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4"/>
    <p:sldMasterId id="2147484035" r:id="rId5"/>
    <p:sldMasterId id="2147484124" r:id="rId6"/>
    <p:sldMasterId id="2147484156" r:id="rId7"/>
    <p:sldMasterId id="2147484176" r:id="rId8"/>
  </p:sldMasterIdLst>
  <p:notesMasterIdLst>
    <p:notesMasterId r:id="rId86"/>
  </p:notesMasterIdLst>
  <p:handoutMasterIdLst>
    <p:handoutMasterId r:id="rId87"/>
  </p:handoutMasterIdLst>
  <p:sldIdLst>
    <p:sldId id="259" r:id="rId9"/>
    <p:sldId id="260" r:id="rId10"/>
    <p:sldId id="472" r:id="rId11"/>
    <p:sldId id="444" r:id="rId12"/>
    <p:sldId id="295" r:id="rId13"/>
    <p:sldId id="470" r:id="rId14"/>
    <p:sldId id="406" r:id="rId15"/>
    <p:sldId id="407" r:id="rId16"/>
    <p:sldId id="289" r:id="rId17"/>
    <p:sldId id="410" r:id="rId18"/>
    <p:sldId id="445" r:id="rId19"/>
    <p:sldId id="473" r:id="rId20"/>
    <p:sldId id="404" r:id="rId21"/>
    <p:sldId id="294" r:id="rId22"/>
    <p:sldId id="456" r:id="rId23"/>
    <p:sldId id="388" r:id="rId24"/>
    <p:sldId id="387" r:id="rId25"/>
    <p:sldId id="386" r:id="rId26"/>
    <p:sldId id="385" r:id="rId27"/>
    <p:sldId id="394" r:id="rId28"/>
    <p:sldId id="409" r:id="rId29"/>
    <p:sldId id="393" r:id="rId30"/>
    <p:sldId id="408" r:id="rId31"/>
    <p:sldId id="392" r:id="rId32"/>
    <p:sldId id="391" r:id="rId33"/>
    <p:sldId id="397" r:id="rId34"/>
    <p:sldId id="390" r:id="rId35"/>
    <p:sldId id="396" r:id="rId36"/>
    <p:sldId id="389" r:id="rId37"/>
    <p:sldId id="411" r:id="rId38"/>
    <p:sldId id="398" r:id="rId39"/>
    <p:sldId id="399" r:id="rId40"/>
    <p:sldId id="400" r:id="rId41"/>
    <p:sldId id="401" r:id="rId42"/>
    <p:sldId id="474" r:id="rId43"/>
    <p:sldId id="475" r:id="rId44"/>
    <p:sldId id="476" r:id="rId45"/>
    <p:sldId id="416" r:id="rId46"/>
    <p:sldId id="477" r:id="rId47"/>
    <p:sldId id="412" r:id="rId48"/>
    <p:sldId id="413" r:id="rId49"/>
    <p:sldId id="415" r:id="rId50"/>
    <p:sldId id="414" r:id="rId51"/>
    <p:sldId id="425" r:id="rId52"/>
    <p:sldId id="427" r:id="rId53"/>
    <p:sldId id="457" r:id="rId54"/>
    <p:sldId id="428" r:id="rId55"/>
    <p:sldId id="431" r:id="rId56"/>
    <p:sldId id="432" r:id="rId57"/>
    <p:sldId id="435" r:id="rId58"/>
    <p:sldId id="433" r:id="rId59"/>
    <p:sldId id="434" r:id="rId60"/>
    <p:sldId id="420" r:id="rId61"/>
    <p:sldId id="422" r:id="rId62"/>
    <p:sldId id="429" r:id="rId63"/>
    <p:sldId id="419" r:id="rId64"/>
    <p:sldId id="436" r:id="rId65"/>
    <p:sldId id="423" r:id="rId66"/>
    <p:sldId id="424" r:id="rId67"/>
    <p:sldId id="437" r:id="rId68"/>
    <p:sldId id="438" r:id="rId69"/>
    <p:sldId id="478" r:id="rId70"/>
    <p:sldId id="439" r:id="rId71"/>
    <p:sldId id="443" r:id="rId72"/>
    <p:sldId id="442" r:id="rId73"/>
    <p:sldId id="440" r:id="rId74"/>
    <p:sldId id="441" r:id="rId75"/>
    <p:sldId id="459" r:id="rId76"/>
    <p:sldId id="460" r:id="rId77"/>
    <p:sldId id="461" r:id="rId78"/>
    <p:sldId id="462" r:id="rId79"/>
    <p:sldId id="463" r:id="rId80"/>
    <p:sldId id="464" r:id="rId81"/>
    <p:sldId id="465" r:id="rId82"/>
    <p:sldId id="479" r:id="rId83"/>
    <p:sldId id="480" r:id="rId84"/>
    <p:sldId id="481" r:id="rId85"/>
  </p:sldIdLst>
  <p:sldSz cx="12192000" cy="6858000"/>
  <p:notesSz cx="6858000" cy="9144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bout Us" id="{8F76DF20-D6F9-1543-B26E-3B7D02500090}">
          <p14:sldIdLst>
            <p14:sldId id="259"/>
            <p14:sldId id="260"/>
            <p14:sldId id="472"/>
            <p14:sldId id="444"/>
            <p14:sldId id="295"/>
            <p14:sldId id="470"/>
            <p14:sldId id="406"/>
            <p14:sldId id="407"/>
            <p14:sldId id="289"/>
            <p14:sldId id="410"/>
            <p14:sldId id="445"/>
            <p14:sldId id="473"/>
            <p14:sldId id="404"/>
            <p14:sldId id="294"/>
            <p14:sldId id="456"/>
            <p14:sldId id="388"/>
            <p14:sldId id="387"/>
            <p14:sldId id="386"/>
            <p14:sldId id="385"/>
            <p14:sldId id="394"/>
            <p14:sldId id="409"/>
            <p14:sldId id="393"/>
            <p14:sldId id="408"/>
            <p14:sldId id="392"/>
            <p14:sldId id="391"/>
            <p14:sldId id="397"/>
            <p14:sldId id="390"/>
            <p14:sldId id="396"/>
            <p14:sldId id="389"/>
            <p14:sldId id="411"/>
            <p14:sldId id="398"/>
            <p14:sldId id="399"/>
            <p14:sldId id="400"/>
            <p14:sldId id="401"/>
            <p14:sldId id="474"/>
            <p14:sldId id="475"/>
            <p14:sldId id="476"/>
            <p14:sldId id="416"/>
            <p14:sldId id="477"/>
            <p14:sldId id="412"/>
            <p14:sldId id="413"/>
            <p14:sldId id="415"/>
            <p14:sldId id="414"/>
            <p14:sldId id="425"/>
            <p14:sldId id="427"/>
            <p14:sldId id="457"/>
            <p14:sldId id="428"/>
            <p14:sldId id="431"/>
            <p14:sldId id="432"/>
            <p14:sldId id="435"/>
            <p14:sldId id="433"/>
            <p14:sldId id="434"/>
            <p14:sldId id="420"/>
            <p14:sldId id="422"/>
            <p14:sldId id="429"/>
            <p14:sldId id="419"/>
            <p14:sldId id="436"/>
            <p14:sldId id="423"/>
            <p14:sldId id="424"/>
            <p14:sldId id="437"/>
            <p14:sldId id="438"/>
            <p14:sldId id="478"/>
            <p14:sldId id="439"/>
            <p14:sldId id="443"/>
            <p14:sldId id="442"/>
            <p14:sldId id="440"/>
            <p14:sldId id="441"/>
            <p14:sldId id="459"/>
            <p14:sldId id="460"/>
            <p14:sldId id="461"/>
            <p14:sldId id="462"/>
            <p14:sldId id="463"/>
            <p14:sldId id="464"/>
            <p14:sldId id="465"/>
            <p14:sldId id="479"/>
            <p14:sldId id="480"/>
            <p14:sldId id="481"/>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882A"/>
    <a:srgbClr val="FFFFFF"/>
    <a:srgbClr val="115E3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64"/>
    <p:restoredTop sz="94722"/>
  </p:normalViewPr>
  <p:slideViewPr>
    <p:cSldViewPr snapToGrid="0" snapToObjects="1" showGuides="1">
      <p:cViewPr varScale="1">
        <p:scale>
          <a:sx n="108" d="100"/>
          <a:sy n="108" d="100"/>
        </p:scale>
        <p:origin x="996" y="102"/>
      </p:cViewPr>
      <p:guideLst/>
    </p:cSldViewPr>
  </p:slideViewPr>
  <p:notesTextViewPr>
    <p:cViewPr>
      <p:scale>
        <a:sx n="1" d="1"/>
        <a:sy n="1" d="1"/>
      </p:scale>
      <p:origin x="0" y="0"/>
    </p:cViewPr>
  </p:notesTextViewPr>
  <p:notesViewPr>
    <p:cSldViewPr snapToGrid="0" snapToObjects="1" showGuides="1">
      <p:cViewPr varScale="1">
        <p:scale>
          <a:sx n="120" d="100"/>
          <a:sy n="120" d="100"/>
        </p:scale>
        <p:origin x="4408" y="1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viewProps" Target="viewProp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90" Type="http://schemas.openxmlformats.org/officeDocument/2006/relationships/theme" Target="theme/them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handoutMaster" Target="handoutMasters/handoutMaster1.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AD700A-2E6C-4B3E-9BF7-F1FBB723DBA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6BB4CD4-AD10-4465-9BCA-C30DE219EF37}">
      <dgm:prSet custT="1"/>
      <dgm:spPr/>
      <dgm:t>
        <a:bodyPr/>
        <a:lstStyle/>
        <a:p>
          <a:pPr algn="ctr"/>
          <a:r>
            <a:rPr lang="en-US" sz="3200" b="1" dirty="0"/>
            <a:t>Changes to contracts since payments applied</a:t>
          </a:r>
        </a:p>
      </dgm:t>
    </dgm:pt>
    <dgm:pt modelId="{1798786C-6F66-403F-89FA-E92984F637C0}" type="parTrans" cxnId="{E5045405-52C4-400D-91C3-ECF04B5412E0}">
      <dgm:prSet/>
      <dgm:spPr/>
      <dgm:t>
        <a:bodyPr/>
        <a:lstStyle/>
        <a:p>
          <a:endParaRPr lang="en-US"/>
        </a:p>
      </dgm:t>
    </dgm:pt>
    <dgm:pt modelId="{1E3B32F0-0BD3-456E-AACE-3E9F96A142A2}" type="sibTrans" cxnId="{E5045405-52C4-400D-91C3-ECF04B5412E0}">
      <dgm:prSet/>
      <dgm:spPr/>
      <dgm:t>
        <a:bodyPr/>
        <a:lstStyle/>
        <a:p>
          <a:endParaRPr lang="en-US"/>
        </a:p>
      </dgm:t>
    </dgm:pt>
    <dgm:pt modelId="{FA8A9FF5-2B79-4308-AC67-7FB8A838AEB6}">
      <dgm:prSet/>
      <dgm:spPr/>
      <dgm:t>
        <a:bodyPr/>
        <a:lstStyle/>
        <a:p>
          <a:r>
            <a:rPr lang="en-US" dirty="0"/>
            <a:t>Contract 58455.00 Term 4206 Student ID 001799220 Cancelled ($200 and $800 payment in excess pay)</a:t>
          </a:r>
        </a:p>
      </dgm:t>
    </dgm:pt>
    <dgm:pt modelId="{53C0A1DF-3028-412F-89B6-88EE5A60AF21}" type="parTrans" cxnId="{646E1057-1B5C-49F3-9A69-DEFE4594BBEB}">
      <dgm:prSet/>
      <dgm:spPr/>
      <dgm:t>
        <a:bodyPr/>
        <a:lstStyle/>
        <a:p>
          <a:endParaRPr lang="en-US"/>
        </a:p>
      </dgm:t>
    </dgm:pt>
    <dgm:pt modelId="{F8674945-56D9-4442-BCBC-C49B0982F457}" type="sibTrans" cxnId="{646E1057-1B5C-49F3-9A69-DEFE4594BBEB}">
      <dgm:prSet/>
      <dgm:spPr/>
      <dgm:t>
        <a:bodyPr/>
        <a:lstStyle/>
        <a:p>
          <a:endParaRPr lang="en-US"/>
        </a:p>
      </dgm:t>
    </dgm:pt>
    <dgm:pt modelId="{A7B3D2D4-8FF5-4948-88AE-DE8DD7D56CD3}">
      <dgm:prSet/>
      <dgm:spPr/>
      <dgm:t>
        <a:bodyPr/>
        <a:lstStyle/>
        <a:p>
          <a:r>
            <a:rPr lang="en-US" dirty="0"/>
            <a:t>Contract 58458.00 Term 4204 created for Student ID 001799220 and 002742411 for a total of $2,000</a:t>
          </a:r>
        </a:p>
      </dgm:t>
    </dgm:pt>
    <dgm:pt modelId="{00A91D82-77E7-4B22-B865-82CD99AE0E19}" type="parTrans" cxnId="{19619873-A1EB-47F8-9871-22A9A2964E8A}">
      <dgm:prSet/>
      <dgm:spPr/>
      <dgm:t>
        <a:bodyPr/>
        <a:lstStyle/>
        <a:p>
          <a:endParaRPr lang="en-US"/>
        </a:p>
      </dgm:t>
    </dgm:pt>
    <dgm:pt modelId="{B65428BF-2350-4149-9FA8-1E8036B1DF1E}" type="sibTrans" cxnId="{19619873-A1EB-47F8-9871-22A9A2964E8A}">
      <dgm:prSet/>
      <dgm:spPr/>
      <dgm:t>
        <a:bodyPr/>
        <a:lstStyle/>
        <a:p>
          <a:endParaRPr lang="en-US"/>
        </a:p>
      </dgm:t>
    </dgm:pt>
    <dgm:pt modelId="{D0BCA7B1-925A-44DC-BA9C-C0BCF51FCE2D}">
      <dgm:prSet/>
      <dgm:spPr/>
      <dgm:t>
        <a:bodyPr/>
        <a:lstStyle/>
        <a:p>
          <a:r>
            <a:rPr lang="en-US" dirty="0"/>
            <a:t>Excess payment of $1,000 from Contract 58455.00 Term 4206 excess pay dropped down and paid off charges for Contract 58458.00 Term 4204</a:t>
          </a:r>
        </a:p>
      </dgm:t>
    </dgm:pt>
    <dgm:pt modelId="{3F042DC1-82A9-4662-A5E6-AD8763CB5AF5}" type="parTrans" cxnId="{F001D4A5-1F6C-4D17-9AD9-3DCD5AECF38D}">
      <dgm:prSet/>
      <dgm:spPr/>
      <dgm:t>
        <a:bodyPr/>
        <a:lstStyle/>
        <a:p>
          <a:endParaRPr lang="en-US"/>
        </a:p>
      </dgm:t>
    </dgm:pt>
    <dgm:pt modelId="{5BE88748-BD0D-4F27-A243-369F5C4BF75A}" type="sibTrans" cxnId="{F001D4A5-1F6C-4D17-9AD9-3DCD5AECF38D}">
      <dgm:prSet/>
      <dgm:spPr/>
      <dgm:t>
        <a:bodyPr/>
        <a:lstStyle/>
        <a:p>
          <a:endParaRPr lang="en-US"/>
        </a:p>
      </dgm:t>
    </dgm:pt>
    <dgm:pt modelId="{CBEC4598-C66D-43F5-97F9-F8910B189025}" type="pres">
      <dgm:prSet presAssocID="{88AD700A-2E6C-4B3E-9BF7-F1FBB723DBA2}" presName="linear" presStyleCnt="0">
        <dgm:presLayoutVars>
          <dgm:animLvl val="lvl"/>
          <dgm:resizeHandles val="exact"/>
        </dgm:presLayoutVars>
      </dgm:prSet>
      <dgm:spPr/>
    </dgm:pt>
    <dgm:pt modelId="{50C0E7E3-FD2C-4B2B-8982-5D8F7A6F4A68}" type="pres">
      <dgm:prSet presAssocID="{B6BB4CD4-AD10-4465-9BCA-C30DE219EF37}" presName="parentText" presStyleLbl="node1" presStyleIdx="0" presStyleCnt="4" custLinFactY="-30087" custLinFactNeighborX="-48" custLinFactNeighborY="-100000">
        <dgm:presLayoutVars>
          <dgm:chMax val="0"/>
          <dgm:bulletEnabled val="1"/>
        </dgm:presLayoutVars>
      </dgm:prSet>
      <dgm:spPr/>
    </dgm:pt>
    <dgm:pt modelId="{0005B8F6-93A8-468B-9EBE-D8B2FEB490BA}" type="pres">
      <dgm:prSet presAssocID="{1E3B32F0-0BD3-456E-AACE-3E9F96A142A2}" presName="spacer" presStyleCnt="0"/>
      <dgm:spPr/>
    </dgm:pt>
    <dgm:pt modelId="{F50FDAAC-DF1E-4953-9ADF-0DAD07E28280}" type="pres">
      <dgm:prSet presAssocID="{FA8A9FF5-2B79-4308-AC67-7FB8A838AEB6}" presName="parentText" presStyleLbl="node1" presStyleIdx="1" presStyleCnt="4" custLinFactY="-10204" custLinFactNeighborY="-100000">
        <dgm:presLayoutVars>
          <dgm:chMax val="0"/>
          <dgm:bulletEnabled val="1"/>
        </dgm:presLayoutVars>
      </dgm:prSet>
      <dgm:spPr/>
    </dgm:pt>
    <dgm:pt modelId="{EE0F711A-F39D-4544-A7A3-DCD16C0D7C41}" type="pres">
      <dgm:prSet presAssocID="{F8674945-56D9-4442-BCBC-C49B0982F457}" presName="spacer" presStyleCnt="0"/>
      <dgm:spPr/>
    </dgm:pt>
    <dgm:pt modelId="{F8020F85-7FBF-4388-A9B9-7F01296C0E6A}" type="pres">
      <dgm:prSet presAssocID="{A7B3D2D4-8FF5-4948-88AE-DE8DD7D56CD3}" presName="parentText" presStyleLbl="node1" presStyleIdx="2" presStyleCnt="4" custLinFactNeighborY="48363">
        <dgm:presLayoutVars>
          <dgm:chMax val="0"/>
          <dgm:bulletEnabled val="1"/>
        </dgm:presLayoutVars>
      </dgm:prSet>
      <dgm:spPr/>
    </dgm:pt>
    <dgm:pt modelId="{C3B039F9-D2F2-4F99-A7E5-3D898C6EA3BB}" type="pres">
      <dgm:prSet presAssocID="{B65428BF-2350-4149-9FA8-1E8036B1DF1E}" presName="spacer" presStyleCnt="0"/>
      <dgm:spPr/>
    </dgm:pt>
    <dgm:pt modelId="{502CA272-E106-42B0-8621-AEEE9E80D7D4}" type="pres">
      <dgm:prSet presAssocID="{D0BCA7B1-925A-44DC-BA9C-C0BCF51FCE2D}" presName="parentText" presStyleLbl="node1" presStyleIdx="3" presStyleCnt="4" custLinFactY="24634" custLinFactNeighborY="100000">
        <dgm:presLayoutVars>
          <dgm:chMax val="0"/>
          <dgm:bulletEnabled val="1"/>
        </dgm:presLayoutVars>
      </dgm:prSet>
      <dgm:spPr/>
    </dgm:pt>
  </dgm:ptLst>
  <dgm:cxnLst>
    <dgm:cxn modelId="{E5045405-52C4-400D-91C3-ECF04B5412E0}" srcId="{88AD700A-2E6C-4B3E-9BF7-F1FBB723DBA2}" destId="{B6BB4CD4-AD10-4465-9BCA-C30DE219EF37}" srcOrd="0" destOrd="0" parTransId="{1798786C-6F66-403F-89FA-E92984F637C0}" sibTransId="{1E3B32F0-0BD3-456E-AACE-3E9F96A142A2}"/>
    <dgm:cxn modelId="{BD3F862F-3225-4226-89D1-D68C78996501}" type="presOf" srcId="{D0BCA7B1-925A-44DC-BA9C-C0BCF51FCE2D}" destId="{502CA272-E106-42B0-8621-AEEE9E80D7D4}" srcOrd="0" destOrd="0" presId="urn:microsoft.com/office/officeart/2005/8/layout/vList2"/>
    <dgm:cxn modelId="{749A095C-920E-4A77-9358-A2D5A3C6E195}" type="presOf" srcId="{88AD700A-2E6C-4B3E-9BF7-F1FBB723DBA2}" destId="{CBEC4598-C66D-43F5-97F9-F8910B189025}" srcOrd="0" destOrd="0" presId="urn:microsoft.com/office/officeart/2005/8/layout/vList2"/>
    <dgm:cxn modelId="{EFB49860-59B3-484D-8ADD-319BD2FD9AAA}" type="presOf" srcId="{A7B3D2D4-8FF5-4948-88AE-DE8DD7D56CD3}" destId="{F8020F85-7FBF-4388-A9B9-7F01296C0E6A}" srcOrd="0" destOrd="0" presId="urn:microsoft.com/office/officeart/2005/8/layout/vList2"/>
    <dgm:cxn modelId="{1B904644-8B2F-4C4B-AFB9-5610AD16B825}" type="presOf" srcId="{B6BB4CD4-AD10-4465-9BCA-C30DE219EF37}" destId="{50C0E7E3-FD2C-4B2B-8982-5D8F7A6F4A68}" srcOrd="0" destOrd="0" presId="urn:microsoft.com/office/officeart/2005/8/layout/vList2"/>
    <dgm:cxn modelId="{19619873-A1EB-47F8-9871-22A9A2964E8A}" srcId="{88AD700A-2E6C-4B3E-9BF7-F1FBB723DBA2}" destId="{A7B3D2D4-8FF5-4948-88AE-DE8DD7D56CD3}" srcOrd="2" destOrd="0" parTransId="{00A91D82-77E7-4B22-B865-82CD99AE0E19}" sibTransId="{B65428BF-2350-4149-9FA8-1E8036B1DF1E}"/>
    <dgm:cxn modelId="{646E1057-1B5C-49F3-9A69-DEFE4594BBEB}" srcId="{88AD700A-2E6C-4B3E-9BF7-F1FBB723DBA2}" destId="{FA8A9FF5-2B79-4308-AC67-7FB8A838AEB6}" srcOrd="1" destOrd="0" parTransId="{53C0A1DF-3028-412F-89B6-88EE5A60AF21}" sibTransId="{F8674945-56D9-4442-BCBC-C49B0982F457}"/>
    <dgm:cxn modelId="{10180882-0426-4B22-8A6E-0995A8F2030C}" type="presOf" srcId="{FA8A9FF5-2B79-4308-AC67-7FB8A838AEB6}" destId="{F50FDAAC-DF1E-4953-9ADF-0DAD07E28280}" srcOrd="0" destOrd="0" presId="urn:microsoft.com/office/officeart/2005/8/layout/vList2"/>
    <dgm:cxn modelId="{F001D4A5-1F6C-4D17-9AD9-3DCD5AECF38D}" srcId="{88AD700A-2E6C-4B3E-9BF7-F1FBB723DBA2}" destId="{D0BCA7B1-925A-44DC-BA9C-C0BCF51FCE2D}" srcOrd="3" destOrd="0" parTransId="{3F042DC1-82A9-4662-A5E6-AD8763CB5AF5}" sibTransId="{5BE88748-BD0D-4F27-A243-369F5C4BF75A}"/>
    <dgm:cxn modelId="{E372E70C-DB68-4F68-8FFD-B5B2A18BA825}" type="presParOf" srcId="{CBEC4598-C66D-43F5-97F9-F8910B189025}" destId="{50C0E7E3-FD2C-4B2B-8982-5D8F7A6F4A68}" srcOrd="0" destOrd="0" presId="urn:microsoft.com/office/officeart/2005/8/layout/vList2"/>
    <dgm:cxn modelId="{5070D7CD-1D65-440B-9AFF-7726999B9A92}" type="presParOf" srcId="{CBEC4598-C66D-43F5-97F9-F8910B189025}" destId="{0005B8F6-93A8-468B-9EBE-D8B2FEB490BA}" srcOrd="1" destOrd="0" presId="urn:microsoft.com/office/officeart/2005/8/layout/vList2"/>
    <dgm:cxn modelId="{1B299285-08B3-41FE-A301-A0F04A51AC92}" type="presParOf" srcId="{CBEC4598-C66D-43F5-97F9-F8910B189025}" destId="{F50FDAAC-DF1E-4953-9ADF-0DAD07E28280}" srcOrd="2" destOrd="0" presId="urn:microsoft.com/office/officeart/2005/8/layout/vList2"/>
    <dgm:cxn modelId="{9A625611-A73D-46E2-9131-F9F611E1A7E5}" type="presParOf" srcId="{CBEC4598-C66D-43F5-97F9-F8910B189025}" destId="{EE0F711A-F39D-4544-A7A3-DCD16C0D7C41}" srcOrd="3" destOrd="0" presId="urn:microsoft.com/office/officeart/2005/8/layout/vList2"/>
    <dgm:cxn modelId="{D5E04940-6BC2-4E62-82AF-AB6EF5B954F7}" type="presParOf" srcId="{CBEC4598-C66D-43F5-97F9-F8910B189025}" destId="{F8020F85-7FBF-4388-A9B9-7F01296C0E6A}" srcOrd="4" destOrd="0" presId="urn:microsoft.com/office/officeart/2005/8/layout/vList2"/>
    <dgm:cxn modelId="{4F6EA5C1-3510-417E-9C13-5CF66F4B85F8}" type="presParOf" srcId="{CBEC4598-C66D-43F5-97F9-F8910B189025}" destId="{C3B039F9-D2F2-4F99-A7E5-3D898C6EA3BB}" srcOrd="5" destOrd="0" presId="urn:microsoft.com/office/officeart/2005/8/layout/vList2"/>
    <dgm:cxn modelId="{1BB49AEC-96BD-4E3E-AEDC-87BE931F2B9C}" type="presParOf" srcId="{CBEC4598-C66D-43F5-97F9-F8910B189025}" destId="{502CA272-E106-42B0-8621-AEEE9E80D7D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AD700A-2E6C-4B3E-9BF7-F1FBB723DBA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6BB4CD4-AD10-4465-9BCA-C30DE219EF37}">
      <dgm:prSet/>
      <dgm:spPr/>
      <dgm:t>
        <a:bodyPr/>
        <a:lstStyle/>
        <a:p>
          <a:pPr algn="ctr"/>
          <a:r>
            <a:rPr lang="en-US" b="1" dirty="0"/>
            <a:t>Alternative to Cashiering Corporate Payments </a:t>
          </a:r>
        </a:p>
      </dgm:t>
    </dgm:pt>
    <dgm:pt modelId="{1798786C-6F66-403F-89FA-E92984F637C0}" type="parTrans" cxnId="{E5045405-52C4-400D-91C3-ECF04B5412E0}">
      <dgm:prSet/>
      <dgm:spPr/>
      <dgm:t>
        <a:bodyPr/>
        <a:lstStyle/>
        <a:p>
          <a:endParaRPr lang="en-US"/>
        </a:p>
      </dgm:t>
    </dgm:pt>
    <dgm:pt modelId="{1E3B32F0-0BD3-456E-AACE-3E9F96A142A2}" type="sibTrans" cxnId="{E5045405-52C4-400D-91C3-ECF04B5412E0}">
      <dgm:prSet/>
      <dgm:spPr/>
      <dgm:t>
        <a:bodyPr/>
        <a:lstStyle/>
        <a:p>
          <a:endParaRPr lang="en-US"/>
        </a:p>
      </dgm:t>
    </dgm:pt>
    <dgm:pt modelId="{FA8A9FF5-2B79-4308-AC67-7FB8A838AEB6}">
      <dgm:prSet/>
      <dgm:spPr/>
      <dgm:t>
        <a:bodyPr/>
        <a:lstStyle/>
        <a:p>
          <a:r>
            <a:rPr lang="en-US" dirty="0"/>
            <a:t>Charges and Payment &gt; Mass Select Transactions</a:t>
          </a:r>
        </a:p>
      </dgm:t>
    </dgm:pt>
    <dgm:pt modelId="{53C0A1DF-3028-412F-89B6-88EE5A60AF21}" type="parTrans" cxnId="{646E1057-1B5C-49F3-9A69-DEFE4594BBEB}">
      <dgm:prSet/>
      <dgm:spPr/>
      <dgm:t>
        <a:bodyPr/>
        <a:lstStyle/>
        <a:p>
          <a:endParaRPr lang="en-US"/>
        </a:p>
      </dgm:t>
    </dgm:pt>
    <dgm:pt modelId="{F8674945-56D9-4442-BCBC-C49B0982F457}" type="sibTrans" cxnId="{646E1057-1B5C-49F3-9A69-DEFE4594BBEB}">
      <dgm:prSet/>
      <dgm:spPr/>
      <dgm:t>
        <a:bodyPr/>
        <a:lstStyle/>
        <a:p>
          <a:endParaRPr lang="en-US"/>
        </a:p>
      </dgm:t>
    </dgm:pt>
    <dgm:pt modelId="{A7B3D2D4-8FF5-4948-88AE-DE8DD7D56CD3}">
      <dgm:prSet/>
      <dgm:spPr/>
      <dgm:t>
        <a:bodyPr/>
        <a:lstStyle/>
        <a:p>
          <a:r>
            <a:rPr lang="en-US" dirty="0"/>
            <a:t>Population Selection (Equation Engine, External File, or PS Query) KCTCS opts for External File</a:t>
          </a:r>
        </a:p>
      </dgm:t>
    </dgm:pt>
    <dgm:pt modelId="{00A91D82-77E7-4B22-B865-82CD99AE0E19}" type="parTrans" cxnId="{19619873-A1EB-47F8-9871-22A9A2964E8A}">
      <dgm:prSet/>
      <dgm:spPr/>
      <dgm:t>
        <a:bodyPr/>
        <a:lstStyle/>
        <a:p>
          <a:endParaRPr lang="en-US"/>
        </a:p>
      </dgm:t>
    </dgm:pt>
    <dgm:pt modelId="{B65428BF-2350-4149-9FA8-1E8036B1DF1E}" type="sibTrans" cxnId="{19619873-A1EB-47F8-9871-22A9A2964E8A}">
      <dgm:prSet/>
      <dgm:spPr/>
      <dgm:t>
        <a:bodyPr/>
        <a:lstStyle/>
        <a:p>
          <a:endParaRPr lang="en-US"/>
        </a:p>
      </dgm:t>
    </dgm:pt>
    <dgm:pt modelId="{D0BCA7B1-925A-44DC-BA9C-C0BCF51FCE2D}">
      <dgm:prSet/>
      <dgm:spPr/>
      <dgm:t>
        <a:bodyPr/>
        <a:lstStyle/>
        <a:p>
          <a:r>
            <a:rPr lang="en-US" dirty="0"/>
            <a:t>Mass Select Transaction allows payment to stick to student and contract (Third Party Info link from Cashiering) </a:t>
          </a:r>
        </a:p>
      </dgm:t>
    </dgm:pt>
    <dgm:pt modelId="{3F042DC1-82A9-4662-A5E6-AD8763CB5AF5}" type="parTrans" cxnId="{F001D4A5-1F6C-4D17-9AD9-3DCD5AECF38D}">
      <dgm:prSet/>
      <dgm:spPr/>
      <dgm:t>
        <a:bodyPr/>
        <a:lstStyle/>
        <a:p>
          <a:endParaRPr lang="en-US"/>
        </a:p>
      </dgm:t>
    </dgm:pt>
    <dgm:pt modelId="{5BE88748-BD0D-4F27-A243-369F5C4BF75A}" type="sibTrans" cxnId="{F001D4A5-1F6C-4D17-9AD9-3DCD5AECF38D}">
      <dgm:prSet/>
      <dgm:spPr/>
      <dgm:t>
        <a:bodyPr/>
        <a:lstStyle/>
        <a:p>
          <a:endParaRPr lang="en-US"/>
        </a:p>
      </dgm:t>
    </dgm:pt>
    <dgm:pt modelId="{CBEC4598-C66D-43F5-97F9-F8910B189025}" type="pres">
      <dgm:prSet presAssocID="{88AD700A-2E6C-4B3E-9BF7-F1FBB723DBA2}" presName="linear" presStyleCnt="0">
        <dgm:presLayoutVars>
          <dgm:animLvl val="lvl"/>
          <dgm:resizeHandles val="exact"/>
        </dgm:presLayoutVars>
      </dgm:prSet>
      <dgm:spPr/>
    </dgm:pt>
    <dgm:pt modelId="{50C0E7E3-FD2C-4B2B-8982-5D8F7A6F4A68}" type="pres">
      <dgm:prSet presAssocID="{B6BB4CD4-AD10-4465-9BCA-C30DE219EF37}" presName="parentText" presStyleLbl="node1" presStyleIdx="0" presStyleCnt="4" custLinFactY="-30087" custLinFactNeighborX="-48" custLinFactNeighborY="-100000">
        <dgm:presLayoutVars>
          <dgm:chMax val="0"/>
          <dgm:bulletEnabled val="1"/>
        </dgm:presLayoutVars>
      </dgm:prSet>
      <dgm:spPr/>
    </dgm:pt>
    <dgm:pt modelId="{0005B8F6-93A8-468B-9EBE-D8B2FEB490BA}" type="pres">
      <dgm:prSet presAssocID="{1E3B32F0-0BD3-456E-AACE-3E9F96A142A2}" presName="spacer" presStyleCnt="0"/>
      <dgm:spPr/>
    </dgm:pt>
    <dgm:pt modelId="{F50FDAAC-DF1E-4953-9ADF-0DAD07E28280}" type="pres">
      <dgm:prSet presAssocID="{FA8A9FF5-2B79-4308-AC67-7FB8A838AEB6}" presName="parentText" presStyleLbl="node1" presStyleIdx="1" presStyleCnt="4">
        <dgm:presLayoutVars>
          <dgm:chMax val="0"/>
          <dgm:bulletEnabled val="1"/>
        </dgm:presLayoutVars>
      </dgm:prSet>
      <dgm:spPr/>
    </dgm:pt>
    <dgm:pt modelId="{EE0F711A-F39D-4544-A7A3-DCD16C0D7C41}" type="pres">
      <dgm:prSet presAssocID="{F8674945-56D9-4442-BCBC-C49B0982F457}" presName="spacer" presStyleCnt="0"/>
      <dgm:spPr/>
    </dgm:pt>
    <dgm:pt modelId="{F8020F85-7FBF-4388-A9B9-7F01296C0E6A}" type="pres">
      <dgm:prSet presAssocID="{A7B3D2D4-8FF5-4948-88AE-DE8DD7D56CD3}" presName="parentText" presStyleLbl="node1" presStyleIdx="2" presStyleCnt="4">
        <dgm:presLayoutVars>
          <dgm:chMax val="0"/>
          <dgm:bulletEnabled val="1"/>
        </dgm:presLayoutVars>
      </dgm:prSet>
      <dgm:spPr/>
    </dgm:pt>
    <dgm:pt modelId="{C3B039F9-D2F2-4F99-A7E5-3D898C6EA3BB}" type="pres">
      <dgm:prSet presAssocID="{B65428BF-2350-4149-9FA8-1E8036B1DF1E}" presName="spacer" presStyleCnt="0"/>
      <dgm:spPr/>
    </dgm:pt>
    <dgm:pt modelId="{502CA272-E106-42B0-8621-AEEE9E80D7D4}" type="pres">
      <dgm:prSet presAssocID="{D0BCA7B1-925A-44DC-BA9C-C0BCF51FCE2D}" presName="parentText" presStyleLbl="node1" presStyleIdx="3" presStyleCnt="4">
        <dgm:presLayoutVars>
          <dgm:chMax val="0"/>
          <dgm:bulletEnabled val="1"/>
        </dgm:presLayoutVars>
      </dgm:prSet>
      <dgm:spPr/>
    </dgm:pt>
  </dgm:ptLst>
  <dgm:cxnLst>
    <dgm:cxn modelId="{E5045405-52C4-400D-91C3-ECF04B5412E0}" srcId="{88AD700A-2E6C-4B3E-9BF7-F1FBB723DBA2}" destId="{B6BB4CD4-AD10-4465-9BCA-C30DE219EF37}" srcOrd="0" destOrd="0" parTransId="{1798786C-6F66-403F-89FA-E92984F637C0}" sibTransId="{1E3B32F0-0BD3-456E-AACE-3E9F96A142A2}"/>
    <dgm:cxn modelId="{BD3F862F-3225-4226-89D1-D68C78996501}" type="presOf" srcId="{D0BCA7B1-925A-44DC-BA9C-C0BCF51FCE2D}" destId="{502CA272-E106-42B0-8621-AEEE9E80D7D4}" srcOrd="0" destOrd="0" presId="urn:microsoft.com/office/officeart/2005/8/layout/vList2"/>
    <dgm:cxn modelId="{749A095C-920E-4A77-9358-A2D5A3C6E195}" type="presOf" srcId="{88AD700A-2E6C-4B3E-9BF7-F1FBB723DBA2}" destId="{CBEC4598-C66D-43F5-97F9-F8910B189025}" srcOrd="0" destOrd="0" presId="urn:microsoft.com/office/officeart/2005/8/layout/vList2"/>
    <dgm:cxn modelId="{EFB49860-59B3-484D-8ADD-319BD2FD9AAA}" type="presOf" srcId="{A7B3D2D4-8FF5-4948-88AE-DE8DD7D56CD3}" destId="{F8020F85-7FBF-4388-A9B9-7F01296C0E6A}" srcOrd="0" destOrd="0" presId="urn:microsoft.com/office/officeart/2005/8/layout/vList2"/>
    <dgm:cxn modelId="{1B904644-8B2F-4C4B-AFB9-5610AD16B825}" type="presOf" srcId="{B6BB4CD4-AD10-4465-9BCA-C30DE219EF37}" destId="{50C0E7E3-FD2C-4B2B-8982-5D8F7A6F4A68}" srcOrd="0" destOrd="0" presId="urn:microsoft.com/office/officeart/2005/8/layout/vList2"/>
    <dgm:cxn modelId="{19619873-A1EB-47F8-9871-22A9A2964E8A}" srcId="{88AD700A-2E6C-4B3E-9BF7-F1FBB723DBA2}" destId="{A7B3D2D4-8FF5-4948-88AE-DE8DD7D56CD3}" srcOrd="2" destOrd="0" parTransId="{00A91D82-77E7-4B22-B865-82CD99AE0E19}" sibTransId="{B65428BF-2350-4149-9FA8-1E8036B1DF1E}"/>
    <dgm:cxn modelId="{646E1057-1B5C-49F3-9A69-DEFE4594BBEB}" srcId="{88AD700A-2E6C-4B3E-9BF7-F1FBB723DBA2}" destId="{FA8A9FF5-2B79-4308-AC67-7FB8A838AEB6}" srcOrd="1" destOrd="0" parTransId="{53C0A1DF-3028-412F-89B6-88EE5A60AF21}" sibTransId="{F8674945-56D9-4442-BCBC-C49B0982F457}"/>
    <dgm:cxn modelId="{10180882-0426-4B22-8A6E-0995A8F2030C}" type="presOf" srcId="{FA8A9FF5-2B79-4308-AC67-7FB8A838AEB6}" destId="{F50FDAAC-DF1E-4953-9ADF-0DAD07E28280}" srcOrd="0" destOrd="0" presId="urn:microsoft.com/office/officeart/2005/8/layout/vList2"/>
    <dgm:cxn modelId="{F001D4A5-1F6C-4D17-9AD9-3DCD5AECF38D}" srcId="{88AD700A-2E6C-4B3E-9BF7-F1FBB723DBA2}" destId="{D0BCA7B1-925A-44DC-BA9C-C0BCF51FCE2D}" srcOrd="3" destOrd="0" parTransId="{3F042DC1-82A9-4662-A5E6-AD8763CB5AF5}" sibTransId="{5BE88748-BD0D-4F27-A243-369F5C4BF75A}"/>
    <dgm:cxn modelId="{E372E70C-DB68-4F68-8FFD-B5B2A18BA825}" type="presParOf" srcId="{CBEC4598-C66D-43F5-97F9-F8910B189025}" destId="{50C0E7E3-FD2C-4B2B-8982-5D8F7A6F4A68}" srcOrd="0" destOrd="0" presId="urn:microsoft.com/office/officeart/2005/8/layout/vList2"/>
    <dgm:cxn modelId="{5070D7CD-1D65-440B-9AFF-7726999B9A92}" type="presParOf" srcId="{CBEC4598-C66D-43F5-97F9-F8910B189025}" destId="{0005B8F6-93A8-468B-9EBE-D8B2FEB490BA}" srcOrd="1" destOrd="0" presId="urn:microsoft.com/office/officeart/2005/8/layout/vList2"/>
    <dgm:cxn modelId="{1B299285-08B3-41FE-A301-A0F04A51AC92}" type="presParOf" srcId="{CBEC4598-C66D-43F5-97F9-F8910B189025}" destId="{F50FDAAC-DF1E-4953-9ADF-0DAD07E28280}" srcOrd="2" destOrd="0" presId="urn:microsoft.com/office/officeart/2005/8/layout/vList2"/>
    <dgm:cxn modelId="{9A625611-A73D-46E2-9131-F9F611E1A7E5}" type="presParOf" srcId="{CBEC4598-C66D-43F5-97F9-F8910B189025}" destId="{EE0F711A-F39D-4544-A7A3-DCD16C0D7C41}" srcOrd="3" destOrd="0" presId="urn:microsoft.com/office/officeart/2005/8/layout/vList2"/>
    <dgm:cxn modelId="{D5E04940-6BC2-4E62-82AF-AB6EF5B954F7}" type="presParOf" srcId="{CBEC4598-C66D-43F5-97F9-F8910B189025}" destId="{F8020F85-7FBF-4388-A9B9-7F01296C0E6A}" srcOrd="4" destOrd="0" presId="urn:microsoft.com/office/officeart/2005/8/layout/vList2"/>
    <dgm:cxn modelId="{4F6EA5C1-3510-417E-9C13-5CF66F4B85F8}" type="presParOf" srcId="{CBEC4598-C66D-43F5-97F9-F8910B189025}" destId="{C3B039F9-D2F2-4F99-A7E5-3D898C6EA3BB}" srcOrd="5" destOrd="0" presId="urn:microsoft.com/office/officeart/2005/8/layout/vList2"/>
    <dgm:cxn modelId="{1BB49AEC-96BD-4E3E-AEDC-87BE931F2B9C}" type="presParOf" srcId="{CBEC4598-C66D-43F5-97F9-F8910B189025}" destId="{502CA272-E106-42B0-8621-AEEE9E80D7D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C0E7E3-FD2C-4B2B-8982-5D8F7A6F4A68}">
      <dsp:nvSpPr>
        <dsp:cNvPr id="0" name=""/>
        <dsp:cNvSpPr/>
      </dsp:nvSpPr>
      <dsp:spPr>
        <a:xfrm>
          <a:off x="0" y="271730"/>
          <a:ext cx="11603037" cy="104652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t>Changes to contracts since payments applied</a:t>
          </a:r>
        </a:p>
      </dsp:txBody>
      <dsp:txXfrm>
        <a:off x="51087" y="322817"/>
        <a:ext cx="11500863" cy="944354"/>
      </dsp:txXfrm>
    </dsp:sp>
    <dsp:sp modelId="{F50FDAAC-DF1E-4953-9ADF-0DAD07E28280}">
      <dsp:nvSpPr>
        <dsp:cNvPr id="0" name=""/>
        <dsp:cNvSpPr/>
      </dsp:nvSpPr>
      <dsp:spPr>
        <a:xfrm>
          <a:off x="0" y="1609859"/>
          <a:ext cx="11603037" cy="104652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Contract 58455.00 Term 4206 Student ID 001799220 Cancelled ($200 and $800 payment in excess pay)</a:t>
          </a:r>
        </a:p>
      </dsp:txBody>
      <dsp:txXfrm>
        <a:off x="51087" y="1660946"/>
        <a:ext cx="11500863" cy="944354"/>
      </dsp:txXfrm>
    </dsp:sp>
    <dsp:sp modelId="{F8020F85-7FBF-4388-A9B9-7F01296C0E6A}">
      <dsp:nvSpPr>
        <dsp:cNvPr id="0" name=""/>
        <dsp:cNvSpPr/>
      </dsp:nvSpPr>
      <dsp:spPr>
        <a:xfrm>
          <a:off x="0" y="2970608"/>
          <a:ext cx="11603037" cy="104652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Contract 58458.00 Term 4204 created for Student ID 001799220 and 002742411 for a total of $2,000</a:t>
          </a:r>
        </a:p>
      </dsp:txBody>
      <dsp:txXfrm>
        <a:off x="51087" y="3021695"/>
        <a:ext cx="11500863" cy="944354"/>
      </dsp:txXfrm>
    </dsp:sp>
    <dsp:sp modelId="{502CA272-E106-42B0-8621-AEEE9E80D7D4}">
      <dsp:nvSpPr>
        <dsp:cNvPr id="0" name=""/>
        <dsp:cNvSpPr/>
      </dsp:nvSpPr>
      <dsp:spPr>
        <a:xfrm>
          <a:off x="0" y="4401586"/>
          <a:ext cx="11603037" cy="104652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Excess payment of $1,000 from Contract 58455.00 Term 4206 excess pay dropped down and paid off charges for Contract 58458.00 Term 4204</a:t>
          </a:r>
        </a:p>
      </dsp:txBody>
      <dsp:txXfrm>
        <a:off x="51087" y="4452673"/>
        <a:ext cx="11500863" cy="9443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C0E7E3-FD2C-4B2B-8982-5D8F7A6F4A68}">
      <dsp:nvSpPr>
        <dsp:cNvPr id="0" name=""/>
        <dsp:cNvSpPr/>
      </dsp:nvSpPr>
      <dsp:spPr>
        <a:xfrm>
          <a:off x="0" y="0"/>
          <a:ext cx="11603037" cy="134537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b="1" kern="1200" dirty="0"/>
            <a:t>Alternative to Cashiering Corporate Payments </a:t>
          </a:r>
        </a:p>
      </dsp:txBody>
      <dsp:txXfrm>
        <a:off x="65676" y="65676"/>
        <a:ext cx="11471685" cy="1214020"/>
      </dsp:txXfrm>
    </dsp:sp>
    <dsp:sp modelId="{F50FDAAC-DF1E-4953-9ADF-0DAD07E28280}">
      <dsp:nvSpPr>
        <dsp:cNvPr id="0" name=""/>
        <dsp:cNvSpPr/>
      </dsp:nvSpPr>
      <dsp:spPr>
        <a:xfrm>
          <a:off x="0" y="1489803"/>
          <a:ext cx="11603037" cy="134537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Charges and Payment &gt; Mass Select Transactions</a:t>
          </a:r>
        </a:p>
      </dsp:txBody>
      <dsp:txXfrm>
        <a:off x="65676" y="1555479"/>
        <a:ext cx="11471685" cy="1214020"/>
      </dsp:txXfrm>
    </dsp:sp>
    <dsp:sp modelId="{F8020F85-7FBF-4388-A9B9-7F01296C0E6A}">
      <dsp:nvSpPr>
        <dsp:cNvPr id="0" name=""/>
        <dsp:cNvSpPr/>
      </dsp:nvSpPr>
      <dsp:spPr>
        <a:xfrm>
          <a:off x="0" y="2941736"/>
          <a:ext cx="11603037" cy="134537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Population Selection (Equation Engine, External File, or PS Query) KCTCS opts for External File</a:t>
          </a:r>
        </a:p>
      </dsp:txBody>
      <dsp:txXfrm>
        <a:off x="65676" y="3007412"/>
        <a:ext cx="11471685" cy="1214020"/>
      </dsp:txXfrm>
    </dsp:sp>
    <dsp:sp modelId="{502CA272-E106-42B0-8621-AEEE9E80D7D4}">
      <dsp:nvSpPr>
        <dsp:cNvPr id="0" name=""/>
        <dsp:cNvSpPr/>
      </dsp:nvSpPr>
      <dsp:spPr>
        <a:xfrm>
          <a:off x="0" y="4393668"/>
          <a:ext cx="11603037" cy="134537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Mass Select Transaction allows payment to stick to student and contract (Third Party Info link from Cashiering) </a:t>
          </a:r>
        </a:p>
      </dsp:txBody>
      <dsp:txXfrm>
        <a:off x="65676" y="4459344"/>
        <a:ext cx="11471685" cy="12140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018781-FBF9-354C-A025-C49C596164BA}" type="datetimeFigureOut">
              <a:rPr lang="en-US" smtClean="0"/>
              <a:t>11/4/2022</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F4EF74-8826-BD43-B880-7A8566D08AFF}" type="slidenum">
              <a:rPr lang="en-US" smtClean="0"/>
              <a:t>‹#›</a:t>
            </a:fld>
            <a:endParaRPr lang="en-US" dirty="0"/>
          </a:p>
        </p:txBody>
      </p:sp>
    </p:spTree>
    <p:extLst>
      <p:ext uri="{BB962C8B-B14F-4D97-AF65-F5344CB8AC3E}">
        <p14:creationId xmlns:p14="http://schemas.microsoft.com/office/powerpoint/2010/main" val="24624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8FFD40-13C9-7B48-A0BE-E251E1E33FE5}" type="datetimeFigureOut">
              <a:rPr lang="en-US" smtClean="0"/>
              <a:t>11/4/2022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E2375-F1B1-284C-A827-B0E603FDBDD8}" type="slidenum">
              <a:rPr lang="en-US" smtClean="0"/>
              <a:t>‹#›</a:t>
            </a:fld>
            <a:endParaRPr lang="en-US" dirty="0"/>
          </a:p>
        </p:txBody>
      </p:sp>
    </p:spTree>
    <p:extLst>
      <p:ext uri="{BB962C8B-B14F-4D97-AF65-F5344CB8AC3E}">
        <p14:creationId xmlns:p14="http://schemas.microsoft.com/office/powerpoint/2010/main" val="93844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4</a:t>
            </a:fld>
            <a:endParaRPr lang="en-US" dirty="0"/>
          </a:p>
        </p:txBody>
      </p:sp>
    </p:spTree>
    <p:extLst>
      <p:ext uri="{BB962C8B-B14F-4D97-AF65-F5344CB8AC3E}">
        <p14:creationId xmlns:p14="http://schemas.microsoft.com/office/powerpoint/2010/main" val="1627513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the Select Charges to Pay link</a:t>
            </a:r>
          </a:p>
        </p:txBody>
      </p:sp>
      <p:sp>
        <p:nvSpPr>
          <p:cNvPr id="4" name="Slide Number Placeholder 3"/>
          <p:cNvSpPr>
            <a:spLocks noGrp="1"/>
          </p:cNvSpPr>
          <p:nvPr>
            <p:ph type="sldNum" sz="quarter" idx="5"/>
          </p:nvPr>
        </p:nvSpPr>
        <p:spPr/>
        <p:txBody>
          <a:bodyPr/>
          <a:lstStyle/>
          <a:p>
            <a:fld id="{6F8E2375-F1B1-284C-A827-B0E603FDBDD8}" type="slidenum">
              <a:rPr lang="en-US" smtClean="0"/>
              <a:t>24</a:t>
            </a:fld>
            <a:endParaRPr lang="en-US" dirty="0"/>
          </a:p>
        </p:txBody>
      </p:sp>
    </p:spTree>
    <p:extLst>
      <p:ext uri="{BB962C8B-B14F-4D97-AF65-F5344CB8AC3E}">
        <p14:creationId xmlns:p14="http://schemas.microsoft.com/office/powerpoint/2010/main" val="1211335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payment paid off the charge for Mace Windu, however again no Contract ID or Name is associated with the payment.</a:t>
            </a:r>
          </a:p>
        </p:txBody>
      </p:sp>
      <p:sp>
        <p:nvSpPr>
          <p:cNvPr id="4" name="Slide Number Placeholder 3"/>
          <p:cNvSpPr>
            <a:spLocks noGrp="1"/>
          </p:cNvSpPr>
          <p:nvPr>
            <p:ph type="sldNum" sz="quarter" idx="5"/>
          </p:nvPr>
        </p:nvSpPr>
        <p:spPr/>
        <p:txBody>
          <a:bodyPr/>
          <a:lstStyle/>
          <a:p>
            <a:fld id="{6F8E2375-F1B1-284C-A827-B0E603FDBDD8}" type="slidenum">
              <a:rPr lang="en-US" smtClean="0"/>
              <a:t>25</a:t>
            </a:fld>
            <a:endParaRPr lang="en-US" dirty="0"/>
          </a:p>
        </p:txBody>
      </p:sp>
    </p:spTree>
    <p:extLst>
      <p:ext uri="{BB962C8B-B14F-4D97-AF65-F5344CB8AC3E}">
        <p14:creationId xmlns:p14="http://schemas.microsoft.com/office/powerpoint/2010/main" val="524871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Students to Pay </a:t>
            </a:r>
          </a:p>
        </p:txBody>
      </p:sp>
      <p:sp>
        <p:nvSpPr>
          <p:cNvPr id="4" name="Slide Number Placeholder 3"/>
          <p:cNvSpPr>
            <a:spLocks noGrp="1"/>
          </p:cNvSpPr>
          <p:nvPr>
            <p:ph type="sldNum" sz="quarter" idx="5"/>
          </p:nvPr>
        </p:nvSpPr>
        <p:spPr/>
        <p:txBody>
          <a:bodyPr/>
          <a:lstStyle/>
          <a:p>
            <a:fld id="{6F8E2375-F1B1-284C-A827-B0E603FDBDD8}" type="slidenum">
              <a:rPr lang="en-US" smtClean="0"/>
              <a:t>27</a:t>
            </a:fld>
            <a:endParaRPr lang="en-US" dirty="0"/>
          </a:p>
        </p:txBody>
      </p:sp>
    </p:spTree>
    <p:extLst>
      <p:ext uri="{BB962C8B-B14F-4D97-AF65-F5344CB8AC3E}">
        <p14:creationId xmlns:p14="http://schemas.microsoft.com/office/powerpoint/2010/main" val="2474291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Skipped right too the Account Details.  The two green lines are payments with Select Charges to Pay and Select Students to Pay All three of these process do not keep with the student as you can see from the Contract ID and the Name they are all blank.</a:t>
            </a:r>
          </a:p>
        </p:txBody>
      </p:sp>
      <p:sp>
        <p:nvSpPr>
          <p:cNvPr id="4" name="Slide Number Placeholder 3"/>
          <p:cNvSpPr>
            <a:spLocks noGrp="1"/>
          </p:cNvSpPr>
          <p:nvPr>
            <p:ph type="sldNum" sz="quarter" idx="5"/>
          </p:nvPr>
        </p:nvSpPr>
        <p:spPr/>
        <p:txBody>
          <a:bodyPr/>
          <a:lstStyle/>
          <a:p>
            <a:fld id="{6F8E2375-F1B1-284C-A827-B0E603FDBDD8}" type="slidenum">
              <a:rPr lang="en-US" smtClean="0"/>
              <a:t>29</a:t>
            </a:fld>
            <a:endParaRPr lang="en-US" dirty="0"/>
          </a:p>
        </p:txBody>
      </p:sp>
    </p:spTree>
    <p:extLst>
      <p:ext uri="{BB962C8B-B14F-4D97-AF65-F5344CB8AC3E}">
        <p14:creationId xmlns:p14="http://schemas.microsoft.com/office/powerpoint/2010/main" val="2719933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payment line populates the Contract # and the EmplID, this payment will stick to this student.</a:t>
            </a:r>
          </a:p>
        </p:txBody>
      </p:sp>
      <p:sp>
        <p:nvSpPr>
          <p:cNvPr id="4" name="Slide Number Placeholder 3"/>
          <p:cNvSpPr>
            <a:spLocks noGrp="1"/>
          </p:cNvSpPr>
          <p:nvPr>
            <p:ph type="sldNum" sz="quarter" idx="5"/>
          </p:nvPr>
        </p:nvSpPr>
        <p:spPr/>
        <p:txBody>
          <a:bodyPr/>
          <a:lstStyle/>
          <a:p>
            <a:fld id="{6F8E2375-F1B1-284C-A827-B0E603FDBDD8}" type="slidenum">
              <a:rPr lang="en-US" smtClean="0"/>
              <a:t>32</a:t>
            </a:fld>
            <a:endParaRPr lang="en-US" dirty="0"/>
          </a:p>
        </p:txBody>
      </p:sp>
    </p:spTree>
    <p:extLst>
      <p:ext uri="{BB962C8B-B14F-4D97-AF65-F5344CB8AC3E}">
        <p14:creationId xmlns:p14="http://schemas.microsoft.com/office/powerpoint/2010/main" val="20662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balance is now zero</a:t>
            </a:r>
          </a:p>
        </p:txBody>
      </p:sp>
      <p:sp>
        <p:nvSpPr>
          <p:cNvPr id="4" name="Slide Number Placeholder 3"/>
          <p:cNvSpPr>
            <a:spLocks noGrp="1"/>
          </p:cNvSpPr>
          <p:nvPr>
            <p:ph type="sldNum" sz="quarter" idx="5"/>
          </p:nvPr>
        </p:nvSpPr>
        <p:spPr/>
        <p:txBody>
          <a:bodyPr/>
          <a:lstStyle/>
          <a:p>
            <a:fld id="{6F8E2375-F1B1-284C-A827-B0E603FDBDD8}" type="slidenum">
              <a:rPr lang="en-US" smtClean="0"/>
              <a:t>33</a:t>
            </a:fld>
            <a:endParaRPr lang="en-US" dirty="0"/>
          </a:p>
        </p:txBody>
      </p:sp>
    </p:spTree>
    <p:extLst>
      <p:ext uri="{BB962C8B-B14F-4D97-AF65-F5344CB8AC3E}">
        <p14:creationId xmlns:p14="http://schemas.microsoft.com/office/powerpoint/2010/main" val="892137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Third Party Info link the payment populates the Contract ID Student ID and Name.  This payment will stick.</a:t>
            </a:r>
          </a:p>
        </p:txBody>
      </p:sp>
      <p:sp>
        <p:nvSpPr>
          <p:cNvPr id="4" name="Slide Number Placeholder 3"/>
          <p:cNvSpPr>
            <a:spLocks noGrp="1"/>
          </p:cNvSpPr>
          <p:nvPr>
            <p:ph type="sldNum" sz="quarter" idx="5"/>
          </p:nvPr>
        </p:nvSpPr>
        <p:spPr/>
        <p:txBody>
          <a:bodyPr/>
          <a:lstStyle/>
          <a:p>
            <a:fld id="{6F8E2375-F1B1-284C-A827-B0E603FDBDD8}" type="slidenum">
              <a:rPr lang="en-US" smtClean="0"/>
              <a:t>34</a:t>
            </a:fld>
            <a:endParaRPr lang="en-US" dirty="0"/>
          </a:p>
        </p:txBody>
      </p:sp>
    </p:spTree>
    <p:extLst>
      <p:ext uri="{BB962C8B-B14F-4D97-AF65-F5344CB8AC3E}">
        <p14:creationId xmlns:p14="http://schemas.microsoft.com/office/powerpoint/2010/main" val="354515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to changes</a:t>
            </a:r>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40</a:t>
            </a:fld>
            <a:endParaRPr lang="en-US" dirty="0"/>
          </a:p>
        </p:txBody>
      </p:sp>
    </p:spTree>
    <p:extLst>
      <p:ext uri="{BB962C8B-B14F-4D97-AF65-F5344CB8AC3E}">
        <p14:creationId xmlns:p14="http://schemas.microsoft.com/office/powerpoint/2010/main" val="368517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Changes we now have a balance due in Fall 2020 and Spring 2021 balance is zero.</a:t>
            </a:r>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41</a:t>
            </a:fld>
            <a:endParaRPr lang="en-US" dirty="0"/>
          </a:p>
        </p:txBody>
      </p:sp>
    </p:spTree>
    <p:extLst>
      <p:ext uri="{BB962C8B-B14F-4D97-AF65-F5344CB8AC3E}">
        <p14:creationId xmlns:p14="http://schemas.microsoft.com/office/powerpoint/2010/main" val="3479437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Mace Windu was cancelled from the contract and the $200 payment and $800 payment went into excess pay; however a prior term contract was established, and the $1,000 payment dropped down and paid off the charges.</a:t>
            </a:r>
          </a:p>
        </p:txBody>
      </p:sp>
      <p:sp>
        <p:nvSpPr>
          <p:cNvPr id="4" name="Slide Number Placeholder 3"/>
          <p:cNvSpPr>
            <a:spLocks noGrp="1"/>
          </p:cNvSpPr>
          <p:nvPr>
            <p:ph type="sldNum" sz="quarter" idx="5"/>
          </p:nvPr>
        </p:nvSpPr>
        <p:spPr/>
        <p:txBody>
          <a:bodyPr/>
          <a:lstStyle/>
          <a:p>
            <a:fld id="{6F8E2375-F1B1-284C-A827-B0E603FDBDD8}" type="slidenum">
              <a:rPr lang="en-US" smtClean="0"/>
              <a:t>42</a:t>
            </a:fld>
            <a:endParaRPr lang="en-US" dirty="0"/>
          </a:p>
        </p:txBody>
      </p:sp>
    </p:spTree>
    <p:extLst>
      <p:ext uri="{BB962C8B-B14F-4D97-AF65-F5344CB8AC3E}">
        <p14:creationId xmlns:p14="http://schemas.microsoft.com/office/powerpoint/2010/main" val="252274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not using Apply Payment by Invoice however we have been doing some testing for Third Party Payments.</a:t>
            </a:r>
          </a:p>
        </p:txBody>
      </p:sp>
      <p:sp>
        <p:nvSpPr>
          <p:cNvPr id="4" name="Slide Number Placeholder 3"/>
          <p:cNvSpPr>
            <a:spLocks noGrp="1"/>
          </p:cNvSpPr>
          <p:nvPr>
            <p:ph type="sldNum" sz="quarter" idx="5"/>
          </p:nvPr>
        </p:nvSpPr>
        <p:spPr/>
        <p:txBody>
          <a:bodyPr/>
          <a:lstStyle/>
          <a:p>
            <a:fld id="{6F8E2375-F1B1-284C-A827-B0E603FDBDD8}" type="slidenum">
              <a:rPr lang="en-US" smtClean="0"/>
              <a:t>11</a:t>
            </a:fld>
            <a:endParaRPr lang="en-US" dirty="0"/>
          </a:p>
        </p:txBody>
      </p:sp>
    </p:spTree>
    <p:extLst>
      <p:ext uri="{BB962C8B-B14F-4D97-AF65-F5344CB8AC3E}">
        <p14:creationId xmlns:p14="http://schemas.microsoft.com/office/powerpoint/2010/main" val="954393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Contract 58458.00 was created after the contracts for spring 2021.  Since there was excess payments from spring 2021 from the Select Charges to Pay and Selection Students to Pay these payments dropped down to pay off new charges.  Our Charge Priority is set to pay term posted then prior terms however no future terms.</a:t>
            </a:r>
          </a:p>
        </p:txBody>
      </p:sp>
      <p:sp>
        <p:nvSpPr>
          <p:cNvPr id="4" name="Slide Number Placeholder 3"/>
          <p:cNvSpPr>
            <a:spLocks noGrp="1"/>
          </p:cNvSpPr>
          <p:nvPr>
            <p:ph type="sldNum" sz="quarter" idx="5"/>
          </p:nvPr>
        </p:nvSpPr>
        <p:spPr/>
        <p:txBody>
          <a:bodyPr/>
          <a:lstStyle/>
          <a:p>
            <a:fld id="{6F8E2375-F1B1-284C-A827-B0E603FDBDD8}" type="slidenum">
              <a:rPr lang="en-US" smtClean="0"/>
              <a:t>43</a:t>
            </a:fld>
            <a:endParaRPr lang="en-US" dirty="0"/>
          </a:p>
        </p:txBody>
      </p:sp>
    </p:spTree>
    <p:extLst>
      <p:ext uri="{BB962C8B-B14F-4D97-AF65-F5344CB8AC3E}">
        <p14:creationId xmlns:p14="http://schemas.microsoft.com/office/powerpoint/2010/main" val="2238999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rPr>
              <a:t>SELECT A.EXT_ORG_ID, ( A.ITEM_AMT- A.APPLIED_AMT), ' ', A.REF1_DESCR, 'PAY', A.ITEM_TERM, A.CONTRACT_NUM, A.CONTRACT_EMPLID</a:t>
            </a:r>
            <a:br>
              <a:rPr lang="en-US" dirty="0"/>
            </a:br>
            <a:r>
              <a:rPr lang="en-US" b="0" i="0" dirty="0">
                <a:solidFill>
                  <a:srgbClr val="000000"/>
                </a:solidFill>
                <a:effectLst/>
                <a:latin typeface="Arial" panose="020B0604020202020204" pitchFamily="34" charset="0"/>
              </a:rPr>
              <a:t>  FROM PS_ITEM_ORG_SF_VW A</a:t>
            </a:r>
            <a:br>
              <a:rPr lang="en-US" dirty="0"/>
            </a:br>
            <a:r>
              <a:rPr lang="en-US" b="0" i="0" dirty="0">
                <a:solidFill>
                  <a:srgbClr val="000000"/>
                </a:solidFill>
                <a:effectLst/>
                <a:latin typeface="Arial" panose="020B0604020202020204" pitchFamily="34" charset="0"/>
              </a:rPr>
              <a:t>  WHERE ( A.BUSINESS_UNIT = 'KCTCS'</a:t>
            </a:r>
            <a:br>
              <a:rPr lang="en-US" dirty="0"/>
            </a:br>
            <a:r>
              <a:rPr lang="en-US" b="0" i="0" dirty="0">
                <a:solidFill>
                  <a:srgbClr val="000000"/>
                </a:solidFill>
                <a:effectLst/>
                <a:latin typeface="Arial" panose="020B0604020202020204" pitchFamily="34" charset="0"/>
              </a:rPr>
              <a:t>     AND A.EXT_ORG_ID = :1</a:t>
            </a:r>
            <a:br>
              <a:rPr lang="en-US" dirty="0"/>
            </a:br>
            <a:r>
              <a:rPr lang="en-US" b="0" i="0" dirty="0">
                <a:solidFill>
                  <a:srgbClr val="000000"/>
                </a:solidFill>
                <a:effectLst/>
                <a:latin typeface="Arial" panose="020B0604020202020204" pitchFamily="34" charset="0"/>
              </a:rPr>
              <a:t>     AND A.ITEM_TYPE LIKE '8%'</a:t>
            </a:r>
            <a:br>
              <a:rPr lang="en-US" dirty="0"/>
            </a:br>
            <a:r>
              <a:rPr lang="en-US" b="0" i="0" dirty="0">
                <a:solidFill>
                  <a:srgbClr val="000000"/>
                </a:solidFill>
                <a:effectLst/>
                <a:latin typeface="Arial" panose="020B0604020202020204" pitchFamily="34" charset="0"/>
              </a:rPr>
              <a:t>     AND A.ITEM_TERM = :2</a:t>
            </a:r>
            <a:br>
              <a:rPr lang="en-US" dirty="0"/>
            </a:br>
            <a:r>
              <a:rPr lang="en-US" b="0" i="0" dirty="0">
                <a:solidFill>
                  <a:srgbClr val="000000"/>
                </a:solidFill>
                <a:effectLst/>
                <a:latin typeface="Arial" panose="020B0604020202020204" pitchFamily="34" charset="0"/>
              </a:rPr>
              <a:t>     AND A.CONTRACT_NUM = :3)</a:t>
            </a:r>
            <a:br>
              <a:rPr lang="en-US" dirty="0"/>
            </a:br>
            <a:r>
              <a:rPr lang="en-US" b="0" i="0" dirty="0">
                <a:solidFill>
                  <a:srgbClr val="000000"/>
                </a:solidFill>
                <a:effectLst/>
                <a:latin typeface="Arial" panose="020B0604020202020204" pitchFamily="34" charset="0"/>
              </a:rPr>
              <a:t>  ORDER BY 7</a:t>
            </a:r>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46</a:t>
            </a:fld>
            <a:endParaRPr lang="en-US" dirty="0"/>
          </a:p>
        </p:txBody>
      </p:sp>
    </p:spTree>
    <p:extLst>
      <p:ext uri="{BB962C8B-B14F-4D97-AF65-F5344CB8AC3E}">
        <p14:creationId xmlns:p14="http://schemas.microsoft.com/office/powerpoint/2010/main" val="4038716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format the file at formatted text; however, I believe comma delimitated works best.</a:t>
            </a:r>
          </a:p>
        </p:txBody>
      </p:sp>
      <p:sp>
        <p:nvSpPr>
          <p:cNvPr id="4" name="Slide Number Placeholder 3"/>
          <p:cNvSpPr>
            <a:spLocks noGrp="1"/>
          </p:cNvSpPr>
          <p:nvPr>
            <p:ph type="sldNum" sz="quarter" idx="5"/>
          </p:nvPr>
        </p:nvSpPr>
        <p:spPr/>
        <p:txBody>
          <a:bodyPr/>
          <a:lstStyle/>
          <a:p>
            <a:fld id="{6F8E2375-F1B1-284C-A827-B0E603FDBDD8}" type="slidenum">
              <a:rPr lang="en-US" smtClean="0"/>
              <a:t>47</a:t>
            </a:fld>
            <a:endParaRPr lang="en-US" dirty="0"/>
          </a:p>
        </p:txBody>
      </p:sp>
    </p:spTree>
    <p:extLst>
      <p:ext uri="{BB962C8B-B14F-4D97-AF65-F5344CB8AC3E}">
        <p14:creationId xmlns:p14="http://schemas.microsoft.com/office/powerpoint/2010/main" val="204729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48</a:t>
            </a:fld>
            <a:endParaRPr lang="en-US" dirty="0"/>
          </a:p>
        </p:txBody>
      </p:sp>
    </p:spTree>
    <p:extLst>
      <p:ext uri="{BB962C8B-B14F-4D97-AF65-F5344CB8AC3E}">
        <p14:creationId xmlns:p14="http://schemas.microsoft.com/office/powerpoint/2010/main" val="888446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b="0" i="0" dirty="0">
                <a:solidFill>
                  <a:srgbClr val="000000"/>
                </a:solidFill>
                <a:effectLst/>
                <a:latin typeface="Arial" panose="020B0604020202020204" pitchFamily="34" charset="0"/>
              </a:rPr>
            </a:br>
            <a:r>
              <a:rPr lang="en-US" b="0" i="0" dirty="0">
                <a:solidFill>
                  <a:srgbClr val="000000"/>
                </a:solidFill>
                <a:effectLst/>
                <a:latin typeface="Arial" panose="020B0604020202020204" pitchFamily="34" charset="0"/>
              </a:rPr>
              <a:t>SELECT A.EXT_ORG_ID, ( A.ITEM_AMT- A.APPLIED_AMT), ' ', A.REF1_DESCR, 'PAY', A.ITEM_TERM, A.CONTRACT_NUM, A.CONTRACT_EMPLID</a:t>
            </a:r>
            <a:br>
              <a:rPr lang="en-US" b="0" i="0" dirty="0">
                <a:solidFill>
                  <a:srgbClr val="000000"/>
                </a:solidFill>
                <a:effectLst/>
                <a:latin typeface="Arial" panose="020B0604020202020204" pitchFamily="34" charset="0"/>
              </a:rPr>
            </a:br>
            <a:r>
              <a:rPr lang="en-US" b="0" i="0" dirty="0">
                <a:solidFill>
                  <a:srgbClr val="000000"/>
                </a:solidFill>
                <a:effectLst/>
                <a:latin typeface="Arial" panose="020B0604020202020204" pitchFamily="34" charset="0"/>
              </a:rPr>
              <a:t>  FROM PS_ITEM_ORG_SF_VW A</a:t>
            </a:r>
            <a:br>
              <a:rPr lang="en-US" b="0" i="0" dirty="0">
                <a:solidFill>
                  <a:srgbClr val="000000"/>
                </a:solidFill>
                <a:effectLst/>
                <a:latin typeface="Arial" panose="020B0604020202020204" pitchFamily="34" charset="0"/>
              </a:rPr>
            </a:br>
            <a:r>
              <a:rPr lang="en-US" b="0" i="0" dirty="0">
                <a:solidFill>
                  <a:srgbClr val="000000"/>
                </a:solidFill>
                <a:effectLst/>
                <a:latin typeface="Arial" panose="020B0604020202020204" pitchFamily="34" charset="0"/>
              </a:rPr>
              <a:t>  WHERE ( A.BUSINESS_UNIT = 'KCTCS'</a:t>
            </a:r>
            <a:br>
              <a:rPr lang="en-US" b="0" i="0" dirty="0">
                <a:solidFill>
                  <a:srgbClr val="000000"/>
                </a:solidFill>
                <a:effectLst/>
                <a:latin typeface="Arial" panose="020B0604020202020204" pitchFamily="34" charset="0"/>
              </a:rPr>
            </a:br>
            <a:r>
              <a:rPr lang="en-US" b="0" i="0" dirty="0">
                <a:solidFill>
                  <a:srgbClr val="000000"/>
                </a:solidFill>
                <a:effectLst/>
                <a:latin typeface="Arial" panose="020B0604020202020204" pitchFamily="34" charset="0"/>
              </a:rPr>
              <a:t>     AND A.EXT_ORG_ID = :1</a:t>
            </a:r>
            <a:br>
              <a:rPr lang="en-US" b="0" i="0" dirty="0">
                <a:solidFill>
                  <a:srgbClr val="000000"/>
                </a:solidFill>
                <a:effectLst/>
                <a:latin typeface="Arial" panose="020B0604020202020204" pitchFamily="34" charset="0"/>
              </a:rPr>
            </a:br>
            <a:r>
              <a:rPr lang="en-US" b="0" i="0" dirty="0">
                <a:solidFill>
                  <a:srgbClr val="000000"/>
                </a:solidFill>
                <a:effectLst/>
                <a:latin typeface="Arial" panose="020B0604020202020204" pitchFamily="34" charset="0"/>
              </a:rPr>
              <a:t>     AND A.ITEM_TYPE LIKE '8%')</a:t>
            </a:r>
            <a:endParaRPr lang="en-US" dirty="0"/>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55</a:t>
            </a:fld>
            <a:endParaRPr lang="en-US" dirty="0"/>
          </a:p>
        </p:txBody>
      </p:sp>
    </p:spTree>
    <p:extLst>
      <p:ext uri="{BB962C8B-B14F-4D97-AF65-F5344CB8AC3E}">
        <p14:creationId xmlns:p14="http://schemas.microsoft.com/office/powerpoint/2010/main" val="1053741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the last Group Post</a:t>
            </a:r>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56</a:t>
            </a:fld>
            <a:endParaRPr lang="en-US" dirty="0"/>
          </a:p>
        </p:txBody>
      </p:sp>
    </p:spTree>
    <p:extLst>
      <p:ext uri="{BB962C8B-B14F-4D97-AF65-F5344CB8AC3E}">
        <p14:creationId xmlns:p14="http://schemas.microsoft.com/office/powerpoint/2010/main" val="29874014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Group Post we just posted item term 4212 is paid in full.  We still have the 4204 term with the $1,000 for one of the students, the other student was paid off by a student who was cancelled, and that payment fell down paid the charge off.</a:t>
            </a:r>
          </a:p>
          <a:p>
            <a:endParaRPr lang="en-US" dirty="0"/>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57</a:t>
            </a:fld>
            <a:endParaRPr lang="en-US" dirty="0"/>
          </a:p>
        </p:txBody>
      </p:sp>
    </p:spTree>
    <p:extLst>
      <p:ext uri="{BB962C8B-B14F-4D97-AF65-F5344CB8AC3E}">
        <p14:creationId xmlns:p14="http://schemas.microsoft.com/office/powerpoint/2010/main" val="21997975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Format your spread sheet and complete Mass Select Transactions</a:t>
            </a:r>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61</a:t>
            </a:fld>
            <a:endParaRPr lang="en-US" dirty="0"/>
          </a:p>
        </p:txBody>
      </p:sp>
    </p:spTree>
    <p:extLst>
      <p:ext uri="{BB962C8B-B14F-4D97-AF65-F5344CB8AC3E}">
        <p14:creationId xmlns:p14="http://schemas.microsoft.com/office/powerpoint/2010/main" val="3600972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have some credits, so we can drill down to review.</a:t>
            </a:r>
          </a:p>
        </p:txBody>
      </p:sp>
      <p:sp>
        <p:nvSpPr>
          <p:cNvPr id="4" name="Slide Number Placeholder 3"/>
          <p:cNvSpPr>
            <a:spLocks noGrp="1"/>
          </p:cNvSpPr>
          <p:nvPr>
            <p:ph type="sldNum" sz="quarter" idx="5"/>
          </p:nvPr>
        </p:nvSpPr>
        <p:spPr/>
        <p:txBody>
          <a:bodyPr/>
          <a:lstStyle/>
          <a:p>
            <a:fld id="{6F8E2375-F1B1-284C-A827-B0E603FDBDD8}" type="slidenum">
              <a:rPr lang="en-US" smtClean="0"/>
              <a:t>63</a:t>
            </a:fld>
            <a:endParaRPr lang="en-US" dirty="0"/>
          </a:p>
        </p:txBody>
      </p:sp>
    </p:spTree>
    <p:extLst>
      <p:ext uri="{BB962C8B-B14F-4D97-AF65-F5344CB8AC3E}">
        <p14:creationId xmlns:p14="http://schemas.microsoft.com/office/powerpoint/2010/main" val="25359682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fall 2021 we are paid in full, and you can see the charge line per student and the payment applied.</a:t>
            </a:r>
          </a:p>
        </p:txBody>
      </p:sp>
      <p:sp>
        <p:nvSpPr>
          <p:cNvPr id="4" name="Slide Number Placeholder 3"/>
          <p:cNvSpPr>
            <a:spLocks noGrp="1"/>
          </p:cNvSpPr>
          <p:nvPr>
            <p:ph type="sldNum" sz="quarter" idx="5"/>
          </p:nvPr>
        </p:nvSpPr>
        <p:spPr/>
        <p:txBody>
          <a:bodyPr/>
          <a:lstStyle/>
          <a:p>
            <a:fld id="{6F8E2375-F1B1-284C-A827-B0E603FDBDD8}" type="slidenum">
              <a:rPr lang="en-US" smtClean="0"/>
              <a:t>64</a:t>
            </a:fld>
            <a:endParaRPr lang="en-US" dirty="0"/>
          </a:p>
        </p:txBody>
      </p:sp>
    </p:spTree>
    <p:extLst>
      <p:ext uri="{BB962C8B-B14F-4D97-AF65-F5344CB8AC3E}">
        <p14:creationId xmlns:p14="http://schemas.microsoft.com/office/powerpoint/2010/main" val="1129638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options when posting a payment via Cashiering, 1) Target, Amount, Term, Tender, 2) Target, Amount, Term, Tender, Select Charges to Pay, 3) Target, Amount, Term, Tender, Select Students to Pay 4) Target, Amount, Term, Tender, Third Party Info</a:t>
            </a:r>
          </a:p>
        </p:txBody>
      </p:sp>
      <p:sp>
        <p:nvSpPr>
          <p:cNvPr id="4" name="Slide Number Placeholder 3"/>
          <p:cNvSpPr>
            <a:spLocks noGrp="1"/>
          </p:cNvSpPr>
          <p:nvPr>
            <p:ph type="sldNum" sz="quarter" idx="5"/>
          </p:nvPr>
        </p:nvSpPr>
        <p:spPr/>
        <p:txBody>
          <a:bodyPr/>
          <a:lstStyle/>
          <a:p>
            <a:fld id="{6F8E2375-F1B1-284C-A827-B0E603FDBDD8}" type="slidenum">
              <a:rPr lang="en-US" smtClean="0"/>
              <a:t>13</a:t>
            </a:fld>
            <a:endParaRPr lang="en-US" dirty="0"/>
          </a:p>
        </p:txBody>
      </p:sp>
    </p:spTree>
    <p:extLst>
      <p:ext uri="{BB962C8B-B14F-4D97-AF65-F5344CB8AC3E}">
        <p14:creationId xmlns:p14="http://schemas.microsoft.com/office/powerpoint/2010/main" val="3473043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summer 2021 one student was dropped at 50% and you can see the details and know which student requires the refund.</a:t>
            </a:r>
          </a:p>
        </p:txBody>
      </p:sp>
      <p:sp>
        <p:nvSpPr>
          <p:cNvPr id="4" name="Slide Number Placeholder 3"/>
          <p:cNvSpPr>
            <a:spLocks noGrp="1"/>
          </p:cNvSpPr>
          <p:nvPr>
            <p:ph type="sldNum" sz="quarter" idx="5"/>
          </p:nvPr>
        </p:nvSpPr>
        <p:spPr/>
        <p:txBody>
          <a:bodyPr/>
          <a:lstStyle/>
          <a:p>
            <a:fld id="{6F8E2375-F1B1-284C-A827-B0E603FDBDD8}" type="slidenum">
              <a:rPr lang="en-US" smtClean="0"/>
              <a:t>65</a:t>
            </a:fld>
            <a:endParaRPr lang="en-US" dirty="0"/>
          </a:p>
        </p:txBody>
      </p:sp>
    </p:spTree>
    <p:extLst>
      <p:ext uri="{BB962C8B-B14F-4D97-AF65-F5344CB8AC3E}">
        <p14:creationId xmlns:p14="http://schemas.microsoft.com/office/powerpoint/2010/main" val="22747900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if you drill down on the account details you can see this is a payment that was not attached to any student and the payment from the spring 2021 dropped down to pay off a new contract that was established after the spring 2021 contract.</a:t>
            </a:r>
          </a:p>
        </p:txBody>
      </p:sp>
      <p:sp>
        <p:nvSpPr>
          <p:cNvPr id="4" name="Slide Number Placeholder 3"/>
          <p:cNvSpPr>
            <a:spLocks noGrp="1"/>
          </p:cNvSpPr>
          <p:nvPr>
            <p:ph type="sldNum" sz="quarter" idx="5"/>
          </p:nvPr>
        </p:nvSpPr>
        <p:spPr/>
        <p:txBody>
          <a:bodyPr/>
          <a:lstStyle/>
          <a:p>
            <a:fld id="{6F8E2375-F1B1-284C-A827-B0E603FDBDD8}" type="slidenum">
              <a:rPr lang="en-US" smtClean="0"/>
              <a:t>66</a:t>
            </a:fld>
            <a:endParaRPr lang="en-US" dirty="0"/>
          </a:p>
        </p:txBody>
      </p:sp>
    </p:spTree>
    <p:extLst>
      <p:ext uri="{BB962C8B-B14F-4D97-AF65-F5344CB8AC3E}">
        <p14:creationId xmlns:p14="http://schemas.microsoft.com/office/powerpoint/2010/main" val="18833444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fall 2020 we have an excess line for one student.  This student was paid by Cashier payments through Select Students and Select Charges</a:t>
            </a:r>
          </a:p>
        </p:txBody>
      </p:sp>
      <p:sp>
        <p:nvSpPr>
          <p:cNvPr id="4" name="Slide Number Placeholder 3"/>
          <p:cNvSpPr>
            <a:spLocks noGrp="1"/>
          </p:cNvSpPr>
          <p:nvPr>
            <p:ph type="sldNum" sz="quarter" idx="5"/>
          </p:nvPr>
        </p:nvSpPr>
        <p:spPr/>
        <p:txBody>
          <a:bodyPr/>
          <a:lstStyle/>
          <a:p>
            <a:fld id="{6F8E2375-F1B1-284C-A827-B0E603FDBDD8}" type="slidenum">
              <a:rPr lang="en-US" smtClean="0"/>
              <a:t>67</a:t>
            </a:fld>
            <a:endParaRPr lang="en-US" dirty="0"/>
          </a:p>
        </p:txBody>
      </p:sp>
    </p:spTree>
    <p:extLst>
      <p:ext uri="{BB962C8B-B14F-4D97-AF65-F5344CB8AC3E}">
        <p14:creationId xmlns:p14="http://schemas.microsoft.com/office/powerpoint/2010/main" val="14356307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68</a:t>
            </a:fld>
            <a:endParaRPr lang="en-US" dirty="0"/>
          </a:p>
        </p:txBody>
      </p:sp>
    </p:spTree>
    <p:extLst>
      <p:ext uri="{BB962C8B-B14F-4D97-AF65-F5344CB8AC3E}">
        <p14:creationId xmlns:p14="http://schemas.microsoft.com/office/powerpoint/2010/main" val="919146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 contract is paid in full, we update the Third Party Contract to Inactive.  This helps with tuition calculation performance can prompt the end user that something on a contract has changed.</a:t>
            </a:r>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69</a:t>
            </a:fld>
            <a:endParaRPr lang="en-US" dirty="0"/>
          </a:p>
        </p:txBody>
      </p:sp>
    </p:spTree>
    <p:extLst>
      <p:ext uri="{BB962C8B-B14F-4D97-AF65-F5344CB8AC3E}">
        <p14:creationId xmlns:p14="http://schemas.microsoft.com/office/powerpoint/2010/main" val="8463356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process </a:t>
            </a:r>
            <a:r>
              <a:rPr lang="en-US" dirty="0" err="1"/>
              <a:t>Thrid</a:t>
            </a:r>
            <a:r>
              <a:rPr lang="en-US" dirty="0"/>
              <a:t> Party refunds via a voucher in Account Payable.</a:t>
            </a:r>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70</a:t>
            </a:fld>
            <a:endParaRPr lang="en-US" dirty="0"/>
          </a:p>
        </p:txBody>
      </p:sp>
    </p:spTree>
    <p:extLst>
      <p:ext uri="{BB962C8B-B14F-4D97-AF65-F5344CB8AC3E}">
        <p14:creationId xmlns:p14="http://schemas.microsoft.com/office/powerpoint/2010/main" val="11111349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t>
            </a:r>
            <a:r>
              <a:rPr lang="en-US"/>
              <a:t>process Third </a:t>
            </a:r>
            <a:r>
              <a:rPr lang="en-US" dirty="0"/>
              <a:t>Party refunds via a voucher in Account Payable.</a:t>
            </a:r>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71</a:t>
            </a:fld>
            <a:endParaRPr lang="en-US" dirty="0"/>
          </a:p>
        </p:txBody>
      </p:sp>
    </p:spTree>
    <p:extLst>
      <p:ext uri="{BB962C8B-B14F-4D97-AF65-F5344CB8AC3E}">
        <p14:creationId xmlns:p14="http://schemas.microsoft.com/office/powerpoint/2010/main" val="27777711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process </a:t>
            </a:r>
            <a:r>
              <a:rPr lang="en-US" dirty="0" err="1"/>
              <a:t>Thrid</a:t>
            </a:r>
            <a:r>
              <a:rPr lang="en-US" dirty="0"/>
              <a:t> Party refunds via a voucher in Account Payable.</a:t>
            </a:r>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72</a:t>
            </a:fld>
            <a:endParaRPr lang="en-US" dirty="0"/>
          </a:p>
        </p:txBody>
      </p:sp>
    </p:spTree>
    <p:extLst>
      <p:ext uri="{BB962C8B-B14F-4D97-AF65-F5344CB8AC3E}">
        <p14:creationId xmlns:p14="http://schemas.microsoft.com/office/powerpoint/2010/main" val="30146027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process </a:t>
            </a:r>
            <a:r>
              <a:rPr lang="en-US" dirty="0" err="1"/>
              <a:t>Thrid</a:t>
            </a:r>
            <a:r>
              <a:rPr lang="en-US" dirty="0"/>
              <a:t> Party refunds via a voucher in Account Payable.</a:t>
            </a:r>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73</a:t>
            </a:fld>
            <a:endParaRPr lang="en-US" dirty="0"/>
          </a:p>
        </p:txBody>
      </p:sp>
    </p:spTree>
    <p:extLst>
      <p:ext uri="{BB962C8B-B14F-4D97-AF65-F5344CB8AC3E}">
        <p14:creationId xmlns:p14="http://schemas.microsoft.com/office/powerpoint/2010/main" val="40456323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process Third Party refunds via a voucher in Account Payable.  Query </a:t>
            </a:r>
            <a:r>
              <a:rPr lang="en-US" dirty="0" err="1"/>
              <a:t>sql</a:t>
            </a:r>
            <a:r>
              <a:rPr lang="en-US" dirty="0"/>
              <a:t> used for these screen shots.</a:t>
            </a:r>
          </a:p>
          <a:p>
            <a:r>
              <a:rPr lang="en-US" b="0" i="0" dirty="0">
                <a:solidFill>
                  <a:srgbClr val="000000"/>
                </a:solidFill>
                <a:effectLst/>
                <a:latin typeface="Arial" panose="020B0604020202020204" pitchFamily="34" charset="0"/>
              </a:rPr>
              <a:t>SELECT A.EXT_ORG_ID, B.DESCR, A.CONTRACT_NUM, A.CONTRACT_EMPLID, C.NAME, A.ACCOUNT_TERM, A.ITEM_TYPE, A.ITEM_AMT, A.ITEM_NBR, A.ITEM_TERM, SUBSTR( A.ITEM_TYPE,3,5)</a:t>
            </a:r>
            <a:br>
              <a:rPr lang="en-US" dirty="0"/>
            </a:br>
            <a:r>
              <a:rPr lang="en-US" b="0" i="0" dirty="0">
                <a:solidFill>
                  <a:srgbClr val="000000"/>
                </a:solidFill>
                <a:effectLst/>
                <a:latin typeface="Arial" panose="020B0604020202020204" pitchFamily="34" charset="0"/>
              </a:rPr>
              <a:t>  FROM PS_ITEM_SF A, PS_EXT_ORG_TBL B, PS_PERSONAL_DTSAVW C</a:t>
            </a:r>
            <a:br>
              <a:rPr lang="en-US" dirty="0"/>
            </a:br>
            <a:r>
              <a:rPr lang="en-US" b="0" i="0" dirty="0">
                <a:solidFill>
                  <a:srgbClr val="000000"/>
                </a:solidFill>
                <a:effectLst/>
                <a:latin typeface="Arial" panose="020B0604020202020204" pitchFamily="34" charset="0"/>
              </a:rPr>
              <a:t>  WHERE ( B.EXT_ORG_ID = A.EXT_ORG_ID</a:t>
            </a:r>
            <a:br>
              <a:rPr lang="en-US" dirty="0"/>
            </a:br>
            <a:r>
              <a:rPr lang="en-US" b="0" i="0" dirty="0">
                <a:solidFill>
                  <a:srgbClr val="000000"/>
                </a:solidFill>
                <a:effectLst/>
                <a:latin typeface="Arial" panose="020B0604020202020204" pitchFamily="34" charset="0"/>
              </a:rPr>
              <a:t>     AND B.EFFDT =</a:t>
            </a:r>
            <a:br>
              <a:rPr lang="en-US" dirty="0"/>
            </a:br>
            <a:r>
              <a:rPr lang="en-US" b="0" i="0" dirty="0">
                <a:solidFill>
                  <a:srgbClr val="000000"/>
                </a:solidFill>
                <a:effectLst/>
                <a:latin typeface="Arial" panose="020B0604020202020204" pitchFamily="34" charset="0"/>
              </a:rPr>
              <a:t>        (SELECT MAX(B_ED.EFFDT) FROM PS_EXT_ORG_TBL B_ED</a:t>
            </a:r>
            <a:br>
              <a:rPr lang="en-US" dirty="0"/>
            </a:br>
            <a:r>
              <a:rPr lang="en-US" b="0" i="0" dirty="0">
                <a:solidFill>
                  <a:srgbClr val="000000"/>
                </a:solidFill>
                <a:effectLst/>
                <a:latin typeface="Arial" panose="020B0604020202020204" pitchFamily="34" charset="0"/>
              </a:rPr>
              <a:t>        WHERE B.EXT_ORG_ID = B_ED.EXT_ORG_ID</a:t>
            </a:r>
            <a:br>
              <a:rPr lang="en-US" dirty="0"/>
            </a:br>
            <a:r>
              <a:rPr lang="en-US" b="0" i="0" dirty="0">
                <a:solidFill>
                  <a:srgbClr val="000000"/>
                </a:solidFill>
                <a:effectLst/>
                <a:latin typeface="Arial" panose="020B0604020202020204" pitchFamily="34" charset="0"/>
              </a:rPr>
              <a:t>          AND B_ED.EFFDT &lt;= SYSDATE)</a:t>
            </a:r>
            <a:br>
              <a:rPr lang="en-US" dirty="0"/>
            </a:br>
            <a:r>
              <a:rPr lang="en-US" b="0" i="0" dirty="0">
                <a:solidFill>
                  <a:srgbClr val="000000"/>
                </a:solidFill>
                <a:effectLst/>
                <a:latin typeface="Arial" panose="020B0604020202020204" pitchFamily="34" charset="0"/>
              </a:rPr>
              <a:t>     AND SUBSTR( A.ITEM_TYPE,8,5) &lt;&gt; '30001'</a:t>
            </a:r>
            <a:br>
              <a:rPr lang="en-US" dirty="0"/>
            </a:br>
            <a:r>
              <a:rPr lang="en-US" b="0" i="0" dirty="0">
                <a:solidFill>
                  <a:srgbClr val="000000"/>
                </a:solidFill>
                <a:effectLst/>
                <a:latin typeface="Arial" panose="020B0604020202020204" pitchFamily="34" charset="0"/>
              </a:rPr>
              <a:t>     AND A.COMMON_ID = B.EXT_ORG_ID</a:t>
            </a:r>
            <a:br>
              <a:rPr lang="en-US" dirty="0"/>
            </a:br>
            <a:r>
              <a:rPr lang="en-US" b="0" i="0" dirty="0">
                <a:solidFill>
                  <a:srgbClr val="000000"/>
                </a:solidFill>
                <a:effectLst/>
                <a:latin typeface="Arial" panose="020B0604020202020204" pitchFamily="34" charset="0"/>
              </a:rPr>
              <a:t>     AND A.SA_ID_TYPE = 'O'</a:t>
            </a:r>
            <a:br>
              <a:rPr lang="en-US" dirty="0"/>
            </a:br>
            <a:r>
              <a:rPr lang="en-US" b="0" i="0" dirty="0">
                <a:solidFill>
                  <a:srgbClr val="000000"/>
                </a:solidFill>
                <a:effectLst/>
                <a:latin typeface="Arial" panose="020B0604020202020204" pitchFamily="34" charset="0"/>
              </a:rPr>
              <a:t>     AND A.BUSINESS_UNIT = 'KCTCS'</a:t>
            </a:r>
            <a:br>
              <a:rPr lang="en-US" dirty="0"/>
            </a:br>
            <a:r>
              <a:rPr lang="en-US" b="0" i="0" dirty="0">
                <a:solidFill>
                  <a:srgbClr val="000000"/>
                </a:solidFill>
                <a:effectLst/>
                <a:latin typeface="Arial" panose="020B0604020202020204" pitchFamily="34" charset="0"/>
              </a:rPr>
              <a:t>     AND A.CONTRACT_EMPLID =  C.EMPLID(+)</a:t>
            </a:r>
            <a:br>
              <a:rPr lang="en-US" dirty="0"/>
            </a:br>
            <a:r>
              <a:rPr lang="en-US" b="0" i="0" dirty="0">
                <a:solidFill>
                  <a:srgbClr val="000000"/>
                </a:solidFill>
                <a:effectLst/>
                <a:latin typeface="Arial" panose="020B0604020202020204" pitchFamily="34" charset="0"/>
              </a:rPr>
              <a:t>     AND A.EXT_ORG_ID = :2)</a:t>
            </a:r>
            <a:br>
              <a:rPr lang="en-US" dirty="0"/>
            </a:br>
            <a:r>
              <a:rPr lang="en-US" b="0" i="0" dirty="0">
                <a:solidFill>
                  <a:srgbClr val="000000"/>
                </a:solidFill>
                <a:effectLst/>
                <a:latin typeface="Arial" panose="020B0604020202020204" pitchFamily="34" charset="0"/>
              </a:rPr>
              <a:t>UNION</a:t>
            </a:r>
            <a:br>
              <a:rPr lang="en-US" dirty="0"/>
            </a:br>
            <a:r>
              <a:rPr lang="en-US" b="0" i="0" dirty="0">
                <a:solidFill>
                  <a:srgbClr val="000000"/>
                </a:solidFill>
                <a:effectLst/>
                <a:latin typeface="Arial" panose="020B0604020202020204" pitchFamily="34" charset="0"/>
              </a:rPr>
              <a:t>SELECT D.EXT_ORG_ID, E.DESCR, D.CONTRACT_NUM, D.CONTRACT_EMPLID, F.NAME, D.ACCOUNT_TERM, D.ITEM_TYPE, D.ITEM_AMT, D.ITEM_NBR, D.ITEM_TERM, SUBSTR( D.ITEM_TYPE,3,5)</a:t>
            </a:r>
            <a:br>
              <a:rPr lang="en-US" dirty="0"/>
            </a:br>
            <a:r>
              <a:rPr lang="en-US" b="0" i="0" dirty="0">
                <a:solidFill>
                  <a:srgbClr val="000000"/>
                </a:solidFill>
                <a:effectLst/>
                <a:latin typeface="Arial" panose="020B0604020202020204" pitchFamily="34" charset="0"/>
              </a:rPr>
              <a:t>  FROM PS_ITEM_SF D, PS_EXT_ORG_TBL E, PS_PERSONAL_DTSAVW F</a:t>
            </a:r>
            <a:br>
              <a:rPr lang="en-US" dirty="0"/>
            </a:br>
            <a:r>
              <a:rPr lang="en-US" b="0" i="0" dirty="0">
                <a:solidFill>
                  <a:srgbClr val="000000"/>
                </a:solidFill>
                <a:effectLst/>
                <a:latin typeface="Arial" panose="020B0604020202020204" pitchFamily="34" charset="0"/>
              </a:rPr>
              <a:t>  WHERE ( E.EXT_ORG_ID = D.EXT_ORG_ID</a:t>
            </a:r>
            <a:br>
              <a:rPr lang="en-US" dirty="0"/>
            </a:br>
            <a:r>
              <a:rPr lang="en-US" b="0" i="0" dirty="0">
                <a:solidFill>
                  <a:srgbClr val="000000"/>
                </a:solidFill>
                <a:effectLst/>
                <a:latin typeface="Arial" panose="020B0604020202020204" pitchFamily="34" charset="0"/>
              </a:rPr>
              <a:t>     AND E.EFFDT =</a:t>
            </a:r>
            <a:br>
              <a:rPr lang="en-US" dirty="0"/>
            </a:br>
            <a:r>
              <a:rPr lang="en-US" b="0" i="0" dirty="0">
                <a:solidFill>
                  <a:srgbClr val="000000"/>
                </a:solidFill>
                <a:effectLst/>
                <a:latin typeface="Arial" panose="020B0604020202020204" pitchFamily="34" charset="0"/>
              </a:rPr>
              <a:t>        (SELECT MAX(E_ED.EFFDT) FROM PS_EXT_ORG_TBL E_ED</a:t>
            </a:r>
            <a:br>
              <a:rPr lang="en-US" dirty="0"/>
            </a:br>
            <a:r>
              <a:rPr lang="en-US" b="0" i="0" dirty="0">
                <a:solidFill>
                  <a:srgbClr val="000000"/>
                </a:solidFill>
                <a:effectLst/>
                <a:latin typeface="Arial" panose="020B0604020202020204" pitchFamily="34" charset="0"/>
              </a:rPr>
              <a:t>        WHERE E.EXT_ORG_ID = E_ED.EXT_ORG_ID</a:t>
            </a:r>
            <a:br>
              <a:rPr lang="en-US" dirty="0"/>
            </a:br>
            <a:r>
              <a:rPr lang="en-US" b="0" i="0" dirty="0">
                <a:solidFill>
                  <a:srgbClr val="000000"/>
                </a:solidFill>
                <a:effectLst/>
                <a:latin typeface="Arial" panose="020B0604020202020204" pitchFamily="34" charset="0"/>
              </a:rPr>
              <a:t>          AND E_ED.EFFDT &lt;= SYSDATE)</a:t>
            </a:r>
            <a:br>
              <a:rPr lang="en-US" dirty="0"/>
            </a:br>
            <a:r>
              <a:rPr lang="en-US" b="0" i="0" dirty="0">
                <a:solidFill>
                  <a:srgbClr val="000000"/>
                </a:solidFill>
                <a:effectLst/>
                <a:latin typeface="Arial" panose="020B0604020202020204" pitchFamily="34" charset="0"/>
              </a:rPr>
              <a:t>     AND D.CONTRACT_NUM = ' '</a:t>
            </a:r>
            <a:br>
              <a:rPr lang="en-US" dirty="0"/>
            </a:br>
            <a:r>
              <a:rPr lang="en-US" b="0" i="0" dirty="0">
                <a:solidFill>
                  <a:srgbClr val="000000"/>
                </a:solidFill>
                <a:effectLst/>
                <a:latin typeface="Arial" panose="020B0604020202020204" pitchFamily="34" charset="0"/>
              </a:rPr>
              <a:t>     AND SUBSTR( D.ITEM_TYPE,8,5) &lt;&gt; '30001'</a:t>
            </a:r>
            <a:br>
              <a:rPr lang="en-US" dirty="0"/>
            </a:br>
            <a:r>
              <a:rPr lang="en-US" b="0" i="0" dirty="0">
                <a:solidFill>
                  <a:srgbClr val="000000"/>
                </a:solidFill>
                <a:effectLst/>
                <a:latin typeface="Arial" panose="020B0604020202020204" pitchFamily="34" charset="0"/>
              </a:rPr>
              <a:t>     AND D.COMMON_ID = E.EXT_ORG_ID</a:t>
            </a:r>
            <a:br>
              <a:rPr lang="en-US" dirty="0"/>
            </a:br>
            <a:r>
              <a:rPr lang="en-US" b="0" i="0" dirty="0">
                <a:solidFill>
                  <a:srgbClr val="000000"/>
                </a:solidFill>
                <a:effectLst/>
                <a:latin typeface="Arial" panose="020B0604020202020204" pitchFamily="34" charset="0"/>
              </a:rPr>
              <a:t>     AND D.SA_ID_TYPE = 'O'</a:t>
            </a:r>
            <a:br>
              <a:rPr lang="en-US" dirty="0"/>
            </a:br>
            <a:r>
              <a:rPr lang="en-US" b="0" i="0" dirty="0">
                <a:solidFill>
                  <a:srgbClr val="000000"/>
                </a:solidFill>
                <a:effectLst/>
                <a:latin typeface="Arial" panose="020B0604020202020204" pitchFamily="34" charset="0"/>
              </a:rPr>
              <a:t>     AND D.BUSINESS_UNIT = 'KCTCS'</a:t>
            </a:r>
            <a:br>
              <a:rPr lang="en-US" dirty="0"/>
            </a:br>
            <a:r>
              <a:rPr lang="en-US" b="0" i="0" dirty="0">
                <a:solidFill>
                  <a:srgbClr val="000000"/>
                </a:solidFill>
                <a:effectLst/>
                <a:latin typeface="Arial" panose="020B0604020202020204" pitchFamily="34" charset="0"/>
              </a:rPr>
              <a:t>     AND D.CONTRACT_EMPLID =  F.EMPLID(+)</a:t>
            </a:r>
            <a:br>
              <a:rPr lang="en-US" dirty="0"/>
            </a:br>
            <a:r>
              <a:rPr lang="en-US" b="0" i="0" dirty="0">
                <a:solidFill>
                  <a:srgbClr val="000000"/>
                </a:solidFill>
                <a:effectLst/>
                <a:latin typeface="Arial" panose="020B0604020202020204" pitchFamily="34" charset="0"/>
              </a:rPr>
              <a:t>     AND D.EXT_ORG_ID = :2)</a:t>
            </a:r>
            <a:br>
              <a:rPr lang="en-US" dirty="0"/>
            </a:br>
            <a:r>
              <a:rPr lang="en-US" b="0" i="0" dirty="0">
                <a:solidFill>
                  <a:srgbClr val="000000"/>
                </a:solidFill>
                <a:effectLst/>
                <a:latin typeface="Arial" panose="020B0604020202020204" pitchFamily="34" charset="0"/>
              </a:rPr>
              <a:t>  ORDER BY 10, 3, 4</a:t>
            </a:r>
            <a:endParaRPr lang="en-US" dirty="0"/>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74</a:t>
            </a:fld>
            <a:endParaRPr lang="en-US" dirty="0"/>
          </a:p>
        </p:txBody>
      </p:sp>
    </p:spTree>
    <p:extLst>
      <p:ext uri="{BB962C8B-B14F-4D97-AF65-F5344CB8AC3E}">
        <p14:creationId xmlns:p14="http://schemas.microsoft.com/office/powerpoint/2010/main" val="3815782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Received $100 payment</a:t>
            </a:r>
          </a:p>
        </p:txBody>
      </p:sp>
      <p:sp>
        <p:nvSpPr>
          <p:cNvPr id="4" name="Slide Number Placeholder 3"/>
          <p:cNvSpPr>
            <a:spLocks noGrp="1"/>
          </p:cNvSpPr>
          <p:nvPr>
            <p:ph type="sldNum" sz="quarter" idx="5"/>
          </p:nvPr>
        </p:nvSpPr>
        <p:spPr/>
        <p:txBody>
          <a:bodyPr/>
          <a:lstStyle/>
          <a:p>
            <a:fld id="{6F8E2375-F1B1-284C-A827-B0E603FDBDD8}" type="slidenum">
              <a:rPr lang="en-US" smtClean="0"/>
              <a:t>15</a:t>
            </a:fld>
            <a:endParaRPr lang="en-US" dirty="0"/>
          </a:p>
        </p:txBody>
      </p:sp>
    </p:spTree>
    <p:extLst>
      <p:ext uri="{BB962C8B-B14F-4D97-AF65-F5344CB8AC3E}">
        <p14:creationId xmlns:p14="http://schemas.microsoft.com/office/powerpoint/2010/main" val="2044882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not select a payment option</a:t>
            </a:r>
          </a:p>
        </p:txBody>
      </p:sp>
      <p:sp>
        <p:nvSpPr>
          <p:cNvPr id="4" name="Slide Number Placeholder 3"/>
          <p:cNvSpPr>
            <a:spLocks noGrp="1"/>
          </p:cNvSpPr>
          <p:nvPr>
            <p:ph type="sldNum" sz="quarter" idx="5"/>
          </p:nvPr>
        </p:nvSpPr>
        <p:spPr/>
        <p:txBody>
          <a:bodyPr/>
          <a:lstStyle/>
          <a:p>
            <a:fld id="{6F8E2375-F1B1-284C-A827-B0E603FDBDD8}" type="slidenum">
              <a:rPr lang="en-US" smtClean="0"/>
              <a:t>16</a:t>
            </a:fld>
            <a:endParaRPr lang="en-US" dirty="0"/>
          </a:p>
        </p:txBody>
      </p:sp>
    </p:spTree>
    <p:extLst>
      <p:ext uri="{BB962C8B-B14F-4D97-AF65-F5344CB8AC3E}">
        <p14:creationId xmlns:p14="http://schemas.microsoft.com/office/powerpoint/2010/main" val="308021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 used the Charge Priority for the payment item type.</a:t>
            </a:r>
          </a:p>
        </p:txBody>
      </p:sp>
      <p:sp>
        <p:nvSpPr>
          <p:cNvPr id="4" name="Slide Number Placeholder 3"/>
          <p:cNvSpPr>
            <a:spLocks noGrp="1"/>
          </p:cNvSpPr>
          <p:nvPr>
            <p:ph type="sldNum" sz="quarter" idx="5"/>
          </p:nvPr>
        </p:nvSpPr>
        <p:spPr/>
        <p:txBody>
          <a:bodyPr/>
          <a:lstStyle/>
          <a:p>
            <a:fld id="{6F8E2375-F1B1-284C-A827-B0E603FDBDD8}" type="slidenum">
              <a:rPr lang="en-US" smtClean="0"/>
              <a:t>17</a:t>
            </a:fld>
            <a:endParaRPr lang="en-US" dirty="0"/>
          </a:p>
        </p:txBody>
      </p:sp>
    </p:spTree>
    <p:extLst>
      <p:ext uri="{BB962C8B-B14F-4D97-AF65-F5344CB8AC3E}">
        <p14:creationId xmlns:p14="http://schemas.microsoft.com/office/powerpoint/2010/main" val="545262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options here one click on OK and all lines for this term will pull back, or you can enter a Contract Number and Contract ID (student EMPLID)</a:t>
            </a:r>
          </a:p>
        </p:txBody>
      </p:sp>
      <p:sp>
        <p:nvSpPr>
          <p:cNvPr id="4" name="Slide Number Placeholder 3"/>
          <p:cNvSpPr>
            <a:spLocks noGrp="1"/>
          </p:cNvSpPr>
          <p:nvPr>
            <p:ph type="sldNum" sz="quarter" idx="5"/>
          </p:nvPr>
        </p:nvSpPr>
        <p:spPr/>
        <p:txBody>
          <a:bodyPr/>
          <a:lstStyle/>
          <a:p>
            <a:fld id="{6F8E2375-F1B1-284C-A827-B0E603FDBDD8}" type="slidenum">
              <a:rPr lang="en-US" smtClean="0"/>
              <a:t>19</a:t>
            </a:fld>
            <a:endParaRPr lang="en-US" dirty="0"/>
          </a:p>
        </p:txBody>
      </p:sp>
    </p:spTree>
    <p:extLst>
      <p:ext uri="{BB962C8B-B14F-4D97-AF65-F5344CB8AC3E}">
        <p14:creationId xmlns:p14="http://schemas.microsoft.com/office/powerpoint/2010/main" val="3154189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payment is not attached to a Contract ID or Name.  This payment uses the Payment Priority of the payment item type.</a:t>
            </a:r>
          </a:p>
        </p:txBody>
      </p:sp>
      <p:sp>
        <p:nvSpPr>
          <p:cNvPr id="4" name="Slide Number Placeholder 3"/>
          <p:cNvSpPr>
            <a:spLocks noGrp="1"/>
          </p:cNvSpPr>
          <p:nvPr>
            <p:ph type="sldNum" sz="quarter" idx="5"/>
          </p:nvPr>
        </p:nvSpPr>
        <p:spPr/>
        <p:txBody>
          <a:bodyPr/>
          <a:lstStyle/>
          <a:p>
            <a:fld id="{6F8E2375-F1B1-284C-A827-B0E603FDBDD8}" type="slidenum">
              <a:rPr lang="en-US" smtClean="0"/>
              <a:t>20</a:t>
            </a:fld>
            <a:endParaRPr lang="en-US" dirty="0"/>
          </a:p>
        </p:txBody>
      </p:sp>
    </p:spTree>
    <p:extLst>
      <p:ext uri="{BB962C8B-B14F-4D97-AF65-F5344CB8AC3E}">
        <p14:creationId xmlns:p14="http://schemas.microsoft.com/office/powerpoint/2010/main" val="1996399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payment paid off the charge for Mace Windu, however again no Contract ID or Name is associated with the payment.</a:t>
            </a:r>
          </a:p>
        </p:txBody>
      </p:sp>
      <p:sp>
        <p:nvSpPr>
          <p:cNvPr id="4" name="Slide Number Placeholder 3"/>
          <p:cNvSpPr>
            <a:spLocks noGrp="1"/>
          </p:cNvSpPr>
          <p:nvPr>
            <p:ph type="sldNum" sz="quarter" idx="5"/>
          </p:nvPr>
        </p:nvSpPr>
        <p:spPr/>
        <p:txBody>
          <a:bodyPr/>
          <a:lstStyle/>
          <a:p>
            <a:fld id="{6F8E2375-F1B1-284C-A827-B0E603FDBDD8}" type="slidenum">
              <a:rPr lang="en-US" smtClean="0"/>
              <a:t>23</a:t>
            </a:fld>
            <a:endParaRPr lang="en-US" dirty="0"/>
          </a:p>
        </p:txBody>
      </p:sp>
    </p:spTree>
    <p:extLst>
      <p:ext uri="{BB962C8B-B14F-4D97-AF65-F5344CB8AC3E}">
        <p14:creationId xmlns:p14="http://schemas.microsoft.com/office/powerpoint/2010/main" val="1327746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dex Ca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7112000" y="0"/>
            <a:ext cx="508000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20087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4064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186200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dex Card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7112000" y="4572000"/>
            <a:ext cx="508000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71761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 Card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8"/>
          <p:cNvSpPr>
            <a:spLocks noGrp="1"/>
          </p:cNvSpPr>
          <p:nvPr>
            <p:ph type="pic" sz="quarter" idx="14"/>
          </p:nvPr>
        </p:nvSpPr>
        <p:spPr>
          <a:xfrm>
            <a:off x="1016000" y="4572000"/>
            <a:ext cx="1117600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144124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pter Image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7112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36190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ter Image Left">
    <p:spTree>
      <p:nvGrpSpPr>
        <p:cNvPr id="1" name=""/>
        <p:cNvGrpSpPr/>
        <p:nvPr/>
      </p:nvGrpSpPr>
      <p:grpSpPr>
        <a:xfrm>
          <a:off x="0" y="0"/>
          <a:ext cx="0" cy="0"/>
          <a:chOff x="0" y="0"/>
          <a:chExt cx="0" cy="0"/>
        </a:xfrm>
      </p:grpSpPr>
      <p:sp>
        <p:nvSpPr>
          <p:cNvPr id="2" name="Title 1"/>
          <p:cNvSpPr>
            <a:spLocks noGrp="1"/>
          </p:cNvSpPr>
          <p:nvPr>
            <p:ph type="title"/>
          </p:nvPr>
        </p:nvSpPr>
        <p:spPr>
          <a:xfrm>
            <a:off x="7101840" y="946702"/>
            <a:ext cx="4079681" cy="1249845"/>
          </a:xfrm>
        </p:spPr>
        <p:txBody>
          <a:bodyPr/>
          <a:lstStyle/>
          <a:p>
            <a:r>
              <a:rPr lang="en-US"/>
              <a:t>Click to edit Master title style</a:t>
            </a:r>
          </a:p>
        </p:txBody>
      </p:sp>
      <p:sp>
        <p:nvSpPr>
          <p:cNvPr id="4" name="Picture Placeholder 8"/>
          <p:cNvSpPr>
            <a:spLocks noGrp="1"/>
          </p:cNvSpPr>
          <p:nvPr>
            <p:ph type="pic" sz="quarter" idx="12"/>
          </p:nvPr>
        </p:nvSpPr>
        <p:spPr>
          <a:xfrm>
            <a:off x="1016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Title">
    <p:spTree>
      <p:nvGrpSpPr>
        <p:cNvPr id="1" name=""/>
        <p:cNvGrpSpPr/>
        <p:nvPr/>
      </p:nvGrpSpPr>
      <p:grpSpPr>
        <a:xfrm>
          <a:off x="0" y="0"/>
          <a:ext cx="0" cy="0"/>
          <a:chOff x="0" y="0"/>
          <a:chExt cx="0" cy="0"/>
        </a:xfrm>
      </p:grpSpPr>
      <p:sp>
        <p:nvSpPr>
          <p:cNvPr id="2" name="Title 1"/>
          <p:cNvSpPr>
            <a:spLocks noGrp="1"/>
          </p:cNvSpPr>
          <p:nvPr>
            <p:ph type="title"/>
          </p:nvPr>
        </p:nvSpPr>
        <p:spPr>
          <a:xfrm>
            <a:off x="7101840" y="946702"/>
            <a:ext cx="4079681" cy="1249845"/>
          </a:xfrm>
        </p:spPr>
        <p:txBody>
          <a:bodyPr/>
          <a:lstStyle/>
          <a:p>
            <a:r>
              <a:rPr lang="en-US"/>
              <a:t>Click to edit Master 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Gallery 2">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9133840" y="0"/>
            <a:ext cx="3058160" cy="4572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dirty="0"/>
          </a:p>
        </p:txBody>
      </p:sp>
      <p:sp>
        <p:nvSpPr>
          <p:cNvPr id="5" name="Picture Placeholder 8"/>
          <p:cNvSpPr>
            <a:spLocks noGrp="1"/>
          </p:cNvSpPr>
          <p:nvPr>
            <p:ph type="pic" sz="quarter" idx="13"/>
          </p:nvPr>
        </p:nvSpPr>
        <p:spPr>
          <a:xfrm>
            <a:off x="6085840" y="2854960"/>
            <a:ext cx="3048000" cy="40030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125485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Gallery 4">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9133840" y="0"/>
            <a:ext cx="3058160" cy="341376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dirty="0"/>
          </a:p>
        </p:txBody>
      </p:sp>
      <p:sp>
        <p:nvSpPr>
          <p:cNvPr id="5" name="Picture Placeholder 8"/>
          <p:cNvSpPr>
            <a:spLocks noGrp="1"/>
          </p:cNvSpPr>
          <p:nvPr>
            <p:ph type="pic" sz="quarter" idx="13"/>
          </p:nvPr>
        </p:nvSpPr>
        <p:spPr>
          <a:xfrm>
            <a:off x="6085840" y="341376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7" name="Picture Placeholder 8"/>
          <p:cNvSpPr>
            <a:spLocks noGrp="1"/>
          </p:cNvSpPr>
          <p:nvPr>
            <p:ph type="pic" sz="quarter" idx="15"/>
          </p:nvPr>
        </p:nvSpPr>
        <p:spPr>
          <a:xfrm>
            <a:off x="6085840" y="-3048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9" name="Picture Placeholder 8"/>
          <p:cNvSpPr>
            <a:spLocks noGrp="1"/>
          </p:cNvSpPr>
          <p:nvPr>
            <p:ph type="pic" sz="quarter" idx="16"/>
          </p:nvPr>
        </p:nvSpPr>
        <p:spPr>
          <a:xfrm>
            <a:off x="9133840" y="341376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7"/>
                                        </p:tgtEl>
                                      </p:cBhvr>
                                      <p:by x="105000" y="105000"/>
                                    </p:animScale>
                                  </p:childTnLst>
                                </p:cTn>
                              </p:par>
                              <p:par>
                                <p:cTn id="20" presetID="22" presetClass="entr" presetSubtype="8" fill="hold" grpId="0" nodeType="withEffect">
                                  <p:stCondLst>
                                    <p:cond delay="60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600"/>
                                  </p:stCondLst>
                                  <p:childTnLst>
                                    <p:animScale>
                                      <p:cBhvr>
                                        <p:cTn id="2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7" grpId="0" animBg="1"/>
      <p:bldP spid="7" grpId="1" animBg="1"/>
      <p:bldP spid="9" grpId="0" animBg="1"/>
      <p:bldP spid="9" grpId="1"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Gallery 3 Tall">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9133840" y="0"/>
            <a:ext cx="3058160" cy="6858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dirty="0"/>
          </a:p>
        </p:txBody>
      </p:sp>
      <p:sp>
        <p:nvSpPr>
          <p:cNvPr id="5" name="Picture Placeholder 8"/>
          <p:cNvSpPr>
            <a:spLocks noGrp="1"/>
          </p:cNvSpPr>
          <p:nvPr>
            <p:ph type="pic" sz="quarter" idx="13"/>
          </p:nvPr>
        </p:nvSpPr>
        <p:spPr>
          <a:xfrm>
            <a:off x="6085840" y="341376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7" name="Picture Placeholder 8"/>
          <p:cNvSpPr>
            <a:spLocks noGrp="1"/>
          </p:cNvSpPr>
          <p:nvPr>
            <p:ph type="pic" sz="quarter" idx="15"/>
          </p:nvPr>
        </p:nvSpPr>
        <p:spPr>
          <a:xfrm>
            <a:off x="6085840" y="-3048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7" grpId="0" animBg="1"/>
      <p:bldP spid="7" grpId="1"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Gallery 3 Wide">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6085840" y="0"/>
            <a:ext cx="6106160" cy="341376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dirty="0"/>
          </a:p>
        </p:txBody>
      </p:sp>
      <p:sp>
        <p:nvSpPr>
          <p:cNvPr id="5" name="Picture Placeholder 8"/>
          <p:cNvSpPr>
            <a:spLocks noGrp="1"/>
          </p:cNvSpPr>
          <p:nvPr>
            <p:ph type="pic" sz="quarter" idx="13"/>
          </p:nvPr>
        </p:nvSpPr>
        <p:spPr>
          <a:xfrm>
            <a:off x="6085840" y="341376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9" name="Picture Placeholder 8"/>
          <p:cNvSpPr>
            <a:spLocks noGrp="1"/>
          </p:cNvSpPr>
          <p:nvPr>
            <p:ph type="pic" sz="quarter" idx="16"/>
          </p:nvPr>
        </p:nvSpPr>
        <p:spPr>
          <a:xfrm>
            <a:off x="9133840" y="341376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9" grpId="0" animBg="1"/>
      <p:bldP spid="9" grpId="1"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Gallery 3 Wide Righ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6085840" y="3413760"/>
            <a:ext cx="6106160" cy="34442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dirty="0"/>
          </a:p>
        </p:txBody>
      </p:sp>
      <p:sp>
        <p:nvSpPr>
          <p:cNvPr id="7" name="Picture Placeholder 8"/>
          <p:cNvSpPr>
            <a:spLocks noGrp="1"/>
          </p:cNvSpPr>
          <p:nvPr>
            <p:ph type="pic" sz="quarter" idx="15"/>
          </p:nvPr>
        </p:nvSpPr>
        <p:spPr>
          <a:xfrm>
            <a:off x="6085840" y="-3048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8" name="Picture Placeholder 8"/>
          <p:cNvSpPr>
            <a:spLocks noGrp="1"/>
          </p:cNvSpPr>
          <p:nvPr>
            <p:ph type="pic" sz="quarter" idx="16"/>
          </p:nvPr>
        </p:nvSpPr>
        <p:spPr>
          <a:xfrm>
            <a:off x="9133840" y="-3048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7"/>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allery 4">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US"/>
              <a:t>Click to edit Master title style</a:t>
            </a:r>
          </a:p>
        </p:txBody>
      </p:sp>
      <p:sp>
        <p:nvSpPr>
          <p:cNvPr id="4" name="Picture Placeholder 8"/>
          <p:cNvSpPr>
            <a:spLocks noGrp="1"/>
          </p:cNvSpPr>
          <p:nvPr>
            <p:ph type="pic" sz="quarter" idx="14"/>
          </p:nvPr>
        </p:nvSpPr>
        <p:spPr>
          <a:xfrm>
            <a:off x="3261360" y="2286000"/>
            <a:ext cx="2032000" cy="286512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dirty="0"/>
          </a:p>
        </p:txBody>
      </p:sp>
      <p:sp>
        <p:nvSpPr>
          <p:cNvPr id="5" name="Picture Placeholder 8"/>
          <p:cNvSpPr>
            <a:spLocks noGrp="1"/>
          </p:cNvSpPr>
          <p:nvPr>
            <p:ph type="pic" sz="quarter" idx="13"/>
          </p:nvPr>
        </p:nvSpPr>
        <p:spPr>
          <a:xfrm>
            <a:off x="5509895"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6" name="Picture Placeholder 8"/>
          <p:cNvSpPr>
            <a:spLocks noGrp="1"/>
          </p:cNvSpPr>
          <p:nvPr>
            <p:ph type="pic" sz="quarter" idx="15"/>
          </p:nvPr>
        </p:nvSpPr>
        <p:spPr>
          <a:xfrm>
            <a:off x="775843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9" name="Picture Placeholder 8"/>
          <p:cNvSpPr>
            <a:spLocks noGrp="1"/>
          </p:cNvSpPr>
          <p:nvPr>
            <p:ph type="pic" sz="quarter" idx="18"/>
          </p:nvPr>
        </p:nvSpPr>
        <p:spPr>
          <a:xfrm>
            <a:off x="1012825"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4"/>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6"/>
                                        </p:tgtEl>
                                      </p:cBhvr>
                                      <p:by x="105000" y="105000"/>
                                    </p:animScale>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0"/>
                                  </p:stCondLst>
                                  <p:childTnLst>
                                    <p:animScale>
                                      <p:cBhvr>
                                        <p:cTn id="2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9" grpId="0" animBg="1"/>
      <p:bldP spid="9" grpId="1"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Gallery 1 Tall">
    <p:spTree>
      <p:nvGrpSpPr>
        <p:cNvPr id="1" name=""/>
        <p:cNvGrpSpPr/>
        <p:nvPr/>
      </p:nvGrpSpPr>
      <p:grpSpPr>
        <a:xfrm>
          <a:off x="0" y="0"/>
          <a:ext cx="0" cy="0"/>
          <a:chOff x="0" y="0"/>
          <a:chExt cx="0" cy="0"/>
        </a:xfrm>
      </p:grpSpPr>
      <p:sp>
        <p:nvSpPr>
          <p:cNvPr id="2" name="Title 1"/>
          <p:cNvSpPr>
            <a:spLocks noGrp="1"/>
          </p:cNvSpPr>
          <p:nvPr>
            <p:ph type="title"/>
          </p:nvPr>
        </p:nvSpPr>
        <p:spPr>
          <a:xfrm>
            <a:off x="2028824" y="946702"/>
            <a:ext cx="4057015" cy="1249845"/>
          </a:xfrm>
        </p:spPr>
        <p:txBody>
          <a:bodyPr/>
          <a:lstStyle/>
          <a:p>
            <a:r>
              <a:rPr lang="en-US"/>
              <a:t>Click to edit Master title style</a:t>
            </a:r>
          </a:p>
        </p:txBody>
      </p:sp>
      <p:sp>
        <p:nvSpPr>
          <p:cNvPr id="7" name="Picture Placeholder 8"/>
          <p:cNvSpPr>
            <a:spLocks noGrp="1"/>
          </p:cNvSpPr>
          <p:nvPr>
            <p:ph type="pic" sz="quarter" idx="15"/>
          </p:nvPr>
        </p:nvSpPr>
        <p:spPr>
          <a:xfrm>
            <a:off x="6085840" y="-30480"/>
            <a:ext cx="3048000" cy="68884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8" name="Rectangle 7"/>
          <p:cNvSpPr/>
          <p:nvPr userDrawn="1"/>
        </p:nvSpPr>
        <p:spPr>
          <a:xfrm>
            <a:off x="9133840" y="-30480"/>
            <a:ext cx="3058160" cy="68884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83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7"/>
                                        </p:tgtEl>
                                      </p:cBhvr>
                                      <p:by x="105000" y="105000"/>
                                    </p:animScale>
                                  </p:childTnLst>
                                </p:cTn>
                              </p:par>
                              <p:par>
                                <p:cTn id="10" presetID="2" presetClass="entr" presetSubtype="2" decel="5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1+#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Highlight Image">
    <p:spTree>
      <p:nvGrpSpPr>
        <p:cNvPr id="1" name=""/>
        <p:cNvGrpSpPr/>
        <p:nvPr/>
      </p:nvGrpSpPr>
      <p:grpSpPr>
        <a:xfrm>
          <a:off x="0" y="0"/>
          <a:ext cx="0" cy="0"/>
          <a:chOff x="0" y="0"/>
          <a:chExt cx="0" cy="0"/>
        </a:xfrm>
      </p:grpSpPr>
      <p:sp>
        <p:nvSpPr>
          <p:cNvPr id="2" name="Title 1"/>
          <p:cNvSpPr>
            <a:spLocks noGrp="1"/>
          </p:cNvSpPr>
          <p:nvPr>
            <p:ph type="title"/>
          </p:nvPr>
        </p:nvSpPr>
        <p:spPr>
          <a:xfrm>
            <a:off x="3044824" y="946702"/>
            <a:ext cx="4067175" cy="1249845"/>
          </a:xfrm>
        </p:spPr>
        <p:txBody>
          <a:bodyPr/>
          <a:lstStyle/>
          <a:p>
            <a:r>
              <a:rPr lang="en-US" dirty="0"/>
              <a:t>Click to edit Master title style</a:t>
            </a:r>
          </a:p>
        </p:txBody>
      </p:sp>
      <p:sp>
        <p:nvSpPr>
          <p:cNvPr id="3" name="Picture Placeholder 8"/>
          <p:cNvSpPr>
            <a:spLocks noGrp="1"/>
          </p:cNvSpPr>
          <p:nvPr>
            <p:ph type="pic" sz="quarter" idx="14"/>
          </p:nvPr>
        </p:nvSpPr>
        <p:spPr>
          <a:xfrm>
            <a:off x="7112000" y="1135075"/>
            <a:ext cx="4053840" cy="4574846"/>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dirty="0"/>
          </a:p>
        </p:txBody>
      </p:sp>
      <p:sp>
        <p:nvSpPr>
          <p:cNvPr id="4" name="Rectangle 3"/>
          <p:cNvSpPr/>
          <p:nvPr userDrawn="1"/>
        </p:nvSpPr>
        <p:spPr>
          <a:xfrm>
            <a:off x="0" y="1140319"/>
            <a:ext cx="2042161" cy="4569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4674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1500"/>
                                  </p:stCondLst>
                                  <p:childTnLst>
                                    <p:animScale>
                                      <p:cBhvr>
                                        <p:cTn id="9" dur="500" fill="hold"/>
                                        <p:tgtEl>
                                          <p:spTgt spid="3"/>
                                        </p:tgtEl>
                                      </p:cBhvr>
                                      <p:by x="105000" y="105000"/>
                                    </p:animScale>
                                  </p:childTnLst>
                                </p:cTn>
                              </p:par>
                              <p:par>
                                <p:cTn id="10" presetID="2" presetClass="entr" presetSubtype="8" decel="5000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0-#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1016000" y="0"/>
            <a:ext cx="1117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183401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creensho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2192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Phon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BCF96FE-8515-DE46-BDEC-64F8185D3005}"/>
              </a:ext>
            </a:extLst>
          </p:cNvPr>
          <p:cNvGrpSpPr/>
          <p:nvPr userDrawn="1"/>
        </p:nvGrpSpPr>
        <p:grpSpPr>
          <a:xfrm>
            <a:off x="4675416" y="-2068118"/>
            <a:ext cx="6506105" cy="11121547"/>
            <a:chOff x="4675416" y="-2068118"/>
            <a:chExt cx="6506105" cy="11121547"/>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4675416" y="-2068118"/>
              <a:ext cx="6506105" cy="11121547"/>
            </a:xfrm>
            <a:prstGeom prst="rect">
              <a:avLst/>
            </a:prstGeom>
            <a:effectLst/>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54091" y="623455"/>
              <a:ext cx="2388867" cy="4870248"/>
            </a:xfrm>
            <a:prstGeom prst="rect">
              <a:avLst/>
            </a:prstGeom>
            <a:effectLst/>
          </p:spPr>
        </p:pic>
      </p:grpSp>
      <p:sp>
        <p:nvSpPr>
          <p:cNvPr id="2" name="Title 1">
            <a:extLst>
              <a:ext uri="{FF2B5EF4-FFF2-40B4-BE49-F238E27FC236}">
                <a16:creationId xmlns:a16="http://schemas.microsoft.com/office/drawing/2014/main" id="{479A993D-2290-0249-9D4F-83C7F4A0CD60}"/>
              </a:ext>
            </a:extLst>
          </p:cNvPr>
          <p:cNvSpPr>
            <a:spLocks noGrp="1"/>
          </p:cNvSpPr>
          <p:nvPr>
            <p:ph type="title"/>
          </p:nvPr>
        </p:nvSpPr>
        <p:spPr>
          <a:xfrm>
            <a:off x="2028825" y="946702"/>
            <a:ext cx="4064158" cy="1249845"/>
          </a:xfrm>
        </p:spPr>
        <p:txBody>
          <a:bodyPr/>
          <a:lstStyle/>
          <a:p>
            <a:r>
              <a:rPr lang="en-US" dirty="0"/>
              <a:t>Click to edit Master title style</a:t>
            </a:r>
          </a:p>
        </p:txBody>
      </p:sp>
      <p:sp>
        <p:nvSpPr>
          <p:cNvPr id="7" name="Picture Placeholder 8">
            <a:extLst>
              <a:ext uri="{FF2B5EF4-FFF2-40B4-BE49-F238E27FC236}">
                <a16:creationId xmlns:a16="http://schemas.microsoft.com/office/drawing/2014/main" id="{A55251FD-5E23-C64A-B6BF-363058C4972C}"/>
              </a:ext>
            </a:extLst>
          </p:cNvPr>
          <p:cNvSpPr>
            <a:spLocks noGrp="1"/>
          </p:cNvSpPr>
          <p:nvPr>
            <p:ph type="pic" sz="quarter" idx="29"/>
          </p:nvPr>
        </p:nvSpPr>
        <p:spPr>
          <a:xfrm>
            <a:off x="6898650" y="1222217"/>
            <a:ext cx="2109548" cy="371192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125125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7"/>
                                        </p:tgtEl>
                                      </p:cBhvr>
                                      <p:by x="105000" y="105000"/>
                                    </p:animScale>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extLst>
    <p:ext uri="{DCECCB84-F9BA-43D5-87BE-67443E8EF086}">
      <p15:sldGuideLst xmlns:p15="http://schemas.microsoft.com/office/powerpoint/2012/main">
        <p15:guide id="6" pos="3840">
          <p15:clr>
            <a:srgbClr val="FBAE40"/>
          </p15:clr>
        </p15:guide>
        <p15:guide id="8" pos="655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3575" y="356459"/>
            <a:ext cx="10058400" cy="6030254"/>
          </a:xfrm>
          <a:prstGeom prst="rect">
            <a:avLst/>
          </a:prstGeom>
          <a:effectLst/>
        </p:spPr>
      </p:pic>
      <p:sp>
        <p:nvSpPr>
          <p:cNvPr id="2" name="Title 1">
            <a:extLst>
              <a:ext uri="{FF2B5EF4-FFF2-40B4-BE49-F238E27FC236}">
                <a16:creationId xmlns:a16="http://schemas.microsoft.com/office/drawing/2014/main" id="{337EAF9D-1F56-4246-9AD0-E719CB3D5EFA}"/>
              </a:ext>
            </a:extLst>
          </p:cNvPr>
          <p:cNvSpPr>
            <a:spLocks noGrp="1"/>
          </p:cNvSpPr>
          <p:nvPr>
            <p:ph type="title"/>
          </p:nvPr>
        </p:nvSpPr>
        <p:spPr>
          <a:xfrm>
            <a:off x="2028824" y="946702"/>
            <a:ext cx="3819715" cy="1249845"/>
          </a:xfrm>
        </p:spPr>
        <p:txBody>
          <a:bodyPr/>
          <a:lstStyle/>
          <a:p>
            <a:r>
              <a:rPr lang="en-US" dirty="0"/>
              <a:t>Click to edit Master title style</a:t>
            </a:r>
          </a:p>
        </p:txBody>
      </p:sp>
      <p:sp>
        <p:nvSpPr>
          <p:cNvPr id="6" name="Picture Placeholder 8">
            <a:extLst>
              <a:ext uri="{FF2B5EF4-FFF2-40B4-BE49-F238E27FC236}">
                <a16:creationId xmlns:a16="http://schemas.microsoft.com/office/drawing/2014/main" id="{56E8CE5C-F9F3-434D-AC0B-6AB02A330690}"/>
              </a:ext>
            </a:extLst>
          </p:cNvPr>
          <p:cNvSpPr>
            <a:spLocks noGrp="1"/>
          </p:cNvSpPr>
          <p:nvPr>
            <p:ph type="pic" sz="quarter" idx="31"/>
          </p:nvPr>
        </p:nvSpPr>
        <p:spPr>
          <a:xfrm>
            <a:off x="6110473" y="810689"/>
            <a:ext cx="7696062" cy="482056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410284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E03423C7-6DC0-4FFB-81A6-C26E37269C7B}" type="datetimeFigureOut">
              <a:rPr lang="en-US"/>
              <a:pPr>
                <a:defRPr/>
              </a:pPr>
              <a:t>11/4/2022</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vl1pPr>
          </a:lstStyle>
          <a:p>
            <a:pPr>
              <a:defRPr/>
            </a:pPr>
            <a:fld id="{36976669-75FE-4E36-99DF-2A17E7E03E4F}" type="slidenum">
              <a:rPr lang="en-US"/>
              <a:pPr>
                <a:defRPr/>
              </a:pPr>
              <a:t>‹#›</a:t>
            </a:fld>
            <a:endParaRPr lang="en-US" dirty="0"/>
          </a:p>
        </p:txBody>
      </p:sp>
    </p:spTree>
    <p:extLst>
      <p:ext uri="{BB962C8B-B14F-4D97-AF65-F5344CB8AC3E}">
        <p14:creationId xmlns:p14="http://schemas.microsoft.com/office/powerpoint/2010/main" val="4123775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Content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73175F-8184-4EB4-AD06-5A11C85DFC5D}"/>
              </a:ext>
            </a:extLst>
          </p:cNvPr>
          <p:cNvSpPr>
            <a:spLocks noGrp="1"/>
          </p:cNvSpPr>
          <p:nvPr>
            <p:ph sz="quarter" idx="10"/>
          </p:nvPr>
        </p:nvSpPr>
        <p:spPr>
          <a:xfrm>
            <a:off x="300038" y="249238"/>
            <a:ext cx="11603037" cy="577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600">
                <a:solidFill>
                  <a:schemeClr val="tx1">
                    <a:lumMod val="90000"/>
                    <a:lumOff val="10000"/>
                  </a:schemeClr>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69FF71E-BF8D-4FE7-B58C-A1EF7993D733}" type="datetime1">
              <a:rPr lang="en-US" smtClean="0"/>
              <a:t>11/4/2022</a:t>
            </a:fld>
            <a:endParaRPr lang="en-US"/>
          </a:p>
        </p:txBody>
      </p:sp>
      <p:sp>
        <p:nvSpPr>
          <p:cNvPr id="5" name="Footer Placeholder 4"/>
          <p:cNvSpPr>
            <a:spLocks noGrp="1"/>
          </p:cNvSpPr>
          <p:nvPr>
            <p:ph type="ftr" sz="quarter" idx="11"/>
          </p:nvPr>
        </p:nvSpPr>
        <p:spPr/>
        <p:txBody>
          <a:bodyPr/>
          <a:lstStyle/>
          <a:p>
            <a:r>
              <a:rPr lang="en-US" dirty="0"/>
              <a:t>Canada Alliance   5-7 November 2017</a:t>
            </a:r>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94709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A4D2E0-1EA0-4E5D-B227-151C82F645C5}" type="datetime1">
              <a:rPr lang="en-US" smtClean="0"/>
              <a:t>11/4/2022</a:t>
            </a:fld>
            <a:endParaRPr lang="en-US"/>
          </a:p>
        </p:txBody>
      </p:sp>
      <p:sp>
        <p:nvSpPr>
          <p:cNvPr id="5" name="Footer Placeholder 4"/>
          <p:cNvSpPr>
            <a:spLocks noGrp="1"/>
          </p:cNvSpPr>
          <p:nvPr>
            <p:ph type="ftr" sz="quarter" idx="11"/>
          </p:nvPr>
        </p:nvSpPr>
        <p:spPr/>
        <p:txBody>
          <a:bodyPr/>
          <a:lstStyle/>
          <a:p>
            <a:r>
              <a:rPr lang="en-US" dirty="0"/>
              <a:t>Canada Alliance   5-7 November 2017</a:t>
            </a:r>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4334267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49B4E0-C19E-46DF-96CD-ED609C9E4C4F}" type="datetime1">
              <a:rPr lang="en-US" smtClean="0"/>
              <a:t>11/4/2022</a:t>
            </a:fld>
            <a:endParaRPr lang="en-US"/>
          </a:p>
        </p:txBody>
      </p:sp>
      <p:sp>
        <p:nvSpPr>
          <p:cNvPr id="5" name="Footer Placeholder 4"/>
          <p:cNvSpPr>
            <a:spLocks noGrp="1"/>
          </p:cNvSpPr>
          <p:nvPr>
            <p:ph type="ftr" sz="quarter" idx="11"/>
          </p:nvPr>
        </p:nvSpPr>
        <p:spPr/>
        <p:txBody>
          <a:bodyPr/>
          <a:lstStyle/>
          <a:p>
            <a:r>
              <a:rPr lang="en-US" dirty="0"/>
              <a:t>Canada Alliance   5-7 November 2017</a:t>
            </a:r>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3064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C48F53-2059-4644-A16C-22F91FCD4BC2}" type="datetime1">
              <a:rPr lang="en-US" smtClean="0"/>
              <a:t>11/4/2022</a:t>
            </a:fld>
            <a:endParaRPr lang="en-US"/>
          </a:p>
        </p:txBody>
      </p:sp>
      <p:sp>
        <p:nvSpPr>
          <p:cNvPr id="6" name="Footer Placeholder 5"/>
          <p:cNvSpPr>
            <a:spLocks noGrp="1"/>
          </p:cNvSpPr>
          <p:nvPr>
            <p:ph type="ftr" sz="quarter" idx="11"/>
          </p:nvPr>
        </p:nvSpPr>
        <p:spPr/>
        <p:txBody>
          <a:bodyPr/>
          <a:lstStyle/>
          <a:p>
            <a:r>
              <a:rPr lang="en-US" dirty="0"/>
              <a:t>Canada Alliance   5-7 November 2017</a:t>
            </a:r>
          </a:p>
        </p:txBody>
      </p:sp>
      <p:sp>
        <p:nvSpPr>
          <p:cNvPr id="7" name="Slide Number Placeholder 6"/>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38683434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200" b="0" cap="none" baseline="0">
                <a:solidFill>
                  <a:schemeClr val="accent2">
                    <a:lumMod val="75000"/>
                  </a:schemeClr>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2">
                    <a:lumMod val="75000"/>
                  </a:schemeClr>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89320"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483179-5096-4C0A-ADBE-747E3A7BD9E5}" type="datetime1">
              <a:rPr lang="en-US" smtClean="0"/>
              <a:t>11/4/2022</a:t>
            </a:fld>
            <a:endParaRPr lang="en-US"/>
          </a:p>
        </p:txBody>
      </p:sp>
      <p:sp>
        <p:nvSpPr>
          <p:cNvPr id="8" name="Footer Placeholder 7"/>
          <p:cNvSpPr>
            <a:spLocks noGrp="1"/>
          </p:cNvSpPr>
          <p:nvPr>
            <p:ph type="ftr" sz="quarter" idx="11"/>
          </p:nvPr>
        </p:nvSpPr>
        <p:spPr/>
        <p:txBody>
          <a:bodyPr/>
          <a:lstStyle/>
          <a:p>
            <a:r>
              <a:rPr lang="en-US" dirty="0"/>
              <a:t>Canada Alliance   5-7 November 2017</a:t>
            </a:r>
          </a:p>
        </p:txBody>
      </p:sp>
      <p:sp>
        <p:nvSpPr>
          <p:cNvPr id="9" name="Slide Number Placeholder 8"/>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7985633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DCAA83-DA8F-4EBA-9B64-328F4C5F0E6F}" type="datetime1">
              <a:rPr lang="en-US" smtClean="0"/>
              <a:t>11/4/2022</a:t>
            </a:fld>
            <a:endParaRPr lang="en-US"/>
          </a:p>
        </p:txBody>
      </p:sp>
      <p:sp>
        <p:nvSpPr>
          <p:cNvPr id="4" name="Footer Placeholder 3"/>
          <p:cNvSpPr>
            <a:spLocks noGrp="1"/>
          </p:cNvSpPr>
          <p:nvPr>
            <p:ph type="ftr" sz="quarter" idx="11"/>
          </p:nvPr>
        </p:nvSpPr>
        <p:spPr/>
        <p:txBody>
          <a:bodyPr/>
          <a:lstStyle/>
          <a:p>
            <a:r>
              <a:rPr lang="en-US" dirty="0"/>
              <a:t>Canada Alliance   5-7 November 2017</a:t>
            </a:r>
          </a:p>
        </p:txBody>
      </p:sp>
      <p:sp>
        <p:nvSpPr>
          <p:cNvPr id="5" name="Slide Number Placeholder 4"/>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26786524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DDC89D-B047-46A3-8769-0A3F82242EA7}" type="datetime1">
              <a:rPr lang="en-US" smtClean="0"/>
              <a:t>11/4/2022</a:t>
            </a:fld>
            <a:endParaRPr lang="en-US"/>
          </a:p>
        </p:txBody>
      </p:sp>
      <p:sp>
        <p:nvSpPr>
          <p:cNvPr id="3" name="Footer Placeholder 2"/>
          <p:cNvSpPr>
            <a:spLocks noGrp="1"/>
          </p:cNvSpPr>
          <p:nvPr>
            <p:ph type="ftr" sz="quarter" idx="11"/>
          </p:nvPr>
        </p:nvSpPr>
        <p:spPr/>
        <p:txBody>
          <a:bodyPr/>
          <a:lstStyle/>
          <a:p>
            <a:r>
              <a:rPr lang="en-US" dirty="0"/>
              <a:t>Canada Alliance   5-7 November 2017</a:t>
            </a:r>
          </a:p>
        </p:txBody>
      </p:sp>
      <p:sp>
        <p:nvSpPr>
          <p:cNvPr id="4" name="Slide Number Placeholder 3"/>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17012114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8D5B0A-F680-40C0-9861-9349C75600E3}" type="datetime1">
              <a:rPr lang="en-US" smtClean="0"/>
              <a:t>11/4/2022</a:t>
            </a:fld>
            <a:endParaRPr lang="en-US"/>
          </a:p>
        </p:txBody>
      </p:sp>
      <p:sp>
        <p:nvSpPr>
          <p:cNvPr id="6" name="Footer Placeholder 5"/>
          <p:cNvSpPr>
            <a:spLocks noGrp="1"/>
          </p:cNvSpPr>
          <p:nvPr>
            <p:ph type="ftr" sz="quarter" idx="11"/>
          </p:nvPr>
        </p:nvSpPr>
        <p:spPr/>
        <p:txBody>
          <a:bodyPr/>
          <a:lstStyle/>
          <a:p>
            <a:r>
              <a:rPr lang="en-US" dirty="0"/>
              <a:t>Canada Alliance   5-7 November 2017</a:t>
            </a:r>
          </a:p>
        </p:txBody>
      </p:sp>
      <p:sp>
        <p:nvSpPr>
          <p:cNvPr id="7" name="Slide Number Placeholder 6"/>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16605158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CB8CAD8-B1D4-46FB-88BA-BCC58048783E}" type="datetime1">
              <a:rPr lang="en-US" smtClean="0"/>
              <a:t>11/4/2022</a:t>
            </a:fld>
            <a:endParaRPr lang="en-US"/>
          </a:p>
        </p:txBody>
      </p:sp>
      <p:sp>
        <p:nvSpPr>
          <p:cNvPr id="6" name="Footer Placeholder 5"/>
          <p:cNvSpPr>
            <a:spLocks noGrp="1"/>
          </p:cNvSpPr>
          <p:nvPr>
            <p:ph type="ftr" sz="quarter" idx="11"/>
          </p:nvPr>
        </p:nvSpPr>
        <p:spPr/>
        <p:txBody>
          <a:bodyPr/>
          <a:lstStyle/>
          <a:p>
            <a:r>
              <a:rPr lang="en-US" dirty="0"/>
              <a:t>Canada Alliance   5-7 November 2017</a:t>
            </a:r>
          </a:p>
        </p:txBody>
      </p:sp>
      <p:sp>
        <p:nvSpPr>
          <p:cNvPr id="7" name="Slide Number Placeholder 6"/>
          <p:cNvSpPr>
            <a:spLocks noGrp="1"/>
          </p:cNvSpPr>
          <p:nvPr>
            <p:ph type="sldNum" sz="quarter" idx="12"/>
          </p:nvPr>
        </p:nvSpPr>
        <p:spPr/>
        <p:txBody>
          <a:bodyPr/>
          <a:lstStyle/>
          <a:p>
            <a:fld id="{3A636B23-8F6D-4947-88AC-038BF7B2E127}" type="slidenum">
              <a:rPr lang="en-US" smtClean="0"/>
              <a:t>‹#›</a:t>
            </a:fld>
            <a:endParaRPr lang="en-US"/>
          </a:p>
        </p:txBody>
      </p:sp>
      <p:cxnSp>
        <p:nvCxnSpPr>
          <p:cNvPr id="9" name="Straight Connector 8"/>
          <p:cNvCxnSpPr/>
          <p:nvPr/>
        </p:nvCxnSpPr>
        <p:spPr>
          <a:xfrm flipV="1">
            <a:off x="8386843"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5410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2033229" y="2294585"/>
            <a:ext cx="3051313" cy="227606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2" name="Title 1"/>
          <p:cNvSpPr>
            <a:spLocks noGrp="1"/>
          </p:cNvSpPr>
          <p:nvPr>
            <p:ph type="title"/>
          </p:nvPr>
        </p:nvSpPr>
        <p:spPr>
          <a:xfrm>
            <a:off x="1024971" y="1175302"/>
            <a:ext cx="10146612" cy="1647411"/>
          </a:xfrm>
          <a:effectLst>
            <a:outerShdw blurRad="762000" dist="381000" dir="5400000" algn="t" rotWithShape="0">
              <a:prstClr val="black">
                <a:alpha val="30000"/>
              </a:prstClr>
            </a:outerShdw>
          </a:effectLst>
        </p:spPr>
        <p:txBody>
          <a:bodyPr/>
          <a:lstStyle>
            <a:lvl1pPr>
              <a:defRPr sz="12000" b="1" i="0">
                <a:latin typeface="Montserrat Black" charset="0"/>
                <a:ea typeface="Montserrat Black" charset="0"/>
                <a:cs typeface="Montserrat Black" charset="0"/>
              </a:defRPr>
            </a:lvl1pPr>
          </a:lstStyle>
          <a:p>
            <a:r>
              <a:rPr lang="en-US" dirty="0"/>
              <a:t>Click to edit</a:t>
            </a:r>
          </a:p>
        </p:txBody>
      </p:sp>
    </p:spTree>
    <p:extLst>
      <p:ext uri="{BB962C8B-B14F-4D97-AF65-F5344CB8AC3E}">
        <p14:creationId xmlns:p14="http://schemas.microsoft.com/office/powerpoint/2010/main" val="169994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6" presetClass="emph" presetSubtype="0" accel="50000" decel="50000" autoRev="1" fill="hold" grpId="1" nodeType="withEffect">
                                  <p:stCondLst>
                                    <p:cond delay="200"/>
                                  </p:stCondLst>
                                  <p:childTnLst>
                                    <p:animScale>
                                      <p:cBhvr>
                                        <p:cTn id="13"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 grpId="0"/>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53CB32-8852-4B36-B205-27922D7C9A21}" type="datetime1">
              <a:rPr lang="en-US" smtClean="0"/>
              <a:t>11/4/2022</a:t>
            </a:fld>
            <a:endParaRPr lang="en-US"/>
          </a:p>
        </p:txBody>
      </p:sp>
      <p:sp>
        <p:nvSpPr>
          <p:cNvPr id="5" name="Footer Placeholder 4"/>
          <p:cNvSpPr>
            <a:spLocks noGrp="1"/>
          </p:cNvSpPr>
          <p:nvPr>
            <p:ph type="ftr" sz="quarter" idx="11"/>
          </p:nvPr>
        </p:nvSpPr>
        <p:spPr/>
        <p:txBody>
          <a:bodyPr/>
          <a:lstStyle/>
          <a:p>
            <a:r>
              <a:rPr lang="en-US" dirty="0"/>
              <a:t>Canada Alliance   5-7 November 2017</a:t>
            </a:r>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23619636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2"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6D34DA-B030-4B3F-A1D3-A735E0604342}" type="datetime1">
              <a:rPr lang="en-US" smtClean="0"/>
              <a:t>11/4/2022</a:t>
            </a:fld>
            <a:endParaRPr lang="en-US"/>
          </a:p>
        </p:txBody>
      </p:sp>
      <p:sp>
        <p:nvSpPr>
          <p:cNvPr id="5" name="Footer Placeholder 4"/>
          <p:cNvSpPr>
            <a:spLocks noGrp="1"/>
          </p:cNvSpPr>
          <p:nvPr>
            <p:ph type="ftr" sz="quarter" idx="11"/>
          </p:nvPr>
        </p:nvSpPr>
        <p:spPr/>
        <p:txBody>
          <a:bodyPr/>
          <a:lstStyle/>
          <a:p>
            <a:r>
              <a:rPr lang="en-US" dirty="0"/>
              <a:t>Canada Alliance   5-7 November 2017</a:t>
            </a:r>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9619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600">
                <a:solidFill>
                  <a:schemeClr val="tx1">
                    <a:lumMod val="90000"/>
                    <a:lumOff val="10000"/>
                  </a:schemeClr>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69FF71E-BF8D-4FE7-B58C-A1EF7993D733}" type="datetime1">
              <a:rPr lang="en-US" smtClean="0"/>
              <a:t>11/4/2022</a:t>
            </a:fld>
            <a:endParaRPr lang="en-US"/>
          </a:p>
        </p:txBody>
      </p:sp>
      <p:sp>
        <p:nvSpPr>
          <p:cNvPr id="5" name="Footer Placeholder 4"/>
          <p:cNvSpPr>
            <a:spLocks noGrp="1"/>
          </p:cNvSpPr>
          <p:nvPr>
            <p:ph type="ftr" sz="quarter" idx="11"/>
          </p:nvPr>
        </p:nvSpPr>
        <p:spPr/>
        <p:txBody>
          <a:bodyPr/>
          <a:lstStyle/>
          <a:p>
            <a:r>
              <a:rPr lang="en-US"/>
              <a:t>Canada Alliance   5-7 November 2017</a:t>
            </a:r>
            <a:endParaRPr lang="en-US" dirty="0"/>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692585"/>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A4D2E0-1EA0-4E5D-B227-151C82F645C5}" type="datetime1">
              <a:rPr lang="en-US" smtClean="0"/>
              <a:t>11/4/2022</a:t>
            </a:fld>
            <a:endParaRPr lang="en-US"/>
          </a:p>
        </p:txBody>
      </p:sp>
      <p:sp>
        <p:nvSpPr>
          <p:cNvPr id="5" name="Footer Placeholder 4"/>
          <p:cNvSpPr>
            <a:spLocks noGrp="1"/>
          </p:cNvSpPr>
          <p:nvPr>
            <p:ph type="ftr" sz="quarter" idx="11"/>
          </p:nvPr>
        </p:nvSpPr>
        <p:spPr/>
        <p:txBody>
          <a:bodyPr/>
          <a:lstStyle/>
          <a:p>
            <a:r>
              <a:rPr lang="en-US"/>
              <a:t>Canada Alliance   5-7 November 2017</a:t>
            </a:r>
            <a:endParaRPr lang="en-US" dirty="0"/>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1397761293"/>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49B4E0-C19E-46DF-96CD-ED609C9E4C4F}" type="datetime1">
              <a:rPr lang="en-US" smtClean="0"/>
              <a:t>11/4/2022</a:t>
            </a:fld>
            <a:endParaRPr lang="en-US"/>
          </a:p>
        </p:txBody>
      </p:sp>
      <p:sp>
        <p:nvSpPr>
          <p:cNvPr id="5" name="Footer Placeholder 4"/>
          <p:cNvSpPr>
            <a:spLocks noGrp="1"/>
          </p:cNvSpPr>
          <p:nvPr>
            <p:ph type="ftr" sz="quarter" idx="11"/>
          </p:nvPr>
        </p:nvSpPr>
        <p:spPr/>
        <p:txBody>
          <a:bodyPr/>
          <a:lstStyle/>
          <a:p>
            <a:r>
              <a:rPr lang="en-US"/>
              <a:t>Canada Alliance   5-7 November 2017</a:t>
            </a:r>
            <a:endParaRPr lang="en-US" dirty="0"/>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4966555"/>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C48F53-2059-4644-A16C-22F91FCD4BC2}" type="datetime1">
              <a:rPr lang="en-US" smtClean="0"/>
              <a:t>11/4/2022</a:t>
            </a:fld>
            <a:endParaRPr lang="en-US"/>
          </a:p>
        </p:txBody>
      </p:sp>
      <p:sp>
        <p:nvSpPr>
          <p:cNvPr id="6" name="Footer Placeholder 5"/>
          <p:cNvSpPr>
            <a:spLocks noGrp="1"/>
          </p:cNvSpPr>
          <p:nvPr>
            <p:ph type="ftr" sz="quarter" idx="11"/>
          </p:nvPr>
        </p:nvSpPr>
        <p:spPr/>
        <p:txBody>
          <a:bodyPr/>
          <a:lstStyle/>
          <a:p>
            <a:r>
              <a:rPr lang="en-US"/>
              <a:t>Canada Alliance   5-7 November 2017</a:t>
            </a:r>
            <a:endParaRPr lang="en-US" dirty="0"/>
          </a:p>
        </p:txBody>
      </p:sp>
      <p:sp>
        <p:nvSpPr>
          <p:cNvPr id="7" name="Slide Number Placeholder 6"/>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2987145378"/>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200" b="0" cap="none" baseline="0">
                <a:solidFill>
                  <a:schemeClr val="accent2">
                    <a:lumMod val="75000"/>
                  </a:schemeClr>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2">
                    <a:lumMod val="75000"/>
                  </a:schemeClr>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89320"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483179-5096-4C0A-ADBE-747E3A7BD9E5}" type="datetime1">
              <a:rPr lang="en-US" smtClean="0"/>
              <a:t>11/4/2022</a:t>
            </a:fld>
            <a:endParaRPr lang="en-US"/>
          </a:p>
        </p:txBody>
      </p:sp>
      <p:sp>
        <p:nvSpPr>
          <p:cNvPr id="8" name="Footer Placeholder 7"/>
          <p:cNvSpPr>
            <a:spLocks noGrp="1"/>
          </p:cNvSpPr>
          <p:nvPr>
            <p:ph type="ftr" sz="quarter" idx="11"/>
          </p:nvPr>
        </p:nvSpPr>
        <p:spPr/>
        <p:txBody>
          <a:bodyPr/>
          <a:lstStyle/>
          <a:p>
            <a:r>
              <a:rPr lang="en-US"/>
              <a:t>Canada Alliance   5-7 November 2017</a:t>
            </a:r>
            <a:endParaRPr lang="en-US" dirty="0"/>
          </a:p>
        </p:txBody>
      </p:sp>
      <p:sp>
        <p:nvSpPr>
          <p:cNvPr id="9" name="Slide Number Placeholder 8"/>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1185895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DCAA83-DA8F-4EBA-9B64-328F4C5F0E6F}" type="datetime1">
              <a:rPr lang="en-US" smtClean="0"/>
              <a:t>11/4/2022</a:t>
            </a:fld>
            <a:endParaRPr lang="en-US"/>
          </a:p>
        </p:txBody>
      </p:sp>
      <p:sp>
        <p:nvSpPr>
          <p:cNvPr id="4" name="Footer Placeholder 3"/>
          <p:cNvSpPr>
            <a:spLocks noGrp="1"/>
          </p:cNvSpPr>
          <p:nvPr>
            <p:ph type="ftr" sz="quarter" idx="11"/>
          </p:nvPr>
        </p:nvSpPr>
        <p:spPr/>
        <p:txBody>
          <a:bodyPr/>
          <a:lstStyle/>
          <a:p>
            <a:r>
              <a:rPr lang="en-US"/>
              <a:t>Canada Alliance   5-7 November 2017</a:t>
            </a:r>
            <a:endParaRPr lang="en-US" dirty="0"/>
          </a:p>
        </p:txBody>
      </p:sp>
      <p:sp>
        <p:nvSpPr>
          <p:cNvPr id="5" name="Slide Number Placeholder 4"/>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3849698422"/>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DDC89D-B047-46A3-8769-0A3F82242EA7}" type="datetime1">
              <a:rPr lang="en-US" smtClean="0"/>
              <a:t>11/4/2022</a:t>
            </a:fld>
            <a:endParaRPr lang="en-US"/>
          </a:p>
        </p:txBody>
      </p:sp>
      <p:sp>
        <p:nvSpPr>
          <p:cNvPr id="3" name="Footer Placeholder 2"/>
          <p:cNvSpPr>
            <a:spLocks noGrp="1"/>
          </p:cNvSpPr>
          <p:nvPr>
            <p:ph type="ftr" sz="quarter" idx="11"/>
          </p:nvPr>
        </p:nvSpPr>
        <p:spPr/>
        <p:txBody>
          <a:bodyPr/>
          <a:lstStyle/>
          <a:p>
            <a:r>
              <a:rPr lang="en-US"/>
              <a:t>Canada Alliance   5-7 November 2017</a:t>
            </a:r>
            <a:endParaRPr lang="en-US" dirty="0"/>
          </a:p>
        </p:txBody>
      </p:sp>
      <p:sp>
        <p:nvSpPr>
          <p:cNvPr id="4" name="Slide Number Placeholder 3"/>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3162461737"/>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8D5B0A-F680-40C0-9861-9349C75600E3}" type="datetime1">
              <a:rPr lang="en-US" smtClean="0"/>
              <a:t>11/4/2022</a:t>
            </a:fld>
            <a:endParaRPr lang="en-US"/>
          </a:p>
        </p:txBody>
      </p:sp>
      <p:sp>
        <p:nvSpPr>
          <p:cNvPr id="6" name="Footer Placeholder 5"/>
          <p:cNvSpPr>
            <a:spLocks noGrp="1"/>
          </p:cNvSpPr>
          <p:nvPr>
            <p:ph type="ftr" sz="quarter" idx="11"/>
          </p:nvPr>
        </p:nvSpPr>
        <p:spPr/>
        <p:txBody>
          <a:bodyPr/>
          <a:lstStyle/>
          <a:p>
            <a:r>
              <a:rPr lang="en-US"/>
              <a:t>Canada Alliance   5-7 November 2017</a:t>
            </a:r>
            <a:endParaRPr lang="en-US" dirty="0"/>
          </a:p>
        </p:txBody>
      </p:sp>
      <p:sp>
        <p:nvSpPr>
          <p:cNvPr id="7" name="Slide Number Placeholder 6"/>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112650701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Image RIght">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6096000" y="0"/>
            <a:ext cx="609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4" name="Title 1"/>
          <p:cNvSpPr>
            <a:spLocks noGrp="1"/>
          </p:cNvSpPr>
          <p:nvPr>
            <p:ph type="title"/>
          </p:nvPr>
        </p:nvSpPr>
        <p:spPr>
          <a:xfrm>
            <a:off x="1024971" y="2605294"/>
            <a:ext cx="10146612" cy="1647411"/>
          </a:xfrm>
          <a:effectLst>
            <a:outerShdw blurRad="762000" dist="381000" dir="5400000" algn="t" rotWithShape="0">
              <a:prstClr val="black">
                <a:alpha val="30000"/>
              </a:prstClr>
            </a:outerShdw>
          </a:effectLst>
        </p:spPr>
        <p:txBody>
          <a:bodyPr/>
          <a:lstStyle>
            <a:lvl1pPr algn="ctr">
              <a:defRPr sz="9600" b="1" i="0">
                <a:latin typeface="Montserrat Black" charset="0"/>
                <a:ea typeface="Montserrat Black" charset="0"/>
                <a:cs typeface="Montserrat Black" charset="0"/>
              </a:defRPr>
            </a:lvl1pPr>
          </a:lstStyle>
          <a:p>
            <a:r>
              <a:rPr lang="en-US" dirty="0"/>
              <a:t>Click to edit</a:t>
            </a:r>
          </a:p>
        </p:txBody>
      </p:sp>
    </p:spTree>
    <p:extLst>
      <p:ext uri="{BB962C8B-B14F-4D97-AF65-F5344CB8AC3E}">
        <p14:creationId xmlns:p14="http://schemas.microsoft.com/office/powerpoint/2010/main" val="99505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6" presetClass="emph" presetSubtype="0" decel="50000" fill="hold" grpId="0" nodeType="withEffect">
                                  <p:stCondLst>
                                    <p:cond delay="0"/>
                                  </p:stCondLst>
                                  <p:childTnLst>
                                    <p:animScale>
                                      <p:cBhvr>
                                        <p:cTn id="10" dur="50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CB8CAD8-B1D4-46FB-88BA-BCC58048783E}" type="datetime1">
              <a:rPr lang="en-US" smtClean="0"/>
              <a:t>11/4/2022</a:t>
            </a:fld>
            <a:endParaRPr lang="en-US"/>
          </a:p>
        </p:txBody>
      </p:sp>
      <p:sp>
        <p:nvSpPr>
          <p:cNvPr id="6" name="Footer Placeholder 5"/>
          <p:cNvSpPr>
            <a:spLocks noGrp="1"/>
          </p:cNvSpPr>
          <p:nvPr>
            <p:ph type="ftr" sz="quarter" idx="11"/>
          </p:nvPr>
        </p:nvSpPr>
        <p:spPr/>
        <p:txBody>
          <a:bodyPr/>
          <a:lstStyle/>
          <a:p>
            <a:r>
              <a:rPr lang="en-US"/>
              <a:t>Canada Alliance   5-7 November 2017</a:t>
            </a:r>
            <a:endParaRPr lang="en-US" dirty="0"/>
          </a:p>
        </p:txBody>
      </p:sp>
      <p:sp>
        <p:nvSpPr>
          <p:cNvPr id="7" name="Slide Number Placeholder 6"/>
          <p:cNvSpPr>
            <a:spLocks noGrp="1"/>
          </p:cNvSpPr>
          <p:nvPr>
            <p:ph type="sldNum" sz="quarter" idx="12"/>
          </p:nvPr>
        </p:nvSpPr>
        <p:spPr/>
        <p:txBody>
          <a:bodyPr/>
          <a:lstStyle/>
          <a:p>
            <a:fld id="{3A636B23-8F6D-4947-88AC-038BF7B2E127}" type="slidenum">
              <a:rPr lang="en-US" smtClean="0"/>
              <a:t>‹#›</a:t>
            </a:fld>
            <a:endParaRPr lang="en-US"/>
          </a:p>
        </p:txBody>
      </p:sp>
      <p:cxnSp>
        <p:nvCxnSpPr>
          <p:cNvPr id="9" name="Straight Connector 8"/>
          <p:cNvCxnSpPr/>
          <p:nvPr/>
        </p:nvCxnSpPr>
        <p:spPr>
          <a:xfrm flipV="1">
            <a:off x="8386843"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05736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53CB32-8852-4B36-B205-27922D7C9A21}" type="datetime1">
              <a:rPr lang="en-US" smtClean="0"/>
              <a:t>11/4/2022</a:t>
            </a:fld>
            <a:endParaRPr lang="en-US"/>
          </a:p>
        </p:txBody>
      </p:sp>
      <p:sp>
        <p:nvSpPr>
          <p:cNvPr id="5" name="Footer Placeholder 4"/>
          <p:cNvSpPr>
            <a:spLocks noGrp="1"/>
          </p:cNvSpPr>
          <p:nvPr>
            <p:ph type="ftr" sz="quarter" idx="11"/>
          </p:nvPr>
        </p:nvSpPr>
        <p:spPr/>
        <p:txBody>
          <a:bodyPr/>
          <a:lstStyle/>
          <a:p>
            <a:r>
              <a:rPr lang="en-US"/>
              <a:t>Canada Alliance   5-7 November 2017</a:t>
            </a:r>
            <a:endParaRPr lang="en-US" dirty="0"/>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3690920433"/>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2"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6D34DA-B030-4B3F-A1D3-A735E0604342}" type="datetime1">
              <a:rPr lang="en-US" smtClean="0"/>
              <a:t>11/4/2022</a:t>
            </a:fld>
            <a:endParaRPr lang="en-US"/>
          </a:p>
        </p:txBody>
      </p:sp>
      <p:sp>
        <p:nvSpPr>
          <p:cNvPr id="5" name="Footer Placeholder 4"/>
          <p:cNvSpPr>
            <a:spLocks noGrp="1"/>
          </p:cNvSpPr>
          <p:nvPr>
            <p:ph type="ftr" sz="quarter" idx="11"/>
          </p:nvPr>
        </p:nvSpPr>
        <p:spPr/>
        <p:txBody>
          <a:bodyPr/>
          <a:lstStyle/>
          <a:p>
            <a:r>
              <a:rPr lang="en-US"/>
              <a:t>Canada Alliance   5-7 November 2017</a:t>
            </a:r>
            <a:endParaRPr lang="en-US" dirty="0"/>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6066627"/>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Image RIght">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6096000" y="0"/>
            <a:ext cx="609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4" name="Title 1"/>
          <p:cNvSpPr>
            <a:spLocks noGrp="1"/>
          </p:cNvSpPr>
          <p:nvPr>
            <p:ph type="title"/>
          </p:nvPr>
        </p:nvSpPr>
        <p:spPr>
          <a:xfrm>
            <a:off x="1024971" y="2605294"/>
            <a:ext cx="10146612" cy="1647411"/>
          </a:xfrm>
          <a:effectLst>
            <a:outerShdw blurRad="762000" dist="381000" dir="5400000" algn="t" rotWithShape="0">
              <a:prstClr val="black">
                <a:alpha val="30000"/>
              </a:prstClr>
            </a:outerShdw>
          </a:effectLst>
        </p:spPr>
        <p:txBody>
          <a:bodyPr/>
          <a:lstStyle>
            <a:lvl1pPr algn="ctr">
              <a:defRPr sz="9600" b="1" i="0">
                <a:latin typeface="Montserrat Black" charset="0"/>
                <a:ea typeface="Montserrat Black" charset="0"/>
                <a:cs typeface="Montserrat Black" charset="0"/>
              </a:defRPr>
            </a:lvl1pPr>
          </a:lstStyle>
          <a:p>
            <a:r>
              <a:rPr lang="en-US" dirty="0"/>
              <a:t>Click to edit</a:t>
            </a:r>
          </a:p>
        </p:txBody>
      </p:sp>
    </p:spTree>
    <p:extLst>
      <p:ext uri="{BB962C8B-B14F-4D97-AF65-F5344CB8AC3E}">
        <p14:creationId xmlns:p14="http://schemas.microsoft.com/office/powerpoint/2010/main" val="303845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6" presetClass="emph" presetSubtype="0" decel="50000" fill="hold" grpId="0" nodeType="withEffect">
                                  <p:stCondLst>
                                    <p:cond delay="0"/>
                                  </p:stCondLst>
                                  <p:childTnLst>
                                    <p:animScale>
                                      <p:cBhvr>
                                        <p:cTn id="10" dur="50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72553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42557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Large Content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73175F-8184-4EB4-AD06-5A11C85DFC5D}"/>
              </a:ext>
            </a:extLst>
          </p:cNvPr>
          <p:cNvSpPr>
            <a:spLocks noGrp="1"/>
          </p:cNvSpPr>
          <p:nvPr>
            <p:ph sz="quarter" idx="10"/>
          </p:nvPr>
        </p:nvSpPr>
        <p:spPr>
          <a:xfrm>
            <a:off x="300038" y="249238"/>
            <a:ext cx="11603037" cy="577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15549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Right Th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9148404" y="0"/>
            <a:ext cx="3043596"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192224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hapter Image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7112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424056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600">
                <a:solidFill>
                  <a:schemeClr val="tx1">
                    <a:lumMod val="90000"/>
                    <a:lumOff val="10000"/>
                  </a:schemeClr>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69FF71E-BF8D-4FE7-B58C-A1EF7993D733}" type="datetime1">
              <a:rPr lang="en-US" smtClean="0"/>
              <a:t>11/4/2022</a:t>
            </a:fld>
            <a:endParaRPr lang="en-US"/>
          </a:p>
        </p:txBody>
      </p:sp>
      <p:sp>
        <p:nvSpPr>
          <p:cNvPr id="5" name="Footer Placeholder 4"/>
          <p:cNvSpPr>
            <a:spLocks noGrp="1"/>
          </p:cNvSpPr>
          <p:nvPr>
            <p:ph type="ftr" sz="quarter" idx="11"/>
          </p:nvPr>
        </p:nvSpPr>
        <p:spPr/>
        <p:txBody>
          <a:bodyPr/>
          <a:lstStyle/>
          <a:p>
            <a:r>
              <a:rPr lang="en-US"/>
              <a:t>Canada Alliance   5-7 November 2017</a:t>
            </a:r>
            <a:endParaRPr lang="en-US" dirty="0"/>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861520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67300" y="946702"/>
            <a:ext cx="6114221" cy="1249845"/>
          </a:xfrm>
        </p:spPr>
        <p:txBody>
          <a:bodyPr/>
          <a:lstStyle/>
          <a:p>
            <a:r>
              <a:rPr lang="en-US"/>
              <a:t>Click to edit Master title style</a:t>
            </a:r>
          </a:p>
        </p:txBody>
      </p:sp>
      <p:sp>
        <p:nvSpPr>
          <p:cNvPr id="4" name="Picture Placeholder 8"/>
          <p:cNvSpPr>
            <a:spLocks noGrp="1"/>
          </p:cNvSpPr>
          <p:nvPr>
            <p:ph type="pic" sz="quarter" idx="12"/>
          </p:nvPr>
        </p:nvSpPr>
        <p:spPr>
          <a:xfrm>
            <a:off x="1023580" y="0"/>
            <a:ext cx="3043596" cy="457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212209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A4D2E0-1EA0-4E5D-B227-151C82F645C5}" type="datetime1">
              <a:rPr lang="en-US" smtClean="0"/>
              <a:t>11/4/2022</a:t>
            </a:fld>
            <a:endParaRPr lang="en-US"/>
          </a:p>
        </p:txBody>
      </p:sp>
      <p:sp>
        <p:nvSpPr>
          <p:cNvPr id="5" name="Footer Placeholder 4"/>
          <p:cNvSpPr>
            <a:spLocks noGrp="1"/>
          </p:cNvSpPr>
          <p:nvPr>
            <p:ph type="ftr" sz="quarter" idx="11"/>
          </p:nvPr>
        </p:nvSpPr>
        <p:spPr/>
        <p:txBody>
          <a:bodyPr/>
          <a:lstStyle/>
          <a:p>
            <a:r>
              <a:rPr lang="en-US"/>
              <a:t>Canada Alliance   5-7 November 2017</a:t>
            </a:r>
            <a:endParaRPr lang="en-US" dirty="0"/>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2288934073"/>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49B4E0-C19E-46DF-96CD-ED609C9E4C4F}" type="datetime1">
              <a:rPr lang="en-US" smtClean="0"/>
              <a:t>11/4/2022</a:t>
            </a:fld>
            <a:endParaRPr lang="en-US"/>
          </a:p>
        </p:txBody>
      </p:sp>
      <p:sp>
        <p:nvSpPr>
          <p:cNvPr id="5" name="Footer Placeholder 4"/>
          <p:cNvSpPr>
            <a:spLocks noGrp="1"/>
          </p:cNvSpPr>
          <p:nvPr>
            <p:ph type="ftr" sz="quarter" idx="11"/>
          </p:nvPr>
        </p:nvSpPr>
        <p:spPr/>
        <p:txBody>
          <a:bodyPr/>
          <a:lstStyle/>
          <a:p>
            <a:r>
              <a:rPr lang="en-US"/>
              <a:t>Canada Alliance   5-7 November 2017</a:t>
            </a:r>
            <a:endParaRPr lang="en-US" dirty="0"/>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5648574"/>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C48F53-2059-4644-A16C-22F91FCD4BC2}" type="datetime1">
              <a:rPr lang="en-US" smtClean="0"/>
              <a:t>11/4/2022</a:t>
            </a:fld>
            <a:endParaRPr lang="en-US"/>
          </a:p>
        </p:txBody>
      </p:sp>
      <p:sp>
        <p:nvSpPr>
          <p:cNvPr id="6" name="Footer Placeholder 5"/>
          <p:cNvSpPr>
            <a:spLocks noGrp="1"/>
          </p:cNvSpPr>
          <p:nvPr>
            <p:ph type="ftr" sz="quarter" idx="11"/>
          </p:nvPr>
        </p:nvSpPr>
        <p:spPr/>
        <p:txBody>
          <a:bodyPr/>
          <a:lstStyle/>
          <a:p>
            <a:r>
              <a:rPr lang="en-US"/>
              <a:t>Canada Alliance   5-7 November 2017</a:t>
            </a:r>
            <a:endParaRPr lang="en-US" dirty="0"/>
          </a:p>
        </p:txBody>
      </p:sp>
      <p:sp>
        <p:nvSpPr>
          <p:cNvPr id="7" name="Slide Number Placeholder 6"/>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1265504441"/>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200" b="0" cap="none" baseline="0">
                <a:solidFill>
                  <a:schemeClr val="accent2">
                    <a:lumMod val="75000"/>
                  </a:schemeClr>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2">
                    <a:lumMod val="75000"/>
                  </a:schemeClr>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89320"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483179-5096-4C0A-ADBE-747E3A7BD9E5}" type="datetime1">
              <a:rPr lang="en-US" smtClean="0"/>
              <a:t>11/4/2022</a:t>
            </a:fld>
            <a:endParaRPr lang="en-US"/>
          </a:p>
        </p:txBody>
      </p:sp>
      <p:sp>
        <p:nvSpPr>
          <p:cNvPr id="8" name="Footer Placeholder 7"/>
          <p:cNvSpPr>
            <a:spLocks noGrp="1"/>
          </p:cNvSpPr>
          <p:nvPr>
            <p:ph type="ftr" sz="quarter" idx="11"/>
          </p:nvPr>
        </p:nvSpPr>
        <p:spPr/>
        <p:txBody>
          <a:bodyPr/>
          <a:lstStyle/>
          <a:p>
            <a:r>
              <a:rPr lang="en-US"/>
              <a:t>Canada Alliance   5-7 November 2017</a:t>
            </a:r>
            <a:endParaRPr lang="en-US" dirty="0"/>
          </a:p>
        </p:txBody>
      </p:sp>
      <p:sp>
        <p:nvSpPr>
          <p:cNvPr id="9" name="Slide Number Placeholder 8"/>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22678646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DCAA83-DA8F-4EBA-9B64-328F4C5F0E6F}" type="datetime1">
              <a:rPr lang="en-US" smtClean="0"/>
              <a:t>11/4/2022</a:t>
            </a:fld>
            <a:endParaRPr lang="en-US"/>
          </a:p>
        </p:txBody>
      </p:sp>
      <p:sp>
        <p:nvSpPr>
          <p:cNvPr id="4" name="Footer Placeholder 3"/>
          <p:cNvSpPr>
            <a:spLocks noGrp="1"/>
          </p:cNvSpPr>
          <p:nvPr>
            <p:ph type="ftr" sz="quarter" idx="11"/>
          </p:nvPr>
        </p:nvSpPr>
        <p:spPr/>
        <p:txBody>
          <a:bodyPr/>
          <a:lstStyle/>
          <a:p>
            <a:r>
              <a:rPr lang="en-US"/>
              <a:t>Canada Alliance   5-7 November 2017</a:t>
            </a:r>
            <a:endParaRPr lang="en-US" dirty="0"/>
          </a:p>
        </p:txBody>
      </p:sp>
      <p:sp>
        <p:nvSpPr>
          <p:cNvPr id="5" name="Slide Number Placeholder 4"/>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283814096"/>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DDC89D-B047-46A3-8769-0A3F82242EA7}" type="datetime1">
              <a:rPr lang="en-US" smtClean="0"/>
              <a:t>11/4/2022</a:t>
            </a:fld>
            <a:endParaRPr lang="en-US"/>
          </a:p>
        </p:txBody>
      </p:sp>
      <p:sp>
        <p:nvSpPr>
          <p:cNvPr id="3" name="Footer Placeholder 2"/>
          <p:cNvSpPr>
            <a:spLocks noGrp="1"/>
          </p:cNvSpPr>
          <p:nvPr>
            <p:ph type="ftr" sz="quarter" idx="11"/>
          </p:nvPr>
        </p:nvSpPr>
        <p:spPr/>
        <p:txBody>
          <a:bodyPr/>
          <a:lstStyle/>
          <a:p>
            <a:r>
              <a:rPr lang="en-US"/>
              <a:t>Canada Alliance   5-7 November 2017</a:t>
            </a:r>
            <a:endParaRPr lang="en-US" dirty="0"/>
          </a:p>
        </p:txBody>
      </p:sp>
      <p:sp>
        <p:nvSpPr>
          <p:cNvPr id="4" name="Slide Number Placeholder 3"/>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913703595"/>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8D5B0A-F680-40C0-9861-9349C75600E3}" type="datetime1">
              <a:rPr lang="en-US" smtClean="0"/>
              <a:t>11/4/2022</a:t>
            </a:fld>
            <a:endParaRPr lang="en-US"/>
          </a:p>
        </p:txBody>
      </p:sp>
      <p:sp>
        <p:nvSpPr>
          <p:cNvPr id="6" name="Footer Placeholder 5"/>
          <p:cNvSpPr>
            <a:spLocks noGrp="1"/>
          </p:cNvSpPr>
          <p:nvPr>
            <p:ph type="ftr" sz="quarter" idx="11"/>
          </p:nvPr>
        </p:nvSpPr>
        <p:spPr/>
        <p:txBody>
          <a:bodyPr/>
          <a:lstStyle/>
          <a:p>
            <a:r>
              <a:rPr lang="en-US"/>
              <a:t>Canada Alliance   5-7 November 2017</a:t>
            </a:r>
            <a:endParaRPr lang="en-US" dirty="0"/>
          </a:p>
        </p:txBody>
      </p:sp>
      <p:sp>
        <p:nvSpPr>
          <p:cNvPr id="7" name="Slide Number Placeholder 6"/>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3812703832"/>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CB8CAD8-B1D4-46FB-88BA-BCC58048783E}" type="datetime1">
              <a:rPr lang="en-US" smtClean="0"/>
              <a:t>11/4/2022</a:t>
            </a:fld>
            <a:endParaRPr lang="en-US"/>
          </a:p>
        </p:txBody>
      </p:sp>
      <p:sp>
        <p:nvSpPr>
          <p:cNvPr id="6" name="Footer Placeholder 5"/>
          <p:cNvSpPr>
            <a:spLocks noGrp="1"/>
          </p:cNvSpPr>
          <p:nvPr>
            <p:ph type="ftr" sz="quarter" idx="11"/>
          </p:nvPr>
        </p:nvSpPr>
        <p:spPr/>
        <p:txBody>
          <a:bodyPr/>
          <a:lstStyle/>
          <a:p>
            <a:r>
              <a:rPr lang="en-US"/>
              <a:t>Canada Alliance   5-7 November 2017</a:t>
            </a:r>
            <a:endParaRPr lang="en-US" dirty="0"/>
          </a:p>
        </p:txBody>
      </p:sp>
      <p:sp>
        <p:nvSpPr>
          <p:cNvPr id="7" name="Slide Number Placeholder 6"/>
          <p:cNvSpPr>
            <a:spLocks noGrp="1"/>
          </p:cNvSpPr>
          <p:nvPr>
            <p:ph type="sldNum" sz="quarter" idx="12"/>
          </p:nvPr>
        </p:nvSpPr>
        <p:spPr/>
        <p:txBody>
          <a:bodyPr/>
          <a:lstStyle/>
          <a:p>
            <a:fld id="{3A636B23-8F6D-4947-88AC-038BF7B2E127}" type="slidenum">
              <a:rPr lang="en-US" smtClean="0"/>
              <a:t>‹#›</a:t>
            </a:fld>
            <a:endParaRPr lang="en-US"/>
          </a:p>
        </p:txBody>
      </p:sp>
      <p:cxnSp>
        <p:nvCxnSpPr>
          <p:cNvPr id="9" name="Straight Connector 8"/>
          <p:cNvCxnSpPr/>
          <p:nvPr/>
        </p:nvCxnSpPr>
        <p:spPr>
          <a:xfrm flipV="1">
            <a:off x="8386843"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95743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53CB32-8852-4B36-B205-27922D7C9A21}" type="datetime1">
              <a:rPr lang="en-US" smtClean="0"/>
              <a:t>11/4/2022</a:t>
            </a:fld>
            <a:endParaRPr lang="en-US"/>
          </a:p>
        </p:txBody>
      </p:sp>
      <p:sp>
        <p:nvSpPr>
          <p:cNvPr id="5" name="Footer Placeholder 4"/>
          <p:cNvSpPr>
            <a:spLocks noGrp="1"/>
          </p:cNvSpPr>
          <p:nvPr>
            <p:ph type="ftr" sz="quarter" idx="11"/>
          </p:nvPr>
        </p:nvSpPr>
        <p:spPr/>
        <p:txBody>
          <a:bodyPr/>
          <a:lstStyle/>
          <a:p>
            <a:r>
              <a:rPr lang="en-US"/>
              <a:t>Canada Alliance   5-7 November 2017</a:t>
            </a:r>
            <a:endParaRPr lang="en-US" dirty="0"/>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3716550231"/>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2"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6D34DA-B030-4B3F-A1D3-A735E0604342}" type="datetime1">
              <a:rPr lang="en-US" smtClean="0"/>
              <a:t>11/4/2022</a:t>
            </a:fld>
            <a:endParaRPr lang="en-US"/>
          </a:p>
        </p:txBody>
      </p:sp>
      <p:sp>
        <p:nvSpPr>
          <p:cNvPr id="5" name="Footer Placeholder 4"/>
          <p:cNvSpPr>
            <a:spLocks noGrp="1"/>
          </p:cNvSpPr>
          <p:nvPr>
            <p:ph type="ftr" sz="quarter" idx="11"/>
          </p:nvPr>
        </p:nvSpPr>
        <p:spPr/>
        <p:txBody>
          <a:bodyPr/>
          <a:lstStyle/>
          <a:p>
            <a:r>
              <a:rPr lang="en-US"/>
              <a:t>Canada Alliance   5-7 November 2017</a:t>
            </a:r>
            <a:endParaRPr lang="en-US" dirty="0"/>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27390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5083176" cy="1249845"/>
          </a:xfrm>
        </p:spPr>
        <p:txBody>
          <a:bodyPr/>
          <a:lstStyle/>
          <a:p>
            <a:r>
              <a:rPr lang="en-US"/>
              <a:t>Click to edit Master title style</a:t>
            </a:r>
          </a:p>
        </p:txBody>
      </p:sp>
      <p:sp>
        <p:nvSpPr>
          <p:cNvPr id="4" name="Picture Placeholder 8"/>
          <p:cNvSpPr>
            <a:spLocks noGrp="1"/>
          </p:cNvSpPr>
          <p:nvPr>
            <p:ph type="pic" sz="quarter" idx="12"/>
          </p:nvPr>
        </p:nvSpPr>
        <p:spPr>
          <a:xfrm>
            <a:off x="8128000" y="0"/>
            <a:ext cx="4064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5" name="Picture Placeholder 8"/>
          <p:cNvSpPr>
            <a:spLocks noGrp="1"/>
          </p:cNvSpPr>
          <p:nvPr>
            <p:ph type="pic" sz="quarter" idx="13"/>
          </p:nvPr>
        </p:nvSpPr>
        <p:spPr>
          <a:xfrm>
            <a:off x="8128000" y="3217090"/>
            <a:ext cx="1561920" cy="156192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137145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par>
                                <p:cTn id="10" presetID="22" presetClass="entr" presetSubtype="8" fill="hold" grpId="0" nodeType="withEffect">
                                  <p:stCondLst>
                                    <p:cond delay="15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1500"/>
                                  </p:stCondLst>
                                  <p:childTnLst>
                                    <p:animScale>
                                      <p:cBhvr>
                                        <p:cTn id="14"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64606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6797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Large Content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73175F-8184-4EB4-AD06-5A11C85DFC5D}"/>
              </a:ext>
            </a:extLst>
          </p:cNvPr>
          <p:cNvSpPr>
            <a:spLocks noGrp="1"/>
          </p:cNvSpPr>
          <p:nvPr>
            <p:ph sz="quarter" idx="10"/>
          </p:nvPr>
        </p:nvSpPr>
        <p:spPr>
          <a:xfrm>
            <a:off x="300038" y="249238"/>
            <a:ext cx="11603037" cy="577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70733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Image RIght">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6096000" y="0"/>
            <a:ext cx="609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4" name="Title 1"/>
          <p:cNvSpPr>
            <a:spLocks noGrp="1"/>
          </p:cNvSpPr>
          <p:nvPr>
            <p:ph type="title"/>
          </p:nvPr>
        </p:nvSpPr>
        <p:spPr>
          <a:xfrm>
            <a:off x="1024971" y="2605294"/>
            <a:ext cx="10146612" cy="1647411"/>
          </a:xfrm>
          <a:effectLst>
            <a:outerShdw blurRad="762000" dist="381000" dir="5400000" algn="t" rotWithShape="0">
              <a:prstClr val="black">
                <a:alpha val="30000"/>
              </a:prstClr>
            </a:outerShdw>
          </a:effectLst>
        </p:spPr>
        <p:txBody>
          <a:bodyPr/>
          <a:lstStyle>
            <a:lvl1pPr algn="ctr">
              <a:defRPr sz="9600" b="1" i="0">
                <a:latin typeface="Montserrat Black" charset="0"/>
                <a:ea typeface="Montserrat Black" charset="0"/>
                <a:cs typeface="Montserrat Black" charset="0"/>
              </a:defRPr>
            </a:lvl1pPr>
          </a:lstStyle>
          <a:p>
            <a:r>
              <a:rPr lang="en-US" dirty="0"/>
              <a:t>Click to edit</a:t>
            </a:r>
          </a:p>
        </p:txBody>
      </p:sp>
    </p:spTree>
    <p:extLst>
      <p:ext uri="{BB962C8B-B14F-4D97-AF65-F5344CB8AC3E}">
        <p14:creationId xmlns:p14="http://schemas.microsoft.com/office/powerpoint/2010/main" val="347155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6" presetClass="emph" presetSubtype="0" decel="50000" fill="hold" grpId="0" nodeType="withEffect">
                                  <p:stCondLst>
                                    <p:cond delay="0"/>
                                  </p:stCondLst>
                                  <p:childTnLst>
                                    <p:animScale>
                                      <p:cBhvr>
                                        <p:cTn id="10" dur="50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Right Th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9148404" y="0"/>
            <a:ext cx="3043596"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270571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Chapter Image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7112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71866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ight Th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9148404" y="0"/>
            <a:ext cx="3043596"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212814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With Image">
    <p:spTree>
      <p:nvGrpSpPr>
        <p:cNvPr id="1" name=""/>
        <p:cNvGrpSpPr/>
        <p:nvPr/>
      </p:nvGrpSpPr>
      <p:grpSpPr>
        <a:xfrm>
          <a:off x="0" y="0"/>
          <a:ext cx="0" cy="0"/>
          <a:chOff x="0" y="0"/>
          <a:chExt cx="0" cy="0"/>
        </a:xfrm>
      </p:grpSpPr>
      <p:sp>
        <p:nvSpPr>
          <p:cNvPr id="2" name="Title 1"/>
          <p:cNvSpPr>
            <a:spLocks noGrp="1"/>
          </p:cNvSpPr>
          <p:nvPr>
            <p:ph type="title"/>
          </p:nvPr>
        </p:nvSpPr>
        <p:spPr>
          <a:xfrm>
            <a:off x="7109420" y="946702"/>
            <a:ext cx="4066580" cy="1249845"/>
          </a:xfrm>
        </p:spPr>
        <p:txBody>
          <a:bodyPr/>
          <a:lstStyle/>
          <a:p>
            <a:r>
              <a:rPr lang="en-US"/>
              <a:t>Click to edit Master title style</a:t>
            </a:r>
          </a:p>
        </p:txBody>
      </p:sp>
      <p:sp>
        <p:nvSpPr>
          <p:cNvPr id="4" name="Picture Placeholder 8"/>
          <p:cNvSpPr>
            <a:spLocks noGrp="1"/>
          </p:cNvSpPr>
          <p:nvPr>
            <p:ph type="pic" sz="quarter" idx="12"/>
          </p:nvPr>
        </p:nvSpPr>
        <p:spPr>
          <a:xfrm>
            <a:off x="1016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122286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image" Target="../media/image1.png"/><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theme" Target="../theme/theme5.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image" Target="../media/image1.png"/><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15E3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8824" y="946702"/>
            <a:ext cx="9152697" cy="1249845"/>
          </a:xfrm>
          <a:prstGeom prst="rect">
            <a:avLst/>
          </a:prstGeom>
          <a:effectLst/>
        </p:spPr>
        <p:txBody>
          <a:bodyPr vert="horz" lIns="0" tIns="192024" rIns="0" bIns="0" rtlCol="0" anchor="t" anchorCtr="0">
            <a:noAutofit/>
          </a:bodyPr>
          <a:lstStyle/>
          <a:p>
            <a:r>
              <a:rPr lang="en-US" dirty="0"/>
              <a:t>Your title here</a:t>
            </a:r>
          </a:p>
        </p:txBody>
      </p:sp>
      <p:sp>
        <p:nvSpPr>
          <p:cNvPr id="3" name="Текст 2"/>
          <p:cNvSpPr>
            <a:spLocks noGrp="1"/>
          </p:cNvSpPr>
          <p:nvPr>
            <p:ph type="body" idx="1"/>
          </p:nvPr>
        </p:nvSpPr>
        <p:spPr>
          <a:xfrm>
            <a:off x="2028824" y="2514600"/>
            <a:ext cx="9152698" cy="34290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r>
              <a:rPr lang="en-US" dirty="0"/>
              <a:t>Write here subtitle</a:t>
            </a:r>
          </a:p>
          <a:p>
            <a:pPr lvl="2"/>
            <a:r>
              <a:rPr lang="en-US" dirty="0"/>
              <a:t>Write here text</a:t>
            </a:r>
          </a:p>
          <a:p>
            <a:pPr lvl="3"/>
            <a:r>
              <a:rPr lang="en-US" dirty="0"/>
              <a:t>Write here text</a:t>
            </a:r>
          </a:p>
          <a:p>
            <a:pPr lvl="4"/>
            <a:r>
              <a:rPr lang="en-US" dirty="0"/>
              <a:t>Write here text </a:t>
            </a:r>
          </a:p>
        </p:txBody>
      </p:sp>
      <p:sp>
        <p:nvSpPr>
          <p:cNvPr id="14" name="Rectangle 13"/>
          <p:cNvSpPr/>
          <p:nvPr userDrawn="1"/>
        </p:nvSpPr>
        <p:spPr>
          <a:xfrm>
            <a:off x="0" y="6291470"/>
            <a:ext cx="1003853" cy="566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Slide Number Placeholder 24"/>
          <p:cNvSpPr txBox="1">
            <a:spLocks/>
          </p:cNvSpPr>
          <p:nvPr userDrawn="1"/>
        </p:nvSpPr>
        <p:spPr>
          <a:xfrm>
            <a:off x="0" y="6376228"/>
            <a:ext cx="1003852" cy="365125"/>
          </a:xfrm>
          <a:prstGeom prst="rect">
            <a:avLst/>
          </a:prstGeom>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800" b="1" i="0" smtClean="0">
                <a:solidFill>
                  <a:schemeClr val="tx2"/>
                </a:solidFill>
                <a:latin typeface="Open Sans SemiBold" charset="0"/>
                <a:ea typeface="Open Sans SemiBold" charset="0"/>
                <a:cs typeface="Open Sans SemiBold" charset="0"/>
              </a:rPr>
              <a:pPr algn="ctr"/>
              <a:t>‹#›</a:t>
            </a:fld>
            <a:endParaRPr lang="en-US" sz="800" b="1" i="0" dirty="0">
              <a:solidFill>
                <a:schemeClr val="tx2"/>
              </a:solidFill>
              <a:latin typeface="Open Sans SemiBold" charset="0"/>
              <a:ea typeface="Open Sans SemiBold" charset="0"/>
              <a:cs typeface="Open Sans SemiBold" charset="0"/>
            </a:endParaRPr>
          </a:p>
        </p:txBody>
      </p:sp>
      <p:pic>
        <p:nvPicPr>
          <p:cNvPr id="5" name="Picture 4" descr="A picture containing text, clipart&#10;&#10;Description automatically generated">
            <a:extLst>
              <a:ext uri="{FF2B5EF4-FFF2-40B4-BE49-F238E27FC236}">
                <a16:creationId xmlns:a16="http://schemas.microsoft.com/office/drawing/2014/main" id="{09440E32-5920-456B-9096-520996B238BC}"/>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135286" y="6181139"/>
            <a:ext cx="2755165" cy="787190"/>
          </a:xfrm>
          <a:prstGeom prst="rect">
            <a:avLst/>
          </a:prstGeom>
        </p:spPr>
      </p:pic>
    </p:spTree>
    <p:extLst>
      <p:ext uri="{BB962C8B-B14F-4D97-AF65-F5344CB8AC3E}">
        <p14:creationId xmlns:p14="http://schemas.microsoft.com/office/powerpoint/2010/main" val="1377184672"/>
      </p:ext>
    </p:extLst>
  </p:cSld>
  <p:clrMap bg1="dk1" tx1="lt1" bg2="dk2" tx2="lt2" accent1="accent1" accent2="accent2" accent3="accent3" accent4="accent4" accent5="accent5" accent6="accent6" hlink="hlink" folHlink="folHlink"/>
  <p:sldLayoutIdLst>
    <p:sldLayoutId id="2147484032" r:id="rId1"/>
    <p:sldLayoutId id="2147484033" r:id="rId2"/>
    <p:sldLayoutId id="2147484075" r:id="rId3"/>
    <p:sldLayoutId id="2147484034" r:id="rId4"/>
    <p:sldLayoutId id="2147484037" r:id="rId5"/>
    <p:sldLayoutId id="2147484038" r:id="rId6"/>
    <p:sldLayoutId id="2147484051" r:id="rId7"/>
    <p:sldLayoutId id="2147484039" r:id="rId8"/>
    <p:sldLayoutId id="2147484040" r:id="rId9"/>
    <p:sldLayoutId id="2147484041" r:id="rId10"/>
    <p:sldLayoutId id="2147484042" r:id="rId11"/>
    <p:sldLayoutId id="2147484043" r:id="rId12"/>
    <p:sldLayoutId id="2147484047" r:id="rId13"/>
    <p:sldLayoutId id="2147484048" r:id="rId14"/>
    <p:sldLayoutId id="2147484049" r:id="rId15"/>
    <p:sldLayoutId id="2147484050" r:id="rId16"/>
    <p:sldLayoutId id="2147484052" r:id="rId17"/>
    <p:sldLayoutId id="2147484053" r:id="rId18"/>
    <p:sldLayoutId id="2147484055" r:id="rId19"/>
    <p:sldLayoutId id="2147484056" r:id="rId20"/>
    <p:sldLayoutId id="2147484057" r:id="rId21"/>
    <p:sldLayoutId id="2147484060" r:id="rId22"/>
    <p:sldLayoutId id="2147484061" r:id="rId23"/>
    <p:sldLayoutId id="2147484062" r:id="rId24"/>
    <p:sldLayoutId id="2147484077" r:id="rId25"/>
    <p:sldLayoutId id="2147484089" r:id="rId26"/>
    <p:sldLayoutId id="2147484095" r:id="rId27"/>
    <p:sldLayoutId id="2147484097" r:id="rId28"/>
    <p:sldLayoutId id="2147484098" r:id="rId29"/>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hdr="0" ftr="0" dt="0"/>
  <p:txStyles>
    <p:titleStyle>
      <a:lvl1pPr algn="l" defTabSz="914318" rtl="0" eaLnBrk="1" latinLnBrk="0" hangingPunct="1">
        <a:lnSpc>
          <a:spcPct val="80000"/>
        </a:lnSpc>
        <a:spcBef>
          <a:spcPct val="0"/>
        </a:spcBef>
        <a:buNone/>
        <a:defRPr sz="3600" b="1" i="0" kern="1200" spc="-100" baseline="0">
          <a:solidFill>
            <a:schemeClr val="tx1"/>
          </a:solidFill>
          <a:latin typeface="Montserrat" charset="0"/>
          <a:ea typeface="Montserrat" charset="0"/>
          <a:cs typeface="Montserrat" charset="0"/>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14" orient="horz" pos="346" userDrawn="1">
          <p15:clr>
            <a:srgbClr val="F26B43"/>
          </p15:clr>
        </p15:guide>
        <p15:guide id="27" orient="horz" pos="3952" userDrawn="1">
          <p15:clr>
            <a:srgbClr val="F26B43"/>
          </p15:clr>
        </p15:guide>
        <p15:guide id="28" pos="642" userDrawn="1">
          <p15:clr>
            <a:srgbClr val="F26B43"/>
          </p15:clr>
        </p15:guide>
        <p15:guide id="29" pos="7038" userDrawn="1">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48" pos="1277" userDrawn="1">
          <p15:clr>
            <a:srgbClr val="F26B43"/>
          </p15:clr>
        </p15:guide>
        <p15:guide id="51" orient="horz" pos="709" userDrawn="1">
          <p15:clr>
            <a:srgbClr val="F26B43"/>
          </p15:clr>
        </p15:guide>
        <p15:guide id="52" pos="19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15E3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8824" y="946702"/>
            <a:ext cx="9152697" cy="1249845"/>
          </a:xfrm>
          <a:prstGeom prst="rect">
            <a:avLst/>
          </a:prstGeom>
          <a:effectLst/>
        </p:spPr>
        <p:txBody>
          <a:bodyPr vert="horz" lIns="0" tIns="192024" rIns="0" bIns="0" rtlCol="0" anchor="t" anchorCtr="0">
            <a:noAutofit/>
          </a:bodyPr>
          <a:lstStyle/>
          <a:p>
            <a:r>
              <a:rPr lang="en-US" dirty="0"/>
              <a:t>Your title here</a:t>
            </a:r>
          </a:p>
        </p:txBody>
      </p:sp>
      <p:sp>
        <p:nvSpPr>
          <p:cNvPr id="3" name="Текст 2"/>
          <p:cNvSpPr>
            <a:spLocks noGrp="1"/>
          </p:cNvSpPr>
          <p:nvPr>
            <p:ph type="body" idx="1"/>
          </p:nvPr>
        </p:nvSpPr>
        <p:spPr>
          <a:xfrm>
            <a:off x="2028824" y="2514600"/>
            <a:ext cx="9152698" cy="34290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r>
              <a:rPr lang="en-US" dirty="0"/>
              <a:t>Write here subtitle</a:t>
            </a:r>
          </a:p>
          <a:p>
            <a:pPr lvl="2"/>
            <a:r>
              <a:rPr lang="en-US" dirty="0"/>
              <a:t>Write here text</a:t>
            </a:r>
          </a:p>
          <a:p>
            <a:pPr lvl="3"/>
            <a:r>
              <a:rPr lang="en-US" dirty="0"/>
              <a:t>Write here text</a:t>
            </a:r>
          </a:p>
          <a:p>
            <a:pPr lvl="4"/>
            <a:r>
              <a:rPr lang="en-US" dirty="0"/>
              <a:t>Write here text </a:t>
            </a:r>
          </a:p>
        </p:txBody>
      </p:sp>
      <p:sp>
        <p:nvSpPr>
          <p:cNvPr id="14" name="Rectangle 13"/>
          <p:cNvSpPr/>
          <p:nvPr userDrawn="1"/>
        </p:nvSpPr>
        <p:spPr>
          <a:xfrm>
            <a:off x="11181521" y="6291470"/>
            <a:ext cx="1003853" cy="566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Slide Number Placeholder 24"/>
          <p:cNvSpPr txBox="1">
            <a:spLocks/>
          </p:cNvSpPr>
          <p:nvPr userDrawn="1"/>
        </p:nvSpPr>
        <p:spPr>
          <a:xfrm>
            <a:off x="11181521" y="6376228"/>
            <a:ext cx="1003852" cy="365125"/>
          </a:xfrm>
          <a:prstGeom prst="rect">
            <a:avLst/>
          </a:prstGeom>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800" b="1" i="0" smtClean="0">
                <a:solidFill>
                  <a:schemeClr val="tx1"/>
                </a:solidFill>
                <a:latin typeface="Open Sans SemiBold" charset="0"/>
                <a:ea typeface="Open Sans SemiBold" charset="0"/>
                <a:cs typeface="Open Sans SemiBold" charset="0"/>
              </a:rPr>
              <a:pPr algn="ctr"/>
              <a:t>‹#›</a:t>
            </a:fld>
            <a:endParaRPr lang="en-US" sz="800" b="1" i="0" dirty="0">
              <a:solidFill>
                <a:schemeClr val="tx1"/>
              </a:solidFill>
              <a:latin typeface="Open Sans SemiBold" charset="0"/>
              <a:ea typeface="Open Sans SemiBold" charset="0"/>
              <a:cs typeface="Open Sans SemiBold" charset="0"/>
            </a:endParaRPr>
          </a:p>
        </p:txBody>
      </p:sp>
      <p:pic>
        <p:nvPicPr>
          <p:cNvPr id="9" name="Picture 8" descr="A picture containing text, clipart&#10;&#10;Description automatically generated">
            <a:extLst>
              <a:ext uri="{FF2B5EF4-FFF2-40B4-BE49-F238E27FC236}">
                <a16:creationId xmlns:a16="http://schemas.microsoft.com/office/drawing/2014/main" id="{2B70225C-ECE3-451D-92E1-3C312348C7B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09973" y="6181821"/>
            <a:ext cx="2755165" cy="787190"/>
          </a:xfrm>
          <a:prstGeom prst="rect">
            <a:avLst/>
          </a:prstGeom>
        </p:spPr>
      </p:pic>
    </p:spTree>
    <p:extLst>
      <p:ext uri="{BB962C8B-B14F-4D97-AF65-F5344CB8AC3E}">
        <p14:creationId xmlns:p14="http://schemas.microsoft.com/office/powerpoint/2010/main" val="1130058543"/>
      </p:ext>
    </p:extLst>
  </p:cSld>
  <p:clrMap bg1="dk1" tx1="lt1" bg2="dk2" tx2="lt2" accent1="accent1" accent2="accent2" accent3="accent3" accent4="accent4" accent5="accent5" accent6="accent6" hlink="hlink" folHlink="folHlink"/>
  <p:sldLayoutIdLst>
    <p:sldLayoutId id="2147484036" r:id="rId1"/>
  </p:sldLayoutIdLst>
  <p:hf hdr="0" ftr="0" dt="0"/>
  <p:txStyles>
    <p:titleStyle>
      <a:lvl1pPr algn="l" defTabSz="914318" rtl="0" eaLnBrk="1" latinLnBrk="0" hangingPunct="1">
        <a:lnSpc>
          <a:spcPct val="80000"/>
        </a:lnSpc>
        <a:spcBef>
          <a:spcPct val="0"/>
        </a:spcBef>
        <a:buNone/>
        <a:defRPr sz="3600" b="1" i="0" kern="1200" spc="-151" baseline="0">
          <a:solidFill>
            <a:schemeClr val="tx1"/>
          </a:solidFill>
          <a:latin typeface="Montserrat SemiBold" charset="0"/>
          <a:ea typeface="Montserrat SemiBold" charset="0"/>
          <a:cs typeface="Montserrat SemiBold" charset="0"/>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14" orient="horz" pos="346">
          <p15:clr>
            <a:srgbClr val="F26B43"/>
          </p15:clr>
        </p15:guide>
        <p15:guide id="27" orient="horz" pos="3952">
          <p15:clr>
            <a:srgbClr val="F26B43"/>
          </p15:clr>
        </p15:guide>
        <p15:guide id="28" pos="642">
          <p15:clr>
            <a:srgbClr val="F26B43"/>
          </p15:clr>
        </p15:guide>
        <p15:guide id="29" pos="7038">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48" pos="1277">
          <p15:clr>
            <a:srgbClr val="F26B43"/>
          </p15:clr>
        </p15:guide>
        <p15:guide id="51" orient="horz" pos="709">
          <p15:clr>
            <a:srgbClr val="F26B43"/>
          </p15:clr>
        </p15:guide>
        <p15:guide id="52" pos="191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9" y="2286000"/>
            <a:ext cx="9720073" cy="4023360"/>
          </a:xfrm>
          <a:prstGeom prst="rect">
            <a:avLst/>
          </a:prstGeom>
        </p:spPr>
        <p:txBody>
          <a:bodyPr vert="horz" lIns="45720" tIns="45720" rIns="4572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24130" y="6470704"/>
            <a:ext cx="2154143"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90177AAE-44FF-497A-81DD-75D90C54B430}" type="datetime1">
              <a:rPr lang="en-US" smtClean="0"/>
              <a:t>11/4/2022</a:t>
            </a:fld>
            <a:endParaRPr lang="en-US"/>
          </a:p>
        </p:txBody>
      </p:sp>
      <p:sp>
        <p:nvSpPr>
          <p:cNvPr id="5" name="Footer Placeholder 4"/>
          <p:cNvSpPr>
            <a:spLocks noGrp="1"/>
          </p:cNvSpPr>
          <p:nvPr>
            <p:ph type="ftr" sz="quarter" idx="3"/>
          </p:nvPr>
        </p:nvSpPr>
        <p:spPr>
          <a:xfrm>
            <a:off x="4842933" y="6470704"/>
            <a:ext cx="5901459"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r>
              <a:rPr lang="en-US" dirty="0"/>
              <a:t>Canada Alliance   5-7 November 2017</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3A636B23-8F6D-4947-88AC-038BF7B2E127}"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093525"/>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hf sldNum="0" hdr="0" dt="0"/>
  <p:txStyles>
    <p:title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p:titleStyle>
    <p:body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9"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30" y="6470704"/>
            <a:ext cx="2154143"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90177AAE-44FF-497A-81DD-75D90C54B430}" type="datetime1">
              <a:rPr lang="en-US" smtClean="0"/>
              <a:t>11/4/2022</a:t>
            </a:fld>
            <a:endParaRPr lang="en-US"/>
          </a:p>
        </p:txBody>
      </p:sp>
      <p:sp>
        <p:nvSpPr>
          <p:cNvPr id="5" name="Footer Placeholder 4"/>
          <p:cNvSpPr>
            <a:spLocks noGrp="1"/>
          </p:cNvSpPr>
          <p:nvPr>
            <p:ph type="ftr" sz="quarter" idx="3"/>
          </p:nvPr>
        </p:nvSpPr>
        <p:spPr>
          <a:xfrm>
            <a:off x="4842933" y="6470704"/>
            <a:ext cx="5901459"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r>
              <a:rPr lang="en-US" dirty="0"/>
              <a:t>Canada Alliance   5-7 November 2017</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3A636B23-8F6D-4947-88AC-038BF7B2E127}"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7CB129A-79D9-CDEB-7AB7-1F13E1AC25D7}"/>
              </a:ext>
            </a:extLst>
          </p:cNvPr>
          <p:cNvSpPr/>
          <p:nvPr userDrawn="1"/>
        </p:nvSpPr>
        <p:spPr>
          <a:xfrm>
            <a:off x="0" y="6291470"/>
            <a:ext cx="1003853" cy="566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24">
            <a:extLst>
              <a:ext uri="{FF2B5EF4-FFF2-40B4-BE49-F238E27FC236}">
                <a16:creationId xmlns:a16="http://schemas.microsoft.com/office/drawing/2014/main" id="{716BFC59-4486-D620-774F-4040DBFC8EDD}"/>
              </a:ext>
            </a:extLst>
          </p:cNvPr>
          <p:cNvSpPr txBox="1">
            <a:spLocks/>
          </p:cNvSpPr>
          <p:nvPr userDrawn="1"/>
        </p:nvSpPr>
        <p:spPr>
          <a:xfrm>
            <a:off x="0" y="6376228"/>
            <a:ext cx="1003852" cy="365125"/>
          </a:xfrm>
          <a:prstGeom prst="rect">
            <a:avLst/>
          </a:prstGeom>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800" b="1" i="0" smtClean="0">
                <a:solidFill>
                  <a:schemeClr val="tx2"/>
                </a:solidFill>
                <a:latin typeface="Open Sans SemiBold" charset="0"/>
                <a:ea typeface="Open Sans SemiBold" charset="0"/>
                <a:cs typeface="Open Sans SemiBold" charset="0"/>
              </a:rPr>
              <a:pPr algn="ctr"/>
              <a:t>‹#›</a:t>
            </a:fld>
            <a:endParaRPr lang="en-US" sz="800" b="1" i="0" dirty="0">
              <a:solidFill>
                <a:schemeClr val="tx2"/>
              </a:solidFill>
              <a:latin typeface="Open Sans SemiBold" charset="0"/>
              <a:ea typeface="Open Sans SemiBold" charset="0"/>
              <a:cs typeface="Open Sans SemiBold" charset="0"/>
            </a:endParaRPr>
          </a:p>
        </p:txBody>
      </p:sp>
      <p:pic>
        <p:nvPicPr>
          <p:cNvPr id="10" name="Picture 9" descr="A picture containing text, clipart&#10;&#10;Description automatically generated">
            <a:extLst>
              <a:ext uri="{FF2B5EF4-FFF2-40B4-BE49-F238E27FC236}">
                <a16:creationId xmlns:a16="http://schemas.microsoft.com/office/drawing/2014/main" id="{5658EA0A-38B3-3324-E7DA-67D574EF1542}"/>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135286" y="6181139"/>
            <a:ext cx="2755165" cy="787190"/>
          </a:xfrm>
          <a:prstGeom prst="rect">
            <a:avLst/>
          </a:prstGeom>
        </p:spPr>
      </p:pic>
    </p:spTree>
    <p:extLst>
      <p:ext uri="{BB962C8B-B14F-4D97-AF65-F5344CB8AC3E}">
        <p14:creationId xmlns:p14="http://schemas.microsoft.com/office/powerpoint/2010/main" val="3645289293"/>
      </p:ext>
    </p:extLst>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 id="2147484168" r:id="rId12"/>
    <p:sldLayoutId id="2147484169" r:id="rId13"/>
    <p:sldLayoutId id="2147484170" r:id="rId14"/>
    <p:sldLayoutId id="2147484171" r:id="rId15"/>
    <p:sldLayoutId id="2147484172" r:id="rId16"/>
    <p:sldLayoutId id="2147484173" r:id="rId17"/>
  </p:sldLayoutIdLst>
  <p:hf hdr="0" ftr="0" dt="0"/>
  <p:txStyles>
    <p:title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p:titleStyle>
    <p:body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F26B43"/>
          </p15:clr>
        </p15:guide>
        <p15:guide id="2" orient="horz" pos="3952" userDrawn="1">
          <p15:clr>
            <a:srgbClr val="F26B43"/>
          </p15:clr>
        </p15:guide>
        <p15:guide id="3" pos="642" userDrawn="1">
          <p15:clr>
            <a:srgbClr val="F26B43"/>
          </p15:clr>
        </p15:guide>
        <p15:guide id="4" pos="7038" userDrawn="1">
          <p15:clr>
            <a:srgbClr val="F26B43"/>
          </p15:clr>
        </p15:guide>
        <p15:guide id="5" pos="1277" userDrawn="1">
          <p15:clr>
            <a:srgbClr val="F26B43"/>
          </p15:clr>
        </p15:guide>
        <p15:guide id="6" orient="horz" pos="709" userDrawn="1">
          <p15:clr>
            <a:srgbClr val="F26B43"/>
          </p15:clr>
        </p15:guide>
        <p15:guide id="7" pos="191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9"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30" y="6470704"/>
            <a:ext cx="2154143"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90177AAE-44FF-497A-81DD-75D90C54B430}" type="datetime1">
              <a:rPr lang="en-US" smtClean="0"/>
              <a:t>11/4/2022</a:t>
            </a:fld>
            <a:endParaRPr lang="en-US"/>
          </a:p>
        </p:txBody>
      </p:sp>
      <p:sp>
        <p:nvSpPr>
          <p:cNvPr id="5" name="Footer Placeholder 4"/>
          <p:cNvSpPr>
            <a:spLocks noGrp="1"/>
          </p:cNvSpPr>
          <p:nvPr>
            <p:ph type="ftr" sz="quarter" idx="3"/>
          </p:nvPr>
        </p:nvSpPr>
        <p:spPr>
          <a:xfrm>
            <a:off x="4842933" y="6470704"/>
            <a:ext cx="5901459"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r>
              <a:rPr lang="en-US" dirty="0"/>
              <a:t>Canada Alliance   5-7 November 2017</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3A636B23-8F6D-4947-88AC-038BF7B2E127}"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43C4F4B-4FC7-3873-08AC-83408CF1F313}"/>
              </a:ext>
            </a:extLst>
          </p:cNvPr>
          <p:cNvSpPr/>
          <p:nvPr userDrawn="1"/>
        </p:nvSpPr>
        <p:spPr>
          <a:xfrm>
            <a:off x="0" y="6291470"/>
            <a:ext cx="1003853" cy="566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24">
            <a:extLst>
              <a:ext uri="{FF2B5EF4-FFF2-40B4-BE49-F238E27FC236}">
                <a16:creationId xmlns:a16="http://schemas.microsoft.com/office/drawing/2014/main" id="{8508292C-C1AB-A1D9-2710-B0D7415D6AF1}"/>
              </a:ext>
            </a:extLst>
          </p:cNvPr>
          <p:cNvSpPr txBox="1">
            <a:spLocks/>
          </p:cNvSpPr>
          <p:nvPr userDrawn="1"/>
        </p:nvSpPr>
        <p:spPr>
          <a:xfrm>
            <a:off x="0" y="6376228"/>
            <a:ext cx="1003852" cy="365125"/>
          </a:xfrm>
          <a:prstGeom prst="rect">
            <a:avLst/>
          </a:prstGeom>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800" b="1" i="0" smtClean="0">
                <a:solidFill>
                  <a:schemeClr val="tx2"/>
                </a:solidFill>
                <a:latin typeface="Open Sans SemiBold" charset="0"/>
                <a:ea typeface="Open Sans SemiBold" charset="0"/>
                <a:cs typeface="Open Sans SemiBold" charset="0"/>
              </a:rPr>
              <a:pPr algn="ctr"/>
              <a:t>‹#›</a:t>
            </a:fld>
            <a:endParaRPr lang="en-US" sz="800" b="1" i="0" dirty="0">
              <a:solidFill>
                <a:schemeClr val="tx2"/>
              </a:solidFill>
              <a:latin typeface="Open Sans SemiBold" charset="0"/>
              <a:ea typeface="Open Sans SemiBold" charset="0"/>
              <a:cs typeface="Open Sans SemiBold" charset="0"/>
            </a:endParaRPr>
          </a:p>
        </p:txBody>
      </p:sp>
      <p:pic>
        <p:nvPicPr>
          <p:cNvPr id="10" name="Picture 9" descr="A picture containing text, clipart&#10;&#10;Description automatically generated">
            <a:extLst>
              <a:ext uri="{FF2B5EF4-FFF2-40B4-BE49-F238E27FC236}">
                <a16:creationId xmlns:a16="http://schemas.microsoft.com/office/drawing/2014/main" id="{3FA369D7-B323-760A-5B56-DD950A8FA5ED}"/>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135286" y="6181139"/>
            <a:ext cx="2755165" cy="787190"/>
          </a:xfrm>
          <a:prstGeom prst="rect">
            <a:avLst/>
          </a:prstGeom>
        </p:spPr>
      </p:pic>
    </p:spTree>
    <p:extLst>
      <p:ext uri="{BB962C8B-B14F-4D97-AF65-F5344CB8AC3E}">
        <p14:creationId xmlns:p14="http://schemas.microsoft.com/office/powerpoint/2010/main" val="3886577023"/>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 id="2147484188" r:id="rId12"/>
    <p:sldLayoutId id="2147484189" r:id="rId13"/>
    <p:sldLayoutId id="2147484190" r:id="rId14"/>
    <p:sldLayoutId id="2147484191" r:id="rId15"/>
    <p:sldLayoutId id="2147484192" r:id="rId16"/>
    <p:sldLayoutId id="2147484193" r:id="rId17"/>
  </p:sldLayoutIdLst>
  <p:hf hdr="0" ftr="0" dt="0"/>
  <p:txStyles>
    <p:title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p:titleStyle>
    <p:body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F26B43"/>
          </p15:clr>
        </p15:guide>
        <p15:guide id="2" orient="horz" pos="3952" userDrawn="1">
          <p15:clr>
            <a:srgbClr val="F26B43"/>
          </p15:clr>
        </p15:guide>
        <p15:guide id="3" pos="642" userDrawn="1">
          <p15:clr>
            <a:srgbClr val="F26B43"/>
          </p15:clr>
        </p15:guide>
        <p15:guide id="4" pos="7038" userDrawn="1">
          <p15:clr>
            <a:srgbClr val="F26B43"/>
          </p15:clr>
        </p15:guide>
        <p15:guide id="5" pos="1277" userDrawn="1">
          <p15:clr>
            <a:srgbClr val="F26B43"/>
          </p15:clr>
        </p15:guide>
        <p15:guide id="6" orient="horz" pos="709" userDrawn="1">
          <p15:clr>
            <a:srgbClr val="F26B43"/>
          </p15:clr>
        </p15:guide>
        <p15:guide id="7" pos="191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5.png"/><Relationship Id="rId4"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0.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70.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70.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70.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0.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70.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70.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70.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70.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0.xml"/><Relationship Id="rId5" Type="http://schemas.openxmlformats.org/officeDocument/2006/relationships/image" Target="../media/image56.png"/><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0.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2.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4.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70.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70.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70.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5.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0.xml"/><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2.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7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70.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70.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70.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70.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70.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70.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0.xml"/></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70.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76.png"/><Relationship Id="rId4" Type="http://schemas.openxmlformats.org/officeDocument/2006/relationships/notesSlide" Target="../notesSlides/notesSlide36.xm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70.xml"/></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70.xml"/></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7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39.xml"/><Relationship Id="rId5" Type="http://schemas.openxmlformats.org/officeDocument/2006/relationships/image" Target="../media/image12.jpg"/><Relationship Id="rId4" Type="http://schemas.openxmlformats.org/officeDocument/2006/relationships/image" Target="../media/image80.jpe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066116-181F-4C4B-9291-E978987A28F4}"/>
              </a:ext>
            </a:extLst>
          </p:cNvPr>
          <p:cNvSpPr/>
          <p:nvPr/>
        </p:nvSpPr>
        <p:spPr>
          <a:xfrm>
            <a:off x="8066202" y="741676"/>
            <a:ext cx="2601798" cy="3283306"/>
          </a:xfrm>
          <a:prstGeom prst="rect">
            <a:avLst/>
          </a:prstGeom>
          <a:solidFill>
            <a:srgbClr val="B4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latin typeface="Tw Cen MT" panose="020B0602020104020603"/>
            </a:endParaRPr>
          </a:p>
        </p:txBody>
      </p:sp>
      <p:sp>
        <p:nvSpPr>
          <p:cNvPr id="2" name="Title 1"/>
          <p:cNvSpPr>
            <a:spLocks noGrp="1"/>
          </p:cNvSpPr>
          <p:nvPr>
            <p:ph type="title"/>
          </p:nvPr>
        </p:nvSpPr>
        <p:spPr/>
        <p:txBody>
          <a:bodyPr/>
          <a:lstStyle/>
          <a:p>
            <a:r>
              <a:rPr lang="en-US" dirty="0"/>
              <a:t>Third Party Payments Just the Basics</a:t>
            </a:r>
          </a:p>
        </p:txBody>
      </p:sp>
      <p:sp>
        <p:nvSpPr>
          <p:cNvPr id="4" name="Text Placeholder 3"/>
          <p:cNvSpPr>
            <a:spLocks noGrp="1"/>
          </p:cNvSpPr>
          <p:nvPr>
            <p:ph type="body" sz="half" idx="2"/>
          </p:nvPr>
        </p:nvSpPr>
        <p:spPr/>
        <p:txBody>
          <a:bodyPr/>
          <a:lstStyle/>
          <a:p>
            <a:r>
              <a:rPr lang="en-US" dirty="0"/>
              <a:t>SESSION 7506</a:t>
            </a:r>
          </a:p>
          <a:p>
            <a:r>
              <a:rPr lang="en-US" dirty="0"/>
              <a:t>07 November 2022</a:t>
            </a:r>
          </a:p>
        </p:txBody>
      </p:sp>
      <p:sp>
        <p:nvSpPr>
          <p:cNvPr id="3" name="Footer Placeholder 2"/>
          <p:cNvSpPr>
            <a:spLocks noGrp="1"/>
          </p:cNvSpPr>
          <p:nvPr>
            <p:ph type="ftr" sz="quarter" idx="11"/>
          </p:nvPr>
        </p:nvSpPr>
        <p:spPr/>
        <p:txBody>
          <a:bodyPr/>
          <a:lstStyle/>
          <a:p>
            <a:pPr eaLnBrk="1" fontAlgn="auto" hangingPunct="1">
              <a:spcBef>
                <a:spcPts val="0"/>
              </a:spcBef>
              <a:spcAft>
                <a:spcPts val="0"/>
              </a:spcAft>
            </a:pPr>
            <a:r>
              <a:rPr lang="en-US" dirty="0">
                <a:solidFill>
                  <a:prstClr val="black">
                    <a:lumMod val="90000"/>
                    <a:lumOff val="10000"/>
                  </a:prstClr>
                </a:solidFill>
                <a:latin typeface="Tw Cen MT Condensed" panose="020B0606020104020203"/>
              </a:rPr>
              <a:t>Canada Alliance   November 7-8, 2022</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4342" y="1487170"/>
            <a:ext cx="2047908" cy="1691468"/>
          </a:xfrm>
          <a:prstGeom prst="rect">
            <a:avLst/>
          </a:prstGeom>
        </p:spPr>
      </p:pic>
      <p:pic>
        <p:nvPicPr>
          <p:cNvPr id="1026" name="Picture 2">
            <a:extLst>
              <a:ext uri="{FF2B5EF4-FFF2-40B4-BE49-F238E27FC236}">
                <a16:creationId xmlns:a16="http://schemas.microsoft.com/office/drawing/2014/main" id="{190CBB43-19F1-4512-886C-9EEADF544E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524001" y="741676"/>
            <a:ext cx="6542201" cy="3283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221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F3C45-D89D-4885-9801-AB33D30C4AB3}"/>
              </a:ext>
            </a:extLst>
          </p:cNvPr>
          <p:cNvSpPr>
            <a:spLocks noGrp="1"/>
          </p:cNvSpPr>
          <p:nvPr>
            <p:ph type="title"/>
          </p:nvPr>
        </p:nvSpPr>
        <p:spPr>
          <a:xfrm>
            <a:off x="4214812" y="0"/>
            <a:ext cx="3680860" cy="839568"/>
          </a:xfrm>
        </p:spPr>
        <p:txBody>
          <a:bodyPr/>
          <a:lstStyle/>
          <a:p>
            <a:r>
              <a:rPr lang="en-US" dirty="0"/>
              <a:t>Target Key</a:t>
            </a:r>
          </a:p>
        </p:txBody>
      </p:sp>
      <p:pic>
        <p:nvPicPr>
          <p:cNvPr id="4" name="Picture 3">
            <a:extLst>
              <a:ext uri="{FF2B5EF4-FFF2-40B4-BE49-F238E27FC236}">
                <a16:creationId xmlns:a16="http://schemas.microsoft.com/office/drawing/2014/main" id="{A1367B10-CF57-4122-972F-86FD4974E4B6}"/>
              </a:ext>
            </a:extLst>
          </p:cNvPr>
          <p:cNvPicPr>
            <a:picLocks noChangeAspect="1"/>
          </p:cNvPicPr>
          <p:nvPr/>
        </p:nvPicPr>
        <p:blipFill>
          <a:blip r:embed="rId2"/>
          <a:stretch>
            <a:fillRect/>
          </a:stretch>
        </p:blipFill>
        <p:spPr>
          <a:xfrm>
            <a:off x="1881963" y="737207"/>
            <a:ext cx="8346558" cy="5436682"/>
          </a:xfrm>
          <a:prstGeom prst="rect">
            <a:avLst/>
          </a:prstGeom>
        </p:spPr>
      </p:pic>
    </p:spTree>
    <p:extLst>
      <p:ext uri="{BB962C8B-B14F-4D97-AF65-F5344CB8AC3E}">
        <p14:creationId xmlns:p14="http://schemas.microsoft.com/office/powerpoint/2010/main" val="38128825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F3C45-D89D-4885-9801-AB33D30C4AB3}"/>
              </a:ext>
            </a:extLst>
          </p:cNvPr>
          <p:cNvSpPr>
            <a:spLocks noGrp="1"/>
          </p:cNvSpPr>
          <p:nvPr>
            <p:ph type="title"/>
          </p:nvPr>
        </p:nvSpPr>
        <p:spPr>
          <a:xfrm>
            <a:off x="1348033" y="0"/>
            <a:ext cx="7486848" cy="839568"/>
          </a:xfrm>
        </p:spPr>
        <p:txBody>
          <a:bodyPr/>
          <a:lstStyle/>
          <a:p>
            <a:r>
              <a:rPr lang="en-US" dirty="0"/>
              <a:t>Target Key continued</a:t>
            </a:r>
          </a:p>
        </p:txBody>
      </p:sp>
      <p:pic>
        <p:nvPicPr>
          <p:cNvPr id="5" name="Picture 4">
            <a:extLst>
              <a:ext uri="{FF2B5EF4-FFF2-40B4-BE49-F238E27FC236}">
                <a16:creationId xmlns:a16="http://schemas.microsoft.com/office/drawing/2014/main" id="{64B69F3A-A1CF-4BA2-9296-BC4403827DC0}"/>
              </a:ext>
            </a:extLst>
          </p:cNvPr>
          <p:cNvPicPr>
            <a:picLocks noChangeAspect="1"/>
          </p:cNvPicPr>
          <p:nvPr/>
        </p:nvPicPr>
        <p:blipFill>
          <a:blip r:embed="rId3"/>
          <a:stretch>
            <a:fillRect/>
          </a:stretch>
        </p:blipFill>
        <p:spPr>
          <a:xfrm>
            <a:off x="244549" y="882504"/>
            <a:ext cx="11542054" cy="4905629"/>
          </a:xfrm>
          <a:prstGeom prst="rect">
            <a:avLst/>
          </a:prstGeom>
        </p:spPr>
      </p:pic>
    </p:spTree>
    <p:extLst>
      <p:ext uri="{BB962C8B-B14F-4D97-AF65-F5344CB8AC3E}">
        <p14:creationId xmlns:p14="http://schemas.microsoft.com/office/powerpoint/2010/main" val="34484575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24128" y="395112"/>
            <a:ext cx="9643872" cy="1784525"/>
          </a:xfrm>
          <a:prstGeom prst="rect">
            <a:avLst/>
          </a:prstGeom>
          <a:solidFill>
            <a:srgbClr val="B4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title"/>
          </p:nvPr>
        </p:nvSpPr>
        <p:spPr/>
        <p:txBody>
          <a:bodyPr/>
          <a:lstStyle/>
          <a:p>
            <a:r>
              <a:rPr lang="en-US" dirty="0">
                <a:solidFill>
                  <a:schemeClr val="bg1"/>
                </a:solidFill>
              </a:rPr>
              <a:t>Poll Question</a:t>
            </a:r>
          </a:p>
        </p:txBody>
      </p:sp>
      <p:sp>
        <p:nvSpPr>
          <p:cNvPr id="12" name="Footer Placeholder 2">
            <a:extLst>
              <a:ext uri="{FF2B5EF4-FFF2-40B4-BE49-F238E27FC236}">
                <a16:creationId xmlns:a16="http://schemas.microsoft.com/office/drawing/2014/main" id="{E51EEB76-F292-461A-88BC-6BDF641234C5}"/>
              </a:ext>
            </a:extLst>
          </p:cNvPr>
          <p:cNvSpPr>
            <a:spLocks noGrp="1"/>
          </p:cNvSpPr>
          <p:nvPr>
            <p:ph type="ftr" sz="quarter" idx="11"/>
          </p:nvPr>
        </p:nvSpPr>
        <p:spPr>
          <a:xfrm>
            <a:off x="5156200" y="6470704"/>
            <a:ext cx="4426094" cy="27432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lumMod val="90000"/>
                    <a:lumOff val="10000"/>
                  </a:prstClr>
                </a:solidFill>
                <a:effectLst/>
                <a:uLnTx/>
                <a:uFillTx/>
                <a:latin typeface="Tw Cen MT Condensed" panose="020B0606020104020203"/>
                <a:ea typeface="+mn-ea"/>
                <a:cs typeface="+mn-cs"/>
              </a:rPr>
              <a:t>Canada Alliance   November 7-8, 2022</a:t>
            </a:r>
          </a:p>
        </p:txBody>
      </p:sp>
      <p:sp>
        <p:nvSpPr>
          <p:cNvPr id="11" name="Content Placeholder 2">
            <a:extLst>
              <a:ext uri="{FF2B5EF4-FFF2-40B4-BE49-F238E27FC236}">
                <a16:creationId xmlns:a16="http://schemas.microsoft.com/office/drawing/2014/main" id="{CB3A3B90-63C4-C820-333A-60027E5A9221}"/>
              </a:ext>
            </a:extLst>
          </p:cNvPr>
          <p:cNvSpPr txBox="1">
            <a:spLocks/>
          </p:cNvSpPr>
          <p:nvPr/>
        </p:nvSpPr>
        <p:spPr>
          <a:xfrm>
            <a:off x="1024127" y="2257506"/>
            <a:ext cx="9643871" cy="3762294"/>
          </a:xfrm>
          <a:prstGeom prst="rect">
            <a:avLst/>
          </a:prstGeom>
        </p:spPr>
        <p:txBody>
          <a:bodyPr vert="horz" lIns="45720" tIns="45720" rIns="45720" bIns="45720" rtlCol="0">
            <a:norm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L="0" indent="0">
              <a:buNone/>
            </a:pPr>
            <a:r>
              <a:rPr lang="en-US" sz="4400" dirty="0"/>
              <a:t>Show of hands</a:t>
            </a:r>
          </a:p>
          <a:p>
            <a:r>
              <a:rPr lang="en-US" sz="4400" dirty="0"/>
              <a:t>Do you use the delivered PeopleSoft Cashiering?</a:t>
            </a:r>
          </a:p>
          <a:p>
            <a:endParaRPr lang="en-US" dirty="0"/>
          </a:p>
        </p:txBody>
      </p:sp>
    </p:spTree>
    <p:extLst>
      <p:ext uri="{BB962C8B-B14F-4D97-AF65-F5344CB8AC3E}">
        <p14:creationId xmlns:p14="http://schemas.microsoft.com/office/powerpoint/2010/main" val="2307917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6D9A6B-7D58-414E-92A4-47A732960432}"/>
              </a:ext>
            </a:extLst>
          </p:cNvPr>
          <p:cNvPicPr>
            <a:picLocks noChangeAspect="1"/>
          </p:cNvPicPr>
          <p:nvPr/>
        </p:nvPicPr>
        <p:blipFill>
          <a:blip r:embed="rId3"/>
          <a:stretch>
            <a:fillRect/>
          </a:stretch>
        </p:blipFill>
        <p:spPr>
          <a:xfrm>
            <a:off x="300038" y="338462"/>
            <a:ext cx="11603037" cy="5598464"/>
          </a:xfrm>
          <a:prstGeom prst="rect">
            <a:avLst/>
          </a:prstGeom>
          <a:noFill/>
        </p:spPr>
      </p:pic>
    </p:spTree>
    <p:extLst>
      <p:ext uri="{BB962C8B-B14F-4D97-AF65-F5344CB8AC3E}">
        <p14:creationId xmlns:p14="http://schemas.microsoft.com/office/powerpoint/2010/main" val="35494278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7945B98-B7C6-4F8D-AB3D-4A3F06E7F20B}"/>
              </a:ext>
            </a:extLst>
          </p:cNvPr>
          <p:cNvPicPr>
            <a:picLocks noChangeAspect="1"/>
          </p:cNvPicPr>
          <p:nvPr/>
        </p:nvPicPr>
        <p:blipFill>
          <a:blip r:embed="rId2"/>
          <a:stretch>
            <a:fillRect/>
          </a:stretch>
        </p:blipFill>
        <p:spPr>
          <a:xfrm>
            <a:off x="375453" y="612742"/>
            <a:ext cx="11603037" cy="4192889"/>
          </a:xfrm>
          <a:prstGeom prst="rect">
            <a:avLst/>
          </a:prstGeom>
          <a:noFill/>
        </p:spPr>
      </p:pic>
    </p:spTree>
    <p:extLst>
      <p:ext uri="{BB962C8B-B14F-4D97-AF65-F5344CB8AC3E}">
        <p14:creationId xmlns:p14="http://schemas.microsoft.com/office/powerpoint/2010/main" val="20991349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ack of bank cards">
            <a:extLst>
              <a:ext uri="{FF2B5EF4-FFF2-40B4-BE49-F238E27FC236}">
                <a16:creationId xmlns:a16="http://schemas.microsoft.com/office/drawing/2014/main" id="{BECA2468-80AD-4F92-AECD-BEBA36A23F84}"/>
              </a:ext>
            </a:extLst>
          </p:cNvPr>
          <p:cNvPicPr>
            <a:picLocks noChangeAspect="1"/>
          </p:cNvPicPr>
          <p:nvPr/>
        </p:nvPicPr>
        <p:blipFill rotWithShape="1">
          <a:blip r:embed="rId3"/>
          <a:srcRect l="40444" r="2" b="2"/>
          <a:stretch/>
        </p:blipFill>
        <p:spPr>
          <a:xfrm>
            <a:off x="6096000" y="10"/>
            <a:ext cx="6096000" cy="6857990"/>
          </a:xfrm>
          <a:prstGeom prst="rect">
            <a:avLst/>
          </a:prstGeom>
          <a:noFill/>
          <a:ln>
            <a:noFill/>
          </a:ln>
        </p:spPr>
      </p:pic>
      <p:sp>
        <p:nvSpPr>
          <p:cNvPr id="2" name="Title 1">
            <a:extLst>
              <a:ext uri="{FF2B5EF4-FFF2-40B4-BE49-F238E27FC236}">
                <a16:creationId xmlns:a16="http://schemas.microsoft.com/office/drawing/2014/main" id="{968F3C45-D89D-4885-9801-AB33D30C4AB3}"/>
              </a:ext>
            </a:extLst>
          </p:cNvPr>
          <p:cNvSpPr>
            <a:spLocks noGrp="1"/>
          </p:cNvSpPr>
          <p:nvPr>
            <p:ph type="title"/>
          </p:nvPr>
        </p:nvSpPr>
        <p:spPr>
          <a:xfrm>
            <a:off x="1099399" y="1898071"/>
            <a:ext cx="4493327" cy="3061858"/>
          </a:xfrm>
        </p:spPr>
        <p:txBody>
          <a:bodyPr anchor="t">
            <a:normAutofit fontScale="90000"/>
          </a:bodyPr>
          <a:lstStyle/>
          <a:p>
            <a:r>
              <a:rPr lang="en-US" sz="5300" dirty="0"/>
              <a:t>Cashiering - No Selection Payment Option</a:t>
            </a:r>
          </a:p>
        </p:txBody>
      </p:sp>
    </p:spTree>
    <p:extLst>
      <p:ext uri="{BB962C8B-B14F-4D97-AF65-F5344CB8AC3E}">
        <p14:creationId xmlns:p14="http://schemas.microsoft.com/office/powerpoint/2010/main" val="19252121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E4A84CA-7AF1-44E1-9B9C-85501103ED88">
            <a:hlinkClick r:id="" action="ppaction://media"/>
            <a:extLst>
              <a:ext uri="{FF2B5EF4-FFF2-40B4-BE49-F238E27FC236}">
                <a16:creationId xmlns:a16="http://schemas.microsoft.com/office/drawing/2014/main" id="{147350AE-E9A1-4FFC-8175-BE2604C217B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0038" y="527011"/>
            <a:ext cx="11603037" cy="5221365"/>
          </a:xfrm>
          <a:prstGeom prst="rect">
            <a:avLst/>
          </a:prstGeom>
          <a:noFill/>
        </p:spPr>
      </p:pic>
    </p:spTree>
    <p:extLst>
      <p:ext uri="{BB962C8B-B14F-4D97-AF65-F5344CB8AC3E}">
        <p14:creationId xmlns:p14="http://schemas.microsoft.com/office/powerpoint/2010/main" val="20347736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7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9E538D-EEDF-4261-A3AA-E40F68B0A8E8}"/>
              </a:ext>
            </a:extLst>
          </p:cNvPr>
          <p:cNvPicPr>
            <a:picLocks noChangeAspect="1"/>
          </p:cNvPicPr>
          <p:nvPr/>
        </p:nvPicPr>
        <p:blipFill>
          <a:blip r:embed="rId3"/>
          <a:stretch>
            <a:fillRect/>
          </a:stretch>
        </p:blipFill>
        <p:spPr>
          <a:xfrm>
            <a:off x="300038" y="1513268"/>
            <a:ext cx="11603037" cy="3248851"/>
          </a:xfrm>
          <a:prstGeom prst="rect">
            <a:avLst/>
          </a:prstGeom>
          <a:noFill/>
        </p:spPr>
      </p:pic>
      <p:sp>
        <p:nvSpPr>
          <p:cNvPr id="7" name="Title 6">
            <a:extLst>
              <a:ext uri="{FF2B5EF4-FFF2-40B4-BE49-F238E27FC236}">
                <a16:creationId xmlns:a16="http://schemas.microsoft.com/office/drawing/2014/main" id="{364F3F92-00C5-4471-861D-99E43CD3CEA8}"/>
              </a:ext>
            </a:extLst>
          </p:cNvPr>
          <p:cNvSpPr>
            <a:spLocks noGrp="1"/>
          </p:cNvSpPr>
          <p:nvPr>
            <p:ph type="title"/>
          </p:nvPr>
        </p:nvSpPr>
        <p:spPr>
          <a:xfrm>
            <a:off x="2895197" y="117363"/>
            <a:ext cx="6401605" cy="797037"/>
          </a:xfrm>
        </p:spPr>
        <p:txBody>
          <a:bodyPr/>
          <a:lstStyle/>
          <a:p>
            <a:r>
              <a:rPr lang="en-US" dirty="0"/>
              <a:t>No Payment Selection</a:t>
            </a:r>
          </a:p>
        </p:txBody>
      </p:sp>
    </p:spTree>
    <p:extLst>
      <p:ext uri="{BB962C8B-B14F-4D97-AF65-F5344CB8AC3E}">
        <p14:creationId xmlns:p14="http://schemas.microsoft.com/office/powerpoint/2010/main" val="8381226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A639E3-0F72-4BAC-8C23-6038006D6F60}"/>
              </a:ext>
            </a:extLst>
          </p:cNvPr>
          <p:cNvPicPr>
            <a:picLocks noChangeAspect="1"/>
          </p:cNvPicPr>
          <p:nvPr/>
        </p:nvPicPr>
        <p:blipFill>
          <a:blip r:embed="rId2"/>
          <a:stretch>
            <a:fillRect/>
          </a:stretch>
        </p:blipFill>
        <p:spPr>
          <a:xfrm>
            <a:off x="294481" y="1234863"/>
            <a:ext cx="11603037" cy="4583200"/>
          </a:xfrm>
          <a:prstGeom prst="rect">
            <a:avLst/>
          </a:prstGeom>
          <a:noFill/>
        </p:spPr>
      </p:pic>
      <p:sp>
        <p:nvSpPr>
          <p:cNvPr id="2" name="Title 1">
            <a:extLst>
              <a:ext uri="{FF2B5EF4-FFF2-40B4-BE49-F238E27FC236}">
                <a16:creationId xmlns:a16="http://schemas.microsoft.com/office/drawing/2014/main" id="{BF44E1BF-5A7F-4C6D-9BE6-FDB945EA3FF7}"/>
              </a:ext>
            </a:extLst>
          </p:cNvPr>
          <p:cNvSpPr>
            <a:spLocks noGrp="1"/>
          </p:cNvSpPr>
          <p:nvPr>
            <p:ph type="title"/>
          </p:nvPr>
        </p:nvSpPr>
        <p:spPr>
          <a:xfrm>
            <a:off x="2725076" y="243171"/>
            <a:ext cx="6741848" cy="991692"/>
          </a:xfrm>
        </p:spPr>
        <p:txBody>
          <a:bodyPr/>
          <a:lstStyle/>
          <a:p>
            <a:r>
              <a:rPr lang="en-US" dirty="0"/>
              <a:t>View Corporate Account</a:t>
            </a:r>
          </a:p>
        </p:txBody>
      </p:sp>
    </p:spTree>
    <p:extLst>
      <p:ext uri="{BB962C8B-B14F-4D97-AF65-F5344CB8AC3E}">
        <p14:creationId xmlns:p14="http://schemas.microsoft.com/office/powerpoint/2010/main" val="22528911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BE1586-C696-4E21-B4E6-92D219CB5CCD}"/>
              </a:ext>
            </a:extLst>
          </p:cNvPr>
          <p:cNvPicPr>
            <a:picLocks noChangeAspect="1"/>
          </p:cNvPicPr>
          <p:nvPr/>
        </p:nvPicPr>
        <p:blipFill>
          <a:blip r:embed="rId3"/>
          <a:stretch>
            <a:fillRect/>
          </a:stretch>
        </p:blipFill>
        <p:spPr>
          <a:xfrm>
            <a:off x="294481" y="1201480"/>
            <a:ext cx="11603037" cy="4641212"/>
          </a:xfrm>
          <a:prstGeom prst="rect">
            <a:avLst/>
          </a:prstGeom>
          <a:noFill/>
        </p:spPr>
      </p:pic>
      <p:sp>
        <p:nvSpPr>
          <p:cNvPr id="2" name="Title 1">
            <a:extLst>
              <a:ext uri="{FF2B5EF4-FFF2-40B4-BE49-F238E27FC236}">
                <a16:creationId xmlns:a16="http://schemas.microsoft.com/office/drawing/2014/main" id="{54F6718E-6969-458C-8939-72533314B786}"/>
              </a:ext>
            </a:extLst>
          </p:cNvPr>
          <p:cNvSpPr>
            <a:spLocks noGrp="1"/>
          </p:cNvSpPr>
          <p:nvPr>
            <p:ph type="title"/>
          </p:nvPr>
        </p:nvSpPr>
        <p:spPr>
          <a:xfrm>
            <a:off x="1" y="224094"/>
            <a:ext cx="11051174" cy="977386"/>
          </a:xfrm>
        </p:spPr>
        <p:txBody>
          <a:bodyPr/>
          <a:lstStyle/>
          <a:p>
            <a:r>
              <a:rPr lang="en-US" dirty="0"/>
              <a:t>View Corporate Account – Account Details</a:t>
            </a:r>
          </a:p>
        </p:txBody>
      </p:sp>
    </p:spTree>
    <p:extLst>
      <p:ext uri="{BB962C8B-B14F-4D97-AF65-F5344CB8AC3E}">
        <p14:creationId xmlns:p14="http://schemas.microsoft.com/office/powerpoint/2010/main" val="22704803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24128" y="395112"/>
            <a:ext cx="9643872" cy="1784525"/>
          </a:xfrm>
          <a:prstGeom prst="rect">
            <a:avLst/>
          </a:prstGeom>
          <a:solidFill>
            <a:srgbClr val="B4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latin typeface="Tw Cen MT" panose="020B0602020104020603"/>
            </a:endParaRPr>
          </a:p>
        </p:txBody>
      </p:sp>
      <p:sp>
        <p:nvSpPr>
          <p:cNvPr id="2" name="Title 1"/>
          <p:cNvSpPr>
            <a:spLocks noGrp="1"/>
          </p:cNvSpPr>
          <p:nvPr>
            <p:ph type="title"/>
          </p:nvPr>
        </p:nvSpPr>
        <p:spPr/>
        <p:txBody>
          <a:bodyPr/>
          <a:lstStyle/>
          <a:p>
            <a:r>
              <a:rPr lang="en-US" dirty="0">
                <a:solidFill>
                  <a:schemeClr val="bg1"/>
                </a:solidFill>
              </a:rPr>
              <a:t>Presenter</a:t>
            </a:r>
          </a:p>
        </p:txBody>
      </p:sp>
      <p:sp>
        <p:nvSpPr>
          <p:cNvPr id="3" name="Text Placeholder 2"/>
          <p:cNvSpPr>
            <a:spLocks noGrp="1"/>
          </p:cNvSpPr>
          <p:nvPr>
            <p:ph type="body" idx="1"/>
          </p:nvPr>
        </p:nvSpPr>
        <p:spPr/>
        <p:txBody>
          <a:bodyPr/>
          <a:lstStyle/>
          <a:p>
            <a:r>
              <a:rPr lang="en-US" dirty="0"/>
              <a:t>Buddy Combs</a:t>
            </a:r>
          </a:p>
        </p:txBody>
      </p:sp>
      <p:sp>
        <p:nvSpPr>
          <p:cNvPr id="4" name="Content Placeholder 3"/>
          <p:cNvSpPr>
            <a:spLocks noGrp="1"/>
          </p:cNvSpPr>
          <p:nvPr>
            <p:ph sz="half" idx="2"/>
          </p:nvPr>
        </p:nvSpPr>
        <p:spPr>
          <a:xfrm>
            <a:off x="2292096" y="2967788"/>
            <a:ext cx="3566160" cy="1446168"/>
          </a:xfrm>
        </p:spPr>
        <p:txBody>
          <a:bodyPr>
            <a:normAutofit fontScale="92500" lnSpcReduction="10000"/>
          </a:bodyPr>
          <a:lstStyle/>
          <a:p>
            <a:r>
              <a:rPr lang="en-US" dirty="0"/>
              <a:t>Assistant Vice President Financial Support Services</a:t>
            </a:r>
          </a:p>
          <a:p>
            <a:r>
              <a:rPr lang="en-US" dirty="0"/>
              <a:t>KCTCS	</a:t>
            </a:r>
          </a:p>
          <a:p>
            <a:r>
              <a:rPr lang="en-US" dirty="0"/>
              <a:t>Buddy.combs@kctcs.edu</a:t>
            </a:r>
          </a:p>
        </p:txBody>
      </p:sp>
      <p:sp>
        <p:nvSpPr>
          <p:cNvPr id="12" name="Footer Placeholder 2">
            <a:extLst>
              <a:ext uri="{FF2B5EF4-FFF2-40B4-BE49-F238E27FC236}">
                <a16:creationId xmlns:a16="http://schemas.microsoft.com/office/drawing/2014/main" id="{E51EEB76-F292-461A-88BC-6BDF641234C5}"/>
              </a:ext>
            </a:extLst>
          </p:cNvPr>
          <p:cNvSpPr>
            <a:spLocks noGrp="1"/>
          </p:cNvSpPr>
          <p:nvPr>
            <p:ph type="ftr" sz="quarter" idx="11"/>
          </p:nvPr>
        </p:nvSpPr>
        <p:spPr>
          <a:xfrm>
            <a:off x="5156200" y="6470704"/>
            <a:ext cx="4426094" cy="274320"/>
          </a:xfrm>
        </p:spPr>
        <p:txBody>
          <a:bodyPr/>
          <a:lstStyle/>
          <a:p>
            <a:pPr eaLnBrk="1" fontAlgn="auto" hangingPunct="1">
              <a:spcBef>
                <a:spcPts val="0"/>
              </a:spcBef>
              <a:spcAft>
                <a:spcPts val="0"/>
              </a:spcAft>
            </a:pPr>
            <a:r>
              <a:rPr lang="en-US" dirty="0">
                <a:solidFill>
                  <a:prstClr val="black">
                    <a:lumMod val="90000"/>
                    <a:lumOff val="10000"/>
                  </a:prstClr>
                </a:solidFill>
                <a:latin typeface="Tw Cen MT Condensed" panose="020B0606020104020203"/>
              </a:rPr>
              <a:t>Canada Alliance   November 7-8, 2022</a:t>
            </a:r>
          </a:p>
        </p:txBody>
      </p:sp>
      <p:sp>
        <p:nvSpPr>
          <p:cNvPr id="7" name="Content Placeholder 3"/>
          <p:cNvSpPr txBox="1">
            <a:spLocks/>
          </p:cNvSpPr>
          <p:nvPr/>
        </p:nvSpPr>
        <p:spPr>
          <a:xfrm>
            <a:off x="2292096" y="4413956"/>
            <a:ext cx="3566160" cy="1446168"/>
          </a:xfrm>
          <a:prstGeom prst="rect">
            <a:avLst/>
          </a:prstGeom>
        </p:spPr>
        <p:txBody>
          <a:bodyPr vert="horz" lIns="45720" tIns="45720" rIns="45720" bIns="45720" rtlCol="0">
            <a:norm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fontAlgn="auto">
              <a:buClr>
                <a:srgbClr val="B40404"/>
              </a:buClr>
            </a:pPr>
            <a:r>
              <a:rPr lang="en-US" sz="1600" dirty="0">
                <a:solidFill>
                  <a:prstClr val="black"/>
                </a:solidFill>
                <a:latin typeface="Tw Cen MT" panose="020B0602020104020603"/>
              </a:rPr>
              <a:t>HEUG and PeopleSoft Advocate.</a:t>
            </a:r>
          </a:p>
        </p:txBody>
      </p:sp>
      <p:pic>
        <p:nvPicPr>
          <p:cNvPr id="15" name="Picture 14" descr="A picture containing text, clipart&#10;&#10;Description automatically generated">
            <a:extLst>
              <a:ext uri="{FF2B5EF4-FFF2-40B4-BE49-F238E27FC236}">
                <a16:creationId xmlns:a16="http://schemas.microsoft.com/office/drawing/2014/main" id="{55473ED7-4A8C-E6E5-C195-2A14FF43B9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3746" y="3294632"/>
            <a:ext cx="3837432" cy="792480"/>
          </a:xfrm>
          <a:prstGeom prst="rect">
            <a:avLst/>
          </a:prstGeom>
        </p:spPr>
      </p:pic>
    </p:spTree>
    <p:extLst>
      <p:ext uri="{BB962C8B-B14F-4D97-AF65-F5344CB8AC3E}">
        <p14:creationId xmlns:p14="http://schemas.microsoft.com/office/powerpoint/2010/main" val="8292749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D2FF32-6FA9-47BD-9A83-260E62D8492D}"/>
              </a:ext>
            </a:extLst>
          </p:cNvPr>
          <p:cNvPicPr>
            <a:picLocks noChangeAspect="1"/>
          </p:cNvPicPr>
          <p:nvPr/>
        </p:nvPicPr>
        <p:blipFill>
          <a:blip r:embed="rId3"/>
          <a:stretch>
            <a:fillRect/>
          </a:stretch>
        </p:blipFill>
        <p:spPr>
          <a:xfrm>
            <a:off x="131976" y="1307806"/>
            <a:ext cx="11603037" cy="4293121"/>
          </a:xfrm>
          <a:prstGeom prst="rect">
            <a:avLst/>
          </a:prstGeom>
          <a:noFill/>
        </p:spPr>
      </p:pic>
      <p:sp>
        <p:nvSpPr>
          <p:cNvPr id="2" name="Title 1">
            <a:extLst>
              <a:ext uri="{FF2B5EF4-FFF2-40B4-BE49-F238E27FC236}">
                <a16:creationId xmlns:a16="http://schemas.microsoft.com/office/drawing/2014/main" id="{3F803433-EB4A-4542-B9C6-9BE81D4F4845}"/>
              </a:ext>
            </a:extLst>
          </p:cNvPr>
          <p:cNvSpPr>
            <a:spLocks noGrp="1"/>
          </p:cNvSpPr>
          <p:nvPr>
            <p:ph type="title"/>
          </p:nvPr>
        </p:nvSpPr>
        <p:spPr>
          <a:xfrm>
            <a:off x="131976" y="321780"/>
            <a:ext cx="10858592" cy="986026"/>
          </a:xfrm>
        </p:spPr>
        <p:txBody>
          <a:bodyPr/>
          <a:lstStyle/>
          <a:p>
            <a:r>
              <a:rPr lang="en-US" dirty="0"/>
              <a:t>View Corporate Account – Account Details</a:t>
            </a:r>
          </a:p>
        </p:txBody>
      </p:sp>
    </p:spTree>
    <p:extLst>
      <p:ext uri="{BB962C8B-B14F-4D97-AF65-F5344CB8AC3E}">
        <p14:creationId xmlns:p14="http://schemas.microsoft.com/office/powerpoint/2010/main" val="40617823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nd holding a pen shading number on a sheet">
            <a:extLst>
              <a:ext uri="{FF2B5EF4-FFF2-40B4-BE49-F238E27FC236}">
                <a16:creationId xmlns:a16="http://schemas.microsoft.com/office/drawing/2014/main" id="{D8CBA355-C89F-4EC2-9FD5-3A92745DE6CD}"/>
              </a:ext>
            </a:extLst>
          </p:cNvPr>
          <p:cNvPicPr>
            <a:picLocks noChangeAspect="1"/>
          </p:cNvPicPr>
          <p:nvPr/>
        </p:nvPicPr>
        <p:blipFill rotWithShape="1">
          <a:blip r:embed="rId2"/>
          <a:srcRect l="40667" r="-1" b="-1"/>
          <a:stretch/>
        </p:blipFill>
        <p:spPr>
          <a:xfrm>
            <a:off x="6096000" y="10"/>
            <a:ext cx="6096000" cy="6857990"/>
          </a:xfrm>
          <a:prstGeom prst="rect">
            <a:avLst/>
          </a:prstGeom>
          <a:noFill/>
          <a:ln>
            <a:noFill/>
          </a:ln>
        </p:spPr>
      </p:pic>
      <p:sp>
        <p:nvSpPr>
          <p:cNvPr id="2" name="Title 1">
            <a:extLst>
              <a:ext uri="{FF2B5EF4-FFF2-40B4-BE49-F238E27FC236}">
                <a16:creationId xmlns:a16="http://schemas.microsoft.com/office/drawing/2014/main" id="{968F3C45-D89D-4885-9801-AB33D30C4AB3}"/>
              </a:ext>
            </a:extLst>
          </p:cNvPr>
          <p:cNvSpPr>
            <a:spLocks noGrp="1"/>
          </p:cNvSpPr>
          <p:nvPr>
            <p:ph type="title"/>
          </p:nvPr>
        </p:nvSpPr>
        <p:spPr>
          <a:xfrm>
            <a:off x="127591" y="2115879"/>
            <a:ext cx="5805376" cy="2626241"/>
          </a:xfrm>
        </p:spPr>
        <p:txBody>
          <a:bodyPr anchor="t">
            <a:normAutofit fontScale="90000"/>
          </a:bodyPr>
          <a:lstStyle/>
          <a:p>
            <a:r>
              <a:rPr lang="en-US" sz="5300" dirty="0"/>
              <a:t>Cashiering - Select Charges to Pay</a:t>
            </a:r>
          </a:p>
        </p:txBody>
      </p:sp>
    </p:spTree>
    <p:extLst>
      <p:ext uri="{BB962C8B-B14F-4D97-AF65-F5344CB8AC3E}">
        <p14:creationId xmlns:p14="http://schemas.microsoft.com/office/powerpoint/2010/main" val="28088611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7DE8550-018D-431A-B474-990890DF3E6F">
            <a:hlinkClick r:id="" action="ppaction://media"/>
            <a:extLst>
              <a:ext uri="{FF2B5EF4-FFF2-40B4-BE49-F238E27FC236}">
                <a16:creationId xmlns:a16="http://schemas.microsoft.com/office/drawing/2014/main" id="{9D4D9F92-267F-46C0-8998-8C077A9B193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5" y="92075"/>
            <a:ext cx="12166600" cy="5486400"/>
          </a:xfrm>
          <a:prstGeom prst="rect">
            <a:avLst/>
          </a:prstGeom>
        </p:spPr>
      </p:pic>
    </p:spTree>
    <p:extLst>
      <p:ext uri="{BB962C8B-B14F-4D97-AF65-F5344CB8AC3E}">
        <p14:creationId xmlns:p14="http://schemas.microsoft.com/office/powerpoint/2010/main" val="33860762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3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8E02A7-D752-4E6E-B9FD-C6471E0E32CE}"/>
              </a:ext>
            </a:extLst>
          </p:cNvPr>
          <p:cNvPicPr>
            <a:picLocks noChangeAspect="1"/>
          </p:cNvPicPr>
          <p:nvPr/>
        </p:nvPicPr>
        <p:blipFill>
          <a:blip r:embed="rId3"/>
          <a:stretch>
            <a:fillRect/>
          </a:stretch>
        </p:blipFill>
        <p:spPr>
          <a:xfrm>
            <a:off x="294481" y="1683630"/>
            <a:ext cx="11603037" cy="4177092"/>
          </a:xfrm>
          <a:prstGeom prst="rect">
            <a:avLst/>
          </a:prstGeom>
          <a:noFill/>
        </p:spPr>
      </p:pic>
      <p:sp>
        <p:nvSpPr>
          <p:cNvPr id="2" name="Title 1">
            <a:extLst>
              <a:ext uri="{FF2B5EF4-FFF2-40B4-BE49-F238E27FC236}">
                <a16:creationId xmlns:a16="http://schemas.microsoft.com/office/drawing/2014/main" id="{86F03F32-1405-490C-A91B-D08898406990}"/>
              </a:ext>
            </a:extLst>
          </p:cNvPr>
          <p:cNvSpPr>
            <a:spLocks noGrp="1"/>
          </p:cNvSpPr>
          <p:nvPr>
            <p:ph type="title"/>
          </p:nvPr>
        </p:nvSpPr>
        <p:spPr>
          <a:xfrm>
            <a:off x="294481" y="141817"/>
            <a:ext cx="10097475" cy="895809"/>
          </a:xfrm>
        </p:spPr>
        <p:txBody>
          <a:bodyPr/>
          <a:lstStyle/>
          <a:p>
            <a:r>
              <a:rPr lang="en-US" dirty="0"/>
              <a:t>Cashiering - Select Charges to Pay</a:t>
            </a:r>
          </a:p>
        </p:txBody>
      </p:sp>
    </p:spTree>
    <p:extLst>
      <p:ext uri="{BB962C8B-B14F-4D97-AF65-F5344CB8AC3E}">
        <p14:creationId xmlns:p14="http://schemas.microsoft.com/office/powerpoint/2010/main" val="9366977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9CF9B5-45B3-4C25-9AA7-21D2A4C65DB2}"/>
              </a:ext>
            </a:extLst>
          </p:cNvPr>
          <p:cNvPicPr>
            <a:picLocks noChangeAspect="1"/>
          </p:cNvPicPr>
          <p:nvPr/>
        </p:nvPicPr>
        <p:blipFill>
          <a:blip r:embed="rId3"/>
          <a:stretch>
            <a:fillRect/>
          </a:stretch>
        </p:blipFill>
        <p:spPr>
          <a:xfrm>
            <a:off x="300038" y="1571679"/>
            <a:ext cx="11603037" cy="4409155"/>
          </a:xfrm>
          <a:prstGeom prst="rect">
            <a:avLst/>
          </a:prstGeom>
          <a:noFill/>
        </p:spPr>
      </p:pic>
      <p:sp>
        <p:nvSpPr>
          <p:cNvPr id="2" name="Title 1">
            <a:extLst>
              <a:ext uri="{FF2B5EF4-FFF2-40B4-BE49-F238E27FC236}">
                <a16:creationId xmlns:a16="http://schemas.microsoft.com/office/drawing/2014/main" id="{C2A8F006-AB7E-4432-93B4-B7DDF7C2D26F}"/>
              </a:ext>
            </a:extLst>
          </p:cNvPr>
          <p:cNvSpPr>
            <a:spLocks noGrp="1"/>
          </p:cNvSpPr>
          <p:nvPr>
            <p:ph type="title"/>
          </p:nvPr>
        </p:nvSpPr>
        <p:spPr>
          <a:xfrm>
            <a:off x="207390" y="321779"/>
            <a:ext cx="11603037" cy="975393"/>
          </a:xfrm>
        </p:spPr>
        <p:txBody>
          <a:bodyPr/>
          <a:lstStyle/>
          <a:p>
            <a:r>
              <a:rPr lang="en-US" dirty="0"/>
              <a:t>Corporate Account – Select Charges to Pay</a:t>
            </a:r>
          </a:p>
        </p:txBody>
      </p:sp>
    </p:spTree>
    <p:extLst>
      <p:ext uri="{BB962C8B-B14F-4D97-AF65-F5344CB8AC3E}">
        <p14:creationId xmlns:p14="http://schemas.microsoft.com/office/powerpoint/2010/main" val="1458762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6CB801-C1C5-49C8-BAC5-FB36D7FEEF11}"/>
              </a:ext>
            </a:extLst>
          </p:cNvPr>
          <p:cNvPicPr>
            <a:picLocks noChangeAspect="1"/>
          </p:cNvPicPr>
          <p:nvPr/>
        </p:nvPicPr>
        <p:blipFill>
          <a:blip r:embed="rId3"/>
          <a:stretch>
            <a:fillRect/>
          </a:stretch>
        </p:blipFill>
        <p:spPr>
          <a:xfrm>
            <a:off x="300038" y="1150036"/>
            <a:ext cx="11603037" cy="5076327"/>
          </a:xfrm>
          <a:prstGeom prst="rect">
            <a:avLst/>
          </a:prstGeom>
          <a:noFill/>
        </p:spPr>
      </p:pic>
      <p:sp>
        <p:nvSpPr>
          <p:cNvPr id="2" name="Title 1">
            <a:extLst>
              <a:ext uri="{FF2B5EF4-FFF2-40B4-BE49-F238E27FC236}">
                <a16:creationId xmlns:a16="http://schemas.microsoft.com/office/drawing/2014/main" id="{7D9B4F3E-47CC-4CD0-BCDD-44E2C5F2D061}"/>
              </a:ext>
            </a:extLst>
          </p:cNvPr>
          <p:cNvSpPr>
            <a:spLocks noGrp="1"/>
          </p:cNvSpPr>
          <p:nvPr>
            <p:ph type="title"/>
          </p:nvPr>
        </p:nvSpPr>
        <p:spPr>
          <a:xfrm>
            <a:off x="150829" y="106948"/>
            <a:ext cx="10521519" cy="903146"/>
          </a:xfrm>
        </p:spPr>
        <p:txBody>
          <a:bodyPr/>
          <a:lstStyle/>
          <a:p>
            <a:r>
              <a:rPr lang="en-US" dirty="0"/>
              <a:t>Account Details – Select Charges to Pay</a:t>
            </a:r>
          </a:p>
        </p:txBody>
      </p:sp>
    </p:spTree>
    <p:extLst>
      <p:ext uri="{BB962C8B-B14F-4D97-AF65-F5344CB8AC3E}">
        <p14:creationId xmlns:p14="http://schemas.microsoft.com/office/powerpoint/2010/main" val="12267500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847160A4-164B-4300-BF62-03139BA1DCE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8547" r="21310" b="-1"/>
          <a:stretch/>
        </p:blipFill>
        <p:spPr>
          <a:xfrm>
            <a:off x="6096000" y="10"/>
            <a:ext cx="6096000" cy="6857990"/>
          </a:xfrm>
          <a:prstGeom prst="rect">
            <a:avLst/>
          </a:prstGeom>
          <a:noFill/>
          <a:ln>
            <a:noFill/>
          </a:ln>
        </p:spPr>
      </p:pic>
      <p:sp>
        <p:nvSpPr>
          <p:cNvPr id="2" name="Title 1">
            <a:extLst>
              <a:ext uri="{FF2B5EF4-FFF2-40B4-BE49-F238E27FC236}">
                <a16:creationId xmlns:a16="http://schemas.microsoft.com/office/drawing/2014/main" id="{968F3C45-D89D-4885-9801-AB33D30C4AB3}"/>
              </a:ext>
            </a:extLst>
          </p:cNvPr>
          <p:cNvSpPr>
            <a:spLocks noGrp="1"/>
          </p:cNvSpPr>
          <p:nvPr>
            <p:ph type="title"/>
          </p:nvPr>
        </p:nvSpPr>
        <p:spPr>
          <a:xfrm>
            <a:off x="214604" y="2384998"/>
            <a:ext cx="5495731" cy="2088003"/>
          </a:xfrm>
        </p:spPr>
        <p:txBody>
          <a:bodyPr anchor="t">
            <a:normAutofit fontScale="90000"/>
          </a:bodyPr>
          <a:lstStyle/>
          <a:p>
            <a:r>
              <a:rPr lang="en-US" sz="5300" dirty="0"/>
              <a:t>Cashiering - Select Students to Pay</a:t>
            </a:r>
          </a:p>
        </p:txBody>
      </p:sp>
    </p:spTree>
    <p:extLst>
      <p:ext uri="{BB962C8B-B14F-4D97-AF65-F5344CB8AC3E}">
        <p14:creationId xmlns:p14="http://schemas.microsoft.com/office/powerpoint/2010/main" val="19147666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2B5B033-C933-453D-B078-3B455DD3DE8C">
            <a:hlinkClick r:id="" action="ppaction://media"/>
            <a:extLst>
              <a:ext uri="{FF2B5EF4-FFF2-40B4-BE49-F238E27FC236}">
                <a16:creationId xmlns:a16="http://schemas.microsoft.com/office/drawing/2014/main" id="{2E047E2F-9A0B-4B48-85A7-1131C000774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075" y="92075"/>
            <a:ext cx="12166600" cy="5486400"/>
          </a:xfrm>
          <a:prstGeom prst="rect">
            <a:avLst/>
          </a:prstGeom>
        </p:spPr>
      </p:pic>
    </p:spTree>
    <p:extLst>
      <p:ext uri="{BB962C8B-B14F-4D97-AF65-F5344CB8AC3E}">
        <p14:creationId xmlns:p14="http://schemas.microsoft.com/office/powerpoint/2010/main" val="35632703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8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able, Excel&#10;&#10;Description automatically generated">
            <a:extLst>
              <a:ext uri="{FF2B5EF4-FFF2-40B4-BE49-F238E27FC236}">
                <a16:creationId xmlns:a16="http://schemas.microsoft.com/office/drawing/2014/main" id="{72356465-1370-4E52-B74F-3ECB336F389B}"/>
              </a:ext>
            </a:extLst>
          </p:cNvPr>
          <p:cNvPicPr>
            <a:picLocks noChangeAspect="1"/>
          </p:cNvPicPr>
          <p:nvPr/>
        </p:nvPicPr>
        <p:blipFill>
          <a:blip r:embed="rId2"/>
          <a:stretch>
            <a:fillRect/>
          </a:stretch>
        </p:blipFill>
        <p:spPr>
          <a:xfrm>
            <a:off x="294481" y="1819079"/>
            <a:ext cx="11603037" cy="3219841"/>
          </a:xfrm>
          <a:prstGeom prst="rect">
            <a:avLst/>
          </a:prstGeom>
          <a:noFill/>
        </p:spPr>
      </p:pic>
      <p:sp>
        <p:nvSpPr>
          <p:cNvPr id="2" name="Title 1">
            <a:extLst>
              <a:ext uri="{FF2B5EF4-FFF2-40B4-BE49-F238E27FC236}">
                <a16:creationId xmlns:a16="http://schemas.microsoft.com/office/drawing/2014/main" id="{500E263A-7842-4366-8B05-86703C6F1FA8}"/>
              </a:ext>
            </a:extLst>
          </p:cNvPr>
          <p:cNvSpPr>
            <a:spLocks noGrp="1"/>
          </p:cNvSpPr>
          <p:nvPr>
            <p:ph type="title"/>
          </p:nvPr>
        </p:nvSpPr>
        <p:spPr>
          <a:xfrm>
            <a:off x="150830" y="222426"/>
            <a:ext cx="10521518" cy="984206"/>
          </a:xfrm>
        </p:spPr>
        <p:txBody>
          <a:bodyPr/>
          <a:lstStyle/>
          <a:p>
            <a:r>
              <a:rPr lang="en-US" dirty="0"/>
              <a:t>Cashiering – Select Students to Pay</a:t>
            </a:r>
          </a:p>
        </p:txBody>
      </p:sp>
    </p:spTree>
    <p:extLst>
      <p:ext uri="{BB962C8B-B14F-4D97-AF65-F5344CB8AC3E}">
        <p14:creationId xmlns:p14="http://schemas.microsoft.com/office/powerpoint/2010/main" val="19836973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D1BDCE9-EE91-418A-A83C-48F90C4A4AC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0426" y="712560"/>
            <a:ext cx="11383082" cy="5776912"/>
          </a:xfrm>
          <a:prstGeom prst="rect">
            <a:avLst/>
          </a:prstGeom>
          <a:solidFill>
            <a:srgbClr val="FFFFFF"/>
          </a:solidFill>
        </p:spPr>
      </p:pic>
      <p:sp>
        <p:nvSpPr>
          <p:cNvPr id="3" name="Title 2">
            <a:extLst>
              <a:ext uri="{FF2B5EF4-FFF2-40B4-BE49-F238E27FC236}">
                <a16:creationId xmlns:a16="http://schemas.microsoft.com/office/drawing/2014/main" id="{B613EAE9-EB7A-481B-9AA7-F56053076910}"/>
              </a:ext>
            </a:extLst>
          </p:cNvPr>
          <p:cNvSpPr>
            <a:spLocks noGrp="1"/>
          </p:cNvSpPr>
          <p:nvPr>
            <p:ph type="title"/>
          </p:nvPr>
        </p:nvSpPr>
        <p:spPr>
          <a:xfrm>
            <a:off x="141403" y="36588"/>
            <a:ext cx="10753180" cy="679010"/>
          </a:xfrm>
        </p:spPr>
        <p:txBody>
          <a:bodyPr/>
          <a:lstStyle/>
          <a:p>
            <a:r>
              <a:rPr lang="en-US" dirty="0"/>
              <a:t>Account Details – Select Students to Pay</a:t>
            </a:r>
          </a:p>
        </p:txBody>
      </p:sp>
    </p:spTree>
    <p:extLst>
      <p:ext uri="{BB962C8B-B14F-4D97-AF65-F5344CB8AC3E}">
        <p14:creationId xmlns:p14="http://schemas.microsoft.com/office/powerpoint/2010/main" val="16844197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24128" y="395112"/>
            <a:ext cx="9643872" cy="1784525"/>
          </a:xfrm>
          <a:prstGeom prst="rect">
            <a:avLst/>
          </a:prstGeom>
          <a:solidFill>
            <a:srgbClr val="B4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title"/>
          </p:nvPr>
        </p:nvSpPr>
        <p:spPr/>
        <p:txBody>
          <a:bodyPr/>
          <a:lstStyle/>
          <a:p>
            <a:r>
              <a:rPr lang="en-US" dirty="0">
                <a:solidFill>
                  <a:schemeClr val="bg1"/>
                </a:solidFill>
              </a:rPr>
              <a:t>Poll Question</a:t>
            </a:r>
          </a:p>
        </p:txBody>
      </p:sp>
      <p:sp>
        <p:nvSpPr>
          <p:cNvPr id="12" name="Footer Placeholder 2">
            <a:extLst>
              <a:ext uri="{FF2B5EF4-FFF2-40B4-BE49-F238E27FC236}">
                <a16:creationId xmlns:a16="http://schemas.microsoft.com/office/drawing/2014/main" id="{E51EEB76-F292-461A-88BC-6BDF641234C5}"/>
              </a:ext>
            </a:extLst>
          </p:cNvPr>
          <p:cNvSpPr>
            <a:spLocks noGrp="1"/>
          </p:cNvSpPr>
          <p:nvPr>
            <p:ph type="ftr" sz="quarter" idx="11"/>
          </p:nvPr>
        </p:nvSpPr>
        <p:spPr>
          <a:xfrm>
            <a:off x="5156200" y="6470704"/>
            <a:ext cx="4426094" cy="27432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lumMod val="90000"/>
                    <a:lumOff val="10000"/>
                  </a:prstClr>
                </a:solidFill>
                <a:effectLst/>
                <a:uLnTx/>
                <a:uFillTx/>
                <a:latin typeface="Tw Cen MT Condensed" panose="020B0606020104020203"/>
                <a:ea typeface="+mn-ea"/>
                <a:cs typeface="+mn-cs"/>
              </a:rPr>
              <a:t>Canada Alliance   November 7-8, 2022</a:t>
            </a:r>
          </a:p>
        </p:txBody>
      </p:sp>
      <p:sp>
        <p:nvSpPr>
          <p:cNvPr id="11" name="Content Placeholder 2">
            <a:extLst>
              <a:ext uri="{FF2B5EF4-FFF2-40B4-BE49-F238E27FC236}">
                <a16:creationId xmlns:a16="http://schemas.microsoft.com/office/drawing/2014/main" id="{CB3A3B90-63C4-C820-333A-60027E5A9221}"/>
              </a:ext>
            </a:extLst>
          </p:cNvPr>
          <p:cNvSpPr txBox="1">
            <a:spLocks/>
          </p:cNvSpPr>
          <p:nvPr/>
        </p:nvSpPr>
        <p:spPr>
          <a:xfrm>
            <a:off x="1024127" y="2257506"/>
            <a:ext cx="9643871" cy="3762294"/>
          </a:xfrm>
          <a:prstGeom prst="rect">
            <a:avLst/>
          </a:prstGeom>
        </p:spPr>
        <p:txBody>
          <a:bodyPr vert="horz" lIns="45720" tIns="45720" rIns="45720" bIns="45720" rtlCol="0">
            <a:norm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L="0" indent="0">
              <a:buNone/>
            </a:pPr>
            <a:r>
              <a:rPr lang="en-US" sz="4400" dirty="0"/>
              <a:t>Show of hands</a:t>
            </a:r>
          </a:p>
          <a:p>
            <a:r>
              <a:rPr lang="en-US" sz="4400" dirty="0"/>
              <a:t>Do you use the delivered PeopleSoft Third Party Contracts?</a:t>
            </a:r>
          </a:p>
          <a:p>
            <a:endParaRPr lang="en-US" dirty="0"/>
          </a:p>
        </p:txBody>
      </p:sp>
    </p:spTree>
    <p:extLst>
      <p:ext uri="{BB962C8B-B14F-4D97-AF65-F5344CB8AC3E}">
        <p14:creationId xmlns:p14="http://schemas.microsoft.com/office/powerpoint/2010/main" val="3627830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25A18AB7-1C43-4574-9FC1-009E018919A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4007" r="25850" b="-1"/>
          <a:stretch/>
        </p:blipFill>
        <p:spPr>
          <a:xfrm>
            <a:off x="6096000" y="10"/>
            <a:ext cx="6096000" cy="6857990"/>
          </a:xfrm>
          <a:prstGeom prst="rect">
            <a:avLst/>
          </a:prstGeom>
          <a:noFill/>
          <a:ln>
            <a:noFill/>
          </a:ln>
        </p:spPr>
      </p:pic>
      <p:sp>
        <p:nvSpPr>
          <p:cNvPr id="2" name="Title 1">
            <a:extLst>
              <a:ext uri="{FF2B5EF4-FFF2-40B4-BE49-F238E27FC236}">
                <a16:creationId xmlns:a16="http://schemas.microsoft.com/office/drawing/2014/main" id="{968F3C45-D89D-4885-9801-AB33D30C4AB3}"/>
              </a:ext>
            </a:extLst>
          </p:cNvPr>
          <p:cNvSpPr>
            <a:spLocks noGrp="1"/>
          </p:cNvSpPr>
          <p:nvPr>
            <p:ph type="title"/>
          </p:nvPr>
        </p:nvSpPr>
        <p:spPr>
          <a:xfrm>
            <a:off x="355015" y="2140093"/>
            <a:ext cx="4742086" cy="2577814"/>
          </a:xfrm>
        </p:spPr>
        <p:txBody>
          <a:bodyPr anchor="t">
            <a:normAutofit fontScale="90000"/>
          </a:bodyPr>
          <a:lstStyle/>
          <a:p>
            <a:r>
              <a:rPr lang="en-US" sz="5300" dirty="0"/>
              <a:t>Cashiering – Third Party Info</a:t>
            </a:r>
          </a:p>
        </p:txBody>
      </p:sp>
    </p:spTree>
    <p:extLst>
      <p:ext uri="{BB962C8B-B14F-4D97-AF65-F5344CB8AC3E}">
        <p14:creationId xmlns:p14="http://schemas.microsoft.com/office/powerpoint/2010/main" val="9919148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B14B90D-EC73-4D0E-B9BD-B57EBEBAB7CB">
            <a:hlinkClick r:id="" action="ppaction://media"/>
            <a:extLst>
              <a:ext uri="{FF2B5EF4-FFF2-40B4-BE49-F238E27FC236}">
                <a16:creationId xmlns:a16="http://schemas.microsoft.com/office/drawing/2014/main" id="{2E6BF11B-9082-4A3D-AA75-81351613F27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5" y="92075"/>
            <a:ext cx="12166600" cy="5486400"/>
          </a:xfrm>
          <a:prstGeom prst="rect">
            <a:avLst/>
          </a:prstGeom>
        </p:spPr>
      </p:pic>
    </p:spTree>
    <p:extLst>
      <p:ext uri="{BB962C8B-B14F-4D97-AF65-F5344CB8AC3E}">
        <p14:creationId xmlns:p14="http://schemas.microsoft.com/office/powerpoint/2010/main" val="30595369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E5169C-7B5B-4550-9E55-87A5C50B24A0}"/>
              </a:ext>
            </a:extLst>
          </p:cNvPr>
          <p:cNvPicPr>
            <a:picLocks noChangeAspect="1"/>
          </p:cNvPicPr>
          <p:nvPr/>
        </p:nvPicPr>
        <p:blipFill>
          <a:blip r:embed="rId3"/>
          <a:stretch>
            <a:fillRect/>
          </a:stretch>
        </p:blipFill>
        <p:spPr>
          <a:xfrm>
            <a:off x="182343" y="1667088"/>
            <a:ext cx="11603037" cy="3393886"/>
          </a:xfrm>
          <a:prstGeom prst="rect">
            <a:avLst/>
          </a:prstGeom>
          <a:noFill/>
        </p:spPr>
      </p:pic>
      <p:sp>
        <p:nvSpPr>
          <p:cNvPr id="2" name="Title 1">
            <a:extLst>
              <a:ext uri="{FF2B5EF4-FFF2-40B4-BE49-F238E27FC236}">
                <a16:creationId xmlns:a16="http://schemas.microsoft.com/office/drawing/2014/main" id="{CE118FD1-87BC-4836-8B11-BECB29ED6F3E}"/>
              </a:ext>
            </a:extLst>
          </p:cNvPr>
          <p:cNvSpPr>
            <a:spLocks noGrp="1"/>
          </p:cNvSpPr>
          <p:nvPr>
            <p:ph type="title"/>
          </p:nvPr>
        </p:nvSpPr>
        <p:spPr>
          <a:xfrm>
            <a:off x="914400" y="249586"/>
            <a:ext cx="8610505" cy="818724"/>
          </a:xfrm>
        </p:spPr>
        <p:txBody>
          <a:bodyPr/>
          <a:lstStyle/>
          <a:p>
            <a:r>
              <a:rPr lang="en-US" dirty="0"/>
              <a:t>Cashiering – Third Party Info</a:t>
            </a:r>
          </a:p>
        </p:txBody>
      </p:sp>
    </p:spTree>
    <p:extLst>
      <p:ext uri="{BB962C8B-B14F-4D97-AF65-F5344CB8AC3E}">
        <p14:creationId xmlns:p14="http://schemas.microsoft.com/office/powerpoint/2010/main" val="241458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D6BF17-313E-484E-BA97-86ECE344CD72}"/>
              </a:ext>
            </a:extLst>
          </p:cNvPr>
          <p:cNvPicPr>
            <a:picLocks noChangeAspect="1"/>
          </p:cNvPicPr>
          <p:nvPr/>
        </p:nvPicPr>
        <p:blipFill>
          <a:blip r:embed="rId3"/>
          <a:stretch>
            <a:fillRect/>
          </a:stretch>
        </p:blipFill>
        <p:spPr>
          <a:xfrm>
            <a:off x="300038" y="1427610"/>
            <a:ext cx="11603037" cy="4409155"/>
          </a:xfrm>
          <a:prstGeom prst="rect">
            <a:avLst/>
          </a:prstGeom>
          <a:noFill/>
        </p:spPr>
      </p:pic>
      <p:sp>
        <p:nvSpPr>
          <p:cNvPr id="2" name="Title 1">
            <a:extLst>
              <a:ext uri="{FF2B5EF4-FFF2-40B4-BE49-F238E27FC236}">
                <a16:creationId xmlns:a16="http://schemas.microsoft.com/office/drawing/2014/main" id="{96143489-1678-41F6-A2A9-9AA079441F16}"/>
              </a:ext>
            </a:extLst>
          </p:cNvPr>
          <p:cNvSpPr>
            <a:spLocks noGrp="1"/>
          </p:cNvSpPr>
          <p:nvPr>
            <p:ph type="title"/>
          </p:nvPr>
        </p:nvSpPr>
        <p:spPr>
          <a:xfrm>
            <a:off x="593889" y="177158"/>
            <a:ext cx="10078459" cy="981792"/>
          </a:xfrm>
        </p:spPr>
        <p:txBody>
          <a:bodyPr/>
          <a:lstStyle/>
          <a:p>
            <a:r>
              <a:rPr lang="en-US" dirty="0"/>
              <a:t>Corporate Accounts – Third Party Info</a:t>
            </a:r>
          </a:p>
        </p:txBody>
      </p:sp>
    </p:spTree>
    <p:extLst>
      <p:ext uri="{BB962C8B-B14F-4D97-AF65-F5344CB8AC3E}">
        <p14:creationId xmlns:p14="http://schemas.microsoft.com/office/powerpoint/2010/main" val="28540402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80DA70-586F-4456-B595-0519E4694CF7}"/>
              </a:ext>
            </a:extLst>
          </p:cNvPr>
          <p:cNvPicPr>
            <a:picLocks noChangeAspect="1"/>
          </p:cNvPicPr>
          <p:nvPr/>
        </p:nvPicPr>
        <p:blipFill>
          <a:blip r:embed="rId3"/>
          <a:stretch>
            <a:fillRect/>
          </a:stretch>
        </p:blipFill>
        <p:spPr>
          <a:xfrm>
            <a:off x="487345" y="619362"/>
            <a:ext cx="11217308" cy="5776912"/>
          </a:xfrm>
          <a:prstGeom prst="rect">
            <a:avLst/>
          </a:prstGeom>
          <a:noFill/>
        </p:spPr>
      </p:pic>
      <p:sp>
        <p:nvSpPr>
          <p:cNvPr id="2" name="Title 1">
            <a:extLst>
              <a:ext uri="{FF2B5EF4-FFF2-40B4-BE49-F238E27FC236}">
                <a16:creationId xmlns:a16="http://schemas.microsoft.com/office/drawing/2014/main" id="{CC9CB983-25AF-403F-BFB8-7E62F39BFE12}"/>
              </a:ext>
            </a:extLst>
          </p:cNvPr>
          <p:cNvSpPr>
            <a:spLocks noGrp="1"/>
          </p:cNvSpPr>
          <p:nvPr>
            <p:ph type="title"/>
          </p:nvPr>
        </p:nvSpPr>
        <p:spPr>
          <a:xfrm>
            <a:off x="1519651" y="-12966"/>
            <a:ext cx="9152697" cy="728189"/>
          </a:xfrm>
        </p:spPr>
        <p:txBody>
          <a:bodyPr/>
          <a:lstStyle/>
          <a:p>
            <a:r>
              <a:rPr lang="en-US" dirty="0"/>
              <a:t>Account Details – Third Party Info</a:t>
            </a:r>
          </a:p>
        </p:txBody>
      </p:sp>
    </p:spTree>
    <p:extLst>
      <p:ext uri="{BB962C8B-B14F-4D97-AF65-F5344CB8AC3E}">
        <p14:creationId xmlns:p14="http://schemas.microsoft.com/office/powerpoint/2010/main" val="31875639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24128" y="395112"/>
            <a:ext cx="9643872" cy="1784525"/>
          </a:xfrm>
          <a:prstGeom prst="rect">
            <a:avLst/>
          </a:prstGeom>
          <a:solidFill>
            <a:srgbClr val="B4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title"/>
          </p:nvPr>
        </p:nvSpPr>
        <p:spPr/>
        <p:txBody>
          <a:bodyPr/>
          <a:lstStyle/>
          <a:p>
            <a:r>
              <a:rPr lang="en-US" dirty="0">
                <a:solidFill>
                  <a:schemeClr val="bg1"/>
                </a:solidFill>
              </a:rPr>
              <a:t>Cashiering Pros</a:t>
            </a:r>
          </a:p>
        </p:txBody>
      </p:sp>
      <p:sp>
        <p:nvSpPr>
          <p:cNvPr id="12" name="Footer Placeholder 2">
            <a:extLst>
              <a:ext uri="{FF2B5EF4-FFF2-40B4-BE49-F238E27FC236}">
                <a16:creationId xmlns:a16="http://schemas.microsoft.com/office/drawing/2014/main" id="{E51EEB76-F292-461A-88BC-6BDF641234C5}"/>
              </a:ext>
            </a:extLst>
          </p:cNvPr>
          <p:cNvSpPr>
            <a:spLocks noGrp="1"/>
          </p:cNvSpPr>
          <p:nvPr>
            <p:ph type="ftr" sz="quarter" idx="11"/>
          </p:nvPr>
        </p:nvSpPr>
        <p:spPr>
          <a:xfrm>
            <a:off x="5156200" y="6470704"/>
            <a:ext cx="4426094" cy="27432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lumMod val="90000"/>
                    <a:lumOff val="10000"/>
                  </a:prstClr>
                </a:solidFill>
                <a:effectLst/>
                <a:uLnTx/>
                <a:uFillTx/>
                <a:latin typeface="Tw Cen MT Condensed" panose="020B0606020104020203"/>
                <a:ea typeface="+mn-ea"/>
                <a:cs typeface="+mn-cs"/>
              </a:rPr>
              <a:t>Canada Alliance   November 7-8, 2022</a:t>
            </a:r>
          </a:p>
        </p:txBody>
      </p:sp>
      <p:sp>
        <p:nvSpPr>
          <p:cNvPr id="4" name="TextBox 3">
            <a:extLst>
              <a:ext uri="{FF2B5EF4-FFF2-40B4-BE49-F238E27FC236}">
                <a16:creationId xmlns:a16="http://schemas.microsoft.com/office/drawing/2014/main" id="{398AB3A1-5156-3E97-2F08-81F2EB944619}"/>
              </a:ext>
            </a:extLst>
          </p:cNvPr>
          <p:cNvSpPr txBox="1"/>
          <p:nvPr/>
        </p:nvSpPr>
        <p:spPr>
          <a:xfrm>
            <a:off x="1024128" y="2138694"/>
            <a:ext cx="9643872" cy="4524315"/>
          </a:xfrm>
          <a:prstGeom prst="rect">
            <a:avLst/>
          </a:prstGeom>
          <a:noFill/>
        </p:spPr>
        <p:txBody>
          <a:bodyPr wrap="square">
            <a:spAutoFit/>
          </a:bodyPr>
          <a:lstStyle/>
          <a:p>
            <a:pPr marL="457200" indent="-457200">
              <a:buFont typeface="Arial" panose="020B0604020202020204" pitchFamily="34" charset="0"/>
              <a:buChar char="•"/>
            </a:pPr>
            <a:r>
              <a:rPr lang="en-US" sz="3200" dirty="0"/>
              <a:t>Easy to setup</a:t>
            </a:r>
          </a:p>
          <a:p>
            <a:pPr marL="457200" indent="-457200">
              <a:buFont typeface="Arial" panose="020B0604020202020204" pitchFamily="34" charset="0"/>
              <a:buChar char="•"/>
            </a:pPr>
            <a:r>
              <a:rPr lang="en-US" sz="3200" dirty="0"/>
              <a:t>Four options to post payments</a:t>
            </a:r>
          </a:p>
          <a:p>
            <a:pPr marL="914365" lvl="1" indent="-457200">
              <a:buFont typeface="Wingdings" panose="05000000000000000000" pitchFamily="2" charset="2"/>
              <a:buChar char="Ø"/>
            </a:pPr>
            <a:r>
              <a:rPr lang="en-US" sz="3200" dirty="0"/>
              <a:t>No Selection Criteria</a:t>
            </a:r>
          </a:p>
          <a:p>
            <a:pPr marL="914365" lvl="1" indent="-457200">
              <a:buFont typeface="Wingdings" panose="05000000000000000000" pitchFamily="2" charset="2"/>
              <a:buChar char="Ø"/>
            </a:pPr>
            <a:r>
              <a:rPr lang="en-US" sz="3200" dirty="0"/>
              <a:t>Select Charges to Pay (able to select multiple charges</a:t>
            </a:r>
          </a:p>
          <a:p>
            <a:pPr marL="914365" lvl="1" indent="-457200">
              <a:buFont typeface="Wingdings" panose="05000000000000000000" pitchFamily="2" charset="2"/>
              <a:buChar char="Ø"/>
            </a:pPr>
            <a:r>
              <a:rPr lang="en-US" sz="3200" dirty="0"/>
              <a:t>Third Party Infor (able to select Contract </a:t>
            </a:r>
            <a:r>
              <a:rPr lang="en-US" sz="3200" dirty="0" err="1"/>
              <a:t>Nbr</a:t>
            </a:r>
            <a:r>
              <a:rPr lang="en-US" sz="3200" dirty="0"/>
              <a:t> and Contract ID</a:t>
            </a:r>
          </a:p>
          <a:p>
            <a:pPr marL="914365" lvl="1" indent="-457200">
              <a:buFont typeface="Wingdings" panose="05000000000000000000" pitchFamily="2" charset="2"/>
              <a:buChar char="Ø"/>
            </a:pPr>
            <a:r>
              <a:rPr lang="en-US" sz="3200" dirty="0"/>
              <a:t>Select Students to Pay (able to select multiple students)</a:t>
            </a:r>
          </a:p>
        </p:txBody>
      </p:sp>
    </p:spTree>
    <p:extLst>
      <p:ext uri="{BB962C8B-B14F-4D97-AF65-F5344CB8AC3E}">
        <p14:creationId xmlns:p14="http://schemas.microsoft.com/office/powerpoint/2010/main" val="33039441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24128" y="395112"/>
            <a:ext cx="9643872" cy="1784525"/>
          </a:xfrm>
          <a:prstGeom prst="rect">
            <a:avLst/>
          </a:prstGeom>
          <a:solidFill>
            <a:srgbClr val="B4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title"/>
          </p:nvPr>
        </p:nvSpPr>
        <p:spPr/>
        <p:txBody>
          <a:bodyPr/>
          <a:lstStyle/>
          <a:p>
            <a:r>
              <a:rPr lang="en-US" dirty="0">
                <a:solidFill>
                  <a:schemeClr val="bg1"/>
                </a:solidFill>
              </a:rPr>
              <a:t>Cashiering CONs</a:t>
            </a:r>
          </a:p>
        </p:txBody>
      </p:sp>
      <p:sp>
        <p:nvSpPr>
          <p:cNvPr id="12" name="Footer Placeholder 2">
            <a:extLst>
              <a:ext uri="{FF2B5EF4-FFF2-40B4-BE49-F238E27FC236}">
                <a16:creationId xmlns:a16="http://schemas.microsoft.com/office/drawing/2014/main" id="{E51EEB76-F292-461A-88BC-6BDF641234C5}"/>
              </a:ext>
            </a:extLst>
          </p:cNvPr>
          <p:cNvSpPr>
            <a:spLocks noGrp="1"/>
          </p:cNvSpPr>
          <p:nvPr>
            <p:ph type="ftr" sz="quarter" idx="11"/>
          </p:nvPr>
        </p:nvSpPr>
        <p:spPr>
          <a:xfrm>
            <a:off x="5156200" y="6470704"/>
            <a:ext cx="4426094" cy="27432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lumMod val="90000"/>
                    <a:lumOff val="10000"/>
                  </a:prstClr>
                </a:solidFill>
                <a:effectLst/>
                <a:uLnTx/>
                <a:uFillTx/>
                <a:latin typeface="Tw Cen MT Condensed" panose="020B0606020104020203"/>
                <a:ea typeface="+mn-ea"/>
                <a:cs typeface="+mn-cs"/>
              </a:rPr>
              <a:t>Canada Alliance   November 7-8, 2022</a:t>
            </a:r>
          </a:p>
        </p:txBody>
      </p:sp>
      <p:sp>
        <p:nvSpPr>
          <p:cNvPr id="4" name="TextBox 3">
            <a:extLst>
              <a:ext uri="{FF2B5EF4-FFF2-40B4-BE49-F238E27FC236}">
                <a16:creationId xmlns:a16="http://schemas.microsoft.com/office/drawing/2014/main" id="{398AB3A1-5156-3E97-2F08-81F2EB944619}"/>
              </a:ext>
            </a:extLst>
          </p:cNvPr>
          <p:cNvSpPr txBox="1"/>
          <p:nvPr/>
        </p:nvSpPr>
        <p:spPr>
          <a:xfrm>
            <a:off x="1024128" y="2138694"/>
            <a:ext cx="9643872" cy="4154984"/>
          </a:xfrm>
          <a:prstGeom prst="rect">
            <a:avLst/>
          </a:prstGeom>
          <a:noFill/>
        </p:spPr>
        <p:txBody>
          <a:bodyPr wrap="square">
            <a:spAutoFit/>
          </a:bodyPr>
          <a:lstStyle/>
          <a:p>
            <a:pPr marL="457200" indent="-457200">
              <a:buFont typeface="Arial" panose="020B0604020202020204" pitchFamily="34" charset="0"/>
              <a:buChar char="•"/>
            </a:pPr>
            <a:r>
              <a:rPr lang="en-US" sz="2400" dirty="0"/>
              <a:t>No Selection Criteria</a:t>
            </a:r>
          </a:p>
          <a:p>
            <a:pPr marL="914365" lvl="1" indent="-457200">
              <a:buFont typeface="Wingdings" panose="05000000000000000000" pitchFamily="2" charset="2"/>
              <a:buChar char="Ø"/>
            </a:pPr>
            <a:r>
              <a:rPr lang="en-US" sz="2400" dirty="0"/>
              <a:t>Payments are subject to Payment &amp; Charge Priority, can move within term, prior term and contracts</a:t>
            </a:r>
          </a:p>
          <a:p>
            <a:pPr marL="457200" indent="-457200">
              <a:buFont typeface="Arial" panose="020B0604020202020204" pitchFamily="34" charset="0"/>
              <a:buChar char="•"/>
            </a:pPr>
            <a:r>
              <a:rPr lang="en-US" sz="2400" dirty="0"/>
              <a:t>Select Charges to Pay</a:t>
            </a:r>
          </a:p>
          <a:p>
            <a:pPr marL="914365" lvl="1" indent="-457200">
              <a:buFont typeface="Wingdings" panose="05000000000000000000" pitchFamily="2" charset="2"/>
              <a:buChar char="Ø"/>
            </a:pPr>
            <a:r>
              <a:rPr lang="en-US" sz="2400" dirty="0"/>
              <a:t>Difficult to pick the correct students, subject to Payment &amp; Charge Priority and shifting contracts and terms</a:t>
            </a:r>
          </a:p>
          <a:p>
            <a:pPr marL="457200" indent="-457200">
              <a:buFont typeface="Arial" panose="020B0604020202020204" pitchFamily="34" charset="0"/>
              <a:buChar char="•"/>
            </a:pPr>
            <a:r>
              <a:rPr lang="en-US" sz="2400" dirty="0"/>
              <a:t>Third Party Info</a:t>
            </a:r>
          </a:p>
          <a:p>
            <a:pPr marL="914365" lvl="1" indent="-457200">
              <a:buFont typeface="Wingdings" panose="05000000000000000000" pitchFamily="2" charset="2"/>
              <a:buChar char="Ø"/>
            </a:pPr>
            <a:r>
              <a:rPr lang="en-US" sz="2400" dirty="0"/>
              <a:t>Limited to one Contract </a:t>
            </a:r>
            <a:r>
              <a:rPr lang="en-US" sz="2400" dirty="0" err="1"/>
              <a:t>Nbr</a:t>
            </a:r>
            <a:r>
              <a:rPr lang="en-US" sz="2400" dirty="0"/>
              <a:t> and Contract ID</a:t>
            </a:r>
          </a:p>
          <a:p>
            <a:pPr marL="457200" indent="-457200">
              <a:buFont typeface="Arial" panose="020B0604020202020204" pitchFamily="34" charset="0"/>
              <a:buChar char="•"/>
            </a:pPr>
            <a:r>
              <a:rPr lang="en-US" sz="2400" dirty="0"/>
              <a:t>Select Students to Pay</a:t>
            </a:r>
          </a:p>
          <a:p>
            <a:pPr marL="914365" lvl="1" indent="-457200">
              <a:buFont typeface="Wingdings" panose="05000000000000000000" pitchFamily="2" charset="2"/>
              <a:buChar char="Ø"/>
            </a:pPr>
            <a:r>
              <a:rPr lang="en-US" sz="2400" dirty="0"/>
              <a:t>Easy to pick the correct students, subject to Payment &amp; Charge Priority and shifting contracts and terms</a:t>
            </a:r>
          </a:p>
        </p:txBody>
      </p:sp>
    </p:spTree>
    <p:extLst>
      <p:ext uri="{BB962C8B-B14F-4D97-AF65-F5344CB8AC3E}">
        <p14:creationId xmlns:p14="http://schemas.microsoft.com/office/powerpoint/2010/main" val="26700149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24128" y="395112"/>
            <a:ext cx="9643872" cy="1784525"/>
          </a:xfrm>
          <a:prstGeom prst="rect">
            <a:avLst/>
          </a:prstGeom>
          <a:solidFill>
            <a:srgbClr val="B4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title"/>
          </p:nvPr>
        </p:nvSpPr>
        <p:spPr/>
        <p:txBody>
          <a:bodyPr/>
          <a:lstStyle/>
          <a:p>
            <a:r>
              <a:rPr lang="en-US" dirty="0">
                <a:solidFill>
                  <a:schemeClr val="bg1"/>
                </a:solidFill>
              </a:rPr>
              <a:t>Cashiering Impact Examples</a:t>
            </a:r>
          </a:p>
        </p:txBody>
      </p:sp>
      <p:sp>
        <p:nvSpPr>
          <p:cNvPr id="12" name="Footer Placeholder 2">
            <a:extLst>
              <a:ext uri="{FF2B5EF4-FFF2-40B4-BE49-F238E27FC236}">
                <a16:creationId xmlns:a16="http://schemas.microsoft.com/office/drawing/2014/main" id="{E51EEB76-F292-461A-88BC-6BDF641234C5}"/>
              </a:ext>
            </a:extLst>
          </p:cNvPr>
          <p:cNvSpPr>
            <a:spLocks noGrp="1"/>
          </p:cNvSpPr>
          <p:nvPr>
            <p:ph type="ftr" sz="quarter" idx="11"/>
          </p:nvPr>
        </p:nvSpPr>
        <p:spPr>
          <a:xfrm>
            <a:off x="5156200" y="6470704"/>
            <a:ext cx="4426094" cy="27432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lumMod val="90000"/>
                    <a:lumOff val="10000"/>
                  </a:prstClr>
                </a:solidFill>
                <a:effectLst/>
                <a:uLnTx/>
                <a:uFillTx/>
                <a:latin typeface="Tw Cen MT Condensed" panose="020B0606020104020203"/>
                <a:ea typeface="+mn-ea"/>
                <a:cs typeface="+mn-cs"/>
              </a:rPr>
              <a:t>Canada Alliance   November 7-8, 2022</a:t>
            </a:r>
          </a:p>
        </p:txBody>
      </p:sp>
      <p:sp>
        <p:nvSpPr>
          <p:cNvPr id="4" name="TextBox 3">
            <a:extLst>
              <a:ext uri="{FF2B5EF4-FFF2-40B4-BE49-F238E27FC236}">
                <a16:creationId xmlns:a16="http://schemas.microsoft.com/office/drawing/2014/main" id="{398AB3A1-5156-3E97-2F08-81F2EB944619}"/>
              </a:ext>
            </a:extLst>
          </p:cNvPr>
          <p:cNvSpPr txBox="1"/>
          <p:nvPr/>
        </p:nvSpPr>
        <p:spPr>
          <a:xfrm>
            <a:off x="1024128" y="2138694"/>
            <a:ext cx="9643872" cy="2585323"/>
          </a:xfrm>
          <a:prstGeom prst="rect">
            <a:avLst/>
          </a:prstGeom>
          <a:noFill/>
        </p:spPr>
        <p:txBody>
          <a:bodyPr wrap="square">
            <a:spAutoFit/>
          </a:bodyPr>
          <a:lstStyle/>
          <a:p>
            <a:pPr marL="457200" indent="-457200">
              <a:buFont typeface="Arial" panose="020B0604020202020204" pitchFamily="34" charset="0"/>
              <a:buChar char="•"/>
            </a:pPr>
            <a:r>
              <a:rPr lang="en-US" sz="5400" dirty="0"/>
              <a:t>No Selection Criteria</a:t>
            </a:r>
          </a:p>
          <a:p>
            <a:pPr marL="457200" indent="-457200">
              <a:buFont typeface="Arial" panose="020B0604020202020204" pitchFamily="34" charset="0"/>
              <a:buChar char="•"/>
            </a:pPr>
            <a:r>
              <a:rPr lang="en-US" sz="5400" dirty="0"/>
              <a:t>Select Charges to Pay</a:t>
            </a:r>
          </a:p>
          <a:p>
            <a:pPr marL="457200" indent="-457200">
              <a:buFont typeface="Arial" panose="020B0604020202020204" pitchFamily="34" charset="0"/>
              <a:buChar char="•"/>
            </a:pPr>
            <a:r>
              <a:rPr lang="en-US" sz="5400" dirty="0"/>
              <a:t>Select Students to Pay</a:t>
            </a:r>
          </a:p>
        </p:txBody>
      </p:sp>
    </p:spTree>
    <p:extLst>
      <p:ext uri="{BB962C8B-B14F-4D97-AF65-F5344CB8AC3E}">
        <p14:creationId xmlns:p14="http://schemas.microsoft.com/office/powerpoint/2010/main" val="40128448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9">
            <a:extLst>
              <a:ext uri="{FF2B5EF4-FFF2-40B4-BE49-F238E27FC236}">
                <a16:creationId xmlns:a16="http://schemas.microsoft.com/office/drawing/2014/main" id="{76EC66AA-5088-4D30-A191-3AFC4F0548EF}"/>
              </a:ext>
            </a:extLst>
          </p:cNvPr>
          <p:cNvGraphicFramePr>
            <a:graphicFrameLocks noGrp="1"/>
          </p:cNvGraphicFramePr>
          <p:nvPr>
            <p:ph sz="quarter" idx="10"/>
            <p:extLst>
              <p:ext uri="{D42A27DB-BD31-4B8C-83A1-F6EECF244321}">
                <p14:modId xmlns:p14="http://schemas.microsoft.com/office/powerpoint/2010/main" val="919931458"/>
              </p:ext>
            </p:extLst>
          </p:nvPr>
        </p:nvGraphicFramePr>
        <p:xfrm>
          <a:off x="300038" y="249238"/>
          <a:ext cx="11603037" cy="5776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14488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24128" y="395112"/>
            <a:ext cx="9643872" cy="1784525"/>
          </a:xfrm>
          <a:prstGeom prst="rect">
            <a:avLst/>
          </a:prstGeom>
          <a:solidFill>
            <a:srgbClr val="B4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title"/>
          </p:nvPr>
        </p:nvSpPr>
        <p:spPr/>
        <p:txBody>
          <a:bodyPr/>
          <a:lstStyle/>
          <a:p>
            <a:r>
              <a:rPr lang="en-US" dirty="0">
                <a:solidFill>
                  <a:schemeClr val="bg1"/>
                </a:solidFill>
              </a:rPr>
              <a:t>Poll Question</a:t>
            </a:r>
          </a:p>
        </p:txBody>
      </p:sp>
      <p:sp>
        <p:nvSpPr>
          <p:cNvPr id="12" name="Footer Placeholder 2">
            <a:extLst>
              <a:ext uri="{FF2B5EF4-FFF2-40B4-BE49-F238E27FC236}">
                <a16:creationId xmlns:a16="http://schemas.microsoft.com/office/drawing/2014/main" id="{E51EEB76-F292-461A-88BC-6BDF641234C5}"/>
              </a:ext>
            </a:extLst>
          </p:cNvPr>
          <p:cNvSpPr>
            <a:spLocks noGrp="1"/>
          </p:cNvSpPr>
          <p:nvPr>
            <p:ph type="ftr" sz="quarter" idx="11"/>
          </p:nvPr>
        </p:nvSpPr>
        <p:spPr>
          <a:xfrm>
            <a:off x="5156200" y="6470704"/>
            <a:ext cx="4426094" cy="27432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lumMod val="90000"/>
                    <a:lumOff val="10000"/>
                  </a:prstClr>
                </a:solidFill>
                <a:effectLst/>
                <a:uLnTx/>
                <a:uFillTx/>
                <a:latin typeface="Tw Cen MT Condensed" panose="020B0606020104020203"/>
                <a:ea typeface="+mn-ea"/>
                <a:cs typeface="+mn-cs"/>
              </a:rPr>
              <a:t>Canada Alliance   November 7-8, 2022</a:t>
            </a:r>
          </a:p>
        </p:txBody>
      </p:sp>
      <p:sp>
        <p:nvSpPr>
          <p:cNvPr id="11" name="Content Placeholder 2">
            <a:extLst>
              <a:ext uri="{FF2B5EF4-FFF2-40B4-BE49-F238E27FC236}">
                <a16:creationId xmlns:a16="http://schemas.microsoft.com/office/drawing/2014/main" id="{CB3A3B90-63C4-C820-333A-60027E5A9221}"/>
              </a:ext>
            </a:extLst>
          </p:cNvPr>
          <p:cNvSpPr txBox="1">
            <a:spLocks/>
          </p:cNvSpPr>
          <p:nvPr/>
        </p:nvSpPr>
        <p:spPr>
          <a:xfrm>
            <a:off x="1024127" y="2257506"/>
            <a:ext cx="9643871" cy="3762294"/>
          </a:xfrm>
          <a:prstGeom prst="rect">
            <a:avLst/>
          </a:prstGeom>
        </p:spPr>
        <p:txBody>
          <a:bodyPr vert="horz" lIns="45720" tIns="45720" rIns="45720" bIns="45720" rtlCol="0">
            <a:normAutofit lnSpcReduction="10000"/>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r>
              <a:rPr lang="en-US" sz="3600" dirty="0"/>
              <a:t>Show of hands</a:t>
            </a:r>
          </a:p>
          <a:p>
            <a:r>
              <a:rPr lang="en-US" sz="3600" dirty="0"/>
              <a:t>When a Sponsor does not pay for a student, what is your process?</a:t>
            </a:r>
          </a:p>
          <a:p>
            <a:pPr marL="514350" indent="-514350">
              <a:buAutoNum type="alphaUcParenR"/>
            </a:pPr>
            <a:r>
              <a:rPr lang="en-US" sz="3600" dirty="0"/>
              <a:t>Cancel student from contract based on your Financial Agreement?</a:t>
            </a:r>
          </a:p>
          <a:p>
            <a:pPr marL="514350" indent="-514350">
              <a:buAutoNum type="alphaUcParenR"/>
            </a:pPr>
            <a:r>
              <a:rPr lang="en-US" sz="3600" dirty="0"/>
              <a:t>Nothing, becomes a bad debt and a Corporate Write-off is completed?</a:t>
            </a:r>
          </a:p>
          <a:p>
            <a:endParaRPr lang="en-US" dirty="0"/>
          </a:p>
        </p:txBody>
      </p:sp>
    </p:spTree>
    <p:extLst>
      <p:ext uri="{BB962C8B-B14F-4D97-AF65-F5344CB8AC3E}">
        <p14:creationId xmlns:p14="http://schemas.microsoft.com/office/powerpoint/2010/main" val="958950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ack of bank cards">
            <a:extLst>
              <a:ext uri="{FF2B5EF4-FFF2-40B4-BE49-F238E27FC236}">
                <a16:creationId xmlns:a16="http://schemas.microsoft.com/office/drawing/2014/main" id="{BECA2468-80AD-4F92-AECD-BEBA36A23F84}"/>
              </a:ext>
            </a:extLst>
          </p:cNvPr>
          <p:cNvPicPr>
            <a:picLocks noChangeAspect="1"/>
          </p:cNvPicPr>
          <p:nvPr/>
        </p:nvPicPr>
        <p:blipFill rotWithShape="1">
          <a:blip r:embed="rId3"/>
          <a:srcRect l="40444" r="2" b="2"/>
          <a:stretch/>
        </p:blipFill>
        <p:spPr>
          <a:xfrm>
            <a:off x="6096000" y="10"/>
            <a:ext cx="6096000" cy="6857990"/>
          </a:xfrm>
          <a:prstGeom prst="rect">
            <a:avLst/>
          </a:prstGeom>
          <a:noFill/>
          <a:ln>
            <a:noFill/>
          </a:ln>
        </p:spPr>
      </p:pic>
      <p:sp>
        <p:nvSpPr>
          <p:cNvPr id="2" name="Title 1">
            <a:extLst>
              <a:ext uri="{FF2B5EF4-FFF2-40B4-BE49-F238E27FC236}">
                <a16:creationId xmlns:a16="http://schemas.microsoft.com/office/drawing/2014/main" id="{968F3C45-D89D-4885-9801-AB33D30C4AB3}"/>
              </a:ext>
            </a:extLst>
          </p:cNvPr>
          <p:cNvSpPr>
            <a:spLocks noGrp="1"/>
          </p:cNvSpPr>
          <p:nvPr>
            <p:ph type="title"/>
          </p:nvPr>
        </p:nvSpPr>
        <p:spPr>
          <a:xfrm>
            <a:off x="575035" y="1898071"/>
            <a:ext cx="5017691" cy="3061858"/>
          </a:xfrm>
        </p:spPr>
        <p:txBody>
          <a:bodyPr anchor="t">
            <a:normAutofit/>
          </a:bodyPr>
          <a:lstStyle/>
          <a:p>
            <a:r>
              <a:rPr lang="en-US" sz="5300" dirty="0"/>
              <a:t>Cashiering - Setup</a:t>
            </a:r>
          </a:p>
        </p:txBody>
      </p:sp>
    </p:spTree>
    <p:extLst>
      <p:ext uri="{BB962C8B-B14F-4D97-AF65-F5344CB8AC3E}">
        <p14:creationId xmlns:p14="http://schemas.microsoft.com/office/powerpoint/2010/main" val="25606009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32EAD7-4065-4B4E-9AA0-029A2FE11905}"/>
              </a:ext>
            </a:extLst>
          </p:cNvPr>
          <p:cNvPicPr>
            <a:picLocks noChangeAspect="1"/>
          </p:cNvPicPr>
          <p:nvPr/>
        </p:nvPicPr>
        <p:blipFill>
          <a:blip r:embed="rId3"/>
          <a:stretch>
            <a:fillRect/>
          </a:stretch>
        </p:blipFill>
        <p:spPr>
          <a:xfrm>
            <a:off x="487346" y="637468"/>
            <a:ext cx="11217308" cy="5776912"/>
          </a:xfrm>
          <a:prstGeom prst="rect">
            <a:avLst/>
          </a:prstGeom>
          <a:noFill/>
        </p:spPr>
      </p:pic>
      <p:sp>
        <p:nvSpPr>
          <p:cNvPr id="2" name="Title 1">
            <a:extLst>
              <a:ext uri="{FF2B5EF4-FFF2-40B4-BE49-F238E27FC236}">
                <a16:creationId xmlns:a16="http://schemas.microsoft.com/office/drawing/2014/main" id="{B395CD35-31FA-4FF0-A94E-0986269B7154}"/>
              </a:ext>
            </a:extLst>
          </p:cNvPr>
          <p:cNvSpPr>
            <a:spLocks noGrp="1"/>
          </p:cNvSpPr>
          <p:nvPr>
            <p:ph type="title"/>
          </p:nvPr>
        </p:nvSpPr>
        <p:spPr>
          <a:xfrm>
            <a:off x="226243" y="3493"/>
            <a:ext cx="10801369" cy="747946"/>
          </a:xfrm>
        </p:spPr>
        <p:txBody>
          <a:bodyPr/>
          <a:lstStyle/>
          <a:p>
            <a:r>
              <a:rPr lang="en-US" dirty="0"/>
              <a:t>Payments not attached to Students</a:t>
            </a:r>
          </a:p>
        </p:txBody>
      </p:sp>
    </p:spTree>
    <p:extLst>
      <p:ext uri="{BB962C8B-B14F-4D97-AF65-F5344CB8AC3E}">
        <p14:creationId xmlns:p14="http://schemas.microsoft.com/office/powerpoint/2010/main" val="16848787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DFB1DD-D753-4F22-893B-F9315A6C5E40}"/>
              </a:ext>
            </a:extLst>
          </p:cNvPr>
          <p:cNvPicPr>
            <a:picLocks noChangeAspect="1"/>
          </p:cNvPicPr>
          <p:nvPr/>
        </p:nvPicPr>
        <p:blipFill>
          <a:blip r:embed="rId3"/>
          <a:stretch>
            <a:fillRect/>
          </a:stretch>
        </p:blipFill>
        <p:spPr>
          <a:xfrm>
            <a:off x="227610" y="1048692"/>
            <a:ext cx="11603037" cy="4902281"/>
          </a:xfrm>
          <a:prstGeom prst="rect">
            <a:avLst/>
          </a:prstGeom>
          <a:noFill/>
        </p:spPr>
      </p:pic>
      <p:sp>
        <p:nvSpPr>
          <p:cNvPr id="2" name="Title 1">
            <a:extLst>
              <a:ext uri="{FF2B5EF4-FFF2-40B4-BE49-F238E27FC236}">
                <a16:creationId xmlns:a16="http://schemas.microsoft.com/office/drawing/2014/main" id="{BFA62F0A-AE01-410E-8375-13DBAE43B7F7}"/>
              </a:ext>
            </a:extLst>
          </p:cNvPr>
          <p:cNvSpPr>
            <a:spLocks noGrp="1"/>
          </p:cNvSpPr>
          <p:nvPr>
            <p:ph type="title"/>
          </p:nvPr>
        </p:nvSpPr>
        <p:spPr>
          <a:xfrm>
            <a:off x="1519651" y="93699"/>
            <a:ext cx="9152697" cy="757327"/>
          </a:xfrm>
        </p:spPr>
        <p:txBody>
          <a:bodyPr/>
          <a:lstStyle/>
          <a:p>
            <a:r>
              <a:rPr lang="en-US" dirty="0"/>
              <a:t>New Contract – Student Cancelled</a:t>
            </a:r>
          </a:p>
        </p:txBody>
      </p:sp>
    </p:spTree>
    <p:extLst>
      <p:ext uri="{BB962C8B-B14F-4D97-AF65-F5344CB8AC3E}">
        <p14:creationId xmlns:p14="http://schemas.microsoft.com/office/powerpoint/2010/main" val="30633854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E52030-58BE-4819-8601-8042EE06803F}"/>
              </a:ext>
            </a:extLst>
          </p:cNvPr>
          <p:cNvPicPr>
            <a:picLocks noChangeAspect="1"/>
          </p:cNvPicPr>
          <p:nvPr/>
        </p:nvPicPr>
        <p:blipFill>
          <a:blip r:embed="rId3"/>
          <a:stretch>
            <a:fillRect/>
          </a:stretch>
        </p:blipFill>
        <p:spPr>
          <a:xfrm>
            <a:off x="304870" y="805758"/>
            <a:ext cx="11383082" cy="5776912"/>
          </a:xfrm>
          <a:prstGeom prst="rect">
            <a:avLst/>
          </a:prstGeom>
          <a:noFill/>
        </p:spPr>
      </p:pic>
      <p:sp>
        <p:nvSpPr>
          <p:cNvPr id="2" name="Title 1">
            <a:extLst>
              <a:ext uri="{FF2B5EF4-FFF2-40B4-BE49-F238E27FC236}">
                <a16:creationId xmlns:a16="http://schemas.microsoft.com/office/drawing/2014/main" id="{E6D161E9-3BF7-40F8-9BC2-84D8CDC8F43C}"/>
              </a:ext>
            </a:extLst>
          </p:cNvPr>
          <p:cNvSpPr>
            <a:spLocks noGrp="1"/>
          </p:cNvSpPr>
          <p:nvPr>
            <p:ph type="title"/>
          </p:nvPr>
        </p:nvSpPr>
        <p:spPr>
          <a:xfrm>
            <a:off x="1519651" y="86623"/>
            <a:ext cx="9152697" cy="719135"/>
          </a:xfrm>
        </p:spPr>
        <p:txBody>
          <a:bodyPr/>
          <a:lstStyle/>
          <a:p>
            <a:r>
              <a:rPr lang="en-US" dirty="0"/>
              <a:t>Spring 2021 Account Details</a:t>
            </a:r>
          </a:p>
        </p:txBody>
      </p:sp>
    </p:spTree>
    <p:extLst>
      <p:ext uri="{BB962C8B-B14F-4D97-AF65-F5344CB8AC3E}">
        <p14:creationId xmlns:p14="http://schemas.microsoft.com/office/powerpoint/2010/main" val="26796152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139011-AAA2-46BA-A565-F2480F055034}"/>
              </a:ext>
            </a:extLst>
          </p:cNvPr>
          <p:cNvPicPr>
            <a:picLocks noChangeAspect="1"/>
          </p:cNvPicPr>
          <p:nvPr/>
        </p:nvPicPr>
        <p:blipFill>
          <a:blip r:embed="rId3"/>
          <a:stretch>
            <a:fillRect/>
          </a:stretch>
        </p:blipFill>
        <p:spPr>
          <a:xfrm>
            <a:off x="294481" y="1166408"/>
            <a:ext cx="11603037" cy="4525184"/>
          </a:xfrm>
          <a:prstGeom prst="rect">
            <a:avLst/>
          </a:prstGeom>
          <a:noFill/>
        </p:spPr>
      </p:pic>
      <p:sp>
        <p:nvSpPr>
          <p:cNvPr id="2" name="Title 1">
            <a:extLst>
              <a:ext uri="{FF2B5EF4-FFF2-40B4-BE49-F238E27FC236}">
                <a16:creationId xmlns:a16="http://schemas.microsoft.com/office/drawing/2014/main" id="{26B11188-91DA-41E6-A0E7-0CAB38D27C0A}"/>
              </a:ext>
            </a:extLst>
          </p:cNvPr>
          <p:cNvSpPr>
            <a:spLocks noGrp="1"/>
          </p:cNvSpPr>
          <p:nvPr>
            <p:ph type="title"/>
          </p:nvPr>
        </p:nvSpPr>
        <p:spPr>
          <a:xfrm>
            <a:off x="1519650" y="99460"/>
            <a:ext cx="9152697" cy="624923"/>
          </a:xfrm>
        </p:spPr>
        <p:txBody>
          <a:bodyPr>
            <a:normAutofit fontScale="90000"/>
          </a:bodyPr>
          <a:lstStyle/>
          <a:p>
            <a:r>
              <a:rPr lang="en-US" dirty="0"/>
              <a:t>Fall 2020 – Account Details</a:t>
            </a:r>
          </a:p>
        </p:txBody>
      </p:sp>
    </p:spTree>
    <p:extLst>
      <p:ext uri="{BB962C8B-B14F-4D97-AF65-F5344CB8AC3E}">
        <p14:creationId xmlns:p14="http://schemas.microsoft.com/office/powerpoint/2010/main" val="15317000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9">
            <a:extLst>
              <a:ext uri="{FF2B5EF4-FFF2-40B4-BE49-F238E27FC236}">
                <a16:creationId xmlns:a16="http://schemas.microsoft.com/office/drawing/2014/main" id="{76EC66AA-5088-4D30-A191-3AFC4F0548EF}"/>
              </a:ext>
            </a:extLst>
          </p:cNvPr>
          <p:cNvGraphicFramePr>
            <a:graphicFrameLocks noGrp="1"/>
          </p:cNvGraphicFramePr>
          <p:nvPr>
            <p:ph sz="quarter" idx="10"/>
            <p:extLst>
              <p:ext uri="{D42A27DB-BD31-4B8C-83A1-F6EECF244321}">
                <p14:modId xmlns:p14="http://schemas.microsoft.com/office/powerpoint/2010/main" val="518615263"/>
              </p:ext>
            </p:extLst>
          </p:nvPr>
        </p:nvGraphicFramePr>
        <p:xfrm>
          <a:off x="300038" y="249238"/>
          <a:ext cx="11603037" cy="5776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54391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C09BD2-AF37-4FF0-9B14-CBFB8E01FC83}"/>
              </a:ext>
            </a:extLst>
          </p:cNvPr>
          <p:cNvSpPr>
            <a:spLocks noGrp="1"/>
          </p:cNvSpPr>
          <p:nvPr>
            <p:ph type="title"/>
          </p:nvPr>
        </p:nvSpPr>
        <p:spPr>
          <a:xfrm>
            <a:off x="461914" y="-30764"/>
            <a:ext cx="9861616" cy="818707"/>
          </a:xfrm>
        </p:spPr>
        <p:txBody>
          <a:bodyPr/>
          <a:lstStyle/>
          <a:p>
            <a:r>
              <a:rPr lang="en-US" dirty="0"/>
              <a:t>Population Selection File Map Setup</a:t>
            </a:r>
          </a:p>
        </p:txBody>
      </p:sp>
      <p:pic>
        <p:nvPicPr>
          <p:cNvPr id="3" name="Picture 2">
            <a:extLst>
              <a:ext uri="{FF2B5EF4-FFF2-40B4-BE49-F238E27FC236}">
                <a16:creationId xmlns:a16="http://schemas.microsoft.com/office/drawing/2014/main" id="{587EE57D-08FE-4B1D-9013-134DEBE63817}"/>
              </a:ext>
            </a:extLst>
          </p:cNvPr>
          <p:cNvPicPr>
            <a:picLocks noChangeAspect="1"/>
          </p:cNvPicPr>
          <p:nvPr/>
        </p:nvPicPr>
        <p:blipFill>
          <a:blip r:embed="rId2"/>
          <a:stretch>
            <a:fillRect/>
          </a:stretch>
        </p:blipFill>
        <p:spPr>
          <a:xfrm>
            <a:off x="115185" y="778516"/>
            <a:ext cx="11793280" cy="5377735"/>
          </a:xfrm>
          <a:prstGeom prst="rect">
            <a:avLst/>
          </a:prstGeom>
        </p:spPr>
      </p:pic>
    </p:spTree>
    <p:extLst>
      <p:ext uri="{BB962C8B-B14F-4D97-AF65-F5344CB8AC3E}">
        <p14:creationId xmlns:p14="http://schemas.microsoft.com/office/powerpoint/2010/main" val="16369484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C09BD2-AF37-4FF0-9B14-CBFB8E01FC83}"/>
              </a:ext>
            </a:extLst>
          </p:cNvPr>
          <p:cNvSpPr>
            <a:spLocks noGrp="1"/>
          </p:cNvSpPr>
          <p:nvPr>
            <p:ph type="title"/>
          </p:nvPr>
        </p:nvSpPr>
        <p:spPr>
          <a:xfrm>
            <a:off x="923827" y="0"/>
            <a:ext cx="8771697" cy="1249845"/>
          </a:xfrm>
        </p:spPr>
        <p:txBody>
          <a:bodyPr/>
          <a:lstStyle/>
          <a:p>
            <a:r>
              <a:rPr lang="en-US" dirty="0"/>
              <a:t>K_SF_3</a:t>
            </a:r>
            <a:r>
              <a:rPr lang="en-US" baseline="30000" dirty="0"/>
              <a:t>RD</a:t>
            </a:r>
            <a:r>
              <a:rPr lang="en-US" dirty="0"/>
              <a:t>_PAY_GROUP_POST</a:t>
            </a:r>
          </a:p>
        </p:txBody>
      </p:sp>
      <p:pic>
        <p:nvPicPr>
          <p:cNvPr id="5" name="Picture 4">
            <a:extLst>
              <a:ext uri="{FF2B5EF4-FFF2-40B4-BE49-F238E27FC236}">
                <a16:creationId xmlns:a16="http://schemas.microsoft.com/office/drawing/2014/main" id="{26CD6711-5383-457C-B5E9-5C5F96C7AACC}"/>
              </a:ext>
            </a:extLst>
          </p:cNvPr>
          <p:cNvPicPr>
            <a:picLocks noChangeAspect="1"/>
          </p:cNvPicPr>
          <p:nvPr/>
        </p:nvPicPr>
        <p:blipFill>
          <a:blip r:embed="rId3"/>
          <a:stretch>
            <a:fillRect/>
          </a:stretch>
        </p:blipFill>
        <p:spPr>
          <a:xfrm>
            <a:off x="3080921" y="1004935"/>
            <a:ext cx="6030158" cy="4882686"/>
          </a:xfrm>
          <a:prstGeom prst="rect">
            <a:avLst/>
          </a:prstGeom>
        </p:spPr>
      </p:pic>
    </p:spTree>
    <p:extLst>
      <p:ext uri="{BB962C8B-B14F-4D97-AF65-F5344CB8AC3E}">
        <p14:creationId xmlns:p14="http://schemas.microsoft.com/office/powerpoint/2010/main" val="3435205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C09BD2-AF37-4FF0-9B14-CBFB8E01FC83}"/>
              </a:ext>
            </a:extLst>
          </p:cNvPr>
          <p:cNvSpPr>
            <a:spLocks noGrp="1"/>
          </p:cNvSpPr>
          <p:nvPr>
            <p:ph type="title"/>
          </p:nvPr>
        </p:nvSpPr>
        <p:spPr>
          <a:xfrm>
            <a:off x="153039" y="168104"/>
            <a:ext cx="11602186" cy="800617"/>
          </a:xfrm>
        </p:spPr>
        <p:txBody>
          <a:bodyPr/>
          <a:lstStyle/>
          <a:p>
            <a:r>
              <a:rPr lang="en-US" dirty="0"/>
              <a:t>K_SF_3</a:t>
            </a:r>
            <a:r>
              <a:rPr lang="en-US" baseline="30000" dirty="0"/>
              <a:t>RD</a:t>
            </a:r>
            <a:r>
              <a:rPr lang="en-US" dirty="0"/>
              <a:t>_PAY_GROUP_POST – Excel Edit</a:t>
            </a:r>
          </a:p>
        </p:txBody>
      </p:sp>
      <p:pic>
        <p:nvPicPr>
          <p:cNvPr id="3" name="Picture 2">
            <a:extLst>
              <a:ext uri="{FF2B5EF4-FFF2-40B4-BE49-F238E27FC236}">
                <a16:creationId xmlns:a16="http://schemas.microsoft.com/office/drawing/2014/main" id="{BBC9DA0C-9AFC-4845-B2FE-8C0A24F27F36}"/>
              </a:ext>
            </a:extLst>
          </p:cNvPr>
          <p:cNvPicPr>
            <a:picLocks noChangeAspect="1"/>
          </p:cNvPicPr>
          <p:nvPr/>
        </p:nvPicPr>
        <p:blipFill>
          <a:blip r:embed="rId3"/>
          <a:stretch>
            <a:fillRect/>
          </a:stretch>
        </p:blipFill>
        <p:spPr>
          <a:xfrm>
            <a:off x="153039" y="1232144"/>
            <a:ext cx="11885920" cy="1105499"/>
          </a:xfrm>
          <a:prstGeom prst="rect">
            <a:avLst/>
          </a:prstGeom>
        </p:spPr>
      </p:pic>
      <p:pic>
        <p:nvPicPr>
          <p:cNvPr id="6" name="Picture 5">
            <a:extLst>
              <a:ext uri="{FF2B5EF4-FFF2-40B4-BE49-F238E27FC236}">
                <a16:creationId xmlns:a16="http://schemas.microsoft.com/office/drawing/2014/main" id="{56FB149F-4CB6-4674-9A0C-CDAB05BC8841}"/>
              </a:ext>
            </a:extLst>
          </p:cNvPr>
          <p:cNvPicPr>
            <a:picLocks noChangeAspect="1"/>
          </p:cNvPicPr>
          <p:nvPr/>
        </p:nvPicPr>
        <p:blipFill>
          <a:blip r:embed="rId4"/>
          <a:stretch>
            <a:fillRect/>
          </a:stretch>
        </p:blipFill>
        <p:spPr>
          <a:xfrm>
            <a:off x="2330720" y="2481989"/>
            <a:ext cx="6686532" cy="3708885"/>
          </a:xfrm>
          <a:prstGeom prst="rect">
            <a:avLst/>
          </a:prstGeom>
        </p:spPr>
      </p:pic>
    </p:spTree>
    <p:extLst>
      <p:ext uri="{BB962C8B-B14F-4D97-AF65-F5344CB8AC3E}">
        <p14:creationId xmlns:p14="http://schemas.microsoft.com/office/powerpoint/2010/main" val="15979631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C09BD2-AF37-4FF0-9B14-CBFB8E01FC83}"/>
              </a:ext>
            </a:extLst>
          </p:cNvPr>
          <p:cNvSpPr>
            <a:spLocks noGrp="1"/>
          </p:cNvSpPr>
          <p:nvPr>
            <p:ph type="title"/>
          </p:nvPr>
        </p:nvSpPr>
        <p:spPr>
          <a:xfrm>
            <a:off x="311085" y="170121"/>
            <a:ext cx="11378151" cy="893135"/>
          </a:xfrm>
        </p:spPr>
        <p:txBody>
          <a:bodyPr/>
          <a:lstStyle/>
          <a:p>
            <a:r>
              <a:rPr lang="en-US" dirty="0"/>
              <a:t>K_SF_3</a:t>
            </a:r>
            <a:r>
              <a:rPr lang="en-US" baseline="30000" dirty="0"/>
              <a:t>RD</a:t>
            </a:r>
            <a:r>
              <a:rPr lang="en-US" dirty="0"/>
              <a:t>_PAY_GROUP_POST – Excel Edit</a:t>
            </a:r>
          </a:p>
        </p:txBody>
      </p:sp>
      <p:pic>
        <p:nvPicPr>
          <p:cNvPr id="2058" name="Picture 10">
            <a:extLst>
              <a:ext uri="{FF2B5EF4-FFF2-40B4-BE49-F238E27FC236}">
                <a16:creationId xmlns:a16="http://schemas.microsoft.com/office/drawing/2014/main" id="{3250D436-3C99-4BC4-8751-279386CDED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4" y="1187888"/>
            <a:ext cx="11791950" cy="423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5207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C09BD2-AF37-4FF0-9B14-CBFB8E01FC83}"/>
              </a:ext>
            </a:extLst>
          </p:cNvPr>
          <p:cNvSpPr>
            <a:spLocks noGrp="1"/>
          </p:cNvSpPr>
          <p:nvPr>
            <p:ph type="title"/>
          </p:nvPr>
        </p:nvSpPr>
        <p:spPr/>
        <p:txBody>
          <a:bodyPr/>
          <a:lstStyle/>
          <a:p>
            <a:r>
              <a:rPr lang="en-US" dirty="0"/>
              <a:t>K_SF_3</a:t>
            </a:r>
            <a:r>
              <a:rPr lang="en-US" baseline="30000" dirty="0"/>
              <a:t>RD</a:t>
            </a:r>
            <a:r>
              <a:rPr lang="en-US" dirty="0"/>
              <a:t>_PAY_GROUP_POST</a:t>
            </a:r>
          </a:p>
        </p:txBody>
      </p:sp>
      <p:pic>
        <p:nvPicPr>
          <p:cNvPr id="2" name="CCD857CA-D71B-44B6-8056-ADF69F20334A">
            <a:hlinkClick r:id="" action="ppaction://media"/>
            <a:extLst>
              <a:ext uri="{FF2B5EF4-FFF2-40B4-BE49-F238E27FC236}">
                <a16:creationId xmlns:a16="http://schemas.microsoft.com/office/drawing/2014/main" id="{54345022-B37E-4774-9951-44233B03C4A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5" y="172015"/>
            <a:ext cx="11989323" cy="5406459"/>
          </a:xfrm>
          <a:prstGeom prst="rect">
            <a:avLst/>
          </a:prstGeom>
        </p:spPr>
      </p:pic>
    </p:spTree>
    <p:extLst>
      <p:ext uri="{BB962C8B-B14F-4D97-AF65-F5344CB8AC3E}">
        <p14:creationId xmlns:p14="http://schemas.microsoft.com/office/powerpoint/2010/main" val="28626756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2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p&#10;&#10;Description automatically generated">
            <a:extLst>
              <a:ext uri="{FF2B5EF4-FFF2-40B4-BE49-F238E27FC236}">
                <a16:creationId xmlns:a16="http://schemas.microsoft.com/office/drawing/2014/main" id="{C1441285-E1A8-41CF-AB88-CC3E69B6B3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6536"/>
            <a:ext cx="12192000" cy="5278984"/>
          </a:xfrm>
          <a:prstGeom prst="rect">
            <a:avLst/>
          </a:prstGeom>
        </p:spPr>
      </p:pic>
      <p:pic>
        <p:nvPicPr>
          <p:cNvPr id="22" name="Picture 21" descr="Logo&#10;&#10;Description automatically generated">
            <a:extLst>
              <a:ext uri="{FF2B5EF4-FFF2-40B4-BE49-F238E27FC236}">
                <a16:creationId xmlns:a16="http://schemas.microsoft.com/office/drawing/2014/main" id="{3E2BDDB1-68F7-424E-A5FA-A99C7E29D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2336" y="6065520"/>
            <a:ext cx="4169664" cy="792480"/>
          </a:xfrm>
          <a:prstGeom prst="rect">
            <a:avLst/>
          </a:prstGeom>
        </p:spPr>
      </p:pic>
    </p:spTree>
    <p:extLst>
      <p:ext uri="{BB962C8B-B14F-4D97-AF65-F5344CB8AC3E}">
        <p14:creationId xmlns:p14="http://schemas.microsoft.com/office/powerpoint/2010/main" val="4970242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C09BD2-AF37-4FF0-9B14-CBFB8E01FC83}"/>
              </a:ext>
            </a:extLst>
          </p:cNvPr>
          <p:cNvSpPr>
            <a:spLocks noGrp="1"/>
          </p:cNvSpPr>
          <p:nvPr>
            <p:ph type="title"/>
          </p:nvPr>
        </p:nvSpPr>
        <p:spPr>
          <a:xfrm>
            <a:off x="0" y="174904"/>
            <a:ext cx="12192000" cy="767766"/>
          </a:xfrm>
        </p:spPr>
        <p:txBody>
          <a:bodyPr/>
          <a:lstStyle/>
          <a:p>
            <a:r>
              <a:rPr lang="en-US" sz="4000" dirty="0"/>
              <a:t>K_SF_3</a:t>
            </a:r>
            <a:r>
              <a:rPr lang="en-US" sz="4000" baseline="30000" dirty="0"/>
              <a:t>RD</a:t>
            </a:r>
            <a:r>
              <a:rPr lang="en-US" sz="4000" dirty="0"/>
              <a:t>_PAY_GROUP_POST – View Log/Trace</a:t>
            </a:r>
          </a:p>
        </p:txBody>
      </p:sp>
      <p:pic>
        <p:nvPicPr>
          <p:cNvPr id="3074" name="Picture 2">
            <a:extLst>
              <a:ext uri="{FF2B5EF4-FFF2-40B4-BE49-F238E27FC236}">
                <a16:creationId xmlns:a16="http://schemas.microsoft.com/office/drawing/2014/main" id="{C1D7A09F-84DB-421E-86A7-3422BDAEC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4586"/>
            <a:ext cx="12192000" cy="9763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0C73719-1891-4981-B44A-0F65AFD68C3A}"/>
              </a:ext>
            </a:extLst>
          </p:cNvPr>
          <p:cNvPicPr>
            <a:picLocks noChangeAspect="1"/>
          </p:cNvPicPr>
          <p:nvPr/>
        </p:nvPicPr>
        <p:blipFill>
          <a:blip r:embed="rId3"/>
          <a:stretch>
            <a:fillRect/>
          </a:stretch>
        </p:blipFill>
        <p:spPr>
          <a:xfrm>
            <a:off x="3066894" y="2427868"/>
            <a:ext cx="6058211" cy="1390721"/>
          </a:xfrm>
          <a:prstGeom prst="rect">
            <a:avLst/>
          </a:prstGeom>
        </p:spPr>
      </p:pic>
      <p:pic>
        <p:nvPicPr>
          <p:cNvPr id="6" name="Picture 5">
            <a:extLst>
              <a:ext uri="{FF2B5EF4-FFF2-40B4-BE49-F238E27FC236}">
                <a16:creationId xmlns:a16="http://schemas.microsoft.com/office/drawing/2014/main" id="{63AB6CB9-003D-41C6-8B76-2DB87DFC5453}"/>
              </a:ext>
            </a:extLst>
          </p:cNvPr>
          <p:cNvPicPr>
            <a:picLocks noChangeAspect="1"/>
          </p:cNvPicPr>
          <p:nvPr/>
        </p:nvPicPr>
        <p:blipFill>
          <a:blip r:embed="rId4"/>
          <a:stretch>
            <a:fillRect/>
          </a:stretch>
        </p:blipFill>
        <p:spPr>
          <a:xfrm>
            <a:off x="3066894" y="4082422"/>
            <a:ext cx="6261422" cy="831893"/>
          </a:xfrm>
          <a:prstGeom prst="rect">
            <a:avLst/>
          </a:prstGeom>
        </p:spPr>
      </p:pic>
      <p:pic>
        <p:nvPicPr>
          <p:cNvPr id="8" name="Picture 7">
            <a:extLst>
              <a:ext uri="{FF2B5EF4-FFF2-40B4-BE49-F238E27FC236}">
                <a16:creationId xmlns:a16="http://schemas.microsoft.com/office/drawing/2014/main" id="{0803F066-0765-4BEB-B934-A4086B67D72A}"/>
              </a:ext>
            </a:extLst>
          </p:cNvPr>
          <p:cNvPicPr>
            <a:picLocks noChangeAspect="1"/>
          </p:cNvPicPr>
          <p:nvPr/>
        </p:nvPicPr>
        <p:blipFill>
          <a:blip r:embed="rId5"/>
          <a:stretch>
            <a:fillRect/>
          </a:stretch>
        </p:blipFill>
        <p:spPr>
          <a:xfrm>
            <a:off x="5880089" y="5152434"/>
            <a:ext cx="3448227" cy="1517728"/>
          </a:xfrm>
          <a:prstGeom prst="rect">
            <a:avLst/>
          </a:prstGeom>
        </p:spPr>
      </p:pic>
    </p:spTree>
    <p:extLst>
      <p:ext uri="{BB962C8B-B14F-4D97-AF65-F5344CB8AC3E}">
        <p14:creationId xmlns:p14="http://schemas.microsoft.com/office/powerpoint/2010/main" val="25845236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5206DF2-8904-46D6-B241-A0B0577A59E0">
            <a:hlinkClick r:id="" action="ppaction://media"/>
            <a:extLst>
              <a:ext uri="{FF2B5EF4-FFF2-40B4-BE49-F238E27FC236}">
                <a16:creationId xmlns:a16="http://schemas.microsoft.com/office/drawing/2014/main" id="{2A94F6F6-D902-470B-B74F-309641DB878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5" y="92075"/>
            <a:ext cx="12166600" cy="5486400"/>
          </a:xfrm>
          <a:prstGeom prst="rect">
            <a:avLst/>
          </a:prstGeom>
        </p:spPr>
      </p:pic>
    </p:spTree>
    <p:extLst>
      <p:ext uri="{BB962C8B-B14F-4D97-AF65-F5344CB8AC3E}">
        <p14:creationId xmlns:p14="http://schemas.microsoft.com/office/powerpoint/2010/main" val="27704713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0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C09BD2-AF37-4FF0-9B14-CBFB8E01FC83}"/>
              </a:ext>
            </a:extLst>
          </p:cNvPr>
          <p:cNvSpPr>
            <a:spLocks noGrp="1"/>
          </p:cNvSpPr>
          <p:nvPr>
            <p:ph type="title"/>
          </p:nvPr>
        </p:nvSpPr>
        <p:spPr>
          <a:xfrm>
            <a:off x="0" y="92359"/>
            <a:ext cx="12104016" cy="894470"/>
          </a:xfrm>
        </p:spPr>
        <p:txBody>
          <a:bodyPr/>
          <a:lstStyle/>
          <a:p>
            <a:r>
              <a:rPr lang="en-US" sz="4000" dirty="0"/>
              <a:t>Corporate Account - K_SF_3</a:t>
            </a:r>
            <a:r>
              <a:rPr lang="en-US" sz="4000" baseline="30000" dirty="0"/>
              <a:t>RD</a:t>
            </a:r>
            <a:r>
              <a:rPr lang="en-US" sz="4000" dirty="0"/>
              <a:t>_PAY_GROUP_POST</a:t>
            </a:r>
          </a:p>
        </p:txBody>
      </p:sp>
      <p:pic>
        <p:nvPicPr>
          <p:cNvPr id="3" name="Picture 2">
            <a:extLst>
              <a:ext uri="{FF2B5EF4-FFF2-40B4-BE49-F238E27FC236}">
                <a16:creationId xmlns:a16="http://schemas.microsoft.com/office/drawing/2014/main" id="{939C42BA-E75D-4342-A488-2E5DC7C634F6}"/>
              </a:ext>
            </a:extLst>
          </p:cNvPr>
          <p:cNvPicPr>
            <a:picLocks noChangeAspect="1"/>
          </p:cNvPicPr>
          <p:nvPr/>
        </p:nvPicPr>
        <p:blipFill>
          <a:blip r:embed="rId2"/>
          <a:stretch>
            <a:fillRect/>
          </a:stretch>
        </p:blipFill>
        <p:spPr>
          <a:xfrm>
            <a:off x="311142" y="1154952"/>
            <a:ext cx="11472530" cy="4548095"/>
          </a:xfrm>
          <a:prstGeom prst="rect">
            <a:avLst/>
          </a:prstGeom>
        </p:spPr>
      </p:pic>
    </p:spTree>
    <p:extLst>
      <p:ext uri="{BB962C8B-B14F-4D97-AF65-F5344CB8AC3E}">
        <p14:creationId xmlns:p14="http://schemas.microsoft.com/office/powerpoint/2010/main" val="3523082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8CDB54-6376-45B4-85BE-714B388CB4B1}"/>
              </a:ext>
            </a:extLst>
          </p:cNvPr>
          <p:cNvPicPr>
            <a:picLocks noChangeAspect="1"/>
          </p:cNvPicPr>
          <p:nvPr/>
        </p:nvPicPr>
        <p:blipFill>
          <a:blip r:embed="rId2"/>
          <a:stretch>
            <a:fillRect/>
          </a:stretch>
        </p:blipFill>
        <p:spPr>
          <a:xfrm>
            <a:off x="1247009" y="249238"/>
            <a:ext cx="9709095" cy="5776912"/>
          </a:xfrm>
          <a:prstGeom prst="rect">
            <a:avLst/>
          </a:prstGeom>
          <a:noFill/>
        </p:spPr>
      </p:pic>
    </p:spTree>
    <p:extLst>
      <p:ext uri="{BB962C8B-B14F-4D97-AF65-F5344CB8AC3E}">
        <p14:creationId xmlns:p14="http://schemas.microsoft.com/office/powerpoint/2010/main" val="13491190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4EF78-6799-4DBA-AB81-D401D0DBB772}"/>
              </a:ext>
            </a:extLst>
          </p:cNvPr>
          <p:cNvSpPr>
            <a:spLocks noGrp="1"/>
          </p:cNvSpPr>
          <p:nvPr>
            <p:ph type="title"/>
          </p:nvPr>
        </p:nvSpPr>
        <p:spPr>
          <a:xfrm>
            <a:off x="944445" y="2081975"/>
            <a:ext cx="4112478" cy="2999072"/>
          </a:xfrm>
        </p:spPr>
        <p:txBody>
          <a:bodyPr anchor="t">
            <a:noAutofit/>
          </a:bodyPr>
          <a:lstStyle/>
          <a:p>
            <a:r>
              <a:rPr lang="en-US" sz="5400" b="1" dirty="0"/>
              <a:t>One Payment – Multiple Terms &amp; Contracts</a:t>
            </a:r>
          </a:p>
        </p:txBody>
      </p:sp>
      <p:pic>
        <p:nvPicPr>
          <p:cNvPr id="4" name="Picture 3" descr="A hand holding a pen and shading circles on a sheet">
            <a:extLst>
              <a:ext uri="{FF2B5EF4-FFF2-40B4-BE49-F238E27FC236}">
                <a16:creationId xmlns:a16="http://schemas.microsoft.com/office/drawing/2014/main" id="{488A6972-A7F2-4D34-9A9B-3CBDAC9D06BA}"/>
              </a:ext>
            </a:extLst>
          </p:cNvPr>
          <p:cNvPicPr>
            <a:picLocks noChangeAspect="1"/>
          </p:cNvPicPr>
          <p:nvPr/>
        </p:nvPicPr>
        <p:blipFill rotWithShape="1">
          <a:blip r:embed="rId2"/>
          <a:srcRect l="49310" r="24838" b="-1"/>
          <a:stretch/>
        </p:blipFill>
        <p:spPr>
          <a:xfrm>
            <a:off x="6096000" y="10"/>
            <a:ext cx="6096000" cy="6857990"/>
          </a:xfrm>
          <a:prstGeom prst="rect">
            <a:avLst/>
          </a:prstGeom>
          <a:noFill/>
          <a:ln>
            <a:noFill/>
          </a:ln>
        </p:spPr>
      </p:pic>
    </p:spTree>
    <p:extLst>
      <p:ext uri="{BB962C8B-B14F-4D97-AF65-F5344CB8AC3E}">
        <p14:creationId xmlns:p14="http://schemas.microsoft.com/office/powerpoint/2010/main" val="28783808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1583E-8565-438E-897F-688273435269}"/>
              </a:ext>
            </a:extLst>
          </p:cNvPr>
          <p:cNvSpPr>
            <a:spLocks noGrp="1"/>
          </p:cNvSpPr>
          <p:nvPr>
            <p:ph type="title"/>
          </p:nvPr>
        </p:nvSpPr>
        <p:spPr>
          <a:xfrm>
            <a:off x="197963" y="122837"/>
            <a:ext cx="11472421" cy="823461"/>
          </a:xfrm>
        </p:spPr>
        <p:txBody>
          <a:bodyPr/>
          <a:lstStyle/>
          <a:p>
            <a:r>
              <a:rPr lang="en-US" dirty="0"/>
              <a:t>K_SF_3</a:t>
            </a:r>
            <a:r>
              <a:rPr lang="en-US" baseline="30000" dirty="0"/>
              <a:t>RD</a:t>
            </a:r>
            <a:r>
              <a:rPr lang="en-US" dirty="0"/>
              <a:t>_PAY_GROUP_POST_NOTERM</a:t>
            </a:r>
          </a:p>
        </p:txBody>
      </p:sp>
      <p:pic>
        <p:nvPicPr>
          <p:cNvPr id="5" name="Picture 4">
            <a:extLst>
              <a:ext uri="{FF2B5EF4-FFF2-40B4-BE49-F238E27FC236}">
                <a16:creationId xmlns:a16="http://schemas.microsoft.com/office/drawing/2014/main" id="{AA802E88-CA53-4EA9-BC70-62DED664FD13}"/>
              </a:ext>
            </a:extLst>
          </p:cNvPr>
          <p:cNvPicPr>
            <a:picLocks noChangeAspect="1"/>
          </p:cNvPicPr>
          <p:nvPr/>
        </p:nvPicPr>
        <p:blipFill>
          <a:blip r:embed="rId3"/>
          <a:stretch>
            <a:fillRect/>
          </a:stretch>
        </p:blipFill>
        <p:spPr>
          <a:xfrm>
            <a:off x="3236224" y="1153841"/>
            <a:ext cx="5719550" cy="4550318"/>
          </a:xfrm>
          <a:prstGeom prst="rect">
            <a:avLst/>
          </a:prstGeom>
        </p:spPr>
      </p:pic>
    </p:spTree>
    <p:extLst>
      <p:ext uri="{BB962C8B-B14F-4D97-AF65-F5344CB8AC3E}">
        <p14:creationId xmlns:p14="http://schemas.microsoft.com/office/powerpoint/2010/main" val="14564803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325982-6AFF-4E82-AC43-77046FAC60E8}"/>
              </a:ext>
            </a:extLst>
          </p:cNvPr>
          <p:cNvPicPr>
            <a:picLocks noChangeAspect="1"/>
          </p:cNvPicPr>
          <p:nvPr/>
        </p:nvPicPr>
        <p:blipFill>
          <a:blip r:embed="rId3"/>
          <a:stretch>
            <a:fillRect/>
          </a:stretch>
        </p:blipFill>
        <p:spPr>
          <a:xfrm>
            <a:off x="294481" y="1746560"/>
            <a:ext cx="11603037" cy="3364880"/>
          </a:xfrm>
          <a:prstGeom prst="rect">
            <a:avLst/>
          </a:prstGeom>
          <a:noFill/>
        </p:spPr>
      </p:pic>
      <p:sp>
        <p:nvSpPr>
          <p:cNvPr id="4" name="Title 3">
            <a:extLst>
              <a:ext uri="{FF2B5EF4-FFF2-40B4-BE49-F238E27FC236}">
                <a16:creationId xmlns:a16="http://schemas.microsoft.com/office/drawing/2014/main" id="{9FC09BD2-AF37-4FF0-9B14-CBFB8E01FC83}"/>
              </a:ext>
            </a:extLst>
          </p:cNvPr>
          <p:cNvSpPr>
            <a:spLocks noGrp="1"/>
          </p:cNvSpPr>
          <p:nvPr>
            <p:ph type="title"/>
          </p:nvPr>
        </p:nvSpPr>
        <p:spPr>
          <a:xfrm>
            <a:off x="160256" y="207478"/>
            <a:ext cx="10512091" cy="898310"/>
          </a:xfrm>
        </p:spPr>
        <p:txBody>
          <a:bodyPr/>
          <a:lstStyle/>
          <a:p>
            <a:r>
              <a:rPr lang="en-US" dirty="0"/>
              <a:t>K_SF_3</a:t>
            </a:r>
            <a:r>
              <a:rPr lang="en-US" baseline="30000" dirty="0"/>
              <a:t>RD</a:t>
            </a:r>
            <a:r>
              <a:rPr lang="en-US" dirty="0"/>
              <a:t>_PAY_GROUP_POST_NOTERM</a:t>
            </a:r>
          </a:p>
        </p:txBody>
      </p:sp>
    </p:spTree>
    <p:extLst>
      <p:ext uri="{BB962C8B-B14F-4D97-AF65-F5344CB8AC3E}">
        <p14:creationId xmlns:p14="http://schemas.microsoft.com/office/powerpoint/2010/main" val="8316574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C09BD2-AF37-4FF0-9B14-CBFB8E01FC83}"/>
              </a:ext>
            </a:extLst>
          </p:cNvPr>
          <p:cNvSpPr>
            <a:spLocks noGrp="1"/>
          </p:cNvSpPr>
          <p:nvPr>
            <p:ph type="title"/>
          </p:nvPr>
        </p:nvSpPr>
        <p:spPr>
          <a:xfrm>
            <a:off x="140183" y="174918"/>
            <a:ext cx="10532165" cy="835175"/>
          </a:xfrm>
        </p:spPr>
        <p:txBody>
          <a:bodyPr/>
          <a:lstStyle/>
          <a:p>
            <a:r>
              <a:rPr lang="en-US" dirty="0"/>
              <a:t>K_SF_3</a:t>
            </a:r>
            <a:r>
              <a:rPr lang="en-US" baseline="30000" dirty="0"/>
              <a:t>RD</a:t>
            </a:r>
            <a:r>
              <a:rPr lang="en-US" dirty="0"/>
              <a:t>_PAY_GROUP_POST_NOTERM</a:t>
            </a:r>
          </a:p>
        </p:txBody>
      </p:sp>
      <p:pic>
        <p:nvPicPr>
          <p:cNvPr id="5" name="Picture 4">
            <a:extLst>
              <a:ext uri="{FF2B5EF4-FFF2-40B4-BE49-F238E27FC236}">
                <a16:creationId xmlns:a16="http://schemas.microsoft.com/office/drawing/2014/main" id="{AFBC0A1F-FC43-4DD8-8F50-1D20CF74CC49}"/>
              </a:ext>
            </a:extLst>
          </p:cNvPr>
          <p:cNvPicPr>
            <a:picLocks noChangeAspect="1"/>
          </p:cNvPicPr>
          <p:nvPr/>
        </p:nvPicPr>
        <p:blipFill>
          <a:blip r:embed="rId3"/>
          <a:stretch>
            <a:fillRect/>
          </a:stretch>
        </p:blipFill>
        <p:spPr>
          <a:xfrm>
            <a:off x="140183" y="1681533"/>
            <a:ext cx="11911634" cy="3494934"/>
          </a:xfrm>
          <a:prstGeom prst="rect">
            <a:avLst/>
          </a:prstGeom>
        </p:spPr>
      </p:pic>
    </p:spTree>
    <p:extLst>
      <p:ext uri="{BB962C8B-B14F-4D97-AF65-F5344CB8AC3E}">
        <p14:creationId xmlns:p14="http://schemas.microsoft.com/office/powerpoint/2010/main" val="497515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D2269-D53C-493C-8EFB-A5B2F0C1B657}"/>
              </a:ext>
            </a:extLst>
          </p:cNvPr>
          <p:cNvSpPr>
            <a:spLocks noGrp="1"/>
          </p:cNvSpPr>
          <p:nvPr>
            <p:ph type="title"/>
          </p:nvPr>
        </p:nvSpPr>
        <p:spPr>
          <a:xfrm>
            <a:off x="181917" y="1772239"/>
            <a:ext cx="6671555" cy="2572526"/>
          </a:xfrm>
        </p:spPr>
        <p:txBody>
          <a:bodyPr anchor="t">
            <a:normAutofit/>
          </a:bodyPr>
          <a:lstStyle/>
          <a:p>
            <a:r>
              <a:rPr lang="en-US" dirty="0"/>
              <a:t>Received a payment of $5,360.10</a:t>
            </a:r>
            <a:br>
              <a:rPr lang="en-US" dirty="0"/>
            </a:br>
            <a:br>
              <a:rPr lang="en-US" dirty="0"/>
            </a:br>
            <a:r>
              <a:rPr lang="en-US" dirty="0"/>
              <a:t>For Contract 58458.00 $2,000</a:t>
            </a:r>
            <a:br>
              <a:rPr lang="en-US" dirty="0"/>
            </a:br>
            <a:r>
              <a:rPr lang="en-US" dirty="0"/>
              <a:t>For Contract 58457.00 $3,360.10</a:t>
            </a:r>
          </a:p>
        </p:txBody>
      </p:sp>
      <p:pic>
        <p:nvPicPr>
          <p:cNvPr id="4" name="Picture 3" descr="Old wrinkled hands with some coins">
            <a:extLst>
              <a:ext uri="{FF2B5EF4-FFF2-40B4-BE49-F238E27FC236}">
                <a16:creationId xmlns:a16="http://schemas.microsoft.com/office/drawing/2014/main" id="{2AE98B6D-DDF5-436D-A7B2-291289E2F7F3}"/>
              </a:ext>
            </a:extLst>
          </p:cNvPr>
          <p:cNvPicPr>
            <a:picLocks noChangeAspect="1"/>
          </p:cNvPicPr>
          <p:nvPr/>
        </p:nvPicPr>
        <p:blipFill rotWithShape="1">
          <a:blip r:embed="rId2"/>
          <a:srcRect l="14819" r="35735" b="-1"/>
          <a:stretch/>
        </p:blipFill>
        <p:spPr>
          <a:xfrm>
            <a:off x="7112000" y="10"/>
            <a:ext cx="5080000" cy="6857990"/>
          </a:xfrm>
          <a:prstGeom prst="rect">
            <a:avLst/>
          </a:prstGeom>
          <a:noFill/>
          <a:ln>
            <a:noFill/>
          </a:ln>
        </p:spPr>
      </p:pic>
    </p:spTree>
    <p:extLst>
      <p:ext uri="{BB962C8B-B14F-4D97-AF65-F5344CB8AC3E}">
        <p14:creationId xmlns:p14="http://schemas.microsoft.com/office/powerpoint/2010/main" val="38712262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D034EA-7D34-4233-B424-7614E0BD83FA}"/>
              </a:ext>
            </a:extLst>
          </p:cNvPr>
          <p:cNvPicPr>
            <a:picLocks noChangeAspect="1"/>
          </p:cNvPicPr>
          <p:nvPr/>
        </p:nvPicPr>
        <p:blipFill>
          <a:blip r:embed="rId2"/>
          <a:stretch>
            <a:fillRect/>
          </a:stretch>
        </p:blipFill>
        <p:spPr>
          <a:xfrm>
            <a:off x="625810" y="249238"/>
            <a:ext cx="10951492" cy="5776912"/>
          </a:xfrm>
          <a:prstGeom prst="rect">
            <a:avLst/>
          </a:prstGeom>
          <a:noFill/>
        </p:spPr>
      </p:pic>
    </p:spTree>
    <p:extLst>
      <p:ext uri="{BB962C8B-B14F-4D97-AF65-F5344CB8AC3E}">
        <p14:creationId xmlns:p14="http://schemas.microsoft.com/office/powerpoint/2010/main" val="14839617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893C35-E10D-42AB-BC32-9B76078F826F}"/>
              </a:ext>
            </a:extLst>
          </p:cNvPr>
          <p:cNvSpPr>
            <a:spLocks noGrp="1"/>
          </p:cNvSpPr>
          <p:nvPr>
            <p:ph type="title"/>
          </p:nvPr>
        </p:nvSpPr>
        <p:spPr>
          <a:xfrm>
            <a:off x="3341763" y="242353"/>
            <a:ext cx="5508471" cy="839568"/>
          </a:xfrm>
        </p:spPr>
        <p:txBody>
          <a:bodyPr/>
          <a:lstStyle/>
          <a:p>
            <a:r>
              <a:rPr lang="en-US" dirty="0"/>
              <a:t>Item Type Creation</a:t>
            </a:r>
          </a:p>
        </p:txBody>
      </p:sp>
      <p:sp>
        <p:nvSpPr>
          <p:cNvPr id="2" name="Rectangle 1">
            <a:extLst>
              <a:ext uri="{FF2B5EF4-FFF2-40B4-BE49-F238E27FC236}">
                <a16:creationId xmlns:a16="http://schemas.microsoft.com/office/drawing/2014/main" id="{CEF4D696-2188-C0E9-3DD6-D733A87CD616}"/>
              </a:ext>
            </a:extLst>
          </p:cNvPr>
          <p:cNvSpPr/>
          <p:nvPr/>
        </p:nvSpPr>
        <p:spPr>
          <a:xfrm>
            <a:off x="825795" y="863906"/>
            <a:ext cx="10540410" cy="131755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FFF"/>
                </a:solidFill>
              </a:rPr>
              <a:t>Item Type Definition</a:t>
            </a:r>
          </a:p>
          <a:p>
            <a:pPr algn="ctr"/>
            <a:r>
              <a:rPr lang="en-US" sz="2000" dirty="0">
                <a:solidFill>
                  <a:srgbClr val="FFFFFF"/>
                </a:solidFill>
              </a:rPr>
              <a:t>12 Digits</a:t>
            </a:r>
          </a:p>
          <a:p>
            <a:pPr algn="ctr"/>
            <a:r>
              <a:rPr lang="en-US" sz="2000" dirty="0">
                <a:solidFill>
                  <a:srgbClr val="FFFFFF"/>
                </a:solidFill>
              </a:rPr>
              <a:t>Example: Elizabethtown Cash/Check</a:t>
            </a:r>
          </a:p>
          <a:p>
            <a:pPr algn="ctr"/>
            <a:r>
              <a:rPr lang="en-US" sz="2000" dirty="0">
                <a:solidFill>
                  <a:srgbClr val="FFFFFF"/>
                </a:solidFill>
              </a:rPr>
              <a:t>61</a:t>
            </a:r>
            <a:r>
              <a:rPr lang="en-US" sz="2000" b="1" dirty="0">
                <a:solidFill>
                  <a:srgbClr val="FFFFFF"/>
                </a:solidFill>
              </a:rPr>
              <a:t>68040</a:t>
            </a:r>
            <a:r>
              <a:rPr lang="en-US" sz="2000" dirty="0">
                <a:solidFill>
                  <a:srgbClr val="FFFFFF"/>
                </a:solidFill>
              </a:rPr>
              <a:t>99001</a:t>
            </a:r>
          </a:p>
        </p:txBody>
      </p:sp>
      <p:pic>
        <p:nvPicPr>
          <p:cNvPr id="7" name="Picture 6">
            <a:extLst>
              <a:ext uri="{FF2B5EF4-FFF2-40B4-BE49-F238E27FC236}">
                <a16:creationId xmlns:a16="http://schemas.microsoft.com/office/drawing/2014/main" id="{D906F4FC-7BE0-D9DC-0785-FA53D668518F}"/>
              </a:ext>
            </a:extLst>
          </p:cNvPr>
          <p:cNvPicPr>
            <a:picLocks noChangeAspect="1"/>
          </p:cNvPicPr>
          <p:nvPr/>
        </p:nvPicPr>
        <p:blipFill>
          <a:blip r:embed="rId2"/>
          <a:stretch>
            <a:fillRect/>
          </a:stretch>
        </p:blipFill>
        <p:spPr>
          <a:xfrm>
            <a:off x="825795" y="2287027"/>
            <a:ext cx="3523793" cy="3865199"/>
          </a:xfrm>
          <a:prstGeom prst="rect">
            <a:avLst/>
          </a:prstGeom>
        </p:spPr>
      </p:pic>
      <p:pic>
        <p:nvPicPr>
          <p:cNvPr id="8" name="Picture 7">
            <a:extLst>
              <a:ext uri="{FF2B5EF4-FFF2-40B4-BE49-F238E27FC236}">
                <a16:creationId xmlns:a16="http://schemas.microsoft.com/office/drawing/2014/main" id="{C7DC0492-3D81-56E3-34CA-42A9874A7B19}"/>
              </a:ext>
            </a:extLst>
          </p:cNvPr>
          <p:cNvPicPr>
            <a:picLocks noChangeAspect="1"/>
          </p:cNvPicPr>
          <p:nvPr/>
        </p:nvPicPr>
        <p:blipFill>
          <a:blip r:embed="rId3"/>
          <a:stretch>
            <a:fillRect/>
          </a:stretch>
        </p:blipFill>
        <p:spPr>
          <a:xfrm>
            <a:off x="4660512" y="2288201"/>
            <a:ext cx="2450804" cy="3864025"/>
          </a:xfrm>
          <a:prstGeom prst="rect">
            <a:avLst/>
          </a:prstGeom>
        </p:spPr>
      </p:pic>
      <p:pic>
        <p:nvPicPr>
          <p:cNvPr id="9" name="Picture 8">
            <a:extLst>
              <a:ext uri="{FF2B5EF4-FFF2-40B4-BE49-F238E27FC236}">
                <a16:creationId xmlns:a16="http://schemas.microsoft.com/office/drawing/2014/main" id="{39791412-B455-96E8-F64F-D86D37757C95}"/>
              </a:ext>
            </a:extLst>
          </p:cNvPr>
          <p:cNvPicPr>
            <a:picLocks noChangeAspect="1"/>
          </p:cNvPicPr>
          <p:nvPr/>
        </p:nvPicPr>
        <p:blipFill>
          <a:blip r:embed="rId4"/>
          <a:stretch>
            <a:fillRect/>
          </a:stretch>
        </p:blipFill>
        <p:spPr>
          <a:xfrm>
            <a:off x="7531489" y="2213470"/>
            <a:ext cx="3834716" cy="1755800"/>
          </a:xfrm>
          <a:prstGeom prst="rect">
            <a:avLst/>
          </a:prstGeom>
        </p:spPr>
      </p:pic>
      <p:pic>
        <p:nvPicPr>
          <p:cNvPr id="10" name="Picture 9">
            <a:extLst>
              <a:ext uri="{FF2B5EF4-FFF2-40B4-BE49-F238E27FC236}">
                <a16:creationId xmlns:a16="http://schemas.microsoft.com/office/drawing/2014/main" id="{6C69A024-9F53-6518-7A32-7E05B39463CF}"/>
              </a:ext>
            </a:extLst>
          </p:cNvPr>
          <p:cNvPicPr>
            <a:picLocks noChangeAspect="1"/>
          </p:cNvPicPr>
          <p:nvPr/>
        </p:nvPicPr>
        <p:blipFill>
          <a:blip r:embed="rId5"/>
          <a:stretch>
            <a:fillRect/>
          </a:stretch>
        </p:blipFill>
        <p:spPr>
          <a:xfrm>
            <a:off x="7531489" y="3915980"/>
            <a:ext cx="3834716" cy="2236246"/>
          </a:xfrm>
          <a:prstGeom prst="rect">
            <a:avLst/>
          </a:prstGeom>
        </p:spPr>
      </p:pic>
    </p:spTree>
    <p:extLst>
      <p:ext uri="{BB962C8B-B14F-4D97-AF65-F5344CB8AC3E}">
        <p14:creationId xmlns:p14="http://schemas.microsoft.com/office/powerpoint/2010/main" val="42713771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216610-45F7-4A8A-9C66-6D1B081C3EAE}"/>
              </a:ext>
            </a:extLst>
          </p:cNvPr>
          <p:cNvPicPr>
            <a:picLocks noChangeAspect="1"/>
          </p:cNvPicPr>
          <p:nvPr/>
        </p:nvPicPr>
        <p:blipFill>
          <a:blip r:embed="rId2"/>
          <a:stretch>
            <a:fillRect/>
          </a:stretch>
        </p:blipFill>
        <p:spPr>
          <a:xfrm>
            <a:off x="677227" y="249238"/>
            <a:ext cx="10848659" cy="5776912"/>
          </a:xfrm>
          <a:prstGeom prst="rect">
            <a:avLst/>
          </a:prstGeom>
          <a:noFill/>
        </p:spPr>
      </p:pic>
    </p:spTree>
    <p:extLst>
      <p:ext uri="{BB962C8B-B14F-4D97-AF65-F5344CB8AC3E}">
        <p14:creationId xmlns:p14="http://schemas.microsoft.com/office/powerpoint/2010/main" val="8930293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A38615-1922-4FCE-BFF5-5ADFFA8D3011}"/>
              </a:ext>
            </a:extLst>
          </p:cNvPr>
          <p:cNvPicPr>
            <a:picLocks noChangeAspect="1"/>
          </p:cNvPicPr>
          <p:nvPr/>
        </p:nvPicPr>
        <p:blipFill>
          <a:blip r:embed="rId3"/>
          <a:stretch>
            <a:fillRect/>
          </a:stretch>
        </p:blipFill>
        <p:spPr>
          <a:xfrm>
            <a:off x="300038" y="1587019"/>
            <a:ext cx="11603037" cy="3683961"/>
          </a:xfrm>
          <a:prstGeom prst="rect">
            <a:avLst/>
          </a:prstGeom>
          <a:noFill/>
        </p:spPr>
      </p:pic>
      <p:sp>
        <p:nvSpPr>
          <p:cNvPr id="4" name="Title 3">
            <a:extLst>
              <a:ext uri="{FF2B5EF4-FFF2-40B4-BE49-F238E27FC236}">
                <a16:creationId xmlns:a16="http://schemas.microsoft.com/office/drawing/2014/main" id="{9E8A04E8-CAB2-4A65-ADFD-A05F2322BBF4}"/>
              </a:ext>
            </a:extLst>
          </p:cNvPr>
          <p:cNvSpPr>
            <a:spLocks noGrp="1"/>
          </p:cNvSpPr>
          <p:nvPr>
            <p:ph type="title"/>
          </p:nvPr>
        </p:nvSpPr>
        <p:spPr>
          <a:xfrm>
            <a:off x="0" y="131892"/>
            <a:ext cx="12191999" cy="800616"/>
          </a:xfrm>
        </p:spPr>
        <p:txBody>
          <a:bodyPr/>
          <a:lstStyle/>
          <a:p>
            <a:r>
              <a:rPr lang="en-US" sz="4000" dirty="0"/>
              <a:t>Format file and complete Mass Select Transactions</a:t>
            </a:r>
          </a:p>
        </p:txBody>
      </p:sp>
    </p:spTree>
    <p:extLst>
      <p:ext uri="{BB962C8B-B14F-4D97-AF65-F5344CB8AC3E}">
        <p14:creationId xmlns:p14="http://schemas.microsoft.com/office/powerpoint/2010/main" val="19362075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24128" y="395112"/>
            <a:ext cx="9643872" cy="1784525"/>
          </a:xfrm>
          <a:prstGeom prst="rect">
            <a:avLst/>
          </a:prstGeom>
          <a:solidFill>
            <a:srgbClr val="B4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title"/>
          </p:nvPr>
        </p:nvSpPr>
        <p:spPr/>
        <p:txBody>
          <a:bodyPr/>
          <a:lstStyle/>
          <a:p>
            <a:r>
              <a:rPr lang="en-US" dirty="0">
                <a:solidFill>
                  <a:schemeClr val="bg1"/>
                </a:solidFill>
              </a:rPr>
              <a:t>Poll Question</a:t>
            </a:r>
          </a:p>
        </p:txBody>
      </p:sp>
      <p:sp>
        <p:nvSpPr>
          <p:cNvPr id="12" name="Footer Placeholder 2">
            <a:extLst>
              <a:ext uri="{FF2B5EF4-FFF2-40B4-BE49-F238E27FC236}">
                <a16:creationId xmlns:a16="http://schemas.microsoft.com/office/drawing/2014/main" id="{E51EEB76-F292-461A-88BC-6BDF641234C5}"/>
              </a:ext>
            </a:extLst>
          </p:cNvPr>
          <p:cNvSpPr>
            <a:spLocks noGrp="1"/>
          </p:cNvSpPr>
          <p:nvPr>
            <p:ph type="ftr" sz="quarter" idx="11"/>
          </p:nvPr>
        </p:nvSpPr>
        <p:spPr>
          <a:xfrm>
            <a:off x="5156200" y="6470704"/>
            <a:ext cx="4426094" cy="27432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lumMod val="90000"/>
                    <a:lumOff val="10000"/>
                  </a:prstClr>
                </a:solidFill>
                <a:effectLst/>
                <a:uLnTx/>
                <a:uFillTx/>
                <a:latin typeface="Tw Cen MT Condensed" panose="020B0606020104020203"/>
                <a:ea typeface="+mn-ea"/>
                <a:cs typeface="+mn-cs"/>
              </a:rPr>
              <a:t>Canada Alliance   November 7-8, 2022</a:t>
            </a:r>
          </a:p>
        </p:txBody>
      </p:sp>
      <p:sp>
        <p:nvSpPr>
          <p:cNvPr id="11" name="Content Placeholder 2">
            <a:extLst>
              <a:ext uri="{FF2B5EF4-FFF2-40B4-BE49-F238E27FC236}">
                <a16:creationId xmlns:a16="http://schemas.microsoft.com/office/drawing/2014/main" id="{CB3A3B90-63C4-C820-333A-60027E5A9221}"/>
              </a:ext>
            </a:extLst>
          </p:cNvPr>
          <p:cNvSpPr txBox="1">
            <a:spLocks/>
          </p:cNvSpPr>
          <p:nvPr/>
        </p:nvSpPr>
        <p:spPr>
          <a:xfrm>
            <a:off x="1024127" y="2257506"/>
            <a:ext cx="9643871" cy="3762294"/>
          </a:xfrm>
          <a:prstGeom prst="rect">
            <a:avLst/>
          </a:prstGeom>
        </p:spPr>
        <p:txBody>
          <a:bodyPr vert="horz" lIns="45720" tIns="45720" rIns="45720" bIns="45720" rtlCol="0">
            <a:norm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r>
              <a:rPr lang="en-US" sz="3600" dirty="0"/>
              <a:t>Show of hands</a:t>
            </a:r>
          </a:p>
          <a:p>
            <a:r>
              <a:rPr lang="en-US" sz="3600" dirty="0"/>
              <a:t>Do you use the delivered Sponsor Refund process?</a:t>
            </a:r>
          </a:p>
          <a:p>
            <a:endParaRPr lang="en-US" sz="3600" dirty="0"/>
          </a:p>
          <a:p>
            <a:r>
              <a:rPr lang="en-US" sz="3600" dirty="0"/>
              <a:t>Does your Sponsor ask you to use the credits on future students ?</a:t>
            </a:r>
          </a:p>
          <a:p>
            <a:endParaRPr lang="en-US" dirty="0"/>
          </a:p>
        </p:txBody>
      </p:sp>
    </p:spTree>
    <p:extLst>
      <p:ext uri="{BB962C8B-B14F-4D97-AF65-F5344CB8AC3E}">
        <p14:creationId xmlns:p14="http://schemas.microsoft.com/office/powerpoint/2010/main" val="26851490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76B443-87CF-4B21-9FA9-8828DA73D19E}"/>
              </a:ext>
            </a:extLst>
          </p:cNvPr>
          <p:cNvPicPr>
            <a:picLocks noChangeAspect="1"/>
          </p:cNvPicPr>
          <p:nvPr/>
        </p:nvPicPr>
        <p:blipFill>
          <a:blip r:embed="rId3"/>
          <a:stretch>
            <a:fillRect/>
          </a:stretch>
        </p:blipFill>
        <p:spPr>
          <a:xfrm>
            <a:off x="294481" y="1050377"/>
            <a:ext cx="11603037" cy="4757246"/>
          </a:xfrm>
          <a:prstGeom prst="rect">
            <a:avLst/>
          </a:prstGeom>
          <a:noFill/>
        </p:spPr>
      </p:pic>
      <p:sp>
        <p:nvSpPr>
          <p:cNvPr id="2" name="Title 1">
            <a:extLst>
              <a:ext uri="{FF2B5EF4-FFF2-40B4-BE49-F238E27FC236}">
                <a16:creationId xmlns:a16="http://schemas.microsoft.com/office/drawing/2014/main" id="{B2BAC18C-FC1E-4153-ABC3-FE3E2976618C}"/>
              </a:ext>
            </a:extLst>
          </p:cNvPr>
          <p:cNvSpPr>
            <a:spLocks noGrp="1"/>
          </p:cNvSpPr>
          <p:nvPr>
            <p:ph type="title"/>
          </p:nvPr>
        </p:nvSpPr>
        <p:spPr>
          <a:xfrm>
            <a:off x="141402" y="122837"/>
            <a:ext cx="11756116" cy="818723"/>
          </a:xfrm>
        </p:spPr>
        <p:txBody>
          <a:bodyPr/>
          <a:lstStyle/>
          <a:p>
            <a:r>
              <a:rPr lang="en-US" dirty="0"/>
              <a:t>Corporate Accounts After Mass Group Post</a:t>
            </a:r>
          </a:p>
        </p:txBody>
      </p:sp>
    </p:spTree>
    <p:extLst>
      <p:ext uri="{BB962C8B-B14F-4D97-AF65-F5344CB8AC3E}">
        <p14:creationId xmlns:p14="http://schemas.microsoft.com/office/powerpoint/2010/main" val="2743971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39455D-8FA9-4305-9222-6F94746BD2FA}"/>
              </a:ext>
            </a:extLst>
          </p:cNvPr>
          <p:cNvPicPr>
            <a:picLocks noChangeAspect="1"/>
          </p:cNvPicPr>
          <p:nvPr/>
        </p:nvPicPr>
        <p:blipFill>
          <a:blip r:embed="rId3"/>
          <a:stretch>
            <a:fillRect/>
          </a:stretch>
        </p:blipFill>
        <p:spPr>
          <a:xfrm>
            <a:off x="514442" y="620432"/>
            <a:ext cx="11163113" cy="5776912"/>
          </a:xfrm>
          <a:prstGeom prst="rect">
            <a:avLst/>
          </a:prstGeom>
          <a:noFill/>
        </p:spPr>
      </p:pic>
      <p:sp>
        <p:nvSpPr>
          <p:cNvPr id="2" name="Title 1">
            <a:extLst>
              <a:ext uri="{FF2B5EF4-FFF2-40B4-BE49-F238E27FC236}">
                <a16:creationId xmlns:a16="http://schemas.microsoft.com/office/drawing/2014/main" id="{B66F936A-8BC9-410F-A591-7E3AA30AA270}"/>
              </a:ext>
            </a:extLst>
          </p:cNvPr>
          <p:cNvSpPr>
            <a:spLocks noGrp="1"/>
          </p:cNvSpPr>
          <p:nvPr>
            <p:ph type="title"/>
          </p:nvPr>
        </p:nvSpPr>
        <p:spPr>
          <a:xfrm>
            <a:off x="1519651" y="26091"/>
            <a:ext cx="9152697" cy="634813"/>
          </a:xfrm>
        </p:spPr>
        <p:txBody>
          <a:bodyPr>
            <a:normAutofit fontScale="90000"/>
          </a:bodyPr>
          <a:lstStyle/>
          <a:p>
            <a:r>
              <a:rPr lang="en-US" dirty="0"/>
              <a:t>Fall 2021 Contract Nbr 58457.00</a:t>
            </a:r>
          </a:p>
        </p:txBody>
      </p:sp>
    </p:spTree>
    <p:extLst>
      <p:ext uri="{BB962C8B-B14F-4D97-AF65-F5344CB8AC3E}">
        <p14:creationId xmlns:p14="http://schemas.microsoft.com/office/powerpoint/2010/main" val="30114501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CAECFD-60CC-40BA-B123-6941C38EA7C6}"/>
              </a:ext>
            </a:extLst>
          </p:cNvPr>
          <p:cNvPicPr>
            <a:picLocks noChangeAspect="1"/>
          </p:cNvPicPr>
          <p:nvPr/>
        </p:nvPicPr>
        <p:blipFill>
          <a:blip r:embed="rId3"/>
          <a:stretch>
            <a:fillRect/>
          </a:stretch>
        </p:blipFill>
        <p:spPr>
          <a:xfrm>
            <a:off x="347830" y="665697"/>
            <a:ext cx="11496340" cy="5776912"/>
          </a:xfrm>
          <a:prstGeom prst="rect">
            <a:avLst/>
          </a:prstGeom>
          <a:noFill/>
        </p:spPr>
      </p:pic>
      <p:sp>
        <p:nvSpPr>
          <p:cNvPr id="2" name="Title 1">
            <a:extLst>
              <a:ext uri="{FF2B5EF4-FFF2-40B4-BE49-F238E27FC236}">
                <a16:creationId xmlns:a16="http://schemas.microsoft.com/office/drawing/2014/main" id="{C3CC264C-4906-4D70-976B-14DFAE403311}"/>
              </a:ext>
            </a:extLst>
          </p:cNvPr>
          <p:cNvSpPr>
            <a:spLocks noGrp="1"/>
          </p:cNvSpPr>
          <p:nvPr>
            <p:ph type="title"/>
          </p:nvPr>
        </p:nvSpPr>
        <p:spPr>
          <a:xfrm>
            <a:off x="54373" y="-9051"/>
            <a:ext cx="11496340" cy="737242"/>
          </a:xfrm>
        </p:spPr>
        <p:txBody>
          <a:bodyPr/>
          <a:lstStyle/>
          <a:p>
            <a:r>
              <a:rPr lang="en-US" sz="4000" dirty="0"/>
              <a:t>Summer 2021 Credit of $335.38 Payment Stuck</a:t>
            </a:r>
          </a:p>
        </p:txBody>
      </p:sp>
    </p:spTree>
    <p:extLst>
      <p:ext uri="{BB962C8B-B14F-4D97-AF65-F5344CB8AC3E}">
        <p14:creationId xmlns:p14="http://schemas.microsoft.com/office/powerpoint/2010/main" val="25792223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153477-B5EF-4426-B38B-A4E202F269C6}"/>
              </a:ext>
            </a:extLst>
          </p:cNvPr>
          <p:cNvPicPr>
            <a:picLocks noChangeAspect="1"/>
          </p:cNvPicPr>
          <p:nvPr/>
        </p:nvPicPr>
        <p:blipFill>
          <a:blip r:embed="rId3"/>
          <a:stretch>
            <a:fillRect/>
          </a:stretch>
        </p:blipFill>
        <p:spPr>
          <a:xfrm>
            <a:off x="294480" y="890836"/>
            <a:ext cx="11603037" cy="5076327"/>
          </a:xfrm>
          <a:prstGeom prst="rect">
            <a:avLst/>
          </a:prstGeom>
          <a:noFill/>
        </p:spPr>
      </p:pic>
      <p:sp>
        <p:nvSpPr>
          <p:cNvPr id="2" name="Title 1">
            <a:extLst>
              <a:ext uri="{FF2B5EF4-FFF2-40B4-BE49-F238E27FC236}">
                <a16:creationId xmlns:a16="http://schemas.microsoft.com/office/drawing/2014/main" id="{DADCC298-6DE1-48D5-918B-E0808250F06C}"/>
              </a:ext>
            </a:extLst>
          </p:cNvPr>
          <p:cNvSpPr>
            <a:spLocks noGrp="1"/>
          </p:cNvSpPr>
          <p:nvPr>
            <p:ph type="title"/>
          </p:nvPr>
        </p:nvSpPr>
        <p:spPr>
          <a:xfrm>
            <a:off x="94269" y="14198"/>
            <a:ext cx="10578080" cy="746296"/>
          </a:xfrm>
        </p:spPr>
        <p:txBody>
          <a:bodyPr/>
          <a:lstStyle/>
          <a:p>
            <a:r>
              <a:rPr lang="en-US" dirty="0"/>
              <a:t>Fall 2020 Spring 2021 Payment Dropped</a:t>
            </a:r>
          </a:p>
        </p:txBody>
      </p:sp>
    </p:spTree>
    <p:extLst>
      <p:ext uri="{BB962C8B-B14F-4D97-AF65-F5344CB8AC3E}">
        <p14:creationId xmlns:p14="http://schemas.microsoft.com/office/powerpoint/2010/main" val="38583992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AF4B60-C543-4EE4-9F24-D82F7D46E7DE}"/>
              </a:ext>
            </a:extLst>
          </p:cNvPr>
          <p:cNvPicPr>
            <a:picLocks noChangeAspect="1"/>
          </p:cNvPicPr>
          <p:nvPr/>
        </p:nvPicPr>
        <p:blipFill>
          <a:blip r:embed="rId3"/>
          <a:stretch>
            <a:fillRect/>
          </a:stretch>
        </p:blipFill>
        <p:spPr>
          <a:xfrm>
            <a:off x="294481" y="1964117"/>
            <a:ext cx="11603037" cy="2929766"/>
          </a:xfrm>
          <a:prstGeom prst="rect">
            <a:avLst/>
          </a:prstGeom>
          <a:noFill/>
        </p:spPr>
      </p:pic>
      <p:sp>
        <p:nvSpPr>
          <p:cNvPr id="2" name="Title 1">
            <a:extLst>
              <a:ext uri="{FF2B5EF4-FFF2-40B4-BE49-F238E27FC236}">
                <a16:creationId xmlns:a16="http://schemas.microsoft.com/office/drawing/2014/main" id="{30A41F02-C481-4DA6-B78D-AF0505B93F9E}"/>
              </a:ext>
            </a:extLst>
          </p:cNvPr>
          <p:cNvSpPr>
            <a:spLocks noGrp="1"/>
          </p:cNvSpPr>
          <p:nvPr>
            <p:ph type="title"/>
          </p:nvPr>
        </p:nvSpPr>
        <p:spPr>
          <a:xfrm>
            <a:off x="294481" y="9054"/>
            <a:ext cx="8915487" cy="751438"/>
          </a:xfrm>
        </p:spPr>
        <p:txBody>
          <a:bodyPr/>
          <a:lstStyle/>
          <a:p>
            <a:r>
              <a:rPr lang="en-US" dirty="0"/>
              <a:t>Fall 2020 Excess Pay Line</a:t>
            </a:r>
          </a:p>
        </p:txBody>
      </p:sp>
    </p:spTree>
    <p:extLst>
      <p:ext uri="{BB962C8B-B14F-4D97-AF65-F5344CB8AC3E}">
        <p14:creationId xmlns:p14="http://schemas.microsoft.com/office/powerpoint/2010/main" val="7050482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41F02-C481-4DA6-B78D-AF0505B93F9E}"/>
              </a:ext>
            </a:extLst>
          </p:cNvPr>
          <p:cNvSpPr>
            <a:spLocks noGrp="1"/>
          </p:cNvSpPr>
          <p:nvPr>
            <p:ph type="title"/>
          </p:nvPr>
        </p:nvSpPr>
        <p:spPr>
          <a:xfrm>
            <a:off x="128433" y="90535"/>
            <a:ext cx="11209523" cy="751438"/>
          </a:xfrm>
        </p:spPr>
        <p:txBody>
          <a:bodyPr/>
          <a:lstStyle/>
          <a:p>
            <a:r>
              <a:rPr lang="en-US" sz="4000" dirty="0"/>
              <a:t>Once Contract Paid in Full – Inactive Contract</a:t>
            </a:r>
          </a:p>
        </p:txBody>
      </p:sp>
      <p:pic>
        <p:nvPicPr>
          <p:cNvPr id="9" name="Picture 8">
            <a:extLst>
              <a:ext uri="{FF2B5EF4-FFF2-40B4-BE49-F238E27FC236}">
                <a16:creationId xmlns:a16="http://schemas.microsoft.com/office/drawing/2014/main" id="{A211C5CB-8D04-4BC5-ABA4-121BAC747D55}"/>
              </a:ext>
            </a:extLst>
          </p:cNvPr>
          <p:cNvPicPr>
            <a:picLocks noChangeAspect="1"/>
          </p:cNvPicPr>
          <p:nvPr/>
        </p:nvPicPr>
        <p:blipFill>
          <a:blip r:embed="rId3"/>
          <a:stretch>
            <a:fillRect/>
          </a:stretch>
        </p:blipFill>
        <p:spPr>
          <a:xfrm>
            <a:off x="491237" y="1186143"/>
            <a:ext cx="11209524" cy="4485714"/>
          </a:xfrm>
          <a:prstGeom prst="rect">
            <a:avLst/>
          </a:prstGeom>
        </p:spPr>
      </p:pic>
    </p:spTree>
    <p:extLst>
      <p:ext uri="{BB962C8B-B14F-4D97-AF65-F5344CB8AC3E}">
        <p14:creationId xmlns:p14="http://schemas.microsoft.com/office/powerpoint/2010/main" val="36940794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41F02-C481-4DA6-B78D-AF0505B93F9E}"/>
              </a:ext>
            </a:extLst>
          </p:cNvPr>
          <p:cNvSpPr>
            <a:spLocks noGrp="1"/>
          </p:cNvSpPr>
          <p:nvPr>
            <p:ph type="title"/>
          </p:nvPr>
        </p:nvSpPr>
        <p:spPr>
          <a:xfrm>
            <a:off x="169682" y="9054"/>
            <a:ext cx="11267861" cy="751438"/>
          </a:xfrm>
        </p:spPr>
        <p:txBody>
          <a:bodyPr/>
          <a:lstStyle/>
          <a:p>
            <a:r>
              <a:rPr lang="en-US" sz="4000" dirty="0"/>
              <a:t>Once Contract Paid in Full – Inactive Contract</a:t>
            </a:r>
          </a:p>
        </p:txBody>
      </p:sp>
      <p:pic>
        <p:nvPicPr>
          <p:cNvPr id="6" name="Picture 5">
            <a:extLst>
              <a:ext uri="{FF2B5EF4-FFF2-40B4-BE49-F238E27FC236}">
                <a16:creationId xmlns:a16="http://schemas.microsoft.com/office/drawing/2014/main" id="{7D052207-1D37-4B0F-9711-2F1FCCE83660}"/>
              </a:ext>
            </a:extLst>
          </p:cNvPr>
          <p:cNvPicPr>
            <a:picLocks noChangeAspect="1"/>
          </p:cNvPicPr>
          <p:nvPr/>
        </p:nvPicPr>
        <p:blipFill>
          <a:blip r:embed="rId3"/>
          <a:stretch>
            <a:fillRect/>
          </a:stretch>
        </p:blipFill>
        <p:spPr>
          <a:xfrm>
            <a:off x="1467426" y="854122"/>
            <a:ext cx="9257143" cy="5161905"/>
          </a:xfrm>
          <a:prstGeom prst="rect">
            <a:avLst/>
          </a:prstGeom>
        </p:spPr>
      </p:pic>
    </p:spTree>
    <p:extLst>
      <p:ext uri="{BB962C8B-B14F-4D97-AF65-F5344CB8AC3E}">
        <p14:creationId xmlns:p14="http://schemas.microsoft.com/office/powerpoint/2010/main" val="33169261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D4027C-145E-4F70-9028-F9003EFFC76E}"/>
              </a:ext>
            </a:extLst>
          </p:cNvPr>
          <p:cNvPicPr>
            <a:picLocks noChangeAspect="1"/>
          </p:cNvPicPr>
          <p:nvPr/>
        </p:nvPicPr>
        <p:blipFill>
          <a:blip r:embed="rId2"/>
          <a:stretch>
            <a:fillRect/>
          </a:stretch>
        </p:blipFill>
        <p:spPr>
          <a:xfrm>
            <a:off x="294481" y="1198879"/>
            <a:ext cx="11603037" cy="4728235"/>
          </a:xfrm>
          <a:prstGeom prst="rect">
            <a:avLst/>
          </a:prstGeom>
          <a:noFill/>
        </p:spPr>
      </p:pic>
      <p:sp>
        <p:nvSpPr>
          <p:cNvPr id="4" name="Title 3">
            <a:extLst>
              <a:ext uri="{FF2B5EF4-FFF2-40B4-BE49-F238E27FC236}">
                <a16:creationId xmlns:a16="http://schemas.microsoft.com/office/drawing/2014/main" id="{BE893C35-E10D-42AB-BC32-9B76078F826F}"/>
              </a:ext>
            </a:extLst>
          </p:cNvPr>
          <p:cNvSpPr>
            <a:spLocks noGrp="1"/>
          </p:cNvSpPr>
          <p:nvPr>
            <p:ph type="title"/>
          </p:nvPr>
        </p:nvSpPr>
        <p:spPr>
          <a:xfrm>
            <a:off x="3341763" y="242353"/>
            <a:ext cx="5508471" cy="839568"/>
          </a:xfrm>
        </p:spPr>
        <p:txBody>
          <a:bodyPr/>
          <a:lstStyle/>
          <a:p>
            <a:r>
              <a:rPr lang="en-US" dirty="0"/>
              <a:t>Charge Priority List</a:t>
            </a:r>
          </a:p>
        </p:txBody>
      </p:sp>
    </p:spTree>
    <p:extLst>
      <p:ext uri="{BB962C8B-B14F-4D97-AF65-F5344CB8AC3E}">
        <p14:creationId xmlns:p14="http://schemas.microsoft.com/office/powerpoint/2010/main" val="38927359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41F02-C481-4DA6-B78D-AF0505B93F9E}"/>
              </a:ext>
            </a:extLst>
          </p:cNvPr>
          <p:cNvSpPr>
            <a:spLocks noGrp="1"/>
          </p:cNvSpPr>
          <p:nvPr>
            <p:ph type="title"/>
          </p:nvPr>
        </p:nvSpPr>
        <p:spPr>
          <a:xfrm>
            <a:off x="329938" y="99588"/>
            <a:ext cx="8132035" cy="751438"/>
          </a:xfrm>
        </p:spPr>
        <p:txBody>
          <a:bodyPr>
            <a:normAutofit fontScale="90000"/>
          </a:bodyPr>
          <a:lstStyle/>
          <a:p>
            <a:r>
              <a:rPr lang="en-US" dirty="0"/>
              <a:t>Refund Processing</a:t>
            </a:r>
            <a:br>
              <a:rPr lang="en-US" dirty="0"/>
            </a:br>
            <a:endParaRPr lang="en-US" dirty="0"/>
          </a:p>
        </p:txBody>
      </p:sp>
      <p:pic>
        <p:nvPicPr>
          <p:cNvPr id="4" name="Picture 3">
            <a:extLst>
              <a:ext uri="{FF2B5EF4-FFF2-40B4-BE49-F238E27FC236}">
                <a16:creationId xmlns:a16="http://schemas.microsoft.com/office/drawing/2014/main" id="{9E86C407-1E26-400B-A056-29F9B973AA09}"/>
              </a:ext>
            </a:extLst>
          </p:cNvPr>
          <p:cNvPicPr>
            <a:picLocks noChangeAspect="1"/>
          </p:cNvPicPr>
          <p:nvPr/>
        </p:nvPicPr>
        <p:blipFill>
          <a:blip r:embed="rId3"/>
          <a:stretch>
            <a:fillRect/>
          </a:stretch>
        </p:blipFill>
        <p:spPr>
          <a:xfrm>
            <a:off x="118834" y="1133947"/>
            <a:ext cx="11954331" cy="4590106"/>
          </a:xfrm>
          <a:prstGeom prst="rect">
            <a:avLst/>
          </a:prstGeom>
        </p:spPr>
      </p:pic>
    </p:spTree>
    <p:extLst>
      <p:ext uri="{BB962C8B-B14F-4D97-AF65-F5344CB8AC3E}">
        <p14:creationId xmlns:p14="http://schemas.microsoft.com/office/powerpoint/2010/main" val="42571781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61E513E-4C75-431E-B642-CA20B312298B">
            <a:hlinkClick r:id="" action="ppaction://media"/>
            <a:extLst>
              <a:ext uri="{FF2B5EF4-FFF2-40B4-BE49-F238E27FC236}">
                <a16:creationId xmlns:a16="http://schemas.microsoft.com/office/drawing/2014/main" id="{E0300EAC-E648-44E9-8F62-C346A2A5E1A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0038" y="527011"/>
            <a:ext cx="11603037" cy="5221365"/>
          </a:xfrm>
          <a:prstGeom prst="rect">
            <a:avLst/>
          </a:prstGeom>
          <a:noFill/>
        </p:spPr>
      </p:pic>
    </p:spTree>
    <p:extLst>
      <p:ext uri="{BB962C8B-B14F-4D97-AF65-F5344CB8AC3E}">
        <p14:creationId xmlns:p14="http://schemas.microsoft.com/office/powerpoint/2010/main" val="42804580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41F02-C481-4DA6-B78D-AF0505B93F9E}"/>
              </a:ext>
            </a:extLst>
          </p:cNvPr>
          <p:cNvSpPr>
            <a:spLocks noGrp="1"/>
          </p:cNvSpPr>
          <p:nvPr>
            <p:ph type="title"/>
          </p:nvPr>
        </p:nvSpPr>
        <p:spPr>
          <a:xfrm>
            <a:off x="546755" y="99588"/>
            <a:ext cx="7915218" cy="751438"/>
          </a:xfrm>
        </p:spPr>
        <p:txBody>
          <a:bodyPr>
            <a:normAutofit fontScale="90000"/>
          </a:bodyPr>
          <a:lstStyle/>
          <a:p>
            <a:r>
              <a:rPr lang="en-US" dirty="0"/>
              <a:t>Refund Processing</a:t>
            </a:r>
            <a:br>
              <a:rPr lang="en-US" dirty="0"/>
            </a:br>
            <a:endParaRPr lang="en-US" dirty="0"/>
          </a:p>
        </p:txBody>
      </p:sp>
      <p:pic>
        <p:nvPicPr>
          <p:cNvPr id="5" name="Picture 4">
            <a:extLst>
              <a:ext uri="{FF2B5EF4-FFF2-40B4-BE49-F238E27FC236}">
                <a16:creationId xmlns:a16="http://schemas.microsoft.com/office/drawing/2014/main" id="{EAAB9BE5-F21D-4DB2-93FB-BBEB75A73048}"/>
              </a:ext>
            </a:extLst>
          </p:cNvPr>
          <p:cNvPicPr>
            <a:picLocks noChangeAspect="1"/>
          </p:cNvPicPr>
          <p:nvPr/>
        </p:nvPicPr>
        <p:blipFill>
          <a:blip r:embed="rId3"/>
          <a:stretch>
            <a:fillRect/>
          </a:stretch>
        </p:blipFill>
        <p:spPr>
          <a:xfrm>
            <a:off x="184297" y="1066758"/>
            <a:ext cx="11823405" cy="4724483"/>
          </a:xfrm>
          <a:prstGeom prst="rect">
            <a:avLst/>
          </a:prstGeom>
        </p:spPr>
      </p:pic>
    </p:spTree>
    <p:extLst>
      <p:ext uri="{BB962C8B-B14F-4D97-AF65-F5344CB8AC3E}">
        <p14:creationId xmlns:p14="http://schemas.microsoft.com/office/powerpoint/2010/main" val="41567293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41F02-C481-4DA6-B78D-AF0505B93F9E}"/>
              </a:ext>
            </a:extLst>
          </p:cNvPr>
          <p:cNvSpPr>
            <a:spLocks noGrp="1"/>
          </p:cNvSpPr>
          <p:nvPr>
            <p:ph type="title"/>
          </p:nvPr>
        </p:nvSpPr>
        <p:spPr>
          <a:xfrm>
            <a:off x="1523999" y="99588"/>
            <a:ext cx="9144000" cy="751438"/>
          </a:xfrm>
        </p:spPr>
        <p:txBody>
          <a:bodyPr>
            <a:normAutofit fontScale="90000"/>
          </a:bodyPr>
          <a:lstStyle/>
          <a:p>
            <a:r>
              <a:rPr lang="en-US" dirty="0"/>
              <a:t>Refund Processing – Account Details</a:t>
            </a:r>
            <a:br>
              <a:rPr lang="en-US" dirty="0"/>
            </a:br>
            <a:endParaRPr lang="en-US" dirty="0"/>
          </a:p>
        </p:txBody>
      </p:sp>
      <p:pic>
        <p:nvPicPr>
          <p:cNvPr id="4" name="Picture 3">
            <a:extLst>
              <a:ext uri="{FF2B5EF4-FFF2-40B4-BE49-F238E27FC236}">
                <a16:creationId xmlns:a16="http://schemas.microsoft.com/office/drawing/2014/main" id="{C6D88F89-E1DC-430F-822F-344AAAB22645}"/>
              </a:ext>
            </a:extLst>
          </p:cNvPr>
          <p:cNvPicPr>
            <a:picLocks noChangeAspect="1"/>
          </p:cNvPicPr>
          <p:nvPr/>
        </p:nvPicPr>
        <p:blipFill>
          <a:blip r:embed="rId3"/>
          <a:stretch>
            <a:fillRect/>
          </a:stretch>
        </p:blipFill>
        <p:spPr>
          <a:xfrm>
            <a:off x="220420" y="814449"/>
            <a:ext cx="11751159" cy="5229102"/>
          </a:xfrm>
          <a:prstGeom prst="rect">
            <a:avLst/>
          </a:prstGeom>
        </p:spPr>
      </p:pic>
    </p:spTree>
    <p:extLst>
      <p:ext uri="{BB962C8B-B14F-4D97-AF65-F5344CB8AC3E}">
        <p14:creationId xmlns:p14="http://schemas.microsoft.com/office/powerpoint/2010/main" val="26563385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41F02-C481-4DA6-B78D-AF0505B93F9E}"/>
              </a:ext>
            </a:extLst>
          </p:cNvPr>
          <p:cNvSpPr>
            <a:spLocks noGrp="1"/>
          </p:cNvSpPr>
          <p:nvPr>
            <p:ph type="title"/>
          </p:nvPr>
        </p:nvSpPr>
        <p:spPr>
          <a:xfrm>
            <a:off x="1523999" y="99588"/>
            <a:ext cx="9144000" cy="751438"/>
          </a:xfrm>
        </p:spPr>
        <p:txBody>
          <a:bodyPr>
            <a:normAutofit fontScale="90000"/>
          </a:bodyPr>
          <a:lstStyle/>
          <a:p>
            <a:r>
              <a:rPr lang="en-US" dirty="0"/>
              <a:t>Refund Processing</a:t>
            </a:r>
            <a:br>
              <a:rPr lang="en-US" dirty="0"/>
            </a:br>
            <a:endParaRPr lang="en-US" dirty="0"/>
          </a:p>
        </p:txBody>
      </p:sp>
      <p:pic>
        <p:nvPicPr>
          <p:cNvPr id="5" name="Picture 4">
            <a:extLst>
              <a:ext uri="{FF2B5EF4-FFF2-40B4-BE49-F238E27FC236}">
                <a16:creationId xmlns:a16="http://schemas.microsoft.com/office/drawing/2014/main" id="{EE171E59-AD36-423A-B942-ED9C2D86E461}"/>
              </a:ext>
            </a:extLst>
          </p:cNvPr>
          <p:cNvPicPr>
            <a:picLocks noChangeAspect="1"/>
          </p:cNvPicPr>
          <p:nvPr/>
        </p:nvPicPr>
        <p:blipFill>
          <a:blip r:embed="rId3"/>
          <a:stretch>
            <a:fillRect/>
          </a:stretch>
        </p:blipFill>
        <p:spPr>
          <a:xfrm>
            <a:off x="248093" y="3093628"/>
            <a:ext cx="11695814" cy="659478"/>
          </a:xfrm>
          <a:prstGeom prst="rect">
            <a:avLst/>
          </a:prstGeom>
        </p:spPr>
      </p:pic>
    </p:spTree>
    <p:extLst>
      <p:ext uri="{BB962C8B-B14F-4D97-AF65-F5344CB8AC3E}">
        <p14:creationId xmlns:p14="http://schemas.microsoft.com/office/powerpoint/2010/main" val="27362485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24128" y="395112"/>
            <a:ext cx="9643872" cy="1784525"/>
          </a:xfrm>
          <a:prstGeom prst="rect">
            <a:avLst/>
          </a:prstGeom>
          <a:solidFill>
            <a:srgbClr val="B4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title"/>
          </p:nvPr>
        </p:nvSpPr>
        <p:spPr/>
        <p:txBody>
          <a:bodyPr/>
          <a:lstStyle/>
          <a:p>
            <a:r>
              <a:rPr lang="en-US" dirty="0">
                <a:solidFill>
                  <a:schemeClr val="bg1"/>
                </a:solidFill>
              </a:rPr>
              <a:t>Final Thoughts</a:t>
            </a:r>
          </a:p>
        </p:txBody>
      </p:sp>
      <p:sp>
        <p:nvSpPr>
          <p:cNvPr id="12" name="Footer Placeholder 2">
            <a:extLst>
              <a:ext uri="{FF2B5EF4-FFF2-40B4-BE49-F238E27FC236}">
                <a16:creationId xmlns:a16="http://schemas.microsoft.com/office/drawing/2014/main" id="{E51EEB76-F292-461A-88BC-6BDF641234C5}"/>
              </a:ext>
            </a:extLst>
          </p:cNvPr>
          <p:cNvSpPr>
            <a:spLocks noGrp="1"/>
          </p:cNvSpPr>
          <p:nvPr>
            <p:ph type="ftr" sz="quarter" idx="11"/>
          </p:nvPr>
        </p:nvSpPr>
        <p:spPr>
          <a:xfrm>
            <a:off x="5156200" y="6470704"/>
            <a:ext cx="4426094" cy="27432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lumMod val="90000"/>
                    <a:lumOff val="10000"/>
                  </a:prstClr>
                </a:solidFill>
                <a:effectLst/>
                <a:uLnTx/>
                <a:uFillTx/>
                <a:latin typeface="Tw Cen MT Condensed" panose="020B0606020104020203"/>
                <a:ea typeface="+mn-ea"/>
                <a:cs typeface="+mn-cs"/>
              </a:rPr>
              <a:t>Canada Alliance   November 7-8, 2022</a:t>
            </a:r>
          </a:p>
        </p:txBody>
      </p:sp>
      <p:sp>
        <p:nvSpPr>
          <p:cNvPr id="11" name="Content Placeholder 2">
            <a:extLst>
              <a:ext uri="{FF2B5EF4-FFF2-40B4-BE49-F238E27FC236}">
                <a16:creationId xmlns:a16="http://schemas.microsoft.com/office/drawing/2014/main" id="{CB3A3B90-63C4-C820-333A-60027E5A9221}"/>
              </a:ext>
            </a:extLst>
          </p:cNvPr>
          <p:cNvSpPr txBox="1">
            <a:spLocks/>
          </p:cNvSpPr>
          <p:nvPr/>
        </p:nvSpPr>
        <p:spPr>
          <a:xfrm>
            <a:off x="1024127" y="2257506"/>
            <a:ext cx="9643871" cy="3762294"/>
          </a:xfrm>
          <a:prstGeom prst="rect">
            <a:avLst/>
          </a:prstGeom>
        </p:spPr>
        <p:txBody>
          <a:bodyPr vert="horz" lIns="45720" tIns="45720" rIns="45720" bIns="45720" rtlCol="0">
            <a:norm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endParaRPr lang="en-US" dirty="0"/>
          </a:p>
        </p:txBody>
      </p:sp>
      <p:sp>
        <p:nvSpPr>
          <p:cNvPr id="4" name="TextBox 3">
            <a:extLst>
              <a:ext uri="{FF2B5EF4-FFF2-40B4-BE49-F238E27FC236}">
                <a16:creationId xmlns:a16="http://schemas.microsoft.com/office/drawing/2014/main" id="{D60AC65A-FDBA-F1A7-B326-4118FCBDAA93}"/>
              </a:ext>
            </a:extLst>
          </p:cNvPr>
          <p:cNvSpPr txBox="1"/>
          <p:nvPr/>
        </p:nvSpPr>
        <p:spPr>
          <a:xfrm>
            <a:off x="1078331" y="2084832"/>
            <a:ext cx="9643871" cy="4401205"/>
          </a:xfrm>
          <a:prstGeom prst="rect">
            <a:avLst/>
          </a:prstGeom>
          <a:noFill/>
        </p:spPr>
        <p:txBody>
          <a:bodyPr wrap="square">
            <a:spAutoFit/>
          </a:bodyPr>
          <a:lstStyle/>
          <a:p>
            <a:pPr marL="457200" indent="-457200">
              <a:buFont typeface="Wingdings" panose="05000000000000000000" pitchFamily="2" charset="2"/>
              <a:buChar char="§"/>
            </a:pPr>
            <a:r>
              <a:rPr lang="en-US" sz="2800" dirty="0"/>
              <a:t>Cashiering is a fairly simple process</a:t>
            </a:r>
          </a:p>
          <a:p>
            <a:pPr marL="457200" indent="-457200">
              <a:buFont typeface="Wingdings" panose="05000000000000000000" pitchFamily="2" charset="2"/>
              <a:buChar char="§"/>
            </a:pPr>
            <a:r>
              <a:rPr lang="en-US" sz="2800" dirty="0"/>
              <a:t>However only option in which payments stick is Third Party Info (but only one Contract and Student ID at a time)</a:t>
            </a:r>
          </a:p>
          <a:p>
            <a:pPr marL="457200" indent="-457200">
              <a:buFont typeface="Wingdings" panose="05000000000000000000" pitchFamily="2" charset="2"/>
              <a:buChar char="§"/>
            </a:pPr>
            <a:r>
              <a:rPr lang="en-US" sz="2800" dirty="0"/>
              <a:t>Mass Select Transactions looks complicated and time consuming however after a couple of times the process is quick and accurate</a:t>
            </a:r>
          </a:p>
          <a:p>
            <a:pPr marL="457200" indent="-457200">
              <a:buFont typeface="Wingdings" panose="05000000000000000000" pitchFamily="2" charset="2"/>
              <a:buChar char="§"/>
            </a:pPr>
            <a:r>
              <a:rPr lang="en-US" sz="2800" dirty="0"/>
              <a:t>Mass Select Transactions does not provide a receipt (but we have a Group Post Receipt query and looking at developing one via </a:t>
            </a:r>
            <a:r>
              <a:rPr lang="en-US" sz="2800" dirty="0" err="1"/>
              <a:t>BI_Publisher</a:t>
            </a:r>
            <a:r>
              <a:rPr lang="en-US" sz="2800" dirty="0"/>
              <a:t>)</a:t>
            </a:r>
          </a:p>
          <a:p>
            <a:pPr marL="457200" indent="-457200">
              <a:buFont typeface="Wingdings" panose="05000000000000000000" pitchFamily="2" charset="2"/>
              <a:buChar char="§"/>
            </a:pPr>
            <a:r>
              <a:rPr lang="en-US" sz="2800" i="1" u="sng" dirty="0">
                <a:effectLst>
                  <a:outerShdw blurRad="38100" dist="38100" dir="2700000" algn="tl">
                    <a:srgbClr val="000000">
                      <a:alpha val="43137"/>
                    </a:srgbClr>
                  </a:outerShdw>
                </a:effectLst>
              </a:rPr>
              <a:t>Keeps Third Party Contract clean without Payment Swapping!</a:t>
            </a:r>
          </a:p>
        </p:txBody>
      </p:sp>
    </p:spTree>
    <p:extLst>
      <p:ext uri="{BB962C8B-B14F-4D97-AF65-F5344CB8AC3E}">
        <p14:creationId xmlns:p14="http://schemas.microsoft.com/office/powerpoint/2010/main" val="13010589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43379" y="395112"/>
            <a:ext cx="9824621" cy="1784525"/>
          </a:xfrm>
          <a:prstGeom prst="rect">
            <a:avLst/>
          </a:prstGeom>
          <a:solidFill>
            <a:srgbClr val="B4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w Cen MT" panose="020B0602020104020603"/>
              <a:ea typeface="+mn-ea"/>
              <a:cs typeface="+mn-cs"/>
            </a:endParaRPr>
          </a:p>
        </p:txBody>
      </p:sp>
      <p:sp>
        <p:nvSpPr>
          <p:cNvPr id="2" name="Title 1"/>
          <p:cNvSpPr>
            <a:spLocks noGrp="1"/>
          </p:cNvSpPr>
          <p:nvPr>
            <p:ph type="title"/>
          </p:nvPr>
        </p:nvSpPr>
        <p:spPr/>
        <p:txBody>
          <a:bodyPr/>
          <a:lstStyle/>
          <a:p>
            <a:r>
              <a:rPr lang="en-US" dirty="0">
                <a:solidFill>
                  <a:schemeClr val="bg1"/>
                </a:solidFill>
              </a:rPr>
              <a:t>Questions</a:t>
            </a:r>
          </a:p>
        </p:txBody>
      </p:sp>
      <p:sp>
        <p:nvSpPr>
          <p:cNvPr id="3" name="Text Placeholder 2"/>
          <p:cNvSpPr>
            <a:spLocks noGrp="1"/>
          </p:cNvSpPr>
          <p:nvPr>
            <p:ph type="body" idx="1"/>
          </p:nvPr>
        </p:nvSpPr>
        <p:spPr/>
        <p:txBody>
          <a:bodyPr/>
          <a:lstStyle/>
          <a:p>
            <a:r>
              <a:rPr lang="en-US" dirty="0"/>
              <a:t>Buddy Combs</a:t>
            </a:r>
          </a:p>
        </p:txBody>
      </p:sp>
      <p:sp>
        <p:nvSpPr>
          <p:cNvPr id="4" name="Content Placeholder 3"/>
          <p:cNvSpPr>
            <a:spLocks noGrp="1"/>
          </p:cNvSpPr>
          <p:nvPr>
            <p:ph sz="half" idx="2"/>
          </p:nvPr>
        </p:nvSpPr>
        <p:spPr>
          <a:xfrm>
            <a:off x="2292096" y="2967788"/>
            <a:ext cx="3566160" cy="1446168"/>
          </a:xfrm>
        </p:spPr>
        <p:txBody>
          <a:bodyPr/>
          <a:lstStyle/>
          <a:p>
            <a:r>
              <a:rPr lang="en-US" dirty="0"/>
              <a:t>KCTCS</a:t>
            </a:r>
          </a:p>
          <a:p>
            <a:pPr marL="0" indent="0">
              <a:buNone/>
            </a:pPr>
            <a:endParaRPr lang="en-US" dirty="0"/>
          </a:p>
          <a:p>
            <a:r>
              <a:rPr lang="en-US" dirty="0"/>
              <a:t>Buddy.combs@kctcs.edu</a:t>
            </a:r>
          </a:p>
        </p:txBody>
      </p:sp>
      <p:sp>
        <p:nvSpPr>
          <p:cNvPr id="10" name="Title 1"/>
          <p:cNvSpPr txBox="1">
            <a:spLocks/>
          </p:cNvSpPr>
          <p:nvPr/>
        </p:nvSpPr>
        <p:spPr>
          <a:xfrm>
            <a:off x="2450973" y="4869349"/>
            <a:ext cx="7290054" cy="1499616"/>
          </a:xfrm>
          <a:prstGeom prst="rect">
            <a:avLst/>
          </a:prstGeom>
        </p:spPr>
        <p:txBody>
          <a:bodyPr vert="horz" lIns="91440" tIns="45720" rIns="91440" bIns="45720" rtlCol="0" anchor="ctr">
            <a:noAutofit/>
          </a:bodyPr>
          <a:lst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a:lstStyle>
          <a:p>
            <a:pPr marL="0" marR="0" lvl="0" indent="0" algn="l" defTabSz="914377" rtl="0" eaLnBrk="1" fontAlgn="auto" latinLnBrk="0" hangingPunct="1">
              <a:lnSpc>
                <a:spcPct val="80000"/>
              </a:lnSpc>
              <a:spcBef>
                <a:spcPct val="0"/>
              </a:spcBef>
              <a:spcAft>
                <a:spcPts val="0"/>
              </a:spcAft>
              <a:buClrTx/>
              <a:buSzTx/>
              <a:buFontTx/>
              <a:buNone/>
              <a:tabLst/>
              <a:defRPr/>
            </a:pPr>
            <a:r>
              <a:rPr kumimoji="0" lang="en-US" sz="3200" b="0" i="0" u="none" strike="noStrike" kern="1200" cap="all" spc="100" normalizeH="0" baseline="0" noProof="0" dirty="0">
                <a:ln>
                  <a:noFill/>
                </a:ln>
                <a:solidFill>
                  <a:prstClr val="black"/>
                </a:solidFill>
                <a:effectLst/>
                <a:uLnTx/>
                <a:uFillTx/>
                <a:latin typeface="Tw Cen MT Condensed" panose="020B0606020104020203"/>
                <a:ea typeface="+mj-ea"/>
                <a:cs typeface="+mj-cs"/>
              </a:rPr>
              <a:t>all Alliance presentations will be available for download from the Conference Site</a:t>
            </a:r>
          </a:p>
        </p:txBody>
      </p:sp>
      <p:sp>
        <p:nvSpPr>
          <p:cNvPr id="11" name="Footer Placeholder 2">
            <a:extLst>
              <a:ext uri="{FF2B5EF4-FFF2-40B4-BE49-F238E27FC236}">
                <a16:creationId xmlns:a16="http://schemas.microsoft.com/office/drawing/2014/main" id="{9DC668FD-1EC7-412E-8F92-4C66EF318DBE}"/>
              </a:ext>
            </a:extLst>
          </p:cNvPr>
          <p:cNvSpPr>
            <a:spLocks noGrp="1"/>
          </p:cNvSpPr>
          <p:nvPr>
            <p:ph type="ftr" sz="quarter" idx="11"/>
          </p:nvPr>
        </p:nvSpPr>
        <p:spPr>
          <a:xfrm>
            <a:off x="5156200" y="6470704"/>
            <a:ext cx="4426094" cy="27432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lumMod val="90000"/>
                    <a:lumOff val="10000"/>
                  </a:prstClr>
                </a:solidFill>
                <a:effectLst/>
                <a:uLnTx/>
                <a:uFillTx/>
                <a:latin typeface="Tw Cen MT Condensed" panose="020B0606020104020203"/>
                <a:ea typeface="+mn-ea"/>
                <a:cs typeface="+mn-cs"/>
              </a:rPr>
              <a:t>Canada Alliance   November 7-8, 2022</a:t>
            </a:r>
          </a:p>
        </p:txBody>
      </p:sp>
    </p:spTree>
    <p:extLst>
      <p:ext uri="{BB962C8B-B14F-4D97-AF65-F5344CB8AC3E}">
        <p14:creationId xmlns:p14="http://schemas.microsoft.com/office/powerpoint/2010/main" val="28985795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066116-181F-4C4B-9291-E978987A28F4}"/>
              </a:ext>
            </a:extLst>
          </p:cNvPr>
          <p:cNvSpPr/>
          <p:nvPr/>
        </p:nvSpPr>
        <p:spPr>
          <a:xfrm>
            <a:off x="8066202" y="741676"/>
            <a:ext cx="2601798" cy="3283306"/>
          </a:xfrm>
          <a:prstGeom prst="rect">
            <a:avLst/>
          </a:prstGeom>
          <a:solidFill>
            <a:srgbClr val="B4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latin typeface="Tw Cen MT" panose="020B0602020104020603"/>
            </a:endParaRPr>
          </a:p>
        </p:txBody>
      </p:sp>
      <p:sp>
        <p:nvSpPr>
          <p:cNvPr id="2" name="Title 1"/>
          <p:cNvSpPr>
            <a:spLocks noGrp="1"/>
          </p:cNvSpPr>
          <p:nvPr>
            <p:ph type="title"/>
          </p:nvPr>
        </p:nvSpPr>
        <p:spPr/>
        <p:txBody>
          <a:bodyPr/>
          <a:lstStyle/>
          <a:p>
            <a:r>
              <a:rPr lang="en-US" dirty="0"/>
              <a:t>Thank you!</a:t>
            </a:r>
          </a:p>
        </p:txBody>
      </p:sp>
      <p:sp>
        <p:nvSpPr>
          <p:cNvPr id="3" name="Footer Placeholder 2"/>
          <p:cNvSpPr>
            <a:spLocks noGrp="1"/>
          </p:cNvSpPr>
          <p:nvPr>
            <p:ph type="ftr" sz="quarter" idx="11"/>
          </p:nvPr>
        </p:nvSpPr>
        <p:spPr/>
        <p:txBody>
          <a:bodyPr/>
          <a:lstStyle/>
          <a:p>
            <a:pPr eaLnBrk="1" fontAlgn="auto" hangingPunct="1">
              <a:spcBef>
                <a:spcPts val="0"/>
              </a:spcBef>
              <a:spcAft>
                <a:spcPts val="0"/>
              </a:spcAft>
            </a:pPr>
            <a:r>
              <a:rPr lang="en-US" dirty="0">
                <a:solidFill>
                  <a:prstClr val="black">
                    <a:lumMod val="90000"/>
                    <a:lumOff val="10000"/>
                  </a:prstClr>
                </a:solidFill>
                <a:latin typeface="Tw Cen MT Condensed" panose="020B0606020104020203"/>
              </a:rPr>
              <a:t>Canada Alliance   November 7-8, 2022</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4342" y="1487170"/>
            <a:ext cx="2047908" cy="1691468"/>
          </a:xfrm>
          <a:prstGeom prst="rect">
            <a:avLst/>
          </a:prstGeom>
        </p:spPr>
      </p:pic>
      <p:pic>
        <p:nvPicPr>
          <p:cNvPr id="15" name="Picture 14">
            <a:extLst>
              <a:ext uri="{FF2B5EF4-FFF2-40B4-BE49-F238E27FC236}">
                <a16:creationId xmlns:a16="http://schemas.microsoft.com/office/drawing/2014/main" id="{4B46E258-2130-4AD3-9064-ED262324B8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24001" y="741676"/>
            <a:ext cx="6542201" cy="3283307"/>
          </a:xfrm>
          <a:prstGeom prst="rect">
            <a:avLst/>
          </a:prstGeom>
        </p:spPr>
      </p:pic>
      <p:pic>
        <p:nvPicPr>
          <p:cNvPr id="9" name="Picture 8" descr="A close up of a sign&#10;&#10;Description generated with very high confidence">
            <a:extLst>
              <a:ext uri="{FF2B5EF4-FFF2-40B4-BE49-F238E27FC236}">
                <a16:creationId xmlns:a16="http://schemas.microsoft.com/office/drawing/2014/main" id="{C6CF15D4-36DE-4A24-9D78-0DF0093F7FD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56536" y="4960138"/>
            <a:ext cx="1621130" cy="1236316"/>
          </a:xfrm>
          <a:prstGeom prst="rect">
            <a:avLst/>
          </a:prstGeom>
        </p:spPr>
      </p:pic>
      <p:pic>
        <p:nvPicPr>
          <p:cNvPr id="4" name="Picture 3" descr="Logo&#10;&#10;Description automatically generated">
            <a:extLst>
              <a:ext uri="{FF2B5EF4-FFF2-40B4-BE49-F238E27FC236}">
                <a16:creationId xmlns:a16="http://schemas.microsoft.com/office/drawing/2014/main" id="{118DECBE-861D-6381-276A-59EEC783C4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063" y="5182056"/>
            <a:ext cx="4169664" cy="792480"/>
          </a:xfrm>
          <a:prstGeom prst="rect">
            <a:avLst/>
          </a:prstGeom>
        </p:spPr>
      </p:pic>
    </p:spTree>
    <p:extLst>
      <p:ext uri="{BB962C8B-B14F-4D97-AF65-F5344CB8AC3E}">
        <p14:creationId xmlns:p14="http://schemas.microsoft.com/office/powerpoint/2010/main" val="6639150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8C30B0-5E56-4655-B786-B47F6EAEBFC3}"/>
              </a:ext>
            </a:extLst>
          </p:cNvPr>
          <p:cNvSpPr>
            <a:spLocks noGrp="1"/>
          </p:cNvSpPr>
          <p:nvPr>
            <p:ph type="title"/>
          </p:nvPr>
        </p:nvSpPr>
        <p:spPr>
          <a:xfrm>
            <a:off x="1519650" y="66289"/>
            <a:ext cx="9152697" cy="1249845"/>
          </a:xfrm>
        </p:spPr>
        <p:txBody>
          <a:bodyPr/>
          <a:lstStyle/>
          <a:p>
            <a:r>
              <a:rPr lang="en-US" dirty="0"/>
              <a:t>Charge Priority List - Details</a:t>
            </a:r>
          </a:p>
        </p:txBody>
      </p:sp>
      <p:pic>
        <p:nvPicPr>
          <p:cNvPr id="6" name="Picture 5">
            <a:extLst>
              <a:ext uri="{FF2B5EF4-FFF2-40B4-BE49-F238E27FC236}">
                <a16:creationId xmlns:a16="http://schemas.microsoft.com/office/drawing/2014/main" id="{D30DF30B-573C-44AC-9501-EF328D257ADD}"/>
              </a:ext>
            </a:extLst>
          </p:cNvPr>
          <p:cNvPicPr>
            <a:picLocks noChangeAspect="1"/>
          </p:cNvPicPr>
          <p:nvPr/>
        </p:nvPicPr>
        <p:blipFill>
          <a:blip r:embed="rId2"/>
          <a:stretch>
            <a:fillRect/>
          </a:stretch>
        </p:blipFill>
        <p:spPr>
          <a:xfrm>
            <a:off x="480634" y="850604"/>
            <a:ext cx="11230732" cy="5199755"/>
          </a:xfrm>
          <a:prstGeom prst="rect">
            <a:avLst/>
          </a:prstGeom>
        </p:spPr>
      </p:pic>
    </p:spTree>
    <p:extLst>
      <p:ext uri="{BB962C8B-B14F-4D97-AF65-F5344CB8AC3E}">
        <p14:creationId xmlns:p14="http://schemas.microsoft.com/office/powerpoint/2010/main" val="20340796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26D94-77B9-4F1D-9C65-2E90A0AC58F0}"/>
              </a:ext>
            </a:extLst>
          </p:cNvPr>
          <p:cNvSpPr>
            <a:spLocks noGrp="1"/>
          </p:cNvSpPr>
          <p:nvPr>
            <p:ph type="title" idx="4294967295"/>
          </p:nvPr>
        </p:nvSpPr>
        <p:spPr>
          <a:xfrm>
            <a:off x="0" y="215900"/>
            <a:ext cx="6743700" cy="1249363"/>
          </a:xfrm>
          <a:prstGeom prst="rect">
            <a:avLst/>
          </a:prstGeom>
        </p:spPr>
        <p:txBody>
          <a:bodyPr/>
          <a:lstStyle/>
          <a:p>
            <a:r>
              <a:rPr lang="en-US" dirty="0"/>
              <a:t>Payment Overall Priority</a:t>
            </a:r>
          </a:p>
        </p:txBody>
      </p:sp>
      <p:pic>
        <p:nvPicPr>
          <p:cNvPr id="4" name="Picture 3">
            <a:extLst>
              <a:ext uri="{FF2B5EF4-FFF2-40B4-BE49-F238E27FC236}">
                <a16:creationId xmlns:a16="http://schemas.microsoft.com/office/drawing/2014/main" id="{1393F6F0-CAA0-416C-9874-CFBC478B518D}"/>
              </a:ext>
            </a:extLst>
          </p:cNvPr>
          <p:cNvPicPr>
            <a:picLocks noChangeAspect="1"/>
          </p:cNvPicPr>
          <p:nvPr/>
        </p:nvPicPr>
        <p:blipFill>
          <a:blip r:embed="rId2"/>
          <a:stretch>
            <a:fillRect/>
          </a:stretch>
        </p:blipFill>
        <p:spPr>
          <a:xfrm>
            <a:off x="375325" y="1212112"/>
            <a:ext cx="11441349" cy="4983166"/>
          </a:xfrm>
          <a:prstGeom prst="rect">
            <a:avLst/>
          </a:prstGeom>
        </p:spPr>
      </p:pic>
    </p:spTree>
    <p:extLst>
      <p:ext uri="{BB962C8B-B14F-4D97-AF65-F5344CB8AC3E}">
        <p14:creationId xmlns:p14="http://schemas.microsoft.com/office/powerpoint/2010/main" val="11734749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_rels/them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Alliance 2022">
  <a:themeElements>
    <a:clrScheme name="Alliance 2022">
      <a:dk1>
        <a:srgbClr val="115E32"/>
      </a:dk1>
      <a:lt1>
        <a:srgbClr val="F7F7F7"/>
      </a:lt1>
      <a:dk2>
        <a:srgbClr val="115E32"/>
      </a:dk2>
      <a:lt2>
        <a:srgbClr val="FEFFFF"/>
      </a:lt2>
      <a:accent1>
        <a:srgbClr val="2A882A"/>
      </a:accent1>
      <a:accent2>
        <a:srgbClr val="FFC72C"/>
      </a:accent2>
      <a:accent3>
        <a:srgbClr val="DDAC43"/>
      </a:accent3>
      <a:accent4>
        <a:srgbClr val="595959"/>
      </a:accent4>
      <a:accent5>
        <a:srgbClr val="F7F7F7"/>
      </a:accent5>
      <a:accent6>
        <a:srgbClr val="2A882A"/>
      </a:accent6>
      <a:hlink>
        <a:srgbClr val="FEFFFF"/>
      </a:hlink>
      <a:folHlink>
        <a:srgbClr val="BFBFBF"/>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216000" bIns="36000" rtlCol="0">
        <a:spAutoFit/>
      </a:bodyPr>
      <a:lstStyle>
        <a:defPPr>
          <a:lnSpc>
            <a:spcPct val="130000"/>
          </a:lnSpc>
          <a:spcBef>
            <a:spcPts val="1000"/>
          </a:spcBef>
          <a:defRPr sz="1400" b="1" dirty="0" smtClean="0"/>
        </a:defPPr>
      </a:lstStyle>
    </a:tx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2.xml><?xml version="1.0" encoding="utf-8"?>
<a:theme xmlns:a="http://schemas.openxmlformats.org/drawingml/2006/main" name="A22 Additional Template">
  <a:themeElements>
    <a:clrScheme name="Alliance 2022">
      <a:dk1>
        <a:srgbClr val="115E32"/>
      </a:dk1>
      <a:lt1>
        <a:srgbClr val="F7F7F7"/>
      </a:lt1>
      <a:dk2>
        <a:srgbClr val="115E32"/>
      </a:dk2>
      <a:lt2>
        <a:srgbClr val="FEFFFF"/>
      </a:lt2>
      <a:accent1>
        <a:srgbClr val="2A882A"/>
      </a:accent1>
      <a:accent2>
        <a:srgbClr val="FFC72C"/>
      </a:accent2>
      <a:accent3>
        <a:srgbClr val="DDAC43"/>
      </a:accent3>
      <a:accent4>
        <a:srgbClr val="595959"/>
      </a:accent4>
      <a:accent5>
        <a:srgbClr val="F7F7F7"/>
      </a:accent5>
      <a:accent6>
        <a:srgbClr val="2A882A"/>
      </a:accent6>
      <a:hlink>
        <a:srgbClr val="FEFFFF"/>
      </a:hlink>
      <a:folHlink>
        <a:srgbClr val="BFBFBF"/>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144000" bIns="36000" rtlCol="0">
        <a:spAutoFit/>
      </a:bodyPr>
      <a:lstStyle>
        <a:defPPr>
          <a:lnSpc>
            <a:spcPct val="120000"/>
          </a:lnSpc>
          <a:spcBef>
            <a:spcPts val="1000"/>
          </a:spcBef>
          <a:defRPr sz="1400" b="1" dirty="0" smtClean="0"/>
        </a:defPPr>
      </a:lstStyle>
    </a:tx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3.xml><?xml version="1.0" encoding="utf-8"?>
<a:theme xmlns:a="http://schemas.openxmlformats.org/drawingml/2006/main" name="1_Integral">
  <a:themeElements>
    <a:clrScheme name="Custom 4">
      <a:dk1>
        <a:sysClr val="windowText" lastClr="000000"/>
      </a:dk1>
      <a:lt1>
        <a:sysClr val="window" lastClr="FFFFFF"/>
      </a:lt1>
      <a:dk2>
        <a:srgbClr val="373545"/>
      </a:dk2>
      <a:lt2>
        <a:srgbClr val="DCD8DC"/>
      </a:lt2>
      <a:accent1>
        <a:srgbClr val="F30303"/>
      </a:accent1>
      <a:accent2>
        <a:srgbClr val="B40404"/>
      </a:accent2>
      <a:accent3>
        <a:srgbClr val="BABABA"/>
      </a:accent3>
      <a:accent4>
        <a:srgbClr val="696969"/>
      </a:accent4>
      <a:accent5>
        <a:srgbClr val="870203"/>
      </a:accent5>
      <a:accent6>
        <a:srgbClr val="6F8183"/>
      </a:accent6>
      <a:hlink>
        <a:srgbClr val="69A020"/>
      </a:hlink>
      <a:folHlink>
        <a:srgbClr val="8C8C8C"/>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4.xml><?xml version="1.0" encoding="utf-8"?>
<a:theme xmlns:a="http://schemas.openxmlformats.org/drawingml/2006/main" name="Screenshot">
  <a:themeElements>
    <a:clrScheme name="Custom 4">
      <a:dk1>
        <a:sysClr val="windowText" lastClr="000000"/>
      </a:dk1>
      <a:lt1>
        <a:sysClr val="window" lastClr="FFFFFF"/>
      </a:lt1>
      <a:dk2>
        <a:srgbClr val="373545"/>
      </a:dk2>
      <a:lt2>
        <a:srgbClr val="DCD8DC"/>
      </a:lt2>
      <a:accent1>
        <a:srgbClr val="F30303"/>
      </a:accent1>
      <a:accent2>
        <a:srgbClr val="B40404"/>
      </a:accent2>
      <a:accent3>
        <a:srgbClr val="BABABA"/>
      </a:accent3>
      <a:accent4>
        <a:srgbClr val="696969"/>
      </a:accent4>
      <a:accent5>
        <a:srgbClr val="870203"/>
      </a:accent5>
      <a:accent6>
        <a:srgbClr val="6F8183"/>
      </a:accent6>
      <a:hlink>
        <a:srgbClr val="69A020"/>
      </a:hlink>
      <a:folHlink>
        <a:srgbClr val="8C8C8C"/>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Screenshot" id="{E1504E4C-1BA6-45A1-9364-AD15571CBAC6}" vid="{04FC9B3B-34D7-4CD4-B323-3267531888DA}"/>
    </a:ext>
  </a:extLst>
</a:theme>
</file>

<file path=ppt/theme/theme5.xml><?xml version="1.0" encoding="utf-8"?>
<a:theme xmlns:a="http://schemas.openxmlformats.org/drawingml/2006/main" name="1_Screenshot">
  <a:themeElements>
    <a:clrScheme name="Custom 4">
      <a:dk1>
        <a:sysClr val="windowText" lastClr="000000"/>
      </a:dk1>
      <a:lt1>
        <a:sysClr val="window" lastClr="FFFFFF"/>
      </a:lt1>
      <a:dk2>
        <a:srgbClr val="373545"/>
      </a:dk2>
      <a:lt2>
        <a:srgbClr val="DCD8DC"/>
      </a:lt2>
      <a:accent1>
        <a:srgbClr val="F30303"/>
      </a:accent1>
      <a:accent2>
        <a:srgbClr val="B40404"/>
      </a:accent2>
      <a:accent3>
        <a:srgbClr val="BABABA"/>
      </a:accent3>
      <a:accent4>
        <a:srgbClr val="696969"/>
      </a:accent4>
      <a:accent5>
        <a:srgbClr val="870203"/>
      </a:accent5>
      <a:accent6>
        <a:srgbClr val="6F8183"/>
      </a:accent6>
      <a:hlink>
        <a:srgbClr val="69A020"/>
      </a:hlink>
      <a:folHlink>
        <a:srgbClr val="8C8C8C"/>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Screenshot" id="{E1504E4C-1BA6-45A1-9364-AD15571CBAC6}" vid="{04FC9B3B-34D7-4CD4-B323-3267531888D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CAE9D5D8182B842B369753939373CCF" ma:contentTypeVersion="13" ma:contentTypeDescription="Create a new document." ma:contentTypeScope="" ma:versionID="a757426722955c33220787dd7e39054c">
  <xsd:schema xmlns:xsd="http://www.w3.org/2001/XMLSchema" xmlns:xs="http://www.w3.org/2001/XMLSchema" xmlns:p="http://schemas.microsoft.com/office/2006/metadata/properties" xmlns:ns2="ebd4167e-429c-454a-9baa-c80872e592a2" xmlns:ns3="454ffb5b-9413-42f5-86b6-dc48ea53da87" targetNamespace="http://schemas.microsoft.com/office/2006/metadata/properties" ma:root="true" ma:fieldsID="df07e93d7443991f60d0568e742a181b" ns2:_="" ns3:_="">
    <xsd:import namespace="ebd4167e-429c-454a-9baa-c80872e592a2"/>
    <xsd:import namespace="454ffb5b-9413-42f5-86b6-dc48ea53d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d4167e-429c-454a-9baa-c80872e592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54ffb5b-9413-42f5-86b6-dc48ea53da8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FE174C-BA17-40D0-9E26-7A9D5CD958B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E2FE1EB-1AE5-44FE-AB3D-562F4DADB9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d4167e-429c-454a-9baa-c80872e592a2"/>
    <ds:schemaRef ds:uri="454ffb5b-9413-42f5-86b6-dc48ea53da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2587448-9527-4C02-A181-E38C5F27BE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3177</TotalTime>
  <Words>2481</Words>
  <Application>Microsoft Office PowerPoint</Application>
  <PresentationFormat>Widescreen</PresentationFormat>
  <Paragraphs>209</Paragraphs>
  <Slides>77</Slides>
  <Notes>39</Notes>
  <HiddenSlides>0</HiddenSlides>
  <MMClips>9</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77</vt:i4>
      </vt:variant>
    </vt:vector>
  </HeadingPairs>
  <TitlesOfParts>
    <vt:vector size="93" baseType="lpstr">
      <vt:lpstr>Arial</vt:lpstr>
      <vt:lpstr>Calibri</vt:lpstr>
      <vt:lpstr>Montserrat</vt:lpstr>
      <vt:lpstr>Montserrat Black</vt:lpstr>
      <vt:lpstr>Montserrat SemiBold</vt:lpstr>
      <vt:lpstr>Open Sans</vt:lpstr>
      <vt:lpstr>Open Sans SemiBold</vt:lpstr>
      <vt:lpstr>Tw Cen MT</vt:lpstr>
      <vt:lpstr>Tw Cen MT Condensed</vt:lpstr>
      <vt:lpstr>Wingdings</vt:lpstr>
      <vt:lpstr>Wingdings 3</vt:lpstr>
      <vt:lpstr>Alliance 2022</vt:lpstr>
      <vt:lpstr>A22 Additional Template</vt:lpstr>
      <vt:lpstr>1_Integral</vt:lpstr>
      <vt:lpstr>Screenshot</vt:lpstr>
      <vt:lpstr>1_Screenshot</vt:lpstr>
      <vt:lpstr>Third Party Payments Just the Basics</vt:lpstr>
      <vt:lpstr>Presenter</vt:lpstr>
      <vt:lpstr>Poll Question</vt:lpstr>
      <vt:lpstr>Cashiering - Setup</vt:lpstr>
      <vt:lpstr>PowerPoint Presentation</vt:lpstr>
      <vt:lpstr>Item Type Creation</vt:lpstr>
      <vt:lpstr>Charge Priority List</vt:lpstr>
      <vt:lpstr>Charge Priority List - Details</vt:lpstr>
      <vt:lpstr>Payment Overall Priority</vt:lpstr>
      <vt:lpstr>Target Key</vt:lpstr>
      <vt:lpstr>Target Key continued</vt:lpstr>
      <vt:lpstr>Poll Question</vt:lpstr>
      <vt:lpstr>PowerPoint Presentation</vt:lpstr>
      <vt:lpstr>PowerPoint Presentation</vt:lpstr>
      <vt:lpstr>Cashiering - No Selection Payment Option</vt:lpstr>
      <vt:lpstr>PowerPoint Presentation</vt:lpstr>
      <vt:lpstr>No Payment Selection</vt:lpstr>
      <vt:lpstr>View Corporate Account</vt:lpstr>
      <vt:lpstr>View Corporate Account – Account Details</vt:lpstr>
      <vt:lpstr>View Corporate Account – Account Details</vt:lpstr>
      <vt:lpstr>Cashiering - Select Charges to Pay</vt:lpstr>
      <vt:lpstr>PowerPoint Presentation</vt:lpstr>
      <vt:lpstr>Cashiering - Select Charges to Pay</vt:lpstr>
      <vt:lpstr>Corporate Account – Select Charges to Pay</vt:lpstr>
      <vt:lpstr>Account Details – Select Charges to Pay</vt:lpstr>
      <vt:lpstr>Cashiering - Select Students to Pay</vt:lpstr>
      <vt:lpstr>PowerPoint Presentation</vt:lpstr>
      <vt:lpstr>Cashiering – Select Students to Pay</vt:lpstr>
      <vt:lpstr>Account Details – Select Students to Pay</vt:lpstr>
      <vt:lpstr>Cashiering – Third Party Info</vt:lpstr>
      <vt:lpstr>PowerPoint Presentation</vt:lpstr>
      <vt:lpstr>Cashiering – Third Party Info</vt:lpstr>
      <vt:lpstr>Corporate Accounts – Third Party Info</vt:lpstr>
      <vt:lpstr>Account Details – Third Party Info</vt:lpstr>
      <vt:lpstr>Cashiering Pros</vt:lpstr>
      <vt:lpstr>Cashiering CONs</vt:lpstr>
      <vt:lpstr>Cashiering Impact Examples</vt:lpstr>
      <vt:lpstr>PowerPoint Presentation</vt:lpstr>
      <vt:lpstr>Poll Question</vt:lpstr>
      <vt:lpstr>Payments not attached to Students</vt:lpstr>
      <vt:lpstr>New Contract – Student Cancelled</vt:lpstr>
      <vt:lpstr>Spring 2021 Account Details</vt:lpstr>
      <vt:lpstr>Fall 2020 – Account Details</vt:lpstr>
      <vt:lpstr>PowerPoint Presentation</vt:lpstr>
      <vt:lpstr>Population Selection File Map Setup</vt:lpstr>
      <vt:lpstr>K_SF_3RD_PAY_GROUP_POST</vt:lpstr>
      <vt:lpstr>K_SF_3RD_PAY_GROUP_POST – Excel Edit</vt:lpstr>
      <vt:lpstr>K_SF_3RD_PAY_GROUP_POST – Excel Edit</vt:lpstr>
      <vt:lpstr>K_SF_3RD_PAY_GROUP_POST</vt:lpstr>
      <vt:lpstr>K_SF_3RD_PAY_GROUP_POST – View Log/Trace</vt:lpstr>
      <vt:lpstr>PowerPoint Presentation</vt:lpstr>
      <vt:lpstr>Corporate Account - K_SF_3RD_PAY_GROUP_POST</vt:lpstr>
      <vt:lpstr>PowerPoint Presentation</vt:lpstr>
      <vt:lpstr>One Payment – Multiple Terms &amp; Contracts</vt:lpstr>
      <vt:lpstr>K_SF_3RD_PAY_GROUP_POST_NOTERM</vt:lpstr>
      <vt:lpstr>K_SF_3RD_PAY_GROUP_POST_NOTERM</vt:lpstr>
      <vt:lpstr>K_SF_3RD_PAY_GROUP_POST_NOTERM</vt:lpstr>
      <vt:lpstr>Received a payment of $5,360.10  For Contract 58458.00 $2,000 For Contract 58457.00 $3,360.10</vt:lpstr>
      <vt:lpstr>PowerPoint Presentation</vt:lpstr>
      <vt:lpstr>PowerPoint Presentation</vt:lpstr>
      <vt:lpstr>Format file and complete Mass Select Transactions</vt:lpstr>
      <vt:lpstr>Poll Question</vt:lpstr>
      <vt:lpstr>Corporate Accounts After Mass Group Post</vt:lpstr>
      <vt:lpstr>Fall 2021 Contract Nbr 58457.00</vt:lpstr>
      <vt:lpstr>Summer 2021 Credit of $335.38 Payment Stuck</vt:lpstr>
      <vt:lpstr>Fall 2020 Spring 2021 Payment Dropped</vt:lpstr>
      <vt:lpstr>Fall 2020 Excess Pay Line</vt:lpstr>
      <vt:lpstr>Once Contract Paid in Full – Inactive Contract</vt:lpstr>
      <vt:lpstr>Once Contract Paid in Full – Inactive Contract</vt:lpstr>
      <vt:lpstr>Refund Processing </vt:lpstr>
      <vt:lpstr>PowerPoint Presentation</vt:lpstr>
      <vt:lpstr>Refund Processing </vt:lpstr>
      <vt:lpstr>Refund Processing – Account Details </vt:lpstr>
      <vt:lpstr>Refund Processing </vt:lpstr>
      <vt:lpstr>Final Thoughts</vt:lpstr>
      <vt:lpstr>Questions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Voodoo Powerpoint</dc:title>
  <dc:subject/>
  <dc:creator>SevenBox</dc:creator>
  <cp:keywords/>
  <dc:description/>
  <cp:lastModifiedBy>Combs, Buddy (KCTCS)</cp:lastModifiedBy>
  <cp:revision>276</cp:revision>
  <dcterms:created xsi:type="dcterms:W3CDTF">2017-07-25T02:03:18Z</dcterms:created>
  <dcterms:modified xsi:type="dcterms:W3CDTF">2022-11-04T15:29:30Z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0x010100DCAE9D5D8182B842B369753939373CCF</vt:lpwstr>
  </property>
</Properties>
</file>