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7"/>
  </p:notesMasterIdLst>
  <p:sldIdLst>
    <p:sldId id="259" r:id="rId2"/>
    <p:sldId id="260" r:id="rId3"/>
    <p:sldId id="269" r:id="rId4"/>
    <p:sldId id="268" r:id="rId5"/>
    <p:sldId id="292" r:id="rId6"/>
    <p:sldId id="261" r:id="rId7"/>
    <p:sldId id="287" r:id="rId8"/>
    <p:sldId id="288" r:id="rId9"/>
    <p:sldId id="289" r:id="rId10"/>
    <p:sldId id="286" r:id="rId11"/>
    <p:sldId id="290" r:id="rId12"/>
    <p:sldId id="294" r:id="rId13"/>
    <p:sldId id="293" r:id="rId14"/>
    <p:sldId id="296" r:id="rId15"/>
    <p:sldId id="303" r:id="rId16"/>
    <p:sldId id="300" r:id="rId17"/>
    <p:sldId id="302" r:id="rId18"/>
    <p:sldId id="305" r:id="rId19"/>
    <p:sldId id="301" r:id="rId20"/>
    <p:sldId id="297" r:id="rId21"/>
    <p:sldId id="298" r:id="rId22"/>
    <p:sldId id="257" r:id="rId23"/>
    <p:sldId id="304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6832" autoAdjust="0"/>
  </p:normalViewPr>
  <p:slideViewPr>
    <p:cSldViewPr snapToGrid="0">
      <p:cViewPr>
        <p:scale>
          <a:sx n="70" d="100"/>
          <a:sy n="70" d="100"/>
        </p:scale>
        <p:origin x="176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Data\Documents\Documenten\Projects\Aanmelding\aanmelding%20afslui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Mandagen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data!$K$6</c:f>
              <c:strCache>
                <c:ptCount val="1"/>
                <c:pt idx="0">
                  <c:v>ingeschat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data!$J$7:$J$9</c:f>
              <c:strCache>
                <c:ptCount val="3"/>
                <c:pt idx="0">
                  <c:v>Analyse</c:v>
                </c:pt>
                <c:pt idx="1">
                  <c:v>Development</c:v>
                </c:pt>
                <c:pt idx="2">
                  <c:v>Testen</c:v>
                </c:pt>
              </c:strCache>
            </c:strRef>
          </c:cat>
          <c:val>
            <c:numRef>
              <c:f>data!$K$7:$K$9</c:f>
              <c:numCache>
                <c:formatCode>General</c:formatCode>
                <c:ptCount val="3"/>
                <c:pt idx="0">
                  <c:v>37</c:v>
                </c:pt>
                <c:pt idx="1">
                  <c:v>100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E-4989-B480-3353C132EE5D}"/>
            </c:ext>
          </c:extLst>
        </c:ser>
        <c:ser>
          <c:idx val="1"/>
          <c:order val="1"/>
          <c:tx>
            <c:strRef>
              <c:f>data!$L$6</c:f>
              <c:strCache>
                <c:ptCount val="1"/>
                <c:pt idx="0">
                  <c:v>gepresteerd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data!$J$7:$J$9</c:f>
              <c:strCache>
                <c:ptCount val="3"/>
                <c:pt idx="0">
                  <c:v>Analyse</c:v>
                </c:pt>
                <c:pt idx="1">
                  <c:v>Development</c:v>
                </c:pt>
                <c:pt idx="2">
                  <c:v>Testen</c:v>
                </c:pt>
              </c:strCache>
            </c:strRef>
          </c:cat>
          <c:val>
            <c:numRef>
              <c:f>data!$L$7:$L$9</c:f>
              <c:numCache>
                <c:formatCode>General</c:formatCode>
                <c:ptCount val="3"/>
                <c:pt idx="0">
                  <c:v>31.6</c:v>
                </c:pt>
                <c:pt idx="1">
                  <c:v>258.2</c:v>
                </c:pt>
                <c:pt idx="2">
                  <c:v>108.175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E-4989-B480-3353C132E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932456"/>
        <c:axId val="485930488"/>
      </c:barChart>
      <c:catAx>
        <c:axId val="48593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85930488"/>
        <c:crosses val="autoZero"/>
        <c:auto val="1"/>
        <c:lblAlgn val="ctr"/>
        <c:lblOffset val="100"/>
        <c:noMultiLvlLbl val="0"/>
      </c:catAx>
      <c:valAx>
        <c:axId val="48593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8593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17min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19min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/>
              <a:t>21min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23min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1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27min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3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29min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31min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/>
              <a:t>32min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6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/>
              <a:t>35min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2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38min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6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3min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4min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/>
              <a:t>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7min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9min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11min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/>
              <a:t>15min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Migrating an external</a:t>
            </a:r>
            <a:br>
              <a:rPr lang="en-US" dirty="0"/>
            </a:br>
            <a:r>
              <a:rPr lang="en-US" dirty="0"/>
              <a:t>admissions application</a:t>
            </a:r>
            <a:br>
              <a:rPr lang="en-US" dirty="0"/>
            </a:br>
            <a:r>
              <a:rPr lang="en-US" dirty="0"/>
              <a:t>into PeopleSoft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2021</a:t>
            </a:r>
          </a:p>
          <a:p>
            <a:r>
              <a:rPr lang="en-US" dirty="0"/>
              <a:t>16 OCTOBER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86" y="-11502"/>
            <a:ext cx="9141714" cy="4572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admissions application:</a:t>
            </a:r>
            <a:br>
              <a:rPr lang="en-US" dirty="0"/>
            </a:br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Improve usability toward prospective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(optional) student housing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Lay foundation for further restructuring of admissions process</a:t>
            </a:r>
          </a:p>
          <a:p>
            <a:pPr marL="684000" lvl="1" indent="-180000"/>
            <a:r>
              <a:rPr lang="en-US" dirty="0"/>
              <a:t>Different sequences of pages for different types of students</a:t>
            </a:r>
          </a:p>
          <a:p>
            <a:pPr marL="684000" lvl="1" indent="-180000"/>
            <a:r>
              <a:rPr lang="en-US" dirty="0"/>
              <a:t>Better integration of student information system with CRM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Remove need for separate PHP codebase, execution environment, development/operations skills</a:t>
            </a:r>
          </a:p>
          <a:p>
            <a:pPr marL="684000" lvl="1" indent="-180000"/>
            <a:r>
              <a:rPr lang="en-US" dirty="0"/>
              <a:t>Integrate application into PeopleSoft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Adapt admissions process to new government higher education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7393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00" y="4319273"/>
            <a:ext cx="4137436" cy="1634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0" y="5036896"/>
            <a:ext cx="4137436" cy="907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“As-is” migration from PHP to PeopleSoft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Architecture of original application is retained</a:t>
            </a:r>
          </a:p>
          <a:p>
            <a:pPr marL="684000" lvl="1" indent="-180000"/>
            <a:r>
              <a:rPr lang="en-US" dirty="0"/>
              <a:t>Sequence of pages</a:t>
            </a:r>
          </a:p>
          <a:p>
            <a:pPr marL="866880" lvl="2" indent="-180000"/>
            <a:r>
              <a:rPr lang="en-US" dirty="0"/>
              <a:t>New page for student housing</a:t>
            </a:r>
          </a:p>
          <a:p>
            <a:pPr marL="684000" lvl="1" indent="-180000"/>
            <a:r>
              <a:rPr lang="en-US" dirty="0"/>
              <a:t>AAWS invocation before each page transfer</a:t>
            </a:r>
          </a:p>
          <a:p>
            <a:pPr marL="866880" lvl="2" indent="-180000"/>
            <a:r>
              <a:rPr lang="en-US" dirty="0"/>
              <a:t>Same ordering of invocations as before</a:t>
            </a:r>
          </a:p>
          <a:p>
            <a:pPr marL="684000" lvl="1" indent="-180000"/>
            <a:r>
              <a:rPr lang="en-US" dirty="0"/>
              <a:t>State is kept (mainly) in AAWS</a:t>
            </a:r>
          </a:p>
          <a:p>
            <a:pPr marL="866880" lvl="2" indent="-180000"/>
            <a:r>
              <a:rPr lang="en-US" dirty="0"/>
              <a:t>AAWS request/response data stored in work records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6299" y="595345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Original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1086" y="5953450"/>
            <a:ext cx="55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75792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Arrow Connector 102"/>
          <p:cNvCxnSpPr>
            <a:stCxn id="52" idx="0"/>
            <a:endCxn id="99" idx="1"/>
          </p:cNvCxnSpPr>
          <p:nvPr/>
        </p:nvCxnSpPr>
        <p:spPr>
          <a:xfrm flipV="1">
            <a:off x="7756140" y="905580"/>
            <a:ext cx="6350" cy="135051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2" idx="0"/>
            <a:endCxn id="100" idx="1"/>
          </p:cNvCxnSpPr>
          <p:nvPr/>
        </p:nvCxnSpPr>
        <p:spPr>
          <a:xfrm flipH="1" flipV="1">
            <a:off x="5777991" y="910587"/>
            <a:ext cx="1978149" cy="13455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53" idx="0"/>
            <a:endCxn id="100" idx="1"/>
          </p:cNvCxnSpPr>
          <p:nvPr/>
        </p:nvCxnSpPr>
        <p:spPr>
          <a:xfrm flipH="1" flipV="1">
            <a:off x="5777991" y="910587"/>
            <a:ext cx="420283" cy="25583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1" idx="0"/>
            <a:endCxn id="100" idx="1"/>
          </p:cNvCxnSpPr>
          <p:nvPr/>
        </p:nvCxnSpPr>
        <p:spPr>
          <a:xfrm flipH="1" flipV="1">
            <a:off x="5777991" y="910587"/>
            <a:ext cx="1978149" cy="25583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48" idx="0"/>
            <a:endCxn id="100" idx="1"/>
          </p:cNvCxnSpPr>
          <p:nvPr/>
        </p:nvCxnSpPr>
        <p:spPr>
          <a:xfrm flipV="1">
            <a:off x="3082542" y="910587"/>
            <a:ext cx="2695449" cy="13455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49" idx="0"/>
            <a:endCxn id="100" idx="1"/>
          </p:cNvCxnSpPr>
          <p:nvPr/>
        </p:nvCxnSpPr>
        <p:spPr>
          <a:xfrm flipV="1">
            <a:off x="4640408" y="910587"/>
            <a:ext cx="1137583" cy="13455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50" idx="0"/>
            <a:endCxn id="100" idx="1"/>
          </p:cNvCxnSpPr>
          <p:nvPr/>
        </p:nvCxnSpPr>
        <p:spPr>
          <a:xfrm flipH="1" flipV="1">
            <a:off x="5777991" y="910587"/>
            <a:ext cx="420283" cy="134551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54" idx="0"/>
            <a:endCxn id="100" idx="1"/>
          </p:cNvCxnSpPr>
          <p:nvPr/>
        </p:nvCxnSpPr>
        <p:spPr>
          <a:xfrm flipV="1">
            <a:off x="4640408" y="910587"/>
            <a:ext cx="1137583" cy="25583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46" idx="0"/>
            <a:endCxn id="101" idx="1"/>
          </p:cNvCxnSpPr>
          <p:nvPr/>
        </p:nvCxnSpPr>
        <p:spPr>
          <a:xfrm flipV="1">
            <a:off x="1493178" y="901618"/>
            <a:ext cx="2306663" cy="8528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47" idx="0"/>
            <a:endCxn id="101" idx="1"/>
          </p:cNvCxnSpPr>
          <p:nvPr/>
        </p:nvCxnSpPr>
        <p:spPr>
          <a:xfrm flipV="1">
            <a:off x="1493178" y="901618"/>
            <a:ext cx="2306663" cy="18540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6626" y="1754463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Create</a:t>
            </a:r>
            <a:r>
              <a:rPr lang="nl-BE" dirty="0"/>
              <a:t> account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6626" y="2755631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Login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75990" y="2256098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Personal info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3856" y="2256098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Prior </a:t>
            </a:r>
            <a:r>
              <a:rPr lang="nl-BE" dirty="0" err="1"/>
              <a:t>education</a:t>
            </a:r>
            <a:endParaRPr lang="nl-BE" dirty="0"/>
          </a:p>
        </p:txBody>
      </p:sp>
      <p:sp>
        <p:nvSpPr>
          <p:cNvPr id="50" name="Rectangle 49"/>
          <p:cNvSpPr/>
          <p:nvPr/>
        </p:nvSpPr>
        <p:spPr>
          <a:xfrm>
            <a:off x="5591722" y="2256098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Social</a:t>
            </a:r>
            <a:r>
              <a:rPr lang="nl-BE" dirty="0"/>
              <a:t> services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149588" y="3468932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Program </a:t>
            </a:r>
            <a:r>
              <a:rPr lang="nl-BE" dirty="0" err="1"/>
              <a:t>choice</a:t>
            </a:r>
            <a:endParaRPr lang="nl-BE" dirty="0"/>
          </a:p>
        </p:txBody>
      </p:sp>
      <p:sp>
        <p:nvSpPr>
          <p:cNvPr id="52" name="Rectangle 51"/>
          <p:cNvSpPr/>
          <p:nvPr/>
        </p:nvSpPr>
        <p:spPr>
          <a:xfrm>
            <a:off x="7149588" y="2256098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Student </a:t>
            </a:r>
            <a:r>
              <a:rPr lang="nl-BE" dirty="0" err="1"/>
              <a:t>housing</a:t>
            </a:r>
            <a:endParaRPr lang="nl-BE" dirty="0"/>
          </a:p>
        </p:txBody>
      </p:sp>
      <p:sp>
        <p:nvSpPr>
          <p:cNvPr id="53" name="Rectangle 52"/>
          <p:cNvSpPr/>
          <p:nvPr/>
        </p:nvSpPr>
        <p:spPr>
          <a:xfrm>
            <a:off x="5591722" y="3468932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Document checklist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33856" y="3468932"/>
            <a:ext cx="1213104" cy="70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Submit</a:t>
            </a:r>
            <a:endParaRPr lang="nl-BE" dirty="0"/>
          </a:p>
        </p:txBody>
      </p:sp>
      <p:cxnSp>
        <p:nvCxnSpPr>
          <p:cNvPr id="55" name="Straight Arrow Connector 54"/>
          <p:cNvCxnSpPr>
            <a:stCxn id="46" idx="3"/>
            <a:endCxn id="48" idx="1"/>
          </p:cNvCxnSpPr>
          <p:nvPr/>
        </p:nvCxnSpPr>
        <p:spPr>
          <a:xfrm>
            <a:off x="2099730" y="2104900"/>
            <a:ext cx="376260" cy="501635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6" idx="1"/>
          </p:cNvCxnSpPr>
          <p:nvPr/>
        </p:nvCxnSpPr>
        <p:spPr>
          <a:xfrm flipV="1">
            <a:off x="541864" y="2104900"/>
            <a:ext cx="344762" cy="499533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7" idx="1"/>
          </p:cNvCxnSpPr>
          <p:nvPr/>
        </p:nvCxnSpPr>
        <p:spPr>
          <a:xfrm>
            <a:off x="541864" y="2604433"/>
            <a:ext cx="344762" cy="501635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3"/>
            <a:endCxn id="48" idx="1"/>
          </p:cNvCxnSpPr>
          <p:nvPr/>
        </p:nvCxnSpPr>
        <p:spPr>
          <a:xfrm flipV="1">
            <a:off x="2099730" y="2606535"/>
            <a:ext cx="376260" cy="499533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8" idx="3"/>
            <a:endCxn id="49" idx="1"/>
          </p:cNvCxnSpPr>
          <p:nvPr/>
        </p:nvCxnSpPr>
        <p:spPr>
          <a:xfrm>
            <a:off x="3689094" y="2606535"/>
            <a:ext cx="344762" cy="0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9" idx="3"/>
            <a:endCxn id="50" idx="1"/>
          </p:cNvCxnSpPr>
          <p:nvPr/>
        </p:nvCxnSpPr>
        <p:spPr>
          <a:xfrm>
            <a:off x="5246960" y="2606535"/>
            <a:ext cx="344762" cy="0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0" idx="3"/>
            <a:endCxn id="52" idx="1"/>
          </p:cNvCxnSpPr>
          <p:nvPr/>
        </p:nvCxnSpPr>
        <p:spPr>
          <a:xfrm>
            <a:off x="6804826" y="2606535"/>
            <a:ext cx="344762" cy="0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2"/>
            <a:endCxn id="51" idx="0"/>
          </p:cNvCxnSpPr>
          <p:nvPr/>
        </p:nvCxnSpPr>
        <p:spPr>
          <a:xfrm>
            <a:off x="7756140" y="2956972"/>
            <a:ext cx="0" cy="511960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1" idx="1"/>
            <a:endCxn id="53" idx="3"/>
          </p:cNvCxnSpPr>
          <p:nvPr/>
        </p:nvCxnSpPr>
        <p:spPr>
          <a:xfrm flipH="1">
            <a:off x="6804826" y="3819369"/>
            <a:ext cx="344762" cy="0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3" idx="1"/>
            <a:endCxn id="54" idx="3"/>
          </p:cNvCxnSpPr>
          <p:nvPr/>
        </p:nvCxnSpPr>
        <p:spPr>
          <a:xfrm flipH="1">
            <a:off x="5246960" y="3819369"/>
            <a:ext cx="344762" cy="0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6" idx="2"/>
            <a:endCxn id="47" idx="0"/>
          </p:cNvCxnSpPr>
          <p:nvPr/>
        </p:nvCxnSpPr>
        <p:spPr>
          <a:xfrm>
            <a:off x="1493178" y="2455337"/>
            <a:ext cx="0" cy="300294"/>
          </a:xfrm>
          <a:prstGeom prst="straightConnector1">
            <a:avLst/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4" idx="2"/>
            <a:endCxn id="51" idx="2"/>
          </p:cNvCxnSpPr>
          <p:nvPr/>
        </p:nvCxnSpPr>
        <p:spPr>
          <a:xfrm rot="16200000" flipH="1">
            <a:off x="6198274" y="2611940"/>
            <a:ext cx="12700" cy="3115732"/>
          </a:xfrm>
          <a:prstGeom prst="bentConnector3">
            <a:avLst>
              <a:gd name="adj1" fmla="val 2466669"/>
            </a:avLst>
          </a:prstGeom>
          <a:ln>
            <a:solidFill>
              <a:srgbClr val="5D739A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9" name="Cloud 98"/>
          <p:cNvSpPr/>
          <p:nvPr/>
        </p:nvSpPr>
        <p:spPr>
          <a:xfrm>
            <a:off x="6996256" y="216064"/>
            <a:ext cx="1532467" cy="69025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Constituent WS</a:t>
            </a:r>
          </a:p>
        </p:txBody>
      </p:sp>
      <p:sp>
        <p:nvSpPr>
          <p:cNvPr id="100" name="Cloud 99"/>
          <p:cNvSpPr/>
          <p:nvPr/>
        </p:nvSpPr>
        <p:spPr>
          <a:xfrm>
            <a:off x="5011757" y="221071"/>
            <a:ext cx="1532467" cy="69025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SAD</a:t>
            </a:r>
            <a:br>
              <a:rPr lang="nl-BE" sz="1400" dirty="0"/>
            </a:br>
            <a:r>
              <a:rPr lang="nl-BE" sz="1400" dirty="0"/>
              <a:t>WS</a:t>
            </a:r>
          </a:p>
        </p:txBody>
      </p:sp>
      <p:sp>
        <p:nvSpPr>
          <p:cNvPr id="101" name="Cloud 100"/>
          <p:cNvSpPr/>
          <p:nvPr/>
        </p:nvSpPr>
        <p:spPr>
          <a:xfrm>
            <a:off x="3033607" y="212102"/>
            <a:ext cx="1532467" cy="69025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NUR</a:t>
            </a:r>
            <a:br>
              <a:rPr lang="nl-BE" sz="1400" dirty="0"/>
            </a:br>
            <a:r>
              <a:rPr lang="nl-BE" sz="1400" dirty="0"/>
              <a:t>WS</a:t>
            </a:r>
          </a:p>
        </p:txBody>
      </p:sp>
      <p:sp>
        <p:nvSpPr>
          <p:cNvPr id="137" name="Content Placeholder 2"/>
          <p:cNvSpPr>
            <a:spLocks noGrp="1"/>
          </p:cNvSpPr>
          <p:nvPr>
            <p:ph idx="1"/>
          </p:nvPr>
        </p:nvSpPr>
        <p:spPr>
          <a:xfrm>
            <a:off x="768096" y="3980892"/>
            <a:ext cx="7290055" cy="23284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Constituent</a:t>
            </a:r>
          </a:p>
          <a:p>
            <a:pPr marL="684000" lvl="1" indent="-180000"/>
            <a:r>
              <a:rPr lang="en-US" dirty="0"/>
              <a:t>Customization: Prior education</a:t>
            </a:r>
          </a:p>
          <a:p>
            <a:pPr marL="684000" lvl="1" indent="-180000"/>
            <a:r>
              <a:rPr lang="en-US" dirty="0"/>
              <a:t>Customization: Student housing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Application</a:t>
            </a:r>
          </a:p>
          <a:p>
            <a:pPr marL="684000" lvl="1" indent="-180000"/>
            <a:r>
              <a:rPr lang="en-US" dirty="0"/>
              <a:t>Customization: Application attributes</a:t>
            </a:r>
          </a:p>
          <a:p>
            <a:pPr marL="684000" lvl="1" indent="-180000"/>
            <a:r>
              <a:rPr lang="en-US" dirty="0"/>
              <a:t>Customization: Checklist items</a:t>
            </a:r>
          </a:p>
          <a:p>
            <a:pPr marL="684000" lvl="1" indent="-180000"/>
            <a:r>
              <a:rPr lang="en-US" dirty="0"/>
              <a:t>“Dummy application” enables saving application properties before program choice has been made</a:t>
            </a:r>
          </a:p>
        </p:txBody>
      </p:sp>
    </p:spTree>
    <p:extLst>
      <p:ext uri="{BB962C8B-B14F-4D97-AF65-F5344CB8AC3E}">
        <p14:creationId xmlns:p14="http://schemas.microsoft.com/office/powerpoint/2010/main" val="405118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Based on delivered AAWS Sample Online Application (SAD_OLA_DEMO application package)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 components (user registration, application submission); 9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 main classes</a:t>
            </a:r>
          </a:p>
          <a:p>
            <a:pPr marL="789750" lvl="1" indent="-285750"/>
            <a:r>
              <a:rPr lang="en-US" dirty="0" err="1"/>
              <a:t>UIManager</a:t>
            </a:r>
            <a:endParaRPr lang="en-US" dirty="0"/>
          </a:p>
          <a:p>
            <a:pPr marL="972000" lvl="2" indent="-180000"/>
            <a:r>
              <a:rPr lang="en-US" dirty="0"/>
              <a:t>Presentation logic</a:t>
            </a:r>
          </a:p>
          <a:p>
            <a:pPr marL="789750" lvl="1" indent="-285750"/>
            <a:r>
              <a:rPr lang="en-US" dirty="0" err="1"/>
              <a:t>AAWSUtil</a:t>
            </a:r>
            <a:endParaRPr lang="en-US" dirty="0"/>
          </a:p>
          <a:p>
            <a:pPr marL="972630" lvl="2" indent="-180000"/>
            <a:r>
              <a:rPr lang="en-US" dirty="0"/>
              <a:t>Preparing AAWS requests</a:t>
            </a:r>
          </a:p>
          <a:p>
            <a:pPr marL="972630" lvl="2" indent="-180000"/>
            <a:r>
              <a:rPr lang="en-US" dirty="0"/>
              <a:t>Processing AAWS responses</a:t>
            </a:r>
          </a:p>
          <a:p>
            <a:pPr marL="972630" lvl="2" indent="-180000"/>
            <a:r>
              <a:rPr lang="en-US" dirty="0"/>
              <a:t>Use of SACR Entity Registry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model</a:t>
            </a:r>
          </a:p>
          <a:p>
            <a:pPr marL="788400" lvl="1" indent="-284400"/>
            <a:r>
              <a:rPr lang="en-US" dirty="0"/>
              <a:t>Constituent</a:t>
            </a:r>
          </a:p>
          <a:p>
            <a:pPr marL="788400" lvl="1" indent="-284400"/>
            <a:r>
              <a:rPr lang="en-US" dirty="0"/>
              <a:t>Application</a:t>
            </a:r>
          </a:p>
          <a:p>
            <a:pPr marL="788400" lvl="1" indent="-284400"/>
            <a:r>
              <a:rPr lang="en-US" dirty="0"/>
              <a:t>Almost every entity is represented as three different records</a:t>
            </a:r>
          </a:p>
          <a:p>
            <a:pPr marL="971280" lvl="2" indent="-180000"/>
            <a:r>
              <a:rPr lang="en-US" dirty="0"/>
              <a:t>Work record for (volatile) admissions application state</a:t>
            </a:r>
          </a:p>
          <a:p>
            <a:pPr marL="971280" lvl="2" indent="-180000"/>
            <a:r>
              <a:rPr lang="en-US" dirty="0"/>
              <a:t>Staging record used by AAWS (cf. entity registry)</a:t>
            </a:r>
          </a:p>
          <a:p>
            <a:pPr marL="971280" lvl="2" indent="-180000"/>
            <a:r>
              <a:rPr lang="en-US" dirty="0"/>
              <a:t>Production record used by AAWS and PSCS (cf. entity registry)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4500" y="3125614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God classes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4500" y="4661859"/>
            <a:ext cx="2592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Duplication</a:t>
            </a:r>
            <a:r>
              <a:rPr lang="nl-BE" sz="1600" dirty="0"/>
              <a:t> of data model …</a:t>
            </a:r>
          </a:p>
        </p:txBody>
      </p:sp>
    </p:spTree>
    <p:extLst>
      <p:ext uri="{BB962C8B-B14F-4D97-AF65-F5344CB8AC3E}">
        <p14:creationId xmlns:p14="http://schemas.microsoft.com/office/powerpoint/2010/main" val="9449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 descr="Cap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" y="2860729"/>
            <a:ext cx="3304606" cy="28739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203" y="3341370"/>
            <a:ext cx="2209800" cy="1912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76" y="2966085"/>
            <a:ext cx="2209800" cy="2663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664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Issue: </a:t>
            </a:r>
            <a:r>
              <a:rPr lang="en-US" dirty="0"/>
              <a:t>Retrieve personal information from electronic ID card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Identification provided by external supplier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Requires redirecting the client to the supplier’s web application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On success/failure of identification: redirect client back to specified URL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Hard to integrate directly into PeopleSoft page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Not enough control over low-level JavaScript/HTML/HTTP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Additional challenge: PeopleSoft same-origin policy</a:t>
            </a:r>
          </a:p>
          <a:p>
            <a:pPr marL="0" indent="0">
              <a:buNone/>
            </a:pPr>
            <a:r>
              <a:rPr lang="en-US" b="1" dirty="0"/>
              <a:t>Solution: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HTML area with custom JavaScript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Custom Java web application handles redirects to/from external supplier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026" name="Picture 2" descr="Image result for eid belg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48" y="649595"/>
            <a:ext cx="2154205" cy="13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7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5" name="Picture 2" descr="Image result for eid belg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48" y="649595"/>
            <a:ext cx="2154205" cy="13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43" y="2149211"/>
            <a:ext cx="8053759" cy="3782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5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86568" y="1700024"/>
            <a:ext cx="7051930" cy="50475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"EID_LAST_NAME"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"EID_LAST_NAME"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"hidden"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"EID_FIRST_NAME"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"EID_FIRST_NAME"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"hidden"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"EID_FLAG"   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"EID_FLAG"    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"hidden"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"N"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"Left"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"PSPUSHBUTTON"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span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transparent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"PSPUSHBUTTON"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84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openIdentificationWindow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&gt;%bind(:1)&lt;/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span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script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type=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"text/javascript"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kumimoji="0" lang="nl-BE" altLang="nl-BE" sz="700" b="1" i="1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processEidDataTimer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'message'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.endsWith(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'.vub.ac.be'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|| 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.endsWith(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'.vub.be'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===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'success'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clearInterval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1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processEidDataTimer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setAndDisableField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'EID_LAST_NAME'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  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.lastName,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setAndDisableField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'EID_FIRST_NAME'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 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.firstName,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setAndDisableField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'EID_FLAG'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    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submitAction_%formname(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.%formname,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'EID_CANCEL_BTN'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'e.origin: '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e.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setAndDisableField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(name, value, disabled)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getElementById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value;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disabled);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disableField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(field, disabled)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field.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disabled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disabled;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kumimoji="0" lang="nl-BE" altLang="nl-BE" sz="700" b="0" i="1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openIdentificationWindow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idpUrl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'/vub-eid-idp/index.xhtml?l=%bind(:2)'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idpUrl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nl-BE" altLang="nl-BE" sz="700" b="1" i="1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processEidDataTimer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setInterval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!==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!==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undefined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origin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'//'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hostname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':'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postMessage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'requestResult'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45838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}, 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nl-BE" altLang="nl-BE" sz="700" b="1" i="0" u="none" strike="noStrike" cap="none" normalizeH="0" baseline="0" noProof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nl-BE" altLang="nl-BE" sz="7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nl-BE" altLang="nl-BE" sz="7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eid belg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48" y="649595"/>
            <a:ext cx="2154205" cy="13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39193" y="1821981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39193" y="224114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39193" y="5450784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39193" y="2779247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7491" y="3709656"/>
            <a:ext cx="439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Hidden HTML fields correspond</a:t>
            </a:r>
            <a:br>
              <a:rPr lang="en-US" dirty="0"/>
            </a:br>
            <a:r>
              <a:rPr lang="en-US" dirty="0"/>
              <a:t>to PS “modifiable by JavaScript” fields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HTML button calls JavaScript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JavaScript function opens servlet page;</a:t>
            </a:r>
            <a:br>
              <a:rPr lang="en-US" dirty="0"/>
            </a:br>
            <a:r>
              <a:rPr lang="en-US" dirty="0"/>
              <a:t>requests identification result every 500 </a:t>
            </a:r>
            <a:r>
              <a:rPr lang="en-US" dirty="0" err="1"/>
              <a:t>ms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JavaScript listener processes identification</a:t>
            </a:r>
            <a:br>
              <a:rPr lang="en-US" dirty="0"/>
            </a:br>
            <a:r>
              <a:rPr lang="en-US" dirty="0"/>
              <a:t>result by setting and disabling HTML fields</a:t>
            </a:r>
            <a:br>
              <a:rPr lang="en-US" dirty="0"/>
            </a:br>
            <a:r>
              <a:rPr lang="en-US" dirty="0"/>
              <a:t>and submitting form</a:t>
            </a:r>
          </a:p>
        </p:txBody>
      </p:sp>
    </p:spTree>
    <p:extLst>
      <p:ext uri="{BB962C8B-B14F-4D97-AF65-F5344CB8AC3E}">
        <p14:creationId xmlns:p14="http://schemas.microsoft.com/office/powerpoint/2010/main" val="301432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ImplementATion</a:t>
            </a:r>
            <a:r>
              <a:rPr lang="nl-BE" dirty="0"/>
              <a:t> (5)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Issue: </a:t>
            </a:r>
            <a:r>
              <a:rPr lang="en-US" dirty="0"/>
              <a:t>Apply branding (corporate style guide) – using </a:t>
            </a:r>
            <a:r>
              <a:rPr lang="en-US" dirty="0" err="1"/>
              <a:t>PeopleTools</a:t>
            </a:r>
            <a:r>
              <a:rPr lang="en-US" dirty="0"/>
              <a:t> 8.53!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Developed by graphic design agency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Responsive design, cf. public website http://www.vub.ac.be/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Assumes complete control over HTML/CSS structure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Solution: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PS style sheets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For classic pages, i.e., no Fluid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Redefine delivered style classes, mainly w.r.t. color (orange and blue)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VUB footer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As content of HTML area on every page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Rather limited compared to requirements …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353736" lvl="1" indent="-1800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63" y="636709"/>
            <a:ext cx="3916976" cy="13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6" name="Content Placeholder 5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488860"/>
              </p:ext>
            </p:extLst>
          </p:nvPr>
        </p:nvGraphicFramePr>
        <p:xfrm>
          <a:off x="768350" y="2286001"/>
          <a:ext cx="7289800" cy="339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73" y="5680365"/>
            <a:ext cx="657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Migrating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</a:t>
            </a:r>
            <a:r>
              <a:rPr lang="nl-BE" dirty="0" err="1"/>
              <a:t>functionality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 more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err="1"/>
              <a:t>expected</a:t>
            </a:r>
            <a:r>
              <a:rPr lang="nl-BE" dirty="0"/>
              <a:t> …</a:t>
            </a:r>
          </a:p>
          <a:p>
            <a:r>
              <a:rPr lang="nl-BE" dirty="0"/>
              <a:t>(Development </a:t>
            </a:r>
            <a:r>
              <a:rPr lang="nl-BE" dirty="0" err="1"/>
              <a:t>required</a:t>
            </a:r>
            <a:r>
              <a:rPr lang="nl-BE" dirty="0"/>
              <a:t> more </a:t>
            </a:r>
            <a:r>
              <a:rPr lang="nl-BE" dirty="0" err="1"/>
              <a:t>than</a:t>
            </a:r>
            <a:r>
              <a:rPr lang="nl-BE" dirty="0"/>
              <a:t> ‘classic’ PS skills.)</a:t>
            </a:r>
          </a:p>
        </p:txBody>
      </p:sp>
    </p:spTree>
    <p:extLst>
      <p:ext uri="{BB962C8B-B14F-4D97-AF65-F5344CB8AC3E}">
        <p14:creationId xmlns:p14="http://schemas.microsoft.com/office/powerpoint/2010/main" val="367586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Niels Joncheere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PeopleSoft Developer</a:t>
            </a:r>
          </a:p>
          <a:p>
            <a:r>
              <a:rPr lang="en-US" dirty="0" err="1"/>
              <a:t>Vrije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 Brussel</a:t>
            </a:r>
          </a:p>
          <a:p>
            <a:r>
              <a:rPr lang="en-US" dirty="0"/>
              <a:t>Niels.Joncheere@vub.be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Ragnhild Van Der Straeten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4075067" cy="1446168"/>
          </a:xfrm>
        </p:spPr>
        <p:txBody>
          <a:bodyPr>
            <a:normAutofit/>
          </a:bodyPr>
          <a:lstStyle/>
          <a:p>
            <a:r>
              <a:rPr lang="en-US" dirty="0"/>
              <a:t>Application Owner</a:t>
            </a:r>
          </a:p>
          <a:p>
            <a:r>
              <a:rPr lang="en-US" dirty="0" err="1"/>
              <a:t>Vrije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 Brussel</a:t>
            </a:r>
          </a:p>
          <a:p>
            <a:r>
              <a:rPr lang="en-US" dirty="0"/>
              <a:t>Ragnhild.Van.Der.Straeten@vub.be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and new application compared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09183"/>
              </p:ext>
            </p:extLst>
          </p:nvPr>
        </p:nvGraphicFramePr>
        <p:xfrm>
          <a:off x="813123" y="4456545"/>
          <a:ext cx="720000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98004167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15504383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0128452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217409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400" dirty="0"/>
                        <a:t>Few </a:t>
                      </a:r>
                      <a:r>
                        <a:rPr lang="nl-BE" sz="1400" dirty="0" err="1"/>
                        <a:t>months</a:t>
                      </a:r>
                      <a:r>
                        <a:rPr lang="nl-BE" sz="1400" dirty="0"/>
                        <a:t>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On</a:t>
                      </a:r>
                      <a:r>
                        <a:rPr lang="nl-BE" b="1" baseline="0" dirty="0"/>
                        <a:t> time?</a:t>
                      </a:r>
                      <a:br>
                        <a:rPr lang="nl-BE" b="1" baseline="0" dirty="0"/>
                      </a:br>
                      <a:r>
                        <a:rPr lang="nl-BE" baseline="0" dirty="0" err="1"/>
                        <a:t>Challenged</a:t>
                      </a:r>
                      <a:endParaRPr lang="nl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On goal?</a:t>
                      </a:r>
                    </a:p>
                    <a:p>
                      <a:pPr algn="ctr"/>
                      <a:r>
                        <a:rPr lang="nl-BE" dirty="0" err="1"/>
                        <a:t>Successful</a:t>
                      </a:r>
                      <a:endParaRPr lang="nl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/>
                        <a:t>Objectives</a:t>
                      </a:r>
                      <a:r>
                        <a:rPr lang="nl-BE" sz="1400" dirty="0"/>
                        <a:t> </a:t>
                      </a:r>
                      <a:r>
                        <a:rPr lang="nl-BE" sz="1400" dirty="0" err="1"/>
                        <a:t>reached</a:t>
                      </a:r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6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400" dirty="0" err="1"/>
                        <a:t>Within</a:t>
                      </a:r>
                      <a:r>
                        <a:rPr lang="nl-BE" sz="1400" dirty="0"/>
                        <a:t> budget, but more effort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than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estimated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On budget?</a:t>
                      </a:r>
                    </a:p>
                    <a:p>
                      <a:pPr algn="ctr"/>
                      <a:r>
                        <a:rPr lang="nl-BE" dirty="0" err="1"/>
                        <a:t>Failed</a:t>
                      </a:r>
                      <a:endParaRPr lang="nl-B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Value?</a:t>
                      </a:r>
                    </a:p>
                    <a:p>
                      <a:pPr algn="ctr"/>
                      <a:r>
                        <a:rPr lang="nl-BE" dirty="0" err="1"/>
                        <a:t>Successful</a:t>
                      </a:r>
                      <a:endParaRPr lang="nl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Project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adds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value</a:t>
                      </a:r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400" dirty="0"/>
                        <a:t>Student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housing</a:t>
                      </a:r>
                      <a:r>
                        <a:rPr lang="nl-BE" sz="1400" baseline="0" dirty="0"/>
                        <a:t> </a:t>
                      </a:r>
                      <a:r>
                        <a:rPr lang="nl-BE" sz="1400" baseline="0" dirty="0" err="1"/>
                        <a:t>postponed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On target?</a:t>
                      </a:r>
                    </a:p>
                    <a:p>
                      <a:pPr algn="ctr"/>
                      <a:r>
                        <a:rPr lang="nl-BE" dirty="0" err="1"/>
                        <a:t>Challenged</a:t>
                      </a:r>
                      <a:endParaRPr lang="nl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/>
                        <a:t>Satisfaction</a:t>
                      </a:r>
                      <a:r>
                        <a:rPr lang="nl-BE" b="1" dirty="0"/>
                        <a:t>?</a:t>
                      </a:r>
                    </a:p>
                    <a:p>
                      <a:pPr algn="ctr"/>
                      <a:r>
                        <a:rPr lang="nl-BE" dirty="0" err="1"/>
                        <a:t>Successful</a:t>
                      </a:r>
                      <a:r>
                        <a:rPr lang="nl-BE" dirty="0"/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err="1"/>
                        <a:t>Initial</a:t>
                      </a:r>
                      <a:r>
                        <a:rPr lang="nl-BE" sz="1400" dirty="0"/>
                        <a:t> </a:t>
                      </a:r>
                      <a:r>
                        <a:rPr lang="nl-BE" sz="1400" dirty="0" err="1"/>
                        <a:t>satisfaction</a:t>
                      </a:r>
                      <a:r>
                        <a:rPr lang="nl-BE" sz="1400" dirty="0"/>
                        <a:t> </a:t>
                      </a:r>
                      <a:r>
                        <a:rPr lang="nl-BE" sz="1400" dirty="0" err="1"/>
                        <a:t>reports</a:t>
                      </a:r>
                      <a:r>
                        <a:rPr lang="nl-BE" sz="1400" dirty="0"/>
                        <a:t> </a:t>
                      </a:r>
                      <a:r>
                        <a:rPr lang="nl-BE" sz="1400" dirty="0" err="1"/>
                        <a:t>positive</a:t>
                      </a:r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0061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68096" y="1911929"/>
            <a:ext cx="7290055" cy="245993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Improve usability toward prospective students </a:t>
            </a:r>
            <a:r>
              <a:rPr lang="en-US" b="1" dirty="0">
                <a:solidFill>
                  <a:srgbClr val="92D050"/>
                </a:solidFill>
              </a:rPr>
              <a:t>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(optional) student housing process </a:t>
            </a:r>
            <a:r>
              <a:rPr lang="en-US" b="1" dirty="0">
                <a:solidFill>
                  <a:srgbClr val="92D050"/>
                </a:solidFill>
              </a:rPr>
              <a:t>OK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Lay foundation for further restructuring of admissions process </a:t>
            </a:r>
            <a:r>
              <a:rPr lang="en-US" b="1" dirty="0">
                <a:solidFill>
                  <a:srgbClr val="FFC000"/>
                </a:solidFill>
              </a:rPr>
              <a:t>Depends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Remove need for separate PHP codebase, execution environment, development/operations skills </a:t>
            </a:r>
            <a:r>
              <a:rPr lang="en-US" b="1" dirty="0">
                <a:solidFill>
                  <a:srgbClr val="92D050"/>
                </a:solidFill>
              </a:rPr>
              <a:t>OK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Adapt admissions process to new government higher education database </a:t>
            </a:r>
            <a:r>
              <a:rPr lang="en-US" b="1" dirty="0">
                <a:solidFill>
                  <a:srgbClr val="92D050"/>
                </a:solidFill>
              </a:rPr>
              <a:t>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9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Higher level of development skills needed for this type of project</a:t>
            </a:r>
          </a:p>
          <a:p>
            <a:pPr marL="684000" lvl="1" indent="-180000"/>
            <a:r>
              <a:rPr lang="en-US" dirty="0"/>
              <a:t>More than ‘classic’ PS skills needed, cf. web services, </a:t>
            </a:r>
            <a:r>
              <a:rPr lang="en-US" dirty="0" err="1"/>
              <a:t>eID</a:t>
            </a:r>
            <a:r>
              <a:rPr lang="en-US" dirty="0"/>
              <a:t>, style sheets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Higher level of knowledge management needed at business side</a:t>
            </a:r>
          </a:p>
          <a:p>
            <a:pPr marL="684000" lvl="1" indent="-180000"/>
            <a:r>
              <a:rPr lang="en-US" dirty="0"/>
              <a:t>Parts of (current) admissions process not documented</a:t>
            </a:r>
          </a:p>
          <a:p>
            <a:pPr marL="684000" lvl="1" indent="-180000"/>
            <a:r>
              <a:rPr lang="en-US" dirty="0"/>
              <a:t>Requests for “improvement” of the process must be handled with care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quality must be continually monitored and improved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Quality assurance must be improved</a:t>
            </a:r>
          </a:p>
          <a:p>
            <a:pPr marL="684000" lvl="1" indent="-180000"/>
            <a:r>
              <a:rPr lang="en-US" dirty="0"/>
              <a:t>Scope of tests</a:t>
            </a:r>
          </a:p>
          <a:p>
            <a:pPr marL="684000" lvl="1" indent="-180000"/>
            <a:r>
              <a:rPr lang="en-US" dirty="0"/>
              <a:t>Prioritization of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management must be improved</a:t>
            </a:r>
          </a:p>
          <a:p>
            <a:pPr marL="684000" lvl="1" indent="-180000"/>
            <a:r>
              <a:rPr lang="en-US" dirty="0"/>
              <a:t>No project manager for this project</a:t>
            </a:r>
          </a:p>
          <a:p>
            <a:pPr marL="684000" lvl="1" indent="-180000"/>
            <a:r>
              <a:rPr lang="en-US" dirty="0"/>
              <a:t>Applied Scrum methodology, with limited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31918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ahead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385" y="2874371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Finish integration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student housing process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9002" y="4620219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Next 6 months: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Upgrade to PT 8.55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PSCS 9.2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436" y="2672645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 the university ready for a restructuring of the admissions process?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2934" y="4411293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does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Fluid UI fit into the university’s vision on user experience?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Concluding thoughts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"/>
            <a:ext cx="9141714" cy="45708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58055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Niels Joncheere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PeopleSoft Developer</a:t>
            </a:r>
          </a:p>
          <a:p>
            <a:r>
              <a:rPr lang="en-US" dirty="0" err="1"/>
              <a:t>Vrije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 Brussel</a:t>
            </a:r>
          </a:p>
          <a:p>
            <a:r>
              <a:rPr lang="en-US" dirty="0"/>
              <a:t>Niels.Joncheere@vub.be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Ragnhild Van Der Straeten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4075200" cy="1446168"/>
          </a:xfrm>
        </p:spPr>
        <p:txBody>
          <a:bodyPr>
            <a:normAutofit/>
          </a:bodyPr>
          <a:lstStyle/>
          <a:p>
            <a:r>
              <a:rPr lang="en-US" dirty="0"/>
              <a:t>Application Owner</a:t>
            </a:r>
          </a:p>
          <a:p>
            <a:r>
              <a:rPr lang="en-US" dirty="0" err="1"/>
              <a:t>Vrije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 Brussel</a:t>
            </a:r>
          </a:p>
          <a:p>
            <a:r>
              <a:rPr lang="en-US" dirty="0"/>
              <a:t>Ragnhild.Van.Der.Straeten@vub.be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Vrije</a:t>
            </a:r>
            <a:r>
              <a:rPr lang="en-US" sz="4000" dirty="0"/>
              <a:t> </a:t>
            </a:r>
            <a:r>
              <a:rPr lang="en-US" sz="4000" dirty="0" err="1"/>
              <a:t>Universiteit</a:t>
            </a:r>
            <a:r>
              <a:rPr lang="en-US" sz="4000" dirty="0"/>
              <a:t> Brussel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15,000 students</a:t>
            </a:r>
          </a:p>
          <a:p>
            <a:r>
              <a:rPr lang="en-US" dirty="0"/>
              <a:t>30 bachelor programs</a:t>
            </a:r>
          </a:p>
          <a:p>
            <a:r>
              <a:rPr lang="en-US" dirty="0"/>
              <a:t>75 master programs</a:t>
            </a:r>
          </a:p>
          <a:p>
            <a:r>
              <a:rPr lang="en-US" dirty="0"/>
              <a:t>8 faculties</a:t>
            </a:r>
          </a:p>
          <a:p>
            <a:r>
              <a:rPr lang="en-US" dirty="0"/>
              <a:t>4 campuses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"/>
            <a:ext cx="9141714" cy="457085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V.U.B. Campus Lifecycle (“</a:t>
            </a:r>
            <a:r>
              <a:rPr lang="en-US" sz="3600" dirty="0" err="1"/>
              <a:t>CaLi</a:t>
            </a:r>
            <a:r>
              <a:rPr lang="en-US" sz="3600" dirty="0"/>
              <a:t>”)</a:t>
            </a:r>
            <a:br>
              <a:rPr lang="en-US" sz="3600" dirty="0"/>
            </a:br>
            <a:r>
              <a:rPr lang="en-US" sz="1400" dirty="0"/>
              <a:t>Introduced in 2012</a:t>
            </a:r>
            <a:br>
              <a:rPr lang="en-US" sz="1400" dirty="0"/>
            </a:br>
            <a:r>
              <a:rPr lang="en-US" sz="1400" dirty="0"/>
              <a:t>PeopleSoft Campus Solutions 9.0 bundle 31</a:t>
            </a:r>
            <a:br>
              <a:rPr lang="en-US" sz="1400" dirty="0"/>
            </a:br>
            <a:r>
              <a:rPr lang="en-US" sz="1400" dirty="0" err="1"/>
              <a:t>PeopleTools</a:t>
            </a:r>
            <a:r>
              <a:rPr lang="en-US" sz="1400" dirty="0"/>
              <a:t> 8.53.20</a:t>
            </a:r>
            <a:br>
              <a:rPr lang="en-US" sz="1400" dirty="0"/>
            </a:br>
            <a:r>
              <a:rPr lang="en-US" sz="1400" dirty="0"/>
              <a:t>(upgrade to PSCS 9.2 &amp; PT 8.55 in 2018)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"/>
            <a:ext cx="9141714" cy="45708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Admissions</a:t>
            </a:r>
          </a:p>
          <a:p>
            <a:r>
              <a:rPr lang="en-US" dirty="0"/>
              <a:t>Student records</a:t>
            </a:r>
          </a:p>
          <a:p>
            <a:r>
              <a:rPr lang="en-US" dirty="0"/>
              <a:t>Curriculum management</a:t>
            </a:r>
          </a:p>
          <a:p>
            <a:r>
              <a:rPr lang="en-US" dirty="0"/>
              <a:t>Student financials</a:t>
            </a:r>
          </a:p>
          <a:p>
            <a:r>
              <a:rPr lang="en-US" dirty="0"/>
              <a:t>Academic advisement</a:t>
            </a:r>
          </a:p>
          <a:p>
            <a:r>
              <a:rPr lang="en-US" dirty="0"/>
              <a:t>Financial aid</a:t>
            </a:r>
          </a:p>
          <a:p>
            <a:r>
              <a:rPr lang="en-US" dirty="0"/>
              <a:t>Student housing (add-on)</a:t>
            </a:r>
          </a:p>
          <a:p>
            <a:r>
              <a:rPr lang="en-US" dirty="0"/>
              <a:t>PhD portfolio (add-on)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CaLi</a:t>
            </a:r>
            <a:r>
              <a:rPr lang="en-US" dirty="0"/>
              <a:t> Application Team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657168" y="1919717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8597" y="1954218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248" y="2605351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 owner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/ Team lead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552784" y="3657764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54213" y="3692265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5864" y="4493259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Functional analysts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1855934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61648" y="1890435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3299" y="2743851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Developers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326716" y="3604848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28145" y="3639349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69796" y="4493259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Testers (shared)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618" y="6106458"/>
            <a:ext cx="501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</a:t>
            </a:r>
            <a:r>
              <a:rPr lang="nl-BE" dirty="0" err="1"/>
              <a:t>external</a:t>
            </a:r>
            <a:r>
              <a:rPr lang="nl-BE" dirty="0"/>
              <a:t> </a:t>
            </a:r>
            <a:r>
              <a:rPr lang="nl-BE" dirty="0" err="1"/>
              <a:t>contractors</a:t>
            </a:r>
            <a:r>
              <a:rPr lang="nl-BE" dirty="0"/>
              <a:t> on project basis</a:t>
            </a:r>
          </a:p>
          <a:p>
            <a:r>
              <a:rPr lang="nl-BE" dirty="0"/>
              <a:t>(</a:t>
            </a:r>
            <a:r>
              <a:rPr lang="nl-BE" dirty="0" err="1"/>
              <a:t>this</a:t>
            </a:r>
            <a:r>
              <a:rPr lang="nl-BE" dirty="0"/>
              <a:t> project: 1 </a:t>
            </a:r>
            <a:r>
              <a:rPr lang="nl-BE" dirty="0" err="1"/>
              <a:t>external</a:t>
            </a:r>
            <a:r>
              <a:rPr lang="nl-BE" dirty="0"/>
              <a:t> </a:t>
            </a:r>
            <a:r>
              <a:rPr lang="nl-BE" dirty="0" err="1"/>
              <a:t>developer</a:t>
            </a:r>
            <a:r>
              <a:rPr lang="nl-BE" dirty="0"/>
              <a:t>; 1 </a:t>
            </a:r>
            <a:r>
              <a:rPr lang="nl-BE" dirty="0" err="1"/>
              <a:t>external</a:t>
            </a:r>
            <a:r>
              <a:rPr lang="nl-BE" dirty="0"/>
              <a:t> tester)</a:t>
            </a:r>
          </a:p>
        </p:txBody>
      </p:sp>
    </p:spTree>
    <p:extLst>
      <p:ext uri="{BB962C8B-B14F-4D97-AF65-F5344CB8AC3E}">
        <p14:creationId xmlns:p14="http://schemas.microsoft.com/office/powerpoint/2010/main" val="319301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Original admissions application, 2012-2017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admissions application: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Original and new application compared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Lessons learned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road ahead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admissions application, 2012-2017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13" y="2286000"/>
            <a:ext cx="5994409" cy="40227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0731" y="2286000"/>
            <a:ext cx="3566160" cy="4023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Student provides (most)</a:t>
            </a:r>
            <a:br>
              <a:rPr lang="en-US" dirty="0"/>
            </a:br>
            <a:r>
              <a:rPr lang="en-US" dirty="0"/>
              <a:t>of his own data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“More than a simple form”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Sequence of 8 pages: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Create account / login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Personal information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Privacy preferences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Prior education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Social services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Student survey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Program choice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Document checklist</a:t>
            </a:r>
          </a:p>
        </p:txBody>
      </p:sp>
    </p:spTree>
    <p:extLst>
      <p:ext uri="{BB962C8B-B14F-4D97-AF65-F5344CB8AC3E}">
        <p14:creationId xmlns:p14="http://schemas.microsoft.com/office/powerpoint/2010/main" val="7037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admissions application, 2012-2017 (2)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42" y="1966900"/>
            <a:ext cx="6120000" cy="466155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0731" y="2286000"/>
            <a:ext cx="3566160" cy="402336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Developed in PHP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Separate codebase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Separate execution environment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Separate dev/ops skills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Every button corresponds</a:t>
            </a:r>
            <a:br>
              <a:rPr lang="en-US" dirty="0"/>
            </a:br>
            <a:r>
              <a:rPr lang="en-US" dirty="0"/>
              <a:t>to an AAWS invocation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Create user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Authenticate user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Create application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Save application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Submit application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State is kept (mainly) by AAWS, not by admissions application</a:t>
            </a:r>
          </a:p>
        </p:txBody>
      </p:sp>
    </p:spTree>
    <p:extLst>
      <p:ext uri="{BB962C8B-B14F-4D97-AF65-F5344CB8AC3E}">
        <p14:creationId xmlns:p14="http://schemas.microsoft.com/office/powerpoint/2010/main" val="389902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56" y="520952"/>
            <a:ext cx="6120000" cy="586908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0731" y="2286000"/>
            <a:ext cx="3566160" cy="4023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/>
              <a:t>“Special” requirements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Retrieve personal information</a:t>
            </a:r>
            <a:br>
              <a:rPr lang="en-US" dirty="0"/>
            </a:br>
            <a:r>
              <a:rPr lang="en-US" dirty="0"/>
              <a:t>from electronic ID card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Retrieve prior education from government higher education database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Display student survey</a:t>
            </a:r>
            <a:br>
              <a:rPr lang="en-US" dirty="0"/>
            </a:br>
            <a:r>
              <a:rPr lang="en-US" dirty="0"/>
              <a:t>(running on another server)</a:t>
            </a:r>
          </a:p>
          <a:p>
            <a:pPr marL="353736" lvl="1" indent="-180000">
              <a:buFont typeface="Arial" panose="020B0604020202020204" pitchFamily="34" charset="0"/>
              <a:buChar char="•"/>
            </a:pPr>
            <a:r>
              <a:rPr lang="en-US" dirty="0"/>
              <a:t>Apply corporate style guide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admissions application, 2012-2017 (3)</a:t>
            </a:r>
          </a:p>
        </p:txBody>
      </p:sp>
    </p:spTree>
    <p:extLst>
      <p:ext uri="{BB962C8B-B14F-4D97-AF65-F5344CB8AC3E}">
        <p14:creationId xmlns:p14="http://schemas.microsoft.com/office/powerpoint/2010/main" val="2336146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1599</TotalTime>
  <Words>1103</Words>
  <Application>Microsoft Office PowerPoint</Application>
  <PresentationFormat>On-screen Show (4:3)</PresentationFormat>
  <Paragraphs>303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Migrating an external admissions application into PeopleSoft</vt:lpstr>
      <vt:lpstr>presenters</vt:lpstr>
      <vt:lpstr>Vrije Universiteit Brussel</vt:lpstr>
      <vt:lpstr>V.U.B. Campus Lifecycle (“CaLi”) Introduced in 2012 PeopleSoft Campus Solutions 9.0 bundle 31 PeopleTools 8.53.20 (upgrade to PSCS 9.2 &amp; PT 8.55 in 2018)</vt:lpstr>
      <vt:lpstr>CaLi Application Team</vt:lpstr>
      <vt:lpstr>Outline</vt:lpstr>
      <vt:lpstr>Original admissions application, 2012-2017</vt:lpstr>
      <vt:lpstr>Original admissions application, 2012-2017 (2)</vt:lpstr>
      <vt:lpstr>Original admissions application, 2012-2017 (3)</vt:lpstr>
      <vt:lpstr>New admissions application: Motivation</vt:lpstr>
      <vt:lpstr>architecture</vt:lpstr>
      <vt:lpstr>Architecture (2)</vt:lpstr>
      <vt:lpstr>Design</vt:lpstr>
      <vt:lpstr>Implementation</vt:lpstr>
      <vt:lpstr>Implementation (2)</vt:lpstr>
      <vt:lpstr>Implementation (3)</vt:lpstr>
      <vt:lpstr>Implementation (4)</vt:lpstr>
      <vt:lpstr>ImplementATion (5)</vt:lpstr>
      <vt:lpstr>Implementation (6)</vt:lpstr>
      <vt:lpstr>Original and new application compared</vt:lpstr>
      <vt:lpstr>Lessons learned</vt:lpstr>
      <vt:lpstr>The road ahead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Migrating an external admissions application into PeopleSoft</dc:title>
  <dc:creator>Niels.Joncheere@vub.be</dc:creator>
  <cp:lastModifiedBy>Niels JONCHEERE</cp:lastModifiedBy>
  <cp:revision>100</cp:revision>
  <dcterms:created xsi:type="dcterms:W3CDTF">2015-09-02T14:36:24Z</dcterms:created>
  <dcterms:modified xsi:type="dcterms:W3CDTF">2017-10-16T13:56:42Z</dcterms:modified>
</cp:coreProperties>
</file>