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3" r:id="rId4"/>
  </p:sldMasterIdLst>
  <p:notesMasterIdLst>
    <p:notesMasterId r:id="rId26"/>
  </p:notesMasterIdLst>
  <p:handoutMasterIdLst>
    <p:handoutMasterId r:id="rId27"/>
  </p:handoutMasterIdLst>
  <p:sldIdLst>
    <p:sldId id="256" r:id="rId5"/>
    <p:sldId id="271" r:id="rId6"/>
    <p:sldId id="280" r:id="rId7"/>
    <p:sldId id="281" r:id="rId8"/>
    <p:sldId id="290" r:id="rId9"/>
    <p:sldId id="287" r:id="rId10"/>
    <p:sldId id="288" r:id="rId11"/>
    <p:sldId id="289" r:id="rId12"/>
    <p:sldId id="295" r:id="rId13"/>
    <p:sldId id="297" r:id="rId14"/>
    <p:sldId id="298" r:id="rId15"/>
    <p:sldId id="303" r:id="rId16"/>
    <p:sldId id="299" r:id="rId17"/>
    <p:sldId id="300" r:id="rId18"/>
    <p:sldId id="301" r:id="rId19"/>
    <p:sldId id="302" r:id="rId20"/>
    <p:sldId id="305" r:id="rId21"/>
    <p:sldId id="306" r:id="rId22"/>
    <p:sldId id="293" r:id="rId23"/>
    <p:sldId id="292" r:id="rId24"/>
    <p:sldId id="30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8634A4-49CB-4A93-8DE0-8251755EEC06}">
          <p14:sldIdLst>
            <p14:sldId id="256"/>
            <p14:sldId id="271"/>
            <p14:sldId id="280"/>
            <p14:sldId id="281"/>
            <p14:sldId id="290"/>
            <p14:sldId id="287"/>
            <p14:sldId id="288"/>
            <p14:sldId id="289"/>
            <p14:sldId id="295"/>
            <p14:sldId id="297"/>
            <p14:sldId id="298"/>
            <p14:sldId id="303"/>
            <p14:sldId id="299"/>
            <p14:sldId id="300"/>
            <p14:sldId id="301"/>
            <p14:sldId id="302"/>
            <p14:sldId id="305"/>
            <p14:sldId id="306"/>
            <p14:sldId id="293"/>
            <p14:sldId id="292"/>
            <p14:sldId id="304"/>
          </p14:sldIdLst>
        </p14:section>
        <p14:section name="Hidden Project Status Slides" id="{C025C2ED-D0A6-4A2E-B324-B82D0AA158F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 Lazares" initials="JHL" lastIdx="1" clrIdx="0"/>
  <p:cmAuthor id="1" name="Trent" initials="T" lastIdx="2" clrIdx="1"/>
  <p:cmAuthor id="2" name="McKeel Thomas" initials="MT" lastIdx="6" clrIdx="2"/>
  <p:cmAuthor id="3" name="Thomas McKeel" initials="TM" lastIdx="1" clrIdx="3">
    <p:extLst/>
  </p:cmAuthor>
  <p:cmAuthor id="4" name="Thomas McKeel" initials="TM [2]" lastIdx="1" clrIdx="4">
    <p:extLst/>
  </p:cmAuthor>
  <p:cmAuthor id="5" name="Thomas McKeel" initials="TM [3]" lastIdx="1" clrIdx="5">
    <p:extLst/>
  </p:cmAuthor>
  <p:cmAuthor id="6" name="Laurie Schaffler" initials="LS" lastIdx="1" clrIdx="6">
    <p:extLst>
      <p:ext uri="{19B8F6BF-5375-455C-9EA6-DF929625EA0E}">
        <p15:presenceInfo xmlns:p15="http://schemas.microsoft.com/office/powerpoint/2012/main" userId="cbdc4754b21f6f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AEDF5"/>
    <a:srgbClr val="B1C4A2"/>
    <a:srgbClr val="FF655E"/>
    <a:srgbClr val="FFBBB6"/>
    <a:srgbClr val="FFF4A6"/>
    <a:srgbClr val="275186"/>
    <a:srgbClr val="006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6338" autoAdjust="0"/>
  </p:normalViewPr>
  <p:slideViewPr>
    <p:cSldViewPr>
      <p:cViewPr varScale="1">
        <p:scale>
          <a:sx n="79" d="100"/>
          <a:sy n="79" d="100"/>
        </p:scale>
        <p:origin x="1296"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154B68-9577-45A3-B660-2AE9371A1FE5}" type="datetimeFigureOut">
              <a:rPr lang="en-US" smtClean="0"/>
              <a:pPr/>
              <a:t>9/19/2017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986673-72B3-4644-8FA8-D1B21E32E1C7}" type="slidenum">
              <a:rPr lang="en-US" smtClean="0"/>
              <a:pPr/>
              <a:t>‹#›</a:t>
            </a:fld>
            <a:endParaRPr lang="en-US" dirty="0"/>
          </a:p>
        </p:txBody>
      </p:sp>
    </p:spTree>
    <p:extLst>
      <p:ext uri="{BB962C8B-B14F-4D97-AF65-F5344CB8AC3E}">
        <p14:creationId xmlns:p14="http://schemas.microsoft.com/office/powerpoint/2010/main" val="2128072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79D25-6ABA-41E5-BAC8-9F63692F50F7}" type="datetimeFigureOut">
              <a:rPr lang="en-US" smtClean="0"/>
              <a:pPr/>
              <a:t>9/19/2017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08615-310D-491D-8AD9-F6957D11D390}" type="slidenum">
              <a:rPr lang="en-US" smtClean="0"/>
              <a:pPr/>
              <a:t>‹#›</a:t>
            </a:fld>
            <a:endParaRPr lang="en-US" dirty="0"/>
          </a:p>
        </p:txBody>
      </p:sp>
    </p:spTree>
    <p:extLst>
      <p:ext uri="{BB962C8B-B14F-4D97-AF65-F5344CB8AC3E}">
        <p14:creationId xmlns:p14="http://schemas.microsoft.com/office/powerpoint/2010/main" val="4039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1</a:t>
            </a:fld>
            <a:endParaRPr lang="en-US" dirty="0"/>
          </a:p>
        </p:txBody>
      </p:sp>
    </p:spTree>
    <p:extLst>
      <p:ext uri="{BB962C8B-B14F-4D97-AF65-F5344CB8AC3E}">
        <p14:creationId xmlns:p14="http://schemas.microsoft.com/office/powerpoint/2010/main" val="362891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10</a:t>
            </a:fld>
            <a:endParaRPr lang="en-US" dirty="0"/>
          </a:p>
        </p:txBody>
      </p:sp>
    </p:spTree>
    <p:extLst>
      <p:ext uri="{BB962C8B-B14F-4D97-AF65-F5344CB8AC3E}">
        <p14:creationId xmlns:p14="http://schemas.microsoft.com/office/powerpoint/2010/main" val="300041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11</a:t>
            </a:fld>
            <a:endParaRPr lang="en-US" dirty="0"/>
          </a:p>
        </p:txBody>
      </p:sp>
    </p:spTree>
    <p:extLst>
      <p:ext uri="{BB962C8B-B14F-4D97-AF65-F5344CB8AC3E}">
        <p14:creationId xmlns:p14="http://schemas.microsoft.com/office/powerpoint/2010/main" val="136755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12</a:t>
            </a:fld>
            <a:endParaRPr lang="en-US" dirty="0"/>
          </a:p>
        </p:txBody>
      </p:sp>
    </p:spTree>
    <p:extLst>
      <p:ext uri="{BB962C8B-B14F-4D97-AF65-F5344CB8AC3E}">
        <p14:creationId xmlns:p14="http://schemas.microsoft.com/office/powerpoint/2010/main" val="2004038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13</a:t>
            </a:fld>
            <a:endParaRPr lang="en-US" dirty="0"/>
          </a:p>
        </p:txBody>
      </p:sp>
    </p:spTree>
    <p:extLst>
      <p:ext uri="{BB962C8B-B14F-4D97-AF65-F5344CB8AC3E}">
        <p14:creationId xmlns:p14="http://schemas.microsoft.com/office/powerpoint/2010/main" val="8602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14</a:t>
            </a:fld>
            <a:endParaRPr lang="en-US" dirty="0"/>
          </a:p>
        </p:txBody>
      </p:sp>
    </p:spTree>
    <p:extLst>
      <p:ext uri="{BB962C8B-B14F-4D97-AF65-F5344CB8AC3E}">
        <p14:creationId xmlns:p14="http://schemas.microsoft.com/office/powerpoint/2010/main" val="2684632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15</a:t>
            </a:fld>
            <a:endParaRPr lang="en-US" dirty="0"/>
          </a:p>
        </p:txBody>
      </p:sp>
    </p:spTree>
    <p:extLst>
      <p:ext uri="{BB962C8B-B14F-4D97-AF65-F5344CB8AC3E}">
        <p14:creationId xmlns:p14="http://schemas.microsoft.com/office/powerpoint/2010/main" val="142938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16</a:t>
            </a:fld>
            <a:endParaRPr lang="en-US" dirty="0"/>
          </a:p>
        </p:txBody>
      </p:sp>
    </p:spTree>
    <p:extLst>
      <p:ext uri="{BB962C8B-B14F-4D97-AF65-F5344CB8AC3E}">
        <p14:creationId xmlns:p14="http://schemas.microsoft.com/office/powerpoint/2010/main" val="2454718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17</a:t>
            </a:fld>
            <a:endParaRPr lang="en-US" dirty="0"/>
          </a:p>
        </p:txBody>
      </p:sp>
    </p:spTree>
    <p:extLst>
      <p:ext uri="{BB962C8B-B14F-4D97-AF65-F5344CB8AC3E}">
        <p14:creationId xmlns:p14="http://schemas.microsoft.com/office/powerpoint/2010/main" val="145163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18</a:t>
            </a:fld>
            <a:endParaRPr lang="en-US" dirty="0"/>
          </a:p>
        </p:txBody>
      </p:sp>
    </p:spTree>
    <p:extLst>
      <p:ext uri="{BB962C8B-B14F-4D97-AF65-F5344CB8AC3E}">
        <p14:creationId xmlns:p14="http://schemas.microsoft.com/office/powerpoint/2010/main" val="1569516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19</a:t>
            </a:fld>
            <a:endParaRPr lang="en-US" dirty="0"/>
          </a:p>
        </p:txBody>
      </p:sp>
    </p:spTree>
    <p:extLst>
      <p:ext uri="{BB962C8B-B14F-4D97-AF65-F5344CB8AC3E}">
        <p14:creationId xmlns:p14="http://schemas.microsoft.com/office/powerpoint/2010/main" val="259609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2</a:t>
            </a:fld>
            <a:endParaRPr lang="en-US" dirty="0"/>
          </a:p>
        </p:txBody>
      </p:sp>
    </p:spTree>
    <p:extLst>
      <p:ext uri="{BB962C8B-B14F-4D97-AF65-F5344CB8AC3E}">
        <p14:creationId xmlns:p14="http://schemas.microsoft.com/office/powerpoint/2010/main" val="828260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20</a:t>
            </a:fld>
            <a:endParaRPr lang="en-US" dirty="0"/>
          </a:p>
        </p:txBody>
      </p:sp>
    </p:spTree>
    <p:extLst>
      <p:ext uri="{BB962C8B-B14F-4D97-AF65-F5344CB8AC3E}">
        <p14:creationId xmlns:p14="http://schemas.microsoft.com/office/powerpoint/2010/main" val="57068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3</a:t>
            </a:fld>
            <a:endParaRPr lang="en-US" dirty="0"/>
          </a:p>
        </p:txBody>
      </p:sp>
    </p:spTree>
    <p:extLst>
      <p:ext uri="{BB962C8B-B14F-4D97-AF65-F5344CB8AC3E}">
        <p14:creationId xmlns:p14="http://schemas.microsoft.com/office/powerpoint/2010/main" val="386881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4</a:t>
            </a:fld>
            <a:endParaRPr lang="en-US" dirty="0"/>
          </a:p>
        </p:txBody>
      </p:sp>
    </p:spTree>
    <p:extLst>
      <p:ext uri="{BB962C8B-B14F-4D97-AF65-F5344CB8AC3E}">
        <p14:creationId xmlns:p14="http://schemas.microsoft.com/office/powerpoint/2010/main" val="9286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5</a:t>
            </a:fld>
            <a:endParaRPr lang="en-US" dirty="0"/>
          </a:p>
        </p:txBody>
      </p:sp>
    </p:spTree>
    <p:extLst>
      <p:ext uri="{BB962C8B-B14F-4D97-AF65-F5344CB8AC3E}">
        <p14:creationId xmlns:p14="http://schemas.microsoft.com/office/powerpoint/2010/main" val="205609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6</a:t>
            </a:fld>
            <a:endParaRPr lang="en-US" dirty="0"/>
          </a:p>
        </p:txBody>
      </p:sp>
    </p:spTree>
    <p:extLst>
      <p:ext uri="{BB962C8B-B14F-4D97-AF65-F5344CB8AC3E}">
        <p14:creationId xmlns:p14="http://schemas.microsoft.com/office/powerpoint/2010/main" val="99348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7</a:t>
            </a:fld>
            <a:endParaRPr lang="en-US" dirty="0"/>
          </a:p>
        </p:txBody>
      </p:sp>
    </p:spTree>
    <p:extLst>
      <p:ext uri="{BB962C8B-B14F-4D97-AF65-F5344CB8AC3E}">
        <p14:creationId xmlns:p14="http://schemas.microsoft.com/office/powerpoint/2010/main" val="330325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8</a:t>
            </a:fld>
            <a:endParaRPr lang="en-US" dirty="0"/>
          </a:p>
        </p:txBody>
      </p:sp>
    </p:spTree>
    <p:extLst>
      <p:ext uri="{BB962C8B-B14F-4D97-AF65-F5344CB8AC3E}">
        <p14:creationId xmlns:p14="http://schemas.microsoft.com/office/powerpoint/2010/main" val="110921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08615-310D-491D-8AD9-F6957D11D390}" type="slidenum">
              <a:rPr lang="en-US" smtClean="0"/>
              <a:pPr/>
              <a:t>9</a:t>
            </a:fld>
            <a:endParaRPr lang="en-US" dirty="0"/>
          </a:p>
        </p:txBody>
      </p:sp>
    </p:spTree>
    <p:extLst>
      <p:ext uri="{BB962C8B-B14F-4D97-AF65-F5344CB8AC3E}">
        <p14:creationId xmlns:p14="http://schemas.microsoft.com/office/powerpoint/2010/main" val="3354174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8" name="Rectangle 17"/>
          <p:cNvSpPr/>
          <p:nvPr userDrawn="1"/>
        </p:nvSpPr>
        <p:spPr>
          <a:xfrm>
            <a:off x="10983" y="657225"/>
            <a:ext cx="9153144" cy="5057775"/>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ctrTitle"/>
          </p:nvPr>
        </p:nvSpPr>
        <p:spPr>
          <a:xfrm>
            <a:off x="625155" y="1752600"/>
            <a:ext cx="7924800" cy="1981200"/>
          </a:xfrm>
        </p:spPr>
        <p:txBody>
          <a:bodyPr>
            <a:normAutofit/>
          </a:bodyPr>
          <a:lstStyle>
            <a:lvl1pPr algn="ctr">
              <a:defRPr sz="3600" b="0">
                <a:solidFill>
                  <a:schemeClr val="bg1"/>
                </a:solidFill>
                <a:latin typeface="Franklin Gothic Medium" pitchFamily="34" charset="0"/>
                <a:cs typeface="Tahoma" pitchFamily="34" charset="0"/>
              </a:defRPr>
            </a:lvl1pPr>
          </a:lstStyle>
          <a:p>
            <a:r>
              <a:rPr lang="en-US" dirty="0"/>
              <a:t>Click to edit Master title style</a:t>
            </a:r>
          </a:p>
        </p:txBody>
      </p:sp>
      <p:sp>
        <p:nvSpPr>
          <p:cNvPr id="3" name="Subtitle 2"/>
          <p:cNvSpPr>
            <a:spLocks noGrp="1"/>
          </p:cNvSpPr>
          <p:nvPr>
            <p:ph type="subTitle" idx="1"/>
          </p:nvPr>
        </p:nvSpPr>
        <p:spPr>
          <a:xfrm>
            <a:off x="1371600" y="5715000"/>
            <a:ext cx="6400800" cy="8382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10983" y="6276"/>
            <a:ext cx="9148763" cy="838200"/>
          </a:xfrm>
          <a:prstGeom prst="rect">
            <a:avLst/>
          </a:prstGeom>
          <a:solidFill>
            <a:srgbClr val="0069B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6" name="Straight Connector 5"/>
          <p:cNvCxnSpPr/>
          <p:nvPr userDrawn="1"/>
        </p:nvCxnSpPr>
        <p:spPr>
          <a:xfrm>
            <a:off x="10983" y="844476"/>
            <a:ext cx="9153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123825"/>
            <a:ext cx="2438405" cy="533400"/>
          </a:xfrm>
          <a:prstGeom prst="rect">
            <a:avLst/>
          </a:prstGeom>
        </p:spPr>
      </p:pic>
    </p:spTree>
    <p:extLst>
      <p:ext uri="{BB962C8B-B14F-4D97-AF65-F5344CB8AC3E}">
        <p14:creationId xmlns:p14="http://schemas.microsoft.com/office/powerpoint/2010/main" val="400688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5"/>
          <p:cNvSpPr>
            <a:spLocks noGrp="1"/>
          </p:cNvSpPr>
          <p:nvPr>
            <p:ph type="sldNum" sz="quarter" idx="4"/>
          </p:nvPr>
        </p:nvSpPr>
        <p:spPr>
          <a:xfrm>
            <a:off x="76200" y="6438900"/>
            <a:ext cx="2133600" cy="365125"/>
          </a:xfrm>
          <a:prstGeom prst="rect">
            <a:avLst/>
          </a:prstGeom>
        </p:spPr>
        <p:txBody>
          <a:bodyPr vert="horz" lIns="91440" tIns="45720" rIns="91440" bIns="45720" rtlCol="0" anchor="ctr"/>
          <a:lstStyle>
            <a:lvl1pPr algn="r">
              <a:defRPr sz="1200">
                <a:solidFill>
                  <a:schemeClr val="bg1"/>
                </a:solidFill>
              </a:defRPr>
            </a:lvl1pPr>
          </a:lstStyle>
          <a:p>
            <a:pPr algn="l"/>
            <a:r>
              <a:rPr lang="en-US" dirty="0">
                <a:solidFill>
                  <a:prstClr val="white"/>
                </a:solidFill>
              </a:rPr>
              <a:t>Page </a:t>
            </a:r>
            <a:fld id="{3CE3566F-561A-4331-B189-03DE2294D82E}"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189383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76200" y="6438900"/>
            <a:ext cx="2133600" cy="365125"/>
          </a:xfrm>
          <a:prstGeom prst="rect">
            <a:avLst/>
          </a:prstGeom>
        </p:spPr>
        <p:txBody>
          <a:bodyPr vert="horz" lIns="91440" tIns="45720" rIns="91440" bIns="45720" rtlCol="0" anchor="ctr"/>
          <a:lstStyle>
            <a:lvl1pPr algn="r">
              <a:defRPr sz="1200">
                <a:solidFill>
                  <a:schemeClr val="bg1"/>
                </a:solidFill>
              </a:defRPr>
            </a:lvl1pPr>
          </a:lstStyle>
          <a:p>
            <a:pPr algn="l"/>
            <a:r>
              <a:rPr lang="en-US" dirty="0">
                <a:solidFill>
                  <a:prstClr val="white"/>
                </a:solidFill>
              </a:rPr>
              <a:t>Page </a:t>
            </a:r>
            <a:fld id="{3CE3566F-561A-4331-B189-03DE2294D82E}"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294045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76200" y="6438900"/>
            <a:ext cx="2133600" cy="365125"/>
          </a:xfrm>
          <a:prstGeom prst="rect">
            <a:avLst/>
          </a:prstGeom>
        </p:spPr>
        <p:txBody>
          <a:bodyPr vert="horz" lIns="91440" tIns="45720" rIns="91440" bIns="45720" rtlCol="0" anchor="ctr"/>
          <a:lstStyle>
            <a:lvl1pPr algn="r">
              <a:defRPr sz="1200">
                <a:solidFill>
                  <a:schemeClr val="bg1"/>
                </a:solidFill>
              </a:defRPr>
            </a:lvl1pPr>
          </a:lstStyle>
          <a:p>
            <a:pPr algn="l"/>
            <a:r>
              <a:rPr lang="en-US" dirty="0">
                <a:solidFill>
                  <a:prstClr val="white"/>
                </a:solidFill>
              </a:rPr>
              <a:t>Page </a:t>
            </a:r>
            <a:fld id="{3CE3566F-561A-4331-B189-03DE2294D82E}"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30925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95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35162"/>
            <a:ext cx="4040188" cy="3951288"/>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95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35162"/>
            <a:ext cx="4041775" cy="3951288"/>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0"/>
          </p:nvPr>
        </p:nvSpPr>
        <p:spPr>
          <a:xfrm>
            <a:off x="76200" y="6438900"/>
            <a:ext cx="2133600" cy="365125"/>
          </a:xfrm>
          <a:prstGeom prst="rect">
            <a:avLst/>
          </a:prstGeom>
        </p:spPr>
        <p:txBody>
          <a:bodyPr vert="horz" lIns="91440" tIns="45720" rIns="91440" bIns="45720" rtlCol="0" anchor="ctr"/>
          <a:lstStyle>
            <a:lvl1pPr algn="r">
              <a:defRPr sz="1200">
                <a:solidFill>
                  <a:schemeClr val="bg1"/>
                </a:solidFill>
              </a:defRPr>
            </a:lvl1pPr>
          </a:lstStyle>
          <a:p>
            <a:pPr algn="l"/>
            <a:r>
              <a:rPr lang="en-US" dirty="0">
                <a:solidFill>
                  <a:prstClr val="white"/>
                </a:solidFill>
              </a:rPr>
              <a:t>Page </a:t>
            </a:r>
            <a:fld id="{3CE3566F-561A-4331-B189-03DE2294D82E}"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196934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9144" y="4248150"/>
            <a:ext cx="9153144" cy="2609850"/>
          </a:xfrm>
          <a:prstGeom prst="rect">
            <a:avLst/>
          </a:prstGeom>
          <a:solidFill>
            <a:srgbClr val="0069B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userDrawn="1"/>
        </p:nvSpPr>
        <p:spPr>
          <a:xfrm>
            <a:off x="-4764" y="0"/>
            <a:ext cx="9148763" cy="838200"/>
          </a:xfrm>
          <a:prstGeom prst="rect">
            <a:avLst/>
          </a:prstGeom>
          <a:solidFill>
            <a:srgbClr val="0069B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914400" y="4724400"/>
            <a:ext cx="7315200" cy="1219200"/>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Title style</a:t>
            </a:r>
          </a:p>
        </p:txBody>
      </p:sp>
      <p:sp>
        <p:nvSpPr>
          <p:cNvPr id="2" name="TextBox 1"/>
          <p:cNvSpPr txBox="1"/>
          <p:nvPr userDrawn="1"/>
        </p:nvSpPr>
        <p:spPr>
          <a:xfrm>
            <a:off x="3124200" y="1981200"/>
            <a:ext cx="3200400" cy="338554"/>
          </a:xfrm>
          <a:prstGeom prst="rect">
            <a:avLst/>
          </a:prstGeom>
          <a:noFill/>
        </p:spPr>
        <p:txBody>
          <a:bodyPr wrap="square" rtlCol="0">
            <a:spAutoFit/>
          </a:bodyPr>
          <a:lstStyle/>
          <a:p>
            <a:pPr algn="ctr"/>
            <a:r>
              <a:rPr lang="en-US" sz="1600" i="1" dirty="0">
                <a:solidFill>
                  <a:prstClr val="white">
                    <a:lumMod val="50000"/>
                  </a:prstClr>
                </a:solidFill>
              </a:rPr>
              <a:t>Insert section image</a:t>
            </a:r>
          </a:p>
        </p:txBody>
      </p:sp>
      <p:cxnSp>
        <p:nvCxnSpPr>
          <p:cNvPr id="11" name="Straight Connector 10"/>
          <p:cNvCxnSpPr/>
          <p:nvPr userDrawn="1"/>
        </p:nvCxnSpPr>
        <p:spPr>
          <a:xfrm>
            <a:off x="-9144" y="762000"/>
            <a:ext cx="9153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123825"/>
            <a:ext cx="2438405" cy="533400"/>
          </a:xfrm>
          <a:prstGeom prst="rect">
            <a:avLst/>
          </a:prstGeom>
        </p:spPr>
      </p:pic>
      <p:pic>
        <p:nvPicPr>
          <p:cNvPr id="13" name="Picture 12"/>
          <p:cNvPicPr>
            <a:picLocks noChangeAspect="1"/>
          </p:cNvPicPr>
          <p:nvPr userDrawn="1"/>
        </p:nvPicPr>
        <p:blipFill rotWithShape="1">
          <a:blip r:embed="rId3"/>
          <a:srcRect t="30132" r="1710" b="22451"/>
          <a:stretch/>
        </p:blipFill>
        <p:spPr>
          <a:xfrm>
            <a:off x="-1" y="838201"/>
            <a:ext cx="9143999" cy="3429000"/>
          </a:xfrm>
          <a:prstGeom prst="rect">
            <a:avLst/>
          </a:prstGeom>
        </p:spPr>
      </p:pic>
    </p:spTree>
    <p:extLst>
      <p:ext uri="{BB962C8B-B14F-4D97-AF65-F5344CB8AC3E}">
        <p14:creationId xmlns:p14="http://schemas.microsoft.com/office/powerpoint/2010/main" val="105205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New Template_Content 1 Line Title">
    <p:spTree>
      <p:nvGrpSpPr>
        <p:cNvPr id="1" name=""/>
        <p:cNvGrpSpPr/>
        <p:nvPr/>
      </p:nvGrpSpPr>
      <p:grpSpPr>
        <a:xfrm>
          <a:off x="0" y="0"/>
          <a:ext cx="0" cy="0"/>
          <a:chOff x="0" y="0"/>
          <a:chExt cx="0" cy="0"/>
        </a:xfrm>
      </p:grpSpPr>
      <p:sp>
        <p:nvSpPr>
          <p:cNvPr id="5" name="Rectangle 4"/>
          <p:cNvSpPr/>
          <p:nvPr userDrawn="1"/>
        </p:nvSpPr>
        <p:spPr>
          <a:xfrm>
            <a:off x="1" y="1"/>
            <a:ext cx="576263"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804347" y="327385"/>
            <a:ext cx="8229586" cy="541860"/>
          </a:xfrm>
        </p:spPr>
        <p:txBody>
          <a:bodyPr/>
          <a:lstStyle/>
          <a:p>
            <a:r>
              <a:rPr lang="en-US"/>
              <a:t>Click to edit Master title style</a:t>
            </a:r>
            <a:endParaRPr lang="en-US" dirty="0"/>
          </a:p>
        </p:txBody>
      </p:sp>
      <p:sp>
        <p:nvSpPr>
          <p:cNvPr id="7" name="Text Placeholder 4"/>
          <p:cNvSpPr>
            <a:spLocks noGrp="1"/>
          </p:cNvSpPr>
          <p:nvPr>
            <p:ph type="body" sz="quarter" idx="13"/>
          </p:nvPr>
        </p:nvSpPr>
        <p:spPr>
          <a:xfrm>
            <a:off x="804347" y="864288"/>
            <a:ext cx="8229600" cy="4064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69996870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764" y="6372224"/>
            <a:ext cx="9148764" cy="485776"/>
          </a:xfrm>
          <a:prstGeom prst="rect">
            <a:avLst/>
          </a:prstGeom>
          <a:solidFill>
            <a:srgbClr val="0069B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15200" y="6438900"/>
            <a:ext cx="1741718" cy="381000"/>
          </a:xfrm>
          <a:prstGeom prst="rect">
            <a:avLst/>
          </a:prstGeom>
        </p:spPr>
      </p:pic>
      <p:sp>
        <p:nvSpPr>
          <p:cNvPr id="10" name="Rectangle 9"/>
          <p:cNvSpPr/>
          <p:nvPr/>
        </p:nvSpPr>
        <p:spPr>
          <a:xfrm>
            <a:off x="0" y="6311017"/>
            <a:ext cx="9148764" cy="64008"/>
          </a:xfrm>
          <a:prstGeom prst="rect">
            <a:avLst/>
          </a:prstGeom>
          <a:solidFill>
            <a:srgbClr val="0069B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Placeholder 1"/>
          <p:cNvSpPr>
            <a:spLocks noGrp="1"/>
          </p:cNvSpPr>
          <p:nvPr>
            <p:ph type="title"/>
          </p:nvPr>
        </p:nvSpPr>
        <p:spPr>
          <a:xfrm>
            <a:off x="76200" y="0"/>
            <a:ext cx="89154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p:cNvCxnSpPr/>
          <p:nvPr/>
        </p:nvCxnSpPr>
        <p:spPr>
          <a:xfrm>
            <a:off x="0" y="1066800"/>
            <a:ext cx="9144000" cy="0"/>
          </a:xfrm>
          <a:prstGeom prst="line">
            <a:avLst/>
          </a:prstGeom>
          <a:ln w="19050">
            <a:solidFill>
              <a:srgbClr val="0058A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76200" y="6438900"/>
            <a:ext cx="2133600" cy="365125"/>
          </a:xfrm>
          <a:prstGeom prst="rect">
            <a:avLst/>
          </a:prstGeom>
        </p:spPr>
        <p:txBody>
          <a:bodyPr vert="horz" lIns="91440" tIns="45720" rIns="91440" bIns="45720" rtlCol="0" anchor="ctr"/>
          <a:lstStyle>
            <a:lvl1pPr algn="r">
              <a:defRPr sz="1200" b="1">
                <a:solidFill>
                  <a:schemeClr val="bg1"/>
                </a:solidFill>
              </a:defRPr>
            </a:lvl1pPr>
          </a:lstStyle>
          <a:p>
            <a:pPr algn="l"/>
            <a:r>
              <a:rPr lang="en-US" dirty="0">
                <a:solidFill>
                  <a:prstClr val="white"/>
                </a:solidFill>
              </a:rPr>
              <a:t>Page </a:t>
            </a:r>
            <a:fld id="{3CE3566F-561A-4331-B189-03DE2294D82E}"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12225762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702" r:id="rId7"/>
  </p:sldLayoutIdLst>
  <p:hf hdr="0" ftr="0" dt="0"/>
  <p:txStyles>
    <p:titleStyle>
      <a:lvl1pPr algn="l" defTabSz="914400" rtl="0" eaLnBrk="1" latinLnBrk="0" hangingPunct="1">
        <a:spcBef>
          <a:spcPct val="0"/>
        </a:spcBef>
        <a:buNone/>
        <a:defRPr sz="4000" b="0" kern="1200">
          <a:solidFill>
            <a:schemeClr val="tx1"/>
          </a:solidFill>
          <a:latin typeface="+mn-lt"/>
          <a:ea typeface="+mj-ea"/>
          <a:cs typeface="Arial" pitchFamily="34" charset="0"/>
        </a:defRPr>
      </a:lvl1pPr>
    </p:titleStyle>
    <p:bodyStyle>
      <a:lvl1pPr marL="0" indent="0" algn="l" defTabSz="914400" rtl="0" eaLnBrk="1" latinLnBrk="0" hangingPunct="1">
        <a:spcBef>
          <a:spcPct val="20000"/>
        </a:spcBef>
        <a:buClr>
          <a:schemeClr val="tx2"/>
        </a:buClr>
        <a:buFont typeface="Wingdings" pitchFamily="2" charset="2"/>
        <a:buNone/>
        <a:defRPr sz="2800" kern="1200">
          <a:solidFill>
            <a:schemeClr val="tx1"/>
          </a:solidFill>
          <a:latin typeface="+mn-lt"/>
          <a:ea typeface="+mn-ea"/>
          <a:cs typeface="Arial" pitchFamily="34" charset="0"/>
        </a:defRPr>
      </a:lvl1pPr>
      <a:lvl2pPr marL="742950" indent="-285750" algn="l" defTabSz="914400" rtl="0" eaLnBrk="1" latinLnBrk="0" hangingPunct="1">
        <a:spcBef>
          <a:spcPct val="20000"/>
        </a:spcBef>
        <a:buClr>
          <a:srgbClr val="0058A3"/>
        </a:buClr>
        <a:buFont typeface="Arial" pitchFamily="34" charset="0"/>
        <a:buChar char="•"/>
        <a:defRPr sz="2400" kern="1200">
          <a:solidFill>
            <a:schemeClr val="tx1"/>
          </a:solidFill>
          <a:latin typeface="+mn-lt"/>
          <a:ea typeface="+mn-ea"/>
          <a:cs typeface="Arial" pitchFamily="34" charset="0"/>
        </a:defRPr>
      </a:lvl2pPr>
      <a:lvl3pPr marL="1143000" indent="-228600" algn="l" defTabSz="914400" rtl="0" eaLnBrk="1" latinLnBrk="0" hangingPunct="1">
        <a:spcBef>
          <a:spcPct val="20000"/>
        </a:spcBef>
        <a:buClr>
          <a:srgbClr val="0058A3"/>
        </a:buClr>
        <a:buFont typeface="Arial" pitchFamily="34" charset="0"/>
        <a:buChar char="•"/>
        <a:defRPr sz="2100" kern="1200">
          <a:solidFill>
            <a:schemeClr val="tx1"/>
          </a:solidFill>
          <a:latin typeface="+mn-lt"/>
          <a:ea typeface="+mn-ea"/>
          <a:cs typeface="Arial" pitchFamily="34" charset="0"/>
        </a:defRPr>
      </a:lvl3pPr>
      <a:lvl4pPr marL="1600200" indent="-228600" algn="l" defTabSz="914400" rtl="0" eaLnBrk="1" latinLnBrk="0" hangingPunct="1">
        <a:spcBef>
          <a:spcPct val="20000"/>
        </a:spcBef>
        <a:buClr>
          <a:srgbClr val="0058A3"/>
        </a:buClr>
        <a:buFont typeface="Arial" pitchFamily="34" charset="0"/>
        <a:buChar char="–"/>
        <a:defRPr sz="1800" kern="1200">
          <a:solidFill>
            <a:schemeClr val="tx1"/>
          </a:solidFill>
          <a:latin typeface="+mn-lt"/>
          <a:ea typeface="+mn-ea"/>
          <a:cs typeface="Arial" pitchFamily="34" charset="0"/>
        </a:defRPr>
      </a:lvl4pPr>
      <a:lvl5pPr marL="2057400" indent="-228600" algn="l" defTabSz="914400" rtl="0" eaLnBrk="1" latinLnBrk="0" hangingPunct="1">
        <a:spcBef>
          <a:spcPct val="20000"/>
        </a:spcBef>
        <a:buClr>
          <a:srgbClr val="0058A3"/>
        </a:buClr>
        <a:buFont typeface="Wingdings" pitchFamily="2" charset="2"/>
        <a:buChar char="§"/>
        <a:defRPr sz="16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28800"/>
            <a:ext cx="7924800" cy="914400"/>
          </a:xfrm>
        </p:spPr>
        <p:txBody>
          <a:bodyPr>
            <a:normAutofit/>
          </a:bodyPr>
          <a:lstStyle/>
          <a:p>
            <a:r>
              <a:rPr lang="en-US" sz="4400" dirty="0">
                <a:solidFill>
                  <a:schemeClr val="tx1"/>
                </a:solidFill>
              </a:rPr>
              <a:t>SEARUG Alliance</a:t>
            </a:r>
            <a:endParaRPr lang="en-US" sz="4400" dirty="0"/>
          </a:p>
        </p:txBody>
      </p:sp>
      <p:sp>
        <p:nvSpPr>
          <p:cNvPr id="3" name="Subtitle 2"/>
          <p:cNvSpPr>
            <a:spLocks noGrp="1"/>
          </p:cNvSpPr>
          <p:nvPr>
            <p:ph type="subTitle" idx="1"/>
          </p:nvPr>
        </p:nvSpPr>
        <p:spPr>
          <a:xfrm>
            <a:off x="876300" y="3048000"/>
            <a:ext cx="7086600" cy="762000"/>
          </a:xfrm>
        </p:spPr>
        <p:txBody>
          <a:bodyPr>
            <a:normAutofit fontScale="40000" lnSpcReduction="20000"/>
          </a:bodyPr>
          <a:lstStyle/>
          <a:p>
            <a:r>
              <a:rPr lang="en-US" sz="7000" b="1" dirty="0">
                <a:solidFill>
                  <a:schemeClr val="tx1"/>
                </a:solidFill>
              </a:rPr>
              <a:t>Oracle Cloud EPM</a:t>
            </a:r>
          </a:p>
          <a:p>
            <a:r>
              <a:rPr lang="en-US" sz="3700" dirty="0">
                <a:solidFill>
                  <a:schemeClr val="tx1"/>
                </a:solidFill>
              </a:rPr>
              <a:t>September 19, 2017</a:t>
            </a:r>
          </a:p>
        </p:txBody>
      </p:sp>
      <p:sp>
        <p:nvSpPr>
          <p:cNvPr id="4" name="TextBox 3"/>
          <p:cNvSpPr txBox="1"/>
          <p:nvPr/>
        </p:nvSpPr>
        <p:spPr>
          <a:xfrm>
            <a:off x="4876800" y="4419600"/>
            <a:ext cx="3810000" cy="923330"/>
          </a:xfrm>
          <a:prstGeom prst="rect">
            <a:avLst/>
          </a:prstGeom>
          <a:noFill/>
        </p:spPr>
        <p:txBody>
          <a:bodyPr wrap="square" rtlCol="0">
            <a:spAutoFit/>
          </a:bodyPr>
          <a:lstStyle/>
          <a:p>
            <a:pPr algn="ctr"/>
            <a:r>
              <a:rPr lang="en-US" dirty="0"/>
              <a:t>John Behme</a:t>
            </a:r>
          </a:p>
          <a:p>
            <a:pPr algn="ctr"/>
            <a:r>
              <a:rPr lang="en-US" dirty="0"/>
              <a:t>EPM Practice Director</a:t>
            </a:r>
          </a:p>
          <a:p>
            <a:pPr algn="ctr"/>
            <a:r>
              <a:rPr lang="en-US" dirty="0"/>
              <a:t>john.behme@sierra-cedar.com</a:t>
            </a:r>
          </a:p>
        </p:txBody>
      </p:sp>
      <p:sp>
        <p:nvSpPr>
          <p:cNvPr id="5" name="TextBox 4"/>
          <p:cNvSpPr txBox="1"/>
          <p:nvPr/>
        </p:nvSpPr>
        <p:spPr>
          <a:xfrm>
            <a:off x="762000" y="4419600"/>
            <a:ext cx="3810000" cy="923330"/>
          </a:xfrm>
          <a:prstGeom prst="rect">
            <a:avLst/>
          </a:prstGeom>
          <a:noFill/>
        </p:spPr>
        <p:txBody>
          <a:bodyPr wrap="square" rtlCol="0">
            <a:spAutoFit/>
          </a:bodyPr>
          <a:lstStyle/>
          <a:p>
            <a:pPr algn="ctr"/>
            <a:r>
              <a:rPr lang="en-US" dirty="0"/>
              <a:t>Jason Little</a:t>
            </a:r>
          </a:p>
          <a:p>
            <a:pPr algn="ctr"/>
            <a:r>
              <a:rPr lang="en-US" dirty="0"/>
              <a:t>VP BI/EPM</a:t>
            </a:r>
          </a:p>
          <a:p>
            <a:pPr algn="ctr"/>
            <a:r>
              <a:rPr lang="en-US" dirty="0"/>
              <a:t>jason.little@sierra-cedar.com</a:t>
            </a:r>
          </a:p>
        </p:txBody>
      </p:sp>
    </p:spTree>
    <p:extLst>
      <p:ext uri="{BB962C8B-B14F-4D97-AF65-F5344CB8AC3E}">
        <p14:creationId xmlns:p14="http://schemas.microsoft.com/office/powerpoint/2010/main" val="66435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Smart View</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10</a:t>
            </a:fld>
            <a:endParaRPr lang="en-US" dirty="0">
              <a:solidFill>
                <a:prstClr val="white"/>
              </a:solidFill>
            </a:endParaRPr>
          </a:p>
        </p:txBody>
      </p:sp>
      <p:sp>
        <p:nvSpPr>
          <p:cNvPr id="6" name="TextBox 5"/>
          <p:cNvSpPr txBox="1"/>
          <p:nvPr/>
        </p:nvSpPr>
        <p:spPr>
          <a:xfrm>
            <a:off x="304800" y="4648200"/>
            <a:ext cx="7543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Ability to pull data using several methodologies, such as standard functions, or ad hoc retrieval, which allow for “slice and dice” of the data across all dimensions</a:t>
            </a:r>
          </a:p>
          <a:p>
            <a:endParaRPr lang="en-US" dirty="0"/>
          </a:p>
        </p:txBody>
      </p:sp>
      <p:pic>
        <p:nvPicPr>
          <p:cNvPr id="10" name="Picture 9"/>
          <p:cNvPicPr>
            <a:picLocks noChangeAspect="1"/>
          </p:cNvPicPr>
          <p:nvPr/>
        </p:nvPicPr>
        <p:blipFill>
          <a:blip r:embed="rId3"/>
          <a:stretch>
            <a:fillRect/>
          </a:stretch>
        </p:blipFill>
        <p:spPr>
          <a:xfrm>
            <a:off x="4876800" y="1219200"/>
            <a:ext cx="4337355" cy="3124200"/>
          </a:xfrm>
          <a:prstGeom prst="rect">
            <a:avLst/>
          </a:prstGeom>
        </p:spPr>
      </p:pic>
      <p:pic>
        <p:nvPicPr>
          <p:cNvPr id="12" name="Picture 11"/>
          <p:cNvPicPr>
            <a:picLocks noChangeAspect="1"/>
          </p:cNvPicPr>
          <p:nvPr/>
        </p:nvPicPr>
        <p:blipFill>
          <a:blip r:embed="rId4"/>
          <a:stretch>
            <a:fillRect/>
          </a:stretch>
        </p:blipFill>
        <p:spPr>
          <a:xfrm>
            <a:off x="76200" y="1232262"/>
            <a:ext cx="4712083" cy="2425337"/>
          </a:xfrm>
          <a:prstGeom prst="rect">
            <a:avLst/>
          </a:prstGeom>
        </p:spPr>
      </p:pic>
    </p:spTree>
    <p:extLst>
      <p:ext uri="{BB962C8B-B14F-4D97-AF65-F5344CB8AC3E}">
        <p14:creationId xmlns:p14="http://schemas.microsoft.com/office/powerpoint/2010/main" val="353567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Smart View</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11</a:t>
            </a:fld>
            <a:endParaRPr lang="en-US" dirty="0">
              <a:solidFill>
                <a:prstClr val="white"/>
              </a:solidFill>
            </a:endParaRPr>
          </a:p>
        </p:txBody>
      </p:sp>
      <p:sp>
        <p:nvSpPr>
          <p:cNvPr id="6" name="TextBox 5"/>
          <p:cNvSpPr txBox="1"/>
          <p:nvPr/>
        </p:nvSpPr>
        <p:spPr>
          <a:xfrm>
            <a:off x="329119" y="4690099"/>
            <a:ext cx="6934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Ability to open date entry forms in Excel. This gives the user base the option between the web and Excel.</a:t>
            </a:r>
          </a:p>
          <a:p>
            <a:endParaRPr lang="en-US" dirty="0"/>
          </a:p>
        </p:txBody>
      </p:sp>
      <p:pic>
        <p:nvPicPr>
          <p:cNvPr id="3" name="Picture 2"/>
          <p:cNvPicPr>
            <a:picLocks noChangeAspect="1"/>
          </p:cNvPicPr>
          <p:nvPr/>
        </p:nvPicPr>
        <p:blipFill>
          <a:blip r:embed="rId3"/>
          <a:stretch>
            <a:fillRect/>
          </a:stretch>
        </p:blipFill>
        <p:spPr>
          <a:xfrm>
            <a:off x="494946" y="1089457"/>
            <a:ext cx="6210653" cy="3563869"/>
          </a:xfrm>
          <a:prstGeom prst="rect">
            <a:avLst/>
          </a:prstGeom>
        </p:spPr>
      </p:pic>
      <p:sp>
        <p:nvSpPr>
          <p:cNvPr id="5" name="TextBox 4"/>
          <p:cNvSpPr txBox="1"/>
          <p:nvPr/>
        </p:nvSpPr>
        <p:spPr>
          <a:xfrm>
            <a:off x="1104900" y="5656832"/>
            <a:ext cx="6896100" cy="369332"/>
          </a:xfrm>
          <a:prstGeom prst="rect">
            <a:avLst/>
          </a:prstGeom>
          <a:solidFill>
            <a:srgbClr val="FFFF00"/>
          </a:solidFill>
        </p:spPr>
        <p:txBody>
          <a:bodyPr wrap="square" rtlCol="0">
            <a:spAutoFit/>
          </a:bodyPr>
          <a:lstStyle/>
          <a:p>
            <a:pPr algn="ctr"/>
            <a:r>
              <a:rPr lang="en-US" dirty="0"/>
              <a:t>Smart View is the tool of choice for Finance</a:t>
            </a:r>
          </a:p>
        </p:txBody>
      </p:sp>
    </p:spTree>
    <p:extLst>
      <p:ext uri="{BB962C8B-B14F-4D97-AF65-F5344CB8AC3E}">
        <p14:creationId xmlns:p14="http://schemas.microsoft.com/office/powerpoint/2010/main" val="14432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  Other PBCS Notes</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12</a:t>
            </a:fld>
            <a:endParaRPr lang="en-US" dirty="0">
              <a:solidFill>
                <a:prstClr val="white"/>
              </a:solidFill>
            </a:endParaRPr>
          </a:p>
        </p:txBody>
      </p:sp>
      <p:sp>
        <p:nvSpPr>
          <p:cNvPr id="3" name="TextBox 2"/>
          <p:cNvSpPr txBox="1"/>
          <p:nvPr/>
        </p:nvSpPr>
        <p:spPr>
          <a:xfrm>
            <a:off x="304800" y="1178560"/>
            <a:ext cx="8305800" cy="4924425"/>
          </a:xfrm>
          <a:prstGeom prst="rect">
            <a:avLst/>
          </a:prstGeom>
          <a:noFill/>
        </p:spPr>
        <p:txBody>
          <a:bodyPr wrap="square" rtlCol="0">
            <a:spAutoFit/>
          </a:bodyPr>
          <a:lstStyle/>
          <a:p>
            <a:pPr marL="285750" indent="-285750">
              <a:buFont typeface="Arial" panose="020B0604020202020204" pitchFamily="34" charset="0"/>
              <a:buChar char="•"/>
            </a:pPr>
            <a:r>
              <a:rPr lang="en-US" sz="2000" dirty="0"/>
              <a:t>Subscription Based</a:t>
            </a:r>
          </a:p>
          <a:p>
            <a:pPr marL="742950" lvl="1" indent="-285750">
              <a:buFont typeface="Arial" panose="020B0604020202020204" pitchFamily="34" charset="0"/>
              <a:buChar char="•"/>
            </a:pPr>
            <a:r>
              <a:rPr lang="en-US" sz="2000" dirty="0"/>
              <a:t>Cost is per user, per month</a:t>
            </a:r>
          </a:p>
          <a:p>
            <a:pPr marL="742950" lvl="1" indent="-285750">
              <a:buFont typeface="Arial" panose="020B0604020202020204" pitchFamily="34" charset="0"/>
              <a:buChar char="•"/>
            </a:pPr>
            <a:r>
              <a:rPr lang="en-US" sz="2000" dirty="0"/>
              <a:t>No need for on-premise servers, unless required for automation</a:t>
            </a:r>
          </a:p>
          <a:p>
            <a:pPr marL="285750" indent="-285750">
              <a:buFont typeface="Arial" panose="020B0604020202020204" pitchFamily="34" charset="0"/>
              <a:buChar char="•"/>
            </a:pPr>
            <a:r>
              <a:rPr lang="en-US" sz="2000" dirty="0"/>
              <a:t>Upgrades</a:t>
            </a:r>
          </a:p>
          <a:p>
            <a:pPr marL="742950" lvl="1" indent="-285750">
              <a:buFont typeface="Arial" panose="020B0604020202020204" pitchFamily="34" charset="0"/>
              <a:buChar char="•"/>
            </a:pPr>
            <a:r>
              <a:rPr lang="en-US" sz="2000" dirty="0"/>
              <a:t>Automatically handled by Oracle</a:t>
            </a:r>
          </a:p>
          <a:p>
            <a:pPr marL="742950" lvl="1" indent="-285750">
              <a:buFont typeface="Arial" panose="020B0604020202020204" pitchFamily="34" charset="0"/>
              <a:buChar char="•"/>
            </a:pPr>
            <a:r>
              <a:rPr lang="en-US" sz="2000" dirty="0"/>
              <a:t>Eliminates the cost of time-consuming, on-premise upgrade projects</a:t>
            </a:r>
          </a:p>
          <a:p>
            <a:pPr marL="285750" indent="-285750">
              <a:buFont typeface="Arial" panose="020B0604020202020204" pitchFamily="34" charset="0"/>
              <a:buChar char="•"/>
            </a:pPr>
            <a:r>
              <a:rPr lang="en-US" sz="2000" dirty="0"/>
              <a:t>Built-in data mapping tool, “Data Management” (aka FDMEE)</a:t>
            </a:r>
          </a:p>
          <a:p>
            <a:pPr marL="285750" indent="-285750">
              <a:buFont typeface="Arial" panose="020B0604020202020204" pitchFamily="34" charset="0"/>
              <a:buChar char="•"/>
            </a:pPr>
            <a:r>
              <a:rPr lang="en-US" sz="2000" dirty="0"/>
              <a:t>Built-in automation tool, EPM Automate </a:t>
            </a:r>
          </a:p>
          <a:p>
            <a:pPr marL="285750" indent="-285750">
              <a:buFont typeface="Arial" panose="020B0604020202020204" pitchFamily="34" charset="0"/>
              <a:buChar char="•"/>
            </a:pPr>
            <a:r>
              <a:rPr lang="en-US" sz="2000" dirty="0"/>
              <a:t>EPBCS – </a:t>
            </a:r>
            <a:r>
              <a:rPr lang="en-US" sz="2000" u="sng" dirty="0"/>
              <a:t>Enterprise</a:t>
            </a:r>
            <a:r>
              <a:rPr lang="en-US" sz="2000" dirty="0"/>
              <a:t> Planning &amp; Budgeting</a:t>
            </a:r>
          </a:p>
          <a:p>
            <a:pPr marL="742950" lvl="1" indent="-285750">
              <a:buFont typeface="Arial" panose="020B0604020202020204" pitchFamily="34" charset="0"/>
              <a:buChar char="•"/>
            </a:pPr>
            <a:r>
              <a:rPr lang="en-US" sz="2000" dirty="0"/>
              <a:t>Pre-built modules for Financials, Workforce, Capital &amp; Projects</a:t>
            </a:r>
          </a:p>
          <a:p>
            <a:pPr lvl="1"/>
            <a:endParaRPr lang="en-US" sz="2000" dirty="0"/>
          </a:p>
          <a:p>
            <a:pPr marL="742950" lvl="1" indent="-285750">
              <a:buFont typeface="Arial" panose="020B0604020202020204" pitchFamily="34" charset="0"/>
              <a:buChar char="•"/>
            </a:pPr>
            <a:endParaRPr lang="en-US" sz="2000" dirty="0"/>
          </a:p>
          <a:p>
            <a:r>
              <a:rPr lang="en-US" sz="2000" dirty="0"/>
              <a:t>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B1B2CEA5-6E15-4CBB-991B-5314949014F1}"/>
              </a:ext>
            </a:extLst>
          </p:cNvPr>
          <p:cNvSpPr txBox="1"/>
          <p:nvPr/>
        </p:nvSpPr>
        <p:spPr>
          <a:xfrm>
            <a:off x="1009650" y="4648200"/>
            <a:ext cx="6896100" cy="923330"/>
          </a:xfrm>
          <a:prstGeom prst="rect">
            <a:avLst/>
          </a:prstGeom>
          <a:solidFill>
            <a:srgbClr val="FFFF00"/>
          </a:solidFill>
        </p:spPr>
        <p:txBody>
          <a:bodyPr wrap="square" rtlCol="0">
            <a:spAutoFit/>
          </a:bodyPr>
          <a:lstStyle/>
          <a:p>
            <a:pPr algn="ctr"/>
            <a:r>
              <a:rPr lang="en-US" dirty="0"/>
              <a:t>Sierra-Cedar offers free, one-week PBCS proof of concept models using your data!</a:t>
            </a:r>
          </a:p>
          <a:p>
            <a:pPr algn="ctr"/>
            <a:r>
              <a:rPr lang="en-US" dirty="0"/>
              <a:t>(we also do this for Business Intelligence)</a:t>
            </a:r>
          </a:p>
        </p:txBody>
      </p:sp>
    </p:spTree>
    <p:extLst>
      <p:ext uri="{BB962C8B-B14F-4D97-AF65-F5344CB8AC3E}">
        <p14:creationId xmlns:p14="http://schemas.microsoft.com/office/powerpoint/2010/main" val="370176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924800" cy="2057400"/>
          </a:xfrm>
        </p:spPr>
        <p:txBody>
          <a:bodyPr>
            <a:normAutofit/>
          </a:bodyPr>
          <a:lstStyle/>
          <a:p>
            <a:r>
              <a:rPr lang="en-US" sz="4400" dirty="0">
                <a:solidFill>
                  <a:schemeClr val="tx1"/>
                </a:solidFill>
              </a:rPr>
              <a:t>Case Study: Chapman University</a:t>
            </a:r>
            <a:endParaRPr lang="en-US" sz="4400" dirty="0"/>
          </a:p>
        </p:txBody>
      </p:sp>
    </p:spTree>
    <p:extLst>
      <p:ext uri="{BB962C8B-B14F-4D97-AF65-F5344CB8AC3E}">
        <p14:creationId xmlns:p14="http://schemas.microsoft.com/office/powerpoint/2010/main" val="71907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  Chapman University: Case Study</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14</a:t>
            </a:fld>
            <a:endParaRPr lang="en-US" dirty="0">
              <a:solidFill>
                <a:prstClr val="white"/>
              </a:solidFill>
            </a:endParaRPr>
          </a:p>
        </p:txBody>
      </p:sp>
      <p:sp>
        <p:nvSpPr>
          <p:cNvPr id="3" name="TextBox 2"/>
          <p:cNvSpPr txBox="1"/>
          <p:nvPr/>
        </p:nvSpPr>
        <p:spPr>
          <a:xfrm>
            <a:off x="304800" y="1178560"/>
            <a:ext cx="8305800" cy="5539978"/>
          </a:xfrm>
          <a:prstGeom prst="rect">
            <a:avLst/>
          </a:prstGeom>
          <a:noFill/>
        </p:spPr>
        <p:txBody>
          <a:bodyPr wrap="square" rtlCol="0">
            <a:spAutoFit/>
          </a:bodyPr>
          <a:lstStyle/>
          <a:p>
            <a:pPr marL="285750" indent="-285750">
              <a:buFont typeface="Arial" panose="020B0604020202020204" pitchFamily="34" charset="0"/>
              <a:buChar char="•"/>
            </a:pPr>
            <a:r>
              <a:rPr lang="en-US" sz="2000" dirty="0"/>
              <a:t>Current State</a:t>
            </a:r>
          </a:p>
          <a:p>
            <a:pPr marL="742950" lvl="1" indent="-285750">
              <a:buFont typeface="Arial" panose="020B0604020202020204" pitchFamily="34" charset="0"/>
              <a:buChar char="•"/>
            </a:pPr>
            <a:r>
              <a:rPr lang="en-US" sz="2000" dirty="0"/>
              <a:t>Chapman University performs thousands of budget transfers each year using a customized data entry for in PeopleSoft</a:t>
            </a:r>
          </a:p>
          <a:p>
            <a:pPr marL="742950" lvl="1" indent="-285750">
              <a:buFont typeface="Arial" panose="020B0604020202020204" pitchFamily="34" charset="0"/>
              <a:buChar char="•"/>
            </a:pPr>
            <a:r>
              <a:rPr lang="en-US" sz="2000" dirty="0"/>
              <a:t>The process is time consuming and technically complicated</a:t>
            </a:r>
          </a:p>
          <a:p>
            <a:r>
              <a:rPr lang="en-US" sz="2000" dirty="0"/>
              <a:t> </a:t>
            </a:r>
          </a:p>
          <a:p>
            <a:pPr marL="285750" indent="-285750">
              <a:buFont typeface="Arial" panose="020B0604020202020204" pitchFamily="34" charset="0"/>
              <a:buChar char="•"/>
            </a:pPr>
            <a:r>
              <a:rPr lang="en-US" sz="2000" dirty="0"/>
              <a:t>Why Planning &amp; Budgeting Cloud Services (PBCS)?</a:t>
            </a:r>
          </a:p>
          <a:p>
            <a:pPr marL="742950" lvl="1" indent="-285750">
              <a:buFont typeface="Arial" panose="020B0604020202020204" pitchFamily="34" charset="0"/>
              <a:buChar char="•"/>
            </a:pPr>
            <a:r>
              <a:rPr lang="en-US" sz="2000" dirty="0"/>
              <a:t>Chapman was looking for a tool that the Budget Office could own, with minimal need for IT support</a:t>
            </a:r>
          </a:p>
          <a:p>
            <a:pPr marL="742950" lvl="1" indent="-285750">
              <a:buFont typeface="Arial" panose="020B0604020202020204" pitchFamily="34" charset="0"/>
              <a:buChar char="•"/>
            </a:pPr>
            <a:r>
              <a:rPr lang="en-US" sz="2000" dirty="0"/>
              <a:t> Oracle’s cloud environment provided the stability and dependability they were looking for</a:t>
            </a:r>
          </a:p>
          <a:p>
            <a:pPr marL="742950" lvl="1" indent="-285750">
              <a:buFont typeface="Arial" panose="020B0604020202020204" pitchFamily="34" charset="0"/>
              <a:buChar char="•"/>
            </a:pPr>
            <a:r>
              <a:rPr lang="en-US" sz="2000" dirty="0"/>
              <a:t>Chapman required quick turnaround time for data entry, data calculation, as well as data transfer back into (and from) PeopleSoft. </a:t>
            </a:r>
          </a:p>
          <a:p>
            <a:pPr marL="742950" lvl="1" indent="-285750">
              <a:buFont typeface="Arial" panose="020B0604020202020204" pitchFamily="34" charset="0"/>
              <a:buChar char="•"/>
            </a:pPr>
            <a:r>
              <a:rPr lang="en-US" sz="2000" dirty="0"/>
              <a:t>Chapman needed flexibility for data entry form design. Users needed an easy-to-use interface. PBCS provided both a Web and Excel interface, thus allowing users options that fit their needs.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81748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  Chapman University: Case Study</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15</a:t>
            </a:fld>
            <a:endParaRPr lang="en-US" dirty="0">
              <a:solidFill>
                <a:prstClr val="white"/>
              </a:solidFill>
            </a:endParaRPr>
          </a:p>
        </p:txBody>
      </p:sp>
      <p:sp>
        <p:nvSpPr>
          <p:cNvPr id="3" name="TextBox 2"/>
          <p:cNvSpPr txBox="1"/>
          <p:nvPr/>
        </p:nvSpPr>
        <p:spPr>
          <a:xfrm>
            <a:off x="304800" y="1178560"/>
            <a:ext cx="8305800" cy="4001095"/>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Project Scope</a:t>
            </a:r>
          </a:p>
          <a:p>
            <a:pPr marL="742950" lvl="1" indent="-285750">
              <a:buFont typeface="Arial" panose="020B0604020202020204" pitchFamily="34" charset="0"/>
              <a:buChar char="•"/>
            </a:pPr>
            <a:r>
              <a:rPr lang="en-US" sz="2000" dirty="0"/>
              <a:t>Focus was on the Operating Fund as this is where the majority of budget transfers occur</a:t>
            </a:r>
          </a:p>
          <a:p>
            <a:pPr marL="742950" lvl="1" indent="-285750">
              <a:buFont typeface="Arial" panose="020B0604020202020204" pitchFamily="34" charset="0"/>
              <a:buChar char="•"/>
            </a:pPr>
            <a:r>
              <a:rPr lang="en-US" sz="2000" dirty="0"/>
              <a:t>Budget data needed to be pulled from PeopleSoft, loaded into PBCS, modified in PBCS and then loaded back into PeopleSoft. This process was to occur every two hours, or on demand by the Budget Office</a:t>
            </a:r>
          </a:p>
          <a:p>
            <a:pPr marL="742950" lvl="1" indent="-285750">
              <a:buFont typeface="Arial" panose="020B0604020202020204" pitchFamily="34" charset="0"/>
              <a:buChar char="•"/>
            </a:pPr>
            <a:r>
              <a:rPr lang="en-US" sz="2000" dirty="0"/>
              <a:t>Transfers would occur by program, account and Journal Class, or reason code. Transfers could also be across months. Each user’s data entry needed to be stored as unique, and identified as belonging to that user when transferred back into PeopleSoft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42406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  Chapman University: Case Study</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16</a:t>
            </a:fld>
            <a:endParaRPr lang="en-US" dirty="0">
              <a:solidFill>
                <a:prstClr val="white"/>
              </a:solidFill>
            </a:endParaRPr>
          </a:p>
        </p:txBody>
      </p:sp>
      <p:sp>
        <p:nvSpPr>
          <p:cNvPr id="3" name="TextBox 2"/>
          <p:cNvSpPr txBox="1"/>
          <p:nvPr/>
        </p:nvSpPr>
        <p:spPr>
          <a:xfrm>
            <a:off x="304800" y="1178560"/>
            <a:ext cx="8305800" cy="5539978"/>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Sierra-Cedar’s Solution</a:t>
            </a:r>
          </a:p>
          <a:p>
            <a:pPr marL="742950" lvl="1" indent="-285750">
              <a:buFont typeface="Arial" panose="020B0604020202020204" pitchFamily="34" charset="0"/>
              <a:buChar char="•"/>
            </a:pPr>
            <a:r>
              <a:rPr lang="en-US" sz="2000" dirty="0"/>
              <a:t>Sierra-Cedar configured budget extracts from PeopleSoft for loading into PBCS</a:t>
            </a:r>
          </a:p>
          <a:p>
            <a:pPr marL="742950" lvl="1" indent="-285750">
              <a:buFont typeface="Arial" panose="020B0604020202020204" pitchFamily="34" charset="0"/>
              <a:buChar char="•"/>
            </a:pPr>
            <a:r>
              <a:rPr lang="en-US" sz="2000" dirty="0"/>
              <a:t>Sierra-Cedar configured a post-transfer process from PBCS, containing the unique user data identification, which was posted back to PeopleSoft via a journal entry. PeopleSoft </a:t>
            </a:r>
            <a:r>
              <a:rPr lang="en-US" sz="2000" dirty="0" err="1"/>
              <a:t>chartfield</a:t>
            </a:r>
            <a:r>
              <a:rPr lang="en-US" sz="2000" dirty="0"/>
              <a:t> security was used for posting confirmation. PBCS also contained security so that users could only enter data into approved </a:t>
            </a:r>
            <a:r>
              <a:rPr lang="en-US" sz="2000" dirty="0" err="1"/>
              <a:t>chartfields</a:t>
            </a:r>
            <a:r>
              <a:rPr lang="en-US" sz="2000" dirty="0"/>
              <a:t>.</a:t>
            </a:r>
          </a:p>
          <a:p>
            <a:pPr marL="742950" lvl="1" indent="-285750">
              <a:buFont typeface="Arial" panose="020B0604020202020204" pitchFamily="34" charset="0"/>
              <a:buChar char="•"/>
            </a:pPr>
            <a:r>
              <a:rPr lang="en-US" sz="2000" dirty="0"/>
              <a:t>Versions were used in PBCS for approval. Only certain authorized employees could approve transfers in PBCS. If data was not approved, it would not be posted into PeopleSoft until corrections were made.</a:t>
            </a:r>
          </a:p>
          <a:p>
            <a:pPr marL="742950" lvl="1" indent="-285750">
              <a:buFont typeface="Arial" panose="020B0604020202020204" pitchFamily="34" charset="0"/>
              <a:buChar char="•"/>
            </a:pPr>
            <a:r>
              <a:rPr lang="en-US" sz="2000" dirty="0"/>
              <a:t>Sierra-Cedar configured a data entry and approval process “task list” which methodically steps users through the transfer entry and submission. Users are able to simply follow steps to guide them through the process.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52212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924800" cy="2057400"/>
          </a:xfrm>
        </p:spPr>
        <p:txBody>
          <a:bodyPr>
            <a:normAutofit/>
          </a:bodyPr>
          <a:lstStyle/>
          <a:p>
            <a:r>
              <a:rPr lang="en-US" sz="4400" dirty="0">
                <a:solidFill>
                  <a:schemeClr val="tx1"/>
                </a:solidFill>
              </a:rPr>
              <a:t>Case Study: University of Georgia</a:t>
            </a:r>
            <a:endParaRPr lang="en-US" sz="4400" dirty="0"/>
          </a:p>
        </p:txBody>
      </p:sp>
    </p:spTree>
    <p:extLst>
      <p:ext uri="{BB962C8B-B14F-4D97-AF65-F5344CB8AC3E}">
        <p14:creationId xmlns:p14="http://schemas.microsoft.com/office/powerpoint/2010/main" val="17072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Implementation Focus at University of Georgia</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18</a:t>
            </a:fld>
            <a:endParaRPr lang="en-US" dirty="0">
              <a:solidFill>
                <a:prstClr val="white"/>
              </a:solidFill>
            </a:endParaRPr>
          </a:p>
        </p:txBody>
      </p:sp>
      <p:sp>
        <p:nvSpPr>
          <p:cNvPr id="5" name="TextBox 4"/>
          <p:cNvSpPr txBox="1"/>
          <p:nvPr/>
        </p:nvSpPr>
        <p:spPr>
          <a:xfrm>
            <a:off x="304800" y="1066800"/>
            <a:ext cx="7467600" cy="5293757"/>
          </a:xfrm>
          <a:prstGeom prst="rect">
            <a:avLst/>
          </a:prstGeom>
          <a:noFill/>
        </p:spPr>
        <p:txBody>
          <a:bodyPr wrap="square" rtlCol="0">
            <a:spAutoFit/>
          </a:bodyPr>
          <a:lstStyle/>
          <a:p>
            <a:pPr marL="285750" indent="-285750">
              <a:buFont typeface="Arial" panose="020B0604020202020204" pitchFamily="34" charset="0"/>
              <a:buChar char="•"/>
            </a:pPr>
            <a:r>
              <a:rPr lang="en-US" sz="1600" dirty="0"/>
              <a:t>Budget Development</a:t>
            </a:r>
          </a:p>
          <a:p>
            <a:pPr marL="742950" lvl="1" indent="-285750">
              <a:buFont typeface="Arial" panose="020B0604020202020204" pitchFamily="34" charset="0"/>
              <a:buChar char="•"/>
            </a:pPr>
            <a:r>
              <a:rPr lang="en-US" sz="1600" dirty="0"/>
              <a:t>Ability to build a detailed annual bottom-up budget</a:t>
            </a:r>
          </a:p>
          <a:p>
            <a:pPr marL="742950" lvl="1" indent="-285750">
              <a:buFont typeface="Arial" panose="020B0604020202020204" pitchFamily="34" charset="0"/>
              <a:buChar char="•"/>
            </a:pPr>
            <a:r>
              <a:rPr lang="en-US" sz="1600" dirty="0"/>
              <a:t>Revenue &amp; Expense</a:t>
            </a:r>
          </a:p>
          <a:p>
            <a:pPr marL="742950" lvl="1" indent="-285750">
              <a:buFont typeface="Arial" panose="020B0604020202020204" pitchFamily="34" charset="0"/>
              <a:buChar char="•"/>
            </a:pPr>
            <a:r>
              <a:rPr lang="en-US" sz="1600" dirty="0"/>
              <a:t>Position/Employee Level </a:t>
            </a:r>
          </a:p>
          <a:p>
            <a:pPr marL="1200150" lvl="2" indent="-285750">
              <a:buFont typeface="Arial" panose="020B0604020202020204" pitchFamily="34" charset="0"/>
              <a:buChar char="•"/>
            </a:pPr>
            <a:r>
              <a:rPr lang="en-US" sz="1600" dirty="0"/>
              <a:t>Build Funding COA details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Budget Amendment process</a:t>
            </a:r>
          </a:p>
          <a:p>
            <a:pPr marL="742950" lvl="1" indent="-285750">
              <a:buFont typeface="Arial" panose="020B0604020202020204" pitchFamily="34" charset="0"/>
              <a:buChar char="•"/>
            </a:pPr>
            <a:r>
              <a:rPr lang="en-US" sz="1600" dirty="0"/>
              <a:t>Tasks list to identify needed amendments</a:t>
            </a:r>
          </a:p>
          <a:p>
            <a:pPr marL="742950" lvl="1" indent="-285750">
              <a:buFont typeface="Arial" panose="020B0604020202020204" pitchFamily="34" charset="0"/>
              <a:buChar char="•"/>
            </a:pPr>
            <a:r>
              <a:rPr lang="en-US" sz="1600" dirty="0"/>
              <a:t>Journal Import file generation back to PeopleSoft</a:t>
            </a:r>
          </a:p>
          <a:p>
            <a:endParaRPr lang="en-US" sz="1600" dirty="0"/>
          </a:p>
          <a:p>
            <a:pPr marL="285750" indent="-285750">
              <a:buFont typeface="Arial" panose="020B0604020202020204" pitchFamily="34" charset="0"/>
              <a:buChar char="•"/>
            </a:pPr>
            <a:r>
              <a:rPr lang="en-US" sz="1600" dirty="0"/>
              <a:t>Formatted and Ad-Hoc Reporting capabilities</a:t>
            </a:r>
          </a:p>
          <a:p>
            <a:pPr marL="742950" lvl="1" indent="-285750">
              <a:buFont typeface="Arial" panose="020B0604020202020204" pitchFamily="34" charset="0"/>
              <a:buChar char="•"/>
            </a:pPr>
            <a:r>
              <a:rPr lang="en-US" sz="1600" dirty="0"/>
              <a:t>Integrated Labor and Financial reporting </a:t>
            </a:r>
          </a:p>
          <a:p>
            <a:pPr marL="742950" lvl="1" indent="-285750">
              <a:buFont typeface="Arial" panose="020B0604020202020204" pitchFamily="34" charset="0"/>
              <a:buChar char="•"/>
            </a:pPr>
            <a:r>
              <a:rPr lang="en-US" sz="1600" dirty="0"/>
              <a:t>Budget to Actual (Spend authority)</a:t>
            </a:r>
          </a:p>
          <a:p>
            <a:pPr marL="742950" lvl="1" indent="-285750">
              <a:buFont typeface="Arial" panose="020B0604020202020204" pitchFamily="34" charset="0"/>
              <a:buChar char="•"/>
            </a:pPr>
            <a:r>
              <a:rPr lang="en-US" sz="1600" dirty="0"/>
              <a:t>Fund Level analysis</a:t>
            </a:r>
          </a:p>
          <a:p>
            <a:pPr marL="742950" lvl="1" indent="-285750">
              <a:buFont typeface="Arial" panose="020B0604020202020204" pitchFamily="34" charset="0"/>
              <a:buChar char="•"/>
            </a:pPr>
            <a:r>
              <a:rPr lang="en-US" sz="1600" dirty="0"/>
              <a:t>Detailed Actual Transaction reporting</a:t>
            </a:r>
          </a:p>
          <a:p>
            <a:pPr marL="742950" lvl="1" indent="-285750">
              <a:buFont typeface="Arial" panose="020B0604020202020204" pitchFamily="34" charset="0"/>
              <a:buChar char="•"/>
            </a:pPr>
            <a:r>
              <a:rPr lang="en-US" sz="1600" dirty="0"/>
              <a:t>Detailed Employee Labor reporting</a:t>
            </a:r>
          </a:p>
          <a:p>
            <a:endParaRPr lang="en-US" sz="1600" dirty="0"/>
          </a:p>
          <a:p>
            <a:pPr marL="285750" indent="-285750">
              <a:buFont typeface="Arial" panose="020B0604020202020204" pitchFamily="34" charset="0"/>
              <a:buChar char="•"/>
            </a:pPr>
            <a:r>
              <a:rPr lang="en-US" sz="1600" dirty="0"/>
              <a:t>What-If Analysis</a:t>
            </a:r>
          </a:p>
          <a:p>
            <a:pPr marL="742950" lvl="1" indent="-285750">
              <a:buFont typeface="Arial" panose="020B0604020202020204" pitchFamily="34" charset="0"/>
              <a:buChar char="•"/>
            </a:pPr>
            <a:r>
              <a:rPr lang="en-US" sz="1600" dirty="0"/>
              <a:t>Assists with annual Budget Development process </a:t>
            </a:r>
          </a:p>
          <a:p>
            <a:pPr marL="742950" lvl="1" indent="-285750">
              <a:buFont typeface="Arial" panose="020B0604020202020204" pitchFamily="34" charset="0"/>
              <a:buChar char="•"/>
            </a:pPr>
            <a:r>
              <a:rPr lang="en-US" sz="1600" dirty="0"/>
              <a:t>Allow version modeling and analysis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517734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924800" cy="2057400"/>
          </a:xfrm>
        </p:spPr>
        <p:txBody>
          <a:bodyPr>
            <a:normAutofit/>
          </a:bodyPr>
          <a:lstStyle/>
          <a:p>
            <a:r>
              <a:rPr lang="en-US" sz="4400" dirty="0">
                <a:solidFill>
                  <a:schemeClr val="tx1"/>
                </a:solidFill>
              </a:rPr>
              <a:t>Successful Implementation Suggestions</a:t>
            </a:r>
            <a:endParaRPr lang="en-US" sz="4400" dirty="0"/>
          </a:p>
        </p:txBody>
      </p:sp>
    </p:spTree>
    <p:extLst>
      <p:ext uri="{BB962C8B-B14F-4D97-AF65-F5344CB8AC3E}">
        <p14:creationId xmlns:p14="http://schemas.microsoft.com/office/powerpoint/2010/main" val="62758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Agenda</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400" dirty="0"/>
              <a:t>Sierra-Cedar Overview</a:t>
            </a:r>
          </a:p>
          <a:p>
            <a:pPr marL="457200" indent="-457200">
              <a:buFont typeface="Arial" panose="020B0604020202020204" pitchFamily="34" charset="0"/>
              <a:buChar char="•"/>
            </a:pPr>
            <a:r>
              <a:rPr lang="en-US" sz="2400" dirty="0"/>
              <a:t>Oracle Planning &amp; Budgeting Cloud Service (PBCS) Overview</a:t>
            </a:r>
          </a:p>
          <a:p>
            <a:pPr marL="801688" lvl="1" indent="-171450"/>
            <a:r>
              <a:rPr lang="en-US" sz="1800" dirty="0"/>
              <a:t>Structure and data flow</a:t>
            </a:r>
          </a:p>
          <a:p>
            <a:pPr marL="801688" lvl="1" indent="-171450"/>
            <a:r>
              <a:rPr lang="en-US" sz="1800" dirty="0"/>
              <a:t>Task lists</a:t>
            </a:r>
          </a:p>
          <a:p>
            <a:pPr marL="801688" lvl="1" indent="-171450"/>
            <a:r>
              <a:rPr lang="en-US" sz="1800" dirty="0"/>
              <a:t>Data entry forms</a:t>
            </a:r>
          </a:p>
          <a:p>
            <a:pPr marL="801688" lvl="1" indent="-171450"/>
            <a:r>
              <a:rPr lang="en-US" sz="1800" dirty="0"/>
              <a:t>Smart View &amp; Financial Reporting Studio</a:t>
            </a:r>
          </a:p>
          <a:p>
            <a:pPr marL="801688" lvl="1" indent="-171450"/>
            <a:r>
              <a:rPr lang="en-US" sz="1800" dirty="0"/>
              <a:t>Other PBCS Notes</a:t>
            </a:r>
          </a:p>
          <a:p>
            <a:pPr marL="457200" indent="-457200">
              <a:buFont typeface="Arial" panose="020B0604020202020204" pitchFamily="34" charset="0"/>
              <a:buChar char="•"/>
            </a:pPr>
            <a:r>
              <a:rPr lang="en-US" sz="2400" dirty="0"/>
              <a:t>Case Study: Chapman University</a:t>
            </a:r>
          </a:p>
          <a:p>
            <a:pPr marL="457200" indent="-457200">
              <a:buFont typeface="Arial" panose="020B0604020202020204" pitchFamily="34" charset="0"/>
              <a:buChar char="•"/>
            </a:pPr>
            <a:r>
              <a:rPr lang="en-US" sz="2400" dirty="0"/>
              <a:t>Case Study: University of Georgia</a:t>
            </a:r>
          </a:p>
          <a:p>
            <a:pPr marL="457200" indent="-457200">
              <a:buFont typeface="Arial" panose="020B0604020202020204" pitchFamily="34" charset="0"/>
              <a:buChar char="•"/>
            </a:pPr>
            <a:r>
              <a:rPr lang="en-US" sz="2400" dirty="0"/>
              <a:t>Successful Implementation Suggestions</a:t>
            </a:r>
          </a:p>
          <a:p>
            <a:pPr marL="457200" indent="-457200">
              <a:buFont typeface="Arial" panose="020B0604020202020204" pitchFamily="34" charset="0"/>
              <a:buChar char="•"/>
            </a:pPr>
            <a:r>
              <a:rPr lang="en-US" sz="2400" dirty="0"/>
              <a:t>Live Demo of PBCS</a:t>
            </a:r>
          </a:p>
          <a:p>
            <a:endParaRPr lang="en-US" sz="2400" dirty="0"/>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2</a:t>
            </a:fld>
            <a:endParaRPr lang="en-US" dirty="0">
              <a:solidFill>
                <a:prstClr val="white"/>
              </a:solidFill>
            </a:endParaRPr>
          </a:p>
        </p:txBody>
      </p:sp>
    </p:spTree>
    <p:extLst>
      <p:ext uri="{BB962C8B-B14F-4D97-AF65-F5344CB8AC3E}">
        <p14:creationId xmlns:p14="http://schemas.microsoft.com/office/powerpoint/2010/main" val="281119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Areas of Focus for a Successful Implementations</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20</a:t>
            </a:fld>
            <a:endParaRPr lang="en-US" dirty="0">
              <a:solidFill>
                <a:prstClr val="white"/>
              </a:solidFill>
            </a:endParaRPr>
          </a:p>
        </p:txBody>
      </p:sp>
      <p:sp>
        <p:nvSpPr>
          <p:cNvPr id="3" name="TextBox 2"/>
          <p:cNvSpPr txBox="1"/>
          <p:nvPr/>
        </p:nvSpPr>
        <p:spPr>
          <a:xfrm>
            <a:off x="609600" y="1371600"/>
            <a:ext cx="74676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Get to know the products before the project starts</a:t>
            </a:r>
          </a:p>
          <a:p>
            <a:pPr marL="742950" lvl="1" indent="-285750">
              <a:buFont typeface="Arial" panose="020B0604020202020204" pitchFamily="34" charset="0"/>
              <a:buChar char="•"/>
            </a:pPr>
            <a:r>
              <a:rPr lang="en-US" dirty="0"/>
              <a:t>Essbase, Smart View, Financial Reporting Studio, etc.</a:t>
            </a:r>
          </a:p>
          <a:p>
            <a:pPr marL="742950" lvl="1" indent="-285750">
              <a:buFont typeface="Arial" panose="020B0604020202020204" pitchFamily="34" charset="0"/>
              <a:buChar char="•"/>
            </a:pPr>
            <a:r>
              <a:rPr lang="en-US" dirty="0"/>
              <a:t>Oracle training options; consultant-led training sessions</a:t>
            </a:r>
          </a:p>
          <a:p>
            <a:pPr marL="285750" indent="-285750">
              <a:buFont typeface="Arial" panose="020B0604020202020204" pitchFamily="34" charset="0"/>
              <a:buChar char="•"/>
            </a:pPr>
            <a:r>
              <a:rPr lang="en-US" dirty="0"/>
              <a:t>The business/finance teams need to be involved for the entire project</a:t>
            </a:r>
          </a:p>
          <a:p>
            <a:pPr marL="742950" lvl="1" indent="-285750">
              <a:buFont typeface="Arial" panose="020B0604020202020204" pitchFamily="34" charset="0"/>
              <a:buChar char="•"/>
            </a:pPr>
            <a:r>
              <a:rPr lang="en-US" dirty="0"/>
              <a:t>Finance owned tools with IT partnership</a:t>
            </a:r>
          </a:p>
          <a:p>
            <a:pPr marL="742950" lvl="1" indent="-285750">
              <a:buFont typeface="Arial" panose="020B0604020202020204" pitchFamily="34" charset="0"/>
              <a:buChar char="•"/>
            </a:pPr>
            <a:r>
              <a:rPr lang="en-US" dirty="0"/>
              <a:t>Focus on system deliverables, such as reports, dashboards, and other analytical deliverables. This will help guide design.</a:t>
            </a:r>
          </a:p>
          <a:p>
            <a:pPr marL="742950" lvl="1" indent="-285750">
              <a:buFont typeface="Arial" panose="020B0604020202020204" pitchFamily="34" charset="0"/>
              <a:buChar char="•"/>
            </a:pPr>
            <a:r>
              <a:rPr lang="en-US" dirty="0"/>
              <a:t>Data validation is crucial</a:t>
            </a:r>
          </a:p>
          <a:p>
            <a:pPr marL="285750" indent="-285750">
              <a:buFont typeface="Arial" panose="020B0604020202020204" pitchFamily="34" charset="0"/>
              <a:buChar char="•"/>
            </a:pPr>
            <a:r>
              <a:rPr lang="en-US" dirty="0"/>
              <a:t>Identify your system administrator(s) early</a:t>
            </a:r>
          </a:p>
          <a:p>
            <a:pPr marL="742950" lvl="1" indent="-285750">
              <a:buFont typeface="Arial" panose="020B0604020202020204" pitchFamily="34" charset="0"/>
              <a:buChar char="•"/>
            </a:pPr>
            <a:r>
              <a:rPr lang="en-US" dirty="0"/>
              <a:t>Ideally this is someone with a finance background who has an interest in financial systems</a:t>
            </a:r>
          </a:p>
          <a:p>
            <a:pPr marL="285750" indent="-285750">
              <a:buFont typeface="Arial" panose="020B0604020202020204" pitchFamily="34" charset="0"/>
              <a:buChar char="•"/>
            </a:pPr>
            <a:r>
              <a:rPr lang="en-US" dirty="0"/>
              <a:t>If a fast implementation is the goal, requirements need to be defined during the beginning of the project. Scope creep must be limited!</a:t>
            </a:r>
          </a:p>
          <a:p>
            <a:pPr marL="285750" indent="-285750">
              <a:buFont typeface="Arial" panose="020B0604020202020204" pitchFamily="34" charset="0"/>
              <a:buChar char="•"/>
            </a:pPr>
            <a:r>
              <a:rPr lang="en-US" dirty="0"/>
              <a:t>Identify a project manager from both the client and consulting sides up front</a:t>
            </a:r>
          </a:p>
          <a:p>
            <a:pPr marL="285750" indent="-285750">
              <a:buFont typeface="Arial" panose="020B0604020202020204" pitchFamily="34" charset="0"/>
              <a:buChar char="•"/>
            </a:pPr>
            <a:r>
              <a:rPr lang="en-US" dirty="0"/>
              <a:t>Weekly status reports hold people accountable</a:t>
            </a:r>
          </a:p>
        </p:txBody>
      </p:sp>
    </p:spTree>
    <p:extLst>
      <p:ext uri="{BB962C8B-B14F-4D97-AF65-F5344CB8AC3E}">
        <p14:creationId xmlns:p14="http://schemas.microsoft.com/office/powerpoint/2010/main" val="83199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7924800" cy="1981200"/>
          </a:xfrm>
        </p:spPr>
        <p:txBody>
          <a:bodyPr/>
          <a:lstStyle/>
          <a:p>
            <a:r>
              <a:rPr lang="en-US" dirty="0">
                <a:solidFill>
                  <a:schemeClr val="tx1"/>
                </a:solidFill>
              </a:rPr>
              <a:t>PBCS Live Demo</a:t>
            </a:r>
            <a:br>
              <a:rPr lang="en-US" dirty="0">
                <a:solidFill>
                  <a:schemeClr val="tx1"/>
                </a:solidFill>
              </a:rPr>
            </a:br>
            <a:br>
              <a:rPr lang="en-US" dirty="0">
                <a:solidFill>
                  <a:schemeClr val="tx1"/>
                </a:solidFill>
              </a:rPr>
            </a:br>
            <a:endParaRPr lang="en-US" dirty="0">
              <a:solidFill>
                <a:schemeClr val="tx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99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1600200"/>
            <a:ext cx="2905050" cy="3735598"/>
            <a:chOff x="283086" y="620654"/>
            <a:chExt cx="2905050" cy="3735598"/>
          </a:xfrm>
          <a:scene3d>
            <a:camera prst="orthographicFront">
              <a:rot lat="0" lon="0" rev="0"/>
            </a:camera>
            <a:lightRig rig="threePt" dir="t">
              <a:rot lat="0" lon="0" rev="1200000"/>
            </a:lightRig>
          </a:scene3d>
        </p:grpSpPr>
        <p:sp>
          <p:nvSpPr>
            <p:cNvPr id="4" name="Predefined Process 3"/>
            <p:cNvSpPr/>
            <p:nvPr/>
          </p:nvSpPr>
          <p:spPr>
            <a:xfrm>
              <a:off x="283086" y="620654"/>
              <a:ext cx="2905050" cy="3735598"/>
            </a:xfrm>
            <a:prstGeom prst="flowChartPredefinedProcess">
              <a:avLst/>
            </a:prstGeom>
            <a:gradFill rotWithShape="0">
              <a:gsLst>
                <a:gs pos="99921">
                  <a:schemeClr val="tx2"/>
                </a:gs>
                <a:gs pos="99843">
                  <a:srgbClr val="CE3C38"/>
                </a:gs>
                <a:gs pos="99687">
                  <a:schemeClr val="tx2"/>
                </a:gs>
                <a:gs pos="88000">
                  <a:schemeClr val="tx2"/>
                </a:gs>
                <a:gs pos="86000">
                  <a:schemeClr val="tx2"/>
                </a:gs>
                <a:gs pos="23000">
                  <a:schemeClr val="tx2"/>
                </a:gs>
                <a:gs pos="76000">
                  <a:schemeClr val="tx2"/>
                </a:gs>
                <a:gs pos="46000">
                  <a:schemeClr val="tx2"/>
                </a:gs>
                <a:gs pos="73000">
                  <a:schemeClr val="tx2"/>
                </a:gs>
                <a:gs pos="83000">
                  <a:schemeClr val="tx2"/>
                </a:gs>
              </a:gsLst>
            </a:gradFill>
            <a:ln>
              <a:solidFill>
                <a:schemeClr val="tx2"/>
              </a:solidFill>
            </a:ln>
            <a:effectLst>
              <a:outerShdw blurRad="50800" dist="38100" dir="2700000" algn="tl" rotWithShape="0">
                <a:prstClr val="black">
                  <a:alpha val="40000"/>
                </a:prstClr>
              </a:outerShdw>
            </a:effectLst>
            <a:sp3d>
              <a:bevelT w="63500" h="25400" prst="relaxedInset"/>
            </a:sp3d>
          </p:spPr>
          <p:style>
            <a:lnRef idx="0">
              <a:scrgbClr r="0" g="0" b="0"/>
            </a:lnRef>
            <a:fillRef idx="3">
              <a:scrgbClr r="0" g="0" b="0"/>
            </a:fillRef>
            <a:effectRef idx="3">
              <a:scrgbClr r="0" g="0" b="0"/>
            </a:effectRef>
            <a:fontRef idx="minor">
              <a:schemeClr val="lt1"/>
            </a:fontRef>
          </p:style>
        </p:sp>
        <p:sp>
          <p:nvSpPr>
            <p:cNvPr id="5" name="Predefined Process 4"/>
            <p:cNvSpPr/>
            <p:nvPr/>
          </p:nvSpPr>
          <p:spPr>
            <a:xfrm>
              <a:off x="646217" y="620654"/>
              <a:ext cx="2178788" cy="37355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Sierra-Cedar</a:t>
              </a:r>
            </a:p>
          </p:txBody>
        </p:sp>
      </p:grpSp>
      <p:grpSp>
        <p:nvGrpSpPr>
          <p:cNvPr id="6" name="Group 5"/>
          <p:cNvGrpSpPr/>
          <p:nvPr/>
        </p:nvGrpSpPr>
        <p:grpSpPr>
          <a:xfrm>
            <a:off x="3514650" y="1649392"/>
            <a:ext cx="5442588" cy="3622832"/>
            <a:chOff x="3188137" y="719360"/>
            <a:chExt cx="5442588" cy="3622832"/>
          </a:xfrm>
        </p:grpSpPr>
        <p:sp>
          <p:nvSpPr>
            <p:cNvPr id="7" name="Round Same Side Corner Rectangle 6"/>
            <p:cNvSpPr/>
            <p:nvPr/>
          </p:nvSpPr>
          <p:spPr>
            <a:xfrm rot="5400000">
              <a:off x="4098015" y="-190518"/>
              <a:ext cx="3622832" cy="5442588"/>
            </a:xfrm>
            <a:prstGeom prst="round2SameRect">
              <a:avLst/>
            </a:prstGeom>
            <a:solidFill>
              <a:schemeClr val="bg1">
                <a:alpha val="90000"/>
              </a:schemeClr>
            </a:solidFill>
          </p:spPr>
          <p:style>
            <a:lnRef idx="1">
              <a:schemeClr val="accent2">
                <a:tint val="40000"/>
                <a:alpha val="90000"/>
                <a:hueOff val="0"/>
                <a:satOff val="0"/>
                <a:lumOff val="0"/>
                <a:alphaOff val="0"/>
              </a:schemeClr>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8" name="Round Same Side Corner Rectangle 4"/>
            <p:cNvSpPr/>
            <p:nvPr/>
          </p:nvSpPr>
          <p:spPr>
            <a:xfrm>
              <a:off x="3188137" y="896212"/>
              <a:ext cx="5265736" cy="32691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a:solidFill>
                    <a:srgbClr val="FF0000"/>
                  </a:solidFill>
                </a:rPr>
                <a:t>Oracle Platinum Partner</a:t>
              </a:r>
            </a:p>
            <a:p>
              <a:pPr marL="114300" lvl="1" indent="-114300" algn="l" defTabSz="622300">
                <a:lnSpc>
                  <a:spcPct val="90000"/>
                </a:lnSpc>
                <a:spcBef>
                  <a:spcPct val="0"/>
                </a:spcBef>
                <a:spcAft>
                  <a:spcPct val="15000"/>
                </a:spcAft>
                <a:buChar char="•"/>
              </a:pPr>
              <a:r>
                <a:rPr lang="en-US" sz="1400" b="0" kern="1200" dirty="0">
                  <a:solidFill>
                    <a:schemeClr val="tx1"/>
                  </a:solidFill>
                </a:rPr>
                <a:t>HQ Alpharetta, GA </a:t>
              </a:r>
            </a:p>
            <a:p>
              <a:pPr marL="114300" lvl="1" indent="-114300" algn="l" defTabSz="622300">
                <a:lnSpc>
                  <a:spcPct val="90000"/>
                </a:lnSpc>
                <a:spcBef>
                  <a:spcPct val="0"/>
                </a:spcBef>
                <a:spcAft>
                  <a:spcPct val="15000"/>
                </a:spcAft>
                <a:buChar char="•"/>
              </a:pPr>
              <a:r>
                <a:rPr lang="en-US" sz="1400" kern="1200" dirty="0"/>
                <a:t>20+ years of experience with Oracle’s ERP, HCM, EPM &amp; BI Solutions (PeopleSoft/EBS/Fusion/Cloud ERP &amp; HCM/Hyperion)</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a:t>Oracle Cloud Applications and Technologies Consulting including ERP, HCM, EPM, and BI</a:t>
              </a:r>
              <a:br>
                <a:rPr lang="en-US" sz="1400" b="1" kern="1200" dirty="0"/>
              </a:br>
              <a:endParaRPr lang="en-US" sz="1400" b="1" kern="1200" dirty="0"/>
            </a:p>
            <a:p>
              <a:pPr marL="114300" lvl="1" indent="-114300" algn="l" defTabSz="622300">
                <a:lnSpc>
                  <a:spcPct val="90000"/>
                </a:lnSpc>
                <a:spcBef>
                  <a:spcPct val="0"/>
                </a:spcBef>
                <a:spcAft>
                  <a:spcPct val="15000"/>
                </a:spcAft>
                <a:buChar char="•"/>
              </a:pPr>
              <a:r>
                <a:rPr lang="en-US" sz="1400" kern="1200" dirty="0"/>
                <a:t>Industry thought leadership – Cloud EPM and Cloud HCM</a:t>
              </a:r>
              <a:endParaRPr lang="en-US" sz="1400" kern="1200" dirty="0">
                <a:highlight>
                  <a:srgbClr val="FFFF00"/>
                </a:highlight>
              </a:endParaRPr>
            </a:p>
            <a:p>
              <a:pPr marL="114300" lvl="1" indent="-114300" algn="l" defTabSz="622300">
                <a:lnSpc>
                  <a:spcPct val="90000"/>
                </a:lnSpc>
                <a:spcBef>
                  <a:spcPct val="0"/>
                </a:spcBef>
                <a:spcAft>
                  <a:spcPct val="15000"/>
                </a:spcAft>
                <a:buChar char="•"/>
              </a:pPr>
              <a:endParaRPr lang="en-US" sz="1400" kern="1200" dirty="0">
                <a:highlight>
                  <a:srgbClr val="FFFF00"/>
                </a:highlight>
              </a:endParaRPr>
            </a:p>
            <a:p>
              <a:pPr marL="114300" lvl="1" indent="-114300" algn="l" defTabSz="622300">
                <a:lnSpc>
                  <a:spcPct val="90000"/>
                </a:lnSpc>
                <a:spcBef>
                  <a:spcPct val="0"/>
                </a:spcBef>
                <a:spcAft>
                  <a:spcPct val="15000"/>
                </a:spcAft>
                <a:buChar char="•"/>
              </a:pPr>
              <a:r>
                <a:rPr lang="en-US" sz="1400" kern="1200" dirty="0"/>
                <a:t>1,000+ experienced Oracle consultants with functional and technical </a:t>
              </a:r>
              <a:r>
                <a:rPr lang="en-US" sz="1400" dirty="0"/>
                <a:t>k</a:t>
              </a:r>
              <a:r>
                <a:rPr lang="en-US" sz="1400" kern="1200" dirty="0"/>
                <a:t>nowledge</a:t>
              </a:r>
              <a:br>
                <a:rPr lang="en-US" sz="1400" kern="1200" dirty="0"/>
              </a:br>
              <a:endParaRPr lang="en-US" sz="1400" kern="1200" dirty="0"/>
            </a:p>
            <a:p>
              <a:pPr marL="114300" lvl="1" indent="-114300" algn="l" defTabSz="622300">
                <a:lnSpc>
                  <a:spcPct val="90000"/>
                </a:lnSpc>
                <a:spcBef>
                  <a:spcPct val="0"/>
                </a:spcBef>
                <a:spcAft>
                  <a:spcPct val="15000"/>
                </a:spcAft>
                <a:buChar char="•"/>
              </a:pPr>
              <a:r>
                <a:rPr lang="en-US" sz="1400" kern="1200" dirty="0"/>
                <a:t> Over 1,000 customers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 We are an Oracle PBCS Customer !</a:t>
              </a:r>
            </a:p>
            <a:p>
              <a:pPr marL="57150" lvl="1" indent="-57150" algn="l" defTabSz="444500">
                <a:lnSpc>
                  <a:spcPct val="90000"/>
                </a:lnSpc>
                <a:spcBef>
                  <a:spcPct val="0"/>
                </a:spcBef>
                <a:spcAft>
                  <a:spcPct val="15000"/>
                </a:spcAft>
                <a:buChar char="•"/>
              </a:pPr>
              <a:endParaRPr lang="en-US" sz="1000" kern="1200" dirty="0"/>
            </a:p>
          </p:txBody>
        </p:sp>
      </p:grpSp>
    </p:spTree>
    <p:extLst>
      <p:ext uri="{BB962C8B-B14F-4D97-AF65-F5344CB8AC3E}">
        <p14:creationId xmlns:p14="http://schemas.microsoft.com/office/powerpoint/2010/main" val="104228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924800" cy="2057400"/>
          </a:xfrm>
        </p:spPr>
        <p:txBody>
          <a:bodyPr>
            <a:normAutofit fontScale="90000"/>
          </a:bodyPr>
          <a:lstStyle/>
          <a:p>
            <a:r>
              <a:rPr lang="en-US" sz="4400" dirty="0">
                <a:solidFill>
                  <a:schemeClr val="tx1"/>
                </a:solidFill>
              </a:rPr>
              <a:t>Oracle Planning &amp; Budgeting Cloud Service</a:t>
            </a:r>
            <a:br>
              <a:rPr lang="en-US" sz="4400" dirty="0">
                <a:solidFill>
                  <a:schemeClr val="tx1"/>
                </a:solidFill>
              </a:rPr>
            </a:br>
            <a:r>
              <a:rPr lang="en-US" sz="4400" dirty="0">
                <a:solidFill>
                  <a:schemeClr val="tx1"/>
                </a:solidFill>
              </a:rPr>
              <a:t>(PBCS)</a:t>
            </a:r>
            <a:endParaRPr lang="en-US" sz="4400" dirty="0"/>
          </a:p>
        </p:txBody>
      </p:sp>
    </p:spTree>
    <p:extLst>
      <p:ext uri="{BB962C8B-B14F-4D97-AF65-F5344CB8AC3E}">
        <p14:creationId xmlns:p14="http://schemas.microsoft.com/office/powerpoint/2010/main" val="179133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PBCS – Structure and Data Flow</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5</a:t>
            </a:fld>
            <a:endParaRPr lang="en-US" dirty="0">
              <a:solidFill>
                <a:prstClr val="white"/>
              </a:solidFill>
            </a:endParaRPr>
          </a:p>
        </p:txBody>
      </p:sp>
      <p:pic>
        <p:nvPicPr>
          <p:cNvPr id="3" name="Picture 2"/>
          <p:cNvPicPr>
            <a:picLocks noChangeAspect="1"/>
          </p:cNvPicPr>
          <p:nvPr/>
        </p:nvPicPr>
        <p:blipFill>
          <a:blip r:embed="rId3"/>
          <a:stretch>
            <a:fillRect/>
          </a:stretch>
        </p:blipFill>
        <p:spPr>
          <a:xfrm>
            <a:off x="381000" y="1143000"/>
            <a:ext cx="4440806" cy="4990686"/>
          </a:xfrm>
          <a:prstGeom prst="rect">
            <a:avLst/>
          </a:prstGeom>
        </p:spPr>
      </p:pic>
      <p:sp>
        <p:nvSpPr>
          <p:cNvPr id="5" name="TextBox 4"/>
          <p:cNvSpPr txBox="1"/>
          <p:nvPr/>
        </p:nvSpPr>
        <p:spPr>
          <a:xfrm>
            <a:off x="4463990" y="3292996"/>
            <a:ext cx="1708210" cy="369332"/>
          </a:xfrm>
          <a:prstGeom prst="rect">
            <a:avLst/>
          </a:prstGeom>
          <a:noFill/>
        </p:spPr>
        <p:txBody>
          <a:bodyPr wrap="square" rtlCol="0">
            <a:spAutoFit/>
          </a:bodyPr>
          <a:lstStyle/>
          <a:p>
            <a:r>
              <a:rPr lang="en-US" dirty="0"/>
              <a:t>Database Layer:</a:t>
            </a:r>
          </a:p>
        </p:txBody>
      </p:sp>
      <p:sp>
        <p:nvSpPr>
          <p:cNvPr id="9" name="TextBox 8"/>
          <p:cNvSpPr txBox="1"/>
          <p:nvPr/>
        </p:nvSpPr>
        <p:spPr>
          <a:xfrm>
            <a:off x="4463990" y="1810953"/>
            <a:ext cx="1708210" cy="369332"/>
          </a:xfrm>
          <a:prstGeom prst="rect">
            <a:avLst/>
          </a:prstGeom>
          <a:noFill/>
        </p:spPr>
        <p:txBody>
          <a:bodyPr wrap="square" rtlCol="0">
            <a:spAutoFit/>
          </a:bodyPr>
          <a:lstStyle/>
          <a:p>
            <a:r>
              <a:rPr lang="en-US" dirty="0"/>
              <a:t>Reporting Layer:</a:t>
            </a:r>
          </a:p>
        </p:txBody>
      </p:sp>
      <p:sp>
        <p:nvSpPr>
          <p:cNvPr id="6" name="Right Brace 5"/>
          <p:cNvSpPr/>
          <p:nvPr/>
        </p:nvSpPr>
        <p:spPr>
          <a:xfrm>
            <a:off x="4114800" y="1383102"/>
            <a:ext cx="329062" cy="12250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p:cNvSpPr/>
          <p:nvPr/>
        </p:nvSpPr>
        <p:spPr>
          <a:xfrm>
            <a:off x="4114800" y="2688124"/>
            <a:ext cx="329062" cy="15790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6195203" y="1487795"/>
            <a:ext cx="20574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Ability to “slice and dice” through large volumes of data</a:t>
            </a:r>
          </a:p>
          <a:p>
            <a:pPr marL="171450" indent="-171450">
              <a:buFont typeface="Arial" panose="020B0604020202020204" pitchFamily="34" charset="0"/>
              <a:buChar char="•"/>
            </a:pPr>
            <a:r>
              <a:rPr lang="en-US" sz="1200" dirty="0"/>
              <a:t>Standard reporting packages in HTML or PDF format</a:t>
            </a:r>
          </a:p>
        </p:txBody>
      </p:sp>
      <p:sp>
        <p:nvSpPr>
          <p:cNvPr id="13" name="TextBox 12"/>
          <p:cNvSpPr txBox="1"/>
          <p:nvPr/>
        </p:nvSpPr>
        <p:spPr>
          <a:xfrm>
            <a:off x="6248400" y="3014228"/>
            <a:ext cx="2057400"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t>Powerful Essbase calculation engine</a:t>
            </a:r>
          </a:p>
          <a:p>
            <a:pPr marL="171450" indent="-171450">
              <a:buFont typeface="Arial" panose="020B0604020202020204" pitchFamily="34" charset="0"/>
              <a:buChar char="•"/>
            </a:pPr>
            <a:r>
              <a:rPr lang="en-US" sz="1200" dirty="0"/>
              <a:t>Create multiple rollups of members to facilitate reporting</a:t>
            </a:r>
          </a:p>
          <a:p>
            <a:pPr marL="171450" indent="-171450">
              <a:buFont typeface="Arial" panose="020B0604020202020204" pitchFamily="34" charset="0"/>
              <a:buChar char="•"/>
            </a:pPr>
            <a:r>
              <a:rPr lang="en-US" sz="1200" dirty="0"/>
              <a:t>Design databases unique to your business model</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4016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PBCS – Home Page</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6</a:t>
            </a:fld>
            <a:endParaRPr lang="en-US" dirty="0">
              <a:solidFill>
                <a:prstClr val="white"/>
              </a:solidFill>
            </a:endParaRPr>
          </a:p>
        </p:txBody>
      </p:sp>
      <p:sp>
        <p:nvSpPr>
          <p:cNvPr id="8" name="TextBox 7"/>
          <p:cNvSpPr txBox="1"/>
          <p:nvPr/>
        </p:nvSpPr>
        <p:spPr>
          <a:xfrm>
            <a:off x="990600" y="4724400"/>
            <a:ext cx="6934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Clean look and feel with customizable background</a:t>
            </a:r>
          </a:p>
          <a:p>
            <a:pPr marL="285750" indent="-285750">
              <a:buFont typeface="Arial" panose="020B0604020202020204" pitchFamily="34" charset="0"/>
              <a:buChar char="•"/>
            </a:pPr>
            <a:r>
              <a:rPr lang="en-US" dirty="0"/>
              <a:t>Large icons for easy navigation</a:t>
            </a:r>
          </a:p>
          <a:p>
            <a:pPr marL="285750" indent="-285750">
              <a:buFont typeface="Arial" panose="020B0604020202020204" pitchFamily="34" charset="0"/>
              <a:buChar char="•"/>
            </a:pPr>
            <a:r>
              <a:rPr lang="en-US" dirty="0"/>
              <a:t>Announcement box for communication to the user base</a:t>
            </a:r>
          </a:p>
        </p:txBody>
      </p:sp>
      <p:pic>
        <p:nvPicPr>
          <p:cNvPr id="3" name="Picture 2"/>
          <p:cNvPicPr>
            <a:picLocks noChangeAspect="1"/>
          </p:cNvPicPr>
          <p:nvPr/>
        </p:nvPicPr>
        <p:blipFill>
          <a:blip r:embed="rId3"/>
          <a:stretch>
            <a:fillRect/>
          </a:stretch>
        </p:blipFill>
        <p:spPr>
          <a:xfrm>
            <a:off x="838200" y="1174854"/>
            <a:ext cx="6952686" cy="3432339"/>
          </a:xfrm>
          <a:prstGeom prst="rect">
            <a:avLst/>
          </a:prstGeom>
        </p:spPr>
      </p:pic>
    </p:spTree>
    <p:extLst>
      <p:ext uri="{BB962C8B-B14F-4D97-AF65-F5344CB8AC3E}">
        <p14:creationId xmlns:p14="http://schemas.microsoft.com/office/powerpoint/2010/main" val="371367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PBCS – Task Lists</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7</a:t>
            </a:fld>
            <a:endParaRPr lang="en-US" dirty="0">
              <a:solidFill>
                <a:prstClr val="white"/>
              </a:solidFill>
            </a:endParaRPr>
          </a:p>
        </p:txBody>
      </p:sp>
      <p:sp>
        <p:nvSpPr>
          <p:cNvPr id="6" name="TextBox 5"/>
          <p:cNvSpPr txBox="1"/>
          <p:nvPr/>
        </p:nvSpPr>
        <p:spPr>
          <a:xfrm>
            <a:off x="5105400" y="1752600"/>
            <a:ext cx="37338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Task Lists allow for organization of standard tasks</a:t>
            </a:r>
          </a:p>
          <a:p>
            <a:pPr marL="285750" indent="-285750">
              <a:buFont typeface="Arial" panose="020B0604020202020204" pitchFamily="34" charset="0"/>
              <a:buChar char="•"/>
            </a:pPr>
            <a:r>
              <a:rPr lang="en-US" dirty="0"/>
              <a:t>Easy to follow process for end users</a:t>
            </a:r>
          </a:p>
          <a:p>
            <a:pPr marL="285750" indent="-285750">
              <a:buFont typeface="Arial" panose="020B0604020202020204" pitchFamily="34" charset="0"/>
              <a:buChar char="•"/>
            </a:pPr>
            <a:r>
              <a:rPr lang="en-US" dirty="0"/>
              <a:t>Links to data entry forms, reports, websites, etc.</a:t>
            </a:r>
          </a:p>
          <a:p>
            <a:pPr marL="285750" indent="-285750">
              <a:buFont typeface="Arial" panose="020B0604020202020204" pitchFamily="34" charset="0"/>
              <a:buChar char="•"/>
            </a:pPr>
            <a:r>
              <a:rPr lang="en-US" dirty="0"/>
              <a:t>Configurable to fit your unique business processes</a:t>
            </a:r>
          </a:p>
        </p:txBody>
      </p:sp>
      <p:pic>
        <p:nvPicPr>
          <p:cNvPr id="5" name="Picture 4"/>
          <p:cNvPicPr>
            <a:picLocks noChangeAspect="1"/>
          </p:cNvPicPr>
          <p:nvPr/>
        </p:nvPicPr>
        <p:blipFill>
          <a:blip r:embed="rId3"/>
          <a:stretch>
            <a:fillRect/>
          </a:stretch>
        </p:blipFill>
        <p:spPr>
          <a:xfrm>
            <a:off x="228600" y="1371600"/>
            <a:ext cx="4776343" cy="3964301"/>
          </a:xfrm>
          <a:prstGeom prst="rect">
            <a:avLst/>
          </a:prstGeom>
        </p:spPr>
      </p:pic>
    </p:spTree>
    <p:extLst>
      <p:ext uri="{BB962C8B-B14F-4D97-AF65-F5344CB8AC3E}">
        <p14:creationId xmlns:p14="http://schemas.microsoft.com/office/powerpoint/2010/main" val="295679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PBCS – Data Entry Forms</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8</a:t>
            </a:fld>
            <a:endParaRPr lang="en-US" dirty="0">
              <a:solidFill>
                <a:prstClr val="white"/>
              </a:solidFill>
            </a:endParaRPr>
          </a:p>
        </p:txBody>
      </p:sp>
      <p:sp>
        <p:nvSpPr>
          <p:cNvPr id="6" name="TextBox 5"/>
          <p:cNvSpPr txBox="1"/>
          <p:nvPr/>
        </p:nvSpPr>
        <p:spPr>
          <a:xfrm>
            <a:off x="838200" y="4877464"/>
            <a:ext cx="6934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Data entry forms have a “look &amp; feel” similar to Excel, and can actually be opened in the Excel Add-in, Smart View (discussed later)</a:t>
            </a:r>
          </a:p>
          <a:p>
            <a:pPr marL="285750" indent="-285750">
              <a:buFont typeface="Arial" panose="020B0604020202020204" pitchFamily="34" charset="0"/>
              <a:buChar char="•"/>
            </a:pPr>
            <a:r>
              <a:rPr lang="en-US" dirty="0"/>
              <a:t>Flexible design allows for users to change form members for various data entry needs</a:t>
            </a:r>
          </a:p>
        </p:txBody>
      </p:sp>
      <p:pic>
        <p:nvPicPr>
          <p:cNvPr id="3" name="Picture 2"/>
          <p:cNvPicPr>
            <a:picLocks noChangeAspect="1"/>
          </p:cNvPicPr>
          <p:nvPr/>
        </p:nvPicPr>
        <p:blipFill>
          <a:blip r:embed="rId3"/>
          <a:stretch>
            <a:fillRect/>
          </a:stretch>
        </p:blipFill>
        <p:spPr>
          <a:xfrm>
            <a:off x="952500" y="1139201"/>
            <a:ext cx="6705600" cy="3738263"/>
          </a:xfrm>
          <a:prstGeom prst="rect">
            <a:avLst/>
          </a:prstGeom>
        </p:spPr>
      </p:pic>
    </p:spTree>
    <p:extLst>
      <p:ext uri="{BB962C8B-B14F-4D97-AF65-F5344CB8AC3E}">
        <p14:creationId xmlns:p14="http://schemas.microsoft.com/office/powerpoint/2010/main" val="1248914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Financial Reporting Studio</a:t>
            </a:r>
          </a:p>
        </p:txBody>
      </p:sp>
      <p:sp>
        <p:nvSpPr>
          <p:cNvPr id="4" name="Slide Number Placeholder 3"/>
          <p:cNvSpPr>
            <a:spLocks noGrp="1"/>
          </p:cNvSpPr>
          <p:nvPr>
            <p:ph type="sldNum" sz="quarter" idx="4"/>
          </p:nvPr>
        </p:nvSpPr>
        <p:spPr/>
        <p:txBody>
          <a:bodyPr/>
          <a:lstStyle/>
          <a:p>
            <a:pPr algn="l"/>
            <a:r>
              <a:rPr lang="en-US" dirty="0">
                <a:solidFill>
                  <a:prstClr val="white"/>
                </a:solidFill>
              </a:rPr>
              <a:t>Page </a:t>
            </a:r>
            <a:fld id="{3CE3566F-561A-4331-B189-03DE2294D82E}" type="slidenum">
              <a:rPr lang="en-US" smtClean="0">
                <a:solidFill>
                  <a:prstClr val="white"/>
                </a:solidFill>
              </a:rPr>
              <a:pPr algn="l"/>
              <a:t>9</a:t>
            </a:fld>
            <a:endParaRPr lang="en-US" dirty="0">
              <a:solidFill>
                <a:prstClr val="white"/>
              </a:solidFill>
            </a:endParaRPr>
          </a:p>
        </p:txBody>
      </p:sp>
      <p:sp>
        <p:nvSpPr>
          <p:cNvPr id="6" name="TextBox 5"/>
          <p:cNvSpPr txBox="1"/>
          <p:nvPr/>
        </p:nvSpPr>
        <p:spPr>
          <a:xfrm>
            <a:off x="1143000" y="5064332"/>
            <a:ext cx="6934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Highly formatted reports for standard reporting</a:t>
            </a:r>
          </a:p>
          <a:p>
            <a:pPr marL="285750" indent="-285750">
              <a:buFont typeface="Arial" panose="020B0604020202020204" pitchFamily="34" charset="0"/>
              <a:buChar char="•"/>
            </a:pPr>
            <a:r>
              <a:rPr lang="en-US" dirty="0"/>
              <a:t>HTML and PDF formats</a:t>
            </a:r>
          </a:p>
          <a:p>
            <a:pPr marL="285750" indent="-285750">
              <a:buFont typeface="Arial" panose="020B0604020202020204" pitchFamily="34" charset="0"/>
              <a:buChar char="•"/>
            </a:pPr>
            <a:r>
              <a:rPr lang="en-US" dirty="0"/>
              <a:t>Ability to create reporting books for standard financial packages</a:t>
            </a:r>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3"/>
          <a:stretch>
            <a:fillRect/>
          </a:stretch>
        </p:blipFill>
        <p:spPr>
          <a:xfrm>
            <a:off x="152400" y="1317239"/>
            <a:ext cx="8727773" cy="3474384"/>
          </a:xfrm>
          <a:prstGeom prst="rect">
            <a:avLst/>
          </a:prstGeom>
        </p:spPr>
      </p:pic>
    </p:spTree>
    <p:extLst>
      <p:ext uri="{BB962C8B-B14F-4D97-AF65-F5344CB8AC3E}">
        <p14:creationId xmlns:p14="http://schemas.microsoft.com/office/powerpoint/2010/main" val="8943806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74B72CC29BF042B7E117DD481735BA" ma:contentTypeVersion="6" ma:contentTypeDescription="Create a new document." ma:contentTypeScope="" ma:versionID="d87a8a065c090f4158337c96235bb57c">
  <xsd:schema xmlns:xsd="http://www.w3.org/2001/XMLSchema" xmlns:xs="http://www.w3.org/2001/XMLSchema" xmlns:p="http://schemas.microsoft.com/office/2006/metadata/properties" xmlns:ns2="365389cc-c5d0-40c0-8598-6f59e1fb468d" xmlns:ns3="http://schemas.microsoft.com/sharepoint/v4" targetNamespace="http://schemas.microsoft.com/office/2006/metadata/properties" ma:root="true" ma:fieldsID="ea9975e929e6c3be62bfe5cdf6bb75da" ns2:_="" ns3:_="">
    <xsd:import namespace="365389cc-c5d0-40c0-8598-6f59e1fb468d"/>
    <xsd:import namespace="http://schemas.microsoft.com/sharepoint/v4"/>
    <xsd:element name="properties">
      <xsd:complexType>
        <xsd:sequence>
          <xsd:element name="documentManagement">
            <xsd:complexType>
              <xsd:all>
                <xsd:element ref="ns2:Last_x0020_Updated" minOccurs="0"/>
                <xsd:element ref="ns3:IconOverlay" minOccurs="0"/>
                <xsd:element ref="ns2:Category0" minOccurs="0"/>
                <xsd:element ref="ns2:Description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389cc-c5d0-40c0-8598-6f59e1fb468d" elementFormDefault="qualified">
    <xsd:import namespace="http://schemas.microsoft.com/office/2006/documentManagement/types"/>
    <xsd:import namespace="http://schemas.microsoft.com/office/infopath/2007/PartnerControls"/>
    <xsd:element name="Last_x0020_Updated" ma:index="2" nillable="true" ma:displayName="Last Updated" ma:format="DateOnly" ma:internalName="Last_x0020_Updated">
      <xsd:simpleType>
        <xsd:restriction base="dms:DateTime"/>
      </xsd:simpleType>
    </xsd:element>
    <xsd:element name="Category0" ma:index="10" nillable="true" ma:displayName="Category" ma:default="(Choose)" ma:format="Dropdown" ma:internalName="Category0">
      <xsd:simpleType>
        <xsd:restriction base="dms:Choice">
          <xsd:enumeration value="(Choose)"/>
          <xsd:enumeration value="PowerPoint"/>
          <xsd:enumeration value="Word"/>
          <xsd:enumeration value="Website"/>
          <xsd:enumeration value="Other"/>
        </xsd:restriction>
      </xsd:simpleType>
    </xsd:element>
    <xsd:element name="Description1" ma:index="11" nillable="true" ma:displayName="Description" ma:internalName="Description1">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Last_x0020_Updated xmlns="365389cc-c5d0-40c0-8598-6f59e1fb468d">2010-11-30T08:00:00+00:00</Last_x0020_Updated>
    <IconOverlay xmlns="http://schemas.microsoft.com/sharepoint/v4" xsi:nil="true"/>
    <Category0 xmlns="365389cc-c5d0-40c0-8598-6f59e1fb468d">PowerPoint</Category0>
    <Description1 xmlns="365389cc-c5d0-40c0-8598-6f59e1fb468d" xsi:nil="true"/>
  </documentManagement>
</p:properties>
</file>

<file path=customXml/itemProps1.xml><?xml version="1.0" encoding="utf-8"?>
<ds:datastoreItem xmlns:ds="http://schemas.openxmlformats.org/officeDocument/2006/customXml" ds:itemID="{FB26F859-84EF-408C-8398-243AC54B83A0}">
  <ds:schemaRefs>
    <ds:schemaRef ds:uri="http://schemas.microsoft.com/sharepoint/v3/contenttype/forms"/>
  </ds:schemaRefs>
</ds:datastoreItem>
</file>

<file path=customXml/itemProps2.xml><?xml version="1.0" encoding="utf-8"?>
<ds:datastoreItem xmlns:ds="http://schemas.openxmlformats.org/officeDocument/2006/customXml" ds:itemID="{079B66FF-9E58-417F-B065-099059536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389cc-c5d0-40c0-8598-6f59e1fb468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37EBE8-2DDA-4648-A1E6-E402FC4B958E}">
  <ds:schemaRefs>
    <ds:schemaRef ds:uri="365389cc-c5d0-40c0-8598-6f59e1fb468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30854</TotalTime>
  <Words>1166</Words>
  <Application>Microsoft Office PowerPoint</Application>
  <PresentationFormat>On-screen Show (4:3)</PresentationFormat>
  <Paragraphs>177</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Franklin Gothic Medium</vt:lpstr>
      <vt:lpstr>Tahoma</vt:lpstr>
      <vt:lpstr>Wingdings</vt:lpstr>
      <vt:lpstr>1_Office Theme</vt:lpstr>
      <vt:lpstr>SEARUG Alliance</vt:lpstr>
      <vt:lpstr>Agenda</vt:lpstr>
      <vt:lpstr>PowerPoint Presentation</vt:lpstr>
      <vt:lpstr>Oracle Planning &amp; Budgeting Cloud Service (PBCS)</vt:lpstr>
      <vt:lpstr>PBCS – Structure and Data Flow</vt:lpstr>
      <vt:lpstr>PBCS – Home Page</vt:lpstr>
      <vt:lpstr>PBCS – Task Lists</vt:lpstr>
      <vt:lpstr>PBCS – Data Entry Forms</vt:lpstr>
      <vt:lpstr>Financial Reporting Studio</vt:lpstr>
      <vt:lpstr>Smart View</vt:lpstr>
      <vt:lpstr>Smart View</vt:lpstr>
      <vt:lpstr>  Other PBCS Notes</vt:lpstr>
      <vt:lpstr>Case Study: Chapman University</vt:lpstr>
      <vt:lpstr>  Chapman University: Case Study</vt:lpstr>
      <vt:lpstr>  Chapman University: Case Study</vt:lpstr>
      <vt:lpstr>  Chapman University: Case Study</vt:lpstr>
      <vt:lpstr>Case Study: University of Georgia</vt:lpstr>
      <vt:lpstr>Implementation Focus at University of Georgia</vt:lpstr>
      <vt:lpstr>Successful Implementation Suggestions</vt:lpstr>
      <vt:lpstr>Areas of Focus for a Successful Implementations</vt:lpstr>
      <vt:lpstr>PBCS Live Demo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Mahanay</dc:creator>
  <cp:lastModifiedBy>John Behme</cp:lastModifiedBy>
  <cp:revision>1056</cp:revision>
  <dcterms:created xsi:type="dcterms:W3CDTF">2010-04-26T20:46:38Z</dcterms:created>
  <dcterms:modified xsi:type="dcterms:W3CDTF">2017-09-19T17:45:44Z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0x0101004774B72CC29BF042B7E117DD481735BA</vt:lpwstr>
  </property>
  <property fmtid="{D5CDD505-2E9C-101B-9397-08002B2CF9AE}" pid="3" name="Order">
    <vt:i4>600</vt:i4>
  </property>
  <property fmtid="{D5CDD505-2E9C-101B-9397-08002B2CF9AE}" pid="4" name="Category">
    <vt:lpwstr>PowerPoint</vt:lpwstr>
  </property>
</Properties>
</file>