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7"/>
  </p:notesMasterIdLst>
  <p:handoutMasterIdLst>
    <p:handoutMasterId r:id="rId28"/>
  </p:handoutMasterIdLst>
  <p:sldIdLst>
    <p:sldId id="256" r:id="rId2"/>
    <p:sldId id="276" r:id="rId3"/>
    <p:sldId id="257" r:id="rId4"/>
    <p:sldId id="277" r:id="rId5"/>
    <p:sldId id="258" r:id="rId6"/>
    <p:sldId id="278" r:id="rId7"/>
    <p:sldId id="279" r:id="rId8"/>
    <p:sldId id="274" r:id="rId9"/>
    <p:sldId id="267" r:id="rId10"/>
    <p:sldId id="285" r:id="rId11"/>
    <p:sldId id="280" r:id="rId12"/>
    <p:sldId id="275" r:id="rId13"/>
    <p:sldId id="282" r:id="rId14"/>
    <p:sldId id="259" r:id="rId15"/>
    <p:sldId id="266" r:id="rId16"/>
    <p:sldId id="281" r:id="rId17"/>
    <p:sldId id="270" r:id="rId18"/>
    <p:sldId id="268" r:id="rId19"/>
    <p:sldId id="283" r:id="rId20"/>
    <p:sldId id="272" r:id="rId21"/>
    <p:sldId id="287" r:id="rId22"/>
    <p:sldId id="271" r:id="rId23"/>
    <p:sldId id="264" r:id="rId24"/>
    <p:sldId id="286" r:id="rId25"/>
    <p:sldId id="265"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4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7"/>
    <a:srgbClr val="00467F"/>
    <a:srgbClr val="04346C"/>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56194" autoAdjust="0"/>
  </p:normalViewPr>
  <p:slideViewPr>
    <p:cSldViewPr snapToGrid="0" snapToObjects="1">
      <p:cViewPr varScale="1">
        <p:scale>
          <a:sx n="55" d="100"/>
          <a:sy n="55" d="100"/>
        </p:scale>
        <p:origin x="1902" y="60"/>
      </p:cViewPr>
      <p:guideLst>
        <p:guide orient="horz" pos="3016"/>
        <p:guide pos="416"/>
      </p:guideLst>
    </p:cSldViewPr>
  </p:slideViewPr>
  <p:notesTextViewPr>
    <p:cViewPr>
      <p:scale>
        <a:sx n="100" d="100"/>
        <a:sy n="100" d="100"/>
      </p:scale>
      <p:origin x="0" y="0"/>
    </p:cViewPr>
  </p:notesTextViewPr>
  <p:notesViewPr>
    <p:cSldViewPr snapToGrid="0" snapToObjects="1">
      <p:cViewPr varScale="1">
        <p:scale>
          <a:sx n="57" d="100"/>
          <a:sy n="57" d="100"/>
        </p:scale>
        <p:origin x="28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645C2-F350-4FBD-9A7B-141A44660014}" type="doc">
      <dgm:prSet loTypeId="urn:microsoft.com/office/officeart/2005/8/layout/process1" loCatId="process" qsTypeId="urn:microsoft.com/office/officeart/2005/8/quickstyle/simple1" qsCatId="simple" csTypeId="urn:microsoft.com/office/officeart/2005/8/colors/colorful5" csCatId="colorful" phldr="1"/>
      <dgm:spPr/>
    </dgm:pt>
    <dgm:pt modelId="{D56C1D87-B1DE-4043-9149-072A6E7304ED}">
      <dgm:prSet phldrT="[Text]"/>
      <dgm:spPr/>
      <dgm:t>
        <a:bodyPr/>
        <a:lstStyle/>
        <a:p>
          <a:r>
            <a:rPr lang="en-NZ" dirty="0" smtClean="0"/>
            <a:t>CS9 Bundle 27</a:t>
          </a:r>
          <a:endParaRPr lang="en-NZ" dirty="0"/>
        </a:p>
      </dgm:t>
    </dgm:pt>
    <dgm:pt modelId="{CE787785-A2C9-4030-8FAF-3FCDB0CCFCEB}" type="parTrans" cxnId="{CC83571D-5C5A-4B38-A9FD-18E4E7A1F5A1}">
      <dgm:prSet/>
      <dgm:spPr/>
      <dgm:t>
        <a:bodyPr/>
        <a:lstStyle/>
        <a:p>
          <a:endParaRPr lang="en-NZ"/>
        </a:p>
      </dgm:t>
    </dgm:pt>
    <dgm:pt modelId="{FADFB168-8BF4-42E2-83F4-0192F429F700}" type="sibTrans" cxnId="{CC83571D-5C5A-4B38-A9FD-18E4E7A1F5A1}">
      <dgm:prSet/>
      <dgm:spPr/>
      <dgm:t>
        <a:bodyPr/>
        <a:lstStyle/>
        <a:p>
          <a:endParaRPr lang="en-NZ"/>
        </a:p>
      </dgm:t>
    </dgm:pt>
    <dgm:pt modelId="{55E19C06-4B34-45F3-8547-F0D074CED8F8}">
      <dgm:prSet phldrT="[Text]"/>
      <dgm:spPr/>
      <dgm:t>
        <a:bodyPr/>
        <a:lstStyle/>
        <a:p>
          <a:r>
            <a:rPr lang="en-NZ" dirty="0" smtClean="0"/>
            <a:t>CS9.2 PUM image 3</a:t>
          </a:r>
          <a:endParaRPr lang="en-NZ" dirty="0"/>
        </a:p>
      </dgm:t>
    </dgm:pt>
    <dgm:pt modelId="{3C2B666F-B38B-4612-AC99-0F9B571D21D1}" type="parTrans" cxnId="{0B154186-46E8-40D6-8EE0-6D111FA5195C}">
      <dgm:prSet/>
      <dgm:spPr/>
      <dgm:t>
        <a:bodyPr/>
        <a:lstStyle/>
        <a:p>
          <a:endParaRPr lang="en-NZ"/>
        </a:p>
      </dgm:t>
    </dgm:pt>
    <dgm:pt modelId="{172A8037-BEC3-4FD9-A4E8-8E702DBA5D8F}" type="sibTrans" cxnId="{0B154186-46E8-40D6-8EE0-6D111FA5195C}">
      <dgm:prSet/>
      <dgm:spPr/>
      <dgm:t>
        <a:bodyPr/>
        <a:lstStyle/>
        <a:p>
          <a:endParaRPr lang="en-NZ"/>
        </a:p>
      </dgm:t>
    </dgm:pt>
    <dgm:pt modelId="{6666D767-9C44-48EE-9C2C-73D6784925C9}" type="pres">
      <dgm:prSet presAssocID="{079645C2-F350-4FBD-9A7B-141A44660014}" presName="Name0" presStyleCnt="0">
        <dgm:presLayoutVars>
          <dgm:dir/>
          <dgm:resizeHandles val="exact"/>
        </dgm:presLayoutVars>
      </dgm:prSet>
      <dgm:spPr/>
    </dgm:pt>
    <dgm:pt modelId="{BA304D09-BA03-45C1-AA18-E05CD3EB5523}" type="pres">
      <dgm:prSet presAssocID="{D56C1D87-B1DE-4043-9149-072A6E7304ED}" presName="node" presStyleLbl="node1" presStyleIdx="0" presStyleCnt="2">
        <dgm:presLayoutVars>
          <dgm:bulletEnabled val="1"/>
        </dgm:presLayoutVars>
      </dgm:prSet>
      <dgm:spPr/>
      <dgm:t>
        <a:bodyPr/>
        <a:lstStyle/>
        <a:p>
          <a:endParaRPr lang="en-NZ"/>
        </a:p>
      </dgm:t>
    </dgm:pt>
    <dgm:pt modelId="{0D255238-B09A-4EA1-AD02-16EBB8C0B59B}" type="pres">
      <dgm:prSet presAssocID="{FADFB168-8BF4-42E2-83F4-0192F429F700}" presName="sibTrans" presStyleLbl="sibTrans2D1" presStyleIdx="0" presStyleCnt="1"/>
      <dgm:spPr/>
      <dgm:t>
        <a:bodyPr/>
        <a:lstStyle/>
        <a:p>
          <a:endParaRPr lang="en-NZ"/>
        </a:p>
      </dgm:t>
    </dgm:pt>
    <dgm:pt modelId="{AE57C36E-3D31-4D56-A991-0D66A99E1FA7}" type="pres">
      <dgm:prSet presAssocID="{FADFB168-8BF4-42E2-83F4-0192F429F700}" presName="connectorText" presStyleLbl="sibTrans2D1" presStyleIdx="0" presStyleCnt="1"/>
      <dgm:spPr/>
      <dgm:t>
        <a:bodyPr/>
        <a:lstStyle/>
        <a:p>
          <a:endParaRPr lang="en-NZ"/>
        </a:p>
      </dgm:t>
    </dgm:pt>
    <dgm:pt modelId="{2F499D09-DFBA-42BC-8FF5-E46382E8F496}" type="pres">
      <dgm:prSet presAssocID="{55E19C06-4B34-45F3-8547-F0D074CED8F8}" presName="node" presStyleLbl="node1" presStyleIdx="1" presStyleCnt="2">
        <dgm:presLayoutVars>
          <dgm:bulletEnabled val="1"/>
        </dgm:presLayoutVars>
      </dgm:prSet>
      <dgm:spPr/>
      <dgm:t>
        <a:bodyPr/>
        <a:lstStyle/>
        <a:p>
          <a:endParaRPr lang="en-NZ"/>
        </a:p>
      </dgm:t>
    </dgm:pt>
  </dgm:ptLst>
  <dgm:cxnLst>
    <dgm:cxn modelId="{3AFFA433-3AF5-49AB-A587-60776995B68F}" type="presOf" srcId="{D56C1D87-B1DE-4043-9149-072A6E7304ED}" destId="{BA304D09-BA03-45C1-AA18-E05CD3EB5523}" srcOrd="0" destOrd="0" presId="urn:microsoft.com/office/officeart/2005/8/layout/process1"/>
    <dgm:cxn modelId="{CC83571D-5C5A-4B38-A9FD-18E4E7A1F5A1}" srcId="{079645C2-F350-4FBD-9A7B-141A44660014}" destId="{D56C1D87-B1DE-4043-9149-072A6E7304ED}" srcOrd="0" destOrd="0" parTransId="{CE787785-A2C9-4030-8FAF-3FCDB0CCFCEB}" sibTransId="{FADFB168-8BF4-42E2-83F4-0192F429F700}"/>
    <dgm:cxn modelId="{630518F0-9B4D-41D7-BDB1-A58914B55D9C}" type="presOf" srcId="{FADFB168-8BF4-42E2-83F4-0192F429F700}" destId="{AE57C36E-3D31-4D56-A991-0D66A99E1FA7}" srcOrd="1" destOrd="0" presId="urn:microsoft.com/office/officeart/2005/8/layout/process1"/>
    <dgm:cxn modelId="{590986BC-B797-4348-80C8-083B48B77F1C}" type="presOf" srcId="{FADFB168-8BF4-42E2-83F4-0192F429F700}" destId="{0D255238-B09A-4EA1-AD02-16EBB8C0B59B}" srcOrd="0" destOrd="0" presId="urn:microsoft.com/office/officeart/2005/8/layout/process1"/>
    <dgm:cxn modelId="{D3190F45-21A4-490E-9E50-9B43F16AADEC}" type="presOf" srcId="{55E19C06-4B34-45F3-8547-F0D074CED8F8}" destId="{2F499D09-DFBA-42BC-8FF5-E46382E8F496}" srcOrd="0" destOrd="0" presId="urn:microsoft.com/office/officeart/2005/8/layout/process1"/>
    <dgm:cxn modelId="{0B154186-46E8-40D6-8EE0-6D111FA5195C}" srcId="{079645C2-F350-4FBD-9A7B-141A44660014}" destId="{55E19C06-4B34-45F3-8547-F0D074CED8F8}" srcOrd="1" destOrd="0" parTransId="{3C2B666F-B38B-4612-AC99-0F9B571D21D1}" sibTransId="{172A8037-BEC3-4FD9-A4E8-8E702DBA5D8F}"/>
    <dgm:cxn modelId="{56499765-B0A9-4387-A34A-DAD409E7905E}" type="presOf" srcId="{079645C2-F350-4FBD-9A7B-141A44660014}" destId="{6666D767-9C44-48EE-9C2C-73D6784925C9}" srcOrd="0" destOrd="0" presId="urn:microsoft.com/office/officeart/2005/8/layout/process1"/>
    <dgm:cxn modelId="{86E2A9F8-963B-4607-A394-35F4DE51080A}" type="presParOf" srcId="{6666D767-9C44-48EE-9C2C-73D6784925C9}" destId="{BA304D09-BA03-45C1-AA18-E05CD3EB5523}" srcOrd="0" destOrd="0" presId="urn:microsoft.com/office/officeart/2005/8/layout/process1"/>
    <dgm:cxn modelId="{CED1773E-0617-4BE3-94F8-90AFE0B1890E}" type="presParOf" srcId="{6666D767-9C44-48EE-9C2C-73D6784925C9}" destId="{0D255238-B09A-4EA1-AD02-16EBB8C0B59B}" srcOrd="1" destOrd="0" presId="urn:microsoft.com/office/officeart/2005/8/layout/process1"/>
    <dgm:cxn modelId="{85F0F83A-F560-4020-AAC0-E453BEA77F23}" type="presParOf" srcId="{0D255238-B09A-4EA1-AD02-16EBB8C0B59B}" destId="{AE57C36E-3D31-4D56-A991-0D66A99E1FA7}" srcOrd="0" destOrd="0" presId="urn:microsoft.com/office/officeart/2005/8/layout/process1"/>
    <dgm:cxn modelId="{17A8DA2D-8055-4044-B3E3-52EA2BC60EDD}" type="presParOf" srcId="{6666D767-9C44-48EE-9C2C-73D6784925C9}" destId="{2F499D09-DFBA-42BC-8FF5-E46382E8F49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2127A-CEA2-49D8-821E-51DFB14C8694}" type="doc">
      <dgm:prSet loTypeId="urn:microsoft.com/office/officeart/2005/8/layout/process1" loCatId="process" qsTypeId="urn:microsoft.com/office/officeart/2005/8/quickstyle/simple1" qsCatId="simple" csTypeId="urn:microsoft.com/office/officeart/2005/8/colors/colorful3" csCatId="colorful" phldr="1"/>
      <dgm:spPr/>
    </dgm:pt>
    <dgm:pt modelId="{43BAD45D-EF29-4976-9381-CD01CC872480}">
      <dgm:prSet phldrT="[Text]"/>
      <dgm:spPr/>
      <dgm:t>
        <a:bodyPr/>
        <a:lstStyle/>
        <a:p>
          <a:r>
            <a:rPr lang="en-NZ" dirty="0" err="1" smtClean="0"/>
            <a:t>PeopleTools</a:t>
          </a:r>
          <a:r>
            <a:rPr lang="en-NZ" dirty="0" smtClean="0"/>
            <a:t> 8.52</a:t>
          </a:r>
          <a:endParaRPr lang="en-NZ" dirty="0"/>
        </a:p>
      </dgm:t>
    </dgm:pt>
    <dgm:pt modelId="{FC272986-8C35-46D9-8A3C-EA4A317BBDEF}" type="parTrans" cxnId="{E7F80442-E360-49E0-BE2B-97EB02B5805E}">
      <dgm:prSet/>
      <dgm:spPr/>
      <dgm:t>
        <a:bodyPr/>
        <a:lstStyle/>
        <a:p>
          <a:endParaRPr lang="en-NZ"/>
        </a:p>
      </dgm:t>
    </dgm:pt>
    <dgm:pt modelId="{D8DE2A98-C08C-4EF5-9098-38214003D0EC}" type="sibTrans" cxnId="{E7F80442-E360-49E0-BE2B-97EB02B5805E}">
      <dgm:prSet/>
      <dgm:spPr/>
      <dgm:t>
        <a:bodyPr/>
        <a:lstStyle/>
        <a:p>
          <a:endParaRPr lang="en-NZ"/>
        </a:p>
      </dgm:t>
    </dgm:pt>
    <dgm:pt modelId="{033D99EB-9C5C-427D-AFFB-D2BE1E0EBA12}">
      <dgm:prSet phldrT="[Text]"/>
      <dgm:spPr/>
      <dgm:t>
        <a:bodyPr/>
        <a:lstStyle/>
        <a:p>
          <a:r>
            <a:rPr lang="en-NZ" dirty="0" err="1" smtClean="0"/>
            <a:t>PeopleTools</a:t>
          </a:r>
          <a:r>
            <a:rPr lang="en-NZ" dirty="0" smtClean="0"/>
            <a:t> 8.55.16</a:t>
          </a:r>
          <a:endParaRPr lang="en-NZ" dirty="0"/>
        </a:p>
      </dgm:t>
    </dgm:pt>
    <dgm:pt modelId="{87DE2BEB-3626-4119-89AE-E2DC9068035D}" type="parTrans" cxnId="{E0A166C7-3117-4193-A5AE-809FE6E56A57}">
      <dgm:prSet/>
      <dgm:spPr/>
      <dgm:t>
        <a:bodyPr/>
        <a:lstStyle/>
        <a:p>
          <a:endParaRPr lang="en-NZ"/>
        </a:p>
      </dgm:t>
    </dgm:pt>
    <dgm:pt modelId="{D23C9D50-0A75-4FF4-A175-3DFC753F58D8}" type="sibTrans" cxnId="{E0A166C7-3117-4193-A5AE-809FE6E56A57}">
      <dgm:prSet/>
      <dgm:spPr/>
      <dgm:t>
        <a:bodyPr/>
        <a:lstStyle/>
        <a:p>
          <a:endParaRPr lang="en-NZ"/>
        </a:p>
      </dgm:t>
    </dgm:pt>
    <dgm:pt modelId="{7939540C-B8DD-45C7-82C8-3ED889D95511}" type="pres">
      <dgm:prSet presAssocID="{8FB2127A-CEA2-49D8-821E-51DFB14C8694}" presName="Name0" presStyleCnt="0">
        <dgm:presLayoutVars>
          <dgm:dir/>
          <dgm:resizeHandles val="exact"/>
        </dgm:presLayoutVars>
      </dgm:prSet>
      <dgm:spPr/>
    </dgm:pt>
    <dgm:pt modelId="{1EF82D6A-1CEC-4B9C-813E-8C11D754B250}" type="pres">
      <dgm:prSet presAssocID="{43BAD45D-EF29-4976-9381-CD01CC872480}" presName="node" presStyleLbl="node1" presStyleIdx="0" presStyleCnt="2">
        <dgm:presLayoutVars>
          <dgm:bulletEnabled val="1"/>
        </dgm:presLayoutVars>
      </dgm:prSet>
      <dgm:spPr/>
      <dgm:t>
        <a:bodyPr/>
        <a:lstStyle/>
        <a:p>
          <a:endParaRPr lang="en-NZ"/>
        </a:p>
      </dgm:t>
    </dgm:pt>
    <dgm:pt modelId="{F8CEDC9F-AD89-484E-8CD7-1306201101B5}" type="pres">
      <dgm:prSet presAssocID="{D8DE2A98-C08C-4EF5-9098-38214003D0EC}" presName="sibTrans" presStyleLbl="sibTrans2D1" presStyleIdx="0" presStyleCnt="1"/>
      <dgm:spPr/>
      <dgm:t>
        <a:bodyPr/>
        <a:lstStyle/>
        <a:p>
          <a:endParaRPr lang="en-NZ"/>
        </a:p>
      </dgm:t>
    </dgm:pt>
    <dgm:pt modelId="{7A637680-7447-4DD9-BF7B-25B997E41EAD}" type="pres">
      <dgm:prSet presAssocID="{D8DE2A98-C08C-4EF5-9098-38214003D0EC}" presName="connectorText" presStyleLbl="sibTrans2D1" presStyleIdx="0" presStyleCnt="1"/>
      <dgm:spPr/>
      <dgm:t>
        <a:bodyPr/>
        <a:lstStyle/>
        <a:p>
          <a:endParaRPr lang="en-NZ"/>
        </a:p>
      </dgm:t>
    </dgm:pt>
    <dgm:pt modelId="{8F67C180-6ED5-4B3E-9077-0003A8D3CFC1}" type="pres">
      <dgm:prSet presAssocID="{033D99EB-9C5C-427D-AFFB-D2BE1E0EBA12}" presName="node" presStyleLbl="node1" presStyleIdx="1" presStyleCnt="2">
        <dgm:presLayoutVars>
          <dgm:bulletEnabled val="1"/>
        </dgm:presLayoutVars>
      </dgm:prSet>
      <dgm:spPr/>
      <dgm:t>
        <a:bodyPr/>
        <a:lstStyle/>
        <a:p>
          <a:endParaRPr lang="en-NZ"/>
        </a:p>
      </dgm:t>
    </dgm:pt>
  </dgm:ptLst>
  <dgm:cxnLst>
    <dgm:cxn modelId="{821A9D05-EBA5-49C2-A48A-8B13CC5D8F70}" type="presOf" srcId="{43BAD45D-EF29-4976-9381-CD01CC872480}" destId="{1EF82D6A-1CEC-4B9C-813E-8C11D754B250}" srcOrd="0" destOrd="0" presId="urn:microsoft.com/office/officeart/2005/8/layout/process1"/>
    <dgm:cxn modelId="{937A13E7-C286-451C-AE9A-55A03610CEE7}" type="presOf" srcId="{D8DE2A98-C08C-4EF5-9098-38214003D0EC}" destId="{F8CEDC9F-AD89-484E-8CD7-1306201101B5}" srcOrd="0" destOrd="0" presId="urn:microsoft.com/office/officeart/2005/8/layout/process1"/>
    <dgm:cxn modelId="{10EBE8A8-5897-4294-A2F0-0D688FBEB1BA}" type="presOf" srcId="{8FB2127A-CEA2-49D8-821E-51DFB14C8694}" destId="{7939540C-B8DD-45C7-82C8-3ED889D95511}" srcOrd="0" destOrd="0" presId="urn:microsoft.com/office/officeart/2005/8/layout/process1"/>
    <dgm:cxn modelId="{4FC95AD1-74BA-4BBD-898C-59FABC405968}" type="presOf" srcId="{D8DE2A98-C08C-4EF5-9098-38214003D0EC}" destId="{7A637680-7447-4DD9-BF7B-25B997E41EAD}" srcOrd="1" destOrd="0" presId="urn:microsoft.com/office/officeart/2005/8/layout/process1"/>
    <dgm:cxn modelId="{E0A166C7-3117-4193-A5AE-809FE6E56A57}" srcId="{8FB2127A-CEA2-49D8-821E-51DFB14C8694}" destId="{033D99EB-9C5C-427D-AFFB-D2BE1E0EBA12}" srcOrd="1" destOrd="0" parTransId="{87DE2BEB-3626-4119-89AE-E2DC9068035D}" sibTransId="{D23C9D50-0A75-4FF4-A175-3DFC753F58D8}"/>
    <dgm:cxn modelId="{E7F80442-E360-49E0-BE2B-97EB02B5805E}" srcId="{8FB2127A-CEA2-49D8-821E-51DFB14C8694}" destId="{43BAD45D-EF29-4976-9381-CD01CC872480}" srcOrd="0" destOrd="0" parTransId="{FC272986-8C35-46D9-8A3C-EA4A317BBDEF}" sibTransId="{D8DE2A98-C08C-4EF5-9098-38214003D0EC}"/>
    <dgm:cxn modelId="{BD490AD5-1CB9-4E56-AD40-33BE6C17E77C}" type="presOf" srcId="{033D99EB-9C5C-427D-AFFB-D2BE1E0EBA12}" destId="{8F67C180-6ED5-4B3E-9077-0003A8D3CFC1}" srcOrd="0" destOrd="0" presId="urn:microsoft.com/office/officeart/2005/8/layout/process1"/>
    <dgm:cxn modelId="{3A0B05AE-853A-4042-BA0A-7A9332DAFFF6}" type="presParOf" srcId="{7939540C-B8DD-45C7-82C8-3ED889D95511}" destId="{1EF82D6A-1CEC-4B9C-813E-8C11D754B250}" srcOrd="0" destOrd="0" presId="urn:microsoft.com/office/officeart/2005/8/layout/process1"/>
    <dgm:cxn modelId="{3FD2C8B4-F216-43DF-8B42-3187FBC86D2E}" type="presParOf" srcId="{7939540C-B8DD-45C7-82C8-3ED889D95511}" destId="{F8CEDC9F-AD89-484E-8CD7-1306201101B5}" srcOrd="1" destOrd="0" presId="urn:microsoft.com/office/officeart/2005/8/layout/process1"/>
    <dgm:cxn modelId="{D46EE2DB-9858-4942-8431-68987F1D7FAF}" type="presParOf" srcId="{F8CEDC9F-AD89-484E-8CD7-1306201101B5}" destId="{7A637680-7447-4DD9-BF7B-25B997E41EAD}" srcOrd="0" destOrd="0" presId="urn:microsoft.com/office/officeart/2005/8/layout/process1"/>
    <dgm:cxn modelId="{B1401BD9-64BD-4C2D-B864-33486BEF8D1D}" type="presParOf" srcId="{7939540C-B8DD-45C7-82C8-3ED889D95511}" destId="{8F67C180-6ED5-4B3E-9077-0003A8D3CFC1}"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42174E-94A8-894B-B55B-E3D1B123F7BC}" type="datetimeFigureOut">
              <a:rPr lang="en-US" smtClean="0"/>
              <a:t>11/9/2017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4EBF85-1479-E349-9262-1B6F0600CA24}" type="slidenum">
              <a:rPr lang="en-US" smtClean="0"/>
              <a:t>‹#›</a:t>
            </a:fld>
            <a:endParaRPr lang="en-US"/>
          </a:p>
        </p:txBody>
      </p:sp>
    </p:spTree>
    <p:extLst>
      <p:ext uri="{BB962C8B-B14F-4D97-AF65-F5344CB8AC3E}">
        <p14:creationId xmlns:p14="http://schemas.microsoft.com/office/powerpoint/2010/main" val="3035455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C2B82-52D7-564A-9414-F61912D3DADE}" type="datetimeFigureOut">
              <a:rPr lang="en-US" smtClean="0"/>
              <a:t>11/9/2017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170D6-42E6-3B4C-BC2C-154007EECCF7}" type="slidenum">
              <a:rPr lang="en-US" smtClean="0"/>
              <a:t>‹#›</a:t>
            </a:fld>
            <a:endParaRPr lang="en-US"/>
          </a:p>
        </p:txBody>
      </p:sp>
    </p:spTree>
    <p:extLst>
      <p:ext uri="{BB962C8B-B14F-4D97-AF65-F5344CB8AC3E}">
        <p14:creationId xmlns:p14="http://schemas.microsoft.com/office/powerpoint/2010/main" val="39870494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Why Into the Woods?</a:t>
            </a:r>
          </a:p>
          <a:p>
            <a:r>
              <a:rPr lang="en-NZ" baseline="0" dirty="0" smtClean="0"/>
              <a:t>-Musical is a medley of fairy tales. The characters cross paths, their stories intermingle and they reach their happy ever after moment. But, that’s just half the story. What comes next is the really exciting bit…each character has to face the consequences of their previous actions and so the journey continues…</a:t>
            </a:r>
          </a:p>
          <a:p>
            <a:r>
              <a:rPr lang="en-NZ" baseline="0" dirty="0" smtClean="0"/>
              <a:t>-Theme chosen to help represent the elements to our own journey, upgrading our student self service system. As our upgrade unfolded we saw that we had characters from different parts of the business (or kingdom), all in search of a solution for the student experience (or  to re-establish that happily ever after moment) but not able to get there on their own. By coming together we were able to defeat our own giant (a technical and functional upgrade all-in-one) and deliver a functioning student management system, with a mobile compatible self service interface. The End. (just joking…</a:t>
            </a:r>
            <a:r>
              <a:rPr lang="en-NZ" baseline="0" dirty="0" smtClean="0">
                <a:sym typeface="Wingdings" panose="05000000000000000000" pitchFamily="2" charset="2"/>
              </a:rPr>
              <a:t> )</a:t>
            </a:r>
            <a:endParaRPr lang="en-NZ" baseline="0" dirty="0" smtClean="0"/>
          </a:p>
          <a:p>
            <a:endParaRPr lang="en-NZ" baseline="0" dirty="0" smtClean="0"/>
          </a:p>
          <a:p>
            <a:r>
              <a:rPr lang="en-NZ" baseline="0" dirty="0" smtClean="0"/>
              <a:t>So, who are the characters in our story? Well, instead of a baker and his wife longing for a child, we have a Deputy Vice Chancellor and a Director of Academic Services longing for an upgraded student management system. Their challenge is not to reverse the curse of being barren but, to upgrade their existing student management system AND implement a self service option to students which (among many other qualities) is easier to use and mobile friendly.</a:t>
            </a:r>
          </a:p>
          <a:p>
            <a:endParaRPr lang="en-NZ" baseline="0" dirty="0" smtClean="0"/>
          </a:p>
          <a:p>
            <a:r>
              <a:rPr lang="en-NZ" baseline="0" dirty="0" smtClean="0"/>
              <a:t>The main characters of our upgrade do not need to gather together a cow as white as milk, a cape as red as blood, hair as yellow as corn, and a slipper as pure as gold (although at times that would possibly have proven easier), instead they require:</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A project team as smart as a fox</a:t>
            </a:r>
          </a:p>
          <a:p>
            <a:r>
              <a:rPr lang="en-NZ" sz="1200" kern="1200" dirty="0" smtClean="0">
                <a:solidFill>
                  <a:schemeClr val="tx1"/>
                </a:solidFill>
                <a:effectLst/>
                <a:latin typeface="+mn-lt"/>
                <a:ea typeface="+mn-ea"/>
                <a:cs typeface="+mn-cs"/>
              </a:rPr>
              <a:t>•	Server space as vast as the ocean</a:t>
            </a:r>
          </a:p>
          <a:p>
            <a:r>
              <a:rPr lang="en-NZ" sz="1200" kern="1200" dirty="0" smtClean="0">
                <a:solidFill>
                  <a:schemeClr val="tx1"/>
                </a:solidFill>
                <a:effectLst/>
                <a:latin typeface="+mn-lt"/>
                <a:ea typeface="+mn-ea"/>
                <a:cs typeface="+mn-cs"/>
              </a:rPr>
              <a:t>•	Customisations far fewer in number than the student population</a:t>
            </a:r>
          </a:p>
          <a:p>
            <a:r>
              <a:rPr lang="en-NZ" sz="1200" kern="1200" dirty="0" smtClean="0">
                <a:solidFill>
                  <a:schemeClr val="tx1"/>
                </a:solidFill>
                <a:effectLst/>
                <a:latin typeface="+mn-lt"/>
                <a:ea typeface="+mn-ea"/>
                <a:cs typeface="+mn-cs"/>
              </a:rPr>
              <a:t>•	New functionality as exciting as a Bledisloe Cup match</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So, let us</a:t>
            </a:r>
            <a:r>
              <a:rPr lang="en-NZ" sz="1200" kern="1200" baseline="0" dirty="0" smtClean="0">
                <a:solidFill>
                  <a:schemeClr val="tx1"/>
                </a:solidFill>
                <a:effectLst/>
                <a:latin typeface="+mn-lt"/>
                <a:ea typeface="+mn-ea"/>
                <a:cs typeface="+mn-cs"/>
              </a:rPr>
              <a:t> start our tale…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a:t>
            </a:fld>
            <a:endParaRPr lang="en-US"/>
          </a:p>
        </p:txBody>
      </p:sp>
    </p:spTree>
    <p:extLst>
      <p:ext uri="{BB962C8B-B14F-4D97-AF65-F5344CB8AC3E}">
        <p14:creationId xmlns:p14="http://schemas.microsoft.com/office/powerpoint/2010/main" val="2424941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200" dirty="0" smtClean="0"/>
              <a:t>And now a short interlude while</a:t>
            </a:r>
            <a:r>
              <a:rPr lang="en-NZ" sz="1200" baseline="0" dirty="0" smtClean="0"/>
              <a:t> we quickly cover some technical information.</a:t>
            </a:r>
            <a:endParaRPr lang="en-NZ" sz="1200" dirty="0" smtClean="0"/>
          </a:p>
          <a:p>
            <a:pPr marL="285750" indent="-285750">
              <a:buFont typeface="Arial" panose="020B0604020202020204" pitchFamily="34" charset="0"/>
              <a:buChar char="•"/>
            </a:pPr>
            <a:endParaRPr lang="en-NZ" sz="1200" dirty="0" smtClean="0"/>
          </a:p>
          <a:p>
            <a:pPr marL="285750" indent="-285750">
              <a:buFont typeface="Arial" panose="020B0604020202020204" pitchFamily="34" charset="0"/>
              <a:buChar char="•"/>
            </a:pPr>
            <a:r>
              <a:rPr lang="en-NZ" sz="1200" dirty="0" smtClean="0"/>
              <a:t>Move from CS 9.0 Bundle 27 to CS9.2 PUM image 3</a:t>
            </a:r>
          </a:p>
          <a:p>
            <a:pPr marL="285750" indent="-285750">
              <a:buFont typeface="Arial" panose="020B0604020202020204" pitchFamily="34" charset="0"/>
              <a:buChar char="•"/>
            </a:pPr>
            <a:r>
              <a:rPr lang="en-NZ" sz="1200" dirty="0" err="1" smtClean="0"/>
              <a:t>PeopleTools</a:t>
            </a:r>
            <a:r>
              <a:rPr lang="en-NZ" sz="1200" dirty="0" smtClean="0"/>
              <a:t> 8.52 To 8.55</a:t>
            </a:r>
          </a:p>
          <a:p>
            <a:endParaRPr lang="en-NZ" baseline="0" dirty="0" smtClean="0"/>
          </a:p>
          <a:p>
            <a:r>
              <a:rPr lang="en-NZ" baseline="0" dirty="0" smtClean="0"/>
              <a:t>If you are a techy person and really want to know more, come see us after the presentation and we’ll put you in-touch with our PeopleSoft techy guy who’s here at HEUG also.</a:t>
            </a:r>
          </a:p>
          <a:p>
            <a:endParaRPr lang="en-NZ" baseline="0" dirty="0" smtClean="0"/>
          </a:p>
          <a:p>
            <a:r>
              <a:rPr lang="en-NZ" baseline="0" dirty="0" smtClean="0"/>
              <a:t>Now, in-case you’re wondering why on earth we apparently settled for PUM image 3, this was the current PUM image available at the time we started development and as the rest of this presentation will show moving to a later image was not as easy as first thought…</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10</a:t>
            </a:fld>
            <a:endParaRPr lang="en-US"/>
          </a:p>
        </p:txBody>
      </p:sp>
    </p:spTree>
    <p:extLst>
      <p:ext uri="{BB962C8B-B14F-4D97-AF65-F5344CB8AC3E}">
        <p14:creationId xmlns:p14="http://schemas.microsoft.com/office/powerpoint/2010/main" val="324352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And</a:t>
            </a:r>
            <a:r>
              <a:rPr lang="en-NZ" baseline="0" dirty="0" smtClean="0"/>
              <a:t> on our story goes…</a:t>
            </a:r>
            <a:endParaRPr lang="en-NZ" dirty="0" smtClean="0"/>
          </a:p>
          <a:p>
            <a:endParaRPr lang="en-NZ" dirty="0" smtClean="0"/>
          </a:p>
          <a:p>
            <a:r>
              <a:rPr lang="en-NZ" dirty="0" smtClean="0"/>
              <a:t>Chapter Three (or</a:t>
            </a:r>
            <a:r>
              <a:rPr lang="en-NZ" baseline="0" dirty="0" smtClean="0"/>
              <a:t> have we got a deal for you!?)</a:t>
            </a:r>
          </a:p>
          <a:p>
            <a:endParaRPr lang="en-NZ" baseline="0" dirty="0" smtClean="0"/>
          </a:p>
          <a:p>
            <a:r>
              <a:rPr lang="en-NZ" baseline="0" dirty="0" smtClean="0"/>
              <a:t>With the GPS maps all updated and the survival kits fully loaded, our fearless explorers feel ready to venture into the woods. Their only concern at this point is potentially running out of things to talk about along the way, with just the two of them. They needed more friends!</a:t>
            </a:r>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11</a:t>
            </a:fld>
            <a:endParaRPr lang="en-US"/>
          </a:p>
        </p:txBody>
      </p:sp>
    </p:spTree>
    <p:extLst>
      <p:ext uri="{BB962C8B-B14F-4D97-AF65-F5344CB8AC3E}">
        <p14:creationId xmlns:p14="http://schemas.microsoft.com/office/powerpoint/2010/main" val="1270931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baseline="0" dirty="0" smtClean="0"/>
              <a:t>Before we meet the real heroes of our story, let’s take a closer look at the map we’ll be using to find our way through the woods. The Deputy VC is a precise kind of person and really into detail so this journey wasn’t going anywhere until she had information enough to feel satisfied that they wouldn’t lose their way.</a:t>
            </a:r>
          </a:p>
          <a:p>
            <a:pPr marL="0" indent="0">
              <a:buFont typeface="Arial" panose="020B0604020202020204" pitchFamily="34" charset="0"/>
              <a:buNone/>
            </a:pPr>
            <a:endParaRPr lang="en-NZ" baseline="0" dirty="0" smtClean="0"/>
          </a:p>
          <a:p>
            <a:pPr marL="171450" indent="-171450">
              <a:buFont typeface="Arial" panose="020B0604020202020204" pitchFamily="34" charset="0"/>
              <a:buChar char="•"/>
            </a:pPr>
            <a:r>
              <a:rPr lang="en-NZ" baseline="0" dirty="0" smtClean="0"/>
              <a:t>The total project time would be 11 months, with a Go Live date set for August 2017</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dirty="0" smtClean="0"/>
              <a:t>There would be no compromising over the delivery date. This date was carefully chosen to ensure minimal disruption to the business and to be in place prior to the opening of enrolment for the next academic year.</a:t>
            </a:r>
          </a:p>
          <a:p>
            <a:pPr marL="171450" indent="-171450">
              <a:buFont typeface="Arial" panose="020B0604020202020204" pitchFamily="34" charset="0"/>
              <a:buChar char="•"/>
            </a:pPr>
            <a:r>
              <a:rPr lang="en-NZ" baseline="0" dirty="0" smtClean="0"/>
              <a:t>If this date was missed the Go Live would have to be held over until 2018.</a:t>
            </a:r>
          </a:p>
          <a:p>
            <a:pPr marL="171450" indent="-171450">
              <a:buFont typeface="Arial" panose="020B0604020202020204" pitchFamily="34" charset="0"/>
              <a:buChar char="•"/>
            </a:pPr>
            <a:r>
              <a:rPr lang="en-NZ" baseline="0" dirty="0" smtClean="0"/>
              <a:t>Will definitely need support from all across the business to get this over the line (this means staff and student involvement)</a:t>
            </a:r>
          </a:p>
          <a:p>
            <a:pPr marL="171450" indent="-171450">
              <a:buFont typeface="Arial" panose="020B0604020202020204" pitchFamily="34" charset="0"/>
              <a:buChar char="•"/>
            </a:pPr>
            <a:r>
              <a:rPr lang="en-NZ" baseline="0" dirty="0" smtClean="0"/>
              <a:t>The project team would be formed and seated together to maximise productivity</a:t>
            </a:r>
          </a:p>
          <a:p>
            <a:pPr marL="171450" indent="-171450">
              <a:buFont typeface="Arial" panose="020B0604020202020204" pitchFamily="34" charset="0"/>
              <a:buChar char="•"/>
            </a:pPr>
            <a:r>
              <a:rPr lang="en-NZ" baseline="0" dirty="0" smtClean="0"/>
              <a:t>The delivered product had to work first time! We would need to test the crap out of this!</a:t>
            </a:r>
          </a:p>
          <a:p>
            <a:endParaRPr lang="en-NZ" baseline="0" dirty="0" smtClean="0"/>
          </a:p>
          <a:p>
            <a:r>
              <a:rPr lang="en-NZ" baseline="0" dirty="0" smtClean="0"/>
              <a:t>The project resource was mostly sourced from existing staff within the IT Services department, and a few independent contractors brought in also for development work.</a:t>
            </a:r>
          </a:p>
          <a:p>
            <a:endParaRPr lang="en-NZ" baseline="0" dirty="0" smtClean="0"/>
          </a:p>
          <a:p>
            <a:r>
              <a:rPr lang="en-NZ" baseline="0" dirty="0" smtClean="0"/>
              <a:t>Team consisted of:</a:t>
            </a:r>
          </a:p>
          <a:p>
            <a:pPr marL="171450" indent="-171450">
              <a:buFont typeface="Arial" panose="020B0604020202020204" pitchFamily="34" charset="0"/>
              <a:buChar char="•"/>
            </a:pPr>
            <a:r>
              <a:rPr lang="en-NZ" baseline="0" dirty="0" smtClean="0"/>
              <a:t>4.5 developers (2 permanent, 3 contract)</a:t>
            </a:r>
          </a:p>
          <a:p>
            <a:pPr marL="171450" indent="-171450">
              <a:buFont typeface="Arial" panose="020B0604020202020204" pitchFamily="34" charset="0"/>
              <a:buChar char="•"/>
            </a:pPr>
            <a:r>
              <a:rPr lang="en-NZ" baseline="0" dirty="0" smtClean="0"/>
              <a:t>4.5 functional analysts (all permanent)</a:t>
            </a:r>
          </a:p>
          <a:p>
            <a:pPr marL="171450" indent="-171450">
              <a:buFont typeface="Arial" panose="020B0604020202020204" pitchFamily="34" charset="0"/>
              <a:buChar char="•"/>
            </a:pPr>
            <a:r>
              <a:rPr lang="en-NZ" baseline="0" dirty="0" smtClean="0"/>
              <a:t>2.5 QA Testers</a:t>
            </a:r>
          </a:p>
          <a:p>
            <a:pPr marL="171450" indent="-171450">
              <a:buFont typeface="Arial" panose="020B0604020202020204" pitchFamily="34" charset="0"/>
              <a:buChar char="•"/>
            </a:pPr>
            <a:r>
              <a:rPr lang="en-NZ" baseline="0" dirty="0" smtClean="0"/>
              <a:t>1 Change and </a:t>
            </a:r>
            <a:r>
              <a:rPr lang="en-NZ" baseline="0" dirty="0" err="1" smtClean="0"/>
              <a:t>Comms</a:t>
            </a:r>
            <a:r>
              <a:rPr lang="en-NZ" baseline="0" dirty="0" smtClean="0"/>
              <a:t> (permanent)</a:t>
            </a:r>
          </a:p>
          <a:p>
            <a:pPr marL="171450" indent="-171450">
              <a:buFont typeface="Arial" panose="020B0604020202020204" pitchFamily="34" charset="0"/>
              <a:buChar char="•"/>
            </a:pPr>
            <a:r>
              <a:rPr lang="en-NZ" baseline="0" dirty="0" smtClean="0"/>
              <a:t>1 Project Manager (contract)</a:t>
            </a:r>
          </a:p>
          <a:p>
            <a:pPr marL="171450" indent="-171450">
              <a:buFont typeface="Arial" panose="020B0604020202020204" pitchFamily="34" charset="0"/>
              <a:buChar char="•"/>
            </a:pPr>
            <a:r>
              <a:rPr lang="en-NZ" baseline="0" dirty="0" smtClean="0"/>
              <a:t>Technical resource as required</a:t>
            </a:r>
          </a:p>
          <a:p>
            <a:endParaRPr lang="en-NZ" baseline="0" dirty="0" smtClean="0"/>
          </a:p>
          <a:p>
            <a:pPr marL="0" indent="0">
              <a:buFont typeface="Arial" panose="020B0604020202020204" pitchFamily="34" charset="0"/>
              <a:buNone/>
            </a:pPr>
            <a:r>
              <a:rPr lang="en-NZ" baseline="0" dirty="0" smtClean="0"/>
              <a:t>Staff and student representatives were included in all aspects of testing.</a:t>
            </a:r>
          </a:p>
          <a:p>
            <a:pPr marL="0" indent="0">
              <a:buFont typeface="Arial" panose="020B0604020202020204" pitchFamily="34" charset="0"/>
              <a:buNone/>
            </a:pPr>
            <a:r>
              <a:rPr lang="en-NZ" baseline="0" dirty="0" smtClean="0"/>
              <a:t>We used focus groups to discuss ideas and test developed functionality, as it became available.</a:t>
            </a:r>
          </a:p>
          <a:p>
            <a:pPr marL="0" indent="0">
              <a:buFont typeface="Arial" panose="020B0604020202020204" pitchFamily="34" charset="0"/>
              <a:buNone/>
            </a:pPr>
            <a:r>
              <a:rPr lang="en-NZ" baseline="0" dirty="0" smtClean="0"/>
              <a:t>The student focus groups allowed us to hear more about existing problem areas for students and to work to resolve these. </a:t>
            </a:r>
          </a:p>
          <a:p>
            <a:pPr marL="0" indent="0">
              <a:buFont typeface="Arial" panose="020B0604020202020204" pitchFamily="34" charset="0"/>
              <a:buNone/>
            </a:pPr>
            <a:r>
              <a:rPr lang="en-NZ" baseline="0" dirty="0" smtClean="0"/>
              <a:t>The feedback received from the student representatives overall was really positive.</a:t>
            </a:r>
          </a:p>
          <a:p>
            <a:pPr marL="0" indent="0">
              <a:buFont typeface="Arial" panose="020B0604020202020204" pitchFamily="34" charset="0"/>
              <a:buNone/>
            </a:pPr>
            <a:r>
              <a:rPr lang="en-NZ" baseline="0" dirty="0" smtClean="0"/>
              <a:t>Any feedback gathered from students was then discussed with individual service divisions and faculties to ensure that this matched up with what’s important for the </a:t>
            </a:r>
            <a:r>
              <a:rPr lang="en-NZ" baseline="0" dirty="0" err="1" smtClean="0"/>
              <a:t>UoA</a:t>
            </a:r>
            <a:r>
              <a:rPr lang="en-NZ" baseline="0" dirty="0" smtClean="0"/>
              <a:t>.</a:t>
            </a:r>
          </a:p>
          <a:p>
            <a:pPr marL="171450" indent="-171450">
              <a:buFont typeface="Arial" panose="020B0604020202020204" pitchFamily="34" charset="0"/>
              <a:buChar char="•"/>
            </a:pPr>
            <a:endParaRPr lang="en-NZ" baseline="0" dirty="0" smtClean="0"/>
          </a:p>
          <a:p>
            <a:pPr marL="171450" indent="-171450">
              <a:buFont typeface="Arial" panose="020B0604020202020204" pitchFamily="34" charset="0"/>
              <a:buChar char="•"/>
            </a:pPr>
            <a:endParaRPr lang="en-NZ" baseline="0" dirty="0" smtClean="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12</a:t>
            </a:fld>
            <a:endParaRPr lang="en-US"/>
          </a:p>
        </p:txBody>
      </p:sp>
    </p:spTree>
    <p:extLst>
      <p:ext uri="{BB962C8B-B14F-4D97-AF65-F5344CB8AC3E}">
        <p14:creationId xmlns:p14="http://schemas.microsoft.com/office/powerpoint/2010/main" val="285115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Chapter Four (or</a:t>
            </a:r>
            <a:r>
              <a:rPr lang="en-NZ" baseline="0" dirty="0" smtClean="0"/>
              <a:t> build me a bomb from this stick of gum, MacGyver!)</a:t>
            </a:r>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13</a:t>
            </a:fld>
            <a:endParaRPr lang="en-US"/>
          </a:p>
        </p:txBody>
      </p:sp>
    </p:spTree>
    <p:extLst>
      <p:ext uri="{BB962C8B-B14F-4D97-AF65-F5344CB8AC3E}">
        <p14:creationId xmlns:p14="http://schemas.microsoft.com/office/powerpoint/2010/main" val="170766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Where</a:t>
            </a:r>
            <a:r>
              <a:rPr lang="en-NZ" baseline="0" dirty="0" smtClean="0"/>
              <a:t> in history are we now? Let’s go back one year in time…it’s November 2016 and PUM image 3 has just been delivered.</a:t>
            </a:r>
          </a:p>
          <a:p>
            <a:endParaRPr lang="en-NZ" baseline="0" dirty="0" smtClean="0"/>
          </a:p>
          <a:p>
            <a:r>
              <a:rPr lang="en-NZ" baseline="0" dirty="0" smtClean="0"/>
              <a:t>The conversations in project land are going something along the lines of:</a:t>
            </a:r>
          </a:p>
          <a:p>
            <a:endParaRPr lang="en-NZ" baseline="0" dirty="0" smtClean="0"/>
          </a:p>
          <a:p>
            <a:pPr marL="171450" indent="-171450">
              <a:buFont typeface="Arial" panose="020B0604020202020204" pitchFamily="34" charset="0"/>
              <a:buChar char="•"/>
            </a:pPr>
            <a:r>
              <a:rPr lang="en-NZ" baseline="0" dirty="0" smtClean="0"/>
              <a:t>So, PUM image 3 gives us an okay starting point, but there’s some really core functionality we still need which hasn’t been released. How do we deal with that?</a:t>
            </a:r>
          </a:p>
          <a:p>
            <a:pPr marL="171450" indent="-171450">
              <a:buFont typeface="Arial" panose="020B0604020202020204" pitchFamily="34" charset="0"/>
              <a:buChar char="•"/>
            </a:pPr>
            <a:r>
              <a:rPr lang="en-NZ" baseline="0" dirty="0" smtClean="0"/>
              <a:t>What are our options? Go with an alternative system? </a:t>
            </a:r>
            <a:br>
              <a:rPr lang="en-NZ" baseline="0" dirty="0" smtClean="0"/>
            </a:br>
            <a:r>
              <a:rPr lang="en-NZ" baseline="0" dirty="0" smtClean="0"/>
              <a:t>Nope! Too expensive! Proceed with Campus Solutions using Classic? Kind of puts us back to square one doesn’t it? And certainly doesn’t provide a mobile solution for the masses.</a:t>
            </a:r>
          </a:p>
          <a:p>
            <a:pPr marL="171450" indent="-171450">
              <a:buFont typeface="Arial" panose="020B0604020202020204" pitchFamily="34" charset="0"/>
              <a:buChar char="•"/>
            </a:pPr>
            <a:r>
              <a:rPr lang="en-NZ" baseline="0" dirty="0" smtClean="0"/>
              <a:t>Do the Fluid thing with PUM 3, fill-in any gaps we find ourselves and pick from the next PUM images the bits that we need (that’s what selective adoption is all about right!?)</a:t>
            </a:r>
            <a:endParaRPr lang="en-NZ" dirty="0" smtClean="0"/>
          </a:p>
          <a:p>
            <a:endParaRPr lang="en-NZ" dirty="0" smtClean="0"/>
          </a:p>
          <a:p>
            <a:r>
              <a:rPr lang="en-NZ" baseline="0" dirty="0" smtClean="0"/>
              <a:t>From PUM 3 we were able to use some bits of delivered functionality including; View Grades, Course history, Tasks, Enrolment Cart, Drop Classes</a:t>
            </a:r>
          </a:p>
          <a:p>
            <a:r>
              <a:rPr lang="en-NZ" baseline="0" dirty="0" smtClean="0"/>
              <a:t>Everything else would need to be delivered by us. Gulp!</a:t>
            </a:r>
            <a:endParaRPr lang="en-NZ"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14</a:t>
            </a:fld>
            <a:endParaRPr lang="en-US"/>
          </a:p>
        </p:txBody>
      </p:sp>
    </p:spTree>
    <p:extLst>
      <p:ext uri="{BB962C8B-B14F-4D97-AF65-F5344CB8AC3E}">
        <p14:creationId xmlns:p14="http://schemas.microsoft.com/office/powerpoint/2010/main" val="549142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Bet you’re thinking we’re crazy right about now? Bet you’re wondering who in their right mind would keep going, with 9 months left until Go Live and the better part of a whole self service system to re-develop?</a:t>
            </a:r>
          </a:p>
          <a:p>
            <a:endParaRPr lang="en-NZ" baseline="0" dirty="0" smtClean="0"/>
          </a:p>
          <a:p>
            <a:r>
              <a:rPr lang="en-NZ" baseline="0" dirty="0" smtClean="0"/>
              <a:t>Wonder know more! It was us! In retrospect it does seem a little nuts, and there will certainly be work to do in the future to allow us to further update what we have, but we did it!</a:t>
            </a:r>
          </a:p>
          <a:p>
            <a:endParaRPr lang="en-NZ" baseline="0" dirty="0" smtClean="0"/>
          </a:p>
          <a:p>
            <a:r>
              <a:rPr lang="en-NZ" baseline="0" dirty="0" smtClean="0"/>
              <a:t>Here’s how…with some help from…the A-Team…oops, I mean these guys…the CS 9.2 upgrade project team </a:t>
            </a:r>
            <a:r>
              <a:rPr lang="en-NZ" baseline="0" dirty="0" smtClean="0">
                <a:sym typeface="Wingdings" panose="05000000000000000000" pitchFamily="2" charset="2"/>
              </a:rPr>
              <a:t></a:t>
            </a:r>
          </a:p>
          <a:p>
            <a:endParaRPr lang="en-NZ" baseline="0" dirty="0" smtClean="0">
              <a:sym typeface="Wingdings" panose="05000000000000000000" pitchFamily="2" charset="2"/>
            </a:endParaRPr>
          </a:p>
          <a:p>
            <a:r>
              <a:rPr lang="en-NZ" dirty="0" smtClean="0"/>
              <a:t>With</a:t>
            </a:r>
            <a:r>
              <a:rPr lang="en-NZ" baseline="0" dirty="0" smtClean="0"/>
              <a:t> full support from management and the business, our dedicated project team were able to deliver a self service system which was easily usable across any device and continued to offer all of the functionality our students had come to rely on.</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15</a:t>
            </a:fld>
            <a:endParaRPr lang="en-US"/>
          </a:p>
        </p:txBody>
      </p:sp>
    </p:spTree>
    <p:extLst>
      <p:ext uri="{BB962C8B-B14F-4D97-AF65-F5344CB8AC3E}">
        <p14:creationId xmlns:p14="http://schemas.microsoft.com/office/powerpoint/2010/main" val="306197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Chapter Five (or</a:t>
            </a:r>
            <a:r>
              <a:rPr lang="en-NZ" baseline="0" dirty="0" smtClean="0"/>
              <a:t> ask not what your student management system can do for you…)</a:t>
            </a:r>
          </a:p>
          <a:p>
            <a:endParaRPr lang="en-NZ" baseline="0" dirty="0" smtClean="0"/>
          </a:p>
          <a:p>
            <a:r>
              <a:rPr lang="en-NZ" baseline="0" dirty="0" smtClean="0"/>
              <a:t>As our expedition team headed into the woods and the project unfolded it was evident that we needed to use a blended approach to deliver the self service pages we required.</a:t>
            </a:r>
          </a:p>
          <a:p>
            <a:pPr marL="0" indent="0">
              <a:buFont typeface="Arial" panose="020B0604020202020204" pitchFamily="34" charset="0"/>
              <a:buNone/>
            </a:pPr>
            <a:endParaRPr lang="en-NZ" baseline="0" dirty="0" smtClean="0"/>
          </a:p>
          <a:p>
            <a:pPr marL="171450" indent="-171450">
              <a:buFont typeface="Arial" panose="020B0604020202020204" pitchFamily="34" charset="0"/>
              <a:buChar char="•"/>
            </a:pPr>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16</a:t>
            </a:fld>
            <a:endParaRPr lang="en-US"/>
          </a:p>
        </p:txBody>
      </p:sp>
    </p:spTree>
    <p:extLst>
      <p:ext uri="{BB962C8B-B14F-4D97-AF65-F5344CB8AC3E}">
        <p14:creationId xmlns:p14="http://schemas.microsoft.com/office/powerpoint/2010/main" val="3730555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kern="1200" dirty="0" smtClean="0">
                <a:solidFill>
                  <a:schemeClr val="tx1"/>
                </a:solidFill>
                <a:effectLst/>
                <a:latin typeface="+mn-lt"/>
                <a:ea typeface="+mn-ea"/>
                <a:cs typeface="+mn-cs"/>
              </a:rPr>
              <a:t>The</a:t>
            </a:r>
            <a:r>
              <a:rPr lang="en-NZ" sz="1200" kern="1200" baseline="0" dirty="0" smtClean="0">
                <a:solidFill>
                  <a:schemeClr val="tx1"/>
                </a:solidFill>
                <a:effectLst/>
                <a:latin typeface="+mn-lt"/>
                <a:ea typeface="+mn-ea"/>
                <a:cs typeface="+mn-cs"/>
              </a:rPr>
              <a:t> Fluid self service we have delivered uses a variety of different kinds of Fluid pages. Examples being:</a:t>
            </a:r>
            <a:endParaRPr lang="en-NZ" sz="1200" kern="1200" dirty="0" smtClean="0">
              <a:solidFill>
                <a:schemeClr val="tx1"/>
              </a:solidFill>
              <a:effectLst/>
              <a:latin typeface="+mn-lt"/>
              <a:ea typeface="+mn-ea"/>
              <a:cs typeface="+mn-cs"/>
            </a:endParaRPr>
          </a:p>
          <a:p>
            <a:pPr lvl="0"/>
            <a:endParaRPr lang="en-NZ" sz="1200" kern="1200" dirty="0" smtClean="0">
              <a:solidFill>
                <a:schemeClr val="tx1"/>
              </a:solidFill>
              <a:effectLst/>
              <a:latin typeface="+mn-lt"/>
              <a:ea typeface="+mn-ea"/>
              <a:cs typeface="+mn-cs"/>
            </a:endParaRPr>
          </a:p>
          <a:p>
            <a:pPr lvl="0"/>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Functions delivered</a:t>
            </a:r>
            <a:r>
              <a:rPr lang="en-NZ" sz="1200" kern="1200" baseline="0" dirty="0" smtClean="0">
                <a:solidFill>
                  <a:schemeClr val="tx1"/>
                </a:solidFill>
                <a:effectLst/>
                <a:latin typeface="+mn-lt"/>
                <a:ea typeface="+mn-ea"/>
                <a:cs typeface="+mn-cs"/>
              </a:rPr>
              <a:t> in PUM 3</a:t>
            </a:r>
            <a:r>
              <a:rPr lang="en-NZ" sz="1200" kern="1200" dirty="0" smtClean="0">
                <a:solidFill>
                  <a:schemeClr val="tx1"/>
                </a:solidFill>
                <a:effectLst/>
                <a:latin typeface="+mn-lt"/>
                <a:ea typeface="+mn-ea"/>
                <a:cs typeface="+mn-cs"/>
              </a:rPr>
              <a:t> (View Grades, Course History, Tasks)</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Custom</a:t>
            </a:r>
            <a:r>
              <a:rPr lang="en-NZ" sz="1200" kern="1200" baseline="0" dirty="0" smtClean="0">
                <a:solidFill>
                  <a:schemeClr val="tx1"/>
                </a:solidFill>
                <a:effectLst/>
                <a:latin typeface="+mn-lt"/>
                <a:ea typeface="+mn-ea"/>
                <a:cs typeface="+mn-cs"/>
              </a:rPr>
              <a:t> Fluid items developed using Classic as a guide </a:t>
            </a:r>
            <a:r>
              <a:rPr lang="en-NZ" sz="1200" kern="1200" dirty="0" smtClean="0">
                <a:solidFill>
                  <a:schemeClr val="tx1"/>
                </a:solidFill>
                <a:effectLst/>
                <a:latin typeface="+mn-lt"/>
                <a:ea typeface="+mn-ea"/>
                <a:cs typeface="+mn-cs"/>
              </a:rPr>
              <a:t>(Class Search, Enrolment (Shopping) Cart, Course Catalogue, My Class Timetable, My Exam Timetable)</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Fluid</a:t>
            </a:r>
            <a:r>
              <a:rPr lang="en-NZ" sz="1200" kern="1200" baseline="0" dirty="0" smtClean="0">
                <a:solidFill>
                  <a:schemeClr val="tx1"/>
                </a:solidFill>
                <a:effectLst/>
                <a:latin typeface="+mn-lt"/>
                <a:ea typeface="+mn-ea"/>
                <a:cs typeface="+mn-cs"/>
              </a:rPr>
              <a:t> items created by </a:t>
            </a:r>
            <a:r>
              <a:rPr lang="en-NZ" sz="1200" kern="1200" dirty="0" err="1" smtClean="0">
                <a:solidFill>
                  <a:schemeClr val="tx1"/>
                </a:solidFill>
                <a:effectLst/>
                <a:latin typeface="+mn-lt"/>
                <a:ea typeface="+mn-ea"/>
                <a:cs typeface="+mn-cs"/>
              </a:rPr>
              <a:t>UoA</a:t>
            </a:r>
            <a:r>
              <a:rPr lang="en-NZ" sz="1200" kern="1200" dirty="0" smtClean="0">
                <a:solidFill>
                  <a:schemeClr val="tx1"/>
                </a:solidFill>
                <a:effectLst/>
                <a:latin typeface="+mn-lt"/>
                <a:ea typeface="+mn-ea"/>
                <a:cs typeface="+mn-cs"/>
              </a:rPr>
              <a:t> with no Fluid equivalent. These items</a:t>
            </a:r>
            <a:r>
              <a:rPr lang="en-NZ" sz="1200" kern="1200" baseline="0" dirty="0" smtClean="0">
                <a:solidFill>
                  <a:schemeClr val="tx1"/>
                </a:solidFill>
                <a:effectLst/>
                <a:latin typeface="+mn-lt"/>
                <a:ea typeface="+mn-ea"/>
                <a:cs typeface="+mn-cs"/>
              </a:rPr>
              <a:t> had custom Classic pages which we used as a guide</a:t>
            </a:r>
            <a:r>
              <a:rPr lang="en-NZ" sz="1200" kern="1200" dirty="0" smtClean="0">
                <a:solidFill>
                  <a:schemeClr val="tx1"/>
                </a:solidFill>
                <a:effectLst/>
                <a:latin typeface="+mn-lt"/>
                <a:ea typeface="+mn-ea"/>
                <a:cs typeface="+mn-cs"/>
              </a:rPr>
              <a:t> (Change My Major, Concessions (request for enrolment where requirements aren’t met))</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Lastly Classic pages which we put in a Fluid wrapper, to</a:t>
            </a:r>
            <a:r>
              <a:rPr lang="en-NZ" sz="1200" kern="1200" baseline="0" dirty="0" smtClean="0">
                <a:solidFill>
                  <a:schemeClr val="tx1"/>
                </a:solidFill>
                <a:effectLst/>
                <a:latin typeface="+mn-lt"/>
                <a:ea typeface="+mn-ea"/>
                <a:cs typeface="+mn-cs"/>
              </a:rPr>
              <a:t> keep the experience consistent for our students</a:t>
            </a:r>
            <a:r>
              <a:rPr lang="en-NZ" sz="1200" kern="1200" dirty="0" smtClean="0">
                <a:solidFill>
                  <a:schemeClr val="tx1"/>
                </a:solidFill>
                <a:effectLst/>
                <a:latin typeface="+mn-lt"/>
                <a:ea typeface="+mn-ea"/>
                <a:cs typeface="+mn-cs"/>
              </a:rPr>
              <a:t> (Swap Classes, Edit Classes, full My Programme Requirements (Advisement Report))</a:t>
            </a:r>
          </a:p>
          <a:p>
            <a:endParaRPr lang="en-NZ"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17</a:t>
            </a:fld>
            <a:endParaRPr lang="en-US"/>
          </a:p>
        </p:txBody>
      </p:sp>
    </p:spTree>
    <p:extLst>
      <p:ext uri="{BB962C8B-B14F-4D97-AF65-F5344CB8AC3E}">
        <p14:creationId xmlns:p14="http://schemas.microsoft.com/office/powerpoint/2010/main" val="624084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kern="1200" dirty="0" smtClean="0">
                <a:solidFill>
                  <a:schemeClr val="tx1"/>
                </a:solidFill>
                <a:effectLst/>
                <a:latin typeface="+mn-lt"/>
                <a:ea typeface="+mn-ea"/>
                <a:cs typeface="+mn-cs"/>
              </a:rPr>
              <a:t>Here’s a look at some of our pages using examples from those four groups:</a:t>
            </a:r>
            <a:endParaRPr lang="en-NZ" sz="1200" kern="1200" baseline="0" dirty="0" smtClean="0">
              <a:solidFill>
                <a:schemeClr val="tx1"/>
              </a:solidFill>
              <a:effectLst/>
              <a:latin typeface="+mn-lt"/>
              <a:ea typeface="+mn-ea"/>
              <a:cs typeface="+mn-cs"/>
            </a:endParaRPr>
          </a:p>
          <a:p>
            <a:pPr lvl="0"/>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What was delivered</a:t>
            </a:r>
            <a:r>
              <a:rPr lang="en-NZ" sz="1200" kern="1200" baseline="0" dirty="0" smtClean="0">
                <a:solidFill>
                  <a:schemeClr val="tx1"/>
                </a:solidFill>
                <a:effectLst/>
                <a:latin typeface="+mn-lt"/>
                <a:ea typeface="+mn-ea"/>
                <a:cs typeface="+mn-cs"/>
              </a:rPr>
              <a:t> that we could use?</a:t>
            </a:r>
          </a:p>
          <a:p>
            <a:pPr lvl="0"/>
            <a:endParaRPr lang="en-NZ" sz="1200" kern="1200" baseline="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View Grades: This was delivered</a:t>
            </a:r>
            <a:r>
              <a:rPr lang="en-NZ" sz="1200" kern="1200" baseline="0" dirty="0" smtClean="0">
                <a:solidFill>
                  <a:schemeClr val="tx1"/>
                </a:solidFill>
                <a:effectLst/>
                <a:latin typeface="+mn-lt"/>
                <a:ea typeface="+mn-ea"/>
                <a:cs typeface="+mn-cs"/>
              </a:rPr>
              <a:t> in PUM 3, and we’re using it as is with the </a:t>
            </a:r>
            <a:r>
              <a:rPr lang="en-NZ" sz="1200" kern="1200" baseline="0" dirty="0" err="1" smtClean="0">
                <a:solidFill>
                  <a:schemeClr val="tx1"/>
                </a:solidFill>
                <a:effectLst/>
                <a:latin typeface="+mn-lt"/>
                <a:ea typeface="+mn-ea"/>
                <a:cs typeface="+mn-cs"/>
              </a:rPr>
              <a:t>config</a:t>
            </a:r>
            <a:r>
              <a:rPr lang="en-NZ" sz="1200" kern="1200" baseline="0" dirty="0" smtClean="0">
                <a:solidFill>
                  <a:schemeClr val="tx1"/>
                </a:solidFill>
                <a:effectLst/>
                <a:latin typeface="+mn-lt"/>
                <a:ea typeface="+mn-ea"/>
                <a:cs typeface="+mn-cs"/>
              </a:rPr>
              <a:t> option of display GPAs switched on.</a:t>
            </a:r>
            <a:endParaRPr lang="en-NZ" sz="1200" kern="1200" dirty="0" smtClean="0">
              <a:solidFill>
                <a:schemeClr val="tx1"/>
              </a:solidFill>
              <a:effectLst/>
              <a:latin typeface="+mn-lt"/>
              <a:ea typeface="+mn-ea"/>
              <a:cs typeface="+mn-cs"/>
            </a:endParaRPr>
          </a:p>
          <a:p>
            <a:pPr lvl="0"/>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What did we need that PUM</a:t>
            </a:r>
            <a:r>
              <a:rPr lang="en-NZ" sz="1200" kern="1200" baseline="0" dirty="0" smtClean="0">
                <a:solidFill>
                  <a:schemeClr val="tx1"/>
                </a:solidFill>
                <a:effectLst/>
                <a:latin typeface="+mn-lt"/>
                <a:ea typeface="+mn-ea"/>
                <a:cs typeface="+mn-cs"/>
              </a:rPr>
              <a:t> image 3 didn’t include?</a:t>
            </a:r>
          </a:p>
          <a:p>
            <a:pPr lvl="0"/>
            <a:endParaRPr lang="en-NZ" sz="1200" kern="1200" baseline="0" dirty="0" smtClean="0">
              <a:solidFill>
                <a:schemeClr val="tx1"/>
              </a:solidFill>
              <a:effectLst/>
              <a:latin typeface="+mn-lt"/>
              <a:ea typeface="+mn-ea"/>
              <a:cs typeface="+mn-cs"/>
            </a:endParaRPr>
          </a:p>
          <a:p>
            <a:pPr lvl="0"/>
            <a:r>
              <a:rPr lang="en-NZ" sz="1200" kern="1200" baseline="0" dirty="0" smtClean="0">
                <a:solidFill>
                  <a:schemeClr val="tx1"/>
                </a:solidFill>
                <a:effectLst/>
                <a:latin typeface="+mn-lt"/>
                <a:ea typeface="+mn-ea"/>
                <a:cs typeface="+mn-cs"/>
              </a:rPr>
              <a:t>Class Search: We used Classic as our model to develop a Fluid version.</a:t>
            </a:r>
          </a:p>
          <a:p>
            <a:pPr lvl="0"/>
            <a:endParaRPr lang="en-NZ"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Steep learning curve for developers</a:t>
            </a:r>
          </a:p>
          <a:p>
            <a:pPr lvl="0"/>
            <a:endParaRPr lang="en-NZ" sz="1200" kern="1200" baseline="0" dirty="0" smtClean="0">
              <a:solidFill>
                <a:schemeClr val="tx1"/>
              </a:solidFill>
              <a:effectLst/>
              <a:latin typeface="+mn-lt"/>
              <a:ea typeface="+mn-ea"/>
              <a:cs typeface="+mn-cs"/>
            </a:endParaRPr>
          </a:p>
          <a:p>
            <a:pPr lvl="0"/>
            <a:r>
              <a:rPr lang="en-NZ" sz="1200" kern="1200" baseline="0" dirty="0" smtClean="0">
                <a:solidFill>
                  <a:schemeClr val="tx1"/>
                </a:solidFill>
                <a:effectLst/>
                <a:latin typeface="+mn-lt"/>
                <a:ea typeface="+mn-ea"/>
                <a:cs typeface="+mn-cs"/>
              </a:rPr>
              <a:t>What did we re-create which doesn’t exist in delivered Classic?</a:t>
            </a:r>
          </a:p>
          <a:p>
            <a:pPr lvl="0"/>
            <a:endParaRPr lang="en-NZ" sz="1200" kern="1200" baseline="0" dirty="0" smtClean="0">
              <a:solidFill>
                <a:schemeClr val="tx1"/>
              </a:solidFill>
              <a:effectLst/>
              <a:latin typeface="+mn-lt"/>
              <a:ea typeface="+mn-ea"/>
              <a:cs typeface="+mn-cs"/>
            </a:endParaRPr>
          </a:p>
          <a:p>
            <a:pPr lvl="0"/>
            <a:r>
              <a:rPr lang="en-NZ" sz="1200" kern="1200" baseline="0" dirty="0" smtClean="0">
                <a:solidFill>
                  <a:schemeClr val="tx1"/>
                </a:solidFill>
                <a:effectLst/>
                <a:latin typeface="+mn-lt"/>
                <a:ea typeface="+mn-ea"/>
                <a:cs typeface="+mn-cs"/>
              </a:rPr>
              <a:t>Graduation Application: This is based on a custom Classic page which we had already implemented, but was significantly re-worked for Fluid and mobile devices.</a:t>
            </a:r>
          </a:p>
          <a:p>
            <a:pPr lvl="0"/>
            <a:endParaRPr lang="en-NZ"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Double development required for some areas to accommodate different sized devices e.g. Graduation application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iOS issues (continued…) Pop-up pages, re-bounding</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scrolls on some</a:t>
            </a:r>
            <a:r>
              <a:rPr lang="en-NZ" sz="1200" kern="1200" baseline="0" dirty="0" smtClean="0">
                <a:solidFill>
                  <a:schemeClr val="tx1"/>
                </a:solidFill>
                <a:effectLst/>
                <a:latin typeface="+mn-lt"/>
                <a:ea typeface="+mn-ea"/>
                <a:cs typeface="+mn-cs"/>
              </a:rPr>
              <a:t> pages</a:t>
            </a:r>
            <a:endParaRPr lang="en-NZ" sz="1200" kern="1200" dirty="0" smtClean="0">
              <a:solidFill>
                <a:schemeClr val="tx1"/>
              </a:solidFill>
              <a:effectLst/>
              <a:latin typeface="+mn-lt"/>
              <a:ea typeface="+mn-ea"/>
              <a:cs typeface="+mn-cs"/>
            </a:endParaRPr>
          </a:p>
          <a:p>
            <a:pPr lvl="0"/>
            <a:endParaRPr lang="en-NZ" sz="1200" kern="1200" baseline="0" dirty="0" smtClean="0">
              <a:solidFill>
                <a:schemeClr val="tx1"/>
              </a:solidFill>
              <a:effectLst/>
              <a:latin typeface="+mn-lt"/>
              <a:ea typeface="+mn-ea"/>
              <a:cs typeface="+mn-cs"/>
            </a:endParaRPr>
          </a:p>
          <a:p>
            <a:pPr lvl="0"/>
            <a:r>
              <a:rPr lang="en-NZ" sz="1200" kern="1200" baseline="0" dirty="0" smtClean="0">
                <a:solidFill>
                  <a:schemeClr val="tx1"/>
                </a:solidFill>
                <a:effectLst/>
                <a:latin typeface="+mn-lt"/>
                <a:ea typeface="+mn-ea"/>
                <a:cs typeface="+mn-cs"/>
              </a:rPr>
              <a:t>What did we need to deliver but, couldn’t re-create in Fluid in time for Go Live?</a:t>
            </a:r>
          </a:p>
          <a:p>
            <a:pPr lvl="0"/>
            <a:endParaRPr lang="en-NZ" sz="1200" kern="1200" baseline="0" dirty="0" smtClean="0">
              <a:solidFill>
                <a:schemeClr val="tx1"/>
              </a:solidFill>
              <a:effectLst/>
              <a:latin typeface="+mn-lt"/>
              <a:ea typeface="+mn-ea"/>
              <a:cs typeface="+mn-cs"/>
            </a:endParaRPr>
          </a:p>
          <a:p>
            <a:pPr lvl="0"/>
            <a:r>
              <a:rPr lang="en-NZ" sz="1200" kern="1200" baseline="0" dirty="0" smtClean="0">
                <a:solidFill>
                  <a:schemeClr val="tx1"/>
                </a:solidFill>
                <a:effectLst/>
                <a:latin typeface="+mn-lt"/>
                <a:ea typeface="+mn-ea"/>
                <a:cs typeface="+mn-cs"/>
              </a:rPr>
              <a:t>Edit/Swap Courses: This is an example of a Classic page with a Fluid wrapper (one of 3 items which were delivered in this wrapped state due to time constraints). These 3 pages we have not made available on a mobile device</a:t>
            </a:r>
          </a:p>
          <a:p>
            <a:pPr lvl="0"/>
            <a:endParaRPr lang="en-NZ" sz="1200" kern="1200" baseline="0" dirty="0" smtClean="0">
              <a:solidFill>
                <a:schemeClr val="tx1"/>
              </a:solidFill>
              <a:effectLst/>
              <a:latin typeface="+mn-lt"/>
              <a:ea typeface="+mn-ea"/>
              <a:cs typeface="+mn-cs"/>
            </a:endParaRPr>
          </a:p>
          <a:p>
            <a:pPr lvl="0"/>
            <a:r>
              <a:rPr lang="en-NZ" sz="1200" kern="1200" baseline="0" dirty="0" smtClean="0">
                <a:solidFill>
                  <a:schemeClr val="tx1"/>
                </a:solidFill>
                <a:effectLst/>
                <a:latin typeface="+mn-lt"/>
                <a:ea typeface="+mn-ea"/>
                <a:cs typeface="+mn-cs"/>
              </a:rPr>
              <a:t>You may be aware that the Edit and Swap Courses functionality was delivered as part of PUM image 5 in May 2017. We were pretty excited about this but after some investigation determined that the code base had been altered sufficiently between releases which prevented us from being able to take the items we desired and add them to PUM image 3. With 3 and a bit months to go until Go Live, a decision was made to wrap these Classic pages in a Fluid wrapper.</a:t>
            </a:r>
          </a:p>
        </p:txBody>
      </p:sp>
      <p:sp>
        <p:nvSpPr>
          <p:cNvPr id="4" name="Slide Number Placeholder 3"/>
          <p:cNvSpPr>
            <a:spLocks noGrp="1"/>
          </p:cNvSpPr>
          <p:nvPr>
            <p:ph type="sldNum" sz="quarter" idx="10"/>
          </p:nvPr>
        </p:nvSpPr>
        <p:spPr/>
        <p:txBody>
          <a:bodyPr/>
          <a:lstStyle/>
          <a:p>
            <a:fld id="{960170D6-42E6-3B4C-BC2C-154007EECCF7}" type="slidenum">
              <a:rPr lang="en-US" smtClean="0"/>
              <a:t>18</a:t>
            </a:fld>
            <a:endParaRPr lang="en-US"/>
          </a:p>
        </p:txBody>
      </p:sp>
    </p:spTree>
    <p:extLst>
      <p:ext uri="{BB962C8B-B14F-4D97-AF65-F5344CB8AC3E}">
        <p14:creationId xmlns:p14="http://schemas.microsoft.com/office/powerpoint/2010/main" val="1208524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Chapter Six (or</a:t>
            </a:r>
            <a:r>
              <a:rPr lang="en-NZ" baseline="0" dirty="0" smtClean="0"/>
              <a:t> </a:t>
            </a:r>
            <a:r>
              <a:rPr lang="en-NZ" baseline="0" dirty="0" err="1" smtClean="0"/>
              <a:t>Veni</a:t>
            </a:r>
            <a:r>
              <a:rPr lang="en-NZ" baseline="0" dirty="0" smtClean="0"/>
              <a:t>, </a:t>
            </a:r>
            <a:r>
              <a:rPr lang="en-NZ" baseline="0" dirty="0" err="1" smtClean="0"/>
              <a:t>Vidi</a:t>
            </a:r>
            <a:r>
              <a:rPr lang="en-NZ" baseline="0" dirty="0" smtClean="0"/>
              <a:t>, Vici)</a:t>
            </a:r>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19</a:t>
            </a:fld>
            <a:endParaRPr lang="en-US"/>
          </a:p>
        </p:txBody>
      </p:sp>
    </p:spTree>
    <p:extLst>
      <p:ext uri="{BB962C8B-B14F-4D97-AF65-F5344CB8AC3E}">
        <p14:creationId xmlns:p14="http://schemas.microsoft.com/office/powerpoint/2010/main" val="11720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Like</a:t>
            </a:r>
            <a:r>
              <a:rPr lang="en-NZ" baseline="0" dirty="0" smtClean="0"/>
              <a:t> all good stories, we start our tale at the beginning…</a:t>
            </a:r>
            <a:r>
              <a:rPr lang="en-NZ" dirty="0" smtClean="0"/>
              <a:t>Chapter One (or</a:t>
            </a:r>
            <a:r>
              <a:rPr lang="en-NZ" baseline="0" dirty="0" smtClean="0"/>
              <a:t> why can’t this work on my mobile?)</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a:t>
            </a:fld>
            <a:endParaRPr lang="en-US"/>
          </a:p>
        </p:txBody>
      </p:sp>
    </p:spTree>
    <p:extLst>
      <p:ext uri="{BB962C8B-B14F-4D97-AF65-F5344CB8AC3E}">
        <p14:creationId xmlns:p14="http://schemas.microsoft.com/office/powerpoint/2010/main" val="1229616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We’ve reached our destination, the team is all intact (no-one</a:t>
            </a:r>
            <a:r>
              <a:rPr lang="en-NZ" baseline="0" dirty="0" smtClean="0"/>
              <a:t> was trampled by the giant), we’ve delivered a Fluid self service system complete with everything our students need on-time and under budget (no really!?!). And, we’re all living happily ever after. </a:t>
            </a:r>
            <a:r>
              <a:rPr lang="en-NZ" baseline="0" dirty="0" smtClean="0">
                <a:sym typeface="Wingdings" panose="05000000000000000000" pitchFamily="2" charset="2"/>
              </a:rPr>
              <a:t></a:t>
            </a:r>
            <a:endParaRPr lang="en-NZ" dirty="0" smtClean="0"/>
          </a:p>
          <a:p>
            <a:endParaRPr lang="en-NZ" dirty="0" smtClean="0"/>
          </a:p>
        </p:txBody>
      </p:sp>
      <p:sp>
        <p:nvSpPr>
          <p:cNvPr id="4" name="Slide Number Placeholder 3"/>
          <p:cNvSpPr>
            <a:spLocks noGrp="1"/>
          </p:cNvSpPr>
          <p:nvPr>
            <p:ph type="sldNum" sz="quarter" idx="10"/>
          </p:nvPr>
        </p:nvSpPr>
        <p:spPr/>
        <p:txBody>
          <a:bodyPr/>
          <a:lstStyle/>
          <a:p>
            <a:fld id="{960170D6-42E6-3B4C-BC2C-154007EECCF7}" type="slidenum">
              <a:rPr lang="en-US" smtClean="0"/>
              <a:t>20</a:t>
            </a:fld>
            <a:endParaRPr lang="en-US"/>
          </a:p>
        </p:txBody>
      </p:sp>
    </p:spTree>
    <p:extLst>
      <p:ext uri="{BB962C8B-B14F-4D97-AF65-F5344CB8AC3E}">
        <p14:creationId xmlns:p14="http://schemas.microsoft.com/office/powerpoint/2010/main" val="925059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a:t>
            </a:r>
            <a:r>
              <a:rPr lang="en-NZ" baseline="0" dirty="0" smtClean="0"/>
              <a:t> hindsight (with perfect vision of selective adoption), we would choose to wait for a PUM image that contained the majority of the Fluid items that we wanted.</a:t>
            </a:r>
          </a:p>
          <a:p>
            <a:endParaRPr lang="en-NZ" baseline="0" dirty="0" smtClean="0"/>
          </a:p>
          <a:p>
            <a:r>
              <a:rPr lang="en-NZ" baseline="0" dirty="0" smtClean="0"/>
              <a:t>At the start of our process we had the expectation that swapping out our custom pages for those delivered in a later PUM would be a fairly straightforward process, using selective adoption. Reality proved different.</a:t>
            </a:r>
          </a:p>
          <a:p>
            <a:endParaRPr lang="en-NZ" baseline="0" dirty="0" smtClean="0"/>
          </a:p>
          <a:p>
            <a:r>
              <a:rPr lang="en-NZ" baseline="0" dirty="0" smtClean="0"/>
              <a:t>In-order for the University to move to a later PUM image there will be a requirement to complete significant re-work. </a:t>
            </a:r>
          </a:p>
          <a:p>
            <a:endParaRPr lang="en-NZ" dirty="0" smtClean="0"/>
          </a:p>
          <a:p>
            <a:r>
              <a:rPr lang="en-NZ" dirty="0" smtClean="0"/>
              <a:t>Our Fluid self service system has been well received</a:t>
            </a:r>
            <a:r>
              <a:rPr lang="en-NZ" baseline="0" dirty="0" smtClean="0"/>
              <a:t> and within a week of opening enrolments for 2018 we have seen an increase in the number of enrolments, compared with the same point in prior years. We see this as evidence that the modern intuitive Fluid interface is delivering the expected benefits.</a:t>
            </a:r>
            <a:endParaRPr lang="en-NZ" dirty="0" smtClean="0"/>
          </a:p>
          <a:p>
            <a:endParaRPr lang="en-NZ" dirty="0" smtClean="0"/>
          </a:p>
          <a:p>
            <a:r>
              <a:rPr lang="en-NZ" dirty="0" smtClean="0"/>
              <a:t>During</a:t>
            </a:r>
            <a:r>
              <a:rPr lang="en-NZ" baseline="0" dirty="0" smtClean="0"/>
              <a:t> the week of Go Live we checked social media pages to gage reaction and it t</a:t>
            </a:r>
            <a:r>
              <a:rPr lang="en-NZ" dirty="0" smtClean="0"/>
              <a:t>urns</a:t>
            </a:r>
            <a:r>
              <a:rPr lang="en-NZ" baseline="0" dirty="0" smtClean="0"/>
              <a:t> out that some students recognised the functionality but, missed the finer point of what is running their self service system.</a:t>
            </a:r>
            <a:endParaRPr lang="en-NZ" dirty="0" smtClean="0"/>
          </a:p>
        </p:txBody>
      </p:sp>
      <p:sp>
        <p:nvSpPr>
          <p:cNvPr id="4" name="Slide Number Placeholder 3"/>
          <p:cNvSpPr>
            <a:spLocks noGrp="1"/>
          </p:cNvSpPr>
          <p:nvPr>
            <p:ph type="sldNum" sz="quarter" idx="10"/>
          </p:nvPr>
        </p:nvSpPr>
        <p:spPr/>
        <p:txBody>
          <a:bodyPr/>
          <a:lstStyle/>
          <a:p>
            <a:fld id="{960170D6-42E6-3B4C-BC2C-154007EECCF7}" type="slidenum">
              <a:rPr lang="en-US" smtClean="0"/>
              <a:t>21</a:t>
            </a:fld>
            <a:endParaRPr lang="en-US"/>
          </a:p>
        </p:txBody>
      </p:sp>
    </p:spTree>
    <p:extLst>
      <p:ext uri="{BB962C8B-B14F-4D97-AF65-F5344CB8AC3E}">
        <p14:creationId xmlns:p14="http://schemas.microsoft.com/office/powerpoint/2010/main" val="2141641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The plans for our sequel journey do include:</a:t>
            </a:r>
          </a:p>
          <a:p>
            <a:endParaRPr lang="en-NZ" baseline="0" dirty="0" smtClean="0"/>
          </a:p>
          <a:p>
            <a:pPr marL="171450" indent="-171450">
              <a:buFont typeface="Arial" panose="020B0604020202020204" pitchFamily="34" charset="0"/>
              <a:buChar char="•"/>
            </a:pPr>
            <a:r>
              <a:rPr lang="en-NZ" baseline="0" dirty="0" smtClean="0"/>
              <a:t>Moving to a later PUM image &gt; as noted this is going to require re-work of our custom items</a:t>
            </a:r>
          </a:p>
          <a:p>
            <a:pPr marL="171450" indent="-171450">
              <a:buFont typeface="Arial" panose="020B0604020202020204" pitchFamily="34" charset="0"/>
              <a:buChar char="•"/>
            </a:pPr>
            <a:endParaRPr lang="en-NZ" baseline="0" dirty="0" smtClean="0"/>
          </a:p>
          <a:p>
            <a:pPr marL="171450" indent="-171450">
              <a:buFont typeface="Arial" panose="020B0604020202020204" pitchFamily="34" charset="0"/>
              <a:buChar char="•"/>
            </a:pPr>
            <a:endParaRPr lang="en-NZ"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22</a:t>
            </a:fld>
            <a:endParaRPr lang="en-US"/>
          </a:p>
        </p:txBody>
      </p:sp>
    </p:spTree>
    <p:extLst>
      <p:ext uri="{BB962C8B-B14F-4D97-AF65-F5344CB8AC3E}">
        <p14:creationId xmlns:p14="http://schemas.microsoft.com/office/powerpoint/2010/main" val="4264385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Questions?</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23</a:t>
            </a:fld>
            <a:endParaRPr lang="en-US"/>
          </a:p>
        </p:txBody>
      </p:sp>
    </p:spTree>
    <p:extLst>
      <p:ext uri="{BB962C8B-B14F-4D97-AF65-F5344CB8AC3E}">
        <p14:creationId xmlns:p14="http://schemas.microsoft.com/office/powerpoint/2010/main" val="2662006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25</a:t>
            </a:fld>
            <a:endParaRPr lang="en-US"/>
          </a:p>
        </p:txBody>
      </p:sp>
    </p:spTree>
    <p:extLst>
      <p:ext uri="{BB962C8B-B14F-4D97-AF65-F5344CB8AC3E}">
        <p14:creationId xmlns:p14="http://schemas.microsoft.com/office/powerpoint/2010/main" val="99595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Once</a:t>
            </a:r>
            <a:r>
              <a:rPr lang="en-NZ" baseline="0" dirty="0" smtClean="0"/>
              <a:t> upon a time…in the city of Auckland, at a University of the same name their worked a Deputy VC and her Director </a:t>
            </a:r>
            <a:r>
              <a:rPr lang="en-NZ" baseline="0" dirty="0" err="1" smtClean="0"/>
              <a:t>Acad</a:t>
            </a:r>
            <a:r>
              <a:rPr lang="en-NZ" baseline="0" dirty="0" smtClean="0"/>
              <a:t> Services.</a:t>
            </a:r>
          </a:p>
          <a:p>
            <a:endParaRPr lang="en-NZ" baseline="0" dirty="0" smtClean="0"/>
          </a:p>
          <a:p>
            <a:r>
              <a:rPr lang="en-NZ" baseline="0" dirty="0" smtClean="0"/>
              <a:t>They lived in an elegant stone tower on a beautiful expanse of land in the middle of a very busy city. The Deputy VC and Director AS knew they offered quality to the people who flocked to their University…but times were changing and technology was progressing fast. What had always been happy cheers when visits were made to the faculties, were now being tainted with whispers of unrest.</a:t>
            </a:r>
          </a:p>
          <a:p>
            <a:endParaRPr lang="en-NZ" baseline="0" dirty="0" smtClean="0"/>
          </a:p>
          <a:p>
            <a:r>
              <a:rPr lang="en-NZ" baseline="0" dirty="0" smtClean="0"/>
              <a:t>Let’s survey the University of Auckland kingdom and look at what they already had:</a:t>
            </a:r>
          </a:p>
          <a:p>
            <a:pPr marL="171450" indent="-171450">
              <a:buFontTx/>
              <a:buChar char="-"/>
            </a:pPr>
            <a:r>
              <a:rPr lang="en-NZ" baseline="0" dirty="0" smtClean="0"/>
              <a:t>40,000 + students</a:t>
            </a:r>
          </a:p>
          <a:p>
            <a:pPr marL="171450" indent="-171450">
              <a:buFontTx/>
              <a:buChar char="-"/>
            </a:pPr>
            <a:r>
              <a:rPr lang="en-NZ" baseline="0" dirty="0" smtClean="0"/>
              <a:t>5000 staff</a:t>
            </a:r>
          </a:p>
          <a:p>
            <a:pPr marL="171450" indent="-171450">
              <a:buFontTx/>
              <a:buChar char="-"/>
            </a:pPr>
            <a:r>
              <a:rPr lang="en-NZ" baseline="0" dirty="0" smtClean="0"/>
              <a:t>8 faculties</a:t>
            </a:r>
          </a:p>
          <a:p>
            <a:pPr marL="171450" indent="-171450">
              <a:buFontTx/>
              <a:buChar char="-"/>
            </a:pPr>
            <a:r>
              <a:rPr lang="en-NZ" baseline="0" dirty="0" smtClean="0"/>
              <a:t>SMS = CS9, plus integrations to other systems (EPR, </a:t>
            </a:r>
            <a:r>
              <a:rPr lang="en-NZ" baseline="0" dirty="0" err="1" smtClean="0"/>
              <a:t>AfA</a:t>
            </a:r>
            <a:r>
              <a:rPr lang="en-NZ" baseline="0" dirty="0" smtClean="0"/>
              <a:t>, Syllabus Plus, Exam Scheduler, Canvas, Community Force)</a:t>
            </a: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3</a:t>
            </a:fld>
            <a:endParaRPr lang="en-US"/>
          </a:p>
        </p:txBody>
      </p:sp>
    </p:spTree>
    <p:extLst>
      <p:ext uri="{BB962C8B-B14F-4D97-AF65-F5344CB8AC3E}">
        <p14:creationId xmlns:p14="http://schemas.microsoft.com/office/powerpoint/2010/main" val="349955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The Deputy Vice Chancellor and Director of Academic Services were proud of their kingdom and boasted of its success whenever they got the chance.</a:t>
            </a:r>
          </a:p>
          <a:p>
            <a:endParaRPr lang="en-NZ" baseline="0" dirty="0" smtClean="0"/>
          </a:p>
          <a:p>
            <a:r>
              <a:rPr lang="en-NZ" baseline="0" dirty="0" smtClean="0"/>
              <a:t>Clearly the people of the modern University required more. The words of discontent could no longer be ignored:</a:t>
            </a:r>
          </a:p>
          <a:p>
            <a:endParaRPr lang="en-NZ" baseline="0" dirty="0" smtClean="0"/>
          </a:p>
          <a:p>
            <a:pPr marL="171450" indent="-171450">
              <a:buFont typeface="Arial" panose="020B0604020202020204" pitchFamily="34" charset="0"/>
              <a:buChar char="•"/>
            </a:pPr>
            <a:r>
              <a:rPr lang="en-NZ" baseline="0" dirty="0" smtClean="0"/>
              <a:t>Could there be any more words on this page?</a:t>
            </a:r>
          </a:p>
          <a:p>
            <a:pPr marL="171450" indent="-171450">
              <a:buFont typeface="Arial" panose="020B0604020202020204" pitchFamily="34" charset="0"/>
              <a:buChar char="•"/>
            </a:pPr>
            <a:r>
              <a:rPr lang="en-NZ" baseline="0" dirty="0" smtClean="0"/>
              <a:t>This is not my favourite site to use, but I have to!</a:t>
            </a:r>
          </a:p>
          <a:p>
            <a:pPr marL="171450" indent="-171450">
              <a:buFont typeface="Arial" panose="020B0604020202020204" pitchFamily="34" charset="0"/>
              <a:buChar char="•"/>
            </a:pPr>
            <a:r>
              <a:rPr lang="en-NZ" baseline="0" dirty="0" smtClean="0"/>
              <a:t>Why won’t this work on my mobile!?!</a:t>
            </a:r>
          </a:p>
          <a:p>
            <a:pPr marL="171450" indent="-171450">
              <a:buFont typeface="Arial" panose="020B0604020202020204" pitchFamily="34" charset="0"/>
              <a:buChar char="•"/>
            </a:pPr>
            <a:endParaRPr lang="en-NZ" baseline="0" dirty="0" smtClean="0"/>
          </a:p>
          <a:p>
            <a:pPr marL="0" indent="0">
              <a:buFont typeface="Arial" panose="020B0604020202020204" pitchFamily="34" charset="0"/>
              <a:buNone/>
            </a:pPr>
            <a:r>
              <a:rPr lang="en-NZ" baseline="0" dirty="0" smtClean="0"/>
              <a:t>Something had to be done! There must be a way for students to access all their records whilst strolling, I  mean walking purposefully, between lectures! </a:t>
            </a:r>
          </a:p>
          <a:p>
            <a:pPr marL="0" indent="0">
              <a:buFont typeface="Arial" panose="020B0604020202020204" pitchFamily="34" charset="0"/>
              <a:buNone/>
            </a:pPr>
            <a:endParaRPr lang="en-NZ" baseline="0" dirty="0" smtClean="0"/>
          </a:p>
          <a:p>
            <a:pPr marL="0" indent="0">
              <a:buFont typeface="Arial" panose="020B0604020202020204" pitchFamily="34" charset="0"/>
              <a:buNone/>
            </a:pPr>
            <a:r>
              <a:rPr lang="en-NZ" baseline="0" dirty="0" smtClean="0"/>
              <a:t>There was a theme to the what wasn’t working at the University. Suddenly it all seemed so obvious. The answer was staring them right in the face! I know said the Deputy VC!! Let’s give the people what they want! Let’s give them an upgraded student management system and mobile friendly self service interface! Let’s give them CS9.2 and Fluid!</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4</a:t>
            </a:fld>
            <a:endParaRPr lang="en-US"/>
          </a:p>
        </p:txBody>
      </p:sp>
    </p:spTree>
    <p:extLst>
      <p:ext uri="{BB962C8B-B14F-4D97-AF65-F5344CB8AC3E}">
        <p14:creationId xmlns:p14="http://schemas.microsoft.com/office/powerpoint/2010/main" val="428981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Soon a decree was sent out with established reasons for upgrading:</a:t>
            </a:r>
          </a:p>
          <a:p>
            <a:endParaRPr lang="en-NZ" baseline="0" dirty="0" smtClean="0"/>
          </a:p>
          <a:p>
            <a:pPr marL="285750" indent="-285750">
              <a:buFont typeface="Arial" panose="020B0604020202020204" pitchFamily="34" charset="0"/>
              <a:buChar char="•"/>
            </a:pPr>
            <a:r>
              <a:rPr lang="en-NZ" sz="1200" dirty="0" smtClean="0"/>
              <a:t>Ensure software is up-to-date and supportable in line with the agreed application strategy (to</a:t>
            </a:r>
            <a:r>
              <a:rPr lang="en-NZ" sz="1200" baseline="0" dirty="0" smtClean="0"/>
              <a:t> be solved through a </a:t>
            </a:r>
            <a:r>
              <a:rPr lang="en-NZ" sz="1200" dirty="0" smtClean="0"/>
              <a:t>technical upgrade)</a:t>
            </a:r>
          </a:p>
          <a:p>
            <a:pPr marL="285750" indent="-285750">
              <a:buFont typeface="Arial" panose="020B0604020202020204" pitchFamily="34" charset="0"/>
              <a:buChar char="•"/>
            </a:pPr>
            <a:r>
              <a:rPr lang="en-NZ" sz="1200" dirty="0" smtClean="0"/>
              <a:t>Lowering the cost of ownership by reducing</a:t>
            </a:r>
            <a:r>
              <a:rPr lang="en-NZ" sz="1200" baseline="0" dirty="0" smtClean="0"/>
              <a:t> the expense of future upgrades (aka selective adoption)</a:t>
            </a:r>
            <a:endParaRPr lang="en-NZ" sz="1200" dirty="0" smtClean="0"/>
          </a:p>
          <a:p>
            <a:pPr marL="285750" indent="-285750">
              <a:buFont typeface="Arial" panose="020B0604020202020204" pitchFamily="34" charset="0"/>
              <a:buChar char="•"/>
            </a:pPr>
            <a:r>
              <a:rPr lang="en-NZ" sz="1200" dirty="0" smtClean="0"/>
              <a:t>Enhanced usability for student users</a:t>
            </a:r>
          </a:p>
          <a:p>
            <a:pPr marL="285750" indent="-285750">
              <a:buFont typeface="Arial" panose="020B0604020202020204" pitchFamily="34" charset="0"/>
              <a:buChar char="•"/>
            </a:pPr>
            <a:r>
              <a:rPr lang="en-NZ" sz="1200" dirty="0" smtClean="0"/>
              <a:t>Enabling of smartphone and tablet related device usability</a:t>
            </a:r>
          </a:p>
          <a:p>
            <a:pPr marL="285750" indent="-285750">
              <a:buFont typeface="Arial" panose="020B0604020202020204" pitchFamily="34" charset="0"/>
              <a:buChar char="•"/>
            </a:pPr>
            <a:r>
              <a:rPr lang="en-NZ" sz="1200" dirty="0" smtClean="0"/>
              <a:t>Provide a modern and intuitive mobile and desktop user experience</a:t>
            </a:r>
          </a:p>
          <a:p>
            <a:pPr marL="285750" indent="-285750">
              <a:buFont typeface="Arial" panose="020B0604020202020204" pitchFamily="34" charset="0"/>
              <a:buChar char="•"/>
            </a:pPr>
            <a:endParaRPr lang="en-NZ" sz="1200" dirty="0" smtClean="0"/>
          </a:p>
          <a:p>
            <a:pPr marL="0" indent="0">
              <a:buFont typeface="Arial" panose="020B0604020202020204" pitchFamily="34" charset="0"/>
              <a:buNone/>
            </a:pPr>
            <a:r>
              <a:rPr lang="en-NZ" sz="1200" dirty="0" smtClean="0"/>
              <a:t>There are many other reasons for</a:t>
            </a:r>
            <a:r>
              <a:rPr lang="en-NZ" sz="1200" baseline="0" dirty="0" smtClean="0"/>
              <a:t> this upgrade (these are the main ones which apply specifically to Fluid)</a:t>
            </a:r>
            <a:endParaRPr lang="en-NZ" sz="1200" dirty="0" smtClean="0"/>
          </a:p>
          <a:p>
            <a:endParaRPr lang="en-NZ" baseline="0" dirty="0" smtClean="0"/>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5</a:t>
            </a:fld>
            <a:endParaRPr lang="en-US"/>
          </a:p>
        </p:txBody>
      </p:sp>
    </p:spTree>
    <p:extLst>
      <p:ext uri="{BB962C8B-B14F-4D97-AF65-F5344CB8AC3E}">
        <p14:creationId xmlns:p14="http://schemas.microsoft.com/office/powerpoint/2010/main" val="139390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Now, we’re all familiar with the lifecycle of a project:</a:t>
            </a:r>
          </a:p>
          <a:p>
            <a:pPr marL="228600" indent="-228600">
              <a:buFont typeface="+mj-lt"/>
              <a:buAutoNum type="arabicPeriod"/>
            </a:pPr>
            <a:r>
              <a:rPr lang="en-NZ" baseline="0" dirty="0" smtClean="0"/>
              <a:t>An idea is generated</a:t>
            </a:r>
          </a:p>
          <a:p>
            <a:pPr marL="228600" indent="-228600">
              <a:buFont typeface="+mj-lt"/>
              <a:buAutoNum type="arabicPeriod"/>
            </a:pPr>
            <a:r>
              <a:rPr lang="en-NZ" baseline="0" dirty="0" smtClean="0"/>
              <a:t>Funding found</a:t>
            </a:r>
          </a:p>
          <a:p>
            <a:pPr marL="228600" indent="-228600">
              <a:buFont typeface="+mj-lt"/>
              <a:buAutoNum type="arabicPeriod"/>
            </a:pPr>
            <a:r>
              <a:rPr lang="en-NZ" baseline="0" dirty="0" smtClean="0"/>
              <a:t>Proposal is developed and submitted</a:t>
            </a:r>
          </a:p>
          <a:p>
            <a:pPr marL="228600" indent="-228600">
              <a:buFont typeface="+mj-lt"/>
              <a:buAutoNum type="arabicPeriod"/>
            </a:pPr>
            <a:r>
              <a:rPr lang="en-NZ" baseline="0" dirty="0" smtClean="0"/>
              <a:t>Project is set up and managed</a:t>
            </a:r>
          </a:p>
          <a:p>
            <a:pPr marL="228600" indent="-228600">
              <a:buFont typeface="+mj-lt"/>
              <a:buAutoNum type="arabicPeriod"/>
            </a:pPr>
            <a:r>
              <a:rPr lang="en-NZ" baseline="0" dirty="0" smtClean="0"/>
              <a:t>Project is completed</a:t>
            </a:r>
          </a:p>
          <a:p>
            <a:pPr marL="228600" indent="-228600">
              <a:buFont typeface="+mj-lt"/>
              <a:buAutoNum type="arabicPeriod"/>
            </a:pPr>
            <a:endParaRPr lang="en-NZ" baseline="0" dirty="0" smtClean="0"/>
          </a:p>
          <a:p>
            <a:pPr marL="0" indent="0">
              <a:buFont typeface="+mj-lt"/>
              <a:buNone/>
            </a:pPr>
            <a:r>
              <a:rPr lang="en-NZ" baseline="0" dirty="0" smtClean="0"/>
              <a:t>Or is maybe it’s a little more like this:</a:t>
            </a:r>
          </a:p>
          <a:p>
            <a:pPr marL="228600" indent="-228600">
              <a:buFont typeface="+mj-lt"/>
              <a:buAutoNum type="arabicPeriod"/>
            </a:pPr>
            <a:r>
              <a:rPr lang="en-NZ" baseline="0" dirty="0" smtClean="0"/>
              <a:t>The customer comes up with an idea which sounds great (although slightly flawed)</a:t>
            </a:r>
          </a:p>
          <a:p>
            <a:pPr marL="228600" indent="-228600">
              <a:buFont typeface="+mj-lt"/>
              <a:buAutoNum type="arabicPeriod"/>
            </a:pPr>
            <a:r>
              <a:rPr lang="en-NZ" baseline="0" dirty="0" smtClean="0"/>
              <a:t>The project leader interprets the idea as best they can and forms a project team</a:t>
            </a:r>
          </a:p>
          <a:p>
            <a:pPr marL="228600" indent="-228600">
              <a:buFont typeface="+mj-lt"/>
              <a:buAutoNum type="arabicPeriod"/>
            </a:pPr>
            <a:r>
              <a:rPr lang="en-NZ" baseline="0" dirty="0" smtClean="0"/>
              <a:t>The developers start work on what they’re convinced will be the solution to end all solutions</a:t>
            </a:r>
          </a:p>
          <a:p>
            <a:pPr marL="228600" indent="-228600">
              <a:buFont typeface="+mj-lt"/>
              <a:buAutoNum type="arabicPeriod"/>
            </a:pPr>
            <a:r>
              <a:rPr lang="en-NZ" baseline="0" dirty="0" smtClean="0"/>
              <a:t>The base functionality is provided by the vendor</a:t>
            </a:r>
          </a:p>
          <a:p>
            <a:pPr marL="228600" indent="-228600">
              <a:buFont typeface="+mj-lt"/>
              <a:buAutoNum type="arabicPeriod"/>
            </a:pPr>
            <a:r>
              <a:rPr lang="en-NZ" baseline="0" dirty="0" smtClean="0"/>
              <a:t>The senior leaders are still demanding the deluxe version (in the same timeframe, at the same price)</a:t>
            </a:r>
          </a:p>
          <a:p>
            <a:pPr marL="228600" indent="-228600">
              <a:buFont typeface="+mj-lt"/>
              <a:buAutoNum type="arabicPeriod"/>
            </a:pPr>
            <a:r>
              <a:rPr lang="en-NZ" baseline="0" dirty="0" smtClean="0"/>
              <a:t>What the customer realises they actually needed when the project is about to go live…</a:t>
            </a:r>
          </a:p>
          <a:p>
            <a:pPr marL="228600" indent="-228600">
              <a:buFont typeface="+mj-lt"/>
              <a:buAutoNum type="arabicPeriod"/>
            </a:pPr>
            <a:endParaRPr lang="en-NZ" baseline="0" dirty="0" smtClean="0"/>
          </a:p>
          <a:p>
            <a:pPr marL="0" indent="0">
              <a:buFont typeface="+mj-lt"/>
              <a:buNone/>
            </a:pPr>
            <a:r>
              <a:rPr lang="en-NZ" baseline="0" dirty="0" smtClean="0"/>
              <a:t>Either way, we are now wandering into the large (and in places, uncharted) densely wooded area of a significant IT project… </a:t>
            </a:r>
          </a:p>
          <a:p>
            <a:pPr marL="228600" indent="-228600">
              <a:buFont typeface="+mj-lt"/>
              <a:buAutoNum type="arabicPeriod"/>
            </a:pPr>
            <a:endParaRPr lang="en-NZ" baseline="0" dirty="0" smtClean="0"/>
          </a:p>
          <a:p>
            <a:pPr marL="0" indent="0">
              <a:buFont typeface="+mj-lt"/>
              <a:buNone/>
            </a:pPr>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6</a:t>
            </a:fld>
            <a:endParaRPr lang="en-US"/>
          </a:p>
        </p:txBody>
      </p:sp>
    </p:spTree>
    <p:extLst>
      <p:ext uri="{BB962C8B-B14F-4D97-AF65-F5344CB8AC3E}">
        <p14:creationId xmlns:p14="http://schemas.microsoft.com/office/powerpoint/2010/main" val="139516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Chapter Two (or</a:t>
            </a:r>
            <a:r>
              <a:rPr lang="en-NZ" baseline="0" dirty="0" smtClean="0"/>
              <a:t> where it all began)</a:t>
            </a:r>
          </a:p>
          <a:p>
            <a:endParaRPr lang="en-NZ" baseline="0" dirty="0" smtClean="0"/>
          </a:p>
          <a:p>
            <a:r>
              <a:rPr lang="en-NZ" baseline="0" dirty="0" smtClean="0"/>
              <a:t>Our Deputy VC and Director AS know what their ultimate goal is, but how are they going to get there?</a:t>
            </a:r>
          </a:p>
          <a:p>
            <a:endParaRPr lang="en-NZ" baseline="0" dirty="0" smtClean="0"/>
          </a:p>
          <a:p>
            <a:r>
              <a:rPr lang="en-NZ" baseline="0" dirty="0" smtClean="0"/>
              <a:t>It’s been years now since anyone has ventured into the forest that is upgrading Campus Solutions. How will we know how to get to our destination?</a:t>
            </a:r>
          </a:p>
          <a:p>
            <a:r>
              <a:rPr lang="en-NZ" baseline="0" dirty="0" smtClean="0"/>
              <a:t>Old paths may now be blocked, and replacement ones formed. We will need to venture through new and uncharted territory…</a:t>
            </a:r>
          </a:p>
          <a:p>
            <a:endParaRPr lang="en-NZ" baseline="0" dirty="0" smtClean="0"/>
          </a:p>
          <a:p>
            <a:r>
              <a:rPr lang="en-NZ" baseline="0" dirty="0" smtClean="0"/>
              <a:t>…better upgrade our GPS maps!</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7</a:t>
            </a:fld>
            <a:endParaRPr lang="en-US"/>
          </a:p>
        </p:txBody>
      </p:sp>
    </p:spTree>
    <p:extLst>
      <p:ext uri="{BB962C8B-B14F-4D97-AF65-F5344CB8AC3E}">
        <p14:creationId xmlns:p14="http://schemas.microsoft.com/office/powerpoint/2010/main" val="245168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So, while we wait</a:t>
            </a:r>
            <a:r>
              <a:rPr lang="en-NZ" baseline="0" dirty="0" smtClean="0"/>
              <a:t> for </a:t>
            </a:r>
            <a:r>
              <a:rPr lang="en-NZ" dirty="0" smtClean="0"/>
              <a:t>the</a:t>
            </a:r>
            <a:r>
              <a:rPr lang="en-NZ" baseline="0" dirty="0" smtClean="0"/>
              <a:t> GPS to be updated to guide us on our journey, let’s take at look at where we are now (our starting point).</a:t>
            </a:r>
            <a:endParaRPr lang="en-NZ" dirty="0" smtClean="0"/>
          </a:p>
          <a:p>
            <a:endParaRPr lang="en-NZ" dirty="0" smtClean="0"/>
          </a:p>
          <a:p>
            <a:r>
              <a:rPr lang="en-NZ" dirty="0" smtClean="0"/>
              <a:t>The University of Auckland was formally</a:t>
            </a:r>
            <a:r>
              <a:rPr lang="en-NZ" baseline="0" dirty="0" smtClean="0"/>
              <a:t> opened on 23 May 1883…oops, that’s a little far in the past…</a:t>
            </a:r>
          </a:p>
          <a:p>
            <a:endParaRPr lang="en-NZ" baseline="0" dirty="0" smtClean="0"/>
          </a:p>
          <a:p>
            <a:r>
              <a:rPr lang="en-NZ" dirty="0" smtClean="0"/>
              <a:t>In 2010 </a:t>
            </a:r>
            <a:r>
              <a:rPr lang="en-NZ" dirty="0" err="1" smtClean="0"/>
              <a:t>UoA</a:t>
            </a:r>
            <a:r>
              <a:rPr lang="en-NZ" baseline="0" dirty="0" smtClean="0"/>
              <a:t> launched a student self service system using a customised version of Campus Solutions 9.0.</a:t>
            </a:r>
          </a:p>
          <a:p>
            <a:endParaRPr lang="en-NZ" baseline="0" dirty="0" smtClean="0"/>
          </a:p>
          <a:p>
            <a:r>
              <a:rPr lang="en-NZ" baseline="0" dirty="0" smtClean="0"/>
              <a:t>This self service system included enrolment, timetable, student financials, student records and advisement functionality. </a:t>
            </a:r>
          </a:p>
          <a:p>
            <a:endParaRPr lang="en-NZ" baseline="0" dirty="0" smtClean="0"/>
          </a:p>
          <a:p>
            <a:r>
              <a:rPr lang="en-NZ" baseline="0" dirty="0" err="1" smtClean="0"/>
              <a:t>UoA</a:t>
            </a:r>
            <a:r>
              <a:rPr lang="en-NZ" baseline="0" dirty="0" smtClean="0"/>
              <a:t> continued to enhance this over the next 6 years adding options such as; Change My Plan, Postgrad Research student support and enrolment concession requests.</a:t>
            </a:r>
          </a:p>
          <a:p>
            <a:endParaRPr lang="en-NZ" baseline="0" dirty="0" smtClean="0"/>
          </a:p>
          <a:p>
            <a:r>
              <a:rPr lang="en-NZ" baseline="0" dirty="0" smtClean="0"/>
              <a:t>The self service system delivered the functionality the students required for managing their records with the University. What it didn’t keep up with was the increasing usage of mobile devices. </a:t>
            </a:r>
          </a:p>
          <a:p>
            <a:endParaRPr lang="en-NZ" baseline="0" dirty="0" smtClean="0"/>
          </a:p>
          <a:p>
            <a:endParaRPr lang="en-NZ" baseline="0" dirty="0" smtClean="0"/>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8</a:t>
            </a:fld>
            <a:endParaRPr lang="en-US"/>
          </a:p>
        </p:txBody>
      </p:sp>
    </p:spTree>
    <p:extLst>
      <p:ext uri="{BB962C8B-B14F-4D97-AF65-F5344CB8AC3E}">
        <p14:creationId xmlns:p14="http://schemas.microsoft.com/office/powerpoint/2010/main" val="169929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The Deputy VC and Director AS couldn’t wait to get started on their mission to give the people what they wanted. The benefits of completing this upgrade were numerous and it was obvious to them that the decision to upgrade to CS version 9.2 offered the perfect opportunity to update our self service system also and meet the need for a mobile friendly application.</a:t>
            </a:r>
          </a:p>
          <a:p>
            <a:endParaRPr lang="en-NZ" baseline="0" dirty="0" smtClean="0"/>
          </a:p>
          <a:p>
            <a:r>
              <a:rPr lang="en-NZ" baseline="0" dirty="0" smtClean="0"/>
              <a:t>In summary, the scope of the upgrade was:</a:t>
            </a:r>
          </a:p>
          <a:p>
            <a:endParaRPr lang="en-NZ" baseline="0" dirty="0" smtClean="0"/>
          </a:p>
          <a:p>
            <a:pPr marL="285750" indent="-285750">
              <a:buFont typeface="Arial" panose="020B0604020202020204" pitchFamily="34" charset="0"/>
              <a:buChar char="•"/>
            </a:pPr>
            <a:r>
              <a:rPr lang="en-NZ" sz="1200" dirty="0" smtClean="0"/>
              <a:t>Complete a technical upgrade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dirty="0" smtClean="0"/>
              <a:t>Provide all of the same functionality currently available through self service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smtClean="0"/>
              <a:t>Make self service m</a:t>
            </a:r>
            <a:r>
              <a:rPr lang="en-NZ" baseline="0" dirty="0" smtClean="0"/>
              <a:t>obile compatible, with a modern and intuitive experience (Generally something sexier than what we currently had)</a:t>
            </a:r>
          </a:p>
          <a:p>
            <a:pPr marL="285750" indent="-285750">
              <a:buFont typeface="Arial" panose="020B0604020202020204" pitchFamily="34" charset="0"/>
              <a:buChar char="•"/>
            </a:pPr>
            <a:r>
              <a:rPr lang="en-NZ" sz="1200" dirty="0" smtClean="0"/>
              <a:t>Look for any opportunities</a:t>
            </a:r>
            <a:r>
              <a:rPr lang="en-NZ" sz="1200" baseline="0" dirty="0" smtClean="0"/>
              <a:t> to </a:t>
            </a:r>
            <a:r>
              <a:rPr lang="en-NZ" sz="1200" dirty="0" smtClean="0"/>
              <a:t>reduce number of customisations (16 years worth, 1700+ projects, 30,000+ objects)</a:t>
            </a:r>
          </a:p>
          <a:p>
            <a:pPr marL="285750" indent="-285750">
              <a:buFont typeface="Arial" panose="020B0604020202020204" pitchFamily="34" charset="0"/>
              <a:buChar char="•"/>
            </a:pPr>
            <a:r>
              <a:rPr lang="en-NZ" sz="1200" dirty="0" smtClean="0"/>
              <a:t>Re-implement and test required customisations</a:t>
            </a:r>
          </a:p>
          <a:p>
            <a:pPr marL="285750" indent="-285750">
              <a:buFont typeface="Arial" panose="020B0604020202020204" pitchFamily="34" charset="0"/>
              <a:buChar char="•"/>
            </a:pPr>
            <a:r>
              <a:rPr lang="en-NZ" sz="1200" dirty="0" smtClean="0"/>
              <a:t>Investigate and implement new delivered functionality (new to the University</a:t>
            </a:r>
            <a:r>
              <a:rPr lang="en-NZ" sz="1200" baseline="0" dirty="0" smtClean="0"/>
              <a:t>, that is)</a:t>
            </a:r>
            <a:r>
              <a:rPr lang="en-NZ" sz="1200" dirty="0" smtClean="0"/>
              <a:t> e.g. </a:t>
            </a:r>
            <a:r>
              <a:rPr lang="en-NZ" sz="1200" dirty="0" err="1" smtClean="0"/>
              <a:t>WorkCenters</a:t>
            </a:r>
            <a:r>
              <a:rPr lang="en-NZ" sz="1200" dirty="0" smtClean="0"/>
              <a:t>, Activity Guides</a:t>
            </a:r>
          </a:p>
          <a:p>
            <a:pPr marL="285750" indent="-285750">
              <a:buFont typeface="Arial" panose="020B0604020202020204" pitchFamily="34" charset="0"/>
              <a:buChar char="•"/>
            </a:pPr>
            <a:r>
              <a:rPr lang="en-NZ" sz="1200" dirty="0" smtClean="0"/>
              <a:t>Update test scripts</a:t>
            </a:r>
          </a:p>
          <a:p>
            <a:endParaRPr lang="en-NZ" baseline="0" dirty="0" smtClean="0"/>
          </a:p>
          <a:p>
            <a:endParaRPr lang="en-NZ" baseline="0" dirty="0" smtClean="0"/>
          </a:p>
          <a:p>
            <a:endParaRPr lang="en-NZ" baseline="0" dirty="0" smtClean="0"/>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9</a:t>
            </a:fld>
            <a:endParaRPr lang="en-US"/>
          </a:p>
        </p:txBody>
      </p:sp>
    </p:spTree>
    <p:extLst>
      <p:ext uri="{BB962C8B-B14F-4D97-AF65-F5344CB8AC3E}">
        <p14:creationId xmlns:p14="http://schemas.microsoft.com/office/powerpoint/2010/main" val="1347176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00467F"/>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677866" y="1717042"/>
            <a:ext cx="8027984" cy="627421"/>
          </a:xfrm>
          <a:prstGeom prst="rect">
            <a:avLst/>
          </a:prstGeom>
        </p:spPr>
        <p:txBody>
          <a:bodyPr vert="horz"/>
          <a:lstStyle>
            <a:lvl1pPr algn="l">
              <a:defRPr sz="3800" b="1" i="0">
                <a:solidFill>
                  <a:srgbClr val="FFFFFF"/>
                </a:solidFill>
                <a:latin typeface="Verdana"/>
                <a:cs typeface="Verdana"/>
              </a:defRPr>
            </a:lvl1pPr>
          </a:lstStyle>
          <a:p>
            <a:r>
              <a:rPr lang="en-AU" dirty="0" smtClean="0"/>
              <a:t>Into (and out of) the Woods</a:t>
            </a:r>
            <a:endParaRPr lang="en-US" dirty="0"/>
          </a:p>
        </p:txBody>
      </p:sp>
      <p:sp>
        <p:nvSpPr>
          <p:cNvPr id="25" name="Text Placeholder 24"/>
          <p:cNvSpPr>
            <a:spLocks noGrp="1"/>
          </p:cNvSpPr>
          <p:nvPr>
            <p:ph type="body" sz="quarter" idx="10" hasCustomPrompt="1"/>
          </p:nvPr>
        </p:nvSpPr>
        <p:spPr>
          <a:xfrm>
            <a:off x="677863" y="2351260"/>
            <a:ext cx="8027987" cy="792452"/>
          </a:xfrm>
          <a:prstGeom prst="rect">
            <a:avLst/>
          </a:prstGeom>
        </p:spPr>
        <p:txBody>
          <a:bodyPr vert="horz"/>
          <a:lstStyle>
            <a:lvl1pPr marL="0" indent="0">
              <a:buFontTx/>
              <a:buNone/>
              <a:defRPr sz="2400">
                <a:solidFill>
                  <a:schemeClr val="bg1"/>
                </a:solidFill>
                <a:latin typeface="Verdana"/>
              </a:defRPr>
            </a:lvl1pPr>
          </a:lstStyle>
          <a:p>
            <a:pPr lvl="0"/>
            <a:r>
              <a:rPr lang="en-AU" dirty="0" smtClean="0"/>
              <a:t>Launching CS9.2 Fluid</a:t>
            </a:r>
          </a:p>
        </p:txBody>
      </p:sp>
      <p:pic>
        <p:nvPicPr>
          <p:cNvPr id="26" name="Picture 25" descr="UOA-L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357" y="320279"/>
            <a:ext cx="2328493" cy="769709"/>
          </a:xfrm>
          <a:prstGeom prst="rect">
            <a:avLst/>
          </a:prstGeom>
        </p:spPr>
      </p:pic>
      <p:sp>
        <p:nvSpPr>
          <p:cNvPr id="2" name="Date Placeholder 1"/>
          <p:cNvSpPr>
            <a:spLocks noGrp="1"/>
          </p:cNvSpPr>
          <p:nvPr>
            <p:ph type="dt" sz="half" idx="11"/>
          </p:nvPr>
        </p:nvSpPr>
        <p:spPr>
          <a:xfrm>
            <a:off x="660400" y="4456152"/>
            <a:ext cx="3423062" cy="331352"/>
          </a:xfrm>
        </p:spPr>
        <p:txBody>
          <a:bodyPr/>
          <a:lstStyle>
            <a:lvl1pPr>
              <a:defRPr sz="1400" b="0" i="0">
                <a:solidFill>
                  <a:schemeClr val="bg1"/>
                </a:solidFill>
                <a:latin typeface="Verdana"/>
                <a:cs typeface="Verdana"/>
              </a:defRPr>
            </a:lvl1pPr>
          </a:lstStyle>
          <a:p>
            <a:fld id="{43DC56B5-A700-544C-8720-C289028A981D}" type="datetime2">
              <a:rPr lang="en-NZ" smtClean="0"/>
              <a:pPr/>
              <a:t>Thursday, 9 November 2017</a:t>
            </a:fld>
            <a:endParaRPr lang="en-US" dirty="0"/>
          </a:p>
        </p:txBody>
      </p:sp>
    </p:spTree>
    <p:extLst>
      <p:ext uri="{BB962C8B-B14F-4D97-AF65-F5344CB8AC3E}">
        <p14:creationId xmlns:p14="http://schemas.microsoft.com/office/powerpoint/2010/main" val="4179779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8B9C4F-B695-C54C-924B-61748EE6A7C5}" type="slidenum">
              <a:rPr lang="en-US" smtClean="0"/>
              <a:pPr/>
              <a:t>‹#›</a:t>
            </a:fld>
            <a:endParaRPr lang="en-US" dirty="0"/>
          </a:p>
        </p:txBody>
      </p:sp>
      <p:sp>
        <p:nvSpPr>
          <p:cNvPr id="9" name="Picture Placeholder 8"/>
          <p:cNvSpPr>
            <a:spLocks noGrp="1"/>
          </p:cNvSpPr>
          <p:nvPr>
            <p:ph type="pic" sz="quarter" idx="11"/>
          </p:nvPr>
        </p:nvSpPr>
        <p:spPr>
          <a:xfrm>
            <a:off x="660401" y="933946"/>
            <a:ext cx="8202613" cy="4209554"/>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Tree>
    <p:extLst>
      <p:ext uri="{BB962C8B-B14F-4D97-AF65-F5344CB8AC3E}">
        <p14:creationId xmlns:p14="http://schemas.microsoft.com/office/powerpoint/2010/main" val="56505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B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767013" y="933947"/>
            <a:ext cx="3096000" cy="199817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3144591"/>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3144591"/>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8" name="Picture Placeholder 8"/>
          <p:cNvSpPr>
            <a:spLocks noGrp="1"/>
          </p:cNvSpPr>
          <p:nvPr>
            <p:ph type="pic" sz="quarter" idx="14"/>
          </p:nvPr>
        </p:nvSpPr>
        <p:spPr>
          <a:xfrm>
            <a:off x="671513" y="933947"/>
            <a:ext cx="4379913" cy="199817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3144591"/>
            <a:ext cx="2052000"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3144591"/>
            <a:ext cx="2052000"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25335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60401" y="933946"/>
            <a:ext cx="8202613" cy="3161804"/>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9458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00467F"/>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hasCustomPrompt="1"/>
          </p:nvPr>
        </p:nvSpPr>
        <p:spPr>
          <a:xfrm>
            <a:off x="677863" y="1710928"/>
            <a:ext cx="8027987" cy="2384822"/>
          </a:xfrm>
          <a:prstGeom prst="rect">
            <a:avLst/>
          </a:prstGeom>
        </p:spPr>
        <p:txBody>
          <a:bodyPr vert="horz" anchor="b"/>
          <a:lstStyle>
            <a:lvl1pPr marL="0" indent="0">
              <a:buFontTx/>
              <a:buNone/>
              <a:defRPr sz="1800">
                <a:solidFill>
                  <a:schemeClr val="bg1"/>
                </a:solidFill>
                <a:latin typeface="Verdana"/>
              </a:defRPr>
            </a:lvl1pPr>
          </a:lstStyle>
          <a:p>
            <a:pPr lvl="0"/>
            <a:r>
              <a:rPr lang="en-AU" dirty="0" smtClean="0"/>
              <a:t>Thank you</a:t>
            </a:r>
          </a:p>
        </p:txBody>
      </p:sp>
      <p:pic>
        <p:nvPicPr>
          <p:cNvPr id="26" name="Picture 25" descr="UOA-L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357" y="320279"/>
            <a:ext cx="2328493" cy="769709"/>
          </a:xfrm>
          <a:prstGeom prst="rect">
            <a:avLst/>
          </a:prstGeom>
        </p:spPr>
      </p:pic>
    </p:spTree>
    <p:extLst>
      <p:ext uri="{BB962C8B-B14F-4D97-AF65-F5344CB8AC3E}">
        <p14:creationId xmlns:p14="http://schemas.microsoft.com/office/powerpoint/2010/main" val="11435624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77865" y="2218699"/>
            <a:ext cx="8027985" cy="1875861"/>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Who we are – numbers (students, staff, faculties, student management system)</a:t>
            </a:r>
          </a:p>
        </p:txBody>
      </p:sp>
      <p:sp>
        <p:nvSpPr>
          <p:cNvPr id="9" name="Title 8"/>
          <p:cNvSpPr>
            <a:spLocks noGrp="1"/>
          </p:cNvSpPr>
          <p:nvPr>
            <p:ph type="title" hasCustomPrompt="1"/>
          </p:nvPr>
        </p:nvSpPr>
        <p:spPr>
          <a:xfrm>
            <a:off x="677866" y="1332788"/>
            <a:ext cx="8027985" cy="538195"/>
          </a:xfrm>
          <a:prstGeom prst="rect">
            <a:avLst/>
          </a:prstGeom>
        </p:spPr>
        <p:txBody>
          <a:bodyPr vert="horz"/>
          <a:lstStyle>
            <a:lvl1pPr algn="l">
              <a:defRPr sz="4400" b="1" i="0">
                <a:solidFill>
                  <a:srgbClr val="009AC7"/>
                </a:solidFill>
                <a:latin typeface="Verdana"/>
                <a:cs typeface="Verdana"/>
              </a:defRPr>
            </a:lvl1pPr>
          </a:lstStyle>
          <a:p>
            <a:r>
              <a:rPr lang="en-AU" sz="3600" dirty="0" err="1" smtClean="0">
                <a:solidFill>
                  <a:srgbClr val="009AC7"/>
                </a:solidFill>
              </a:rPr>
              <a:t>UoA</a:t>
            </a:r>
            <a:r>
              <a:rPr lang="en-AU" sz="3600" dirty="0" smtClean="0">
                <a:solidFill>
                  <a:srgbClr val="009AC7"/>
                </a:solidFill>
              </a:rPr>
              <a:t> Profile</a:t>
            </a:r>
            <a:endParaRPr lang="en-US" sz="36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90272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218699"/>
            <a:ext cx="4370400" cy="1875861"/>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Modules used</a:t>
            </a:r>
          </a:p>
          <a:p>
            <a:pPr lvl="0"/>
            <a:r>
              <a:rPr lang="en-AU" dirty="0" smtClean="0"/>
              <a:t>No. of customisations</a:t>
            </a:r>
          </a:p>
          <a:p>
            <a:pPr lvl="0"/>
            <a:r>
              <a:rPr lang="en-AU" dirty="0" smtClean="0"/>
              <a:t>Note: modules we don’t use e.g. Financial Aid</a:t>
            </a:r>
          </a:p>
          <a:p>
            <a:pPr lvl="0"/>
            <a:r>
              <a:rPr lang="en-AU" dirty="0" smtClean="0"/>
              <a:t>Own SMS: </a:t>
            </a:r>
            <a:r>
              <a:rPr lang="en-AU" dirty="0" err="1" smtClean="0"/>
              <a:t>AfA</a:t>
            </a:r>
            <a:r>
              <a:rPr lang="en-AU" dirty="0" smtClean="0"/>
              <a:t>, CF, S+, ES, EPR (not CS9), College Scheduler, Canvas</a:t>
            </a:r>
          </a:p>
          <a:p>
            <a:pPr lvl="0"/>
            <a:endParaRPr lang="en-AU" dirty="0" smtClean="0"/>
          </a:p>
          <a:p>
            <a:pPr lvl="0"/>
            <a:r>
              <a:rPr lang="en-AU" dirty="0" smtClean="0"/>
              <a:t>Integrations map</a:t>
            </a:r>
          </a:p>
          <a:p>
            <a:pPr lvl="0"/>
            <a:r>
              <a:rPr lang="en-AU" dirty="0" smtClean="0"/>
              <a:t>Spaghetti</a:t>
            </a:r>
          </a:p>
        </p:txBody>
      </p:sp>
      <p:sp>
        <p:nvSpPr>
          <p:cNvPr id="7" name="Title 6"/>
          <p:cNvSpPr>
            <a:spLocks noGrp="1"/>
          </p:cNvSpPr>
          <p:nvPr>
            <p:ph type="title" hasCustomPrompt="1"/>
          </p:nvPr>
        </p:nvSpPr>
        <p:spPr>
          <a:xfrm>
            <a:off x="677866" y="933947"/>
            <a:ext cx="4370400" cy="883336"/>
          </a:xfrm>
          <a:prstGeom prst="rect">
            <a:avLst/>
          </a:prstGeom>
        </p:spPr>
        <p:txBody>
          <a:bodyPr vert="horz"/>
          <a:lstStyle>
            <a:lvl1pPr algn="l">
              <a:defRPr sz="3600" b="1" i="0">
                <a:solidFill>
                  <a:srgbClr val="009AC7"/>
                </a:solidFill>
                <a:latin typeface="Verdana"/>
                <a:cs typeface="Verdana"/>
              </a:defRPr>
            </a:lvl1pPr>
          </a:lstStyle>
          <a:p>
            <a:r>
              <a:rPr lang="en-AU" sz="3600" dirty="0" smtClean="0"/>
              <a:t>CS9 Profile</a:t>
            </a:r>
            <a:endParaRPr lang="en-US" sz="3600" dirty="0"/>
          </a:p>
        </p:txBody>
      </p:sp>
      <p:sp>
        <p:nvSpPr>
          <p:cNvPr id="9" name="Picture Placeholder 8"/>
          <p:cNvSpPr>
            <a:spLocks noGrp="1"/>
          </p:cNvSpPr>
          <p:nvPr>
            <p:ph type="pic" sz="quarter" idx="11"/>
          </p:nvPr>
        </p:nvSpPr>
        <p:spPr>
          <a:xfrm>
            <a:off x="5767013" y="933946"/>
            <a:ext cx="3096000" cy="4209554"/>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60343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A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218699"/>
            <a:ext cx="4370400" cy="1875861"/>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Technical upgrade</a:t>
            </a:r>
          </a:p>
          <a:p>
            <a:pPr lvl="0"/>
            <a:r>
              <a:rPr lang="en-AU" dirty="0" smtClean="0"/>
              <a:t>Bundle 12/14 &gt; 27</a:t>
            </a:r>
          </a:p>
          <a:p>
            <a:pPr lvl="0"/>
            <a:r>
              <a:rPr lang="en-AU" dirty="0" err="1" smtClean="0"/>
              <a:t>PeopleTools</a:t>
            </a:r>
            <a:r>
              <a:rPr lang="en-AU" dirty="0" smtClean="0"/>
              <a:t> ? &gt; ?</a:t>
            </a:r>
          </a:p>
          <a:p>
            <a:pPr lvl="0"/>
            <a:r>
              <a:rPr lang="en-AU" dirty="0" smtClean="0"/>
              <a:t>7 months</a:t>
            </a:r>
          </a:p>
          <a:p>
            <a:pPr lvl="0"/>
            <a:r>
              <a:rPr lang="en-AU" dirty="0" smtClean="0"/>
              <a:t>Team of 8 (plus testing)</a:t>
            </a:r>
          </a:p>
          <a:p>
            <a:pPr lvl="0"/>
            <a:r>
              <a:rPr lang="en-AU" dirty="0" smtClean="0"/>
              <a:t>First use of E.T.</a:t>
            </a:r>
          </a:p>
          <a:p>
            <a:pPr lvl="0"/>
            <a:r>
              <a:rPr lang="en-AU" dirty="0" smtClean="0"/>
              <a:t>PERC only functionality added (customised)</a:t>
            </a:r>
          </a:p>
        </p:txBody>
      </p:sp>
      <p:sp>
        <p:nvSpPr>
          <p:cNvPr id="7" name="Title 6"/>
          <p:cNvSpPr>
            <a:spLocks noGrp="1"/>
          </p:cNvSpPr>
          <p:nvPr>
            <p:ph type="title" hasCustomPrompt="1"/>
          </p:nvPr>
        </p:nvSpPr>
        <p:spPr>
          <a:xfrm>
            <a:off x="677866" y="933947"/>
            <a:ext cx="4370400" cy="883336"/>
          </a:xfrm>
          <a:prstGeom prst="rect">
            <a:avLst/>
          </a:prstGeom>
        </p:spPr>
        <p:txBody>
          <a:bodyPr vert="horz"/>
          <a:lstStyle>
            <a:lvl1pPr algn="l">
              <a:defRPr sz="3600" b="1" i="0">
                <a:solidFill>
                  <a:srgbClr val="009AC7"/>
                </a:solidFill>
                <a:latin typeface="Verdana"/>
                <a:cs typeface="Verdana"/>
              </a:defRPr>
            </a:lvl1pPr>
          </a:lstStyle>
          <a:p>
            <a:r>
              <a:rPr lang="en-AU" sz="3600" dirty="0" smtClean="0"/>
              <a:t>2013 Upgrade</a:t>
            </a:r>
            <a:endParaRPr lang="en-US" sz="3600" dirty="0"/>
          </a:p>
        </p:txBody>
      </p:sp>
      <p:sp>
        <p:nvSpPr>
          <p:cNvPr id="9" name="Picture Placeholder 8"/>
          <p:cNvSpPr>
            <a:spLocks noGrp="1"/>
          </p:cNvSpPr>
          <p:nvPr>
            <p:ph type="pic" sz="quarter" idx="11"/>
          </p:nvPr>
        </p:nvSpPr>
        <p:spPr>
          <a:xfrm>
            <a:off x="5767013" y="2218699"/>
            <a:ext cx="3096000" cy="292480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867313"/>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867313"/>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8785159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60400" y="1914001"/>
            <a:ext cx="4488070" cy="2697756"/>
          </a:xfrm>
          <a:prstGeom prst="rect">
            <a:avLst/>
          </a:prstGeom>
        </p:spPr>
        <p:txBody>
          <a:bodyPr vert="horz"/>
          <a:lstStyle>
            <a:lvl1pPr marL="285750" indent="-285750">
              <a:lnSpc>
                <a:spcPts val="2400"/>
              </a:lnSpc>
              <a:spcBef>
                <a:spcPts val="0"/>
              </a:spcBef>
              <a:buFont typeface="Arial" panose="020B0604020202020204" pitchFamily="34" charset="0"/>
              <a:buChar char="•"/>
              <a:defRPr sz="1700" baseline="0">
                <a:latin typeface="Verdana"/>
              </a:defRPr>
            </a:lvl1pPr>
          </a:lstStyle>
          <a:p>
            <a:pPr lvl="0"/>
            <a:r>
              <a:rPr lang="en-AU" dirty="0" smtClean="0"/>
              <a:t>Rationale:</a:t>
            </a:r>
          </a:p>
          <a:p>
            <a:pPr lvl="0"/>
            <a:r>
              <a:rPr lang="en-AU" dirty="0" smtClean="0"/>
              <a:t>Keep current</a:t>
            </a:r>
          </a:p>
          <a:p>
            <a:pPr lvl="0"/>
            <a:r>
              <a:rPr lang="en-AU" dirty="0" smtClean="0"/>
              <a:t>Easier sell to go to version 9.2 than ask for more bundles</a:t>
            </a:r>
          </a:p>
          <a:p>
            <a:pPr lvl="0"/>
            <a:r>
              <a:rPr lang="en-AU" dirty="0" smtClean="0"/>
              <a:t>Mobile interface (Fluid)</a:t>
            </a:r>
          </a:p>
          <a:p>
            <a:pPr lvl="0"/>
            <a:r>
              <a:rPr lang="en-AU" dirty="0" smtClean="0"/>
              <a:t>New functionality (not used before at </a:t>
            </a:r>
            <a:r>
              <a:rPr lang="en-AU" dirty="0" err="1" smtClean="0"/>
              <a:t>UoA</a:t>
            </a:r>
            <a:r>
              <a:rPr lang="en-AU" dirty="0" smtClean="0"/>
              <a:t> e.g. </a:t>
            </a:r>
            <a:r>
              <a:rPr lang="en-AU" dirty="0" err="1" smtClean="0"/>
              <a:t>Workcentres</a:t>
            </a:r>
            <a:r>
              <a:rPr lang="en-AU" dirty="0" smtClean="0"/>
              <a:t>)</a:t>
            </a:r>
          </a:p>
          <a:p>
            <a:pPr lvl="0"/>
            <a:r>
              <a:rPr lang="en-AU" dirty="0" smtClean="0"/>
              <a:t>Selective adoption with PUM</a:t>
            </a:r>
          </a:p>
          <a:p>
            <a:pPr lvl="0"/>
            <a:endParaRPr lang="en-AU" dirty="0" smtClean="0"/>
          </a:p>
          <a:p>
            <a:pPr lvl="0"/>
            <a:endParaRPr lang="en-AU" dirty="0" smtClean="0"/>
          </a:p>
        </p:txBody>
      </p:sp>
      <p:sp>
        <p:nvSpPr>
          <p:cNvPr id="9" name="Picture Placeholder 8"/>
          <p:cNvSpPr>
            <a:spLocks noGrp="1"/>
          </p:cNvSpPr>
          <p:nvPr>
            <p:ph type="pic" sz="quarter" idx="11"/>
          </p:nvPr>
        </p:nvSpPr>
        <p:spPr>
          <a:xfrm>
            <a:off x="5767013" y="933947"/>
            <a:ext cx="3096000" cy="199817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3144591"/>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3144591"/>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
        <p:nvSpPr>
          <p:cNvPr id="2" name="TextBox 1"/>
          <p:cNvSpPr txBox="1"/>
          <p:nvPr userDrawn="1"/>
        </p:nvSpPr>
        <p:spPr>
          <a:xfrm>
            <a:off x="660400" y="765313"/>
            <a:ext cx="4370400" cy="830997"/>
          </a:xfrm>
          <a:prstGeom prst="rect">
            <a:avLst/>
          </a:prstGeom>
        </p:spPr>
        <p:txBody>
          <a:bodyPr vert="horz" wrap="square" rtlCol="0">
            <a:spAutoFit/>
          </a:bodyPr>
          <a:lstStyle/>
          <a:p>
            <a:pPr algn="l" defTabSz="457200" rtl="0" eaLnBrk="1" latinLnBrk="0" hangingPunct="1">
              <a:spcBef>
                <a:spcPct val="0"/>
              </a:spcBef>
              <a:buNone/>
            </a:pPr>
            <a:r>
              <a:rPr lang="en-AU" sz="2400" b="1" i="0" kern="1200" dirty="0" smtClean="0">
                <a:solidFill>
                  <a:srgbClr val="009AC7"/>
                </a:solidFill>
                <a:latin typeface="Verdana"/>
                <a:ea typeface="+mj-ea"/>
                <a:cs typeface="Verdana"/>
              </a:rPr>
              <a:t>Upgrade to CS9.2/</a:t>
            </a:r>
            <a:r>
              <a:rPr lang="en-AU" sz="2400" b="1" i="0" kern="1200" dirty="0" err="1" smtClean="0">
                <a:solidFill>
                  <a:srgbClr val="009AC7"/>
                </a:solidFill>
                <a:latin typeface="Verdana"/>
                <a:ea typeface="+mj-ea"/>
                <a:cs typeface="Verdana"/>
              </a:rPr>
              <a:t>PeopleTools</a:t>
            </a:r>
            <a:r>
              <a:rPr lang="en-AU" sz="2400" b="1" i="0" kern="1200" dirty="0" smtClean="0">
                <a:solidFill>
                  <a:srgbClr val="009AC7"/>
                </a:solidFill>
                <a:latin typeface="Verdana"/>
                <a:ea typeface="+mj-ea"/>
                <a:cs typeface="Verdana"/>
              </a:rPr>
              <a:t> 8.55</a:t>
            </a:r>
            <a:endParaRPr lang="en-NZ" sz="2400" b="1" i="0" kern="1200" dirty="0" smtClean="0">
              <a:solidFill>
                <a:srgbClr val="009AC7"/>
              </a:solidFill>
              <a:latin typeface="Verdana"/>
              <a:ea typeface="+mj-ea"/>
              <a:cs typeface="Verdana"/>
            </a:endParaRPr>
          </a:p>
        </p:txBody>
      </p:sp>
    </p:spTree>
    <p:extLst>
      <p:ext uri="{BB962C8B-B14F-4D97-AF65-F5344CB8AC3E}">
        <p14:creationId xmlns:p14="http://schemas.microsoft.com/office/powerpoint/2010/main" val="2574015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60400" y="1914001"/>
            <a:ext cx="4488070" cy="2409521"/>
          </a:xfrm>
          <a:prstGeom prst="rect">
            <a:avLst/>
          </a:prstGeom>
        </p:spPr>
        <p:txBody>
          <a:bodyPr vert="horz"/>
          <a:lstStyle>
            <a:lvl1pPr marL="285750" indent="-285750">
              <a:lnSpc>
                <a:spcPts val="2400"/>
              </a:lnSpc>
              <a:spcBef>
                <a:spcPts val="0"/>
              </a:spcBef>
              <a:buFont typeface="Arial" panose="020B0604020202020204" pitchFamily="34" charset="0"/>
              <a:buChar char="•"/>
              <a:defRPr sz="1700" baseline="0">
                <a:latin typeface="Verdana"/>
              </a:defRPr>
            </a:lvl1pPr>
          </a:lstStyle>
          <a:p>
            <a:pPr lvl="0"/>
            <a:r>
              <a:rPr lang="en-AU" dirty="0" smtClean="0"/>
              <a:t>Technical upgrade &gt; 9.2/PT 8.55</a:t>
            </a:r>
          </a:p>
          <a:p>
            <a:pPr lvl="0"/>
            <a:r>
              <a:rPr lang="en-AU" dirty="0" smtClean="0"/>
              <a:t>Testing of customisations, </a:t>
            </a:r>
          </a:p>
          <a:p>
            <a:pPr lvl="0"/>
            <a:r>
              <a:rPr lang="en-AU" dirty="0" smtClean="0"/>
              <a:t>Removal of customisations where possible</a:t>
            </a:r>
          </a:p>
          <a:p>
            <a:pPr lvl="0"/>
            <a:r>
              <a:rPr lang="en-AU" dirty="0" smtClean="0"/>
              <a:t>Investigation of new functionality and implementation </a:t>
            </a:r>
          </a:p>
          <a:p>
            <a:pPr lvl="0"/>
            <a:r>
              <a:rPr lang="en-AU" dirty="0" smtClean="0"/>
              <a:t>Implementation of Student Self Service Fluid</a:t>
            </a:r>
          </a:p>
          <a:p>
            <a:pPr lvl="0"/>
            <a:endParaRPr lang="en-AU" dirty="0" smtClean="0"/>
          </a:p>
          <a:p>
            <a:pPr lvl="0"/>
            <a:r>
              <a:rPr lang="en-AU" dirty="0" smtClean="0"/>
              <a:t>Notes: investigated other options (not Fluid) Too expensive</a:t>
            </a:r>
          </a:p>
        </p:txBody>
      </p:sp>
      <p:sp>
        <p:nvSpPr>
          <p:cNvPr id="9" name="Picture Placeholder 8"/>
          <p:cNvSpPr>
            <a:spLocks noGrp="1"/>
          </p:cNvSpPr>
          <p:nvPr>
            <p:ph type="pic" sz="quarter" idx="11"/>
          </p:nvPr>
        </p:nvSpPr>
        <p:spPr>
          <a:xfrm>
            <a:off x="5767013" y="933947"/>
            <a:ext cx="3096000" cy="199817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3144591"/>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3144591"/>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
        <p:nvSpPr>
          <p:cNvPr id="2" name="TextBox 1"/>
          <p:cNvSpPr txBox="1"/>
          <p:nvPr userDrawn="1"/>
        </p:nvSpPr>
        <p:spPr>
          <a:xfrm>
            <a:off x="660400" y="765313"/>
            <a:ext cx="4370400" cy="461665"/>
          </a:xfrm>
          <a:prstGeom prst="rect">
            <a:avLst/>
          </a:prstGeom>
        </p:spPr>
        <p:txBody>
          <a:bodyPr vert="horz" wrap="square" rtlCol="0">
            <a:spAutoFit/>
          </a:bodyPr>
          <a:lstStyle/>
          <a:p>
            <a:pPr algn="l" defTabSz="457200" rtl="0" eaLnBrk="1" latinLnBrk="0" hangingPunct="1">
              <a:spcBef>
                <a:spcPct val="0"/>
              </a:spcBef>
              <a:buNone/>
            </a:pPr>
            <a:r>
              <a:rPr lang="en-AU" sz="2400" b="1" i="0" kern="1200" dirty="0" smtClean="0">
                <a:solidFill>
                  <a:srgbClr val="009AC7"/>
                </a:solidFill>
                <a:latin typeface="Verdana"/>
                <a:ea typeface="+mj-ea"/>
                <a:cs typeface="Verdana"/>
              </a:rPr>
              <a:t>Scope</a:t>
            </a:r>
            <a:r>
              <a:rPr lang="en-AU" sz="2400" b="1" i="0" kern="1200" baseline="0" dirty="0" smtClean="0">
                <a:solidFill>
                  <a:srgbClr val="009AC7"/>
                </a:solidFill>
                <a:latin typeface="Verdana"/>
                <a:ea typeface="+mj-ea"/>
                <a:cs typeface="Verdana"/>
              </a:rPr>
              <a:t> of upgrade</a:t>
            </a:r>
            <a:endParaRPr lang="en-NZ" sz="2400" b="1" i="0" kern="1200" dirty="0" smtClean="0">
              <a:solidFill>
                <a:srgbClr val="009AC7"/>
              </a:solidFill>
              <a:latin typeface="Verdana"/>
              <a:ea typeface="+mj-ea"/>
              <a:cs typeface="Verdana"/>
            </a:endParaRPr>
          </a:p>
        </p:txBody>
      </p:sp>
    </p:spTree>
    <p:extLst>
      <p:ext uri="{BB962C8B-B14F-4D97-AF65-F5344CB8AC3E}">
        <p14:creationId xmlns:p14="http://schemas.microsoft.com/office/powerpoint/2010/main" val="36642994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542730" y="1226978"/>
            <a:ext cx="4488070" cy="2409521"/>
          </a:xfrm>
          <a:prstGeom prst="rect">
            <a:avLst/>
          </a:prstGeom>
        </p:spPr>
        <p:txBody>
          <a:bodyPr vert="horz"/>
          <a:lstStyle>
            <a:lvl1pPr marL="285750" indent="-285750">
              <a:lnSpc>
                <a:spcPts val="2400"/>
              </a:lnSpc>
              <a:spcBef>
                <a:spcPts val="0"/>
              </a:spcBef>
              <a:buFont typeface="Arial" panose="020B0604020202020204" pitchFamily="34" charset="0"/>
              <a:buChar char="•"/>
              <a:defRPr sz="1700" baseline="0">
                <a:latin typeface="Verdana"/>
              </a:defRPr>
            </a:lvl1pPr>
          </a:lstStyle>
          <a:p>
            <a:pPr lvl="0"/>
            <a:r>
              <a:rPr lang="en-AU" dirty="0" smtClean="0"/>
              <a:t>PUM image 3 latest available (very little student Fluid tiles)</a:t>
            </a:r>
          </a:p>
          <a:p>
            <a:pPr lvl="0"/>
            <a:r>
              <a:rPr lang="en-AU" dirty="0" smtClean="0"/>
              <a:t>Proceed anyway, develop anything missing</a:t>
            </a:r>
          </a:p>
          <a:p>
            <a:pPr lvl="0"/>
            <a:r>
              <a:rPr lang="en-AU" dirty="0" smtClean="0"/>
              <a:t>PUM image 5 delivered required functionality, but underlying code changes between images meant that we couldn’t just take parts that we wanted without having to redo developments</a:t>
            </a:r>
          </a:p>
          <a:p>
            <a:pPr lvl="0"/>
            <a:r>
              <a:rPr lang="en-AU" dirty="0" smtClean="0"/>
              <a:t>Delivered items were sometimes incomplete e.g. Academic Progress pie chart</a:t>
            </a:r>
          </a:p>
        </p:txBody>
      </p:sp>
      <p:sp>
        <p:nvSpPr>
          <p:cNvPr id="9" name="Picture Placeholder 8"/>
          <p:cNvSpPr>
            <a:spLocks noGrp="1"/>
          </p:cNvSpPr>
          <p:nvPr>
            <p:ph type="pic" sz="quarter" idx="11"/>
          </p:nvPr>
        </p:nvSpPr>
        <p:spPr>
          <a:xfrm>
            <a:off x="5767013" y="933947"/>
            <a:ext cx="3096000" cy="199817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3144591"/>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3144591"/>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
        <p:nvSpPr>
          <p:cNvPr id="2" name="TextBox 1"/>
          <p:cNvSpPr txBox="1"/>
          <p:nvPr userDrawn="1"/>
        </p:nvSpPr>
        <p:spPr>
          <a:xfrm>
            <a:off x="660400" y="765313"/>
            <a:ext cx="4370400" cy="461665"/>
          </a:xfrm>
          <a:prstGeom prst="rect">
            <a:avLst/>
          </a:prstGeom>
        </p:spPr>
        <p:txBody>
          <a:bodyPr vert="horz" wrap="square" rtlCol="0">
            <a:spAutoFit/>
          </a:bodyPr>
          <a:lstStyle/>
          <a:p>
            <a:pPr algn="l" defTabSz="457200" rtl="0" eaLnBrk="1" latinLnBrk="0" hangingPunct="1">
              <a:spcBef>
                <a:spcPct val="0"/>
              </a:spcBef>
              <a:buNone/>
            </a:pPr>
            <a:r>
              <a:rPr lang="en-AU" sz="2400" b="1" i="0" kern="1200" dirty="0" smtClean="0">
                <a:solidFill>
                  <a:srgbClr val="009AC7"/>
                </a:solidFill>
                <a:latin typeface="Verdana"/>
                <a:ea typeface="+mj-ea"/>
                <a:cs typeface="Verdana"/>
              </a:rPr>
              <a:t>Challenges</a:t>
            </a:r>
            <a:endParaRPr lang="en-NZ" sz="2400" b="1" i="0" kern="1200" dirty="0" smtClean="0">
              <a:solidFill>
                <a:srgbClr val="009AC7"/>
              </a:solidFill>
              <a:latin typeface="Verdana"/>
              <a:ea typeface="+mj-ea"/>
              <a:cs typeface="Verdana"/>
            </a:endParaRPr>
          </a:p>
        </p:txBody>
      </p:sp>
    </p:spTree>
    <p:extLst>
      <p:ext uri="{BB962C8B-B14F-4D97-AF65-F5344CB8AC3E}">
        <p14:creationId xmlns:p14="http://schemas.microsoft.com/office/powerpoint/2010/main" val="24493049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542730" y="1226978"/>
            <a:ext cx="4488070" cy="2409521"/>
          </a:xfrm>
          <a:prstGeom prst="rect">
            <a:avLst/>
          </a:prstGeom>
        </p:spPr>
        <p:txBody>
          <a:bodyPr vert="horz"/>
          <a:lstStyle>
            <a:lvl1pPr marL="285750" indent="-285750">
              <a:lnSpc>
                <a:spcPts val="2400"/>
              </a:lnSpc>
              <a:spcBef>
                <a:spcPts val="0"/>
              </a:spcBef>
              <a:buFont typeface="Arial" panose="020B0604020202020204" pitchFamily="34" charset="0"/>
              <a:buChar char="•"/>
              <a:defRPr sz="1700" baseline="0">
                <a:latin typeface="Verdana"/>
              </a:defRPr>
            </a:lvl1pPr>
          </a:lstStyle>
          <a:p>
            <a:pPr lvl="0"/>
            <a:r>
              <a:rPr lang="en-AU" dirty="0" smtClean="0"/>
              <a:t>Customisation evaluation (reducing where possible). Only possible with business process change (not in-scope for project). New delivered items couldn’t replace custom items without large changes e.g. delivered research module</a:t>
            </a:r>
          </a:p>
          <a:p>
            <a:pPr lvl="0"/>
            <a:r>
              <a:rPr lang="en-AU" dirty="0" smtClean="0"/>
              <a:t>Arts </a:t>
            </a:r>
            <a:r>
              <a:rPr lang="en-AU" dirty="0" err="1" smtClean="0"/>
              <a:t>Pgrad</a:t>
            </a:r>
            <a:r>
              <a:rPr lang="en-AU" dirty="0" smtClean="0"/>
              <a:t> enrolment request approval system removed and replaced with delivered enrolment functionality</a:t>
            </a:r>
          </a:p>
        </p:txBody>
      </p:sp>
      <p:sp>
        <p:nvSpPr>
          <p:cNvPr id="9" name="Picture Placeholder 8"/>
          <p:cNvSpPr>
            <a:spLocks noGrp="1"/>
          </p:cNvSpPr>
          <p:nvPr>
            <p:ph type="pic" sz="quarter" idx="11"/>
          </p:nvPr>
        </p:nvSpPr>
        <p:spPr>
          <a:xfrm>
            <a:off x="5767013" y="933947"/>
            <a:ext cx="3096000" cy="199817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3144591"/>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3144591"/>
            <a:ext cx="1439998"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
        <p:nvSpPr>
          <p:cNvPr id="2" name="TextBox 1"/>
          <p:cNvSpPr txBox="1"/>
          <p:nvPr userDrawn="1"/>
        </p:nvSpPr>
        <p:spPr>
          <a:xfrm>
            <a:off x="660400" y="765313"/>
            <a:ext cx="4370400" cy="461665"/>
          </a:xfrm>
          <a:prstGeom prst="rect">
            <a:avLst/>
          </a:prstGeom>
        </p:spPr>
        <p:txBody>
          <a:bodyPr vert="horz" wrap="square" rtlCol="0">
            <a:spAutoFit/>
          </a:bodyPr>
          <a:lstStyle/>
          <a:p>
            <a:pPr algn="l" defTabSz="457200" rtl="0" eaLnBrk="1" latinLnBrk="0" hangingPunct="1">
              <a:spcBef>
                <a:spcPct val="0"/>
              </a:spcBef>
              <a:buNone/>
            </a:pPr>
            <a:r>
              <a:rPr lang="en-AU" sz="2400" b="1" i="0" kern="1200" dirty="0" smtClean="0">
                <a:solidFill>
                  <a:srgbClr val="009AC7"/>
                </a:solidFill>
                <a:latin typeface="Verdana"/>
                <a:ea typeface="+mj-ea"/>
                <a:cs typeface="Verdana"/>
              </a:rPr>
              <a:t>Challenges </a:t>
            </a:r>
            <a:r>
              <a:rPr lang="en-AU" sz="2400" b="1" i="0" kern="1200" dirty="0" err="1" smtClean="0">
                <a:solidFill>
                  <a:srgbClr val="009AC7"/>
                </a:solidFill>
                <a:latin typeface="Verdana"/>
                <a:ea typeface="+mj-ea"/>
                <a:cs typeface="Verdana"/>
              </a:rPr>
              <a:t>cntd</a:t>
            </a:r>
            <a:r>
              <a:rPr lang="en-AU" sz="2400" b="1" i="0" kern="1200" dirty="0" smtClean="0">
                <a:solidFill>
                  <a:srgbClr val="009AC7"/>
                </a:solidFill>
                <a:latin typeface="Verdana"/>
                <a:ea typeface="+mj-ea"/>
                <a:cs typeface="Verdana"/>
              </a:rPr>
              <a:t>…</a:t>
            </a:r>
            <a:endParaRPr lang="en-NZ" sz="2400" b="1" i="0" kern="1200" dirty="0" smtClean="0">
              <a:solidFill>
                <a:srgbClr val="009AC7"/>
              </a:solidFill>
              <a:latin typeface="Verdana"/>
              <a:ea typeface="+mj-ea"/>
              <a:cs typeface="Verdana"/>
            </a:endParaRPr>
          </a:p>
        </p:txBody>
      </p:sp>
    </p:spTree>
    <p:extLst>
      <p:ext uri="{BB962C8B-B14F-4D97-AF65-F5344CB8AC3E}">
        <p14:creationId xmlns:p14="http://schemas.microsoft.com/office/powerpoint/2010/main" val="34211194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A Multiple pictures">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671513" y="933947"/>
            <a:ext cx="4379913" cy="199817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3144591"/>
            <a:ext cx="2052000"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3144591"/>
            <a:ext cx="2052000" cy="94997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1" name="Picture Placeholder 8"/>
          <p:cNvSpPr>
            <a:spLocks noGrp="1"/>
          </p:cNvSpPr>
          <p:nvPr>
            <p:ph type="pic" sz="quarter" idx="11"/>
          </p:nvPr>
        </p:nvSpPr>
        <p:spPr>
          <a:xfrm>
            <a:off x="5767013" y="933946"/>
            <a:ext cx="3096000" cy="4209554"/>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5248034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UOA-LC-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456937" y="203597"/>
            <a:ext cx="1404488" cy="464269"/>
          </a:xfrm>
          <a:prstGeom prst="rect">
            <a:avLst/>
          </a:prstGeom>
        </p:spPr>
      </p:pic>
      <p:sp>
        <p:nvSpPr>
          <p:cNvPr id="11" name="TextBox 10"/>
          <p:cNvSpPr txBox="1"/>
          <p:nvPr userDrawn="1"/>
        </p:nvSpPr>
        <p:spPr>
          <a:xfrm>
            <a:off x="9919969" y="1318761"/>
            <a:ext cx="914400" cy="685800"/>
          </a:xfrm>
          <a:prstGeom prst="rect">
            <a:avLst/>
          </a:prstGeom>
        </p:spPr>
        <p:txBody>
          <a:bodyPr wrap="none" rtlCol="0" anchor="t">
            <a:normAutofit/>
          </a:bodyPr>
          <a:lstStyle/>
          <a:p>
            <a:endParaRPr lang="en-US" dirty="0" err="1" smtClean="0"/>
          </a:p>
        </p:txBody>
      </p:sp>
      <p:sp>
        <p:nvSpPr>
          <p:cNvPr id="2" name="Slide Number Placeholder 1"/>
          <p:cNvSpPr>
            <a:spLocks noGrp="1"/>
          </p:cNvSpPr>
          <p:nvPr>
            <p:ph type="sldNum" sz="quarter" idx="4"/>
          </p:nvPr>
        </p:nvSpPr>
        <p:spPr>
          <a:xfrm>
            <a:off x="660400" y="4787503"/>
            <a:ext cx="642730" cy="355997"/>
          </a:xfrm>
          <a:prstGeom prst="rect">
            <a:avLst/>
          </a:prstGeom>
        </p:spPr>
        <p:txBody>
          <a:bodyPr vert="horz" lIns="91440" tIns="45720" rIns="91440" bIns="45720" rtlCol="0" anchor="t"/>
          <a:lstStyle>
            <a:lvl1pPr algn="l">
              <a:defRPr sz="1000" b="0" i="0">
                <a:solidFill>
                  <a:srgbClr val="009AC7"/>
                </a:solidFill>
                <a:latin typeface="Verdana"/>
                <a:cs typeface="Verdana"/>
              </a:defRPr>
            </a:lvl1pPr>
          </a:lstStyle>
          <a:p>
            <a:fld id="{218B9C4F-B695-C54C-924B-61748EE6A7C5}" type="slidenum">
              <a:rPr lang="en-US" smtClean="0"/>
              <a:pPr/>
              <a:t>‹#›</a:t>
            </a:fld>
            <a:endParaRPr lang="en-US" dirty="0"/>
          </a:p>
        </p:txBody>
      </p:sp>
      <p:sp>
        <p:nvSpPr>
          <p:cNvPr id="3" name="Date Placeholder 2"/>
          <p:cNvSpPr>
            <a:spLocks noGrp="1"/>
          </p:cNvSpPr>
          <p:nvPr>
            <p:ph type="dt" sz="half" idx="2"/>
          </p:nvPr>
        </p:nvSpPr>
        <p:spPr>
          <a:xfrm>
            <a:off x="6727825" y="478750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DC56B5-A700-544C-8720-C289028A981D}" type="datetime2">
              <a:rPr lang="en-NZ" smtClean="0"/>
              <a:t>Thursday, 9 November 2017</a:t>
            </a:fld>
            <a:endParaRPr lang="en-US" dirty="0"/>
          </a:p>
        </p:txBody>
      </p:sp>
    </p:spTree>
    <p:extLst>
      <p:ext uri="{BB962C8B-B14F-4D97-AF65-F5344CB8AC3E}">
        <p14:creationId xmlns:p14="http://schemas.microsoft.com/office/powerpoint/2010/main" val="2404003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61" r:id="rId6"/>
    <p:sldLayoutId id="2147483662" r:id="rId7"/>
    <p:sldLayoutId id="2147483663" r:id="rId8"/>
    <p:sldLayoutId id="2147483657" r:id="rId9"/>
    <p:sldLayoutId id="2147483658" r:id="rId10"/>
    <p:sldLayoutId id="2147483655" r:id="rId11"/>
    <p:sldLayoutId id="2147483659" r:id="rId12"/>
    <p:sldLayoutId id="2147483660"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p.farrell@auckland.ac.nz" TargetMode="External"/><Relationship Id="rId2" Type="http://schemas.openxmlformats.org/officeDocument/2006/relationships/hyperlink" Target="mailto:l.kitto@auckland.ac.nz"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Into (and out of) the woods</a:t>
            </a:r>
            <a:endParaRPr lang="en-US" dirty="0"/>
          </a:p>
        </p:txBody>
      </p:sp>
      <p:sp>
        <p:nvSpPr>
          <p:cNvPr id="7" name="Text Placeholder 6"/>
          <p:cNvSpPr>
            <a:spLocks noGrp="1"/>
          </p:cNvSpPr>
          <p:nvPr>
            <p:ph type="body" sz="quarter" idx="10"/>
          </p:nvPr>
        </p:nvSpPr>
        <p:spPr/>
        <p:txBody>
          <a:bodyPr/>
          <a:lstStyle/>
          <a:p>
            <a:r>
              <a:rPr lang="en-US" dirty="0" smtClean="0"/>
              <a:t>Launching CS 9.2 </a:t>
            </a:r>
            <a:r>
              <a:rPr lang="en-US" dirty="0" smtClean="0"/>
              <a:t>Fluid</a:t>
            </a:r>
          </a:p>
          <a:p>
            <a:endParaRPr lang="en-US" dirty="0"/>
          </a:p>
          <a:p>
            <a:r>
              <a:rPr lang="en-US" dirty="0" smtClean="0"/>
              <a:t>Liz Kitto</a:t>
            </a:r>
          </a:p>
          <a:p>
            <a:r>
              <a:rPr lang="en-US" dirty="0" smtClean="0"/>
              <a:t>Functional Analyst</a:t>
            </a:r>
            <a:endParaRPr lang="en-US" dirty="0"/>
          </a:p>
        </p:txBody>
      </p:sp>
      <p:sp>
        <p:nvSpPr>
          <p:cNvPr id="8" name="Date Placeholder 7"/>
          <p:cNvSpPr>
            <a:spLocks noGrp="1"/>
          </p:cNvSpPr>
          <p:nvPr>
            <p:ph type="dt" sz="half" idx="11"/>
          </p:nvPr>
        </p:nvSpPr>
        <p:spPr/>
        <p:txBody>
          <a:bodyPr/>
          <a:lstStyle/>
          <a:p>
            <a:r>
              <a:rPr lang="en-NZ" dirty="0" smtClean="0"/>
              <a:t>November 2017</a:t>
            </a:r>
            <a:endParaRPr lang="en-US" dirty="0"/>
          </a:p>
        </p:txBody>
      </p:sp>
    </p:spTree>
    <p:extLst>
      <p:ext uri="{BB962C8B-B14F-4D97-AF65-F5344CB8AC3E}">
        <p14:creationId xmlns:p14="http://schemas.microsoft.com/office/powerpoint/2010/main" val="1254738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0400" y="702034"/>
            <a:ext cx="4370400" cy="883336"/>
          </a:xfrm>
        </p:spPr>
        <p:txBody>
          <a:bodyPr/>
          <a:lstStyle/>
          <a:p>
            <a:r>
              <a:rPr lang="en-US" dirty="0" smtClean="0"/>
              <a:t>Techy bits</a:t>
            </a:r>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10</a:t>
            </a:fld>
            <a:endParaRPr lang="en-US" dirty="0"/>
          </a:p>
        </p:txBody>
      </p:sp>
      <p:graphicFrame>
        <p:nvGraphicFramePr>
          <p:cNvPr id="2" name="Diagram 1"/>
          <p:cNvGraphicFramePr/>
          <p:nvPr>
            <p:extLst>
              <p:ext uri="{D42A27DB-BD31-4B8C-83A1-F6EECF244321}">
                <p14:modId xmlns:p14="http://schemas.microsoft.com/office/powerpoint/2010/main" val="1677683600"/>
              </p:ext>
            </p:extLst>
          </p:nvPr>
        </p:nvGraphicFramePr>
        <p:xfrm>
          <a:off x="1517346" y="1169506"/>
          <a:ext cx="6096000" cy="2268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982387407"/>
              </p:ext>
            </p:extLst>
          </p:nvPr>
        </p:nvGraphicFramePr>
        <p:xfrm>
          <a:off x="1517346" y="2094964"/>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4200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8B9C4F-B695-C54C-924B-61748EE6A7C5}" type="slidenum">
              <a:rPr lang="en-US" smtClean="0"/>
              <a:pPr/>
              <a:t>11</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130" y="773672"/>
            <a:ext cx="5542308" cy="3694872"/>
          </a:xfrm>
          <a:prstGeom prst="rect">
            <a:avLst/>
          </a:prstGeom>
        </p:spPr>
      </p:pic>
      <p:sp>
        <p:nvSpPr>
          <p:cNvPr id="8" name="TextBox 7"/>
          <p:cNvSpPr txBox="1"/>
          <p:nvPr/>
        </p:nvSpPr>
        <p:spPr>
          <a:xfrm>
            <a:off x="2842591" y="3658527"/>
            <a:ext cx="6202565" cy="646331"/>
          </a:xfrm>
          <a:prstGeom prst="rect">
            <a:avLst/>
          </a:prstGeom>
        </p:spPr>
        <p:txBody>
          <a:bodyPr vert="horz" wrap="square" rtlCol="0">
            <a:spAutoFit/>
          </a:bodyPr>
          <a:lstStyle/>
          <a:p>
            <a:r>
              <a:rPr lang="en-NZ" sz="3600" dirty="0" smtClean="0">
                <a:solidFill>
                  <a:schemeClr val="accent1">
                    <a:lumMod val="75000"/>
                  </a:schemeClr>
                </a:solidFill>
              </a:rPr>
              <a:t>Or have we got a deal for you!?</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595" y="3211958"/>
            <a:ext cx="1785698" cy="178569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5293" y="3244114"/>
            <a:ext cx="2461703" cy="1753542"/>
          </a:xfrm>
          <a:prstGeom prst="rect">
            <a:avLst/>
          </a:prstGeom>
        </p:spPr>
      </p:pic>
      <p:sp>
        <p:nvSpPr>
          <p:cNvPr id="7" name="Oval Callout 6"/>
          <p:cNvSpPr/>
          <p:nvPr/>
        </p:nvSpPr>
        <p:spPr>
          <a:xfrm>
            <a:off x="5503985" y="967154"/>
            <a:ext cx="3393830" cy="2279974"/>
          </a:xfrm>
          <a:prstGeom prst="wedgeEllipseCallout">
            <a:avLst>
              <a:gd name="adj1" fmla="val -49059"/>
              <a:gd name="adj2" fmla="val 10398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9" name="TextBox 8"/>
          <p:cNvSpPr txBox="1"/>
          <p:nvPr/>
        </p:nvSpPr>
        <p:spPr>
          <a:xfrm>
            <a:off x="5943873" y="1532971"/>
            <a:ext cx="2792572" cy="1200329"/>
          </a:xfrm>
          <a:prstGeom prst="rect">
            <a:avLst/>
          </a:prstGeom>
        </p:spPr>
        <p:txBody>
          <a:bodyPr vert="horz" wrap="square" rtlCol="0">
            <a:spAutoFit/>
          </a:bodyPr>
          <a:lstStyle/>
          <a:p>
            <a:r>
              <a:rPr lang="en-NZ" sz="2400" b="1" dirty="0" smtClean="0"/>
              <a:t>Where’s that super smart project team we talked about?</a:t>
            </a:r>
          </a:p>
        </p:txBody>
      </p:sp>
    </p:spTree>
    <p:extLst>
      <p:ext uri="{BB962C8B-B14F-4D97-AF65-F5344CB8AC3E}">
        <p14:creationId xmlns:p14="http://schemas.microsoft.com/office/powerpoint/2010/main" val="38732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2" presetClass="exit" presetSubtype="4" fill="hold" grpId="1" nodeType="withEffect">
                                  <p:stCondLst>
                                    <p:cond delay="0"/>
                                  </p:stCondLst>
                                  <p:childTnLst>
                                    <p:anim calcmode="lin" valueType="num">
                                      <p:cBhvr additive="base">
                                        <p:cTn id="17" dur="500"/>
                                        <p:tgtEl>
                                          <p:spTgt spid="8"/>
                                        </p:tgtEl>
                                        <p:attrNameLst>
                                          <p:attrName>ppt_x</p:attrName>
                                        </p:attrNameLst>
                                      </p:cBhvr>
                                      <p:tavLst>
                                        <p:tav tm="0">
                                          <p:val>
                                            <p:strVal val="ppt_x"/>
                                          </p:val>
                                        </p:tav>
                                        <p:tav tm="100000">
                                          <p:val>
                                            <p:strVal val="ppt_x"/>
                                          </p:val>
                                        </p:tav>
                                      </p:tavLst>
                                    </p:anim>
                                    <p:anim calcmode="lin" valueType="num">
                                      <p:cBhvr additive="base">
                                        <p:cTn id="18" dur="500"/>
                                        <p:tgtEl>
                                          <p:spTgt spid="8"/>
                                        </p:tgtEl>
                                        <p:attrNameLst>
                                          <p:attrName>ppt_y</p:attrName>
                                        </p:attrNameLst>
                                      </p:cBhvr>
                                      <p:tavLst>
                                        <p:tav tm="0">
                                          <p:val>
                                            <p:strVal val="ppt_y"/>
                                          </p:val>
                                        </p:tav>
                                        <p:tav tm="100000">
                                          <p:val>
                                            <p:strVal val="1+ppt_h/2"/>
                                          </p:val>
                                        </p:tav>
                                      </p:tavLst>
                                    </p:anim>
                                    <p:set>
                                      <p:cBhvr>
                                        <p:cTn id="19" dur="1" fill="hold">
                                          <p:stCondLst>
                                            <p:cond delay="499"/>
                                          </p:stCondLst>
                                        </p:cTn>
                                        <p:tgtEl>
                                          <p:spTgt spid="8"/>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0400" y="702034"/>
            <a:ext cx="4370400" cy="883336"/>
          </a:xfrm>
        </p:spPr>
        <p:txBody>
          <a:bodyPr/>
          <a:lstStyle/>
          <a:p>
            <a:r>
              <a:rPr lang="en-US" dirty="0" smtClean="0"/>
              <a:t>Agreed path</a:t>
            </a:r>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12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555" y="1350824"/>
            <a:ext cx="5711322" cy="37926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339" y="1350824"/>
            <a:ext cx="1990169" cy="149262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1138" y="2465903"/>
            <a:ext cx="2345554" cy="132410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5700" y="3744350"/>
            <a:ext cx="2486639" cy="1399149"/>
          </a:xfrm>
          <a:prstGeom prst="rect">
            <a:avLst/>
          </a:prstGeom>
        </p:spPr>
      </p:pic>
      <p:sp>
        <p:nvSpPr>
          <p:cNvPr id="11" name="TextBox 10"/>
          <p:cNvSpPr txBox="1"/>
          <p:nvPr/>
        </p:nvSpPr>
        <p:spPr>
          <a:xfrm>
            <a:off x="2578933" y="1585370"/>
            <a:ext cx="6107813" cy="646331"/>
          </a:xfrm>
          <a:prstGeom prst="rect">
            <a:avLst/>
          </a:prstGeom>
        </p:spPr>
        <p:txBody>
          <a:bodyPr vert="horz" wrap="square" rtlCol="0">
            <a:spAutoFit/>
          </a:bodyPr>
          <a:lstStyle/>
          <a:p>
            <a:r>
              <a:rPr lang="en-NZ" sz="3600" dirty="0" smtClean="0"/>
              <a:t>Go Live August 2017 (or bust!)</a:t>
            </a:r>
          </a:p>
        </p:txBody>
      </p:sp>
      <p:sp>
        <p:nvSpPr>
          <p:cNvPr id="12" name="TextBox 11"/>
          <p:cNvSpPr txBox="1"/>
          <p:nvPr/>
        </p:nvSpPr>
        <p:spPr>
          <a:xfrm>
            <a:off x="4796693" y="2789068"/>
            <a:ext cx="3661508" cy="646331"/>
          </a:xfrm>
          <a:prstGeom prst="rect">
            <a:avLst/>
          </a:prstGeom>
        </p:spPr>
        <p:txBody>
          <a:bodyPr vert="horz" wrap="square" rtlCol="0">
            <a:spAutoFit/>
          </a:bodyPr>
          <a:lstStyle/>
          <a:p>
            <a:r>
              <a:rPr lang="en-NZ" sz="3600" dirty="0" smtClean="0"/>
              <a:t>Everyone involved</a:t>
            </a:r>
          </a:p>
        </p:txBody>
      </p:sp>
      <p:sp>
        <p:nvSpPr>
          <p:cNvPr id="13" name="TextBox 12"/>
          <p:cNvSpPr txBox="1"/>
          <p:nvPr/>
        </p:nvSpPr>
        <p:spPr>
          <a:xfrm>
            <a:off x="1432138" y="4196425"/>
            <a:ext cx="3661508" cy="646331"/>
          </a:xfrm>
          <a:prstGeom prst="rect">
            <a:avLst/>
          </a:prstGeom>
        </p:spPr>
        <p:txBody>
          <a:bodyPr vert="horz" wrap="square" rtlCol="0">
            <a:spAutoFit/>
          </a:bodyPr>
          <a:lstStyle/>
          <a:p>
            <a:r>
              <a:rPr lang="en-NZ" sz="3600" dirty="0" smtClean="0"/>
              <a:t>Lots of testing!</a:t>
            </a:r>
          </a:p>
        </p:txBody>
      </p:sp>
      <p:pic>
        <p:nvPicPr>
          <p:cNvPr id="1026" name="Picture 2" descr="C:\Users\ekit001\AppData\Local\Temp\SNAGHTML3edf2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412" y="1314849"/>
            <a:ext cx="8640576" cy="36262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29721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8B9C4F-B695-C54C-924B-61748EE6A7C5}" type="slidenum">
              <a:rPr lang="en-US" smtClean="0"/>
              <a:pPr/>
              <a:t>13</a:t>
            </a:fld>
            <a:endParaRPr lang="en-US" dirty="0"/>
          </a:p>
        </p:txBody>
      </p:sp>
      <p:sp>
        <p:nvSpPr>
          <p:cNvPr id="8" name="TextBox 7"/>
          <p:cNvSpPr txBox="1"/>
          <p:nvPr/>
        </p:nvSpPr>
        <p:spPr>
          <a:xfrm>
            <a:off x="2842591" y="3658527"/>
            <a:ext cx="6202565" cy="1200329"/>
          </a:xfrm>
          <a:prstGeom prst="rect">
            <a:avLst/>
          </a:prstGeom>
        </p:spPr>
        <p:txBody>
          <a:bodyPr vert="horz" wrap="square" rtlCol="0">
            <a:spAutoFit/>
          </a:bodyPr>
          <a:lstStyle/>
          <a:p>
            <a:r>
              <a:rPr lang="en-NZ" sz="3600" dirty="0" smtClean="0">
                <a:solidFill>
                  <a:schemeClr val="accent1">
                    <a:lumMod val="75000"/>
                  </a:schemeClr>
                </a:solidFill>
              </a:rPr>
              <a:t>Or build me a bomb from this stick of gum, MacGyver!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354485"/>
            <a:ext cx="5829792" cy="3304042"/>
          </a:xfrm>
          <a:prstGeom prst="rect">
            <a:avLst/>
          </a:prstGeom>
        </p:spPr>
      </p:pic>
    </p:spTree>
    <p:extLst>
      <p:ext uri="{BB962C8B-B14F-4D97-AF65-F5344CB8AC3E}">
        <p14:creationId xmlns:p14="http://schemas.microsoft.com/office/powerpoint/2010/main" val="40872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58799" y="1582092"/>
            <a:ext cx="4808534" cy="3205411"/>
          </a:xfrm>
        </p:spPr>
        <p:txBody>
          <a:bodyPr/>
          <a:lstStyle/>
          <a:p>
            <a:pPr marL="285750" indent="-285750">
              <a:buFont typeface="Arial" panose="020B0604020202020204" pitchFamily="34" charset="0"/>
              <a:buChar char="•"/>
            </a:pPr>
            <a:endParaRPr lang="en-NZ" dirty="0" smtClean="0"/>
          </a:p>
          <a:p>
            <a:endParaRPr lang="en-NZ" dirty="0"/>
          </a:p>
        </p:txBody>
      </p:sp>
      <p:sp>
        <p:nvSpPr>
          <p:cNvPr id="5" name="Title 4"/>
          <p:cNvSpPr>
            <a:spLocks noGrp="1"/>
          </p:cNvSpPr>
          <p:nvPr>
            <p:ph type="title"/>
          </p:nvPr>
        </p:nvSpPr>
        <p:spPr>
          <a:xfrm>
            <a:off x="660400" y="342759"/>
            <a:ext cx="4370400" cy="883336"/>
          </a:xfrm>
        </p:spPr>
        <p:txBody>
          <a:bodyPr/>
          <a:lstStyle/>
          <a:p>
            <a:r>
              <a:rPr lang="en-US" dirty="0" smtClean="0"/>
              <a:t>November 2016</a:t>
            </a:r>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14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20476889"/>
              </p:ext>
            </p:extLst>
          </p:nvPr>
        </p:nvGraphicFramePr>
        <p:xfrm>
          <a:off x="1523998" y="924728"/>
          <a:ext cx="6318740" cy="4218771"/>
        </p:xfrm>
        <a:graphic>
          <a:graphicData uri="http://schemas.openxmlformats.org/drawingml/2006/table">
            <a:tbl>
              <a:tblPr firstRow="1" bandRow="1">
                <a:tableStyleId>{93296810-A885-4BE3-A3E7-6D5BEEA58F35}</a:tableStyleId>
              </a:tblPr>
              <a:tblGrid>
                <a:gridCol w="3159370"/>
                <a:gridCol w="3159370"/>
              </a:tblGrid>
              <a:tr h="414961">
                <a:tc>
                  <a:txBody>
                    <a:bodyPr/>
                    <a:lstStyle/>
                    <a:p>
                      <a:r>
                        <a:rPr lang="en-NZ" dirty="0" smtClean="0"/>
                        <a:t>CS9.2 PUM image 3 Fluid</a:t>
                      </a:r>
                      <a:endParaRPr lang="en-NZ" dirty="0"/>
                    </a:p>
                  </a:txBody>
                  <a:tcPr/>
                </a:tc>
                <a:tc>
                  <a:txBody>
                    <a:bodyPr/>
                    <a:lstStyle/>
                    <a:p>
                      <a:r>
                        <a:rPr lang="en-NZ" dirty="0" smtClean="0"/>
                        <a:t>Could we use it?</a:t>
                      </a:r>
                      <a:endParaRPr lang="en-NZ" dirty="0"/>
                    </a:p>
                  </a:txBody>
                  <a:tcPr/>
                </a:tc>
              </a:tr>
              <a:tr h="829922">
                <a:tc>
                  <a:txBody>
                    <a:bodyPr/>
                    <a:lstStyle/>
                    <a:p>
                      <a:r>
                        <a:rPr lang="en-NZ" sz="1400" b="1" dirty="0" smtClean="0"/>
                        <a:t>Campus Community</a:t>
                      </a:r>
                    </a:p>
                    <a:p>
                      <a:pPr marL="285750" indent="-285750">
                        <a:buFont typeface="Arial" panose="020B0604020202020204" pitchFamily="34" charset="0"/>
                        <a:buChar char="•"/>
                      </a:pPr>
                      <a:r>
                        <a:rPr lang="en-NZ" sz="1400" dirty="0" smtClean="0"/>
                        <a:t>Updated Profile</a:t>
                      </a:r>
                      <a:r>
                        <a:rPr lang="en-NZ" sz="1400" baseline="0" dirty="0" smtClean="0"/>
                        <a:t> tile</a:t>
                      </a:r>
                    </a:p>
                    <a:p>
                      <a:pPr marL="285750" indent="-285750">
                        <a:buFont typeface="Arial" panose="020B0604020202020204" pitchFamily="34" charset="0"/>
                        <a:buChar char="•"/>
                      </a:pPr>
                      <a:r>
                        <a:rPr lang="en-NZ" sz="1400" baseline="0" dirty="0" smtClean="0"/>
                        <a:t>My Preferences tile</a:t>
                      </a:r>
                      <a:endParaRPr lang="en-NZ" sz="1400" dirty="0"/>
                    </a:p>
                  </a:txBody>
                  <a:tcPr/>
                </a:tc>
                <a:tc>
                  <a:txBody>
                    <a:bodyPr/>
                    <a:lstStyle/>
                    <a:p>
                      <a:pPr marL="0" indent="0">
                        <a:buFont typeface="Arial" panose="020B0604020202020204" pitchFamily="34" charset="0"/>
                        <a:buNone/>
                      </a:pPr>
                      <a:r>
                        <a:rPr lang="en-NZ" sz="1400" b="1" dirty="0" smtClean="0"/>
                        <a:t>No. </a:t>
                      </a:r>
                      <a:r>
                        <a:rPr lang="en-NZ" sz="1400" dirty="0" smtClean="0"/>
                        <a:t>Custom</a:t>
                      </a:r>
                      <a:r>
                        <a:rPr lang="en-NZ" sz="1400" baseline="0" dirty="0" smtClean="0"/>
                        <a:t> identity management system already integrated  </a:t>
                      </a:r>
                      <a:endParaRPr lang="en-NZ" sz="1400" dirty="0"/>
                    </a:p>
                  </a:txBody>
                  <a:tcPr/>
                </a:tc>
              </a:tr>
              <a:tr h="829922">
                <a:tc>
                  <a:txBody>
                    <a:bodyPr/>
                    <a:lstStyle/>
                    <a:p>
                      <a:r>
                        <a:rPr lang="en-NZ" sz="1400" b="1" dirty="0" smtClean="0"/>
                        <a:t>Admissions</a:t>
                      </a:r>
                    </a:p>
                    <a:p>
                      <a:pPr marL="285750" indent="-285750">
                        <a:buFont typeface="Arial" panose="020B0604020202020204" pitchFamily="34" charset="0"/>
                        <a:buChar char="•"/>
                      </a:pPr>
                      <a:r>
                        <a:rPr lang="en-NZ" sz="1400" dirty="0" smtClean="0"/>
                        <a:t>Activity</a:t>
                      </a:r>
                      <a:r>
                        <a:rPr lang="en-NZ" sz="1400" baseline="0" dirty="0" smtClean="0"/>
                        <a:t> Guide to Accept or Decline an Offer</a:t>
                      </a:r>
                      <a:endParaRPr lang="en-NZ" sz="1400" dirty="0"/>
                    </a:p>
                  </a:txBody>
                  <a:tcPr/>
                </a:tc>
                <a:tc>
                  <a:txBody>
                    <a:bodyPr/>
                    <a:lstStyle/>
                    <a:p>
                      <a:pPr marL="0" indent="0">
                        <a:buFont typeface="Arial" panose="020B0604020202020204" pitchFamily="34" charset="0"/>
                        <a:buNone/>
                      </a:pPr>
                      <a:r>
                        <a:rPr lang="en-NZ" sz="1400" b="1" dirty="0" smtClean="0"/>
                        <a:t>No. </a:t>
                      </a:r>
                      <a:r>
                        <a:rPr lang="en-NZ" sz="1400" dirty="0" smtClean="0"/>
                        <a:t>Custom application system already</a:t>
                      </a:r>
                      <a:r>
                        <a:rPr lang="en-NZ" sz="1400" baseline="0" dirty="0" smtClean="0"/>
                        <a:t> integrated</a:t>
                      </a:r>
                      <a:endParaRPr lang="en-NZ" sz="1400" dirty="0"/>
                    </a:p>
                  </a:txBody>
                  <a:tcPr/>
                </a:tc>
              </a:tr>
              <a:tr h="1071983">
                <a:tc>
                  <a:txBody>
                    <a:bodyPr/>
                    <a:lstStyle/>
                    <a:p>
                      <a:r>
                        <a:rPr lang="en-NZ" sz="1400" b="1" dirty="0" smtClean="0"/>
                        <a:t>Student</a:t>
                      </a:r>
                      <a:r>
                        <a:rPr lang="en-NZ" sz="1400" b="1" baseline="0" dirty="0" smtClean="0"/>
                        <a:t> Financials</a:t>
                      </a:r>
                    </a:p>
                    <a:p>
                      <a:pPr marL="285750" indent="-285750">
                        <a:buFont typeface="Arial" panose="020B0604020202020204" pitchFamily="34" charset="0"/>
                        <a:buChar char="•"/>
                      </a:pPr>
                      <a:r>
                        <a:rPr lang="en-NZ" sz="1400" baseline="0" dirty="0" smtClean="0"/>
                        <a:t>Make a payment</a:t>
                      </a:r>
                    </a:p>
                    <a:p>
                      <a:pPr marL="285750" indent="-285750">
                        <a:buFont typeface="Arial" panose="020B0604020202020204" pitchFamily="34" charset="0"/>
                        <a:buChar char="•"/>
                      </a:pPr>
                      <a:r>
                        <a:rPr lang="en-NZ" sz="1400" baseline="0" dirty="0" smtClean="0"/>
                        <a:t>Charges Due</a:t>
                      </a:r>
                    </a:p>
                    <a:p>
                      <a:pPr marL="285750" indent="-285750">
                        <a:buFont typeface="Arial" panose="020B0604020202020204" pitchFamily="34" charset="0"/>
                        <a:buChar char="•"/>
                      </a:pPr>
                      <a:r>
                        <a:rPr lang="en-NZ" sz="1400" baseline="0" dirty="0" smtClean="0"/>
                        <a:t>Account Balance</a:t>
                      </a:r>
                      <a:endParaRPr lang="en-NZ" sz="1400" dirty="0"/>
                    </a:p>
                  </a:txBody>
                  <a:tcPr/>
                </a:tc>
                <a:tc>
                  <a:txBody>
                    <a:bodyPr/>
                    <a:lstStyle/>
                    <a:p>
                      <a:pPr marL="0" indent="0">
                        <a:buFont typeface="Arial" panose="020B0604020202020204" pitchFamily="34" charset="0"/>
                        <a:buNone/>
                      </a:pPr>
                      <a:r>
                        <a:rPr lang="en-NZ" sz="1400" b="1" dirty="0" smtClean="0"/>
                        <a:t>Yes</a:t>
                      </a:r>
                      <a:r>
                        <a:rPr lang="en-NZ" sz="1400" dirty="0" smtClean="0"/>
                        <a:t>. Customisation</a:t>
                      </a:r>
                      <a:r>
                        <a:rPr lang="en-NZ" sz="1400" baseline="0" dirty="0" smtClean="0"/>
                        <a:t> required </a:t>
                      </a:r>
                      <a:endParaRPr lang="en-NZ" sz="1400" dirty="0"/>
                    </a:p>
                  </a:txBody>
                  <a:tcPr/>
                </a:tc>
              </a:tr>
              <a:tr h="1071983">
                <a:tc>
                  <a:txBody>
                    <a:bodyPr/>
                    <a:lstStyle/>
                    <a:p>
                      <a:r>
                        <a:rPr lang="en-NZ" sz="1400" b="1" dirty="0" smtClean="0"/>
                        <a:t>Student Records</a:t>
                      </a:r>
                    </a:p>
                    <a:p>
                      <a:pPr marL="285750" indent="-285750">
                        <a:buFont typeface="Arial" panose="020B0604020202020204" pitchFamily="34" charset="0"/>
                        <a:buChar char="•"/>
                      </a:pPr>
                      <a:r>
                        <a:rPr lang="en-NZ" sz="1400" dirty="0" smtClean="0"/>
                        <a:t>Maintain Shopping Cart</a:t>
                      </a:r>
                    </a:p>
                    <a:p>
                      <a:pPr marL="285750" indent="-285750">
                        <a:buFont typeface="Arial" panose="020B0604020202020204" pitchFamily="34" charset="0"/>
                        <a:buChar char="•"/>
                      </a:pPr>
                      <a:r>
                        <a:rPr lang="en-NZ" sz="1400" dirty="0" smtClean="0"/>
                        <a:t>View</a:t>
                      </a:r>
                      <a:r>
                        <a:rPr lang="en-NZ" sz="1400" baseline="0" dirty="0" smtClean="0"/>
                        <a:t> My Classes</a:t>
                      </a:r>
                    </a:p>
                    <a:p>
                      <a:pPr marL="285750" indent="-285750">
                        <a:buFont typeface="Arial" panose="020B0604020202020204" pitchFamily="34" charset="0"/>
                        <a:buChar char="•"/>
                      </a:pPr>
                      <a:r>
                        <a:rPr lang="en-NZ" sz="1400" baseline="0" dirty="0" smtClean="0"/>
                        <a:t>Drop Classes</a:t>
                      </a:r>
                      <a:endParaRPr lang="en-NZ" sz="1400" dirty="0"/>
                    </a:p>
                  </a:txBody>
                  <a:tcPr/>
                </a:tc>
                <a:tc>
                  <a:txBody>
                    <a:bodyPr/>
                    <a:lstStyle/>
                    <a:p>
                      <a:pPr marL="0" indent="0">
                        <a:buFont typeface="Arial" panose="020B0604020202020204" pitchFamily="34" charset="0"/>
                        <a:buNone/>
                      </a:pPr>
                      <a:r>
                        <a:rPr lang="en-NZ" sz="1400" b="1" dirty="0" smtClean="0"/>
                        <a:t>Yes. </a:t>
                      </a:r>
                      <a:r>
                        <a:rPr lang="en-NZ" sz="1400" dirty="0" smtClean="0"/>
                        <a:t>Customisation</a:t>
                      </a:r>
                      <a:r>
                        <a:rPr lang="en-NZ" sz="1400" baseline="0" dirty="0" smtClean="0"/>
                        <a:t> required</a:t>
                      </a:r>
                      <a:endParaRPr lang="en-NZ" sz="1400" dirty="0"/>
                    </a:p>
                  </a:txBody>
                  <a:tcPr/>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032" y="1444924"/>
            <a:ext cx="411580" cy="5552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032" y="2458390"/>
            <a:ext cx="411580" cy="555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212" y="3309071"/>
            <a:ext cx="445639" cy="51300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310" y="4322537"/>
            <a:ext cx="445639" cy="513003"/>
          </a:xfrm>
          <a:prstGeom prst="rect">
            <a:avLst/>
          </a:prstGeom>
        </p:spPr>
      </p:pic>
    </p:spTree>
    <p:extLst>
      <p:ext uri="{BB962C8B-B14F-4D97-AF65-F5344CB8AC3E}">
        <p14:creationId xmlns:p14="http://schemas.microsoft.com/office/powerpoint/2010/main" val="2755979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0400" y="492279"/>
            <a:ext cx="4873143" cy="883336"/>
          </a:xfrm>
        </p:spPr>
        <p:txBody>
          <a:bodyPr/>
          <a:lstStyle/>
          <a:p>
            <a:r>
              <a:rPr lang="en-US" dirty="0" smtClean="0"/>
              <a:t>Bridging the gap</a:t>
            </a:r>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15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684" y="1205774"/>
            <a:ext cx="2617132" cy="3717918"/>
          </a:xfrm>
          <a:prstGeom prst="rect">
            <a:avLst/>
          </a:prstGeom>
        </p:spPr>
      </p:pic>
      <p:pic>
        <p:nvPicPr>
          <p:cNvPr id="6" name="Picture 5"/>
          <p:cNvPicPr>
            <a:picLocks noChangeAspect="1"/>
          </p:cNvPicPr>
          <p:nvPr/>
        </p:nvPicPr>
        <p:blipFill>
          <a:blip r:embed="rId4"/>
          <a:stretch>
            <a:fillRect/>
          </a:stretch>
        </p:blipFill>
        <p:spPr>
          <a:xfrm>
            <a:off x="1679286" y="1107590"/>
            <a:ext cx="5152381" cy="3914286"/>
          </a:xfrm>
          <a:prstGeom prst="rect">
            <a:avLst/>
          </a:prstGeom>
        </p:spPr>
      </p:pic>
    </p:spTree>
    <p:extLst>
      <p:ext uri="{BB962C8B-B14F-4D97-AF65-F5344CB8AC3E}">
        <p14:creationId xmlns:p14="http://schemas.microsoft.com/office/powerpoint/2010/main" val="20408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8B9C4F-B695-C54C-924B-61748EE6A7C5}" type="slidenum">
              <a:rPr lang="en-US" smtClean="0"/>
              <a:pPr/>
              <a:t>16</a:t>
            </a:fld>
            <a:endParaRPr lang="en-US" dirty="0"/>
          </a:p>
        </p:txBody>
      </p:sp>
      <p:sp>
        <p:nvSpPr>
          <p:cNvPr id="8" name="TextBox 7"/>
          <p:cNvSpPr txBox="1"/>
          <p:nvPr/>
        </p:nvSpPr>
        <p:spPr>
          <a:xfrm>
            <a:off x="2842591" y="3459744"/>
            <a:ext cx="6202565" cy="1754326"/>
          </a:xfrm>
          <a:prstGeom prst="rect">
            <a:avLst/>
          </a:prstGeom>
        </p:spPr>
        <p:txBody>
          <a:bodyPr vert="horz" wrap="square" rtlCol="0">
            <a:spAutoFit/>
          </a:bodyPr>
          <a:lstStyle/>
          <a:p>
            <a:r>
              <a:rPr lang="en-NZ" sz="3600" dirty="0" smtClean="0">
                <a:solidFill>
                  <a:schemeClr val="accent1">
                    <a:lumMod val="75000"/>
                  </a:schemeClr>
                </a:solidFill>
              </a:rPr>
              <a:t>Or ask not what your student management system can do for you…</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250" y="680937"/>
            <a:ext cx="4700140" cy="2711620"/>
          </a:xfrm>
          <a:prstGeom prst="rect">
            <a:avLst/>
          </a:prstGeom>
        </p:spPr>
      </p:pic>
    </p:spTree>
    <p:extLst>
      <p:ext uri="{BB962C8B-B14F-4D97-AF65-F5344CB8AC3E}">
        <p14:creationId xmlns:p14="http://schemas.microsoft.com/office/powerpoint/2010/main" val="382795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0399" y="181592"/>
            <a:ext cx="4890609" cy="883336"/>
          </a:xfrm>
        </p:spPr>
        <p:txBody>
          <a:bodyPr/>
          <a:lstStyle/>
          <a:p>
            <a:r>
              <a:rPr lang="en-US" dirty="0" smtClean="0"/>
              <a:t>Functions in Fluid</a:t>
            </a:r>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17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99001703"/>
              </p:ext>
            </p:extLst>
          </p:nvPr>
        </p:nvGraphicFramePr>
        <p:xfrm>
          <a:off x="660400" y="1243135"/>
          <a:ext cx="7903308" cy="3302000"/>
        </p:xfrm>
        <a:graphic>
          <a:graphicData uri="http://schemas.openxmlformats.org/drawingml/2006/table">
            <a:tbl>
              <a:tblPr firstRow="1" bandRow="1">
                <a:tableStyleId>{F5AB1C69-6EDB-4FF4-983F-18BD219EF322}</a:tableStyleId>
              </a:tblPr>
              <a:tblGrid>
                <a:gridCol w="1975827"/>
                <a:gridCol w="1975827"/>
                <a:gridCol w="1975827"/>
                <a:gridCol w="1975827"/>
              </a:tblGrid>
              <a:tr h="370840">
                <a:tc>
                  <a:txBody>
                    <a:bodyPr/>
                    <a:lstStyle/>
                    <a:p>
                      <a:r>
                        <a:rPr lang="en-NZ" dirty="0" smtClean="0"/>
                        <a:t>Delivered</a:t>
                      </a:r>
                      <a:endParaRPr lang="en-NZ" dirty="0"/>
                    </a:p>
                  </a:txBody>
                  <a:tcPr/>
                </a:tc>
                <a:tc>
                  <a:txBody>
                    <a:bodyPr/>
                    <a:lstStyle/>
                    <a:p>
                      <a:r>
                        <a:rPr lang="en-NZ" dirty="0" smtClean="0"/>
                        <a:t>Custom</a:t>
                      </a:r>
                      <a:r>
                        <a:rPr lang="en-NZ" baseline="0" dirty="0" smtClean="0"/>
                        <a:t> (based on Classic)</a:t>
                      </a:r>
                      <a:endParaRPr lang="en-NZ" dirty="0"/>
                    </a:p>
                  </a:txBody>
                  <a:tcPr/>
                </a:tc>
                <a:tc>
                  <a:txBody>
                    <a:bodyPr/>
                    <a:lstStyle/>
                    <a:p>
                      <a:r>
                        <a:rPr lang="en-NZ" dirty="0" err="1" smtClean="0"/>
                        <a:t>UoA</a:t>
                      </a:r>
                      <a:r>
                        <a:rPr lang="en-NZ" baseline="0" dirty="0" smtClean="0"/>
                        <a:t> Customisations</a:t>
                      </a:r>
                      <a:endParaRPr lang="en-NZ" dirty="0"/>
                    </a:p>
                  </a:txBody>
                  <a:tcPr/>
                </a:tc>
                <a:tc>
                  <a:txBody>
                    <a:bodyPr/>
                    <a:lstStyle/>
                    <a:p>
                      <a:r>
                        <a:rPr lang="en-NZ" dirty="0" smtClean="0"/>
                        <a:t>Classic Page in Fluid wrapper</a:t>
                      </a:r>
                      <a:endParaRPr lang="en-NZ" dirty="0"/>
                    </a:p>
                  </a:txBody>
                  <a:tcPr/>
                </a:tc>
              </a:tr>
              <a:tr h="370840">
                <a:tc>
                  <a:txBody>
                    <a:bodyPr/>
                    <a:lstStyle/>
                    <a:p>
                      <a:r>
                        <a:rPr lang="en-NZ" dirty="0" smtClean="0"/>
                        <a:t>View Grades</a:t>
                      </a:r>
                    </a:p>
                  </a:txBody>
                  <a:tcPr/>
                </a:tc>
                <a:tc>
                  <a:txBody>
                    <a:bodyPr/>
                    <a:lstStyle/>
                    <a:p>
                      <a:r>
                        <a:rPr lang="en-NZ" dirty="0" smtClean="0"/>
                        <a:t>Class</a:t>
                      </a:r>
                      <a:r>
                        <a:rPr lang="en-NZ" baseline="0" dirty="0" smtClean="0"/>
                        <a:t> Search</a:t>
                      </a:r>
                      <a:endParaRPr lang="en-NZ" dirty="0"/>
                    </a:p>
                  </a:txBody>
                  <a:tcPr/>
                </a:tc>
                <a:tc>
                  <a:txBody>
                    <a:bodyPr/>
                    <a:lstStyle/>
                    <a:p>
                      <a:r>
                        <a:rPr lang="en-NZ" dirty="0" smtClean="0"/>
                        <a:t>Change</a:t>
                      </a:r>
                      <a:r>
                        <a:rPr lang="en-NZ" baseline="0" dirty="0" smtClean="0"/>
                        <a:t> My Major</a:t>
                      </a:r>
                      <a:endParaRPr lang="en-NZ" dirty="0"/>
                    </a:p>
                  </a:txBody>
                  <a:tcPr/>
                </a:tc>
                <a:tc>
                  <a:txBody>
                    <a:bodyPr/>
                    <a:lstStyle/>
                    <a:p>
                      <a:r>
                        <a:rPr lang="en-NZ" dirty="0" smtClean="0"/>
                        <a:t>Swap Classes</a:t>
                      </a:r>
                      <a:endParaRPr lang="en-NZ" dirty="0"/>
                    </a:p>
                  </a:txBody>
                  <a:tcPr/>
                </a:tc>
              </a:tr>
              <a:tr h="370840">
                <a:tc>
                  <a:txBody>
                    <a:bodyPr/>
                    <a:lstStyle/>
                    <a:p>
                      <a:r>
                        <a:rPr lang="en-NZ" dirty="0" smtClean="0"/>
                        <a:t>Course History</a:t>
                      </a:r>
                      <a:endParaRPr lang="en-NZ" dirty="0"/>
                    </a:p>
                  </a:txBody>
                  <a:tcPr/>
                </a:tc>
                <a:tc>
                  <a:txBody>
                    <a:bodyPr/>
                    <a:lstStyle/>
                    <a:p>
                      <a:r>
                        <a:rPr lang="en-NZ" dirty="0" smtClean="0"/>
                        <a:t>Enrolment (Shopping) Cart</a:t>
                      </a:r>
                      <a:endParaRPr lang="en-NZ" dirty="0"/>
                    </a:p>
                  </a:txBody>
                  <a:tcPr/>
                </a:tc>
                <a:tc>
                  <a:txBody>
                    <a:bodyPr/>
                    <a:lstStyle/>
                    <a:p>
                      <a:r>
                        <a:rPr lang="en-NZ" dirty="0" smtClean="0"/>
                        <a:t>Enrolment</a:t>
                      </a:r>
                      <a:r>
                        <a:rPr lang="en-NZ" baseline="0" dirty="0" smtClean="0"/>
                        <a:t> Concessions</a:t>
                      </a:r>
                      <a:endParaRPr lang="en-NZ" dirty="0"/>
                    </a:p>
                  </a:txBody>
                  <a:tcPr/>
                </a:tc>
                <a:tc>
                  <a:txBody>
                    <a:bodyPr/>
                    <a:lstStyle/>
                    <a:p>
                      <a:r>
                        <a:rPr lang="en-NZ" dirty="0" smtClean="0"/>
                        <a:t>Edit Classes</a:t>
                      </a:r>
                      <a:endParaRPr lang="en-NZ" dirty="0"/>
                    </a:p>
                  </a:txBody>
                  <a:tcPr/>
                </a:tc>
              </a:tr>
              <a:tr h="370840">
                <a:tc>
                  <a:txBody>
                    <a:bodyPr/>
                    <a:lstStyle/>
                    <a:p>
                      <a:r>
                        <a:rPr lang="en-NZ" dirty="0" smtClean="0"/>
                        <a:t>Tasks</a:t>
                      </a:r>
                      <a:endParaRPr lang="en-NZ" dirty="0"/>
                    </a:p>
                  </a:txBody>
                  <a:tcPr/>
                </a:tc>
                <a:tc>
                  <a:txBody>
                    <a:bodyPr/>
                    <a:lstStyle/>
                    <a:p>
                      <a:r>
                        <a:rPr lang="en-NZ" dirty="0" smtClean="0"/>
                        <a:t>Course Catalogue</a:t>
                      </a:r>
                      <a:endParaRPr lang="en-NZ" dirty="0"/>
                    </a:p>
                  </a:txBody>
                  <a:tcPr/>
                </a:tc>
                <a:tc>
                  <a:txBody>
                    <a:bodyPr/>
                    <a:lstStyle/>
                    <a:p>
                      <a:endParaRPr lang="en-NZ" dirty="0"/>
                    </a:p>
                  </a:txBody>
                  <a:tcPr/>
                </a:tc>
                <a:tc>
                  <a:txBody>
                    <a:bodyPr/>
                    <a:lstStyle/>
                    <a:p>
                      <a:r>
                        <a:rPr lang="en-NZ" dirty="0" smtClean="0"/>
                        <a:t>Advisement Report</a:t>
                      </a:r>
                      <a:endParaRPr lang="en-NZ" dirty="0"/>
                    </a:p>
                  </a:txBody>
                  <a:tcPr/>
                </a:tc>
              </a:tr>
              <a:tr h="370840">
                <a:tc>
                  <a:txBody>
                    <a:bodyPr/>
                    <a:lstStyle/>
                    <a:p>
                      <a:endParaRPr lang="en-NZ"/>
                    </a:p>
                  </a:txBody>
                  <a:tcPr/>
                </a:tc>
                <a:tc>
                  <a:txBody>
                    <a:bodyPr/>
                    <a:lstStyle/>
                    <a:p>
                      <a:r>
                        <a:rPr lang="en-NZ" dirty="0" smtClean="0"/>
                        <a:t>My Class Timetable</a:t>
                      </a:r>
                      <a:endParaRPr lang="en-NZ" dirty="0"/>
                    </a:p>
                  </a:txBody>
                  <a:tcPr/>
                </a:tc>
                <a:tc>
                  <a:txBody>
                    <a:bodyPr/>
                    <a:lstStyle/>
                    <a:p>
                      <a:endParaRPr lang="en-NZ" dirty="0"/>
                    </a:p>
                  </a:txBody>
                  <a:tcPr/>
                </a:tc>
                <a:tc>
                  <a:txBody>
                    <a:bodyPr/>
                    <a:lstStyle/>
                    <a:p>
                      <a:endParaRPr lang="en-NZ" dirty="0"/>
                    </a:p>
                  </a:txBody>
                  <a:tcPr/>
                </a:tc>
              </a:tr>
              <a:tr h="370840">
                <a:tc>
                  <a:txBody>
                    <a:bodyPr/>
                    <a:lstStyle/>
                    <a:p>
                      <a:endParaRPr lang="en-NZ" dirty="0"/>
                    </a:p>
                  </a:txBody>
                  <a:tcPr/>
                </a:tc>
                <a:tc>
                  <a:txBody>
                    <a:bodyPr/>
                    <a:lstStyle/>
                    <a:p>
                      <a:r>
                        <a:rPr lang="en-NZ" dirty="0" smtClean="0"/>
                        <a:t>My Exam Timetable</a:t>
                      </a:r>
                      <a:endParaRPr lang="en-NZ" dirty="0"/>
                    </a:p>
                  </a:txBody>
                  <a:tcPr/>
                </a:tc>
                <a:tc>
                  <a:txBody>
                    <a:bodyPr/>
                    <a:lstStyle/>
                    <a:p>
                      <a:endParaRPr lang="en-NZ" dirty="0"/>
                    </a:p>
                  </a:txBody>
                  <a:tcPr/>
                </a:tc>
                <a:tc>
                  <a:txBody>
                    <a:bodyPr/>
                    <a:lstStyle/>
                    <a:p>
                      <a:endParaRPr lang="en-NZ" dirty="0"/>
                    </a:p>
                  </a:txBody>
                  <a:tcPr/>
                </a:tc>
              </a:tr>
            </a:tbl>
          </a:graphicData>
        </a:graphic>
      </p:graphicFrame>
    </p:spTree>
    <p:extLst>
      <p:ext uri="{BB962C8B-B14F-4D97-AF65-F5344CB8AC3E}">
        <p14:creationId xmlns:p14="http://schemas.microsoft.com/office/powerpoint/2010/main" val="729613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218B9C4F-B695-C54C-924B-61748EE6A7C5}" type="slidenum">
              <a:rPr lang="en-US" smtClean="0"/>
              <a:pPr/>
              <a:t>18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765" y="789246"/>
            <a:ext cx="7089573" cy="41776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987" y="831102"/>
            <a:ext cx="6685127" cy="416773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51" y="789247"/>
            <a:ext cx="7498049" cy="40154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765" y="831103"/>
            <a:ext cx="6649958" cy="4199716"/>
          </a:xfrm>
          <a:prstGeom prst="rect">
            <a:avLst/>
          </a:prstGeom>
        </p:spPr>
      </p:pic>
    </p:spTree>
    <p:extLst>
      <p:ext uri="{BB962C8B-B14F-4D97-AF65-F5344CB8AC3E}">
        <p14:creationId xmlns:p14="http://schemas.microsoft.com/office/powerpoint/2010/main" val="398717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8B9C4F-B695-C54C-924B-61748EE6A7C5}" type="slidenum">
              <a:rPr lang="en-US" smtClean="0"/>
              <a:pPr/>
              <a:t>19</a:t>
            </a:fld>
            <a:endParaRPr lang="en-US" dirty="0"/>
          </a:p>
        </p:txBody>
      </p:sp>
      <p:sp>
        <p:nvSpPr>
          <p:cNvPr id="8" name="TextBox 7"/>
          <p:cNvSpPr txBox="1"/>
          <p:nvPr/>
        </p:nvSpPr>
        <p:spPr>
          <a:xfrm>
            <a:off x="2842591" y="3459744"/>
            <a:ext cx="6202565" cy="646331"/>
          </a:xfrm>
          <a:prstGeom prst="rect">
            <a:avLst/>
          </a:prstGeom>
        </p:spPr>
        <p:txBody>
          <a:bodyPr vert="horz" wrap="square" rtlCol="0">
            <a:spAutoFit/>
          </a:bodyPr>
          <a:lstStyle/>
          <a:p>
            <a:r>
              <a:rPr lang="en-NZ" sz="3600" dirty="0" smtClean="0">
                <a:solidFill>
                  <a:schemeClr val="accent1">
                    <a:lumMod val="75000"/>
                  </a:schemeClr>
                </a:solidFill>
              </a:rPr>
              <a:t>Or </a:t>
            </a:r>
            <a:r>
              <a:rPr lang="en-NZ" sz="3600" dirty="0" err="1" smtClean="0">
                <a:solidFill>
                  <a:schemeClr val="accent1">
                    <a:lumMod val="75000"/>
                  </a:schemeClr>
                </a:solidFill>
              </a:rPr>
              <a:t>Veni</a:t>
            </a:r>
            <a:r>
              <a:rPr lang="en-NZ" sz="3600" dirty="0" smtClean="0">
                <a:solidFill>
                  <a:schemeClr val="accent1">
                    <a:lumMod val="75000"/>
                  </a:schemeClr>
                </a:solidFill>
              </a:rPr>
              <a:t>, </a:t>
            </a:r>
            <a:r>
              <a:rPr lang="en-NZ" sz="3600" dirty="0" err="1" smtClean="0">
                <a:solidFill>
                  <a:schemeClr val="accent1">
                    <a:lumMod val="75000"/>
                  </a:schemeClr>
                </a:solidFill>
              </a:rPr>
              <a:t>Vidi</a:t>
            </a:r>
            <a:r>
              <a:rPr lang="en-NZ" sz="3600" dirty="0" smtClean="0">
                <a:solidFill>
                  <a:schemeClr val="accent1">
                    <a:lumMod val="75000"/>
                  </a:schemeClr>
                </a:solidFill>
              </a:rPr>
              <a:t>, Vici</a:t>
            </a:r>
          </a:p>
        </p:txBody>
      </p:sp>
      <p:pic>
        <p:nvPicPr>
          <p:cNvPr id="3" name="Picture 2"/>
          <p:cNvPicPr>
            <a:picLocks noChangeAspect="1"/>
          </p:cNvPicPr>
          <p:nvPr/>
        </p:nvPicPr>
        <p:blipFill>
          <a:blip r:embed="rId3"/>
          <a:stretch>
            <a:fillRect/>
          </a:stretch>
        </p:blipFill>
        <p:spPr>
          <a:xfrm>
            <a:off x="1303130" y="1402640"/>
            <a:ext cx="5410006" cy="1810394"/>
          </a:xfrm>
          <a:prstGeom prst="rect">
            <a:avLst/>
          </a:prstGeom>
        </p:spPr>
      </p:pic>
    </p:spTree>
    <p:extLst>
      <p:ext uri="{BB962C8B-B14F-4D97-AF65-F5344CB8AC3E}">
        <p14:creationId xmlns:p14="http://schemas.microsoft.com/office/powerpoint/2010/main" val="26817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8B9C4F-B695-C54C-924B-61748EE6A7C5}" type="slidenum">
              <a:rPr lang="en-US" smtClean="0"/>
              <a:pPr/>
              <a:t>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765" y="183284"/>
            <a:ext cx="6363588" cy="4782217"/>
          </a:xfrm>
          <a:prstGeom prst="rect">
            <a:avLst/>
          </a:prstGeom>
        </p:spPr>
      </p:pic>
      <p:sp>
        <p:nvSpPr>
          <p:cNvPr id="8" name="TextBox 7"/>
          <p:cNvSpPr txBox="1"/>
          <p:nvPr/>
        </p:nvSpPr>
        <p:spPr>
          <a:xfrm rot="19875928">
            <a:off x="575540" y="2251227"/>
            <a:ext cx="7527519" cy="646331"/>
          </a:xfrm>
          <a:prstGeom prst="rect">
            <a:avLst/>
          </a:prstGeom>
        </p:spPr>
        <p:txBody>
          <a:bodyPr vert="horz" wrap="square" rtlCol="0">
            <a:spAutoFit/>
          </a:bodyPr>
          <a:lstStyle/>
          <a:p>
            <a:r>
              <a:rPr lang="en-NZ" sz="3600" dirty="0" smtClean="0">
                <a:solidFill>
                  <a:schemeClr val="bg1">
                    <a:lumMod val="95000"/>
                  </a:schemeClr>
                </a:solidFill>
              </a:rPr>
              <a:t>Or why can’t this work on my mobile?</a:t>
            </a:r>
          </a:p>
        </p:txBody>
      </p:sp>
    </p:spTree>
    <p:extLst>
      <p:ext uri="{BB962C8B-B14F-4D97-AF65-F5344CB8AC3E}">
        <p14:creationId xmlns:p14="http://schemas.microsoft.com/office/powerpoint/2010/main" val="376607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0399" y="181592"/>
            <a:ext cx="5705232" cy="883336"/>
          </a:xfrm>
        </p:spPr>
        <p:txBody>
          <a:bodyPr/>
          <a:lstStyle/>
          <a:p>
            <a:r>
              <a:rPr lang="en-US" dirty="0" smtClean="0"/>
              <a:t>Happily ever after…</a:t>
            </a:r>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20</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99" y="852160"/>
            <a:ext cx="7825154" cy="4113341"/>
          </a:xfrm>
          <a:prstGeom prst="rect">
            <a:avLst/>
          </a:prstGeom>
        </p:spPr>
      </p:pic>
    </p:spTree>
    <p:extLst>
      <p:ext uri="{BB962C8B-B14F-4D97-AF65-F5344CB8AC3E}">
        <p14:creationId xmlns:p14="http://schemas.microsoft.com/office/powerpoint/2010/main" val="3288028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41332" y="889674"/>
            <a:ext cx="8069621" cy="3762560"/>
          </a:xfrm>
        </p:spPr>
        <p:txBody>
          <a:bodyPr/>
          <a:lstStyle/>
          <a:p>
            <a:pPr marL="285750" indent="-285750">
              <a:lnSpc>
                <a:spcPct val="150000"/>
              </a:lnSpc>
              <a:buFont typeface="Arial" panose="020B0604020202020204" pitchFamily="34" charset="0"/>
              <a:buChar char="•"/>
            </a:pPr>
            <a:r>
              <a:rPr lang="en-NZ" sz="2000" dirty="0" smtClean="0"/>
              <a:t>Selective adoption more challenging across PUM images</a:t>
            </a:r>
          </a:p>
          <a:p>
            <a:pPr marL="285750" indent="-285750">
              <a:lnSpc>
                <a:spcPct val="150000"/>
              </a:lnSpc>
              <a:buFont typeface="Arial" panose="020B0604020202020204" pitchFamily="34" charset="0"/>
              <a:buChar char="•"/>
            </a:pPr>
            <a:r>
              <a:rPr lang="en-NZ" sz="2000" dirty="0" smtClean="0"/>
              <a:t>Wait for a PUM image containing the majority of the delivered functionality required</a:t>
            </a:r>
          </a:p>
          <a:p>
            <a:pPr marL="285750" indent="-285750">
              <a:buFont typeface="Arial" panose="020B0604020202020204" pitchFamily="34" charset="0"/>
              <a:buChar char="•"/>
            </a:pPr>
            <a:endParaRPr lang="en-NZ" sz="1200" dirty="0" smtClean="0"/>
          </a:p>
          <a:p>
            <a:pPr marL="285750" indent="-285750">
              <a:buFont typeface="Arial" panose="020B0604020202020204" pitchFamily="34" charset="0"/>
              <a:buChar char="•"/>
            </a:pPr>
            <a:endParaRPr lang="en-NZ" sz="1200" dirty="0"/>
          </a:p>
        </p:txBody>
      </p:sp>
      <p:sp>
        <p:nvSpPr>
          <p:cNvPr id="5" name="Title 4"/>
          <p:cNvSpPr>
            <a:spLocks noGrp="1"/>
          </p:cNvSpPr>
          <p:nvPr>
            <p:ph type="title"/>
          </p:nvPr>
        </p:nvSpPr>
        <p:spPr>
          <a:xfrm>
            <a:off x="660399" y="181592"/>
            <a:ext cx="4890609" cy="883336"/>
          </a:xfrm>
        </p:spPr>
        <p:txBody>
          <a:bodyPr/>
          <a:lstStyle/>
          <a:p>
            <a:r>
              <a:rPr lang="en-US" dirty="0" smtClean="0"/>
              <a:t>Lessons learned</a:t>
            </a:r>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21</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32" y="338230"/>
            <a:ext cx="7002935" cy="4736261"/>
          </a:xfrm>
          <a:prstGeom prst="rect">
            <a:avLst/>
          </a:prstGeom>
        </p:spPr>
      </p:pic>
    </p:spTree>
    <p:extLst>
      <p:ext uri="{BB962C8B-B14F-4D97-AF65-F5344CB8AC3E}">
        <p14:creationId xmlns:p14="http://schemas.microsoft.com/office/powerpoint/2010/main" val="39851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41333" y="889674"/>
            <a:ext cx="7823436" cy="1484249"/>
          </a:xfrm>
        </p:spPr>
        <p:txBody>
          <a:bodyPr/>
          <a:lstStyle/>
          <a:p>
            <a:pPr marL="285750" indent="-285750">
              <a:lnSpc>
                <a:spcPct val="100000"/>
              </a:lnSpc>
              <a:buFont typeface="Arial" panose="020B0604020202020204" pitchFamily="34" charset="0"/>
              <a:buChar char="•"/>
            </a:pPr>
            <a:r>
              <a:rPr lang="en-NZ" sz="2800" dirty="0" smtClean="0"/>
              <a:t>Move to later PUM image</a:t>
            </a:r>
          </a:p>
          <a:p>
            <a:pPr marL="285750" indent="-285750">
              <a:lnSpc>
                <a:spcPct val="100000"/>
              </a:lnSpc>
              <a:buFont typeface="Arial" panose="020B0604020202020204" pitchFamily="34" charset="0"/>
              <a:buChar char="•"/>
            </a:pPr>
            <a:r>
              <a:rPr lang="en-NZ" sz="2800" dirty="0" smtClean="0"/>
              <a:t>Will require re-work of custom items</a:t>
            </a:r>
          </a:p>
          <a:p>
            <a:pPr marL="285750" indent="-285750">
              <a:buFont typeface="Arial" panose="020B0604020202020204" pitchFamily="34" charset="0"/>
              <a:buChar char="•"/>
            </a:pPr>
            <a:endParaRPr lang="en-NZ" sz="1200" dirty="0"/>
          </a:p>
        </p:txBody>
      </p:sp>
      <p:sp>
        <p:nvSpPr>
          <p:cNvPr id="5" name="Title 4"/>
          <p:cNvSpPr>
            <a:spLocks noGrp="1"/>
          </p:cNvSpPr>
          <p:nvPr>
            <p:ph type="title"/>
          </p:nvPr>
        </p:nvSpPr>
        <p:spPr>
          <a:xfrm>
            <a:off x="660399" y="181592"/>
            <a:ext cx="4890609" cy="883336"/>
          </a:xfrm>
        </p:spPr>
        <p:txBody>
          <a:bodyPr/>
          <a:lstStyle/>
          <a:p>
            <a:r>
              <a:rPr lang="en-US" dirty="0" smtClean="0"/>
              <a:t>Future plans</a:t>
            </a:r>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22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570" y="1918966"/>
            <a:ext cx="4062046" cy="3046535"/>
          </a:xfrm>
          <a:prstGeom prst="rect">
            <a:avLst/>
          </a:prstGeom>
        </p:spPr>
      </p:pic>
    </p:spTree>
    <p:extLst>
      <p:ext uri="{BB962C8B-B14F-4D97-AF65-F5344CB8AC3E}">
        <p14:creationId xmlns:p14="http://schemas.microsoft.com/office/powerpoint/2010/main" val="664250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8B9C4F-B695-C54C-924B-61748EE6A7C5}" type="slidenum">
              <a:rPr lang="en-US" smtClean="0"/>
              <a:pPr/>
              <a:t>23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987591"/>
            <a:ext cx="5927863" cy="3799912"/>
          </a:xfrm>
          <a:prstGeom prst="rect">
            <a:avLst/>
          </a:prstGeom>
        </p:spPr>
      </p:pic>
      <p:sp>
        <p:nvSpPr>
          <p:cNvPr id="6" name="Title 4"/>
          <p:cNvSpPr txBox="1">
            <a:spLocks/>
          </p:cNvSpPr>
          <p:nvPr/>
        </p:nvSpPr>
        <p:spPr>
          <a:xfrm>
            <a:off x="660399" y="181592"/>
            <a:ext cx="4890609" cy="88333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9AC7"/>
                </a:solidFill>
                <a:latin typeface="Verdana"/>
                <a:cs typeface="Verdana"/>
              </a:rPr>
              <a:t>Questions?</a:t>
            </a:r>
          </a:p>
        </p:txBody>
      </p:sp>
    </p:spTree>
    <p:extLst>
      <p:ext uri="{BB962C8B-B14F-4D97-AF65-F5344CB8AC3E}">
        <p14:creationId xmlns:p14="http://schemas.microsoft.com/office/powerpoint/2010/main" val="1035619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8B9C4F-B695-C54C-924B-61748EE6A7C5}" type="slidenum">
              <a:rPr lang="en-US" smtClean="0"/>
              <a:pPr/>
              <a:t>24</a:t>
            </a:fld>
            <a:endParaRPr lang="en-US" dirty="0"/>
          </a:p>
        </p:txBody>
      </p:sp>
      <p:sp>
        <p:nvSpPr>
          <p:cNvPr id="6" name="Title 4"/>
          <p:cNvSpPr txBox="1">
            <a:spLocks/>
          </p:cNvSpPr>
          <p:nvPr/>
        </p:nvSpPr>
        <p:spPr>
          <a:xfrm>
            <a:off x="660399" y="181592"/>
            <a:ext cx="4890609" cy="88333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009AC7"/>
                </a:solidFill>
                <a:latin typeface="Verdana"/>
                <a:cs typeface="Verdana"/>
              </a:rPr>
              <a:t>Closing credits</a:t>
            </a:r>
            <a:endParaRPr lang="en-US" sz="3600" b="1" dirty="0">
              <a:solidFill>
                <a:srgbClr val="009AC7"/>
              </a:solidFill>
              <a:latin typeface="Verdana"/>
              <a:cs typeface="Verdana"/>
            </a:endParaRPr>
          </a:p>
        </p:txBody>
      </p:sp>
      <p:sp>
        <p:nvSpPr>
          <p:cNvPr id="2" name="TextBox 1"/>
          <p:cNvSpPr txBox="1"/>
          <p:nvPr/>
        </p:nvSpPr>
        <p:spPr>
          <a:xfrm>
            <a:off x="660399" y="775840"/>
            <a:ext cx="6953739" cy="5078313"/>
          </a:xfrm>
          <a:prstGeom prst="rect">
            <a:avLst/>
          </a:prstGeom>
        </p:spPr>
        <p:txBody>
          <a:bodyPr vert="horz" wrap="square" rtlCol="0">
            <a:spAutoFit/>
          </a:bodyPr>
          <a:lstStyle/>
          <a:p>
            <a:r>
              <a:rPr lang="en-NZ" sz="2400" b="1" dirty="0" smtClean="0"/>
              <a:t>Starring:</a:t>
            </a:r>
          </a:p>
          <a:p>
            <a:endParaRPr lang="en-NZ" sz="2400" dirty="0" smtClean="0"/>
          </a:p>
          <a:p>
            <a:r>
              <a:rPr lang="en-NZ" sz="2400" dirty="0" smtClean="0"/>
              <a:t>Liz Kitto</a:t>
            </a:r>
          </a:p>
          <a:p>
            <a:r>
              <a:rPr lang="en-NZ" sz="2400" dirty="0" smtClean="0"/>
              <a:t>Functional Analyst, University of Auckland</a:t>
            </a:r>
          </a:p>
          <a:p>
            <a:r>
              <a:rPr lang="en-NZ" sz="2400" dirty="0" smtClean="0">
                <a:hlinkClick r:id="rId2"/>
              </a:rPr>
              <a:t>l.kitto@auckland.ac.nz</a:t>
            </a:r>
            <a:endParaRPr lang="en-NZ" sz="2400" dirty="0" smtClean="0"/>
          </a:p>
          <a:p>
            <a:endParaRPr lang="en-NZ" sz="2400" dirty="0"/>
          </a:p>
          <a:p>
            <a:r>
              <a:rPr lang="en-NZ" sz="2400" b="1" dirty="0" smtClean="0"/>
              <a:t>Support from:</a:t>
            </a:r>
          </a:p>
          <a:p>
            <a:endParaRPr lang="en-NZ" sz="2400" dirty="0"/>
          </a:p>
          <a:p>
            <a:r>
              <a:rPr lang="en-NZ" sz="2400" dirty="0" smtClean="0"/>
              <a:t>Paul Farrell</a:t>
            </a:r>
          </a:p>
          <a:p>
            <a:r>
              <a:rPr lang="en-NZ" sz="2400" dirty="0"/>
              <a:t>Functional Analyst, University of Auckland</a:t>
            </a:r>
          </a:p>
          <a:p>
            <a:r>
              <a:rPr lang="en-NZ" sz="2400" dirty="0" smtClean="0">
                <a:hlinkClick r:id="rId3"/>
              </a:rPr>
              <a:t>p.farrell@auckland.ac.nz</a:t>
            </a:r>
            <a:endParaRPr lang="en-NZ" sz="2400" dirty="0" smtClean="0"/>
          </a:p>
          <a:p>
            <a:endParaRPr lang="en-NZ" sz="2000" dirty="0" smtClean="0"/>
          </a:p>
          <a:p>
            <a:endParaRPr lang="en-NZ" sz="2000" dirty="0"/>
          </a:p>
          <a:p>
            <a:endParaRPr lang="en-NZ" sz="2000" dirty="0" smtClean="0"/>
          </a:p>
        </p:txBody>
      </p:sp>
    </p:spTree>
    <p:extLst>
      <p:ext uri="{BB962C8B-B14F-4D97-AF65-F5344CB8AC3E}">
        <p14:creationId xmlns:p14="http://schemas.microsoft.com/office/powerpoint/2010/main" val="1399673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0631" y="4174196"/>
            <a:ext cx="4589585" cy="646331"/>
          </a:xfrm>
          <a:prstGeom prst="rect">
            <a:avLst/>
          </a:prstGeom>
        </p:spPr>
        <p:txBody>
          <a:bodyPr vert="horz" wrap="square" rtlCol="0">
            <a:spAutoFit/>
          </a:bodyPr>
          <a:lstStyle/>
          <a:p>
            <a:r>
              <a:rPr lang="en-NZ" sz="3600" dirty="0" smtClean="0">
                <a:solidFill>
                  <a:schemeClr val="bg1"/>
                </a:solidFill>
              </a:rPr>
              <a:t>Thank you</a:t>
            </a:r>
          </a:p>
        </p:txBody>
      </p:sp>
    </p:spTree>
    <p:extLst>
      <p:ext uri="{BB962C8B-B14F-4D97-AF65-F5344CB8AC3E}">
        <p14:creationId xmlns:p14="http://schemas.microsoft.com/office/powerpoint/2010/main" val="392903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8B9C4F-B695-C54C-924B-61748EE6A7C5}" type="slidenum">
              <a:rPr lang="en-US" smtClean="0"/>
              <a:pPr/>
              <a:t>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5143500"/>
          </a:xfrm>
          <a:prstGeom prst="rect">
            <a:avLst/>
          </a:prstGeom>
          <a:effectLst>
            <a:softEdge rad="3175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22" y="-1"/>
            <a:ext cx="7240350" cy="4829257"/>
          </a:xfrm>
          <a:prstGeom prst="rect">
            <a:avLst/>
          </a:prstGeom>
          <a:effectLst>
            <a:softEdge rad="3175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32" y="627647"/>
            <a:ext cx="7469529" cy="4201610"/>
          </a:xfrm>
          <a:prstGeom prst="rect">
            <a:avLst/>
          </a:prstGeom>
          <a:effectLst>
            <a:softEdge rad="3175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250" y="98622"/>
            <a:ext cx="4941971" cy="4752456"/>
          </a:xfrm>
          <a:prstGeom prst="rect">
            <a:avLst/>
          </a:prstGeom>
        </p:spPr>
      </p:pic>
      <p:sp>
        <p:nvSpPr>
          <p:cNvPr id="2" name="TextBox 1"/>
          <p:cNvSpPr txBox="1"/>
          <p:nvPr/>
        </p:nvSpPr>
        <p:spPr>
          <a:xfrm>
            <a:off x="1065426" y="341852"/>
            <a:ext cx="6811617" cy="4708981"/>
          </a:xfrm>
          <a:prstGeom prst="rect">
            <a:avLst/>
          </a:prstGeom>
        </p:spPr>
        <p:txBody>
          <a:bodyPr vert="horz" wrap="square" rtlCol="0">
            <a:spAutoFit/>
          </a:bodyPr>
          <a:lstStyle/>
          <a:p>
            <a:pPr marL="571500" indent="-571500">
              <a:buFont typeface="Arial" panose="020B0604020202020204" pitchFamily="34" charset="0"/>
              <a:buChar char="•"/>
            </a:pPr>
            <a:r>
              <a:rPr lang="en-NZ" sz="3600" dirty="0" smtClean="0"/>
              <a:t>40,000+ students</a:t>
            </a:r>
          </a:p>
          <a:p>
            <a:pPr marL="571500" indent="-571500">
              <a:buFont typeface="Arial" panose="020B0604020202020204" pitchFamily="34" charset="0"/>
              <a:buChar char="•"/>
            </a:pPr>
            <a:r>
              <a:rPr lang="en-NZ" sz="3600" dirty="0" smtClean="0"/>
              <a:t>5000 staff</a:t>
            </a:r>
          </a:p>
          <a:p>
            <a:pPr marL="571500" indent="-571500">
              <a:buFont typeface="Arial" panose="020B0604020202020204" pitchFamily="34" charset="0"/>
              <a:buChar char="•"/>
            </a:pPr>
            <a:r>
              <a:rPr lang="en-NZ" sz="3600" dirty="0" smtClean="0"/>
              <a:t>8 faculties</a:t>
            </a:r>
          </a:p>
          <a:p>
            <a:pPr marL="571500" indent="-571500">
              <a:buFont typeface="Arial" panose="020B0604020202020204" pitchFamily="34" charset="0"/>
              <a:buChar char="•"/>
            </a:pPr>
            <a:r>
              <a:rPr lang="en-NZ" sz="3600" dirty="0" smtClean="0"/>
              <a:t>Campus Solutions v9.0</a:t>
            </a:r>
          </a:p>
          <a:p>
            <a:pPr marL="571500" indent="-571500">
              <a:buFont typeface="Arial" panose="020B0604020202020204" pitchFamily="34" charset="0"/>
              <a:buChar char="•"/>
            </a:pPr>
            <a:r>
              <a:rPr lang="en-NZ" sz="3600" dirty="0" smtClean="0"/>
              <a:t>Plus integrations:</a:t>
            </a:r>
          </a:p>
          <a:p>
            <a:pPr marL="1028700" lvl="1" indent="-571500">
              <a:buFont typeface="Arial" panose="020B0604020202020204" pitchFamily="34" charset="0"/>
              <a:buChar char="•"/>
            </a:pPr>
            <a:r>
              <a:rPr lang="en-NZ" sz="2400" dirty="0" smtClean="0"/>
              <a:t>Identity management system</a:t>
            </a:r>
          </a:p>
          <a:p>
            <a:pPr marL="1028700" lvl="1" indent="-571500">
              <a:buFont typeface="Arial" panose="020B0604020202020204" pitchFamily="34" charset="0"/>
              <a:buChar char="•"/>
            </a:pPr>
            <a:r>
              <a:rPr lang="en-NZ" sz="2400" dirty="0" smtClean="0"/>
              <a:t>Application/Admission system</a:t>
            </a:r>
          </a:p>
          <a:p>
            <a:pPr marL="1028700" lvl="1" indent="-571500">
              <a:buFont typeface="Arial" panose="020B0604020202020204" pitchFamily="34" charset="0"/>
              <a:buChar char="•"/>
            </a:pPr>
            <a:r>
              <a:rPr lang="en-NZ" sz="2400" dirty="0" smtClean="0"/>
              <a:t>Timetabling system</a:t>
            </a:r>
          </a:p>
          <a:p>
            <a:pPr marL="1028700" lvl="1" indent="-571500">
              <a:buFont typeface="Arial" panose="020B0604020202020204" pitchFamily="34" charset="0"/>
              <a:buChar char="•"/>
            </a:pPr>
            <a:r>
              <a:rPr lang="en-NZ" sz="2400" dirty="0" smtClean="0"/>
              <a:t>Learning Management System</a:t>
            </a:r>
          </a:p>
          <a:p>
            <a:pPr marL="1028700" lvl="1" indent="-571500">
              <a:buFont typeface="Arial" panose="020B0604020202020204" pitchFamily="34" charset="0"/>
              <a:buChar char="•"/>
            </a:pPr>
            <a:r>
              <a:rPr lang="en-NZ" sz="2400" dirty="0" smtClean="0"/>
              <a:t>Scholarships system</a:t>
            </a:r>
          </a:p>
        </p:txBody>
      </p:sp>
    </p:spTree>
    <p:extLst>
      <p:ext uri="{BB962C8B-B14F-4D97-AF65-F5344CB8AC3E}">
        <p14:creationId xmlns:p14="http://schemas.microsoft.com/office/powerpoint/2010/main" val="428769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8B9C4F-B695-C54C-924B-61748EE6A7C5}" type="slidenum">
              <a:rPr lang="en-US" smtClean="0"/>
              <a:pPr/>
              <a:t>4</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27" y="335225"/>
            <a:ext cx="4572000" cy="25527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796" y="2290239"/>
            <a:ext cx="4572000" cy="2571750"/>
          </a:xfrm>
          <a:prstGeom prst="rect">
            <a:avLst/>
          </a:prstGeom>
        </p:spPr>
      </p:pic>
      <p:sp>
        <p:nvSpPr>
          <p:cNvPr id="13" name="TextBox 12"/>
          <p:cNvSpPr txBox="1"/>
          <p:nvPr/>
        </p:nvSpPr>
        <p:spPr>
          <a:xfrm rot="20562799">
            <a:off x="794084" y="2063280"/>
            <a:ext cx="7652084" cy="923330"/>
          </a:xfrm>
          <a:prstGeom prst="rect">
            <a:avLst/>
          </a:prstGeom>
        </p:spPr>
        <p:txBody>
          <a:bodyPr vert="horz" wrap="square" rtlCol="0">
            <a:spAutoFit/>
          </a:bodyPr>
          <a:lstStyle/>
          <a:p>
            <a:r>
              <a:rPr lang="en-NZ" sz="5400" b="1" dirty="0" smtClean="0">
                <a:solidFill>
                  <a:schemeClr val="accent6">
                    <a:lumMod val="75000"/>
                  </a:schemeClr>
                </a:solidFill>
              </a:rPr>
              <a:t>Unashamed advertising…</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0939" y="868845"/>
            <a:ext cx="5435227" cy="3057315"/>
          </a:xfrm>
          <a:prstGeom prst="rect">
            <a:avLst/>
          </a:prstGeom>
        </p:spPr>
      </p:pic>
      <p:pic>
        <p:nvPicPr>
          <p:cNvPr id="3" name="Picture 2"/>
          <p:cNvPicPr>
            <a:picLocks noChangeAspect="1"/>
          </p:cNvPicPr>
          <p:nvPr/>
        </p:nvPicPr>
        <p:blipFill>
          <a:blip r:embed="rId6"/>
          <a:stretch>
            <a:fillRect/>
          </a:stretch>
        </p:blipFill>
        <p:spPr>
          <a:xfrm>
            <a:off x="660400" y="335225"/>
            <a:ext cx="6805627" cy="45053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765" y="457297"/>
            <a:ext cx="3023152" cy="3023152"/>
          </a:xfrm>
          <a:prstGeom prst="rect">
            <a:avLst/>
          </a:prstGeom>
        </p:spPr>
      </p:pic>
      <p:sp>
        <p:nvSpPr>
          <p:cNvPr id="15" name="Oval Callout 14"/>
          <p:cNvSpPr/>
          <p:nvPr/>
        </p:nvSpPr>
        <p:spPr>
          <a:xfrm>
            <a:off x="3000382" y="947213"/>
            <a:ext cx="2613336" cy="1239479"/>
          </a:xfrm>
          <a:prstGeom prst="wedgeEllipseCallout">
            <a:avLst>
              <a:gd name="adj1" fmla="val -58104"/>
              <a:gd name="adj2" fmla="val 68915"/>
            </a:avLst>
          </a:prstGeom>
        </p:spPr>
        <p:style>
          <a:lnRef idx="1">
            <a:schemeClr val="accent1"/>
          </a:lnRef>
          <a:fillRef idx="1001">
            <a:schemeClr val="lt1"/>
          </a:fillRef>
          <a:effectRef idx="2">
            <a:schemeClr val="accent1"/>
          </a:effectRef>
          <a:fontRef idx="minor">
            <a:schemeClr val="lt1"/>
          </a:fontRef>
        </p:style>
        <p:txBody>
          <a:bodyPr rtlCol="0" anchor="ctr"/>
          <a:lstStyle/>
          <a:p>
            <a:pPr algn="ctr"/>
            <a:endParaRPr lang="en-NZ"/>
          </a:p>
        </p:txBody>
      </p:sp>
      <p:sp>
        <p:nvSpPr>
          <p:cNvPr id="16" name="TextBox 15"/>
          <p:cNvSpPr txBox="1"/>
          <p:nvPr/>
        </p:nvSpPr>
        <p:spPr>
          <a:xfrm>
            <a:off x="3240157" y="1252004"/>
            <a:ext cx="2047460" cy="646331"/>
          </a:xfrm>
          <a:prstGeom prst="rect">
            <a:avLst/>
          </a:prstGeom>
        </p:spPr>
        <p:txBody>
          <a:bodyPr vert="horz" wrap="square" rtlCol="0">
            <a:spAutoFit/>
          </a:bodyPr>
          <a:lstStyle/>
          <a:p>
            <a:r>
              <a:rPr lang="en-NZ" sz="1200" b="1" dirty="0" smtClean="0"/>
              <a:t>We’re going to need a project to manage all this work!</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6135" y="1965848"/>
            <a:ext cx="3964441" cy="2823985"/>
          </a:xfrm>
          <a:prstGeom prst="rect">
            <a:avLst/>
          </a:prstGeom>
        </p:spPr>
      </p:pic>
      <p:sp>
        <p:nvSpPr>
          <p:cNvPr id="18" name="Oval Callout 17"/>
          <p:cNvSpPr/>
          <p:nvPr/>
        </p:nvSpPr>
        <p:spPr>
          <a:xfrm>
            <a:off x="4240696" y="3070957"/>
            <a:ext cx="1329710" cy="613763"/>
          </a:xfrm>
          <a:prstGeom prst="wedgeEllipseCallout">
            <a:avLst>
              <a:gd name="adj1" fmla="val 137080"/>
              <a:gd name="adj2" fmla="val -59715"/>
            </a:avLst>
          </a:prstGeom>
        </p:spPr>
        <p:style>
          <a:lnRef idx="1">
            <a:schemeClr val="accent1"/>
          </a:lnRef>
          <a:fillRef idx="1001">
            <a:schemeClr val="lt1"/>
          </a:fillRef>
          <a:effectRef idx="2">
            <a:schemeClr val="accent1"/>
          </a:effectRef>
          <a:fontRef idx="minor">
            <a:schemeClr val="lt1"/>
          </a:fontRef>
        </p:style>
        <p:txBody>
          <a:bodyPr rtlCol="0" anchor="ctr"/>
          <a:lstStyle/>
          <a:p>
            <a:pPr algn="ctr"/>
            <a:endParaRPr lang="en-NZ"/>
          </a:p>
        </p:txBody>
      </p:sp>
      <p:sp>
        <p:nvSpPr>
          <p:cNvPr id="19" name="TextBox 18"/>
          <p:cNvSpPr txBox="1"/>
          <p:nvPr/>
        </p:nvSpPr>
        <p:spPr>
          <a:xfrm>
            <a:off x="4361229" y="3225271"/>
            <a:ext cx="1033661" cy="276999"/>
          </a:xfrm>
          <a:prstGeom prst="rect">
            <a:avLst/>
          </a:prstGeom>
        </p:spPr>
        <p:txBody>
          <a:bodyPr vert="horz" wrap="square" rtlCol="0">
            <a:spAutoFit/>
          </a:bodyPr>
          <a:lstStyle/>
          <a:p>
            <a:r>
              <a:rPr lang="en-NZ" sz="1200" b="1" dirty="0" smtClean="0"/>
              <a:t>I quite agree!</a:t>
            </a:r>
          </a:p>
        </p:txBody>
      </p:sp>
      <p:sp>
        <p:nvSpPr>
          <p:cNvPr id="20" name="Cloud Callout 19"/>
          <p:cNvSpPr/>
          <p:nvPr/>
        </p:nvSpPr>
        <p:spPr>
          <a:xfrm>
            <a:off x="7361583" y="1566952"/>
            <a:ext cx="1298713" cy="830550"/>
          </a:xfrm>
          <a:prstGeom prst="cloudCallout">
            <a:avLst>
              <a:gd name="adj1" fmla="val -63180"/>
              <a:gd name="adj2" fmla="val 70478"/>
            </a:avLst>
          </a:prstGeom>
        </p:spPr>
        <p:style>
          <a:lnRef idx="1">
            <a:schemeClr val="accent1"/>
          </a:lnRef>
          <a:fillRef idx="1001">
            <a:schemeClr val="lt1"/>
          </a:fillRef>
          <a:effectRef idx="2">
            <a:schemeClr val="accent1"/>
          </a:effectRef>
          <a:fontRef idx="minor">
            <a:schemeClr val="lt1"/>
          </a:fontRef>
        </p:style>
        <p:txBody>
          <a:bodyPr rtlCol="0" anchor="ctr"/>
          <a:lstStyle/>
          <a:p>
            <a:pPr algn="ctr"/>
            <a:endParaRPr lang="en-NZ"/>
          </a:p>
        </p:txBody>
      </p:sp>
      <p:sp>
        <p:nvSpPr>
          <p:cNvPr id="21" name="TextBox 20"/>
          <p:cNvSpPr txBox="1"/>
          <p:nvPr/>
        </p:nvSpPr>
        <p:spPr>
          <a:xfrm>
            <a:off x="7557894" y="1712769"/>
            <a:ext cx="877715" cy="430887"/>
          </a:xfrm>
          <a:prstGeom prst="rect">
            <a:avLst/>
          </a:prstGeom>
        </p:spPr>
        <p:txBody>
          <a:bodyPr vert="horz" wrap="square" rtlCol="0">
            <a:spAutoFit/>
          </a:bodyPr>
          <a:lstStyle/>
          <a:p>
            <a:r>
              <a:rPr lang="en-NZ" sz="1100" b="1" i="1" dirty="0" smtClean="0"/>
              <a:t>What’s fluid???</a:t>
            </a:r>
          </a:p>
        </p:txBody>
      </p:sp>
    </p:spTree>
    <p:extLst>
      <p:ext uri="{BB962C8B-B14F-4D97-AF65-F5344CB8AC3E}">
        <p14:creationId xmlns:p14="http://schemas.microsoft.com/office/powerpoint/2010/main" val="390851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3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42"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1" presetClass="entr" presetSubtype="0" fill="hold" grpId="0" nodeType="afterEffect">
                                  <p:stCondLst>
                                    <p:cond delay="50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50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animBg="1"/>
      <p:bldP spid="16" grpId="0"/>
      <p:bldP spid="18" grpId="0" animBg="1"/>
      <p:bldP spid="19"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8B9C4F-B695-C54C-924B-61748EE6A7C5}" type="slidenum">
              <a:rPr lang="en-US" smtClean="0"/>
              <a:pPr/>
              <a:t>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277" y="259323"/>
            <a:ext cx="5882723" cy="4706178"/>
          </a:xfrm>
          <a:prstGeom prst="rect">
            <a:avLst/>
          </a:prstGeom>
        </p:spPr>
      </p:pic>
      <p:sp>
        <p:nvSpPr>
          <p:cNvPr id="8" name="TextBox 7"/>
          <p:cNvSpPr txBox="1"/>
          <p:nvPr/>
        </p:nvSpPr>
        <p:spPr>
          <a:xfrm>
            <a:off x="1676400" y="1272209"/>
            <a:ext cx="4737652" cy="2308324"/>
          </a:xfrm>
          <a:prstGeom prst="rect">
            <a:avLst/>
          </a:prstGeom>
        </p:spPr>
        <p:txBody>
          <a:bodyPr vert="horz" wrap="square" rtlCol="0">
            <a:spAutoFit/>
          </a:bodyPr>
          <a:lstStyle/>
          <a:p>
            <a:pPr marL="285750" indent="-285750">
              <a:buFont typeface="Arial" panose="020B0604020202020204" pitchFamily="34" charset="0"/>
              <a:buChar char="•"/>
            </a:pPr>
            <a:r>
              <a:rPr lang="en-NZ" sz="2400" i="1" dirty="0" smtClean="0"/>
              <a:t>Update existing software</a:t>
            </a:r>
          </a:p>
          <a:p>
            <a:pPr marL="285750" indent="-285750">
              <a:buFont typeface="Arial" panose="020B0604020202020204" pitchFamily="34" charset="0"/>
              <a:buChar char="•"/>
            </a:pPr>
            <a:r>
              <a:rPr lang="en-NZ" sz="2400" i="1" dirty="0" smtClean="0"/>
              <a:t>Reducing cost of future upgrades</a:t>
            </a:r>
          </a:p>
          <a:p>
            <a:pPr marL="285750" indent="-285750">
              <a:buFont typeface="Arial" panose="020B0604020202020204" pitchFamily="34" charset="0"/>
              <a:buChar char="•"/>
            </a:pPr>
            <a:r>
              <a:rPr lang="en-NZ" sz="2400" i="1" dirty="0" smtClean="0"/>
              <a:t>Better user experience for students</a:t>
            </a:r>
          </a:p>
          <a:p>
            <a:pPr marL="285750" indent="-285750">
              <a:buFont typeface="Arial" panose="020B0604020202020204" pitchFamily="34" charset="0"/>
              <a:buChar char="•"/>
            </a:pPr>
            <a:r>
              <a:rPr lang="en-NZ" sz="2400" i="1" dirty="0" smtClean="0"/>
              <a:t>System useable on mobile devices</a:t>
            </a:r>
          </a:p>
          <a:p>
            <a:pPr marL="285750" indent="-285750">
              <a:buFont typeface="Arial" panose="020B0604020202020204" pitchFamily="34" charset="0"/>
              <a:buChar char="•"/>
            </a:pPr>
            <a:r>
              <a:rPr lang="en-NZ" sz="2400" i="1" dirty="0" smtClean="0"/>
              <a:t>Modern and intuitive experience</a:t>
            </a:r>
          </a:p>
        </p:txBody>
      </p:sp>
    </p:spTree>
    <p:extLst>
      <p:ext uri="{BB962C8B-B14F-4D97-AF65-F5344CB8AC3E}">
        <p14:creationId xmlns:p14="http://schemas.microsoft.com/office/powerpoint/2010/main" val="6170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8B9C4F-B695-C54C-924B-61748EE6A7C5}" type="slidenum">
              <a:rPr lang="en-US" smtClean="0"/>
              <a:pPr/>
              <a:t>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80" y="138219"/>
            <a:ext cx="5080440" cy="4867062"/>
          </a:xfrm>
          <a:prstGeom prst="rect">
            <a:avLst/>
          </a:prstGeom>
        </p:spPr>
      </p:pic>
      <p:pic>
        <p:nvPicPr>
          <p:cNvPr id="3" name="Picture 2"/>
          <p:cNvPicPr>
            <a:picLocks noChangeAspect="1"/>
          </p:cNvPicPr>
          <p:nvPr/>
        </p:nvPicPr>
        <p:blipFill>
          <a:blip r:embed="rId4"/>
          <a:stretch>
            <a:fillRect/>
          </a:stretch>
        </p:blipFill>
        <p:spPr>
          <a:xfrm>
            <a:off x="2489616" y="115916"/>
            <a:ext cx="3957568" cy="491166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2320" y="377190"/>
            <a:ext cx="5852160" cy="4389120"/>
          </a:xfrm>
          <a:prstGeom prst="rect">
            <a:avLst/>
          </a:prstGeom>
        </p:spPr>
      </p:pic>
    </p:spTree>
    <p:extLst>
      <p:ext uri="{BB962C8B-B14F-4D97-AF65-F5344CB8AC3E}">
        <p14:creationId xmlns:p14="http://schemas.microsoft.com/office/powerpoint/2010/main" val="336727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8B9C4F-B695-C54C-924B-61748EE6A7C5}" type="slidenum">
              <a:rPr lang="en-US" smtClean="0"/>
              <a:pPr/>
              <a:t>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373" y="52429"/>
            <a:ext cx="4627218" cy="5091071"/>
          </a:xfrm>
          <a:prstGeom prst="rect">
            <a:avLst/>
          </a:prstGeom>
        </p:spPr>
      </p:pic>
      <p:sp>
        <p:nvSpPr>
          <p:cNvPr id="8" name="TextBox 7"/>
          <p:cNvSpPr txBox="1"/>
          <p:nvPr/>
        </p:nvSpPr>
        <p:spPr>
          <a:xfrm rot="19875928">
            <a:off x="2117936" y="2608578"/>
            <a:ext cx="4442093" cy="646331"/>
          </a:xfrm>
          <a:prstGeom prst="rect">
            <a:avLst/>
          </a:prstGeom>
        </p:spPr>
        <p:txBody>
          <a:bodyPr vert="horz" wrap="square" rtlCol="0">
            <a:spAutoFit/>
          </a:bodyPr>
          <a:lstStyle/>
          <a:p>
            <a:r>
              <a:rPr lang="en-NZ" sz="3600" dirty="0" smtClean="0">
                <a:solidFill>
                  <a:schemeClr val="accent6">
                    <a:lumMod val="75000"/>
                  </a:schemeClr>
                </a:solidFill>
              </a:rPr>
              <a:t>Or where it all began…</a:t>
            </a:r>
          </a:p>
        </p:txBody>
      </p:sp>
    </p:spTree>
    <p:extLst>
      <p:ext uri="{BB962C8B-B14F-4D97-AF65-F5344CB8AC3E}">
        <p14:creationId xmlns:p14="http://schemas.microsoft.com/office/powerpoint/2010/main" val="28925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60399" y="1378550"/>
            <a:ext cx="3772453" cy="3615773"/>
          </a:xfrm>
        </p:spPr>
        <p:txBody>
          <a:bodyPr/>
          <a:lstStyle/>
          <a:p>
            <a:pPr marL="285750" indent="-285750">
              <a:buFont typeface="Arial" panose="020B0604020202020204" pitchFamily="34" charset="0"/>
              <a:buChar char="•"/>
            </a:pPr>
            <a:r>
              <a:rPr lang="en-US" dirty="0" smtClean="0"/>
              <a:t>2010 launch student self service – CS9.0 Classic</a:t>
            </a:r>
          </a:p>
          <a:p>
            <a:pPr marL="285750" indent="-285750">
              <a:buFont typeface="Arial" panose="020B0604020202020204" pitchFamily="34" charset="0"/>
              <a:buChar char="•"/>
            </a:pPr>
            <a:r>
              <a:rPr lang="en-US" dirty="0" smtClean="0"/>
              <a:t>Functionality included:</a:t>
            </a:r>
          </a:p>
          <a:p>
            <a:pPr marL="1028700" lvl="1">
              <a:buFont typeface="Courier New" panose="02070309020205020404" pitchFamily="49" charset="0"/>
              <a:buChar char="o"/>
            </a:pPr>
            <a:r>
              <a:rPr lang="en-US" sz="1500" dirty="0" smtClean="0"/>
              <a:t>Add/Swap/Drop enrolments</a:t>
            </a:r>
          </a:p>
          <a:p>
            <a:pPr marL="1028700" lvl="1">
              <a:buFont typeface="Courier New" panose="02070309020205020404" pitchFamily="49" charset="0"/>
              <a:buChar char="o"/>
            </a:pPr>
            <a:r>
              <a:rPr lang="en-US" sz="1500" dirty="0" smtClean="0"/>
              <a:t>View class/exam timetable</a:t>
            </a:r>
          </a:p>
          <a:p>
            <a:pPr marL="1028700" lvl="1">
              <a:buFont typeface="Courier New" panose="02070309020205020404" pitchFamily="49" charset="0"/>
              <a:buChar char="o"/>
            </a:pPr>
            <a:r>
              <a:rPr lang="en-US" sz="1500" dirty="0" smtClean="0"/>
              <a:t>View account/pay fees</a:t>
            </a:r>
          </a:p>
          <a:p>
            <a:pPr marL="1028700" lvl="1">
              <a:buFont typeface="Courier New" panose="02070309020205020404" pitchFamily="49" charset="0"/>
              <a:buChar char="o"/>
            </a:pPr>
            <a:r>
              <a:rPr lang="en-US" sz="1500" dirty="0" smtClean="0"/>
              <a:t>View final grades</a:t>
            </a:r>
          </a:p>
          <a:p>
            <a:pPr marL="1028700" lvl="1">
              <a:buFont typeface="Courier New" panose="02070309020205020404" pitchFamily="49" charset="0"/>
              <a:buChar char="o"/>
            </a:pPr>
            <a:r>
              <a:rPr lang="en-US" sz="1500" dirty="0" smtClean="0"/>
              <a:t>View/action checklist items</a:t>
            </a:r>
          </a:p>
          <a:p>
            <a:pPr marL="1028700" lvl="1">
              <a:buFont typeface="Courier New" panose="02070309020205020404" pitchFamily="49" charset="0"/>
              <a:buChar char="o"/>
            </a:pPr>
            <a:r>
              <a:rPr lang="en-US" sz="1500" dirty="0" smtClean="0"/>
              <a:t>View course history</a:t>
            </a:r>
          </a:p>
          <a:p>
            <a:pPr marL="1028700" lvl="1">
              <a:buFont typeface="Courier New" panose="02070309020205020404" pitchFamily="49" charset="0"/>
              <a:buChar char="o"/>
            </a:pPr>
            <a:r>
              <a:rPr lang="en-US" sz="1500" dirty="0" smtClean="0"/>
              <a:t>View academic advisement</a:t>
            </a:r>
          </a:p>
          <a:p>
            <a:pPr marL="1028700" lvl="1">
              <a:buFont typeface="Courier New" panose="02070309020205020404" pitchFamily="49" charset="0"/>
              <a:buChar char="o"/>
            </a:pPr>
            <a:r>
              <a:rPr lang="en-US" sz="1500" dirty="0" smtClean="0"/>
              <a:t>Graduation application</a:t>
            </a:r>
          </a:p>
          <a:p>
            <a:pPr marL="1028700" lvl="1">
              <a:buFont typeface="Courier New" panose="02070309020205020404" pitchFamily="49" charset="0"/>
              <a:buChar char="o"/>
            </a:pPr>
            <a:r>
              <a:rPr lang="en-US" sz="1500" dirty="0" smtClean="0"/>
              <a:t>Link to other systems/information</a:t>
            </a:r>
          </a:p>
          <a:p>
            <a:pPr marL="1028700" lvl="1">
              <a:buFont typeface="Courier New" panose="02070309020205020404" pitchFamily="49" charset="0"/>
              <a:buChar char="o"/>
            </a:pPr>
            <a:endParaRPr lang="en-US" sz="1600" dirty="0"/>
          </a:p>
        </p:txBody>
      </p:sp>
      <p:sp>
        <p:nvSpPr>
          <p:cNvPr id="5" name="Title 4"/>
          <p:cNvSpPr>
            <a:spLocks noGrp="1"/>
          </p:cNvSpPr>
          <p:nvPr>
            <p:ph type="title"/>
          </p:nvPr>
        </p:nvSpPr>
        <p:spPr>
          <a:xfrm>
            <a:off x="660399" y="702034"/>
            <a:ext cx="6805271" cy="883336"/>
          </a:xfrm>
        </p:spPr>
        <p:txBody>
          <a:bodyPr/>
          <a:lstStyle/>
          <a:p>
            <a:r>
              <a:rPr lang="en-US" dirty="0" smtClean="0"/>
              <a:t>Starting point</a:t>
            </a:r>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8</a:t>
            </a:fld>
            <a:endParaRPr lang="en-US" dirty="0"/>
          </a:p>
        </p:txBody>
      </p:sp>
      <p:pic>
        <p:nvPicPr>
          <p:cNvPr id="2" name="Picture 1"/>
          <p:cNvPicPr>
            <a:picLocks noChangeAspect="1"/>
          </p:cNvPicPr>
          <p:nvPr/>
        </p:nvPicPr>
        <p:blipFill>
          <a:blip r:embed="rId3"/>
          <a:stretch>
            <a:fillRect/>
          </a:stretch>
        </p:blipFill>
        <p:spPr>
          <a:xfrm>
            <a:off x="4611757" y="1310574"/>
            <a:ext cx="4121425" cy="3754619"/>
          </a:xfrm>
          <a:prstGeom prst="rect">
            <a:avLst/>
          </a:prstGeom>
        </p:spPr>
      </p:pic>
      <p:pic>
        <p:nvPicPr>
          <p:cNvPr id="8" name="Picture 7"/>
          <p:cNvPicPr>
            <a:picLocks noChangeAspect="1"/>
          </p:cNvPicPr>
          <p:nvPr/>
        </p:nvPicPr>
        <p:blipFill>
          <a:blip r:embed="rId4"/>
          <a:stretch>
            <a:fillRect/>
          </a:stretch>
        </p:blipFill>
        <p:spPr>
          <a:xfrm>
            <a:off x="2947137" y="1270514"/>
            <a:ext cx="2971429" cy="3723809"/>
          </a:xfrm>
          <a:prstGeom prst="rect">
            <a:avLst/>
          </a:prstGeom>
        </p:spPr>
      </p:pic>
    </p:spTree>
    <p:extLst>
      <p:ext uri="{BB962C8B-B14F-4D97-AF65-F5344CB8AC3E}">
        <p14:creationId xmlns:p14="http://schemas.microsoft.com/office/powerpoint/2010/main" val="37409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8"/>
                                        </p:tgtEl>
                                      </p:cBhvr>
                                    </p:animEffect>
                                    <p:anim calcmode="lin" valueType="num">
                                      <p:cBhvr>
                                        <p:cTn id="12" dur="1000"/>
                                        <p:tgtEl>
                                          <p:spTgt spid="8"/>
                                        </p:tgtEl>
                                        <p:attrNameLst>
                                          <p:attrName>ppt_x</p:attrName>
                                        </p:attrNameLst>
                                      </p:cBhvr>
                                      <p:tavLst>
                                        <p:tav tm="0">
                                          <p:val>
                                            <p:strVal val="ppt_x"/>
                                          </p:val>
                                        </p:tav>
                                        <p:tav tm="100000">
                                          <p:val>
                                            <p:strVal val="ppt_x"/>
                                          </p:val>
                                        </p:tav>
                                      </p:tavLst>
                                    </p:anim>
                                    <p:anim calcmode="lin" valueType="num">
                                      <p:cBhvr>
                                        <p:cTn id="13" dur="1000"/>
                                        <p:tgtEl>
                                          <p:spTgt spid="8"/>
                                        </p:tgtEl>
                                        <p:attrNameLst>
                                          <p:attrName>ppt_y</p:attrName>
                                        </p:attrNameLst>
                                      </p:cBhvr>
                                      <p:tavLst>
                                        <p:tav tm="0">
                                          <p:val>
                                            <p:strVal val="ppt_y"/>
                                          </p:val>
                                        </p:tav>
                                        <p:tav tm="100000">
                                          <p:val>
                                            <p:strVal val="ppt_y+.1"/>
                                          </p:val>
                                        </p:tav>
                                      </p:tavLst>
                                    </p:anim>
                                    <p:set>
                                      <p:cBhvr>
                                        <p:cTn id="14" dur="1" fill="hold">
                                          <p:stCondLst>
                                            <p:cond delay="999"/>
                                          </p:stCondLst>
                                        </p:cTn>
                                        <p:tgtEl>
                                          <p:spTgt spid="8"/>
                                        </p:tgtEl>
                                        <p:attrNameLst>
                                          <p:attrName>style.visibility</p:attrName>
                                        </p:attrNameLst>
                                      </p:cBhvr>
                                      <p:to>
                                        <p:strVal val="hidden"/>
                                      </p:to>
                                    </p:set>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60399" y="1567183"/>
            <a:ext cx="7815386" cy="2881725"/>
          </a:xfrm>
        </p:spPr>
        <p:txBody>
          <a:bodyPr/>
          <a:lstStyle/>
          <a:p>
            <a:pPr marL="285750" indent="-285750">
              <a:lnSpc>
                <a:spcPct val="150000"/>
              </a:lnSpc>
              <a:buFont typeface="Arial" panose="020B0604020202020204" pitchFamily="34" charset="0"/>
              <a:buChar char="•"/>
            </a:pPr>
            <a:r>
              <a:rPr lang="en-NZ" sz="1800" dirty="0" smtClean="0"/>
              <a:t>Technical upgrade</a:t>
            </a:r>
          </a:p>
          <a:p>
            <a:pPr marL="285750" indent="-285750">
              <a:lnSpc>
                <a:spcPct val="150000"/>
              </a:lnSpc>
              <a:buFont typeface="Arial" panose="020B0604020202020204" pitchFamily="34" charset="0"/>
              <a:buChar char="•"/>
            </a:pPr>
            <a:r>
              <a:rPr lang="en-NZ" sz="1800" dirty="0" smtClean="0"/>
              <a:t>Implement Fluid self service for students</a:t>
            </a:r>
          </a:p>
          <a:p>
            <a:pPr marL="285750" indent="-285750">
              <a:lnSpc>
                <a:spcPct val="150000"/>
              </a:lnSpc>
              <a:buFont typeface="Arial" panose="020B0604020202020204" pitchFamily="34" charset="0"/>
              <a:buChar char="•"/>
            </a:pPr>
            <a:r>
              <a:rPr lang="en-NZ" sz="1800" dirty="0" smtClean="0"/>
              <a:t>Look to reduce number of customisations</a:t>
            </a:r>
          </a:p>
          <a:p>
            <a:pPr marL="285750" indent="-285750">
              <a:lnSpc>
                <a:spcPct val="150000"/>
              </a:lnSpc>
              <a:buFont typeface="Arial" panose="020B0604020202020204" pitchFamily="34" charset="0"/>
              <a:buChar char="•"/>
            </a:pPr>
            <a:r>
              <a:rPr lang="en-NZ" sz="1800" dirty="0" smtClean="0"/>
              <a:t>Re-implement required customisations</a:t>
            </a:r>
          </a:p>
          <a:p>
            <a:pPr marL="285750" indent="-285750">
              <a:lnSpc>
                <a:spcPct val="150000"/>
              </a:lnSpc>
              <a:buFont typeface="Arial" panose="020B0604020202020204" pitchFamily="34" charset="0"/>
              <a:buChar char="•"/>
            </a:pPr>
            <a:r>
              <a:rPr lang="en-NZ" sz="1800" dirty="0" smtClean="0"/>
              <a:t>Investigate and implement new delivered functionality</a:t>
            </a:r>
          </a:p>
          <a:p>
            <a:pPr marL="285750" indent="-285750">
              <a:lnSpc>
                <a:spcPct val="150000"/>
              </a:lnSpc>
              <a:buFont typeface="Arial" panose="020B0604020202020204" pitchFamily="34" charset="0"/>
              <a:buChar char="•"/>
            </a:pPr>
            <a:r>
              <a:rPr lang="en-NZ" sz="1800" dirty="0" smtClean="0"/>
              <a:t>Update test scripts</a:t>
            </a:r>
          </a:p>
          <a:p>
            <a:pPr marL="285750" indent="-285750">
              <a:buFont typeface="Arial" panose="020B0604020202020204" pitchFamily="34" charset="0"/>
              <a:buChar char="•"/>
            </a:pPr>
            <a:endParaRPr lang="en-NZ" sz="1000" dirty="0"/>
          </a:p>
          <a:p>
            <a:pPr marL="285750" indent="-285750">
              <a:buFont typeface="Arial" panose="020B0604020202020204" pitchFamily="34" charset="0"/>
              <a:buChar char="•"/>
            </a:pPr>
            <a:endParaRPr lang="en-US" dirty="0"/>
          </a:p>
        </p:txBody>
      </p:sp>
      <p:sp>
        <p:nvSpPr>
          <p:cNvPr id="5" name="Title 4"/>
          <p:cNvSpPr>
            <a:spLocks noGrp="1"/>
          </p:cNvSpPr>
          <p:nvPr>
            <p:ph type="title"/>
          </p:nvPr>
        </p:nvSpPr>
        <p:spPr>
          <a:xfrm>
            <a:off x="660399" y="702034"/>
            <a:ext cx="6566878" cy="883336"/>
          </a:xfrm>
        </p:spPr>
        <p:txBody>
          <a:bodyPr/>
          <a:lstStyle/>
          <a:p>
            <a:r>
              <a:rPr lang="en-US" dirty="0" smtClean="0"/>
              <a:t>CS 9.2 upgrade scope</a:t>
            </a:r>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595" y="3211958"/>
            <a:ext cx="1785698" cy="178569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293" y="3244114"/>
            <a:ext cx="2461703" cy="1753542"/>
          </a:xfrm>
          <a:prstGeom prst="rect">
            <a:avLst/>
          </a:prstGeom>
        </p:spPr>
      </p:pic>
      <p:sp>
        <p:nvSpPr>
          <p:cNvPr id="2" name="Oval Callout 1"/>
          <p:cNvSpPr/>
          <p:nvPr/>
        </p:nvSpPr>
        <p:spPr>
          <a:xfrm>
            <a:off x="6277636" y="2165922"/>
            <a:ext cx="2004718" cy="1081206"/>
          </a:xfrm>
          <a:prstGeom prst="wedgeEllipseCallout">
            <a:avLst>
              <a:gd name="adj1" fmla="val -49059"/>
              <a:gd name="adj2" fmla="val 10398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3" name="TextBox 2"/>
          <p:cNvSpPr txBox="1"/>
          <p:nvPr/>
        </p:nvSpPr>
        <p:spPr>
          <a:xfrm>
            <a:off x="6576646" y="2289520"/>
            <a:ext cx="1504345" cy="830997"/>
          </a:xfrm>
          <a:prstGeom prst="rect">
            <a:avLst/>
          </a:prstGeom>
        </p:spPr>
        <p:txBody>
          <a:bodyPr vert="horz" wrap="square" rtlCol="0">
            <a:spAutoFit/>
          </a:bodyPr>
          <a:lstStyle/>
          <a:p>
            <a:r>
              <a:rPr lang="en-NZ" sz="2400" b="1" dirty="0" smtClean="0"/>
              <a:t>We’re so excited!!!</a:t>
            </a:r>
          </a:p>
        </p:txBody>
      </p:sp>
    </p:spTree>
    <p:extLst>
      <p:ext uri="{BB962C8B-B14F-4D97-AF65-F5344CB8AC3E}">
        <p14:creationId xmlns:p14="http://schemas.microsoft.com/office/powerpoint/2010/main" val="218347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2638</TotalTime>
  <Words>3347</Words>
  <Application>Microsoft Office PowerPoint</Application>
  <PresentationFormat>On-screen Show (16:9)</PresentationFormat>
  <Paragraphs>379</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Verdana</vt:lpstr>
      <vt:lpstr>Wingdings</vt:lpstr>
      <vt:lpstr>Custom Design</vt:lpstr>
      <vt:lpstr>Into (and out of) the woods</vt:lpstr>
      <vt:lpstr>PowerPoint Presentation</vt:lpstr>
      <vt:lpstr>PowerPoint Presentation</vt:lpstr>
      <vt:lpstr>PowerPoint Presentation</vt:lpstr>
      <vt:lpstr>PowerPoint Presentation</vt:lpstr>
      <vt:lpstr>PowerPoint Presentation</vt:lpstr>
      <vt:lpstr>PowerPoint Presentation</vt:lpstr>
      <vt:lpstr>Starting point</vt:lpstr>
      <vt:lpstr>CS 9.2 upgrade scope</vt:lpstr>
      <vt:lpstr>Techy bits</vt:lpstr>
      <vt:lpstr>PowerPoint Presentation</vt:lpstr>
      <vt:lpstr>Agreed path</vt:lpstr>
      <vt:lpstr>PowerPoint Presentation</vt:lpstr>
      <vt:lpstr>November 2016</vt:lpstr>
      <vt:lpstr>Bridging the gap</vt:lpstr>
      <vt:lpstr>PowerPoint Presentation</vt:lpstr>
      <vt:lpstr>Functions in Fluid</vt:lpstr>
      <vt:lpstr>PowerPoint Presentation</vt:lpstr>
      <vt:lpstr>PowerPoint Presentation</vt:lpstr>
      <vt:lpstr>Happily ever after…</vt:lpstr>
      <vt:lpstr>Lessons learned</vt:lpstr>
      <vt:lpstr>Future plans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Tenreiro</dc:creator>
  <cp:lastModifiedBy>Liz Kitto</cp:lastModifiedBy>
  <cp:revision>147</cp:revision>
  <dcterms:created xsi:type="dcterms:W3CDTF">2015-05-10T23:22:16Z</dcterms:created>
  <dcterms:modified xsi:type="dcterms:W3CDTF">2017-11-09T03:18:39Z</dcterms:modified>
</cp:coreProperties>
</file>