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notesMasterIdLst>
    <p:notesMasterId r:id="rId32"/>
  </p:notesMasterIdLst>
  <p:sldIdLst>
    <p:sldId id="259" r:id="rId2"/>
    <p:sldId id="260" r:id="rId3"/>
    <p:sldId id="269" r:id="rId4"/>
    <p:sldId id="268" r:id="rId5"/>
    <p:sldId id="261" r:id="rId6"/>
    <p:sldId id="257" r:id="rId7"/>
    <p:sldId id="262" r:id="rId8"/>
    <p:sldId id="286" r:id="rId9"/>
    <p:sldId id="266" r:id="rId10"/>
    <p:sldId id="288" r:id="rId11"/>
    <p:sldId id="289" r:id="rId12"/>
    <p:sldId id="263" r:id="rId13"/>
    <p:sldId id="270" r:id="rId14"/>
    <p:sldId id="291" r:id="rId15"/>
    <p:sldId id="271" r:id="rId16"/>
    <p:sldId id="272" r:id="rId17"/>
    <p:sldId id="273" r:id="rId18"/>
    <p:sldId id="290" r:id="rId19"/>
    <p:sldId id="292" r:id="rId20"/>
    <p:sldId id="293" r:id="rId21"/>
    <p:sldId id="264" r:id="rId22"/>
    <p:sldId id="294" r:id="rId23"/>
    <p:sldId id="296" r:id="rId24"/>
    <p:sldId id="298" r:id="rId25"/>
    <p:sldId id="265" r:id="rId26"/>
    <p:sldId id="297" r:id="rId27"/>
    <p:sldId id="299" r:id="rId28"/>
    <p:sldId id="281" r:id="rId29"/>
    <p:sldId id="283" r:id="rId30"/>
    <p:sldId id="282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7" autoAdjust="0"/>
    <p:restoredTop sz="67029" autoAdjust="0"/>
  </p:normalViewPr>
  <p:slideViewPr>
    <p:cSldViewPr snapToGrid="0">
      <p:cViewPr varScale="1">
        <p:scale>
          <a:sx n="60" d="100"/>
          <a:sy n="60" d="100"/>
        </p:scale>
        <p:origin x="2126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ofa\shared$\Services_Resources\ITS\Shared\Projects\2.Current\15064184%20CRM16\G4%20-%20Implement%20UAP\Planning\2016_reviewperiod1_primary_resul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AU"/>
              <a:t>Review Period 1, 2016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Sheet2!$B$4:$C$7</c:f>
              <c:strCache>
                <c:ptCount val="4"/>
                <c:pt idx="0">
                  <c:v>Risk 1</c:v>
                </c:pt>
                <c:pt idx="1">
                  <c:v>Risk 2</c:v>
                </c:pt>
                <c:pt idx="2">
                  <c:v>Unsatisfactory</c:v>
                </c:pt>
                <c:pt idx="3">
                  <c:v>Risk 2 reversal</c:v>
                </c:pt>
              </c:strCache>
            </c:strRef>
          </c:cat>
          <c:val>
            <c:numRef>
              <c:f>Sheet2!$D$4:$D$7</c:f>
              <c:numCache>
                <c:formatCode>General</c:formatCode>
                <c:ptCount val="4"/>
                <c:pt idx="0">
                  <c:v>1918</c:v>
                </c:pt>
                <c:pt idx="1">
                  <c:v>536</c:v>
                </c:pt>
                <c:pt idx="2">
                  <c:v>376</c:v>
                </c:pt>
                <c:pt idx="3">
                  <c:v>137</c:v>
                </c:pt>
              </c:numCache>
            </c:numRef>
          </c:val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7F7816-2A27-4A2E-B262-0C89886884DB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741181-854E-4982-AE1F-4433C05B9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741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41181-854E-4982-AE1F-4433C05B9F0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3076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Dani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41181-854E-4982-AE1F-4433C05B9F0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454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Dani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41181-854E-4982-AE1F-4433C05B9F0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8738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Giacinta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41181-854E-4982-AE1F-4433C05B9F0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050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Giacinta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41181-854E-4982-AE1F-4433C05B9F0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3035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Giacinta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41181-854E-4982-AE1F-4433C05B9F0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1915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Giacinta</a:t>
            </a:r>
          </a:p>
          <a:p>
            <a:endParaRPr lang="en-AU" dirty="0" smtClean="0"/>
          </a:p>
          <a:p>
            <a:r>
              <a:rPr lang="en-AU" dirty="0" smtClean="0"/>
              <a:t>Intention is that Faculty</a:t>
            </a:r>
            <a:r>
              <a:rPr lang="en-AU" baseline="0" dirty="0" smtClean="0"/>
              <a:t> will maintain ongoing. The first load was done centrally from spreadsheets.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41181-854E-4982-AE1F-4433C05B9F0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7900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Giacinta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41181-854E-4982-AE1F-4433C05B9F0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7218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Giacinta</a:t>
            </a:r>
          </a:p>
          <a:p>
            <a:endParaRPr lang="en-AU" dirty="0" smtClean="0"/>
          </a:p>
          <a:p>
            <a:r>
              <a:rPr lang="en-AU" dirty="0" smtClean="0"/>
              <a:t>Went out from Faculty</a:t>
            </a:r>
            <a:r>
              <a:rPr lang="en-AU" baseline="0" dirty="0" smtClean="0"/>
              <a:t> mailboxes under the DVCA Executive Director’s name. This was done to avoid incidents passing through Central Student Hub.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41181-854E-4982-AE1F-4433C05B9F0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2551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Giacinta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41181-854E-4982-AE1F-4433C05B9F0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2045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Giacinta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41181-854E-4982-AE1F-4433C05B9F0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995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Dani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41181-854E-4982-AE1F-4433C05B9F0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385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Giacinta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41181-854E-4982-AE1F-4433C05B9F0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1602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Dani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41181-854E-4982-AE1F-4433C05B9F0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0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Dani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41181-854E-4982-AE1F-4433C05B9F0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403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Dani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41181-854E-4982-AE1F-4433C05B9F0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424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Dani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41181-854E-4982-AE1F-4433C05B9F0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0314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41181-854E-4982-AE1F-4433C05B9F0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6786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Dani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41181-854E-4982-AE1F-4433C05B9F0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54956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Giacinta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41181-854E-4982-AE1F-4433C05B9F0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1270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Dani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41181-854E-4982-AE1F-4433C05B9F0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136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Dani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41181-854E-4982-AE1F-4433C05B9F0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5509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Dani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41181-854E-4982-AE1F-4433C05B9F0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2854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Dani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41181-854E-4982-AE1F-4433C05B9F0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9032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Dani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41181-854E-4982-AE1F-4433C05B9F0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3164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Dani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41181-854E-4982-AE1F-4433C05B9F0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0257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Dani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41181-854E-4982-AE1F-4433C05B9F0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071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 algn="ctr">
              <a:buNone/>
              <a:defRPr sz="1600"/>
            </a:lvl2pPr>
            <a:lvl3pPr marL="914377" indent="0" algn="ctr">
              <a:buNone/>
              <a:defRPr sz="16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1E47C00-CA5A-449B-AFF4-39933D5FEF0A}" type="datetime1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1575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94E02-59BF-4712-925D-106C31C35635}" type="datetime1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293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EE40F-480B-46E3-8D74-8CF23500BABC}" type="datetime1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6112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D0DF7-F23B-422D-BE45-5AD6C72C438A}" type="datetime1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25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EDBF1-7AE2-44CD-A01B-C203EC0D1B2F}" type="datetime1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7444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5C9A-16B1-4E48-9482-2AADE8846F12}" type="datetime1">
              <a:rPr lang="en-US" smtClean="0"/>
              <a:t>11/7/2016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7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BA655-8F02-44A4-B0D6-FD0CAC24D64C}" type="datetime1">
              <a:rPr lang="en-US" smtClean="0"/>
              <a:t>11/7/2016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331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C3C23-B749-4D10-B7E9-3E52E6751D49}" type="datetime1">
              <a:rPr lang="en-US" smtClean="0"/>
              <a:t>11/7/2016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658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3403F-A48F-4724-BC19-8B3D1679F96D}" type="datetime1">
              <a:rPr lang="en-US" smtClean="0"/>
              <a:t>11/7/2016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631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25534-9ED6-4C67-92B2-9BC614BB5165}" type="datetime1">
              <a:rPr lang="en-US" smtClean="0"/>
              <a:t>11/7/2016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141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BA87-0AFF-42EC-BF4E-75ED77AB7B30}" type="datetime1">
              <a:rPr lang="en-US" smtClean="0"/>
              <a:t>11/7/2016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3469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40326B37-5487-4FB6-BFCA-0980821CD2EE}" type="datetime1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ADU 9-11 November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4065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hf sldNum="0" hdr="0" dt="0"/>
  <p:txStyles>
    <p:titleStyle>
      <a:lvl1pPr algn="l" defTabSz="914377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377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Managing academic progress with campus solutions and oracle service cloud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SESSION </a:t>
            </a:r>
            <a:r>
              <a:rPr lang="en-US" dirty="0" smtClean="0"/>
              <a:t>36037</a:t>
            </a:r>
          </a:p>
          <a:p>
            <a:r>
              <a:rPr lang="en-US" dirty="0" smtClean="0"/>
              <a:t>Thu Nov 10, 2.20pm</a:t>
            </a:r>
            <a:endParaRPr lang="en-US" dirty="0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" b="24717"/>
          <a:stretch/>
        </p:blipFill>
        <p:spPr/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</p:spTree>
    <p:extLst>
      <p:ext uri="{BB962C8B-B14F-4D97-AF65-F5344CB8AC3E}">
        <p14:creationId xmlns:p14="http://schemas.microsoft.com/office/powerpoint/2010/main" val="387622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POLICY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1708031"/>
            <a:ext cx="7763429" cy="2786332"/>
          </a:xfrm>
        </p:spPr>
        <p:txBody>
          <a:bodyPr>
            <a:normAutofit fontScale="92500"/>
          </a:bodyPr>
          <a:lstStyle/>
          <a:p>
            <a:pPr lvl="0"/>
            <a:r>
              <a:rPr lang="en-AU" sz="1800" dirty="0" smtClean="0">
                <a:cs typeface="Arial" panose="020B0604020202020204" pitchFamily="34" charset="0"/>
              </a:rPr>
              <a:t>Meet </a:t>
            </a:r>
            <a:r>
              <a:rPr lang="en-AU" sz="2200" i="1" dirty="0">
                <a:solidFill>
                  <a:schemeClr val="accent2"/>
                </a:solidFill>
                <a:cs typeface="Arial" panose="020B0604020202020204" pitchFamily="34" charset="0"/>
              </a:rPr>
              <a:t>ESOS legislation </a:t>
            </a:r>
            <a:r>
              <a:rPr lang="en-AU" sz="1800" dirty="0" smtClean="0">
                <a:cs typeface="Arial" panose="020B0604020202020204" pitchFamily="34" charset="0"/>
              </a:rPr>
              <a:t>– Must have an </a:t>
            </a:r>
            <a:r>
              <a:rPr lang="en-AU" sz="1800" dirty="0">
                <a:cs typeface="Arial" panose="020B0604020202020204" pitchFamily="34" charset="0"/>
              </a:rPr>
              <a:t>intervention </a:t>
            </a:r>
            <a:r>
              <a:rPr lang="en-AU" sz="1800" dirty="0" smtClean="0">
                <a:cs typeface="Arial" panose="020B0604020202020204" pitchFamily="34" charset="0"/>
              </a:rPr>
              <a:t>strategy for International students.</a:t>
            </a:r>
            <a:endParaRPr lang="en-AU" sz="1800" dirty="0">
              <a:cs typeface="Arial" panose="020B0604020202020204" pitchFamily="34" charset="0"/>
            </a:endParaRPr>
          </a:p>
          <a:p>
            <a:pPr lvl="0"/>
            <a:r>
              <a:rPr lang="en-AU" sz="1800" dirty="0" smtClean="0">
                <a:cs typeface="Arial" panose="020B0604020202020204" pitchFamily="34" charset="0"/>
              </a:rPr>
              <a:t>Now </a:t>
            </a:r>
            <a:r>
              <a:rPr lang="en-AU" sz="1800" dirty="0">
                <a:cs typeface="Arial" panose="020B0604020202020204" pitchFamily="34" charset="0"/>
              </a:rPr>
              <a:t>applies to students enrolled in </a:t>
            </a:r>
            <a:r>
              <a:rPr lang="en-AU" sz="2200" i="1" dirty="0">
                <a:solidFill>
                  <a:schemeClr val="accent2"/>
                </a:solidFill>
                <a:cs typeface="Arial" panose="020B0604020202020204" pitchFamily="34" charset="0"/>
              </a:rPr>
              <a:t>all teaching periods</a:t>
            </a:r>
            <a:r>
              <a:rPr lang="en-AU" sz="1800" dirty="0" smtClean="0">
                <a:cs typeface="Arial" panose="020B0604020202020204" pitchFamily="34" charset="0"/>
              </a:rPr>
              <a:t>.</a:t>
            </a:r>
          </a:p>
          <a:p>
            <a:pPr lvl="0"/>
            <a:r>
              <a:rPr lang="en-AU" sz="1800" dirty="0" smtClean="0">
                <a:cs typeface="Arial" panose="020B0604020202020204" pitchFamily="34" charset="0"/>
              </a:rPr>
              <a:t>Criteria changed to include </a:t>
            </a:r>
            <a:r>
              <a:rPr lang="en-AU" sz="2200" i="1" dirty="0" smtClean="0">
                <a:solidFill>
                  <a:schemeClr val="accent2"/>
                </a:solidFill>
                <a:cs typeface="Arial" panose="020B0604020202020204" pitchFamily="34" charset="0"/>
              </a:rPr>
              <a:t>subsequent failures of courses</a:t>
            </a:r>
            <a:r>
              <a:rPr lang="en-AU" sz="1800" dirty="0" smtClean="0">
                <a:cs typeface="Arial" panose="020B0604020202020204" pitchFamily="34" charset="0"/>
              </a:rPr>
              <a:t>.</a:t>
            </a:r>
            <a:endParaRPr lang="en-AU" sz="1800" dirty="0">
              <a:cs typeface="Arial" panose="020B0604020202020204" pitchFamily="34" charset="0"/>
            </a:endParaRPr>
          </a:p>
          <a:p>
            <a:pPr lvl="0"/>
            <a:r>
              <a:rPr lang="en-AU" sz="1800" dirty="0" smtClean="0">
                <a:cs typeface="Arial" panose="020B0604020202020204" pitchFamily="34" charset="0"/>
              </a:rPr>
              <a:t>Focus ahs changed from a punitive to </a:t>
            </a:r>
            <a:r>
              <a:rPr lang="en-AU" sz="2200" i="1" dirty="0" smtClean="0">
                <a:solidFill>
                  <a:schemeClr val="accent2"/>
                </a:solidFill>
                <a:cs typeface="Arial" panose="020B0604020202020204" pitchFamily="34" charset="0"/>
              </a:rPr>
              <a:t>early and supportive intervention</a:t>
            </a:r>
            <a:r>
              <a:rPr lang="en-AU" sz="1800" dirty="0" smtClean="0">
                <a:cs typeface="Arial" panose="020B0604020202020204" pitchFamily="34" charset="0"/>
              </a:rPr>
              <a:t>. </a:t>
            </a:r>
            <a:endParaRPr lang="en-AU" sz="1800" dirty="0">
              <a:cs typeface="Arial" panose="020B0604020202020204" pitchFamily="34" charset="0"/>
            </a:endParaRPr>
          </a:p>
          <a:p>
            <a:pPr lvl="0"/>
            <a:r>
              <a:rPr lang="en-AU" sz="1800" dirty="0" smtClean="0">
                <a:cs typeface="Arial" panose="020B0604020202020204" pitchFamily="34" charset="0"/>
              </a:rPr>
              <a:t>At </a:t>
            </a:r>
            <a:r>
              <a:rPr lang="en-AU" sz="1800" dirty="0">
                <a:cs typeface="Arial" panose="020B0604020202020204" pitchFamily="34" charset="0"/>
              </a:rPr>
              <a:t>risk </a:t>
            </a:r>
            <a:r>
              <a:rPr lang="en-AU" sz="1800" dirty="0" smtClean="0">
                <a:cs typeface="Arial" panose="020B0604020202020204" pitchFamily="34" charset="0"/>
              </a:rPr>
              <a:t>students complete </a:t>
            </a:r>
            <a:r>
              <a:rPr lang="en-AU" sz="1800" dirty="0">
                <a:cs typeface="Arial" panose="020B0604020202020204" pitchFamily="34" charset="0"/>
              </a:rPr>
              <a:t>a </a:t>
            </a:r>
            <a:r>
              <a:rPr lang="en-AU" sz="2200" i="1" dirty="0">
                <a:solidFill>
                  <a:schemeClr val="accent2"/>
                </a:solidFill>
                <a:cs typeface="Arial" panose="020B0604020202020204" pitchFamily="34" charset="0"/>
              </a:rPr>
              <a:t>self-reflective survey </a:t>
            </a:r>
            <a:r>
              <a:rPr lang="en-AU" sz="1800" dirty="0">
                <a:cs typeface="Arial" panose="020B0604020202020204" pitchFamily="34" charset="0"/>
              </a:rPr>
              <a:t>to </a:t>
            </a:r>
            <a:r>
              <a:rPr lang="en-AU" sz="1800" dirty="0" smtClean="0">
                <a:cs typeface="Arial" panose="020B0604020202020204" pitchFamily="34" charset="0"/>
              </a:rPr>
              <a:t>help identify any issues</a:t>
            </a:r>
            <a:endParaRPr lang="en-AU" sz="1800" dirty="0">
              <a:cs typeface="Arial" panose="020B0604020202020204" pitchFamily="34" charset="0"/>
            </a:endParaRPr>
          </a:p>
          <a:p>
            <a:r>
              <a:rPr lang="en-AU" sz="1800" dirty="0">
                <a:cs typeface="Arial" panose="020B0604020202020204" pitchFamily="34" charset="0"/>
              </a:rPr>
              <a:t>Risk 2 Students </a:t>
            </a:r>
            <a:r>
              <a:rPr lang="en-AU" sz="2200" i="1" dirty="0" smtClean="0">
                <a:solidFill>
                  <a:schemeClr val="accent2"/>
                </a:solidFill>
                <a:cs typeface="Arial" panose="020B0604020202020204" pitchFamily="34" charset="0"/>
              </a:rPr>
              <a:t>have to complete a survey </a:t>
            </a:r>
            <a:r>
              <a:rPr lang="en-AU" sz="1800" dirty="0" smtClean="0">
                <a:cs typeface="Arial" panose="020B0604020202020204" pitchFamily="34" charset="0"/>
              </a:rPr>
              <a:t>and </a:t>
            </a:r>
            <a:r>
              <a:rPr lang="en-AU" sz="2200" i="1" dirty="0" smtClean="0">
                <a:solidFill>
                  <a:schemeClr val="accent2"/>
                </a:solidFill>
                <a:cs typeface="Arial" panose="020B0604020202020204" pitchFamily="34" charset="0"/>
              </a:rPr>
              <a:t>request an advisor</a:t>
            </a:r>
            <a:endParaRPr lang="en-US" sz="1800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778" y="4583766"/>
            <a:ext cx="2849592" cy="15138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758" y="4398035"/>
            <a:ext cx="2764767" cy="1885308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4413123" y="4997901"/>
            <a:ext cx="978408" cy="484632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437440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POLICY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2045353"/>
            <a:ext cx="3484726" cy="44253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1800" dirty="0" smtClean="0"/>
              <a:t>And…</a:t>
            </a:r>
          </a:p>
          <a:p>
            <a:pPr marL="0" indent="0">
              <a:buNone/>
            </a:pPr>
            <a:r>
              <a:rPr lang="en-US" sz="1800" dirty="0" smtClean="0"/>
              <a:t>Remove the ability for students transferring programs to remove risk indicators through defined </a:t>
            </a:r>
            <a:r>
              <a:rPr lang="en-US" sz="2400" i="1" dirty="0" smtClean="0">
                <a:solidFill>
                  <a:schemeClr val="accent2"/>
                </a:solidFill>
              </a:rPr>
              <a:t>cognate programs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And…. last but most contentious!</a:t>
            </a:r>
          </a:p>
          <a:p>
            <a:pPr marL="0" indent="0">
              <a:buNone/>
            </a:pPr>
            <a:r>
              <a:rPr lang="en-US" sz="1800" dirty="0" smtClean="0"/>
              <a:t>Academic Progress </a:t>
            </a:r>
            <a:r>
              <a:rPr lang="en-US" sz="2400" i="1" dirty="0" smtClean="0">
                <a:solidFill>
                  <a:schemeClr val="accent5"/>
                </a:solidFill>
              </a:rPr>
              <a:t>process runs after primary &amp; final results </a:t>
            </a:r>
            <a:r>
              <a:rPr lang="en-US" sz="1800" dirty="0" smtClean="0"/>
              <a:t>(</a:t>
            </a:r>
            <a:r>
              <a:rPr lang="en-US" sz="1800" dirty="0" err="1" smtClean="0"/>
              <a:t>ie</a:t>
            </a:r>
            <a:r>
              <a:rPr lang="en-US" sz="1800" dirty="0" smtClean="0"/>
              <a:t>. before replacement assessment)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787" y="1627631"/>
            <a:ext cx="4104654" cy="379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7752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SOLUTION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What did we do in CS &amp; the CRM?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</p:spTree>
    <p:extLst>
      <p:ext uri="{BB962C8B-B14F-4D97-AF65-F5344CB8AC3E}">
        <p14:creationId xmlns:p14="http://schemas.microsoft.com/office/powerpoint/2010/main" val="34879456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IN A NUTSHELL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1742536"/>
            <a:ext cx="6253806" cy="4511616"/>
          </a:xfrm>
        </p:spPr>
        <p:txBody>
          <a:bodyPr>
            <a:noAutofit/>
          </a:bodyPr>
          <a:lstStyle/>
          <a:p>
            <a:pPr indent="-108000">
              <a:spcBef>
                <a:spcPts val="800"/>
              </a:spcBef>
            </a:pPr>
            <a:r>
              <a:rPr lang="en-US" sz="1400" b="1" dirty="0" smtClean="0">
                <a:solidFill>
                  <a:schemeClr val="accent2"/>
                </a:solidFill>
              </a:rPr>
              <a:t>CAMPUS SOLUTIONS</a:t>
            </a:r>
          </a:p>
          <a:p>
            <a:pPr indent="-108000">
              <a:spcBef>
                <a:spcPts val="800"/>
              </a:spcBef>
            </a:pPr>
            <a:r>
              <a:rPr lang="en-US" sz="1400" dirty="0" smtClean="0"/>
              <a:t>We’ve defined </a:t>
            </a:r>
            <a:r>
              <a:rPr lang="en-US" sz="1400" i="1" dirty="0" smtClean="0">
                <a:solidFill>
                  <a:schemeClr val="accent2"/>
                </a:solidFill>
              </a:rPr>
              <a:t>new cognate program relationships </a:t>
            </a:r>
            <a:r>
              <a:rPr lang="en-US" sz="1400" dirty="0" smtClean="0"/>
              <a:t>to avoid risk reduction by transfer</a:t>
            </a:r>
          </a:p>
          <a:p>
            <a:pPr indent="-108000">
              <a:spcBef>
                <a:spcPts val="800"/>
              </a:spcBef>
            </a:pPr>
            <a:r>
              <a:rPr lang="en-US" sz="1400" dirty="0" smtClean="0"/>
              <a:t>Faculty can </a:t>
            </a:r>
            <a:r>
              <a:rPr lang="en-US" sz="1400" i="1" dirty="0" smtClean="0">
                <a:solidFill>
                  <a:schemeClr val="accent2"/>
                </a:solidFill>
              </a:rPr>
              <a:t>review and update </a:t>
            </a:r>
            <a:r>
              <a:rPr lang="en-US" sz="1400" dirty="0" smtClean="0"/>
              <a:t>risk status’</a:t>
            </a:r>
          </a:p>
          <a:p>
            <a:pPr indent="-108000">
              <a:spcBef>
                <a:spcPts val="800"/>
              </a:spcBef>
            </a:pPr>
            <a:r>
              <a:rPr lang="en-US" sz="1400" dirty="0" smtClean="0"/>
              <a:t>New </a:t>
            </a:r>
            <a:r>
              <a:rPr lang="en-US" sz="1400" i="1" dirty="0" smtClean="0">
                <a:solidFill>
                  <a:schemeClr val="accent2"/>
                </a:solidFill>
              </a:rPr>
              <a:t>engine</a:t>
            </a:r>
            <a:r>
              <a:rPr lang="en-US" sz="1400" dirty="0" smtClean="0"/>
              <a:t> to calculate risk</a:t>
            </a:r>
          </a:p>
          <a:p>
            <a:pPr indent="-108000">
              <a:spcBef>
                <a:spcPts val="800"/>
              </a:spcBef>
            </a:pPr>
            <a:r>
              <a:rPr lang="en-US" sz="1400" i="1" dirty="0" smtClean="0">
                <a:solidFill>
                  <a:schemeClr val="accent2"/>
                </a:solidFill>
              </a:rPr>
              <a:t>Report</a:t>
            </a:r>
            <a:r>
              <a:rPr lang="en-US" sz="1400" dirty="0" smtClean="0"/>
              <a:t> for CRM</a:t>
            </a:r>
          </a:p>
          <a:p>
            <a:pPr indent="-108000">
              <a:spcBef>
                <a:spcPts val="800"/>
              </a:spcBef>
            </a:pPr>
            <a:r>
              <a:rPr lang="en-US" sz="1400" b="1" dirty="0" smtClean="0">
                <a:solidFill>
                  <a:schemeClr val="accent2"/>
                </a:solidFill>
              </a:rPr>
              <a:t>CRM</a:t>
            </a:r>
          </a:p>
          <a:p>
            <a:pPr indent="-108000">
              <a:spcBef>
                <a:spcPts val="800"/>
              </a:spcBef>
            </a:pPr>
            <a:r>
              <a:rPr lang="en-US" sz="1400" dirty="0" smtClean="0"/>
              <a:t>Import process &amp; rules based </a:t>
            </a:r>
            <a:r>
              <a:rPr lang="en-US" sz="1400" i="1" dirty="0" smtClean="0">
                <a:solidFill>
                  <a:schemeClr val="accent2"/>
                </a:solidFill>
              </a:rPr>
              <a:t>incident creation</a:t>
            </a:r>
          </a:p>
          <a:p>
            <a:pPr indent="-108000">
              <a:spcBef>
                <a:spcPts val="800"/>
              </a:spcBef>
            </a:pPr>
            <a:r>
              <a:rPr lang="en-US" sz="1400" i="1" dirty="0" smtClean="0">
                <a:solidFill>
                  <a:schemeClr val="accent2"/>
                </a:solidFill>
              </a:rPr>
              <a:t>Standard communication </a:t>
            </a:r>
            <a:r>
              <a:rPr lang="en-US" sz="1400" dirty="0" smtClean="0"/>
              <a:t>templates for letters and emails</a:t>
            </a:r>
          </a:p>
          <a:p>
            <a:pPr indent="-108000">
              <a:spcBef>
                <a:spcPts val="800"/>
              </a:spcBef>
            </a:pPr>
            <a:r>
              <a:rPr lang="en-US" sz="1400" dirty="0" smtClean="0"/>
              <a:t>New Academic Progress </a:t>
            </a:r>
            <a:r>
              <a:rPr lang="en-US" sz="1400" i="1" dirty="0" smtClean="0">
                <a:solidFill>
                  <a:schemeClr val="accent2"/>
                </a:solidFill>
              </a:rPr>
              <a:t>Incident Type &amp; Workspace</a:t>
            </a:r>
          </a:p>
          <a:p>
            <a:pPr indent="-108000">
              <a:spcBef>
                <a:spcPts val="800"/>
              </a:spcBef>
            </a:pPr>
            <a:r>
              <a:rPr lang="en-US" sz="1400" dirty="0" smtClean="0"/>
              <a:t>2 Risk surveys with </a:t>
            </a:r>
            <a:r>
              <a:rPr lang="en-US" sz="1400" i="1" dirty="0" smtClean="0">
                <a:solidFill>
                  <a:schemeClr val="accent2"/>
                </a:solidFill>
              </a:rPr>
              <a:t>response-triggered feedback</a:t>
            </a:r>
          </a:p>
          <a:p>
            <a:pPr indent="-108000">
              <a:spcBef>
                <a:spcPts val="800"/>
              </a:spcBef>
            </a:pPr>
            <a:r>
              <a:rPr lang="en-US" sz="1400" dirty="0" smtClean="0"/>
              <a:t>Introduction of </a:t>
            </a:r>
            <a:r>
              <a:rPr lang="en-US" sz="1400" i="1" dirty="0" smtClean="0">
                <a:solidFill>
                  <a:schemeClr val="accent2"/>
                </a:solidFill>
              </a:rPr>
              <a:t>dispositions</a:t>
            </a:r>
            <a:r>
              <a:rPr lang="en-US" sz="1400" dirty="0" smtClean="0">
                <a:solidFill>
                  <a:schemeClr val="accent2"/>
                </a:solidFill>
              </a:rPr>
              <a:t> </a:t>
            </a:r>
            <a:r>
              <a:rPr lang="en-US" sz="1400" dirty="0" smtClean="0"/>
              <a:t>with AP incident for process lifecycle</a:t>
            </a:r>
          </a:p>
          <a:p>
            <a:pPr indent="-108000">
              <a:spcBef>
                <a:spcPts val="800"/>
              </a:spcBef>
            </a:pPr>
            <a:r>
              <a:rPr lang="en-US" sz="1400" dirty="0" smtClean="0"/>
              <a:t>Introduction of </a:t>
            </a:r>
            <a:r>
              <a:rPr lang="en-US" sz="1400" i="1" dirty="0" smtClean="0">
                <a:solidFill>
                  <a:schemeClr val="accent2"/>
                </a:solidFill>
              </a:rPr>
              <a:t>relationship</a:t>
            </a:r>
            <a:r>
              <a:rPr lang="en-US" sz="1400" dirty="0" smtClean="0"/>
              <a:t> between contacts</a:t>
            </a:r>
          </a:p>
          <a:p>
            <a:pPr indent="-108000">
              <a:spcBef>
                <a:spcPts val="800"/>
              </a:spcBef>
            </a:pPr>
            <a:r>
              <a:rPr lang="en-US" sz="1400" i="1" dirty="0" smtClean="0">
                <a:solidFill>
                  <a:schemeClr val="accent2"/>
                </a:solidFill>
              </a:rPr>
              <a:t>Reports and dashboards </a:t>
            </a:r>
            <a:r>
              <a:rPr lang="en-US" sz="1400" dirty="0" smtClean="0"/>
              <a:t>for workload management and enterprise tracking</a:t>
            </a:r>
          </a:p>
          <a:p>
            <a:pPr indent="-108000">
              <a:spcBef>
                <a:spcPts val="800"/>
              </a:spcBef>
            </a:pPr>
            <a:r>
              <a:rPr lang="en-US" sz="1400" b="1" dirty="0" smtClean="0">
                <a:solidFill>
                  <a:schemeClr val="accent2"/>
                </a:solidFill>
              </a:rPr>
              <a:t>ONLINE FORM</a:t>
            </a:r>
          </a:p>
          <a:p>
            <a:pPr indent="-108000">
              <a:spcBef>
                <a:spcPts val="800"/>
              </a:spcBef>
            </a:pPr>
            <a:r>
              <a:rPr lang="en-US" sz="1400" dirty="0"/>
              <a:t>S</a:t>
            </a:r>
            <a:r>
              <a:rPr lang="en-US" sz="1400" dirty="0" smtClean="0"/>
              <a:t>how cause submission (emails to inboxes)</a:t>
            </a:r>
            <a:endParaRPr lang="en-US" sz="1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ADU 9-11 November 2016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343" y="2550718"/>
            <a:ext cx="2600744" cy="2589185"/>
          </a:xfrm>
        </p:spPr>
      </p:pic>
    </p:spTree>
    <p:extLst>
      <p:ext uri="{BB962C8B-B14F-4D97-AF65-F5344CB8AC3E}">
        <p14:creationId xmlns:p14="http://schemas.microsoft.com/office/powerpoint/2010/main" val="36611962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ASSUMPTIONS &amp; EXPECTATIONS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01638" y="1969503"/>
            <a:ext cx="4380053" cy="4405417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SYSTEM</a:t>
            </a:r>
          </a:p>
          <a:p>
            <a:r>
              <a:rPr lang="en-US" dirty="0" smtClean="0"/>
              <a:t>Campus Solutions the authoritative source for student risk levels</a:t>
            </a:r>
          </a:p>
          <a:p>
            <a:r>
              <a:rPr lang="en-US" dirty="0" smtClean="0"/>
              <a:t>CRM is for tracking engagement &amp; interactions</a:t>
            </a:r>
          </a:p>
          <a:p>
            <a:r>
              <a:rPr lang="en-US" dirty="0" smtClean="0"/>
              <a:t>Introduction of case management to CRM</a:t>
            </a:r>
          </a:p>
          <a:p>
            <a:r>
              <a:rPr lang="en-US" dirty="0" smtClean="0"/>
              <a:t>People centric and not fully automated</a:t>
            </a:r>
          </a:p>
          <a:p>
            <a:r>
              <a:rPr lang="en-US" b="1" dirty="0" smtClean="0">
                <a:solidFill>
                  <a:schemeClr val="accent2"/>
                </a:solidFill>
              </a:rPr>
              <a:t>PEOPLE</a:t>
            </a:r>
          </a:p>
          <a:p>
            <a:r>
              <a:rPr lang="en-US" dirty="0" smtClean="0"/>
              <a:t>Low survey engagement (~%5)</a:t>
            </a:r>
          </a:p>
          <a:p>
            <a:r>
              <a:rPr lang="en-US" dirty="0" smtClean="0"/>
              <a:t>Inability to quantify existing AP workload</a:t>
            </a:r>
          </a:p>
          <a:p>
            <a:r>
              <a:rPr lang="en-US" dirty="0" smtClean="0"/>
              <a:t>Increased Faculty workload across multiple policy rollouts</a:t>
            </a:r>
          </a:p>
          <a:p>
            <a:r>
              <a:rPr lang="en-US" dirty="0" smtClean="0"/>
              <a:t>Handling of referrals to non-CRM users</a:t>
            </a:r>
          </a:p>
          <a:p>
            <a:r>
              <a:rPr lang="en-US" b="1" dirty="0" smtClean="0">
                <a:solidFill>
                  <a:schemeClr val="accent2"/>
                </a:solidFill>
              </a:rPr>
              <a:t>PRIVACY</a:t>
            </a:r>
          </a:p>
          <a:p>
            <a:r>
              <a:rPr lang="en-US" dirty="0" smtClean="0"/>
              <a:t>Reliance on employment policy</a:t>
            </a:r>
          </a:p>
          <a:p>
            <a:r>
              <a:rPr lang="en-US" dirty="0" smtClean="0"/>
              <a:t>Record management practices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ADU 9-11 November 2016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76" y="2610051"/>
            <a:ext cx="3621734" cy="2414489"/>
          </a:xfrm>
        </p:spPr>
      </p:pic>
    </p:spTree>
    <p:extLst>
      <p:ext uri="{BB962C8B-B14F-4D97-AF65-F5344CB8AC3E}">
        <p14:creationId xmlns:p14="http://schemas.microsoft.com/office/powerpoint/2010/main" val="30152025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COGNATE PROGRAMS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pic>
        <p:nvPicPr>
          <p:cNvPr id="6" name="Picture 5"/>
          <p:cNvPicPr/>
          <p:nvPr/>
        </p:nvPicPr>
        <p:blipFill rotWithShape="1">
          <a:blip r:embed="rId3"/>
          <a:srcRect t="1187"/>
          <a:stretch/>
        </p:blipFill>
        <p:spPr>
          <a:xfrm>
            <a:off x="1151698" y="1837427"/>
            <a:ext cx="6522849" cy="425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8870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CRM Business RULES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50715851"/>
              </p:ext>
            </p:extLst>
          </p:nvPr>
        </p:nvGraphicFramePr>
        <p:xfrm>
          <a:off x="768350" y="2286000"/>
          <a:ext cx="7886700" cy="27962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2699"/>
                <a:gridCol w="1099868"/>
                <a:gridCol w="1287492"/>
                <a:gridCol w="1319842"/>
                <a:gridCol w="1346799"/>
              </a:tblGrid>
              <a:tr h="7916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dirty="0" smtClean="0"/>
                        <a:t>Academic Progress Risk Progression</a:t>
                      </a:r>
                    </a:p>
                    <a:p>
                      <a:endParaRPr lang="en-AU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dirty="0" smtClean="0"/>
                        <a:t>CRM Incident Created?</a:t>
                      </a:r>
                      <a:endParaRPr lang="en-AU" sz="1400" dirty="0"/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dirty="0" smtClean="0"/>
                        <a:t>Student</a:t>
                      </a:r>
                      <a:r>
                        <a:rPr lang="en-AU" sz="1400" baseline="0" dirty="0" smtClean="0"/>
                        <a:t> notified by email?</a:t>
                      </a:r>
                      <a:endParaRPr lang="en-AU" sz="1400" dirty="0"/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dirty="0" smtClean="0"/>
                        <a:t>Survey required?</a:t>
                      </a:r>
                      <a:endParaRPr lang="en-AU" sz="1400" dirty="0"/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dirty="0" smtClean="0"/>
                        <a:t>Show</a:t>
                      </a:r>
                      <a:r>
                        <a:rPr lang="en-AU" sz="1400" baseline="0" dirty="0" smtClean="0"/>
                        <a:t> cause submission required?</a:t>
                      </a:r>
                      <a:endParaRPr lang="en-AU" sz="1400" dirty="0"/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325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dirty="0" smtClean="0"/>
                        <a:t>-&gt;</a:t>
                      </a:r>
                      <a:r>
                        <a:rPr lang="en-AU" sz="1400" baseline="0" dirty="0" smtClean="0"/>
                        <a:t> </a:t>
                      </a:r>
                      <a:r>
                        <a:rPr lang="en-AU" sz="1400" dirty="0" smtClean="0"/>
                        <a:t>Risk level 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dirty="0" smtClean="0"/>
                        <a:t>Yes</a:t>
                      </a:r>
                      <a:endParaRPr lang="en-A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dirty="0" smtClean="0"/>
                        <a:t>Yes</a:t>
                      </a:r>
                      <a:endParaRPr lang="en-A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dirty="0" smtClean="0"/>
                        <a:t>Yes</a:t>
                      </a:r>
                      <a:endParaRPr lang="en-A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AU" sz="1400"/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443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baseline="0" dirty="0" smtClean="0"/>
                        <a:t>Risk level 1 -&gt; Risk Level 2</a:t>
                      </a:r>
                      <a:endParaRPr lang="en-AU" sz="1400" dirty="0" smtClean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dirty="0" smtClean="0"/>
                        <a:t>Yes</a:t>
                      </a:r>
                      <a:endParaRPr lang="en-A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dirty="0" smtClean="0"/>
                        <a:t>Yes</a:t>
                      </a:r>
                      <a:endParaRPr lang="en-A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dirty="0" smtClean="0"/>
                        <a:t>Yes</a:t>
                      </a:r>
                      <a:endParaRPr lang="en-A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AU" sz="1400"/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299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dirty="0" smtClean="0"/>
                        <a:t>Risk Level 2 -&gt; Unsatisfactory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dirty="0" smtClean="0"/>
                        <a:t>Yes</a:t>
                      </a:r>
                      <a:endParaRPr lang="en-A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dirty="0" smtClean="0"/>
                        <a:t>Yes</a:t>
                      </a:r>
                      <a:endParaRPr lang="en-A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A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dirty="0" smtClean="0"/>
                        <a:t>Yes</a:t>
                      </a:r>
                      <a:endParaRPr lang="en-AU" sz="1400" dirty="0"/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32543">
                <a:tc>
                  <a:txBody>
                    <a:bodyPr/>
                    <a:lstStyle/>
                    <a:p>
                      <a:r>
                        <a:rPr lang="en-AU" sz="1400" dirty="0" smtClean="0"/>
                        <a:t>Risk Level 1 -&gt; Satisfactory</a:t>
                      </a:r>
                      <a:endParaRPr lang="en-AU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dirty="0" smtClean="0"/>
                        <a:t>Yes</a:t>
                      </a:r>
                      <a:endParaRPr lang="en-A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dirty="0" smtClean="0"/>
                        <a:t>Yes</a:t>
                      </a:r>
                      <a:endParaRPr lang="en-A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A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AU" sz="1400" dirty="0"/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325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dirty="0" smtClean="0"/>
                        <a:t>Risk Level 2 -&gt; Risk Level 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dirty="0" smtClean="0"/>
                        <a:t>Yes</a:t>
                      </a:r>
                      <a:endParaRPr lang="en-A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dirty="0" smtClean="0"/>
                        <a:t>Yes</a:t>
                      </a:r>
                      <a:endParaRPr lang="en-A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A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AU" sz="1400" dirty="0"/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32543">
                <a:tc>
                  <a:txBody>
                    <a:bodyPr/>
                    <a:lstStyle/>
                    <a:p>
                      <a:r>
                        <a:rPr lang="en-AU" sz="1400" dirty="0" smtClean="0"/>
                        <a:t>Unsatisfactory to Risk Level 2</a:t>
                      </a:r>
                      <a:endParaRPr lang="en-AU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dirty="0" smtClean="0"/>
                        <a:t>Yes</a:t>
                      </a:r>
                      <a:endParaRPr lang="en-AU" sz="1400" dirty="0"/>
                    </a:p>
                  </a:txBody>
                  <a:tcPr marL="68580" marR="68580" marT="34290" marB="3429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dirty="0" smtClean="0"/>
                        <a:t>*</a:t>
                      </a:r>
                      <a:endParaRPr lang="en-AU" sz="1400" dirty="0"/>
                    </a:p>
                  </a:txBody>
                  <a:tcPr marL="68580" marR="68580" marT="34290" marB="3429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1400" dirty="0"/>
                    </a:p>
                  </a:txBody>
                  <a:tcPr marL="68580" marR="68580" marT="34290" marB="3429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1400" dirty="0"/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68096" y="5476383"/>
            <a:ext cx="78867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/>
              <a:t>* Communication is at discretion of Faculty Student Support Areas</a:t>
            </a:r>
          </a:p>
        </p:txBody>
      </p:sp>
    </p:spTree>
    <p:extLst>
      <p:ext uri="{BB962C8B-B14F-4D97-AF65-F5344CB8AC3E}">
        <p14:creationId xmlns:p14="http://schemas.microsoft.com/office/powerpoint/2010/main" val="21142396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CRM NOTIFICATION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2537" y="1605466"/>
            <a:ext cx="4393154" cy="525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0016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CRM WORKSPACE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844" y="1636294"/>
            <a:ext cx="8127877" cy="49909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007" y="1636294"/>
            <a:ext cx="1715000" cy="49909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3618" y="1502721"/>
            <a:ext cx="7559749" cy="710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8683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611" y="585216"/>
            <a:ext cx="8288795" cy="1499616"/>
          </a:xfrm>
        </p:spPr>
        <p:txBody>
          <a:bodyPr/>
          <a:lstStyle/>
          <a:p>
            <a:r>
              <a:rPr lang="en-US" dirty="0" smtClean="0"/>
              <a:t>CRM SURVEY &amp; Academic Progress Barriers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220" y="1616268"/>
            <a:ext cx="4452261" cy="49915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0573" y="1948722"/>
            <a:ext cx="3910387" cy="3076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246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95111"/>
            <a:ext cx="9144000" cy="17845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presenters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6211" y="2179636"/>
            <a:ext cx="3808045" cy="822960"/>
          </a:xfrm>
        </p:spPr>
        <p:txBody>
          <a:bodyPr/>
          <a:lstStyle/>
          <a:p>
            <a:r>
              <a:rPr lang="en-US" dirty="0" smtClean="0"/>
              <a:t>Giacinta Gazzola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6211" y="2967788"/>
            <a:ext cx="3808045" cy="1446168"/>
          </a:xfrm>
        </p:spPr>
        <p:txBody>
          <a:bodyPr>
            <a:normAutofit/>
          </a:bodyPr>
          <a:lstStyle/>
          <a:p>
            <a:r>
              <a:rPr lang="en-US" dirty="0" smtClean="0"/>
              <a:t>Business Analyst</a:t>
            </a:r>
            <a:endParaRPr lang="en-US" dirty="0"/>
          </a:p>
          <a:p>
            <a:r>
              <a:rPr lang="en-US" dirty="0" smtClean="0"/>
              <a:t>University of Adelaide</a:t>
            </a:r>
            <a:endParaRPr lang="en-US" dirty="0"/>
          </a:p>
          <a:p>
            <a:r>
              <a:rPr lang="en-US" dirty="0"/>
              <a:t>g</a:t>
            </a:r>
            <a:r>
              <a:rPr lang="en-US" dirty="0" smtClean="0"/>
              <a:t>iacinta.gazzola@adelaide.edu.au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9724" y="2150607"/>
            <a:ext cx="3566160" cy="822960"/>
          </a:xfrm>
        </p:spPr>
        <p:txBody>
          <a:bodyPr/>
          <a:lstStyle/>
          <a:p>
            <a:r>
              <a:rPr lang="en-US" dirty="0" smtClean="0"/>
              <a:t>Dani Hopkins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9723" y="2965262"/>
            <a:ext cx="3717899" cy="1446168"/>
          </a:xfrm>
        </p:spPr>
        <p:txBody>
          <a:bodyPr>
            <a:normAutofit/>
          </a:bodyPr>
          <a:lstStyle/>
          <a:p>
            <a:r>
              <a:rPr lang="en-US" dirty="0"/>
              <a:t>Project Manager</a:t>
            </a:r>
          </a:p>
          <a:p>
            <a:r>
              <a:rPr lang="en-US" dirty="0"/>
              <a:t>The University of Adelaide</a:t>
            </a:r>
          </a:p>
          <a:p>
            <a:r>
              <a:rPr lang="en-US" dirty="0" smtClean="0"/>
              <a:t>danielle.hopkins@adelaide.edu.au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</p:spTree>
    <p:extLst>
      <p:ext uri="{BB962C8B-B14F-4D97-AF65-F5344CB8AC3E}">
        <p14:creationId xmlns:p14="http://schemas.microsoft.com/office/powerpoint/2010/main" val="82927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CRM DASHBOARD &amp; REPORTS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948" y="1767138"/>
            <a:ext cx="4067175" cy="3829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8724" y="1575746"/>
            <a:ext cx="3933825" cy="2971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3199" y="4652321"/>
            <a:ext cx="4181475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2308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HAPPENED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Experiences from Review Period 1, July 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</p:spTree>
    <p:extLst>
      <p:ext uri="{BB962C8B-B14F-4D97-AF65-F5344CB8AC3E}">
        <p14:creationId xmlns:p14="http://schemas.microsoft.com/office/powerpoint/2010/main" val="16050809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SNAPSHOT OF REVIEW PERIOD 1, 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0418080"/>
              </p:ext>
            </p:extLst>
          </p:nvPr>
        </p:nvGraphicFramePr>
        <p:xfrm>
          <a:off x="0" y="3356567"/>
          <a:ext cx="4986067" cy="3118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6164391"/>
              </p:ext>
            </p:extLst>
          </p:nvPr>
        </p:nvGraphicFramePr>
        <p:xfrm>
          <a:off x="5178725" y="4044956"/>
          <a:ext cx="3577086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8557"/>
                <a:gridCol w="1604513"/>
                <a:gridCol w="854016"/>
              </a:tblGrid>
              <a:tr h="370840">
                <a:tc>
                  <a:txBody>
                    <a:bodyPr/>
                    <a:lstStyle/>
                    <a:p>
                      <a:r>
                        <a:rPr lang="en-AU" sz="2400" dirty="0" smtClean="0"/>
                        <a:t>Survey results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400" dirty="0" smtClean="0"/>
                        <a:t>Completed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400" dirty="0" smtClean="0"/>
                        <a:t>%</a:t>
                      </a:r>
                      <a:endParaRPr lang="en-A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sz="2400" dirty="0" smtClean="0"/>
                        <a:t>Risk 1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A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674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A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35%</a:t>
                      </a:r>
                    </a:p>
                  </a:txBody>
                  <a:tcPr marL="7620" marR="7620" marT="762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sz="2400" dirty="0" smtClean="0"/>
                        <a:t>Risk 2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A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A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33%</a:t>
                      </a:r>
                    </a:p>
                  </a:txBody>
                  <a:tcPr marL="7620" marR="7620" marT="7620" marB="0"/>
                </a:tc>
              </a:tr>
            </a:tbl>
          </a:graphicData>
        </a:graphic>
      </p:graphicFrame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768096" y="1731389"/>
            <a:ext cx="7719509" cy="1187758"/>
          </a:xfrm>
        </p:spPr>
        <p:txBody>
          <a:bodyPr>
            <a:noAutofit/>
          </a:bodyPr>
          <a:lstStyle/>
          <a:p>
            <a:pPr marL="539750" lvl="1" indent="-449263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US" sz="2000" dirty="0" smtClean="0"/>
              <a:t>2967 AP cases created</a:t>
            </a:r>
          </a:p>
          <a:p>
            <a:pPr marL="539750" lvl="1" indent="-449263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US" sz="2000" dirty="0" smtClean="0"/>
              <a:t>2830 notifications sent to students</a:t>
            </a:r>
          </a:p>
          <a:p>
            <a:pPr marL="539750" lvl="1" indent="-449263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US" sz="2000" dirty="0" smtClean="0"/>
              <a:t>Over the coming weeks 853 survey results received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067865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&amp; PEOPLE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ADU 9-11 November 2016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49706" y="1667585"/>
            <a:ext cx="8323358" cy="4632385"/>
          </a:xfrm>
        </p:spPr>
        <p:txBody>
          <a:bodyPr>
            <a:noAutofit/>
          </a:bodyPr>
          <a:lstStyle/>
          <a:p>
            <a:pPr marL="539750" lvl="1" indent="-449263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US" sz="2000" dirty="0"/>
              <a:t>Survey responses vastly higher than anticipated </a:t>
            </a:r>
            <a:r>
              <a:rPr lang="en-US" sz="2000" dirty="0" smtClean="0"/>
              <a:t>(~</a:t>
            </a:r>
            <a:r>
              <a:rPr lang="en-US" sz="2000" dirty="0" smtClean="0"/>
              <a:t>34</a:t>
            </a:r>
            <a:r>
              <a:rPr lang="en-US" sz="2000" dirty="0" smtClean="0"/>
              <a:t>%)</a:t>
            </a:r>
            <a:endParaRPr lang="en-US" sz="2000" dirty="0"/>
          </a:p>
          <a:p>
            <a:pPr marL="539750" lvl="1" indent="-449263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US" sz="2000" dirty="0"/>
              <a:t>Enterprise </a:t>
            </a:r>
            <a:r>
              <a:rPr lang="en-US" sz="2000" dirty="0" smtClean="0"/>
              <a:t>and Faculty visibility to monitor and track </a:t>
            </a:r>
            <a:r>
              <a:rPr lang="en-US" sz="2000" dirty="0"/>
              <a:t>AP </a:t>
            </a:r>
            <a:endParaRPr lang="en-US" sz="2000" dirty="0" smtClean="0"/>
          </a:p>
          <a:p>
            <a:pPr marL="539750" lvl="1" indent="-449263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US" sz="2000" dirty="0" smtClean="0"/>
              <a:t>Higher volume </a:t>
            </a:r>
            <a:r>
              <a:rPr lang="en-US" sz="2000" dirty="0"/>
              <a:t>of show cause submissions </a:t>
            </a:r>
            <a:r>
              <a:rPr lang="en-US" sz="2000" dirty="0" smtClean="0"/>
              <a:t>than </a:t>
            </a:r>
            <a:r>
              <a:rPr lang="en-US" sz="2000" dirty="0"/>
              <a:t>previous years</a:t>
            </a:r>
          </a:p>
          <a:p>
            <a:pPr marL="539750" lvl="1" indent="-449263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US" sz="2000" dirty="0"/>
              <a:t>Higher referral </a:t>
            </a:r>
            <a:r>
              <a:rPr lang="en-US" sz="2000" dirty="0" smtClean="0"/>
              <a:t>rate to Counselling and Disability services</a:t>
            </a:r>
            <a:endParaRPr lang="en-US" sz="2000" dirty="0"/>
          </a:p>
          <a:p>
            <a:pPr marL="539750" lvl="1" indent="-449263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US" sz="2000" dirty="0"/>
              <a:t>Increased staff/student </a:t>
            </a:r>
            <a:r>
              <a:rPr lang="en-US" sz="2000" dirty="0" smtClean="0"/>
              <a:t>accountability and visibility</a:t>
            </a:r>
            <a:endParaRPr lang="en-US" sz="2000" dirty="0"/>
          </a:p>
          <a:p>
            <a:pPr marL="539750" lvl="1" indent="-449263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US" sz="2000" dirty="0"/>
              <a:t>Supported </a:t>
            </a:r>
            <a:r>
              <a:rPr lang="en-US" sz="2000" dirty="0" smtClean="0"/>
              <a:t>Faculty process variation without </a:t>
            </a:r>
            <a:r>
              <a:rPr lang="en-US" sz="2000" dirty="0"/>
              <a:t>impacting tracking</a:t>
            </a:r>
          </a:p>
          <a:p>
            <a:pPr marL="539750" lvl="1" indent="-449263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US" sz="2000" dirty="0"/>
              <a:t>Supported upskilling of CRM users </a:t>
            </a:r>
            <a:r>
              <a:rPr lang="en-US" sz="2000" dirty="0" smtClean="0"/>
              <a:t>(Reporting</a:t>
            </a:r>
            <a:r>
              <a:rPr lang="en-US" sz="2000" dirty="0"/>
              <a:t>, bulk editing of incidents)</a:t>
            </a:r>
          </a:p>
          <a:p>
            <a:pPr marL="539750" lvl="1" indent="-449263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US" sz="2000" dirty="0"/>
              <a:t>Increased confidence in ability of CRM team to deliver a new solution</a:t>
            </a:r>
          </a:p>
          <a:p>
            <a:pPr marL="539750" lvl="1" indent="-449263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US" sz="2000" dirty="0"/>
              <a:t>CRM </a:t>
            </a:r>
            <a:r>
              <a:rPr lang="en-US" sz="2000" dirty="0" smtClean="0"/>
              <a:t>dispositions, referrals, </a:t>
            </a:r>
            <a:r>
              <a:rPr lang="en-US" sz="2000" dirty="0"/>
              <a:t>status updating was manual and cumbersome</a:t>
            </a:r>
          </a:p>
          <a:p>
            <a:pPr marL="539750" lvl="1" indent="-449263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US" sz="2000" dirty="0"/>
              <a:t>Resourcing issues with </a:t>
            </a:r>
            <a:r>
              <a:rPr lang="en-US" sz="2000" dirty="0" smtClean="0"/>
              <a:t>policy focus change and increased Faculty workload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115163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768094" y="1742535"/>
            <a:ext cx="8004969" cy="4632385"/>
          </a:xfrm>
        </p:spPr>
        <p:txBody>
          <a:bodyPr>
            <a:noAutofit/>
          </a:bodyPr>
          <a:lstStyle/>
          <a:p>
            <a:pPr marL="539750" lvl="1" indent="-449263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US" sz="2000" dirty="0" smtClean="0"/>
              <a:t>Only able to import </a:t>
            </a:r>
            <a:r>
              <a:rPr lang="en-US" sz="2000" dirty="0"/>
              <a:t>&lt;300 records at a time (painful and manual)</a:t>
            </a:r>
          </a:p>
          <a:p>
            <a:pPr marL="539750" lvl="1" indent="-449263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US" sz="2000" dirty="0" smtClean="0"/>
              <a:t>HPRM </a:t>
            </a:r>
            <a:r>
              <a:rPr lang="en-US" sz="2000" dirty="0"/>
              <a:t>integration valuable but central users did earlier (and closed off the incidents as a result – oops) </a:t>
            </a:r>
          </a:p>
          <a:p>
            <a:pPr marL="539750" lvl="1" indent="-449263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US" sz="2000" dirty="0" smtClean="0"/>
              <a:t>Required </a:t>
            </a:r>
            <a:r>
              <a:rPr lang="en-US" sz="2000" dirty="0"/>
              <a:t>QA over the initial data from Campus Solutions to identify any data issues that couldn’t be found in testing</a:t>
            </a:r>
          </a:p>
          <a:p>
            <a:pPr marL="539750" lvl="1" indent="-449263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US" sz="2000" dirty="0" smtClean="0"/>
              <a:t>Legacy </a:t>
            </a:r>
            <a:r>
              <a:rPr lang="en-US" sz="2000" dirty="0"/>
              <a:t>data with risk status’ not having been updated created </a:t>
            </a:r>
            <a:r>
              <a:rPr lang="en-US" sz="2000" dirty="0" err="1"/>
              <a:t>adhoc</a:t>
            </a:r>
            <a:r>
              <a:rPr lang="en-US" sz="2000" dirty="0"/>
              <a:t> requests for extra incidents</a:t>
            </a:r>
          </a:p>
          <a:p>
            <a:pPr marL="539750" lvl="1" indent="-449263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US" sz="2000" dirty="0" smtClean="0"/>
              <a:t>Unable </a:t>
            </a:r>
            <a:r>
              <a:rPr lang="en-US" sz="2000" dirty="0"/>
              <a:t>to extract individual survey responses easily (single html page that can’t be </a:t>
            </a:r>
            <a:r>
              <a:rPr lang="en-US" sz="2000" dirty="0" err="1"/>
              <a:t>pdf’d</a:t>
            </a:r>
            <a:r>
              <a:rPr lang="en-US" sz="2000" dirty="0"/>
              <a:t> or exported easily)</a:t>
            </a:r>
          </a:p>
        </p:txBody>
      </p:sp>
    </p:spTree>
    <p:extLst>
      <p:ext uri="{BB962C8B-B14F-4D97-AF65-F5344CB8AC3E}">
        <p14:creationId xmlns:p14="http://schemas.microsoft.com/office/powerpoint/2010/main" val="9941486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LESSONS &amp; NEXT STEPS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What did we learn and what will we change?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</p:spTree>
    <p:extLst>
      <p:ext uri="{BB962C8B-B14F-4D97-AF65-F5344CB8AC3E}">
        <p14:creationId xmlns:p14="http://schemas.microsoft.com/office/powerpoint/2010/main" val="15346133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HERE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768094" y="1742535"/>
            <a:ext cx="7931405" cy="4442365"/>
          </a:xfrm>
        </p:spPr>
        <p:txBody>
          <a:bodyPr>
            <a:noAutofit/>
          </a:bodyPr>
          <a:lstStyle/>
          <a:p>
            <a:pPr lvl="1">
              <a:spcBef>
                <a:spcPts val="800"/>
              </a:spcBef>
            </a:pPr>
            <a:r>
              <a:rPr lang="en-US" sz="2800" dirty="0" smtClean="0"/>
              <a:t>Changes for </a:t>
            </a:r>
            <a:r>
              <a:rPr lang="en-US" sz="2800" dirty="0" smtClean="0"/>
              <a:t>the 2</a:t>
            </a:r>
            <a:r>
              <a:rPr lang="en-US" sz="2800" baseline="30000" dirty="0" smtClean="0"/>
              <a:t>nd</a:t>
            </a:r>
            <a:r>
              <a:rPr lang="en-US" sz="2800" dirty="0" smtClean="0"/>
              <a:t> review period;</a:t>
            </a:r>
          </a:p>
          <a:p>
            <a:pPr lvl="2">
              <a:spcBef>
                <a:spcPts val="800"/>
              </a:spcBef>
            </a:pPr>
            <a:r>
              <a:rPr lang="en-US" sz="1800" dirty="0" smtClean="0"/>
              <a:t>Extra templates for consistency in communication</a:t>
            </a:r>
          </a:p>
          <a:p>
            <a:pPr lvl="2">
              <a:spcBef>
                <a:spcPts val="800"/>
              </a:spcBef>
            </a:pPr>
            <a:r>
              <a:rPr lang="en-US" sz="1800" dirty="0" smtClean="0"/>
              <a:t>Reviewing dispositions to </a:t>
            </a:r>
            <a:r>
              <a:rPr lang="en-US" sz="1800" dirty="0" smtClean="0"/>
              <a:t>align with processes</a:t>
            </a:r>
          </a:p>
          <a:p>
            <a:pPr lvl="2">
              <a:spcBef>
                <a:spcPts val="800"/>
              </a:spcBef>
            </a:pPr>
            <a:r>
              <a:rPr lang="en-US" sz="1800" dirty="0" smtClean="0"/>
              <a:t>Incorporating </a:t>
            </a:r>
            <a:r>
              <a:rPr lang="en-US" sz="1800" dirty="0" smtClean="0"/>
              <a:t>previous risk incidents into the AP workspace for </a:t>
            </a:r>
            <a:r>
              <a:rPr lang="en-US" sz="1800" dirty="0" smtClean="0"/>
              <a:t>refere</a:t>
            </a:r>
            <a:r>
              <a:rPr lang="en-US" sz="1600" dirty="0" smtClean="0"/>
              <a:t>nce</a:t>
            </a:r>
            <a:endParaRPr lang="en-US" sz="1600" dirty="0" smtClean="0"/>
          </a:p>
          <a:p>
            <a:pPr lvl="1">
              <a:spcBef>
                <a:spcPts val="800"/>
              </a:spcBef>
            </a:pPr>
            <a:r>
              <a:rPr lang="en-US" sz="2800" dirty="0" smtClean="0"/>
              <a:t>Changes </a:t>
            </a:r>
            <a:r>
              <a:rPr lang="en-US" sz="2800" dirty="0" smtClean="0"/>
              <a:t>for 2017</a:t>
            </a:r>
          </a:p>
          <a:p>
            <a:pPr lvl="2">
              <a:spcBef>
                <a:spcPts val="800"/>
              </a:spcBef>
            </a:pPr>
            <a:r>
              <a:rPr lang="en-US" sz="1800" dirty="0" smtClean="0"/>
              <a:t>Linking survey responses to dispositions to automatically track engagement</a:t>
            </a:r>
            <a:endParaRPr lang="en-US" sz="1800" dirty="0"/>
          </a:p>
          <a:p>
            <a:pPr lvl="2">
              <a:spcBef>
                <a:spcPts val="800"/>
              </a:spcBef>
            </a:pPr>
            <a:r>
              <a:rPr lang="en-US" sz="1800" dirty="0" smtClean="0"/>
              <a:t>Manual creation of AP risk incident for even earlier intervention (needs business process considered)</a:t>
            </a:r>
          </a:p>
          <a:p>
            <a:pPr lvl="2">
              <a:spcBef>
                <a:spcPts val="800"/>
              </a:spcBef>
            </a:pPr>
            <a:r>
              <a:rPr lang="en-US" sz="1800" dirty="0" smtClean="0"/>
              <a:t>Extraction of individual survey responses for dissemination to other staff (referrals)</a:t>
            </a:r>
          </a:p>
          <a:p>
            <a:pPr lvl="2">
              <a:spcBef>
                <a:spcPts val="800"/>
              </a:spcBef>
            </a:pPr>
            <a:r>
              <a:rPr lang="en-US" sz="1800" dirty="0" smtClean="0"/>
              <a:t>Review of the policy to remove 2 runs per review </a:t>
            </a:r>
            <a:r>
              <a:rPr lang="en-US" sz="1800" dirty="0" smtClean="0"/>
              <a:t>period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19935126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HERE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768095" y="1742535"/>
            <a:ext cx="7616780" cy="4796287"/>
          </a:xfrm>
        </p:spPr>
        <p:txBody>
          <a:bodyPr>
            <a:noAutofit/>
          </a:bodyPr>
          <a:lstStyle/>
          <a:p>
            <a:pPr lvl="1">
              <a:spcBef>
                <a:spcPts val="800"/>
              </a:spcBef>
            </a:pPr>
            <a:r>
              <a:rPr lang="en-US" sz="2800" dirty="0" smtClean="0"/>
              <a:t>Ongoing </a:t>
            </a:r>
            <a:r>
              <a:rPr lang="en-US" sz="2800" dirty="0" smtClean="0"/>
              <a:t>process considerations</a:t>
            </a:r>
          </a:p>
          <a:p>
            <a:pPr lvl="2">
              <a:spcBef>
                <a:spcPts val="800"/>
              </a:spcBef>
            </a:pPr>
            <a:r>
              <a:rPr lang="en-US" sz="1800" dirty="0" smtClean="0"/>
              <a:t>Importance of survey responses in supporting evidence of engagement &amp; providing background</a:t>
            </a:r>
          </a:p>
          <a:p>
            <a:pPr lvl="2">
              <a:spcBef>
                <a:spcPts val="800"/>
              </a:spcBef>
            </a:pPr>
            <a:r>
              <a:rPr lang="en-US" sz="1800" dirty="0" smtClean="0"/>
              <a:t>Distributed support model with limited users in each faculty responsible for AP – should this be centralized with different support tiers?</a:t>
            </a:r>
          </a:p>
          <a:p>
            <a:pPr lvl="2">
              <a:spcBef>
                <a:spcPts val="800"/>
              </a:spcBef>
            </a:pPr>
            <a:r>
              <a:rPr lang="en-US" sz="1800" dirty="0" smtClean="0"/>
              <a:t>Tension over the role of CRM – outreach &amp; recruitment vs </a:t>
            </a:r>
            <a:r>
              <a:rPr lang="en-US" sz="1800" dirty="0" smtClean="0"/>
              <a:t>retention vs service?</a:t>
            </a:r>
            <a:endParaRPr lang="en-US" sz="1800" dirty="0" smtClean="0"/>
          </a:p>
          <a:p>
            <a:pPr lvl="2">
              <a:spcBef>
                <a:spcPts val="800"/>
              </a:spcBef>
            </a:pPr>
            <a:r>
              <a:rPr lang="en-US" sz="1800" dirty="0" smtClean="0"/>
              <a:t>Review over management of confidential student records is required</a:t>
            </a:r>
          </a:p>
          <a:p>
            <a:pPr lvl="2">
              <a:spcBef>
                <a:spcPts val="80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329125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CONCLUDING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Any questions?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</p:spTree>
    <p:extLst>
      <p:ext uri="{BB962C8B-B14F-4D97-AF65-F5344CB8AC3E}">
        <p14:creationId xmlns:p14="http://schemas.microsoft.com/office/powerpoint/2010/main" val="14864251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95111"/>
            <a:ext cx="9144000" cy="17845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presenters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926973" y="4869349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tx1"/>
                </a:solidFill>
              </a:rPr>
              <a:t>all Alliance presentations will be available for download from the Conference Site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526211" y="2179636"/>
            <a:ext cx="3808045" cy="822960"/>
          </a:xfrm>
          <a:prstGeom prst="rect">
            <a:avLst/>
          </a:prstGeom>
        </p:spPr>
        <p:txBody>
          <a:bodyPr vert="horz" lIns="137160" tIns="45720" rIns="137160" bIns="45720" rtlCol="0" anchor="ctr">
            <a:norm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None/>
              <a:defRPr sz="2200" b="0" kern="1200" cap="none" baseline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Giacinta Gazzola</a:t>
            </a:r>
            <a:endParaRPr lang="en-US" dirty="0"/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526210" y="3029105"/>
            <a:ext cx="3808045" cy="144616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Business Analyst</a:t>
            </a:r>
          </a:p>
          <a:p>
            <a:r>
              <a:rPr lang="en-US" dirty="0" smtClean="0"/>
              <a:t>University of Adelaide</a:t>
            </a:r>
          </a:p>
          <a:p>
            <a:r>
              <a:rPr lang="en-US" dirty="0" smtClean="0"/>
              <a:t>giacinta.gazzola@adelaide.edu.au</a:t>
            </a:r>
            <a:endParaRPr lang="en-US" dirty="0"/>
          </a:p>
        </p:txBody>
      </p:sp>
      <p:sp>
        <p:nvSpPr>
          <p:cNvPr id="13" name="Text Placeholder 4"/>
          <p:cNvSpPr txBox="1">
            <a:spLocks/>
          </p:cNvSpPr>
          <p:nvPr/>
        </p:nvSpPr>
        <p:spPr>
          <a:xfrm>
            <a:off x="4649724" y="2150607"/>
            <a:ext cx="3566160" cy="822960"/>
          </a:xfrm>
          <a:prstGeom prst="rect">
            <a:avLst/>
          </a:prstGeom>
        </p:spPr>
        <p:txBody>
          <a:bodyPr vert="horz" lIns="137160" tIns="45720" rIns="137160" bIns="45720" rtlCol="0" anchor="ctr">
            <a:norm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None/>
              <a:defRPr lang="en-US" sz="22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mtClean="0"/>
              <a:t>Dani Hopkins</a:t>
            </a:r>
            <a:endParaRPr lang="en-AU"/>
          </a:p>
        </p:txBody>
      </p:sp>
      <p:sp>
        <p:nvSpPr>
          <p:cNvPr id="14" name="Content Placeholder 5"/>
          <p:cNvSpPr txBox="1">
            <a:spLocks/>
          </p:cNvSpPr>
          <p:nvPr/>
        </p:nvSpPr>
        <p:spPr>
          <a:xfrm>
            <a:off x="4649724" y="2985535"/>
            <a:ext cx="3717899" cy="144616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Project Manager</a:t>
            </a:r>
          </a:p>
          <a:p>
            <a:r>
              <a:rPr lang="en-US" dirty="0" smtClean="0"/>
              <a:t>The University of Adelaide</a:t>
            </a:r>
          </a:p>
          <a:p>
            <a:r>
              <a:rPr lang="en-US" dirty="0" smtClean="0"/>
              <a:t>danielle.hopkins@adelaide.edu.au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579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UNIVERSITY OF ADELAIDE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Founded in 1874</a:t>
            </a:r>
          </a:p>
          <a:p>
            <a:r>
              <a:rPr lang="en-US" dirty="0"/>
              <a:t>First in Australia to admit women (1881)</a:t>
            </a:r>
          </a:p>
          <a:p>
            <a:r>
              <a:rPr lang="en-US" dirty="0"/>
              <a:t>4 metro campuses</a:t>
            </a:r>
          </a:p>
          <a:p>
            <a:r>
              <a:rPr lang="en-US" dirty="0"/>
              <a:t>1 offshore campus</a:t>
            </a:r>
          </a:p>
          <a:p>
            <a:r>
              <a:rPr lang="en-US" dirty="0"/>
              <a:t>27k students</a:t>
            </a:r>
          </a:p>
          <a:p>
            <a:r>
              <a:rPr lang="en-US" dirty="0"/>
              <a:t>3,700 </a:t>
            </a:r>
            <a:r>
              <a:rPr lang="en-US" dirty="0" smtClean="0"/>
              <a:t>staff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ADU 9-11 November 2016</a:t>
            </a:r>
          </a:p>
        </p:txBody>
      </p:sp>
      <p:pic>
        <p:nvPicPr>
          <p:cNvPr id="7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12" b="1251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089700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2853306" cy="1463040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078" y="4739158"/>
            <a:ext cx="1905000" cy="1905000"/>
          </a:xfrm>
          <a:prstGeom prst="rect">
            <a:avLst/>
          </a:prstGeom>
        </p:spPr>
      </p:pic>
      <p:pic>
        <p:nvPicPr>
          <p:cNvPr id="13" name="Picture Placeholder 12"/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" b="24717"/>
          <a:stretch/>
        </p:blipFill>
        <p:spPr>
          <a:xfrm>
            <a:off x="0" y="-1"/>
            <a:ext cx="9141714" cy="4572000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159" y="4960138"/>
            <a:ext cx="1994700" cy="149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902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UOFA </a:t>
            </a:r>
            <a:r>
              <a:rPr lang="en-US" dirty="0"/>
              <a:t>&amp; ORACLE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Campus Solutions </a:t>
            </a:r>
            <a:r>
              <a:rPr lang="en-US" dirty="0" smtClean="0"/>
              <a:t>9.0/8.55</a:t>
            </a:r>
            <a:endParaRPr lang="en-US" dirty="0"/>
          </a:p>
          <a:p>
            <a:r>
              <a:rPr lang="en-US" dirty="0"/>
              <a:t>HCM </a:t>
            </a:r>
            <a:r>
              <a:rPr lang="en-US" dirty="0" smtClean="0"/>
              <a:t>9.2/8.54</a:t>
            </a:r>
            <a:endParaRPr lang="en-US" dirty="0"/>
          </a:p>
          <a:p>
            <a:r>
              <a:rPr lang="en-US" dirty="0"/>
              <a:t>Finance </a:t>
            </a:r>
            <a:r>
              <a:rPr lang="en-US" dirty="0" smtClean="0"/>
              <a:t>9.1/8.55</a:t>
            </a:r>
            <a:endParaRPr lang="en-US" dirty="0"/>
          </a:p>
          <a:p>
            <a:r>
              <a:rPr lang="en-US" dirty="0" smtClean="0"/>
              <a:t>RightNow CRM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idx="1"/>
          </p:nvPr>
        </p:nvSpPr>
        <p:spPr/>
      </p:sp>
      <p:pic>
        <p:nvPicPr>
          <p:cNvPr id="7" name="Picture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99" b="12399"/>
          <a:stretch>
            <a:fillRect/>
          </a:stretch>
        </p:blipFill>
        <p:spPr>
          <a:xfrm>
            <a:off x="0" y="-1"/>
            <a:ext cx="9141714" cy="4572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348978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crm</a:t>
            </a:r>
            <a:r>
              <a:rPr lang="en-US" dirty="0" smtClean="0"/>
              <a:t> context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39750" lvl="1" indent="-449263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US" sz="2000" dirty="0" smtClean="0"/>
              <a:t>2014/2015 </a:t>
            </a:r>
            <a:r>
              <a:rPr lang="en-US" sz="2000" dirty="0"/>
              <a:t>initial roll out </a:t>
            </a:r>
            <a:r>
              <a:rPr lang="en-US" sz="2000" dirty="0" smtClean="0"/>
              <a:t>focused </a:t>
            </a:r>
            <a:r>
              <a:rPr lang="en-US" sz="2000" dirty="0"/>
              <a:t>on Customer Service</a:t>
            </a:r>
          </a:p>
          <a:p>
            <a:pPr marL="539750" lvl="1" indent="-449263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US" sz="2000" dirty="0" smtClean="0"/>
              <a:t>2016 focus on driving revenue i.e. Outreach and Recruitment and Business Development</a:t>
            </a:r>
          </a:p>
          <a:p>
            <a:pPr marL="539750" lvl="1" indent="-449263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US" sz="2000" dirty="0" smtClean="0"/>
              <a:t>2016 CRM Strategy focused on positioning CRM to deliver business value by:</a:t>
            </a:r>
          </a:p>
          <a:p>
            <a:pPr marL="989013" lvl="2" indent="-449263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US" sz="1800" dirty="0" smtClean="0"/>
              <a:t>Inviting business to come in and voice their needs in Design Labs</a:t>
            </a:r>
          </a:p>
          <a:p>
            <a:pPr marL="989013" lvl="2" indent="-449263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US" sz="1800" dirty="0" smtClean="0"/>
              <a:t>Fostering relationships across business areas to reduce silos and share knowledge</a:t>
            </a:r>
          </a:p>
          <a:p>
            <a:pPr marL="989013" lvl="2" indent="-449263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US" sz="1800" dirty="0" smtClean="0"/>
              <a:t>Continue supporting Customer Service with the Faculty Assistance Program</a:t>
            </a:r>
          </a:p>
          <a:p>
            <a:pPr marL="539750" lvl="1" indent="-449263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US" sz="2000" dirty="0" smtClean="0"/>
              <a:t>Academic Progress provided opportunity to introduce Case Management aspects</a:t>
            </a:r>
            <a:endParaRPr lang="en-US" sz="2000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</p:spTree>
    <p:extLst>
      <p:ext uri="{BB962C8B-B14F-4D97-AF65-F5344CB8AC3E}">
        <p14:creationId xmlns:p14="http://schemas.microsoft.com/office/powerpoint/2010/main" val="56921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OvervieW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 rot="2700000">
            <a:off x="750305" y="2258382"/>
            <a:ext cx="2146155" cy="214615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351734" y="2292883"/>
            <a:ext cx="568059" cy="5680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4804" y="2793210"/>
            <a:ext cx="20599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POLICY CONTEXT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 smtClean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Background and drivers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 rot="2700000">
            <a:off x="2645921" y="3996429"/>
            <a:ext cx="2146155" cy="214615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247350" y="4030930"/>
            <a:ext cx="568059" cy="5680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680420" y="4531257"/>
            <a:ext cx="20599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SOLUTION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What did we do in CS &amp; the CRM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 rot="2700000">
            <a:off x="4553356" y="2194599"/>
            <a:ext cx="2146155" cy="214615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154785" y="2229100"/>
            <a:ext cx="568059" cy="5680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587855" y="2729427"/>
            <a:ext cx="20599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WHAT HAPPENED?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Experiences from review period 1, 2016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 rot="2700000">
            <a:off x="6419853" y="3943513"/>
            <a:ext cx="2146155" cy="214615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8021282" y="3978014"/>
            <a:ext cx="568059" cy="5680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454352" y="4478341"/>
            <a:ext cx="20599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LESSONS &amp; NEXT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What did we learn and what will we do next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</p:spTree>
    <p:extLst>
      <p:ext uri="{BB962C8B-B14F-4D97-AF65-F5344CB8AC3E}">
        <p14:creationId xmlns:p14="http://schemas.microsoft.com/office/powerpoint/2010/main" val="2410663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POLICY CONTEXT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Background and drivers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</p:spTree>
    <p:extLst>
      <p:ext uri="{BB962C8B-B14F-4D97-AF65-F5344CB8AC3E}">
        <p14:creationId xmlns:p14="http://schemas.microsoft.com/office/powerpoint/2010/main" val="4114758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ACADEMIC PROGRESS?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1992702"/>
            <a:ext cx="7290055" cy="2493034"/>
          </a:xfrm>
        </p:spPr>
        <p:txBody>
          <a:bodyPr/>
          <a:lstStyle/>
          <a:p>
            <a:r>
              <a:rPr lang="en-US" dirty="0" smtClean="0"/>
              <a:t>The process that occurs when a student </a:t>
            </a:r>
            <a:r>
              <a:rPr lang="en-US" i="1" dirty="0" smtClean="0">
                <a:solidFill>
                  <a:schemeClr val="accent2"/>
                </a:solidFill>
              </a:rPr>
              <a:t>IS NOT </a:t>
            </a:r>
            <a:r>
              <a:rPr lang="en-US" dirty="0" smtClean="0"/>
              <a:t>making satisfactory academic progress;</a:t>
            </a:r>
          </a:p>
          <a:p>
            <a:r>
              <a:rPr lang="en-AU" dirty="0" smtClean="0">
                <a:cs typeface="Arial" panose="020B0604020202020204" pitchFamily="34" charset="0"/>
              </a:rPr>
              <a:t>- </a:t>
            </a:r>
            <a:r>
              <a:rPr lang="en-AU" dirty="0">
                <a:cs typeface="Arial" panose="020B0604020202020204" pitchFamily="34" charset="0"/>
              </a:rPr>
              <a:t>they have not passed more than 50% of </a:t>
            </a:r>
            <a:r>
              <a:rPr lang="en-AU" dirty="0" smtClean="0">
                <a:cs typeface="Arial" panose="020B0604020202020204" pitchFamily="34" charset="0"/>
              </a:rPr>
              <a:t>their enrolled units, or</a:t>
            </a:r>
          </a:p>
          <a:p>
            <a:r>
              <a:rPr lang="en-AU" dirty="0" smtClean="0">
                <a:cs typeface="Arial" panose="020B0604020202020204" pitchFamily="34" charset="0"/>
              </a:rPr>
              <a:t>- fail </a:t>
            </a:r>
            <a:r>
              <a:rPr lang="en-AU" dirty="0">
                <a:cs typeface="Arial" panose="020B0604020202020204" pitchFamily="34" charset="0"/>
              </a:rPr>
              <a:t>the same course for a second or subsequent time</a:t>
            </a:r>
            <a:r>
              <a:rPr lang="en-AU" dirty="0" smtClean="0">
                <a:cs typeface="Arial" panose="020B0604020202020204" pitchFamily="34" charset="0"/>
              </a:rPr>
              <a:t>.</a:t>
            </a:r>
          </a:p>
          <a:p>
            <a:r>
              <a:rPr lang="en-AU" dirty="0" smtClean="0">
                <a:cs typeface="Arial" panose="020B0604020202020204" pitchFamily="34" charset="0"/>
              </a:rPr>
              <a:t>3 risk categories - Risk 1, Risk 2 and Unsatisfactory</a:t>
            </a:r>
          </a:p>
          <a:p>
            <a:endParaRPr lang="en-AU" dirty="0">
              <a:cs typeface="Arial" panose="020B0604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445" y="4236802"/>
            <a:ext cx="6443932" cy="199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137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POLICY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1975449"/>
            <a:ext cx="7290055" cy="1897811"/>
          </a:xfrm>
        </p:spPr>
        <p:txBody>
          <a:bodyPr/>
          <a:lstStyle/>
          <a:p>
            <a:r>
              <a:rPr lang="en-US" dirty="0" smtClean="0"/>
              <a:t>Academic Progress Policy &amp; Process already existed.</a:t>
            </a:r>
            <a:endParaRPr lang="en-US" dirty="0"/>
          </a:p>
          <a:p>
            <a:r>
              <a:rPr lang="en-US" dirty="0" smtClean="0"/>
              <a:t>Driven by final GPA in Campus Solutions.</a:t>
            </a:r>
            <a:endParaRPr lang="en-US" dirty="0"/>
          </a:p>
          <a:p>
            <a:r>
              <a:rPr lang="en-US" dirty="0" smtClean="0"/>
              <a:t>Did not include all teaching terms.</a:t>
            </a:r>
            <a:endParaRPr lang="en-US" dirty="0"/>
          </a:p>
          <a:p>
            <a:r>
              <a:rPr lang="en-US" dirty="0" err="1" smtClean="0"/>
              <a:t>Centralised</a:t>
            </a:r>
            <a:r>
              <a:rPr lang="en-US" dirty="0" smtClean="0"/>
              <a:t> hardcopy process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ADU 9-11 November 2016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951" y="3786995"/>
            <a:ext cx="1763742" cy="23650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615" y="4105686"/>
            <a:ext cx="3076575" cy="1485900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3632200" y="4606320"/>
            <a:ext cx="978408" cy="484632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859780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488</TotalTime>
  <Words>1319</Words>
  <Application>Microsoft Office PowerPoint</Application>
  <PresentationFormat>On-screen Show (4:3)</PresentationFormat>
  <Paragraphs>294</Paragraphs>
  <Slides>30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Calibri</vt:lpstr>
      <vt:lpstr>Tw Cen MT</vt:lpstr>
      <vt:lpstr>Tw Cen MT Condensed</vt:lpstr>
      <vt:lpstr>Wingdings</vt:lpstr>
      <vt:lpstr>Wingdings 3</vt:lpstr>
      <vt:lpstr>Integral</vt:lpstr>
      <vt:lpstr>Managing academic progress with campus solutions and oracle service cloud</vt:lpstr>
      <vt:lpstr>presenters</vt:lpstr>
      <vt:lpstr>THE UNIVERSITY OF ADELAIDE</vt:lpstr>
      <vt:lpstr>UOFA &amp; ORACLE</vt:lpstr>
      <vt:lpstr>crm context</vt:lpstr>
      <vt:lpstr>OvervieW</vt:lpstr>
      <vt:lpstr>POLICY CONTEXT</vt:lpstr>
      <vt:lpstr>WHAT IS ACADEMIC PROGRESS?</vt:lpstr>
      <vt:lpstr>POLICY BACKGROUND</vt:lpstr>
      <vt:lpstr>POLICY CHANGES</vt:lpstr>
      <vt:lpstr>POLICY CHANGEs</vt:lpstr>
      <vt:lpstr>SOLUTION</vt:lpstr>
      <vt:lpstr>SOLUTION IN A NUTSHELL</vt:lpstr>
      <vt:lpstr>ASSUMPTIONS &amp; EXPECTATIONS</vt:lpstr>
      <vt:lpstr>COGNATE PROGRAMS</vt:lpstr>
      <vt:lpstr>CRM Business RULES</vt:lpstr>
      <vt:lpstr>CRM NOTIFICATION</vt:lpstr>
      <vt:lpstr>CRM WORKSPACE</vt:lpstr>
      <vt:lpstr>CRM SURVEY &amp; Academic Progress Barriers</vt:lpstr>
      <vt:lpstr>CRM DASHBOARD &amp; REPORTS</vt:lpstr>
      <vt:lpstr>WHAT HAPPENED</vt:lpstr>
      <vt:lpstr>SNAPSHOT OF REVIEW PERIOD 1, 2016</vt:lpstr>
      <vt:lpstr>PROCESS &amp; PEOPLE</vt:lpstr>
      <vt:lpstr>TECHNICAL</vt:lpstr>
      <vt:lpstr>LESSONS &amp; NEXT STEPS</vt:lpstr>
      <vt:lpstr>FROM HERE</vt:lpstr>
      <vt:lpstr>FROM HERE</vt:lpstr>
      <vt:lpstr>CONCLUDING</vt:lpstr>
      <vt:lpstr>presenters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Amy Ewing</dc:creator>
  <cp:lastModifiedBy>Danielle Hopkins</cp:lastModifiedBy>
  <cp:revision>70</cp:revision>
  <dcterms:created xsi:type="dcterms:W3CDTF">2015-09-02T14:36:24Z</dcterms:created>
  <dcterms:modified xsi:type="dcterms:W3CDTF">2016-11-06T23:31:24Z</dcterms:modified>
</cp:coreProperties>
</file>