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78"/>
  </p:notesMasterIdLst>
  <p:sldIdLst>
    <p:sldId id="259" r:id="rId2"/>
    <p:sldId id="260" r:id="rId3"/>
    <p:sldId id="269" r:id="rId4"/>
    <p:sldId id="268" r:id="rId5"/>
    <p:sldId id="257" r:id="rId6"/>
    <p:sldId id="262" r:id="rId7"/>
    <p:sldId id="288" r:id="rId8"/>
    <p:sldId id="290" r:id="rId9"/>
    <p:sldId id="292" r:id="rId10"/>
    <p:sldId id="293" r:id="rId11"/>
    <p:sldId id="294" r:id="rId12"/>
    <p:sldId id="295" r:id="rId13"/>
    <p:sldId id="297" r:id="rId14"/>
    <p:sldId id="298" r:id="rId15"/>
    <p:sldId id="300" r:id="rId16"/>
    <p:sldId id="302" r:id="rId17"/>
    <p:sldId id="303" r:id="rId18"/>
    <p:sldId id="304" r:id="rId19"/>
    <p:sldId id="305" r:id="rId20"/>
    <p:sldId id="311" r:id="rId21"/>
    <p:sldId id="306" r:id="rId22"/>
    <p:sldId id="271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9" r:id="rId38"/>
    <p:sldId id="327" r:id="rId39"/>
    <p:sldId id="328" r:id="rId40"/>
    <p:sldId id="342" r:id="rId41"/>
    <p:sldId id="343" r:id="rId42"/>
    <p:sldId id="344" r:id="rId43"/>
    <p:sldId id="345" r:id="rId44"/>
    <p:sldId id="346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47" r:id="rId54"/>
    <p:sldId id="348" r:id="rId55"/>
    <p:sldId id="349" r:id="rId56"/>
    <p:sldId id="350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75" r:id="rId67"/>
    <p:sldId id="376" r:id="rId68"/>
    <p:sldId id="367" r:id="rId69"/>
    <p:sldId id="377" r:id="rId70"/>
    <p:sldId id="378" r:id="rId71"/>
    <p:sldId id="379" r:id="rId72"/>
    <p:sldId id="380" r:id="rId73"/>
    <p:sldId id="381" r:id="rId74"/>
    <p:sldId id="281" r:id="rId75"/>
    <p:sldId id="382" r:id="rId76"/>
    <p:sldId id="28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10" autoAdjust="0"/>
  </p:normalViewPr>
  <p:slideViewPr>
    <p:cSldViewPr snapToGrid="0"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upload page to rule them </a:t>
            </a:r>
            <a:r>
              <a:rPr lang="en-US" dirty="0" err="1" smtClean="0"/>
              <a:t>alL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4503</a:t>
            </a:r>
            <a:endParaRPr lang="en-US" dirty="0"/>
          </a:p>
          <a:p>
            <a:r>
              <a:rPr lang="en-US" dirty="0" smtClean="0"/>
              <a:t>October 9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9A8B3FD3-A5E4-4BB5-B006-261DED46C8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3014"/>
          <a:stretch>
            <a:fillRect/>
          </a:stretch>
        </p:blipFill>
        <p:spPr>
          <a:xfrm>
            <a:off x="2286" y="0"/>
            <a:ext cx="9141714" cy="4572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1" y="807359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Student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Fluid pages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Configurable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Extra Business logic concerning </a:t>
            </a:r>
            <a:r>
              <a:rPr lang="en-US" sz="3200" dirty="0" err="1" smtClean="0"/>
              <a:t>statusses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3435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do we need new upload functionality?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661889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do we need? (design)?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309518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Demo of the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652516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to configure it yourself?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0757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625090" cy="1463040"/>
          </a:xfrm>
        </p:spPr>
        <p:txBody>
          <a:bodyPr/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591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 do we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err="1" smtClean="0"/>
              <a:t>Datamodel</a:t>
            </a:r>
            <a:r>
              <a:rPr lang="en-US" sz="3200" dirty="0" smtClean="0"/>
              <a:t> Upload framework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Merge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Student portal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35230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Datamodel</a:t>
            </a:r>
            <a:r>
              <a:rPr lang="en-US" dirty="0" smtClean="0"/>
              <a:t> upload framework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53770"/>
            <a:ext cx="4426094" cy="274320"/>
          </a:xfrm>
        </p:spPr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23" name="Stroomdiagram: Alternatief proces 22"/>
          <p:cNvSpPr/>
          <p:nvPr/>
        </p:nvSpPr>
        <p:spPr>
          <a:xfrm>
            <a:off x="68734" y="1777143"/>
            <a:ext cx="1014993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</a:t>
            </a:r>
            <a:r>
              <a:rPr lang="en-US" dirty="0" err="1" smtClean="0"/>
              <a:t>proces</a:t>
            </a:r>
            <a:endParaRPr lang="nl-NL" dirty="0"/>
          </a:p>
        </p:txBody>
      </p:sp>
      <p:sp>
        <p:nvSpPr>
          <p:cNvPr id="28" name="Stroomdiagram: Alternatief proces 27"/>
          <p:cNvSpPr/>
          <p:nvPr/>
        </p:nvSpPr>
        <p:spPr>
          <a:xfrm>
            <a:off x="1310851" y="1768677"/>
            <a:ext cx="1169878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Category</a:t>
            </a:r>
            <a:endParaRPr lang="nl-NL" dirty="0"/>
          </a:p>
        </p:txBody>
      </p:sp>
      <p:sp>
        <p:nvSpPr>
          <p:cNvPr id="31" name="Stroomdiagram: Alternatief proces 30"/>
          <p:cNvSpPr/>
          <p:nvPr/>
        </p:nvSpPr>
        <p:spPr>
          <a:xfrm>
            <a:off x="2731511" y="1768677"/>
            <a:ext cx="1053089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Structure</a:t>
            </a:r>
            <a:endParaRPr lang="nl-NL" dirty="0"/>
          </a:p>
        </p:txBody>
      </p:sp>
      <p:sp>
        <p:nvSpPr>
          <p:cNvPr id="32" name="Stroomdiagram: Alternatief proces 31"/>
          <p:cNvSpPr/>
          <p:nvPr/>
        </p:nvSpPr>
        <p:spPr>
          <a:xfrm>
            <a:off x="3992173" y="1768677"/>
            <a:ext cx="1087830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 category</a:t>
            </a:r>
            <a:endParaRPr lang="nl-NL" dirty="0"/>
          </a:p>
        </p:txBody>
      </p:sp>
      <p:sp>
        <p:nvSpPr>
          <p:cNvPr id="33" name="Stroomdiagram: Alternatief proces 32"/>
          <p:cNvSpPr/>
          <p:nvPr/>
        </p:nvSpPr>
        <p:spPr>
          <a:xfrm>
            <a:off x="5374284" y="1777143"/>
            <a:ext cx="1087830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Items</a:t>
            </a:r>
            <a:endParaRPr lang="nl-NL" dirty="0"/>
          </a:p>
        </p:txBody>
      </p:sp>
      <p:sp>
        <p:nvSpPr>
          <p:cNvPr id="35" name="Stroomdiagram: Alternatief proces 34"/>
          <p:cNvSpPr/>
          <p:nvPr/>
        </p:nvSpPr>
        <p:spPr>
          <a:xfrm>
            <a:off x="6629518" y="1768677"/>
            <a:ext cx="1007533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/ size</a:t>
            </a:r>
            <a:endParaRPr lang="nl-NL" dirty="0"/>
          </a:p>
        </p:txBody>
      </p:sp>
      <p:sp>
        <p:nvSpPr>
          <p:cNvPr id="37" name="Stroomdiagram: Alternatief proces 36"/>
          <p:cNvSpPr/>
          <p:nvPr/>
        </p:nvSpPr>
        <p:spPr>
          <a:xfrm>
            <a:off x="60267" y="2649259"/>
            <a:ext cx="1151467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Admission</a:t>
            </a:r>
            <a:endParaRPr lang="nl-NL" dirty="0"/>
          </a:p>
        </p:txBody>
      </p:sp>
      <p:sp>
        <p:nvSpPr>
          <p:cNvPr id="38" name="Stroomdiagram: Alternatief proces 37"/>
          <p:cNvSpPr/>
          <p:nvPr/>
        </p:nvSpPr>
        <p:spPr>
          <a:xfrm>
            <a:off x="1327767" y="2633739"/>
            <a:ext cx="1169878" cy="56811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</a:t>
            </a:r>
            <a:endParaRPr lang="nl-NL" dirty="0"/>
          </a:p>
        </p:txBody>
      </p:sp>
      <p:sp>
        <p:nvSpPr>
          <p:cNvPr id="39" name="Stroomdiagram: Alternatief proces 38"/>
          <p:cNvSpPr/>
          <p:nvPr/>
        </p:nvSpPr>
        <p:spPr>
          <a:xfrm>
            <a:off x="2731505" y="2633738"/>
            <a:ext cx="1053089" cy="65671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</a:t>
            </a:r>
            <a:r>
              <a:rPr lang="en-US" dirty="0" err="1" smtClean="0"/>
              <a:t>nb.</a:t>
            </a:r>
            <a:endParaRPr lang="nl-NL" dirty="0"/>
          </a:p>
        </p:txBody>
      </p:sp>
      <p:sp>
        <p:nvSpPr>
          <p:cNvPr id="40" name="Stroomdiagram: Alternatief proces 39"/>
          <p:cNvSpPr/>
          <p:nvPr/>
        </p:nvSpPr>
        <p:spPr>
          <a:xfrm>
            <a:off x="3992173" y="3394329"/>
            <a:ext cx="1087836" cy="197041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Appl. fee</a:t>
            </a:r>
            <a:endParaRPr lang="nl-NL" sz="1400" dirty="0"/>
          </a:p>
        </p:txBody>
      </p:sp>
      <p:sp>
        <p:nvSpPr>
          <p:cNvPr id="47" name="Stroomdiagram: Alternatief proces 46"/>
          <p:cNvSpPr/>
          <p:nvPr/>
        </p:nvSpPr>
        <p:spPr>
          <a:xfrm>
            <a:off x="1339307" y="3413474"/>
            <a:ext cx="1169878" cy="86507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Admission request</a:t>
            </a:r>
            <a:endParaRPr lang="nl-NL" dirty="0"/>
          </a:p>
        </p:txBody>
      </p:sp>
      <p:sp>
        <p:nvSpPr>
          <p:cNvPr id="49" name="Stroomdiagram: Alternatief proces 48"/>
          <p:cNvSpPr/>
          <p:nvPr/>
        </p:nvSpPr>
        <p:spPr>
          <a:xfrm>
            <a:off x="1339307" y="6378436"/>
            <a:ext cx="1169878" cy="3725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Permit</a:t>
            </a:r>
            <a:endParaRPr lang="nl-NL" dirty="0"/>
          </a:p>
        </p:txBody>
      </p:sp>
      <p:sp>
        <p:nvSpPr>
          <p:cNvPr id="51" name="Stroomdiagram: Alternatief proces 50"/>
          <p:cNvSpPr/>
          <p:nvPr/>
        </p:nvSpPr>
        <p:spPr>
          <a:xfrm>
            <a:off x="2708454" y="3413474"/>
            <a:ext cx="1053089" cy="86507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Admis</a:t>
            </a:r>
            <a:r>
              <a:rPr lang="en-US" dirty="0" smtClean="0"/>
              <a:t>. Nb. / </a:t>
            </a:r>
            <a:r>
              <a:rPr lang="en-US" dirty="0" err="1" smtClean="0"/>
              <a:t>Subplan</a:t>
            </a:r>
            <a:endParaRPr lang="nl-NL" dirty="0"/>
          </a:p>
        </p:txBody>
      </p:sp>
      <p:sp>
        <p:nvSpPr>
          <p:cNvPr id="55" name="Stroomdiagram: Alternatief proces 54"/>
          <p:cNvSpPr/>
          <p:nvPr/>
        </p:nvSpPr>
        <p:spPr>
          <a:xfrm>
            <a:off x="2723036" y="6378436"/>
            <a:ext cx="1030040" cy="3725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</a:t>
            </a:r>
            <a:endParaRPr lang="nl-NL" dirty="0"/>
          </a:p>
        </p:txBody>
      </p:sp>
      <p:sp>
        <p:nvSpPr>
          <p:cNvPr id="56" name="Stroomdiagram: Alternatief proces 55"/>
          <p:cNvSpPr/>
          <p:nvPr/>
        </p:nvSpPr>
        <p:spPr>
          <a:xfrm>
            <a:off x="3992174" y="3620612"/>
            <a:ext cx="1087836" cy="786944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Extra uploads</a:t>
            </a:r>
            <a:endParaRPr lang="nl-NL" sz="1400" dirty="0"/>
          </a:p>
        </p:txBody>
      </p:sp>
      <p:sp>
        <p:nvSpPr>
          <p:cNvPr id="57" name="Stroomdiagram: Alternatief proces 56"/>
          <p:cNvSpPr/>
          <p:nvPr/>
        </p:nvSpPr>
        <p:spPr>
          <a:xfrm>
            <a:off x="3992174" y="4948457"/>
            <a:ext cx="1087836" cy="41869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 test</a:t>
            </a:r>
            <a:endParaRPr lang="nl-NL" sz="1400" dirty="0"/>
          </a:p>
        </p:txBody>
      </p:sp>
      <p:sp>
        <p:nvSpPr>
          <p:cNvPr id="58" name="Stroomdiagram: Alternatief proces 57"/>
          <p:cNvSpPr/>
          <p:nvPr/>
        </p:nvSpPr>
        <p:spPr>
          <a:xfrm>
            <a:off x="3992173" y="4515852"/>
            <a:ext cx="1087836" cy="28490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Decision</a:t>
            </a:r>
            <a:endParaRPr lang="nl-NL" sz="1400" dirty="0"/>
          </a:p>
        </p:txBody>
      </p:sp>
      <p:sp>
        <p:nvSpPr>
          <p:cNvPr id="59" name="Stroomdiagram: Alternatief proces 58"/>
          <p:cNvSpPr/>
          <p:nvPr/>
        </p:nvSpPr>
        <p:spPr>
          <a:xfrm>
            <a:off x="5365818" y="3612144"/>
            <a:ext cx="1087830" cy="24229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Resume</a:t>
            </a:r>
            <a:endParaRPr lang="nl-NL" sz="1400" dirty="0"/>
          </a:p>
        </p:txBody>
      </p:sp>
      <p:sp>
        <p:nvSpPr>
          <p:cNvPr id="60" name="Stroomdiagram: Alternatief proces 59"/>
          <p:cNvSpPr/>
          <p:nvPr/>
        </p:nvSpPr>
        <p:spPr>
          <a:xfrm>
            <a:off x="5374290" y="3909257"/>
            <a:ext cx="1087830" cy="199936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Essay</a:t>
            </a:r>
            <a:endParaRPr lang="nl-NL" sz="1400" dirty="0"/>
          </a:p>
        </p:txBody>
      </p:sp>
      <p:sp>
        <p:nvSpPr>
          <p:cNvPr id="61" name="Stroomdiagram: Alternatief proces 60"/>
          <p:cNvSpPr/>
          <p:nvPr/>
        </p:nvSpPr>
        <p:spPr>
          <a:xfrm>
            <a:off x="5374284" y="4158000"/>
            <a:ext cx="1087830" cy="241088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Motivation</a:t>
            </a:r>
            <a:endParaRPr lang="nl-NL" sz="1400" dirty="0"/>
          </a:p>
        </p:txBody>
      </p:sp>
      <p:sp>
        <p:nvSpPr>
          <p:cNvPr id="63" name="Stroomdiagram: Alternatief proces 62"/>
          <p:cNvSpPr/>
          <p:nvPr/>
        </p:nvSpPr>
        <p:spPr>
          <a:xfrm>
            <a:off x="5416615" y="4948457"/>
            <a:ext cx="1087830" cy="41869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Results</a:t>
            </a:r>
            <a:endParaRPr lang="nl-NL" sz="1400" dirty="0"/>
          </a:p>
        </p:txBody>
      </p:sp>
      <p:sp>
        <p:nvSpPr>
          <p:cNvPr id="67" name="Stroomdiagram: Alternatief proces 66"/>
          <p:cNvSpPr/>
          <p:nvPr/>
        </p:nvSpPr>
        <p:spPr>
          <a:xfrm>
            <a:off x="6625429" y="3612144"/>
            <a:ext cx="1058390" cy="24637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 20MB</a:t>
            </a:r>
            <a:endParaRPr lang="nl-NL" sz="1400" dirty="0"/>
          </a:p>
        </p:txBody>
      </p:sp>
      <p:sp>
        <p:nvSpPr>
          <p:cNvPr id="71" name="Stroomdiagram: Alternatief proces 70"/>
          <p:cNvSpPr/>
          <p:nvPr/>
        </p:nvSpPr>
        <p:spPr>
          <a:xfrm>
            <a:off x="7975601" y="1768677"/>
            <a:ext cx="872106" cy="568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</a:t>
            </a:r>
            <a:endParaRPr lang="nl-NL" dirty="0"/>
          </a:p>
        </p:txBody>
      </p:sp>
      <p:sp>
        <p:nvSpPr>
          <p:cNvPr id="75" name="Stroomdiagram: Alternatief proces 74"/>
          <p:cNvSpPr/>
          <p:nvPr/>
        </p:nvSpPr>
        <p:spPr>
          <a:xfrm>
            <a:off x="3982970" y="2590023"/>
            <a:ext cx="1087836" cy="2093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</a:t>
            </a:r>
            <a:endParaRPr lang="nl-NL" sz="1400" dirty="0"/>
          </a:p>
        </p:txBody>
      </p:sp>
      <p:sp>
        <p:nvSpPr>
          <p:cNvPr id="76" name="Stroomdiagram: Alternatief proces 75"/>
          <p:cNvSpPr/>
          <p:nvPr/>
        </p:nvSpPr>
        <p:spPr>
          <a:xfrm>
            <a:off x="3982970" y="3081108"/>
            <a:ext cx="1087836" cy="2093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 permit</a:t>
            </a:r>
            <a:endParaRPr lang="nl-NL" sz="1400" dirty="0"/>
          </a:p>
        </p:txBody>
      </p:sp>
      <p:sp>
        <p:nvSpPr>
          <p:cNvPr id="77" name="Stroomdiagram: Alternatief proces 76"/>
          <p:cNvSpPr/>
          <p:nvPr/>
        </p:nvSpPr>
        <p:spPr>
          <a:xfrm>
            <a:off x="5374284" y="2590023"/>
            <a:ext cx="1087836" cy="2093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Passport</a:t>
            </a:r>
            <a:endParaRPr lang="nl-NL" sz="1400" dirty="0"/>
          </a:p>
        </p:txBody>
      </p:sp>
      <p:sp>
        <p:nvSpPr>
          <p:cNvPr id="78" name="Stroomdiagram: Alternatief proces 77"/>
          <p:cNvSpPr/>
          <p:nvPr/>
        </p:nvSpPr>
        <p:spPr>
          <a:xfrm>
            <a:off x="5374278" y="2844032"/>
            <a:ext cx="1087836" cy="2093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</a:t>
            </a:r>
            <a:endParaRPr lang="nl-NL" sz="1400" dirty="0"/>
          </a:p>
        </p:txBody>
      </p:sp>
      <p:sp>
        <p:nvSpPr>
          <p:cNvPr id="80" name="Stroomdiagram: Alternatief proces 79"/>
          <p:cNvSpPr/>
          <p:nvPr/>
        </p:nvSpPr>
        <p:spPr>
          <a:xfrm>
            <a:off x="6578662" y="2826651"/>
            <a:ext cx="1075378" cy="2013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PDF 10MB</a:t>
            </a:r>
            <a:endParaRPr lang="nl-NL" sz="1400" dirty="0"/>
          </a:p>
        </p:txBody>
      </p:sp>
      <p:sp>
        <p:nvSpPr>
          <p:cNvPr id="82" name="Stroomdiagram: Alternatief proces 81"/>
          <p:cNvSpPr/>
          <p:nvPr/>
        </p:nvSpPr>
        <p:spPr>
          <a:xfrm>
            <a:off x="6587129" y="2598457"/>
            <a:ext cx="1058390" cy="16969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PDF 10MB</a:t>
            </a:r>
            <a:endParaRPr lang="nl-NL" sz="1400" dirty="0"/>
          </a:p>
        </p:txBody>
      </p:sp>
      <p:sp>
        <p:nvSpPr>
          <p:cNvPr id="83" name="Stroomdiagram: Alternatief proces 82"/>
          <p:cNvSpPr/>
          <p:nvPr/>
        </p:nvSpPr>
        <p:spPr>
          <a:xfrm>
            <a:off x="6629518" y="3900790"/>
            <a:ext cx="1058390" cy="24637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JPG 5MB</a:t>
            </a:r>
            <a:endParaRPr lang="nl-NL" sz="1400" dirty="0"/>
          </a:p>
        </p:txBody>
      </p:sp>
      <p:sp>
        <p:nvSpPr>
          <p:cNvPr id="84" name="Stroomdiagram: Alternatief proces 83"/>
          <p:cNvSpPr/>
          <p:nvPr/>
        </p:nvSpPr>
        <p:spPr>
          <a:xfrm>
            <a:off x="6633712" y="4184843"/>
            <a:ext cx="1058390" cy="24637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PNG 3MB</a:t>
            </a:r>
            <a:endParaRPr lang="nl-NL" sz="1400" dirty="0"/>
          </a:p>
        </p:txBody>
      </p:sp>
      <p:sp>
        <p:nvSpPr>
          <p:cNvPr id="85" name="Stroomdiagram: Alternatief proces 84"/>
          <p:cNvSpPr/>
          <p:nvPr/>
        </p:nvSpPr>
        <p:spPr>
          <a:xfrm>
            <a:off x="7975591" y="3599837"/>
            <a:ext cx="872106" cy="28405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Group 1</a:t>
            </a:r>
          </a:p>
        </p:txBody>
      </p:sp>
      <p:sp>
        <p:nvSpPr>
          <p:cNvPr id="86" name="Stroomdiagram: Alternatief proces 85"/>
          <p:cNvSpPr/>
          <p:nvPr/>
        </p:nvSpPr>
        <p:spPr>
          <a:xfrm>
            <a:off x="7979844" y="3931718"/>
            <a:ext cx="867853" cy="28405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Group 2</a:t>
            </a:r>
          </a:p>
        </p:txBody>
      </p:sp>
      <p:sp>
        <p:nvSpPr>
          <p:cNvPr id="87" name="Stroomdiagram: Alternatief proces 86"/>
          <p:cNvSpPr/>
          <p:nvPr/>
        </p:nvSpPr>
        <p:spPr>
          <a:xfrm>
            <a:off x="7975592" y="4266424"/>
            <a:ext cx="872106" cy="28405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Group 3</a:t>
            </a:r>
          </a:p>
        </p:txBody>
      </p:sp>
      <p:sp>
        <p:nvSpPr>
          <p:cNvPr id="88" name="Stroomdiagram: Alternatief proces 87"/>
          <p:cNvSpPr/>
          <p:nvPr/>
        </p:nvSpPr>
        <p:spPr>
          <a:xfrm>
            <a:off x="7975591" y="2865583"/>
            <a:ext cx="872106" cy="19897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Group 1</a:t>
            </a:r>
          </a:p>
        </p:txBody>
      </p:sp>
      <p:sp>
        <p:nvSpPr>
          <p:cNvPr id="89" name="Stroomdiagram: Alternatief proces 88"/>
          <p:cNvSpPr/>
          <p:nvPr/>
        </p:nvSpPr>
        <p:spPr>
          <a:xfrm>
            <a:off x="7979844" y="2572580"/>
            <a:ext cx="872106" cy="22679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Group 1</a:t>
            </a:r>
          </a:p>
        </p:txBody>
      </p:sp>
      <p:sp>
        <p:nvSpPr>
          <p:cNvPr id="90" name="Stroomdiagram: Alternatief proces 89"/>
          <p:cNvSpPr/>
          <p:nvPr/>
        </p:nvSpPr>
        <p:spPr>
          <a:xfrm>
            <a:off x="7979844" y="4948457"/>
            <a:ext cx="872106" cy="418698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Group 1</a:t>
            </a:r>
          </a:p>
        </p:txBody>
      </p:sp>
      <p:sp>
        <p:nvSpPr>
          <p:cNvPr id="92" name="Stroomdiagram: Alternatief proces 91"/>
          <p:cNvSpPr/>
          <p:nvPr/>
        </p:nvSpPr>
        <p:spPr>
          <a:xfrm>
            <a:off x="2716920" y="5874146"/>
            <a:ext cx="1053089" cy="394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 </a:t>
            </a:r>
            <a:r>
              <a:rPr lang="en-US" dirty="0" err="1" smtClean="0"/>
              <a:t>nb.</a:t>
            </a:r>
            <a:endParaRPr lang="nl-NL" dirty="0"/>
          </a:p>
        </p:txBody>
      </p:sp>
      <p:sp>
        <p:nvSpPr>
          <p:cNvPr id="98" name="Stroomdiagram: Alternatief proces 97"/>
          <p:cNvSpPr/>
          <p:nvPr/>
        </p:nvSpPr>
        <p:spPr>
          <a:xfrm>
            <a:off x="6710095" y="4948456"/>
            <a:ext cx="1058390" cy="41869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 20MB</a:t>
            </a:r>
            <a:endParaRPr lang="nl-NL" sz="1400" dirty="0"/>
          </a:p>
        </p:txBody>
      </p:sp>
      <p:sp>
        <p:nvSpPr>
          <p:cNvPr id="99" name="Stroomdiagram: Alternatief proces 98"/>
          <p:cNvSpPr/>
          <p:nvPr/>
        </p:nvSpPr>
        <p:spPr>
          <a:xfrm>
            <a:off x="1330840" y="5435599"/>
            <a:ext cx="1169878" cy="322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Yearly</a:t>
            </a:r>
            <a:endParaRPr lang="nl-NL" dirty="0"/>
          </a:p>
        </p:txBody>
      </p:sp>
      <p:sp>
        <p:nvSpPr>
          <p:cNvPr id="100" name="Stroomdiagram: Alternatief proces 99"/>
          <p:cNvSpPr/>
          <p:nvPr/>
        </p:nvSpPr>
        <p:spPr>
          <a:xfrm>
            <a:off x="2749148" y="5427132"/>
            <a:ext cx="1030040" cy="32957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Year</a:t>
            </a:r>
            <a:endParaRPr lang="nl-NL" dirty="0"/>
          </a:p>
        </p:txBody>
      </p:sp>
      <p:sp>
        <p:nvSpPr>
          <p:cNvPr id="101" name="Stroomdiagram: Alternatief proces 100"/>
          <p:cNvSpPr/>
          <p:nvPr/>
        </p:nvSpPr>
        <p:spPr>
          <a:xfrm>
            <a:off x="1339307" y="5857212"/>
            <a:ext cx="1169878" cy="4279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 </a:t>
            </a:r>
            <a:r>
              <a:rPr lang="en-US" dirty="0" err="1" smtClean="0"/>
              <a:t>edu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6435966" y="135466"/>
            <a:ext cx="2512271" cy="9427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Authorization</a:t>
            </a:r>
            <a:endParaRPr lang="nl-NL" dirty="0" smtClean="0"/>
          </a:p>
          <a:p>
            <a:pPr algn="ctr"/>
            <a:r>
              <a:rPr lang="nl-NL" dirty="0" smtClean="0"/>
              <a:t>Standard </a:t>
            </a:r>
            <a:r>
              <a:rPr lang="nl-NL" dirty="0" err="1" smtClean="0"/>
              <a:t>row</a:t>
            </a:r>
            <a:r>
              <a:rPr lang="nl-NL" dirty="0" smtClean="0"/>
              <a:t> level </a:t>
            </a:r>
          </a:p>
          <a:p>
            <a:pPr algn="ctr"/>
            <a:r>
              <a:rPr lang="nl-NL" dirty="0" smtClean="0"/>
              <a:t>(manual, </a:t>
            </a:r>
            <a:r>
              <a:rPr lang="nl-NL" dirty="0"/>
              <a:t>copy </a:t>
            </a:r>
            <a:r>
              <a:rPr lang="nl-NL" dirty="0" smtClean="0"/>
              <a:t>, XL2CI)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7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build="allAtOnce" animBg="1"/>
      <p:bldP spid="39" grpId="0" animBg="1"/>
      <p:bldP spid="40" grpId="0" animBg="1"/>
      <p:bldP spid="47" grpId="0" build="allAtOnce" animBg="1"/>
      <p:bldP spid="49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7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8" grpId="0" animBg="1"/>
      <p:bldP spid="99" grpId="0" animBg="1"/>
      <p:bldP spid="100" grpId="0" animBg="1"/>
      <p:bldP spid="10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 do we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err="1" smtClean="0">
                <a:solidFill>
                  <a:srgbClr val="7030A0"/>
                </a:solidFill>
              </a:rPr>
              <a:t>Datamodel</a:t>
            </a:r>
            <a:r>
              <a:rPr lang="en-US" sz="3200" dirty="0" smtClean="0">
                <a:solidFill>
                  <a:srgbClr val="7030A0"/>
                </a:solidFill>
              </a:rPr>
              <a:t> Upload framework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Merge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Student portal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17372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Configurable per item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err="1" smtClean="0"/>
              <a:t>Authorisation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/>
              <a:t>Extra </a:t>
            </a:r>
            <a:r>
              <a:rPr lang="en-US" sz="3200" dirty="0" smtClean="0"/>
              <a:t>information</a:t>
            </a:r>
          </a:p>
          <a:p>
            <a:pPr marL="786384" lvl="3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800" dirty="0" smtClean="0"/>
              <a:t>Cover sheet</a:t>
            </a:r>
          </a:p>
          <a:p>
            <a:pPr marL="786384" lvl="3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800" dirty="0" smtClean="0"/>
              <a:t>Summary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6919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 do we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err="1" smtClean="0">
                <a:solidFill>
                  <a:srgbClr val="7030A0"/>
                </a:solidFill>
              </a:rPr>
              <a:t>Datamodel</a:t>
            </a:r>
            <a:r>
              <a:rPr lang="en-US" sz="3200" dirty="0" smtClean="0">
                <a:solidFill>
                  <a:srgbClr val="7030A0"/>
                </a:solidFill>
              </a:rPr>
              <a:t> Upload framework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>
                <a:solidFill>
                  <a:srgbClr val="7030A0"/>
                </a:solidFill>
              </a:rPr>
              <a:t>Merge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Student portal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9527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Fluid pages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Configurable per page (EMS)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Extra Business logic concerning </a:t>
            </a:r>
            <a:r>
              <a:rPr lang="en-US" sz="3200" dirty="0" err="1" smtClean="0"/>
              <a:t>statusses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40117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do we need new upload functionality?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661889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do we need? (design)?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309518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Demo of the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652516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to configure it yourself?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35235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Lennaert</a:t>
            </a:r>
            <a:r>
              <a:rPr lang="en-US" dirty="0" smtClean="0"/>
              <a:t> </a:t>
            </a:r>
            <a:r>
              <a:rPr lang="en-US" dirty="0" err="1" smtClean="0"/>
              <a:t>Wilschut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Business Information Manager</a:t>
            </a:r>
            <a:endParaRPr lang="en-US" dirty="0"/>
          </a:p>
          <a:p>
            <a:r>
              <a:rPr lang="en-US" dirty="0" smtClean="0"/>
              <a:t>Leiden University</a:t>
            </a:r>
            <a:endParaRPr lang="en-US" dirty="0"/>
          </a:p>
          <a:p>
            <a:r>
              <a:rPr lang="en-US" dirty="0" smtClean="0"/>
              <a:t>L.wilschut@sea.leidenuniv.nl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4141580"/>
            <a:ext cx="3566160" cy="22225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Functional Consultant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Working </a:t>
            </a:r>
            <a:r>
              <a:rPr lang="en-US" dirty="0"/>
              <a:t>with Campus Solutions since 2006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Working at Leiden University since 2010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Primary focus on </a:t>
            </a:r>
            <a:r>
              <a:rPr lang="en-US" dirty="0" smtClean="0"/>
              <a:t>digitalizing / automating </a:t>
            </a:r>
            <a:r>
              <a:rPr lang="en-US" dirty="0"/>
              <a:t>Admissions processes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625090" cy="1463040"/>
          </a:xfrm>
        </p:spPr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38432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8" name="Stroomdiagram: Alternatief proces 7"/>
          <p:cNvSpPr/>
          <p:nvPr/>
        </p:nvSpPr>
        <p:spPr>
          <a:xfrm>
            <a:off x="229607" y="1980350"/>
            <a:ext cx="1302121" cy="9594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(</a:t>
            </a:r>
            <a:r>
              <a:rPr lang="en-US" dirty="0" err="1" smtClean="0"/>
              <a:t>Studielink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10" name="Stroomdiagram: Alternatief proces 9"/>
          <p:cNvSpPr/>
          <p:nvPr/>
        </p:nvSpPr>
        <p:spPr>
          <a:xfrm>
            <a:off x="1888068" y="3178022"/>
            <a:ext cx="1302121" cy="966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conditions</a:t>
            </a:r>
            <a:endParaRPr lang="nl-NL" dirty="0"/>
          </a:p>
        </p:txBody>
      </p:sp>
      <p:sp>
        <p:nvSpPr>
          <p:cNvPr id="11" name="Stroomdiagram: Alternatief proces 10"/>
          <p:cNvSpPr/>
          <p:nvPr/>
        </p:nvSpPr>
        <p:spPr>
          <a:xfrm>
            <a:off x="229607" y="4392301"/>
            <a:ext cx="1302121" cy="924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extra info</a:t>
            </a:r>
            <a:endParaRPr lang="nl-NL" dirty="0"/>
          </a:p>
        </p:txBody>
      </p:sp>
      <p:sp>
        <p:nvSpPr>
          <p:cNvPr id="12" name="Stroomdiagram: Alternatief proces 11"/>
          <p:cNvSpPr/>
          <p:nvPr/>
        </p:nvSpPr>
        <p:spPr>
          <a:xfrm>
            <a:off x="1857714" y="4366698"/>
            <a:ext cx="1571288" cy="9666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Evaluation by administration</a:t>
            </a:r>
          </a:p>
          <a:p>
            <a:pPr algn="ctr"/>
            <a:endParaRPr lang="nl-NL" dirty="0"/>
          </a:p>
        </p:txBody>
      </p:sp>
      <p:sp>
        <p:nvSpPr>
          <p:cNvPr id="13" name="Stroomdiagram: Alternatief proces 12"/>
          <p:cNvSpPr/>
          <p:nvPr/>
        </p:nvSpPr>
        <p:spPr>
          <a:xfrm>
            <a:off x="3726074" y="4349763"/>
            <a:ext cx="1278467" cy="9920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Evaluation by faculty</a:t>
            </a:r>
          </a:p>
          <a:p>
            <a:pPr algn="ctr"/>
            <a:endParaRPr lang="nl-NL" dirty="0"/>
          </a:p>
        </p:txBody>
      </p:sp>
      <p:sp>
        <p:nvSpPr>
          <p:cNvPr id="14" name="Stroomdiagram: Alternatief proces 13"/>
          <p:cNvSpPr/>
          <p:nvPr/>
        </p:nvSpPr>
        <p:spPr>
          <a:xfrm>
            <a:off x="5335481" y="4349762"/>
            <a:ext cx="1484986" cy="9920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Admitted</a:t>
            </a:r>
          </a:p>
          <a:p>
            <a:pPr algn="ctr"/>
            <a:endParaRPr lang="nl-NL" dirty="0"/>
          </a:p>
        </p:txBody>
      </p:sp>
      <p:sp>
        <p:nvSpPr>
          <p:cNvPr id="15" name="Stroomdiagram: Alternatief proces 14"/>
          <p:cNvSpPr/>
          <p:nvPr/>
        </p:nvSpPr>
        <p:spPr>
          <a:xfrm>
            <a:off x="5335481" y="3178021"/>
            <a:ext cx="1484986" cy="9656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Complete </a:t>
            </a:r>
            <a:r>
              <a:rPr lang="en-US" dirty="0"/>
              <a:t>other requirements</a:t>
            </a:r>
          </a:p>
          <a:p>
            <a:pPr algn="ctr"/>
            <a:endParaRPr lang="nl-NL" dirty="0"/>
          </a:p>
        </p:txBody>
      </p:sp>
      <p:sp>
        <p:nvSpPr>
          <p:cNvPr id="16" name="Stroomdiagram: Alternatief proces 15"/>
          <p:cNvSpPr/>
          <p:nvPr/>
        </p:nvSpPr>
        <p:spPr>
          <a:xfrm>
            <a:off x="7151407" y="3179010"/>
            <a:ext cx="1709628" cy="965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Enrolled</a:t>
            </a:r>
          </a:p>
          <a:p>
            <a:pPr algn="ctr"/>
            <a:endParaRPr lang="nl-NL" dirty="0"/>
          </a:p>
        </p:txBody>
      </p:sp>
      <p:sp>
        <p:nvSpPr>
          <p:cNvPr id="17" name="Stroomdiagram: Alternatief proces 16"/>
          <p:cNvSpPr/>
          <p:nvPr/>
        </p:nvSpPr>
        <p:spPr>
          <a:xfrm>
            <a:off x="1871134" y="1980350"/>
            <a:ext cx="1302121" cy="966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application</a:t>
            </a:r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>
            <a:off x="1540195" y="2341546"/>
            <a:ext cx="314005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>
            <a:off x="1531727" y="4729631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6828934" y="3544694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5021475" y="4738579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>
            <a:off x="3412068" y="4765873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2429933" y="2955468"/>
            <a:ext cx="213425" cy="23102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HOOG 6"/>
          <p:cNvSpPr/>
          <p:nvPr/>
        </p:nvSpPr>
        <p:spPr>
          <a:xfrm>
            <a:off x="5985933" y="4135217"/>
            <a:ext cx="228600" cy="20607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Gebogen PIJL-OMHOOG 26"/>
          <p:cNvSpPr/>
          <p:nvPr/>
        </p:nvSpPr>
        <p:spPr>
          <a:xfrm rot="10800000">
            <a:off x="711200" y="3644905"/>
            <a:ext cx="1146514" cy="747395"/>
          </a:xfrm>
          <a:prstGeom prst="bentUpArrow">
            <a:avLst>
              <a:gd name="adj1" fmla="val 17070"/>
              <a:gd name="adj2" fmla="val 25000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U-vormige pijl 28"/>
          <p:cNvSpPr/>
          <p:nvPr/>
        </p:nvSpPr>
        <p:spPr>
          <a:xfrm rot="10800000">
            <a:off x="711196" y="5359396"/>
            <a:ext cx="2065869" cy="406404"/>
          </a:xfrm>
          <a:prstGeom prst="uturnArrow">
            <a:avLst>
              <a:gd name="adj1" fmla="val 25000"/>
              <a:gd name="adj2" fmla="val 24153"/>
              <a:gd name="adj3" fmla="val 30084"/>
              <a:gd name="adj4" fmla="val 4375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U-vormige pijl 29"/>
          <p:cNvSpPr/>
          <p:nvPr/>
        </p:nvSpPr>
        <p:spPr>
          <a:xfrm rot="10800000">
            <a:off x="712072" y="5359395"/>
            <a:ext cx="3654111" cy="406405"/>
          </a:xfrm>
          <a:prstGeom prst="uturnArrow">
            <a:avLst>
              <a:gd name="adj1" fmla="val 22917"/>
              <a:gd name="adj2" fmla="val 24153"/>
              <a:gd name="adj3" fmla="val 30084"/>
              <a:gd name="adj4" fmla="val 39583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portal: </a:t>
            </a:r>
            <a:r>
              <a:rPr lang="en-US" dirty="0" err="1" smtClean="0"/>
              <a:t>Sumbit</a:t>
            </a:r>
            <a:r>
              <a:rPr lang="en-US" dirty="0" smtClean="0"/>
              <a:t> extra info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39" y="1898331"/>
            <a:ext cx="7672493" cy="45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199" y="821289"/>
            <a:ext cx="8932334" cy="54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84667" y="838224"/>
            <a:ext cx="8974666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74507" y="800417"/>
            <a:ext cx="9010226" cy="52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973" y="822113"/>
            <a:ext cx="8976360" cy="50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973" y="799359"/>
            <a:ext cx="8976360" cy="58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39" y="812587"/>
            <a:ext cx="8934027" cy="55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973" y="781473"/>
            <a:ext cx="8993294" cy="53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Leiden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0208" y="4960138"/>
            <a:ext cx="240030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First University in the Netherlands (1575)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1"/>
          </p:nvPr>
        </p:nvSpPr>
        <p:spPr/>
      </p:sp>
      <p:pic>
        <p:nvPicPr>
          <p:cNvPr id="11" name="Tijdelijke aanduiding voor 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7880"/>
          <a:stretch>
            <a:fillRect/>
          </a:stretch>
        </p:blipFill>
        <p:spPr>
          <a:xfrm>
            <a:off x="-1" y="-1"/>
            <a:ext cx="9141715" cy="513953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292370"/>
            <a:ext cx="1886712" cy="798576"/>
          </a:xfrm>
          <a:prstGeom prst="rect">
            <a:avLst/>
          </a:prstGeom>
        </p:spPr>
      </p:pic>
      <p:grpSp>
        <p:nvGrpSpPr>
          <p:cNvPr id="18" name="Groeperen 8"/>
          <p:cNvGrpSpPr/>
          <p:nvPr/>
        </p:nvGrpSpPr>
        <p:grpSpPr>
          <a:xfrm>
            <a:off x="2402384" y="356794"/>
            <a:ext cx="2335078" cy="1148417"/>
            <a:chOff x="7848548" y="3004468"/>
            <a:chExt cx="2880000" cy="1472318"/>
          </a:xfrm>
        </p:grpSpPr>
        <p:sp>
          <p:nvSpPr>
            <p:cNvPr id="19" name="Rechthoek 18"/>
            <p:cNvSpPr/>
            <p:nvPr/>
          </p:nvSpPr>
          <p:spPr>
            <a:xfrm>
              <a:off x="7848548" y="3004468"/>
              <a:ext cx="288000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7848548" y="4003287"/>
              <a:ext cx="2880000" cy="4734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err="1" smtClean="0">
                  <a:solidFill>
                    <a:schemeClr val="bg1"/>
                  </a:solidFill>
                </a:rPr>
                <a:t>Students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4521" y="3016697"/>
              <a:ext cx="995964" cy="995964"/>
            </a:xfrm>
            <a:prstGeom prst="rect">
              <a:avLst/>
            </a:prstGeom>
          </p:spPr>
        </p:pic>
        <p:sp>
          <p:nvSpPr>
            <p:cNvPr id="22" name="Tekstvak 21"/>
            <p:cNvSpPr txBox="1"/>
            <p:nvPr/>
          </p:nvSpPr>
          <p:spPr>
            <a:xfrm>
              <a:off x="7889370" y="3219548"/>
              <a:ext cx="1954221" cy="82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 smtClean="0">
                  <a:solidFill>
                    <a:srgbClr val="002060"/>
                  </a:solidFill>
                </a:rPr>
                <a:t>28.000</a:t>
              </a:r>
              <a:endParaRPr lang="nl-NL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eperen 3"/>
          <p:cNvGrpSpPr/>
          <p:nvPr/>
        </p:nvGrpSpPr>
        <p:grpSpPr>
          <a:xfrm>
            <a:off x="4990600" y="1722904"/>
            <a:ext cx="2221092" cy="1184125"/>
            <a:chOff x="4587007" y="1340768"/>
            <a:chExt cx="2880000" cy="1447718"/>
          </a:xfrm>
        </p:grpSpPr>
        <p:sp>
          <p:nvSpPr>
            <p:cNvPr id="24" name="Rechthoek 23"/>
            <p:cNvSpPr/>
            <p:nvPr/>
          </p:nvSpPr>
          <p:spPr>
            <a:xfrm>
              <a:off x="4587007" y="1340768"/>
              <a:ext cx="288000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4587007" y="2339588"/>
              <a:ext cx="2880000" cy="44889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err="1" smtClean="0">
                  <a:solidFill>
                    <a:schemeClr val="bg1"/>
                  </a:solidFill>
                </a:rPr>
                <a:t>Nobelprizes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892" y="1434396"/>
              <a:ext cx="806016" cy="806016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4637723" y="1553103"/>
              <a:ext cx="1624683" cy="78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 smtClean="0">
                  <a:solidFill>
                    <a:srgbClr val="002060"/>
                  </a:solidFill>
                </a:rPr>
                <a:t>16</a:t>
              </a:r>
              <a:endParaRPr lang="nl-NL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" name="Groeperen 34"/>
          <p:cNvGrpSpPr/>
          <p:nvPr/>
        </p:nvGrpSpPr>
        <p:grpSpPr>
          <a:xfrm>
            <a:off x="2406077" y="1735743"/>
            <a:ext cx="2331385" cy="1171287"/>
            <a:chOff x="7854082" y="4668168"/>
            <a:chExt cx="2880000" cy="1368152"/>
          </a:xfrm>
        </p:grpSpPr>
        <p:sp>
          <p:nvSpPr>
            <p:cNvPr id="29" name="Rechthoek 28"/>
            <p:cNvSpPr/>
            <p:nvPr/>
          </p:nvSpPr>
          <p:spPr>
            <a:xfrm>
              <a:off x="7854082" y="4668168"/>
              <a:ext cx="288000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7854082" y="5666988"/>
              <a:ext cx="2880000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smtClean="0">
                  <a:solidFill>
                    <a:schemeClr val="bg1"/>
                  </a:solidFill>
                </a:rPr>
                <a:t>Employees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959" y="4680174"/>
              <a:ext cx="950762" cy="950762"/>
            </a:xfrm>
            <a:prstGeom prst="rect">
              <a:avLst/>
            </a:prstGeom>
          </p:spPr>
        </p:pic>
        <p:sp>
          <p:nvSpPr>
            <p:cNvPr id="32" name="Tekstvak 31"/>
            <p:cNvSpPr txBox="1"/>
            <p:nvPr/>
          </p:nvSpPr>
          <p:spPr>
            <a:xfrm>
              <a:off x="7889369" y="4883025"/>
              <a:ext cx="162468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3600" b="1" dirty="0" smtClean="0">
                  <a:solidFill>
                    <a:srgbClr val="002060"/>
                  </a:solidFill>
                </a:rPr>
                <a:t>6.700</a:t>
              </a:r>
              <a:endParaRPr lang="nl-NL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eperen 7"/>
          <p:cNvGrpSpPr/>
          <p:nvPr/>
        </p:nvGrpSpPr>
        <p:grpSpPr>
          <a:xfrm>
            <a:off x="4990599" y="352028"/>
            <a:ext cx="2221092" cy="1153183"/>
            <a:chOff x="4587007" y="3004468"/>
            <a:chExt cx="2880000" cy="1436831"/>
          </a:xfrm>
        </p:grpSpPr>
        <p:sp>
          <p:nvSpPr>
            <p:cNvPr id="34" name="Rechthoek 33"/>
            <p:cNvSpPr/>
            <p:nvPr/>
          </p:nvSpPr>
          <p:spPr>
            <a:xfrm>
              <a:off x="4587007" y="3004468"/>
              <a:ext cx="288000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4587007" y="4003289"/>
              <a:ext cx="2880000" cy="43801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err="1" smtClean="0">
                  <a:solidFill>
                    <a:schemeClr val="bg1"/>
                  </a:solidFill>
                </a:rPr>
                <a:t>Nationalities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784" y="3016697"/>
              <a:ext cx="995964" cy="995964"/>
            </a:xfrm>
            <a:prstGeom prst="rect">
              <a:avLst/>
            </a:prstGeom>
          </p:spPr>
        </p:pic>
        <p:sp>
          <p:nvSpPr>
            <p:cNvPr id="37" name="Tekstvak 36"/>
            <p:cNvSpPr txBox="1"/>
            <p:nvPr/>
          </p:nvSpPr>
          <p:spPr>
            <a:xfrm>
              <a:off x="4637723" y="3219548"/>
              <a:ext cx="1624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 smtClean="0">
                  <a:solidFill>
                    <a:srgbClr val="002060"/>
                  </a:solidFill>
                </a:rPr>
                <a:t>120</a:t>
              </a:r>
              <a:endParaRPr lang="nl-NL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Groeperen 6"/>
          <p:cNvGrpSpPr/>
          <p:nvPr/>
        </p:nvGrpSpPr>
        <p:grpSpPr>
          <a:xfrm>
            <a:off x="2402384" y="3137561"/>
            <a:ext cx="2320433" cy="1181890"/>
            <a:chOff x="1328212" y="3004468"/>
            <a:chExt cx="2880000" cy="1457921"/>
          </a:xfrm>
        </p:grpSpPr>
        <p:sp>
          <p:nvSpPr>
            <p:cNvPr id="39" name="Rechthoek 38"/>
            <p:cNvSpPr/>
            <p:nvPr/>
          </p:nvSpPr>
          <p:spPr>
            <a:xfrm>
              <a:off x="1328212" y="3004468"/>
              <a:ext cx="288000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1328212" y="4003288"/>
              <a:ext cx="2880000" cy="45910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chemeClr val="bg1"/>
                  </a:solidFill>
                </a:rPr>
                <a:t>Masters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951" y="3016697"/>
              <a:ext cx="995964" cy="995964"/>
            </a:xfrm>
            <a:prstGeom prst="rect">
              <a:avLst/>
            </a:prstGeom>
          </p:spPr>
        </p:pic>
        <p:sp>
          <p:nvSpPr>
            <p:cNvPr id="42" name="Tekstvak 41"/>
            <p:cNvSpPr txBox="1"/>
            <p:nvPr/>
          </p:nvSpPr>
          <p:spPr>
            <a:xfrm>
              <a:off x="1392352" y="3219548"/>
              <a:ext cx="1624681" cy="803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 smtClean="0">
                  <a:solidFill>
                    <a:srgbClr val="002060"/>
                  </a:solidFill>
                </a:rPr>
                <a:t>83</a:t>
              </a:r>
              <a:endParaRPr lang="nl-NL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3" name="Groeperen 5"/>
          <p:cNvGrpSpPr/>
          <p:nvPr/>
        </p:nvGrpSpPr>
        <p:grpSpPr>
          <a:xfrm>
            <a:off x="4990599" y="3137561"/>
            <a:ext cx="2221092" cy="1181890"/>
            <a:chOff x="7846189" y="1340768"/>
            <a:chExt cx="2884718" cy="1426358"/>
          </a:xfrm>
        </p:grpSpPr>
        <p:sp>
          <p:nvSpPr>
            <p:cNvPr id="44" name="Rechthoek 43"/>
            <p:cNvSpPr/>
            <p:nvPr/>
          </p:nvSpPr>
          <p:spPr>
            <a:xfrm>
              <a:off x="7850907" y="1340768"/>
              <a:ext cx="288000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echthoek 44"/>
            <p:cNvSpPr/>
            <p:nvPr/>
          </p:nvSpPr>
          <p:spPr>
            <a:xfrm>
              <a:off x="7846189" y="2339588"/>
              <a:ext cx="2884718" cy="42753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smtClean="0">
                  <a:solidFill>
                    <a:schemeClr val="bg1"/>
                  </a:solidFill>
                </a:rPr>
                <a:t>Bachelors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4521" y="1350252"/>
              <a:ext cx="995964" cy="995964"/>
            </a:xfrm>
            <a:prstGeom prst="rect">
              <a:avLst/>
            </a:prstGeom>
          </p:spPr>
        </p:pic>
        <p:sp>
          <p:nvSpPr>
            <p:cNvPr id="47" name="Tekstvak 46"/>
            <p:cNvSpPr txBox="1"/>
            <p:nvPr/>
          </p:nvSpPr>
          <p:spPr>
            <a:xfrm>
              <a:off x="7889368" y="1553102"/>
              <a:ext cx="1624684" cy="74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 smtClean="0">
                  <a:solidFill>
                    <a:srgbClr val="002060"/>
                  </a:solidFill>
                </a:rPr>
                <a:t>46</a:t>
              </a:r>
              <a:endParaRPr lang="nl-NL" sz="3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905" y="785388"/>
            <a:ext cx="8934027" cy="54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907" y="809837"/>
            <a:ext cx="8908626" cy="54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792057"/>
            <a:ext cx="8976360" cy="54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818726"/>
            <a:ext cx="8976360" cy="54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306" y="778615"/>
            <a:ext cx="8942494" cy="55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973" y="786023"/>
            <a:ext cx="8883228" cy="5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6839" y="784859"/>
            <a:ext cx="8934027" cy="54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by </a:t>
            </a:r>
            <a:r>
              <a:rPr lang="en-US" dirty="0" err="1" smtClean="0"/>
              <a:t>Adminstration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5" y="1624013"/>
            <a:ext cx="8911695" cy="499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39" y="789622"/>
            <a:ext cx="8934027" cy="48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0704" y="843598"/>
            <a:ext cx="8874761" cy="550947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611531" y="3425335"/>
            <a:ext cx="516467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ular Callout 1"/>
          <p:cNvSpPr/>
          <p:nvPr/>
        </p:nvSpPr>
        <p:spPr>
          <a:xfrm>
            <a:off x="150705" y="2634018"/>
            <a:ext cx="1214651" cy="341196"/>
          </a:xfrm>
          <a:prstGeom prst="wedgeRectCallout">
            <a:avLst>
              <a:gd name="adj1" fmla="val -11844"/>
              <a:gd name="adj2" fmla="val 1172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Category</a:t>
            </a:r>
            <a:endParaRPr lang="nl-NL" dirty="0"/>
          </a:p>
        </p:txBody>
      </p:sp>
      <p:sp>
        <p:nvSpPr>
          <p:cNvPr id="8" name="Rectangular Callout 7"/>
          <p:cNvSpPr/>
          <p:nvPr/>
        </p:nvSpPr>
        <p:spPr>
          <a:xfrm>
            <a:off x="521469" y="4014717"/>
            <a:ext cx="1214651" cy="475396"/>
          </a:xfrm>
          <a:prstGeom prst="wedgeRectCallout">
            <a:avLst>
              <a:gd name="adj1" fmla="val 11751"/>
              <a:gd name="adj2" fmla="val -11074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</a:t>
            </a:r>
          </a:p>
          <a:p>
            <a:pPr algn="ctr"/>
            <a:r>
              <a:rPr lang="en-US" dirty="0" smtClean="0"/>
              <a:t>Category</a:t>
            </a:r>
            <a:endParaRPr lang="nl-NL" dirty="0"/>
          </a:p>
        </p:txBody>
      </p:sp>
      <p:sp>
        <p:nvSpPr>
          <p:cNvPr id="9" name="Rectangular Callout 8"/>
          <p:cNvSpPr/>
          <p:nvPr/>
        </p:nvSpPr>
        <p:spPr>
          <a:xfrm>
            <a:off x="1804939" y="2615820"/>
            <a:ext cx="719897" cy="341196"/>
          </a:xfrm>
          <a:prstGeom prst="wedgeRectCallout">
            <a:avLst>
              <a:gd name="adj1" fmla="val 3322"/>
              <a:gd name="adj2" fmla="val 1252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Item</a:t>
            </a:r>
            <a:endParaRPr lang="nl-NL" dirty="0"/>
          </a:p>
        </p:txBody>
      </p:sp>
      <p:sp>
        <p:nvSpPr>
          <p:cNvPr id="10" name="Rectangular Callout 9"/>
          <p:cNvSpPr/>
          <p:nvPr/>
        </p:nvSpPr>
        <p:spPr>
          <a:xfrm>
            <a:off x="2693735" y="4085798"/>
            <a:ext cx="1214651" cy="333233"/>
          </a:xfrm>
          <a:prstGeom prst="wedgeRectCallout">
            <a:avLst>
              <a:gd name="adj1" fmla="val 11751"/>
              <a:gd name="adj2" fmla="val -11074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</a:t>
            </a:r>
            <a:endParaRPr lang="nl-NL" dirty="0"/>
          </a:p>
        </p:txBody>
      </p:sp>
      <p:sp>
        <p:nvSpPr>
          <p:cNvPr id="11" name="Rectangular Callout 10"/>
          <p:cNvSpPr/>
          <p:nvPr/>
        </p:nvSpPr>
        <p:spPr>
          <a:xfrm>
            <a:off x="4893300" y="4085798"/>
            <a:ext cx="1214651" cy="333233"/>
          </a:xfrm>
          <a:prstGeom prst="wedgeRectCallout">
            <a:avLst>
              <a:gd name="adj1" fmla="val 11751"/>
              <a:gd name="adj2" fmla="val -11074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  <a:endParaRPr lang="nl-NL" dirty="0"/>
          </a:p>
        </p:txBody>
      </p:sp>
      <p:sp>
        <p:nvSpPr>
          <p:cNvPr id="12" name="Rectangular Callout 11"/>
          <p:cNvSpPr/>
          <p:nvPr/>
        </p:nvSpPr>
        <p:spPr>
          <a:xfrm>
            <a:off x="3976789" y="2634018"/>
            <a:ext cx="1222589" cy="341196"/>
          </a:xfrm>
          <a:prstGeom prst="wedgeRectCallout">
            <a:avLst>
              <a:gd name="adj1" fmla="val 3322"/>
              <a:gd name="adj2" fmla="val 1252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Mandatory</a:t>
            </a:r>
            <a:endParaRPr lang="nl-NL" dirty="0"/>
          </a:p>
        </p:txBody>
      </p:sp>
      <p:sp>
        <p:nvSpPr>
          <p:cNvPr id="13" name="Rectangular Callout 12"/>
          <p:cNvSpPr/>
          <p:nvPr/>
        </p:nvSpPr>
        <p:spPr>
          <a:xfrm>
            <a:off x="6107951" y="2615820"/>
            <a:ext cx="756873" cy="341196"/>
          </a:xfrm>
          <a:prstGeom prst="wedgeRectCallout">
            <a:avLst>
              <a:gd name="adj1" fmla="val 33976"/>
              <a:gd name="adj2" fmla="val 1532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Date</a:t>
            </a:r>
            <a:endParaRPr lang="nl-NL" dirty="0"/>
          </a:p>
        </p:txBody>
      </p:sp>
      <p:sp>
        <p:nvSpPr>
          <p:cNvPr id="14" name="Rectangular Callout 13"/>
          <p:cNvSpPr/>
          <p:nvPr/>
        </p:nvSpPr>
        <p:spPr>
          <a:xfrm>
            <a:off x="6396882" y="4085797"/>
            <a:ext cx="1214651" cy="333233"/>
          </a:xfrm>
          <a:prstGeom prst="wedgeRectCallout">
            <a:avLst>
              <a:gd name="adj1" fmla="val 18493"/>
              <a:gd name="adj2" fmla="val -11074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Remarks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6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10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7" b="12487"/>
          <a:stretch>
            <a:fillRect/>
          </a:stretch>
        </p:blipFill>
        <p:spPr>
          <a:xfrm>
            <a:off x="-6426" y="0"/>
            <a:ext cx="9141714" cy="4572000"/>
          </a:xfrm>
        </p:spPr>
      </p:pic>
      <p:grpSp>
        <p:nvGrpSpPr>
          <p:cNvPr id="28" name="Groeperen 8"/>
          <p:cNvGrpSpPr/>
          <p:nvPr/>
        </p:nvGrpSpPr>
        <p:grpSpPr>
          <a:xfrm>
            <a:off x="144090" y="1640525"/>
            <a:ext cx="3097079" cy="1103709"/>
            <a:chOff x="7848548" y="3004468"/>
            <a:chExt cx="2880000" cy="1501144"/>
          </a:xfrm>
        </p:grpSpPr>
        <p:sp>
          <p:nvSpPr>
            <p:cNvPr id="29" name="Rechthoek 28"/>
            <p:cNvSpPr/>
            <p:nvPr/>
          </p:nvSpPr>
          <p:spPr>
            <a:xfrm>
              <a:off x="7848548" y="3004468"/>
              <a:ext cx="2880000" cy="136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7848548" y="4003287"/>
              <a:ext cx="2880000" cy="50232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smtClean="0">
                  <a:solidFill>
                    <a:schemeClr val="bg1"/>
                  </a:solidFill>
                </a:rPr>
                <a:t>8.56.09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7889370" y="3219549"/>
              <a:ext cx="2295247" cy="62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smtClean="0">
                  <a:solidFill>
                    <a:srgbClr val="002060"/>
                  </a:solidFill>
                </a:rPr>
                <a:t>PeopleTools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eperen 8"/>
          <p:cNvGrpSpPr/>
          <p:nvPr/>
        </p:nvGrpSpPr>
        <p:grpSpPr>
          <a:xfrm>
            <a:off x="160471" y="194311"/>
            <a:ext cx="3097079" cy="1175915"/>
            <a:chOff x="7848548" y="3004468"/>
            <a:chExt cx="2880000" cy="1472318"/>
          </a:xfrm>
        </p:grpSpPr>
        <p:sp>
          <p:nvSpPr>
            <p:cNvPr id="34" name="Rechthoek 33"/>
            <p:cNvSpPr/>
            <p:nvPr/>
          </p:nvSpPr>
          <p:spPr>
            <a:xfrm>
              <a:off x="7848548" y="3004468"/>
              <a:ext cx="2880000" cy="136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7848548" y="4003287"/>
              <a:ext cx="2880000" cy="4734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smtClean="0">
                  <a:solidFill>
                    <a:schemeClr val="bg1"/>
                  </a:solidFill>
                </a:rPr>
                <a:t>9.0 Bundle#43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7889370" y="3219548"/>
              <a:ext cx="2249937" cy="57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err="1" smtClean="0">
                  <a:solidFill>
                    <a:srgbClr val="002060"/>
                  </a:solidFill>
                </a:rPr>
                <a:t>PeopleSoft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7" name="Groeperen 8"/>
          <p:cNvGrpSpPr/>
          <p:nvPr/>
        </p:nvGrpSpPr>
        <p:grpSpPr>
          <a:xfrm>
            <a:off x="4720768" y="193633"/>
            <a:ext cx="3874594" cy="1175915"/>
            <a:chOff x="7848548" y="3004468"/>
            <a:chExt cx="2880000" cy="1472318"/>
          </a:xfrm>
        </p:grpSpPr>
        <p:sp>
          <p:nvSpPr>
            <p:cNvPr id="38" name="Rechthoek 37"/>
            <p:cNvSpPr/>
            <p:nvPr/>
          </p:nvSpPr>
          <p:spPr>
            <a:xfrm>
              <a:off x="7848548" y="3004468"/>
              <a:ext cx="2880000" cy="136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Rechthoek 38"/>
            <p:cNvSpPr/>
            <p:nvPr/>
          </p:nvSpPr>
          <p:spPr>
            <a:xfrm>
              <a:off x="7848548" y="4003287"/>
              <a:ext cx="2880000" cy="4734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 smtClean="0">
                  <a:solidFill>
                    <a:schemeClr val="bg1"/>
                  </a:solidFill>
                </a:rPr>
                <a:t>11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7889370" y="3219548"/>
              <a:ext cx="2249937" cy="57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err="1" smtClean="0">
                  <a:solidFill>
                    <a:srgbClr val="002060"/>
                  </a:solidFill>
                </a:rPr>
                <a:t>Functional</a:t>
              </a:r>
              <a:r>
                <a:rPr lang="nl-NL" sz="2400" b="1" dirty="0" smtClean="0">
                  <a:solidFill>
                    <a:srgbClr val="002060"/>
                  </a:solidFill>
                </a:rPr>
                <a:t> employees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2" name="Groeperen 8"/>
          <p:cNvGrpSpPr/>
          <p:nvPr/>
        </p:nvGrpSpPr>
        <p:grpSpPr>
          <a:xfrm>
            <a:off x="4749363" y="1640524"/>
            <a:ext cx="3845999" cy="1118088"/>
            <a:chOff x="7848548" y="3004468"/>
            <a:chExt cx="2880000" cy="1491500"/>
          </a:xfrm>
        </p:grpSpPr>
        <p:sp>
          <p:nvSpPr>
            <p:cNvPr id="43" name="Rechthoek 42"/>
            <p:cNvSpPr/>
            <p:nvPr/>
          </p:nvSpPr>
          <p:spPr>
            <a:xfrm>
              <a:off x="7848548" y="3004468"/>
              <a:ext cx="2880000" cy="136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Rechthoek 43"/>
            <p:cNvSpPr/>
            <p:nvPr/>
          </p:nvSpPr>
          <p:spPr>
            <a:xfrm>
              <a:off x="7848548" y="4003289"/>
              <a:ext cx="2880000" cy="49267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Technical </a:t>
              </a:r>
              <a:r>
                <a:rPr lang="nl-NL" b="1" dirty="0" err="1">
                  <a:solidFill>
                    <a:schemeClr val="bg1"/>
                  </a:solidFill>
                </a:rPr>
                <a:t>Mangement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7959944" y="3219549"/>
              <a:ext cx="2233205" cy="61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rgbClr val="002060"/>
                  </a:solidFill>
                </a:rPr>
                <a:t>SaNS </a:t>
              </a:r>
              <a:r>
                <a:rPr lang="nl-NL" sz="2400" b="1" dirty="0" smtClean="0">
                  <a:solidFill>
                    <a:srgbClr val="002060"/>
                  </a:solidFill>
                </a:rPr>
                <a:t>Expertise Centre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6" name="Groeperen 8"/>
          <p:cNvGrpSpPr/>
          <p:nvPr/>
        </p:nvGrpSpPr>
        <p:grpSpPr>
          <a:xfrm>
            <a:off x="4747584" y="2899722"/>
            <a:ext cx="3865195" cy="1156085"/>
            <a:chOff x="7848548" y="3004468"/>
            <a:chExt cx="2880000" cy="1467703"/>
          </a:xfrm>
        </p:grpSpPr>
        <p:sp>
          <p:nvSpPr>
            <p:cNvPr id="47" name="Rechthoek 46"/>
            <p:cNvSpPr/>
            <p:nvPr/>
          </p:nvSpPr>
          <p:spPr>
            <a:xfrm>
              <a:off x="7848548" y="3004468"/>
              <a:ext cx="2880000" cy="1368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/>
            <p:cNvSpPr/>
            <p:nvPr/>
          </p:nvSpPr>
          <p:spPr>
            <a:xfrm>
              <a:off x="7848548" y="4003287"/>
              <a:ext cx="2880000" cy="46888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Hardware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8024949" y="3219548"/>
              <a:ext cx="2233205" cy="58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smtClean="0">
                  <a:solidFill>
                    <a:srgbClr val="002060"/>
                  </a:solidFill>
                </a:rPr>
                <a:t>MCX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attachment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9173" y="1658937"/>
            <a:ext cx="8798559" cy="44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attachment: reject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9" name="Afbeelding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6839" y="2237834"/>
            <a:ext cx="8883228" cy="2300299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7222066" y="3175001"/>
            <a:ext cx="237067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1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remark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895782" y="1626975"/>
            <a:ext cx="6885094" cy="46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Disapprove </a:t>
            </a:r>
            <a:r>
              <a:rPr lang="en-US" dirty="0" err="1" smtClean="0"/>
              <a:t>proces</a:t>
            </a:r>
            <a:r>
              <a:rPr lang="en-US" dirty="0" smtClean="0"/>
              <a:t>: Admissions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7" name="Afbeelding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39" y="1555855"/>
            <a:ext cx="8832427" cy="476874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952065" y="4470401"/>
            <a:ext cx="237067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40266" y="3175001"/>
            <a:ext cx="2853267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submits extra info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6973" y="1635865"/>
            <a:ext cx="8739294" cy="42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4573" y="771525"/>
            <a:ext cx="8823960" cy="50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0706" y="790680"/>
            <a:ext cx="8866294" cy="54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39" y="812165"/>
            <a:ext cx="8883227" cy="53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9173" y="810789"/>
            <a:ext cx="8891694" cy="54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307" y="797771"/>
            <a:ext cx="8934026" cy="54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do we need new upload functionality?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661889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do we need? (design)?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309518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Demo of the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652516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to configure it yourself?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6105" y="744008"/>
            <a:ext cx="8849361" cy="51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39" y="764751"/>
            <a:ext cx="8917093" cy="53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39" y="811212"/>
            <a:ext cx="8866293" cy="50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Re-Evaluation by </a:t>
            </a:r>
            <a:r>
              <a:rPr lang="en-US" dirty="0" err="1" smtClean="0"/>
              <a:t>Adminstration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0773" y="1572683"/>
            <a:ext cx="879856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305" y="1699154"/>
            <a:ext cx="8883228" cy="25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 </a:t>
            </a: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4573" y="1530138"/>
            <a:ext cx="8823960" cy="47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8" name="Tijdelijke aanduiding voor inhoud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66" y="1871134"/>
            <a:ext cx="8407400" cy="458893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055533" y="2760134"/>
            <a:ext cx="1032934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0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sheet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4" name="Rechthoek 3"/>
          <p:cNvSpPr/>
          <p:nvPr/>
        </p:nvSpPr>
        <p:spPr>
          <a:xfrm>
            <a:off x="4055533" y="2760134"/>
            <a:ext cx="1032934" cy="304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81" y="1557867"/>
            <a:ext cx="7950200" cy="49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8" name="Afbeelding 7"/>
          <p:cNvPicPr/>
          <p:nvPr/>
        </p:nvPicPr>
        <p:blipFill>
          <a:blip r:embed="rId2"/>
          <a:stretch>
            <a:fillRect/>
          </a:stretch>
        </p:blipFill>
        <p:spPr>
          <a:xfrm>
            <a:off x="565571" y="1576493"/>
            <a:ext cx="8265161" cy="45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1773" y="1519025"/>
            <a:ext cx="8256694" cy="45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625090" cy="1463040"/>
          </a:xfrm>
        </p:spPr>
        <p:txBody>
          <a:bodyPr/>
          <a:lstStyle/>
          <a:p>
            <a:r>
              <a:rPr lang="en-US" dirty="0" smtClean="0"/>
              <a:t>Why do we need new functionality?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728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Use case: Digitalizing Admissions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8095" y="2286000"/>
            <a:ext cx="8003371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Trigger:</a:t>
            </a:r>
          </a:p>
          <a:p>
            <a:r>
              <a:rPr lang="en-US" sz="2400" dirty="0" smtClean="0"/>
              <a:t>Implementation of the admission process from a different system to PSCS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7905" y="1539769"/>
            <a:ext cx="8282093" cy="47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8" name="Stroomdiagram: Alternatief proces 7"/>
          <p:cNvSpPr/>
          <p:nvPr/>
        </p:nvSpPr>
        <p:spPr>
          <a:xfrm>
            <a:off x="229607" y="1980350"/>
            <a:ext cx="1302121" cy="9594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(</a:t>
            </a:r>
            <a:r>
              <a:rPr lang="en-US" dirty="0" err="1" smtClean="0"/>
              <a:t>Studielink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10" name="Stroomdiagram: Alternatief proces 9"/>
          <p:cNvSpPr/>
          <p:nvPr/>
        </p:nvSpPr>
        <p:spPr>
          <a:xfrm>
            <a:off x="1888068" y="3178022"/>
            <a:ext cx="1302121" cy="966651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conditions</a:t>
            </a:r>
            <a:endParaRPr lang="nl-NL" dirty="0"/>
          </a:p>
        </p:txBody>
      </p:sp>
      <p:sp>
        <p:nvSpPr>
          <p:cNvPr id="11" name="Stroomdiagram: Alternatief proces 10"/>
          <p:cNvSpPr/>
          <p:nvPr/>
        </p:nvSpPr>
        <p:spPr>
          <a:xfrm>
            <a:off x="229607" y="4392301"/>
            <a:ext cx="1302121" cy="924116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extra info</a:t>
            </a:r>
            <a:endParaRPr lang="nl-NL" dirty="0"/>
          </a:p>
        </p:txBody>
      </p:sp>
      <p:sp>
        <p:nvSpPr>
          <p:cNvPr id="12" name="Stroomdiagram: Alternatief proces 11"/>
          <p:cNvSpPr/>
          <p:nvPr/>
        </p:nvSpPr>
        <p:spPr>
          <a:xfrm>
            <a:off x="1857714" y="4366698"/>
            <a:ext cx="1571288" cy="96665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Evaluation by administration</a:t>
            </a:r>
          </a:p>
          <a:p>
            <a:pPr algn="ctr"/>
            <a:endParaRPr lang="nl-NL" dirty="0"/>
          </a:p>
        </p:txBody>
      </p:sp>
      <p:sp>
        <p:nvSpPr>
          <p:cNvPr id="13" name="Stroomdiagram: Alternatief proces 12"/>
          <p:cNvSpPr/>
          <p:nvPr/>
        </p:nvSpPr>
        <p:spPr>
          <a:xfrm>
            <a:off x="3726074" y="4349763"/>
            <a:ext cx="1278467" cy="992053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Evaluation by faculty</a:t>
            </a:r>
          </a:p>
          <a:p>
            <a:pPr algn="ctr"/>
            <a:endParaRPr lang="nl-NL" dirty="0"/>
          </a:p>
        </p:txBody>
      </p:sp>
      <p:sp>
        <p:nvSpPr>
          <p:cNvPr id="14" name="Stroomdiagram: Alternatief proces 13"/>
          <p:cNvSpPr/>
          <p:nvPr/>
        </p:nvSpPr>
        <p:spPr>
          <a:xfrm>
            <a:off x="5335481" y="4349762"/>
            <a:ext cx="1484986" cy="9920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Admitted</a:t>
            </a:r>
          </a:p>
          <a:p>
            <a:pPr algn="ctr"/>
            <a:endParaRPr lang="nl-NL" dirty="0"/>
          </a:p>
        </p:txBody>
      </p:sp>
      <p:sp>
        <p:nvSpPr>
          <p:cNvPr id="15" name="Stroomdiagram: Alternatief proces 14"/>
          <p:cNvSpPr/>
          <p:nvPr/>
        </p:nvSpPr>
        <p:spPr>
          <a:xfrm>
            <a:off x="5335481" y="3178021"/>
            <a:ext cx="1484986" cy="9656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Complete </a:t>
            </a:r>
            <a:r>
              <a:rPr lang="en-US" dirty="0"/>
              <a:t>other requirements</a:t>
            </a:r>
          </a:p>
          <a:p>
            <a:pPr algn="ctr"/>
            <a:endParaRPr lang="nl-NL" dirty="0"/>
          </a:p>
        </p:txBody>
      </p:sp>
      <p:sp>
        <p:nvSpPr>
          <p:cNvPr id="16" name="Stroomdiagram: Alternatief proces 15"/>
          <p:cNvSpPr/>
          <p:nvPr/>
        </p:nvSpPr>
        <p:spPr>
          <a:xfrm>
            <a:off x="7151407" y="3179010"/>
            <a:ext cx="1709628" cy="965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Enrolled</a:t>
            </a:r>
          </a:p>
          <a:p>
            <a:pPr algn="ctr"/>
            <a:endParaRPr lang="nl-NL" dirty="0"/>
          </a:p>
        </p:txBody>
      </p:sp>
      <p:sp>
        <p:nvSpPr>
          <p:cNvPr id="17" name="Stroomdiagram: Alternatief proces 16"/>
          <p:cNvSpPr/>
          <p:nvPr/>
        </p:nvSpPr>
        <p:spPr>
          <a:xfrm>
            <a:off x="1871134" y="1980350"/>
            <a:ext cx="1302121" cy="966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application</a:t>
            </a:r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>
            <a:off x="1540195" y="2341546"/>
            <a:ext cx="314005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>
            <a:off x="1531727" y="4729631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6828934" y="3544694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5021475" y="4738579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>
            <a:off x="3412068" y="4765873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2429933" y="2955468"/>
            <a:ext cx="213425" cy="23102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HOOG 6"/>
          <p:cNvSpPr/>
          <p:nvPr/>
        </p:nvSpPr>
        <p:spPr>
          <a:xfrm>
            <a:off x="5985933" y="4135217"/>
            <a:ext cx="228600" cy="20607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Gebogen PIJL-OMHOOG 26"/>
          <p:cNvSpPr/>
          <p:nvPr/>
        </p:nvSpPr>
        <p:spPr>
          <a:xfrm rot="10800000">
            <a:off x="711200" y="3644905"/>
            <a:ext cx="1146514" cy="747395"/>
          </a:xfrm>
          <a:prstGeom prst="bentUpArrow">
            <a:avLst>
              <a:gd name="adj1" fmla="val 17070"/>
              <a:gd name="adj2" fmla="val 25000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U-vormige pijl 28"/>
          <p:cNvSpPr/>
          <p:nvPr/>
        </p:nvSpPr>
        <p:spPr>
          <a:xfrm rot="10800000">
            <a:off x="711196" y="5359396"/>
            <a:ext cx="2065869" cy="406404"/>
          </a:xfrm>
          <a:prstGeom prst="uturnArrow">
            <a:avLst>
              <a:gd name="adj1" fmla="val 25000"/>
              <a:gd name="adj2" fmla="val 24153"/>
              <a:gd name="adj3" fmla="val 30084"/>
              <a:gd name="adj4" fmla="val 4375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U-vormige pijl 29"/>
          <p:cNvSpPr/>
          <p:nvPr/>
        </p:nvSpPr>
        <p:spPr>
          <a:xfrm rot="10800000">
            <a:off x="712072" y="5359395"/>
            <a:ext cx="3654111" cy="406405"/>
          </a:xfrm>
          <a:prstGeom prst="uturnArrow">
            <a:avLst>
              <a:gd name="adj1" fmla="val 22917"/>
              <a:gd name="adj2" fmla="val 24153"/>
              <a:gd name="adj3" fmla="val 30084"/>
              <a:gd name="adj4" fmla="val 39583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do we need new upload functionality?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661889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do we need? (design)?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309518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Demo of the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652516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to configure it yourself?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28880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Configure it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625090" cy="1463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42464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upload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290055" cy="4411123"/>
          </a:xfrm>
        </p:spPr>
        <p:txBody>
          <a:bodyPr>
            <a:normAutofit lnSpcReduction="10000"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Product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Category</a:t>
            </a:r>
          </a:p>
          <a:p>
            <a:pPr marL="786384" lvl="3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800" dirty="0" smtClean="0"/>
              <a:t>Cross reference (</a:t>
            </a:r>
            <a:r>
              <a:rPr lang="en-US" sz="2800" dirty="0" err="1" smtClean="0"/>
              <a:t>PeopleCode</a:t>
            </a:r>
            <a:r>
              <a:rPr lang="en-US" sz="2800" dirty="0" smtClean="0"/>
              <a:t> to add new)</a:t>
            </a:r>
          </a:p>
          <a:p>
            <a:pPr marL="786384" lvl="3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800" dirty="0" smtClean="0"/>
              <a:t>Page block </a:t>
            </a:r>
            <a:r>
              <a:rPr lang="en-US" sz="2800" dirty="0"/>
              <a:t>(</a:t>
            </a:r>
            <a:r>
              <a:rPr lang="en-US" sz="2800" dirty="0" err="1"/>
              <a:t>PeopleCode</a:t>
            </a:r>
            <a:r>
              <a:rPr lang="en-US" sz="2800" dirty="0"/>
              <a:t> to add new)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Subcategory 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Item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Status group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Authorization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15842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290055" cy="4411123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 smtClean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1776" y="1710688"/>
            <a:ext cx="7951894" cy="46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290055" cy="4411123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 smtClean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7" y="1530982"/>
            <a:ext cx="6993468" cy="472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290055" cy="4411123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 smtClean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" y="1675870"/>
            <a:ext cx="6612466" cy="45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block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67390"/>
            <a:ext cx="6974417" cy="46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18429"/>
            <a:ext cx="5381625" cy="51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8" name="Stroomdiagram: Alternatief proces 7"/>
          <p:cNvSpPr/>
          <p:nvPr/>
        </p:nvSpPr>
        <p:spPr>
          <a:xfrm>
            <a:off x="229607" y="1980350"/>
            <a:ext cx="1302121" cy="9594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(</a:t>
            </a:r>
            <a:r>
              <a:rPr lang="en-US" dirty="0" err="1" smtClean="0"/>
              <a:t>Studielink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10" name="Stroomdiagram: Alternatief proces 9"/>
          <p:cNvSpPr/>
          <p:nvPr/>
        </p:nvSpPr>
        <p:spPr>
          <a:xfrm>
            <a:off x="1888068" y="3178022"/>
            <a:ext cx="1302121" cy="966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conditions</a:t>
            </a:r>
            <a:endParaRPr lang="nl-NL" dirty="0"/>
          </a:p>
        </p:txBody>
      </p:sp>
      <p:sp>
        <p:nvSpPr>
          <p:cNvPr id="11" name="Stroomdiagram: Alternatief proces 10"/>
          <p:cNvSpPr/>
          <p:nvPr/>
        </p:nvSpPr>
        <p:spPr>
          <a:xfrm>
            <a:off x="229607" y="4392301"/>
            <a:ext cx="1302121" cy="924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extra info</a:t>
            </a:r>
            <a:endParaRPr lang="nl-NL" dirty="0"/>
          </a:p>
        </p:txBody>
      </p:sp>
      <p:sp>
        <p:nvSpPr>
          <p:cNvPr id="12" name="Stroomdiagram: Alternatief proces 11"/>
          <p:cNvSpPr/>
          <p:nvPr/>
        </p:nvSpPr>
        <p:spPr>
          <a:xfrm>
            <a:off x="1857714" y="4366698"/>
            <a:ext cx="1571288" cy="9666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Evaluation by administration</a:t>
            </a:r>
          </a:p>
          <a:p>
            <a:pPr algn="ctr"/>
            <a:endParaRPr lang="nl-NL" dirty="0"/>
          </a:p>
        </p:txBody>
      </p:sp>
      <p:sp>
        <p:nvSpPr>
          <p:cNvPr id="13" name="Stroomdiagram: Alternatief proces 12"/>
          <p:cNvSpPr/>
          <p:nvPr/>
        </p:nvSpPr>
        <p:spPr>
          <a:xfrm>
            <a:off x="3726074" y="4349763"/>
            <a:ext cx="1278467" cy="9920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Evaluation by faculty</a:t>
            </a:r>
          </a:p>
          <a:p>
            <a:pPr algn="ctr"/>
            <a:endParaRPr lang="nl-NL" dirty="0"/>
          </a:p>
        </p:txBody>
      </p:sp>
      <p:sp>
        <p:nvSpPr>
          <p:cNvPr id="14" name="Stroomdiagram: Alternatief proces 13"/>
          <p:cNvSpPr/>
          <p:nvPr/>
        </p:nvSpPr>
        <p:spPr>
          <a:xfrm>
            <a:off x="5335481" y="4349762"/>
            <a:ext cx="1484986" cy="9920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Admitted</a:t>
            </a:r>
          </a:p>
          <a:p>
            <a:pPr algn="ctr"/>
            <a:endParaRPr lang="nl-NL" dirty="0"/>
          </a:p>
        </p:txBody>
      </p:sp>
      <p:sp>
        <p:nvSpPr>
          <p:cNvPr id="15" name="Stroomdiagram: Alternatief proces 14"/>
          <p:cNvSpPr/>
          <p:nvPr/>
        </p:nvSpPr>
        <p:spPr>
          <a:xfrm>
            <a:off x="5335481" y="3178021"/>
            <a:ext cx="1484986" cy="9656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Complete </a:t>
            </a:r>
            <a:r>
              <a:rPr lang="en-US" dirty="0"/>
              <a:t>other requirements</a:t>
            </a:r>
          </a:p>
          <a:p>
            <a:pPr algn="ctr"/>
            <a:endParaRPr lang="nl-NL" dirty="0"/>
          </a:p>
        </p:txBody>
      </p:sp>
      <p:sp>
        <p:nvSpPr>
          <p:cNvPr id="16" name="Stroomdiagram: Alternatief proces 15"/>
          <p:cNvSpPr/>
          <p:nvPr/>
        </p:nvSpPr>
        <p:spPr>
          <a:xfrm>
            <a:off x="7151407" y="3179010"/>
            <a:ext cx="1709628" cy="965663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Enrolled</a:t>
            </a:r>
          </a:p>
          <a:p>
            <a:pPr algn="ctr"/>
            <a:endParaRPr lang="nl-NL" dirty="0"/>
          </a:p>
        </p:txBody>
      </p:sp>
      <p:sp>
        <p:nvSpPr>
          <p:cNvPr id="17" name="Stroomdiagram: Alternatief proces 16"/>
          <p:cNvSpPr/>
          <p:nvPr/>
        </p:nvSpPr>
        <p:spPr>
          <a:xfrm>
            <a:off x="1871134" y="1980350"/>
            <a:ext cx="1302121" cy="9666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application</a:t>
            </a:r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>
            <a:off x="1540195" y="2341546"/>
            <a:ext cx="314005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>
            <a:off x="1531727" y="4729631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6828934" y="3544694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5021475" y="4738579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>
            <a:off x="3412068" y="4765873"/>
            <a:ext cx="322473" cy="2323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2429933" y="2955468"/>
            <a:ext cx="213425" cy="23102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HOOG 6"/>
          <p:cNvSpPr/>
          <p:nvPr/>
        </p:nvSpPr>
        <p:spPr>
          <a:xfrm>
            <a:off x="5985933" y="4135217"/>
            <a:ext cx="228600" cy="20607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Gebogen PIJL-OMHOOG 26"/>
          <p:cNvSpPr/>
          <p:nvPr/>
        </p:nvSpPr>
        <p:spPr>
          <a:xfrm rot="10800000">
            <a:off x="711200" y="3644905"/>
            <a:ext cx="1146514" cy="747395"/>
          </a:xfrm>
          <a:prstGeom prst="bentUpArrow">
            <a:avLst>
              <a:gd name="adj1" fmla="val 17070"/>
              <a:gd name="adj2" fmla="val 25000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U-vormige pijl 28"/>
          <p:cNvSpPr/>
          <p:nvPr/>
        </p:nvSpPr>
        <p:spPr>
          <a:xfrm rot="10800000">
            <a:off x="711196" y="5359396"/>
            <a:ext cx="2065869" cy="406404"/>
          </a:xfrm>
          <a:prstGeom prst="uturnArrow">
            <a:avLst>
              <a:gd name="adj1" fmla="val 25000"/>
              <a:gd name="adj2" fmla="val 24153"/>
              <a:gd name="adj3" fmla="val 30084"/>
              <a:gd name="adj4" fmla="val 43750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U-vormige pijl 29"/>
          <p:cNvSpPr/>
          <p:nvPr/>
        </p:nvSpPr>
        <p:spPr>
          <a:xfrm rot="10800000">
            <a:off x="712072" y="5359395"/>
            <a:ext cx="3654111" cy="406405"/>
          </a:xfrm>
          <a:prstGeom prst="uturnArrow">
            <a:avLst>
              <a:gd name="adj1" fmla="val 22917"/>
              <a:gd name="adj2" fmla="val 24153"/>
              <a:gd name="adj3" fmla="val 30084"/>
              <a:gd name="adj4" fmla="val 39583"/>
              <a:gd name="adj5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4" grpId="0" animBg="1"/>
      <p:bldP spid="20" grpId="0" animBg="1"/>
      <p:bldP spid="24" grpId="0" animBg="1"/>
      <p:bldP spid="25" grpId="0" animBg="1"/>
      <p:bldP spid="26" grpId="0" animBg="1"/>
      <p:bldP spid="6" grpId="0" animBg="1"/>
      <p:bldP spid="7" grpId="0" animBg="1"/>
      <p:bldP spid="27" grpId="0" animBg="1"/>
      <p:bldP spid="29" grpId="0" animBg="1"/>
      <p:bldP spid="3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Items, status group, type,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1600198"/>
            <a:ext cx="7052734" cy="50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 user: row level (&amp;role)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1754189"/>
            <a:ext cx="5771620" cy="20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9" y="3755381"/>
            <a:ext cx="6087005" cy="277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attachments!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2317969"/>
            <a:ext cx="8149604" cy="18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do we need new upload functionality?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661889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do we need? (design)?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309518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Demo of the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652516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to configure it yourself?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10312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378" y="634621"/>
            <a:ext cx="8003371" cy="3050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Future: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- Improve standard Oracle upload functionality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- Roll out for different user groups / processes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Lennaert</a:t>
            </a:r>
            <a:r>
              <a:rPr lang="en-US" dirty="0" smtClean="0"/>
              <a:t> </a:t>
            </a:r>
            <a:r>
              <a:rPr lang="en-US" dirty="0" err="1" smtClean="0"/>
              <a:t>Wilschut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Business Information Manager</a:t>
            </a:r>
            <a:endParaRPr lang="en-US" dirty="0"/>
          </a:p>
          <a:p>
            <a:r>
              <a:rPr lang="en-US" dirty="0" smtClean="0"/>
              <a:t>Leiden University</a:t>
            </a:r>
            <a:endParaRPr lang="en-US" dirty="0"/>
          </a:p>
          <a:p>
            <a:r>
              <a:rPr lang="en-US" dirty="0" smtClean="0"/>
              <a:t>L.wilschut@sea.leidenuniv.nl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4141580"/>
            <a:ext cx="3566160" cy="22225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Functional Consultant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Working </a:t>
            </a:r>
            <a:r>
              <a:rPr lang="en-US" dirty="0"/>
              <a:t>with Campus Solutions since 2006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Working at Leiden University since 2010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Primary focus on </a:t>
            </a:r>
            <a:r>
              <a:rPr lang="en-US" dirty="0" smtClean="0"/>
              <a:t>digitalizing / automating </a:t>
            </a:r>
            <a:r>
              <a:rPr lang="en-US" dirty="0"/>
              <a:t>Admissions processes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5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52B91FC3-C96C-47F8-A825-B4CE558D62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3014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" y="786387"/>
            <a:ext cx="3237790" cy="3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Upload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smtClean="0"/>
              <a:t>Configure </a:t>
            </a:r>
            <a:r>
              <a:rPr lang="en-US" sz="3200" dirty="0"/>
              <a:t>and Categorize by </a:t>
            </a:r>
          </a:p>
          <a:p>
            <a:pPr marL="896112" lvl="7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800" dirty="0"/>
              <a:t>Business </a:t>
            </a:r>
            <a:r>
              <a:rPr lang="en-US" sz="2800" dirty="0" err="1"/>
              <a:t>proces</a:t>
            </a:r>
            <a:r>
              <a:rPr lang="en-US" sz="2800" dirty="0"/>
              <a:t>, </a:t>
            </a:r>
            <a:r>
              <a:rPr lang="en-US" sz="2800" dirty="0" err="1"/>
              <a:t>subproces</a:t>
            </a:r>
            <a:r>
              <a:rPr lang="en-US" sz="2800" dirty="0"/>
              <a:t>, document</a:t>
            </a:r>
          </a:p>
          <a:p>
            <a:pPr marL="896112" lvl="7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800" dirty="0" err="1"/>
              <a:t>Statusses</a:t>
            </a:r>
            <a:endParaRPr lang="en-US" sz="28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err="1"/>
              <a:t>Authorisation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/>
              <a:t>1 Page for employees</a:t>
            </a:r>
          </a:p>
          <a:p>
            <a:pPr marL="173736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5713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Merge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09800"/>
            <a:ext cx="7290055" cy="419946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/>
              <a:t>Configurable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 err="1" smtClean="0"/>
              <a:t>Authorisation</a:t>
            </a:r>
            <a:endParaRPr lang="en-US" sz="3200" dirty="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3200" dirty="0"/>
              <a:t>Extra information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9-10 October 2018</a:t>
            </a:r>
          </a:p>
        </p:txBody>
      </p:sp>
    </p:spTree>
    <p:extLst>
      <p:ext uri="{BB962C8B-B14F-4D97-AF65-F5344CB8AC3E}">
        <p14:creationId xmlns:p14="http://schemas.microsoft.com/office/powerpoint/2010/main" val="3442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264</TotalTime>
  <Words>1087</Words>
  <Application>Microsoft Office PowerPoint</Application>
  <PresentationFormat>On-screen Show (4:3)</PresentationFormat>
  <Paragraphs>354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Integral</vt:lpstr>
      <vt:lpstr>One upload page to rule them alL!</vt:lpstr>
      <vt:lpstr>presenters</vt:lpstr>
      <vt:lpstr>Leiden University</vt:lpstr>
      <vt:lpstr>ORGANIZATION &amp; ORACLE</vt:lpstr>
      <vt:lpstr>OvervieW</vt:lpstr>
      <vt:lpstr>Use case</vt:lpstr>
      <vt:lpstr>Admissions process</vt:lpstr>
      <vt:lpstr>Challenges: Upload framework</vt:lpstr>
      <vt:lpstr>Challenges: Merge file</vt:lpstr>
      <vt:lpstr>Challenges: Student portal</vt:lpstr>
      <vt:lpstr>OvervieW</vt:lpstr>
      <vt:lpstr>Design</vt:lpstr>
      <vt:lpstr>What  do we need?</vt:lpstr>
      <vt:lpstr>Datamodel upload framework</vt:lpstr>
      <vt:lpstr>What  do we need?</vt:lpstr>
      <vt:lpstr>Merge file</vt:lpstr>
      <vt:lpstr>What  do we need?</vt:lpstr>
      <vt:lpstr>Student portal</vt:lpstr>
      <vt:lpstr>OvervieW</vt:lpstr>
      <vt:lpstr>Demo</vt:lpstr>
      <vt:lpstr>Admissions process</vt:lpstr>
      <vt:lpstr>Student portal: Sumbit extra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by Adminstration</vt:lpstr>
      <vt:lpstr>PowerPoint Presentation</vt:lpstr>
      <vt:lpstr>PowerPoint Presentation</vt:lpstr>
      <vt:lpstr>View attachment</vt:lpstr>
      <vt:lpstr>Evaluate attachment: reject</vt:lpstr>
      <vt:lpstr>Add remark</vt:lpstr>
      <vt:lpstr>Disapprove proces: Admissions file</vt:lpstr>
      <vt:lpstr>Students submits extra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Re-Evaluation by Adminstration</vt:lpstr>
      <vt:lpstr>Approve documents</vt:lpstr>
      <vt:lpstr>approve proces</vt:lpstr>
      <vt:lpstr>Merge</vt:lpstr>
      <vt:lpstr>Cover sheet</vt:lpstr>
      <vt:lpstr>Selected Documents</vt:lpstr>
      <vt:lpstr>Content</vt:lpstr>
      <vt:lpstr>Summary</vt:lpstr>
      <vt:lpstr>Admissions process</vt:lpstr>
      <vt:lpstr>OvervieW</vt:lpstr>
      <vt:lpstr>Configure it yourself</vt:lpstr>
      <vt:lpstr>Configuration upload framework</vt:lpstr>
      <vt:lpstr>product</vt:lpstr>
      <vt:lpstr>Category</vt:lpstr>
      <vt:lpstr>Cross reference</vt:lpstr>
      <vt:lpstr>Page block</vt:lpstr>
      <vt:lpstr>Subcategory</vt:lpstr>
      <vt:lpstr>Items, status group, type, size</vt:lpstr>
      <vt:lpstr>Authorize user: row level (&amp;role)</vt:lpstr>
      <vt:lpstr>Add attachments!</vt:lpstr>
      <vt:lpstr>OvervieW</vt:lpstr>
      <vt:lpstr>Concluding thoughts</vt:lpstr>
      <vt:lpstr>presenters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Lennaert Wilschut</cp:lastModifiedBy>
  <cp:revision>101</cp:revision>
  <dcterms:created xsi:type="dcterms:W3CDTF">2015-09-02T14:36:24Z</dcterms:created>
  <dcterms:modified xsi:type="dcterms:W3CDTF">2018-10-09T14:52:14Z</dcterms:modified>
</cp:coreProperties>
</file>