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Questrial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540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6c526c04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46c526c0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c526c04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46c526c0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7b3ed1e6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47b3ed1e6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6c526c04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46c526c04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c526c04e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c526c04e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46c526c04e_0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6c526c04e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6c526c04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6d4127b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6d4127b3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46d4127b3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6d4127b3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6d4127b3b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46d4127b3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7b3ed1e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7b3ed1e6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47b3ed1e6a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6c526c04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46c526c04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7d16ac8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47d16ac8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rgbClr val="FB3E3E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401443" y="652652"/>
            <a:ext cx="4023360" cy="729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824413" y="2481263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881064" y="623888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2"/>
          <p:cNvCxnSpPr/>
          <p:nvPr/>
        </p:nvCxnSpPr>
        <p:spPr>
          <a:xfrm rot="10800000">
            <a:off x="7543800" y="173563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rgbClr val="87020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68096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3"/>
          </p:nvPr>
        </p:nvSpPr>
        <p:spPr>
          <a:xfrm>
            <a:off x="4491990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rgbClr val="87020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4491990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491990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Quest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8" name="Google Shape;68;p8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Questrial"/>
              <a:buChar char=" 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342900" y="4731700"/>
            <a:ext cx="5829300" cy="16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LEEP INTO THE FUTURE OF CURRICULUM MANAGEMENT!</a:t>
            </a:r>
            <a:endParaRPr sz="3600"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504050" y="4674388"/>
            <a:ext cx="24003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SESSION 6046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</a:pPr>
            <a:r>
              <a:rPr lang="en-US"/>
              <a:t>November 13, 2018</a:t>
            </a: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0342" y="1487170"/>
            <a:ext cx="2047908" cy="169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741676"/>
            <a:ext cx="6646985" cy="32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THE OLS SYSTEM</a:t>
            </a: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pic>
        <p:nvPicPr>
          <p:cNvPr id="167" name="Google Shape;16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8349" y="1736522"/>
            <a:ext cx="6706241" cy="437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23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23"/>
          <p:cNvSpPr/>
          <p:nvPr/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Questrial"/>
              <a:buNone/>
            </a:pPr>
            <a:r>
              <a:rPr lang="en-US" sz="280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COURSE DEVELOPMENT WORKFLOW</a:t>
            </a:r>
            <a:endParaRPr sz="2800"/>
          </a:p>
        </p:txBody>
      </p:sp>
      <p:cxnSp>
        <p:nvCxnSpPr>
          <p:cNvPr id="175" name="Google Shape;175;p23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EC9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2843784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FFFF"/>
                </a:solidFill>
              </a:rPr>
              <a:t>Under the old system the workflow included departments and positions that no longer existed. </a:t>
            </a:r>
            <a:endParaRPr>
              <a:solidFill>
                <a:srgbClr val="FFFFFF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FFFF"/>
                </a:solidFill>
              </a:rPr>
              <a:t>There was no easy way to remove these triggers.</a:t>
            </a:r>
            <a:endParaRPr>
              <a:solidFill>
                <a:srgbClr val="FFFFFF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rgbClr val="FFFFFF"/>
                </a:solidFill>
              </a:rPr>
              <a:t>The person(s) involved with building the database no longer worked at MacEwan.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7850" y="258100"/>
            <a:ext cx="4426099" cy="616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ftr" idx="11"/>
          </p:nvPr>
        </p:nvSpPr>
        <p:spPr>
          <a:xfrm>
            <a:off x="433275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4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1" y="112976"/>
            <a:ext cx="4101404" cy="66320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Questrial"/>
              <a:buNone/>
            </a:pPr>
            <a:r>
              <a:rPr lang="en-US" sz="2800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  DEVELOPMENT WORKFLOW</a:t>
            </a:r>
            <a:endParaRPr sz="2800" dirty="0"/>
          </a:p>
        </p:txBody>
      </p:sp>
      <p:cxnSp>
        <p:nvCxnSpPr>
          <p:cNvPr id="186" name="Google Shape;186;p24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FEC9C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24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cap="non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CANADA ALLIANCE   12-14 NOVEMBER 2018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1411" y="0"/>
            <a:ext cx="51356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THE IMPLEMENTATION OF CAT</a:t>
            </a:r>
            <a:endParaRPr sz="3600"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1"/>
          </p:nvPr>
        </p:nvSpPr>
        <p:spPr>
          <a:xfrm>
            <a:off x="6319675" y="5079962"/>
            <a:ext cx="24003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CAT is CourseLeaf’s Academic Calendar that allows users to update, manage, and publish the academic calendar.</a:t>
            </a:r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CAT PILOT</a:t>
            </a:r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0661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79"/>
              <a:buChar char=" "/>
            </a:pPr>
            <a:r>
              <a:rPr lang="en-US" sz="1679"/>
              <a:t>On February 20, 2018 MacEwan and Leepfrog had their CAT Pilot Meeting. </a:t>
            </a:r>
            <a:endParaRPr sz="1679"/>
          </a:p>
          <a:p>
            <a:pPr marL="91440" lvl="0" indent="-10667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 "/>
            </a:pPr>
            <a:r>
              <a:rPr lang="en-US" sz="1679"/>
              <a:t>At this meeting Leepfrog consultants meet with the MacEwan’s team. During this meeting they:</a:t>
            </a:r>
            <a:endParaRPr sz="16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79"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2"/>
          </p:nvPr>
        </p:nvSpPr>
        <p:spPr>
          <a:xfrm>
            <a:off x="4334256" y="2246176"/>
            <a:ext cx="4130236" cy="406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679"/>
              <a:t>Demonstrate sample pages in Courseleaf solution.</a:t>
            </a:r>
            <a:endParaRPr sz="1679"/>
          </a:p>
          <a:p>
            <a:pPr marL="4572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679"/>
              <a:t>Calendar specifications.</a:t>
            </a:r>
            <a:endParaRPr sz="1679"/>
          </a:p>
          <a:p>
            <a:pPr marL="4572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679"/>
              <a:t>To determine the primary audience for your academic calendar. 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To determine the calendar structure for example, pages, navigation, formatting etc.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To determine how data will be displayed for example, course date, faculty information etc.  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How to handle future business needs such as anti-requisites.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Gather feedback in order to provide the finalized product.</a:t>
            </a:r>
            <a:endParaRPr sz="1679"/>
          </a:p>
        </p:txBody>
      </p:sp>
      <p:sp>
        <p:nvSpPr>
          <p:cNvPr id="204" name="Google Shape;204;p2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CAT MIGRATION &amp; GO LIVE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/>
              <a:t>The online calendar went live August 27, 2018. </a:t>
            </a:r>
            <a:endParaRPr sz="1679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/>
              <a:t>However, prior to migration the implementation team: </a:t>
            </a:r>
            <a:endParaRPr sz="1679"/>
          </a:p>
          <a:p>
            <a:pPr marL="91440" lvl="0" indent="-10667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 "/>
            </a:pPr>
            <a:endParaRPr sz="1679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.</a:t>
            </a:r>
            <a:endParaRPr sz="1679"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2"/>
          </p:nvPr>
        </p:nvSpPr>
        <p:spPr>
          <a:xfrm>
            <a:off x="4334256" y="2246176"/>
            <a:ext cx="41301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Reviewed all calendar pages to ensure that all custom formats were indeed accurate. </a:t>
            </a:r>
            <a:endParaRPr sz="1600"/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The administrative team reviewed and approved the accuracy of the page content. </a:t>
            </a:r>
            <a:endParaRPr sz="1600"/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The IT security team reviewed and approved access control, possible vulnerabilities, and infrastructure assessment.</a:t>
            </a:r>
            <a:endParaRPr sz="1600"/>
          </a:p>
          <a:p>
            <a:pPr marL="0" lvl="0" indent="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CAT GO LIVE</a:t>
            </a: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0661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79"/>
              <a:buChar char=" "/>
            </a:pPr>
            <a:r>
              <a:rPr lang="en-US" sz="1679"/>
              <a:t>At Go Live:</a:t>
            </a:r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2"/>
          </p:nvPr>
        </p:nvSpPr>
        <p:spPr>
          <a:xfrm>
            <a:off x="4334256" y="2246176"/>
            <a:ext cx="41301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302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All ERP, infrastructure/Operations and other technical resources were identified and updated.</a:t>
            </a:r>
            <a:endParaRPr sz="1600"/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All business resources identified and updated.</a:t>
            </a:r>
            <a:endParaRPr sz="1600"/>
          </a:p>
          <a:p>
            <a:pPr marL="457200" lvl="0" indent="-330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 sz="1600"/>
              <a:t>Links were tested.</a:t>
            </a:r>
            <a:endParaRPr sz="1600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Cutover plan schedule distributed.</a:t>
            </a:r>
            <a:endParaRPr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Go live was implemented.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The Calendar was published on the Production site.</a:t>
            </a:r>
            <a:endParaRPr sz="1679"/>
          </a:p>
        </p:txBody>
      </p:sp>
      <p:sp>
        <p:nvSpPr>
          <p:cNvPr id="220" name="Google Shape;220;p2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BENEFITS OF CAT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Easy to author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Allows administrator to easily check the accuracy of calendar information.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Allows the use of simple streamlined workflows to manage information and inform users.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Allowed for a standardised published calendar.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We are able to track changes made to courses and programs.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We now have the ability to provide reports to senior management.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THE IMPLEMENTATION OF CIM</a:t>
            </a:r>
            <a:endParaRPr sz="3600"/>
          </a:p>
        </p:txBody>
      </p:sp>
      <p:sp>
        <p:nvSpPr>
          <p:cNvPr id="233" name="Google Shape;233;p30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CIM or Curriculum Management allows users to create, edit, manage, and approve courses and programs.</a:t>
            </a:r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CIM PILOT</a:t>
            </a:r>
            <a:endParaRPr sz="3600"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0661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79"/>
              <a:buChar char=" "/>
            </a:pPr>
            <a:r>
              <a:rPr lang="en-US" sz="1679"/>
              <a:t>On August 29, 2018 MacEwan and Leepfrog had their CIM Pilot Meeting. </a:t>
            </a:r>
            <a:endParaRPr sz="1679"/>
          </a:p>
          <a:p>
            <a:pPr marL="91440" lvl="0" indent="-10667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 "/>
            </a:pPr>
            <a:r>
              <a:rPr lang="en-US" sz="1679"/>
              <a:t>The Pilot took the form of a two day on site meeting with representatives from Leepfrog. At this meeting the following areas were covered: </a:t>
            </a:r>
            <a:endParaRPr sz="1679"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2"/>
          </p:nvPr>
        </p:nvSpPr>
        <p:spPr>
          <a:xfrm>
            <a:off x="4334256" y="2246176"/>
            <a:ext cx="4130100" cy="4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sz="1679"/>
              <a:t>A review of the forms developed by the Leepfrog  implementation team. 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Form specifications were updated in real time as decisions are made. 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By the end of the meeting, requested specifications are considered final. </a:t>
            </a:r>
            <a:endParaRPr sz="1679"/>
          </a:p>
          <a:p>
            <a:pPr marL="457200" lvl="0" indent="-3352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80"/>
              <a:buChar char="❖"/>
            </a:pPr>
            <a:r>
              <a:rPr lang="en-US" sz="1679"/>
              <a:t>Workflows for course and program developments were finalised. </a:t>
            </a:r>
            <a:endParaRPr sz="1679"/>
          </a:p>
        </p:txBody>
      </p:sp>
      <p:sp>
        <p:nvSpPr>
          <p:cNvPr id="242" name="Google Shape;242;p3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US">
                <a:solidFill>
                  <a:schemeClr val="lt1"/>
                </a:solidFill>
              </a:rPr>
              <a:t>PRESENTER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Pernell Blake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768096" y="2967788"/>
            <a:ext cx="3566160" cy="144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Functional Analyst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MacEwan University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blakep5@macewan.ca</a:t>
            </a: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FLOW OF COURSE PROPOSALS</a:t>
            </a: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768100" y="2746875"/>
            <a:ext cx="7290000" cy="1548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00" y="2859975"/>
            <a:ext cx="7290000" cy="11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Questrial"/>
              <a:buNone/>
            </a:pPr>
            <a:r>
              <a:rPr lang="en-US" sz="3400"/>
              <a:t>NEW MINISTRY APPROVED PROGRAMS</a:t>
            </a:r>
            <a:endParaRPr sz="3400"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2"/>
          </p:nvPr>
        </p:nvSpPr>
        <p:spPr>
          <a:xfrm>
            <a:off x="768100" y="2257500"/>
            <a:ext cx="3435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Faculties &amp; Schools develop Ministry approved programs based on the process outlined in policy C1010</a:t>
            </a:r>
            <a:endParaRPr/>
          </a:p>
          <a:p>
            <a:pPr marL="457200" lvl="0" indent="-330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475" y="170825"/>
            <a:ext cx="3435725" cy="616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 txBox="1">
            <a:spLocks noGrp="1"/>
          </p:cNvSpPr>
          <p:nvPr>
            <p:ph type="title"/>
          </p:nvPr>
        </p:nvSpPr>
        <p:spPr>
          <a:xfrm>
            <a:off x="768096" y="471509"/>
            <a:ext cx="32919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600"/>
              <a:buFont typeface="Questrial"/>
              <a:buNone/>
            </a:pPr>
            <a:r>
              <a:rPr lang="en-US" sz="3400"/>
              <a:t>NEW NON-MINISTRY APPROVED PROGRAMS</a:t>
            </a:r>
            <a:endParaRPr sz="3400"/>
          </a:p>
        </p:txBody>
      </p:sp>
      <p:sp>
        <p:nvSpPr>
          <p:cNvPr id="264" name="Google Shape;264;p34"/>
          <p:cNvSpPr txBox="1">
            <a:spLocks noGrp="1"/>
          </p:cNvSpPr>
          <p:nvPr>
            <p:ph type="body" idx="2"/>
          </p:nvPr>
        </p:nvSpPr>
        <p:spPr>
          <a:xfrm>
            <a:off x="823400" y="2266700"/>
            <a:ext cx="3435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-US"/>
              <a:t>Faculties &amp; Schools develop Ministry approved programs based on the process outlined in policy C1010</a:t>
            </a:r>
            <a:endParaRPr/>
          </a:p>
          <a:p>
            <a:pPr marL="457200" lvl="0" indent="-3302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endParaRPr/>
          </a:p>
        </p:txBody>
      </p:sp>
      <p:sp>
        <p:nvSpPr>
          <p:cNvPr id="265" name="Google Shape;265;p34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6875" y="309125"/>
            <a:ext cx="4580200" cy="6034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CIM Course Page</a:t>
            </a:r>
            <a:endParaRPr/>
          </a:p>
        </p:txBody>
      </p:sp>
      <p:sp>
        <p:nvSpPr>
          <p:cNvPr id="273" name="Google Shape;273;p35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74" name="Google Shape;2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50" y="2286000"/>
            <a:ext cx="8241850" cy="40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675" y="152400"/>
            <a:ext cx="789074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LESSONS LEARNED SO FAR...</a:t>
            </a:r>
            <a:endParaRPr sz="3600"/>
          </a:p>
        </p:txBody>
      </p:sp>
      <p:sp>
        <p:nvSpPr>
          <p:cNvPr id="286" name="Google Shape;286;p37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Things we did or would do differently…</a:t>
            </a:r>
            <a:endParaRPr dirty="0"/>
          </a:p>
        </p:txBody>
      </p:sp>
      <p:sp>
        <p:nvSpPr>
          <p:cNvPr id="287" name="Google Shape;287;p3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</a:t>
            </a: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Start working on standardising the data for your calendar ahead of time. This will allow smoother data migration.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For the first calendar publication we kept the calendar content and format as close to the original as possible.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Start working on your data bridge early.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Establish a firm deadline to decommission your existing systems.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3600"/>
              <a:t>CONCLUDING THOUGHTS</a:t>
            </a:r>
            <a:endParaRPr sz="3600"/>
          </a:p>
        </p:txBody>
      </p:sp>
      <p:sp>
        <p:nvSpPr>
          <p:cNvPr id="300" name="Google Shape;300;p39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301" name="Google Shape;301;p3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0" y="395111"/>
            <a:ext cx="9144000" cy="1784400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estrial"/>
              <a:buNone/>
            </a:pPr>
            <a:r>
              <a:rPr lang="en-US">
                <a:solidFill>
                  <a:schemeClr val="lt1"/>
                </a:solidFill>
              </a:rPr>
              <a:t>PRESENTER</a:t>
            </a:r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1"/>
          </p:nvPr>
        </p:nvSpPr>
        <p:spPr>
          <a:xfrm>
            <a:off x="768096" y="2179636"/>
            <a:ext cx="3566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/>
              <a:t>Pernell Blake</a:t>
            </a:r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2"/>
          </p:nvPr>
        </p:nvSpPr>
        <p:spPr>
          <a:xfrm>
            <a:off x="768096" y="2967788"/>
            <a:ext cx="35661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Functional Analyst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MacEwan University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blakep5@macewan.ca</a:t>
            </a:r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0078" y="4739158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sp>
        <p:nvSpPr>
          <p:cNvPr id="318" name="Google Shape;318;p41"/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10342" y="1487170"/>
            <a:ext cx="2047908" cy="169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741676"/>
            <a:ext cx="6646985" cy="325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MACEWAN UNIVERSITY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6457950" y="4706225"/>
            <a:ext cx="2400300" cy="171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r>
              <a:rPr lang="en-US" sz="1400"/>
              <a:t>Founded in 1971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80"/>
              <a:buNone/>
            </a:pPr>
            <a:r>
              <a:rPr lang="en-US" sz="1400"/>
              <a:t>19, 606 students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80"/>
              <a:buNone/>
            </a:pPr>
            <a:r>
              <a:rPr lang="en-US" sz="1400"/>
              <a:t>6 Schools and Faculties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80"/>
              <a:buNone/>
            </a:pPr>
            <a:r>
              <a:rPr lang="en-US" sz="1400"/>
              <a:t>2 Campuses - City Centre and Alberta College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80"/>
              <a:buNone/>
            </a:pPr>
            <a:r>
              <a:rPr lang="en-US" sz="1400"/>
              <a:t>Alberta’s fourth-largest post secondary institution</a:t>
            </a: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80"/>
              <a:buNone/>
            </a:pPr>
            <a:endParaRPr sz="1480"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  <p:pic>
        <p:nvPicPr>
          <p:cNvPr id="117" name="Google Shape;11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960" b="15960"/>
          <a:stretch/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rgbClr val="FB3E3E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ORGANIZATION &amp; ORACLE</a:t>
            </a:r>
            <a:endParaRPr/>
          </a:p>
        </p:txBody>
      </p:sp>
      <p:pic>
        <p:nvPicPr>
          <p:cNvPr id="123" name="Google Shape;123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93" b="12493"/>
          <a:stretch/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rgbClr val="FB3E3E"/>
          </a:solidFill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PeopleSoft Release  9.2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PeopleTools 8.56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OVERVIEW 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768100" y="1980774"/>
            <a:ext cx="7290000" cy="4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6075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1: REASONS FOR THE PROJECT</a:t>
            </a:r>
            <a:endParaRPr sz="1850"/>
          </a:p>
          <a:p>
            <a:pPr marL="457200" lvl="0" indent="-3460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2: PROJECT OBJECTIVES</a:t>
            </a:r>
            <a:endParaRPr sz="1850"/>
          </a:p>
          <a:p>
            <a:pPr marL="457200" lvl="0" indent="-3460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3: THE ONLINE SYLLABUS MANAGEMENT SYSTEM</a:t>
            </a:r>
            <a:endParaRPr sz="1850"/>
          </a:p>
          <a:p>
            <a:pPr marL="457200" lvl="0" indent="-3460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4: THE IMPLEMENTATION OF CAT (Academic Calendar)</a:t>
            </a:r>
            <a:endParaRPr sz="1850"/>
          </a:p>
          <a:p>
            <a:pPr marL="457200" lvl="0" indent="-3460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5: THE IMPLEMENTATION OF CIM </a:t>
            </a:r>
            <a:endParaRPr sz="1850"/>
          </a:p>
          <a:p>
            <a:pPr marL="457200" lvl="0" indent="-34607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SECTION 6: LESSONS LEARNED</a:t>
            </a:r>
            <a:br>
              <a:rPr lang="en-US" sz="1850"/>
            </a:br>
            <a:br>
              <a:rPr lang="en-US" sz="1850"/>
            </a:br>
            <a:endParaRPr sz="1850"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 sz="4000"/>
              <a:t>REASONS FOR THE PROJECT</a:t>
            </a:r>
            <a:r>
              <a:rPr lang="en-US"/>
              <a:t> 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768100" y="1980774"/>
            <a:ext cx="7290000" cy="43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In 2017 MacEwan University decided that there was a need for a more robust Curriculum Management Solution (CMS). </a:t>
            </a:r>
            <a:endParaRPr sz="1850"/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The need arose because  the current OnLine syllabus management System (OLS) was experiencing system and functional issues.</a:t>
            </a:r>
            <a:endParaRPr sz="1850"/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The OLS system is an Access database which was difficult to maintain.</a:t>
            </a:r>
            <a:endParaRPr sz="1850"/>
          </a:p>
          <a:p>
            <a:pPr marL="457200" lvl="0" indent="-346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50"/>
              <a:buChar char="❖"/>
            </a:pPr>
            <a:r>
              <a:rPr lang="en-US" sz="1850"/>
              <a:t>To create an online web calendar that ties in with the university pillars of sustainability. </a:t>
            </a: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br>
              <a:rPr lang="en-US" sz="1850"/>
            </a:br>
            <a:br>
              <a:rPr lang="en-US" sz="1850"/>
            </a:br>
            <a:endParaRPr sz="1850"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PROJECT OBJECTIVES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Replace the current OLS with an easy to use system that allows flexibility and meet the requirements of the university.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Establish an interactive and printable online academic calendar. Moving our calendar into the 21st century.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Enhance functional capabilities with the new system for example, flexible workflow process.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Enhance online services to the university community.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Improved customer service.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Meet future business needs of the university.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/>
              <a:t> Improve operational efficiencies throughout the university. 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959"/>
              <a:buFont typeface="Questrial"/>
              <a:buNone/>
            </a:pPr>
            <a:r>
              <a:rPr lang="en-US" sz="3800"/>
              <a:t>THE ONLINE SYLLABUS MANAGEMENT SYSTEM (OLS)</a:t>
            </a:r>
            <a:endParaRPr sz="3800"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1"/>
          </p:nvPr>
        </p:nvSpPr>
        <p:spPr>
          <a:xfrm>
            <a:off x="6375633" y="4960137"/>
            <a:ext cx="2482617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Prior to 2018 MacEwan University printed academic calendars and used an access database for their online syllabus management</a:t>
            </a:r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400"/>
              <a:buFont typeface="Questrial"/>
              <a:buNone/>
            </a:pPr>
            <a:r>
              <a:rPr lang="en-US"/>
              <a:t>THE OLS SYSTEM</a:t>
            </a: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 dirty="0"/>
              <a:t>The OLS system involved a lot of manual processes. </a:t>
            </a:r>
            <a:endParaRPr dirty="0"/>
          </a:p>
          <a:p>
            <a:pPr marL="9144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/>
              <a:t>It was non-integrative and used to create and update syllabus information and create the paper academic integration. </a:t>
            </a:r>
            <a:endParaRPr dirty="0"/>
          </a:p>
          <a:p>
            <a:pPr marL="9144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dirty="0"/>
              <a:t>The data held in OLS was inconsistent because updates were done in multiple areas. </a:t>
            </a:r>
            <a:endParaRPr dirty="0"/>
          </a:p>
          <a:p>
            <a:pPr marL="91440" lvl="0" indent="-127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 dirty="0"/>
              <a:t> There was also functional and system issues.</a:t>
            </a:r>
            <a:endParaRPr dirty="0"/>
          </a:p>
          <a:p>
            <a:pPr marL="91440" lvl="0" indent="-127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❖"/>
            </a:pPr>
            <a:r>
              <a:rPr lang="en-US" dirty="0"/>
              <a:t>  There was no integration between OLS and Campus Solutions. </a:t>
            </a:r>
            <a:endParaRPr dirty="0"/>
          </a:p>
          <a:p>
            <a:pPr marL="9144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CANADA ALLIANCE   12-14 NOVEMBER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4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1095</Words>
  <Application>Microsoft Office PowerPoint</Application>
  <PresentationFormat>On-screen Show (4:3)</PresentationFormat>
  <Paragraphs>146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Noto Sans Symbols</vt:lpstr>
      <vt:lpstr>Questrial</vt:lpstr>
      <vt:lpstr>Calibri</vt:lpstr>
      <vt:lpstr>Arial</vt:lpstr>
      <vt:lpstr>Integral</vt:lpstr>
      <vt:lpstr>LEEP INTO THE FUTURE OF CURRICULUM MANAGEMENT!</vt:lpstr>
      <vt:lpstr>PRESENTER</vt:lpstr>
      <vt:lpstr>MACEWAN UNIVERSITY</vt:lpstr>
      <vt:lpstr>ORGANIZATION &amp; ORACLE</vt:lpstr>
      <vt:lpstr>OVERVIEW </vt:lpstr>
      <vt:lpstr>REASONS FOR THE PROJECT </vt:lpstr>
      <vt:lpstr>PROJECT OBJECTIVES</vt:lpstr>
      <vt:lpstr>THE ONLINE SYLLABUS MANAGEMENT SYSTEM (OLS)</vt:lpstr>
      <vt:lpstr>THE OLS SYSTEM</vt:lpstr>
      <vt:lpstr>THE OLS SYSTEM</vt:lpstr>
      <vt:lpstr>COURSE DEVELOPMENT WORKFLOW</vt:lpstr>
      <vt:lpstr>PROGRAM  DEVELOPMENT WORKFLOW</vt:lpstr>
      <vt:lpstr>THE IMPLEMENTATION OF CAT</vt:lpstr>
      <vt:lpstr>CAT PILOT</vt:lpstr>
      <vt:lpstr>CAT MIGRATION &amp; GO LIVE</vt:lpstr>
      <vt:lpstr>CAT GO LIVE</vt:lpstr>
      <vt:lpstr>BENEFITS OF CAT</vt:lpstr>
      <vt:lpstr>THE IMPLEMENTATION OF CIM</vt:lpstr>
      <vt:lpstr>CIM PILOT</vt:lpstr>
      <vt:lpstr>FLOW OF COURSE PROPOSALS</vt:lpstr>
      <vt:lpstr>NEW MINISTRY APPROVED PROGRAMS</vt:lpstr>
      <vt:lpstr>NEW NON-MINISTRY APPROVED PROGRAMS</vt:lpstr>
      <vt:lpstr>CIM Course Page</vt:lpstr>
      <vt:lpstr>PowerPoint Presentation</vt:lpstr>
      <vt:lpstr>LESSONS LEARNED SO FAR...</vt:lpstr>
      <vt:lpstr>Lessons Learned</vt:lpstr>
      <vt:lpstr>CONCLUDING THOUGHTS</vt:lpstr>
      <vt:lpstr>PRESENTER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LEEP INTO THE FUTURE OF CURRICULUM MANAGEMENT!</dc:title>
  <dc:creator>Pernell Blake</dc:creator>
  <cp:lastModifiedBy>Pernell Blake</cp:lastModifiedBy>
  <cp:revision>5</cp:revision>
  <dcterms:modified xsi:type="dcterms:W3CDTF">2018-11-20T16:13:53Z</dcterms:modified>
</cp:coreProperties>
</file>