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331" r:id="rId31"/>
    <p:sldId id="289" r:id="rId32"/>
    <p:sldId id="293" r:id="rId33"/>
    <p:sldId id="290" r:id="rId34"/>
    <p:sldId id="291" r:id="rId35"/>
    <p:sldId id="292" r:id="rId36"/>
    <p:sldId id="294" r:id="rId37"/>
    <p:sldId id="295" r:id="rId38"/>
    <p:sldId id="296" r:id="rId39"/>
    <p:sldId id="297" r:id="rId40"/>
    <p:sldId id="298" r:id="rId41"/>
    <p:sldId id="299" r:id="rId42"/>
    <p:sldId id="332" r:id="rId43"/>
    <p:sldId id="333"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2" r:id="rId66"/>
    <p:sldId id="321" r:id="rId67"/>
    <p:sldId id="323" r:id="rId68"/>
    <p:sldId id="324" r:id="rId69"/>
    <p:sldId id="325" r:id="rId70"/>
    <p:sldId id="326" r:id="rId71"/>
    <p:sldId id="327" r:id="rId72"/>
    <p:sldId id="328" r:id="rId73"/>
    <p:sldId id="329" r:id="rId74"/>
    <p:sldId id="330" r:id="rId75"/>
    <p:sldId id="260" r:id="rId76"/>
    <p:sldId id="263" r:id="rId77"/>
    <p:sldId id="26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p:cViewPr varScale="1">
        <p:scale>
          <a:sx n="116" d="100"/>
          <a:sy n="116"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52D5FB-4B39-4FA2-9F96-98FF47FA9970}"/>
              </a:ext>
            </a:extLst>
          </p:cNvPr>
          <p:cNvSpPr>
            <a:spLocks noGrp="1"/>
          </p:cNvSpPr>
          <p:nvPr>
            <p:ph type="ctrTitle"/>
          </p:nvPr>
        </p:nvSpPr>
        <p:spPr>
          <a:xfrm>
            <a:off x="1964267" y="1744133"/>
            <a:ext cx="8263466" cy="1845734"/>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CEDFB8C5-C002-46A4-9A52-AF6DC28C5D7F}"/>
              </a:ext>
            </a:extLst>
          </p:cNvPr>
          <p:cNvSpPr>
            <a:spLocks noGrp="1"/>
          </p:cNvSpPr>
          <p:nvPr>
            <p:ph type="subTitle" idx="1"/>
          </p:nvPr>
        </p:nvSpPr>
        <p:spPr>
          <a:xfrm>
            <a:off x="1964267" y="3589868"/>
            <a:ext cx="8263466" cy="16679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24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6E735-8C33-46F1-9B55-A0164E163F13}"/>
              </a:ext>
            </a:extLst>
          </p:cNvPr>
          <p:cNvSpPr>
            <a:spLocks noGrp="1"/>
          </p:cNvSpPr>
          <p:nvPr>
            <p:ph type="title"/>
          </p:nvPr>
        </p:nvSpPr>
        <p:spPr>
          <a:xfrm>
            <a:off x="838200" y="365125"/>
            <a:ext cx="9304867" cy="1325563"/>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C60E882-3BA4-4D42-B6C0-A12EC745C130}"/>
              </a:ext>
            </a:extLst>
          </p:cNvPr>
          <p:cNvSpPr>
            <a:spLocks noGrp="1"/>
          </p:cNvSpPr>
          <p:nvPr>
            <p:ph idx="1"/>
          </p:nvPr>
        </p:nvSpPr>
        <p:spPr>
          <a:xfrm>
            <a:off x="838200" y="1825625"/>
            <a:ext cx="930486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79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0B0C7-C421-429C-8A91-CDF8BCE1D44C}"/>
              </a:ext>
            </a:extLst>
          </p:cNvPr>
          <p:cNvSpPr>
            <a:spLocks noGrp="1"/>
          </p:cNvSpPr>
          <p:nvPr>
            <p:ph type="title"/>
          </p:nvPr>
        </p:nvSpPr>
        <p:spPr>
          <a:xfrm>
            <a:off x="831850" y="65987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D007125-BB96-4F3A-8131-6C8A135A7CD8}"/>
              </a:ext>
            </a:extLst>
          </p:cNvPr>
          <p:cNvSpPr>
            <a:spLocks noGrp="1"/>
          </p:cNvSpPr>
          <p:nvPr>
            <p:ph type="body" idx="1"/>
          </p:nvPr>
        </p:nvSpPr>
        <p:spPr>
          <a:xfrm>
            <a:off x="831850" y="353959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4604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CE8C91-F296-41FF-AF62-C1B2F6EE9F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1105AA-9BEB-43A9-A689-43D69C5EA83D}"/>
              </a:ext>
            </a:extLst>
          </p:cNvPr>
          <p:cNvSpPr>
            <a:spLocks noGrp="1"/>
          </p:cNvSpPr>
          <p:nvPr>
            <p:ph sz="half" idx="1"/>
          </p:nvPr>
        </p:nvSpPr>
        <p:spPr>
          <a:xfrm>
            <a:off x="838200" y="1825625"/>
            <a:ext cx="5181600" cy="4041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623D9D5-61CE-4E78-85C8-CD94E0241BC1}"/>
              </a:ext>
            </a:extLst>
          </p:cNvPr>
          <p:cNvSpPr>
            <a:spLocks noGrp="1"/>
          </p:cNvSpPr>
          <p:nvPr>
            <p:ph sz="half" idx="2"/>
          </p:nvPr>
        </p:nvSpPr>
        <p:spPr>
          <a:xfrm>
            <a:off x="6172200" y="1825625"/>
            <a:ext cx="5181600" cy="4041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46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6F2EC-978F-4CB0-A555-591A19ADEB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6910979-6B8D-42BF-99AB-4EE1E1D5D3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C82F433-7505-46E4-A0E8-A00C19D0AB66}"/>
              </a:ext>
            </a:extLst>
          </p:cNvPr>
          <p:cNvSpPr>
            <a:spLocks noGrp="1"/>
          </p:cNvSpPr>
          <p:nvPr>
            <p:ph sz="half" idx="2"/>
          </p:nvPr>
        </p:nvSpPr>
        <p:spPr>
          <a:xfrm>
            <a:off x="839788" y="2505075"/>
            <a:ext cx="5157787" cy="3345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8D9B6E8-BDE7-4E5B-98FD-396EE190A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CF79226-26A8-4517-9233-AB127191EEFA}"/>
              </a:ext>
            </a:extLst>
          </p:cNvPr>
          <p:cNvSpPr>
            <a:spLocks noGrp="1"/>
          </p:cNvSpPr>
          <p:nvPr>
            <p:ph sz="quarter" idx="4"/>
          </p:nvPr>
        </p:nvSpPr>
        <p:spPr>
          <a:xfrm>
            <a:off x="6172200" y="2505075"/>
            <a:ext cx="5183188" cy="3345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70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CBF912D6-CEAB-4A1C-B3D7-A738BBDF0C33}"/>
              </a:ext>
            </a:extLst>
          </p:cNvPr>
          <p:cNvSpPr>
            <a:spLocks noGrp="1"/>
          </p:cNvSpPr>
          <p:nvPr>
            <p:ph type="pic" sz="quarter" idx="10" hasCustomPrompt="1"/>
          </p:nvPr>
        </p:nvSpPr>
        <p:spPr>
          <a:xfrm>
            <a:off x="134938" y="134938"/>
            <a:ext cx="11938000" cy="5580062"/>
          </a:xfrm>
        </p:spPr>
        <p:txBody>
          <a:bodyPr/>
          <a:lstStyle>
            <a:lvl1pPr>
              <a:defRPr/>
            </a:lvl1pPr>
          </a:lstStyle>
          <a:p>
            <a:r>
              <a:rPr lang="en-US" dirty="0"/>
              <a:t>Screenshot</a:t>
            </a:r>
          </a:p>
        </p:txBody>
      </p:sp>
    </p:spTree>
    <p:extLst>
      <p:ext uri="{BB962C8B-B14F-4D97-AF65-F5344CB8AC3E}">
        <p14:creationId xmlns:p14="http://schemas.microsoft.com/office/powerpoint/2010/main" val="411176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8D50708F-5852-46E1-8E1A-894891A2C038}"/>
              </a:ext>
            </a:extLst>
          </p:cNvPr>
          <p:cNvSpPr>
            <a:spLocks noGrp="1"/>
          </p:cNvSpPr>
          <p:nvPr>
            <p:ph type="pic" sz="quarter" idx="12"/>
          </p:nvPr>
        </p:nvSpPr>
        <p:spPr>
          <a:xfrm>
            <a:off x="836613" y="987425"/>
            <a:ext cx="3932237" cy="4873625"/>
          </a:xfrm>
        </p:spPr>
        <p:txBody>
          <a:bodyPr/>
          <a:lstStyle/>
          <a:p>
            <a:r>
              <a:rPr lang="en-US"/>
              <a:t>Click icon to add picture</a:t>
            </a:r>
          </a:p>
        </p:txBody>
      </p:sp>
      <p:sp>
        <p:nvSpPr>
          <p:cNvPr id="3" name="Content Placeholder 2">
            <a:extLst>
              <a:ext uri="{FF2B5EF4-FFF2-40B4-BE49-F238E27FC236}">
                <a16:creationId xmlns="" xmlns:a16="http://schemas.microsoft.com/office/drawing/2014/main" id="{BA25300C-87B6-423B-B2EA-036A3C4CD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18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01770B-F2FA-4751-9485-CD4F9A43E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9EEBFAA-A745-4022-B82C-733DBC967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F2EBEB4-DD72-4649-81AC-D8AAA9A8D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7862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ACFD5-1702-428F-AEE0-E5CE0FE382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94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6D70C58-214F-4D7E-BAC0-02133096EE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5252D2E-066F-4B9C-848C-9E9A9BEA3839}"/>
              </a:ext>
            </a:extLst>
          </p:cNvPr>
          <p:cNvSpPr>
            <a:spLocks noGrp="1"/>
          </p:cNvSpPr>
          <p:nvPr>
            <p:ph type="body" idx="1"/>
          </p:nvPr>
        </p:nvSpPr>
        <p:spPr>
          <a:xfrm>
            <a:off x="838200" y="1825625"/>
            <a:ext cx="10515600" cy="39401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135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AC79FC-887F-4793-8884-CC7E79047425}"/>
              </a:ext>
            </a:extLst>
          </p:cNvPr>
          <p:cNvSpPr>
            <a:spLocks noGrp="1"/>
          </p:cNvSpPr>
          <p:nvPr>
            <p:ph type="ctrTitle"/>
          </p:nvPr>
        </p:nvSpPr>
        <p:spPr>
          <a:xfrm>
            <a:off x="1964267" y="432917"/>
            <a:ext cx="8263466" cy="2277331"/>
          </a:xfrm>
        </p:spPr>
        <p:txBody>
          <a:bodyPr>
            <a:normAutofit/>
          </a:bodyPr>
          <a:lstStyle/>
          <a:p>
            <a:r>
              <a:rPr lang="en-US" dirty="0"/>
              <a:t>Getting the most out of Equation </a:t>
            </a:r>
            <a:r>
              <a:rPr lang="en-US" dirty="0" smtClean="0"/>
              <a:t>Engine for </a:t>
            </a:r>
            <a:r>
              <a:rPr lang="en-US" dirty="0"/>
              <a:t>FA</a:t>
            </a:r>
          </a:p>
        </p:txBody>
      </p:sp>
      <p:sp>
        <p:nvSpPr>
          <p:cNvPr id="3" name="Subtitle 2">
            <a:extLst>
              <a:ext uri="{FF2B5EF4-FFF2-40B4-BE49-F238E27FC236}">
                <a16:creationId xmlns="" xmlns:a16="http://schemas.microsoft.com/office/drawing/2014/main" id="{6B0750B6-21E9-49C4-988B-79D3E0803F9F}"/>
              </a:ext>
            </a:extLst>
          </p:cNvPr>
          <p:cNvSpPr>
            <a:spLocks noGrp="1"/>
          </p:cNvSpPr>
          <p:nvPr>
            <p:ph type="subTitle" idx="1"/>
          </p:nvPr>
        </p:nvSpPr>
        <p:spPr>
          <a:xfrm>
            <a:off x="1964267" y="3031523"/>
            <a:ext cx="8263466" cy="915061"/>
          </a:xfrm>
        </p:spPr>
        <p:txBody>
          <a:bodyPr/>
          <a:lstStyle/>
          <a:p>
            <a:r>
              <a:rPr lang="en-US" dirty="0" smtClean="0"/>
              <a:t>Session# 4572</a:t>
            </a:r>
            <a:endParaRPr lang="en-US" dirty="0"/>
          </a:p>
          <a:p>
            <a:r>
              <a:rPr lang="en-US" dirty="0"/>
              <a:t>March </a:t>
            </a:r>
            <a:r>
              <a:rPr lang="en-US" dirty="0" smtClean="0"/>
              <a:t>27, </a:t>
            </a:r>
            <a:r>
              <a:rPr lang="en-US" dirty="0"/>
              <a:t>2018</a:t>
            </a:r>
          </a:p>
        </p:txBody>
      </p:sp>
    </p:spTree>
    <p:extLst>
      <p:ext uri="{BB962C8B-B14F-4D97-AF65-F5344CB8AC3E}">
        <p14:creationId xmlns:p14="http://schemas.microsoft.com/office/powerpoint/2010/main" val="194279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267" y="2081884"/>
            <a:ext cx="8263466" cy="1845734"/>
          </a:xfrm>
        </p:spPr>
        <p:txBody>
          <a:bodyPr>
            <a:normAutofit/>
          </a:bodyPr>
          <a:lstStyle/>
          <a:p>
            <a:r>
              <a:rPr lang="en-US" b="1" dirty="0"/>
              <a:t>How to add a </a:t>
            </a:r>
            <a:r>
              <a:rPr lang="en-US" b="1" dirty="0">
                <a:solidFill>
                  <a:schemeClr val="accent2"/>
                </a:solidFill>
              </a:rPr>
              <a:t>table</a:t>
            </a:r>
            <a:r>
              <a:rPr lang="en-US" b="1" dirty="0"/>
              <a:t> </a:t>
            </a:r>
            <a:br>
              <a:rPr lang="en-US" b="1" dirty="0"/>
            </a:br>
            <a:r>
              <a:rPr lang="en-US" b="1" dirty="0"/>
              <a:t>to Equation security</a:t>
            </a:r>
            <a:r>
              <a:rPr lang="en-US" b="1" dirty="0" smtClean="0"/>
              <a:t>.</a:t>
            </a:r>
            <a:endParaRPr lang="en-US" b="1" dirty="0"/>
          </a:p>
        </p:txBody>
      </p:sp>
    </p:spTree>
    <p:extLst>
      <p:ext uri="{BB962C8B-B14F-4D97-AF65-F5344CB8AC3E}">
        <p14:creationId xmlns:p14="http://schemas.microsoft.com/office/powerpoint/2010/main" val="201450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t>
            </a:r>
            <a:r>
              <a:rPr lang="en-US" b="1" dirty="0">
                <a:solidFill>
                  <a:schemeClr val="accent2"/>
                </a:solidFill>
              </a:rPr>
              <a:t>Table</a:t>
            </a:r>
            <a:r>
              <a:rPr lang="en-US" b="1" dirty="0"/>
              <a:t> to Equation Security</a:t>
            </a:r>
            <a:endParaRPr lang="en-US" b="1" dirty="0">
              <a:solidFill>
                <a:schemeClr val="accent2"/>
              </a:solidFill>
            </a:endParaRPr>
          </a:p>
        </p:txBody>
      </p:sp>
      <p:sp>
        <p:nvSpPr>
          <p:cNvPr id="3" name="Content Placeholder 2"/>
          <p:cNvSpPr>
            <a:spLocks noGrp="1"/>
          </p:cNvSpPr>
          <p:nvPr>
            <p:ph idx="1"/>
          </p:nvPr>
        </p:nvSpPr>
        <p:spPr>
          <a:xfrm>
            <a:off x="673443" y="1690688"/>
            <a:ext cx="9304867" cy="4351338"/>
          </a:xfrm>
        </p:spPr>
        <p:txBody>
          <a:bodyPr/>
          <a:lstStyle/>
          <a:p>
            <a:pPr marL="0" indent="0">
              <a:buNone/>
            </a:pPr>
            <a:r>
              <a:rPr lang="en-US" dirty="0">
                <a:solidFill>
                  <a:schemeClr val="accent6"/>
                </a:solidFill>
              </a:rPr>
              <a:t>Set Up SACR &gt; Common Definitions &gt; Equation Engine</a:t>
            </a:r>
          </a:p>
          <a:p>
            <a:pPr lvl="1"/>
            <a:r>
              <a:rPr lang="en-US" dirty="0"/>
              <a:t>Equation Data Tables </a:t>
            </a:r>
          </a:p>
          <a:p>
            <a:endParaRPr lang="en-US" dirty="0"/>
          </a:p>
        </p:txBody>
      </p:sp>
      <p:pic>
        <p:nvPicPr>
          <p:cNvPr id="6" name="Picture 5"/>
          <p:cNvPicPr>
            <a:picLocks noChangeAspect="1"/>
          </p:cNvPicPr>
          <p:nvPr/>
        </p:nvPicPr>
        <p:blipFill>
          <a:blip r:embed="rId2"/>
          <a:stretch>
            <a:fillRect/>
          </a:stretch>
        </p:blipFill>
        <p:spPr>
          <a:xfrm>
            <a:off x="1690816" y="2934729"/>
            <a:ext cx="4819650" cy="2514600"/>
          </a:xfrm>
          <a:prstGeom prst="rect">
            <a:avLst/>
          </a:prstGeom>
          <a:ln w="38100">
            <a:solidFill>
              <a:schemeClr val="accent2"/>
            </a:solidFill>
          </a:ln>
        </p:spPr>
      </p:pic>
    </p:spTree>
    <p:extLst>
      <p:ext uri="{BB962C8B-B14F-4D97-AF65-F5344CB8AC3E}">
        <p14:creationId xmlns:p14="http://schemas.microsoft.com/office/powerpoint/2010/main" val="351368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t>
            </a:r>
            <a:r>
              <a:rPr lang="en-US" b="1" dirty="0">
                <a:solidFill>
                  <a:schemeClr val="accent2"/>
                </a:solidFill>
              </a:rPr>
              <a:t>Table</a:t>
            </a:r>
            <a:r>
              <a:rPr lang="en-US" b="1" dirty="0"/>
              <a:t> to Equation Security</a:t>
            </a:r>
            <a:endParaRPr lang="en-US" b="1" dirty="0">
              <a:solidFill>
                <a:schemeClr val="accent2"/>
              </a:solidFill>
            </a:endParaRPr>
          </a:p>
        </p:txBody>
      </p:sp>
      <p:sp>
        <p:nvSpPr>
          <p:cNvPr id="3" name="Content Placeholder 2"/>
          <p:cNvSpPr>
            <a:spLocks noGrp="1"/>
          </p:cNvSpPr>
          <p:nvPr>
            <p:ph idx="1"/>
          </p:nvPr>
        </p:nvSpPr>
        <p:spPr>
          <a:xfrm>
            <a:off x="673443" y="1690688"/>
            <a:ext cx="9304867" cy="4351338"/>
          </a:xfrm>
        </p:spPr>
        <p:txBody>
          <a:bodyPr/>
          <a:lstStyle/>
          <a:p>
            <a:pPr lvl="0"/>
            <a:r>
              <a:rPr lang="en-US" dirty="0"/>
              <a:t>Click Add a New Value</a:t>
            </a:r>
          </a:p>
          <a:p>
            <a:pPr lvl="0"/>
            <a:r>
              <a:rPr lang="en-US" dirty="0"/>
              <a:t>Enter name of Table</a:t>
            </a:r>
          </a:p>
          <a:p>
            <a:pPr lvl="0"/>
            <a:r>
              <a:rPr lang="en-US" dirty="0"/>
              <a:t>Click Add</a:t>
            </a:r>
          </a:p>
          <a:p>
            <a:endParaRPr lang="en-US" dirty="0"/>
          </a:p>
        </p:txBody>
      </p:sp>
      <p:pic>
        <p:nvPicPr>
          <p:cNvPr id="5" name="Picture 4"/>
          <p:cNvPicPr>
            <a:picLocks noChangeAspect="1"/>
          </p:cNvPicPr>
          <p:nvPr/>
        </p:nvPicPr>
        <p:blipFill>
          <a:blip r:embed="rId2"/>
          <a:stretch>
            <a:fillRect/>
          </a:stretch>
        </p:blipFill>
        <p:spPr>
          <a:xfrm>
            <a:off x="2502758" y="3424881"/>
            <a:ext cx="3524250" cy="2133600"/>
          </a:xfrm>
          <a:prstGeom prst="rect">
            <a:avLst/>
          </a:prstGeom>
          <a:ln w="38100">
            <a:solidFill>
              <a:schemeClr val="accent2"/>
            </a:solidFill>
          </a:ln>
        </p:spPr>
      </p:pic>
    </p:spTree>
    <p:extLst>
      <p:ext uri="{BB962C8B-B14F-4D97-AF65-F5344CB8AC3E}">
        <p14:creationId xmlns:p14="http://schemas.microsoft.com/office/powerpoint/2010/main" val="285315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t>
            </a:r>
            <a:r>
              <a:rPr lang="en-US" b="1" dirty="0">
                <a:solidFill>
                  <a:schemeClr val="accent2"/>
                </a:solidFill>
              </a:rPr>
              <a:t>Table</a:t>
            </a:r>
            <a:r>
              <a:rPr lang="en-US" b="1" dirty="0"/>
              <a:t> to Equation Security</a:t>
            </a:r>
            <a:endParaRPr lang="en-US" b="1" dirty="0">
              <a:solidFill>
                <a:schemeClr val="accent2"/>
              </a:solidFill>
            </a:endParaRPr>
          </a:p>
        </p:txBody>
      </p:sp>
      <p:sp>
        <p:nvSpPr>
          <p:cNvPr id="3" name="Content Placeholder 2"/>
          <p:cNvSpPr>
            <a:spLocks noGrp="1"/>
          </p:cNvSpPr>
          <p:nvPr>
            <p:ph idx="1"/>
          </p:nvPr>
        </p:nvSpPr>
        <p:spPr>
          <a:xfrm>
            <a:off x="673443" y="1690688"/>
            <a:ext cx="9304867" cy="4351338"/>
          </a:xfrm>
        </p:spPr>
        <p:txBody>
          <a:bodyPr/>
          <a:lstStyle/>
          <a:p>
            <a:pPr lvl="0"/>
            <a:r>
              <a:rPr lang="en-US" dirty="0"/>
              <a:t>My effective date is 01/01/1901.</a:t>
            </a:r>
          </a:p>
          <a:p>
            <a:pPr lvl="0"/>
            <a:r>
              <a:rPr lang="en-US" dirty="0"/>
              <a:t>Set status to Active.</a:t>
            </a:r>
          </a:p>
          <a:p>
            <a:pPr lvl="0"/>
            <a:r>
              <a:rPr lang="en-US" dirty="0"/>
              <a:t>Enter your description.</a:t>
            </a:r>
          </a:p>
          <a:p>
            <a:pPr lvl="0"/>
            <a:r>
              <a:rPr lang="en-US" dirty="0"/>
              <a:t>Hit Save.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019" y="3987801"/>
            <a:ext cx="8113713" cy="2054225"/>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462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t>
            </a:r>
            <a:r>
              <a:rPr lang="en-US" b="1" dirty="0">
                <a:solidFill>
                  <a:schemeClr val="accent2"/>
                </a:solidFill>
              </a:rPr>
              <a:t>Table</a:t>
            </a:r>
            <a:r>
              <a:rPr lang="en-US" b="1" dirty="0"/>
              <a:t> to Equation </a:t>
            </a:r>
            <a:r>
              <a:rPr lang="en-US" b="1" dirty="0" smtClean="0"/>
              <a:t>Security</a:t>
            </a:r>
            <a:endParaRPr lang="en-US" b="1" dirty="0"/>
          </a:p>
        </p:txBody>
      </p:sp>
      <p:sp>
        <p:nvSpPr>
          <p:cNvPr id="3" name="Content Placeholder 2"/>
          <p:cNvSpPr>
            <a:spLocks noGrp="1"/>
          </p:cNvSpPr>
          <p:nvPr>
            <p:ph idx="1"/>
          </p:nvPr>
        </p:nvSpPr>
        <p:spPr>
          <a:xfrm>
            <a:off x="673443" y="1690688"/>
            <a:ext cx="9304867" cy="4351338"/>
          </a:xfrm>
        </p:spPr>
        <p:txBody>
          <a:bodyPr/>
          <a:lstStyle/>
          <a:p>
            <a:pPr marL="0" indent="0">
              <a:buNone/>
            </a:pPr>
            <a:r>
              <a:rPr lang="en-US" dirty="0">
                <a:solidFill>
                  <a:schemeClr val="accent6"/>
                </a:solidFill>
              </a:rPr>
              <a:t>Set Up SACR &gt; Security &gt; Equation Tree Security </a:t>
            </a:r>
          </a:p>
          <a:p>
            <a:pPr lvl="1"/>
            <a:r>
              <a:rPr lang="en-US" dirty="0"/>
              <a:t>Tables and Views  </a:t>
            </a:r>
          </a:p>
          <a:p>
            <a:endParaRPr lang="en-US" dirty="0"/>
          </a:p>
        </p:txBody>
      </p:sp>
      <p:pic>
        <p:nvPicPr>
          <p:cNvPr id="5" name="Picture 4"/>
          <p:cNvPicPr>
            <a:picLocks noChangeAspect="1"/>
          </p:cNvPicPr>
          <p:nvPr/>
        </p:nvPicPr>
        <p:blipFill>
          <a:blip r:embed="rId2"/>
          <a:stretch>
            <a:fillRect/>
          </a:stretch>
        </p:blipFill>
        <p:spPr>
          <a:xfrm>
            <a:off x="1905000" y="2872946"/>
            <a:ext cx="5519681" cy="2994639"/>
          </a:xfrm>
          <a:prstGeom prst="rect">
            <a:avLst/>
          </a:prstGeom>
          <a:ln w="38100">
            <a:solidFill>
              <a:schemeClr val="accent2"/>
            </a:solidFill>
          </a:ln>
        </p:spPr>
      </p:pic>
    </p:spTree>
    <p:extLst>
      <p:ext uri="{BB962C8B-B14F-4D97-AF65-F5344CB8AC3E}">
        <p14:creationId xmlns:p14="http://schemas.microsoft.com/office/powerpoint/2010/main" val="226313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6030" y="2114836"/>
            <a:ext cx="8263466" cy="1845734"/>
          </a:xfrm>
        </p:spPr>
        <p:txBody>
          <a:bodyPr>
            <a:normAutofit/>
          </a:bodyPr>
          <a:lstStyle/>
          <a:p>
            <a:r>
              <a:rPr lang="en-US" b="1" dirty="0"/>
              <a:t>How to add </a:t>
            </a:r>
            <a:r>
              <a:rPr lang="en-US" b="1" dirty="0">
                <a:solidFill>
                  <a:schemeClr val="accent2"/>
                </a:solidFill>
              </a:rPr>
              <a:t>Callable SQL</a:t>
            </a:r>
            <a:r>
              <a:rPr lang="en-US" b="1" dirty="0"/>
              <a:t/>
            </a:r>
            <a:br>
              <a:rPr lang="en-US" b="1" dirty="0"/>
            </a:br>
            <a:r>
              <a:rPr lang="en-US" b="1" dirty="0"/>
              <a:t>to Equation security</a:t>
            </a:r>
            <a:r>
              <a:rPr lang="en-US" b="1" dirty="0" smtClean="0"/>
              <a:t>.</a:t>
            </a:r>
            <a:endParaRPr lang="en-US" b="1" dirty="0"/>
          </a:p>
        </p:txBody>
      </p:sp>
    </p:spTree>
    <p:extLst>
      <p:ext uri="{BB962C8B-B14F-4D97-AF65-F5344CB8AC3E}">
        <p14:creationId xmlns:p14="http://schemas.microsoft.com/office/powerpoint/2010/main" val="202494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t>
            </a:r>
            <a:r>
              <a:rPr lang="en-US" b="1" dirty="0">
                <a:solidFill>
                  <a:schemeClr val="accent2"/>
                </a:solidFill>
              </a:rPr>
              <a:t>Callable SQL </a:t>
            </a:r>
            <a:r>
              <a:rPr lang="en-US" b="1" dirty="0"/>
              <a:t>to Equation Security</a:t>
            </a:r>
            <a:endParaRPr lang="en-US" b="1" dirty="0">
              <a:solidFill>
                <a:schemeClr val="accent2"/>
              </a:solidFill>
            </a:endParaRPr>
          </a:p>
        </p:txBody>
      </p:sp>
      <p:sp>
        <p:nvSpPr>
          <p:cNvPr id="3" name="Content Placeholder 2"/>
          <p:cNvSpPr>
            <a:spLocks noGrp="1"/>
          </p:cNvSpPr>
          <p:nvPr>
            <p:ph idx="1"/>
          </p:nvPr>
        </p:nvSpPr>
        <p:spPr>
          <a:xfrm>
            <a:off x="673443" y="1690688"/>
            <a:ext cx="9304867" cy="4351338"/>
          </a:xfrm>
        </p:spPr>
        <p:txBody>
          <a:bodyPr/>
          <a:lstStyle/>
          <a:p>
            <a:pPr marL="0" indent="0">
              <a:buNone/>
            </a:pPr>
            <a:r>
              <a:rPr lang="en-US" dirty="0">
                <a:solidFill>
                  <a:schemeClr val="accent6"/>
                </a:solidFill>
              </a:rPr>
              <a:t>Set Up SACR &gt; Security &gt; Callable SQL &gt; Callable SQL</a:t>
            </a:r>
          </a:p>
          <a:p>
            <a:endParaRPr lang="en-US" dirty="0"/>
          </a:p>
        </p:txBody>
      </p:sp>
      <p:pic>
        <p:nvPicPr>
          <p:cNvPr id="5" name="Picture 4"/>
          <p:cNvPicPr>
            <a:picLocks noChangeAspect="1"/>
          </p:cNvPicPr>
          <p:nvPr/>
        </p:nvPicPr>
        <p:blipFill>
          <a:blip r:embed="rId2"/>
          <a:stretch>
            <a:fillRect/>
          </a:stretch>
        </p:blipFill>
        <p:spPr>
          <a:xfrm>
            <a:off x="2288289" y="2594919"/>
            <a:ext cx="5181600" cy="2771553"/>
          </a:xfrm>
          <a:prstGeom prst="rect">
            <a:avLst/>
          </a:prstGeom>
          <a:ln w="38100">
            <a:solidFill>
              <a:schemeClr val="accent2"/>
            </a:solidFill>
          </a:ln>
        </p:spPr>
      </p:pic>
    </p:spTree>
    <p:extLst>
      <p:ext uri="{BB962C8B-B14F-4D97-AF65-F5344CB8AC3E}">
        <p14:creationId xmlns:p14="http://schemas.microsoft.com/office/powerpoint/2010/main" val="400836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t>
            </a:r>
            <a:r>
              <a:rPr lang="en-US" b="1" dirty="0" smtClean="0">
                <a:solidFill>
                  <a:schemeClr val="accent2"/>
                </a:solidFill>
              </a:rPr>
              <a:t>Callable SQL </a:t>
            </a:r>
            <a:r>
              <a:rPr lang="en-US" b="1" dirty="0"/>
              <a:t>to Equation </a:t>
            </a:r>
            <a:r>
              <a:rPr lang="en-US" b="1" dirty="0" smtClean="0"/>
              <a:t>Security</a:t>
            </a:r>
            <a:endParaRPr lang="en-US" b="1" dirty="0"/>
          </a:p>
        </p:txBody>
      </p:sp>
      <p:sp>
        <p:nvSpPr>
          <p:cNvPr id="3" name="Content Placeholder 2"/>
          <p:cNvSpPr>
            <a:spLocks noGrp="1"/>
          </p:cNvSpPr>
          <p:nvPr>
            <p:ph idx="1"/>
          </p:nvPr>
        </p:nvSpPr>
        <p:spPr>
          <a:xfrm>
            <a:off x="673443" y="1690688"/>
            <a:ext cx="9304867" cy="4351338"/>
          </a:xfrm>
        </p:spPr>
        <p:txBody>
          <a:bodyPr/>
          <a:lstStyle/>
          <a:p>
            <a:pPr marL="0" indent="0">
              <a:buNone/>
            </a:pPr>
            <a:r>
              <a:rPr lang="en-US" dirty="0">
                <a:solidFill>
                  <a:schemeClr val="accent6"/>
                </a:solidFill>
              </a:rPr>
              <a:t>Set Up SACR &gt; Security &gt; Callable SQL &gt; Callable SQL</a:t>
            </a:r>
          </a:p>
          <a:p>
            <a:endParaRPr lang="en-US" dirty="0"/>
          </a:p>
        </p:txBody>
      </p:sp>
      <p:pic>
        <p:nvPicPr>
          <p:cNvPr id="6" name="Picture 5"/>
          <p:cNvPicPr>
            <a:picLocks noChangeAspect="1"/>
          </p:cNvPicPr>
          <p:nvPr/>
        </p:nvPicPr>
        <p:blipFill>
          <a:blip r:embed="rId2"/>
          <a:stretch>
            <a:fillRect/>
          </a:stretch>
        </p:blipFill>
        <p:spPr>
          <a:xfrm>
            <a:off x="1007075" y="2794517"/>
            <a:ext cx="5824538" cy="3188674"/>
          </a:xfrm>
          <a:prstGeom prst="rect">
            <a:avLst/>
          </a:prstGeom>
          <a:ln w="38100">
            <a:solidFill>
              <a:schemeClr val="accent2"/>
            </a:solidFill>
          </a:ln>
        </p:spPr>
      </p:pic>
      <p:sp>
        <p:nvSpPr>
          <p:cNvPr id="7" name="Rectangle 6"/>
          <p:cNvSpPr/>
          <p:nvPr/>
        </p:nvSpPr>
        <p:spPr>
          <a:xfrm>
            <a:off x="7232936" y="3719512"/>
            <a:ext cx="1828800" cy="523220"/>
          </a:xfrm>
          <a:prstGeom prst="rect">
            <a:avLst/>
          </a:prstGeom>
        </p:spPr>
        <p:txBody>
          <a:bodyPr wrap="square">
            <a:spAutoFit/>
          </a:bodyPr>
          <a:lstStyle/>
          <a:p>
            <a:r>
              <a:rPr lang="en-US" sz="1400" dirty="0" smtClean="0"/>
              <a:t>Click the + sign to insert a new row.</a:t>
            </a:r>
            <a:endParaRPr lang="en-US" sz="1400" dirty="0"/>
          </a:p>
        </p:txBody>
      </p:sp>
      <p:cxnSp>
        <p:nvCxnSpPr>
          <p:cNvPr id="8" name="Straight Arrow Connector 7"/>
          <p:cNvCxnSpPr/>
          <p:nvPr/>
        </p:nvCxnSpPr>
        <p:spPr>
          <a:xfrm flipH="1">
            <a:off x="5861336" y="3981122"/>
            <a:ext cx="1371600" cy="125221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404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 </a:t>
            </a:r>
            <a:r>
              <a:rPr lang="en-US" b="1" dirty="0" smtClean="0">
                <a:solidFill>
                  <a:schemeClr val="accent2"/>
                </a:solidFill>
              </a:rPr>
              <a:t>Callable SQL </a:t>
            </a:r>
            <a:r>
              <a:rPr lang="en-US" b="1" dirty="0"/>
              <a:t>to Equation </a:t>
            </a:r>
            <a:r>
              <a:rPr lang="en-US" b="1" dirty="0" smtClean="0"/>
              <a:t>Security</a:t>
            </a:r>
            <a:endParaRPr lang="en-US" b="1" dirty="0"/>
          </a:p>
        </p:txBody>
      </p:sp>
      <p:sp>
        <p:nvSpPr>
          <p:cNvPr id="3" name="Content Placeholder 2"/>
          <p:cNvSpPr>
            <a:spLocks noGrp="1"/>
          </p:cNvSpPr>
          <p:nvPr>
            <p:ph idx="1"/>
          </p:nvPr>
        </p:nvSpPr>
        <p:spPr>
          <a:xfrm>
            <a:off x="673443" y="1690688"/>
            <a:ext cx="9304867" cy="4351338"/>
          </a:xfrm>
        </p:spPr>
        <p:txBody>
          <a:bodyPr/>
          <a:lstStyle/>
          <a:p>
            <a:pPr marL="0" indent="0">
              <a:buNone/>
            </a:pPr>
            <a:r>
              <a:rPr lang="en-US" dirty="0">
                <a:solidFill>
                  <a:schemeClr val="accent6"/>
                </a:solidFill>
              </a:rPr>
              <a:t>Set Up SACR &gt; Security &gt; Callable SQL &gt; Callable SQL</a:t>
            </a:r>
          </a:p>
          <a:p>
            <a:endParaRPr lang="en-US" dirty="0"/>
          </a:p>
        </p:txBody>
      </p:sp>
      <p:sp>
        <p:nvSpPr>
          <p:cNvPr id="7" name="Rectangle 6"/>
          <p:cNvSpPr/>
          <p:nvPr/>
        </p:nvSpPr>
        <p:spPr>
          <a:xfrm>
            <a:off x="7232936" y="3504068"/>
            <a:ext cx="1828800" cy="954107"/>
          </a:xfrm>
          <a:prstGeom prst="rect">
            <a:avLst/>
          </a:prstGeom>
        </p:spPr>
        <p:txBody>
          <a:bodyPr wrap="square">
            <a:spAutoFit/>
          </a:bodyPr>
          <a:lstStyle/>
          <a:p>
            <a:r>
              <a:rPr lang="en-US" sz="1400" dirty="0"/>
              <a:t>Enter the name of your Callable SQL </a:t>
            </a:r>
            <a:endParaRPr lang="en-US" sz="1400" dirty="0" smtClean="0"/>
          </a:p>
          <a:p>
            <a:r>
              <a:rPr lang="en-US" sz="1400" dirty="0" smtClean="0"/>
              <a:t>and </a:t>
            </a:r>
            <a:r>
              <a:rPr lang="en-US" sz="1400" dirty="0" err="1"/>
              <a:t>Auth</a:t>
            </a:r>
            <a:r>
              <a:rPr lang="en-US" sz="1400" dirty="0"/>
              <a:t> Level </a:t>
            </a:r>
            <a:endParaRPr lang="en-US" sz="1400" dirty="0" smtClean="0"/>
          </a:p>
          <a:p>
            <a:r>
              <a:rPr lang="en-US" sz="1400" dirty="0" smtClean="0"/>
              <a:t>and </a:t>
            </a:r>
            <a:r>
              <a:rPr lang="en-US" sz="1400" dirty="0"/>
              <a:t>click SAVE.</a:t>
            </a:r>
          </a:p>
        </p:txBody>
      </p:sp>
      <p:pic>
        <p:nvPicPr>
          <p:cNvPr id="9" name="Picture 8"/>
          <p:cNvPicPr>
            <a:picLocks noChangeAspect="1"/>
          </p:cNvPicPr>
          <p:nvPr/>
        </p:nvPicPr>
        <p:blipFill>
          <a:blip r:embed="rId2"/>
          <a:stretch>
            <a:fillRect/>
          </a:stretch>
        </p:blipFill>
        <p:spPr>
          <a:xfrm>
            <a:off x="914400" y="2438400"/>
            <a:ext cx="5775920" cy="3251629"/>
          </a:xfrm>
          <a:prstGeom prst="rect">
            <a:avLst/>
          </a:prstGeom>
          <a:ln w="38100">
            <a:solidFill>
              <a:schemeClr val="accent2"/>
            </a:solidFill>
          </a:ln>
        </p:spPr>
      </p:pic>
      <p:cxnSp>
        <p:nvCxnSpPr>
          <p:cNvPr id="8" name="Straight Arrow Connector 7"/>
          <p:cNvCxnSpPr/>
          <p:nvPr/>
        </p:nvCxnSpPr>
        <p:spPr>
          <a:xfrm flipH="1">
            <a:off x="4061254" y="3981122"/>
            <a:ext cx="3171682" cy="1126337"/>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4403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Format for a</a:t>
            </a:r>
            <a:br>
              <a:rPr lang="en-US" b="1" dirty="0"/>
            </a:br>
            <a:r>
              <a:rPr lang="en-US" b="1" dirty="0">
                <a:solidFill>
                  <a:schemeClr val="accent2"/>
                </a:solidFill>
              </a:rPr>
              <a:t>Stand-Alone</a:t>
            </a:r>
            <a:r>
              <a:rPr lang="en-US" b="1" dirty="0"/>
              <a:t> </a:t>
            </a:r>
            <a:r>
              <a:rPr lang="en-US" b="1" dirty="0" smtClean="0"/>
              <a:t>Equation</a:t>
            </a:r>
            <a:endParaRPr lang="en-US" b="1" dirty="0"/>
          </a:p>
        </p:txBody>
      </p:sp>
      <p:sp>
        <p:nvSpPr>
          <p:cNvPr id="3" name="Subtitle 2"/>
          <p:cNvSpPr>
            <a:spLocks noGrp="1"/>
          </p:cNvSpPr>
          <p:nvPr>
            <p:ph type="subTitle" idx="1"/>
          </p:nvPr>
        </p:nvSpPr>
        <p:spPr>
          <a:xfrm>
            <a:off x="1964267" y="3822357"/>
            <a:ext cx="8263466" cy="790832"/>
          </a:xfrm>
        </p:spPr>
        <p:txBody>
          <a:bodyPr>
            <a:normAutofit/>
          </a:bodyPr>
          <a:lstStyle/>
          <a:p>
            <a:r>
              <a:rPr lang="en-US" dirty="0" smtClean="0"/>
              <a:t>Example</a:t>
            </a:r>
            <a:r>
              <a:rPr lang="en-US" dirty="0"/>
              <a:t>:  Adding UEM to Disbursement Item Type Rules</a:t>
            </a:r>
          </a:p>
          <a:p>
            <a:endParaRPr lang="en-US" dirty="0"/>
          </a:p>
        </p:txBody>
      </p:sp>
      <p:sp>
        <p:nvSpPr>
          <p:cNvPr id="4" name="Rectangle 3"/>
          <p:cNvSpPr/>
          <p:nvPr/>
        </p:nvSpPr>
        <p:spPr>
          <a:xfrm>
            <a:off x="115329" y="6417446"/>
            <a:ext cx="6870357" cy="369332"/>
          </a:xfrm>
          <a:prstGeom prst="rect">
            <a:avLst/>
          </a:prstGeom>
        </p:spPr>
        <p:txBody>
          <a:bodyPr wrap="square">
            <a:spAutoFit/>
          </a:bodyPr>
          <a:lstStyle/>
          <a:p>
            <a:r>
              <a:rPr lang="en-US" dirty="0"/>
              <a:t>Set Up SACR &gt; Common Definitions &gt; Equation Engine &gt; Equation Editor</a:t>
            </a:r>
          </a:p>
        </p:txBody>
      </p:sp>
    </p:spTree>
    <p:extLst>
      <p:ext uri="{BB962C8B-B14F-4D97-AF65-F5344CB8AC3E}">
        <p14:creationId xmlns:p14="http://schemas.microsoft.com/office/powerpoint/2010/main" val="304989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1185F2D-984B-4099-BF7B-380E7CD340A3}"/>
              </a:ext>
            </a:extLst>
          </p:cNvPr>
          <p:cNvSpPr>
            <a:spLocks noGrp="1"/>
          </p:cNvSpPr>
          <p:nvPr>
            <p:ph idx="1"/>
          </p:nvPr>
        </p:nvSpPr>
        <p:spPr>
          <a:xfrm>
            <a:off x="5183188" y="987425"/>
            <a:ext cx="6172200" cy="2441575"/>
          </a:xfrm>
        </p:spPr>
        <p:txBody>
          <a:bodyPr/>
          <a:lstStyle/>
          <a:p>
            <a:pPr marL="0" indent="0" algn="ctr">
              <a:buNone/>
            </a:pPr>
            <a:r>
              <a:rPr lang="en-US" sz="4000" dirty="0" smtClean="0"/>
              <a:t>Dana Pawlowicz</a:t>
            </a:r>
            <a:endParaRPr lang="en-US" sz="4000" dirty="0"/>
          </a:p>
          <a:p>
            <a:pPr marL="0" indent="0" algn="ctr">
              <a:buNone/>
            </a:pPr>
            <a:r>
              <a:rPr lang="en-US" sz="2800" i="1" dirty="0" err="1" smtClean="0">
                <a:solidFill>
                  <a:schemeClr val="tx2"/>
                </a:solidFill>
              </a:rPr>
              <a:t>Sr</a:t>
            </a:r>
            <a:r>
              <a:rPr lang="en-US" sz="2800" i="1" dirty="0" smtClean="0">
                <a:solidFill>
                  <a:schemeClr val="tx2"/>
                </a:solidFill>
              </a:rPr>
              <a:t> Business Systems Analyst</a:t>
            </a:r>
            <a:endParaRPr lang="en-US" sz="2800" i="1" dirty="0">
              <a:solidFill>
                <a:schemeClr val="tx2"/>
              </a:solidFill>
            </a:endParaRPr>
          </a:p>
          <a:p>
            <a:pPr marL="0" indent="0" algn="ctr">
              <a:buNone/>
            </a:pPr>
            <a:r>
              <a:rPr lang="en-US" sz="2800" dirty="0" smtClean="0">
                <a:solidFill>
                  <a:schemeClr val="tx2"/>
                </a:solidFill>
              </a:rPr>
              <a:t>University of </a:t>
            </a:r>
            <a:r>
              <a:rPr lang="en-US" sz="2800" dirty="0" err="1" smtClean="0">
                <a:solidFill>
                  <a:schemeClr val="tx2"/>
                </a:solidFill>
              </a:rPr>
              <a:t>Cininnati</a:t>
            </a:r>
            <a:endParaRPr lang="en-US" sz="2800" dirty="0">
              <a:solidFill>
                <a:schemeClr val="tx2"/>
              </a:solidFill>
            </a:endParaRPr>
          </a:p>
          <a:p>
            <a:pPr marL="0" indent="0" algn="ctr">
              <a:buNone/>
            </a:pPr>
            <a:r>
              <a:rPr lang="en-US" sz="2400" dirty="0" smtClean="0">
                <a:solidFill>
                  <a:schemeClr val="tx2"/>
                </a:solidFill>
              </a:rPr>
              <a:t>dana.pawlowicz@uc.edu</a:t>
            </a:r>
            <a:endParaRPr lang="en-US" dirty="0">
              <a:solidFill>
                <a:schemeClr val="tx2"/>
              </a:solidFill>
            </a:endParaRPr>
          </a:p>
        </p:txBody>
      </p:sp>
      <p:pic>
        <p:nvPicPr>
          <p:cNvPr id="1026" name="Picture 2" descr="http://www.uc.edu/content/dam/common/images/free_images_web/CampusJuly14_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6" y="535460"/>
            <a:ext cx="5910041" cy="393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95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Initialize Local &amp; Global Variables</a:t>
            </a:r>
            <a:endParaRPr lang="en-US" b="1" dirty="0"/>
          </a:p>
        </p:txBody>
      </p:sp>
      <p:sp>
        <p:nvSpPr>
          <p:cNvPr id="7" name="Rectangle 6"/>
          <p:cNvSpPr/>
          <p:nvPr/>
        </p:nvSpPr>
        <p:spPr>
          <a:xfrm>
            <a:off x="7238860" y="3537315"/>
            <a:ext cx="2001680" cy="738664"/>
          </a:xfrm>
          <a:prstGeom prst="rect">
            <a:avLst/>
          </a:prstGeom>
        </p:spPr>
        <p:txBody>
          <a:bodyPr wrap="square">
            <a:spAutoFit/>
          </a:bodyPr>
          <a:lstStyle/>
          <a:p>
            <a:r>
              <a:rPr lang="en-US" sz="1400" dirty="0"/>
              <a:t>Initialized to blank, this is the key field we are cycling through</a:t>
            </a:r>
          </a:p>
        </p:txBody>
      </p:sp>
      <p:pic>
        <p:nvPicPr>
          <p:cNvPr id="10" name="Picture 9"/>
          <p:cNvPicPr>
            <a:picLocks noChangeAspect="1"/>
          </p:cNvPicPr>
          <p:nvPr/>
        </p:nvPicPr>
        <p:blipFill>
          <a:blip r:embed="rId2"/>
          <a:stretch>
            <a:fillRect/>
          </a:stretch>
        </p:blipFill>
        <p:spPr>
          <a:xfrm>
            <a:off x="1066800" y="2133600"/>
            <a:ext cx="4238625" cy="2152650"/>
          </a:xfrm>
          <a:prstGeom prst="rect">
            <a:avLst/>
          </a:prstGeom>
          <a:ln w="38100">
            <a:solidFill>
              <a:schemeClr val="accent2"/>
            </a:solidFill>
          </a:ln>
        </p:spPr>
      </p:pic>
      <p:cxnSp>
        <p:nvCxnSpPr>
          <p:cNvPr id="8" name="Straight Arrow Connector 7"/>
          <p:cNvCxnSpPr/>
          <p:nvPr/>
        </p:nvCxnSpPr>
        <p:spPr>
          <a:xfrm flipH="1" flipV="1">
            <a:off x="4092588" y="2914540"/>
            <a:ext cx="3146272" cy="92607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7247097" y="2097241"/>
            <a:ext cx="1670591" cy="523220"/>
          </a:xfrm>
          <a:prstGeom prst="rect">
            <a:avLst/>
          </a:prstGeom>
        </p:spPr>
        <p:txBody>
          <a:bodyPr wrap="square">
            <a:spAutoFit/>
          </a:bodyPr>
          <a:lstStyle/>
          <a:p>
            <a:r>
              <a:rPr lang="en-US" sz="1400" dirty="0" smtClean="0"/>
              <a:t>UC has only one Institution/</a:t>
            </a:r>
            <a:r>
              <a:rPr lang="en-US" sz="1400" dirty="0" err="1" smtClean="0"/>
              <a:t>SetID</a:t>
            </a:r>
            <a:endParaRPr lang="en-US" sz="1400" dirty="0"/>
          </a:p>
        </p:txBody>
      </p:sp>
      <p:cxnSp>
        <p:nvCxnSpPr>
          <p:cNvPr id="12" name="Straight Arrow Connector 11"/>
          <p:cNvCxnSpPr/>
          <p:nvPr/>
        </p:nvCxnSpPr>
        <p:spPr>
          <a:xfrm flipH="1">
            <a:off x="3978877" y="2372497"/>
            <a:ext cx="3268220" cy="32521"/>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4572884" y="3840610"/>
            <a:ext cx="2665976" cy="132074"/>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UCFA_DISBITU</a:t>
            </a:r>
            <a:endParaRPr lang="en-US" sz="1400" dirty="0">
              <a:solidFill>
                <a:schemeClr val="accent1"/>
              </a:solidFill>
              <a:latin typeface="Arial" charset="0"/>
            </a:endParaRPr>
          </a:p>
        </p:txBody>
      </p:sp>
    </p:spTree>
    <p:extLst>
      <p:ext uri="{BB962C8B-B14F-4D97-AF65-F5344CB8AC3E}">
        <p14:creationId xmlns:p14="http://schemas.microsoft.com/office/powerpoint/2010/main" val="654666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lstStyle/>
          <a:p>
            <a:r>
              <a:rPr lang="en-US" b="1" dirty="0" smtClean="0"/>
              <a:t>Find First</a:t>
            </a:r>
            <a:endParaRPr lang="en-US" b="1" dirty="0"/>
          </a:p>
        </p:txBody>
      </p:sp>
      <p:pic>
        <p:nvPicPr>
          <p:cNvPr id="9" name="Picture 8"/>
          <p:cNvPicPr>
            <a:picLocks noChangeAspect="1"/>
          </p:cNvPicPr>
          <p:nvPr/>
        </p:nvPicPr>
        <p:blipFill>
          <a:blip r:embed="rId2"/>
          <a:stretch>
            <a:fillRect/>
          </a:stretch>
        </p:blipFill>
        <p:spPr>
          <a:xfrm>
            <a:off x="952849" y="1245002"/>
            <a:ext cx="4546022" cy="1387733"/>
          </a:xfrm>
          <a:prstGeom prst="rect">
            <a:avLst/>
          </a:prstGeom>
          <a:ln w="38100">
            <a:solidFill>
              <a:schemeClr val="accent2"/>
            </a:solidFill>
          </a:ln>
        </p:spPr>
      </p:pic>
      <p:cxnSp>
        <p:nvCxnSpPr>
          <p:cNvPr id="12" name="Straight Arrow Connector 11"/>
          <p:cNvCxnSpPr>
            <a:stCxn id="15" idx="1"/>
          </p:cNvCxnSpPr>
          <p:nvPr/>
        </p:nvCxnSpPr>
        <p:spPr>
          <a:xfrm flipH="1">
            <a:off x="4233348" y="1568301"/>
            <a:ext cx="2002697" cy="36933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14" name="Oval 13"/>
          <p:cNvSpPr/>
          <p:nvPr/>
        </p:nvSpPr>
        <p:spPr>
          <a:xfrm>
            <a:off x="3468129" y="2199502"/>
            <a:ext cx="436605" cy="23066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36045" y="1198969"/>
            <a:ext cx="2667000" cy="738664"/>
          </a:xfrm>
          <a:prstGeom prst="rect">
            <a:avLst/>
          </a:prstGeom>
        </p:spPr>
        <p:txBody>
          <a:bodyPr wrap="square">
            <a:spAutoFit/>
          </a:bodyPr>
          <a:lstStyle/>
          <a:p>
            <a:r>
              <a:rPr lang="en-US" sz="1400" dirty="0" smtClean="0"/>
              <a:t>Notice the “Greater Equal”</a:t>
            </a:r>
          </a:p>
          <a:p>
            <a:r>
              <a:rPr lang="en-US" sz="1400" dirty="0" smtClean="0"/>
              <a:t>This is the field we initialized to blank.</a:t>
            </a:r>
            <a:endParaRPr lang="en-US" sz="1400" dirty="0"/>
          </a:p>
        </p:txBody>
      </p:sp>
      <p:sp>
        <p:nvSpPr>
          <p:cNvPr id="17" name="Rectangle 16"/>
          <p:cNvSpPr/>
          <p:nvPr/>
        </p:nvSpPr>
        <p:spPr>
          <a:xfrm>
            <a:off x="846438" y="2861442"/>
            <a:ext cx="8857735" cy="523220"/>
          </a:xfrm>
          <a:prstGeom prst="rect">
            <a:avLst/>
          </a:prstGeom>
        </p:spPr>
        <p:txBody>
          <a:bodyPr wrap="square">
            <a:spAutoFit/>
          </a:bodyPr>
          <a:lstStyle/>
          <a:p>
            <a:r>
              <a:rPr lang="en-US" sz="1400" dirty="0" smtClean="0"/>
              <a:t>The Global AID_YEAR was not initialized.  We are getting that from Run Control Parameters found at the bottom of the Equation Engine screen.</a:t>
            </a:r>
            <a:endParaRPr lang="en-US" sz="1400" dirty="0"/>
          </a:p>
        </p:txBody>
      </p:sp>
      <p:pic>
        <p:nvPicPr>
          <p:cNvPr id="18" name="Picture 17"/>
          <p:cNvPicPr>
            <a:picLocks noChangeAspect="1"/>
          </p:cNvPicPr>
          <p:nvPr/>
        </p:nvPicPr>
        <p:blipFill>
          <a:blip r:embed="rId3"/>
          <a:stretch>
            <a:fillRect/>
          </a:stretch>
        </p:blipFill>
        <p:spPr>
          <a:xfrm>
            <a:off x="942459" y="3472174"/>
            <a:ext cx="5924550" cy="866775"/>
          </a:xfrm>
          <a:prstGeom prst="rect">
            <a:avLst/>
          </a:prstGeom>
          <a:ln w="38100">
            <a:solidFill>
              <a:schemeClr val="accent2"/>
            </a:solidFill>
          </a:ln>
        </p:spPr>
      </p:pic>
      <p:pic>
        <p:nvPicPr>
          <p:cNvPr id="19" name="Picture 18"/>
          <p:cNvPicPr>
            <a:picLocks noChangeAspect="1"/>
          </p:cNvPicPr>
          <p:nvPr/>
        </p:nvPicPr>
        <p:blipFill>
          <a:blip r:embed="rId4"/>
          <a:stretch>
            <a:fillRect/>
          </a:stretch>
        </p:blipFill>
        <p:spPr>
          <a:xfrm>
            <a:off x="952849" y="4495507"/>
            <a:ext cx="4257675" cy="1343025"/>
          </a:xfrm>
          <a:prstGeom prst="rect">
            <a:avLst/>
          </a:prstGeom>
          <a:ln w="38100">
            <a:solidFill>
              <a:schemeClr val="accent2"/>
            </a:solidFill>
          </a:ln>
        </p:spPr>
      </p:pic>
      <p:sp>
        <p:nvSpPr>
          <p:cNvPr id="20" name="Rectangle 19"/>
          <p:cNvSpPr/>
          <p:nvPr/>
        </p:nvSpPr>
        <p:spPr>
          <a:xfrm>
            <a:off x="6236045" y="4905409"/>
            <a:ext cx="2667000" cy="523220"/>
          </a:xfrm>
          <a:prstGeom prst="rect">
            <a:avLst/>
          </a:prstGeom>
        </p:spPr>
        <p:txBody>
          <a:bodyPr wrap="square">
            <a:spAutoFit/>
          </a:bodyPr>
          <a:lstStyle/>
          <a:p>
            <a:r>
              <a:rPr lang="en-US" sz="1400" dirty="0" smtClean="0"/>
              <a:t>If no records are found, end the program (Return).</a:t>
            </a:r>
            <a:endParaRPr lang="en-US" sz="1400" dirty="0"/>
          </a:p>
        </p:txBody>
      </p:sp>
      <p:cxnSp>
        <p:nvCxnSpPr>
          <p:cNvPr id="21" name="Straight Arrow Connector 20"/>
          <p:cNvCxnSpPr/>
          <p:nvPr/>
        </p:nvCxnSpPr>
        <p:spPr>
          <a:xfrm flipH="1">
            <a:off x="1960606" y="5167019"/>
            <a:ext cx="4251267" cy="18757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UCFA_DISBITU</a:t>
            </a:r>
            <a:endParaRPr lang="en-US" sz="1400" dirty="0">
              <a:solidFill>
                <a:schemeClr val="accent1"/>
              </a:solidFill>
              <a:latin typeface="Arial" charset="0"/>
            </a:endParaRPr>
          </a:p>
        </p:txBody>
      </p:sp>
    </p:spTree>
    <p:extLst>
      <p:ext uri="{BB962C8B-B14F-4D97-AF65-F5344CB8AC3E}">
        <p14:creationId xmlns:p14="http://schemas.microsoft.com/office/powerpoint/2010/main" val="354162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lstStyle/>
          <a:p>
            <a:r>
              <a:rPr lang="en-US" b="1" dirty="0" smtClean="0"/>
              <a:t>Selection Logic</a:t>
            </a:r>
            <a:endParaRPr lang="en-US" b="1" dirty="0"/>
          </a:p>
        </p:txBody>
      </p:sp>
      <p:sp>
        <p:nvSpPr>
          <p:cNvPr id="15" name="Rectangle 14"/>
          <p:cNvSpPr/>
          <p:nvPr/>
        </p:nvSpPr>
        <p:spPr>
          <a:xfrm>
            <a:off x="6236045" y="1198969"/>
            <a:ext cx="2667000" cy="954107"/>
          </a:xfrm>
          <a:prstGeom prst="rect">
            <a:avLst/>
          </a:prstGeom>
        </p:spPr>
        <p:txBody>
          <a:bodyPr wrap="square">
            <a:spAutoFit/>
          </a:bodyPr>
          <a:lstStyle/>
          <a:p>
            <a:r>
              <a:rPr lang="en-US" sz="1400" dirty="0"/>
              <a:t>If a new UEM is being designed for all federal item types.  The Run Control would have this field set to F.</a:t>
            </a:r>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UCFA_DISBITU</a:t>
            </a:r>
            <a:endParaRPr lang="en-US" sz="1400" dirty="0">
              <a:solidFill>
                <a:schemeClr val="accent1"/>
              </a:solidFill>
              <a:latin typeface="Arial" charset="0"/>
            </a:endParaRPr>
          </a:p>
        </p:txBody>
      </p:sp>
      <p:pic>
        <p:nvPicPr>
          <p:cNvPr id="13" name="Picture 12"/>
          <p:cNvPicPr>
            <a:picLocks noChangeAspect="1"/>
          </p:cNvPicPr>
          <p:nvPr/>
        </p:nvPicPr>
        <p:blipFill>
          <a:blip r:embed="rId2"/>
          <a:stretch>
            <a:fillRect/>
          </a:stretch>
        </p:blipFill>
        <p:spPr>
          <a:xfrm>
            <a:off x="934995" y="1366596"/>
            <a:ext cx="4721991" cy="2138260"/>
          </a:xfrm>
          <a:prstGeom prst="rect">
            <a:avLst/>
          </a:prstGeom>
          <a:ln w="38100">
            <a:solidFill>
              <a:schemeClr val="accent2"/>
            </a:solidFill>
          </a:ln>
        </p:spPr>
      </p:pic>
      <p:sp>
        <p:nvSpPr>
          <p:cNvPr id="16" name="Rectangle 15"/>
          <p:cNvSpPr/>
          <p:nvPr/>
        </p:nvSpPr>
        <p:spPr>
          <a:xfrm>
            <a:off x="6236045" y="3133593"/>
            <a:ext cx="2362200" cy="523220"/>
          </a:xfrm>
          <a:prstGeom prst="rect">
            <a:avLst/>
          </a:prstGeom>
        </p:spPr>
        <p:txBody>
          <a:bodyPr wrap="square">
            <a:spAutoFit/>
          </a:bodyPr>
          <a:lstStyle/>
          <a:p>
            <a:r>
              <a:rPr lang="en-US" sz="1400" dirty="0" smtClean="0"/>
              <a:t>Getting max effective date for </a:t>
            </a:r>
            <a:r>
              <a:rPr lang="en-US" sz="1400" dirty="0" err="1" smtClean="0"/>
              <a:t>Item_Type</a:t>
            </a:r>
            <a:endParaRPr lang="en-US" sz="1400" dirty="0"/>
          </a:p>
        </p:txBody>
      </p:sp>
      <p:sp>
        <p:nvSpPr>
          <p:cNvPr id="22" name="Rectangle 21"/>
          <p:cNvSpPr/>
          <p:nvPr/>
        </p:nvSpPr>
        <p:spPr>
          <a:xfrm>
            <a:off x="838200" y="4094437"/>
            <a:ext cx="7598175" cy="523220"/>
          </a:xfrm>
          <a:prstGeom prst="rect">
            <a:avLst/>
          </a:prstGeom>
        </p:spPr>
        <p:txBody>
          <a:bodyPr wrap="square">
            <a:spAutoFit/>
          </a:bodyPr>
          <a:lstStyle/>
          <a:p>
            <a:r>
              <a:rPr lang="en-US" sz="1400" dirty="0" smtClean="0"/>
              <a:t>The Global FA_SOURCE is coming from the Run Control Parameters found at the bottom of the Equation Engine screen.  </a:t>
            </a:r>
            <a:r>
              <a:rPr lang="en-US" sz="1400" dirty="0"/>
              <a:t> </a:t>
            </a:r>
            <a:r>
              <a:rPr lang="en-US" sz="1400" dirty="0" smtClean="0"/>
              <a:t>These are “prompts.”</a:t>
            </a:r>
            <a:endParaRPr lang="en-US" sz="1400" dirty="0"/>
          </a:p>
        </p:txBody>
      </p:sp>
      <p:pic>
        <p:nvPicPr>
          <p:cNvPr id="24" name="Picture 23"/>
          <p:cNvPicPr>
            <a:picLocks noChangeAspect="1"/>
          </p:cNvPicPr>
          <p:nvPr/>
        </p:nvPicPr>
        <p:blipFill>
          <a:blip r:embed="rId3"/>
          <a:stretch>
            <a:fillRect/>
          </a:stretch>
        </p:blipFill>
        <p:spPr>
          <a:xfrm>
            <a:off x="922638" y="4800600"/>
            <a:ext cx="5924550" cy="866775"/>
          </a:xfrm>
          <a:prstGeom prst="rect">
            <a:avLst/>
          </a:prstGeom>
          <a:ln w="38100">
            <a:solidFill>
              <a:schemeClr val="accent2"/>
            </a:solidFill>
          </a:ln>
        </p:spPr>
      </p:pic>
      <p:cxnSp>
        <p:nvCxnSpPr>
          <p:cNvPr id="12" name="Straight Arrow Connector 11"/>
          <p:cNvCxnSpPr/>
          <p:nvPr/>
        </p:nvCxnSpPr>
        <p:spPr>
          <a:xfrm flipH="1">
            <a:off x="3747317" y="1587268"/>
            <a:ext cx="2488728" cy="528804"/>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flipV="1">
            <a:off x="5794117" y="3423935"/>
            <a:ext cx="441928" cy="15642"/>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607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lstStyle/>
          <a:p>
            <a:r>
              <a:rPr lang="en-US" b="1" dirty="0" smtClean="0"/>
              <a:t>Selection Logic</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UCFA_DISBITU</a:t>
            </a:r>
            <a:endParaRPr lang="en-US" sz="1400" dirty="0">
              <a:solidFill>
                <a:schemeClr val="accent1"/>
              </a:solidFill>
              <a:latin typeface="Arial" charset="0"/>
            </a:endParaRPr>
          </a:p>
        </p:txBody>
      </p:sp>
      <p:pic>
        <p:nvPicPr>
          <p:cNvPr id="11" name="Picture 10"/>
          <p:cNvPicPr>
            <a:picLocks noChangeAspect="1"/>
          </p:cNvPicPr>
          <p:nvPr/>
        </p:nvPicPr>
        <p:blipFill>
          <a:blip r:embed="rId2"/>
          <a:stretch>
            <a:fillRect/>
          </a:stretch>
        </p:blipFill>
        <p:spPr>
          <a:xfrm>
            <a:off x="527222" y="1363976"/>
            <a:ext cx="4845968" cy="2909000"/>
          </a:xfrm>
          <a:prstGeom prst="rect">
            <a:avLst/>
          </a:prstGeom>
          <a:ln w="38100">
            <a:solidFill>
              <a:schemeClr val="accent2"/>
            </a:solidFill>
          </a:ln>
        </p:spPr>
      </p:pic>
      <p:sp>
        <p:nvSpPr>
          <p:cNvPr id="14" name="Rectangle 13"/>
          <p:cNvSpPr/>
          <p:nvPr/>
        </p:nvSpPr>
        <p:spPr>
          <a:xfrm>
            <a:off x="5946975" y="787151"/>
            <a:ext cx="2511226" cy="1815882"/>
          </a:xfrm>
          <a:prstGeom prst="rect">
            <a:avLst/>
          </a:prstGeom>
        </p:spPr>
        <p:txBody>
          <a:bodyPr wrap="square">
            <a:spAutoFit/>
          </a:bodyPr>
          <a:lstStyle/>
          <a:p>
            <a:r>
              <a:rPr lang="en-US" sz="1400" dirty="0" smtClean="0"/>
              <a:t>SELECTED_ITEM_TYPE was initialized to blank in the beginning.  First round through it’s blank.  You want to make sure your Global is being set each cycle through and that you are only processing this item type once.</a:t>
            </a:r>
            <a:endParaRPr lang="en-US" sz="1400" dirty="0"/>
          </a:p>
        </p:txBody>
      </p:sp>
      <p:sp>
        <p:nvSpPr>
          <p:cNvPr id="17" name="Rectangle 16"/>
          <p:cNvSpPr/>
          <p:nvPr/>
        </p:nvSpPr>
        <p:spPr>
          <a:xfrm>
            <a:off x="5867400" y="3984598"/>
            <a:ext cx="2362200" cy="1384995"/>
          </a:xfrm>
          <a:prstGeom prst="rect">
            <a:avLst/>
          </a:prstGeom>
        </p:spPr>
        <p:txBody>
          <a:bodyPr wrap="square">
            <a:spAutoFit/>
          </a:bodyPr>
          <a:lstStyle/>
          <a:p>
            <a:r>
              <a:rPr lang="en-US" sz="1400" dirty="0" smtClean="0"/>
              <a:t>This equation (contains Callable SQL) will be called 4 times.  Each time the Global Variable for ACAD_CAREER will be set.  Values:  UGRD, GRAD, MED, LAW</a:t>
            </a:r>
            <a:endParaRPr lang="en-US" sz="1400" dirty="0"/>
          </a:p>
        </p:txBody>
      </p:sp>
      <p:sp>
        <p:nvSpPr>
          <p:cNvPr id="20" name="Rectangle 19"/>
          <p:cNvSpPr/>
          <p:nvPr/>
        </p:nvSpPr>
        <p:spPr>
          <a:xfrm>
            <a:off x="1142994" y="4694566"/>
            <a:ext cx="3614424" cy="1384995"/>
          </a:xfrm>
          <a:prstGeom prst="rect">
            <a:avLst/>
          </a:prstGeom>
          <a:ln w="12700">
            <a:solidFill>
              <a:schemeClr val="accent2"/>
            </a:solidFill>
          </a:ln>
        </p:spPr>
        <p:txBody>
          <a:bodyPr wrap="square">
            <a:spAutoFit/>
          </a:bodyPr>
          <a:lstStyle/>
          <a:p>
            <a:r>
              <a:rPr lang="en-US" sz="1400" dirty="0"/>
              <a:t>INSERT INTO PS_DISB_RULE_ITU</a:t>
            </a:r>
          </a:p>
          <a:p>
            <a:r>
              <a:rPr lang="en-US" sz="1400" dirty="0"/>
              <a:t>(INSTITUTION, AID_YEAR, ACAD_CAREER, ITEM_TYPE, EFFDT, EDIT_MSG_TYPE, EDIT_MSG_CD)</a:t>
            </a:r>
          </a:p>
          <a:p>
            <a:r>
              <a:rPr lang="en-US" sz="1400" dirty="0"/>
              <a:t>VALUES</a:t>
            </a:r>
          </a:p>
          <a:p>
            <a:r>
              <a:rPr lang="en-US" sz="1400" dirty="0"/>
              <a:t>(:1,:2, :3, :4, :5, :6, :7)</a:t>
            </a:r>
          </a:p>
        </p:txBody>
      </p:sp>
      <p:cxnSp>
        <p:nvCxnSpPr>
          <p:cNvPr id="12" name="Straight Arrow Connector 11"/>
          <p:cNvCxnSpPr/>
          <p:nvPr/>
        </p:nvCxnSpPr>
        <p:spPr>
          <a:xfrm flipH="1">
            <a:off x="3897326" y="1101621"/>
            <a:ext cx="2049649" cy="1699574"/>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3113903" y="3863546"/>
            <a:ext cx="2776642" cy="72168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11" idx="2"/>
            <a:endCxn id="20" idx="0"/>
          </p:cNvCxnSpPr>
          <p:nvPr/>
        </p:nvCxnSpPr>
        <p:spPr>
          <a:xfrm>
            <a:off x="2950206" y="4272976"/>
            <a:ext cx="0" cy="42159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282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lstStyle/>
          <a:p>
            <a:r>
              <a:rPr lang="en-US" b="1" dirty="0" smtClean="0"/>
              <a:t>Find Next / Loop</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UCFA_DISBITU</a:t>
            </a:r>
            <a:endParaRPr lang="en-US" sz="1400" dirty="0">
              <a:solidFill>
                <a:schemeClr val="accent1"/>
              </a:solidFill>
              <a:latin typeface="Arial" charset="0"/>
            </a:endParaRPr>
          </a:p>
        </p:txBody>
      </p:sp>
      <p:pic>
        <p:nvPicPr>
          <p:cNvPr id="13" name="Picture 12"/>
          <p:cNvPicPr>
            <a:picLocks noChangeAspect="1"/>
          </p:cNvPicPr>
          <p:nvPr/>
        </p:nvPicPr>
        <p:blipFill>
          <a:blip r:embed="rId2"/>
          <a:stretch>
            <a:fillRect/>
          </a:stretch>
        </p:blipFill>
        <p:spPr>
          <a:xfrm>
            <a:off x="762000" y="1487658"/>
            <a:ext cx="4143338" cy="2250261"/>
          </a:xfrm>
          <a:prstGeom prst="rect">
            <a:avLst/>
          </a:prstGeom>
          <a:ln w="38100">
            <a:solidFill>
              <a:schemeClr val="accent2"/>
            </a:solidFill>
          </a:ln>
        </p:spPr>
      </p:pic>
      <p:sp>
        <p:nvSpPr>
          <p:cNvPr id="15" name="Rectangle 14"/>
          <p:cNvSpPr/>
          <p:nvPr/>
        </p:nvSpPr>
        <p:spPr>
          <a:xfrm>
            <a:off x="5410200" y="1487658"/>
            <a:ext cx="2667000" cy="1169551"/>
          </a:xfrm>
          <a:prstGeom prst="rect">
            <a:avLst/>
          </a:prstGeom>
        </p:spPr>
        <p:txBody>
          <a:bodyPr wrap="square">
            <a:spAutoFit/>
          </a:bodyPr>
          <a:lstStyle/>
          <a:p>
            <a:r>
              <a:rPr lang="en-US" sz="1400" dirty="0" smtClean="0"/>
              <a:t>Find Next will allow the equation to “loop” through the table until it doesn’t find a record that matches the criteria we set in the original Find First.</a:t>
            </a:r>
          </a:p>
        </p:txBody>
      </p:sp>
      <p:sp>
        <p:nvSpPr>
          <p:cNvPr id="16" name="Rectangle 15"/>
          <p:cNvSpPr/>
          <p:nvPr/>
        </p:nvSpPr>
        <p:spPr>
          <a:xfrm>
            <a:off x="2833669" y="4785536"/>
            <a:ext cx="2667000" cy="307777"/>
          </a:xfrm>
          <a:prstGeom prst="rect">
            <a:avLst/>
          </a:prstGeom>
        </p:spPr>
        <p:txBody>
          <a:bodyPr wrap="square">
            <a:spAutoFit/>
          </a:bodyPr>
          <a:lstStyle/>
          <a:p>
            <a:r>
              <a:rPr lang="en-US" sz="1400" dirty="0" smtClean="0"/>
              <a:t>If no records are found, Exit Loop.</a:t>
            </a:r>
            <a:endParaRPr lang="en-US" sz="1400" dirty="0"/>
          </a:p>
        </p:txBody>
      </p:sp>
      <p:cxnSp>
        <p:nvCxnSpPr>
          <p:cNvPr id="12" name="Straight Arrow Connector 11"/>
          <p:cNvCxnSpPr/>
          <p:nvPr/>
        </p:nvCxnSpPr>
        <p:spPr>
          <a:xfrm flipH="1" flipV="1">
            <a:off x="1441622" y="3476368"/>
            <a:ext cx="2446638" cy="130916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3875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6030" y="1721707"/>
            <a:ext cx="8263466" cy="2603157"/>
          </a:xfrm>
        </p:spPr>
        <p:txBody>
          <a:bodyPr>
            <a:normAutofit/>
          </a:bodyPr>
          <a:lstStyle/>
          <a:p>
            <a:r>
              <a:rPr lang="en-US" dirty="0"/>
              <a:t>How UC is using </a:t>
            </a:r>
            <a:br>
              <a:rPr lang="en-US" dirty="0"/>
            </a:br>
            <a:r>
              <a:rPr lang="en-US" b="1" dirty="0" smtClean="0">
                <a:solidFill>
                  <a:schemeClr val="accent2"/>
                </a:solidFill>
              </a:rPr>
              <a:t>Stand-Alone</a:t>
            </a:r>
            <a:r>
              <a:rPr lang="en-US" dirty="0"/>
              <a:t/>
            </a:r>
            <a:br>
              <a:rPr lang="en-US" dirty="0"/>
            </a:br>
            <a:r>
              <a:rPr lang="en-US" dirty="0" smtClean="0"/>
              <a:t>Equations </a:t>
            </a:r>
            <a:r>
              <a:rPr lang="en-US" dirty="0"/>
              <a:t>for FA</a:t>
            </a:r>
            <a:endParaRPr lang="en-US" b="1" dirty="0"/>
          </a:p>
        </p:txBody>
      </p:sp>
    </p:spTree>
    <p:extLst>
      <p:ext uri="{BB962C8B-B14F-4D97-AF65-F5344CB8AC3E}">
        <p14:creationId xmlns:p14="http://schemas.microsoft.com/office/powerpoint/2010/main" val="3506695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lstStyle/>
          <a:p>
            <a:r>
              <a:rPr lang="en-US" b="1" dirty="0" smtClean="0"/>
              <a:t>Aid Year Rollover</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UCFA_DISBCHK</a:t>
            </a:r>
            <a:endParaRPr lang="en-US" sz="1400" dirty="0">
              <a:solidFill>
                <a:schemeClr val="accent1"/>
              </a:solidFill>
              <a:latin typeface="Arial" charset="0"/>
            </a:endParaRPr>
          </a:p>
        </p:txBody>
      </p:sp>
      <p:sp>
        <p:nvSpPr>
          <p:cNvPr id="8" name="Rectangle 7"/>
          <p:cNvSpPr/>
          <p:nvPr/>
        </p:nvSpPr>
        <p:spPr>
          <a:xfrm>
            <a:off x="370703" y="1408600"/>
            <a:ext cx="6554116" cy="1200329"/>
          </a:xfrm>
          <a:prstGeom prst="rect">
            <a:avLst/>
          </a:prstGeom>
        </p:spPr>
        <p:txBody>
          <a:bodyPr wrap="square">
            <a:spAutoFit/>
          </a:bodyPr>
          <a:lstStyle/>
          <a:p>
            <a:pPr eaLnBrk="1" hangingPunct="1"/>
            <a:r>
              <a:rPr lang="en-US" dirty="0" smtClean="0">
                <a:latin typeface="Arial" charset="0"/>
              </a:rPr>
              <a:t>After running rollover process, run the equation with the following SQL to change F8 checklists to </a:t>
            </a:r>
            <a:r>
              <a:rPr lang="en-US" dirty="0">
                <a:latin typeface="Arial" charset="0"/>
              </a:rPr>
              <a:t>F9 checklists in DISB_RULE_CHK</a:t>
            </a:r>
            <a:r>
              <a:rPr lang="en-US" dirty="0" smtClean="0">
                <a:latin typeface="Arial" charset="0"/>
              </a:rPr>
              <a:t>.</a:t>
            </a:r>
          </a:p>
          <a:p>
            <a:pPr eaLnBrk="1" hangingPunct="1"/>
            <a:endParaRPr lang="en-US" dirty="0">
              <a:latin typeface="Arial" charset="0"/>
            </a:endParaRPr>
          </a:p>
        </p:txBody>
      </p:sp>
      <p:pic>
        <p:nvPicPr>
          <p:cNvPr id="9" name="Picture 8"/>
          <p:cNvPicPr>
            <a:picLocks noChangeAspect="1"/>
          </p:cNvPicPr>
          <p:nvPr/>
        </p:nvPicPr>
        <p:blipFill>
          <a:blip r:embed="rId2"/>
          <a:stretch>
            <a:fillRect/>
          </a:stretch>
        </p:blipFill>
        <p:spPr>
          <a:xfrm>
            <a:off x="391298" y="2780268"/>
            <a:ext cx="5738813" cy="2786293"/>
          </a:xfrm>
          <a:prstGeom prst="rect">
            <a:avLst/>
          </a:prstGeom>
          <a:ln w="38100">
            <a:solidFill>
              <a:schemeClr val="accent2"/>
            </a:solidFill>
          </a:ln>
        </p:spPr>
      </p:pic>
      <p:pic>
        <p:nvPicPr>
          <p:cNvPr id="10" name="Picture 9"/>
          <p:cNvPicPr>
            <a:picLocks noChangeAspect="1"/>
          </p:cNvPicPr>
          <p:nvPr/>
        </p:nvPicPr>
        <p:blipFill>
          <a:blip r:embed="rId3"/>
          <a:stretch>
            <a:fillRect/>
          </a:stretch>
        </p:blipFill>
        <p:spPr>
          <a:xfrm>
            <a:off x="7040149" y="275160"/>
            <a:ext cx="1683721" cy="6438177"/>
          </a:xfrm>
          <a:prstGeom prst="rect">
            <a:avLst/>
          </a:prstGeom>
        </p:spPr>
      </p:pic>
    </p:spTree>
    <p:extLst>
      <p:ext uri="{BB962C8B-B14F-4D97-AF65-F5344CB8AC3E}">
        <p14:creationId xmlns:p14="http://schemas.microsoft.com/office/powerpoint/2010/main" val="282997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lstStyle/>
          <a:p>
            <a:r>
              <a:rPr lang="en-US" b="1" dirty="0" smtClean="0"/>
              <a:t>Aid Year Rollover</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UCFA_DELDSBC</a:t>
            </a:r>
            <a:endParaRPr lang="en-US" sz="1400" dirty="0">
              <a:solidFill>
                <a:schemeClr val="accent1"/>
              </a:solidFill>
              <a:latin typeface="Arial" charset="0"/>
            </a:endParaRPr>
          </a:p>
        </p:txBody>
      </p:sp>
      <p:sp>
        <p:nvSpPr>
          <p:cNvPr id="8" name="Rectangle 7"/>
          <p:cNvSpPr/>
          <p:nvPr/>
        </p:nvSpPr>
        <p:spPr>
          <a:xfrm>
            <a:off x="337751" y="1037898"/>
            <a:ext cx="8863913" cy="923330"/>
          </a:xfrm>
          <a:prstGeom prst="rect">
            <a:avLst/>
          </a:prstGeom>
        </p:spPr>
        <p:txBody>
          <a:bodyPr wrap="square">
            <a:spAutoFit/>
          </a:bodyPr>
          <a:lstStyle/>
          <a:p>
            <a:pPr eaLnBrk="1" hangingPunct="1"/>
            <a:r>
              <a:rPr lang="en-US" dirty="0" smtClean="0">
                <a:latin typeface="Arial" charset="0"/>
              </a:rPr>
              <a:t>Quick Callable SQL to delete checklists no longer used.  Run after UCFA_DISBCHK.  Example.  F8399 no longer needed in 2019, so no F9399 exists.</a:t>
            </a:r>
          </a:p>
          <a:p>
            <a:pPr eaLnBrk="1" hangingPunct="1"/>
            <a:endParaRPr lang="en-US" dirty="0">
              <a:latin typeface="Arial" charset="0"/>
            </a:endParaRPr>
          </a:p>
        </p:txBody>
      </p:sp>
      <p:pic>
        <p:nvPicPr>
          <p:cNvPr id="5" name="Picture 4"/>
          <p:cNvPicPr>
            <a:picLocks noChangeAspect="1"/>
          </p:cNvPicPr>
          <p:nvPr/>
        </p:nvPicPr>
        <p:blipFill>
          <a:blip r:embed="rId2"/>
          <a:stretch>
            <a:fillRect/>
          </a:stretch>
        </p:blipFill>
        <p:spPr>
          <a:xfrm>
            <a:off x="453854" y="1961228"/>
            <a:ext cx="4983119" cy="4274656"/>
          </a:xfrm>
          <a:prstGeom prst="rect">
            <a:avLst/>
          </a:prstGeom>
          <a:ln w="38100">
            <a:solidFill>
              <a:schemeClr val="accent2"/>
            </a:solidFill>
          </a:ln>
        </p:spPr>
      </p:pic>
      <p:cxnSp>
        <p:nvCxnSpPr>
          <p:cNvPr id="11" name="Straight Arrow Connector 10"/>
          <p:cNvCxnSpPr/>
          <p:nvPr/>
        </p:nvCxnSpPr>
        <p:spPr>
          <a:xfrm flipV="1">
            <a:off x="4959178" y="3632886"/>
            <a:ext cx="2034746" cy="1655586"/>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stretch>
            <a:fillRect/>
          </a:stretch>
        </p:blipFill>
        <p:spPr>
          <a:xfrm>
            <a:off x="7166919" y="2443155"/>
            <a:ext cx="3514725" cy="1981200"/>
          </a:xfrm>
          <a:prstGeom prst="rect">
            <a:avLst/>
          </a:prstGeom>
          <a:ln w="38100">
            <a:solidFill>
              <a:schemeClr val="accent2"/>
            </a:solidFill>
          </a:ln>
        </p:spPr>
      </p:pic>
      <p:pic>
        <p:nvPicPr>
          <p:cNvPr id="13" name="Picture 12"/>
          <p:cNvPicPr>
            <a:picLocks noChangeAspect="1"/>
          </p:cNvPicPr>
          <p:nvPr/>
        </p:nvPicPr>
        <p:blipFill>
          <a:blip r:embed="rId4"/>
          <a:stretch>
            <a:fillRect/>
          </a:stretch>
        </p:blipFill>
        <p:spPr>
          <a:xfrm>
            <a:off x="7166919" y="5194447"/>
            <a:ext cx="3563816" cy="1065991"/>
          </a:xfrm>
          <a:prstGeom prst="rect">
            <a:avLst/>
          </a:prstGeom>
          <a:ln w="38100">
            <a:solidFill>
              <a:schemeClr val="accent2"/>
            </a:solidFill>
          </a:ln>
        </p:spPr>
      </p:pic>
      <p:sp>
        <p:nvSpPr>
          <p:cNvPr id="15" name="Rectangle 14"/>
          <p:cNvSpPr/>
          <p:nvPr/>
        </p:nvSpPr>
        <p:spPr>
          <a:xfrm>
            <a:off x="5898291" y="4790130"/>
            <a:ext cx="6606746" cy="307777"/>
          </a:xfrm>
          <a:prstGeom prst="rect">
            <a:avLst/>
          </a:prstGeom>
        </p:spPr>
        <p:txBody>
          <a:bodyPr wrap="square">
            <a:spAutoFit/>
          </a:bodyPr>
          <a:lstStyle/>
          <a:p>
            <a:r>
              <a:rPr lang="en-US" sz="1400" dirty="0">
                <a:latin typeface="Arial" charset="0"/>
              </a:rPr>
              <a:t>Set Up SACR &gt; Common Definitions &gt; Equation Engine &gt; Equation Test Data</a:t>
            </a:r>
            <a:endParaRPr lang="en-US" sz="1400" dirty="0">
              <a:solidFill>
                <a:schemeClr val="accent1"/>
              </a:solidFill>
              <a:latin typeface="Arial" charset="0"/>
            </a:endParaRPr>
          </a:p>
        </p:txBody>
      </p:sp>
    </p:spTree>
    <p:extLst>
      <p:ext uri="{BB962C8B-B14F-4D97-AF65-F5344CB8AC3E}">
        <p14:creationId xmlns:p14="http://schemas.microsoft.com/office/powerpoint/2010/main" val="14209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normAutofit fontScale="90000"/>
          </a:bodyPr>
          <a:lstStyle/>
          <a:p>
            <a:r>
              <a:rPr lang="en-US" b="1" dirty="0" smtClean="0"/>
              <a:t>Add Checklist to </a:t>
            </a:r>
            <a:br>
              <a:rPr lang="en-US" b="1" dirty="0" smtClean="0"/>
            </a:br>
            <a:r>
              <a:rPr lang="en-US" b="1" dirty="0" smtClean="0"/>
              <a:t>Disbursement Rules</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UCFA_DISBINS</a:t>
            </a:r>
            <a:endParaRPr lang="en-US" sz="1400" dirty="0">
              <a:solidFill>
                <a:schemeClr val="accent1"/>
              </a:solidFill>
              <a:latin typeface="Arial" charset="0"/>
            </a:endParaRPr>
          </a:p>
        </p:txBody>
      </p:sp>
      <p:sp>
        <p:nvSpPr>
          <p:cNvPr id="8" name="Rectangle 7"/>
          <p:cNvSpPr/>
          <p:nvPr/>
        </p:nvSpPr>
        <p:spPr>
          <a:xfrm>
            <a:off x="370703" y="1408600"/>
            <a:ext cx="6554116" cy="1200329"/>
          </a:xfrm>
          <a:prstGeom prst="rect">
            <a:avLst/>
          </a:prstGeom>
        </p:spPr>
        <p:txBody>
          <a:bodyPr wrap="square">
            <a:spAutoFit/>
          </a:bodyPr>
          <a:lstStyle/>
          <a:p>
            <a:r>
              <a:rPr lang="en-US" dirty="0">
                <a:latin typeface="Arial" charset="0"/>
              </a:rPr>
              <a:t>When a new checklist is needed (399, </a:t>
            </a:r>
            <a:r>
              <a:rPr lang="en-US" dirty="0" err="1">
                <a:latin typeface="Arial" charset="0"/>
              </a:rPr>
              <a:t>etc</a:t>
            </a:r>
            <a:r>
              <a:rPr lang="en-US" dirty="0">
                <a:latin typeface="Arial" charset="0"/>
              </a:rPr>
              <a:t>), the following SQL can be run in an equation to add the rule to all federal item types.</a:t>
            </a:r>
          </a:p>
          <a:p>
            <a:pPr eaLnBrk="1" hangingPunct="1"/>
            <a:endParaRPr lang="en-US" dirty="0">
              <a:latin typeface="Arial" charset="0"/>
            </a:endParaRPr>
          </a:p>
        </p:txBody>
      </p:sp>
      <p:pic>
        <p:nvPicPr>
          <p:cNvPr id="7" name="Picture 6"/>
          <p:cNvPicPr>
            <a:picLocks noChangeAspect="1"/>
          </p:cNvPicPr>
          <p:nvPr/>
        </p:nvPicPr>
        <p:blipFill>
          <a:blip r:embed="rId2"/>
          <a:stretch>
            <a:fillRect/>
          </a:stretch>
        </p:blipFill>
        <p:spPr>
          <a:xfrm>
            <a:off x="7239000" y="191867"/>
            <a:ext cx="1789670" cy="6577271"/>
          </a:xfrm>
          <a:prstGeom prst="rect">
            <a:avLst/>
          </a:prstGeom>
        </p:spPr>
      </p:pic>
      <p:pic>
        <p:nvPicPr>
          <p:cNvPr id="11" name="Picture 10"/>
          <p:cNvPicPr>
            <a:picLocks noChangeAspect="1"/>
          </p:cNvPicPr>
          <p:nvPr/>
        </p:nvPicPr>
        <p:blipFill>
          <a:blip r:embed="rId3"/>
          <a:stretch>
            <a:fillRect/>
          </a:stretch>
        </p:blipFill>
        <p:spPr>
          <a:xfrm>
            <a:off x="381001" y="2674781"/>
            <a:ext cx="5926344" cy="2926081"/>
          </a:xfrm>
          <a:prstGeom prst="rect">
            <a:avLst/>
          </a:prstGeom>
          <a:ln w="38100">
            <a:solidFill>
              <a:schemeClr val="accent2"/>
            </a:solidFill>
          </a:ln>
        </p:spPr>
      </p:pic>
    </p:spTree>
    <p:extLst>
      <p:ext uri="{BB962C8B-B14F-4D97-AF65-F5344CB8AC3E}">
        <p14:creationId xmlns:p14="http://schemas.microsoft.com/office/powerpoint/2010/main" val="156071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normAutofit fontScale="90000"/>
          </a:bodyPr>
          <a:lstStyle/>
          <a:p>
            <a:r>
              <a:rPr lang="en-US" b="1" dirty="0" smtClean="0"/>
              <a:t>Changing Summer</a:t>
            </a:r>
            <a:br>
              <a:rPr lang="en-US" b="1" dirty="0" smtClean="0"/>
            </a:br>
            <a:r>
              <a:rPr lang="en-US" b="1" dirty="0" smtClean="0"/>
              <a:t>to Academic</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UCFA_DISBINS</a:t>
            </a:r>
            <a:endParaRPr lang="en-US" sz="1400" dirty="0">
              <a:solidFill>
                <a:schemeClr val="accent1"/>
              </a:solidFill>
              <a:latin typeface="Arial" charset="0"/>
            </a:endParaRPr>
          </a:p>
        </p:txBody>
      </p:sp>
      <p:sp>
        <p:nvSpPr>
          <p:cNvPr id="8" name="Rectangle 7"/>
          <p:cNvSpPr/>
          <p:nvPr/>
        </p:nvSpPr>
        <p:spPr>
          <a:xfrm>
            <a:off x="370703" y="1408600"/>
            <a:ext cx="6554116" cy="1200329"/>
          </a:xfrm>
          <a:prstGeom prst="rect">
            <a:avLst/>
          </a:prstGeom>
        </p:spPr>
        <p:txBody>
          <a:bodyPr wrap="square">
            <a:spAutoFit/>
          </a:bodyPr>
          <a:lstStyle/>
          <a:p>
            <a:r>
              <a:rPr lang="en-US" dirty="0">
                <a:latin typeface="Arial" charset="0"/>
              </a:rPr>
              <a:t>Insert 3</a:t>
            </a:r>
            <a:r>
              <a:rPr lang="en-US" baseline="30000" dirty="0">
                <a:latin typeface="Arial" charset="0"/>
              </a:rPr>
              <a:t>rd</a:t>
            </a:r>
            <a:r>
              <a:rPr lang="en-US" dirty="0">
                <a:latin typeface="Arial" charset="0"/>
              </a:rPr>
              <a:t> disbursement into all awards that have OA </a:t>
            </a:r>
          </a:p>
          <a:p>
            <a:r>
              <a:rPr lang="en-US" dirty="0">
                <a:latin typeface="Arial" charset="0"/>
              </a:rPr>
              <a:t>disbursement plan.  Went from Fall/Spring to </a:t>
            </a:r>
          </a:p>
          <a:p>
            <a:r>
              <a:rPr lang="en-US" dirty="0">
                <a:latin typeface="Arial" charset="0"/>
              </a:rPr>
              <a:t>Fall/Spring/Summer.</a:t>
            </a:r>
          </a:p>
          <a:p>
            <a:pPr eaLnBrk="1" hangingPunct="1"/>
            <a:endParaRPr lang="en-US" dirty="0">
              <a:latin typeface="Arial" charset="0"/>
            </a:endParaRPr>
          </a:p>
        </p:txBody>
      </p:sp>
      <p:pic>
        <p:nvPicPr>
          <p:cNvPr id="9" name="Picture 8"/>
          <p:cNvPicPr>
            <a:picLocks noChangeAspect="1"/>
          </p:cNvPicPr>
          <p:nvPr/>
        </p:nvPicPr>
        <p:blipFill>
          <a:blip r:embed="rId2"/>
          <a:stretch>
            <a:fillRect/>
          </a:stretch>
        </p:blipFill>
        <p:spPr>
          <a:xfrm>
            <a:off x="457200" y="2884274"/>
            <a:ext cx="5533768" cy="2633310"/>
          </a:xfrm>
          <a:prstGeom prst="rect">
            <a:avLst/>
          </a:prstGeom>
          <a:ln w="38100">
            <a:solidFill>
              <a:schemeClr val="accent2"/>
            </a:solidFill>
          </a:ln>
        </p:spPr>
      </p:pic>
      <p:pic>
        <p:nvPicPr>
          <p:cNvPr id="10" name="Picture 9"/>
          <p:cNvPicPr>
            <a:picLocks noChangeAspect="1"/>
          </p:cNvPicPr>
          <p:nvPr/>
        </p:nvPicPr>
        <p:blipFill>
          <a:blip r:embed="rId3"/>
          <a:stretch>
            <a:fillRect/>
          </a:stretch>
        </p:blipFill>
        <p:spPr>
          <a:xfrm>
            <a:off x="6549004" y="444844"/>
            <a:ext cx="3369178" cy="5791200"/>
          </a:xfrm>
          <a:prstGeom prst="rect">
            <a:avLst/>
          </a:prstGeom>
        </p:spPr>
      </p:pic>
    </p:spTree>
    <p:extLst>
      <p:ext uri="{BB962C8B-B14F-4D97-AF65-F5344CB8AC3E}">
        <p14:creationId xmlns:p14="http://schemas.microsoft.com/office/powerpoint/2010/main" val="176388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E8EDC-BD0A-459A-8020-C045ED193745}"/>
              </a:ext>
            </a:extLst>
          </p:cNvPr>
          <p:cNvSpPr>
            <a:spLocks noGrp="1"/>
          </p:cNvSpPr>
          <p:nvPr>
            <p:ph type="ctrTitle"/>
          </p:nvPr>
        </p:nvSpPr>
        <p:spPr>
          <a:xfrm>
            <a:off x="1964267" y="1744133"/>
            <a:ext cx="8263466" cy="891975"/>
          </a:xfrm>
        </p:spPr>
        <p:txBody>
          <a:bodyPr/>
          <a:lstStyle/>
          <a:p>
            <a:r>
              <a:rPr lang="en-US" dirty="0" err="1" smtClean="0"/>
              <a:t>Univeristy</a:t>
            </a:r>
            <a:r>
              <a:rPr lang="en-US" dirty="0" smtClean="0"/>
              <a:t> of Cincinnati</a:t>
            </a:r>
            <a:endParaRPr lang="en-US" dirty="0"/>
          </a:p>
        </p:txBody>
      </p:sp>
      <p:sp>
        <p:nvSpPr>
          <p:cNvPr id="4" name="Text Placeholder 3">
            <a:extLst>
              <a:ext uri="{FF2B5EF4-FFF2-40B4-BE49-F238E27FC236}">
                <a16:creationId xmlns="" xmlns:a16="http://schemas.microsoft.com/office/drawing/2014/main" id="{8E9EC529-37C3-440F-ACE6-299FF10C0EEF}"/>
              </a:ext>
            </a:extLst>
          </p:cNvPr>
          <p:cNvSpPr>
            <a:spLocks noGrp="1"/>
          </p:cNvSpPr>
          <p:nvPr>
            <p:ph type="subTitle" idx="1"/>
          </p:nvPr>
        </p:nvSpPr>
        <p:spPr>
          <a:xfrm>
            <a:off x="1964267" y="2767913"/>
            <a:ext cx="8263466" cy="3781167"/>
          </a:xfrm>
        </p:spPr>
        <p:txBody>
          <a:bodyPr>
            <a:normAutofit/>
          </a:bodyPr>
          <a:lstStyle/>
          <a:p>
            <a:pPr marL="285750" indent="-285750" algn="l">
              <a:spcAft>
                <a:spcPts val="600"/>
              </a:spcAft>
              <a:buFont typeface="Arial" panose="020B0604020202020204" pitchFamily="34" charset="0"/>
              <a:buChar char="•"/>
            </a:pPr>
            <a:r>
              <a:rPr lang="en-US" sz="1600" dirty="0">
                <a:latin typeface="Arial" charset="0"/>
              </a:rPr>
              <a:t>Four-year public institution, founded in 1819</a:t>
            </a:r>
            <a:r>
              <a:rPr lang="en-US" sz="1600" dirty="0" smtClean="0">
                <a:latin typeface="Arial" charset="0"/>
              </a:rPr>
              <a:t>.</a:t>
            </a:r>
          </a:p>
          <a:p>
            <a:pPr marL="285750" indent="-285750" algn="l">
              <a:spcAft>
                <a:spcPts val="600"/>
              </a:spcAft>
              <a:buFont typeface="Arial" panose="020B0604020202020204" pitchFamily="34" charset="0"/>
              <a:buChar char="•"/>
            </a:pPr>
            <a:r>
              <a:rPr lang="en-US" sz="1600" dirty="0" smtClean="0">
                <a:latin typeface="Arial" charset="0"/>
              </a:rPr>
              <a:t>Go Live:  Fall 2016</a:t>
            </a:r>
          </a:p>
          <a:p>
            <a:pPr marL="285750" indent="-285750" algn="l">
              <a:spcAft>
                <a:spcPts val="600"/>
              </a:spcAft>
              <a:buFont typeface="Arial" panose="020B0604020202020204" pitchFamily="34" charset="0"/>
              <a:buChar char="•"/>
            </a:pPr>
            <a:r>
              <a:rPr lang="en-US" sz="1600" dirty="0" smtClean="0">
                <a:latin typeface="Arial" charset="0"/>
              </a:rPr>
              <a:t>Currently Running 9.0, </a:t>
            </a:r>
            <a:r>
              <a:rPr lang="en-US" sz="1600" dirty="0" err="1" smtClean="0">
                <a:latin typeface="Arial" charset="0"/>
              </a:rPr>
              <a:t>PeopleTools</a:t>
            </a:r>
            <a:r>
              <a:rPr lang="en-US" sz="1600" dirty="0" smtClean="0">
                <a:latin typeface="Arial" charset="0"/>
              </a:rPr>
              <a:t> 8.54</a:t>
            </a:r>
            <a:endParaRPr lang="en-US" sz="1600" dirty="0">
              <a:latin typeface="Arial" charset="0"/>
            </a:endParaRPr>
          </a:p>
          <a:p>
            <a:pPr marL="285750" indent="-285750" algn="l">
              <a:spcAft>
                <a:spcPts val="600"/>
              </a:spcAft>
              <a:buFont typeface="Arial" panose="020B0604020202020204" pitchFamily="34" charset="0"/>
              <a:buChar char="•"/>
            </a:pPr>
            <a:r>
              <a:rPr lang="en-US" sz="1600" dirty="0">
                <a:latin typeface="Arial" charset="0"/>
              </a:rPr>
              <a:t>Processing 4 careers: Undergraduate, Graduate, Law, and Medicine</a:t>
            </a:r>
          </a:p>
          <a:p>
            <a:pPr marL="285750" indent="-285750" algn="l">
              <a:spcAft>
                <a:spcPts val="600"/>
              </a:spcAft>
              <a:buFont typeface="Arial" panose="020B0604020202020204" pitchFamily="34" charset="0"/>
              <a:buChar char="•"/>
            </a:pPr>
            <a:r>
              <a:rPr lang="en-US" sz="1600" dirty="0" smtClean="0">
                <a:latin typeface="Arial" charset="0"/>
              </a:rPr>
              <a:t>2017-2018 </a:t>
            </a:r>
            <a:r>
              <a:rPr lang="en-US" sz="1600" dirty="0">
                <a:latin typeface="Arial" charset="0"/>
              </a:rPr>
              <a:t>Enrollment: </a:t>
            </a:r>
            <a:r>
              <a:rPr lang="en-US" sz="1600" dirty="0" smtClean="0">
                <a:latin typeface="Arial" charset="0"/>
              </a:rPr>
              <a:t>44,783</a:t>
            </a:r>
            <a:endParaRPr lang="en-US" sz="1600" dirty="0">
              <a:latin typeface="Arial" charset="0"/>
            </a:endParaRPr>
          </a:p>
          <a:p>
            <a:pPr marL="742950" lvl="1" indent="-285750" algn="l">
              <a:spcAft>
                <a:spcPts val="600"/>
              </a:spcAft>
              <a:buFont typeface="Arial" panose="020B0604020202020204" pitchFamily="34" charset="0"/>
              <a:buChar char="•"/>
            </a:pPr>
            <a:r>
              <a:rPr lang="en-US" sz="1600" dirty="0">
                <a:latin typeface="Arial" charset="0"/>
              </a:rPr>
              <a:t>Undergraduate: </a:t>
            </a:r>
            <a:r>
              <a:rPr lang="en-US" sz="1600" dirty="0" smtClean="0">
                <a:latin typeface="Arial" charset="0"/>
              </a:rPr>
              <a:t>34,187</a:t>
            </a:r>
            <a:endParaRPr lang="en-US" sz="1600" dirty="0">
              <a:latin typeface="Arial" charset="0"/>
            </a:endParaRPr>
          </a:p>
          <a:p>
            <a:pPr marL="742950" lvl="1" indent="-285750" algn="l">
              <a:spcAft>
                <a:spcPts val="600"/>
              </a:spcAft>
              <a:buFont typeface="Arial" panose="020B0604020202020204" pitchFamily="34" charset="0"/>
              <a:buChar char="•"/>
            </a:pPr>
            <a:r>
              <a:rPr lang="en-US" sz="1600" dirty="0">
                <a:latin typeface="Arial" charset="0"/>
              </a:rPr>
              <a:t>Graduate &amp; Professional: </a:t>
            </a:r>
            <a:r>
              <a:rPr lang="en-US" sz="1600" dirty="0" smtClean="0">
                <a:latin typeface="Arial" charset="0"/>
              </a:rPr>
              <a:t>10,596</a:t>
            </a:r>
          </a:p>
          <a:p>
            <a:endParaRPr lang="en-US" dirty="0"/>
          </a:p>
        </p:txBody>
      </p:sp>
    </p:spTree>
    <p:extLst>
      <p:ext uri="{BB962C8B-B14F-4D97-AF65-F5344CB8AC3E}">
        <p14:creationId xmlns:p14="http://schemas.microsoft.com/office/powerpoint/2010/main" val="224794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75160"/>
            <a:ext cx="9304867" cy="880068"/>
          </a:xfrm>
        </p:spPr>
        <p:txBody>
          <a:bodyPr>
            <a:normAutofit/>
          </a:bodyPr>
          <a:lstStyle/>
          <a:p>
            <a:r>
              <a:rPr lang="en-US" b="1" dirty="0" smtClean="0"/>
              <a:t>Budget Swapping</a:t>
            </a:r>
            <a:endParaRPr lang="en-US" b="1" dirty="0"/>
          </a:p>
        </p:txBody>
      </p:sp>
      <p:sp>
        <p:nvSpPr>
          <p:cNvPr id="23" name="Rectangle 22"/>
          <p:cNvSpPr/>
          <p:nvPr/>
        </p:nvSpPr>
        <p:spPr>
          <a:xfrm>
            <a:off x="177114" y="6188769"/>
            <a:ext cx="2320903" cy="523220"/>
          </a:xfrm>
          <a:prstGeom prst="rect">
            <a:avLst/>
          </a:prstGeom>
        </p:spPr>
        <p:txBody>
          <a:bodyPr wrap="square">
            <a:spAutoFit/>
          </a:bodyPr>
          <a:lstStyle/>
          <a:p>
            <a:r>
              <a:rPr lang="en-US" sz="1400" dirty="0" smtClean="0">
                <a:latin typeface="Arial" charset="0"/>
              </a:rPr>
              <a:t>Equations: </a:t>
            </a:r>
            <a:r>
              <a:rPr lang="en-US" sz="1400" dirty="0" smtClean="0">
                <a:solidFill>
                  <a:schemeClr val="accent1"/>
                </a:solidFill>
              </a:rPr>
              <a:t>UCFA_CPFEE  </a:t>
            </a:r>
          </a:p>
          <a:p>
            <a:r>
              <a:rPr lang="en-US" sz="1400" dirty="0">
                <a:solidFill>
                  <a:schemeClr val="accent1"/>
                </a:solidFill>
              </a:rPr>
              <a:t> </a:t>
            </a:r>
            <a:r>
              <a:rPr lang="en-US" sz="1400" dirty="0" smtClean="0">
                <a:solidFill>
                  <a:schemeClr val="accent1"/>
                </a:solidFill>
              </a:rPr>
              <a:t>                     UCFA_LNFEE2</a:t>
            </a:r>
            <a:endParaRPr lang="en-US" sz="1400" dirty="0">
              <a:solidFill>
                <a:schemeClr val="accent1"/>
              </a:solidFill>
              <a:latin typeface="Arial" charset="0"/>
            </a:endParaRPr>
          </a:p>
        </p:txBody>
      </p:sp>
      <p:sp>
        <p:nvSpPr>
          <p:cNvPr id="8" name="Rectangle 7"/>
          <p:cNvSpPr/>
          <p:nvPr/>
        </p:nvSpPr>
        <p:spPr>
          <a:xfrm>
            <a:off x="370703" y="1408600"/>
            <a:ext cx="6554116" cy="1200329"/>
          </a:xfrm>
          <a:prstGeom prst="rect">
            <a:avLst/>
          </a:prstGeom>
        </p:spPr>
        <p:txBody>
          <a:bodyPr wrap="square">
            <a:spAutoFit/>
          </a:bodyPr>
          <a:lstStyle/>
          <a:p>
            <a:r>
              <a:rPr lang="en-US" dirty="0">
                <a:latin typeface="Arial" charset="0"/>
              </a:rPr>
              <a:t>When fields available to budget formulas don’t fit your needs, you can run equations to “swap” amounts in the staging tables prior to moving the data to students.</a:t>
            </a:r>
          </a:p>
          <a:p>
            <a:pPr eaLnBrk="1" hangingPunct="1"/>
            <a:endParaRPr lang="en-US" dirty="0">
              <a:latin typeface="Arial" charset="0"/>
            </a:endParaRPr>
          </a:p>
        </p:txBody>
      </p:sp>
      <p:pic>
        <p:nvPicPr>
          <p:cNvPr id="9" name="Picture 8"/>
          <p:cNvPicPr>
            <a:picLocks noChangeAspect="1"/>
          </p:cNvPicPr>
          <p:nvPr/>
        </p:nvPicPr>
        <p:blipFill>
          <a:blip r:embed="rId2"/>
          <a:stretch>
            <a:fillRect/>
          </a:stretch>
        </p:blipFill>
        <p:spPr>
          <a:xfrm>
            <a:off x="115330" y="3027606"/>
            <a:ext cx="10042021" cy="2634999"/>
          </a:xfrm>
          <a:prstGeom prst="rect">
            <a:avLst/>
          </a:prstGeom>
        </p:spPr>
      </p:pic>
    </p:spTree>
    <p:extLst>
      <p:ext uri="{BB962C8B-B14F-4D97-AF65-F5344CB8AC3E}">
        <p14:creationId xmlns:p14="http://schemas.microsoft.com/office/powerpoint/2010/main" val="596881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670" y="107075"/>
            <a:ext cx="4020065" cy="880068"/>
          </a:xfrm>
        </p:spPr>
        <p:txBody>
          <a:bodyPr>
            <a:normAutofit/>
          </a:bodyPr>
          <a:lstStyle/>
          <a:p>
            <a:r>
              <a:rPr lang="en-US" b="1" dirty="0" smtClean="0"/>
              <a:t>Budget Swapping</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UCFA_CPFEE</a:t>
            </a:r>
            <a:endParaRPr lang="en-US" sz="1400" dirty="0">
              <a:solidFill>
                <a:schemeClr val="accent1"/>
              </a:solidFill>
              <a:latin typeface="Arial" charset="0"/>
            </a:endParaRPr>
          </a:p>
        </p:txBody>
      </p:sp>
      <p:pic>
        <p:nvPicPr>
          <p:cNvPr id="9" name="Picture 8"/>
          <p:cNvPicPr>
            <a:picLocks noChangeAspect="1"/>
          </p:cNvPicPr>
          <p:nvPr/>
        </p:nvPicPr>
        <p:blipFill>
          <a:blip r:embed="rId2"/>
          <a:stretch>
            <a:fillRect/>
          </a:stretch>
        </p:blipFill>
        <p:spPr>
          <a:xfrm>
            <a:off x="152399" y="236838"/>
            <a:ext cx="6314303" cy="6102904"/>
          </a:xfrm>
          <a:prstGeom prst="rect">
            <a:avLst/>
          </a:prstGeom>
        </p:spPr>
      </p:pic>
    </p:spTree>
    <p:extLst>
      <p:ext uri="{BB962C8B-B14F-4D97-AF65-F5344CB8AC3E}">
        <p14:creationId xmlns:p14="http://schemas.microsoft.com/office/powerpoint/2010/main" val="3422614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670" y="107075"/>
            <a:ext cx="4020065" cy="880068"/>
          </a:xfrm>
        </p:spPr>
        <p:txBody>
          <a:bodyPr>
            <a:normAutofit/>
          </a:bodyPr>
          <a:lstStyle/>
          <a:p>
            <a:r>
              <a:rPr lang="en-US" b="1" dirty="0" smtClean="0"/>
              <a:t>Budget Swapping</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UCFA_LNFEE2</a:t>
            </a:r>
            <a:endParaRPr lang="en-US" sz="1400" dirty="0">
              <a:solidFill>
                <a:schemeClr val="accent1"/>
              </a:solidFill>
              <a:latin typeface="Arial" charset="0"/>
            </a:endParaRPr>
          </a:p>
        </p:txBody>
      </p:sp>
      <p:pic>
        <p:nvPicPr>
          <p:cNvPr id="5" name="Picture 4"/>
          <p:cNvPicPr>
            <a:picLocks noChangeAspect="1"/>
          </p:cNvPicPr>
          <p:nvPr/>
        </p:nvPicPr>
        <p:blipFill>
          <a:blip r:embed="rId2"/>
          <a:stretch>
            <a:fillRect/>
          </a:stretch>
        </p:blipFill>
        <p:spPr>
          <a:xfrm>
            <a:off x="381000" y="152400"/>
            <a:ext cx="8067824" cy="6454346"/>
          </a:xfrm>
          <a:prstGeom prst="rect">
            <a:avLst/>
          </a:prstGeom>
        </p:spPr>
      </p:pic>
    </p:spTree>
    <p:extLst>
      <p:ext uri="{BB962C8B-B14F-4D97-AF65-F5344CB8AC3E}">
        <p14:creationId xmlns:p14="http://schemas.microsoft.com/office/powerpoint/2010/main" val="424458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6030" y="1721707"/>
            <a:ext cx="8263466" cy="2603157"/>
          </a:xfrm>
        </p:spPr>
        <p:txBody>
          <a:bodyPr>
            <a:normAutofit/>
          </a:bodyPr>
          <a:lstStyle/>
          <a:p>
            <a:r>
              <a:rPr lang="en-US" dirty="0" smtClean="0"/>
              <a:t>Example of using an equation with </a:t>
            </a:r>
            <a:br>
              <a:rPr lang="en-US" dirty="0" smtClean="0"/>
            </a:br>
            <a:r>
              <a:rPr lang="en-US" b="1" dirty="0" smtClean="0">
                <a:solidFill>
                  <a:schemeClr val="accent2"/>
                </a:solidFill>
              </a:rPr>
              <a:t>Population Update</a:t>
            </a:r>
            <a:endParaRPr lang="en-US" b="1" dirty="0">
              <a:solidFill>
                <a:schemeClr val="accent2"/>
              </a:solidFill>
            </a:endParaRPr>
          </a:p>
        </p:txBody>
      </p:sp>
      <p:sp>
        <p:nvSpPr>
          <p:cNvPr id="3" name="Rectangle 2"/>
          <p:cNvSpPr/>
          <p:nvPr/>
        </p:nvSpPr>
        <p:spPr>
          <a:xfrm>
            <a:off x="0" y="5934670"/>
            <a:ext cx="6870357" cy="923330"/>
          </a:xfrm>
          <a:prstGeom prst="rect">
            <a:avLst/>
          </a:prstGeom>
        </p:spPr>
        <p:txBody>
          <a:bodyPr wrap="square">
            <a:spAutoFit/>
          </a:bodyPr>
          <a:lstStyle/>
          <a:p>
            <a:r>
              <a:rPr lang="en-US" dirty="0">
                <a:solidFill>
                  <a:schemeClr val="accent1"/>
                </a:solidFill>
              </a:rPr>
              <a:t>Equations for Pop Select in Pop </a:t>
            </a:r>
            <a:r>
              <a:rPr lang="en-US" dirty="0" smtClean="0">
                <a:solidFill>
                  <a:schemeClr val="accent1"/>
                </a:solidFill>
              </a:rPr>
              <a:t>Update </a:t>
            </a:r>
          </a:p>
          <a:p>
            <a:r>
              <a:rPr lang="en-US" dirty="0" smtClean="0"/>
              <a:t>Thara Baker-Alley</a:t>
            </a:r>
            <a:r>
              <a:rPr lang="en-US" dirty="0"/>
              <a:t/>
            </a:r>
            <a:br>
              <a:rPr lang="en-US" dirty="0"/>
            </a:br>
            <a:r>
              <a:rPr lang="en-US" dirty="0"/>
              <a:t>https://www.heug.org/p/do/sd/topic=2807&amp;sid=24497</a:t>
            </a:r>
          </a:p>
        </p:txBody>
      </p:sp>
    </p:spTree>
    <p:extLst>
      <p:ext uri="{BB962C8B-B14F-4D97-AF65-F5344CB8AC3E}">
        <p14:creationId xmlns:p14="http://schemas.microsoft.com/office/powerpoint/2010/main" val="240974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Pop Update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UCFA_E_PLF</a:t>
            </a:r>
            <a:endParaRPr lang="en-US" sz="1400" dirty="0">
              <a:solidFill>
                <a:schemeClr val="accent1"/>
              </a:solidFill>
              <a:latin typeface="Arial" charset="0"/>
            </a:endParaRPr>
          </a:p>
        </p:txBody>
      </p:sp>
      <p:sp>
        <p:nvSpPr>
          <p:cNvPr id="6" name="Rectangle 5"/>
          <p:cNvSpPr/>
          <p:nvPr/>
        </p:nvSpPr>
        <p:spPr>
          <a:xfrm>
            <a:off x="370703" y="1408600"/>
            <a:ext cx="9127524" cy="1477328"/>
          </a:xfrm>
          <a:prstGeom prst="rect">
            <a:avLst/>
          </a:prstGeom>
        </p:spPr>
        <p:txBody>
          <a:bodyPr wrap="square">
            <a:spAutoFit/>
          </a:bodyPr>
          <a:lstStyle/>
          <a:p>
            <a:pPr eaLnBrk="1" hangingPunct="1"/>
            <a:r>
              <a:rPr lang="en-US" dirty="0" smtClean="0">
                <a:latin typeface="Arial" charset="0"/>
              </a:rPr>
              <a:t>Purpose:  Update FA_LOAD for students with offered but not disbursed Pell Grant after census date.</a:t>
            </a:r>
          </a:p>
          <a:p>
            <a:pPr eaLnBrk="1" hangingPunct="1"/>
            <a:endParaRPr lang="en-US" dirty="0">
              <a:latin typeface="Arial" charset="0"/>
            </a:endParaRPr>
          </a:p>
          <a:p>
            <a:pPr eaLnBrk="1" hangingPunct="1"/>
            <a:endParaRPr lang="en-US" dirty="0" smtClean="0">
              <a:latin typeface="Arial" charset="0"/>
            </a:endParaRPr>
          </a:p>
          <a:p>
            <a:pPr eaLnBrk="1" hangingPunct="1"/>
            <a:endParaRPr lang="en-US" dirty="0">
              <a:latin typeface="Arial" charset="0"/>
            </a:endParaRPr>
          </a:p>
        </p:txBody>
      </p:sp>
      <p:pic>
        <p:nvPicPr>
          <p:cNvPr id="7" name="Picture 6"/>
          <p:cNvPicPr>
            <a:picLocks noChangeAspect="1"/>
          </p:cNvPicPr>
          <p:nvPr/>
        </p:nvPicPr>
        <p:blipFill>
          <a:blip r:embed="rId2"/>
          <a:stretch>
            <a:fillRect/>
          </a:stretch>
        </p:blipFill>
        <p:spPr>
          <a:xfrm>
            <a:off x="527507" y="2493253"/>
            <a:ext cx="6777038" cy="3264500"/>
          </a:xfrm>
          <a:prstGeom prst="rect">
            <a:avLst/>
          </a:prstGeom>
          <a:ln w="38100">
            <a:solidFill>
              <a:schemeClr val="accent2"/>
            </a:solidFill>
          </a:ln>
        </p:spPr>
      </p:pic>
    </p:spTree>
    <p:extLst>
      <p:ext uri="{BB962C8B-B14F-4D97-AF65-F5344CB8AC3E}">
        <p14:creationId xmlns:p14="http://schemas.microsoft.com/office/powerpoint/2010/main" val="397036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Pop Update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UCFA_E_PLF</a:t>
            </a:r>
            <a:endParaRPr lang="en-US" sz="1400" dirty="0">
              <a:solidFill>
                <a:schemeClr val="accent1"/>
              </a:solidFill>
              <a:latin typeface="Arial" charset="0"/>
            </a:endParaRPr>
          </a:p>
        </p:txBody>
      </p:sp>
      <p:sp>
        <p:nvSpPr>
          <p:cNvPr id="8" name="Rectangle 7"/>
          <p:cNvSpPr/>
          <p:nvPr/>
        </p:nvSpPr>
        <p:spPr>
          <a:xfrm>
            <a:off x="370703" y="1408600"/>
            <a:ext cx="5801498" cy="3416320"/>
          </a:xfrm>
          <a:prstGeom prst="rect">
            <a:avLst/>
          </a:prstGeom>
        </p:spPr>
        <p:txBody>
          <a:bodyPr wrap="square">
            <a:spAutoFit/>
          </a:bodyPr>
          <a:lstStyle/>
          <a:p>
            <a:pPr eaLnBrk="1" hangingPunct="1"/>
            <a:r>
              <a:rPr lang="en-US" dirty="0" smtClean="0">
                <a:latin typeface="Arial" charset="0"/>
              </a:rPr>
              <a:t>Problem with equations and Pop Update, the Edit Prompts does not work.  I ended up creating 10 versions of the same equation.  The example provided is to update FA_LOAD = F.</a:t>
            </a:r>
          </a:p>
          <a:p>
            <a:pPr eaLnBrk="1" hangingPunct="1"/>
            <a:endParaRPr lang="en-US" dirty="0">
              <a:latin typeface="Arial" charset="0"/>
            </a:endParaRPr>
          </a:p>
          <a:p>
            <a:pPr eaLnBrk="1" hangingPunct="1"/>
            <a:r>
              <a:rPr lang="en-US" dirty="0" smtClean="0">
                <a:latin typeface="Arial" charset="0"/>
              </a:rPr>
              <a:t>I entered a Service Ticket with Oracle under Campus Community:</a:t>
            </a:r>
          </a:p>
          <a:p>
            <a:pPr eaLnBrk="1" hangingPunct="1"/>
            <a:endParaRPr lang="en-US" dirty="0" smtClean="0">
              <a:latin typeface="Arial" charset="0"/>
            </a:endParaRPr>
          </a:p>
          <a:p>
            <a:pPr eaLnBrk="1" hangingPunct="1"/>
            <a:r>
              <a:rPr lang="en-US" dirty="0" smtClean="0">
                <a:latin typeface="Arial" charset="0"/>
              </a:rPr>
              <a:t>SR </a:t>
            </a:r>
            <a:r>
              <a:rPr lang="en-US" dirty="0">
                <a:latin typeface="Arial" charset="0"/>
              </a:rPr>
              <a:t>3-13040472681 : </a:t>
            </a:r>
            <a:r>
              <a:rPr lang="en-US" dirty="0" smtClean="0">
                <a:latin typeface="Arial" charset="0"/>
              </a:rPr>
              <a:t>Bug </a:t>
            </a:r>
            <a:r>
              <a:rPr lang="en-US" dirty="0">
                <a:latin typeface="Arial" charset="0"/>
              </a:rPr>
              <a:t>Reference 25316319</a:t>
            </a:r>
            <a:endParaRPr lang="en-US" dirty="0" smtClean="0">
              <a:latin typeface="Arial" charset="0"/>
            </a:endParaRPr>
          </a:p>
          <a:p>
            <a:pPr eaLnBrk="1" hangingPunct="1"/>
            <a:endParaRPr lang="en-US" dirty="0">
              <a:latin typeface="Arial" charset="0"/>
            </a:endParaRPr>
          </a:p>
          <a:p>
            <a:pPr eaLnBrk="1" hangingPunct="1"/>
            <a:endParaRPr lang="en-US" dirty="0" smtClean="0">
              <a:latin typeface="Arial" charset="0"/>
            </a:endParaRPr>
          </a:p>
          <a:p>
            <a:pPr eaLnBrk="1" hangingPunct="1"/>
            <a:endParaRPr lang="en-US" dirty="0">
              <a:latin typeface="Arial" charset="0"/>
            </a:endParaRPr>
          </a:p>
        </p:txBody>
      </p:sp>
      <p:pic>
        <p:nvPicPr>
          <p:cNvPr id="9" name="Picture 8"/>
          <p:cNvPicPr>
            <a:picLocks noChangeAspect="1"/>
          </p:cNvPicPr>
          <p:nvPr/>
        </p:nvPicPr>
        <p:blipFill>
          <a:blip r:embed="rId2"/>
          <a:stretch>
            <a:fillRect/>
          </a:stretch>
        </p:blipFill>
        <p:spPr>
          <a:xfrm>
            <a:off x="7109255" y="230660"/>
            <a:ext cx="3281718" cy="6547460"/>
          </a:xfrm>
          <a:prstGeom prst="rect">
            <a:avLst/>
          </a:prstGeom>
        </p:spPr>
      </p:pic>
      <p:pic>
        <p:nvPicPr>
          <p:cNvPr id="10" name="Picture 9"/>
          <p:cNvPicPr>
            <a:picLocks noChangeAspect="1"/>
          </p:cNvPicPr>
          <p:nvPr/>
        </p:nvPicPr>
        <p:blipFill>
          <a:blip r:embed="rId3"/>
          <a:stretch>
            <a:fillRect/>
          </a:stretch>
        </p:blipFill>
        <p:spPr>
          <a:xfrm>
            <a:off x="255372" y="5299003"/>
            <a:ext cx="6656173" cy="619371"/>
          </a:xfrm>
          <a:prstGeom prst="rect">
            <a:avLst/>
          </a:prstGeom>
        </p:spPr>
      </p:pic>
      <p:sp>
        <p:nvSpPr>
          <p:cNvPr id="11" name="Rectangle 10"/>
          <p:cNvSpPr/>
          <p:nvPr/>
        </p:nvSpPr>
        <p:spPr>
          <a:xfrm>
            <a:off x="2209800" y="4487711"/>
            <a:ext cx="2667000" cy="307777"/>
          </a:xfrm>
          <a:prstGeom prst="rect">
            <a:avLst/>
          </a:prstGeom>
        </p:spPr>
        <p:txBody>
          <a:bodyPr wrap="square">
            <a:spAutoFit/>
          </a:bodyPr>
          <a:lstStyle/>
          <a:p>
            <a:r>
              <a:rPr lang="en-US" sz="1400" dirty="0" smtClean="0"/>
              <a:t>Note: Application Prompt.</a:t>
            </a:r>
            <a:endParaRPr lang="en-US" sz="1400" dirty="0"/>
          </a:p>
        </p:txBody>
      </p:sp>
      <p:cxnSp>
        <p:nvCxnSpPr>
          <p:cNvPr id="12" name="Straight Arrow Connector 11"/>
          <p:cNvCxnSpPr/>
          <p:nvPr/>
        </p:nvCxnSpPr>
        <p:spPr>
          <a:xfrm flipH="1">
            <a:off x="1952368" y="4795488"/>
            <a:ext cx="520935" cy="50351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0420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Pop Update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UCFA_E_PLF</a:t>
            </a:r>
            <a:endParaRPr lang="en-US" sz="1400" dirty="0">
              <a:solidFill>
                <a:schemeClr val="accent1"/>
              </a:solidFill>
              <a:latin typeface="Arial" charset="0"/>
            </a:endParaRPr>
          </a:p>
        </p:txBody>
      </p:sp>
      <p:pic>
        <p:nvPicPr>
          <p:cNvPr id="13" name="Picture 12"/>
          <p:cNvPicPr>
            <a:picLocks noChangeAspect="1"/>
          </p:cNvPicPr>
          <p:nvPr/>
        </p:nvPicPr>
        <p:blipFill>
          <a:blip r:embed="rId2"/>
          <a:stretch>
            <a:fillRect/>
          </a:stretch>
        </p:blipFill>
        <p:spPr>
          <a:xfrm>
            <a:off x="6314303" y="164740"/>
            <a:ext cx="3266303" cy="6516705"/>
          </a:xfrm>
          <a:prstGeom prst="rect">
            <a:avLst/>
          </a:prstGeom>
        </p:spPr>
      </p:pic>
      <p:pic>
        <p:nvPicPr>
          <p:cNvPr id="14" name="Picture 13"/>
          <p:cNvPicPr>
            <a:picLocks noChangeAspect="1"/>
          </p:cNvPicPr>
          <p:nvPr/>
        </p:nvPicPr>
        <p:blipFill>
          <a:blip r:embed="rId3"/>
          <a:stretch>
            <a:fillRect/>
          </a:stretch>
        </p:blipFill>
        <p:spPr>
          <a:xfrm>
            <a:off x="319216" y="1713471"/>
            <a:ext cx="5918886" cy="3490824"/>
          </a:xfrm>
          <a:prstGeom prst="rect">
            <a:avLst/>
          </a:prstGeom>
          <a:ln w="38100">
            <a:solidFill>
              <a:schemeClr val="accent2"/>
            </a:solidFill>
          </a:ln>
        </p:spPr>
      </p:pic>
      <p:cxnSp>
        <p:nvCxnSpPr>
          <p:cNvPr id="15" name="Straight Arrow Connector 14"/>
          <p:cNvCxnSpPr/>
          <p:nvPr/>
        </p:nvCxnSpPr>
        <p:spPr>
          <a:xfrm flipH="1">
            <a:off x="4063422" y="2545492"/>
            <a:ext cx="2427994" cy="109194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5555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Pop Update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UCFA_E_PLF</a:t>
            </a:r>
            <a:endParaRPr lang="en-US" sz="1400" dirty="0">
              <a:solidFill>
                <a:schemeClr val="accent1"/>
              </a:solidFill>
              <a:latin typeface="Arial" charset="0"/>
            </a:endParaRPr>
          </a:p>
        </p:txBody>
      </p:sp>
      <p:pic>
        <p:nvPicPr>
          <p:cNvPr id="7" name="Picture 6"/>
          <p:cNvPicPr>
            <a:picLocks noChangeAspect="1"/>
          </p:cNvPicPr>
          <p:nvPr/>
        </p:nvPicPr>
        <p:blipFill>
          <a:blip r:embed="rId2"/>
          <a:stretch>
            <a:fillRect/>
          </a:stretch>
        </p:blipFill>
        <p:spPr>
          <a:xfrm>
            <a:off x="6441990" y="164739"/>
            <a:ext cx="3306432" cy="6596767"/>
          </a:xfrm>
          <a:prstGeom prst="rect">
            <a:avLst/>
          </a:prstGeom>
        </p:spPr>
      </p:pic>
      <p:pic>
        <p:nvPicPr>
          <p:cNvPr id="8" name="Picture 7"/>
          <p:cNvPicPr>
            <a:picLocks noChangeAspect="1"/>
          </p:cNvPicPr>
          <p:nvPr/>
        </p:nvPicPr>
        <p:blipFill>
          <a:blip r:embed="rId3"/>
          <a:stretch>
            <a:fillRect/>
          </a:stretch>
        </p:blipFill>
        <p:spPr>
          <a:xfrm>
            <a:off x="197265" y="2128451"/>
            <a:ext cx="6051135" cy="2946057"/>
          </a:xfrm>
          <a:prstGeom prst="rect">
            <a:avLst/>
          </a:prstGeom>
          <a:ln w="38100">
            <a:solidFill>
              <a:schemeClr val="accent2"/>
            </a:solidFill>
          </a:ln>
        </p:spPr>
      </p:pic>
      <p:cxnSp>
        <p:nvCxnSpPr>
          <p:cNvPr id="9" name="Straight Arrow Connector 8"/>
          <p:cNvCxnSpPr/>
          <p:nvPr/>
        </p:nvCxnSpPr>
        <p:spPr>
          <a:xfrm flipH="1">
            <a:off x="3902675" y="3601479"/>
            <a:ext cx="2737022" cy="203886"/>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35498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Pop Update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UCFA_E_PLF</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6581332" y="164740"/>
            <a:ext cx="3232992" cy="6450244"/>
          </a:xfrm>
          <a:prstGeom prst="rect">
            <a:avLst/>
          </a:prstGeom>
        </p:spPr>
      </p:pic>
      <p:pic>
        <p:nvPicPr>
          <p:cNvPr id="11" name="Picture 10"/>
          <p:cNvPicPr>
            <a:picLocks noChangeAspect="1"/>
          </p:cNvPicPr>
          <p:nvPr/>
        </p:nvPicPr>
        <p:blipFill>
          <a:blip r:embed="rId3"/>
          <a:stretch>
            <a:fillRect/>
          </a:stretch>
        </p:blipFill>
        <p:spPr>
          <a:xfrm>
            <a:off x="304800" y="1676400"/>
            <a:ext cx="6042978" cy="2912076"/>
          </a:xfrm>
          <a:prstGeom prst="rect">
            <a:avLst/>
          </a:prstGeom>
          <a:ln w="38100">
            <a:solidFill>
              <a:schemeClr val="accent2"/>
            </a:solidFill>
          </a:ln>
        </p:spPr>
      </p:pic>
      <p:cxnSp>
        <p:nvCxnSpPr>
          <p:cNvPr id="12" name="Straight Arrow Connector 11"/>
          <p:cNvCxnSpPr/>
          <p:nvPr/>
        </p:nvCxnSpPr>
        <p:spPr>
          <a:xfrm flipH="1" flipV="1">
            <a:off x="3912973" y="4761470"/>
            <a:ext cx="2875007" cy="140595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53882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90" y="65357"/>
            <a:ext cx="4852086" cy="880068"/>
          </a:xfrm>
        </p:spPr>
        <p:txBody>
          <a:bodyPr>
            <a:normAutofit/>
          </a:bodyPr>
          <a:lstStyle/>
          <a:p>
            <a:r>
              <a:rPr lang="en-US" b="1" dirty="0" smtClean="0"/>
              <a:t>Pop Update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UCFA_E_PLF</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6581332" y="164740"/>
            <a:ext cx="3232992" cy="6450244"/>
          </a:xfrm>
          <a:prstGeom prst="rect">
            <a:avLst/>
          </a:prstGeom>
        </p:spPr>
      </p:pic>
      <p:sp>
        <p:nvSpPr>
          <p:cNvPr id="4" name="Rectangle 3"/>
          <p:cNvSpPr/>
          <p:nvPr/>
        </p:nvSpPr>
        <p:spPr>
          <a:xfrm>
            <a:off x="255373" y="945425"/>
            <a:ext cx="6096000" cy="646331"/>
          </a:xfrm>
          <a:prstGeom prst="rect">
            <a:avLst/>
          </a:prstGeom>
        </p:spPr>
        <p:txBody>
          <a:bodyPr>
            <a:spAutoFit/>
          </a:bodyPr>
          <a:lstStyle/>
          <a:p>
            <a:r>
              <a:rPr lang="en-US" dirty="0">
                <a:latin typeface="Arial" charset="0"/>
              </a:rPr>
              <a:t>Set Up SACR &gt; System Administration &gt; Utilities &gt; Population Selection &gt; Context Definition</a:t>
            </a:r>
            <a:endParaRPr lang="en-US" dirty="0">
              <a:latin typeface="Arial" charset="0"/>
            </a:endParaRPr>
          </a:p>
        </p:txBody>
      </p:sp>
      <p:pic>
        <p:nvPicPr>
          <p:cNvPr id="9" name="Picture 8"/>
          <p:cNvPicPr>
            <a:picLocks noChangeAspect="1"/>
          </p:cNvPicPr>
          <p:nvPr/>
        </p:nvPicPr>
        <p:blipFill>
          <a:blip r:embed="rId3"/>
          <a:stretch>
            <a:fillRect/>
          </a:stretch>
        </p:blipFill>
        <p:spPr>
          <a:xfrm>
            <a:off x="345990" y="1721708"/>
            <a:ext cx="5384513" cy="4324350"/>
          </a:xfrm>
          <a:prstGeom prst="rect">
            <a:avLst/>
          </a:prstGeom>
          <a:solidFill>
            <a:schemeClr val="accent2"/>
          </a:solidFill>
          <a:ln w="38100">
            <a:solidFill>
              <a:schemeClr val="accent2"/>
            </a:solidFill>
          </a:ln>
        </p:spPr>
      </p:pic>
      <p:cxnSp>
        <p:nvCxnSpPr>
          <p:cNvPr id="12" name="Straight Arrow Connector 11"/>
          <p:cNvCxnSpPr/>
          <p:nvPr/>
        </p:nvCxnSpPr>
        <p:spPr>
          <a:xfrm flipH="1" flipV="1">
            <a:off x="4406893" y="3591697"/>
            <a:ext cx="2348134" cy="255642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31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Overview</a:t>
            </a:r>
            <a:endParaRPr lang="en-US" b="1" dirty="0">
              <a:solidFill>
                <a:schemeClr val="accent2"/>
              </a:solidFill>
            </a:endParaRPr>
          </a:p>
        </p:txBody>
      </p:sp>
      <p:sp>
        <p:nvSpPr>
          <p:cNvPr id="3" name="Content Placeholder 2"/>
          <p:cNvSpPr>
            <a:spLocks noGrp="1"/>
          </p:cNvSpPr>
          <p:nvPr>
            <p:ph idx="1"/>
          </p:nvPr>
        </p:nvSpPr>
        <p:spPr/>
        <p:txBody>
          <a:bodyPr/>
          <a:lstStyle/>
          <a:p>
            <a:pPr lvl="0"/>
            <a:r>
              <a:rPr lang="en-US" dirty="0"/>
              <a:t>This presentation will show how UC is using equations outside of the typical FA processes.</a:t>
            </a:r>
          </a:p>
          <a:p>
            <a:pPr lvl="1"/>
            <a:r>
              <a:rPr lang="en-US" dirty="0"/>
              <a:t>Budget Swapping</a:t>
            </a:r>
          </a:p>
          <a:p>
            <a:pPr lvl="1"/>
            <a:r>
              <a:rPr lang="en-US" dirty="0"/>
              <a:t>Aid Year Rollover</a:t>
            </a:r>
          </a:p>
          <a:p>
            <a:pPr lvl="1"/>
            <a:r>
              <a:rPr lang="en-US" dirty="0"/>
              <a:t>Adding Checklist/User Edit Messages to Disbursement Rules</a:t>
            </a:r>
          </a:p>
          <a:p>
            <a:pPr lvl="1"/>
            <a:r>
              <a:rPr lang="en-US" dirty="0"/>
              <a:t>How we changed summer from being Non-Standard to Academic</a:t>
            </a:r>
          </a:p>
          <a:p>
            <a:pPr lvl="1"/>
            <a:r>
              <a:rPr lang="en-US" dirty="0"/>
              <a:t>Equations in Job Sets</a:t>
            </a:r>
          </a:p>
          <a:p>
            <a:pPr marL="0" indent="0">
              <a:buNone/>
            </a:pPr>
            <a:endParaRPr lang="en-US" dirty="0"/>
          </a:p>
        </p:txBody>
      </p:sp>
    </p:spTree>
    <p:extLst>
      <p:ext uri="{BB962C8B-B14F-4D97-AF65-F5344CB8AC3E}">
        <p14:creationId xmlns:p14="http://schemas.microsoft.com/office/powerpoint/2010/main" val="4038661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Pop Update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UCFA_E_PLF</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255372" y="5299003"/>
            <a:ext cx="6656173" cy="619371"/>
          </a:xfrm>
          <a:prstGeom prst="rect">
            <a:avLst/>
          </a:prstGeom>
        </p:spPr>
      </p:pic>
      <p:pic>
        <p:nvPicPr>
          <p:cNvPr id="5" name="Picture 4"/>
          <p:cNvPicPr>
            <a:picLocks noChangeAspect="1"/>
          </p:cNvPicPr>
          <p:nvPr/>
        </p:nvPicPr>
        <p:blipFill>
          <a:blip r:embed="rId3"/>
          <a:stretch>
            <a:fillRect/>
          </a:stretch>
        </p:blipFill>
        <p:spPr>
          <a:xfrm>
            <a:off x="539707" y="1770730"/>
            <a:ext cx="7191375" cy="2981325"/>
          </a:xfrm>
          <a:prstGeom prst="rect">
            <a:avLst/>
          </a:prstGeom>
          <a:ln w="38100">
            <a:solidFill>
              <a:schemeClr val="accent2"/>
            </a:solidFill>
          </a:ln>
        </p:spPr>
      </p:pic>
      <p:cxnSp>
        <p:nvCxnSpPr>
          <p:cNvPr id="12" name="Straight Arrow Connector 11"/>
          <p:cNvCxnSpPr/>
          <p:nvPr/>
        </p:nvCxnSpPr>
        <p:spPr>
          <a:xfrm>
            <a:off x="2158314" y="4037078"/>
            <a:ext cx="0" cy="126192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255373" y="945425"/>
            <a:ext cx="7760044" cy="646331"/>
          </a:xfrm>
          <a:prstGeom prst="rect">
            <a:avLst/>
          </a:prstGeom>
        </p:spPr>
        <p:txBody>
          <a:bodyPr wrap="square">
            <a:spAutoFit/>
          </a:bodyPr>
          <a:lstStyle/>
          <a:p>
            <a:r>
              <a:rPr lang="en-US" dirty="0">
                <a:latin typeface="Arial" charset="0"/>
              </a:rPr>
              <a:t>Set Up SACR &gt; System Administration &gt; Utilities &gt; Population Selection &gt; </a:t>
            </a:r>
            <a:r>
              <a:rPr lang="en-US" dirty="0" smtClean="0">
                <a:latin typeface="Arial" charset="0"/>
              </a:rPr>
              <a:t>Equation to Context Mapping</a:t>
            </a:r>
            <a:endParaRPr lang="en-US" dirty="0">
              <a:latin typeface="Arial" charset="0"/>
            </a:endParaRPr>
          </a:p>
        </p:txBody>
      </p:sp>
    </p:spTree>
    <p:extLst>
      <p:ext uri="{BB962C8B-B14F-4D97-AF65-F5344CB8AC3E}">
        <p14:creationId xmlns:p14="http://schemas.microsoft.com/office/powerpoint/2010/main" val="635216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6030" y="1721707"/>
            <a:ext cx="8263466" cy="2603157"/>
          </a:xfrm>
        </p:spPr>
        <p:txBody>
          <a:bodyPr>
            <a:normAutofit/>
          </a:bodyPr>
          <a:lstStyle/>
          <a:p>
            <a:r>
              <a:rPr lang="en-US" dirty="0" smtClean="0"/>
              <a:t>Example of using an equation to add </a:t>
            </a:r>
            <a:br>
              <a:rPr lang="en-US" dirty="0" smtClean="0"/>
            </a:br>
            <a:r>
              <a:rPr lang="en-US" b="1" dirty="0" smtClean="0">
                <a:solidFill>
                  <a:schemeClr val="accent2"/>
                </a:solidFill>
              </a:rPr>
              <a:t>User Edit Messages</a:t>
            </a:r>
            <a:endParaRPr lang="en-US" b="1" dirty="0">
              <a:solidFill>
                <a:schemeClr val="accent2"/>
              </a:solidFill>
            </a:endParaRPr>
          </a:p>
        </p:txBody>
      </p:sp>
    </p:spTree>
    <p:extLst>
      <p:ext uri="{BB962C8B-B14F-4D97-AF65-F5344CB8AC3E}">
        <p14:creationId xmlns:p14="http://schemas.microsoft.com/office/powerpoint/2010/main" val="1795725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UEM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UCFA_CUM174</a:t>
            </a:r>
            <a:endParaRPr lang="en-US" sz="1400" dirty="0">
              <a:solidFill>
                <a:schemeClr val="accent1"/>
              </a:solidFill>
              <a:latin typeface="Arial" charset="0"/>
            </a:endParaRPr>
          </a:p>
        </p:txBody>
      </p:sp>
      <p:sp>
        <p:nvSpPr>
          <p:cNvPr id="7" name="Rectangle 6"/>
          <p:cNvSpPr/>
          <p:nvPr/>
        </p:nvSpPr>
        <p:spPr>
          <a:xfrm>
            <a:off x="370702" y="1408600"/>
            <a:ext cx="7782697" cy="3139321"/>
          </a:xfrm>
          <a:prstGeom prst="rect">
            <a:avLst/>
          </a:prstGeom>
        </p:spPr>
        <p:txBody>
          <a:bodyPr wrap="square">
            <a:spAutoFit/>
          </a:bodyPr>
          <a:lstStyle/>
          <a:p>
            <a:pPr eaLnBrk="1" hangingPunct="1"/>
            <a:r>
              <a:rPr lang="en-US" dirty="0" smtClean="0">
                <a:latin typeface="Arial" charset="0"/>
              </a:rPr>
              <a:t>Purpose:  Some item types have the rule where their total taken and transfer credit hours &lt; 174 total.  We needed to include recorded withdrawals.  Also, all hours recorded prior to Fall 2012 needed to be converted to semesters.</a:t>
            </a:r>
          </a:p>
          <a:p>
            <a:pPr eaLnBrk="1" hangingPunct="1"/>
            <a:endParaRPr lang="en-US" dirty="0">
              <a:latin typeface="Arial" charset="0"/>
            </a:endParaRPr>
          </a:p>
          <a:p>
            <a:pPr eaLnBrk="1" hangingPunct="1"/>
            <a:r>
              <a:rPr lang="en-US" dirty="0" smtClean="0">
                <a:latin typeface="Arial" charset="0"/>
              </a:rPr>
              <a:t>User Edit Messages does work with Prompts (Run Control Parameters).</a:t>
            </a:r>
          </a:p>
          <a:p>
            <a:pPr eaLnBrk="1" hangingPunct="1"/>
            <a:endParaRPr lang="en-US" dirty="0">
              <a:latin typeface="Arial" charset="0"/>
            </a:endParaRPr>
          </a:p>
          <a:p>
            <a:pPr eaLnBrk="1" hangingPunct="1"/>
            <a:r>
              <a:rPr lang="en-US" dirty="0" smtClean="0">
                <a:latin typeface="Arial" charset="0"/>
              </a:rPr>
              <a:t>Only 1 version of the equation was needed.</a:t>
            </a:r>
          </a:p>
          <a:p>
            <a:pPr eaLnBrk="1" hangingPunct="1"/>
            <a:endParaRPr lang="en-US" dirty="0">
              <a:latin typeface="Arial" charset="0"/>
            </a:endParaRPr>
          </a:p>
          <a:p>
            <a:pPr eaLnBrk="1" hangingPunct="1"/>
            <a:endParaRPr lang="en-US" dirty="0" smtClean="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792904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UEM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UCFA_CUM174</a:t>
            </a:r>
            <a:endParaRPr lang="en-US" sz="1400" dirty="0">
              <a:solidFill>
                <a:schemeClr val="accent1"/>
              </a:solidFill>
              <a:latin typeface="Arial" charset="0"/>
            </a:endParaRPr>
          </a:p>
        </p:txBody>
      </p:sp>
      <p:pic>
        <p:nvPicPr>
          <p:cNvPr id="5" name="Picture 4"/>
          <p:cNvPicPr>
            <a:picLocks noChangeAspect="1"/>
          </p:cNvPicPr>
          <p:nvPr/>
        </p:nvPicPr>
        <p:blipFill>
          <a:blip r:embed="rId2"/>
          <a:stretch>
            <a:fillRect/>
          </a:stretch>
        </p:blipFill>
        <p:spPr>
          <a:xfrm>
            <a:off x="450250" y="1306091"/>
            <a:ext cx="5188550" cy="3962400"/>
          </a:xfrm>
          <a:prstGeom prst="rect">
            <a:avLst/>
          </a:prstGeom>
          <a:ln w="38100">
            <a:solidFill>
              <a:schemeClr val="accent2"/>
            </a:solidFill>
          </a:ln>
        </p:spPr>
      </p:pic>
      <p:pic>
        <p:nvPicPr>
          <p:cNvPr id="6" name="Picture 5"/>
          <p:cNvPicPr>
            <a:picLocks noChangeAspect="1"/>
          </p:cNvPicPr>
          <p:nvPr/>
        </p:nvPicPr>
        <p:blipFill>
          <a:blip r:embed="rId3"/>
          <a:stretch>
            <a:fillRect/>
          </a:stretch>
        </p:blipFill>
        <p:spPr>
          <a:xfrm>
            <a:off x="6561438" y="409832"/>
            <a:ext cx="3181350" cy="2216925"/>
          </a:xfrm>
          <a:prstGeom prst="rect">
            <a:avLst/>
          </a:prstGeom>
          <a:ln w="38100">
            <a:solidFill>
              <a:schemeClr val="accent2"/>
            </a:solidFill>
          </a:ln>
        </p:spPr>
      </p:pic>
      <p:pic>
        <p:nvPicPr>
          <p:cNvPr id="8" name="Picture 7"/>
          <p:cNvPicPr>
            <a:picLocks noChangeAspect="1"/>
          </p:cNvPicPr>
          <p:nvPr/>
        </p:nvPicPr>
        <p:blipFill>
          <a:blip r:embed="rId4"/>
          <a:stretch>
            <a:fillRect/>
          </a:stretch>
        </p:blipFill>
        <p:spPr>
          <a:xfrm>
            <a:off x="450250" y="5569537"/>
            <a:ext cx="7648575" cy="647700"/>
          </a:xfrm>
          <a:prstGeom prst="rect">
            <a:avLst/>
          </a:prstGeom>
          <a:ln w="38100">
            <a:noFill/>
          </a:ln>
        </p:spPr>
      </p:pic>
      <p:cxnSp>
        <p:nvCxnSpPr>
          <p:cNvPr id="9" name="Straight Arrow Connector 8"/>
          <p:cNvCxnSpPr/>
          <p:nvPr/>
        </p:nvCxnSpPr>
        <p:spPr>
          <a:xfrm flipV="1">
            <a:off x="3970638" y="1044808"/>
            <a:ext cx="2479589" cy="11794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7199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UEM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UCFA_CUM174</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7479958" y="89116"/>
            <a:ext cx="2550640" cy="6727173"/>
          </a:xfrm>
          <a:prstGeom prst="rect">
            <a:avLst/>
          </a:prstGeom>
        </p:spPr>
      </p:pic>
      <p:pic>
        <p:nvPicPr>
          <p:cNvPr id="11" name="Picture 10"/>
          <p:cNvPicPr>
            <a:picLocks noChangeAspect="1"/>
          </p:cNvPicPr>
          <p:nvPr/>
        </p:nvPicPr>
        <p:blipFill>
          <a:blip r:embed="rId3"/>
          <a:stretch>
            <a:fillRect/>
          </a:stretch>
        </p:blipFill>
        <p:spPr>
          <a:xfrm>
            <a:off x="197708" y="2180482"/>
            <a:ext cx="5791200" cy="2815167"/>
          </a:xfrm>
          <a:prstGeom prst="rect">
            <a:avLst/>
          </a:prstGeom>
          <a:ln w="38100">
            <a:solidFill>
              <a:schemeClr val="accent2"/>
            </a:solidFill>
          </a:ln>
        </p:spPr>
      </p:pic>
      <p:cxnSp>
        <p:nvCxnSpPr>
          <p:cNvPr id="12" name="Straight Arrow Connector 11"/>
          <p:cNvCxnSpPr/>
          <p:nvPr/>
        </p:nvCxnSpPr>
        <p:spPr>
          <a:xfrm flipH="1">
            <a:off x="5988908" y="1044808"/>
            <a:ext cx="1845276" cy="102288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44745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UEM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UCFA_CUM174</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7479958" y="89116"/>
            <a:ext cx="2550640" cy="6727173"/>
          </a:xfrm>
          <a:prstGeom prst="rect">
            <a:avLst/>
          </a:prstGeom>
        </p:spPr>
      </p:pic>
      <p:cxnSp>
        <p:nvCxnSpPr>
          <p:cNvPr id="12" name="Straight Arrow Connector 11"/>
          <p:cNvCxnSpPr/>
          <p:nvPr/>
        </p:nvCxnSpPr>
        <p:spPr>
          <a:xfrm flipH="1">
            <a:off x="6507942" y="2626473"/>
            <a:ext cx="1334480" cy="42976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stretch>
            <a:fillRect/>
          </a:stretch>
        </p:blipFill>
        <p:spPr>
          <a:xfrm>
            <a:off x="228600" y="1676399"/>
            <a:ext cx="6279342" cy="3538151"/>
          </a:xfrm>
          <a:prstGeom prst="rect">
            <a:avLst/>
          </a:prstGeom>
          <a:ln w="28575">
            <a:solidFill>
              <a:schemeClr val="accent2"/>
            </a:solidFill>
          </a:ln>
        </p:spPr>
      </p:pic>
    </p:spTree>
    <p:extLst>
      <p:ext uri="{BB962C8B-B14F-4D97-AF65-F5344CB8AC3E}">
        <p14:creationId xmlns:p14="http://schemas.microsoft.com/office/powerpoint/2010/main" val="3936103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UEM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UCFA_CUM174</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7479958" y="89116"/>
            <a:ext cx="2550640" cy="6727173"/>
          </a:xfrm>
          <a:prstGeom prst="rect">
            <a:avLst/>
          </a:prstGeom>
        </p:spPr>
      </p:pic>
      <p:cxnSp>
        <p:nvCxnSpPr>
          <p:cNvPr id="12" name="Straight Arrow Connector 11"/>
          <p:cNvCxnSpPr/>
          <p:nvPr/>
        </p:nvCxnSpPr>
        <p:spPr>
          <a:xfrm flipH="1">
            <a:off x="6705600" y="4265802"/>
            <a:ext cx="1095633" cy="9636"/>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3"/>
          <a:stretch>
            <a:fillRect/>
          </a:stretch>
        </p:blipFill>
        <p:spPr>
          <a:xfrm>
            <a:off x="457199" y="1828799"/>
            <a:ext cx="6120673" cy="3402227"/>
          </a:xfrm>
          <a:prstGeom prst="rect">
            <a:avLst/>
          </a:prstGeom>
          <a:ln w="38100">
            <a:solidFill>
              <a:schemeClr val="accent2"/>
            </a:solidFill>
          </a:ln>
        </p:spPr>
      </p:pic>
      <p:sp>
        <p:nvSpPr>
          <p:cNvPr id="9" name="Rectangle 8"/>
          <p:cNvSpPr/>
          <p:nvPr/>
        </p:nvSpPr>
        <p:spPr>
          <a:xfrm>
            <a:off x="3028415" y="5537963"/>
            <a:ext cx="2667000" cy="738664"/>
          </a:xfrm>
          <a:prstGeom prst="rect">
            <a:avLst/>
          </a:prstGeom>
        </p:spPr>
        <p:txBody>
          <a:bodyPr wrap="square">
            <a:spAutoFit/>
          </a:bodyPr>
          <a:lstStyle/>
          <a:p>
            <a:r>
              <a:rPr lang="en-US" sz="1400" dirty="0" smtClean="0"/>
              <a:t>NOTE:  The logic looking for STRM &lt; 2128 pertains to quarter conversion specific to UC.</a:t>
            </a:r>
            <a:endParaRPr lang="en-US" sz="1400" dirty="0"/>
          </a:p>
        </p:txBody>
      </p:sp>
    </p:spTree>
    <p:extLst>
      <p:ext uri="{BB962C8B-B14F-4D97-AF65-F5344CB8AC3E}">
        <p14:creationId xmlns:p14="http://schemas.microsoft.com/office/powerpoint/2010/main" val="1848095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UEM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UCFA_CUM174</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7479958" y="89116"/>
            <a:ext cx="2550640" cy="6727173"/>
          </a:xfrm>
          <a:prstGeom prst="rect">
            <a:avLst/>
          </a:prstGeom>
        </p:spPr>
      </p:pic>
      <p:cxnSp>
        <p:nvCxnSpPr>
          <p:cNvPr id="12" name="Straight Arrow Connector 11"/>
          <p:cNvCxnSpPr/>
          <p:nvPr/>
        </p:nvCxnSpPr>
        <p:spPr>
          <a:xfrm flipH="1" flipV="1">
            <a:off x="6705601" y="4275438"/>
            <a:ext cx="1136821" cy="79907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stretch>
            <a:fillRect/>
          </a:stretch>
        </p:blipFill>
        <p:spPr>
          <a:xfrm>
            <a:off x="277090" y="2010032"/>
            <a:ext cx="6368458" cy="3122141"/>
          </a:xfrm>
          <a:prstGeom prst="rect">
            <a:avLst/>
          </a:prstGeom>
          <a:ln w="38100">
            <a:solidFill>
              <a:schemeClr val="accent2"/>
            </a:solidFill>
          </a:ln>
        </p:spPr>
      </p:pic>
      <p:sp>
        <p:nvSpPr>
          <p:cNvPr id="9" name="Rectangle 8"/>
          <p:cNvSpPr/>
          <p:nvPr/>
        </p:nvSpPr>
        <p:spPr>
          <a:xfrm>
            <a:off x="1787610" y="5358733"/>
            <a:ext cx="2667000" cy="738664"/>
          </a:xfrm>
          <a:prstGeom prst="rect">
            <a:avLst/>
          </a:prstGeom>
        </p:spPr>
        <p:txBody>
          <a:bodyPr wrap="square">
            <a:spAutoFit/>
          </a:bodyPr>
          <a:lstStyle/>
          <a:p>
            <a:r>
              <a:rPr lang="en-US" sz="1400" dirty="0" smtClean="0"/>
              <a:t>NOTE: The last line is specific to UC and conversion data that needed to be ignored.</a:t>
            </a:r>
            <a:endParaRPr lang="en-US" sz="1400" dirty="0"/>
          </a:p>
        </p:txBody>
      </p:sp>
    </p:spTree>
    <p:extLst>
      <p:ext uri="{BB962C8B-B14F-4D97-AF65-F5344CB8AC3E}">
        <p14:creationId xmlns:p14="http://schemas.microsoft.com/office/powerpoint/2010/main" val="1679230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UEM Example</a:t>
            </a:r>
            <a:endParaRPr lang="en-US" b="1" dirty="0"/>
          </a:p>
        </p:txBody>
      </p:sp>
      <p:sp>
        <p:nvSpPr>
          <p:cNvPr id="23" name="Rectangle 22"/>
          <p:cNvSpPr/>
          <p:nvPr/>
        </p:nvSpPr>
        <p:spPr>
          <a:xfrm>
            <a:off x="152400" y="6518283"/>
            <a:ext cx="2320903" cy="307777"/>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UCFA_CUM174</a:t>
            </a:r>
            <a:endParaRPr lang="en-US" sz="1400" dirty="0">
              <a:solidFill>
                <a:schemeClr val="accent1"/>
              </a:solidFill>
              <a:latin typeface="Arial" charset="0"/>
            </a:endParaRPr>
          </a:p>
        </p:txBody>
      </p:sp>
      <p:pic>
        <p:nvPicPr>
          <p:cNvPr id="10" name="Picture 9"/>
          <p:cNvPicPr>
            <a:picLocks noChangeAspect="1"/>
          </p:cNvPicPr>
          <p:nvPr/>
        </p:nvPicPr>
        <p:blipFill>
          <a:blip r:embed="rId2"/>
          <a:stretch>
            <a:fillRect/>
          </a:stretch>
        </p:blipFill>
        <p:spPr>
          <a:xfrm>
            <a:off x="7479958" y="89116"/>
            <a:ext cx="2550640" cy="6727173"/>
          </a:xfrm>
          <a:prstGeom prst="rect">
            <a:avLst/>
          </a:prstGeom>
        </p:spPr>
      </p:pic>
      <p:cxnSp>
        <p:nvCxnSpPr>
          <p:cNvPr id="12" name="Straight Arrow Connector 11"/>
          <p:cNvCxnSpPr/>
          <p:nvPr/>
        </p:nvCxnSpPr>
        <p:spPr>
          <a:xfrm flipH="1" flipV="1">
            <a:off x="6384324" y="5338119"/>
            <a:ext cx="1095635" cy="122883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3"/>
          <a:stretch>
            <a:fillRect/>
          </a:stretch>
        </p:blipFill>
        <p:spPr>
          <a:xfrm>
            <a:off x="228600" y="1981199"/>
            <a:ext cx="6600923" cy="3249827"/>
          </a:xfrm>
          <a:prstGeom prst="rect">
            <a:avLst/>
          </a:prstGeom>
          <a:ln w="38100">
            <a:solidFill>
              <a:schemeClr val="accent2"/>
            </a:solidFill>
          </a:ln>
        </p:spPr>
      </p:pic>
    </p:spTree>
    <p:extLst>
      <p:ext uri="{BB962C8B-B14F-4D97-AF65-F5344CB8AC3E}">
        <p14:creationId xmlns:p14="http://schemas.microsoft.com/office/powerpoint/2010/main" val="3474884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6030" y="1721707"/>
            <a:ext cx="8263466" cy="2150077"/>
          </a:xfrm>
        </p:spPr>
        <p:txBody>
          <a:bodyPr>
            <a:normAutofit/>
          </a:bodyPr>
          <a:lstStyle/>
          <a:p>
            <a:r>
              <a:rPr lang="en-US" dirty="0" smtClean="0"/>
              <a:t>Running </a:t>
            </a:r>
            <a:r>
              <a:rPr lang="en-US" b="1" dirty="0" smtClean="0">
                <a:solidFill>
                  <a:schemeClr val="accent2"/>
                </a:solidFill>
              </a:rPr>
              <a:t>Budgets</a:t>
            </a:r>
            <a:r>
              <a:rPr lang="en-US" dirty="0" smtClean="0"/>
              <a:t> &amp;</a:t>
            </a:r>
            <a:br>
              <a:rPr lang="en-US" dirty="0" smtClean="0"/>
            </a:br>
            <a:r>
              <a:rPr lang="en-US" b="1" dirty="0" smtClean="0">
                <a:solidFill>
                  <a:schemeClr val="accent2"/>
                </a:solidFill>
              </a:rPr>
              <a:t>Packaging</a:t>
            </a:r>
            <a:r>
              <a:rPr lang="en-US" dirty="0" smtClean="0"/>
              <a:t> with Job Sets</a:t>
            </a:r>
            <a:endParaRPr lang="en-US" b="1" dirty="0">
              <a:solidFill>
                <a:schemeClr val="accent2"/>
              </a:solidFill>
            </a:endParaRPr>
          </a:p>
        </p:txBody>
      </p:sp>
    </p:spTree>
    <p:extLst>
      <p:ext uri="{BB962C8B-B14F-4D97-AF65-F5344CB8AC3E}">
        <p14:creationId xmlns:p14="http://schemas.microsoft.com/office/powerpoint/2010/main" val="364318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Agenda</a:t>
            </a:r>
            <a:endParaRPr lang="en-US" b="1" dirty="0">
              <a:solidFill>
                <a:schemeClr val="accent2"/>
              </a:solidFill>
            </a:endParaRPr>
          </a:p>
        </p:txBody>
      </p:sp>
      <p:sp>
        <p:nvSpPr>
          <p:cNvPr id="3" name="Content Placeholder 2"/>
          <p:cNvSpPr>
            <a:spLocks noGrp="1"/>
          </p:cNvSpPr>
          <p:nvPr>
            <p:ph idx="1"/>
          </p:nvPr>
        </p:nvSpPr>
        <p:spPr>
          <a:xfrm>
            <a:off x="838200" y="1690688"/>
            <a:ext cx="9304867" cy="4486275"/>
          </a:xfrm>
        </p:spPr>
        <p:txBody>
          <a:bodyPr>
            <a:normAutofit fontScale="85000" lnSpcReduction="20000"/>
          </a:bodyPr>
          <a:lstStyle/>
          <a:p>
            <a:pPr lvl="0"/>
            <a:r>
              <a:rPr lang="en-US" dirty="0"/>
              <a:t>What security do you need?</a:t>
            </a:r>
          </a:p>
          <a:p>
            <a:pPr lvl="0"/>
            <a:r>
              <a:rPr lang="en-US" dirty="0"/>
              <a:t>How to add a table to Equation security.</a:t>
            </a:r>
          </a:p>
          <a:p>
            <a:pPr lvl="0"/>
            <a:r>
              <a:rPr lang="en-US" dirty="0"/>
              <a:t>How to add Callable SQL to Equation security.</a:t>
            </a:r>
          </a:p>
          <a:p>
            <a:pPr lvl="0"/>
            <a:r>
              <a:rPr lang="en-US" dirty="0"/>
              <a:t>Format for a stand-alone equation.</a:t>
            </a:r>
          </a:p>
          <a:p>
            <a:pPr lvl="0"/>
            <a:r>
              <a:rPr lang="en-US" dirty="0"/>
              <a:t>How UC is using stand-alone equations for FA:</a:t>
            </a:r>
          </a:p>
          <a:p>
            <a:pPr lvl="1"/>
            <a:r>
              <a:rPr lang="en-US" dirty="0"/>
              <a:t>Aid Year Rollover</a:t>
            </a:r>
          </a:p>
          <a:p>
            <a:pPr lvl="1"/>
            <a:r>
              <a:rPr lang="en-US" dirty="0"/>
              <a:t>Add Checklist to Disbursement Rules</a:t>
            </a:r>
          </a:p>
          <a:p>
            <a:pPr lvl="1"/>
            <a:r>
              <a:rPr lang="en-US" dirty="0"/>
              <a:t>Add User Edit Messages to Disbursement Rules</a:t>
            </a:r>
          </a:p>
          <a:p>
            <a:pPr lvl="1"/>
            <a:r>
              <a:rPr lang="en-US" dirty="0"/>
              <a:t>Budget Swapping</a:t>
            </a:r>
          </a:p>
          <a:p>
            <a:pPr lvl="1"/>
            <a:r>
              <a:rPr lang="en-US" dirty="0"/>
              <a:t>Summer Stuff</a:t>
            </a:r>
          </a:p>
          <a:p>
            <a:pPr lvl="0"/>
            <a:r>
              <a:rPr lang="en-US" dirty="0"/>
              <a:t>Example of using an equation with Pop Update</a:t>
            </a:r>
          </a:p>
          <a:p>
            <a:pPr lvl="0"/>
            <a:r>
              <a:rPr lang="en-US" dirty="0"/>
              <a:t>Example of using an equation to add User Edit Messages</a:t>
            </a:r>
          </a:p>
          <a:p>
            <a:pPr lvl="0"/>
            <a:r>
              <a:rPr lang="en-US" dirty="0"/>
              <a:t>Running budgets &amp; packaging with Job Sets</a:t>
            </a:r>
          </a:p>
          <a:p>
            <a:pPr marL="0" indent="0">
              <a:buNone/>
            </a:pPr>
            <a:endParaRPr lang="en-US" dirty="0"/>
          </a:p>
        </p:txBody>
      </p:sp>
    </p:spTree>
    <p:extLst>
      <p:ext uri="{BB962C8B-B14F-4D97-AF65-F5344CB8AC3E}">
        <p14:creationId xmlns:p14="http://schemas.microsoft.com/office/powerpoint/2010/main" val="3241569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3" y="1044808"/>
            <a:ext cx="6676768" cy="369332"/>
          </a:xfrm>
          <a:prstGeom prst="rect">
            <a:avLst/>
          </a:prstGeom>
        </p:spPr>
        <p:txBody>
          <a:bodyPr wrap="square">
            <a:spAutoFit/>
          </a:bodyPr>
          <a:lstStyle/>
          <a:p>
            <a:pPr eaLnBrk="1" hangingPunct="1"/>
            <a:r>
              <a:rPr lang="en-US" dirty="0" err="1" smtClean="0">
                <a:latin typeface="Arial" charset="0"/>
              </a:rPr>
              <a:t>PeopleTools</a:t>
            </a:r>
            <a:r>
              <a:rPr lang="en-US" dirty="0" smtClean="0">
                <a:latin typeface="Arial" charset="0"/>
              </a:rPr>
              <a:t> &gt; Process Scheduler &gt; Jobs</a:t>
            </a:r>
            <a:endParaRPr lang="en-US" dirty="0">
              <a:latin typeface="Arial" charset="0"/>
            </a:endParaRPr>
          </a:p>
        </p:txBody>
      </p:sp>
      <p:pic>
        <p:nvPicPr>
          <p:cNvPr id="9" name="Picture 8"/>
          <p:cNvPicPr>
            <a:picLocks noChangeAspect="1"/>
          </p:cNvPicPr>
          <p:nvPr/>
        </p:nvPicPr>
        <p:blipFill>
          <a:blip r:embed="rId2"/>
          <a:stretch>
            <a:fillRect/>
          </a:stretch>
        </p:blipFill>
        <p:spPr>
          <a:xfrm>
            <a:off x="255373" y="1480178"/>
            <a:ext cx="6160327" cy="5086774"/>
          </a:xfrm>
          <a:prstGeom prst="rect">
            <a:avLst/>
          </a:prstGeom>
          <a:solidFill>
            <a:schemeClr val="accent2"/>
          </a:solidFill>
          <a:ln w="38100">
            <a:solidFill>
              <a:schemeClr val="accent2"/>
            </a:solidFill>
          </a:ln>
        </p:spPr>
      </p:pic>
      <p:sp>
        <p:nvSpPr>
          <p:cNvPr id="11" name="Rectangle 10"/>
          <p:cNvSpPr/>
          <p:nvPr/>
        </p:nvSpPr>
        <p:spPr>
          <a:xfrm>
            <a:off x="7642654" y="4612853"/>
            <a:ext cx="1143000" cy="523220"/>
          </a:xfrm>
          <a:prstGeom prst="rect">
            <a:avLst/>
          </a:prstGeom>
        </p:spPr>
        <p:txBody>
          <a:bodyPr wrap="square">
            <a:spAutoFit/>
          </a:bodyPr>
          <a:lstStyle/>
          <a:p>
            <a:pPr eaLnBrk="1" hangingPunct="1"/>
            <a:r>
              <a:rPr lang="en-US" sz="1400" b="1" dirty="0" smtClean="0"/>
              <a:t>Equations</a:t>
            </a:r>
          </a:p>
          <a:p>
            <a:pPr eaLnBrk="1" hangingPunct="1"/>
            <a:r>
              <a:rPr lang="en-US" sz="1400" dirty="0" smtClean="0">
                <a:solidFill>
                  <a:srgbClr val="FF9933"/>
                </a:solidFill>
              </a:rPr>
              <a:t>           </a:t>
            </a:r>
            <a:endParaRPr lang="en-US" sz="1400" dirty="0">
              <a:solidFill>
                <a:srgbClr val="FF9933"/>
              </a:solidFill>
              <a:latin typeface="Arial" charset="0"/>
            </a:endParaRPr>
          </a:p>
        </p:txBody>
      </p:sp>
      <p:cxnSp>
        <p:nvCxnSpPr>
          <p:cNvPr id="12" name="Straight Arrow Connector 11"/>
          <p:cNvCxnSpPr/>
          <p:nvPr/>
        </p:nvCxnSpPr>
        <p:spPr>
          <a:xfrm flipH="1" flipV="1">
            <a:off x="3926608" y="4554795"/>
            <a:ext cx="3757085" cy="22153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3926606" y="4776334"/>
            <a:ext cx="3757088" cy="52322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3926606" y="4776334"/>
            <a:ext cx="3757087" cy="743017"/>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5355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err="1">
                <a:latin typeface="Arial" charset="0"/>
              </a:rPr>
              <a:t>PeopleTools</a:t>
            </a:r>
            <a:r>
              <a:rPr lang="en-US" dirty="0">
                <a:latin typeface="Arial" charset="0"/>
              </a:rPr>
              <a:t> &gt; Process Scheduler &gt; Schedule </a:t>
            </a:r>
            <a:r>
              <a:rPr lang="en-US" dirty="0" err="1">
                <a:latin typeface="Arial" charset="0"/>
              </a:rPr>
              <a:t>JobSet</a:t>
            </a:r>
            <a:r>
              <a:rPr lang="en-US" dirty="0">
                <a:latin typeface="Arial" charset="0"/>
              </a:rPr>
              <a:t> Definitions</a:t>
            </a:r>
          </a:p>
        </p:txBody>
      </p:sp>
      <p:pic>
        <p:nvPicPr>
          <p:cNvPr id="10" name="Picture 9"/>
          <p:cNvPicPr>
            <a:picLocks noChangeAspect="1"/>
          </p:cNvPicPr>
          <p:nvPr/>
        </p:nvPicPr>
        <p:blipFill>
          <a:blip r:embed="rId2"/>
          <a:stretch>
            <a:fillRect/>
          </a:stretch>
        </p:blipFill>
        <p:spPr>
          <a:xfrm>
            <a:off x="852616" y="1561070"/>
            <a:ext cx="6124832" cy="4815246"/>
          </a:xfrm>
          <a:prstGeom prst="rect">
            <a:avLst/>
          </a:prstGeom>
          <a:ln w="38100">
            <a:solidFill>
              <a:schemeClr val="accent2"/>
            </a:solidFill>
          </a:ln>
        </p:spPr>
      </p:pic>
    </p:spTree>
    <p:extLst>
      <p:ext uri="{BB962C8B-B14F-4D97-AF65-F5344CB8AC3E}">
        <p14:creationId xmlns:p14="http://schemas.microsoft.com/office/powerpoint/2010/main" val="4182077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err="1">
                <a:latin typeface="Arial" charset="0"/>
              </a:rPr>
              <a:t>PeopleTools</a:t>
            </a:r>
            <a:r>
              <a:rPr lang="en-US" dirty="0">
                <a:latin typeface="Arial" charset="0"/>
              </a:rPr>
              <a:t> &gt; Process Scheduler &gt; Schedule </a:t>
            </a:r>
            <a:r>
              <a:rPr lang="en-US" dirty="0" err="1">
                <a:latin typeface="Arial" charset="0"/>
              </a:rPr>
              <a:t>JobSet</a:t>
            </a:r>
            <a:r>
              <a:rPr lang="en-US" dirty="0">
                <a:latin typeface="Arial" charset="0"/>
              </a:rPr>
              <a:t> Definitions</a:t>
            </a:r>
          </a:p>
        </p:txBody>
      </p:sp>
      <p:pic>
        <p:nvPicPr>
          <p:cNvPr id="5" name="Picture 4"/>
          <p:cNvPicPr>
            <a:picLocks noChangeAspect="1"/>
          </p:cNvPicPr>
          <p:nvPr/>
        </p:nvPicPr>
        <p:blipFill>
          <a:blip r:embed="rId2"/>
          <a:stretch>
            <a:fillRect/>
          </a:stretch>
        </p:blipFill>
        <p:spPr>
          <a:xfrm>
            <a:off x="607540" y="1688758"/>
            <a:ext cx="8173995" cy="4748420"/>
          </a:xfrm>
          <a:prstGeom prst="rect">
            <a:avLst/>
          </a:prstGeom>
          <a:ln w="38100">
            <a:solidFill>
              <a:schemeClr val="accent2"/>
            </a:solidFill>
          </a:ln>
        </p:spPr>
      </p:pic>
    </p:spTree>
    <p:extLst>
      <p:ext uri="{BB962C8B-B14F-4D97-AF65-F5344CB8AC3E}">
        <p14:creationId xmlns:p14="http://schemas.microsoft.com/office/powerpoint/2010/main" val="3400544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Run Equation</a:t>
            </a:r>
          </a:p>
        </p:txBody>
      </p:sp>
      <p:pic>
        <p:nvPicPr>
          <p:cNvPr id="6" name="Picture 5"/>
          <p:cNvPicPr>
            <a:picLocks noChangeAspect="1"/>
          </p:cNvPicPr>
          <p:nvPr/>
        </p:nvPicPr>
        <p:blipFill>
          <a:blip r:embed="rId2"/>
          <a:stretch>
            <a:fillRect/>
          </a:stretch>
        </p:blipFill>
        <p:spPr>
          <a:xfrm>
            <a:off x="626075" y="1556951"/>
            <a:ext cx="6776694" cy="4852987"/>
          </a:xfrm>
          <a:prstGeom prst="rect">
            <a:avLst/>
          </a:prstGeom>
          <a:ln w="38100">
            <a:solidFill>
              <a:schemeClr val="accent2"/>
            </a:solidFill>
          </a:ln>
        </p:spPr>
      </p:pic>
      <p:sp>
        <p:nvSpPr>
          <p:cNvPr id="9" name="Rectangle 8"/>
          <p:cNvSpPr/>
          <p:nvPr/>
        </p:nvSpPr>
        <p:spPr>
          <a:xfrm>
            <a:off x="1738184" y="4368113"/>
            <a:ext cx="4672914" cy="954107"/>
          </a:xfrm>
          <a:prstGeom prst="rect">
            <a:avLst/>
          </a:prstGeom>
          <a:ln w="19050">
            <a:solidFill>
              <a:schemeClr val="accent1"/>
            </a:solidFill>
          </a:ln>
        </p:spPr>
        <p:txBody>
          <a:bodyPr wrap="square">
            <a:spAutoFit/>
          </a:bodyPr>
          <a:lstStyle/>
          <a:p>
            <a:r>
              <a:rPr lang="en-US" sz="1400" dirty="0" smtClean="0"/>
              <a:t>This equation (with Callable SQL) will be setting the value of AID_YEAR on FA_BATCH_RUNCTL to the Operand (prompt) you input here in your run control.</a:t>
            </a:r>
            <a:endParaRPr lang="en-US" sz="1400" dirty="0"/>
          </a:p>
        </p:txBody>
      </p:sp>
      <p:sp>
        <p:nvSpPr>
          <p:cNvPr id="10" name="Rectangle 9"/>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UCFA_BUDGET</a:t>
            </a:r>
          </a:p>
          <a:p>
            <a:pPr eaLnBrk="1" hangingPunct="1"/>
            <a:r>
              <a:rPr lang="en-US" sz="1400" dirty="0" smtClean="0">
                <a:solidFill>
                  <a:srgbClr val="FF9933"/>
                </a:solidFill>
              </a:rPr>
              <a:t>           </a:t>
            </a:r>
            <a:endParaRPr lang="en-US" sz="1400" dirty="0">
              <a:solidFill>
                <a:srgbClr val="FF9933"/>
              </a:solidFill>
              <a:latin typeface="Arial" charset="0"/>
            </a:endParaRPr>
          </a:p>
        </p:txBody>
      </p:sp>
    </p:spTree>
    <p:extLst>
      <p:ext uri="{BB962C8B-B14F-4D97-AF65-F5344CB8AC3E}">
        <p14:creationId xmlns:p14="http://schemas.microsoft.com/office/powerpoint/2010/main" val="612267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Equation Editor</a:t>
            </a:r>
          </a:p>
        </p:txBody>
      </p:sp>
      <p:sp>
        <p:nvSpPr>
          <p:cNvPr id="10" name="Rectangle 9"/>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UCFA_BUDGET</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8" name="Picture 7"/>
          <p:cNvPicPr>
            <a:picLocks noChangeAspect="1"/>
          </p:cNvPicPr>
          <p:nvPr/>
        </p:nvPicPr>
        <p:blipFill>
          <a:blip r:embed="rId2"/>
          <a:stretch>
            <a:fillRect/>
          </a:stretch>
        </p:blipFill>
        <p:spPr>
          <a:xfrm>
            <a:off x="345990" y="5157276"/>
            <a:ext cx="6112475" cy="1247964"/>
          </a:xfrm>
          <a:prstGeom prst="rect">
            <a:avLst/>
          </a:prstGeom>
        </p:spPr>
      </p:pic>
      <p:pic>
        <p:nvPicPr>
          <p:cNvPr id="11" name="Picture 10"/>
          <p:cNvPicPr>
            <a:picLocks noChangeAspect="1"/>
          </p:cNvPicPr>
          <p:nvPr/>
        </p:nvPicPr>
        <p:blipFill>
          <a:blip r:embed="rId3"/>
          <a:stretch>
            <a:fillRect/>
          </a:stretch>
        </p:blipFill>
        <p:spPr>
          <a:xfrm>
            <a:off x="345990" y="1414140"/>
            <a:ext cx="5410200" cy="3590925"/>
          </a:xfrm>
          <a:prstGeom prst="rect">
            <a:avLst/>
          </a:prstGeom>
          <a:solidFill>
            <a:schemeClr val="accent2"/>
          </a:solidFill>
          <a:ln w="38100">
            <a:solidFill>
              <a:schemeClr val="accent2"/>
            </a:solidFill>
          </a:ln>
        </p:spPr>
      </p:pic>
    </p:spTree>
    <p:extLst>
      <p:ext uri="{BB962C8B-B14F-4D97-AF65-F5344CB8AC3E}">
        <p14:creationId xmlns:p14="http://schemas.microsoft.com/office/powerpoint/2010/main" val="1458756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2" y="1044808"/>
            <a:ext cx="9481752" cy="369332"/>
          </a:xfrm>
          <a:prstGeom prst="rect">
            <a:avLst/>
          </a:prstGeom>
        </p:spPr>
        <p:txBody>
          <a:bodyPr wrap="square">
            <a:spAutoFit/>
          </a:bodyPr>
          <a:lstStyle/>
          <a:p>
            <a:r>
              <a:rPr lang="en-US" dirty="0">
                <a:latin typeface="Arial" charset="0"/>
              </a:rPr>
              <a:t>Set Up SACR &gt; Common Definitions &gt; Equation Engine &gt; </a:t>
            </a:r>
            <a:r>
              <a:rPr lang="en-US" dirty="0" smtClean="0">
                <a:latin typeface="Arial" charset="0"/>
              </a:rPr>
              <a:t>Equation SQL Routines</a:t>
            </a:r>
            <a:endParaRPr lang="en-US" dirty="0">
              <a:latin typeface="Arial" charset="0"/>
            </a:endParaRPr>
          </a:p>
        </p:txBody>
      </p:sp>
      <p:sp>
        <p:nvSpPr>
          <p:cNvPr id="10" name="Rectangle 9"/>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UCFA_BUDGET</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9" name="Picture 8"/>
          <p:cNvPicPr>
            <a:picLocks noChangeAspect="1"/>
          </p:cNvPicPr>
          <p:nvPr/>
        </p:nvPicPr>
        <p:blipFill>
          <a:blip r:embed="rId2"/>
          <a:stretch>
            <a:fillRect/>
          </a:stretch>
        </p:blipFill>
        <p:spPr>
          <a:xfrm>
            <a:off x="430427" y="1489117"/>
            <a:ext cx="6829425" cy="3324225"/>
          </a:xfrm>
          <a:prstGeom prst="rect">
            <a:avLst/>
          </a:prstGeom>
          <a:ln w="38100">
            <a:solidFill>
              <a:schemeClr val="accent2"/>
            </a:solidFill>
          </a:ln>
        </p:spPr>
      </p:pic>
      <p:pic>
        <p:nvPicPr>
          <p:cNvPr id="12" name="Picture 11"/>
          <p:cNvPicPr>
            <a:picLocks noChangeAspect="1"/>
          </p:cNvPicPr>
          <p:nvPr/>
        </p:nvPicPr>
        <p:blipFill>
          <a:blip r:embed="rId3"/>
          <a:stretch>
            <a:fillRect/>
          </a:stretch>
        </p:blipFill>
        <p:spPr>
          <a:xfrm>
            <a:off x="438665" y="5121876"/>
            <a:ext cx="8048625" cy="723900"/>
          </a:xfrm>
          <a:prstGeom prst="rect">
            <a:avLst/>
          </a:prstGeom>
          <a:ln w="38100">
            <a:solidFill>
              <a:schemeClr val="accent2"/>
            </a:solidFill>
          </a:ln>
        </p:spPr>
      </p:pic>
    </p:spTree>
    <p:extLst>
      <p:ext uri="{BB962C8B-B14F-4D97-AF65-F5344CB8AC3E}">
        <p14:creationId xmlns:p14="http://schemas.microsoft.com/office/powerpoint/2010/main" val="2274043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a:t>
            </a:r>
            <a:r>
              <a:rPr lang="en-US" dirty="0" smtClean="0">
                <a:latin typeface="Arial" charset="0"/>
              </a:rPr>
              <a:t>Run Equation</a:t>
            </a:r>
            <a:endParaRPr lang="en-US" dirty="0">
              <a:latin typeface="Arial" charset="0"/>
            </a:endParaRPr>
          </a:p>
        </p:txBody>
      </p:sp>
      <p:sp>
        <p:nvSpPr>
          <p:cNvPr id="10" name="Rectangle 9"/>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UCFA_CPFEE</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8" name="Picture 7"/>
          <p:cNvPicPr>
            <a:picLocks noChangeAspect="1"/>
          </p:cNvPicPr>
          <p:nvPr/>
        </p:nvPicPr>
        <p:blipFill>
          <a:blip r:embed="rId2"/>
          <a:stretch>
            <a:fillRect/>
          </a:stretch>
        </p:blipFill>
        <p:spPr>
          <a:xfrm>
            <a:off x="959707" y="1924876"/>
            <a:ext cx="6436918" cy="3816051"/>
          </a:xfrm>
          <a:prstGeom prst="rect">
            <a:avLst/>
          </a:prstGeom>
          <a:ln w="38100">
            <a:solidFill>
              <a:schemeClr val="accent2"/>
            </a:solidFill>
          </a:ln>
        </p:spPr>
      </p:pic>
    </p:spTree>
    <p:extLst>
      <p:ext uri="{BB962C8B-B14F-4D97-AF65-F5344CB8AC3E}">
        <p14:creationId xmlns:p14="http://schemas.microsoft.com/office/powerpoint/2010/main" val="2857526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Budget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a:t>
            </a:r>
            <a:r>
              <a:rPr lang="en-US" dirty="0" smtClean="0">
                <a:latin typeface="Arial" charset="0"/>
              </a:rPr>
              <a:t>Run Equation</a:t>
            </a:r>
            <a:endParaRPr lang="en-US" dirty="0">
              <a:latin typeface="Arial" charset="0"/>
            </a:endParaRPr>
          </a:p>
        </p:txBody>
      </p:sp>
      <p:sp>
        <p:nvSpPr>
          <p:cNvPr id="10" name="Rectangle 9"/>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UCFA_LNFEE2</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6" name="Picture 5"/>
          <p:cNvPicPr>
            <a:picLocks noChangeAspect="1"/>
          </p:cNvPicPr>
          <p:nvPr/>
        </p:nvPicPr>
        <p:blipFill>
          <a:blip r:embed="rId2"/>
          <a:stretch>
            <a:fillRect/>
          </a:stretch>
        </p:blipFill>
        <p:spPr>
          <a:xfrm>
            <a:off x="955589" y="1924876"/>
            <a:ext cx="6375078" cy="3838575"/>
          </a:xfrm>
          <a:prstGeom prst="rect">
            <a:avLst/>
          </a:prstGeom>
          <a:ln w="38100">
            <a:solidFill>
              <a:schemeClr val="accent2"/>
            </a:solidFill>
          </a:ln>
        </p:spPr>
      </p:pic>
    </p:spTree>
    <p:extLst>
      <p:ext uri="{BB962C8B-B14F-4D97-AF65-F5344CB8AC3E}">
        <p14:creationId xmlns:p14="http://schemas.microsoft.com/office/powerpoint/2010/main" val="1785698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Packaging Job Set</a:t>
            </a:r>
            <a:endParaRPr lang="en-US" b="1" dirty="0"/>
          </a:p>
        </p:txBody>
      </p:sp>
      <p:sp>
        <p:nvSpPr>
          <p:cNvPr id="7" name="Rectangle 6"/>
          <p:cNvSpPr/>
          <p:nvPr/>
        </p:nvSpPr>
        <p:spPr>
          <a:xfrm>
            <a:off x="255373" y="1044808"/>
            <a:ext cx="6676768" cy="369332"/>
          </a:xfrm>
          <a:prstGeom prst="rect">
            <a:avLst/>
          </a:prstGeom>
        </p:spPr>
        <p:txBody>
          <a:bodyPr wrap="square">
            <a:spAutoFit/>
          </a:bodyPr>
          <a:lstStyle/>
          <a:p>
            <a:pPr eaLnBrk="1" hangingPunct="1"/>
            <a:r>
              <a:rPr lang="en-US" dirty="0" err="1" smtClean="0">
                <a:latin typeface="Arial" charset="0"/>
              </a:rPr>
              <a:t>PeopleTools</a:t>
            </a:r>
            <a:r>
              <a:rPr lang="en-US" dirty="0" smtClean="0">
                <a:latin typeface="Arial" charset="0"/>
              </a:rPr>
              <a:t> &gt; Process Scheduler &gt; Jobs</a:t>
            </a:r>
            <a:endParaRPr lang="en-US" dirty="0">
              <a:latin typeface="Arial" charset="0"/>
            </a:endParaRPr>
          </a:p>
        </p:txBody>
      </p:sp>
      <p:sp>
        <p:nvSpPr>
          <p:cNvPr id="11" name="Rectangle 10"/>
          <p:cNvSpPr/>
          <p:nvPr/>
        </p:nvSpPr>
        <p:spPr>
          <a:xfrm>
            <a:off x="8474677" y="5202456"/>
            <a:ext cx="1143000" cy="523220"/>
          </a:xfrm>
          <a:prstGeom prst="rect">
            <a:avLst/>
          </a:prstGeom>
        </p:spPr>
        <p:txBody>
          <a:bodyPr wrap="square">
            <a:spAutoFit/>
          </a:bodyPr>
          <a:lstStyle/>
          <a:p>
            <a:pPr eaLnBrk="1" hangingPunct="1"/>
            <a:r>
              <a:rPr lang="en-US" sz="1400" b="1" dirty="0" smtClean="0"/>
              <a:t>Equations</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10" name="Picture 9"/>
          <p:cNvPicPr>
            <a:picLocks noChangeAspect="1"/>
          </p:cNvPicPr>
          <p:nvPr/>
        </p:nvPicPr>
        <p:blipFill>
          <a:blip r:embed="rId2"/>
          <a:stretch>
            <a:fillRect/>
          </a:stretch>
        </p:blipFill>
        <p:spPr>
          <a:xfrm>
            <a:off x="502689" y="1753459"/>
            <a:ext cx="7181004" cy="4790332"/>
          </a:xfrm>
          <a:prstGeom prst="rect">
            <a:avLst/>
          </a:prstGeom>
          <a:ln w="38100">
            <a:solidFill>
              <a:schemeClr val="accent2"/>
            </a:solidFill>
          </a:ln>
        </p:spPr>
      </p:pic>
      <p:cxnSp>
        <p:nvCxnSpPr>
          <p:cNvPr id="12" name="Straight Arrow Connector 11"/>
          <p:cNvCxnSpPr/>
          <p:nvPr/>
        </p:nvCxnSpPr>
        <p:spPr>
          <a:xfrm flipH="1">
            <a:off x="4992131" y="5338119"/>
            <a:ext cx="3482546" cy="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4992131" y="5338119"/>
            <a:ext cx="3482546" cy="52322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61409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Packaging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err="1">
                <a:latin typeface="Arial" charset="0"/>
              </a:rPr>
              <a:t>PeopleTools</a:t>
            </a:r>
            <a:r>
              <a:rPr lang="en-US" dirty="0">
                <a:latin typeface="Arial" charset="0"/>
              </a:rPr>
              <a:t> &gt; Process Scheduler &gt; Schedule </a:t>
            </a:r>
            <a:r>
              <a:rPr lang="en-US" dirty="0" err="1">
                <a:latin typeface="Arial" charset="0"/>
              </a:rPr>
              <a:t>JobSet</a:t>
            </a:r>
            <a:r>
              <a:rPr lang="en-US" dirty="0">
                <a:latin typeface="Arial" charset="0"/>
              </a:rPr>
              <a:t> Definitions</a:t>
            </a:r>
          </a:p>
        </p:txBody>
      </p:sp>
      <p:pic>
        <p:nvPicPr>
          <p:cNvPr id="5" name="Picture 4"/>
          <p:cNvPicPr>
            <a:picLocks noChangeAspect="1"/>
          </p:cNvPicPr>
          <p:nvPr/>
        </p:nvPicPr>
        <p:blipFill>
          <a:blip r:embed="rId2"/>
          <a:stretch>
            <a:fillRect/>
          </a:stretch>
        </p:blipFill>
        <p:spPr>
          <a:xfrm>
            <a:off x="457201" y="1672280"/>
            <a:ext cx="6732827" cy="4852087"/>
          </a:xfrm>
          <a:prstGeom prst="rect">
            <a:avLst/>
          </a:prstGeom>
          <a:ln w="38100">
            <a:solidFill>
              <a:schemeClr val="accent2"/>
            </a:solidFill>
          </a:ln>
        </p:spPr>
      </p:pic>
    </p:spTree>
    <p:extLst>
      <p:ext uri="{BB962C8B-B14F-4D97-AF65-F5344CB8AC3E}">
        <p14:creationId xmlns:p14="http://schemas.microsoft.com/office/powerpoint/2010/main" val="206543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Special Thanks</a:t>
            </a:r>
            <a:endParaRPr lang="en-US" b="1" dirty="0">
              <a:solidFill>
                <a:schemeClr val="accent2"/>
              </a:solidFill>
            </a:endParaRPr>
          </a:p>
        </p:txBody>
      </p:sp>
      <p:sp>
        <p:nvSpPr>
          <p:cNvPr id="3" name="Content Placeholder 2"/>
          <p:cNvSpPr>
            <a:spLocks noGrp="1"/>
          </p:cNvSpPr>
          <p:nvPr>
            <p:ph idx="1"/>
          </p:nvPr>
        </p:nvSpPr>
        <p:spPr>
          <a:xfrm>
            <a:off x="838200" y="1690688"/>
            <a:ext cx="9304867" cy="4486275"/>
          </a:xfrm>
        </p:spPr>
        <p:txBody>
          <a:bodyPr>
            <a:normAutofit/>
          </a:bodyPr>
          <a:lstStyle/>
          <a:p>
            <a:pPr marL="0" indent="0">
              <a:lnSpc>
                <a:spcPct val="100000"/>
              </a:lnSpc>
              <a:spcBef>
                <a:spcPts val="0"/>
              </a:spcBef>
              <a:buNone/>
            </a:pPr>
            <a:r>
              <a:rPr lang="en-US" b="1" dirty="0">
                <a:solidFill>
                  <a:schemeClr val="accent6"/>
                </a:solidFill>
              </a:rPr>
              <a:t>How to Add a New Equation</a:t>
            </a:r>
            <a:endParaRPr lang="en-US" dirty="0">
              <a:solidFill>
                <a:schemeClr val="accent6"/>
              </a:solidFill>
            </a:endParaRPr>
          </a:p>
          <a:p>
            <a:pPr marL="0" indent="0">
              <a:lnSpc>
                <a:spcPct val="100000"/>
              </a:lnSpc>
              <a:spcBef>
                <a:spcPts val="0"/>
              </a:spcBef>
              <a:buNone/>
            </a:pPr>
            <a:r>
              <a:rPr lang="en-US" dirty="0"/>
              <a:t>Tara O’Neil, Marquette </a:t>
            </a:r>
            <a:r>
              <a:rPr lang="en-US" dirty="0" smtClean="0"/>
              <a:t>University</a:t>
            </a:r>
          </a:p>
          <a:p>
            <a:pPr marL="0" indent="0">
              <a:lnSpc>
                <a:spcPct val="100000"/>
              </a:lnSpc>
              <a:spcBef>
                <a:spcPts val="0"/>
              </a:spcBef>
              <a:buNone/>
            </a:pPr>
            <a:endParaRPr lang="en-US" dirty="0"/>
          </a:p>
          <a:p>
            <a:pPr marL="0" indent="0">
              <a:lnSpc>
                <a:spcPct val="100000"/>
              </a:lnSpc>
              <a:spcBef>
                <a:spcPts val="0"/>
              </a:spcBef>
              <a:buNone/>
            </a:pPr>
            <a:r>
              <a:rPr lang="en-US" b="1" dirty="0">
                <a:solidFill>
                  <a:schemeClr val="accent6"/>
                </a:solidFill>
              </a:rPr>
              <a:t>Using equation Engine with financial aid budgets</a:t>
            </a:r>
            <a:endParaRPr lang="en-US" dirty="0">
              <a:solidFill>
                <a:schemeClr val="accent6"/>
              </a:solidFill>
            </a:endParaRPr>
          </a:p>
          <a:p>
            <a:pPr marL="0" indent="0">
              <a:lnSpc>
                <a:spcPct val="100000"/>
              </a:lnSpc>
              <a:spcBef>
                <a:spcPts val="0"/>
              </a:spcBef>
              <a:buNone/>
            </a:pPr>
            <a:r>
              <a:rPr lang="en-US" dirty="0"/>
              <a:t>Eric Gentz, University of Wisconsin – Madison</a:t>
            </a:r>
          </a:p>
          <a:p>
            <a:pPr marL="0" indent="0">
              <a:lnSpc>
                <a:spcPct val="100000"/>
              </a:lnSpc>
              <a:spcBef>
                <a:spcPts val="0"/>
              </a:spcBef>
              <a:buNone/>
            </a:pPr>
            <a:r>
              <a:rPr lang="en-US" dirty="0"/>
              <a:t>Session #35541, March 8, </a:t>
            </a:r>
            <a:r>
              <a:rPr lang="en-US" dirty="0" smtClean="0"/>
              <a:t>2016</a:t>
            </a:r>
          </a:p>
          <a:p>
            <a:pPr marL="0" indent="0">
              <a:lnSpc>
                <a:spcPct val="100000"/>
              </a:lnSpc>
              <a:spcBef>
                <a:spcPts val="0"/>
              </a:spcBef>
              <a:buNone/>
            </a:pPr>
            <a:endParaRPr lang="en-US" dirty="0"/>
          </a:p>
          <a:p>
            <a:pPr marL="0" indent="0">
              <a:lnSpc>
                <a:spcPct val="100000"/>
              </a:lnSpc>
              <a:spcBef>
                <a:spcPts val="0"/>
              </a:spcBef>
              <a:buNone/>
            </a:pPr>
            <a:r>
              <a:rPr lang="en-US" b="1" dirty="0">
                <a:solidFill>
                  <a:schemeClr val="accent6"/>
                </a:solidFill>
              </a:rPr>
              <a:t>Adding fields to Pop Update using Equations</a:t>
            </a:r>
            <a:endParaRPr lang="en-US" dirty="0">
              <a:solidFill>
                <a:schemeClr val="accent6"/>
              </a:solidFill>
            </a:endParaRPr>
          </a:p>
          <a:p>
            <a:pPr marL="0" indent="0">
              <a:lnSpc>
                <a:spcPct val="100000"/>
              </a:lnSpc>
              <a:spcBef>
                <a:spcPts val="0"/>
              </a:spcBef>
              <a:buNone/>
            </a:pPr>
            <a:r>
              <a:rPr lang="en-US" dirty="0"/>
              <a:t>Daniel Labrecque, University of Nevada-Las Vegas</a:t>
            </a:r>
          </a:p>
          <a:p>
            <a:pPr marL="0" indent="0">
              <a:lnSpc>
                <a:spcPct val="100000"/>
              </a:lnSpc>
              <a:spcBef>
                <a:spcPts val="0"/>
              </a:spcBef>
              <a:buNone/>
            </a:pPr>
            <a:r>
              <a:rPr lang="en-US" dirty="0"/>
              <a:t>Session #35255, March 9, 2016</a:t>
            </a:r>
          </a:p>
          <a:p>
            <a:pPr marL="0" indent="0">
              <a:buNone/>
            </a:pPr>
            <a:endParaRPr lang="en-US" dirty="0"/>
          </a:p>
        </p:txBody>
      </p:sp>
    </p:spTree>
    <p:extLst>
      <p:ext uri="{BB962C8B-B14F-4D97-AF65-F5344CB8AC3E}">
        <p14:creationId xmlns:p14="http://schemas.microsoft.com/office/powerpoint/2010/main" val="3661501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Packaging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err="1">
                <a:latin typeface="Arial" charset="0"/>
              </a:rPr>
              <a:t>PeopleTools</a:t>
            </a:r>
            <a:r>
              <a:rPr lang="en-US" dirty="0">
                <a:latin typeface="Arial" charset="0"/>
              </a:rPr>
              <a:t> &gt; Process Scheduler &gt; Schedule </a:t>
            </a:r>
            <a:r>
              <a:rPr lang="en-US" dirty="0" err="1">
                <a:latin typeface="Arial" charset="0"/>
              </a:rPr>
              <a:t>JobSet</a:t>
            </a:r>
            <a:r>
              <a:rPr lang="en-US" dirty="0">
                <a:latin typeface="Arial" charset="0"/>
              </a:rPr>
              <a:t> Definitions</a:t>
            </a:r>
          </a:p>
        </p:txBody>
      </p:sp>
      <p:pic>
        <p:nvPicPr>
          <p:cNvPr id="6" name="Picture 5"/>
          <p:cNvPicPr>
            <a:picLocks noChangeAspect="1"/>
          </p:cNvPicPr>
          <p:nvPr/>
        </p:nvPicPr>
        <p:blipFill>
          <a:blip r:embed="rId2"/>
          <a:stretch>
            <a:fillRect/>
          </a:stretch>
        </p:blipFill>
        <p:spPr>
          <a:xfrm>
            <a:off x="650513" y="1676399"/>
            <a:ext cx="8348915" cy="4345459"/>
          </a:xfrm>
          <a:prstGeom prst="rect">
            <a:avLst/>
          </a:prstGeom>
          <a:ln w="38100">
            <a:solidFill>
              <a:schemeClr val="accent2"/>
            </a:solidFill>
          </a:ln>
        </p:spPr>
      </p:pic>
    </p:spTree>
    <p:extLst>
      <p:ext uri="{BB962C8B-B14F-4D97-AF65-F5344CB8AC3E}">
        <p14:creationId xmlns:p14="http://schemas.microsoft.com/office/powerpoint/2010/main" val="1885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Packaging Job Set</a:t>
            </a:r>
            <a:endParaRPr lang="en-US" b="1" dirty="0"/>
          </a:p>
        </p:txBody>
      </p:sp>
      <p:sp>
        <p:nvSpPr>
          <p:cNvPr id="5" name="Rectangle 4"/>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Run Equation</a:t>
            </a:r>
          </a:p>
        </p:txBody>
      </p:sp>
      <p:pic>
        <p:nvPicPr>
          <p:cNvPr id="8" name="Picture 7"/>
          <p:cNvPicPr>
            <a:picLocks noChangeAspect="1"/>
          </p:cNvPicPr>
          <p:nvPr/>
        </p:nvPicPr>
        <p:blipFill>
          <a:blip r:embed="rId2"/>
          <a:stretch>
            <a:fillRect/>
          </a:stretch>
        </p:blipFill>
        <p:spPr>
          <a:xfrm>
            <a:off x="1240951" y="1676400"/>
            <a:ext cx="6581775" cy="3933435"/>
          </a:xfrm>
          <a:prstGeom prst="rect">
            <a:avLst/>
          </a:prstGeom>
          <a:ln w="38100">
            <a:solidFill>
              <a:schemeClr val="accent2"/>
            </a:solidFill>
          </a:ln>
        </p:spPr>
      </p:pic>
      <p:sp>
        <p:nvSpPr>
          <p:cNvPr id="9" name="Rectangle 8"/>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6"/>
                </a:solidFill>
              </a:rPr>
              <a:t>UCFA_BPK_ASN</a:t>
            </a:r>
          </a:p>
          <a:p>
            <a:pPr eaLnBrk="1" hangingPunct="1"/>
            <a:r>
              <a:rPr lang="en-US" sz="1400" dirty="0" smtClean="0">
                <a:solidFill>
                  <a:srgbClr val="FF9933"/>
                </a:solidFill>
              </a:rPr>
              <a:t>           </a:t>
            </a:r>
            <a:endParaRPr lang="en-US" sz="1400" dirty="0">
              <a:solidFill>
                <a:srgbClr val="FF9933"/>
              </a:solidFill>
              <a:latin typeface="Arial" charset="0"/>
            </a:endParaRPr>
          </a:p>
        </p:txBody>
      </p:sp>
      <p:sp>
        <p:nvSpPr>
          <p:cNvPr id="10" name="Rectangle 9"/>
          <p:cNvSpPr/>
          <p:nvPr/>
        </p:nvSpPr>
        <p:spPr>
          <a:xfrm>
            <a:off x="1659924" y="4495800"/>
            <a:ext cx="5714999" cy="738664"/>
          </a:xfrm>
          <a:prstGeom prst="rect">
            <a:avLst/>
          </a:prstGeom>
          <a:ln w="19050">
            <a:solidFill>
              <a:schemeClr val="accent1"/>
            </a:solidFill>
          </a:ln>
        </p:spPr>
        <p:txBody>
          <a:bodyPr wrap="square">
            <a:spAutoFit/>
          </a:bodyPr>
          <a:lstStyle/>
          <a:p>
            <a:r>
              <a:rPr lang="en-US" sz="1400" dirty="0" smtClean="0"/>
              <a:t>This equation (with Callable SQL) will be setting the values above on RUNCNTL_BPK_ASN.  It’s important that the OPRID attached to the run control is the OPRID that runs this equation.</a:t>
            </a:r>
            <a:endParaRPr lang="en-US" sz="1400" dirty="0"/>
          </a:p>
        </p:txBody>
      </p:sp>
    </p:spTree>
    <p:extLst>
      <p:ext uri="{BB962C8B-B14F-4D97-AF65-F5344CB8AC3E}">
        <p14:creationId xmlns:p14="http://schemas.microsoft.com/office/powerpoint/2010/main" val="3819411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Packaging Job Set</a:t>
            </a:r>
            <a:endParaRPr lang="en-US" b="1" dirty="0"/>
          </a:p>
        </p:txBody>
      </p:sp>
      <p:sp>
        <p:nvSpPr>
          <p:cNvPr id="7" name="Rectangle 6"/>
          <p:cNvSpPr/>
          <p:nvPr/>
        </p:nvSpPr>
        <p:spPr>
          <a:xfrm>
            <a:off x="76200" y="6477000"/>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UCFA_BPK_ASN</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11" name="Picture 10"/>
          <p:cNvPicPr>
            <a:picLocks noChangeAspect="1"/>
          </p:cNvPicPr>
          <p:nvPr/>
        </p:nvPicPr>
        <p:blipFill>
          <a:blip r:embed="rId2"/>
          <a:stretch>
            <a:fillRect/>
          </a:stretch>
        </p:blipFill>
        <p:spPr>
          <a:xfrm>
            <a:off x="337751" y="1308216"/>
            <a:ext cx="6800850" cy="3295650"/>
          </a:xfrm>
          <a:prstGeom prst="rect">
            <a:avLst/>
          </a:prstGeom>
          <a:ln w="38100">
            <a:solidFill>
              <a:schemeClr val="accent2"/>
            </a:solidFill>
          </a:ln>
        </p:spPr>
      </p:pic>
      <p:pic>
        <p:nvPicPr>
          <p:cNvPr id="12" name="Picture 11"/>
          <p:cNvPicPr>
            <a:picLocks noChangeAspect="1"/>
          </p:cNvPicPr>
          <p:nvPr/>
        </p:nvPicPr>
        <p:blipFill>
          <a:blip r:embed="rId3"/>
          <a:stretch>
            <a:fillRect/>
          </a:stretch>
        </p:blipFill>
        <p:spPr>
          <a:xfrm>
            <a:off x="337751" y="5221345"/>
            <a:ext cx="8010525" cy="638175"/>
          </a:xfrm>
          <a:prstGeom prst="rect">
            <a:avLst/>
          </a:prstGeom>
          <a:ln w="38100">
            <a:solidFill>
              <a:schemeClr val="accent2"/>
            </a:solidFill>
          </a:ln>
        </p:spPr>
      </p:pic>
    </p:spTree>
    <p:extLst>
      <p:ext uri="{BB962C8B-B14F-4D97-AF65-F5344CB8AC3E}">
        <p14:creationId xmlns:p14="http://schemas.microsoft.com/office/powerpoint/2010/main" val="21198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Packaging Job Set</a:t>
            </a:r>
            <a:endParaRPr lang="en-US" b="1" dirty="0"/>
          </a:p>
        </p:txBody>
      </p:sp>
      <p:sp>
        <p:nvSpPr>
          <p:cNvPr id="5" name="Rectangle 4"/>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Run Equation</a:t>
            </a:r>
          </a:p>
        </p:txBody>
      </p:sp>
      <p:sp>
        <p:nvSpPr>
          <p:cNvPr id="9" name="Rectangle 8"/>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6"/>
                </a:solidFill>
              </a:rPr>
              <a:t>UCFA_BPK_MSS</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6" name="Picture 5"/>
          <p:cNvPicPr>
            <a:picLocks noChangeAspect="1"/>
          </p:cNvPicPr>
          <p:nvPr/>
        </p:nvPicPr>
        <p:blipFill>
          <a:blip r:embed="rId2"/>
          <a:stretch>
            <a:fillRect/>
          </a:stretch>
        </p:blipFill>
        <p:spPr>
          <a:xfrm>
            <a:off x="1229497" y="1924876"/>
            <a:ext cx="6538913" cy="3919856"/>
          </a:xfrm>
          <a:prstGeom prst="rect">
            <a:avLst/>
          </a:prstGeom>
          <a:ln w="38100">
            <a:solidFill>
              <a:schemeClr val="accent2"/>
            </a:solidFill>
          </a:ln>
        </p:spPr>
      </p:pic>
      <p:sp>
        <p:nvSpPr>
          <p:cNvPr id="7" name="Rectangle 6"/>
          <p:cNvSpPr/>
          <p:nvPr/>
        </p:nvSpPr>
        <p:spPr>
          <a:xfrm>
            <a:off x="1534297" y="4810018"/>
            <a:ext cx="5714999" cy="738664"/>
          </a:xfrm>
          <a:prstGeom prst="rect">
            <a:avLst/>
          </a:prstGeom>
          <a:ln w="19050">
            <a:solidFill>
              <a:schemeClr val="accent1"/>
            </a:solidFill>
          </a:ln>
        </p:spPr>
        <p:txBody>
          <a:bodyPr wrap="square">
            <a:spAutoFit/>
          </a:bodyPr>
          <a:lstStyle/>
          <a:p>
            <a:r>
              <a:rPr lang="en-US" sz="1400" dirty="0" smtClean="0"/>
              <a:t>This equation (with Callable SQL) will be setting the values above on RUNCNTL_BPK_PRC.  It’s important that the OPRID attached to the run control is the OPRID that runs this equation.</a:t>
            </a:r>
            <a:endParaRPr lang="en-US" sz="1400" dirty="0"/>
          </a:p>
        </p:txBody>
      </p:sp>
    </p:spTree>
    <p:extLst>
      <p:ext uri="{BB962C8B-B14F-4D97-AF65-F5344CB8AC3E}">
        <p14:creationId xmlns:p14="http://schemas.microsoft.com/office/powerpoint/2010/main" val="4296939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Packaging Job Set</a:t>
            </a:r>
            <a:endParaRPr lang="en-US" b="1" dirty="0"/>
          </a:p>
        </p:txBody>
      </p:sp>
      <p:sp>
        <p:nvSpPr>
          <p:cNvPr id="7" name="Rectangle 6"/>
          <p:cNvSpPr/>
          <p:nvPr/>
        </p:nvSpPr>
        <p:spPr>
          <a:xfrm>
            <a:off x="76200" y="6477000"/>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1"/>
                </a:solidFill>
              </a:rPr>
              <a:t>UCFA_BPK_MSS</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6" name="Picture 5"/>
          <p:cNvPicPr>
            <a:picLocks noChangeAspect="1"/>
          </p:cNvPicPr>
          <p:nvPr/>
        </p:nvPicPr>
        <p:blipFill>
          <a:blip r:embed="rId2"/>
          <a:stretch>
            <a:fillRect/>
          </a:stretch>
        </p:blipFill>
        <p:spPr>
          <a:xfrm>
            <a:off x="533400" y="5262562"/>
            <a:ext cx="8029575" cy="657225"/>
          </a:xfrm>
          <a:prstGeom prst="rect">
            <a:avLst/>
          </a:prstGeom>
          <a:noFill/>
          <a:ln w="38100">
            <a:solidFill>
              <a:schemeClr val="accent2"/>
            </a:solidFill>
          </a:ln>
        </p:spPr>
      </p:pic>
      <p:pic>
        <p:nvPicPr>
          <p:cNvPr id="8" name="Picture 7"/>
          <p:cNvPicPr>
            <a:picLocks noChangeAspect="1"/>
          </p:cNvPicPr>
          <p:nvPr/>
        </p:nvPicPr>
        <p:blipFill>
          <a:blip r:embed="rId3"/>
          <a:stretch>
            <a:fillRect/>
          </a:stretch>
        </p:blipFill>
        <p:spPr>
          <a:xfrm>
            <a:off x="533400" y="1371600"/>
            <a:ext cx="6877050" cy="3333750"/>
          </a:xfrm>
          <a:prstGeom prst="rect">
            <a:avLst/>
          </a:prstGeom>
          <a:ln w="38100">
            <a:solidFill>
              <a:schemeClr val="accent2"/>
            </a:solidFill>
          </a:ln>
        </p:spPr>
      </p:pic>
    </p:spTree>
    <p:extLst>
      <p:ext uri="{BB962C8B-B14F-4D97-AF65-F5344CB8AC3E}">
        <p14:creationId xmlns:p14="http://schemas.microsoft.com/office/powerpoint/2010/main" val="819642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3654" y="1924876"/>
            <a:ext cx="6738652" cy="4214812"/>
          </a:xfrm>
          <a:prstGeom prst="rect">
            <a:avLst/>
          </a:prstGeom>
          <a:ln w="38100">
            <a:solidFill>
              <a:schemeClr val="accent2"/>
            </a:solidFill>
          </a:ln>
        </p:spPr>
      </p:pic>
      <p:sp>
        <p:nvSpPr>
          <p:cNvPr id="2" name="Title 1"/>
          <p:cNvSpPr>
            <a:spLocks noGrp="1"/>
          </p:cNvSpPr>
          <p:nvPr>
            <p:ph type="title"/>
          </p:nvPr>
        </p:nvSpPr>
        <p:spPr>
          <a:xfrm>
            <a:off x="255373" y="164740"/>
            <a:ext cx="4852086" cy="880068"/>
          </a:xfrm>
        </p:spPr>
        <p:txBody>
          <a:bodyPr>
            <a:normAutofit/>
          </a:bodyPr>
          <a:lstStyle/>
          <a:p>
            <a:r>
              <a:rPr lang="en-US" b="1" dirty="0" smtClean="0"/>
              <a:t>Re-packaging Job Set</a:t>
            </a:r>
            <a:endParaRPr lang="en-US" b="1" dirty="0"/>
          </a:p>
        </p:txBody>
      </p:sp>
      <p:sp>
        <p:nvSpPr>
          <p:cNvPr id="7" name="Rectangle 6"/>
          <p:cNvSpPr/>
          <p:nvPr/>
        </p:nvSpPr>
        <p:spPr>
          <a:xfrm>
            <a:off x="255373" y="1044808"/>
            <a:ext cx="6676768" cy="369332"/>
          </a:xfrm>
          <a:prstGeom prst="rect">
            <a:avLst/>
          </a:prstGeom>
        </p:spPr>
        <p:txBody>
          <a:bodyPr wrap="square">
            <a:spAutoFit/>
          </a:bodyPr>
          <a:lstStyle/>
          <a:p>
            <a:pPr eaLnBrk="1" hangingPunct="1"/>
            <a:r>
              <a:rPr lang="en-US" dirty="0" err="1" smtClean="0">
                <a:latin typeface="Arial" charset="0"/>
              </a:rPr>
              <a:t>PeopleTools</a:t>
            </a:r>
            <a:r>
              <a:rPr lang="en-US" dirty="0" smtClean="0">
                <a:latin typeface="Arial" charset="0"/>
              </a:rPr>
              <a:t> &gt; Process Scheduler &gt; Jobs</a:t>
            </a:r>
            <a:endParaRPr lang="en-US" dirty="0">
              <a:latin typeface="Arial" charset="0"/>
            </a:endParaRPr>
          </a:p>
        </p:txBody>
      </p:sp>
      <p:sp>
        <p:nvSpPr>
          <p:cNvPr id="11" name="Rectangle 10"/>
          <p:cNvSpPr/>
          <p:nvPr/>
        </p:nvSpPr>
        <p:spPr>
          <a:xfrm>
            <a:off x="8474677" y="5202456"/>
            <a:ext cx="1143000" cy="523220"/>
          </a:xfrm>
          <a:prstGeom prst="rect">
            <a:avLst/>
          </a:prstGeom>
        </p:spPr>
        <p:txBody>
          <a:bodyPr wrap="square">
            <a:spAutoFit/>
          </a:bodyPr>
          <a:lstStyle/>
          <a:p>
            <a:pPr eaLnBrk="1" hangingPunct="1"/>
            <a:r>
              <a:rPr lang="en-US" sz="1400" b="1" dirty="0" smtClean="0"/>
              <a:t>Equations</a:t>
            </a:r>
          </a:p>
          <a:p>
            <a:pPr eaLnBrk="1" hangingPunct="1"/>
            <a:r>
              <a:rPr lang="en-US" sz="1400" dirty="0" smtClean="0">
                <a:solidFill>
                  <a:srgbClr val="FF9933"/>
                </a:solidFill>
              </a:rPr>
              <a:t>           </a:t>
            </a:r>
            <a:endParaRPr lang="en-US" sz="1400" dirty="0">
              <a:solidFill>
                <a:srgbClr val="FF9933"/>
              </a:solidFill>
              <a:latin typeface="Arial" charset="0"/>
            </a:endParaRPr>
          </a:p>
        </p:txBody>
      </p:sp>
      <p:cxnSp>
        <p:nvCxnSpPr>
          <p:cNvPr id="12" name="Straight Arrow Connector 11"/>
          <p:cNvCxnSpPr/>
          <p:nvPr/>
        </p:nvCxnSpPr>
        <p:spPr>
          <a:xfrm flipH="1">
            <a:off x="4720281" y="5338119"/>
            <a:ext cx="3754396" cy="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4720281" y="5338119"/>
            <a:ext cx="3754396" cy="387557"/>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5" name="Oval 4"/>
          <p:cNvSpPr/>
          <p:nvPr/>
        </p:nvSpPr>
        <p:spPr>
          <a:xfrm>
            <a:off x="3138616" y="4885038"/>
            <a:ext cx="823784" cy="3174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680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Re-packaging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err="1">
                <a:latin typeface="Arial" charset="0"/>
              </a:rPr>
              <a:t>PeopleTools</a:t>
            </a:r>
            <a:r>
              <a:rPr lang="en-US" dirty="0">
                <a:latin typeface="Arial" charset="0"/>
              </a:rPr>
              <a:t> &gt; Process Scheduler &gt; Schedule </a:t>
            </a:r>
            <a:r>
              <a:rPr lang="en-US" dirty="0" err="1">
                <a:latin typeface="Arial" charset="0"/>
              </a:rPr>
              <a:t>JobSet</a:t>
            </a:r>
            <a:r>
              <a:rPr lang="en-US" dirty="0">
                <a:latin typeface="Arial" charset="0"/>
              </a:rPr>
              <a:t> Definitions</a:t>
            </a:r>
          </a:p>
        </p:txBody>
      </p:sp>
      <p:pic>
        <p:nvPicPr>
          <p:cNvPr id="6" name="Picture 5"/>
          <p:cNvPicPr>
            <a:picLocks noChangeAspect="1"/>
          </p:cNvPicPr>
          <p:nvPr/>
        </p:nvPicPr>
        <p:blipFill>
          <a:blip r:embed="rId2"/>
          <a:stretch>
            <a:fillRect/>
          </a:stretch>
        </p:blipFill>
        <p:spPr>
          <a:xfrm>
            <a:off x="739345" y="1924876"/>
            <a:ext cx="6617043" cy="4407734"/>
          </a:xfrm>
          <a:prstGeom prst="rect">
            <a:avLst/>
          </a:prstGeom>
          <a:ln w="38100">
            <a:solidFill>
              <a:schemeClr val="accent2"/>
            </a:solidFill>
          </a:ln>
        </p:spPr>
      </p:pic>
    </p:spTree>
    <p:extLst>
      <p:ext uri="{BB962C8B-B14F-4D97-AF65-F5344CB8AC3E}">
        <p14:creationId xmlns:p14="http://schemas.microsoft.com/office/powerpoint/2010/main" val="859670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Re-packaging Job Set</a:t>
            </a:r>
            <a:endParaRPr lang="en-US" b="1" dirty="0"/>
          </a:p>
        </p:txBody>
      </p:sp>
      <p:sp>
        <p:nvSpPr>
          <p:cNvPr id="7" name="Rectangle 6"/>
          <p:cNvSpPr/>
          <p:nvPr/>
        </p:nvSpPr>
        <p:spPr>
          <a:xfrm>
            <a:off x="255372" y="1044808"/>
            <a:ext cx="8180173" cy="369332"/>
          </a:xfrm>
          <a:prstGeom prst="rect">
            <a:avLst/>
          </a:prstGeom>
        </p:spPr>
        <p:txBody>
          <a:bodyPr wrap="square">
            <a:spAutoFit/>
          </a:bodyPr>
          <a:lstStyle/>
          <a:p>
            <a:r>
              <a:rPr lang="en-US" dirty="0" err="1">
                <a:latin typeface="Arial" charset="0"/>
              </a:rPr>
              <a:t>PeopleTools</a:t>
            </a:r>
            <a:r>
              <a:rPr lang="en-US" dirty="0">
                <a:latin typeface="Arial" charset="0"/>
              </a:rPr>
              <a:t> &gt; Process Scheduler &gt; Schedule </a:t>
            </a:r>
            <a:r>
              <a:rPr lang="en-US" dirty="0" err="1">
                <a:latin typeface="Arial" charset="0"/>
              </a:rPr>
              <a:t>JobSet</a:t>
            </a:r>
            <a:r>
              <a:rPr lang="en-US" dirty="0">
                <a:latin typeface="Arial" charset="0"/>
              </a:rPr>
              <a:t> Definitions</a:t>
            </a:r>
          </a:p>
        </p:txBody>
      </p:sp>
      <p:pic>
        <p:nvPicPr>
          <p:cNvPr id="5" name="Picture 4"/>
          <p:cNvPicPr>
            <a:picLocks noChangeAspect="1"/>
          </p:cNvPicPr>
          <p:nvPr/>
        </p:nvPicPr>
        <p:blipFill>
          <a:blip r:embed="rId2"/>
          <a:stretch>
            <a:fillRect/>
          </a:stretch>
        </p:blipFill>
        <p:spPr>
          <a:xfrm>
            <a:off x="449677" y="2067697"/>
            <a:ext cx="9315563" cy="3575222"/>
          </a:xfrm>
          <a:prstGeom prst="rect">
            <a:avLst/>
          </a:prstGeom>
          <a:ln w="38100">
            <a:solidFill>
              <a:schemeClr val="accent2"/>
            </a:solidFill>
          </a:ln>
        </p:spPr>
      </p:pic>
    </p:spTree>
    <p:extLst>
      <p:ext uri="{BB962C8B-B14F-4D97-AF65-F5344CB8AC3E}">
        <p14:creationId xmlns:p14="http://schemas.microsoft.com/office/powerpoint/2010/main" val="1100548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Re-packaging Job Set</a:t>
            </a:r>
            <a:endParaRPr lang="en-US" b="1" dirty="0"/>
          </a:p>
        </p:txBody>
      </p:sp>
      <p:sp>
        <p:nvSpPr>
          <p:cNvPr id="5" name="Rectangle 4"/>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Run Equation</a:t>
            </a:r>
          </a:p>
        </p:txBody>
      </p:sp>
      <p:sp>
        <p:nvSpPr>
          <p:cNvPr id="9" name="Rectangle 8"/>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6"/>
                </a:solidFill>
              </a:rPr>
              <a:t>UCFA_BPK_ASN</a:t>
            </a:r>
          </a:p>
          <a:p>
            <a:pPr eaLnBrk="1" hangingPunct="1"/>
            <a:r>
              <a:rPr lang="en-US" sz="1400" dirty="0" smtClean="0">
                <a:solidFill>
                  <a:srgbClr val="FF9933"/>
                </a:solidFill>
              </a:rPr>
              <a:t>           </a:t>
            </a:r>
            <a:endParaRPr lang="en-US" sz="1400" dirty="0">
              <a:solidFill>
                <a:srgbClr val="FF9933"/>
              </a:solidFill>
              <a:latin typeface="Arial" charset="0"/>
            </a:endParaRPr>
          </a:p>
        </p:txBody>
      </p:sp>
      <p:pic>
        <p:nvPicPr>
          <p:cNvPr id="7" name="Picture 6"/>
          <p:cNvPicPr>
            <a:picLocks noChangeAspect="1"/>
          </p:cNvPicPr>
          <p:nvPr/>
        </p:nvPicPr>
        <p:blipFill>
          <a:blip r:embed="rId2"/>
          <a:stretch>
            <a:fillRect/>
          </a:stretch>
        </p:blipFill>
        <p:spPr>
          <a:xfrm>
            <a:off x="883509" y="1668629"/>
            <a:ext cx="7552036" cy="4515238"/>
          </a:xfrm>
          <a:prstGeom prst="rect">
            <a:avLst/>
          </a:prstGeom>
          <a:ln w="38100">
            <a:solidFill>
              <a:schemeClr val="accent2"/>
            </a:solidFill>
          </a:ln>
        </p:spPr>
      </p:pic>
      <p:sp>
        <p:nvSpPr>
          <p:cNvPr id="11" name="Rectangle 10"/>
          <p:cNvSpPr/>
          <p:nvPr/>
        </p:nvSpPr>
        <p:spPr>
          <a:xfrm>
            <a:off x="1888525" y="4988059"/>
            <a:ext cx="5714999" cy="523220"/>
          </a:xfrm>
          <a:prstGeom prst="rect">
            <a:avLst/>
          </a:prstGeom>
          <a:ln w="19050">
            <a:solidFill>
              <a:schemeClr val="accent1"/>
            </a:solidFill>
          </a:ln>
        </p:spPr>
        <p:txBody>
          <a:bodyPr wrap="square">
            <a:spAutoFit/>
          </a:bodyPr>
          <a:lstStyle/>
          <a:p>
            <a:r>
              <a:rPr lang="en-US" sz="1400" dirty="0" smtClean="0"/>
              <a:t>NOTE:  This is the same equation used for Packaging.  </a:t>
            </a:r>
            <a:r>
              <a:rPr lang="en-US" sz="1400" dirty="0"/>
              <a:t>The value of </a:t>
            </a:r>
            <a:r>
              <a:rPr lang="en-US" sz="1400" b="1" dirty="0"/>
              <a:t>SFA_BPKG_MODE</a:t>
            </a:r>
            <a:r>
              <a:rPr lang="en-US" sz="1400" dirty="0"/>
              <a:t> is </a:t>
            </a:r>
            <a:r>
              <a:rPr lang="en-US" sz="1400" dirty="0">
                <a:solidFill>
                  <a:schemeClr val="accent2"/>
                </a:solidFill>
              </a:rPr>
              <a:t>P</a:t>
            </a:r>
            <a:r>
              <a:rPr lang="en-US" sz="1400" dirty="0"/>
              <a:t> for packaging and </a:t>
            </a:r>
            <a:r>
              <a:rPr lang="en-US" sz="1400" dirty="0">
                <a:solidFill>
                  <a:schemeClr val="accent2"/>
                </a:solidFill>
              </a:rPr>
              <a:t>R</a:t>
            </a:r>
            <a:r>
              <a:rPr lang="en-US" sz="1400" dirty="0"/>
              <a:t> for repackaging.</a:t>
            </a:r>
          </a:p>
        </p:txBody>
      </p:sp>
      <p:sp>
        <p:nvSpPr>
          <p:cNvPr id="3" name="Oval 2"/>
          <p:cNvSpPr/>
          <p:nvPr/>
        </p:nvSpPr>
        <p:spPr>
          <a:xfrm>
            <a:off x="4345458" y="4297451"/>
            <a:ext cx="341872" cy="32127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147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74313" y="1702574"/>
            <a:ext cx="7514776" cy="4562190"/>
          </a:xfrm>
          <a:prstGeom prst="rect">
            <a:avLst/>
          </a:prstGeom>
          <a:ln w="38100">
            <a:solidFill>
              <a:schemeClr val="accent2"/>
            </a:solidFill>
          </a:ln>
        </p:spPr>
      </p:pic>
      <p:sp>
        <p:nvSpPr>
          <p:cNvPr id="2" name="Title 1"/>
          <p:cNvSpPr>
            <a:spLocks noGrp="1"/>
          </p:cNvSpPr>
          <p:nvPr>
            <p:ph type="title"/>
          </p:nvPr>
        </p:nvSpPr>
        <p:spPr>
          <a:xfrm>
            <a:off x="255373" y="164740"/>
            <a:ext cx="4852086" cy="880068"/>
          </a:xfrm>
        </p:spPr>
        <p:txBody>
          <a:bodyPr>
            <a:normAutofit/>
          </a:bodyPr>
          <a:lstStyle/>
          <a:p>
            <a:r>
              <a:rPr lang="en-US" b="1" dirty="0" smtClean="0"/>
              <a:t>Re-packaging Job Set</a:t>
            </a:r>
            <a:endParaRPr lang="en-US" b="1" dirty="0"/>
          </a:p>
        </p:txBody>
      </p:sp>
      <p:sp>
        <p:nvSpPr>
          <p:cNvPr id="5" name="Rectangle 4"/>
          <p:cNvSpPr/>
          <p:nvPr/>
        </p:nvSpPr>
        <p:spPr>
          <a:xfrm>
            <a:off x="255372" y="1044808"/>
            <a:ext cx="8180173" cy="369332"/>
          </a:xfrm>
          <a:prstGeom prst="rect">
            <a:avLst/>
          </a:prstGeom>
        </p:spPr>
        <p:txBody>
          <a:bodyPr wrap="square">
            <a:spAutoFit/>
          </a:bodyPr>
          <a:lstStyle/>
          <a:p>
            <a:r>
              <a:rPr lang="en-US" dirty="0">
                <a:latin typeface="Arial" charset="0"/>
              </a:rPr>
              <a:t>Set Up SACR &gt; Common Definitions &gt; Equation Engine &gt; Run Equation</a:t>
            </a:r>
          </a:p>
        </p:txBody>
      </p:sp>
      <p:sp>
        <p:nvSpPr>
          <p:cNvPr id="9" name="Rectangle 8"/>
          <p:cNvSpPr/>
          <p:nvPr/>
        </p:nvSpPr>
        <p:spPr>
          <a:xfrm>
            <a:off x="76200" y="6553199"/>
            <a:ext cx="2667000" cy="523220"/>
          </a:xfrm>
          <a:prstGeom prst="rect">
            <a:avLst/>
          </a:prstGeom>
        </p:spPr>
        <p:txBody>
          <a:bodyPr wrap="square">
            <a:spAutoFit/>
          </a:bodyPr>
          <a:lstStyle/>
          <a:p>
            <a:pPr eaLnBrk="1" hangingPunct="1"/>
            <a:r>
              <a:rPr lang="en-US" sz="1400" dirty="0" smtClean="0">
                <a:latin typeface="Arial" charset="0"/>
              </a:rPr>
              <a:t>Equation: </a:t>
            </a:r>
            <a:r>
              <a:rPr lang="en-US" sz="1400" dirty="0" smtClean="0">
                <a:solidFill>
                  <a:schemeClr val="accent6"/>
                </a:solidFill>
              </a:rPr>
              <a:t>UCFA_BPK_MSS</a:t>
            </a:r>
          </a:p>
          <a:p>
            <a:pPr eaLnBrk="1" hangingPunct="1"/>
            <a:r>
              <a:rPr lang="en-US" sz="1400" dirty="0" smtClean="0">
                <a:solidFill>
                  <a:srgbClr val="FF9933"/>
                </a:solidFill>
              </a:rPr>
              <a:t>           </a:t>
            </a:r>
            <a:endParaRPr lang="en-US" sz="1400" dirty="0">
              <a:solidFill>
                <a:srgbClr val="FF9933"/>
              </a:solidFill>
              <a:latin typeface="Arial" charset="0"/>
            </a:endParaRPr>
          </a:p>
        </p:txBody>
      </p:sp>
      <p:sp>
        <p:nvSpPr>
          <p:cNvPr id="11" name="Rectangle 10"/>
          <p:cNvSpPr/>
          <p:nvPr/>
        </p:nvSpPr>
        <p:spPr>
          <a:xfrm>
            <a:off x="1962665" y="5021010"/>
            <a:ext cx="5714999" cy="523220"/>
          </a:xfrm>
          <a:prstGeom prst="rect">
            <a:avLst/>
          </a:prstGeom>
          <a:ln w="19050">
            <a:solidFill>
              <a:schemeClr val="accent1"/>
            </a:solidFill>
          </a:ln>
        </p:spPr>
        <p:txBody>
          <a:bodyPr wrap="square">
            <a:spAutoFit/>
          </a:bodyPr>
          <a:lstStyle/>
          <a:p>
            <a:r>
              <a:rPr lang="en-US" sz="1400" dirty="0" smtClean="0"/>
              <a:t>NOTE:  This is the same equation used for Packaging.  </a:t>
            </a:r>
            <a:r>
              <a:rPr lang="en-US" sz="1400" dirty="0"/>
              <a:t>The value of </a:t>
            </a:r>
            <a:r>
              <a:rPr lang="en-US" sz="1400" b="1" dirty="0"/>
              <a:t>SFA_BPKG_MODE</a:t>
            </a:r>
            <a:r>
              <a:rPr lang="en-US" sz="1400" dirty="0"/>
              <a:t> is </a:t>
            </a:r>
            <a:r>
              <a:rPr lang="en-US" sz="1400" dirty="0">
                <a:solidFill>
                  <a:schemeClr val="accent2"/>
                </a:solidFill>
              </a:rPr>
              <a:t>P</a:t>
            </a:r>
            <a:r>
              <a:rPr lang="en-US" sz="1400" dirty="0"/>
              <a:t> for packaging and </a:t>
            </a:r>
            <a:r>
              <a:rPr lang="en-US" sz="1400" dirty="0">
                <a:solidFill>
                  <a:schemeClr val="accent2"/>
                </a:solidFill>
              </a:rPr>
              <a:t>R</a:t>
            </a:r>
            <a:r>
              <a:rPr lang="en-US" sz="1400" dirty="0"/>
              <a:t> for repackaging.</a:t>
            </a:r>
          </a:p>
        </p:txBody>
      </p:sp>
      <p:sp>
        <p:nvSpPr>
          <p:cNvPr id="3" name="Oval 2"/>
          <p:cNvSpPr/>
          <p:nvPr/>
        </p:nvSpPr>
        <p:spPr>
          <a:xfrm>
            <a:off x="4283676" y="4353587"/>
            <a:ext cx="296562" cy="2307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33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268" y="2090122"/>
            <a:ext cx="8263466" cy="1845734"/>
          </a:xfrm>
        </p:spPr>
        <p:txBody>
          <a:bodyPr/>
          <a:lstStyle/>
          <a:p>
            <a:r>
              <a:rPr lang="en-US" b="1" dirty="0"/>
              <a:t>What </a:t>
            </a:r>
            <a:r>
              <a:rPr lang="en-US" b="1" dirty="0">
                <a:solidFill>
                  <a:schemeClr val="accent2"/>
                </a:solidFill>
              </a:rPr>
              <a:t>security</a:t>
            </a:r>
            <a:r>
              <a:rPr lang="en-US" b="1" dirty="0"/>
              <a:t> do you need</a:t>
            </a:r>
            <a:br>
              <a:rPr lang="en-US" b="1" dirty="0"/>
            </a:br>
            <a:r>
              <a:rPr lang="en-US" b="1" dirty="0"/>
              <a:t>to create and run equations?</a:t>
            </a:r>
            <a:endParaRPr lang="en-US" dirty="0"/>
          </a:p>
        </p:txBody>
      </p:sp>
    </p:spTree>
    <p:extLst>
      <p:ext uri="{BB962C8B-B14F-4D97-AF65-F5344CB8AC3E}">
        <p14:creationId xmlns:p14="http://schemas.microsoft.com/office/powerpoint/2010/main" val="2439873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50" y="80964"/>
            <a:ext cx="2798805" cy="880068"/>
          </a:xfrm>
        </p:spPr>
        <p:txBody>
          <a:bodyPr>
            <a:normAutofit/>
          </a:bodyPr>
          <a:lstStyle/>
          <a:p>
            <a:r>
              <a:rPr lang="en-US" sz="4000" b="1" dirty="0" smtClean="0"/>
              <a:t>Equations</a:t>
            </a:r>
            <a:endParaRPr lang="en-US" sz="4000" b="1" dirty="0"/>
          </a:p>
        </p:txBody>
      </p:sp>
      <p:graphicFrame>
        <p:nvGraphicFramePr>
          <p:cNvPr id="4" name="Table 3"/>
          <p:cNvGraphicFramePr>
            <a:graphicFrameLocks noGrp="1"/>
          </p:cNvGraphicFramePr>
          <p:nvPr>
            <p:extLst>
              <p:ext uri="{D42A27DB-BD31-4B8C-83A1-F6EECF244321}">
                <p14:modId xmlns:p14="http://schemas.microsoft.com/office/powerpoint/2010/main" val="2513071505"/>
              </p:ext>
            </p:extLst>
          </p:nvPr>
        </p:nvGraphicFramePr>
        <p:xfrm>
          <a:off x="2380735" y="155105"/>
          <a:ext cx="5577017" cy="6620760"/>
        </p:xfrm>
        <a:graphic>
          <a:graphicData uri="http://schemas.openxmlformats.org/drawingml/2006/table">
            <a:tbl>
              <a:tblPr>
                <a:tableStyleId>{5C22544A-7EE6-4342-B048-85BDC9FD1C3A}</a:tableStyleId>
              </a:tblPr>
              <a:tblGrid>
                <a:gridCol w="1029730"/>
                <a:gridCol w="3517557"/>
                <a:gridCol w="1029730"/>
              </a:tblGrid>
              <a:tr h="426846">
                <a:tc>
                  <a:txBody>
                    <a:bodyPr/>
                    <a:lstStyle/>
                    <a:p>
                      <a:pPr algn="l" rtl="0" fontAlgn="t"/>
                      <a:r>
                        <a:rPr lang="en-US" sz="1200" b="1" u="none" strike="noStrike" dirty="0">
                          <a:solidFill>
                            <a:schemeClr val="tx1"/>
                          </a:solidFill>
                          <a:effectLst/>
                          <a:latin typeface="+mj-lt"/>
                          <a:cs typeface="Arial" panose="020B0604020202020204" pitchFamily="34" charset="0"/>
                        </a:rPr>
                        <a:t>Equation</a:t>
                      </a:r>
                      <a:endParaRPr lang="en-US" sz="1200" b="1" i="0" u="none" strike="noStrike" dirty="0">
                        <a:solidFill>
                          <a:schemeClr val="tx1"/>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US" sz="1200" b="1" u="none" strike="noStrike" dirty="0">
                          <a:solidFill>
                            <a:schemeClr val="tx1"/>
                          </a:solidFill>
                          <a:effectLst/>
                          <a:latin typeface="+mj-lt"/>
                          <a:cs typeface="Arial" panose="020B0604020202020204" pitchFamily="34" charset="0"/>
                        </a:rPr>
                        <a:t>Purpose</a:t>
                      </a:r>
                      <a:endParaRPr lang="en-US" sz="1200" b="1" i="0" u="none" strike="noStrike" dirty="0">
                        <a:solidFill>
                          <a:schemeClr val="tx1"/>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rtl="0" fontAlgn="t"/>
                      <a:r>
                        <a:rPr lang="en-US" sz="1200" b="1" u="none" strike="noStrike" dirty="0">
                          <a:solidFill>
                            <a:schemeClr val="tx1"/>
                          </a:solidFill>
                          <a:effectLst/>
                          <a:latin typeface="+mj-lt"/>
                          <a:cs typeface="Arial" panose="020B0604020202020204" pitchFamily="34" charset="0"/>
                        </a:rPr>
                        <a:t>Callable SQL (Equations)</a:t>
                      </a:r>
                      <a:endParaRPr lang="en-US" sz="1200" b="1" i="0" u="none" strike="noStrike" dirty="0">
                        <a:solidFill>
                          <a:schemeClr val="tx1"/>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199070">
                <a:tc>
                  <a:txBody>
                    <a:bodyPr/>
                    <a:lstStyle/>
                    <a:p>
                      <a:pPr algn="l" rtl="0" fontAlgn="t"/>
                      <a:r>
                        <a:rPr lang="en-US" sz="1100" b="0" u="none" strike="noStrike" dirty="0">
                          <a:effectLst/>
                          <a:latin typeface="+mj-lt"/>
                          <a:cs typeface="Arial" panose="020B0604020202020204" pitchFamily="34" charset="0"/>
                        </a:rPr>
                        <a:t>UCFA_BPK_ASN</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Set values for Mass Packaging/Assign Plans</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N/A</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206">
                <a:tc>
                  <a:txBody>
                    <a:bodyPr/>
                    <a:lstStyle/>
                    <a:p>
                      <a:pPr algn="l" rtl="0" fontAlgn="t"/>
                      <a:r>
                        <a:rPr lang="en-US" sz="1100" b="0" u="none" strike="noStrike" dirty="0">
                          <a:effectLst/>
                          <a:latin typeface="+mj-lt"/>
                          <a:cs typeface="Arial" panose="020B0604020202020204" pitchFamily="34" charset="0"/>
                        </a:rPr>
                        <a:t>UCFA_BPK_MSS</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Set values for Mass Packaging/Process Mass Packaging</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N/A</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070">
                <a:tc>
                  <a:txBody>
                    <a:bodyPr/>
                    <a:lstStyle/>
                    <a:p>
                      <a:pPr algn="l" rtl="0" fontAlgn="t"/>
                      <a:r>
                        <a:rPr lang="en-US" sz="1100" b="0" u="none" strike="noStrike">
                          <a:effectLst/>
                          <a:latin typeface="+mj-lt"/>
                          <a:cs typeface="Arial" panose="020B0604020202020204" pitchFamily="34" charset="0"/>
                        </a:rPr>
                        <a:t>UCFA_BUDGET</a:t>
                      </a:r>
                      <a:endParaRPr lang="en-US" sz="1100" b="0" i="0" u="none" strike="noStrike">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Set AID_YEAR for Budget run control</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N/A</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0006">
                <a:tc>
                  <a:txBody>
                    <a:bodyPr/>
                    <a:lstStyle/>
                    <a:p>
                      <a:pPr algn="l" rtl="0" fontAlgn="t"/>
                      <a:r>
                        <a:rPr lang="en-US" sz="1100" b="0" u="none" strike="noStrike" dirty="0">
                          <a:effectLst/>
                          <a:latin typeface="+mj-lt"/>
                          <a:cs typeface="Arial" panose="020B0604020202020204" pitchFamily="34" charset="0"/>
                        </a:rPr>
                        <a:t>UCFA_CPFEE</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Budget TUIT swap out for COOP courses</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UCFA_GET_CCL   UCFA_GET_TDT   UCFA_GET_UEM  UCFA_UPD_CPF  UCFA_GET_BDG</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0006">
                <a:tc>
                  <a:txBody>
                    <a:bodyPr/>
                    <a:lstStyle/>
                    <a:p>
                      <a:pPr algn="l" rtl="0" fontAlgn="t"/>
                      <a:r>
                        <a:rPr lang="en-US" sz="1100" b="0" u="none" strike="noStrike" dirty="0">
                          <a:effectLst/>
                          <a:latin typeface="+mj-lt"/>
                          <a:cs typeface="Arial" panose="020B0604020202020204" pitchFamily="34" charset="0"/>
                        </a:rPr>
                        <a:t>UCFA_CUM174</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UEM:  Grad students total </a:t>
                      </a:r>
                      <a:r>
                        <a:rPr lang="en-US" sz="1100" b="0" u="none" strike="noStrike" dirty="0" err="1">
                          <a:effectLst/>
                          <a:latin typeface="+mj-lt"/>
                          <a:cs typeface="Arial" panose="020B0604020202020204" pitchFamily="34" charset="0"/>
                        </a:rPr>
                        <a:t>hrs</a:t>
                      </a:r>
                      <a:r>
                        <a:rPr lang="en-US" sz="1100" b="0" u="none" strike="noStrike" dirty="0">
                          <a:effectLst/>
                          <a:latin typeface="+mj-lt"/>
                          <a:cs typeface="Arial" panose="020B0604020202020204" pitchFamily="34" charset="0"/>
                        </a:rPr>
                        <a:t> &gt; 174</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UCFA_GET_MSG UCFA_GET_ITR UCFA_GET_GHR UCFA_GET_GTR UCFA_UE_MSG</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803">
                <a:tc>
                  <a:txBody>
                    <a:bodyPr/>
                    <a:lstStyle/>
                    <a:p>
                      <a:pPr algn="l" rtl="0" fontAlgn="t"/>
                      <a:r>
                        <a:rPr lang="en-US" sz="1100" b="0" u="none" strike="noStrike" dirty="0">
                          <a:effectLst/>
                          <a:latin typeface="+mj-lt"/>
                          <a:cs typeface="Arial" panose="020B0604020202020204" pitchFamily="34" charset="0"/>
                        </a:rPr>
                        <a:t>UCFA_DISB_ID</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Insert Disbursement ID into STDNT_AWRD_DISB</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UCFA_GET_DID  UCFA_INS_DID</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4536">
                <a:tc>
                  <a:txBody>
                    <a:bodyPr/>
                    <a:lstStyle/>
                    <a:p>
                      <a:pPr algn="l" rtl="0" fontAlgn="t"/>
                      <a:r>
                        <a:rPr lang="en-US" sz="1100" b="0" u="none" strike="noStrike">
                          <a:effectLst/>
                          <a:latin typeface="+mj-lt"/>
                          <a:cs typeface="Arial" panose="020B0604020202020204" pitchFamily="34" charset="0"/>
                        </a:rPr>
                        <a:t>UCFA_DISBINS</a:t>
                      </a:r>
                      <a:endParaRPr lang="en-US" sz="1100" b="0" i="0" u="none" strike="noStrike">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Add Checklist to Disbursement Rules</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smtClean="0">
                          <a:effectLst/>
                          <a:latin typeface="+mj-lt"/>
                          <a:cs typeface="Arial" panose="020B0604020202020204" pitchFamily="34" charset="0"/>
                        </a:rPr>
                        <a:t>UCFA_INS_CHK</a:t>
                      </a:r>
                    </a:p>
                    <a:p>
                      <a:pPr algn="l" rtl="0" fontAlgn="t"/>
                      <a:r>
                        <a:rPr lang="en-US" sz="1100" b="0" i="0" u="none" strike="noStrike" dirty="0" smtClean="0">
                          <a:solidFill>
                            <a:srgbClr val="000000"/>
                          </a:solidFill>
                          <a:effectLst/>
                          <a:latin typeface="+mj-lt"/>
                          <a:cs typeface="Arial" panose="020B0604020202020204" pitchFamily="34" charset="0"/>
                        </a:rPr>
                        <a:t>UCFA_GET_ITD</a:t>
                      </a:r>
                    </a:p>
                    <a:p>
                      <a:pPr algn="l" rtl="0" fontAlgn="t"/>
                      <a:r>
                        <a:rPr lang="en-US" sz="1100" b="0" i="0" u="none" strike="noStrike" dirty="0" smtClean="0">
                          <a:solidFill>
                            <a:srgbClr val="000000"/>
                          </a:solidFill>
                          <a:effectLst/>
                          <a:latin typeface="+mj-lt"/>
                          <a:cs typeface="Arial" panose="020B0604020202020204" pitchFamily="34" charset="0"/>
                        </a:rPr>
                        <a:t>UCFA_GET_DRC</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803">
                <a:tc>
                  <a:txBody>
                    <a:bodyPr/>
                    <a:lstStyle/>
                    <a:p>
                      <a:pPr algn="l" rtl="0" fontAlgn="t"/>
                      <a:r>
                        <a:rPr lang="en-US" sz="1100" b="0" u="none" strike="noStrike" dirty="0">
                          <a:effectLst/>
                          <a:latin typeface="+mj-lt"/>
                          <a:cs typeface="Arial" panose="020B0604020202020204" pitchFamily="34" charset="0"/>
                        </a:rPr>
                        <a:t>UCFA_DISBCHK</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Checklist Rollover in Disbursement Rules</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UCFA_GET_CHK   UCFA_UPD_CHK</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4536">
                <a:tc>
                  <a:txBody>
                    <a:bodyPr/>
                    <a:lstStyle/>
                    <a:p>
                      <a:pPr algn="l" rtl="0" fontAlgn="t"/>
                      <a:r>
                        <a:rPr lang="en-US" sz="1100" b="0" u="none" strike="noStrike">
                          <a:effectLst/>
                          <a:latin typeface="+mj-lt"/>
                          <a:cs typeface="Arial" panose="020B0604020202020204" pitchFamily="34" charset="0"/>
                        </a:rPr>
                        <a:t>UCFA_DISBITU</a:t>
                      </a:r>
                      <a:endParaRPr lang="en-US" sz="1100" b="0" i="0" u="none" strike="noStrike">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Add UEM to Disbursement Rules</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smtClean="0">
                          <a:effectLst/>
                          <a:latin typeface="+mj-lt"/>
                          <a:cs typeface="Arial" panose="020B0604020202020204" pitchFamily="34" charset="0"/>
                        </a:rPr>
                        <a:t>UCFA_INS_ITU</a:t>
                      </a:r>
                    </a:p>
                    <a:p>
                      <a:pPr algn="l" rtl="0" fontAlgn="t"/>
                      <a:r>
                        <a:rPr lang="en-US" sz="1100" b="0" i="0" u="none" strike="noStrike" dirty="0" smtClean="0">
                          <a:solidFill>
                            <a:srgbClr val="000000"/>
                          </a:solidFill>
                          <a:effectLst/>
                          <a:latin typeface="+mj-lt"/>
                          <a:cs typeface="Arial" panose="020B0604020202020204" pitchFamily="34" charset="0"/>
                        </a:rPr>
                        <a:t>UCFA_GET_ITD</a:t>
                      </a:r>
                    </a:p>
                    <a:p>
                      <a:pPr algn="l" rtl="0" fontAlgn="t"/>
                      <a:r>
                        <a:rPr lang="en-US" sz="1100" b="0" i="0" u="none" strike="noStrike" dirty="0" smtClean="0">
                          <a:solidFill>
                            <a:srgbClr val="000000"/>
                          </a:solidFill>
                          <a:effectLst/>
                          <a:latin typeface="+mj-lt"/>
                          <a:cs typeface="Arial" panose="020B0604020202020204" pitchFamily="34" charset="0"/>
                        </a:rPr>
                        <a:t>UCFA_GET_DRI</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272">
                <a:tc>
                  <a:txBody>
                    <a:bodyPr/>
                    <a:lstStyle/>
                    <a:p>
                      <a:pPr algn="l" rtl="0" fontAlgn="t"/>
                      <a:r>
                        <a:rPr lang="en-US" sz="1100" b="0" u="none" strike="noStrike" dirty="0">
                          <a:effectLst/>
                          <a:latin typeface="+mj-lt"/>
                          <a:cs typeface="Arial" panose="020B0604020202020204" pitchFamily="34" charset="0"/>
                        </a:rPr>
                        <a:t>UCFA_E_PLF</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Pop Update:  Set FA_LOAD = F</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UCFA_EVN_YR UCFA_GET_FHR UCFA_GET_FAL UCFA_POP_FAT</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1803">
                <a:tc>
                  <a:txBody>
                    <a:bodyPr/>
                    <a:lstStyle/>
                    <a:p>
                      <a:pPr algn="l" rtl="0" fontAlgn="t"/>
                      <a:r>
                        <a:rPr lang="en-US" sz="1100" b="0" u="none" strike="noStrike">
                          <a:effectLst/>
                          <a:latin typeface="+mj-lt"/>
                          <a:cs typeface="Arial" panose="020B0604020202020204" pitchFamily="34" charset="0"/>
                        </a:rPr>
                        <a:t>UCFA_LNFEE</a:t>
                      </a:r>
                      <a:endParaRPr lang="en-US" sz="1100" b="0" i="0" u="none" strike="noStrike">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a:effectLst/>
                          <a:latin typeface="+mj-lt"/>
                          <a:cs typeface="Arial" panose="020B0604020202020204" pitchFamily="34" charset="0"/>
                        </a:rPr>
                        <a:t>Budget LOAN swap out for actual loan fees</a:t>
                      </a:r>
                      <a:endParaRPr lang="en-US" sz="1100" b="0" i="0" u="none" strike="noStrike">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u="none" strike="noStrike" dirty="0">
                          <a:effectLst/>
                          <a:latin typeface="+mj-lt"/>
                          <a:cs typeface="Arial" panose="020B0604020202020204" pitchFamily="34" charset="0"/>
                        </a:rPr>
                        <a:t>UCFA_GET_LNF UCFA_UPD_LFE</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803">
                <a:tc>
                  <a:txBody>
                    <a:bodyPr/>
                    <a:lstStyle/>
                    <a:p>
                      <a:pPr algn="l" rtl="0" fontAlgn="t"/>
                      <a:r>
                        <a:rPr lang="en-US" sz="1100" b="0" u="none" strike="noStrike" dirty="0">
                          <a:effectLst/>
                          <a:latin typeface="+mj-lt"/>
                          <a:cs typeface="Arial" panose="020B0604020202020204" pitchFamily="34" charset="0"/>
                        </a:rPr>
                        <a:t>UCFA_LNFEE2</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Budget LOAN swap out for average loan fees</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US" sz="1100" b="0" u="none" strike="noStrike" dirty="0">
                          <a:effectLst/>
                          <a:latin typeface="+mj-lt"/>
                          <a:cs typeface="Arial" panose="020B0604020202020204" pitchFamily="34" charset="0"/>
                        </a:rPr>
                        <a:t>UCFA_GET_LNA UCFA_UPD_LFE</a:t>
                      </a:r>
                      <a:endParaRPr lang="en-US" sz="1100" b="0" i="0" u="none" strike="noStrike" dirty="0">
                        <a:solidFill>
                          <a:srgbClr val="000000"/>
                        </a:solidFill>
                        <a:effectLst/>
                        <a:latin typeface="+mj-lt"/>
                        <a:cs typeface="Arial" panose="020B0604020202020204" pitchFamily="34" charset="0"/>
                      </a:endParaRPr>
                    </a:p>
                  </a:txBody>
                  <a:tcPr marL="5510" marR="5510" marT="55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85548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73" y="164740"/>
            <a:ext cx="4852086" cy="880068"/>
          </a:xfrm>
        </p:spPr>
        <p:txBody>
          <a:bodyPr>
            <a:normAutofit/>
          </a:bodyPr>
          <a:lstStyle/>
          <a:p>
            <a:r>
              <a:rPr lang="en-US" b="1" dirty="0" smtClean="0"/>
              <a:t>One Last Thing</a:t>
            </a:r>
            <a:endParaRPr lang="en-US" b="1" dirty="0"/>
          </a:p>
        </p:txBody>
      </p:sp>
      <p:sp>
        <p:nvSpPr>
          <p:cNvPr id="10" name="Rectangle 9"/>
          <p:cNvSpPr/>
          <p:nvPr/>
        </p:nvSpPr>
        <p:spPr>
          <a:xfrm>
            <a:off x="370703" y="1219200"/>
            <a:ext cx="2982098" cy="4275529"/>
          </a:xfrm>
          <a:prstGeom prst="rect">
            <a:avLst/>
          </a:prstGeom>
        </p:spPr>
        <p:txBody>
          <a:bodyPr wrap="square">
            <a:spAutoFit/>
          </a:bodyPr>
          <a:lstStyle/>
          <a:p>
            <a:pPr marL="0" marR="0">
              <a:spcBef>
                <a:spcPts val="1200"/>
              </a:spcBef>
              <a:spcAft>
                <a:spcPts val="600"/>
              </a:spcAft>
            </a:pPr>
            <a:r>
              <a:rPr lang="en-US" sz="12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Global Variables </a:t>
            </a:r>
            <a:r>
              <a:rPr lang="en-US" sz="1200" b="1" dirty="0">
                <a:latin typeface="Arial" panose="020B0604020202020204" pitchFamily="34" charset="0"/>
                <a:ea typeface="Times New Roman" panose="02020603050405020304" pitchFamily="18" charset="0"/>
                <a:cs typeface="Arial" panose="020B0604020202020204" pitchFamily="34" charset="0"/>
              </a:rPr>
              <a:t>Always Passed in for </a:t>
            </a:r>
            <a:r>
              <a:rPr lang="en-US" sz="12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All Applications</a:t>
            </a:r>
            <a:endParaRPr lang="en-US" sz="1200" dirty="0">
              <a:solidFill>
                <a:schemeClr val="accent2"/>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smtClean="0">
                <a:latin typeface="Arial" panose="020B0604020202020204" pitchFamily="34" charset="0"/>
                <a:ea typeface="Times New Roman" panose="02020603050405020304" pitchFamily="18" charset="0"/>
                <a:cs typeface="Arial" panose="020B0604020202020204" pitchFamily="34" charset="0"/>
              </a:rPr>
              <a:t>!</a:t>
            </a:r>
            <a:r>
              <a:rPr lang="en-US" sz="1200" dirty="0">
                <a:latin typeface="Arial" panose="020B0604020202020204" pitchFamily="34" charset="0"/>
                <a:ea typeface="Times New Roman" panose="02020603050405020304" pitchFamily="18" charset="0"/>
                <a:cs typeface="Arial" panose="020B0604020202020204" pitchFamily="34" charset="0"/>
              </a:rPr>
              <a:t>CURRENT-DATE</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!CURRENT-DATE-TIME</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!CURRENT-TIME</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!EQUATION-NAME</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!PROCESS-INSTANCE</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!RUN-CNTL-ID</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smtClean="0">
                <a:latin typeface="Arial" panose="020B0604020202020204" pitchFamily="34" charset="0"/>
                <a:ea typeface="Times New Roman" panose="02020603050405020304" pitchFamily="18" charset="0"/>
                <a:cs typeface="Arial" panose="020B0604020202020204" pitchFamily="34" charset="0"/>
              </a:rPr>
              <a:t>OPRID</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smtClean="0">
                <a:latin typeface="Arial" panose="020B0604020202020204" pitchFamily="34" charset="0"/>
                <a:ea typeface="Times New Roman" panose="02020603050405020304" pitchFamily="18" charset="0"/>
                <a:cs typeface="Arial" panose="020B0604020202020204" pitchFamily="34" charset="0"/>
              </a:rPr>
              <a:t>PROCESS-INSTANCE </a:t>
            </a:r>
            <a:r>
              <a:rPr lang="en-US" sz="1200" dirty="0">
                <a:latin typeface="Arial" panose="020B0604020202020204" pitchFamily="34" charset="0"/>
                <a:ea typeface="Times New Roman" panose="02020603050405020304" pitchFamily="18" charset="0"/>
                <a:cs typeface="Arial" panose="020B0604020202020204" pitchFamily="34" charset="0"/>
              </a:rPr>
              <a:t>(passed in)</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PROCESS_INSTANCE (actually used)</a:t>
            </a:r>
          </a:p>
          <a:p>
            <a:pPr marL="342900" marR="0" lvl="0" indent="-342900">
              <a:spcBef>
                <a:spcPts val="720"/>
              </a:spcBef>
              <a:spcAft>
                <a:spcPts val="720"/>
              </a:spcAft>
              <a:buSzPts val="1000"/>
              <a:buFont typeface="Symbol" panose="05050102010706020507" pitchFamily="18" charset="2"/>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RUN_CNTL_ID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4876800" y="1219200"/>
            <a:ext cx="2819400" cy="851900"/>
          </a:xfrm>
          <a:prstGeom prst="rect">
            <a:avLst/>
          </a:prstGeom>
        </p:spPr>
        <p:txBody>
          <a:bodyPr wrap="square">
            <a:spAutoFit/>
          </a:bodyPr>
          <a:lstStyle/>
          <a:p>
            <a:pPr marL="0" marR="0">
              <a:lnSpc>
                <a:spcPct val="107000"/>
              </a:lnSpc>
              <a:spcBef>
                <a:spcPts val="1200"/>
              </a:spcBef>
              <a:spcAft>
                <a:spcPts val="600"/>
              </a:spcAft>
            </a:pPr>
            <a:r>
              <a:rPr lang="en-US" sz="12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Global Variable </a:t>
            </a:r>
            <a:r>
              <a:rPr lang="en-US" sz="1200" b="1" dirty="0">
                <a:latin typeface="Arial" panose="020B0604020202020204" pitchFamily="34" charset="0"/>
                <a:ea typeface="Times New Roman" panose="02020603050405020304" pitchFamily="18" charset="0"/>
                <a:cs typeface="Arial" panose="020B0604020202020204" pitchFamily="34" charset="0"/>
              </a:rPr>
              <a:t>Passed in for </a:t>
            </a:r>
            <a:r>
              <a:rPr lang="en-US" sz="12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Population </a:t>
            </a:r>
            <a:r>
              <a:rPr lang="en-US" sz="1200" b="1" dirty="0" smtClean="0">
                <a:solidFill>
                  <a:schemeClr val="accent2"/>
                </a:solidFill>
                <a:latin typeface="Arial" panose="020B0604020202020204" pitchFamily="34" charset="0"/>
                <a:ea typeface="Times New Roman" panose="02020603050405020304" pitchFamily="18" charset="0"/>
                <a:cs typeface="Arial" panose="020B0604020202020204" pitchFamily="34" charset="0"/>
              </a:rPr>
              <a:t>Selection</a:t>
            </a:r>
            <a:r>
              <a:rPr lang="en-US" sz="1200" b="1" dirty="0" smtClean="0">
                <a:latin typeface="Arial" panose="020B0604020202020204" pitchFamily="34" charset="0"/>
                <a:ea typeface="Times New Roman" panose="02020603050405020304" pitchFamily="18" charset="0"/>
                <a:cs typeface="Arial" panose="020B0604020202020204" pitchFamily="34" charset="0"/>
              </a:rPr>
              <a:t>:</a:t>
            </a:r>
            <a:endParaRPr lang="en-US" sz="12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720"/>
              </a:spcBef>
              <a:spcAft>
                <a:spcPts val="720"/>
              </a:spcAft>
            </a:pPr>
            <a:r>
              <a:rPr lang="en-US"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CALLING-PROCESS-INSTANCE</a:t>
            </a:r>
            <a:endParaRPr lang="en-US" sz="12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3" name="Straight Arrow Connector 12"/>
          <p:cNvCxnSpPr/>
          <p:nvPr/>
        </p:nvCxnSpPr>
        <p:spPr>
          <a:xfrm flipH="1">
            <a:off x="2496065" y="1979186"/>
            <a:ext cx="2438400" cy="1371600"/>
          </a:xfrm>
          <a:prstGeom prst="straightConnector1">
            <a:avLst/>
          </a:prstGeom>
          <a:ln>
            <a:solidFill>
              <a:schemeClr val="accent2"/>
            </a:solidFill>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02989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4DC245-40E6-4D3B-AB64-BF32C2B69AD0}"/>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698686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FCD3A239-7308-4664-9D67-70EC6E714F9C}"/>
              </a:ext>
            </a:extLst>
          </p:cNvPr>
          <p:cNvSpPr>
            <a:spLocks noGrp="1"/>
          </p:cNvSpPr>
          <p:nvPr>
            <p:ph idx="1"/>
          </p:nvPr>
        </p:nvSpPr>
        <p:spPr>
          <a:xfrm>
            <a:off x="5183188" y="992038"/>
            <a:ext cx="6172200" cy="4869012"/>
          </a:xfrm>
        </p:spPr>
        <p:txBody>
          <a:bodyPr>
            <a:normAutofit/>
          </a:bodyPr>
          <a:lstStyle/>
          <a:p>
            <a:pPr marL="0" indent="0">
              <a:buNone/>
            </a:pPr>
            <a:r>
              <a:rPr lang="en-US" dirty="0"/>
              <a:t>Complete your session survey!</a:t>
            </a:r>
          </a:p>
          <a:p>
            <a:r>
              <a:rPr lang="en-US" sz="2000" dirty="0">
                <a:solidFill>
                  <a:schemeClr val="tx2"/>
                </a:solidFill>
              </a:rPr>
              <a:t>Open the HEUG Events App on your phone, tablet, or laptop</a:t>
            </a:r>
          </a:p>
          <a:p>
            <a:r>
              <a:rPr lang="en-US" sz="2000" dirty="0">
                <a:solidFill>
                  <a:schemeClr val="tx2"/>
                </a:solidFill>
              </a:rPr>
              <a:t>Click on this session in your schedule.</a:t>
            </a:r>
          </a:p>
          <a:p>
            <a:r>
              <a:rPr lang="en-US" sz="2000" dirty="0">
                <a:solidFill>
                  <a:schemeClr val="tx2"/>
                </a:solidFill>
              </a:rPr>
              <a:t>Then click the "Resources" button and "Survey“</a:t>
            </a:r>
            <a:br>
              <a:rPr lang="en-US" sz="2000" dirty="0">
                <a:solidFill>
                  <a:schemeClr val="tx2"/>
                </a:solidFill>
              </a:rPr>
            </a:br>
            <a:r>
              <a:rPr lang="en-US" sz="1600" i="1" dirty="0">
                <a:solidFill>
                  <a:schemeClr val="tx2"/>
                </a:solidFill>
              </a:rPr>
              <a:t>You will be required to login once with your </a:t>
            </a:r>
            <a:r>
              <a:rPr lang="en-US" sz="1600" i="1" dirty="0" err="1">
                <a:solidFill>
                  <a:schemeClr val="tx2"/>
                </a:solidFill>
              </a:rPr>
              <a:t>Eventsential</a:t>
            </a:r>
            <a:r>
              <a:rPr lang="en-US" sz="1600" i="1" dirty="0">
                <a:solidFill>
                  <a:schemeClr val="tx2"/>
                </a:solidFill>
              </a:rPr>
              <a:t> username and password.</a:t>
            </a:r>
            <a:endParaRPr lang="en-US" i="1" dirty="0">
              <a:solidFill>
                <a:schemeClr val="tx2"/>
              </a:solidFill>
            </a:endParaRPr>
          </a:p>
        </p:txBody>
      </p:sp>
      <p:pic>
        <p:nvPicPr>
          <p:cNvPr id="11" name="Picture Placeholder 10">
            <a:extLst>
              <a:ext uri="{FF2B5EF4-FFF2-40B4-BE49-F238E27FC236}">
                <a16:creationId xmlns="" xmlns:a16="http://schemas.microsoft.com/office/drawing/2014/main" id="{09AD0DCA-57FC-4753-9AB4-1F7356AE8F4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7339" r="27339"/>
          <a:stretch>
            <a:fillRect/>
          </a:stretch>
        </p:blipFill>
        <p:spPr/>
      </p:pic>
    </p:spTree>
    <p:extLst>
      <p:ext uri="{BB962C8B-B14F-4D97-AF65-F5344CB8AC3E}">
        <p14:creationId xmlns:p14="http://schemas.microsoft.com/office/powerpoint/2010/main" val="120271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B0750B6-21E9-49C4-988B-79D3E0803F9F}"/>
              </a:ext>
            </a:extLst>
          </p:cNvPr>
          <p:cNvSpPr>
            <a:spLocks noGrp="1"/>
          </p:cNvSpPr>
          <p:nvPr>
            <p:ph type="subTitle" idx="1"/>
          </p:nvPr>
        </p:nvSpPr>
        <p:spPr>
          <a:xfrm>
            <a:off x="1964267" y="1657551"/>
            <a:ext cx="8263466" cy="1667932"/>
          </a:xfrm>
        </p:spPr>
        <p:txBody>
          <a:bodyPr/>
          <a:lstStyle/>
          <a:p>
            <a:r>
              <a:rPr lang="en-US" dirty="0"/>
              <a:t>This presentation and all Alliance 2018 presentations are available for download from the Conference site at</a:t>
            </a:r>
            <a:br>
              <a:rPr lang="en-US" dirty="0"/>
            </a:br>
            <a:r>
              <a:rPr lang="en-US" dirty="0"/>
              <a:t>www.alliance-conference.com </a:t>
            </a:r>
          </a:p>
        </p:txBody>
      </p:sp>
    </p:spTree>
    <p:extLst>
      <p:ext uri="{BB962C8B-B14F-4D97-AF65-F5344CB8AC3E}">
        <p14:creationId xmlns:p14="http://schemas.microsoft.com/office/powerpoint/2010/main" val="25662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Security Needs</a:t>
            </a:r>
            <a:endParaRPr lang="en-US" b="1" dirty="0">
              <a:solidFill>
                <a:schemeClr val="accent2"/>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Set Up SACR &gt; Common Definitions &gt; Equation Engine</a:t>
            </a:r>
          </a:p>
          <a:p>
            <a:pPr lvl="1"/>
            <a:r>
              <a:rPr lang="en-US" dirty="0">
                <a:solidFill>
                  <a:schemeClr val="accent6"/>
                </a:solidFill>
              </a:rPr>
              <a:t>Equation Editor </a:t>
            </a:r>
          </a:p>
          <a:p>
            <a:pPr lvl="1"/>
            <a:r>
              <a:rPr lang="en-US" dirty="0">
                <a:solidFill>
                  <a:schemeClr val="accent6"/>
                </a:solidFill>
              </a:rPr>
              <a:t>Equation Data Tables </a:t>
            </a:r>
          </a:p>
          <a:p>
            <a:pPr lvl="1"/>
            <a:r>
              <a:rPr lang="en-US" dirty="0"/>
              <a:t>Equation External Subroutines </a:t>
            </a:r>
          </a:p>
          <a:p>
            <a:pPr lvl="1"/>
            <a:r>
              <a:rPr lang="en-US" dirty="0">
                <a:solidFill>
                  <a:schemeClr val="accent6"/>
                </a:solidFill>
              </a:rPr>
              <a:t>Equation SQL Routines </a:t>
            </a:r>
          </a:p>
          <a:p>
            <a:pPr lvl="1"/>
            <a:r>
              <a:rPr lang="en-US" dirty="0">
                <a:solidFill>
                  <a:schemeClr val="accent6"/>
                </a:solidFill>
              </a:rPr>
              <a:t>Equation Test Data </a:t>
            </a:r>
          </a:p>
          <a:p>
            <a:pPr lvl="1"/>
            <a:r>
              <a:rPr lang="en-US" dirty="0"/>
              <a:t>Equation Test Results </a:t>
            </a:r>
          </a:p>
          <a:p>
            <a:pPr lvl="1"/>
            <a:r>
              <a:rPr lang="en-US" dirty="0"/>
              <a:t>Review Equations </a:t>
            </a:r>
          </a:p>
          <a:p>
            <a:pPr lvl="1"/>
            <a:r>
              <a:rPr lang="en-US" dirty="0"/>
              <a:t>Print Equations </a:t>
            </a:r>
          </a:p>
          <a:p>
            <a:pPr lvl="1"/>
            <a:r>
              <a:rPr lang="en-US" dirty="0">
                <a:solidFill>
                  <a:schemeClr val="accent6"/>
                </a:solidFill>
              </a:rPr>
              <a:t>Run Equation </a:t>
            </a:r>
          </a:p>
          <a:p>
            <a:pPr lvl="1"/>
            <a:r>
              <a:rPr lang="en-US" dirty="0"/>
              <a:t>Equation Global Space </a:t>
            </a:r>
          </a:p>
          <a:p>
            <a:pPr lvl="1"/>
            <a:r>
              <a:rPr lang="en-US" dirty="0"/>
              <a:t>Equation Application Prompts</a:t>
            </a:r>
          </a:p>
          <a:p>
            <a:pPr marL="0" indent="0">
              <a:buNone/>
            </a:pPr>
            <a:endParaRPr lang="en-US" dirty="0"/>
          </a:p>
        </p:txBody>
      </p:sp>
    </p:spTree>
    <p:extLst>
      <p:ext uri="{BB962C8B-B14F-4D97-AF65-F5344CB8AC3E}">
        <p14:creationId xmlns:p14="http://schemas.microsoft.com/office/powerpoint/2010/main" val="56626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Security Needs</a:t>
            </a:r>
            <a:endParaRPr lang="en-US" b="1"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dirty="0"/>
              <a:t>Set Up SACR &gt; Security &gt; Equation Tree Security </a:t>
            </a:r>
          </a:p>
          <a:p>
            <a:pPr lvl="1"/>
            <a:r>
              <a:rPr lang="en-US" dirty="0"/>
              <a:t>Application Engine  </a:t>
            </a:r>
          </a:p>
          <a:p>
            <a:pPr lvl="1"/>
            <a:r>
              <a:rPr lang="en-US" dirty="0"/>
              <a:t>Equation Names  </a:t>
            </a:r>
          </a:p>
          <a:p>
            <a:pPr lvl="1"/>
            <a:r>
              <a:rPr lang="en-US" dirty="0">
                <a:solidFill>
                  <a:schemeClr val="accent6"/>
                </a:solidFill>
              </a:rPr>
              <a:t>Tables and Views  </a:t>
            </a:r>
          </a:p>
          <a:p>
            <a:pPr lvl="1"/>
            <a:r>
              <a:rPr lang="en-US" dirty="0"/>
              <a:t>External Subroutines  </a:t>
            </a:r>
          </a:p>
          <a:p>
            <a:pPr lvl="1"/>
            <a:r>
              <a:rPr lang="en-US" dirty="0">
                <a:solidFill>
                  <a:schemeClr val="accent6"/>
                </a:solidFill>
              </a:rPr>
              <a:t>Callable SQL</a:t>
            </a:r>
          </a:p>
          <a:p>
            <a:pPr marL="0" indent="0">
              <a:buNone/>
            </a:pPr>
            <a:endParaRPr lang="en-US" dirty="0"/>
          </a:p>
        </p:txBody>
      </p:sp>
    </p:spTree>
    <p:extLst>
      <p:ext uri="{BB962C8B-B14F-4D97-AF65-F5344CB8AC3E}">
        <p14:creationId xmlns:p14="http://schemas.microsoft.com/office/powerpoint/2010/main" val="2322854947"/>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7F7F7F"/>
      </a:dk2>
      <a:lt2>
        <a:srgbClr val="E7E6E6"/>
      </a:lt2>
      <a:accent1>
        <a:srgbClr val="0288D1"/>
      </a:accent1>
      <a:accent2>
        <a:srgbClr val="F4511E"/>
      </a:accent2>
      <a:accent3>
        <a:srgbClr val="A5A5A5"/>
      </a:accent3>
      <a:accent4>
        <a:srgbClr val="E7E6E6"/>
      </a:accent4>
      <a:accent5>
        <a:srgbClr val="FFFFFF"/>
      </a:accent5>
      <a:accent6>
        <a:srgbClr val="0288D1"/>
      </a:accent6>
      <a:hlink>
        <a:srgbClr val="0288D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D50922-0409-4EF9-8211-EE2AEC783E66}" vid="{D8713D6C-9922-4F5F-AE8D-5D494B5829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5" ma:contentTypeDescription="Create a new document." ma:contentTypeScope="" ma:versionID="e632b4702d14a27ba87b1f211a7a2b92">
  <xsd:schema xmlns:xsd="http://www.w3.org/2001/XMLSchema" xmlns:xs="http://www.w3.org/2001/XMLSchema" xmlns:p="http://schemas.microsoft.com/office/2006/metadata/properties" xmlns:ns2="6be459cd-510b-4831-b44f-4f3dfe8e947b" targetNamespace="http://schemas.microsoft.com/office/2006/metadata/properties" ma:root="true" ma:fieldsID="16668e4a4f3eb267ed36c5aed6e82be4" ns2:_="">
    <xsd:import namespace="6be459cd-510b-4831-b44f-4f3dfe8e94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69BDD3-5D00-450C-A7E3-CC6DD491A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D99D50-7533-4D84-8491-68CF40A52914}">
  <ds:schemaRefs>
    <ds:schemaRef ds:uri="http://schemas.microsoft.com/sharepoint/v3/contenttype/forms"/>
  </ds:schemaRefs>
</ds:datastoreItem>
</file>

<file path=customXml/itemProps3.xml><?xml version="1.0" encoding="utf-8"?>
<ds:datastoreItem xmlns:ds="http://schemas.openxmlformats.org/officeDocument/2006/customXml" ds:itemID="{620D4228-A216-4FD9-9C1C-817B4488B4F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be459cd-510b-4831-b44f-4f3dfe8e94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Alliance2018</Template>
  <TotalTime>1387</TotalTime>
  <Words>1962</Words>
  <Application>Microsoft Office PowerPoint</Application>
  <PresentationFormat>Widescreen</PresentationFormat>
  <Paragraphs>336</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Calibri Light</vt:lpstr>
      <vt:lpstr>Symbol</vt:lpstr>
      <vt:lpstr>Times New Roman</vt:lpstr>
      <vt:lpstr>Office Theme</vt:lpstr>
      <vt:lpstr>Getting the most out of Equation Engine for FA</vt:lpstr>
      <vt:lpstr>PowerPoint Presentation</vt:lpstr>
      <vt:lpstr>Univeristy of Cincinnati</vt:lpstr>
      <vt:lpstr>Overview</vt:lpstr>
      <vt:lpstr>Agenda</vt:lpstr>
      <vt:lpstr>Special Thanks</vt:lpstr>
      <vt:lpstr>What security do you need to create and run equations?</vt:lpstr>
      <vt:lpstr>Security Needs</vt:lpstr>
      <vt:lpstr>Security Needs</vt:lpstr>
      <vt:lpstr>How to add a table  to Equation security.</vt:lpstr>
      <vt:lpstr>Add Table to Equation Security</vt:lpstr>
      <vt:lpstr>Add Table to Equation Security</vt:lpstr>
      <vt:lpstr>Add Table to Equation Security</vt:lpstr>
      <vt:lpstr>Add Table to Equation Security</vt:lpstr>
      <vt:lpstr>How to add Callable SQL to Equation security.</vt:lpstr>
      <vt:lpstr>Add Callable SQL to Equation Security</vt:lpstr>
      <vt:lpstr>Add Callable SQL to Equation Security</vt:lpstr>
      <vt:lpstr>Add Callable SQL to Equation Security</vt:lpstr>
      <vt:lpstr>Format for a Stand-Alone Equation</vt:lpstr>
      <vt:lpstr>Initialize Local &amp; Global Variables</vt:lpstr>
      <vt:lpstr>Find First</vt:lpstr>
      <vt:lpstr>Selection Logic</vt:lpstr>
      <vt:lpstr>Selection Logic</vt:lpstr>
      <vt:lpstr>Find Next / Loop</vt:lpstr>
      <vt:lpstr>How UC is using  Stand-Alone Equations for FA</vt:lpstr>
      <vt:lpstr>Aid Year Rollover</vt:lpstr>
      <vt:lpstr>Aid Year Rollover</vt:lpstr>
      <vt:lpstr>Add Checklist to  Disbursement Rules</vt:lpstr>
      <vt:lpstr>Changing Summer to Academic</vt:lpstr>
      <vt:lpstr>Budget Swapping</vt:lpstr>
      <vt:lpstr>Budget Swapping</vt:lpstr>
      <vt:lpstr>Budget Swapping</vt:lpstr>
      <vt:lpstr>Example of using an equation with  Population Update</vt:lpstr>
      <vt:lpstr>Pop Update Example</vt:lpstr>
      <vt:lpstr>Pop Update Example</vt:lpstr>
      <vt:lpstr>Pop Update Example</vt:lpstr>
      <vt:lpstr>Pop Update Example</vt:lpstr>
      <vt:lpstr>Pop Update Example</vt:lpstr>
      <vt:lpstr>Pop Update Example</vt:lpstr>
      <vt:lpstr>Pop Update Example</vt:lpstr>
      <vt:lpstr>Example of using an equation to add  User Edit Messages</vt:lpstr>
      <vt:lpstr>UEM Example</vt:lpstr>
      <vt:lpstr>UEM Example</vt:lpstr>
      <vt:lpstr>UEM Example</vt:lpstr>
      <vt:lpstr>UEM Example</vt:lpstr>
      <vt:lpstr>UEM Example</vt:lpstr>
      <vt:lpstr>UEM Example</vt:lpstr>
      <vt:lpstr>UEM Example</vt:lpstr>
      <vt:lpstr>Running Budgets &amp; Packaging with Job Sets</vt:lpstr>
      <vt:lpstr>Budget Job Set</vt:lpstr>
      <vt:lpstr>Budget Job Set</vt:lpstr>
      <vt:lpstr>Budget Job Set</vt:lpstr>
      <vt:lpstr>Budget Job Set</vt:lpstr>
      <vt:lpstr>Budget Job Set</vt:lpstr>
      <vt:lpstr>Budget Job Set</vt:lpstr>
      <vt:lpstr>Budget Job Set</vt:lpstr>
      <vt:lpstr>Budget Job Set</vt:lpstr>
      <vt:lpstr>Packaging Job Set</vt:lpstr>
      <vt:lpstr>Packaging Job Set</vt:lpstr>
      <vt:lpstr>Packaging Job Set</vt:lpstr>
      <vt:lpstr>Packaging Job Set</vt:lpstr>
      <vt:lpstr>Packaging Job Set</vt:lpstr>
      <vt:lpstr>Packaging Job Set</vt:lpstr>
      <vt:lpstr>Packaging Job Set</vt:lpstr>
      <vt:lpstr>Re-packaging Job Set</vt:lpstr>
      <vt:lpstr>Re-packaging Job Set</vt:lpstr>
      <vt:lpstr>Re-packaging Job Set</vt:lpstr>
      <vt:lpstr>Re-packaging Job Set</vt:lpstr>
      <vt:lpstr>Re-packaging Job Set</vt:lpstr>
      <vt:lpstr>Equations</vt:lpstr>
      <vt:lpstr>One Last Thing</vt:lpstr>
      <vt:lpstr>Questions?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Amy Ewing</dc:creator>
  <cp:lastModifiedBy>Pawlowicz, Dana (pawlowdj)</cp:lastModifiedBy>
  <cp:revision>81</cp:revision>
  <cp:lastPrinted>2018-02-13T20:45:58Z</cp:lastPrinted>
  <dcterms:created xsi:type="dcterms:W3CDTF">2017-11-13T17:54:36Z</dcterms:created>
  <dcterms:modified xsi:type="dcterms:W3CDTF">2018-03-09T16:39:01Z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