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5"/>
  </p:notesMasterIdLst>
  <p:sldIdLst>
    <p:sldId id="259" r:id="rId2"/>
    <p:sldId id="260" r:id="rId3"/>
    <p:sldId id="269" r:id="rId4"/>
    <p:sldId id="268" r:id="rId5"/>
    <p:sldId id="261" r:id="rId6"/>
    <p:sldId id="262" r:id="rId7"/>
    <p:sldId id="266" r:id="rId8"/>
    <p:sldId id="270" r:id="rId9"/>
    <p:sldId id="295" r:id="rId10"/>
    <p:sldId id="271" r:id="rId11"/>
    <p:sldId id="296" r:id="rId12"/>
    <p:sldId id="263" r:id="rId13"/>
    <p:sldId id="293" r:id="rId14"/>
    <p:sldId id="273" r:id="rId15"/>
    <p:sldId id="286" r:id="rId16"/>
    <p:sldId id="287" r:id="rId17"/>
    <p:sldId id="288" r:id="rId18"/>
    <p:sldId id="301" r:id="rId19"/>
    <p:sldId id="302" r:id="rId20"/>
    <p:sldId id="264" r:id="rId21"/>
    <p:sldId id="276" r:id="rId22"/>
    <p:sldId id="297" r:id="rId23"/>
    <p:sldId id="298" r:id="rId24"/>
    <p:sldId id="265" r:id="rId25"/>
    <p:sldId id="292" r:id="rId26"/>
    <p:sldId id="289" r:id="rId27"/>
    <p:sldId id="290" r:id="rId28"/>
    <p:sldId id="291" r:id="rId29"/>
    <p:sldId id="281" r:id="rId30"/>
    <p:sldId id="294" r:id="rId31"/>
    <p:sldId id="284" r:id="rId32"/>
    <p:sldId id="283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120" d="100"/>
          <a:sy n="120" d="100"/>
        </p:scale>
        <p:origin x="-7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81478-64CA-4F2F-BE9A-67484ED0B278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AE0E-E851-4F92-98A6-237661BDE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2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Admissions and student financials working together in harmony</a:t>
            </a:r>
            <a:endParaRPr lang="en-US" sz="3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1143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9</a:t>
            </a:r>
          </a:p>
          <a:p>
            <a:r>
              <a:rPr lang="en-US" dirty="0" smtClean="0"/>
              <a:t>18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9" y="747092"/>
            <a:ext cx="7172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fee waiver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47863"/>
            <a:ext cx="7705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74" y="279952"/>
            <a:ext cx="13906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 application fees (AAWS)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Application Fees - </a:t>
            </a:r>
          </a:p>
          <a:p>
            <a:r>
              <a:rPr lang="en-US" dirty="0" smtClean="0"/>
              <a:t>A View from the Online </a:t>
            </a:r>
            <a:r>
              <a:rPr lang="en-US" dirty="0"/>
              <a:t>Application System </a:t>
            </a:r>
            <a:r>
              <a:rPr lang="en-US" dirty="0" smtClean="0"/>
              <a:t>- AAWS</a:t>
            </a:r>
            <a:endParaRPr lang="en-US" dirty="0"/>
          </a:p>
        </p:txBody>
      </p:sp>
      <p:pic>
        <p:nvPicPr>
          <p:cNvPr id="1026" name="Picture 2" descr="\\cfsj06.campus.gla.ac.uk\SSD_Home_Data_L\pme4f\My Documents\My 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1" y="127110"/>
            <a:ext cx="6677425" cy="42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fees via the online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How does an applicant know when an application fee will be charged?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When does an applicant have to pay their application fee?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How can an applicant check if they have paid their application fee?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Are application fees waived at any time?</a:t>
            </a:r>
          </a:p>
          <a:p>
            <a:endParaRPr lang="en-GB" dirty="0"/>
          </a:p>
        </p:txBody>
      </p:sp>
      <p:pic>
        <p:nvPicPr>
          <p:cNvPr id="2050" name="Picture 2" descr="\\cfsj06.campus.gla.ac.uk\SSD_Home_Data_L\pme4f\My Documents\My 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686300"/>
            <a:ext cx="15906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7" y="914400"/>
            <a:ext cx="8682824" cy="52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83527" y="93153"/>
            <a:ext cx="5829300" cy="662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Online application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755374"/>
            <a:ext cx="8220075" cy="59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83527" y="93153"/>
            <a:ext cx="5829300" cy="662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Online application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716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71277"/>
            <a:ext cx="8667750" cy="588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3224" y="5637475"/>
            <a:ext cx="2170706" cy="270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3527" y="37493"/>
            <a:ext cx="5829300" cy="9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Application summary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040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59" y="532178"/>
            <a:ext cx="7185827" cy="24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5" y="3729162"/>
            <a:ext cx="7859119" cy="28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91477" y="1741055"/>
            <a:ext cx="5271715" cy="628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57239" y="4660396"/>
            <a:ext cx="5255812" cy="993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3327" y="93153"/>
            <a:ext cx="6749500" cy="498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Waiver criteria configuration</a:t>
            </a:r>
            <a:endParaRPr lang="en-US" sz="25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3327" y="3067206"/>
            <a:ext cx="5829300" cy="58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Waiver criteria (OAS)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76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3527" y="37493"/>
            <a:ext cx="5829300" cy="9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END USER REQUESTS </a:t>
            </a:r>
            <a:endParaRPr lang="en-US" sz="3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021549"/>
            <a:ext cx="5943600" cy="3943985"/>
          </a:xfrm>
          <a:prstGeom prst="rect">
            <a:avLst/>
          </a:prstGeom>
        </p:spPr>
      </p:pic>
      <p:pic>
        <p:nvPicPr>
          <p:cNvPr id="2" name="Picture 2" descr="\\cfsj06.campus.gla.ac.uk\SSD_Home_Data_L\pme4f\My Documents\My Pictures\scared-emot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16" y="334535"/>
            <a:ext cx="12795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3527" y="37493"/>
            <a:ext cx="5829300" cy="9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END USER REQUESTS (contd.) </a:t>
            </a:r>
            <a:endParaRPr lang="en-US" sz="34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63687" y="1491367"/>
            <a:ext cx="5651390" cy="3589020"/>
          </a:xfrm>
          <a:prstGeom prst="rect">
            <a:avLst/>
          </a:prstGeom>
        </p:spPr>
      </p:pic>
      <p:sp>
        <p:nvSpPr>
          <p:cNvPr id="3" name="AutoShape 2" descr="Image result for belt and braces appro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 descr="\\cfsj06.campus.gla.ac.uk\SSD_Home_Data_L\pme4f\My Documents\My Picture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133793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8793" y="2790908"/>
            <a:ext cx="1367624" cy="341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98177" y="3609892"/>
            <a:ext cx="909927" cy="286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Karen Tallett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5" y="2967787"/>
            <a:ext cx="3891369" cy="2033584"/>
          </a:xfrm>
        </p:spPr>
        <p:txBody>
          <a:bodyPr>
            <a:noAutofit/>
          </a:bodyPr>
          <a:lstStyle/>
          <a:p>
            <a:r>
              <a:rPr lang="en-US" dirty="0" smtClean="0"/>
              <a:t>Functional Expert – Student Financials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 University of Glasgow</a:t>
            </a:r>
          </a:p>
          <a:p>
            <a:pPr marL="0" indent="0">
              <a:buNone/>
            </a:pPr>
            <a:r>
              <a:rPr lang="en-US" dirty="0" smtClean="0"/>
              <a:t> Karen.Tallett@glasgow.ac.uk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b="1" dirty="0" smtClean="0"/>
              <a:t>Paula McEwan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7"/>
            <a:ext cx="3566160" cy="252656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/>
              <a:t>Functional Expert – Admissions</a:t>
            </a:r>
            <a:endParaRPr lang="en-US" dirty="0"/>
          </a:p>
          <a:p>
            <a:pPr marL="0" indent="0" algn="r">
              <a:lnSpc>
                <a:spcPct val="200000"/>
              </a:lnSpc>
              <a:buNone/>
            </a:pPr>
            <a:r>
              <a:rPr lang="en-US" b="1" dirty="0" smtClean="0"/>
              <a:t>University of Glasgow</a:t>
            </a:r>
          </a:p>
          <a:p>
            <a:pPr algn="r"/>
            <a:r>
              <a:rPr lang="en-US" dirty="0" smtClean="0"/>
              <a:t>Paula.Mcewan@glasgow.ac.uk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2967788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367"/>
            <a:ext cx="9144000" cy="4691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Deposit Configuration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 Up and Amendments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81" y="560692"/>
            <a:ext cx="4118775" cy="30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1509"/>
            <a:ext cx="2476036" cy="1810515"/>
          </a:xfrm>
        </p:spPr>
        <p:txBody>
          <a:bodyPr/>
          <a:lstStyle/>
          <a:p>
            <a:r>
              <a:rPr lang="en-US" dirty="0" smtClean="0"/>
              <a:t>Back to the application center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39" y="723569"/>
            <a:ext cx="5890425" cy="49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471509"/>
            <a:ext cx="4312787" cy="1333437"/>
          </a:xfrm>
        </p:spPr>
        <p:txBody>
          <a:bodyPr/>
          <a:lstStyle/>
          <a:p>
            <a:r>
              <a:rPr lang="en-GB" dirty="0" smtClean="0"/>
              <a:t>Deposit Configuration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33513"/>
            <a:ext cx="66960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471509"/>
            <a:ext cx="3628975" cy="1309583"/>
          </a:xfrm>
        </p:spPr>
        <p:txBody>
          <a:bodyPr/>
          <a:lstStyle/>
          <a:p>
            <a:r>
              <a:rPr lang="en-GB" dirty="0" smtClean="0"/>
              <a:t>Deposit due dates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4" y="1950347"/>
            <a:ext cx="7219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83" y="40121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 – enrolment deposits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Enrolment Deposits – Maintain applications page</a:t>
            </a:r>
            <a:endParaRPr lang="en-US" dirty="0"/>
          </a:p>
        </p:txBody>
      </p:sp>
      <p:pic>
        <p:nvPicPr>
          <p:cNvPr id="3074" name="Picture 2" descr="\\cfsj06.campus.gla.ac.uk\SSD_Home_Data_L\pme4f\My Documents\My Pictur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85" y="628153"/>
            <a:ext cx="6257676" cy="34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8237538" cy="1498600"/>
          </a:xfrm>
        </p:spPr>
        <p:txBody>
          <a:bodyPr/>
          <a:lstStyle/>
          <a:p>
            <a:pPr algn="ctr"/>
            <a:r>
              <a:rPr lang="en-US" dirty="0" smtClean="0"/>
              <a:t>	ENROLMENT DEPOSIT fees via the online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63688" y="2254250"/>
            <a:ext cx="7580312" cy="25796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When does an enrolment deposit get added?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When does an applicant have to pay their deposit?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Are enrolment deposit fees waived at any time?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How can an applicant pay their deposit fee?</a:t>
            </a:r>
          </a:p>
        </p:txBody>
      </p:sp>
    </p:spTree>
    <p:extLst>
      <p:ext uri="{BB962C8B-B14F-4D97-AF65-F5344CB8AC3E}">
        <p14:creationId xmlns:p14="http://schemas.microsoft.com/office/powerpoint/2010/main" val="2319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184744"/>
            <a:ext cx="7267575" cy="51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83527" y="93152"/>
            <a:ext cx="5829300" cy="9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Maintain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6" y="1074793"/>
            <a:ext cx="3590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" y="2800101"/>
            <a:ext cx="901677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83527" y="93152"/>
            <a:ext cx="5829300" cy="9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Deposit calculation</a:t>
            </a:r>
            <a:endParaRPr lang="en-US" dirty="0"/>
          </a:p>
        </p:txBody>
      </p:sp>
      <p:pic>
        <p:nvPicPr>
          <p:cNvPr id="2" name="Picture 2" descr="\\cfsj06.campus.gla.ac.uk\SSD_Home_Data_L\pme4f\My Documents\My Picture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66" y="1246242"/>
            <a:ext cx="14954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296" y="4293704"/>
            <a:ext cx="5621572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9" y="826936"/>
            <a:ext cx="8134350" cy="57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83527" y="93152"/>
            <a:ext cx="5829300" cy="9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Applicant self service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1" y="4494474"/>
            <a:ext cx="2192573" cy="164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0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3663"/>
            <a:ext cx="5829300" cy="995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4643" y="1089329"/>
            <a:ext cx="766505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What have we learned?</a:t>
            </a:r>
          </a:p>
          <a:p>
            <a:endParaRPr lang="en-GB" dirty="0"/>
          </a:p>
          <a:p>
            <a:r>
              <a:rPr lang="en-GB" b="1" u="sng" dirty="0" smtClean="0"/>
              <a:t>Application Fees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By adding a new page for fee waiver criteria it has enabled us to add or amend waiver criteria at a later date</a:t>
            </a:r>
          </a:p>
          <a:p>
            <a:endParaRPr lang="en-GB" dirty="0"/>
          </a:p>
          <a:p>
            <a:r>
              <a:rPr lang="en-GB" b="1" u="sng" dirty="0" smtClean="0"/>
              <a:t>Enrolment Deposit Fees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Understand and document the process regarding when enrolment deposit fees are being charged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And  most importantly …………</a:t>
            </a:r>
          </a:p>
          <a:p>
            <a:endParaRPr lang="en-GB" dirty="0"/>
          </a:p>
          <a:p>
            <a:r>
              <a:rPr lang="en-GB" dirty="0" smtClean="0"/>
              <a:t>We have learned that Admissions and </a:t>
            </a:r>
          </a:p>
          <a:p>
            <a:r>
              <a:rPr lang="en-GB" dirty="0" smtClean="0"/>
              <a:t>Student Financials can work together in 	</a:t>
            </a:r>
          </a:p>
          <a:p>
            <a:r>
              <a:rPr lang="en-GB" dirty="0" smtClean="0"/>
              <a:t>harmony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3" y="135172"/>
            <a:ext cx="2857500" cy="2114550"/>
          </a:xfrm>
          <a:prstGeom prst="rect">
            <a:avLst/>
          </a:prstGeom>
        </p:spPr>
      </p:pic>
      <p:pic>
        <p:nvPicPr>
          <p:cNvPr id="5122" name="Picture 2" descr="\\cfsj06.campus.gla.ac.uk\SSD_Home_Data_L\pme4f\My Documents\My Pictures\Working-together-Palto-iStock_000006503446Small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92" y="4314726"/>
            <a:ext cx="3071882" cy="23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3" y="4952186"/>
            <a:ext cx="5772648" cy="1463040"/>
          </a:xfrm>
        </p:spPr>
        <p:txBody>
          <a:bodyPr/>
          <a:lstStyle/>
          <a:p>
            <a:pPr algn="ctr"/>
            <a:r>
              <a:rPr lang="en-US" dirty="0" smtClean="0"/>
              <a:t>University of </a:t>
            </a:r>
            <a:r>
              <a:rPr lang="en-US" dirty="0" err="1" smtClean="0"/>
              <a:t>glasgow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128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1530" y="4564049"/>
            <a:ext cx="2790907" cy="221841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Located in Glasgow, Scotland.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19,375 undergraduate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7,233 postgraduate students (AY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Founded in 1451, the University of Glasgow is the fourth oldest university in the English-speaking </a:t>
            </a:r>
            <a:r>
              <a:rPr lang="en-GB" dirty="0" smtClean="0"/>
              <a:t>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op </a:t>
            </a:r>
            <a:r>
              <a:rPr lang="en-GB" dirty="0"/>
              <a:t>1% of the world's universities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473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+mj-lt"/>
              </a:rPr>
              <a:t>Questions?</a:t>
            </a:r>
            <a:endParaRPr lang="en-GB" sz="9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6" y="715617"/>
            <a:ext cx="4685229" cy="40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1758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4" y="1741336"/>
            <a:ext cx="7290055" cy="2142875"/>
          </a:xfrm>
        </p:spPr>
        <p:txBody>
          <a:bodyPr>
            <a:normAutofit/>
          </a:bodyPr>
          <a:lstStyle/>
          <a:p>
            <a:r>
              <a:rPr lang="en-GB" b="1" dirty="0"/>
              <a:t>Enrolment deposit fees were implemented in April 2015.</a:t>
            </a:r>
          </a:p>
          <a:p>
            <a:r>
              <a:rPr lang="en-GB" b="1" dirty="0" smtClean="0"/>
              <a:t>Application fees were implemented at the beginning of October 2015.</a:t>
            </a:r>
          </a:p>
          <a:p>
            <a:r>
              <a:rPr lang="en-GB" b="1" dirty="0" smtClean="0"/>
              <a:t>Both new processes are running successfully!!!!</a:t>
            </a:r>
          </a:p>
          <a:p>
            <a:endParaRPr lang="en-GB" dirty="0"/>
          </a:p>
        </p:txBody>
      </p:sp>
      <p:pic>
        <p:nvPicPr>
          <p:cNvPr id="6146" name="Picture 2" descr="http://mem.lyellcollection.org/content/34/1/99/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" y="3307743"/>
            <a:ext cx="7800230" cy="34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 Tallett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 Expert – Student Financials</a:t>
            </a:r>
          </a:p>
          <a:p>
            <a:r>
              <a:rPr lang="en-US" dirty="0" smtClean="0"/>
              <a:t>University of Glasgow</a:t>
            </a:r>
          </a:p>
          <a:p>
            <a:r>
              <a:rPr lang="en-US" dirty="0" smtClean="0"/>
              <a:t>Karen.Tallett@glasgow.ac.uk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Paula McEwan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7"/>
            <a:ext cx="3566160" cy="1842751"/>
          </a:xfrm>
        </p:spPr>
        <p:txBody>
          <a:bodyPr/>
          <a:lstStyle/>
          <a:p>
            <a:pPr algn="r"/>
            <a:r>
              <a:rPr lang="en-US" dirty="0" smtClean="0"/>
              <a:t>Functional Expert - Admissions</a:t>
            </a:r>
            <a:endParaRPr lang="en-US" dirty="0"/>
          </a:p>
          <a:p>
            <a:pPr algn="r">
              <a:lnSpc>
                <a:spcPct val="150000"/>
              </a:lnSpc>
            </a:pPr>
            <a:r>
              <a:rPr lang="en-US" dirty="0" smtClean="0"/>
              <a:t>University of Glasgow</a:t>
            </a:r>
          </a:p>
          <a:p>
            <a:pPr algn="r"/>
            <a:r>
              <a:rPr lang="en-US" dirty="0" smtClean="0"/>
              <a:t>Paula.McEwan@glasgow.ac.uk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all Alliance presentations </a:t>
            </a:r>
            <a:r>
              <a:rPr lang="en-US" sz="3200" dirty="0" smtClean="0">
                <a:solidFill>
                  <a:schemeClr val="tx1"/>
                </a:solidFill>
              </a:rPr>
              <a:t>will be </a:t>
            </a:r>
            <a:r>
              <a:rPr lang="en-US" sz="3200" dirty="0">
                <a:solidFill>
                  <a:schemeClr val="tx1"/>
                </a:solidFill>
              </a:rPr>
              <a:t>available for download from the Conference Site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11439"/>
          <a:stretch/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 &amp; ORACLE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 b="90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754880"/>
            <a:ext cx="2400300" cy="16682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Campus Solutions v9.0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Tools 8.53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live August </a:t>
            </a:r>
            <a:r>
              <a:rPr lang="en-US" dirty="0" smtClean="0"/>
              <a:t>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Application Fees Configuration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Application Fees - Online Application System (OAS)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Enrolment Deposits Configuration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Enrolment Deposits – Maintain applications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68" y="292997"/>
            <a:ext cx="2903220" cy="21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524292"/>
            <a:ext cx="5829300" cy="1898885"/>
          </a:xfrm>
        </p:spPr>
        <p:txBody>
          <a:bodyPr/>
          <a:lstStyle/>
          <a:p>
            <a:r>
              <a:rPr lang="en-US" dirty="0" smtClean="0"/>
              <a:t>Application fee configuration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System Set Up and Amendments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6" y="455920"/>
            <a:ext cx="6728790" cy="28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22321" cy="40670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University of Glasgow required a fee to be charged for specific plans, in order for a student to submit an application.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this to be efficient, we identified the following requirements as essential to the business:-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smtClean="0"/>
              <a:t>Different amounts can be charged per plan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smtClean="0"/>
              <a:t>Different amounts can be charged per residency (</a:t>
            </a:r>
            <a:r>
              <a:rPr lang="en-US" b="1" dirty="0" err="1" smtClean="0"/>
              <a:t>customisation</a:t>
            </a:r>
            <a:r>
              <a:rPr lang="en-US" b="1" dirty="0" smtClean="0"/>
              <a:t>) 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smtClean="0"/>
              <a:t>Automation of the process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smtClean="0"/>
              <a:t>Waiver basis criteria </a:t>
            </a:r>
          </a:p>
          <a:p>
            <a:pPr>
              <a:buFont typeface="Arial"/>
              <a:buChar char="•"/>
            </a:pPr>
            <a:endParaRPr lang="en-US" b="1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05" y="329317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632" y="577265"/>
            <a:ext cx="2531695" cy="1728614"/>
          </a:xfrm>
        </p:spPr>
        <p:txBody>
          <a:bodyPr/>
          <a:lstStyle/>
          <a:p>
            <a:r>
              <a:rPr lang="en-US" dirty="0" smtClean="0"/>
              <a:t>Application Center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82" y="946204"/>
            <a:ext cx="5333683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5" y="1550927"/>
            <a:ext cx="60007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53" y="3802020"/>
            <a:ext cx="5509302" cy="272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615" y="843041"/>
            <a:ext cx="6000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Application </a:t>
            </a:r>
            <a:r>
              <a:rPr lang="en-US" sz="4000" dirty="0" smtClean="0">
                <a:latin typeface="+mj-lt"/>
              </a:rPr>
              <a:t>Fees Configuration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1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473</Words>
  <Application>Microsoft Office PowerPoint</Application>
  <PresentationFormat>On-screen Show (4:3)</PresentationFormat>
  <Paragraphs>108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Integral</vt:lpstr>
      <vt:lpstr>Admissions and student financials working together in harmony</vt:lpstr>
      <vt:lpstr>presenters</vt:lpstr>
      <vt:lpstr>University of glasgow</vt:lpstr>
      <vt:lpstr>ORGANIsATION &amp; ORACLE</vt:lpstr>
      <vt:lpstr>Agenda</vt:lpstr>
      <vt:lpstr>Application fee configuration</vt:lpstr>
      <vt:lpstr>Application Fees</vt:lpstr>
      <vt:lpstr>Application Center </vt:lpstr>
      <vt:lpstr>PowerPoint Presentation</vt:lpstr>
      <vt:lpstr>PowerPoint Presentation</vt:lpstr>
      <vt:lpstr>Application fee waiver</vt:lpstr>
      <vt:lpstr>SECTION 2 application fees (AAWS)</vt:lpstr>
      <vt:lpstr>Application fees via the online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Deposit Configuration</vt:lpstr>
      <vt:lpstr>Back to the application center</vt:lpstr>
      <vt:lpstr>Deposit Configuration</vt:lpstr>
      <vt:lpstr>Deposit due dates</vt:lpstr>
      <vt:lpstr>SECTION 4 – enrolment deposits</vt:lpstr>
      <vt:lpstr> ENROLMENT DEPOSIT fees via the online app</vt:lpstr>
      <vt:lpstr>PowerPoint Presentation</vt:lpstr>
      <vt:lpstr>PowerPoint Presentation</vt:lpstr>
      <vt:lpstr>PowerPoint Presentation</vt:lpstr>
      <vt:lpstr>Concluding thoughts</vt:lpstr>
      <vt:lpstr>PowerPoint Presentation</vt:lpstr>
      <vt:lpstr>SUMMARY</vt:lpstr>
      <vt:lpstr>presenters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pme4f</cp:lastModifiedBy>
  <cp:revision>78</cp:revision>
  <dcterms:created xsi:type="dcterms:W3CDTF">2015-09-02T14:36:24Z</dcterms:created>
  <dcterms:modified xsi:type="dcterms:W3CDTF">2015-10-23T14:05:07Z</dcterms:modified>
</cp:coreProperties>
</file>