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  <p:sldMasterId id="2147483797" r:id="rId2"/>
  </p:sldMasterIdLst>
  <p:notesMasterIdLst>
    <p:notesMasterId r:id="rId51"/>
  </p:notesMasterIdLst>
  <p:sldIdLst>
    <p:sldId id="259" r:id="rId3"/>
    <p:sldId id="260" r:id="rId4"/>
    <p:sldId id="316" r:id="rId5"/>
    <p:sldId id="317" r:id="rId6"/>
    <p:sldId id="318" r:id="rId7"/>
    <p:sldId id="261" r:id="rId8"/>
    <p:sldId id="262" r:id="rId9"/>
    <p:sldId id="266" r:id="rId10"/>
    <p:sldId id="286" r:id="rId11"/>
    <p:sldId id="270" r:id="rId12"/>
    <p:sldId id="291" r:id="rId13"/>
    <p:sldId id="326" r:id="rId14"/>
    <p:sldId id="288" r:id="rId15"/>
    <p:sldId id="287" r:id="rId16"/>
    <p:sldId id="313" r:id="rId17"/>
    <p:sldId id="292" r:id="rId18"/>
    <p:sldId id="304" r:id="rId19"/>
    <p:sldId id="296" r:id="rId20"/>
    <p:sldId id="305" r:id="rId21"/>
    <p:sldId id="295" r:id="rId22"/>
    <p:sldId id="306" r:id="rId23"/>
    <p:sldId id="307" r:id="rId24"/>
    <p:sldId id="294" r:id="rId25"/>
    <p:sldId id="299" r:id="rId26"/>
    <p:sldId id="321" r:id="rId27"/>
    <p:sldId id="298" r:id="rId28"/>
    <p:sldId id="297" r:id="rId29"/>
    <p:sldId id="293" r:id="rId30"/>
    <p:sldId id="303" r:id="rId31"/>
    <p:sldId id="322" r:id="rId32"/>
    <p:sldId id="308" r:id="rId33"/>
    <p:sldId id="302" r:id="rId34"/>
    <p:sldId id="310" r:id="rId35"/>
    <p:sldId id="301" r:id="rId36"/>
    <p:sldId id="300" r:id="rId37"/>
    <p:sldId id="309" r:id="rId38"/>
    <p:sldId id="314" r:id="rId39"/>
    <p:sldId id="312" r:id="rId40"/>
    <p:sldId id="315" r:id="rId41"/>
    <p:sldId id="325" r:id="rId42"/>
    <p:sldId id="311" r:id="rId43"/>
    <p:sldId id="323" r:id="rId44"/>
    <p:sldId id="324" r:id="rId45"/>
    <p:sldId id="327" r:id="rId46"/>
    <p:sldId id="328" r:id="rId47"/>
    <p:sldId id="281" r:id="rId48"/>
    <p:sldId id="319" r:id="rId49"/>
    <p:sldId id="282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microsoft.com/office/2015/10/relationships/revisionInfo" Target="revisionInfo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7E461-96B9-4925-8A01-59DC41F27E25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64149-2C44-4029-BA5B-3E7ECA7C8C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08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69FF71E-BF8D-4FE7-B58C-A1EF7993D733}" type="datetime1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57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CB32-8852-4B36-B205-27922D7C9A21}" type="datetime1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9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34DA-B030-4B3F-A1D3-A735E0604342}" type="datetime1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112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4" y="-1"/>
            <a:ext cx="9143999" cy="4521941"/>
          </a:xfrm>
          <a:solidFill>
            <a:srgbClr val="8592BC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..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5"/>
            <a:ext cx="9144000" cy="3719335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..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32888" y="1052736"/>
            <a:ext cx="7720123" cy="1656184"/>
          </a:xfrm>
        </p:spPr>
        <p:txBody>
          <a:bodyPr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van de presentatie</a:t>
            </a:r>
          </a:p>
        </p:txBody>
      </p:sp>
      <p:sp>
        <p:nvSpPr>
          <p:cNvPr id="20" name="Tijdelijke aanduiding voor tekst 19"/>
          <p:cNvSpPr>
            <a:spLocks noGrp="1"/>
          </p:cNvSpPr>
          <p:nvPr>
            <p:ph type="body" sz="quarter" idx="14" hasCustomPrompt="1"/>
          </p:nvPr>
        </p:nvSpPr>
        <p:spPr>
          <a:xfrm>
            <a:off x="1132885" y="3934610"/>
            <a:ext cx="4368958" cy="393700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Subtitel presentatie</a:t>
            </a:r>
          </a:p>
        </p:txBody>
      </p:sp>
      <p:pic>
        <p:nvPicPr>
          <p:cNvPr id="21" name="Picture 71" descr="Logo-UniversiteitLeiden-CMYK_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01" y="4926612"/>
            <a:ext cx="2003969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597580" y="3934691"/>
            <a:ext cx="3243080" cy="3941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endParaRPr lang="nl-NL" dirty="0">
              <a:solidFill>
                <a:srgbClr val="FFFFFF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10" y="6543376"/>
            <a:ext cx="2133576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2642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303339" y="1252836"/>
            <a:ext cx="5132307" cy="4795836"/>
          </a:xfrm>
          <a:noFill/>
        </p:spPr>
        <p:txBody>
          <a:bodyPr vert="horz" wrap="none" lIns="0" tIns="0" rIns="0" bIns="0"/>
          <a:lstStyle>
            <a:lvl1pPr marL="361950" indent="-361950">
              <a:spcBef>
                <a:spcPts val="800"/>
              </a:spcBef>
              <a:spcAft>
                <a:spcPts val="800"/>
              </a:spcAft>
              <a:buClr>
                <a:schemeClr val="bg2"/>
              </a:buClr>
              <a:buFont typeface="+mj-lt"/>
              <a:buAutoNum type="arabicPeriod"/>
              <a:defRPr sz="2400">
                <a:solidFill>
                  <a:schemeClr val="bg2"/>
                </a:solidFill>
              </a:defRPr>
            </a:lvl1pPr>
            <a:lvl2pPr marL="542925" indent="-180975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 marL="361950" indent="-361950">
              <a:spcBef>
                <a:spcPts val="800"/>
              </a:spcBef>
              <a:spcAft>
                <a:spcPts val="800"/>
              </a:spcAft>
              <a:buClr>
                <a:schemeClr val="bg2"/>
              </a:buClr>
              <a:buFont typeface="+mj-lt"/>
              <a:buAutoNum type="arabicPeriod"/>
              <a:tabLst/>
              <a:defRPr sz="2400">
                <a:solidFill>
                  <a:schemeClr val="bg2"/>
                </a:solidFill>
              </a:defRPr>
            </a:lvl6pPr>
            <a:lvl7pPr marL="542925" indent="-180975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7pPr>
            <a:lvl8pPr>
              <a:defRPr>
                <a:solidFill>
                  <a:schemeClr val="bg2"/>
                </a:solidFill>
              </a:defRPr>
            </a:lvl8pPr>
            <a:lvl9pP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Kopje wit</a:t>
            </a:r>
          </a:p>
          <a:p>
            <a:pPr lvl="4"/>
            <a:r>
              <a:rPr lang="nl-NL" dirty="0"/>
              <a:t>Kopje geel</a:t>
            </a:r>
          </a:p>
          <a:p>
            <a:pPr lvl="5"/>
            <a:r>
              <a:rPr lang="nl-NL" dirty="0"/>
              <a:t>Opsomming</a:t>
            </a:r>
          </a:p>
          <a:p>
            <a:pPr lvl="6"/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sz="1800" dirty="0"/>
              <a:t>Leestekst</a:t>
            </a:r>
          </a:p>
          <a:p>
            <a:pPr lvl="8"/>
            <a:r>
              <a:rPr lang="nl-NL" dirty="0"/>
              <a:t>Kopje wit</a:t>
            </a:r>
          </a:p>
        </p:txBody>
      </p:sp>
      <p:sp>
        <p:nvSpPr>
          <p:cNvPr id="7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5587317" y="1252540"/>
            <a:ext cx="3253234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grpSp>
        <p:nvGrpSpPr>
          <p:cNvPr id="8" name="Grid" hidden="1"/>
          <p:cNvGrpSpPr/>
          <p:nvPr userDrawn="1"/>
        </p:nvGrpSpPr>
        <p:grpSpPr>
          <a:xfrm>
            <a:off x="0" y="0"/>
            <a:ext cx="9144002" cy="6858004"/>
            <a:chOff x="-2" y="-1"/>
            <a:chExt cx="12198353" cy="6858004"/>
          </a:xfrm>
        </p:grpSpPr>
        <p:sp>
          <p:nvSpPr>
            <p:cNvPr id="9" name="Rechthoek 8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 dirty="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 dirty="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14" name="Rechthoek 13"/>
            <p:cNvSpPr/>
            <p:nvPr userDrawn="1"/>
          </p:nvSpPr>
          <p:spPr bwMode="auto">
            <a:xfrm rot="5400000">
              <a:off x="3923465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 dirty="0">
                <a:solidFill>
                  <a:srgbClr val="FFFFFF"/>
                </a:solidFill>
                <a:latin typeface="Minion" pitchFamily="2" charset="0"/>
              </a:endParaRPr>
            </a:p>
          </p:txBody>
        </p:sp>
      </p:grp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51" y="6543376"/>
            <a:ext cx="3491307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041035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/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Kopje donker blauw</a:t>
            </a:r>
          </a:p>
          <a:p>
            <a:pPr lvl="4"/>
            <a:r>
              <a:rPr lang="nl-NL" dirty="0"/>
              <a:t>Kopje licht blauw</a:t>
            </a:r>
          </a:p>
          <a:p>
            <a:pPr lvl="5"/>
            <a:r>
              <a:rPr lang="nl-NL" dirty="0" err="1"/>
              <a:t>Bullet</a:t>
            </a:r>
            <a:endParaRPr lang="nl-NL" dirty="0"/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sz="1800" dirty="0"/>
              <a:t>Leestekst</a:t>
            </a:r>
          </a:p>
          <a:p>
            <a:pPr lvl="8"/>
            <a:r>
              <a:rPr lang="nl-NL" dirty="0"/>
              <a:t>Kopje donker blauw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51" y="6543376"/>
            <a:ext cx="3491307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971329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75%/2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303340" y="1252836"/>
            <a:ext cx="5941976" cy="4795836"/>
          </a:xfrm>
        </p:spPr>
        <p:txBody>
          <a:bodyPr vert="horz"/>
          <a:lstStyle/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Kopje donker blauw</a:t>
            </a:r>
          </a:p>
          <a:p>
            <a:pPr lvl="4"/>
            <a:r>
              <a:rPr lang="nl-NL" dirty="0"/>
              <a:t>Kopje licht blauw</a:t>
            </a:r>
          </a:p>
          <a:p>
            <a:pPr lvl="5"/>
            <a:r>
              <a:rPr lang="nl-NL" dirty="0" err="1"/>
              <a:t>Bullet</a:t>
            </a:r>
            <a:endParaRPr lang="nl-NL" dirty="0"/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sz="1800" dirty="0"/>
              <a:t>Leestekst</a:t>
            </a:r>
          </a:p>
          <a:p>
            <a:pPr lvl="8"/>
            <a:r>
              <a:rPr lang="nl-NL" dirty="0"/>
              <a:t>Kopje donker blauw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0" y="0"/>
            <a:ext cx="9144002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 dirty="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 dirty="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5003585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 dirty="0">
                <a:solidFill>
                  <a:srgbClr val="FFFFFF"/>
                </a:solidFill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6396985" y="1252540"/>
            <a:ext cx="2443565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51" y="6543376"/>
            <a:ext cx="3491307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77756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50%/5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303339" y="1252836"/>
            <a:ext cx="4192826" cy="4795836"/>
          </a:xfrm>
        </p:spPr>
        <p:txBody>
          <a:bodyPr vert="horz"/>
          <a:lstStyle/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Kopje donker blauw</a:t>
            </a:r>
          </a:p>
          <a:p>
            <a:pPr lvl="4"/>
            <a:r>
              <a:rPr lang="nl-NL" dirty="0"/>
              <a:t>Kopje licht blauw</a:t>
            </a:r>
          </a:p>
          <a:p>
            <a:pPr lvl="5"/>
            <a:r>
              <a:rPr lang="nl-NL" dirty="0" err="1"/>
              <a:t>Bullet</a:t>
            </a:r>
            <a:endParaRPr lang="nl-NL" dirty="0"/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sz="1800" dirty="0"/>
              <a:t>Leestekst</a:t>
            </a:r>
          </a:p>
          <a:p>
            <a:pPr lvl="8"/>
            <a:r>
              <a:rPr lang="nl-NL" dirty="0"/>
              <a:t>Kopje donker blauw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1" y="-1"/>
            <a:ext cx="9144002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 dirty="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 dirty="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2670173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 dirty="0">
                <a:solidFill>
                  <a:srgbClr val="FFFFFF"/>
                </a:solidFill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4648164" y="1252540"/>
            <a:ext cx="4192389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51" y="6543376"/>
            <a:ext cx="3491307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843460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25%/7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303342" y="1252836"/>
            <a:ext cx="2649325" cy="4795836"/>
          </a:xfrm>
        </p:spPr>
        <p:txBody>
          <a:bodyPr vert="horz"/>
          <a:lstStyle/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Kopje donker blauw</a:t>
            </a:r>
          </a:p>
          <a:p>
            <a:pPr lvl="4"/>
            <a:r>
              <a:rPr lang="nl-NL" dirty="0"/>
              <a:t>Kopje licht blauw</a:t>
            </a:r>
          </a:p>
          <a:p>
            <a:pPr lvl="5"/>
            <a:r>
              <a:rPr lang="nl-NL" dirty="0" err="1"/>
              <a:t>Bullet</a:t>
            </a:r>
            <a:endParaRPr lang="nl-NL" dirty="0"/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sz="1800" dirty="0"/>
              <a:t>Leestekst</a:t>
            </a:r>
          </a:p>
          <a:p>
            <a:pPr lvl="8"/>
            <a:r>
              <a:rPr lang="nl-NL" dirty="0"/>
              <a:t>Kopje donker blauw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1" y="-1"/>
            <a:ext cx="9144002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 dirty="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 dirty="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611099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 dirty="0">
                <a:solidFill>
                  <a:srgbClr val="FFFFFF"/>
                </a:solidFill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3104334" y="1252540"/>
            <a:ext cx="5736216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51" y="6543376"/>
            <a:ext cx="3491307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19565"/>
      </p:ext>
    </p:extLst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1" y="-1"/>
            <a:ext cx="9144002" cy="6858003"/>
            <a:chOff x="-2" y="-1"/>
            <a:chExt cx="12198353" cy="6858003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 dirty="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 dirty="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>
                <a:solidFill>
                  <a:srgbClr val="FFFFFF"/>
                </a:solidFill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303342" y="1252540"/>
            <a:ext cx="8537211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51" y="6543376"/>
            <a:ext cx="3491307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74830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4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303339" y="1252836"/>
            <a:ext cx="4192826" cy="4795836"/>
          </a:xfrm>
        </p:spPr>
        <p:txBody>
          <a:bodyPr vert="horz"/>
          <a:lstStyle/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Kopje donker blauw</a:t>
            </a:r>
          </a:p>
          <a:p>
            <a:pPr lvl="4"/>
            <a:r>
              <a:rPr lang="nl-NL" dirty="0"/>
              <a:t>Kopje licht blauw</a:t>
            </a:r>
          </a:p>
          <a:p>
            <a:pPr lvl="5"/>
            <a:r>
              <a:rPr lang="nl-NL" dirty="0" err="1"/>
              <a:t>Bullet</a:t>
            </a:r>
            <a:endParaRPr lang="nl-NL" dirty="0"/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sz="1800" dirty="0"/>
              <a:t>Leestekst</a:t>
            </a:r>
          </a:p>
          <a:p>
            <a:pPr lvl="8"/>
            <a:r>
              <a:rPr lang="nl-NL" dirty="0"/>
              <a:t>Kopje donker blauw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1" y="-1"/>
            <a:ext cx="9159312" cy="6858004"/>
            <a:chOff x="-2" y="-1"/>
            <a:chExt cx="12218777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 dirty="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 dirty="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2670173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 dirty="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15" name="Rechthoek 14"/>
            <p:cNvSpPr/>
            <p:nvPr userDrawn="1"/>
          </p:nvSpPr>
          <p:spPr bwMode="auto">
            <a:xfrm rot="5400000">
              <a:off x="5568012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 dirty="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16" name="Rechthoek 15"/>
            <p:cNvSpPr/>
            <p:nvPr userDrawn="1"/>
          </p:nvSpPr>
          <p:spPr bwMode="auto">
            <a:xfrm rot="10800000">
              <a:off x="5360772" y="3549589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 dirty="0">
                <a:solidFill>
                  <a:srgbClr val="FFFFFF"/>
                </a:solidFill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4648161" y="1252545"/>
            <a:ext cx="2020252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sp>
        <p:nvSpPr>
          <p:cNvPr id="17" name="Tijdelijke aanduiding voor afbeelding 13"/>
          <p:cNvSpPr>
            <a:spLocks noGrp="1"/>
          </p:cNvSpPr>
          <p:nvPr>
            <p:ph type="pic" sz="quarter" idx="14" hasCustomPrompt="1"/>
          </p:nvPr>
        </p:nvSpPr>
        <p:spPr>
          <a:xfrm>
            <a:off x="6820408" y="1252545"/>
            <a:ext cx="2020252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sp>
        <p:nvSpPr>
          <p:cNvPr id="18" name="Tijdelijke aanduiding voor afbeelding 13"/>
          <p:cNvSpPr>
            <a:spLocks noGrp="1"/>
          </p:cNvSpPr>
          <p:nvPr>
            <p:ph type="pic" sz="quarter" idx="15" hasCustomPrompt="1"/>
          </p:nvPr>
        </p:nvSpPr>
        <p:spPr>
          <a:xfrm>
            <a:off x="4648161" y="3751630"/>
            <a:ext cx="2020252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sp>
        <p:nvSpPr>
          <p:cNvPr id="19" name="Tijdelijke aanduiding voor afbeelding 13"/>
          <p:cNvSpPr>
            <a:spLocks noGrp="1"/>
          </p:cNvSpPr>
          <p:nvPr>
            <p:ph type="pic" sz="quarter" idx="16" hasCustomPrompt="1"/>
          </p:nvPr>
        </p:nvSpPr>
        <p:spPr>
          <a:xfrm>
            <a:off x="6820408" y="3751630"/>
            <a:ext cx="2020252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pic>
        <p:nvPicPr>
          <p:cNvPr id="21" name="Afbeelding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51" y="6543376"/>
            <a:ext cx="3491307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165042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D2E0-1EA0-4E5D-B227-151C82F645C5}" type="datetime1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25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303339" y="1252836"/>
            <a:ext cx="4192826" cy="4795836"/>
          </a:xfrm>
        </p:spPr>
        <p:txBody>
          <a:bodyPr vert="horz"/>
          <a:lstStyle/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Kopje donker blauw</a:t>
            </a:r>
          </a:p>
          <a:p>
            <a:pPr lvl="4"/>
            <a:r>
              <a:rPr lang="nl-NL" dirty="0"/>
              <a:t>Kopje licht blauw</a:t>
            </a:r>
          </a:p>
          <a:p>
            <a:pPr lvl="5"/>
            <a:r>
              <a:rPr lang="nl-NL" dirty="0" err="1"/>
              <a:t>Bullet</a:t>
            </a:r>
            <a:endParaRPr lang="nl-NL" dirty="0"/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sz="1800" dirty="0"/>
              <a:t>Leestekst</a:t>
            </a:r>
          </a:p>
          <a:p>
            <a:pPr lvl="8"/>
            <a:r>
              <a:rPr lang="nl-NL" dirty="0"/>
              <a:t>Kopje donker blauw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1" y="-1"/>
            <a:ext cx="9144002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 dirty="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 dirty="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2670173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 dirty="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15" name="Rechthoek 14"/>
            <p:cNvSpPr/>
            <p:nvPr userDrawn="1"/>
          </p:nvSpPr>
          <p:spPr bwMode="auto">
            <a:xfrm rot="5400000">
              <a:off x="5568012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 dirty="0">
                <a:solidFill>
                  <a:srgbClr val="FFFFFF"/>
                </a:solidFill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4647835" y="1252538"/>
            <a:ext cx="2020252" cy="4796134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sp>
        <p:nvSpPr>
          <p:cNvPr id="17" name="Tijdelijke aanduiding voor afbeelding 13"/>
          <p:cNvSpPr>
            <a:spLocks noGrp="1"/>
          </p:cNvSpPr>
          <p:nvPr>
            <p:ph type="pic" sz="quarter" idx="14" hasCustomPrompt="1"/>
          </p:nvPr>
        </p:nvSpPr>
        <p:spPr>
          <a:xfrm>
            <a:off x="6820082" y="1252538"/>
            <a:ext cx="2020252" cy="4796134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pic>
        <p:nvPicPr>
          <p:cNvPr id="18" name="Afbeelding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51" y="6543376"/>
            <a:ext cx="3491307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111119"/>
      </p:ext>
    </p:extLst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1" y="-1"/>
            <a:ext cx="9144002" cy="6858003"/>
            <a:chOff x="-2" y="-1"/>
            <a:chExt cx="12198353" cy="6858003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 dirty="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 dirty="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>
                <a:solidFill>
                  <a:srgbClr val="FFFFFF"/>
                </a:solidFill>
                <a:latin typeface="Minion" pitchFamily="2" charset="0"/>
              </a:endParaRPr>
            </a:p>
          </p:txBody>
        </p:sp>
      </p:grpSp>
      <p:sp>
        <p:nvSpPr>
          <p:cNvPr id="4" name="Tijdelijke aanduiding voor grafiek 3"/>
          <p:cNvSpPr>
            <a:spLocks noGrp="1"/>
          </p:cNvSpPr>
          <p:nvPr>
            <p:ph type="chart" sz="quarter" idx="13" hasCustomPrompt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grafiek in te voegen</a:t>
            </a:r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51" y="6543376"/>
            <a:ext cx="3491307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633426"/>
      </p:ext>
    </p:extLst>
  </p:cSld>
  <p:clrMapOvr>
    <a:masterClrMapping/>
  </p:clrMapOvr>
  <p:transition spd="slow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1" y="-1"/>
            <a:ext cx="9144002" cy="6858003"/>
            <a:chOff x="-2" y="-1"/>
            <a:chExt cx="12198353" cy="6858003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 dirty="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 dirty="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>
                <a:solidFill>
                  <a:srgbClr val="FFFFFF"/>
                </a:solidFill>
                <a:latin typeface="Minion" pitchFamily="2" charset="0"/>
              </a:endParaRPr>
            </a:p>
          </p:txBody>
        </p:sp>
      </p:grpSp>
      <p:sp>
        <p:nvSpPr>
          <p:cNvPr id="13" name="Tijdelijke aanduiding voor media 12"/>
          <p:cNvSpPr>
            <a:spLocks noGrp="1"/>
          </p:cNvSpPr>
          <p:nvPr>
            <p:ph type="media" sz="quarter" idx="13" hasCustomPrompt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video in te voegen</a:t>
            </a:r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51" y="6543376"/>
            <a:ext cx="3491307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92648"/>
      </p:ext>
    </p:extLst>
  </p:cSld>
  <p:clrMapOvr>
    <a:masterClrMapping/>
  </p:clrMapOvr>
  <p:transition spd="slow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8"/>
            <a:ext cx="9144000" cy="4521939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..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32888" y="1052736"/>
            <a:ext cx="7720123" cy="1656184"/>
          </a:xfrm>
        </p:spPr>
        <p:txBody>
          <a:bodyPr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afsluiting</a:t>
            </a:r>
          </a:p>
        </p:txBody>
      </p:sp>
      <p:pic>
        <p:nvPicPr>
          <p:cNvPr id="21" name="Picture 71" descr="Logo-UniversiteitLeiden-CMYK_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01" y="4926612"/>
            <a:ext cx="2003969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10" y="6543376"/>
            <a:ext cx="2133576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8821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3046712" cy="2286000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sp>
        <p:nvSpPr>
          <p:cNvPr id="4" name="Tijdelijke aanduiding voor afbeelding 13"/>
          <p:cNvSpPr>
            <a:spLocks noGrp="1"/>
          </p:cNvSpPr>
          <p:nvPr>
            <p:ph type="pic" sz="quarter" idx="14" hasCustomPrompt="1"/>
          </p:nvPr>
        </p:nvSpPr>
        <p:spPr>
          <a:xfrm>
            <a:off x="-3767" y="2286000"/>
            <a:ext cx="3046712" cy="2286000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sp>
        <p:nvSpPr>
          <p:cNvPr id="5" name="Tijdelijke aanduiding voor afbeelding 13"/>
          <p:cNvSpPr>
            <a:spLocks noGrp="1"/>
          </p:cNvSpPr>
          <p:nvPr>
            <p:ph type="pic" sz="quarter" idx="15" hasCustomPrompt="1"/>
          </p:nvPr>
        </p:nvSpPr>
        <p:spPr>
          <a:xfrm>
            <a:off x="1" y="4572000"/>
            <a:ext cx="3046712" cy="2286000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sp>
        <p:nvSpPr>
          <p:cNvPr id="6" name="Tijdelijke aanduiding voor afbeelding 13"/>
          <p:cNvSpPr>
            <a:spLocks noGrp="1"/>
          </p:cNvSpPr>
          <p:nvPr>
            <p:ph type="pic" sz="quarter" idx="16" hasCustomPrompt="1"/>
          </p:nvPr>
        </p:nvSpPr>
        <p:spPr>
          <a:xfrm>
            <a:off x="3050482" y="0"/>
            <a:ext cx="3046712" cy="2286000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sp>
        <p:nvSpPr>
          <p:cNvPr id="7" name="Tijdelijke aanduiding voor afbeelding 13"/>
          <p:cNvSpPr>
            <a:spLocks noGrp="1"/>
          </p:cNvSpPr>
          <p:nvPr>
            <p:ph type="pic" sz="quarter" idx="17" hasCustomPrompt="1"/>
          </p:nvPr>
        </p:nvSpPr>
        <p:spPr>
          <a:xfrm>
            <a:off x="3046714" y="2286000"/>
            <a:ext cx="3046712" cy="2286000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sp>
        <p:nvSpPr>
          <p:cNvPr id="8" name="Tijdelijke aanduiding voor afbeelding 13"/>
          <p:cNvSpPr>
            <a:spLocks noGrp="1"/>
          </p:cNvSpPr>
          <p:nvPr>
            <p:ph type="pic" sz="quarter" idx="18" hasCustomPrompt="1"/>
          </p:nvPr>
        </p:nvSpPr>
        <p:spPr>
          <a:xfrm>
            <a:off x="3050482" y="4572000"/>
            <a:ext cx="3046712" cy="2286000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sp>
        <p:nvSpPr>
          <p:cNvPr id="9" name="Tijdelijke aanduiding voor afbeelding 13"/>
          <p:cNvSpPr>
            <a:spLocks noGrp="1"/>
          </p:cNvSpPr>
          <p:nvPr>
            <p:ph type="pic" sz="quarter" idx="19" hasCustomPrompt="1"/>
          </p:nvPr>
        </p:nvSpPr>
        <p:spPr>
          <a:xfrm>
            <a:off x="6097288" y="0"/>
            <a:ext cx="3046712" cy="2286000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sp>
        <p:nvSpPr>
          <p:cNvPr id="10" name="Tijdelijke aanduiding voor afbeelding 13"/>
          <p:cNvSpPr>
            <a:spLocks noGrp="1"/>
          </p:cNvSpPr>
          <p:nvPr>
            <p:ph type="pic" sz="quarter" idx="20" hasCustomPrompt="1"/>
          </p:nvPr>
        </p:nvSpPr>
        <p:spPr>
          <a:xfrm>
            <a:off x="6093520" y="2286000"/>
            <a:ext cx="3046712" cy="2286000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sp>
        <p:nvSpPr>
          <p:cNvPr id="11" name="Tijdelijke aanduiding voor afbeelding 13"/>
          <p:cNvSpPr>
            <a:spLocks noGrp="1"/>
          </p:cNvSpPr>
          <p:nvPr>
            <p:ph type="pic" sz="quarter" idx="21" hasCustomPrompt="1"/>
          </p:nvPr>
        </p:nvSpPr>
        <p:spPr>
          <a:xfrm>
            <a:off x="6097288" y="4572000"/>
            <a:ext cx="3046712" cy="2286000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</p:spTree>
    <p:extLst>
      <p:ext uri="{BB962C8B-B14F-4D97-AF65-F5344CB8AC3E}">
        <p14:creationId xmlns:p14="http://schemas.microsoft.com/office/powerpoint/2010/main" val="1810266600"/>
      </p:ext>
    </p:extLst>
  </p:cSld>
  <p:clrMapOvr>
    <a:masterClrMapping/>
  </p:clrMapOvr>
  <p:transition spd="med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0 % beeld met tekstvak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914400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0" y="404664"/>
            <a:ext cx="4268660" cy="1222820"/>
          </a:xfrm>
        </p:spPr>
        <p:txBody>
          <a:bodyPr/>
          <a:lstStyle>
            <a:lvl1pPr marL="360000" fontAlgn="t">
              <a:defRPr/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5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0" y="1844824"/>
            <a:ext cx="4052750" cy="4795836"/>
          </a:xfrm>
        </p:spPr>
        <p:txBody>
          <a:bodyPr vert="horz"/>
          <a:lstStyle>
            <a:lvl1pPr marL="360000">
              <a:defRPr/>
            </a:lvl1pPr>
            <a:lvl2pPr marL="360000">
              <a:defRPr/>
            </a:lvl2pPr>
            <a:lvl3pPr marL="360000">
              <a:defRPr/>
            </a:lvl3pPr>
            <a:lvl4pPr marL="360000">
              <a:defRPr/>
            </a:lvl4pPr>
            <a:lvl5pPr marL="360000">
              <a:defRPr/>
            </a:lvl5pPr>
            <a:lvl6pPr marL="360000">
              <a:defRPr/>
            </a:lvl6pPr>
            <a:lvl7pPr marL="360000">
              <a:defRPr/>
            </a:lvl7pPr>
            <a:lvl8pPr marL="360000">
              <a:defRPr/>
            </a:lvl8pPr>
            <a:lvl9pPr marL="360000">
              <a:defRPr/>
            </a:lvl9pPr>
          </a:lstStyle>
          <a:p>
            <a:pPr lvl="3"/>
            <a:r>
              <a:rPr lang="nl-NL" dirty="0"/>
              <a:t>Kopje donker blauw</a:t>
            </a:r>
          </a:p>
          <a:p>
            <a:pPr lvl="4"/>
            <a:r>
              <a:rPr lang="nl-NL" dirty="0"/>
              <a:t>Kopje licht blauw</a:t>
            </a:r>
          </a:p>
          <a:p>
            <a:pPr lvl="5"/>
            <a:r>
              <a:rPr lang="nl-NL" dirty="0" err="1"/>
              <a:t>Bullet</a:t>
            </a:r>
            <a:endParaRPr lang="nl-NL" dirty="0"/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sz="1800" dirty="0"/>
              <a:t>Leestekst</a:t>
            </a:r>
          </a:p>
          <a:p>
            <a:pPr lvl="8"/>
            <a:r>
              <a:rPr lang="nl-NL" dirty="0"/>
              <a:t>Kopje donker blauw</a:t>
            </a:r>
          </a:p>
        </p:txBody>
      </p:sp>
    </p:spTree>
    <p:extLst>
      <p:ext uri="{BB962C8B-B14F-4D97-AF65-F5344CB8AC3E}">
        <p14:creationId xmlns:p14="http://schemas.microsoft.com/office/powerpoint/2010/main" val="1502346666"/>
      </p:ext>
    </p:extLst>
  </p:cSld>
  <p:clrMapOvr>
    <a:masterClrMapping/>
  </p:clrMapOvr>
  <p:transition spd="med">
    <p:pull/>
  </p:transition>
  <p:extLst mod="1">
    <p:ext uri="{DCECCB84-F9BA-43D5-87BE-67443E8EF086}">
      <p15:sldGuideLst xmlns:p15="http://schemas.microsoft.com/office/powerpoint/2012/main">
        <p15:guide id="1" orient="horz" pos="255">
          <p15:clr>
            <a:srgbClr val="FBAE40"/>
          </p15:clr>
        </p15:guide>
        <p15:guide id="2" pos="259">
          <p15:clr>
            <a:srgbClr val="FBAE40"/>
          </p15:clr>
        </p15:guide>
        <p15:guide id="3" pos="3842">
          <p15:clr>
            <a:srgbClr val="FBAE40"/>
          </p15:clr>
        </p15:guide>
        <p15:guide id="4" pos="74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</p:spTree>
    <p:extLst>
      <p:ext uri="{BB962C8B-B14F-4D97-AF65-F5344CB8AC3E}">
        <p14:creationId xmlns:p14="http://schemas.microsoft.com/office/powerpoint/2010/main" val="1447875347"/>
      </p:ext>
    </p:extLst>
  </p:cSld>
  <p:clrMapOvr>
    <a:masterClrMapping/>
  </p:clrMapOvr>
  <p:transition spd="med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1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8100" y="6470704"/>
            <a:ext cx="1615607" cy="274320"/>
          </a:xfrm>
          <a:prstGeom prst="rect">
            <a:avLst/>
          </a:prstGeom>
        </p:spPr>
        <p:txBody>
          <a:bodyPr/>
          <a:lstStyle/>
          <a:p>
            <a:fld id="{7CB8CAD8-B1D4-46FB-88BA-BCC58048783E}" type="datetime1">
              <a:rPr lang="en-US" smtClean="0">
                <a:solidFill>
                  <a:srgbClr val="000000"/>
                </a:solidFill>
              </a:rPr>
              <a:pPr/>
              <a:t>10/17/2017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EMEA Alliance   11-12 October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>
                <a:solidFill>
                  <a:srgbClr val="FFFFFF"/>
                </a:solidFill>
              </a:rPr>
              <a:pPr/>
              <a:t>‹nr.›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833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B4E0-C19E-46DF-96CD-ED609C9E4C4F}" type="datetime1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44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8F53-2059-4644-A16C-22F91FCD4BC2}" type="datetime1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3179-5096-4C0A-ADBE-747E3A7BD9E5}" type="datetime1">
              <a:rPr lang="en-US" smtClean="0"/>
              <a:t>10/17/2017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3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CAA83-DA8F-4EBA-9B64-328F4C5F0E6F}" type="datetime1">
              <a:rPr lang="en-US" smtClean="0"/>
              <a:t>10/17/2017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5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C89D-B047-46A3-8769-0A3F82242EA7}" type="datetime1">
              <a:rPr lang="en-US" smtClean="0"/>
              <a:t>10/17/2017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3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D5B0A-F680-40C0-9861-9349C75600E3}" type="datetime1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4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CAD8-B1D4-46FB-88BA-BCC58048783E}" type="datetime1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46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0177AAE-44FF-497A-81DD-75D90C54B430}" type="datetime1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06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sldNum="0" hdr="0" dt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03342" y="404664"/>
            <a:ext cx="8537321" cy="43204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NL" dirty="0"/>
              <a:t>Titel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03342" y="1252836"/>
            <a:ext cx="8537321" cy="47958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Kopje donker blauw</a:t>
            </a:r>
          </a:p>
          <a:p>
            <a:pPr lvl="4"/>
            <a:r>
              <a:rPr lang="nl-NL" dirty="0"/>
              <a:t>Kopje licht blauw</a:t>
            </a:r>
          </a:p>
          <a:p>
            <a:pPr lvl="5"/>
            <a:r>
              <a:rPr lang="nl-NL" dirty="0" err="1"/>
              <a:t>Bullet</a:t>
            </a:r>
            <a:endParaRPr lang="nl-NL" dirty="0"/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sz="1800" dirty="0"/>
              <a:t>Leestekst</a:t>
            </a:r>
          </a:p>
          <a:p>
            <a:pPr lvl="8"/>
            <a:r>
              <a:rPr lang="nl-NL" dirty="0"/>
              <a:t>Kopje donker blauw</a:t>
            </a:r>
          </a:p>
        </p:txBody>
      </p:sp>
      <p:grpSp>
        <p:nvGrpSpPr>
          <p:cNvPr id="11" name="Grid" hidden="1"/>
          <p:cNvGrpSpPr/>
          <p:nvPr/>
        </p:nvGrpSpPr>
        <p:grpSpPr>
          <a:xfrm>
            <a:off x="-1" y="-1"/>
            <a:ext cx="9144002" cy="6858003"/>
            <a:chOff x="-2" y="-1"/>
            <a:chExt cx="12198353" cy="6858003"/>
          </a:xfrm>
        </p:grpSpPr>
        <p:sp>
          <p:nvSpPr>
            <p:cNvPr id="7" name="Rechthoek 6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8" name="Rechthoek 7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 dirty="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 dirty="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>
                <a:solidFill>
                  <a:srgbClr val="FFFFFF"/>
                </a:solidFill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nl-NL" sz="2000">
                <a:solidFill>
                  <a:srgbClr val="FFFFFF"/>
                </a:solidFill>
                <a:latin typeface="Minion" pitchFamily="2" charset="0"/>
              </a:endParaRPr>
            </a:p>
          </p:txBody>
        </p:sp>
      </p:grpSp>
      <p:sp>
        <p:nvSpPr>
          <p:cNvPr id="20" name="Rechthoek 19"/>
          <p:cNvSpPr/>
          <p:nvPr/>
        </p:nvSpPr>
        <p:spPr bwMode="auto">
          <a:xfrm>
            <a:off x="0" y="6453336"/>
            <a:ext cx="9144000" cy="40466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nl-NL" sz="2000">
              <a:solidFill>
                <a:srgbClr val="FFFFFF"/>
              </a:solidFill>
              <a:latin typeface="Minion" pitchFamily="2" charset="0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03338" y="6453336"/>
            <a:ext cx="381346" cy="4046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nl-NL" sz="1400" b="1" smtClean="0">
                <a:solidFill>
                  <a:schemeClr val="bg1"/>
                </a:solidFill>
              </a:defRPr>
            </a:lvl1pPr>
          </a:lstStyle>
          <a:p>
            <a:fld id="{21272068-81DC-4C45-9305-5AD5E2019168}" type="slidenum">
              <a:rPr>
                <a:solidFill>
                  <a:srgbClr val="FFFFFF"/>
                </a:solidFill>
              </a:rPr>
              <a:pPr/>
              <a:t>‹nr.›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50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4000" b="1" i="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-"/>
        <a:defRPr sz="1600" kern="1200">
          <a:solidFill>
            <a:schemeClr val="bg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bg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b="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80975" indent="-18097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6pPr>
      <a:lvl7pPr marL="361950" indent="-18097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-"/>
        <a:defRPr sz="1600" kern="1200">
          <a:solidFill>
            <a:schemeClr val="bg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bg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b="1" kern="1200" baseline="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Automation Walhalla: a showcase of automating complex processes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SESSION 2020</a:t>
            </a:r>
          </a:p>
          <a:p>
            <a:r>
              <a:rPr lang="en-US" dirty="0"/>
              <a:t>Tuesday 17 October 2017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59983"/>
            <a:ext cx="3800475" cy="370522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3" b="12493"/>
          <a:stretch>
            <a:fillRect/>
          </a:stretch>
        </p:blipFill>
        <p:spPr>
          <a:xfrm>
            <a:off x="2286" y="-11502"/>
            <a:ext cx="9141714" cy="4572000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82" y="634273"/>
            <a:ext cx="3237790" cy="315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21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E1792348-16A6-49D3-9FA7-35C9CCA2D4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14" y="2780053"/>
            <a:ext cx="6767670" cy="3765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STORING THE DEREGISTRATION REQUESTS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253A65B-8CF8-48DA-A382-5297BF4ACD6D}"/>
              </a:ext>
            </a:extLst>
          </p:cNvPr>
          <p:cNvSpPr txBox="1"/>
          <p:nvPr/>
        </p:nvSpPr>
        <p:spPr>
          <a:xfrm>
            <a:off x="387732" y="2019852"/>
            <a:ext cx="7557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Requests for deregistration submitted via </a:t>
            </a:r>
            <a:r>
              <a:rPr lang="en-US" dirty="0" err="1"/>
              <a:t>Studielink</a:t>
            </a:r>
            <a:r>
              <a:rPr lang="en-US" dirty="0"/>
              <a:t> are stored in a special </a:t>
            </a:r>
            <a:r>
              <a:rPr lang="en-US" i="1" dirty="0"/>
              <a:t>deregistration table</a:t>
            </a:r>
            <a:r>
              <a:rPr lang="en-US" dirty="0"/>
              <a:t> in PeopleSoft Campus Solutions (</a:t>
            </a:r>
            <a:r>
              <a:rPr lang="en-US" dirty="0" err="1"/>
              <a:t>uSis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661196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A7941A-A522-43BC-B13A-2C8ACEC0D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Tuition</a:t>
            </a:r>
            <a:r>
              <a:rPr lang="nl-NL" dirty="0"/>
              <a:t> </a:t>
            </a:r>
            <a:r>
              <a:rPr lang="nl-NL" dirty="0" err="1"/>
              <a:t>fees</a:t>
            </a:r>
            <a:r>
              <a:rPr lang="nl-NL" dirty="0"/>
              <a:t> (</a:t>
            </a:r>
            <a:r>
              <a:rPr lang="nl-NL" dirty="0" err="1"/>
              <a:t>simplified</a:t>
            </a:r>
            <a:r>
              <a:rPr lang="nl-NL" dirty="0"/>
              <a:t>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4B31CC-40FE-4FB3-B85D-2A86E3AF1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Two</a:t>
            </a:r>
            <a:r>
              <a:rPr lang="nl-NL" dirty="0"/>
              <a:t> types of </a:t>
            </a:r>
            <a:r>
              <a:rPr lang="nl-NL" dirty="0" err="1"/>
              <a:t>tuition</a:t>
            </a:r>
            <a:r>
              <a:rPr lang="nl-NL" dirty="0"/>
              <a:t> </a:t>
            </a:r>
            <a:r>
              <a:rPr lang="nl-NL" dirty="0" err="1"/>
              <a:t>fees</a:t>
            </a:r>
            <a:r>
              <a:rPr lang="nl-NL" dirty="0"/>
              <a:t>:</a:t>
            </a:r>
          </a:p>
          <a:p>
            <a:r>
              <a:rPr lang="nl-NL" dirty="0"/>
              <a:t>1. </a:t>
            </a:r>
            <a:r>
              <a:rPr lang="nl-NL" dirty="0" err="1"/>
              <a:t>Statutory</a:t>
            </a:r>
            <a:r>
              <a:rPr lang="nl-NL" dirty="0"/>
              <a:t> fee</a:t>
            </a:r>
          </a:p>
          <a:p>
            <a:r>
              <a:rPr lang="nl-NL" dirty="0"/>
              <a:t>2. </a:t>
            </a:r>
            <a:r>
              <a:rPr lang="nl-NL" dirty="0" err="1"/>
              <a:t>Institutional</a:t>
            </a:r>
            <a:r>
              <a:rPr lang="nl-NL" dirty="0"/>
              <a:t> fee</a:t>
            </a:r>
          </a:p>
          <a:p>
            <a:endParaRPr lang="nl-NL" dirty="0"/>
          </a:p>
          <a:p>
            <a:r>
              <a:rPr lang="nl-NL" dirty="0" err="1"/>
              <a:t>Students</a:t>
            </a:r>
            <a:r>
              <a:rPr lang="nl-NL" dirty="0"/>
              <a:t> </a:t>
            </a:r>
            <a:r>
              <a:rPr lang="nl-NL" dirty="0" err="1"/>
              <a:t>pay</a:t>
            </a:r>
            <a:r>
              <a:rPr lang="nl-NL" dirty="0"/>
              <a:t> per </a:t>
            </a:r>
            <a:r>
              <a:rPr lang="nl-NL" dirty="0" err="1"/>
              <a:t>month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they</a:t>
            </a:r>
            <a:r>
              <a:rPr lang="nl-NL" dirty="0"/>
              <a:t> are </a:t>
            </a:r>
            <a:r>
              <a:rPr lang="nl-NL" dirty="0" err="1"/>
              <a:t>registered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(</a:t>
            </a:r>
            <a:r>
              <a:rPr lang="en-US" dirty="0"/>
              <a:t>irrespective the number of registrations)</a:t>
            </a:r>
          </a:p>
          <a:p>
            <a:endParaRPr lang="en-US" dirty="0"/>
          </a:p>
          <a:p>
            <a:r>
              <a:rPr lang="en-US" dirty="0"/>
              <a:t>We will not discuss all exceptions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463B0DD-2B93-41D6-8C7B-7A1C2E82C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43490F2-E49D-44F7-8575-E22DE6E0F4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37"/>
          <a:stretch/>
        </p:blipFill>
        <p:spPr>
          <a:xfrm>
            <a:off x="6288026" y="1647224"/>
            <a:ext cx="2143125" cy="204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79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33849B-378F-45F9-9FFA-92EC30D40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Using </a:t>
            </a:r>
            <a:r>
              <a:rPr lang="nl-NL" dirty="0" err="1"/>
              <a:t>equation</a:t>
            </a:r>
            <a:r>
              <a:rPr lang="nl-NL" dirty="0"/>
              <a:t> variables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tuition</a:t>
            </a:r>
            <a:r>
              <a:rPr lang="nl-NL" dirty="0"/>
              <a:t> fee </a:t>
            </a:r>
            <a:r>
              <a:rPr lang="nl-NL" dirty="0" err="1"/>
              <a:t>calculation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E1995B-AE5F-4F01-8406-B82295F8E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0419F9E-32A6-4A78-B3DA-C0436E4B1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C25D4E8-50F9-417D-90BD-D50C651F0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5" y="1935338"/>
            <a:ext cx="6269669" cy="453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297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Manually</a:t>
            </a:r>
            <a:r>
              <a:rPr lang="nl-NL" dirty="0"/>
              <a:t> </a:t>
            </a:r>
            <a:r>
              <a:rPr lang="nl-NL" dirty="0" err="1"/>
              <a:t>deregistering</a:t>
            </a:r>
            <a:r>
              <a:rPr lang="nl-NL" dirty="0"/>
              <a:t> a student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8096" y="1864311"/>
            <a:ext cx="7290055" cy="4445049"/>
          </a:xfrm>
        </p:spPr>
        <p:txBody>
          <a:bodyPr/>
          <a:lstStyle/>
          <a:p>
            <a:r>
              <a:rPr lang="nl-NL" dirty="0"/>
              <a:t>On </a:t>
            </a:r>
            <a:r>
              <a:rPr lang="nl-NL" dirty="0" err="1"/>
              <a:t>average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manual </a:t>
            </a:r>
            <a:r>
              <a:rPr lang="nl-NL" dirty="0" err="1"/>
              <a:t>deregistration</a:t>
            </a:r>
            <a:r>
              <a:rPr lang="nl-NL" dirty="0"/>
              <a:t> </a:t>
            </a:r>
            <a:r>
              <a:rPr lang="nl-NL" dirty="0" err="1"/>
              <a:t>process</a:t>
            </a:r>
            <a:r>
              <a:rPr lang="nl-NL" dirty="0"/>
              <a:t> takes up </a:t>
            </a:r>
            <a:r>
              <a:rPr lang="nl-NL" dirty="0" err="1"/>
              <a:t>to</a:t>
            </a:r>
            <a:r>
              <a:rPr lang="nl-NL" dirty="0"/>
              <a:t> 5 minutes per student </a:t>
            </a:r>
            <a:r>
              <a:rPr lang="nl-NL" dirty="0" err="1"/>
              <a:t>deregistration</a:t>
            </a:r>
            <a:endParaRPr lang="nl-NL" dirty="0"/>
          </a:p>
          <a:p>
            <a:r>
              <a:rPr lang="nl-NL" dirty="0" err="1"/>
              <a:t>There</a:t>
            </a:r>
            <a:r>
              <a:rPr lang="nl-NL" dirty="0"/>
              <a:t> </a:t>
            </a:r>
            <a:r>
              <a:rPr lang="nl-NL" dirty="0" err="1"/>
              <a:t>were</a:t>
            </a:r>
            <a:r>
              <a:rPr lang="nl-NL" dirty="0"/>
              <a:t> </a:t>
            </a:r>
            <a:r>
              <a:rPr lang="nl-NL" dirty="0" err="1"/>
              <a:t>approximately</a:t>
            </a:r>
            <a:r>
              <a:rPr lang="nl-NL" dirty="0"/>
              <a:t> 4000 manual </a:t>
            </a:r>
            <a:r>
              <a:rPr lang="nl-NL" dirty="0" err="1"/>
              <a:t>deregistrations</a:t>
            </a:r>
            <a:r>
              <a:rPr lang="nl-NL" dirty="0"/>
              <a:t> per </a:t>
            </a:r>
            <a:r>
              <a:rPr lang="nl-NL" dirty="0" err="1"/>
              <a:t>year</a:t>
            </a:r>
            <a:endParaRPr lang="nl-NL" dirty="0"/>
          </a:p>
          <a:p>
            <a:endParaRPr lang="nl-NL" dirty="0"/>
          </a:p>
          <a:p>
            <a:r>
              <a:rPr lang="nl-NL" dirty="0"/>
              <a:t>In </a:t>
            </a:r>
            <a:r>
              <a:rPr lang="nl-NL" dirty="0" err="1"/>
              <a:t>January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February</a:t>
            </a:r>
            <a:r>
              <a:rPr lang="nl-NL" dirty="0"/>
              <a:t> </a:t>
            </a:r>
            <a:r>
              <a:rPr lang="nl-NL" dirty="0" err="1"/>
              <a:t>there</a:t>
            </a:r>
            <a:r>
              <a:rPr lang="nl-NL" dirty="0"/>
              <a:t> are over 200 </a:t>
            </a:r>
            <a:r>
              <a:rPr lang="nl-NL" dirty="0" err="1"/>
              <a:t>deregistration</a:t>
            </a:r>
            <a:r>
              <a:rPr lang="nl-NL" dirty="0"/>
              <a:t> </a:t>
            </a:r>
            <a:r>
              <a:rPr lang="nl-NL" dirty="0" err="1"/>
              <a:t>requests</a:t>
            </a:r>
            <a:r>
              <a:rPr lang="nl-NL" dirty="0"/>
              <a:t> per week</a:t>
            </a:r>
          </a:p>
          <a:p>
            <a:r>
              <a:rPr lang="nl-NL" dirty="0"/>
              <a:t>It </a:t>
            </a:r>
            <a:r>
              <a:rPr lang="nl-NL" dirty="0" err="1"/>
              <a:t>would</a:t>
            </a:r>
            <a:r>
              <a:rPr lang="nl-NL" dirty="0"/>
              <a:t> take </a:t>
            </a:r>
            <a:r>
              <a:rPr lang="nl-NL" dirty="0" err="1"/>
              <a:t>one</a:t>
            </a:r>
            <a:r>
              <a:rPr lang="nl-NL" dirty="0"/>
              <a:t> person at </a:t>
            </a:r>
            <a:r>
              <a:rPr lang="nl-NL" dirty="0" err="1"/>
              <a:t>least</a:t>
            </a:r>
            <a:r>
              <a:rPr lang="nl-NL" dirty="0"/>
              <a:t> 16-20 </a:t>
            </a:r>
            <a:r>
              <a:rPr lang="nl-NL" dirty="0" err="1"/>
              <a:t>hours</a:t>
            </a:r>
            <a:r>
              <a:rPr lang="nl-NL" dirty="0"/>
              <a:t> per week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manually</a:t>
            </a:r>
            <a:r>
              <a:rPr lang="nl-NL" dirty="0"/>
              <a:t> </a:t>
            </a:r>
            <a:r>
              <a:rPr lang="nl-NL" dirty="0" err="1"/>
              <a:t>process</a:t>
            </a:r>
            <a:r>
              <a:rPr lang="nl-NL" dirty="0"/>
              <a:t> </a:t>
            </a:r>
            <a:r>
              <a:rPr lang="nl-NL" dirty="0" err="1"/>
              <a:t>all</a:t>
            </a:r>
            <a:r>
              <a:rPr lang="nl-NL" dirty="0"/>
              <a:t> these </a:t>
            </a:r>
            <a:r>
              <a:rPr lang="nl-NL" dirty="0" err="1"/>
              <a:t>requests</a:t>
            </a:r>
            <a:r>
              <a:rPr lang="nl-NL" dirty="0"/>
              <a:t> in </a:t>
            </a:r>
            <a:r>
              <a:rPr lang="nl-NL" dirty="0" err="1"/>
              <a:t>those</a:t>
            </a:r>
            <a:r>
              <a:rPr lang="nl-NL" dirty="0"/>
              <a:t> </a:t>
            </a:r>
            <a:r>
              <a:rPr lang="nl-NL" dirty="0" err="1"/>
              <a:t>months</a:t>
            </a:r>
            <a:endParaRPr lang="nl-NL" dirty="0"/>
          </a:p>
          <a:p>
            <a:r>
              <a:rPr lang="nl-NL" dirty="0" err="1"/>
              <a:t>Students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wait</a:t>
            </a:r>
            <a:r>
              <a:rPr lang="nl-NL" dirty="0"/>
              <a:t> up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six</a:t>
            </a:r>
            <a:r>
              <a:rPr lang="nl-NL" dirty="0"/>
              <a:t> weeks </a:t>
            </a:r>
            <a:r>
              <a:rPr lang="nl-NL" dirty="0" err="1"/>
              <a:t>before</a:t>
            </a:r>
            <a:r>
              <a:rPr lang="nl-NL" dirty="0"/>
              <a:t> </a:t>
            </a:r>
            <a:r>
              <a:rPr lang="nl-NL" dirty="0" err="1"/>
              <a:t>their</a:t>
            </a:r>
            <a:r>
              <a:rPr lang="nl-NL" dirty="0"/>
              <a:t> </a:t>
            </a:r>
            <a:r>
              <a:rPr lang="nl-NL" dirty="0" err="1"/>
              <a:t>request</a:t>
            </a:r>
            <a:r>
              <a:rPr lang="nl-NL" dirty="0"/>
              <a:t> is </a:t>
            </a:r>
            <a:r>
              <a:rPr lang="nl-NL" dirty="0" err="1"/>
              <a:t>processed</a:t>
            </a:r>
            <a:r>
              <a:rPr lang="nl-NL" dirty="0"/>
              <a:t> </a:t>
            </a:r>
          </a:p>
          <a:p>
            <a:endParaRPr lang="nl-NL" dirty="0"/>
          </a:p>
          <a:p>
            <a:r>
              <a:rPr lang="nl-NL" dirty="0"/>
              <a:t>Looks like a </a:t>
            </a:r>
            <a:r>
              <a:rPr lang="nl-NL" dirty="0" err="1"/>
              <a:t>genuine</a:t>
            </a:r>
            <a:r>
              <a:rPr lang="nl-NL" dirty="0"/>
              <a:t> business case; </a:t>
            </a:r>
            <a:r>
              <a:rPr lang="nl-NL" dirty="0" err="1"/>
              <a:t>can</a:t>
            </a:r>
            <a:r>
              <a:rPr lang="nl-NL" dirty="0"/>
              <a:t> we </a:t>
            </a:r>
            <a:r>
              <a:rPr lang="nl-NL" dirty="0" err="1"/>
              <a:t>automate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process</a:t>
            </a:r>
            <a:r>
              <a:rPr lang="nl-NL" dirty="0"/>
              <a:t>?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</p:spTree>
    <p:extLst>
      <p:ext uri="{BB962C8B-B14F-4D97-AF65-F5344CB8AC3E}">
        <p14:creationId xmlns:p14="http://schemas.microsoft.com/office/powerpoint/2010/main" val="2210669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Visualising</a:t>
            </a:r>
            <a:r>
              <a:rPr lang="en-US" dirty="0"/>
              <a:t> the process flow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description of the iterations of visualizing the process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lumMod val="90000"/>
                    <a:lumOff val="10000"/>
                  </a:prstClr>
                </a:solidFill>
              </a:rPr>
              <a:t>EMEA Alliance   16-17 October 2017</a:t>
            </a:r>
          </a:p>
        </p:txBody>
      </p:sp>
    </p:spTree>
    <p:extLst>
      <p:ext uri="{BB962C8B-B14F-4D97-AF65-F5344CB8AC3E}">
        <p14:creationId xmlns:p14="http://schemas.microsoft.com/office/powerpoint/2010/main" val="845635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Inquiry</a:t>
            </a:r>
            <a:r>
              <a:rPr lang="nl-NL" dirty="0"/>
              <a:t> at student </a:t>
            </a:r>
            <a:r>
              <a:rPr lang="nl-NL" dirty="0" err="1"/>
              <a:t>administration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We </a:t>
            </a:r>
            <a:r>
              <a:rPr lang="nl-NL" dirty="0" err="1"/>
              <a:t>asked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Student Administration </a:t>
            </a:r>
            <a:r>
              <a:rPr lang="nl-NL" dirty="0" err="1"/>
              <a:t>Department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tell</a:t>
            </a:r>
            <a:r>
              <a:rPr lang="nl-NL" dirty="0"/>
              <a:t> </a:t>
            </a:r>
            <a:r>
              <a:rPr lang="nl-NL" dirty="0" err="1"/>
              <a:t>us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deregistration</a:t>
            </a:r>
            <a:r>
              <a:rPr lang="nl-NL" dirty="0"/>
              <a:t> </a:t>
            </a:r>
            <a:r>
              <a:rPr lang="nl-NL" dirty="0" err="1"/>
              <a:t>process</a:t>
            </a:r>
            <a:endParaRPr lang="nl-NL" dirty="0"/>
          </a:p>
          <a:p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err="1"/>
              <a:t>They</a:t>
            </a:r>
            <a:r>
              <a:rPr lang="nl-NL" dirty="0"/>
              <a:t> found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dirty="0" err="1"/>
              <a:t>difficult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make a list </a:t>
            </a:r>
            <a:br>
              <a:rPr lang="nl-NL" dirty="0"/>
            </a:br>
            <a:r>
              <a:rPr lang="nl-NL" dirty="0"/>
              <a:t>of </a:t>
            </a:r>
            <a:r>
              <a:rPr lang="nl-NL" dirty="0" err="1"/>
              <a:t>requirements</a:t>
            </a: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Basic procedure: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Check </a:t>
            </a:r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recalculation</a:t>
            </a:r>
            <a:r>
              <a:rPr lang="nl-NL" dirty="0"/>
              <a:t> is </a:t>
            </a:r>
            <a:r>
              <a:rPr lang="nl-NL" dirty="0" err="1"/>
              <a:t>necessary</a:t>
            </a: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 err="1"/>
              <a:t>Add</a:t>
            </a:r>
            <a:r>
              <a:rPr lang="nl-NL" dirty="0"/>
              <a:t> correct </a:t>
            </a:r>
            <a:r>
              <a:rPr lang="nl-NL" dirty="0" err="1"/>
              <a:t>programme</a:t>
            </a:r>
            <a:r>
              <a:rPr lang="nl-NL" dirty="0"/>
              <a:t> action.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16A6E01-FA3A-40C1-9DBA-7B3DA3C3FF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634" y="3179255"/>
            <a:ext cx="3213095" cy="321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736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578" y="1767123"/>
            <a:ext cx="4357817" cy="4840741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process flow  (2016)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</p:spTree>
    <p:extLst>
      <p:ext uri="{BB962C8B-B14F-4D97-AF65-F5344CB8AC3E}">
        <p14:creationId xmlns:p14="http://schemas.microsoft.com/office/powerpoint/2010/main" val="2924044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Functional</a:t>
            </a:r>
            <a:r>
              <a:rPr lang="nl-NL" dirty="0"/>
              <a:t> </a:t>
            </a:r>
            <a:r>
              <a:rPr lang="nl-NL" dirty="0" err="1"/>
              <a:t>Requirements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8096" y="2286000"/>
            <a:ext cx="7869877" cy="4023360"/>
          </a:xfrm>
        </p:spPr>
        <p:txBody>
          <a:bodyPr/>
          <a:lstStyle/>
          <a:p>
            <a:pPr marL="0" indent="0">
              <a:buNone/>
            </a:pPr>
            <a:r>
              <a:rPr lang="nl-NL" dirty="0" err="1"/>
              <a:t>Calculation</a:t>
            </a:r>
            <a:r>
              <a:rPr lang="nl-NL" dirty="0"/>
              <a:t> is </a:t>
            </a:r>
            <a:r>
              <a:rPr lang="nl-NL" dirty="0" err="1"/>
              <a:t>necessary</a:t>
            </a:r>
            <a:r>
              <a:rPr lang="nl-NL" dirty="0"/>
              <a:t> </a:t>
            </a:r>
            <a:r>
              <a:rPr lang="nl-NL" dirty="0" err="1"/>
              <a:t>when</a:t>
            </a: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err="1"/>
              <a:t>There</a:t>
            </a:r>
            <a:r>
              <a:rPr lang="nl-NL" dirty="0"/>
              <a:t> are no </a:t>
            </a:r>
            <a:r>
              <a:rPr lang="nl-NL" dirty="0" err="1"/>
              <a:t>other</a:t>
            </a:r>
            <a:r>
              <a:rPr lang="nl-NL" dirty="0"/>
              <a:t> </a:t>
            </a:r>
            <a:r>
              <a:rPr lang="nl-NL" dirty="0" err="1"/>
              <a:t>programmes</a:t>
            </a:r>
            <a:r>
              <a:rPr lang="nl-NL" dirty="0"/>
              <a:t> </a:t>
            </a:r>
            <a:r>
              <a:rPr lang="nl-NL" dirty="0" err="1"/>
              <a:t>currently</a:t>
            </a:r>
            <a:r>
              <a:rPr lang="nl-NL" dirty="0"/>
              <a:t> </a:t>
            </a:r>
            <a:r>
              <a:rPr lang="nl-NL" dirty="0" err="1"/>
              <a:t>active</a:t>
            </a:r>
            <a:r>
              <a:rPr lang="nl-NL" dirty="0"/>
              <a:t> </a:t>
            </a:r>
            <a:r>
              <a:rPr lang="nl-NL" dirty="0" err="1"/>
              <a:t>within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same</a:t>
            </a:r>
            <a:r>
              <a:rPr lang="nl-NL" dirty="0"/>
              <a:t> </a:t>
            </a:r>
            <a:r>
              <a:rPr lang="nl-NL" dirty="0" err="1"/>
              <a:t>career</a:t>
            </a: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err="1"/>
              <a:t>There</a:t>
            </a:r>
            <a:r>
              <a:rPr lang="nl-NL" dirty="0"/>
              <a:t> are no </a:t>
            </a:r>
            <a:r>
              <a:rPr lang="nl-NL" dirty="0" err="1"/>
              <a:t>other</a:t>
            </a:r>
            <a:r>
              <a:rPr lang="nl-NL" dirty="0"/>
              <a:t> </a:t>
            </a:r>
            <a:r>
              <a:rPr lang="nl-NL" dirty="0" err="1"/>
              <a:t>programmes</a:t>
            </a:r>
            <a:r>
              <a:rPr lang="nl-NL" dirty="0"/>
              <a:t> </a:t>
            </a:r>
            <a:r>
              <a:rPr lang="nl-NL" dirty="0" err="1"/>
              <a:t>currently</a:t>
            </a:r>
            <a:r>
              <a:rPr lang="nl-NL" dirty="0"/>
              <a:t> </a:t>
            </a:r>
            <a:r>
              <a:rPr lang="nl-NL" dirty="0" err="1"/>
              <a:t>active</a:t>
            </a:r>
            <a:r>
              <a:rPr lang="nl-NL" dirty="0"/>
              <a:t> in </a:t>
            </a:r>
            <a:r>
              <a:rPr lang="nl-NL" dirty="0" err="1"/>
              <a:t>another</a:t>
            </a:r>
            <a:r>
              <a:rPr lang="nl-NL" dirty="0"/>
              <a:t> </a:t>
            </a:r>
            <a:r>
              <a:rPr lang="nl-NL" dirty="0" err="1"/>
              <a:t>career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a </a:t>
            </a:r>
            <a:r>
              <a:rPr lang="nl-NL" dirty="0" err="1"/>
              <a:t>starting</a:t>
            </a:r>
            <a:r>
              <a:rPr lang="nl-NL" dirty="0"/>
              <a:t> date </a:t>
            </a:r>
            <a:r>
              <a:rPr lang="nl-NL" dirty="0" err="1"/>
              <a:t>that</a:t>
            </a:r>
            <a:r>
              <a:rPr lang="nl-NL" dirty="0"/>
              <a:t> is </a:t>
            </a:r>
            <a:r>
              <a:rPr lang="nl-NL" dirty="0" err="1"/>
              <a:t>earlier</a:t>
            </a:r>
            <a:r>
              <a:rPr lang="nl-NL" dirty="0"/>
              <a:t> </a:t>
            </a:r>
            <a:r>
              <a:rPr lang="nl-NL" dirty="0" err="1"/>
              <a:t>than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desired</a:t>
            </a:r>
            <a:r>
              <a:rPr lang="nl-NL" dirty="0"/>
              <a:t> </a:t>
            </a:r>
            <a:r>
              <a:rPr lang="nl-NL" dirty="0" err="1"/>
              <a:t>termination</a:t>
            </a:r>
            <a:r>
              <a:rPr lang="nl-NL" dirty="0"/>
              <a:t> date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 marL="0" indent="0">
              <a:buNone/>
            </a:pPr>
            <a:r>
              <a:rPr lang="nl-NL" dirty="0"/>
              <a:t>In case of </a:t>
            </a:r>
            <a:r>
              <a:rPr lang="nl-NL" dirty="0" err="1"/>
              <a:t>graduation</a:t>
            </a:r>
            <a:r>
              <a:rPr lang="nl-NL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err="1"/>
              <a:t>Only</a:t>
            </a:r>
            <a:r>
              <a:rPr lang="nl-NL" dirty="0"/>
              <a:t> </a:t>
            </a:r>
            <a:r>
              <a:rPr lang="nl-NL" dirty="0" err="1"/>
              <a:t>terminate</a:t>
            </a:r>
            <a:r>
              <a:rPr lang="nl-NL" dirty="0"/>
              <a:t> </a:t>
            </a:r>
            <a:r>
              <a:rPr lang="nl-NL" dirty="0" err="1"/>
              <a:t>registration</a:t>
            </a:r>
            <a:r>
              <a:rPr lang="nl-NL" dirty="0"/>
              <a:t> </a:t>
            </a:r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there</a:t>
            </a:r>
            <a:r>
              <a:rPr lang="nl-NL" dirty="0"/>
              <a:t> is </a:t>
            </a:r>
            <a:r>
              <a:rPr lang="nl-NL" dirty="0" err="1"/>
              <a:t>an</a:t>
            </a:r>
            <a:r>
              <a:rPr lang="nl-NL" dirty="0"/>
              <a:t> EXAM </a:t>
            </a:r>
            <a:r>
              <a:rPr lang="nl-NL" dirty="0" err="1"/>
              <a:t>registered</a:t>
            </a: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Always </a:t>
            </a:r>
            <a:r>
              <a:rPr lang="nl-NL" dirty="0" err="1"/>
              <a:t>terminate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registration</a:t>
            </a:r>
            <a:r>
              <a:rPr lang="nl-NL" dirty="0"/>
              <a:t> ‘</a:t>
            </a:r>
            <a:r>
              <a:rPr lang="nl-NL" dirty="0" err="1"/>
              <a:t>after</a:t>
            </a:r>
            <a:r>
              <a:rPr lang="nl-NL" dirty="0"/>
              <a:t>’ </a:t>
            </a:r>
            <a:r>
              <a:rPr lang="nl-NL" dirty="0" err="1"/>
              <a:t>the</a:t>
            </a:r>
            <a:r>
              <a:rPr lang="nl-NL" dirty="0"/>
              <a:t> EXAM date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</p:spTree>
    <p:extLst>
      <p:ext uri="{BB962C8B-B14F-4D97-AF65-F5344CB8AC3E}">
        <p14:creationId xmlns:p14="http://schemas.microsoft.com/office/powerpoint/2010/main" val="924327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5" y="585215"/>
            <a:ext cx="7995339" cy="5568449"/>
          </a:xfrm>
        </p:spPr>
      </p:pic>
    </p:spTree>
    <p:extLst>
      <p:ext uri="{BB962C8B-B14F-4D97-AF65-F5344CB8AC3E}">
        <p14:creationId xmlns:p14="http://schemas.microsoft.com/office/powerpoint/2010/main" val="1463963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8095" y="585216"/>
            <a:ext cx="7656813" cy="1499616"/>
          </a:xfrm>
        </p:spPr>
        <p:txBody>
          <a:bodyPr/>
          <a:lstStyle/>
          <a:p>
            <a:r>
              <a:rPr lang="nl-NL" dirty="0" err="1"/>
              <a:t>Additional</a:t>
            </a:r>
            <a:r>
              <a:rPr lang="nl-NL" dirty="0"/>
              <a:t> </a:t>
            </a:r>
            <a:r>
              <a:rPr lang="nl-NL" dirty="0" err="1"/>
              <a:t>functional</a:t>
            </a:r>
            <a:r>
              <a:rPr lang="nl-NL" dirty="0"/>
              <a:t> </a:t>
            </a:r>
            <a:r>
              <a:rPr lang="nl-NL" dirty="0" err="1"/>
              <a:t>requirements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Do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terminate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registration</a:t>
            </a:r>
            <a:r>
              <a:rPr lang="nl-NL" dirty="0"/>
              <a:t> </a:t>
            </a:r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desired</a:t>
            </a:r>
            <a:r>
              <a:rPr lang="nl-NL" dirty="0"/>
              <a:t> </a:t>
            </a:r>
            <a:r>
              <a:rPr lang="nl-NL" dirty="0" err="1"/>
              <a:t>termination</a:t>
            </a:r>
            <a:r>
              <a:rPr lang="nl-NL" dirty="0"/>
              <a:t> date is </a:t>
            </a:r>
            <a:r>
              <a:rPr lang="nl-NL" dirty="0" err="1"/>
              <a:t>greater</a:t>
            </a:r>
            <a:r>
              <a:rPr lang="nl-NL" dirty="0"/>
              <a:t> </a:t>
            </a:r>
            <a:r>
              <a:rPr lang="nl-NL" dirty="0" err="1"/>
              <a:t>than</a:t>
            </a:r>
            <a:r>
              <a:rPr lang="nl-NL" dirty="0"/>
              <a:t> 31st of May</a:t>
            </a:r>
          </a:p>
          <a:p>
            <a:endParaRPr lang="nl-NL" dirty="0"/>
          </a:p>
          <a:p>
            <a:r>
              <a:rPr lang="nl-NL" dirty="0"/>
              <a:t>Do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terminate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registration</a:t>
            </a:r>
            <a:r>
              <a:rPr lang="nl-NL" dirty="0"/>
              <a:t> </a:t>
            </a:r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it</a:t>
            </a:r>
            <a:r>
              <a:rPr lang="nl-NL" dirty="0"/>
              <a:t> concerns a Pre-</a:t>
            </a:r>
            <a:r>
              <a:rPr lang="nl-NL" dirty="0" err="1"/>
              <a:t>Master’s</a:t>
            </a:r>
            <a:r>
              <a:rPr lang="nl-NL" dirty="0"/>
              <a:t> </a:t>
            </a:r>
            <a:r>
              <a:rPr lang="nl-NL" dirty="0" err="1"/>
              <a:t>Programme</a:t>
            </a:r>
            <a:endParaRPr lang="nl-NL" dirty="0"/>
          </a:p>
          <a:p>
            <a:endParaRPr lang="nl-NL" dirty="0"/>
          </a:p>
          <a:p>
            <a:r>
              <a:rPr lang="nl-NL" dirty="0"/>
              <a:t>Do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recalculate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tuition</a:t>
            </a:r>
            <a:r>
              <a:rPr lang="nl-NL" dirty="0"/>
              <a:t> fee </a:t>
            </a:r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Study</a:t>
            </a:r>
            <a:r>
              <a:rPr lang="nl-NL" dirty="0"/>
              <a:t> Form = ‘E’</a:t>
            </a:r>
          </a:p>
          <a:p>
            <a:endParaRPr lang="nl-NL" dirty="0"/>
          </a:p>
          <a:p>
            <a:r>
              <a:rPr lang="nl-NL" dirty="0"/>
              <a:t>Do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recalculate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tuition</a:t>
            </a:r>
            <a:r>
              <a:rPr lang="nl-NL" dirty="0"/>
              <a:t> fee </a:t>
            </a:r>
            <a:r>
              <a:rPr lang="nl-NL" dirty="0" err="1"/>
              <a:t>if</a:t>
            </a:r>
            <a:r>
              <a:rPr lang="nl-NL" dirty="0"/>
              <a:t> we have </a:t>
            </a:r>
            <a:r>
              <a:rPr lang="nl-NL" dirty="0" err="1"/>
              <a:t>received</a:t>
            </a:r>
            <a:r>
              <a:rPr lang="nl-NL" dirty="0"/>
              <a:t> a </a:t>
            </a:r>
            <a:r>
              <a:rPr lang="nl-NL" dirty="0" err="1"/>
              <a:t>waiver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</p:spTree>
    <p:extLst>
      <p:ext uri="{BB962C8B-B14F-4D97-AF65-F5344CB8AC3E}">
        <p14:creationId xmlns:p14="http://schemas.microsoft.com/office/powerpoint/2010/main" val="1359842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Hylke Hoekstra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1446168"/>
          </a:xfrm>
        </p:spPr>
        <p:txBody>
          <a:bodyPr/>
          <a:lstStyle/>
          <a:p>
            <a:r>
              <a:rPr lang="en-US" dirty="0"/>
              <a:t>Functional Application Manager</a:t>
            </a:r>
          </a:p>
          <a:p>
            <a:r>
              <a:rPr lang="en-US" dirty="0"/>
              <a:t>Leiden University</a:t>
            </a:r>
          </a:p>
          <a:p>
            <a:r>
              <a:rPr lang="en-US" dirty="0"/>
              <a:t>h.r.hoekstra@sea.leidenuniv.nl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14461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768096" y="4413956"/>
            <a:ext cx="3566160" cy="1446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491990" y="4413956"/>
            <a:ext cx="3566160" cy="1446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  <p:pic>
        <p:nvPicPr>
          <p:cNvPr id="11" name="Picture 3" descr="C:\Users\conijnr\Datanow\Home\Desktop\leidenuniv.png">
            <a:extLst>
              <a:ext uri="{FF2B5EF4-FFF2-40B4-BE49-F238E27FC236}">
                <a16:creationId xmlns:a16="http://schemas.microsoft.com/office/drawing/2014/main" id="{02F1FB68-5037-47B7-A79F-868C9F020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04" y="4581731"/>
            <a:ext cx="3430855" cy="144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274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" y="585216"/>
            <a:ext cx="7995339" cy="5568449"/>
          </a:xfr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</p:spTree>
    <p:extLst>
      <p:ext uri="{BB962C8B-B14F-4D97-AF65-F5344CB8AC3E}">
        <p14:creationId xmlns:p14="http://schemas.microsoft.com/office/powerpoint/2010/main" val="3588085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More </a:t>
            </a:r>
            <a:r>
              <a:rPr lang="nl-NL" dirty="0" err="1"/>
              <a:t>Additional</a:t>
            </a:r>
            <a:r>
              <a:rPr lang="nl-NL" dirty="0"/>
              <a:t> </a:t>
            </a:r>
            <a:r>
              <a:rPr lang="nl-NL" dirty="0" err="1"/>
              <a:t>functional</a:t>
            </a:r>
            <a:r>
              <a:rPr lang="nl-NL" dirty="0"/>
              <a:t> </a:t>
            </a:r>
            <a:r>
              <a:rPr lang="nl-NL" dirty="0" err="1"/>
              <a:t>requirements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Additional</a:t>
            </a:r>
            <a:r>
              <a:rPr lang="nl-NL" dirty="0"/>
              <a:t> </a:t>
            </a:r>
            <a:r>
              <a:rPr lang="nl-NL" dirty="0" err="1"/>
              <a:t>rules</a:t>
            </a:r>
            <a:r>
              <a:rPr lang="nl-NL" dirty="0"/>
              <a:t> </a:t>
            </a:r>
            <a:r>
              <a:rPr lang="nl-NL" dirty="0" err="1"/>
              <a:t>concerning</a:t>
            </a:r>
            <a:r>
              <a:rPr lang="nl-NL" dirty="0"/>
              <a:t> a ‘special’ </a:t>
            </a:r>
            <a:r>
              <a:rPr lang="nl-NL" dirty="0" err="1"/>
              <a:t>programme</a:t>
            </a:r>
            <a:r>
              <a:rPr lang="nl-NL" dirty="0"/>
              <a:t> (1298)</a:t>
            </a:r>
          </a:p>
          <a:p>
            <a:endParaRPr lang="nl-NL" dirty="0"/>
          </a:p>
          <a:p>
            <a:r>
              <a:rPr lang="nl-NL" dirty="0" err="1"/>
              <a:t>Additional</a:t>
            </a:r>
            <a:r>
              <a:rPr lang="nl-NL" dirty="0"/>
              <a:t> </a:t>
            </a:r>
            <a:r>
              <a:rPr lang="nl-NL" dirty="0" err="1"/>
              <a:t>rules</a:t>
            </a:r>
            <a:r>
              <a:rPr lang="nl-NL" dirty="0"/>
              <a:t> </a:t>
            </a:r>
            <a:r>
              <a:rPr lang="nl-NL" dirty="0" err="1"/>
              <a:t>concerning</a:t>
            </a:r>
            <a:r>
              <a:rPr lang="nl-NL" dirty="0"/>
              <a:t> </a:t>
            </a:r>
            <a:r>
              <a:rPr lang="nl-NL" dirty="0" err="1"/>
              <a:t>tuition</a:t>
            </a:r>
            <a:r>
              <a:rPr lang="nl-NL" dirty="0"/>
              <a:t> fee </a:t>
            </a:r>
            <a:r>
              <a:rPr lang="nl-NL" dirty="0" err="1"/>
              <a:t>waivers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</p:spTree>
    <p:extLst>
      <p:ext uri="{BB962C8B-B14F-4D97-AF65-F5344CB8AC3E}">
        <p14:creationId xmlns:p14="http://schemas.microsoft.com/office/powerpoint/2010/main" val="1111415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630180" cy="1499616"/>
          </a:xfrm>
        </p:spPr>
        <p:txBody>
          <a:bodyPr/>
          <a:lstStyle/>
          <a:p>
            <a:r>
              <a:rPr lang="nl-NL" dirty="0"/>
              <a:t>Technical </a:t>
            </a:r>
            <a:r>
              <a:rPr lang="nl-NL" dirty="0" err="1"/>
              <a:t>constraints</a:t>
            </a:r>
            <a:r>
              <a:rPr lang="nl-NL" dirty="0"/>
              <a:t>/</a:t>
            </a:r>
            <a:r>
              <a:rPr lang="nl-NL" dirty="0" err="1"/>
              <a:t>requirements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App Engine </a:t>
            </a:r>
            <a:r>
              <a:rPr lang="nl-NL" dirty="0" err="1"/>
              <a:t>cannot</a:t>
            </a:r>
            <a:r>
              <a:rPr lang="nl-NL" dirty="0"/>
              <a:t> </a:t>
            </a:r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row</a:t>
            </a:r>
            <a:r>
              <a:rPr lang="nl-NL" dirty="0"/>
              <a:t> on Student Program/Plan </a:t>
            </a:r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student has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dirty="0" err="1"/>
              <a:t>inactive</a:t>
            </a:r>
            <a:r>
              <a:rPr lang="nl-NL" dirty="0"/>
              <a:t> </a:t>
            </a:r>
            <a:r>
              <a:rPr lang="nl-NL" dirty="0" err="1"/>
              <a:t>subplan</a:t>
            </a:r>
            <a:endParaRPr lang="nl-NL" dirty="0"/>
          </a:p>
          <a:p>
            <a:endParaRPr lang="nl-NL" dirty="0"/>
          </a:p>
          <a:p>
            <a:r>
              <a:rPr lang="nl-NL" dirty="0"/>
              <a:t>Batch </a:t>
            </a:r>
            <a:r>
              <a:rPr lang="nl-NL" dirty="0" err="1"/>
              <a:t>tuition</a:t>
            </a:r>
            <a:r>
              <a:rPr lang="nl-NL" dirty="0"/>
              <a:t> </a:t>
            </a:r>
            <a:r>
              <a:rPr lang="nl-NL" dirty="0" err="1"/>
              <a:t>calculation</a:t>
            </a:r>
            <a:r>
              <a:rPr lang="nl-NL" dirty="0"/>
              <a:t> </a:t>
            </a:r>
            <a:r>
              <a:rPr lang="nl-NL" dirty="0" err="1"/>
              <a:t>cannot</a:t>
            </a:r>
            <a:r>
              <a:rPr lang="nl-NL" dirty="0"/>
              <a:t> </a:t>
            </a:r>
            <a:r>
              <a:rPr lang="nl-NL" dirty="0" err="1"/>
              <a:t>calculate</a:t>
            </a:r>
            <a:r>
              <a:rPr lang="nl-NL" dirty="0"/>
              <a:t> </a:t>
            </a:r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there</a:t>
            </a:r>
            <a:r>
              <a:rPr lang="nl-NL" dirty="0"/>
              <a:t> is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dirty="0" err="1"/>
              <a:t>inactive</a:t>
            </a:r>
            <a:r>
              <a:rPr lang="nl-NL" dirty="0"/>
              <a:t> program </a:t>
            </a:r>
            <a:r>
              <a:rPr lang="nl-NL" dirty="0" err="1"/>
              <a:t>within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same</a:t>
            </a:r>
            <a:r>
              <a:rPr lang="nl-NL" dirty="0"/>
              <a:t> </a:t>
            </a:r>
            <a:r>
              <a:rPr lang="nl-NL" dirty="0" err="1"/>
              <a:t>academic</a:t>
            </a:r>
            <a:r>
              <a:rPr lang="nl-NL" dirty="0"/>
              <a:t> </a:t>
            </a:r>
            <a:r>
              <a:rPr lang="nl-NL" dirty="0" err="1"/>
              <a:t>year</a:t>
            </a:r>
            <a:r>
              <a:rPr lang="nl-NL" dirty="0"/>
              <a:t> in a </a:t>
            </a:r>
            <a:r>
              <a:rPr lang="nl-NL" dirty="0" err="1"/>
              <a:t>career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a </a:t>
            </a:r>
            <a:r>
              <a:rPr lang="nl-NL" dirty="0" err="1"/>
              <a:t>lower</a:t>
            </a:r>
            <a:r>
              <a:rPr lang="nl-NL" dirty="0"/>
              <a:t> </a:t>
            </a:r>
            <a:r>
              <a:rPr lang="nl-NL" dirty="0" err="1"/>
              <a:t>career</a:t>
            </a:r>
            <a:r>
              <a:rPr lang="nl-NL" dirty="0"/>
              <a:t> </a:t>
            </a:r>
            <a:r>
              <a:rPr lang="nl-NL" dirty="0" err="1"/>
              <a:t>number</a:t>
            </a:r>
            <a:endParaRPr lang="nl-NL" dirty="0"/>
          </a:p>
          <a:p>
            <a:endParaRPr lang="nl-NL" dirty="0"/>
          </a:p>
          <a:p>
            <a:r>
              <a:rPr lang="nl-NL" dirty="0" err="1"/>
              <a:t>Tuition</a:t>
            </a:r>
            <a:r>
              <a:rPr lang="nl-NL" dirty="0"/>
              <a:t> fee </a:t>
            </a:r>
            <a:r>
              <a:rPr lang="nl-NL" dirty="0" err="1"/>
              <a:t>waivers</a:t>
            </a:r>
            <a:r>
              <a:rPr lang="nl-NL" dirty="0"/>
              <a:t> </a:t>
            </a:r>
            <a:r>
              <a:rPr lang="nl-NL" dirty="0" err="1"/>
              <a:t>cannot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recalculated</a:t>
            </a:r>
            <a:r>
              <a:rPr lang="nl-NL" dirty="0"/>
              <a:t> </a:t>
            </a:r>
            <a:r>
              <a:rPr lang="nl-NL" dirty="0" err="1"/>
              <a:t>automatically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</p:spTree>
    <p:extLst>
      <p:ext uri="{BB962C8B-B14F-4D97-AF65-F5344CB8AC3E}">
        <p14:creationId xmlns:p14="http://schemas.microsoft.com/office/powerpoint/2010/main" val="38989281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108" y="336162"/>
            <a:ext cx="4717024" cy="6382230"/>
          </a:xfr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</p:spTree>
    <p:extLst>
      <p:ext uri="{BB962C8B-B14F-4D97-AF65-F5344CB8AC3E}">
        <p14:creationId xmlns:p14="http://schemas.microsoft.com/office/powerpoint/2010/main" val="4135572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Result: </a:t>
            </a:r>
            <a:br>
              <a:rPr lang="en-US" dirty="0"/>
            </a:br>
            <a:r>
              <a:rPr lang="en-US" dirty="0"/>
              <a:t>a very Complex query for this process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626" y="1922466"/>
            <a:ext cx="5440475" cy="4548238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5805101" y="2588701"/>
            <a:ext cx="278353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28 tables</a:t>
            </a:r>
          </a:p>
          <a:p>
            <a:r>
              <a:rPr lang="en-US" dirty="0"/>
              <a:t>10 subqueries</a:t>
            </a:r>
          </a:p>
          <a:p>
            <a:endParaRPr lang="en-US" dirty="0"/>
          </a:p>
          <a:p>
            <a:r>
              <a:rPr lang="en-US" dirty="0"/>
              <a:t>Months are calculated by subtracting </a:t>
            </a:r>
            <a:r>
              <a:rPr lang="en-US" dirty="0" err="1"/>
              <a:t>startdates</a:t>
            </a:r>
            <a:r>
              <a:rPr lang="en-US" dirty="0"/>
              <a:t> from end dates</a:t>
            </a:r>
          </a:p>
          <a:p>
            <a:endParaRPr lang="en-US" dirty="0"/>
          </a:p>
          <a:p>
            <a:r>
              <a:rPr lang="en-US" dirty="0"/>
              <a:t>Two-pass process for quitting and graduating</a:t>
            </a:r>
          </a:p>
        </p:txBody>
      </p:sp>
    </p:spTree>
    <p:extLst>
      <p:ext uri="{BB962C8B-B14F-4D97-AF65-F5344CB8AC3E}">
        <p14:creationId xmlns:p14="http://schemas.microsoft.com/office/powerpoint/2010/main" val="8394423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A8FD779F-11E5-4CE3-A9A3-A1979661A1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0" t="12088" r="12477" b="5194"/>
          <a:stretch/>
        </p:blipFill>
        <p:spPr>
          <a:xfrm>
            <a:off x="6266271" y="895937"/>
            <a:ext cx="2357687" cy="170522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7B21024-E25F-4593-A857-EFC18C2BB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drawing</a:t>
            </a:r>
            <a:r>
              <a:rPr lang="nl-NL" dirty="0"/>
              <a:t> board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2AAC88-31EB-49DD-9630-A9BB711B7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86000"/>
            <a:ext cx="7727834" cy="4023360"/>
          </a:xfrm>
        </p:spPr>
        <p:txBody>
          <a:bodyPr>
            <a:normAutofit/>
          </a:bodyPr>
          <a:lstStyle/>
          <a:p>
            <a:r>
              <a:rPr lang="nl-NL" dirty="0" err="1"/>
              <a:t>Objectives</a:t>
            </a:r>
            <a:r>
              <a:rPr lang="nl-NL" dirty="0"/>
              <a:t>: </a:t>
            </a:r>
          </a:p>
          <a:p>
            <a:r>
              <a:rPr lang="nl-NL" dirty="0"/>
              <a:t>1. Stop </a:t>
            </a:r>
            <a:r>
              <a:rPr lang="nl-NL" dirty="0" err="1"/>
              <a:t>using</a:t>
            </a:r>
            <a:r>
              <a:rPr lang="nl-NL" dirty="0"/>
              <a:t> </a:t>
            </a:r>
            <a:r>
              <a:rPr lang="nl-NL" dirty="0" err="1"/>
              <a:t>just</a:t>
            </a:r>
            <a:r>
              <a:rPr lang="nl-NL" dirty="0"/>
              <a:t> </a:t>
            </a:r>
            <a:r>
              <a:rPr lang="nl-NL" dirty="0" err="1"/>
              <a:t>one</a:t>
            </a:r>
            <a:r>
              <a:rPr lang="nl-NL" dirty="0"/>
              <a:t> query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create</a:t>
            </a:r>
            <a:r>
              <a:rPr lang="nl-NL" dirty="0"/>
              <a:t> separate (small) building </a:t>
            </a:r>
            <a:r>
              <a:rPr lang="nl-NL" dirty="0" err="1"/>
              <a:t>blocks</a:t>
            </a:r>
            <a:endParaRPr lang="nl-NL" dirty="0"/>
          </a:p>
          <a:p>
            <a:r>
              <a:rPr lang="nl-NL" dirty="0"/>
              <a:t>2. Get </a:t>
            </a:r>
            <a:r>
              <a:rPr lang="nl-NL" dirty="0" err="1"/>
              <a:t>the</a:t>
            </a:r>
            <a:r>
              <a:rPr lang="nl-NL" dirty="0"/>
              <a:t> student </a:t>
            </a:r>
            <a:r>
              <a:rPr lang="nl-NL" dirty="0" err="1"/>
              <a:t>registration</a:t>
            </a:r>
            <a:r>
              <a:rPr lang="nl-NL" dirty="0"/>
              <a:t> status per </a:t>
            </a:r>
            <a:r>
              <a:rPr lang="nl-NL" dirty="0" err="1"/>
              <a:t>month</a:t>
            </a:r>
            <a:r>
              <a:rPr lang="nl-NL" dirty="0"/>
              <a:t> in </a:t>
            </a:r>
            <a:r>
              <a:rPr lang="nl-NL" dirty="0" err="1"/>
              <a:t>one</a:t>
            </a:r>
            <a:r>
              <a:rPr lang="nl-NL" dirty="0"/>
              <a:t> </a:t>
            </a:r>
            <a:r>
              <a:rPr lang="nl-NL" dirty="0" err="1"/>
              <a:t>overview</a:t>
            </a:r>
            <a:endParaRPr lang="nl-NL" dirty="0"/>
          </a:p>
          <a:p>
            <a:endParaRPr lang="nl-NL" dirty="0"/>
          </a:p>
          <a:p>
            <a:r>
              <a:rPr lang="nl-NL" dirty="0" err="1"/>
              <a:t>Advantages</a:t>
            </a:r>
            <a:r>
              <a:rPr lang="nl-NL" dirty="0"/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/>
              <a:t> </a:t>
            </a:r>
            <a:r>
              <a:rPr lang="nl-NL" dirty="0" err="1"/>
              <a:t>Easier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oversee</a:t>
            </a:r>
            <a:r>
              <a:rPr lang="nl-NL" dirty="0"/>
              <a:t> </a:t>
            </a:r>
            <a:r>
              <a:rPr lang="nl-NL" dirty="0" err="1"/>
              <a:t>each</a:t>
            </a:r>
            <a:r>
              <a:rPr lang="nl-NL" dirty="0"/>
              <a:t> block,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thus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complete </a:t>
            </a:r>
            <a:r>
              <a:rPr lang="nl-NL" dirty="0" err="1"/>
              <a:t>process</a:t>
            </a:r>
            <a:endParaRPr lang="nl-NL" dirty="0"/>
          </a:p>
          <a:p>
            <a:pPr>
              <a:buFont typeface="Wingdings" panose="05000000000000000000" pitchFamily="2" charset="2"/>
              <a:buChar char="ü"/>
            </a:pPr>
            <a:r>
              <a:rPr lang="nl-NL" dirty="0"/>
              <a:t> </a:t>
            </a:r>
            <a:r>
              <a:rPr lang="nl-NL" dirty="0" err="1"/>
              <a:t>Easier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test </a:t>
            </a:r>
            <a:r>
              <a:rPr lang="nl-NL" dirty="0" err="1"/>
              <a:t>every</a:t>
            </a:r>
            <a:r>
              <a:rPr lang="nl-NL" dirty="0"/>
              <a:t> component of </a:t>
            </a:r>
            <a:r>
              <a:rPr lang="nl-NL" dirty="0" err="1"/>
              <a:t>the</a:t>
            </a:r>
            <a:r>
              <a:rPr lang="nl-NL" dirty="0"/>
              <a:t> batch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/>
              <a:t> </a:t>
            </a:r>
            <a:r>
              <a:rPr lang="nl-NL" dirty="0" err="1"/>
              <a:t>Easier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troubleshooting</a:t>
            </a:r>
            <a:endParaRPr lang="nl-NL" dirty="0"/>
          </a:p>
          <a:p>
            <a:pPr>
              <a:buFont typeface="Wingdings" panose="05000000000000000000" pitchFamily="2" charset="2"/>
              <a:buChar char="ü"/>
            </a:pPr>
            <a:r>
              <a:rPr lang="nl-NL" dirty="0"/>
              <a:t> </a:t>
            </a:r>
            <a:r>
              <a:rPr lang="nl-NL" dirty="0" err="1"/>
              <a:t>Easier</a:t>
            </a:r>
            <a:r>
              <a:rPr lang="nl-NL" dirty="0"/>
              <a:t> </a:t>
            </a:r>
            <a:r>
              <a:rPr lang="nl-NL" dirty="0" err="1"/>
              <a:t>calculations</a:t>
            </a:r>
            <a:r>
              <a:rPr lang="nl-NL" dirty="0"/>
              <a:t> by </a:t>
            </a:r>
            <a:r>
              <a:rPr lang="nl-NL" dirty="0" err="1"/>
              <a:t>simplifying</a:t>
            </a:r>
            <a:r>
              <a:rPr lang="nl-NL" dirty="0"/>
              <a:t> complex student </a:t>
            </a:r>
            <a:r>
              <a:rPr lang="nl-NL" dirty="0" err="1"/>
              <a:t>registrations</a:t>
            </a: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D9D2364-7AEA-4A62-8CDA-56F9620D0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</p:spTree>
    <p:extLst>
      <p:ext uri="{BB962C8B-B14F-4D97-AF65-F5344CB8AC3E}">
        <p14:creationId xmlns:p14="http://schemas.microsoft.com/office/powerpoint/2010/main" val="33510962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3C6E94D8-56E4-4AB2-B664-B95BB29E4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259" y="3288122"/>
            <a:ext cx="2281469" cy="153208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Simplifying the process flow (2017)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8096" y="2084832"/>
            <a:ext cx="7290055" cy="4224528"/>
          </a:xfrm>
        </p:spPr>
        <p:txBody>
          <a:bodyPr/>
          <a:lstStyle/>
          <a:p>
            <a:r>
              <a:rPr lang="en-US" dirty="0"/>
              <a:t>Identifying the </a:t>
            </a:r>
            <a:r>
              <a:rPr lang="en-US" b="1" dirty="0"/>
              <a:t>three</a:t>
            </a:r>
            <a:r>
              <a:rPr lang="en-US" dirty="0"/>
              <a:t> key elements of the process:</a:t>
            </a:r>
            <a:br>
              <a:rPr lang="en-US" dirty="0"/>
            </a:br>
            <a:endParaRPr lang="en-US" dirty="0"/>
          </a:p>
          <a:p>
            <a:r>
              <a:rPr lang="en-US" dirty="0"/>
              <a:t>1. Determining provisional termination dates and determining whether the registration is eligible for automatic termination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Functional requirements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Technical requirements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r>
              <a:rPr lang="en-US" dirty="0"/>
              <a:t>2. Determining whether the tuition needs to be recalculated</a:t>
            </a:r>
          </a:p>
          <a:p>
            <a:endParaRPr lang="en-US" dirty="0"/>
          </a:p>
          <a:p>
            <a:r>
              <a:rPr lang="en-US" dirty="0"/>
              <a:t>3. Calculating the correct number of registered months per student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</p:spTree>
    <p:extLst>
      <p:ext uri="{BB962C8B-B14F-4D97-AF65-F5344CB8AC3E}">
        <p14:creationId xmlns:p14="http://schemas.microsoft.com/office/powerpoint/2010/main" val="5231784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5" y="585216"/>
            <a:ext cx="6123629" cy="5885488"/>
          </a:xfr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4E55FD6B-394B-41AF-8BBC-E0BD51A8DBE2}"/>
              </a:ext>
            </a:extLst>
          </p:cNvPr>
          <p:cNvSpPr/>
          <p:nvPr/>
        </p:nvSpPr>
        <p:spPr>
          <a:xfrm>
            <a:off x="1118586" y="1916155"/>
            <a:ext cx="1731147" cy="8803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52098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8095" y="585216"/>
            <a:ext cx="7590251" cy="1499616"/>
          </a:xfrm>
        </p:spPr>
        <p:txBody>
          <a:bodyPr/>
          <a:lstStyle/>
          <a:p>
            <a:r>
              <a:rPr lang="nl-NL" dirty="0" err="1"/>
              <a:t>Unify</a:t>
            </a:r>
            <a:r>
              <a:rPr lang="nl-NL" dirty="0"/>
              <a:t> </a:t>
            </a:r>
            <a:r>
              <a:rPr lang="nl-NL" dirty="0" err="1"/>
              <a:t>all</a:t>
            </a:r>
            <a:r>
              <a:rPr lang="nl-NL" dirty="0"/>
              <a:t> </a:t>
            </a:r>
            <a:r>
              <a:rPr lang="nl-NL" dirty="0" err="1"/>
              <a:t>deregistration</a:t>
            </a:r>
            <a:r>
              <a:rPr lang="nl-NL" dirty="0"/>
              <a:t> </a:t>
            </a:r>
            <a:r>
              <a:rPr lang="nl-NL" dirty="0" err="1"/>
              <a:t>requests</a:t>
            </a:r>
            <a:r>
              <a:rPr lang="nl-NL" dirty="0"/>
              <a:t>…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D350D889-5004-4652-A060-96BA866849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978" y="1642369"/>
            <a:ext cx="7146369" cy="4749553"/>
          </a:xfr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</p:spTree>
    <p:extLst>
      <p:ext uri="{BB962C8B-B14F-4D97-AF65-F5344CB8AC3E}">
        <p14:creationId xmlns:p14="http://schemas.microsoft.com/office/powerpoint/2010/main" val="29210767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.. AND Select </a:t>
            </a:r>
            <a:r>
              <a:rPr lang="nl-NL" dirty="0" err="1"/>
              <a:t>all</a:t>
            </a:r>
            <a:r>
              <a:rPr lang="nl-NL" dirty="0"/>
              <a:t> </a:t>
            </a:r>
            <a:r>
              <a:rPr lang="nl-NL" dirty="0" err="1"/>
              <a:t>eligible</a:t>
            </a:r>
            <a:r>
              <a:rPr lang="nl-NL" dirty="0"/>
              <a:t> </a:t>
            </a:r>
            <a:r>
              <a:rPr lang="nl-NL" dirty="0" err="1"/>
              <a:t>requests</a:t>
            </a:r>
            <a:endParaRPr lang="nl-NL" dirty="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47C5FE67-A7BF-4E18-9A54-3AE241F0A0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" y="1677396"/>
            <a:ext cx="6138731" cy="4892079"/>
          </a:xfr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</p:spTree>
    <p:extLst>
      <p:ext uri="{BB962C8B-B14F-4D97-AF65-F5344CB8AC3E}">
        <p14:creationId xmlns:p14="http://schemas.microsoft.com/office/powerpoint/2010/main" val="763788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20"/>
          <p:cNvSpPr/>
          <p:nvPr/>
        </p:nvSpPr>
        <p:spPr>
          <a:xfrm>
            <a:off x="0" y="-27384"/>
            <a:ext cx="12198350" cy="6897311"/>
          </a:xfrm>
          <a:prstGeom prst="rect">
            <a:avLst/>
          </a:prstGeom>
          <a:solidFill>
            <a:srgbClr val="00B0F0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781" y="629765"/>
            <a:ext cx="9425331" cy="5413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083622"/>
      </p:ext>
    </p:extLst>
  </p:cSld>
  <p:clrMapOvr>
    <a:masterClrMapping/>
  </p:clrMapOvr>
  <p:transition spd="med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96EAAE-82BE-48FA-84E8-71F57751B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first building </a:t>
            </a:r>
            <a:r>
              <a:rPr lang="nl-NL" dirty="0" err="1"/>
              <a:t>blocks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38DC10-63B4-4A7E-B9AE-0DA769FF1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7401" y="2152835"/>
            <a:ext cx="5862188" cy="4023360"/>
          </a:xfrm>
        </p:spPr>
        <p:txBody>
          <a:bodyPr>
            <a:normAutofit lnSpcReduction="10000"/>
          </a:bodyPr>
          <a:lstStyle/>
          <a:p>
            <a:r>
              <a:rPr lang="nl-NL" dirty="0" err="1"/>
              <a:t>One</a:t>
            </a:r>
            <a:r>
              <a:rPr lang="nl-NL" dirty="0"/>
              <a:t> SQL View </a:t>
            </a:r>
            <a:r>
              <a:rPr lang="nl-NL" dirty="0" err="1"/>
              <a:t>containing</a:t>
            </a:r>
            <a:r>
              <a:rPr lang="nl-NL" dirty="0"/>
              <a:t> </a:t>
            </a:r>
            <a:r>
              <a:rPr lang="nl-NL" dirty="0" err="1"/>
              <a:t>all</a:t>
            </a:r>
            <a:r>
              <a:rPr lang="nl-NL" dirty="0"/>
              <a:t> </a:t>
            </a:r>
            <a:r>
              <a:rPr lang="nl-NL" dirty="0" err="1"/>
              <a:t>deregistration</a:t>
            </a:r>
            <a:r>
              <a:rPr lang="nl-NL" dirty="0"/>
              <a:t> </a:t>
            </a:r>
            <a:r>
              <a:rPr lang="nl-NL" dirty="0" err="1"/>
              <a:t>requests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correct date</a:t>
            </a:r>
          </a:p>
          <a:p>
            <a:endParaRPr lang="nl-NL" dirty="0"/>
          </a:p>
          <a:p>
            <a:r>
              <a:rPr lang="nl-NL" dirty="0" err="1"/>
              <a:t>One</a:t>
            </a:r>
            <a:r>
              <a:rPr lang="nl-NL" dirty="0"/>
              <a:t> query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allocates</a:t>
            </a:r>
            <a:r>
              <a:rPr lang="nl-NL" dirty="0"/>
              <a:t> a new </a:t>
            </a:r>
            <a:r>
              <a:rPr lang="nl-NL" dirty="0" err="1"/>
              <a:t>programme</a:t>
            </a:r>
            <a:r>
              <a:rPr lang="nl-NL" dirty="0"/>
              <a:t> action </a:t>
            </a:r>
            <a:r>
              <a:rPr lang="nl-NL" dirty="0" err="1"/>
              <a:t>called</a:t>
            </a:r>
            <a:r>
              <a:rPr lang="nl-NL" dirty="0"/>
              <a:t> ‘EXIT’ </a:t>
            </a:r>
            <a:r>
              <a:rPr lang="nl-NL" dirty="0" err="1"/>
              <a:t>which</a:t>
            </a:r>
            <a:r>
              <a:rPr lang="nl-NL" dirty="0"/>
              <a:t> </a:t>
            </a:r>
            <a:r>
              <a:rPr lang="nl-NL" dirty="0" err="1"/>
              <a:t>defines</a:t>
            </a:r>
            <a:r>
              <a:rPr lang="nl-NL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 </a:t>
            </a:r>
            <a:r>
              <a:rPr lang="nl-NL" dirty="0" err="1"/>
              <a:t>whether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registration</a:t>
            </a:r>
            <a:r>
              <a:rPr lang="nl-NL" dirty="0"/>
              <a:t> is </a:t>
            </a:r>
            <a:r>
              <a:rPr lang="nl-NL" dirty="0" err="1"/>
              <a:t>eligible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automatic </a:t>
            </a:r>
            <a:r>
              <a:rPr lang="nl-NL" dirty="0" err="1"/>
              <a:t>termination</a:t>
            </a: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provisional</a:t>
            </a:r>
            <a:r>
              <a:rPr lang="nl-NL" dirty="0"/>
              <a:t> </a:t>
            </a:r>
            <a:r>
              <a:rPr lang="nl-NL" dirty="0" err="1"/>
              <a:t>termination</a:t>
            </a:r>
            <a:r>
              <a:rPr lang="nl-NL" dirty="0"/>
              <a:t> date</a:t>
            </a:r>
          </a:p>
          <a:p>
            <a:endParaRPr lang="nl-NL" dirty="0"/>
          </a:p>
          <a:p>
            <a:r>
              <a:rPr lang="nl-NL" dirty="0" err="1"/>
              <a:t>One</a:t>
            </a:r>
            <a:r>
              <a:rPr lang="nl-NL" dirty="0"/>
              <a:t> query </a:t>
            </a:r>
            <a:r>
              <a:rPr lang="nl-NL" dirty="0" err="1"/>
              <a:t>to</a:t>
            </a:r>
            <a:r>
              <a:rPr lang="nl-NL" dirty="0"/>
              <a:t> monitor </a:t>
            </a:r>
            <a:r>
              <a:rPr lang="nl-NL" dirty="0" err="1"/>
              <a:t>all</a:t>
            </a:r>
            <a:r>
              <a:rPr lang="nl-NL" dirty="0"/>
              <a:t> </a:t>
            </a:r>
            <a:r>
              <a:rPr lang="nl-NL" dirty="0" err="1"/>
              <a:t>exceptions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need</a:t>
            </a:r>
            <a:r>
              <a:rPr lang="nl-NL" dirty="0"/>
              <a:t> </a:t>
            </a:r>
            <a:r>
              <a:rPr lang="nl-NL" dirty="0" err="1"/>
              <a:t>individual</a:t>
            </a:r>
            <a:r>
              <a:rPr lang="nl-NL" dirty="0"/>
              <a:t> attention (manual </a:t>
            </a:r>
            <a:r>
              <a:rPr lang="nl-NL" dirty="0" err="1"/>
              <a:t>deregistration</a:t>
            </a:r>
            <a:r>
              <a:rPr lang="nl-NL" dirty="0"/>
              <a:t>)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28FF908-C0E1-48EE-92A6-D74349AE8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45F6735-20F3-4A15-9376-956C7F6B1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02" y="2787589"/>
            <a:ext cx="2549498" cy="219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6498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5" y="585216"/>
            <a:ext cx="6123629" cy="5885488"/>
          </a:xfr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58EA859B-9D8D-4E2B-A3FA-FC0F1F83F358}"/>
              </a:ext>
            </a:extLst>
          </p:cNvPr>
          <p:cNvSpPr/>
          <p:nvPr/>
        </p:nvSpPr>
        <p:spPr>
          <a:xfrm>
            <a:off x="3941692" y="3665061"/>
            <a:ext cx="1571342" cy="9868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24240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AEFB26A3-FAE8-4F25-9C68-079331163E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5" y="585216"/>
            <a:ext cx="4096867" cy="6158267"/>
          </a:xfr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175EAB09-AFD2-419A-94E0-E189D8E057C1}"/>
              </a:ext>
            </a:extLst>
          </p:cNvPr>
          <p:cNvSpPr txBox="1"/>
          <p:nvPr/>
        </p:nvSpPr>
        <p:spPr>
          <a:xfrm>
            <a:off x="5175682" y="2530136"/>
            <a:ext cx="31870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Determining</a:t>
            </a:r>
            <a:r>
              <a:rPr lang="nl-NL" dirty="0"/>
              <a:t> </a:t>
            </a:r>
            <a:r>
              <a:rPr lang="nl-NL" dirty="0" err="1"/>
              <a:t>whether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update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variable</a:t>
            </a:r>
            <a:r>
              <a:rPr lang="nl-NL" dirty="0"/>
              <a:t> is </a:t>
            </a:r>
            <a:r>
              <a:rPr lang="nl-NL" dirty="0" err="1"/>
              <a:t>necessary</a:t>
            </a:r>
            <a:r>
              <a:rPr lang="nl-NL" dirty="0"/>
              <a:t>.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update is </a:t>
            </a:r>
            <a:r>
              <a:rPr lang="nl-NL" dirty="0" err="1"/>
              <a:t>necessary</a:t>
            </a:r>
            <a:r>
              <a:rPr lang="nl-NL" dirty="0"/>
              <a:t>, we </a:t>
            </a:r>
            <a:r>
              <a:rPr lang="nl-NL" dirty="0" err="1"/>
              <a:t>need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calculate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correct </a:t>
            </a:r>
            <a:r>
              <a:rPr lang="nl-NL" dirty="0" err="1"/>
              <a:t>number</a:t>
            </a:r>
            <a:r>
              <a:rPr lang="nl-NL" dirty="0"/>
              <a:t> of </a:t>
            </a:r>
            <a:r>
              <a:rPr lang="nl-NL" dirty="0" err="1"/>
              <a:t>months</a:t>
            </a:r>
            <a:r>
              <a:rPr lang="nl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18846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CALCULATion</a:t>
            </a:r>
            <a:r>
              <a:rPr lang="en-US" dirty="0"/>
              <a:t> with the help of </a:t>
            </a:r>
            <a:r>
              <a:rPr lang="en-US" dirty="0" err="1"/>
              <a:t>sql</a:t>
            </a:r>
            <a:r>
              <a:rPr lang="en-US" dirty="0"/>
              <a:t> views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How to effectively use binary logic and aggregate functions in an SQL View to calculate how many months a student is registered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lumMod val="90000"/>
                    <a:lumOff val="10000"/>
                  </a:prstClr>
                </a:solidFill>
              </a:rPr>
              <a:t>EMEA Alliance   16-17 October 2017</a:t>
            </a:r>
          </a:p>
        </p:txBody>
      </p:sp>
    </p:spTree>
    <p:extLst>
      <p:ext uri="{BB962C8B-B14F-4D97-AF65-F5344CB8AC3E}">
        <p14:creationId xmlns:p14="http://schemas.microsoft.com/office/powerpoint/2010/main" val="33823356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2016 </a:t>
            </a:r>
            <a:r>
              <a:rPr lang="nl-NL" dirty="0" err="1"/>
              <a:t>expression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 2016 we </a:t>
            </a:r>
            <a:r>
              <a:rPr lang="nl-NL" dirty="0" err="1"/>
              <a:t>calculated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number</a:t>
            </a:r>
            <a:r>
              <a:rPr lang="nl-NL" dirty="0"/>
              <a:t> of </a:t>
            </a:r>
            <a:r>
              <a:rPr lang="nl-NL" dirty="0" err="1"/>
              <a:t>months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following</a:t>
            </a:r>
            <a:r>
              <a:rPr lang="nl-NL" dirty="0"/>
              <a:t> </a:t>
            </a:r>
            <a:r>
              <a:rPr lang="nl-NL" dirty="0" err="1"/>
              <a:t>expression</a:t>
            </a:r>
            <a:r>
              <a:rPr lang="nl-NL" dirty="0"/>
              <a:t>:</a:t>
            </a:r>
          </a:p>
          <a:p>
            <a:endParaRPr lang="nl-NL" dirty="0"/>
          </a:p>
          <a:p>
            <a:r>
              <a:rPr lang="en-US" dirty="0"/>
              <a:t>ROUND((TO_DATE(A.SSR_SL_END_DT_NLD) - TO_DATE(D.EFFDT)) / (365/12))</a:t>
            </a:r>
          </a:p>
          <a:p>
            <a:endParaRPr lang="en-US" dirty="0"/>
          </a:p>
          <a:p>
            <a:r>
              <a:rPr lang="en-US" dirty="0"/>
              <a:t>This </a:t>
            </a:r>
            <a:r>
              <a:rPr lang="nl-NL" dirty="0" err="1"/>
              <a:t>subtracts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start date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termination</a:t>
            </a:r>
            <a:r>
              <a:rPr lang="nl-NL" dirty="0"/>
              <a:t> date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then</a:t>
            </a:r>
            <a:r>
              <a:rPr lang="nl-NL" dirty="0"/>
              <a:t> </a:t>
            </a:r>
            <a:r>
              <a:rPr lang="nl-NL" dirty="0" err="1"/>
              <a:t>divides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by 365/12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convert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integer </a:t>
            </a:r>
            <a:r>
              <a:rPr lang="nl-NL" dirty="0" err="1"/>
              <a:t>using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ROUND </a:t>
            </a:r>
            <a:r>
              <a:rPr lang="nl-NL" dirty="0" err="1"/>
              <a:t>function</a:t>
            </a:r>
            <a:r>
              <a:rPr lang="nl-NL" dirty="0"/>
              <a:t>.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</p:spTree>
    <p:extLst>
      <p:ext uri="{BB962C8B-B14F-4D97-AF65-F5344CB8AC3E}">
        <p14:creationId xmlns:p14="http://schemas.microsoft.com/office/powerpoint/2010/main" val="37011600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665690" cy="1499616"/>
          </a:xfrm>
        </p:spPr>
        <p:txBody>
          <a:bodyPr/>
          <a:lstStyle/>
          <a:p>
            <a:r>
              <a:rPr lang="nl-NL" dirty="0" err="1"/>
              <a:t>Disadvantages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2016 </a:t>
            </a:r>
            <a:r>
              <a:rPr lang="nl-NL" dirty="0" err="1"/>
              <a:t>expression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It </a:t>
            </a:r>
            <a:r>
              <a:rPr lang="nl-NL" dirty="0" err="1"/>
              <a:t>works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a student </a:t>
            </a:r>
            <a:r>
              <a:rPr lang="nl-NL" dirty="0" err="1"/>
              <a:t>who</a:t>
            </a:r>
            <a:r>
              <a:rPr lang="nl-NL" dirty="0"/>
              <a:t> is </a:t>
            </a:r>
            <a:r>
              <a:rPr lang="nl-NL" dirty="0" err="1"/>
              <a:t>registered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one</a:t>
            </a:r>
            <a:r>
              <a:rPr lang="nl-NL" dirty="0"/>
              <a:t> </a:t>
            </a:r>
            <a:r>
              <a:rPr lang="nl-NL" dirty="0" err="1"/>
              <a:t>programme</a:t>
            </a:r>
            <a:r>
              <a:rPr lang="nl-NL" dirty="0"/>
              <a:t> </a:t>
            </a:r>
            <a:r>
              <a:rPr lang="nl-NL" dirty="0" err="1"/>
              <a:t>only</a:t>
            </a:r>
            <a:endParaRPr lang="nl-NL" dirty="0"/>
          </a:p>
          <a:p>
            <a:endParaRPr lang="nl-NL" dirty="0"/>
          </a:p>
          <a:p>
            <a:r>
              <a:rPr lang="nl-NL" dirty="0"/>
              <a:t>It </a:t>
            </a:r>
            <a:r>
              <a:rPr lang="nl-NL" dirty="0" err="1"/>
              <a:t>will</a:t>
            </a:r>
            <a:r>
              <a:rPr lang="nl-NL" dirty="0"/>
              <a:t>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work</a:t>
            </a:r>
            <a:r>
              <a:rPr lang="nl-NL" dirty="0"/>
              <a:t> </a:t>
            </a:r>
            <a:r>
              <a:rPr lang="nl-NL" dirty="0" err="1"/>
              <a:t>if</a:t>
            </a:r>
            <a:r>
              <a:rPr lang="nl-NL" dirty="0"/>
              <a:t> a student is </a:t>
            </a:r>
            <a:r>
              <a:rPr lang="nl-NL" dirty="0" err="1"/>
              <a:t>registered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more </a:t>
            </a:r>
            <a:r>
              <a:rPr lang="nl-NL" dirty="0" err="1"/>
              <a:t>than</a:t>
            </a:r>
            <a:r>
              <a:rPr lang="nl-NL" dirty="0"/>
              <a:t> </a:t>
            </a:r>
            <a:r>
              <a:rPr lang="nl-NL" dirty="0" err="1"/>
              <a:t>one</a:t>
            </a:r>
            <a:r>
              <a:rPr lang="nl-NL" dirty="0"/>
              <a:t> </a:t>
            </a:r>
            <a:r>
              <a:rPr lang="nl-NL" dirty="0" err="1"/>
              <a:t>programme</a:t>
            </a:r>
            <a:endParaRPr lang="nl-NL" dirty="0"/>
          </a:p>
          <a:p>
            <a:endParaRPr lang="nl-NL" dirty="0"/>
          </a:p>
          <a:p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programmes</a:t>
            </a:r>
            <a:r>
              <a:rPr lang="nl-NL" dirty="0"/>
              <a:t> do </a:t>
            </a:r>
            <a:r>
              <a:rPr lang="nl-NL" dirty="0" err="1"/>
              <a:t>not</a:t>
            </a:r>
            <a:r>
              <a:rPr lang="nl-NL" dirty="0"/>
              <a:t> have overlap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dirty="0" err="1"/>
              <a:t>may</a:t>
            </a:r>
            <a:r>
              <a:rPr lang="nl-NL" dirty="0"/>
              <a:t> </a:t>
            </a:r>
            <a:r>
              <a:rPr lang="nl-NL" dirty="0" err="1"/>
              <a:t>also</a:t>
            </a:r>
            <a:r>
              <a:rPr lang="nl-NL" dirty="0"/>
              <a:t> </a:t>
            </a:r>
            <a:r>
              <a:rPr lang="nl-NL" dirty="0" err="1"/>
              <a:t>work</a:t>
            </a:r>
            <a:r>
              <a:rPr lang="nl-NL" dirty="0"/>
              <a:t> (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always</a:t>
            </a:r>
            <a:r>
              <a:rPr lang="nl-NL" dirty="0"/>
              <a:t>)</a:t>
            </a:r>
          </a:p>
          <a:p>
            <a:endParaRPr lang="nl-NL" dirty="0"/>
          </a:p>
          <a:p>
            <a:r>
              <a:rPr lang="nl-NL" dirty="0"/>
              <a:t>In 2016 we </a:t>
            </a:r>
            <a:r>
              <a:rPr lang="nl-NL" dirty="0" err="1"/>
              <a:t>needed</a:t>
            </a:r>
            <a:r>
              <a:rPr lang="nl-NL" dirty="0"/>
              <a:t> a different </a:t>
            </a:r>
            <a:r>
              <a:rPr lang="nl-NL" dirty="0" err="1"/>
              <a:t>expression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graduating</a:t>
            </a:r>
            <a:r>
              <a:rPr lang="nl-NL" dirty="0"/>
              <a:t> </a:t>
            </a:r>
            <a:r>
              <a:rPr lang="nl-NL" dirty="0" err="1"/>
              <a:t>students</a:t>
            </a:r>
            <a:endParaRPr lang="nl-NL" dirty="0"/>
          </a:p>
          <a:p>
            <a:r>
              <a:rPr lang="nl-NL" dirty="0">
                <a:sym typeface="Wingdings" panose="05000000000000000000" pitchFamily="2" charset="2"/>
              </a:rPr>
              <a:t>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was </a:t>
            </a:r>
            <a:r>
              <a:rPr lang="nl-NL" dirty="0" err="1"/>
              <a:t>already</a:t>
            </a:r>
            <a:r>
              <a:rPr lang="nl-NL" dirty="0"/>
              <a:t> </a:t>
            </a:r>
            <a:r>
              <a:rPr lang="nl-NL" dirty="0" err="1"/>
              <a:t>fixed</a:t>
            </a:r>
            <a:r>
              <a:rPr lang="nl-NL" dirty="0"/>
              <a:t> in 2017 by </a:t>
            </a:r>
            <a:r>
              <a:rPr lang="nl-NL" dirty="0" err="1"/>
              <a:t>creating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SQL View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provisional</a:t>
            </a:r>
            <a:r>
              <a:rPr lang="nl-NL" dirty="0"/>
              <a:t> </a:t>
            </a:r>
            <a:r>
              <a:rPr lang="nl-NL" dirty="0" err="1"/>
              <a:t>termination</a:t>
            </a:r>
            <a:r>
              <a:rPr lang="nl-NL" dirty="0"/>
              <a:t> dates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</p:spTree>
    <p:extLst>
      <p:ext uri="{BB962C8B-B14F-4D97-AF65-F5344CB8AC3E}">
        <p14:creationId xmlns:p14="http://schemas.microsoft.com/office/powerpoint/2010/main" val="41720499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Creating</a:t>
            </a:r>
            <a:r>
              <a:rPr lang="nl-NL" dirty="0"/>
              <a:t> a new SQL View </a:t>
            </a:r>
            <a:r>
              <a:rPr lang="nl-NL" dirty="0" err="1"/>
              <a:t>using</a:t>
            </a:r>
            <a:r>
              <a:rPr lang="nl-NL" dirty="0"/>
              <a:t> </a:t>
            </a:r>
            <a:r>
              <a:rPr lang="nl-NL" dirty="0" err="1"/>
              <a:t>binary</a:t>
            </a:r>
            <a:r>
              <a:rPr lang="nl-NL" dirty="0"/>
              <a:t> logic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 </a:t>
            </a:r>
            <a:r>
              <a:rPr lang="nl-NL" dirty="0" err="1"/>
              <a:t>simple</a:t>
            </a:r>
            <a:r>
              <a:rPr lang="nl-NL" dirty="0"/>
              <a:t> way </a:t>
            </a:r>
            <a:r>
              <a:rPr lang="nl-NL" dirty="0" err="1"/>
              <a:t>to</a:t>
            </a:r>
            <a:r>
              <a:rPr lang="nl-NL" dirty="0"/>
              <a:t> show student </a:t>
            </a:r>
            <a:r>
              <a:rPr lang="nl-NL" dirty="0" err="1"/>
              <a:t>registration</a:t>
            </a:r>
            <a:r>
              <a:rPr lang="nl-NL" dirty="0"/>
              <a:t> by </a:t>
            </a:r>
            <a:r>
              <a:rPr lang="nl-NL" dirty="0" err="1"/>
              <a:t>using</a:t>
            </a:r>
            <a:r>
              <a:rPr lang="nl-NL" dirty="0"/>
              <a:t> </a:t>
            </a:r>
            <a:r>
              <a:rPr lang="nl-NL" dirty="0" err="1"/>
              <a:t>binary</a:t>
            </a:r>
            <a:r>
              <a:rPr lang="nl-NL" dirty="0"/>
              <a:t> logic:</a:t>
            </a:r>
          </a:p>
          <a:p>
            <a:r>
              <a:rPr lang="nl-NL" dirty="0"/>
              <a:t>1 = </a:t>
            </a:r>
            <a:r>
              <a:rPr lang="nl-NL" dirty="0" err="1"/>
              <a:t>registered</a:t>
            </a:r>
            <a:r>
              <a:rPr lang="nl-NL" dirty="0"/>
              <a:t>   /   0 =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registered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 err="1"/>
              <a:t>One</a:t>
            </a:r>
            <a:r>
              <a:rPr lang="nl-NL" dirty="0"/>
              <a:t> </a:t>
            </a:r>
            <a:r>
              <a:rPr lang="nl-NL" dirty="0" err="1"/>
              <a:t>expression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each</a:t>
            </a:r>
            <a:r>
              <a:rPr lang="nl-NL" dirty="0"/>
              <a:t> </a:t>
            </a:r>
            <a:r>
              <a:rPr lang="nl-NL" dirty="0" err="1"/>
              <a:t>month</a:t>
            </a:r>
            <a:endParaRPr lang="nl-NL" dirty="0"/>
          </a:p>
          <a:p>
            <a:r>
              <a:rPr lang="nl-NL" dirty="0"/>
              <a:t>Every </a:t>
            </a:r>
            <a:r>
              <a:rPr lang="nl-NL" dirty="0" err="1"/>
              <a:t>expression</a:t>
            </a:r>
            <a:r>
              <a:rPr lang="nl-NL" dirty="0"/>
              <a:t> checks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programme</a:t>
            </a:r>
            <a:r>
              <a:rPr lang="nl-NL" dirty="0"/>
              <a:t> status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month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973C52FF-28E6-4C56-80E2-7F10AE5D8D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509101"/>
              </p:ext>
            </p:extLst>
          </p:nvPr>
        </p:nvGraphicFramePr>
        <p:xfrm>
          <a:off x="548640" y="3261361"/>
          <a:ext cx="7509510" cy="7632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7312">
                  <a:extLst>
                    <a:ext uri="{9D8B030D-6E8A-4147-A177-3AD203B41FA5}">
                      <a16:colId xmlns:a16="http://schemas.microsoft.com/office/drawing/2014/main" val="2238750844"/>
                    </a:ext>
                  </a:extLst>
                </a:gridCol>
                <a:gridCol w="448577">
                  <a:extLst>
                    <a:ext uri="{9D8B030D-6E8A-4147-A177-3AD203B41FA5}">
                      <a16:colId xmlns:a16="http://schemas.microsoft.com/office/drawing/2014/main" val="660444722"/>
                    </a:ext>
                  </a:extLst>
                </a:gridCol>
                <a:gridCol w="581489">
                  <a:extLst>
                    <a:ext uri="{9D8B030D-6E8A-4147-A177-3AD203B41FA5}">
                      <a16:colId xmlns:a16="http://schemas.microsoft.com/office/drawing/2014/main" val="3177582959"/>
                    </a:ext>
                  </a:extLst>
                </a:gridCol>
                <a:gridCol w="647944">
                  <a:extLst>
                    <a:ext uri="{9D8B030D-6E8A-4147-A177-3AD203B41FA5}">
                      <a16:colId xmlns:a16="http://schemas.microsoft.com/office/drawing/2014/main" val="982105043"/>
                    </a:ext>
                  </a:extLst>
                </a:gridCol>
                <a:gridCol w="415349">
                  <a:extLst>
                    <a:ext uri="{9D8B030D-6E8A-4147-A177-3AD203B41FA5}">
                      <a16:colId xmlns:a16="http://schemas.microsoft.com/office/drawing/2014/main" val="2124859055"/>
                    </a:ext>
                  </a:extLst>
                </a:gridCol>
                <a:gridCol w="415349">
                  <a:extLst>
                    <a:ext uri="{9D8B030D-6E8A-4147-A177-3AD203B41FA5}">
                      <a16:colId xmlns:a16="http://schemas.microsoft.com/office/drawing/2014/main" val="1247257842"/>
                    </a:ext>
                  </a:extLst>
                </a:gridCol>
                <a:gridCol w="415349">
                  <a:extLst>
                    <a:ext uri="{9D8B030D-6E8A-4147-A177-3AD203B41FA5}">
                      <a16:colId xmlns:a16="http://schemas.microsoft.com/office/drawing/2014/main" val="4144230612"/>
                    </a:ext>
                  </a:extLst>
                </a:gridCol>
                <a:gridCol w="415349">
                  <a:extLst>
                    <a:ext uri="{9D8B030D-6E8A-4147-A177-3AD203B41FA5}">
                      <a16:colId xmlns:a16="http://schemas.microsoft.com/office/drawing/2014/main" val="4229466584"/>
                    </a:ext>
                  </a:extLst>
                </a:gridCol>
                <a:gridCol w="415349">
                  <a:extLst>
                    <a:ext uri="{9D8B030D-6E8A-4147-A177-3AD203B41FA5}">
                      <a16:colId xmlns:a16="http://schemas.microsoft.com/office/drawing/2014/main" val="3903407703"/>
                    </a:ext>
                  </a:extLst>
                </a:gridCol>
                <a:gridCol w="415349">
                  <a:extLst>
                    <a:ext uri="{9D8B030D-6E8A-4147-A177-3AD203B41FA5}">
                      <a16:colId xmlns:a16="http://schemas.microsoft.com/office/drawing/2014/main" val="963629951"/>
                    </a:ext>
                  </a:extLst>
                </a:gridCol>
                <a:gridCol w="415349">
                  <a:extLst>
                    <a:ext uri="{9D8B030D-6E8A-4147-A177-3AD203B41FA5}">
                      <a16:colId xmlns:a16="http://schemas.microsoft.com/office/drawing/2014/main" val="1202104256"/>
                    </a:ext>
                  </a:extLst>
                </a:gridCol>
                <a:gridCol w="415349">
                  <a:extLst>
                    <a:ext uri="{9D8B030D-6E8A-4147-A177-3AD203B41FA5}">
                      <a16:colId xmlns:a16="http://schemas.microsoft.com/office/drawing/2014/main" val="1537061052"/>
                    </a:ext>
                  </a:extLst>
                </a:gridCol>
                <a:gridCol w="415349">
                  <a:extLst>
                    <a:ext uri="{9D8B030D-6E8A-4147-A177-3AD203B41FA5}">
                      <a16:colId xmlns:a16="http://schemas.microsoft.com/office/drawing/2014/main" val="3469967445"/>
                    </a:ext>
                  </a:extLst>
                </a:gridCol>
                <a:gridCol w="415349">
                  <a:extLst>
                    <a:ext uri="{9D8B030D-6E8A-4147-A177-3AD203B41FA5}">
                      <a16:colId xmlns:a16="http://schemas.microsoft.com/office/drawing/2014/main" val="3586897374"/>
                    </a:ext>
                  </a:extLst>
                </a:gridCol>
                <a:gridCol w="415349">
                  <a:extLst>
                    <a:ext uri="{9D8B030D-6E8A-4147-A177-3AD203B41FA5}">
                      <a16:colId xmlns:a16="http://schemas.microsoft.com/office/drawing/2014/main" val="318386159"/>
                    </a:ext>
                  </a:extLst>
                </a:gridCol>
                <a:gridCol w="415349">
                  <a:extLst>
                    <a:ext uri="{9D8B030D-6E8A-4147-A177-3AD203B41FA5}">
                      <a16:colId xmlns:a16="http://schemas.microsoft.com/office/drawing/2014/main" val="1223927910"/>
                    </a:ext>
                  </a:extLst>
                </a:gridCol>
              </a:tblGrid>
              <a:tr h="254409"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1" u="none" strike="noStrike" dirty="0">
                          <a:effectLst/>
                        </a:rPr>
                        <a:t>Student ID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1" u="none" strike="noStrike" dirty="0" err="1">
                          <a:effectLst/>
                        </a:rPr>
                        <a:t>Year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1" u="none" strike="noStrike" dirty="0" err="1">
                          <a:effectLst/>
                        </a:rPr>
                        <a:t>Career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1" u="none" strike="noStrike" dirty="0" err="1">
                          <a:effectLst/>
                        </a:rPr>
                        <a:t>Car</a:t>
                      </a:r>
                      <a:r>
                        <a:rPr lang="nl-NL" sz="1100" b="1" u="none" strike="noStrike" dirty="0">
                          <a:effectLst/>
                        </a:rPr>
                        <a:t> </a:t>
                      </a:r>
                      <a:r>
                        <a:rPr lang="nl-NL" sz="1100" b="1" u="none" strike="noStrike" dirty="0" err="1">
                          <a:effectLst/>
                        </a:rPr>
                        <a:t>Nbr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1" u="none" strike="noStrike" dirty="0">
                          <a:effectLst/>
                        </a:rPr>
                        <a:t>M09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1" u="none" strike="noStrike" dirty="0">
                          <a:effectLst/>
                        </a:rPr>
                        <a:t>M10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1" u="none" strike="noStrike" dirty="0">
                          <a:effectLst/>
                        </a:rPr>
                        <a:t>M11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1" u="none" strike="noStrike" dirty="0">
                          <a:effectLst/>
                        </a:rPr>
                        <a:t>M12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1" u="none" strike="noStrike" dirty="0">
                          <a:effectLst/>
                        </a:rPr>
                        <a:t>M01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1" u="none" strike="noStrike" dirty="0">
                          <a:effectLst/>
                        </a:rPr>
                        <a:t>M02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1" u="none" strike="noStrike" dirty="0">
                          <a:effectLst/>
                        </a:rPr>
                        <a:t>M03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1" u="none" strike="noStrike" dirty="0">
                          <a:effectLst/>
                        </a:rPr>
                        <a:t>M04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1" u="none" strike="noStrike" dirty="0">
                          <a:effectLst/>
                        </a:rPr>
                        <a:t>M05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1" u="none" strike="noStrike" dirty="0">
                          <a:effectLst/>
                        </a:rPr>
                        <a:t>M06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1" u="none" strike="noStrike" dirty="0">
                          <a:effectLst/>
                        </a:rPr>
                        <a:t>M07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1" u="none" strike="noStrike" dirty="0">
                          <a:effectLst/>
                        </a:rPr>
                        <a:t>M08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12922797"/>
                  </a:ext>
                </a:extLst>
              </a:tr>
              <a:tr h="254409"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1234567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2017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10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 dirty="0">
                          <a:effectLst/>
                        </a:rPr>
                        <a:t>0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 dirty="0">
                          <a:effectLst/>
                        </a:rPr>
                        <a:t>0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94571449"/>
                  </a:ext>
                </a:extLst>
              </a:tr>
              <a:tr h="254409"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1234567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2017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10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 dirty="0">
                          <a:effectLst/>
                        </a:rPr>
                        <a:t>0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14972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94650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Creating</a:t>
            </a:r>
            <a:r>
              <a:rPr lang="nl-NL" dirty="0"/>
              <a:t> a new SQL View </a:t>
            </a:r>
            <a:r>
              <a:rPr lang="nl-NL" dirty="0" err="1"/>
              <a:t>using</a:t>
            </a:r>
            <a:r>
              <a:rPr lang="nl-NL" dirty="0"/>
              <a:t> </a:t>
            </a:r>
            <a:r>
              <a:rPr lang="nl-NL" dirty="0" err="1"/>
              <a:t>binary</a:t>
            </a:r>
            <a:r>
              <a:rPr lang="nl-NL" dirty="0"/>
              <a:t> logic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 </a:t>
            </a:r>
            <a:r>
              <a:rPr lang="nl-NL" dirty="0" err="1"/>
              <a:t>simple</a:t>
            </a:r>
            <a:r>
              <a:rPr lang="nl-NL" dirty="0"/>
              <a:t> way </a:t>
            </a:r>
            <a:r>
              <a:rPr lang="nl-NL" dirty="0" err="1"/>
              <a:t>to</a:t>
            </a:r>
            <a:r>
              <a:rPr lang="nl-NL" dirty="0"/>
              <a:t> show student </a:t>
            </a:r>
            <a:r>
              <a:rPr lang="nl-NL" dirty="0" err="1"/>
              <a:t>registration</a:t>
            </a:r>
            <a:r>
              <a:rPr lang="nl-NL" dirty="0"/>
              <a:t> by </a:t>
            </a:r>
            <a:r>
              <a:rPr lang="nl-NL" dirty="0" err="1"/>
              <a:t>using</a:t>
            </a:r>
            <a:r>
              <a:rPr lang="nl-NL" dirty="0"/>
              <a:t> </a:t>
            </a:r>
            <a:r>
              <a:rPr lang="nl-NL" dirty="0" err="1"/>
              <a:t>binary</a:t>
            </a:r>
            <a:r>
              <a:rPr lang="nl-NL" dirty="0"/>
              <a:t> logic:</a:t>
            </a:r>
          </a:p>
          <a:p>
            <a:r>
              <a:rPr lang="nl-NL" dirty="0"/>
              <a:t>1 = </a:t>
            </a:r>
            <a:r>
              <a:rPr lang="nl-NL" dirty="0" err="1"/>
              <a:t>registered</a:t>
            </a:r>
            <a:r>
              <a:rPr lang="nl-NL" dirty="0"/>
              <a:t>   /   0 =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registered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By </a:t>
            </a:r>
            <a:r>
              <a:rPr lang="nl-NL" dirty="0" err="1"/>
              <a:t>using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Maximum (MAX) </a:t>
            </a:r>
            <a:r>
              <a:rPr lang="nl-NL" dirty="0" err="1"/>
              <a:t>function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deleting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field ‘</a:t>
            </a:r>
            <a:r>
              <a:rPr lang="nl-NL" dirty="0" err="1"/>
              <a:t>career</a:t>
            </a:r>
            <a:r>
              <a:rPr lang="nl-NL" dirty="0"/>
              <a:t> </a:t>
            </a:r>
            <a:r>
              <a:rPr lang="nl-NL" dirty="0" err="1"/>
              <a:t>number</a:t>
            </a:r>
            <a:r>
              <a:rPr lang="nl-NL" dirty="0"/>
              <a:t>’, we get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overview</a:t>
            </a:r>
            <a:r>
              <a:rPr lang="nl-NL" dirty="0"/>
              <a:t> per </a:t>
            </a:r>
            <a:r>
              <a:rPr lang="nl-NL" dirty="0" err="1"/>
              <a:t>career</a:t>
            </a:r>
            <a:r>
              <a:rPr lang="nl-NL" dirty="0"/>
              <a:t>: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973C52FF-28E6-4C56-80E2-7F10AE5D8D11}"/>
              </a:ext>
            </a:extLst>
          </p:cNvPr>
          <p:cNvGraphicFramePr>
            <a:graphicFrameLocks noGrp="1"/>
          </p:cNvGraphicFramePr>
          <p:nvPr/>
        </p:nvGraphicFramePr>
        <p:xfrm>
          <a:off x="548640" y="3261361"/>
          <a:ext cx="7509510" cy="7632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7312">
                  <a:extLst>
                    <a:ext uri="{9D8B030D-6E8A-4147-A177-3AD203B41FA5}">
                      <a16:colId xmlns:a16="http://schemas.microsoft.com/office/drawing/2014/main" val="2238750844"/>
                    </a:ext>
                  </a:extLst>
                </a:gridCol>
                <a:gridCol w="448577">
                  <a:extLst>
                    <a:ext uri="{9D8B030D-6E8A-4147-A177-3AD203B41FA5}">
                      <a16:colId xmlns:a16="http://schemas.microsoft.com/office/drawing/2014/main" val="660444722"/>
                    </a:ext>
                  </a:extLst>
                </a:gridCol>
                <a:gridCol w="581489">
                  <a:extLst>
                    <a:ext uri="{9D8B030D-6E8A-4147-A177-3AD203B41FA5}">
                      <a16:colId xmlns:a16="http://schemas.microsoft.com/office/drawing/2014/main" val="3177582959"/>
                    </a:ext>
                  </a:extLst>
                </a:gridCol>
                <a:gridCol w="647944">
                  <a:extLst>
                    <a:ext uri="{9D8B030D-6E8A-4147-A177-3AD203B41FA5}">
                      <a16:colId xmlns:a16="http://schemas.microsoft.com/office/drawing/2014/main" val="982105043"/>
                    </a:ext>
                  </a:extLst>
                </a:gridCol>
                <a:gridCol w="415349">
                  <a:extLst>
                    <a:ext uri="{9D8B030D-6E8A-4147-A177-3AD203B41FA5}">
                      <a16:colId xmlns:a16="http://schemas.microsoft.com/office/drawing/2014/main" val="2124859055"/>
                    </a:ext>
                  </a:extLst>
                </a:gridCol>
                <a:gridCol w="415349">
                  <a:extLst>
                    <a:ext uri="{9D8B030D-6E8A-4147-A177-3AD203B41FA5}">
                      <a16:colId xmlns:a16="http://schemas.microsoft.com/office/drawing/2014/main" val="1247257842"/>
                    </a:ext>
                  </a:extLst>
                </a:gridCol>
                <a:gridCol w="415349">
                  <a:extLst>
                    <a:ext uri="{9D8B030D-6E8A-4147-A177-3AD203B41FA5}">
                      <a16:colId xmlns:a16="http://schemas.microsoft.com/office/drawing/2014/main" val="4144230612"/>
                    </a:ext>
                  </a:extLst>
                </a:gridCol>
                <a:gridCol w="415349">
                  <a:extLst>
                    <a:ext uri="{9D8B030D-6E8A-4147-A177-3AD203B41FA5}">
                      <a16:colId xmlns:a16="http://schemas.microsoft.com/office/drawing/2014/main" val="4229466584"/>
                    </a:ext>
                  </a:extLst>
                </a:gridCol>
                <a:gridCol w="415349">
                  <a:extLst>
                    <a:ext uri="{9D8B030D-6E8A-4147-A177-3AD203B41FA5}">
                      <a16:colId xmlns:a16="http://schemas.microsoft.com/office/drawing/2014/main" val="3903407703"/>
                    </a:ext>
                  </a:extLst>
                </a:gridCol>
                <a:gridCol w="415349">
                  <a:extLst>
                    <a:ext uri="{9D8B030D-6E8A-4147-A177-3AD203B41FA5}">
                      <a16:colId xmlns:a16="http://schemas.microsoft.com/office/drawing/2014/main" val="963629951"/>
                    </a:ext>
                  </a:extLst>
                </a:gridCol>
                <a:gridCol w="415349">
                  <a:extLst>
                    <a:ext uri="{9D8B030D-6E8A-4147-A177-3AD203B41FA5}">
                      <a16:colId xmlns:a16="http://schemas.microsoft.com/office/drawing/2014/main" val="1202104256"/>
                    </a:ext>
                  </a:extLst>
                </a:gridCol>
                <a:gridCol w="415349">
                  <a:extLst>
                    <a:ext uri="{9D8B030D-6E8A-4147-A177-3AD203B41FA5}">
                      <a16:colId xmlns:a16="http://schemas.microsoft.com/office/drawing/2014/main" val="1537061052"/>
                    </a:ext>
                  </a:extLst>
                </a:gridCol>
                <a:gridCol w="415349">
                  <a:extLst>
                    <a:ext uri="{9D8B030D-6E8A-4147-A177-3AD203B41FA5}">
                      <a16:colId xmlns:a16="http://schemas.microsoft.com/office/drawing/2014/main" val="3469967445"/>
                    </a:ext>
                  </a:extLst>
                </a:gridCol>
                <a:gridCol w="415349">
                  <a:extLst>
                    <a:ext uri="{9D8B030D-6E8A-4147-A177-3AD203B41FA5}">
                      <a16:colId xmlns:a16="http://schemas.microsoft.com/office/drawing/2014/main" val="3586897374"/>
                    </a:ext>
                  </a:extLst>
                </a:gridCol>
                <a:gridCol w="415349">
                  <a:extLst>
                    <a:ext uri="{9D8B030D-6E8A-4147-A177-3AD203B41FA5}">
                      <a16:colId xmlns:a16="http://schemas.microsoft.com/office/drawing/2014/main" val="318386159"/>
                    </a:ext>
                  </a:extLst>
                </a:gridCol>
                <a:gridCol w="415349">
                  <a:extLst>
                    <a:ext uri="{9D8B030D-6E8A-4147-A177-3AD203B41FA5}">
                      <a16:colId xmlns:a16="http://schemas.microsoft.com/office/drawing/2014/main" val="1223927910"/>
                    </a:ext>
                  </a:extLst>
                </a:gridCol>
              </a:tblGrid>
              <a:tr h="254409"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1" u="none" strike="noStrike" dirty="0">
                          <a:effectLst/>
                        </a:rPr>
                        <a:t>Student ID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1" u="none" strike="noStrike" dirty="0" err="1">
                          <a:effectLst/>
                        </a:rPr>
                        <a:t>Year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1" u="none" strike="noStrike" dirty="0" err="1">
                          <a:effectLst/>
                        </a:rPr>
                        <a:t>Career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1" u="none" strike="noStrike" dirty="0" err="1">
                          <a:effectLst/>
                        </a:rPr>
                        <a:t>Car</a:t>
                      </a:r>
                      <a:r>
                        <a:rPr lang="nl-NL" sz="1100" b="1" u="none" strike="noStrike" dirty="0">
                          <a:effectLst/>
                        </a:rPr>
                        <a:t> </a:t>
                      </a:r>
                      <a:r>
                        <a:rPr lang="nl-NL" sz="1100" b="1" u="none" strike="noStrike" dirty="0" err="1">
                          <a:effectLst/>
                        </a:rPr>
                        <a:t>Nbr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1" u="none" strike="noStrike" dirty="0">
                          <a:effectLst/>
                        </a:rPr>
                        <a:t>M09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1" u="none" strike="noStrike" dirty="0">
                          <a:effectLst/>
                        </a:rPr>
                        <a:t>M10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1" u="none" strike="noStrike" dirty="0">
                          <a:effectLst/>
                        </a:rPr>
                        <a:t>M11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1" u="none" strike="noStrike" dirty="0">
                          <a:effectLst/>
                        </a:rPr>
                        <a:t>M12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1" u="none" strike="noStrike" dirty="0">
                          <a:effectLst/>
                        </a:rPr>
                        <a:t>M01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1" u="none" strike="noStrike" dirty="0">
                          <a:effectLst/>
                        </a:rPr>
                        <a:t>M02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1" u="none" strike="noStrike" dirty="0">
                          <a:effectLst/>
                        </a:rPr>
                        <a:t>M03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1" u="none" strike="noStrike" dirty="0">
                          <a:effectLst/>
                        </a:rPr>
                        <a:t>M04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1" u="none" strike="noStrike" dirty="0">
                          <a:effectLst/>
                        </a:rPr>
                        <a:t>M05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1" u="none" strike="noStrike" dirty="0">
                          <a:effectLst/>
                        </a:rPr>
                        <a:t>M06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1" u="none" strike="noStrike" dirty="0">
                          <a:effectLst/>
                        </a:rPr>
                        <a:t>M07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1" u="none" strike="noStrike" dirty="0">
                          <a:effectLst/>
                        </a:rPr>
                        <a:t>M08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12922797"/>
                  </a:ext>
                </a:extLst>
              </a:tr>
              <a:tr h="254409"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1234567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2017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10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 dirty="0">
                          <a:effectLst/>
                        </a:rPr>
                        <a:t>0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 dirty="0">
                          <a:effectLst/>
                        </a:rPr>
                        <a:t>0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94571449"/>
                  </a:ext>
                </a:extLst>
              </a:tr>
              <a:tr h="254409"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1234567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2017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10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 dirty="0">
                          <a:effectLst/>
                        </a:rPr>
                        <a:t>0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14972572"/>
                  </a:ext>
                </a:extLst>
              </a:tr>
            </a:tbl>
          </a:graphicData>
        </a:graphic>
      </p:graphicFrame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7D918078-E84B-4489-A869-49D8E87E3E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334526"/>
              </p:ext>
            </p:extLst>
          </p:nvPr>
        </p:nvGraphicFramePr>
        <p:xfrm>
          <a:off x="851533" y="5444128"/>
          <a:ext cx="6903723" cy="4814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2517">
                  <a:extLst>
                    <a:ext uri="{9D8B030D-6E8A-4147-A177-3AD203B41FA5}">
                      <a16:colId xmlns:a16="http://schemas.microsoft.com/office/drawing/2014/main" val="816351606"/>
                    </a:ext>
                  </a:extLst>
                </a:gridCol>
                <a:gridCol w="451333">
                  <a:extLst>
                    <a:ext uri="{9D8B030D-6E8A-4147-A177-3AD203B41FA5}">
                      <a16:colId xmlns:a16="http://schemas.microsoft.com/office/drawing/2014/main" val="3793017943"/>
                    </a:ext>
                  </a:extLst>
                </a:gridCol>
                <a:gridCol w="585061">
                  <a:extLst>
                    <a:ext uri="{9D8B030D-6E8A-4147-A177-3AD203B41FA5}">
                      <a16:colId xmlns:a16="http://schemas.microsoft.com/office/drawing/2014/main" val="4011508286"/>
                    </a:ext>
                  </a:extLst>
                </a:gridCol>
                <a:gridCol w="417901">
                  <a:extLst>
                    <a:ext uri="{9D8B030D-6E8A-4147-A177-3AD203B41FA5}">
                      <a16:colId xmlns:a16="http://schemas.microsoft.com/office/drawing/2014/main" val="4184894023"/>
                    </a:ext>
                  </a:extLst>
                </a:gridCol>
                <a:gridCol w="417901">
                  <a:extLst>
                    <a:ext uri="{9D8B030D-6E8A-4147-A177-3AD203B41FA5}">
                      <a16:colId xmlns:a16="http://schemas.microsoft.com/office/drawing/2014/main" val="4211699754"/>
                    </a:ext>
                  </a:extLst>
                </a:gridCol>
                <a:gridCol w="417901">
                  <a:extLst>
                    <a:ext uri="{9D8B030D-6E8A-4147-A177-3AD203B41FA5}">
                      <a16:colId xmlns:a16="http://schemas.microsoft.com/office/drawing/2014/main" val="3620086459"/>
                    </a:ext>
                  </a:extLst>
                </a:gridCol>
                <a:gridCol w="417901">
                  <a:extLst>
                    <a:ext uri="{9D8B030D-6E8A-4147-A177-3AD203B41FA5}">
                      <a16:colId xmlns:a16="http://schemas.microsoft.com/office/drawing/2014/main" val="3465401659"/>
                    </a:ext>
                  </a:extLst>
                </a:gridCol>
                <a:gridCol w="417901">
                  <a:extLst>
                    <a:ext uri="{9D8B030D-6E8A-4147-A177-3AD203B41FA5}">
                      <a16:colId xmlns:a16="http://schemas.microsoft.com/office/drawing/2014/main" val="1681125158"/>
                    </a:ext>
                  </a:extLst>
                </a:gridCol>
                <a:gridCol w="417901">
                  <a:extLst>
                    <a:ext uri="{9D8B030D-6E8A-4147-A177-3AD203B41FA5}">
                      <a16:colId xmlns:a16="http://schemas.microsoft.com/office/drawing/2014/main" val="1267022758"/>
                    </a:ext>
                  </a:extLst>
                </a:gridCol>
                <a:gridCol w="417901">
                  <a:extLst>
                    <a:ext uri="{9D8B030D-6E8A-4147-A177-3AD203B41FA5}">
                      <a16:colId xmlns:a16="http://schemas.microsoft.com/office/drawing/2014/main" val="808572209"/>
                    </a:ext>
                  </a:extLst>
                </a:gridCol>
                <a:gridCol w="417901">
                  <a:extLst>
                    <a:ext uri="{9D8B030D-6E8A-4147-A177-3AD203B41FA5}">
                      <a16:colId xmlns:a16="http://schemas.microsoft.com/office/drawing/2014/main" val="3277547800"/>
                    </a:ext>
                  </a:extLst>
                </a:gridCol>
                <a:gridCol w="417901">
                  <a:extLst>
                    <a:ext uri="{9D8B030D-6E8A-4147-A177-3AD203B41FA5}">
                      <a16:colId xmlns:a16="http://schemas.microsoft.com/office/drawing/2014/main" val="2738778303"/>
                    </a:ext>
                  </a:extLst>
                </a:gridCol>
                <a:gridCol w="417901">
                  <a:extLst>
                    <a:ext uri="{9D8B030D-6E8A-4147-A177-3AD203B41FA5}">
                      <a16:colId xmlns:a16="http://schemas.microsoft.com/office/drawing/2014/main" val="2884389077"/>
                    </a:ext>
                  </a:extLst>
                </a:gridCol>
                <a:gridCol w="417901">
                  <a:extLst>
                    <a:ext uri="{9D8B030D-6E8A-4147-A177-3AD203B41FA5}">
                      <a16:colId xmlns:a16="http://schemas.microsoft.com/office/drawing/2014/main" val="1701838137"/>
                    </a:ext>
                  </a:extLst>
                </a:gridCol>
                <a:gridCol w="417901">
                  <a:extLst>
                    <a:ext uri="{9D8B030D-6E8A-4147-A177-3AD203B41FA5}">
                      <a16:colId xmlns:a16="http://schemas.microsoft.com/office/drawing/2014/main" val="4289416898"/>
                    </a:ext>
                  </a:extLst>
                </a:gridCol>
              </a:tblGrid>
              <a:tr h="240711"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1" u="none" strike="noStrike" dirty="0">
                          <a:effectLst/>
                        </a:rPr>
                        <a:t>Student ID</a:t>
                      </a:r>
                      <a:endParaRPr lang="nl-N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30" marR="10030" marT="10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1" u="none" strike="noStrike" dirty="0" err="1">
                          <a:effectLst/>
                        </a:rPr>
                        <a:t>Year</a:t>
                      </a:r>
                      <a:endParaRPr lang="nl-N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30" marR="10030" marT="10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1" u="none" strike="noStrike" dirty="0" err="1">
                          <a:effectLst/>
                        </a:rPr>
                        <a:t>Career</a:t>
                      </a:r>
                      <a:endParaRPr lang="nl-N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30" marR="10030" marT="10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1" u="none" strike="noStrike" dirty="0">
                          <a:effectLst/>
                        </a:rPr>
                        <a:t>M09</a:t>
                      </a:r>
                      <a:endParaRPr lang="nl-N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30" marR="10030" marT="10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1" u="none" strike="noStrike" dirty="0">
                          <a:effectLst/>
                        </a:rPr>
                        <a:t>M10</a:t>
                      </a:r>
                      <a:endParaRPr lang="nl-N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30" marR="10030" marT="10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1" u="none" strike="noStrike" dirty="0">
                          <a:effectLst/>
                        </a:rPr>
                        <a:t>M11</a:t>
                      </a:r>
                      <a:endParaRPr lang="nl-N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30" marR="10030" marT="10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1" u="none" strike="noStrike" dirty="0">
                          <a:effectLst/>
                        </a:rPr>
                        <a:t>M12</a:t>
                      </a:r>
                      <a:endParaRPr lang="nl-N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30" marR="10030" marT="10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1" u="none" strike="noStrike" dirty="0">
                          <a:effectLst/>
                        </a:rPr>
                        <a:t>M01</a:t>
                      </a:r>
                      <a:endParaRPr lang="nl-N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30" marR="10030" marT="10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1" u="none" strike="noStrike" dirty="0">
                          <a:effectLst/>
                        </a:rPr>
                        <a:t>M02</a:t>
                      </a:r>
                      <a:endParaRPr lang="nl-N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30" marR="10030" marT="10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1" u="none" strike="noStrike" dirty="0">
                          <a:effectLst/>
                        </a:rPr>
                        <a:t>M03</a:t>
                      </a:r>
                      <a:endParaRPr lang="nl-N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30" marR="10030" marT="10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1" u="none" strike="noStrike" dirty="0">
                          <a:effectLst/>
                        </a:rPr>
                        <a:t>M04</a:t>
                      </a:r>
                      <a:endParaRPr lang="nl-N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30" marR="10030" marT="10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1" u="none" strike="noStrike" dirty="0">
                          <a:effectLst/>
                        </a:rPr>
                        <a:t>M05</a:t>
                      </a:r>
                      <a:endParaRPr lang="nl-N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30" marR="10030" marT="10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1" u="none" strike="noStrike" dirty="0">
                          <a:effectLst/>
                        </a:rPr>
                        <a:t>M06</a:t>
                      </a:r>
                      <a:endParaRPr lang="nl-N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30" marR="10030" marT="10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1" u="none" strike="noStrike" dirty="0">
                          <a:effectLst/>
                        </a:rPr>
                        <a:t>M07</a:t>
                      </a:r>
                      <a:endParaRPr lang="nl-N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30" marR="10030" marT="10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1" u="none" strike="noStrike" dirty="0">
                          <a:effectLst/>
                        </a:rPr>
                        <a:t>M08</a:t>
                      </a:r>
                      <a:endParaRPr lang="nl-N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30" marR="10030" marT="10030" marB="0" anchor="b"/>
                </a:tc>
                <a:extLst>
                  <a:ext uri="{0D108BD9-81ED-4DB2-BD59-A6C34878D82A}">
                    <a16:rowId xmlns:a16="http://schemas.microsoft.com/office/drawing/2014/main" val="2306060961"/>
                  </a:ext>
                </a:extLst>
              </a:tr>
              <a:tr h="240711"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1234567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30" marR="10030" marT="10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2017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30" marR="10030" marT="10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10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30" marR="10030" marT="10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1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30" marR="10030" marT="10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1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30" marR="10030" marT="10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1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30" marR="10030" marT="10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0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30" marR="10030" marT="10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0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30" marR="10030" marT="10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1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30" marR="10030" marT="10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1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30" marR="10030" marT="10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1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30" marR="10030" marT="10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1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30" marR="10030" marT="10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0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30" marR="10030" marT="10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0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30" marR="10030" marT="10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0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30" marR="10030" marT="10030" marB="0" anchor="b"/>
                </a:tc>
                <a:extLst>
                  <a:ext uri="{0D108BD9-81ED-4DB2-BD59-A6C34878D82A}">
                    <a16:rowId xmlns:a16="http://schemas.microsoft.com/office/drawing/2014/main" val="1440338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84237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523648" cy="1499616"/>
          </a:xfrm>
        </p:spPr>
        <p:txBody>
          <a:bodyPr/>
          <a:lstStyle/>
          <a:p>
            <a:r>
              <a:rPr lang="nl-NL" dirty="0" err="1"/>
              <a:t>Combining</a:t>
            </a:r>
            <a:r>
              <a:rPr lang="nl-NL" dirty="0"/>
              <a:t> bachelor </a:t>
            </a:r>
            <a:r>
              <a:rPr lang="nl-NL" dirty="0" err="1"/>
              <a:t>and</a:t>
            </a:r>
            <a:r>
              <a:rPr lang="nl-NL" dirty="0"/>
              <a:t> master DATA</a:t>
            </a:r>
          </a:p>
        </p:txBody>
      </p:sp>
      <p:graphicFrame>
        <p:nvGraphicFramePr>
          <p:cNvPr id="5" name="Tijdelijke aanduiding voor inhoud 4">
            <a:extLst>
              <a:ext uri="{FF2B5EF4-FFF2-40B4-BE49-F238E27FC236}">
                <a16:creationId xmlns:a16="http://schemas.microsoft.com/office/drawing/2014/main" id="{FB8E05D3-73F1-4A3D-B9B3-0CACEFF773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3769243"/>
              </p:ext>
            </p:extLst>
          </p:nvPr>
        </p:nvGraphicFramePr>
        <p:xfrm>
          <a:off x="260876" y="4152137"/>
          <a:ext cx="8605148" cy="3090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8669">
                  <a:extLst>
                    <a:ext uri="{9D8B030D-6E8A-4147-A177-3AD203B41FA5}">
                      <a16:colId xmlns:a16="http://schemas.microsoft.com/office/drawing/2014/main" val="1461640223"/>
                    </a:ext>
                  </a:extLst>
                </a:gridCol>
                <a:gridCol w="289699">
                  <a:extLst>
                    <a:ext uri="{9D8B030D-6E8A-4147-A177-3AD203B41FA5}">
                      <a16:colId xmlns:a16="http://schemas.microsoft.com/office/drawing/2014/main" val="1797789852"/>
                    </a:ext>
                  </a:extLst>
                </a:gridCol>
                <a:gridCol w="278970">
                  <a:extLst>
                    <a:ext uri="{9D8B030D-6E8A-4147-A177-3AD203B41FA5}">
                      <a16:colId xmlns:a16="http://schemas.microsoft.com/office/drawing/2014/main" val="3728960734"/>
                    </a:ext>
                  </a:extLst>
                </a:gridCol>
                <a:gridCol w="278970">
                  <a:extLst>
                    <a:ext uri="{9D8B030D-6E8A-4147-A177-3AD203B41FA5}">
                      <a16:colId xmlns:a16="http://schemas.microsoft.com/office/drawing/2014/main" val="4178931488"/>
                    </a:ext>
                  </a:extLst>
                </a:gridCol>
                <a:gridCol w="278970">
                  <a:extLst>
                    <a:ext uri="{9D8B030D-6E8A-4147-A177-3AD203B41FA5}">
                      <a16:colId xmlns:a16="http://schemas.microsoft.com/office/drawing/2014/main" val="3771049161"/>
                    </a:ext>
                  </a:extLst>
                </a:gridCol>
                <a:gridCol w="278970">
                  <a:extLst>
                    <a:ext uri="{9D8B030D-6E8A-4147-A177-3AD203B41FA5}">
                      <a16:colId xmlns:a16="http://schemas.microsoft.com/office/drawing/2014/main" val="844783864"/>
                    </a:ext>
                  </a:extLst>
                </a:gridCol>
                <a:gridCol w="278970">
                  <a:extLst>
                    <a:ext uri="{9D8B030D-6E8A-4147-A177-3AD203B41FA5}">
                      <a16:colId xmlns:a16="http://schemas.microsoft.com/office/drawing/2014/main" val="2116885765"/>
                    </a:ext>
                  </a:extLst>
                </a:gridCol>
                <a:gridCol w="278970">
                  <a:extLst>
                    <a:ext uri="{9D8B030D-6E8A-4147-A177-3AD203B41FA5}">
                      <a16:colId xmlns:a16="http://schemas.microsoft.com/office/drawing/2014/main" val="1118285621"/>
                    </a:ext>
                  </a:extLst>
                </a:gridCol>
                <a:gridCol w="278970">
                  <a:extLst>
                    <a:ext uri="{9D8B030D-6E8A-4147-A177-3AD203B41FA5}">
                      <a16:colId xmlns:a16="http://schemas.microsoft.com/office/drawing/2014/main" val="11957039"/>
                    </a:ext>
                  </a:extLst>
                </a:gridCol>
                <a:gridCol w="278970">
                  <a:extLst>
                    <a:ext uri="{9D8B030D-6E8A-4147-A177-3AD203B41FA5}">
                      <a16:colId xmlns:a16="http://schemas.microsoft.com/office/drawing/2014/main" val="1869989610"/>
                    </a:ext>
                  </a:extLst>
                </a:gridCol>
                <a:gridCol w="278970">
                  <a:extLst>
                    <a:ext uri="{9D8B030D-6E8A-4147-A177-3AD203B41FA5}">
                      <a16:colId xmlns:a16="http://schemas.microsoft.com/office/drawing/2014/main" val="649369339"/>
                    </a:ext>
                  </a:extLst>
                </a:gridCol>
                <a:gridCol w="278970">
                  <a:extLst>
                    <a:ext uri="{9D8B030D-6E8A-4147-A177-3AD203B41FA5}">
                      <a16:colId xmlns:a16="http://schemas.microsoft.com/office/drawing/2014/main" val="1739487574"/>
                    </a:ext>
                  </a:extLst>
                </a:gridCol>
                <a:gridCol w="278970">
                  <a:extLst>
                    <a:ext uri="{9D8B030D-6E8A-4147-A177-3AD203B41FA5}">
                      <a16:colId xmlns:a16="http://schemas.microsoft.com/office/drawing/2014/main" val="2836879451"/>
                    </a:ext>
                  </a:extLst>
                </a:gridCol>
                <a:gridCol w="278970">
                  <a:extLst>
                    <a:ext uri="{9D8B030D-6E8A-4147-A177-3AD203B41FA5}">
                      <a16:colId xmlns:a16="http://schemas.microsoft.com/office/drawing/2014/main" val="299446640"/>
                    </a:ext>
                  </a:extLst>
                </a:gridCol>
                <a:gridCol w="536480">
                  <a:extLst>
                    <a:ext uri="{9D8B030D-6E8A-4147-A177-3AD203B41FA5}">
                      <a16:colId xmlns:a16="http://schemas.microsoft.com/office/drawing/2014/main" val="4089463223"/>
                    </a:ext>
                  </a:extLst>
                </a:gridCol>
                <a:gridCol w="278970">
                  <a:extLst>
                    <a:ext uri="{9D8B030D-6E8A-4147-A177-3AD203B41FA5}">
                      <a16:colId xmlns:a16="http://schemas.microsoft.com/office/drawing/2014/main" val="4135968084"/>
                    </a:ext>
                  </a:extLst>
                </a:gridCol>
                <a:gridCol w="278970">
                  <a:extLst>
                    <a:ext uri="{9D8B030D-6E8A-4147-A177-3AD203B41FA5}">
                      <a16:colId xmlns:a16="http://schemas.microsoft.com/office/drawing/2014/main" val="673197149"/>
                    </a:ext>
                  </a:extLst>
                </a:gridCol>
                <a:gridCol w="278970">
                  <a:extLst>
                    <a:ext uri="{9D8B030D-6E8A-4147-A177-3AD203B41FA5}">
                      <a16:colId xmlns:a16="http://schemas.microsoft.com/office/drawing/2014/main" val="1776436626"/>
                    </a:ext>
                  </a:extLst>
                </a:gridCol>
                <a:gridCol w="278970">
                  <a:extLst>
                    <a:ext uri="{9D8B030D-6E8A-4147-A177-3AD203B41FA5}">
                      <a16:colId xmlns:a16="http://schemas.microsoft.com/office/drawing/2014/main" val="251344508"/>
                    </a:ext>
                  </a:extLst>
                </a:gridCol>
                <a:gridCol w="278970">
                  <a:extLst>
                    <a:ext uri="{9D8B030D-6E8A-4147-A177-3AD203B41FA5}">
                      <a16:colId xmlns:a16="http://schemas.microsoft.com/office/drawing/2014/main" val="4252027262"/>
                    </a:ext>
                  </a:extLst>
                </a:gridCol>
                <a:gridCol w="278970">
                  <a:extLst>
                    <a:ext uri="{9D8B030D-6E8A-4147-A177-3AD203B41FA5}">
                      <a16:colId xmlns:a16="http://schemas.microsoft.com/office/drawing/2014/main" val="1716047792"/>
                    </a:ext>
                  </a:extLst>
                </a:gridCol>
                <a:gridCol w="278970">
                  <a:extLst>
                    <a:ext uri="{9D8B030D-6E8A-4147-A177-3AD203B41FA5}">
                      <a16:colId xmlns:a16="http://schemas.microsoft.com/office/drawing/2014/main" val="2969597187"/>
                    </a:ext>
                  </a:extLst>
                </a:gridCol>
                <a:gridCol w="278970">
                  <a:extLst>
                    <a:ext uri="{9D8B030D-6E8A-4147-A177-3AD203B41FA5}">
                      <a16:colId xmlns:a16="http://schemas.microsoft.com/office/drawing/2014/main" val="1713397595"/>
                    </a:ext>
                  </a:extLst>
                </a:gridCol>
                <a:gridCol w="278970">
                  <a:extLst>
                    <a:ext uri="{9D8B030D-6E8A-4147-A177-3AD203B41FA5}">
                      <a16:colId xmlns:a16="http://schemas.microsoft.com/office/drawing/2014/main" val="3805259846"/>
                    </a:ext>
                  </a:extLst>
                </a:gridCol>
                <a:gridCol w="278970">
                  <a:extLst>
                    <a:ext uri="{9D8B030D-6E8A-4147-A177-3AD203B41FA5}">
                      <a16:colId xmlns:a16="http://schemas.microsoft.com/office/drawing/2014/main" val="4039807837"/>
                    </a:ext>
                  </a:extLst>
                </a:gridCol>
                <a:gridCol w="278970">
                  <a:extLst>
                    <a:ext uri="{9D8B030D-6E8A-4147-A177-3AD203B41FA5}">
                      <a16:colId xmlns:a16="http://schemas.microsoft.com/office/drawing/2014/main" val="1929130441"/>
                    </a:ext>
                  </a:extLst>
                </a:gridCol>
                <a:gridCol w="278970">
                  <a:extLst>
                    <a:ext uri="{9D8B030D-6E8A-4147-A177-3AD203B41FA5}">
                      <a16:colId xmlns:a16="http://schemas.microsoft.com/office/drawing/2014/main" val="2166878759"/>
                    </a:ext>
                  </a:extLst>
                </a:gridCol>
                <a:gridCol w="515020">
                  <a:extLst>
                    <a:ext uri="{9D8B030D-6E8A-4147-A177-3AD203B41FA5}">
                      <a16:colId xmlns:a16="http://schemas.microsoft.com/office/drawing/2014/main" val="2613248466"/>
                    </a:ext>
                  </a:extLst>
                </a:gridCol>
              </a:tblGrid>
              <a:tr h="154506"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 dirty="0">
                          <a:effectLst/>
                        </a:rPr>
                        <a:t>Student ID</a:t>
                      </a:r>
                      <a:endParaRPr lang="nl-N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Year</a:t>
                      </a:r>
                      <a:endParaRPr lang="nl-N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M09</a:t>
                      </a:r>
                      <a:endParaRPr lang="nl-N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M10</a:t>
                      </a:r>
                      <a:endParaRPr lang="nl-N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M11</a:t>
                      </a:r>
                      <a:endParaRPr lang="nl-N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M12</a:t>
                      </a:r>
                      <a:endParaRPr lang="nl-N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M01</a:t>
                      </a:r>
                      <a:endParaRPr lang="nl-N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M02</a:t>
                      </a:r>
                      <a:endParaRPr lang="nl-N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M03</a:t>
                      </a:r>
                      <a:endParaRPr lang="nl-N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M04</a:t>
                      </a:r>
                      <a:endParaRPr lang="nl-N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M05</a:t>
                      </a:r>
                      <a:endParaRPr lang="nl-N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M06</a:t>
                      </a:r>
                      <a:endParaRPr lang="nl-N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M07</a:t>
                      </a:r>
                      <a:endParaRPr lang="nl-N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M08</a:t>
                      </a:r>
                      <a:endParaRPr lang="nl-N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Tuit. Type</a:t>
                      </a:r>
                      <a:endParaRPr lang="nl-N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M09</a:t>
                      </a:r>
                      <a:endParaRPr lang="nl-N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M10</a:t>
                      </a:r>
                      <a:endParaRPr lang="nl-N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M11</a:t>
                      </a:r>
                      <a:endParaRPr lang="nl-N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M12</a:t>
                      </a:r>
                      <a:endParaRPr lang="nl-N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M01</a:t>
                      </a:r>
                      <a:endParaRPr lang="nl-N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M02</a:t>
                      </a:r>
                      <a:endParaRPr lang="nl-N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M03</a:t>
                      </a:r>
                      <a:endParaRPr lang="nl-N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M04</a:t>
                      </a:r>
                      <a:endParaRPr lang="nl-N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M05</a:t>
                      </a:r>
                      <a:endParaRPr lang="nl-N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M06</a:t>
                      </a:r>
                      <a:endParaRPr lang="nl-N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M07</a:t>
                      </a:r>
                      <a:endParaRPr lang="nl-N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M08</a:t>
                      </a:r>
                      <a:endParaRPr lang="nl-N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Tuit. Type</a:t>
                      </a:r>
                      <a:endParaRPr lang="nl-N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extLst>
                  <a:ext uri="{0D108BD9-81ED-4DB2-BD59-A6C34878D82A}">
                    <a16:rowId xmlns:a16="http://schemas.microsoft.com/office/drawing/2014/main" val="335342200"/>
                  </a:ext>
                </a:extLst>
              </a:tr>
              <a:tr h="154506"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1234567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 dirty="0">
                          <a:effectLst/>
                        </a:rPr>
                        <a:t>2017</a:t>
                      </a:r>
                      <a:endParaRPr lang="nl-N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1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1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1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1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1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0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0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 dirty="0">
                          <a:effectLst/>
                        </a:rPr>
                        <a:t>0</a:t>
                      </a:r>
                      <a:endParaRPr lang="nl-N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0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0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0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0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Stat. Fee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0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0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0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0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0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1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1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1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1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1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1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1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 dirty="0">
                          <a:effectLst/>
                        </a:rPr>
                        <a:t>Stat. Fee</a:t>
                      </a:r>
                      <a:endParaRPr lang="nl-N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extLst>
                  <a:ext uri="{0D108BD9-81ED-4DB2-BD59-A6C34878D82A}">
                    <a16:rowId xmlns:a16="http://schemas.microsoft.com/office/drawing/2014/main" val="343472397"/>
                  </a:ext>
                </a:extLst>
              </a:tr>
            </a:tbl>
          </a:graphicData>
        </a:graphic>
      </p:graphicFrame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58EDE0D0-F4FF-445E-B7DF-7BAFAC3338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191379"/>
              </p:ext>
            </p:extLst>
          </p:nvPr>
        </p:nvGraphicFramePr>
        <p:xfrm>
          <a:off x="633446" y="2482419"/>
          <a:ext cx="7494993" cy="7023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9164">
                  <a:extLst>
                    <a:ext uri="{9D8B030D-6E8A-4147-A177-3AD203B41FA5}">
                      <a16:colId xmlns:a16="http://schemas.microsoft.com/office/drawing/2014/main" val="640275786"/>
                    </a:ext>
                  </a:extLst>
                </a:gridCol>
                <a:gridCol w="438969">
                  <a:extLst>
                    <a:ext uri="{9D8B030D-6E8A-4147-A177-3AD203B41FA5}">
                      <a16:colId xmlns:a16="http://schemas.microsoft.com/office/drawing/2014/main" val="2908662985"/>
                    </a:ext>
                  </a:extLst>
                </a:gridCol>
                <a:gridCol w="569034">
                  <a:extLst>
                    <a:ext uri="{9D8B030D-6E8A-4147-A177-3AD203B41FA5}">
                      <a16:colId xmlns:a16="http://schemas.microsoft.com/office/drawing/2014/main" val="1360076359"/>
                    </a:ext>
                  </a:extLst>
                </a:gridCol>
                <a:gridCol w="406453">
                  <a:extLst>
                    <a:ext uri="{9D8B030D-6E8A-4147-A177-3AD203B41FA5}">
                      <a16:colId xmlns:a16="http://schemas.microsoft.com/office/drawing/2014/main" val="1382116596"/>
                    </a:ext>
                  </a:extLst>
                </a:gridCol>
                <a:gridCol w="406453">
                  <a:extLst>
                    <a:ext uri="{9D8B030D-6E8A-4147-A177-3AD203B41FA5}">
                      <a16:colId xmlns:a16="http://schemas.microsoft.com/office/drawing/2014/main" val="1229371818"/>
                    </a:ext>
                  </a:extLst>
                </a:gridCol>
                <a:gridCol w="406453">
                  <a:extLst>
                    <a:ext uri="{9D8B030D-6E8A-4147-A177-3AD203B41FA5}">
                      <a16:colId xmlns:a16="http://schemas.microsoft.com/office/drawing/2014/main" val="983922822"/>
                    </a:ext>
                  </a:extLst>
                </a:gridCol>
                <a:gridCol w="406453">
                  <a:extLst>
                    <a:ext uri="{9D8B030D-6E8A-4147-A177-3AD203B41FA5}">
                      <a16:colId xmlns:a16="http://schemas.microsoft.com/office/drawing/2014/main" val="301950884"/>
                    </a:ext>
                  </a:extLst>
                </a:gridCol>
                <a:gridCol w="406453">
                  <a:extLst>
                    <a:ext uri="{9D8B030D-6E8A-4147-A177-3AD203B41FA5}">
                      <a16:colId xmlns:a16="http://schemas.microsoft.com/office/drawing/2014/main" val="857671536"/>
                    </a:ext>
                  </a:extLst>
                </a:gridCol>
                <a:gridCol w="406453">
                  <a:extLst>
                    <a:ext uri="{9D8B030D-6E8A-4147-A177-3AD203B41FA5}">
                      <a16:colId xmlns:a16="http://schemas.microsoft.com/office/drawing/2014/main" val="3036842370"/>
                    </a:ext>
                  </a:extLst>
                </a:gridCol>
                <a:gridCol w="406453">
                  <a:extLst>
                    <a:ext uri="{9D8B030D-6E8A-4147-A177-3AD203B41FA5}">
                      <a16:colId xmlns:a16="http://schemas.microsoft.com/office/drawing/2014/main" val="670126063"/>
                    </a:ext>
                  </a:extLst>
                </a:gridCol>
                <a:gridCol w="406453">
                  <a:extLst>
                    <a:ext uri="{9D8B030D-6E8A-4147-A177-3AD203B41FA5}">
                      <a16:colId xmlns:a16="http://schemas.microsoft.com/office/drawing/2014/main" val="2477831380"/>
                    </a:ext>
                  </a:extLst>
                </a:gridCol>
                <a:gridCol w="406453">
                  <a:extLst>
                    <a:ext uri="{9D8B030D-6E8A-4147-A177-3AD203B41FA5}">
                      <a16:colId xmlns:a16="http://schemas.microsoft.com/office/drawing/2014/main" val="1689785829"/>
                    </a:ext>
                  </a:extLst>
                </a:gridCol>
                <a:gridCol w="406453">
                  <a:extLst>
                    <a:ext uri="{9D8B030D-6E8A-4147-A177-3AD203B41FA5}">
                      <a16:colId xmlns:a16="http://schemas.microsoft.com/office/drawing/2014/main" val="4133519620"/>
                    </a:ext>
                  </a:extLst>
                </a:gridCol>
                <a:gridCol w="406453">
                  <a:extLst>
                    <a:ext uri="{9D8B030D-6E8A-4147-A177-3AD203B41FA5}">
                      <a16:colId xmlns:a16="http://schemas.microsoft.com/office/drawing/2014/main" val="1522553909"/>
                    </a:ext>
                  </a:extLst>
                </a:gridCol>
                <a:gridCol w="406453">
                  <a:extLst>
                    <a:ext uri="{9D8B030D-6E8A-4147-A177-3AD203B41FA5}">
                      <a16:colId xmlns:a16="http://schemas.microsoft.com/office/drawing/2014/main" val="352326994"/>
                    </a:ext>
                  </a:extLst>
                </a:gridCol>
                <a:gridCol w="780390">
                  <a:extLst>
                    <a:ext uri="{9D8B030D-6E8A-4147-A177-3AD203B41FA5}">
                      <a16:colId xmlns:a16="http://schemas.microsoft.com/office/drawing/2014/main" val="3739370147"/>
                    </a:ext>
                  </a:extLst>
                </a:gridCol>
              </a:tblGrid>
              <a:tr h="234117"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Student ID</a:t>
                      </a:r>
                      <a:endParaRPr lang="nl-N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55" marR="9755" marT="9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Year</a:t>
                      </a:r>
                      <a:endParaRPr lang="nl-N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55" marR="9755" marT="9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Career</a:t>
                      </a:r>
                      <a:endParaRPr lang="nl-N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55" marR="9755" marT="9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M09</a:t>
                      </a:r>
                      <a:endParaRPr lang="nl-N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55" marR="9755" marT="9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M10</a:t>
                      </a:r>
                      <a:endParaRPr lang="nl-N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55" marR="9755" marT="9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M11</a:t>
                      </a:r>
                      <a:endParaRPr lang="nl-N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55" marR="9755" marT="9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M12</a:t>
                      </a:r>
                      <a:endParaRPr lang="nl-N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55" marR="9755" marT="9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M01</a:t>
                      </a:r>
                      <a:endParaRPr lang="nl-N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55" marR="9755" marT="9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M02</a:t>
                      </a:r>
                      <a:endParaRPr lang="nl-N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55" marR="9755" marT="9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M03</a:t>
                      </a:r>
                      <a:endParaRPr lang="nl-N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55" marR="9755" marT="9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M04</a:t>
                      </a:r>
                      <a:endParaRPr lang="nl-N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55" marR="9755" marT="9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M05</a:t>
                      </a:r>
                      <a:endParaRPr lang="nl-N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55" marR="9755" marT="9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M06</a:t>
                      </a:r>
                      <a:endParaRPr lang="nl-N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55" marR="9755" marT="9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M07</a:t>
                      </a:r>
                      <a:endParaRPr lang="nl-N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55" marR="9755" marT="9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M08</a:t>
                      </a:r>
                      <a:endParaRPr lang="nl-N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55" marR="9755" marT="9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Tuit. Type</a:t>
                      </a:r>
                      <a:endParaRPr lang="nl-N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55" marR="9755" marT="9755" marB="0" anchor="b"/>
                </a:tc>
                <a:extLst>
                  <a:ext uri="{0D108BD9-81ED-4DB2-BD59-A6C34878D82A}">
                    <a16:rowId xmlns:a16="http://schemas.microsoft.com/office/drawing/2014/main" val="1145335326"/>
                  </a:ext>
                </a:extLst>
              </a:tr>
              <a:tr h="234117"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1234567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55" marR="9755" marT="9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2017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55" marR="9755" marT="9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10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55" marR="9755" marT="9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1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55" marR="9755" marT="9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1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55" marR="9755" marT="9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1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55" marR="9755" marT="9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1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55" marR="9755" marT="9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1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55" marR="9755" marT="9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1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55" marR="9755" marT="9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1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55" marR="9755" marT="9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0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55" marR="9755" marT="9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0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55" marR="9755" marT="9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0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55" marR="9755" marT="9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0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55" marR="9755" marT="9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0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55" marR="9755" marT="9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Stat. Fee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55" marR="9755" marT="9755" marB="0" anchor="b"/>
                </a:tc>
                <a:extLst>
                  <a:ext uri="{0D108BD9-81ED-4DB2-BD59-A6C34878D82A}">
                    <a16:rowId xmlns:a16="http://schemas.microsoft.com/office/drawing/2014/main" val="3333489480"/>
                  </a:ext>
                </a:extLst>
              </a:tr>
              <a:tr h="234117"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1234567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55" marR="9755" marT="9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2017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55" marR="9755" marT="9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15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55" marR="9755" marT="9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0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55" marR="9755" marT="9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0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55" marR="9755" marT="9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0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55" marR="9755" marT="9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0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55" marR="9755" marT="9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0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55" marR="9755" marT="9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1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55" marR="9755" marT="9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1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55" marR="9755" marT="9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1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55" marR="9755" marT="9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1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55" marR="9755" marT="9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1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55" marR="9755" marT="9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1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55" marR="9755" marT="9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1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55" marR="9755" marT="9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 dirty="0">
                          <a:effectLst/>
                        </a:rPr>
                        <a:t>Stat. fee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55" marR="9755" marT="9755" marB="0" anchor="b"/>
                </a:tc>
                <a:extLst>
                  <a:ext uri="{0D108BD9-81ED-4DB2-BD59-A6C34878D82A}">
                    <a16:rowId xmlns:a16="http://schemas.microsoft.com/office/drawing/2014/main" val="2074778604"/>
                  </a:ext>
                </a:extLst>
              </a:tr>
            </a:tbl>
          </a:graphicData>
        </a:graphic>
      </p:graphicFrame>
      <p:sp>
        <p:nvSpPr>
          <p:cNvPr id="3" name="Tekstvak 2">
            <a:extLst>
              <a:ext uri="{FF2B5EF4-FFF2-40B4-BE49-F238E27FC236}">
                <a16:creationId xmlns:a16="http://schemas.microsoft.com/office/drawing/2014/main" id="{F72489CD-F16C-415C-80E8-3C538D98A7B6}"/>
              </a:ext>
            </a:extLst>
          </p:cNvPr>
          <p:cNvSpPr txBox="1"/>
          <p:nvPr/>
        </p:nvSpPr>
        <p:spPr>
          <a:xfrm>
            <a:off x="577049" y="1970843"/>
            <a:ext cx="7865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Multiple </a:t>
            </a:r>
            <a:r>
              <a:rPr lang="nl-NL" dirty="0" err="1"/>
              <a:t>careers</a:t>
            </a:r>
            <a:r>
              <a:rPr lang="nl-NL" dirty="0"/>
              <a:t> </a:t>
            </a:r>
            <a:r>
              <a:rPr lang="nl-NL" dirty="0" err="1"/>
              <a:t>generate</a:t>
            </a:r>
            <a:r>
              <a:rPr lang="nl-NL" dirty="0"/>
              <a:t> multiple </a:t>
            </a:r>
            <a:r>
              <a:rPr lang="nl-NL" dirty="0" err="1"/>
              <a:t>rows</a:t>
            </a:r>
            <a:r>
              <a:rPr lang="nl-NL" dirty="0"/>
              <a:t>: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44A1765-022B-4FDB-BF04-B255399D6495}"/>
              </a:ext>
            </a:extLst>
          </p:cNvPr>
          <p:cNvSpPr txBox="1"/>
          <p:nvPr/>
        </p:nvSpPr>
        <p:spPr>
          <a:xfrm>
            <a:off x="630643" y="3756764"/>
            <a:ext cx="7865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Using a second SQL View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some</a:t>
            </a:r>
            <a:r>
              <a:rPr lang="nl-NL" dirty="0"/>
              <a:t> </a:t>
            </a:r>
            <a:r>
              <a:rPr lang="nl-NL" dirty="0" err="1"/>
              <a:t>expressions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combine </a:t>
            </a:r>
            <a:r>
              <a:rPr lang="nl-NL" dirty="0" err="1"/>
              <a:t>both</a:t>
            </a:r>
            <a:r>
              <a:rPr lang="nl-NL" dirty="0"/>
              <a:t> </a:t>
            </a:r>
            <a:r>
              <a:rPr lang="nl-NL" dirty="0" err="1"/>
              <a:t>rows</a:t>
            </a:r>
            <a:r>
              <a:rPr lang="nl-NL" dirty="0"/>
              <a:t> </a:t>
            </a:r>
            <a:r>
              <a:rPr lang="nl-NL" dirty="0" err="1"/>
              <a:t>into</a:t>
            </a:r>
            <a:r>
              <a:rPr lang="nl-NL" dirty="0"/>
              <a:t> </a:t>
            </a:r>
            <a:r>
              <a:rPr lang="nl-NL" dirty="0" err="1"/>
              <a:t>one</a:t>
            </a:r>
            <a:r>
              <a:rPr lang="nl-NL" dirty="0"/>
              <a:t>: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7A08D7A-C490-4E7E-B8A1-9071F7D2D8B0}"/>
              </a:ext>
            </a:extLst>
          </p:cNvPr>
          <p:cNvSpPr txBox="1"/>
          <p:nvPr/>
        </p:nvSpPr>
        <p:spPr>
          <a:xfrm>
            <a:off x="994299" y="4643021"/>
            <a:ext cx="7134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The first </a:t>
            </a:r>
            <a:r>
              <a:rPr lang="nl-NL" dirty="0" err="1"/>
              <a:t>sequence</a:t>
            </a:r>
            <a:r>
              <a:rPr lang="nl-NL" dirty="0"/>
              <a:t> of </a:t>
            </a:r>
            <a:r>
              <a:rPr lang="nl-NL" dirty="0" err="1"/>
              <a:t>binary</a:t>
            </a:r>
            <a:r>
              <a:rPr lang="nl-NL" dirty="0"/>
              <a:t> fields is </a:t>
            </a:r>
            <a:r>
              <a:rPr lang="nl-NL" dirty="0" err="1"/>
              <a:t>representing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Bachelor, </a:t>
            </a:r>
            <a:r>
              <a:rPr lang="nl-NL" dirty="0" err="1"/>
              <a:t>the</a:t>
            </a:r>
            <a:r>
              <a:rPr lang="nl-NL" dirty="0"/>
              <a:t> second </a:t>
            </a:r>
            <a:r>
              <a:rPr lang="nl-NL" dirty="0" err="1"/>
              <a:t>sequence</a:t>
            </a:r>
            <a:r>
              <a:rPr lang="nl-NL" dirty="0"/>
              <a:t> is </a:t>
            </a:r>
            <a:r>
              <a:rPr lang="nl-NL" dirty="0" err="1"/>
              <a:t>representing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Master</a:t>
            </a:r>
          </a:p>
        </p:txBody>
      </p:sp>
    </p:spTree>
    <p:extLst>
      <p:ext uri="{BB962C8B-B14F-4D97-AF65-F5344CB8AC3E}">
        <p14:creationId xmlns:p14="http://schemas.microsoft.com/office/powerpoint/2010/main" val="8571912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470382" cy="1499616"/>
          </a:xfrm>
        </p:spPr>
        <p:txBody>
          <a:bodyPr/>
          <a:lstStyle/>
          <a:p>
            <a:r>
              <a:rPr lang="nl-NL" dirty="0" err="1"/>
              <a:t>Combining</a:t>
            </a:r>
            <a:r>
              <a:rPr lang="nl-NL" dirty="0"/>
              <a:t> bachelor </a:t>
            </a:r>
            <a:r>
              <a:rPr lang="nl-NL" dirty="0" err="1"/>
              <a:t>and</a:t>
            </a:r>
            <a:r>
              <a:rPr lang="nl-NL" dirty="0"/>
              <a:t> master data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967AE51F-DFF5-47D3-B695-024D9EBD08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219" y="2752033"/>
            <a:ext cx="4291568" cy="3024032"/>
          </a:xfr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D56C71A-64CE-42CC-91D6-D996FC40C92B}"/>
              </a:ext>
            </a:extLst>
          </p:cNvPr>
          <p:cNvSpPr txBox="1"/>
          <p:nvPr/>
        </p:nvSpPr>
        <p:spPr>
          <a:xfrm>
            <a:off x="692458" y="2084832"/>
            <a:ext cx="32314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Combining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Bachelor </a:t>
            </a:r>
            <a:r>
              <a:rPr lang="nl-NL" dirty="0" err="1"/>
              <a:t>and</a:t>
            </a:r>
            <a:r>
              <a:rPr lang="nl-NL" dirty="0"/>
              <a:t> Master data has </a:t>
            </a:r>
            <a:r>
              <a:rPr lang="nl-NL" dirty="0" err="1"/>
              <a:t>its</a:t>
            </a:r>
            <a:r>
              <a:rPr lang="nl-NL" dirty="0"/>
              <a:t> </a:t>
            </a:r>
            <a:r>
              <a:rPr lang="nl-NL" dirty="0" err="1"/>
              <a:t>own</a:t>
            </a:r>
            <a:r>
              <a:rPr lang="nl-NL" dirty="0"/>
              <a:t> </a:t>
            </a:r>
            <a:r>
              <a:rPr lang="nl-NL" dirty="0" err="1"/>
              <a:t>process</a:t>
            </a:r>
            <a:r>
              <a:rPr lang="nl-NL" dirty="0"/>
              <a:t> flow, but we </a:t>
            </a:r>
            <a:r>
              <a:rPr lang="nl-NL" dirty="0" err="1"/>
              <a:t>will</a:t>
            </a:r>
            <a:r>
              <a:rPr lang="nl-NL" dirty="0"/>
              <a:t>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discuss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in detail.</a:t>
            </a:r>
          </a:p>
          <a:p>
            <a:endParaRPr lang="nl-NL" dirty="0"/>
          </a:p>
          <a:p>
            <a:r>
              <a:rPr lang="nl-NL" dirty="0" err="1"/>
              <a:t>Main</a:t>
            </a:r>
            <a:r>
              <a:rPr lang="nl-NL" dirty="0"/>
              <a:t> </a:t>
            </a:r>
            <a:r>
              <a:rPr lang="nl-NL" dirty="0" err="1"/>
              <a:t>rule</a:t>
            </a:r>
            <a:r>
              <a:rPr lang="nl-NL" dirty="0"/>
              <a:t>:</a:t>
            </a:r>
          </a:p>
          <a:p>
            <a:r>
              <a:rPr lang="nl-NL" dirty="0"/>
              <a:t>Bachelor </a:t>
            </a:r>
            <a:r>
              <a:rPr lang="nl-NL" dirty="0" err="1"/>
              <a:t>and</a:t>
            </a:r>
            <a:r>
              <a:rPr lang="nl-NL" dirty="0"/>
              <a:t> Master </a:t>
            </a:r>
            <a:r>
              <a:rPr lang="nl-NL" dirty="0" err="1"/>
              <a:t>add</a:t>
            </a:r>
            <a:r>
              <a:rPr lang="nl-NL" dirty="0"/>
              <a:t> up </a:t>
            </a:r>
            <a:r>
              <a:rPr lang="nl-NL" dirty="0" err="1"/>
              <a:t>to</a:t>
            </a:r>
            <a:r>
              <a:rPr lang="nl-NL" dirty="0"/>
              <a:t> a maximum of 12 </a:t>
            </a:r>
            <a:r>
              <a:rPr lang="nl-NL" dirty="0" err="1"/>
              <a:t>months</a:t>
            </a:r>
            <a:r>
              <a:rPr lang="nl-NL" dirty="0"/>
              <a:t> per </a:t>
            </a:r>
            <a:r>
              <a:rPr lang="nl-NL" dirty="0" err="1"/>
              <a:t>academic</a:t>
            </a:r>
            <a:r>
              <a:rPr lang="nl-NL" dirty="0"/>
              <a:t> </a:t>
            </a:r>
            <a:r>
              <a:rPr lang="nl-NL" dirty="0" err="1"/>
              <a:t>year</a:t>
            </a:r>
            <a:r>
              <a:rPr lang="nl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1639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0000"/>
                    <a:lumOff val="10000"/>
                  </a:prstClr>
                </a:solidFill>
                <a:effectLst/>
                <a:uLnTx/>
                <a:uFillTx/>
                <a:latin typeface="Tw Cen MT Condensed"/>
                <a:ea typeface="+mn-ea"/>
                <a:cs typeface="+mn-cs"/>
              </a:rPr>
              <a:t>EMEA Alliance   16-17 October 2017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figures</a:t>
            </a:r>
            <a:endParaRPr lang="nl-N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5" b="5687"/>
          <a:stretch/>
        </p:blipFill>
        <p:spPr bwMode="auto">
          <a:xfrm>
            <a:off x="2286" y="0"/>
            <a:ext cx="9141714" cy="4325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9707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523648" cy="1499616"/>
          </a:xfrm>
        </p:spPr>
        <p:txBody>
          <a:bodyPr/>
          <a:lstStyle/>
          <a:p>
            <a:r>
              <a:rPr lang="nl-NL" dirty="0" err="1"/>
              <a:t>Combining</a:t>
            </a:r>
            <a:r>
              <a:rPr lang="nl-NL" dirty="0"/>
              <a:t> bachelor </a:t>
            </a:r>
            <a:r>
              <a:rPr lang="nl-NL" dirty="0" err="1"/>
              <a:t>and</a:t>
            </a:r>
            <a:r>
              <a:rPr lang="nl-NL" dirty="0"/>
              <a:t> master DATA</a:t>
            </a:r>
          </a:p>
        </p:txBody>
      </p:sp>
      <p:graphicFrame>
        <p:nvGraphicFramePr>
          <p:cNvPr id="5" name="Tijdelijke aanduiding voor inhoud 4">
            <a:extLst>
              <a:ext uri="{FF2B5EF4-FFF2-40B4-BE49-F238E27FC236}">
                <a16:creationId xmlns:a16="http://schemas.microsoft.com/office/drawing/2014/main" id="{FB8E05D3-73F1-4A3D-B9B3-0CACEFF773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4448007"/>
              </p:ext>
            </p:extLst>
          </p:nvPr>
        </p:nvGraphicFramePr>
        <p:xfrm>
          <a:off x="227345" y="2480205"/>
          <a:ext cx="8605148" cy="3090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8669">
                  <a:extLst>
                    <a:ext uri="{9D8B030D-6E8A-4147-A177-3AD203B41FA5}">
                      <a16:colId xmlns:a16="http://schemas.microsoft.com/office/drawing/2014/main" val="1461640223"/>
                    </a:ext>
                  </a:extLst>
                </a:gridCol>
                <a:gridCol w="289699">
                  <a:extLst>
                    <a:ext uri="{9D8B030D-6E8A-4147-A177-3AD203B41FA5}">
                      <a16:colId xmlns:a16="http://schemas.microsoft.com/office/drawing/2014/main" val="1797789852"/>
                    </a:ext>
                  </a:extLst>
                </a:gridCol>
                <a:gridCol w="278970">
                  <a:extLst>
                    <a:ext uri="{9D8B030D-6E8A-4147-A177-3AD203B41FA5}">
                      <a16:colId xmlns:a16="http://schemas.microsoft.com/office/drawing/2014/main" val="3728960734"/>
                    </a:ext>
                  </a:extLst>
                </a:gridCol>
                <a:gridCol w="278970">
                  <a:extLst>
                    <a:ext uri="{9D8B030D-6E8A-4147-A177-3AD203B41FA5}">
                      <a16:colId xmlns:a16="http://schemas.microsoft.com/office/drawing/2014/main" val="4178931488"/>
                    </a:ext>
                  </a:extLst>
                </a:gridCol>
                <a:gridCol w="278970">
                  <a:extLst>
                    <a:ext uri="{9D8B030D-6E8A-4147-A177-3AD203B41FA5}">
                      <a16:colId xmlns:a16="http://schemas.microsoft.com/office/drawing/2014/main" val="3771049161"/>
                    </a:ext>
                  </a:extLst>
                </a:gridCol>
                <a:gridCol w="278970">
                  <a:extLst>
                    <a:ext uri="{9D8B030D-6E8A-4147-A177-3AD203B41FA5}">
                      <a16:colId xmlns:a16="http://schemas.microsoft.com/office/drawing/2014/main" val="844783864"/>
                    </a:ext>
                  </a:extLst>
                </a:gridCol>
                <a:gridCol w="278970">
                  <a:extLst>
                    <a:ext uri="{9D8B030D-6E8A-4147-A177-3AD203B41FA5}">
                      <a16:colId xmlns:a16="http://schemas.microsoft.com/office/drawing/2014/main" val="2116885765"/>
                    </a:ext>
                  </a:extLst>
                </a:gridCol>
                <a:gridCol w="278970">
                  <a:extLst>
                    <a:ext uri="{9D8B030D-6E8A-4147-A177-3AD203B41FA5}">
                      <a16:colId xmlns:a16="http://schemas.microsoft.com/office/drawing/2014/main" val="1118285621"/>
                    </a:ext>
                  </a:extLst>
                </a:gridCol>
                <a:gridCol w="278970">
                  <a:extLst>
                    <a:ext uri="{9D8B030D-6E8A-4147-A177-3AD203B41FA5}">
                      <a16:colId xmlns:a16="http://schemas.microsoft.com/office/drawing/2014/main" val="11957039"/>
                    </a:ext>
                  </a:extLst>
                </a:gridCol>
                <a:gridCol w="278970">
                  <a:extLst>
                    <a:ext uri="{9D8B030D-6E8A-4147-A177-3AD203B41FA5}">
                      <a16:colId xmlns:a16="http://schemas.microsoft.com/office/drawing/2014/main" val="1869989610"/>
                    </a:ext>
                  </a:extLst>
                </a:gridCol>
                <a:gridCol w="278970">
                  <a:extLst>
                    <a:ext uri="{9D8B030D-6E8A-4147-A177-3AD203B41FA5}">
                      <a16:colId xmlns:a16="http://schemas.microsoft.com/office/drawing/2014/main" val="649369339"/>
                    </a:ext>
                  </a:extLst>
                </a:gridCol>
                <a:gridCol w="278970">
                  <a:extLst>
                    <a:ext uri="{9D8B030D-6E8A-4147-A177-3AD203B41FA5}">
                      <a16:colId xmlns:a16="http://schemas.microsoft.com/office/drawing/2014/main" val="1739487574"/>
                    </a:ext>
                  </a:extLst>
                </a:gridCol>
                <a:gridCol w="278970">
                  <a:extLst>
                    <a:ext uri="{9D8B030D-6E8A-4147-A177-3AD203B41FA5}">
                      <a16:colId xmlns:a16="http://schemas.microsoft.com/office/drawing/2014/main" val="2836879451"/>
                    </a:ext>
                  </a:extLst>
                </a:gridCol>
                <a:gridCol w="278970">
                  <a:extLst>
                    <a:ext uri="{9D8B030D-6E8A-4147-A177-3AD203B41FA5}">
                      <a16:colId xmlns:a16="http://schemas.microsoft.com/office/drawing/2014/main" val="299446640"/>
                    </a:ext>
                  </a:extLst>
                </a:gridCol>
                <a:gridCol w="536480">
                  <a:extLst>
                    <a:ext uri="{9D8B030D-6E8A-4147-A177-3AD203B41FA5}">
                      <a16:colId xmlns:a16="http://schemas.microsoft.com/office/drawing/2014/main" val="4089463223"/>
                    </a:ext>
                  </a:extLst>
                </a:gridCol>
                <a:gridCol w="278970">
                  <a:extLst>
                    <a:ext uri="{9D8B030D-6E8A-4147-A177-3AD203B41FA5}">
                      <a16:colId xmlns:a16="http://schemas.microsoft.com/office/drawing/2014/main" val="4135968084"/>
                    </a:ext>
                  </a:extLst>
                </a:gridCol>
                <a:gridCol w="278970">
                  <a:extLst>
                    <a:ext uri="{9D8B030D-6E8A-4147-A177-3AD203B41FA5}">
                      <a16:colId xmlns:a16="http://schemas.microsoft.com/office/drawing/2014/main" val="673197149"/>
                    </a:ext>
                  </a:extLst>
                </a:gridCol>
                <a:gridCol w="278970">
                  <a:extLst>
                    <a:ext uri="{9D8B030D-6E8A-4147-A177-3AD203B41FA5}">
                      <a16:colId xmlns:a16="http://schemas.microsoft.com/office/drawing/2014/main" val="1776436626"/>
                    </a:ext>
                  </a:extLst>
                </a:gridCol>
                <a:gridCol w="278970">
                  <a:extLst>
                    <a:ext uri="{9D8B030D-6E8A-4147-A177-3AD203B41FA5}">
                      <a16:colId xmlns:a16="http://schemas.microsoft.com/office/drawing/2014/main" val="251344508"/>
                    </a:ext>
                  </a:extLst>
                </a:gridCol>
                <a:gridCol w="278970">
                  <a:extLst>
                    <a:ext uri="{9D8B030D-6E8A-4147-A177-3AD203B41FA5}">
                      <a16:colId xmlns:a16="http://schemas.microsoft.com/office/drawing/2014/main" val="4252027262"/>
                    </a:ext>
                  </a:extLst>
                </a:gridCol>
                <a:gridCol w="278970">
                  <a:extLst>
                    <a:ext uri="{9D8B030D-6E8A-4147-A177-3AD203B41FA5}">
                      <a16:colId xmlns:a16="http://schemas.microsoft.com/office/drawing/2014/main" val="1716047792"/>
                    </a:ext>
                  </a:extLst>
                </a:gridCol>
                <a:gridCol w="278970">
                  <a:extLst>
                    <a:ext uri="{9D8B030D-6E8A-4147-A177-3AD203B41FA5}">
                      <a16:colId xmlns:a16="http://schemas.microsoft.com/office/drawing/2014/main" val="2969597187"/>
                    </a:ext>
                  </a:extLst>
                </a:gridCol>
                <a:gridCol w="278970">
                  <a:extLst>
                    <a:ext uri="{9D8B030D-6E8A-4147-A177-3AD203B41FA5}">
                      <a16:colId xmlns:a16="http://schemas.microsoft.com/office/drawing/2014/main" val="1713397595"/>
                    </a:ext>
                  </a:extLst>
                </a:gridCol>
                <a:gridCol w="278970">
                  <a:extLst>
                    <a:ext uri="{9D8B030D-6E8A-4147-A177-3AD203B41FA5}">
                      <a16:colId xmlns:a16="http://schemas.microsoft.com/office/drawing/2014/main" val="3805259846"/>
                    </a:ext>
                  </a:extLst>
                </a:gridCol>
                <a:gridCol w="278970">
                  <a:extLst>
                    <a:ext uri="{9D8B030D-6E8A-4147-A177-3AD203B41FA5}">
                      <a16:colId xmlns:a16="http://schemas.microsoft.com/office/drawing/2014/main" val="4039807837"/>
                    </a:ext>
                  </a:extLst>
                </a:gridCol>
                <a:gridCol w="278970">
                  <a:extLst>
                    <a:ext uri="{9D8B030D-6E8A-4147-A177-3AD203B41FA5}">
                      <a16:colId xmlns:a16="http://schemas.microsoft.com/office/drawing/2014/main" val="1929130441"/>
                    </a:ext>
                  </a:extLst>
                </a:gridCol>
                <a:gridCol w="278970">
                  <a:extLst>
                    <a:ext uri="{9D8B030D-6E8A-4147-A177-3AD203B41FA5}">
                      <a16:colId xmlns:a16="http://schemas.microsoft.com/office/drawing/2014/main" val="2166878759"/>
                    </a:ext>
                  </a:extLst>
                </a:gridCol>
                <a:gridCol w="515020">
                  <a:extLst>
                    <a:ext uri="{9D8B030D-6E8A-4147-A177-3AD203B41FA5}">
                      <a16:colId xmlns:a16="http://schemas.microsoft.com/office/drawing/2014/main" val="2613248466"/>
                    </a:ext>
                  </a:extLst>
                </a:gridCol>
              </a:tblGrid>
              <a:tr h="154506"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 dirty="0">
                          <a:effectLst/>
                        </a:rPr>
                        <a:t>Student ID</a:t>
                      </a:r>
                      <a:endParaRPr lang="nl-N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Year</a:t>
                      </a:r>
                      <a:endParaRPr lang="nl-N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M09</a:t>
                      </a:r>
                      <a:endParaRPr lang="nl-N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M10</a:t>
                      </a:r>
                      <a:endParaRPr lang="nl-N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M11</a:t>
                      </a:r>
                      <a:endParaRPr lang="nl-N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M12</a:t>
                      </a:r>
                      <a:endParaRPr lang="nl-N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M01</a:t>
                      </a:r>
                      <a:endParaRPr lang="nl-N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M02</a:t>
                      </a:r>
                      <a:endParaRPr lang="nl-N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M03</a:t>
                      </a:r>
                      <a:endParaRPr lang="nl-N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M04</a:t>
                      </a:r>
                      <a:endParaRPr lang="nl-N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M05</a:t>
                      </a:r>
                      <a:endParaRPr lang="nl-N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M06</a:t>
                      </a:r>
                      <a:endParaRPr lang="nl-N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M07</a:t>
                      </a:r>
                      <a:endParaRPr lang="nl-N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M08</a:t>
                      </a:r>
                      <a:endParaRPr lang="nl-N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Tuit. Type</a:t>
                      </a:r>
                      <a:endParaRPr lang="nl-N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M09</a:t>
                      </a:r>
                      <a:endParaRPr lang="nl-N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M10</a:t>
                      </a:r>
                      <a:endParaRPr lang="nl-N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M11</a:t>
                      </a:r>
                      <a:endParaRPr lang="nl-N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M12</a:t>
                      </a:r>
                      <a:endParaRPr lang="nl-N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M01</a:t>
                      </a:r>
                      <a:endParaRPr lang="nl-N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M02</a:t>
                      </a:r>
                      <a:endParaRPr lang="nl-N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M03</a:t>
                      </a:r>
                      <a:endParaRPr lang="nl-N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M04</a:t>
                      </a:r>
                      <a:endParaRPr lang="nl-N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M05</a:t>
                      </a:r>
                      <a:endParaRPr lang="nl-N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M06</a:t>
                      </a:r>
                      <a:endParaRPr lang="nl-N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M07</a:t>
                      </a:r>
                      <a:endParaRPr lang="nl-N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M08</a:t>
                      </a:r>
                      <a:endParaRPr lang="nl-N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Tuit. Type</a:t>
                      </a:r>
                      <a:endParaRPr lang="nl-N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extLst>
                  <a:ext uri="{0D108BD9-81ED-4DB2-BD59-A6C34878D82A}">
                    <a16:rowId xmlns:a16="http://schemas.microsoft.com/office/drawing/2014/main" val="335342200"/>
                  </a:ext>
                </a:extLst>
              </a:tr>
              <a:tr h="154506"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1234567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 dirty="0">
                          <a:effectLst/>
                        </a:rPr>
                        <a:t>2017</a:t>
                      </a:r>
                      <a:endParaRPr lang="nl-N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1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1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1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1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1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0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0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 dirty="0">
                          <a:effectLst/>
                        </a:rPr>
                        <a:t>0</a:t>
                      </a:r>
                      <a:endParaRPr lang="nl-N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0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0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0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0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>
                          <a:effectLst/>
                        </a:rPr>
                        <a:t>Stat. Fee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0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0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0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0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0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1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1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1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1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1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1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u="none" strike="noStrike">
                          <a:effectLst/>
                        </a:rPr>
                        <a:t>1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u="none" strike="noStrike" dirty="0">
                          <a:effectLst/>
                        </a:rPr>
                        <a:t>Stat. Fee</a:t>
                      </a:r>
                      <a:endParaRPr lang="nl-N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extLst>
                  <a:ext uri="{0D108BD9-81ED-4DB2-BD59-A6C34878D82A}">
                    <a16:rowId xmlns:a16="http://schemas.microsoft.com/office/drawing/2014/main" val="343472397"/>
                  </a:ext>
                </a:extLst>
              </a:tr>
            </a:tbl>
          </a:graphicData>
        </a:graphic>
      </p:graphicFrame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296F40B2-9DC3-416C-8DAE-B7B599A4C9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796546"/>
              </p:ext>
            </p:extLst>
          </p:nvPr>
        </p:nvGraphicFramePr>
        <p:xfrm>
          <a:off x="2592608" y="3738634"/>
          <a:ext cx="3595082" cy="5240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7205">
                  <a:extLst>
                    <a:ext uri="{9D8B030D-6E8A-4147-A177-3AD203B41FA5}">
                      <a16:colId xmlns:a16="http://schemas.microsoft.com/office/drawing/2014/main" val="3801794466"/>
                    </a:ext>
                  </a:extLst>
                </a:gridCol>
                <a:gridCol w="875959">
                  <a:extLst>
                    <a:ext uri="{9D8B030D-6E8A-4147-A177-3AD203B41FA5}">
                      <a16:colId xmlns:a16="http://schemas.microsoft.com/office/drawing/2014/main" val="2802695438"/>
                    </a:ext>
                  </a:extLst>
                </a:gridCol>
                <a:gridCol w="875959">
                  <a:extLst>
                    <a:ext uri="{9D8B030D-6E8A-4147-A177-3AD203B41FA5}">
                      <a16:colId xmlns:a16="http://schemas.microsoft.com/office/drawing/2014/main" val="2390019440"/>
                    </a:ext>
                  </a:extLst>
                </a:gridCol>
                <a:gridCol w="875959">
                  <a:extLst>
                    <a:ext uri="{9D8B030D-6E8A-4147-A177-3AD203B41FA5}">
                      <a16:colId xmlns:a16="http://schemas.microsoft.com/office/drawing/2014/main" val="1869510542"/>
                    </a:ext>
                  </a:extLst>
                </a:gridCol>
              </a:tblGrid>
              <a:tr h="262013"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1" u="none" strike="noStrike">
                          <a:effectLst/>
                        </a:rPr>
                        <a:t>Student ID</a:t>
                      </a: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17" marR="10917" marT="109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1" u="none" strike="noStrike" dirty="0" err="1">
                          <a:effectLst/>
                        </a:rPr>
                        <a:t>Year</a:t>
                      </a:r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17" marR="10917" marT="109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1" u="none" strike="noStrike">
                          <a:effectLst/>
                        </a:rPr>
                        <a:t>Bachelor</a:t>
                      </a: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17" marR="10917" marT="109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1" u="none" strike="noStrike" dirty="0">
                          <a:effectLst/>
                        </a:rPr>
                        <a:t>Master</a:t>
                      </a:r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17" marR="10917" marT="10917" marB="0" anchor="b"/>
                </a:tc>
                <a:extLst>
                  <a:ext uri="{0D108BD9-81ED-4DB2-BD59-A6C34878D82A}">
                    <a16:rowId xmlns:a16="http://schemas.microsoft.com/office/drawing/2014/main" val="694535396"/>
                  </a:ext>
                </a:extLst>
              </a:tr>
              <a:tr h="262013"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>
                          <a:effectLst/>
                        </a:rPr>
                        <a:t>1234567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17" marR="10917" marT="109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 dirty="0">
                          <a:effectLst/>
                        </a:rPr>
                        <a:t>2017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17" marR="10917" marT="109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>
                          <a:effectLst/>
                        </a:rPr>
                        <a:t>5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17" marR="10917" marT="109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 dirty="0">
                          <a:effectLst/>
                        </a:rPr>
                        <a:t>7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17" marR="10917" marT="10917" marB="0" anchor="b"/>
                </a:tc>
                <a:extLst>
                  <a:ext uri="{0D108BD9-81ED-4DB2-BD59-A6C34878D82A}">
                    <a16:rowId xmlns:a16="http://schemas.microsoft.com/office/drawing/2014/main" val="3389043810"/>
                  </a:ext>
                </a:extLst>
              </a:tr>
            </a:tbl>
          </a:graphicData>
        </a:graphic>
      </p:graphicFrame>
      <p:sp>
        <p:nvSpPr>
          <p:cNvPr id="3" name="Tekstvak 2">
            <a:extLst>
              <a:ext uri="{FF2B5EF4-FFF2-40B4-BE49-F238E27FC236}">
                <a16:creationId xmlns:a16="http://schemas.microsoft.com/office/drawing/2014/main" id="{F72489CD-F16C-415C-80E8-3C538D98A7B6}"/>
              </a:ext>
            </a:extLst>
          </p:cNvPr>
          <p:cNvSpPr txBox="1"/>
          <p:nvPr/>
        </p:nvSpPr>
        <p:spPr>
          <a:xfrm>
            <a:off x="524111" y="3086143"/>
            <a:ext cx="7865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 </a:t>
            </a:r>
            <a:r>
              <a:rPr lang="nl-NL" dirty="0" err="1"/>
              <a:t>third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last view </a:t>
            </a:r>
            <a:r>
              <a:rPr lang="nl-NL" dirty="0" err="1"/>
              <a:t>counts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months</a:t>
            </a:r>
            <a:r>
              <a:rPr lang="nl-NL" dirty="0"/>
              <a:t> per </a:t>
            </a:r>
            <a:r>
              <a:rPr lang="nl-NL" dirty="0" err="1"/>
              <a:t>career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gives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output as </a:t>
            </a:r>
            <a:r>
              <a:rPr lang="nl-NL" dirty="0" err="1"/>
              <a:t>follows</a:t>
            </a:r>
            <a:r>
              <a:rPr lang="nl-NL" dirty="0"/>
              <a:t>: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44A1765-022B-4FDB-BF04-B255399D6495}"/>
              </a:ext>
            </a:extLst>
          </p:cNvPr>
          <p:cNvSpPr txBox="1"/>
          <p:nvPr/>
        </p:nvSpPr>
        <p:spPr>
          <a:xfrm>
            <a:off x="597112" y="2084832"/>
            <a:ext cx="7865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Again</a:t>
            </a:r>
            <a:r>
              <a:rPr lang="nl-NL" dirty="0"/>
              <a:t>, </a:t>
            </a:r>
            <a:r>
              <a:rPr lang="nl-NL" dirty="0" err="1"/>
              <a:t>the</a:t>
            </a:r>
            <a:r>
              <a:rPr lang="nl-NL" dirty="0"/>
              <a:t> second view </a:t>
            </a:r>
            <a:r>
              <a:rPr lang="nl-NL" dirty="0" err="1"/>
              <a:t>gives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following</a:t>
            </a:r>
            <a:r>
              <a:rPr lang="nl-NL" dirty="0"/>
              <a:t> output:</a:t>
            </a:r>
          </a:p>
        </p:txBody>
      </p:sp>
    </p:spTree>
    <p:extLst>
      <p:ext uri="{BB962C8B-B14F-4D97-AF65-F5344CB8AC3E}">
        <p14:creationId xmlns:p14="http://schemas.microsoft.com/office/powerpoint/2010/main" val="41890763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Equation</a:t>
            </a:r>
            <a:r>
              <a:rPr lang="nl-NL" dirty="0"/>
              <a:t> Engine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 </a:t>
            </a:r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Equation</a:t>
            </a:r>
            <a:r>
              <a:rPr lang="nl-NL" dirty="0"/>
              <a:t> Engine </a:t>
            </a:r>
            <a:r>
              <a:rPr lang="nl-NL" dirty="0" err="1"/>
              <a:t>to</a:t>
            </a:r>
            <a:r>
              <a:rPr lang="nl-NL" dirty="0"/>
              <a:t> run </a:t>
            </a:r>
            <a:r>
              <a:rPr lang="nl-NL" dirty="0" err="1"/>
              <a:t>an</a:t>
            </a:r>
            <a:r>
              <a:rPr lang="nl-NL" dirty="0"/>
              <a:t> Update statement </a:t>
            </a:r>
            <a:r>
              <a:rPr lang="nl-NL" dirty="0" err="1"/>
              <a:t>to</a:t>
            </a:r>
            <a:r>
              <a:rPr lang="nl-NL" dirty="0"/>
              <a:t> update </a:t>
            </a:r>
            <a:r>
              <a:rPr lang="nl-NL" dirty="0" err="1"/>
              <a:t>the</a:t>
            </a:r>
            <a:r>
              <a:rPr lang="nl-NL" dirty="0"/>
              <a:t> Num. </a:t>
            </a:r>
            <a:r>
              <a:rPr lang="nl-NL" dirty="0" err="1"/>
              <a:t>Variable</a:t>
            </a:r>
            <a:r>
              <a:rPr lang="nl-NL" dirty="0"/>
              <a:t> #1</a:t>
            </a:r>
          </a:p>
          <a:p>
            <a:endParaRPr lang="nl-NL" dirty="0"/>
          </a:p>
          <a:p>
            <a:r>
              <a:rPr lang="nl-NL" dirty="0" err="1"/>
              <a:t>Equation</a:t>
            </a:r>
            <a:r>
              <a:rPr lang="nl-NL" dirty="0"/>
              <a:t> engine </a:t>
            </a:r>
            <a:r>
              <a:rPr lang="nl-NL" dirty="0" err="1"/>
              <a:t>performs</a:t>
            </a:r>
            <a:r>
              <a:rPr lang="nl-NL" dirty="0"/>
              <a:t> </a:t>
            </a:r>
            <a:r>
              <a:rPr lang="nl-NL" dirty="0" err="1"/>
              <a:t>better</a:t>
            </a:r>
            <a:r>
              <a:rPr lang="nl-NL" dirty="0"/>
              <a:t> </a:t>
            </a:r>
            <a:r>
              <a:rPr lang="nl-NL" dirty="0" err="1"/>
              <a:t>than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Population</a:t>
            </a:r>
            <a:r>
              <a:rPr lang="nl-NL" dirty="0"/>
              <a:t> Update </a:t>
            </a:r>
            <a:r>
              <a:rPr lang="nl-NL" dirty="0" err="1"/>
              <a:t>Process</a:t>
            </a:r>
            <a:r>
              <a:rPr lang="nl-NL" dirty="0"/>
              <a:t> (SACR &gt; System Utilities) 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dirty="0" err="1"/>
              <a:t>needs</a:t>
            </a:r>
            <a:r>
              <a:rPr lang="nl-NL" dirty="0"/>
              <a:t> </a:t>
            </a:r>
            <a:r>
              <a:rPr lang="nl-NL" dirty="0" err="1"/>
              <a:t>only</a:t>
            </a:r>
            <a:r>
              <a:rPr lang="nl-NL" dirty="0"/>
              <a:t> </a:t>
            </a:r>
            <a:r>
              <a:rPr lang="nl-NL" dirty="0" err="1"/>
              <a:t>one</a:t>
            </a:r>
            <a:r>
              <a:rPr lang="nl-NL" dirty="0"/>
              <a:t> </a:t>
            </a:r>
            <a:r>
              <a:rPr lang="nl-NL" dirty="0" err="1"/>
              <a:t>RunID</a:t>
            </a:r>
            <a:r>
              <a:rPr lang="nl-NL" dirty="0"/>
              <a:t>.</a:t>
            </a:r>
          </a:p>
          <a:p>
            <a:endParaRPr lang="nl-NL" dirty="0"/>
          </a:p>
          <a:p>
            <a:r>
              <a:rPr lang="nl-NL" dirty="0" err="1"/>
              <a:t>Warning</a:t>
            </a:r>
            <a:r>
              <a:rPr lang="nl-NL" dirty="0"/>
              <a:t>: no checks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/>
              <a:t>Component Interface (!)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</p:spTree>
    <p:extLst>
      <p:ext uri="{BB962C8B-B14F-4D97-AF65-F5344CB8AC3E}">
        <p14:creationId xmlns:p14="http://schemas.microsoft.com/office/powerpoint/2010/main" val="9382045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Translating </a:t>
            </a:r>
            <a:r>
              <a:rPr lang="nl-NL" dirty="0" err="1"/>
              <a:t>the</a:t>
            </a:r>
            <a:r>
              <a:rPr lang="nl-NL" dirty="0"/>
              <a:t> 2017 </a:t>
            </a:r>
            <a:r>
              <a:rPr lang="nl-NL" dirty="0" err="1"/>
              <a:t>process</a:t>
            </a:r>
            <a:r>
              <a:rPr lang="nl-NL" dirty="0"/>
              <a:t> flow...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" y="1807902"/>
            <a:ext cx="4851469" cy="4662801"/>
          </a:xfr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</p:spTree>
    <p:extLst>
      <p:ext uri="{BB962C8B-B14F-4D97-AF65-F5344CB8AC3E}">
        <p14:creationId xmlns:p14="http://schemas.microsoft.com/office/powerpoint/2010/main" val="14696820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62B582-C1D9-4036-9D9D-820B6E6B4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…</a:t>
            </a:r>
            <a:r>
              <a:rPr lang="nl-NL" dirty="0" err="1"/>
              <a:t>to</a:t>
            </a:r>
            <a:r>
              <a:rPr lang="nl-NL" dirty="0"/>
              <a:t> a </a:t>
            </a:r>
            <a:r>
              <a:rPr lang="nl-NL" dirty="0" err="1"/>
              <a:t>JobSet</a:t>
            </a:r>
            <a:r>
              <a:rPr lang="nl-NL" dirty="0"/>
              <a:t> Definition</a:t>
            </a:r>
          </a:p>
        </p:txBody>
      </p:sp>
      <p:graphicFrame>
        <p:nvGraphicFramePr>
          <p:cNvPr id="6" name="Tijdelijke aanduiding voor inhoud 5">
            <a:extLst>
              <a:ext uri="{FF2B5EF4-FFF2-40B4-BE49-F238E27FC236}">
                <a16:creationId xmlns:a16="http://schemas.microsoft.com/office/drawing/2014/main" id="{12991F74-1FA6-4567-AC57-3A1B958873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8999035"/>
              </p:ext>
            </p:extLst>
          </p:nvPr>
        </p:nvGraphicFramePr>
        <p:xfrm>
          <a:off x="1614378" y="3157468"/>
          <a:ext cx="5371813" cy="22667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70927">
                  <a:extLst>
                    <a:ext uri="{9D8B030D-6E8A-4147-A177-3AD203B41FA5}">
                      <a16:colId xmlns:a16="http://schemas.microsoft.com/office/drawing/2014/main" val="3451060408"/>
                    </a:ext>
                  </a:extLst>
                </a:gridCol>
                <a:gridCol w="3600886">
                  <a:extLst>
                    <a:ext uri="{9D8B030D-6E8A-4147-A177-3AD203B41FA5}">
                      <a16:colId xmlns:a16="http://schemas.microsoft.com/office/drawing/2014/main" val="2717147119"/>
                    </a:ext>
                  </a:extLst>
                </a:gridCol>
              </a:tblGrid>
              <a:tr h="283348"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b="1" u="none" strike="noStrike">
                          <a:effectLst/>
                        </a:rPr>
                        <a:t>Process</a:t>
                      </a:r>
                      <a:endParaRPr lang="nl-NL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06" marR="11806" marT="118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b="1" u="none" strike="noStrike" dirty="0" err="1">
                          <a:effectLst/>
                        </a:rPr>
                        <a:t>Description</a:t>
                      </a:r>
                      <a:endParaRPr lang="nl-NL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06" marR="11806" marT="11806" marB="0" anchor="b"/>
                </a:tc>
                <a:extLst>
                  <a:ext uri="{0D108BD9-81ED-4DB2-BD59-A6C34878D82A}">
                    <a16:rowId xmlns:a16="http://schemas.microsoft.com/office/drawing/2014/main" val="3482338622"/>
                  </a:ext>
                </a:extLst>
              </a:tr>
              <a:tr h="283348"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u="none" strike="noStrike">
                          <a:effectLst/>
                        </a:rPr>
                        <a:t>Custom App Engine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06" marR="11806" marT="118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Add EXIT rows to HE records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06" marR="11806" marT="11806" marB="0" anchor="b"/>
                </a:tc>
                <a:extLst>
                  <a:ext uri="{0D108BD9-81ED-4DB2-BD59-A6C34878D82A}">
                    <a16:rowId xmlns:a16="http://schemas.microsoft.com/office/drawing/2014/main" val="3235847978"/>
                  </a:ext>
                </a:extLst>
              </a:tr>
              <a:tr h="283348"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u="none" strike="noStrike">
                          <a:effectLst/>
                        </a:rPr>
                        <a:t>Equation Engine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06" marR="11806" marT="118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u="none" strike="noStrike">
                          <a:effectLst/>
                        </a:rPr>
                        <a:t>Set TuitCalcReq= 'N'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06" marR="11806" marT="11806" marB="0" anchor="b"/>
                </a:tc>
                <a:extLst>
                  <a:ext uri="{0D108BD9-81ED-4DB2-BD59-A6C34878D82A}">
                    <a16:rowId xmlns:a16="http://schemas.microsoft.com/office/drawing/2014/main" val="3994663239"/>
                  </a:ext>
                </a:extLst>
              </a:tr>
              <a:tr h="283348"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u="none" strike="noStrike">
                          <a:effectLst/>
                        </a:rPr>
                        <a:t>Equation Engine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06" marR="11806" marT="118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u="none" strike="noStrike">
                          <a:effectLst/>
                        </a:rPr>
                        <a:t>Update Num. Variable #1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06" marR="11806" marT="11806" marB="0" anchor="b"/>
                </a:tc>
                <a:extLst>
                  <a:ext uri="{0D108BD9-81ED-4DB2-BD59-A6C34878D82A}">
                    <a16:rowId xmlns:a16="http://schemas.microsoft.com/office/drawing/2014/main" val="2849067654"/>
                  </a:ext>
                </a:extLst>
              </a:tr>
              <a:tr h="283348"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u="none" strike="noStrike">
                          <a:effectLst/>
                        </a:rPr>
                        <a:t>SFPBCALC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06" marR="11806" marT="118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u="none" strike="noStrike">
                          <a:effectLst/>
                        </a:rPr>
                        <a:t>Calculate Student Tuition (Batch)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06" marR="11806" marT="11806" marB="0" anchor="b"/>
                </a:tc>
                <a:extLst>
                  <a:ext uri="{0D108BD9-81ED-4DB2-BD59-A6C34878D82A}">
                    <a16:rowId xmlns:a16="http://schemas.microsoft.com/office/drawing/2014/main" val="668459626"/>
                  </a:ext>
                </a:extLst>
              </a:tr>
              <a:tr h="283348"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u="none" strike="noStrike">
                          <a:effectLst/>
                        </a:rPr>
                        <a:t>Custom App Engine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06" marR="11806" marT="118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Add DISC rows to Student Program/Plan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06" marR="11806" marT="11806" marB="0" anchor="b"/>
                </a:tc>
                <a:extLst>
                  <a:ext uri="{0D108BD9-81ED-4DB2-BD59-A6C34878D82A}">
                    <a16:rowId xmlns:a16="http://schemas.microsoft.com/office/drawing/2014/main" val="796869430"/>
                  </a:ext>
                </a:extLst>
              </a:tr>
              <a:tr h="283348"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u="none" strike="noStrike">
                          <a:effectLst/>
                        </a:rPr>
                        <a:t>Custom App Engine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06" marR="11806" marT="118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Delete EXIT rows from HE records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06" marR="11806" marT="11806" marB="0" anchor="b"/>
                </a:tc>
                <a:extLst>
                  <a:ext uri="{0D108BD9-81ED-4DB2-BD59-A6C34878D82A}">
                    <a16:rowId xmlns:a16="http://schemas.microsoft.com/office/drawing/2014/main" val="3874104569"/>
                  </a:ext>
                </a:extLst>
              </a:tr>
              <a:tr h="283348"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u="none" strike="noStrike">
                          <a:effectLst/>
                        </a:rPr>
                        <a:t>Studielink Process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06" marR="11806" marT="118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u="none" strike="noStrike" dirty="0" err="1">
                          <a:effectLst/>
                        </a:rPr>
                        <a:t>Send</a:t>
                      </a:r>
                      <a:r>
                        <a:rPr lang="nl-NL" sz="1700" u="none" strike="noStrike" dirty="0">
                          <a:effectLst/>
                        </a:rPr>
                        <a:t> </a:t>
                      </a:r>
                      <a:r>
                        <a:rPr lang="nl-NL" sz="1700" u="none" strike="noStrike" dirty="0" err="1">
                          <a:effectLst/>
                        </a:rPr>
                        <a:t>messages</a:t>
                      </a:r>
                      <a:r>
                        <a:rPr lang="nl-NL" sz="1700" u="none" strike="noStrike" dirty="0">
                          <a:effectLst/>
                        </a:rPr>
                        <a:t> </a:t>
                      </a:r>
                      <a:r>
                        <a:rPr lang="nl-NL" sz="1700" u="none" strike="noStrike" dirty="0" err="1">
                          <a:effectLst/>
                        </a:rPr>
                        <a:t>to</a:t>
                      </a:r>
                      <a:r>
                        <a:rPr lang="nl-NL" sz="1700" u="none" strike="noStrike" dirty="0">
                          <a:effectLst/>
                        </a:rPr>
                        <a:t> Studielink</a:t>
                      </a:r>
                      <a:endParaRPr lang="nl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06" marR="11806" marT="11806" marB="0" anchor="b"/>
                </a:tc>
                <a:extLst>
                  <a:ext uri="{0D108BD9-81ED-4DB2-BD59-A6C34878D82A}">
                    <a16:rowId xmlns:a16="http://schemas.microsoft.com/office/drawing/2014/main" val="3786633855"/>
                  </a:ext>
                </a:extLst>
              </a:tr>
            </a:tbl>
          </a:graphicData>
        </a:graphic>
      </p:graphicFrame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2407CA9-0BC8-4825-855B-525AC0B5C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FCDDC3E-5A2C-47CD-A36B-C91DFDC90ADF}"/>
              </a:ext>
            </a:extLst>
          </p:cNvPr>
          <p:cNvSpPr txBox="1"/>
          <p:nvPr/>
        </p:nvSpPr>
        <p:spPr>
          <a:xfrm>
            <a:off x="701336" y="2157274"/>
            <a:ext cx="7856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The </a:t>
            </a:r>
            <a:r>
              <a:rPr lang="nl-NL" dirty="0" err="1"/>
              <a:t>whole</a:t>
            </a:r>
            <a:r>
              <a:rPr lang="nl-NL" dirty="0"/>
              <a:t> </a:t>
            </a:r>
            <a:r>
              <a:rPr lang="nl-NL" dirty="0" err="1"/>
              <a:t>process</a:t>
            </a:r>
            <a:r>
              <a:rPr lang="nl-NL" dirty="0"/>
              <a:t> is </a:t>
            </a:r>
            <a:r>
              <a:rPr lang="nl-NL" dirty="0" err="1"/>
              <a:t>now</a:t>
            </a:r>
            <a:r>
              <a:rPr lang="nl-NL" dirty="0"/>
              <a:t> </a:t>
            </a:r>
            <a:r>
              <a:rPr lang="nl-NL" dirty="0" err="1"/>
              <a:t>easily</a:t>
            </a:r>
            <a:r>
              <a:rPr lang="nl-NL" dirty="0"/>
              <a:t> </a:t>
            </a:r>
            <a:r>
              <a:rPr lang="nl-NL" dirty="0" err="1"/>
              <a:t>translated</a:t>
            </a:r>
            <a:r>
              <a:rPr lang="nl-NL" dirty="0"/>
              <a:t> in a </a:t>
            </a:r>
            <a:r>
              <a:rPr lang="nl-NL" dirty="0" err="1"/>
              <a:t>JobSet</a:t>
            </a:r>
            <a:r>
              <a:rPr lang="nl-NL" dirty="0"/>
              <a:t> Definition </a:t>
            </a:r>
            <a:r>
              <a:rPr lang="nl-NL" dirty="0" err="1"/>
              <a:t>containing</a:t>
            </a:r>
            <a:r>
              <a:rPr lang="nl-NL" dirty="0"/>
              <a:t> 7 steps</a:t>
            </a:r>
          </a:p>
        </p:txBody>
      </p:sp>
    </p:spTree>
    <p:extLst>
      <p:ext uri="{BB962C8B-B14F-4D97-AF65-F5344CB8AC3E}">
        <p14:creationId xmlns:p14="http://schemas.microsoft.com/office/powerpoint/2010/main" val="19821372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98EFD9-EFDB-4B3D-B802-F221D5603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Evaluating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business case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FA6ADF-F93F-4D93-8CA6-830036224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nl-NL" dirty="0"/>
              <a:t> Batch </a:t>
            </a:r>
            <a:r>
              <a:rPr lang="nl-NL" dirty="0" err="1"/>
              <a:t>runtime</a:t>
            </a:r>
            <a:r>
              <a:rPr lang="nl-NL" dirty="0"/>
              <a:t> is </a:t>
            </a:r>
            <a:r>
              <a:rPr lang="nl-NL" dirty="0" err="1"/>
              <a:t>avg</a:t>
            </a:r>
            <a:r>
              <a:rPr lang="nl-NL" dirty="0"/>
              <a:t>. 9 minutes </a:t>
            </a:r>
            <a:r>
              <a:rPr lang="nl-NL" dirty="0" err="1"/>
              <a:t>every</a:t>
            </a:r>
            <a:r>
              <a:rPr lang="nl-NL" dirty="0"/>
              <a:t> </a:t>
            </a:r>
            <a:r>
              <a:rPr lang="nl-NL" dirty="0" err="1"/>
              <a:t>night</a:t>
            </a:r>
            <a:endParaRPr lang="nl-NL" dirty="0"/>
          </a:p>
          <a:p>
            <a:pPr>
              <a:buFont typeface="Wingdings" panose="05000000000000000000" pitchFamily="2" charset="2"/>
              <a:buChar char="ü"/>
            </a:pPr>
            <a:r>
              <a:rPr lang="nl-NL" dirty="0"/>
              <a:t> </a:t>
            </a:r>
            <a:r>
              <a:rPr lang="nl-NL" dirty="0" err="1"/>
              <a:t>Waiting</a:t>
            </a:r>
            <a:r>
              <a:rPr lang="nl-NL" dirty="0"/>
              <a:t> time </a:t>
            </a:r>
            <a:r>
              <a:rPr lang="nl-NL" dirty="0" err="1"/>
              <a:t>for</a:t>
            </a:r>
            <a:r>
              <a:rPr lang="nl-NL" dirty="0"/>
              <a:t> processing (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students</a:t>
            </a:r>
            <a:r>
              <a:rPr lang="nl-NL" dirty="0"/>
              <a:t>) has </a:t>
            </a:r>
            <a:r>
              <a:rPr lang="nl-NL" dirty="0" err="1"/>
              <a:t>drastically</a:t>
            </a:r>
            <a:r>
              <a:rPr lang="nl-NL" dirty="0"/>
              <a:t> </a:t>
            </a:r>
            <a:r>
              <a:rPr lang="nl-NL" dirty="0" err="1"/>
              <a:t>improved</a:t>
            </a:r>
            <a:endParaRPr lang="nl-NL" dirty="0"/>
          </a:p>
          <a:p>
            <a:pPr>
              <a:buFont typeface="Wingdings" panose="05000000000000000000" pitchFamily="2" charset="2"/>
              <a:buChar char="ü"/>
            </a:pPr>
            <a:r>
              <a:rPr lang="nl-NL" dirty="0"/>
              <a:t> Every step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process</a:t>
            </a:r>
            <a:r>
              <a:rPr lang="nl-NL" dirty="0"/>
              <a:t> is </a:t>
            </a:r>
            <a:r>
              <a:rPr lang="nl-NL" dirty="0" err="1"/>
              <a:t>visualized</a:t>
            </a:r>
            <a:r>
              <a:rPr lang="nl-NL" dirty="0"/>
              <a:t>, </a:t>
            </a:r>
            <a:r>
              <a:rPr lang="nl-NL" dirty="0" err="1"/>
              <a:t>which</a:t>
            </a:r>
            <a:r>
              <a:rPr lang="nl-NL" dirty="0"/>
              <a:t> </a:t>
            </a:r>
            <a:r>
              <a:rPr lang="nl-NL" dirty="0" err="1"/>
              <a:t>helps</a:t>
            </a:r>
            <a:r>
              <a:rPr lang="nl-NL" dirty="0"/>
              <a:t> in easy Change Management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troubleshooting</a:t>
            </a:r>
            <a:endParaRPr lang="nl-NL" dirty="0"/>
          </a:p>
          <a:p>
            <a:pPr>
              <a:buFont typeface="Wingdings" panose="05000000000000000000" pitchFamily="2" charset="2"/>
              <a:buChar char="ü"/>
            </a:pPr>
            <a:r>
              <a:rPr lang="nl-NL" dirty="0"/>
              <a:t> By </a:t>
            </a:r>
            <a:r>
              <a:rPr lang="nl-NL" dirty="0" err="1"/>
              <a:t>dividing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process</a:t>
            </a:r>
            <a:r>
              <a:rPr lang="nl-NL" dirty="0"/>
              <a:t> </a:t>
            </a:r>
            <a:r>
              <a:rPr lang="nl-NL" dirty="0" err="1"/>
              <a:t>into</a:t>
            </a:r>
            <a:r>
              <a:rPr lang="nl-NL" dirty="0"/>
              <a:t> building </a:t>
            </a:r>
            <a:r>
              <a:rPr lang="nl-NL" dirty="0" err="1"/>
              <a:t>blocks</a:t>
            </a:r>
            <a:r>
              <a:rPr lang="nl-NL" dirty="0"/>
              <a:t>, </a:t>
            </a:r>
            <a:r>
              <a:rPr lang="nl-NL" dirty="0" err="1"/>
              <a:t>it</a:t>
            </a:r>
            <a:r>
              <a:rPr lang="nl-NL" dirty="0"/>
              <a:t> is easy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troubleshoot</a:t>
            </a:r>
            <a:r>
              <a:rPr lang="nl-NL" dirty="0"/>
              <a:t> </a:t>
            </a:r>
            <a:r>
              <a:rPr lang="nl-NL" dirty="0" err="1"/>
              <a:t>when</a:t>
            </a:r>
            <a:r>
              <a:rPr lang="nl-NL" dirty="0"/>
              <a:t> issues are </a:t>
            </a:r>
            <a:r>
              <a:rPr lang="nl-NL" dirty="0" err="1"/>
              <a:t>reported</a:t>
            </a:r>
            <a:endParaRPr lang="nl-NL" dirty="0"/>
          </a:p>
          <a:p>
            <a:pPr>
              <a:buFont typeface="Wingdings" panose="05000000000000000000" pitchFamily="2" charset="2"/>
              <a:buChar char="ü"/>
            </a:pPr>
            <a:r>
              <a:rPr lang="nl-NL" dirty="0"/>
              <a:t> No Peoplecode </a:t>
            </a:r>
            <a:r>
              <a:rPr lang="nl-NL" dirty="0" err="1"/>
              <a:t>adaptations</a:t>
            </a:r>
            <a:r>
              <a:rPr lang="nl-NL" dirty="0"/>
              <a:t> are </a:t>
            </a:r>
            <a:r>
              <a:rPr lang="nl-NL" dirty="0" err="1"/>
              <a:t>necessary</a:t>
            </a:r>
            <a:r>
              <a:rPr lang="nl-NL" dirty="0"/>
              <a:t>, </a:t>
            </a:r>
            <a:r>
              <a:rPr lang="nl-NL" dirty="0" err="1"/>
              <a:t>everything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managed</a:t>
            </a:r>
            <a:r>
              <a:rPr lang="nl-NL" dirty="0"/>
              <a:t> by </a:t>
            </a:r>
            <a:r>
              <a:rPr lang="nl-NL" dirty="0" err="1"/>
              <a:t>our</a:t>
            </a:r>
            <a:r>
              <a:rPr lang="nl-NL" dirty="0"/>
              <a:t> </a:t>
            </a:r>
            <a:r>
              <a:rPr lang="nl-NL" dirty="0" err="1"/>
              <a:t>own</a:t>
            </a:r>
            <a:r>
              <a:rPr lang="nl-NL" dirty="0"/>
              <a:t> </a:t>
            </a:r>
            <a:r>
              <a:rPr lang="nl-NL" dirty="0" err="1"/>
              <a:t>department</a:t>
            </a: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BC02D23-B5F6-4F4E-B01C-DA9EF8A12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</p:spTree>
    <p:extLst>
      <p:ext uri="{BB962C8B-B14F-4D97-AF65-F5344CB8AC3E}">
        <p14:creationId xmlns:p14="http://schemas.microsoft.com/office/powerpoint/2010/main" val="37124561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AF7649-5A13-4EE2-9272-211E50233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only</a:t>
            </a:r>
            <a:r>
              <a:rPr lang="nl-NL" dirty="0"/>
              <a:t> way </a:t>
            </a:r>
            <a:r>
              <a:rPr lang="nl-NL" dirty="0" err="1"/>
              <a:t>to</a:t>
            </a:r>
            <a:r>
              <a:rPr lang="nl-NL" dirty="0"/>
              <a:t> go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21F232-3B94-449C-AFB4-8EAC0FFA8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This</a:t>
            </a:r>
            <a:r>
              <a:rPr lang="nl-NL" dirty="0"/>
              <a:t> showcase is </a:t>
            </a:r>
            <a:r>
              <a:rPr lang="nl-NL" dirty="0" err="1"/>
              <a:t>just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dirty="0" err="1"/>
              <a:t>example</a:t>
            </a:r>
            <a:r>
              <a:rPr lang="nl-NL" dirty="0"/>
              <a:t> of a </a:t>
            </a:r>
            <a:r>
              <a:rPr lang="nl-NL" dirty="0" err="1"/>
              <a:t>possible</a:t>
            </a:r>
            <a:r>
              <a:rPr lang="nl-NL" dirty="0"/>
              <a:t> route </a:t>
            </a:r>
            <a:r>
              <a:rPr lang="nl-NL" dirty="0" err="1"/>
              <a:t>to</a:t>
            </a:r>
            <a:r>
              <a:rPr lang="nl-NL" dirty="0"/>
              <a:t> follow, </a:t>
            </a:r>
            <a:r>
              <a:rPr lang="nl-NL" dirty="0" err="1"/>
              <a:t>it</a:t>
            </a:r>
            <a:r>
              <a:rPr lang="nl-NL" dirty="0"/>
              <a:t> is </a:t>
            </a:r>
            <a:r>
              <a:rPr lang="nl-NL" dirty="0" err="1"/>
              <a:t>definitely</a:t>
            </a:r>
            <a:r>
              <a:rPr lang="nl-NL" dirty="0"/>
              <a:t>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only</a:t>
            </a:r>
            <a:r>
              <a:rPr lang="nl-NL" dirty="0"/>
              <a:t> way</a:t>
            </a:r>
          </a:p>
          <a:p>
            <a:endParaRPr lang="nl-NL" dirty="0"/>
          </a:p>
          <a:p>
            <a:r>
              <a:rPr lang="nl-NL" dirty="0" err="1"/>
              <a:t>All</a:t>
            </a:r>
            <a:r>
              <a:rPr lang="nl-NL" dirty="0"/>
              <a:t> </a:t>
            </a:r>
            <a:r>
              <a:rPr lang="nl-NL" dirty="0" err="1"/>
              <a:t>sorts</a:t>
            </a:r>
            <a:r>
              <a:rPr lang="nl-NL" dirty="0"/>
              <a:t> of complex </a:t>
            </a:r>
            <a:r>
              <a:rPr lang="nl-NL" dirty="0" err="1"/>
              <a:t>processes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divided</a:t>
            </a:r>
            <a:r>
              <a:rPr lang="nl-NL" dirty="0"/>
              <a:t> </a:t>
            </a:r>
            <a:r>
              <a:rPr lang="nl-NL" dirty="0" err="1"/>
              <a:t>into</a:t>
            </a:r>
            <a:r>
              <a:rPr lang="nl-NL" dirty="0"/>
              <a:t> smaller pieces,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example</a:t>
            </a:r>
            <a:r>
              <a:rPr lang="nl-NL" dirty="0"/>
              <a:t> by </a:t>
            </a:r>
            <a:r>
              <a:rPr lang="nl-NL" dirty="0" err="1"/>
              <a:t>using</a:t>
            </a:r>
            <a:r>
              <a:rPr lang="nl-NL" dirty="0"/>
              <a:t> SQL Views, or </a:t>
            </a:r>
            <a:r>
              <a:rPr lang="nl-NL" dirty="0" err="1"/>
              <a:t>temporary</a:t>
            </a:r>
            <a:r>
              <a:rPr lang="nl-NL" dirty="0"/>
              <a:t> data storing as a record in Student Program/Plan, in a Student Group, etc.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406AD04-0895-46F2-AF95-EA7B83712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</p:spTree>
    <p:extLst>
      <p:ext uri="{BB962C8B-B14F-4D97-AF65-F5344CB8AC3E}">
        <p14:creationId xmlns:p14="http://schemas.microsoft.com/office/powerpoint/2010/main" val="38927485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Concluding thoughts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CBE3F18-A906-4FA5-9C6A-5DFD75940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817" y="426127"/>
            <a:ext cx="3359286" cy="383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4251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Hylke Hoekstra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1446168"/>
          </a:xfrm>
        </p:spPr>
        <p:txBody>
          <a:bodyPr/>
          <a:lstStyle/>
          <a:p>
            <a:r>
              <a:rPr lang="en-US" dirty="0"/>
              <a:t>Functional Application Manager</a:t>
            </a:r>
          </a:p>
          <a:p>
            <a:r>
              <a:rPr lang="en-US" dirty="0"/>
              <a:t>Leiden University</a:t>
            </a:r>
          </a:p>
          <a:p>
            <a:r>
              <a:rPr lang="en-US" dirty="0"/>
              <a:t>h.r.hoekstra@sea.leidenuniv.nl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14461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768096" y="4413956"/>
            <a:ext cx="3566160" cy="1446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491990" y="4413956"/>
            <a:ext cx="3566160" cy="1446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  <p:pic>
        <p:nvPicPr>
          <p:cNvPr id="11" name="Picture 3" descr="C:\Users\conijnr\Datanow\Home\Desktop\leidenuniv.png">
            <a:extLst>
              <a:ext uri="{FF2B5EF4-FFF2-40B4-BE49-F238E27FC236}">
                <a16:creationId xmlns:a16="http://schemas.microsoft.com/office/drawing/2014/main" id="{02F1FB68-5037-47B7-A79F-868C9F020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04" y="4581731"/>
            <a:ext cx="3430855" cy="144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8090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078" y="4739158"/>
            <a:ext cx="1905000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59983"/>
            <a:ext cx="3800475" cy="370522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3" b="12493"/>
          <a:stretch>
            <a:fillRect/>
          </a:stretch>
        </p:blipFill>
        <p:spPr/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82" y="634273"/>
            <a:ext cx="3237790" cy="315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902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PS CS 9.0 (9.2 upgrade planned 2018)</a:t>
            </a:r>
          </a:p>
          <a:p>
            <a:r>
              <a:rPr lang="en-US" dirty="0" err="1"/>
              <a:t>Peopletools</a:t>
            </a:r>
            <a:r>
              <a:rPr lang="en-US" dirty="0"/>
              <a:t> 8.55.13 bundle 41</a:t>
            </a:r>
          </a:p>
          <a:p>
            <a:r>
              <a:rPr lang="en-US" dirty="0"/>
              <a:t>Live since 2010 and continuously evolving</a:t>
            </a:r>
          </a:p>
          <a:p>
            <a:r>
              <a:rPr lang="en-US" dirty="0"/>
              <a:t>10 FTE functional team</a:t>
            </a:r>
          </a:p>
          <a:p>
            <a:r>
              <a:rPr lang="en-US" dirty="0"/>
              <a:t>Collaborating Higher Ed institutions: Leiden University, University of Amsterdam, </a:t>
            </a:r>
            <a:r>
              <a:rPr lang="en-US" dirty="0" err="1"/>
              <a:t>Hogeschool</a:t>
            </a:r>
            <a:r>
              <a:rPr lang="en-US" dirty="0"/>
              <a:t> van Amsterdam (</a:t>
            </a:r>
            <a:r>
              <a:rPr lang="en-US" dirty="0" err="1"/>
              <a:t>UoAS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Technical partner and hosting: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  <p:pic>
        <p:nvPicPr>
          <p:cNvPr id="5" name="Picture 4" descr="C:\Users\conijnr\Datanow\Home\Desktop\sa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292" y="928374"/>
            <a:ext cx="33909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conijnr\Datanow\Home\Desktop\MC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786" y="5169547"/>
            <a:ext cx="1761349" cy="89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047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this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DEREGISTRATION IN THE NETHERLANDS</a:t>
            </a:r>
            <a:br>
              <a:rPr lang="en-US" dirty="0"/>
            </a:br>
            <a:r>
              <a:rPr lang="en-US" dirty="0"/>
              <a:t>A brief overview of the rules and procedures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VISUALISING THE PROCESS FLOW</a:t>
            </a:r>
            <a:br>
              <a:rPr lang="en-US" dirty="0"/>
            </a:br>
            <a:r>
              <a:rPr lang="en-US" dirty="0"/>
              <a:t>How we visualized the process flow (multiple times)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CALCULATIONS WITH THE HELP OF SQL VIEWS</a:t>
            </a:r>
            <a:br>
              <a:rPr lang="en-US" dirty="0"/>
            </a:br>
            <a:r>
              <a:rPr lang="en-US" dirty="0"/>
              <a:t>How SQL views can help in (complex) calculations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</p:spTree>
    <p:extLst>
      <p:ext uri="{BB962C8B-B14F-4D97-AF65-F5344CB8AC3E}">
        <p14:creationId xmlns:p14="http://schemas.microsoft.com/office/powerpoint/2010/main" val="56921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Deregistration in the </a:t>
            </a:r>
            <a:r>
              <a:rPr lang="en-US" dirty="0" err="1"/>
              <a:t>netherlands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brief overview of the key rules and procedures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</p:spTree>
    <p:extLst>
      <p:ext uri="{BB962C8B-B14F-4D97-AF65-F5344CB8AC3E}">
        <p14:creationId xmlns:p14="http://schemas.microsoft.com/office/powerpoint/2010/main" val="4114758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(DE)REGISTRATION VIA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Studielink</a:t>
            </a:r>
            <a:r>
              <a:rPr lang="en-US" dirty="0"/>
              <a:t> is a national web portal for student registration at all higher education institutions in The Netherlands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Every student gets his or her own account which can be used for registration and deregistration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Institutions control when a student can request registration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Studielink</a:t>
            </a:r>
            <a:r>
              <a:rPr lang="en-US" dirty="0"/>
              <a:t> controls when a student can request deregistration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  <p:pic>
        <p:nvPicPr>
          <p:cNvPr id="1027" name="Picture 3" descr="cid:image001.jpg@01C8E66F.88F672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973" y="597501"/>
            <a:ext cx="2055720" cy="85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5978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for requesting deregistration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Studielink</a:t>
            </a:r>
            <a:r>
              <a:rPr lang="en-US" dirty="0"/>
              <a:t> uses three criteria to allow students to request deregistration: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The student needs to have a definitive registration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Deregistration is only possible per the last day of the month (31</a:t>
            </a:r>
            <a:r>
              <a:rPr lang="en-US" sz="1800" baseline="30000" dirty="0"/>
              <a:t>st</a:t>
            </a:r>
            <a:r>
              <a:rPr lang="en-US" sz="1800" dirty="0"/>
              <a:t>, 30</a:t>
            </a:r>
            <a:r>
              <a:rPr lang="en-US" sz="1800" baseline="30000" dirty="0"/>
              <a:t>th</a:t>
            </a:r>
            <a:r>
              <a:rPr lang="en-US" sz="1800" dirty="0"/>
              <a:t>, 28</a:t>
            </a:r>
            <a:r>
              <a:rPr lang="en-US" sz="1800" baseline="30000" dirty="0"/>
              <a:t>th</a:t>
            </a:r>
            <a:r>
              <a:rPr lang="en-US" sz="1800" dirty="0"/>
              <a:t>, 29</a:t>
            </a:r>
            <a:r>
              <a:rPr lang="en-US" sz="1800" baseline="30000" dirty="0"/>
              <a:t>th</a:t>
            </a:r>
            <a:r>
              <a:rPr lang="en-US" sz="18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A student can only request deregistration per the end of the current month or later  (past dates are not allowed)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</p:spTree>
    <p:extLst>
      <p:ext uri="{BB962C8B-B14F-4D97-AF65-F5344CB8AC3E}">
        <p14:creationId xmlns:p14="http://schemas.microsoft.com/office/powerpoint/2010/main" val="12514125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9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3B2867"/>
      </a:accent1>
      <a:accent2>
        <a:srgbClr val="7F7B99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Corporate template-set Universiteit Leiden">
  <a:themeElements>
    <a:clrScheme name="Aangepast 28">
      <a:dk1>
        <a:srgbClr val="000000"/>
      </a:dk1>
      <a:lt1>
        <a:srgbClr val="FFFFFF"/>
      </a:lt1>
      <a:dk2>
        <a:srgbClr val="8592BC"/>
      </a:dk2>
      <a:lt2>
        <a:srgbClr val="0C2577"/>
      </a:lt2>
      <a:accent1>
        <a:srgbClr val="9EBA2E"/>
      </a:accent1>
      <a:accent2>
        <a:srgbClr val="5CB1EB"/>
      </a:accent2>
      <a:accent3>
        <a:srgbClr val="34A3A9"/>
      </a:accent3>
      <a:accent4>
        <a:srgbClr val="F46E32"/>
      </a:accent4>
      <a:accent5>
        <a:srgbClr val="2C712D"/>
      </a:accent5>
      <a:accent6>
        <a:srgbClr val="B02079"/>
      </a:accent6>
      <a:hlink>
        <a:srgbClr val="0033CC"/>
      </a:hlink>
      <a:folHlink>
        <a:srgbClr val="7030A0"/>
      </a:folHlink>
    </a:clrScheme>
    <a:fontScheme name="Universiteit Leide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2059</Words>
  <Application>Microsoft Office PowerPoint</Application>
  <PresentationFormat>Diavoorstelling (4:3)</PresentationFormat>
  <Paragraphs>566</Paragraphs>
  <Slides>48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2</vt:i4>
      </vt:variant>
      <vt:variant>
        <vt:lpstr>Diatitels</vt:lpstr>
      </vt:variant>
      <vt:variant>
        <vt:i4>48</vt:i4>
      </vt:variant>
    </vt:vector>
  </HeadingPairs>
  <TitlesOfParts>
    <vt:vector size="58" baseType="lpstr">
      <vt:lpstr>Arial</vt:lpstr>
      <vt:lpstr>Calibri</vt:lpstr>
      <vt:lpstr>Georgia</vt:lpstr>
      <vt:lpstr>Minion</vt:lpstr>
      <vt:lpstr>Tw Cen MT</vt:lpstr>
      <vt:lpstr>Tw Cen MT Condensed</vt:lpstr>
      <vt:lpstr>Wingdings</vt:lpstr>
      <vt:lpstr>Wingdings 3</vt:lpstr>
      <vt:lpstr>Integral</vt:lpstr>
      <vt:lpstr>Corporate template-set Universiteit Leiden</vt:lpstr>
      <vt:lpstr>Automation Walhalla: a showcase of automating complex processes</vt:lpstr>
      <vt:lpstr>presenter</vt:lpstr>
      <vt:lpstr>PowerPoint-presentatie</vt:lpstr>
      <vt:lpstr>In figures</vt:lpstr>
      <vt:lpstr>Version</vt:lpstr>
      <vt:lpstr>Overview of this presentation</vt:lpstr>
      <vt:lpstr>Deregistration in the netherlands</vt:lpstr>
      <vt:lpstr>(DE)REGISTRATION VIA</vt:lpstr>
      <vt:lpstr>Criteria for requesting deregistration</vt:lpstr>
      <vt:lpstr>STORING THE DEREGISTRATION REQUESTS</vt:lpstr>
      <vt:lpstr>Tuition fees (simplified)</vt:lpstr>
      <vt:lpstr>Using equation variables for tuition fee calculation</vt:lpstr>
      <vt:lpstr>Manually deregistering a student</vt:lpstr>
      <vt:lpstr>Visualising the process flow</vt:lpstr>
      <vt:lpstr>Inquiry at student administration</vt:lpstr>
      <vt:lpstr>Basic process flow  (2016)</vt:lpstr>
      <vt:lpstr>Functional Requirements</vt:lpstr>
      <vt:lpstr>PowerPoint-presentatie</vt:lpstr>
      <vt:lpstr>Additional functional requirements</vt:lpstr>
      <vt:lpstr>PowerPoint-presentatie</vt:lpstr>
      <vt:lpstr>More Additional functional requirements</vt:lpstr>
      <vt:lpstr>Technical constraints/requirements</vt:lpstr>
      <vt:lpstr>PowerPoint-presentatie</vt:lpstr>
      <vt:lpstr>Result:  a very Complex query for this process</vt:lpstr>
      <vt:lpstr>Back to the drawing board</vt:lpstr>
      <vt:lpstr>Simplifying the process flow (2017)</vt:lpstr>
      <vt:lpstr>PowerPoint-presentatie</vt:lpstr>
      <vt:lpstr>Unify all deregistration requests…</vt:lpstr>
      <vt:lpstr>.. AND Select all eligible requests</vt:lpstr>
      <vt:lpstr>The first building blocks</vt:lpstr>
      <vt:lpstr>PowerPoint-presentatie</vt:lpstr>
      <vt:lpstr>PowerPoint-presentatie</vt:lpstr>
      <vt:lpstr>CALCULATion with the help of sql views</vt:lpstr>
      <vt:lpstr>The 2016 expression</vt:lpstr>
      <vt:lpstr>Disadvantages of the 2016 expression</vt:lpstr>
      <vt:lpstr>Creating a new SQL View using binary logic</vt:lpstr>
      <vt:lpstr>Creating a new SQL View using binary logic</vt:lpstr>
      <vt:lpstr>Combining bachelor and master DATA</vt:lpstr>
      <vt:lpstr>Combining bachelor and master data</vt:lpstr>
      <vt:lpstr>Combining bachelor and master DATA</vt:lpstr>
      <vt:lpstr>Equation Engine</vt:lpstr>
      <vt:lpstr>Translating the 2017 process flow...</vt:lpstr>
      <vt:lpstr>…to a JobSet Definition</vt:lpstr>
      <vt:lpstr>Evaluating the business case</vt:lpstr>
      <vt:lpstr>Not the only way to go</vt:lpstr>
      <vt:lpstr>Concluding thoughts</vt:lpstr>
      <vt:lpstr>presenter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Amy Ewing</dc:creator>
  <cp:lastModifiedBy>H.R. Hoekstra</cp:lastModifiedBy>
  <cp:revision>252</cp:revision>
  <dcterms:created xsi:type="dcterms:W3CDTF">2015-09-02T14:36:24Z</dcterms:created>
  <dcterms:modified xsi:type="dcterms:W3CDTF">2017-10-17T13:22:16Z</dcterms:modified>
</cp:coreProperties>
</file>