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2"/>
  </p:notesMasterIdLst>
  <p:handoutMasterIdLst>
    <p:handoutMasterId r:id="rId53"/>
  </p:handoutMasterIdLst>
  <p:sldIdLst>
    <p:sldId id="759" r:id="rId2"/>
    <p:sldId id="754" r:id="rId3"/>
    <p:sldId id="755" r:id="rId4"/>
    <p:sldId id="756" r:id="rId5"/>
    <p:sldId id="757" r:id="rId6"/>
    <p:sldId id="758" r:id="rId7"/>
    <p:sldId id="737" r:id="rId8"/>
    <p:sldId id="738" r:id="rId9"/>
    <p:sldId id="739" r:id="rId10"/>
    <p:sldId id="724" r:id="rId11"/>
    <p:sldId id="725" r:id="rId12"/>
    <p:sldId id="726" r:id="rId13"/>
    <p:sldId id="729" r:id="rId14"/>
    <p:sldId id="730" r:id="rId15"/>
    <p:sldId id="731" r:id="rId16"/>
    <p:sldId id="732" r:id="rId17"/>
    <p:sldId id="736" r:id="rId18"/>
    <p:sldId id="733" r:id="rId19"/>
    <p:sldId id="728" r:id="rId20"/>
    <p:sldId id="727" r:id="rId21"/>
    <p:sldId id="751" r:id="rId22"/>
    <p:sldId id="735" r:id="rId23"/>
    <p:sldId id="676" r:id="rId24"/>
    <p:sldId id="734" r:id="rId25"/>
    <p:sldId id="677" r:id="rId26"/>
    <p:sldId id="678" r:id="rId27"/>
    <p:sldId id="679" r:id="rId28"/>
    <p:sldId id="680" r:id="rId29"/>
    <p:sldId id="681" r:id="rId30"/>
    <p:sldId id="682" r:id="rId31"/>
    <p:sldId id="683" r:id="rId32"/>
    <p:sldId id="697" r:id="rId33"/>
    <p:sldId id="698" r:id="rId34"/>
    <p:sldId id="700" r:id="rId35"/>
    <p:sldId id="701" r:id="rId36"/>
    <p:sldId id="714" r:id="rId37"/>
    <p:sldId id="715" r:id="rId38"/>
    <p:sldId id="716" r:id="rId39"/>
    <p:sldId id="717" r:id="rId40"/>
    <p:sldId id="719" r:id="rId41"/>
    <p:sldId id="720" r:id="rId42"/>
    <p:sldId id="750" r:id="rId43"/>
    <p:sldId id="740" r:id="rId44"/>
    <p:sldId id="741" r:id="rId45"/>
    <p:sldId id="743" r:id="rId46"/>
    <p:sldId id="746" r:id="rId47"/>
    <p:sldId id="747" r:id="rId48"/>
    <p:sldId id="749" r:id="rId49"/>
    <p:sldId id="752" r:id="rId50"/>
    <p:sldId id="760" r:id="rId5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NEWELL"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B050"/>
    <a:srgbClr val="FF1414"/>
    <a:srgbClr val="FFB500"/>
    <a:srgbClr val="7A7A7A"/>
    <a:srgbClr val="B3B3B3"/>
    <a:srgbClr val="F3F3F3"/>
    <a:srgbClr val="8BAAC3"/>
    <a:srgbClr val="FF0000"/>
    <a:srgbClr val="DC0000"/>
    <a:srgbClr val="82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390" autoAdjust="0"/>
    <p:restoredTop sz="81350" autoAdjust="0"/>
  </p:normalViewPr>
  <p:slideViewPr>
    <p:cSldViewPr snapToGrid="0">
      <p:cViewPr varScale="1">
        <p:scale>
          <a:sx n="79" d="100"/>
          <a:sy n="79" d="100"/>
        </p:scale>
        <p:origin x="-1099" y="-91"/>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6/17/2016</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6/17/2016</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xmlns=""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technologies such as Social are influencing the way we interact.</a:t>
            </a:r>
            <a:r>
              <a:rPr lang="en-US" baseline="0" dirty="0" smtClean="0"/>
              <a:t>  In fact, </a:t>
            </a:r>
            <a:r>
              <a:rPr lang="en-US" dirty="0" smtClean="0"/>
              <a:t>1 out of every 5 online minutes online is spent on social networking</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dirty="0"/>
          </a:p>
        </p:txBody>
      </p:sp>
    </p:spTree>
    <p:extLst>
      <p:ext uri="{BB962C8B-B14F-4D97-AF65-F5344CB8AC3E}">
        <p14:creationId xmlns="" xmlns:p14="http://schemas.microsoft.com/office/powerpoint/2010/main" val="311189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088" y="3256853"/>
            <a:ext cx="7315824" cy="3086255"/>
          </a:xfrm>
          <a:prstGeom prst="rect">
            <a:avLst/>
          </a:prstGeom>
        </p:spPr>
        <p:txBody>
          <a:bodyPr lIns="89620" tIns="44810" rIns="89620" bIns="44810">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400" b="1" kern="1200" baseline="0" dirty="0" smtClean="0">
                <a:solidFill>
                  <a:schemeClr val="tx1"/>
                </a:solidFill>
                <a:latin typeface="Arial" pitchFamily="-106" charset="0"/>
                <a:ea typeface="ＭＳ Ｐゴシック" charset="-128"/>
                <a:cs typeface="ＭＳ Ｐゴシック" charset="-128"/>
              </a:rPr>
              <a:t>The </a:t>
            </a:r>
            <a:r>
              <a:rPr lang="en-US" sz="800" dirty="0" smtClean="0"/>
              <a:t>Cedar Crestone 2011-2012 HR Systems Survey</a:t>
            </a:r>
            <a:endParaRPr lang="en-US" sz="1100" dirty="0" smtClean="0"/>
          </a:p>
          <a:p>
            <a:r>
              <a:rPr lang="en-US" sz="400" b="1" kern="1200" baseline="0" dirty="0" smtClean="0">
                <a:solidFill>
                  <a:schemeClr val="tx1"/>
                </a:solidFill>
                <a:latin typeface="Arial" pitchFamily="-106" charset="0"/>
                <a:ea typeface="ＭＳ Ｐゴシック" charset="-128"/>
                <a:cs typeface="ＭＳ Ｐゴシック" charset="-128"/>
              </a:rPr>
              <a:t>stated : Given the extensive and continuous coverage on social technologies by the general and HR press, it is surprising to see that respondents indicated that overall only 3% of the workforce is using these technologies today </a:t>
            </a:r>
            <a:endParaRPr lang="en-US" dirty="0"/>
          </a:p>
        </p:txBody>
      </p:sp>
      <p:sp>
        <p:nvSpPr>
          <p:cNvPr id="4" name="Slide Number Placeholder 3"/>
          <p:cNvSpPr>
            <a:spLocks noGrp="1"/>
          </p:cNvSpPr>
          <p:nvPr>
            <p:ph type="sldNum" sz="quarter" idx="10"/>
          </p:nvPr>
        </p:nvSpPr>
        <p:spPr/>
        <p:txBody>
          <a:bodyPr/>
          <a:lstStyle/>
          <a:p>
            <a:pPr>
              <a:defRPr/>
            </a:pPr>
            <a:fld id="{5304001B-4BEE-4E89-8986-C8610D3D9C7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0" baseline="0" dirty="0" smtClean="0"/>
              <a:t>But how do you find that needle in a haystack when recruiting top talent has become so competitive? One answer is to turn to social media. The explosive growth of social media has changed everything from the way people communicate to the way they manage their careers. It’s opened the doors for recruiters and candidates alike and enabled an unprecedented level of access. </a:t>
            </a:r>
          </a:p>
          <a:p>
            <a:pPr lvl="0">
              <a:buFont typeface="Arial" pitchFamily="34" charset="0"/>
              <a:buNone/>
            </a:pPr>
            <a:endParaRPr lang="en-US" b="0"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As of 2012, Facebook boasted more than 1 billion users worldwide; LinkedIn had 187 million members and Twitter had 200 million members. </a:t>
            </a:r>
            <a:endParaRPr lang="en-US" baseline="0" dirty="0" smtClean="0"/>
          </a:p>
          <a:p>
            <a:pPr lvl="1">
              <a:buFont typeface="Arial" pitchFamily="34" charset="0"/>
              <a:buChar char="•"/>
            </a:pPr>
            <a:r>
              <a:rPr lang="en-US" sz="1200" kern="1200" dirty="0" smtClean="0">
                <a:solidFill>
                  <a:schemeClr val="tx1"/>
                </a:solidFill>
                <a:latin typeface="+mn-lt"/>
                <a:ea typeface="+mn-ea"/>
                <a:cs typeface="+mn-cs"/>
              </a:rPr>
              <a:t>Experian reported in April 2013 that 16 minutes out of an hour online is spent on a social network or forum</a:t>
            </a:r>
            <a:endParaRPr lang="en-US" b="0" baseline="0" dirty="0" smtClean="0"/>
          </a:p>
          <a:p>
            <a:pPr lvl="0">
              <a:buFont typeface="Arial" pitchFamily="34" charset="0"/>
              <a:buNone/>
            </a:pPr>
            <a:endParaRPr lang="en-US" b="1" baseline="0" dirty="0" smtClean="0"/>
          </a:p>
          <a:p>
            <a:pPr lvl="0">
              <a:buFont typeface="Arial" pitchFamily="34" charset="0"/>
              <a:buNone/>
            </a:pPr>
            <a:r>
              <a:rPr lang="en-US" b="0" baseline="0" dirty="0" smtClean="0"/>
              <a:t>And it’s not just about socializing</a:t>
            </a:r>
          </a:p>
          <a:p>
            <a:pPr lvl="1">
              <a:buFont typeface="Arial" pitchFamily="34" charset="0"/>
              <a:buNone/>
            </a:pPr>
            <a:endParaRPr lang="en-US" baseline="0" dirty="0" smtClean="0"/>
          </a:p>
          <a:p>
            <a:pPr lvl="1">
              <a:buFont typeface="Arial" pitchFamily="34" charset="0"/>
              <a:buChar char="•"/>
            </a:pPr>
            <a:r>
              <a:rPr lang="en-US" baseline="0" dirty="0" smtClean="0"/>
              <a:t>In a 2013 Avanade study of global enterprises, </a:t>
            </a:r>
            <a:r>
              <a:rPr lang="en-US" sz="1200" kern="1200" baseline="0" dirty="0" smtClean="0">
                <a:solidFill>
                  <a:schemeClr val="tx1"/>
                </a:solidFill>
                <a:latin typeface="+mn-lt"/>
                <a:ea typeface="+mn-ea"/>
                <a:cs typeface="+mn-cs"/>
              </a:rPr>
              <a:t>the m</a:t>
            </a:r>
            <a:r>
              <a:rPr lang="en-US" sz="1200" kern="1200" dirty="0" smtClean="0">
                <a:solidFill>
                  <a:schemeClr val="tx1"/>
                </a:solidFill>
                <a:latin typeface="+mn-lt"/>
                <a:ea typeface="+mn-ea"/>
                <a:cs typeface="+mn-cs"/>
              </a:rPr>
              <a:t>ajority of IT decision makers (87 percent), business leaders (67 percent) and end users (68 percent) report using social networking technologies in</a:t>
            </a:r>
            <a:r>
              <a:rPr lang="en-US" sz="1200" kern="1200" baseline="0" dirty="0" smtClean="0">
                <a:solidFill>
                  <a:schemeClr val="tx1"/>
                </a:solidFill>
                <a:latin typeface="+mn-lt"/>
                <a:ea typeface="+mn-ea"/>
                <a:cs typeface="+mn-cs"/>
              </a:rPr>
              <a:t> the workplace</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Most rely on consumer technologies today, such as Facebook, but plan to move to enterprise-ready technologies over next 12 months.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9BB482-FD58-4BBE-BFB0-370786F814E0}"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Corporate Leadership Council found that disengaged employees have a 23% probability of turnover within 12 months, compared to less than a 1% probability among highly engaged employees.  </a:t>
            </a:r>
          </a:p>
          <a:p>
            <a:endParaRPr lang="en-US" dirty="0" smtClean="0"/>
          </a:p>
          <a:p>
            <a:r>
              <a:rPr lang="en-US" dirty="0" smtClean="0"/>
              <a:t> </a:t>
            </a:r>
            <a:r>
              <a:rPr lang="en-US" b="1" i="1" dirty="0" smtClean="0"/>
              <a:t>Disengaged employees cost their employers on average 46% of their salaries in lost productivity.</a:t>
            </a:r>
          </a:p>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xmlns="" val="30249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is recruiting the best talent so important?</a:t>
            </a:r>
            <a:r>
              <a:rPr lang="en-US" baseline="0" dirty="0" smtClean="0"/>
              <a:t>  We all know that talent breeds innovation and that to be competitive, companies need strong workforces. But did you realize the full impact a top performer can have on an organization? According to ERE, a top performer can bring in as much as 100 times the person’s compensation, meaning a $100K employee can add as much as $10Mil to a company’s bottom line. That certainly puts the spotlight on making good hires!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You can take </a:t>
            </a:r>
            <a:r>
              <a:rPr lang="en-US" sz="1200" baseline="0" dirty="0" smtClean="0">
                <a:solidFill>
                  <a:schemeClr val="accent1"/>
                </a:solidFill>
              </a:rPr>
              <a:t>advantage of this new phenomenon first by </a:t>
            </a:r>
            <a:r>
              <a:rPr lang="en-US" sz="1200" dirty="0" smtClean="0">
                <a:solidFill>
                  <a:schemeClr val="accent1"/>
                </a:solidFill>
              </a:rPr>
              <a:t>recruiting via established</a:t>
            </a:r>
            <a:r>
              <a:rPr lang="en-US" sz="1200" baseline="0" dirty="0" smtClean="0">
                <a:solidFill>
                  <a:schemeClr val="accent1"/>
                </a:solidFill>
              </a:rPr>
              <a:t> relationships –yours with your employees, and much more significantly, theirs with their friends and professional connections.  You can turn every employee into a recruiter by asking them to tap their networks for referrals.  According to Rouser, </a:t>
            </a:r>
            <a:r>
              <a:rPr lang="en-US" sz="1200" kern="1200" baseline="0" dirty="0" smtClean="0">
                <a:solidFill>
                  <a:schemeClr val="tx1"/>
                </a:solidFill>
                <a:latin typeface="+mn-lt"/>
                <a:ea typeface="+mn-ea"/>
                <a:cs typeface="+mn-cs"/>
              </a:rPr>
              <a:t>o</a:t>
            </a:r>
            <a:r>
              <a:rPr lang="en-US" sz="1200" kern="1200" dirty="0" smtClean="0">
                <a:solidFill>
                  <a:schemeClr val="tx1"/>
                </a:solidFill>
                <a:latin typeface="+mn-lt"/>
                <a:ea typeface="+mn-ea"/>
                <a:cs typeface="+mn-cs"/>
              </a:rPr>
              <a:t>ver 60% of employees who used personal connections to get hired report being extremely satisfied with their jobs. And we all know that satisfied</a:t>
            </a:r>
            <a:r>
              <a:rPr lang="en-US" sz="1200" kern="1200" baseline="0" dirty="0" smtClean="0">
                <a:solidFill>
                  <a:schemeClr val="tx1"/>
                </a:solidFill>
                <a:latin typeface="+mn-lt"/>
                <a:ea typeface="+mn-ea"/>
                <a:cs typeface="+mn-cs"/>
              </a:rPr>
              <a:t> employees are more likely to go the extra mile as well as stay with the company.</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1"/>
              </a:solidFill>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1"/>
                </a:solidFill>
              </a:rPr>
              <a:t>You also have a valuable recruiting ground in your social network followers. After all, you want top performers who are passionate about your company so why not reach out to those who have taken the time to “like” or “follow” you online? Rouser reports that </a:t>
            </a:r>
            <a:r>
              <a:rPr lang="en-US" sz="1200" kern="1200" dirty="0" smtClean="0">
                <a:solidFill>
                  <a:schemeClr val="tx1"/>
                </a:solidFill>
                <a:latin typeface="+mn-lt"/>
                <a:ea typeface="+mn-ea"/>
                <a:cs typeface="+mn-cs"/>
              </a:rPr>
              <a:t>57% of job seekers expect a company to interact with fans and followers.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It makes intuitive sense. We pay close attention to what our peers, family members and colleagues are telling us, while we tune out banner ads and telemarketers. On the flip side, when we’re happy with a product or service, we often refer our friends to brands without realizing we’re doing it – by passively sharing, “tweeting,” and “liking” brand-content into the newsfeed. The impact of our new recommendation habit is enormous, given that the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newsfeed, for example, has become the most trafficked page on the most trafficked Website in the world.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Until just a few years ago, HR decision makers were not ready to do what today seems almost obvious. Now they see the benefits of connecting their high-performing Employee Referral Programs to the world of online recommendations and social sharing. Since every employee is connected to their friends on social networks, it is relatively easy to make every employee a “social recruiter,” given the right technology.</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a:t>
            </a:r>
            <a:r>
              <a:rPr lang="en-US" baseline="0" dirty="0" smtClean="0"/>
              <a:t> are many ways social networking applications and principles can be applied in the workplace. But today, we’re going to focus specifically on recruiting. </a:t>
            </a:r>
          </a:p>
          <a:p>
            <a:endParaRPr lang="en-US" baseline="0" dirty="0" smtClean="0"/>
          </a:p>
          <a:p>
            <a:r>
              <a:rPr lang="en-US" baseline="0" dirty="0" smtClean="0"/>
              <a:t>You need top talent. And to find that top talent in a minimum of time and for a minimal cost, you need access to both a large pool of active and passive candidates as well as insight into which candidates are the most worth pursuing.</a:t>
            </a:r>
          </a:p>
          <a:p>
            <a:endParaRPr lang="en-US" baseline="0" dirty="0" smtClean="0"/>
          </a:p>
          <a:p>
            <a:r>
              <a:rPr lang="en-US" baseline="0" dirty="0" smtClean="0"/>
              <a:t>Social can help with both of these challenges. Why? Because social connections—in this case your own and your employees’ are the new currency of the 21</a:t>
            </a:r>
            <a:r>
              <a:rPr lang="en-US" baseline="30000" dirty="0" smtClean="0"/>
              <a:t>st</a:t>
            </a:r>
            <a:r>
              <a:rPr lang="en-US" baseline="0" dirty="0" smtClean="0"/>
              <a:t> century.</a:t>
            </a:r>
          </a:p>
          <a:p>
            <a:endParaRPr lang="en-US" baseline="0" dirty="0" smtClean="0"/>
          </a:p>
          <a:p>
            <a:r>
              <a:rPr lang="en-US" baseline="0" dirty="0" smtClean="0"/>
              <a:t>People now are only separated by 4.74 degrees, which really isn’t surprising considering the number of users on the three biggest social networks alone. And those people are using the social networks to find jobs:</a:t>
            </a:r>
          </a:p>
          <a:p>
            <a:endParaRPr lang="en-US" baseline="0" dirty="0" smtClean="0"/>
          </a:p>
          <a:p>
            <a:r>
              <a:rPr lang="en-US" baseline="0" dirty="0" smtClean="0"/>
              <a:t>According to the 2012 publication, “Best Practices in Social Recruiting” by Meisha Rouser:</a:t>
            </a:r>
          </a:p>
          <a:p>
            <a:endParaRPr lang="en-US" baseline="0" dirty="0" smtClean="0"/>
          </a:p>
          <a:p>
            <a:pPr>
              <a:buFont typeface="Arial" pitchFamily="34" charset="0"/>
              <a:buChar char="•"/>
            </a:pPr>
            <a:r>
              <a:rPr lang="en-US" dirty="0" smtClean="0"/>
              <a:t>18,400,000 applicants found their jobs on Facebook</a:t>
            </a:r>
          </a:p>
          <a:p>
            <a:pPr>
              <a:buFont typeface="Arial" pitchFamily="34" charset="0"/>
              <a:buChar char="•"/>
            </a:pPr>
            <a:r>
              <a:rPr lang="en-US" dirty="0" smtClean="0"/>
              <a:t>10,200,000 applicants found their jobs on LinkedIn</a:t>
            </a:r>
          </a:p>
          <a:p>
            <a:pPr>
              <a:buFont typeface="Arial" pitchFamily="34" charset="0"/>
              <a:buChar char="•"/>
            </a:pPr>
            <a:r>
              <a:rPr lang="en-US" dirty="0" smtClean="0"/>
              <a:t>8,000,000 applicants found their jobs on Twitter</a:t>
            </a:r>
          </a:p>
          <a:p>
            <a:endParaRPr lang="en-US" baseline="0" dirty="0" smtClean="0"/>
          </a:p>
          <a:p>
            <a:r>
              <a:rPr lang="en-US" baseline="0" dirty="0" smtClean="0"/>
              <a:t>Recruiters are tapping these channels as well. According to Rouser, 89% of recruiters have hired someone through LinkedIn. Facebook and Twitter trail Linked in with 26% and 15% of recruiters hiring employees via these channels but given the vast number of users on the networks, one expects those numbers to go up.</a:t>
            </a:r>
          </a:p>
          <a:p>
            <a:endParaRPr lang="en-US" baseline="0" dirty="0" smtClean="0"/>
          </a:p>
          <a:p>
            <a:endParaRPr lang="en-US" sz="1000" i="1" baseline="0" dirty="0" smtClean="0"/>
          </a:p>
          <a:p>
            <a:r>
              <a:rPr lang="en-US" sz="1000" i="1" baseline="0" dirty="0" smtClean="0"/>
              <a:t>Stats pulled from: http://socialmeep.com/infographic-the-social-recruiting-pocket-guide/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employees are </a:t>
            </a:r>
            <a:r>
              <a:rPr lang="en-US" baseline="0" dirty="0" smtClean="0"/>
              <a:t>social, which means that they have friends and acquaintances in real life, and nowadays, they maintain those relationships online on facebook, linkedin, and twitter. When we’re talking about Facebook, what’s important to know is not what they have in their profile, but that they spend a lot of time there sharing things with their friends. In fact 1 in 7 human beings on planet earth is an ACTIVE facebook user. You’re employees are using these sites during work on their smart phones, after work, and on the weekends from home.  Your social employees are in fact, your gateway to a huge pool of talent.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Employees also</a:t>
            </a:r>
            <a:r>
              <a:rPr lang="en-US" b="0" baseline="0" dirty="0" smtClean="0"/>
              <a:t> act as a human </a:t>
            </a:r>
            <a:r>
              <a:rPr lang="en-US" b="0" baseline="0" dirty="0" err="1" smtClean="0"/>
              <a:t>algorythym</a:t>
            </a:r>
            <a:r>
              <a:rPr lang="en-US" b="0" baseline="0" dirty="0" smtClean="0"/>
              <a:t>, making good referrals and </a:t>
            </a:r>
            <a:r>
              <a:rPr lang="en-US" b="0" dirty="0" smtClean="0"/>
              <a:t>filtering out bad candidates.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When you ask your employees</a:t>
            </a:r>
            <a:r>
              <a:rPr lang="en-US" sz="1200" baseline="0" dirty="0" smtClean="0">
                <a:solidFill>
                  <a:schemeClr val="accent1"/>
                </a:solidFill>
              </a:rPr>
              <a:t> for referrals, and give them the tools to make the process of tapping into their networks easy, and game-like, you now have access to exponential amount of potential candidates – active and passive candidates that are in some way connected to the top talent you’ve already chosen to hire. </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stop and do the math, we can see just how robust a</a:t>
            </a:r>
            <a:r>
              <a:rPr lang="en-US" baseline="0" dirty="0" smtClean="0"/>
              <a:t> source employee networks can be, but then we’ll also see why they go untapped. You’re not getting enough of them through referrals. You’re not getting them through proactive applications. They aren’t coming to you. You’re not getting them when recruiters run searches, mine databases, and reach out cold. And sometimes, you’re not getting them because they are in fact applying but they are applying at a competitor’s company.</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2000 person company can</a:t>
            </a:r>
            <a:r>
              <a:rPr lang="en-US" baseline="0" dirty="0" smtClean="0"/>
              <a:t> potentially reach millions of talented people through its employees – perhaps all the candidates it ever needs to fill its </a:t>
            </a:r>
            <a:r>
              <a:rPr lang="en-US" baseline="0" dirty="0" err="1" smtClean="0"/>
              <a:t>reqs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everyone knows that </a:t>
            </a:r>
            <a:r>
              <a:rPr lang="en-US" baseline="0" dirty="0" smtClean="0"/>
              <a:t>referrals are the top choice for effective sourcing, so shouldn’t this be the channel you focus on first?</a:t>
            </a:r>
            <a:endParaRPr lang="en-US" dirty="0"/>
          </a:p>
        </p:txBody>
      </p:sp>
      <p:sp>
        <p:nvSpPr>
          <p:cNvPr id="4" name="Slide Number Placeholder 3"/>
          <p:cNvSpPr>
            <a:spLocks noGrp="1"/>
          </p:cNvSpPr>
          <p:nvPr>
            <p:ph type="sldNum" sz="quarter" idx="10"/>
          </p:nvPr>
        </p:nvSpPr>
        <p:spPr/>
        <p:txBody>
          <a:bodyPr/>
          <a:lstStyle/>
          <a:p>
            <a:pPr>
              <a:defRPr/>
            </a:pPr>
            <a:fld id="{59268C86-1653-4509-BC37-558B14C16F56}" type="slidenum">
              <a:rPr lang="en-US" smtClean="0"/>
              <a:pPr>
                <a:defRPr/>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Oracle </a:t>
            </a:r>
            <a:r>
              <a:rPr lang="en-US" dirty="0" err="1" smtClean="0"/>
              <a:t>Taleo</a:t>
            </a:r>
            <a:r>
              <a:rPr lang="en-US" dirty="0" smtClean="0"/>
              <a:t> Social Sourcing</a:t>
            </a:r>
            <a:r>
              <a:rPr lang="en-US" baseline="0" dirty="0" smtClean="0"/>
              <a:t> you have the ability to socialize </a:t>
            </a:r>
            <a:r>
              <a:rPr lang="en-US" dirty="0" smtClean="0"/>
              <a:t>referrals and watch the impact</a:t>
            </a:r>
            <a:r>
              <a:rPr lang="en-US" baseline="0" dirty="0" smtClean="0"/>
              <a:t> go to a whole new level.  Streamline the process by targeting, make it easy and fast, and reach an entirely new audience.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Referrals</a:t>
            </a:r>
            <a:r>
              <a:rPr lang="en-US" baseline="0" dirty="0" smtClean="0"/>
              <a:t> not only deliver great candidates, but they increase other channels as well, the results are impressive. </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are your fans and followers, also a great channel for helping you fill positions. </a:t>
            </a:r>
            <a:endParaRPr lang="en-US" dirty="0" smtClean="0"/>
          </a:p>
        </p:txBody>
      </p:sp>
      <p:sp>
        <p:nvSpPr>
          <p:cNvPr id="4" name="Slide Number Placeholder 3"/>
          <p:cNvSpPr>
            <a:spLocks noGrp="1"/>
          </p:cNvSpPr>
          <p:nvPr>
            <p:ph type="sldNum" sz="quarter" idx="10"/>
          </p:nvPr>
        </p:nvSpPr>
        <p:spPr/>
        <p:txBody>
          <a:bodyPr/>
          <a:lstStyle/>
          <a:p>
            <a:pPr>
              <a:defRPr/>
            </a:pPr>
            <a:fld id="{59268C86-1653-4509-BC37-558B14C16F56}"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Your brand is social</a:t>
            </a:r>
            <a:r>
              <a:rPr lang="en-US" baseline="0" dirty="0" smtClean="0"/>
              <a:t> - leverage all the great work your marketing team has done to gain fans and followers for your brand.</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3088" y="285750"/>
            <a:ext cx="3430587" cy="1930400"/>
          </a:xfrm>
        </p:spPr>
      </p:sp>
      <p:sp>
        <p:nvSpPr>
          <p:cNvPr id="3" name="Notes Placeholder 2"/>
          <p:cNvSpPr>
            <a:spLocks noGrp="1"/>
          </p:cNvSpPr>
          <p:nvPr>
            <p:ph type="body" idx="1"/>
          </p:nvPr>
        </p:nvSpPr>
        <p:spPr/>
        <p:txBody>
          <a:bodyPr/>
          <a:lstStyle/>
          <a:p>
            <a:pPr>
              <a:buFont typeface="Arial" pitchFamily="34" charset="0"/>
              <a:buChar char="•"/>
            </a:pPr>
            <a:r>
              <a:rPr lang="en-US" baseline="0" dirty="0" smtClean="0"/>
              <a:t>Today we live in a 21</a:t>
            </a:r>
            <a:r>
              <a:rPr lang="en-US" baseline="30000" dirty="0" smtClean="0"/>
              <a:t>st</a:t>
            </a:r>
            <a:r>
              <a:rPr lang="en-US" baseline="0" dirty="0" smtClean="0"/>
              <a:t> Century economy. This economy is service driven and there a number of challenges and opportunities that organizations face to deliver service. But one thing is certain: Companies that win today are focused on two things: taking care of their employees and taking care of their customers.</a:t>
            </a:r>
          </a:p>
          <a:p>
            <a:pPr>
              <a:buFont typeface="Arial" pitchFamily="34" charset="0"/>
              <a:buChar char="•"/>
            </a:pPr>
            <a:r>
              <a:rPr lang="en-US" baseline="0" dirty="0" smtClean="0"/>
              <a:t>Why? Simply put it is hard to win and keep loyal and engaged individuals either as employees or customers. These individuals are savvy and fickle. They are enabled by myriad choices in their purchasing decisions and for key talent – many opportunities to advance their careers. Talent is also a key driver for business strategy – we’ll explore that in this presentation. As a consumer we have become completely enabled by new technologies. For example, innovative companies like Amazon have made it so easy to buy from. They know exactly who I am and what I want, they package up reviews from other people like me and they deliver the ability to buy via my mobile device. They have blended analytics, big data, social and mobile technologies all together and make doing commerce with them a pleasure. People are now expecting the same level of care and attention at their jobs.</a:t>
            </a:r>
          </a:p>
          <a:p>
            <a:pPr>
              <a:buFont typeface="Arial" pitchFamily="34" charset="0"/>
              <a:buNone/>
            </a:pPr>
            <a:r>
              <a:rPr lang="en-US" baseline="0" dirty="0" smtClean="0"/>
              <a:t>HR has long been a deliverer of “service” but that service has been based on access to systems and efficiencies. When we think of 21</a:t>
            </a:r>
            <a:r>
              <a:rPr lang="en-US" baseline="30000" dirty="0" smtClean="0"/>
              <a:t>st</a:t>
            </a:r>
            <a:r>
              <a:rPr lang="en-US" baseline="0" dirty="0" smtClean="0"/>
              <a:t> century service we go well beyond. Of course, top performing companies have long recognized that HR is much more than a service center, the strategic value of this function continues to increase. </a:t>
            </a:r>
          </a:p>
          <a:p>
            <a:pPr>
              <a:buFont typeface="Arial" pitchFamily="34" charset="0"/>
              <a:buChar char="•"/>
            </a:pPr>
            <a:r>
              <a:rPr lang="en-US" baseline="0" dirty="0" smtClean="0"/>
              <a:t>Let’s take a closer look at some of the trends at hand.</a:t>
            </a:r>
          </a:p>
          <a:p>
            <a:pPr>
              <a:buFont typeface="Arial" pitchFamily="34" charset="0"/>
              <a:buChar cha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2738100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example, this retail company already has 1,844 fans that will see their job posts for the new store opening in Sydney.</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Referral</a:t>
            </a:r>
            <a:r>
              <a:rPr lang="en-US" baseline="0" dirty="0" smtClean="0"/>
              <a:t> candidates are marked and tracked within </a:t>
            </a:r>
            <a:r>
              <a:rPr lang="en-US" baseline="0" dirty="0" err="1" smtClean="0"/>
              <a:t>Taleo</a:t>
            </a:r>
            <a:r>
              <a:rPr lang="en-US" baseline="0" dirty="0" smtClean="0"/>
              <a:t> Recruiting, making it easy to see, find and prioritize referral candidates. </a:t>
            </a:r>
            <a:endParaRPr lang="en-US" dirty="0"/>
          </a:p>
        </p:txBody>
      </p:sp>
      <p:sp>
        <p:nvSpPr>
          <p:cNvPr id="4" name="Slide Number Placeholder 3"/>
          <p:cNvSpPr>
            <a:spLocks noGrp="1"/>
          </p:cNvSpPr>
          <p:nvPr>
            <p:ph type="sldNum" sz="quarter" idx="10"/>
          </p:nvPr>
        </p:nvSpPr>
        <p:spPr/>
        <p:txBody>
          <a:bodyPr/>
          <a:lstStyle/>
          <a:p>
            <a:pPr>
              <a:defRPr/>
            </a:pPr>
            <a:fld id="{59268C86-1653-4509-BC37-558B14C16F56}" type="slidenum">
              <a:rPr lang="en-US" smtClean="0"/>
              <a:pPr>
                <a:defRPr/>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built in dashboard which provides up to the minute views into activity around posting, viewing, sharing and applying for jobs.  Click on any of the reports to get the details.  You can even see who your top referrers are so you can continue to target and/or reward them!</a:t>
            </a:r>
          </a:p>
          <a:p>
            <a:endParaRPr lang="en-US" dirty="0"/>
          </a:p>
        </p:txBody>
      </p:sp>
      <p:sp>
        <p:nvSpPr>
          <p:cNvPr id="4" name="Slide Number Placeholder 3"/>
          <p:cNvSpPr>
            <a:spLocks noGrp="1"/>
          </p:cNvSpPr>
          <p:nvPr>
            <p:ph type="sldNum" sz="quarter" idx="10"/>
          </p:nvPr>
        </p:nvSpPr>
        <p:spPr/>
        <p:txBody>
          <a:bodyPr/>
          <a:lstStyle/>
          <a:p>
            <a:pPr>
              <a:defRPr/>
            </a:pPr>
            <a:fld id="{59268C86-1653-4509-BC37-558B14C16F56}" type="slidenum">
              <a:rPr lang="en-US" smtClean="0"/>
              <a:pPr>
                <a:defRPr/>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Oracle </a:t>
            </a:r>
            <a:r>
              <a:rPr lang="en-US" dirty="0" err="1" smtClean="0"/>
              <a:t>Taleo</a:t>
            </a:r>
            <a:r>
              <a:rPr lang="en-US" dirty="0" smtClean="0"/>
              <a:t> Social Sourcing</a:t>
            </a:r>
            <a:r>
              <a:rPr lang="en-US" baseline="0" dirty="0" smtClean="0"/>
              <a:t> is one integrated solution for all of your social recruiting needs.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 Billion people</a:t>
            </a:r>
            <a:r>
              <a:rPr lang="en-US" baseline="0" dirty="0" smtClean="0"/>
              <a:t> on the social networks cannot be ignored. </a:t>
            </a:r>
            <a:r>
              <a:rPr lang="en-US" dirty="0" smtClean="0"/>
              <a:t>Social recruiting is no longer an</a:t>
            </a:r>
            <a:r>
              <a:rPr lang="en-US" baseline="0" dirty="0" smtClean="0"/>
              <a:t> add-on activity, it needs to be an integral part of your overall recruitment strategy. </a:t>
            </a:r>
            <a:endParaRPr lang="en-US" dirty="0" smtClean="0"/>
          </a:p>
          <a:p>
            <a:r>
              <a:rPr lang="en-US" baseline="0" dirty="0" smtClean="0"/>
              <a:t> </a:t>
            </a:r>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Social Sourcing is here to stay. Invest now in tools that will leverage this shift to social media with automation </a:t>
            </a:r>
            <a:r>
              <a:rPr lang="en-US" baseline="0" dirty="0" err="1" smtClean="0"/>
              <a:t>vs</a:t>
            </a:r>
            <a:r>
              <a:rPr lang="en-US" baseline="0" dirty="0" smtClean="0"/>
              <a:t> making your difficult jobs more complex.</a:t>
            </a:r>
          </a:p>
          <a:p>
            <a:endParaRPr lang="en-US" dirty="0"/>
          </a:p>
        </p:txBody>
      </p:sp>
      <p:sp>
        <p:nvSpPr>
          <p:cNvPr id="4" name="Slide Number Placeholder 3"/>
          <p:cNvSpPr>
            <a:spLocks noGrp="1"/>
          </p:cNvSpPr>
          <p:nvPr>
            <p:ph type="sldNum" sz="quarter" idx="10"/>
          </p:nvPr>
        </p:nvSpPr>
        <p:spPr/>
        <p:txBody>
          <a:bodyPr/>
          <a:lstStyle/>
          <a:p>
            <a:pPr>
              <a:defRPr/>
            </a:pPr>
            <a:fld id="{59268C86-1653-4509-BC37-558B14C16F56}" type="slidenum">
              <a:rPr lang="en-US" smtClean="0"/>
              <a:pPr>
                <a:defRPr/>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9BB482-FD58-4BBE-BFB0-370786F814E0}"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pPr marL="517525" indent="-457200">
              <a:buFont typeface="+mj-lt"/>
              <a:buNone/>
            </a:pPr>
            <a:endParaRPr lang="en-US" sz="120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3088" y="285750"/>
            <a:ext cx="3430587" cy="1930400"/>
          </a:xfrm>
        </p:spPr>
      </p:sp>
      <p:sp>
        <p:nvSpPr>
          <p:cNvPr id="3" name="Notes Placeholder 2"/>
          <p:cNvSpPr>
            <a:spLocks noGrp="1"/>
          </p:cNvSpPr>
          <p:nvPr>
            <p:ph type="body" idx="1"/>
          </p:nvPr>
        </p:nvSpPr>
        <p:spPr/>
        <p:txBody>
          <a:bodyPr/>
          <a:lstStyle/>
          <a:p>
            <a:pPr>
              <a:buFont typeface="Arial" pitchFamily="34" charset="0"/>
              <a:buChar char="•"/>
            </a:pPr>
            <a:r>
              <a:rPr lang="en-US" dirty="0" smtClean="0"/>
              <a:t>For the first time in US history, there are 4 generations of workers in the workplace.  </a:t>
            </a:r>
          </a:p>
          <a:p>
            <a:pPr>
              <a:buFont typeface="Arial" pitchFamily="34" charset="0"/>
              <a:buChar char="•"/>
            </a:pPr>
            <a:r>
              <a:rPr lang="en-US" dirty="0" smtClean="0"/>
              <a:t>This means that there are varying levels of needs and requirements for each generation of workers and the HCM solutions deployed by your organization must be flexible and comprehensive enough  to manage across this diverse employee base.</a:t>
            </a:r>
          </a:p>
          <a:p>
            <a:pPr>
              <a:buFont typeface="Arial" pitchFamily="34" charset="0"/>
              <a:buChar char="•"/>
            </a:pPr>
            <a:r>
              <a:rPr lang="en-US" dirty="0" smtClean="0"/>
              <a:t> </a:t>
            </a:r>
            <a:r>
              <a:rPr lang="en-US" dirty="0" smtClean="0">
                <a:solidFill>
                  <a:srgbClr val="00B050"/>
                </a:solidFill>
              </a:rPr>
              <a:t>For example, </a:t>
            </a:r>
            <a:r>
              <a:rPr lang="en-US" dirty="0" err="1" smtClean="0">
                <a:solidFill>
                  <a:srgbClr val="00B050"/>
                </a:solidFill>
              </a:rPr>
              <a:t>Millennials</a:t>
            </a:r>
            <a:r>
              <a:rPr lang="en-US" dirty="0" smtClean="0">
                <a:solidFill>
                  <a:srgbClr val="00B050"/>
                </a:solidFill>
              </a:rPr>
              <a:t> tend to be most concerned with career development, resulting in a high degree of job mobility.</a:t>
            </a:r>
          </a:p>
          <a:p>
            <a:pPr>
              <a:buFont typeface="Arial" pitchFamily="34" charset="0"/>
              <a:buChar char="•"/>
            </a:pPr>
            <a:r>
              <a:rPr lang="en-US" dirty="0" smtClean="0">
                <a:solidFill>
                  <a:srgbClr val="00B050"/>
                </a:solidFill>
              </a:rPr>
              <a:t>  Many workers also place a higher premium on flexibility over pay.  Many companies are developing creative ways to manage PTO, work schedules, commuting arrangements, etc.  </a:t>
            </a:r>
          </a:p>
          <a:p>
            <a:pPr>
              <a:buFont typeface="Arial" pitchFamily="34" charset="0"/>
              <a:buChar char="•"/>
            </a:pPr>
            <a:r>
              <a:rPr lang="en-US" dirty="0" smtClean="0">
                <a:solidFill>
                  <a:srgbClr val="00B050"/>
                </a:solidFill>
              </a:rPr>
              <a:t>  This is placing more responsibility on the HR department to ensure employees of all generations are satisfied and engaged.</a:t>
            </a:r>
          </a:p>
          <a:p>
            <a:pPr>
              <a:buFont typeface="Arial" pitchFamily="34" charset="0"/>
              <a:buChar char="•"/>
            </a:pPr>
            <a:endParaRPr lang="en-US" dirty="0" smtClean="0"/>
          </a:p>
          <a:p>
            <a:endParaRPr lang="en-US" b="1" dirty="0" smtClean="0">
              <a:solidFill>
                <a:srgbClr val="FF0000"/>
              </a:solidFill>
            </a:endParaRPr>
          </a:p>
          <a:p>
            <a:endParaRPr lang="en-US" dirty="0" smtClean="0"/>
          </a:p>
          <a:p>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968769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you get calls on labor costs or attrition rates, it’s easy to find the information and answer questions.</a:t>
            </a:r>
          </a:p>
          <a:p>
            <a:endParaRPr lang="en-US" dirty="0" smtClean="0"/>
          </a:p>
          <a:p>
            <a:r>
              <a:rPr lang="en-US" dirty="0" smtClean="0"/>
              <a:t> It’s also simple to find actionable information on how to take steps to address problems that arise, whether they happen domestically or in an overseas office.</a:t>
            </a:r>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 xmlns:p14="http://schemas.microsoft.com/office/powerpoint/2010/main" val="55611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3088" y="285750"/>
            <a:ext cx="3430587" cy="19304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We have provided a great deal of data for you.  Use the salient points.  We are teeing up the fact that will drive home key themes of: MOBILE, COLLABORATION, SOCIAL in the subsequent slides.  Workplace today demands use of these tools.    </a:t>
            </a:r>
            <a:endParaRPr lang="en-US" dirty="0" smtClean="0"/>
          </a:p>
          <a:p>
            <a:pPr>
              <a:buFont typeface="Arial" pitchFamily="34" charset="0"/>
              <a:buChar char="•"/>
            </a:pPr>
            <a:r>
              <a:rPr lang="en-US" dirty="0" smtClean="0"/>
              <a:t>As we discussed earlier, social has changed the way people communicate. Mobile also has a hand in this. </a:t>
            </a:r>
          </a:p>
          <a:p>
            <a:pPr lvl="1">
              <a:buFont typeface="Arial" pitchFamily="34" charset="0"/>
              <a:buChar char="•"/>
            </a:pPr>
            <a:r>
              <a:rPr lang="en-US" dirty="0" smtClean="0"/>
              <a:t>Remember the missed connections before cell phones? The inefficiency of faxes and snail mail? </a:t>
            </a:r>
          </a:p>
          <a:p>
            <a:pPr lvl="1">
              <a:buFont typeface="Arial" pitchFamily="34" charset="0"/>
              <a:buChar char="•"/>
            </a:pPr>
            <a:r>
              <a:rPr lang="en-US" dirty="0" smtClean="0"/>
              <a:t>While many in the workplace remember that time well, technology has infiltrated our lives to the point where few would wish to go back. </a:t>
            </a:r>
          </a:p>
          <a:p>
            <a:pPr lvl="1">
              <a:buFont typeface="Arial" pitchFamily="34" charset="0"/>
              <a:buChar char="•"/>
            </a:pPr>
            <a:r>
              <a:rPr lang="en-US" dirty="0" smtClean="0"/>
              <a:t>On the contrary, people expect connecting to be easy, whether their colleague is one cube over or halfway across the world. </a:t>
            </a:r>
          </a:p>
          <a:p>
            <a:pPr>
              <a:buFont typeface="Arial" pitchFamily="34" charset="0"/>
              <a:buChar char="•"/>
            </a:pPr>
            <a:r>
              <a:rPr lang="en-US" dirty="0" smtClean="0"/>
              <a:t>CEB’s report, Breakthrough Performance in the New Work Environment, notes that 67% of employees report an increase in work requiring active collaboration and 76% of employees reported a significant increase in time spent working with data and information</a:t>
            </a:r>
          </a:p>
          <a:p>
            <a:pPr>
              <a:buFont typeface="Arial" pitchFamily="34" charset="0"/>
              <a:buChar char="•"/>
            </a:pPr>
            <a:r>
              <a:rPr lang="en-US" dirty="0" smtClean="0"/>
              <a:t>This is good news for companies. </a:t>
            </a:r>
          </a:p>
          <a:p>
            <a:pPr lvl="1">
              <a:buFont typeface="Arial" pitchFamily="34" charset="0"/>
              <a:buChar char="•"/>
            </a:pPr>
            <a:r>
              <a:rPr lang="en-US" dirty="0" smtClean="0"/>
              <a:t>Increased collaboration can lead to greater productivity and increased employee knowledge, even without formal training. </a:t>
            </a:r>
          </a:p>
          <a:p>
            <a:pPr lvl="1">
              <a:buFont typeface="Arial" pitchFamily="34" charset="0"/>
              <a:buChar char="•"/>
            </a:pPr>
            <a:r>
              <a:rPr lang="en-US" dirty="0" smtClean="0"/>
              <a:t>Plus, if employees feel connected to their managers and peers—and in turn the company at large—they are more likely to be satisfied, productive and retained workers. </a:t>
            </a:r>
          </a:p>
          <a:p>
            <a:pPr lvl="1">
              <a:buFont typeface="Arial" pitchFamily="34" charset="0"/>
              <a:buChar char="•"/>
            </a:pPr>
            <a:r>
              <a:rPr lang="en-US" dirty="0" smtClean="0"/>
              <a:t>The increase in data work is also a positive trend though CEB cautions that companies must also focus on proficiency. </a:t>
            </a:r>
          </a:p>
          <a:p>
            <a:pPr>
              <a:buFont typeface="Arial" pitchFamily="34" charset="0"/>
              <a:buChar char="•"/>
            </a:pPr>
            <a:r>
              <a:rPr lang="en-US" dirty="0" smtClean="0"/>
              <a:t>When it comes to the tools they use, employees want office applications that are inspired by consumer applications—fast, simple and context-sensitive so completing work transactions is as easy as buying a book online.  </a:t>
            </a:r>
          </a:p>
          <a:p>
            <a:pPr>
              <a:buFont typeface="Arial" pitchFamily="34" charset="0"/>
              <a:buChar char="•"/>
            </a:pPr>
            <a:r>
              <a:rPr lang="en-US" dirty="0" smtClean="0"/>
              <a:t>Why is it so important to listen to this demand? </a:t>
            </a:r>
          </a:p>
          <a:p>
            <a:pPr>
              <a:buFont typeface="Arial" pitchFamily="34" charset="0"/>
              <a:buChar char="•"/>
            </a:pPr>
            <a:r>
              <a:rPr lang="en-US" dirty="0" smtClean="0"/>
              <a:t>Well as an HR leader, you don’t want to put forth a great new talent strategy or invest in a state-of-the-art application only to find that no one is using it. Your success depends on getting your users—and this includes executives, managers and employees—to get on board and adopt the solutions you’ve selected.</a:t>
            </a:r>
          </a:p>
          <a:p>
            <a:pPr defTabSz="914400">
              <a:buFont typeface="Arial" pitchFamily="34" charset="0"/>
              <a:buChar char="•"/>
              <a:defRPr/>
            </a:pPr>
            <a:r>
              <a:rPr lang="en-US" dirty="0" smtClean="0"/>
              <a:t>And as a business leader, you want to ensure that your employees are productive. CEB reports that while 99%  of employees use some form of technology on the job, less than 40% feel they have the technology needed to be productive. CEB says that end user surveys show that employees want easy to use technology that will help them collaborate, make decisions and get their work done. Out of 9,900 global employees surveyed by CEB, 38% of them—the largest number listed—said that having devices and applications as easy to use and intuitive as possible—was the most important technology attribute</a:t>
            </a:r>
          </a:p>
          <a:p>
            <a:pPr>
              <a:buFont typeface="Arial" pitchFamily="34" charset="0"/>
              <a:buChar char="•"/>
            </a:pPr>
            <a:r>
              <a:rPr lang="en-US" dirty="0" smtClean="0"/>
              <a:t>This is likely why user experience ranks so high with HR decision makers when purchasing new technology.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192015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pPr marL="517525" indent="-457200">
              <a:buFont typeface="+mj-lt"/>
              <a:buNone/>
            </a:pPr>
            <a:endParaRPr lang="en-US" sz="120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pPr marL="517525" indent="-457200">
              <a:buFont typeface="+mj-lt"/>
              <a:buNone/>
            </a:pPr>
            <a:endParaRPr lang="en-US" sz="120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pPr marL="517525" indent="-457200">
              <a:buFont typeface="+mj-lt"/>
              <a:buNone/>
            </a:pPr>
            <a:endParaRPr lang="en-US" sz="120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Main Point:</a:t>
            </a:r>
          </a:p>
          <a:p>
            <a:r>
              <a:rPr lang="en-US" b="0" dirty="0" smtClean="0">
                <a:latin typeface="Arial" pitchFamily="34" charset="0"/>
              </a:rPr>
              <a:t>You shop, you play</a:t>
            </a:r>
            <a:r>
              <a:rPr lang="en-US" b="0" baseline="0" dirty="0" smtClean="0">
                <a:latin typeface="Arial" pitchFamily="34" charset="0"/>
              </a:rPr>
              <a:t> and connect online, but how do you work?</a:t>
            </a:r>
            <a:endParaRPr lang="en-US" b="0" dirty="0" smtClean="0">
              <a:latin typeface="Arial" pitchFamily="34" charset="0"/>
            </a:endParaRPr>
          </a:p>
          <a:p>
            <a:endParaRPr lang="en-US" b="0" dirty="0" smtClean="0">
              <a:latin typeface="Arial" pitchFamily="34" charset="0"/>
            </a:endParaRPr>
          </a:p>
          <a:p>
            <a:r>
              <a:rPr lang="en-US" dirty="0" smtClean="0">
                <a:latin typeface="Arial" pitchFamily="34" charset="0"/>
              </a:rPr>
              <a:t>Script: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Arial" pitchFamily="34" charset="0"/>
              </a:rPr>
              <a:t>You shop, you play</a:t>
            </a:r>
            <a:r>
              <a:rPr lang="en-US" b="0" baseline="0" dirty="0" smtClean="0">
                <a:latin typeface="Arial" pitchFamily="34" charset="0"/>
              </a:rPr>
              <a:t> and connect online, but how do you work?</a:t>
            </a:r>
            <a:endParaRPr lang="en-US" b="0"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Picture">
    <p:spTree>
      <p:nvGrpSpPr>
        <p:cNvPr id="1" name=""/>
        <p:cNvGrpSpPr/>
        <p:nvPr/>
      </p:nvGrpSpPr>
      <p:grpSpPr>
        <a:xfrm>
          <a:off x="0" y="0"/>
          <a:ext cx="0" cy="0"/>
          <a:chOff x="0" y="0"/>
          <a:chExt cx="0" cy="0"/>
        </a:xfrm>
      </p:grpSpPr>
      <p:sp>
        <p:nvSpPr>
          <p:cNvPr id="2" name="Title 1"/>
          <p:cNvSpPr>
            <a:spLocks noGrp="1"/>
          </p:cNvSpPr>
          <p:nvPr>
            <p:ph type="title"/>
          </p:nvPr>
        </p:nvSpPr>
        <p:spPr>
          <a:xfrm>
            <a:off x="1595438" y="258312"/>
            <a:ext cx="7423477" cy="565906"/>
          </a:xfrm>
        </p:spPr>
        <p:txBody>
          <a:bodyPr/>
          <a:lstStyle>
            <a:lvl1pPr algn="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152400" y="4914900"/>
            <a:ext cx="8839200" cy="114300"/>
          </a:xfrm>
          <a:prstGeom prst="rect">
            <a:avLst/>
          </a:prstGeom>
        </p:spPr>
        <p:txBody>
          <a:bodyPr/>
          <a:lstStyle/>
          <a:p>
            <a:endParaRPr lang="en-US"/>
          </a:p>
        </p:txBody>
      </p:sp>
      <p:sp>
        <p:nvSpPr>
          <p:cNvPr id="8" name="Text Placeholder 7"/>
          <p:cNvSpPr>
            <a:spLocks noGrp="1"/>
          </p:cNvSpPr>
          <p:nvPr>
            <p:ph type="body" sz="quarter" idx="13" hasCustomPrompt="1"/>
          </p:nvPr>
        </p:nvSpPr>
        <p:spPr>
          <a:xfrm>
            <a:off x="89805" y="1272779"/>
            <a:ext cx="1447600" cy="3259931"/>
          </a:xfrm>
        </p:spPr>
        <p:txBody>
          <a:bodyPr lIns="0" tIns="0">
            <a:noAutofit/>
          </a:bodyPr>
          <a:lstStyle>
            <a:lvl1pPr marL="0" indent="0" algn="r">
              <a:lnSpc>
                <a:spcPct val="100000"/>
              </a:lnSpc>
              <a:spcBef>
                <a:spcPts val="0"/>
              </a:spcBef>
              <a:buNone/>
              <a:defRPr sz="1050" baseline="0">
                <a:solidFill>
                  <a:schemeClr val="accent6"/>
                </a:solidFill>
              </a:defRPr>
            </a:lvl1pPr>
            <a:lvl2pPr marL="457200" indent="0" algn="r">
              <a:buNone/>
              <a:defRPr sz="1050"/>
            </a:lvl2pPr>
            <a:lvl3pPr marL="914400" indent="0" algn="r">
              <a:buNone/>
              <a:defRPr sz="1000"/>
            </a:lvl3pPr>
            <a:lvl4pPr marL="1371600" indent="0" algn="r">
              <a:buNone/>
              <a:defRPr sz="900"/>
            </a:lvl4pPr>
            <a:lvl5pPr marL="1828800" indent="0" algn="r">
              <a:buNone/>
              <a:defRPr sz="900"/>
            </a:lvl5pPr>
          </a:lstStyle>
          <a:p>
            <a:pPr lvl="0"/>
            <a:r>
              <a:rPr lang="en-US" dirty="0" smtClean="0"/>
              <a:t>Caption text for images goes in this column, keep it small. Don’t worry, it will still be readable;</a:t>
            </a:r>
            <a:br>
              <a:rPr lang="en-US" dirty="0" smtClean="0"/>
            </a:br>
            <a:r>
              <a:rPr lang="en-US" dirty="0" smtClean="0"/>
              <a:t>Right-align it to form a visual margin against the body</a:t>
            </a:r>
            <a:br>
              <a:rPr lang="en-US" dirty="0" smtClean="0"/>
            </a:br>
            <a:r>
              <a:rPr lang="en-US" dirty="0" smtClean="0"/>
              <a:t>Helvetica 10.5pt</a:t>
            </a:r>
            <a:endParaRPr lang="en-US" dirty="0"/>
          </a:p>
        </p:txBody>
      </p:sp>
      <p:sp>
        <p:nvSpPr>
          <p:cNvPr id="10" name="Text Placeholder 9"/>
          <p:cNvSpPr>
            <a:spLocks noGrp="1"/>
          </p:cNvSpPr>
          <p:nvPr>
            <p:ph type="body" sz="quarter" idx="14" hasCustomPrompt="1"/>
          </p:nvPr>
        </p:nvSpPr>
        <p:spPr>
          <a:xfrm>
            <a:off x="1598614" y="953077"/>
            <a:ext cx="7088187" cy="278606"/>
          </a:xfrm>
        </p:spPr>
        <p:txBody>
          <a:bodyPr>
            <a:normAutofit/>
          </a:bodyPr>
          <a:lstStyle>
            <a:lvl1pPr marL="0" indent="0">
              <a:buNone/>
              <a:defRPr sz="1800" b="0" i="0" baseline="0">
                <a:solidFill>
                  <a:srgbClr val="F79646"/>
                </a:solidFill>
                <a:latin typeface="Helvetica"/>
                <a:cs typeface="Helvetica"/>
              </a:defRPr>
            </a:lvl1pPr>
          </a:lstStyle>
          <a:p>
            <a:pPr lvl="0"/>
            <a:r>
              <a:rPr lang="en-US" dirty="0" smtClean="0"/>
              <a:t>subhead Helvetica 18 </a:t>
            </a:r>
            <a:r>
              <a:rPr lang="en-US" dirty="0" err="1" smtClean="0"/>
              <a:t>pt</a:t>
            </a:r>
            <a:endParaRPr lang="en-US" dirty="0"/>
          </a:p>
        </p:txBody>
      </p:sp>
      <p:sp>
        <p:nvSpPr>
          <p:cNvPr id="7" name="Picture Placeholder 6"/>
          <p:cNvSpPr>
            <a:spLocks noGrp="1"/>
          </p:cNvSpPr>
          <p:nvPr>
            <p:ph type="pic" sz="quarter" idx="15" hasCustomPrompt="1"/>
          </p:nvPr>
        </p:nvSpPr>
        <p:spPr>
          <a:xfrm>
            <a:off x="1598614" y="1272779"/>
            <a:ext cx="7419975" cy="3440906"/>
          </a:xfrm>
        </p:spPr>
        <p:txBody>
          <a:bodyPr/>
          <a:lstStyle>
            <a:lvl1pPr marL="0" indent="0">
              <a:buNone/>
              <a:defRPr baseline="0"/>
            </a:lvl1pPr>
          </a:lstStyle>
          <a:p>
            <a:r>
              <a:rPr lang="en-US" dirty="0" smtClean="0"/>
              <a:t>Picture goes here. Always align to top left corner of this box. Making it look exactly centered is less important than always aligning them the same way.</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3654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6"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pPr>
              <a:defRPr/>
            </a:pPr>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9377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New Template_Content 2 Line Title">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 xmlns:p14="http://schemas.microsoft.com/office/powerpoint/2010/main" val="779059940"/>
      </p:ext>
    </p:extLst>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3985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ew Template_Content 2 Line Titl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963" y="1143000"/>
            <a:ext cx="4060994" cy="571500"/>
          </a:xfrm>
        </p:spPr>
        <p:txBody>
          <a:bodyPr anchor="ctr">
            <a:noAutofit/>
          </a:bodyPr>
          <a:lstStyle>
            <a:lvl1pPr marL="0" indent="0">
              <a:spcBef>
                <a:spcPts val="0"/>
              </a:spcBef>
              <a:buNone/>
              <a:defRPr sz="2800" b="1"/>
            </a:lvl1pPr>
            <a:lvl2pPr marL="457086" indent="0">
              <a:buNone/>
              <a:defRPr sz="2000" b="1"/>
            </a:lvl2pPr>
            <a:lvl3pPr marL="914172" indent="0">
              <a:buNone/>
              <a:defRPr sz="1800" b="1"/>
            </a:lvl3pPr>
            <a:lvl4pPr marL="1371258" indent="0">
              <a:buNone/>
              <a:defRPr sz="1600" b="1"/>
            </a:lvl4pPr>
            <a:lvl5pPr marL="1828344" indent="0">
              <a:buNone/>
              <a:defRPr sz="1600" b="1"/>
            </a:lvl5pPr>
            <a:lvl6pPr marL="2285426" indent="0">
              <a:buNone/>
              <a:defRPr sz="1600" b="1"/>
            </a:lvl6pPr>
            <a:lvl7pPr marL="2742516" indent="0">
              <a:buNone/>
              <a:defRPr sz="1600" b="1"/>
            </a:lvl7pPr>
            <a:lvl8pPr marL="3199599" indent="0">
              <a:buNone/>
              <a:defRPr sz="1600" b="1"/>
            </a:lvl8pPr>
            <a:lvl9pPr marL="36566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8963" y="1771650"/>
            <a:ext cx="4060994" cy="268605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684043" y="1143000"/>
            <a:ext cx="4060994" cy="571500"/>
          </a:xfrm>
        </p:spPr>
        <p:txBody>
          <a:bodyPr anchor="ctr">
            <a:noAutofit/>
          </a:bodyPr>
          <a:lstStyle>
            <a:lvl1pPr marL="0" indent="0">
              <a:spcBef>
                <a:spcPts val="0"/>
              </a:spcBef>
              <a:buNone/>
              <a:defRPr sz="2800" b="1"/>
            </a:lvl1pPr>
            <a:lvl2pPr marL="457086" indent="0">
              <a:buNone/>
              <a:defRPr sz="2000" b="1"/>
            </a:lvl2pPr>
            <a:lvl3pPr marL="914172" indent="0">
              <a:buNone/>
              <a:defRPr sz="1800" b="1"/>
            </a:lvl3pPr>
            <a:lvl4pPr marL="1371258" indent="0">
              <a:buNone/>
              <a:defRPr sz="1600" b="1"/>
            </a:lvl4pPr>
            <a:lvl5pPr marL="1828344" indent="0">
              <a:buNone/>
              <a:defRPr sz="1600" b="1"/>
            </a:lvl5pPr>
            <a:lvl6pPr marL="2285426" indent="0">
              <a:buNone/>
              <a:defRPr sz="1600" b="1"/>
            </a:lvl6pPr>
            <a:lvl7pPr marL="2742516" indent="0">
              <a:buNone/>
              <a:defRPr sz="1600" b="1"/>
            </a:lvl7pPr>
            <a:lvl8pPr marL="3199599" indent="0">
              <a:buNone/>
              <a:defRPr sz="1600" b="1"/>
            </a:lvl8pPr>
            <a:lvl9pPr marL="36566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4043" y="1771650"/>
            <a:ext cx="4060994" cy="268605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4125064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485900"/>
            <a:ext cx="8347065"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ext Placeholder 12"/>
          <p:cNvSpPr>
            <a:spLocks noGrp="1"/>
          </p:cNvSpPr>
          <p:nvPr>
            <p:ph type="body" sz="quarter" idx="13" hasCustomPrompt="1"/>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69702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398964" y="1030313"/>
            <a:ext cx="8346072" cy="257474"/>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adrant for Infographics">
    <p:spTree>
      <p:nvGrpSpPr>
        <p:cNvPr id="1" name=""/>
        <p:cNvGrpSpPr/>
        <p:nvPr/>
      </p:nvGrpSpPr>
      <p:grpSpPr>
        <a:xfrm>
          <a:off x="0" y="0"/>
          <a:ext cx="0" cy="0"/>
          <a:chOff x="0" y="0"/>
          <a:chExt cx="0" cy="0"/>
        </a:xfrm>
      </p:grpSpPr>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1828084" y="1143001"/>
            <a:ext cx="2629586" cy="150876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398964" y="2800350"/>
            <a:ext cx="8346074"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6115452" y="1143001"/>
            <a:ext cx="2629586" cy="150876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1828084" y="2948940"/>
            <a:ext cx="2629586" cy="150876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6115452" y="2948940"/>
            <a:ext cx="2629586" cy="150876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768098" y="4853028"/>
            <a:ext cx="1615607" cy="205740"/>
          </a:xfrm>
          <a:prstGeom prst="rect">
            <a:avLst/>
          </a:prstGeom>
        </p:spPr>
        <p:txBody>
          <a:bodyPr/>
          <a:lstStyle/>
          <a:p>
            <a:fld id="{FB26640A-7286-4479-9AD7-A64175EEBC9C}" type="datetimeFigureOut">
              <a:rPr lang="en-US" smtClean="0"/>
              <a:pPr/>
              <a:t>6/17/2016</a:t>
            </a:fld>
            <a:endParaRPr lang="en-US"/>
          </a:p>
        </p:txBody>
      </p:sp>
      <p:sp>
        <p:nvSpPr>
          <p:cNvPr id="6" name="Footer Placeholder 5"/>
          <p:cNvSpPr>
            <a:spLocks noGrp="1"/>
          </p:cNvSpPr>
          <p:nvPr>
            <p:ph type="ftr" sz="quarter" idx="11"/>
          </p:nvPr>
        </p:nvSpPr>
        <p:spPr>
          <a:xfrm>
            <a:off x="3632200" y="4853028"/>
            <a:ext cx="4426094" cy="205740"/>
          </a:xfrm>
          <a:prstGeom prst="rect">
            <a:avLst/>
          </a:prstGeom>
        </p:spPr>
        <p:txBody>
          <a:bodyPr/>
          <a:lstStyle/>
          <a:p>
            <a:endParaRPr lang="en-US"/>
          </a:p>
        </p:txBody>
      </p:sp>
      <p:sp>
        <p:nvSpPr>
          <p:cNvPr id="7" name="Slide Number Placeholder 6"/>
          <p:cNvSpPr>
            <a:spLocks noGrp="1"/>
          </p:cNvSpPr>
          <p:nvPr>
            <p:ph type="sldNum" sz="quarter" idx="12"/>
          </p:nvPr>
        </p:nvSpPr>
        <p:spPr>
          <a:xfrm>
            <a:off x="8128000" y="4853028"/>
            <a:ext cx="730250" cy="205740"/>
          </a:xfrm>
          <a:prstGeom prst="rect">
            <a:avLst/>
          </a:prstGeom>
        </p:spPr>
        <p:txBody>
          <a:bodyPr/>
          <a:lstStyle/>
          <a:p>
            <a:fld id="{3A636B23-8F6D-4947-88AC-038BF7B2E127}" type="slidenum">
              <a:rPr lang="en-US" smtClean="0"/>
              <a:pPr/>
              <a:t>‹#›</a:t>
            </a:fld>
            <a:endParaRPr lang="en-US"/>
          </a:p>
        </p:txBody>
      </p:sp>
      <p:cxnSp>
        <p:nvCxnSpPr>
          <p:cNvPr id="9" name="Straight Connector 8"/>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934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68214837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2"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2"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2014,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21" name="Rectangle 20"/>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963490" y="4880431"/>
            <a:ext cx="1186543" cy="184666"/>
          </a:xfrm>
          <a:prstGeom prst="rect">
            <a:avLst/>
          </a:prstGeom>
        </p:spPr>
        <p:txBody>
          <a:bodyPr wrap="none">
            <a:spAutoFit/>
          </a:bodyPr>
          <a:lstStyle/>
          <a:p>
            <a:pPr marL="0" marR="0" indent="0" algn="l" defTabSz="342851" rtl="0" eaLnBrk="1" fontAlgn="base" latinLnBrk="0" hangingPunct="1">
              <a:spcBef>
                <a:spcPts val="0"/>
              </a:spcBef>
              <a:spcAft>
                <a:spcPts val="450"/>
              </a:spcAft>
              <a:buClr>
                <a:schemeClr val="accent1"/>
              </a:buClr>
              <a:buSzTx/>
              <a:buFont typeface="Arial"/>
              <a:buNone/>
              <a:tabLst/>
              <a:defRPr/>
            </a:pPr>
            <a:r>
              <a:rPr lang="en-US" sz="600" dirty="0" smtClean="0"/>
              <a:t>Confidential – Oracle Internal</a:t>
            </a: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 id="2147483749"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hyperlink" Target="file:///D:\learncenter.asp?id=178410&amp;sessionid=3-C847E73F-E535-4366-BF22-539D1E78F5B9&amp;page=42" TargetMode="External"/><Relationship Id="rId13" Type="http://schemas.openxmlformats.org/officeDocument/2006/relationships/hyperlink" Target="file:///D:\learncenter.asp?id=178410&amp;sessionid=3-C847E73F-E535-4366-BF22-539D1E78F5B9&amp;page=10" TargetMode="External"/><Relationship Id="rId3" Type="http://schemas.openxmlformats.org/officeDocument/2006/relationships/image" Target="../media/image27.jpeg"/><Relationship Id="rId7" Type="http://schemas.openxmlformats.org/officeDocument/2006/relationships/hyperlink" Target="file:///D:\learncenter.asp?id=178410&amp;sessionid=3-C847E73F-E535-4366-BF22-539D1E78F5B9&amp;page=46" TargetMode="External"/><Relationship Id="rId12" Type="http://schemas.openxmlformats.org/officeDocument/2006/relationships/hyperlink" Target="file:///D:\learncenter.asp?id=178410&amp;sessionid=3-C847E73F-E535-4366-BF22-539D1E78F5B9&amp;page=24" TargetMode="External"/><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hyperlink" Target="file:///D:\learncenter.asp?id=178410&amp;sessionid=3-C847E73F-E535-4366-BF22-539D1E78F5B9&amp;page=47" TargetMode="External"/><Relationship Id="rId11" Type="http://schemas.openxmlformats.org/officeDocument/2006/relationships/hyperlink" Target="file:///D:\learncenter.asp?id=178410&amp;sessionid=3-C847E73F-E535-4366-BF22-539D1E78F5B9&amp;page=32" TargetMode="External"/><Relationship Id="rId5" Type="http://schemas.openxmlformats.org/officeDocument/2006/relationships/hyperlink" Target="file:///D:\learncenter.asp?id=178410&amp;sessionid=3-C847E73F-E535-4366-BF22-539D1E78F5B9&amp;page=45" TargetMode="External"/><Relationship Id="rId10" Type="http://schemas.openxmlformats.org/officeDocument/2006/relationships/hyperlink" Target="file:///D:\learncenter.asp?id=178410&amp;sessionid=3-C847E73F-E535-4366-BF22-539D1E78F5B9&amp;page=23" TargetMode="External"/><Relationship Id="rId4" Type="http://schemas.openxmlformats.org/officeDocument/2006/relationships/image" Target="../media/image28.jpeg"/><Relationship Id="rId9" Type="http://schemas.openxmlformats.org/officeDocument/2006/relationships/hyperlink" Target="file:///D:\learncenter.asp?id=178410&amp;sessionid=3-C847E73F-E535-4366-BF22-539D1E78F5B9&amp;page=41" TargetMode="Externa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6.png"/><Relationship Id="rId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4.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gerrycrispin/2012-careerxroads-source-of-hire-channels-of-influence?from=ss_embe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64.gif"/><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5.xml"/><Relationship Id="rId1" Type="http://schemas.openxmlformats.org/officeDocument/2006/relationships/tags" Target="../tags/tag8.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5.xml"/><Relationship Id="rId1" Type="http://schemas.openxmlformats.org/officeDocument/2006/relationships/tags" Target="../tags/tag9.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78.png"/><Relationship Id="rId4" Type="http://schemas.openxmlformats.org/officeDocument/2006/relationships/image" Target="../media/image7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9.jpe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To Manage Your Talent Through The Digital Disruption Era</a:t>
            </a:r>
            <a:endParaRPr lang="en-US" sz="2800" dirty="0"/>
          </a:p>
        </p:txBody>
      </p:sp>
      <p:sp>
        <p:nvSpPr>
          <p:cNvPr id="4" name="Text Placeholder 3"/>
          <p:cNvSpPr>
            <a:spLocks noGrp="1"/>
          </p:cNvSpPr>
          <p:nvPr>
            <p:ph type="body" sz="half" idx="2"/>
          </p:nvPr>
        </p:nvSpPr>
        <p:spPr/>
        <p:txBody>
          <a:bodyPr/>
          <a:lstStyle/>
          <a:p>
            <a:r>
              <a:rPr lang="en-US" dirty="0" smtClean="0"/>
              <a:t>SESSION </a:t>
            </a:r>
            <a:r>
              <a:rPr lang="en-US" dirty="0" smtClean="0"/>
              <a:t>8012</a:t>
            </a:r>
            <a:endParaRPr lang="en-US" dirty="0" smtClean="0"/>
          </a:p>
          <a:p>
            <a:r>
              <a:rPr lang="en-US" dirty="0" smtClean="0"/>
              <a:t>28 June 2016</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158" r="4158"/>
          <a:stretch>
            <a:fillRect/>
          </a:stretch>
        </p:blipFill>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 y="243148"/>
            <a:ext cx="1421856" cy="7294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cial-media-kids.jpg"/>
          <p:cNvPicPr>
            <a:picLocks noChangeAspect="1"/>
          </p:cNvPicPr>
          <p:nvPr/>
        </p:nvPicPr>
        <p:blipFill>
          <a:blip r:embed="rId3" cstate="print"/>
          <a:srcRect r="14708" b="22041"/>
          <a:stretch>
            <a:fillRect/>
          </a:stretch>
        </p:blipFill>
        <p:spPr>
          <a:xfrm flipH="1">
            <a:off x="4114800" y="2526961"/>
            <a:ext cx="5029200" cy="2776555"/>
          </a:xfrm>
          <a:prstGeom prst="rect">
            <a:avLst/>
          </a:prstGeom>
        </p:spPr>
      </p:pic>
      <p:sp>
        <p:nvSpPr>
          <p:cNvPr id="25" name="TextBox 24"/>
          <p:cNvSpPr txBox="1"/>
          <p:nvPr/>
        </p:nvSpPr>
        <p:spPr>
          <a:xfrm>
            <a:off x="4134996" y="1913333"/>
            <a:ext cx="5037138" cy="723275"/>
          </a:xfrm>
          <a:prstGeom prst="rect">
            <a:avLst/>
          </a:prstGeom>
          <a:solidFill>
            <a:schemeClr val="bg1">
              <a:lumMod val="65000"/>
            </a:schemeClr>
          </a:solidFill>
        </p:spPr>
        <p:txBody>
          <a:bodyPr wrap="square" lIns="274320" tIns="91440" rIns="274320" bIns="137160" rtlCol="0">
            <a:spAutoFit/>
          </a:bodyPr>
          <a:lstStyle/>
          <a:p>
            <a:pPr algn="ctr"/>
            <a:endParaRPr lang="en-US" sz="3200" b="1" dirty="0">
              <a:solidFill>
                <a:srgbClr val="FFFFFF"/>
              </a:solidFill>
              <a:latin typeface="Arial" charset="0"/>
              <a:cs typeface="Arial" charset="0"/>
            </a:endParaRPr>
          </a:p>
        </p:txBody>
      </p:sp>
      <p:pic>
        <p:nvPicPr>
          <p:cNvPr id="7" name="Picture 6" descr="connected-interactions.jpg"/>
          <p:cNvPicPr>
            <a:picLocks noChangeAspect="1"/>
          </p:cNvPicPr>
          <p:nvPr/>
        </p:nvPicPr>
        <p:blipFill>
          <a:blip r:embed="rId4" cstate="print"/>
          <a:stretch>
            <a:fillRect/>
          </a:stretch>
        </p:blipFill>
        <p:spPr>
          <a:xfrm>
            <a:off x="4114802" y="2"/>
            <a:ext cx="5020733" cy="1870363"/>
          </a:xfrm>
          <a:prstGeom prst="rect">
            <a:avLst/>
          </a:prstGeom>
        </p:spPr>
      </p:pic>
      <p:cxnSp>
        <p:nvCxnSpPr>
          <p:cNvPr id="11" name="Straight Connector 10"/>
          <p:cNvCxnSpPr/>
          <p:nvPr/>
        </p:nvCxnSpPr>
        <p:spPr bwMode="auto">
          <a:xfrm>
            <a:off x="4114800" y="1889232"/>
            <a:ext cx="5037138" cy="1588"/>
          </a:xfrm>
          <a:prstGeom prst="line">
            <a:avLst/>
          </a:prstGeom>
          <a:solidFill>
            <a:schemeClr val="bg1"/>
          </a:solidFill>
          <a:ln w="50800" cap="flat" cmpd="sng" algn="ctr">
            <a:solidFill>
              <a:schemeClr val="bg1"/>
            </a:solidFill>
            <a:prstDash val="solid"/>
            <a:round/>
            <a:headEnd type="none" w="med" len="med"/>
            <a:tailEnd type="none" w="med" len="med"/>
          </a:ln>
          <a:effectLst/>
        </p:spPr>
      </p:cxnSp>
      <p:sp>
        <p:nvSpPr>
          <p:cNvPr id="10" name="TextBox 9"/>
          <p:cNvSpPr txBox="1"/>
          <p:nvPr/>
        </p:nvSpPr>
        <p:spPr>
          <a:xfrm>
            <a:off x="4106862" y="1882126"/>
            <a:ext cx="5037138" cy="723275"/>
          </a:xfrm>
          <a:prstGeom prst="rect">
            <a:avLst/>
          </a:prstGeom>
          <a:noFill/>
        </p:spPr>
        <p:txBody>
          <a:bodyPr wrap="square" lIns="274320" tIns="91440" rIns="274320" bIns="137160" rtlCol="0">
            <a:spAutoFit/>
          </a:bodyPr>
          <a:lstStyle/>
          <a:p>
            <a:pPr algn="ctr"/>
            <a:r>
              <a:rPr lang="en-US" sz="3200" b="1" dirty="0" smtClean="0">
                <a:solidFill>
                  <a:srgbClr val="FFFFFF"/>
                </a:solidFill>
                <a:latin typeface="Arial" charset="0"/>
                <a:cs typeface="Arial" charset="0"/>
              </a:rPr>
              <a:t>HOW DO YOU WORK?</a:t>
            </a:r>
            <a:endParaRPr lang="en-US" sz="3200" b="1" dirty="0">
              <a:solidFill>
                <a:srgbClr val="FFFFFF"/>
              </a:solidFill>
              <a:latin typeface="Arial" charset="0"/>
              <a:cs typeface="Arial" charset="0"/>
            </a:endParaRPr>
          </a:p>
        </p:txBody>
      </p:sp>
      <p:cxnSp>
        <p:nvCxnSpPr>
          <p:cNvPr id="14" name="Straight Connector 13"/>
          <p:cNvCxnSpPr/>
          <p:nvPr/>
        </p:nvCxnSpPr>
        <p:spPr bwMode="auto">
          <a:xfrm flipH="1" flipV="1">
            <a:off x="6633369" y="2627426"/>
            <a:ext cx="8500" cy="2692719"/>
          </a:xfrm>
          <a:prstGeom prst="line">
            <a:avLst/>
          </a:prstGeom>
          <a:solidFill>
            <a:schemeClr val="bg1"/>
          </a:solidFill>
          <a:ln w="508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a:off x="6621090" y="4018293"/>
            <a:ext cx="2522538" cy="1588"/>
          </a:xfrm>
          <a:prstGeom prst="line">
            <a:avLst/>
          </a:prstGeom>
          <a:solidFill>
            <a:schemeClr val="bg1"/>
          </a:solidFill>
          <a:ln w="508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9144002" y="0"/>
            <a:ext cx="2771" cy="5322916"/>
          </a:xfrm>
          <a:prstGeom prst="line">
            <a:avLst/>
          </a:prstGeom>
          <a:solidFill>
            <a:schemeClr val="bg1"/>
          </a:solidFill>
          <a:ln w="50800" cap="flat" cmpd="sng" algn="ctr">
            <a:solidFill>
              <a:schemeClr val="bg1"/>
            </a:solidFill>
            <a:prstDash val="solid"/>
            <a:round/>
            <a:headEnd type="none" w="med" len="med"/>
            <a:tailEnd type="none" w="med" len="med"/>
          </a:ln>
          <a:effectLst/>
        </p:spPr>
      </p:cxnSp>
      <p:sp>
        <p:nvSpPr>
          <p:cNvPr id="18" name="Rectangle 17"/>
          <p:cNvSpPr/>
          <p:nvPr/>
        </p:nvSpPr>
        <p:spPr bwMode="auto">
          <a:xfrm>
            <a:off x="0" y="0"/>
            <a:ext cx="4106862" cy="532014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a:lnSpc>
                <a:spcPct val="90000"/>
              </a:lnSpc>
              <a:spcBef>
                <a:spcPct val="50000"/>
              </a:spcBef>
              <a:buClr>
                <a:srgbClr val="FD0000"/>
              </a:buClr>
            </a:pPr>
            <a:endParaRPr lang="en-US" sz="2000" b="0" smtClean="0">
              <a:solidFill>
                <a:srgbClr val="000000"/>
              </a:solidFill>
            </a:endParaRPr>
          </a:p>
        </p:txBody>
      </p:sp>
      <p:sp>
        <p:nvSpPr>
          <p:cNvPr id="19" name="TextBox 18"/>
          <p:cNvSpPr txBox="1"/>
          <p:nvPr/>
        </p:nvSpPr>
        <p:spPr>
          <a:xfrm>
            <a:off x="238373" y="1194165"/>
            <a:ext cx="3657600" cy="603504"/>
          </a:xfrm>
          <a:prstGeom prst="rect">
            <a:avLst/>
          </a:prstGeom>
          <a:solidFill>
            <a:schemeClr val="bg1">
              <a:lumMod val="50000"/>
            </a:schemeClr>
          </a:solidFill>
        </p:spPr>
        <p:txBody>
          <a:bodyPr wrap="none" lIns="182880" tIns="91440" rIns="182880" bIns="137160" rtlCol="0">
            <a:noAutofit/>
          </a:bodyPr>
          <a:lstStyle/>
          <a:p>
            <a:pPr algn="ctr"/>
            <a:r>
              <a:rPr lang="en-US" sz="2800" b="0" dirty="0" smtClean="0">
                <a:solidFill>
                  <a:srgbClr val="FFFFFF"/>
                </a:solidFill>
                <a:latin typeface="Arial" charset="0"/>
                <a:cs typeface="Arial" charset="0"/>
              </a:rPr>
              <a:t>YOU PLAY.</a:t>
            </a:r>
          </a:p>
        </p:txBody>
      </p:sp>
      <p:sp>
        <p:nvSpPr>
          <p:cNvPr id="20" name="TextBox 19"/>
          <p:cNvSpPr txBox="1"/>
          <p:nvPr/>
        </p:nvSpPr>
        <p:spPr>
          <a:xfrm>
            <a:off x="238374" y="1977385"/>
            <a:ext cx="3657600" cy="603504"/>
          </a:xfrm>
          <a:prstGeom prst="rect">
            <a:avLst/>
          </a:prstGeom>
          <a:solidFill>
            <a:schemeClr val="bg1">
              <a:lumMod val="50000"/>
            </a:schemeClr>
          </a:solidFill>
        </p:spPr>
        <p:txBody>
          <a:bodyPr wrap="none" lIns="182880" tIns="91440" rIns="274320" bIns="137160" rtlCol="0">
            <a:noAutofit/>
          </a:bodyPr>
          <a:lstStyle/>
          <a:p>
            <a:pPr algn="ctr"/>
            <a:r>
              <a:rPr lang="en-US" sz="2800" b="0" dirty="0" smtClean="0">
                <a:solidFill>
                  <a:srgbClr val="FFFFFF"/>
                </a:solidFill>
                <a:latin typeface="Arial" charset="0"/>
                <a:cs typeface="Arial" charset="0"/>
              </a:rPr>
              <a:t>YOU CONNECT.</a:t>
            </a:r>
            <a:endParaRPr lang="en-US" sz="2800" b="0" dirty="0">
              <a:solidFill>
                <a:srgbClr val="FFFFFF"/>
              </a:solidFill>
              <a:latin typeface="Arial" charset="0"/>
              <a:cs typeface="Arial" charset="0"/>
            </a:endParaRPr>
          </a:p>
        </p:txBody>
      </p:sp>
      <p:sp>
        <p:nvSpPr>
          <p:cNvPr id="21" name="TextBox 20"/>
          <p:cNvSpPr txBox="1"/>
          <p:nvPr/>
        </p:nvSpPr>
        <p:spPr>
          <a:xfrm>
            <a:off x="238372" y="439345"/>
            <a:ext cx="3657600" cy="603504"/>
          </a:xfrm>
          <a:prstGeom prst="rect">
            <a:avLst/>
          </a:prstGeom>
          <a:solidFill>
            <a:schemeClr val="bg1">
              <a:lumMod val="50000"/>
            </a:schemeClr>
          </a:solidFill>
        </p:spPr>
        <p:txBody>
          <a:bodyPr wrap="none" lIns="182880" tIns="91440" rIns="274320" bIns="137160" rtlCol="0">
            <a:noAutofit/>
          </a:bodyPr>
          <a:lstStyle/>
          <a:p>
            <a:pPr algn="ctr"/>
            <a:r>
              <a:rPr lang="en-US" sz="2800" dirty="0" smtClean="0">
                <a:solidFill>
                  <a:srgbClr val="FFFFFF"/>
                </a:solidFill>
                <a:latin typeface="Arial" charset="0"/>
                <a:cs typeface="Arial" charset="0"/>
              </a:rPr>
              <a:t>YOU SHOP.</a:t>
            </a:r>
            <a:endParaRPr lang="en-US" sz="2800" dirty="0">
              <a:solidFill>
                <a:srgbClr val="FFFFFF"/>
              </a:solidFill>
              <a:latin typeface="Arial" charset="0"/>
              <a:cs typeface="Arial" charset="0"/>
            </a:endParaRPr>
          </a:p>
        </p:txBody>
      </p:sp>
      <p:sp>
        <p:nvSpPr>
          <p:cNvPr id="22" name="TextBox 21"/>
          <p:cNvSpPr txBox="1"/>
          <p:nvPr/>
        </p:nvSpPr>
        <p:spPr>
          <a:xfrm>
            <a:off x="322108" y="3913261"/>
            <a:ext cx="3522133" cy="923330"/>
          </a:xfrm>
          <a:prstGeom prst="rect">
            <a:avLst/>
          </a:prstGeom>
          <a:noFill/>
          <a:ln>
            <a:noFill/>
          </a:ln>
        </p:spPr>
        <p:txBody>
          <a:bodyPr wrap="square" lIns="0" tIns="0" rIns="0" bIns="0" rtlCol="0" anchor="ctr">
            <a:spAutoFit/>
          </a:bodyPr>
          <a:lstStyle/>
          <a:p>
            <a:pPr algn="ctr"/>
            <a:r>
              <a:rPr lang="en-US" sz="6000" b="1" dirty="0" smtClean="0">
                <a:solidFill>
                  <a:schemeClr val="tx1">
                    <a:lumMod val="85000"/>
                    <a:lumOff val="15000"/>
                  </a:schemeClr>
                </a:solidFill>
              </a:rPr>
              <a:t>ONLINE</a:t>
            </a:r>
          </a:p>
        </p:txBody>
      </p:sp>
      <p:sp>
        <p:nvSpPr>
          <p:cNvPr id="23" name="Down Arrow 22"/>
          <p:cNvSpPr/>
          <p:nvPr/>
        </p:nvSpPr>
        <p:spPr>
          <a:xfrm>
            <a:off x="1659843" y="2683933"/>
            <a:ext cx="804333" cy="127846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cxnSp>
        <p:nvCxnSpPr>
          <p:cNvPr id="24" name="Straight Connector 23"/>
          <p:cNvCxnSpPr/>
          <p:nvPr/>
        </p:nvCxnSpPr>
        <p:spPr bwMode="auto">
          <a:xfrm flipH="1" flipV="1">
            <a:off x="4114802" y="0"/>
            <a:ext cx="2771" cy="5322916"/>
          </a:xfrm>
          <a:prstGeom prst="line">
            <a:avLst/>
          </a:prstGeom>
          <a:solidFill>
            <a:schemeClr val="bg1"/>
          </a:solidFill>
          <a:ln w="50800" cap="flat" cmpd="sng" algn="ctr">
            <a:solidFill>
              <a:schemeClr val="bg1"/>
            </a:solidFill>
            <a:prstDash val="solid"/>
            <a:round/>
            <a:headEnd type="none" w="med" len="med"/>
            <a:tailEnd type="none" w="med" len="med"/>
          </a:ln>
          <a:effectLst/>
        </p:spPr>
      </p:cxnSp>
      <p:pic>
        <p:nvPicPr>
          <p:cNvPr id="8" name="Picture 7" descr="dude-laptop-web.jpg"/>
          <p:cNvPicPr>
            <a:picLocks noChangeAspect="1"/>
          </p:cNvPicPr>
          <p:nvPr/>
        </p:nvPicPr>
        <p:blipFill>
          <a:blip r:embed="rId5" cstate="print"/>
          <a:srcRect l="11859" r="4783"/>
          <a:stretch>
            <a:fillRect/>
          </a:stretch>
        </p:blipFill>
        <p:spPr>
          <a:xfrm flipH="1">
            <a:off x="6654801" y="2588964"/>
            <a:ext cx="2497138" cy="1417770"/>
          </a:xfrm>
          <a:prstGeom prst="rect">
            <a:avLst/>
          </a:prstGeom>
        </p:spPr>
      </p:pic>
      <p:pic>
        <p:nvPicPr>
          <p:cNvPr id="32770" name="Picture 2" descr="http://www.oracle.com/ocom/groups/public/@ocom/documents/digitalasset/303118.jpg"/>
          <p:cNvPicPr>
            <a:picLocks noChangeAspect="1" noChangeArrowheads="1"/>
          </p:cNvPicPr>
          <p:nvPr/>
        </p:nvPicPr>
        <p:blipFill>
          <a:blip r:embed="rId6" cstate="print"/>
          <a:srcRect/>
          <a:stretch>
            <a:fillRect/>
          </a:stretch>
        </p:blipFill>
        <p:spPr bwMode="auto">
          <a:xfrm>
            <a:off x="6660232" y="4011910"/>
            <a:ext cx="2483768" cy="1296144"/>
          </a:xfrm>
          <a:prstGeom prst="rect">
            <a:avLst/>
          </a:prstGeom>
          <a:noFill/>
        </p:spPr>
      </p:pic>
      <p:cxnSp>
        <p:nvCxnSpPr>
          <p:cNvPr id="12" name="Straight Connector 11"/>
          <p:cNvCxnSpPr/>
          <p:nvPr/>
        </p:nvCxnSpPr>
        <p:spPr bwMode="auto">
          <a:xfrm>
            <a:off x="4114800" y="2600889"/>
            <a:ext cx="5037138" cy="1588"/>
          </a:xfrm>
          <a:prstGeom prst="line">
            <a:avLst/>
          </a:prstGeom>
          <a:solidFill>
            <a:schemeClr val="bg1"/>
          </a:solidFill>
          <a:ln w="50800" cap="flat" cmpd="sng" algn="ctr">
            <a:solidFill>
              <a:schemeClr val="bg1"/>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55"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strVal val="#ppt_w*0.70"/>
                                          </p:val>
                                        </p:tav>
                                        <p:tav tm="100000">
                                          <p:val>
                                            <p:strVal val="#ppt_w"/>
                                          </p:val>
                                        </p:tav>
                                      </p:tavLst>
                                    </p:anim>
                                    <p:anim calcmode="lin" valueType="num">
                                      <p:cBhvr>
                                        <p:cTn id="17" dur="1000" fill="hold"/>
                                        <p:tgtEl>
                                          <p:spTgt spid="23"/>
                                        </p:tgtEl>
                                        <p:attrNameLst>
                                          <p:attrName>ppt_h</p:attrName>
                                        </p:attrNameLst>
                                      </p:cBhvr>
                                      <p:tavLst>
                                        <p:tav tm="0">
                                          <p:val>
                                            <p:strVal val="#ppt_h"/>
                                          </p:val>
                                        </p:tav>
                                        <p:tav tm="100000">
                                          <p:val>
                                            <p:strVal val="#ppt_h"/>
                                          </p:val>
                                        </p:tav>
                                      </p:tavLst>
                                    </p:anim>
                                    <p:animEffect transition="in" filter="fade">
                                      <p:cBhvr>
                                        <p:cTn id="18" dur="1000"/>
                                        <p:tgtEl>
                                          <p:spTgt spid="23"/>
                                        </p:tgtEl>
                                      </p:cBhvr>
                                    </p:animEffect>
                                  </p:childTnLst>
                                </p:cTn>
                              </p:par>
                            </p:childTnLst>
                          </p:cTn>
                        </p:par>
                        <p:par>
                          <p:cTn id="19" fill="hold">
                            <p:stCondLst>
                              <p:cond delay="1500"/>
                            </p:stCondLst>
                            <p:childTnLst>
                              <p:par>
                                <p:cTn id="20" presetID="2" presetClass="entr" presetSubtype="4" fill="hold" grpId="0" nodeType="after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20" grpId="0" animBg="1"/>
      <p:bldP spid="21" grpId="0" animBg="1"/>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94129" y="2207507"/>
            <a:ext cx="9332258" cy="2965908"/>
          </a:xfrm>
          <a:prstGeom prst="rect">
            <a:avLst/>
          </a:prstGeom>
          <a:gradFill>
            <a:gsLst>
              <a:gs pos="60000">
                <a:srgbClr val="EBEDEC"/>
              </a:gs>
              <a:gs pos="100000">
                <a:srgbClr val="CBD0CE"/>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0"/>
          <p:cNvGrpSpPr/>
          <p:nvPr/>
        </p:nvGrpSpPr>
        <p:grpSpPr>
          <a:xfrm>
            <a:off x="3444028" y="1296020"/>
            <a:ext cx="5545815" cy="2936633"/>
            <a:chOff x="1197769" y="873919"/>
            <a:chExt cx="6748463" cy="3573462"/>
          </a:xfrm>
        </p:grpSpPr>
        <p:sp>
          <p:nvSpPr>
            <p:cNvPr id="33" name="Freeform 12"/>
            <p:cNvSpPr>
              <a:spLocks/>
            </p:cNvSpPr>
            <p:nvPr/>
          </p:nvSpPr>
          <p:spPr bwMode="auto">
            <a:xfrm>
              <a:off x="1197769" y="3409156"/>
              <a:ext cx="6748463" cy="890588"/>
            </a:xfrm>
            <a:custGeom>
              <a:avLst/>
              <a:gdLst>
                <a:gd name="T0" fmla="*/ 3337 w 4251"/>
                <a:gd name="T1" fmla="*/ 0 h 561"/>
                <a:gd name="T2" fmla="*/ 915 w 4251"/>
                <a:gd name="T3" fmla="*/ 0 h 561"/>
                <a:gd name="T4" fmla="*/ 0 w 4251"/>
                <a:gd name="T5" fmla="*/ 561 h 561"/>
                <a:gd name="T6" fmla="*/ 4251 w 4251"/>
                <a:gd name="T7" fmla="*/ 561 h 561"/>
                <a:gd name="T8" fmla="*/ 3337 w 4251"/>
                <a:gd name="T9" fmla="*/ 0 h 561"/>
              </a:gdLst>
              <a:ahLst/>
              <a:cxnLst>
                <a:cxn ang="0">
                  <a:pos x="T0" y="T1"/>
                </a:cxn>
                <a:cxn ang="0">
                  <a:pos x="T2" y="T3"/>
                </a:cxn>
                <a:cxn ang="0">
                  <a:pos x="T4" y="T5"/>
                </a:cxn>
                <a:cxn ang="0">
                  <a:pos x="T6" y="T7"/>
                </a:cxn>
                <a:cxn ang="0">
                  <a:pos x="T8" y="T9"/>
                </a:cxn>
              </a:cxnLst>
              <a:rect l="0" t="0" r="r" b="b"/>
              <a:pathLst>
                <a:path w="4251" h="561">
                  <a:moveTo>
                    <a:pt x="3337" y="0"/>
                  </a:moveTo>
                  <a:lnTo>
                    <a:pt x="915" y="0"/>
                  </a:lnTo>
                  <a:lnTo>
                    <a:pt x="0" y="561"/>
                  </a:lnTo>
                  <a:lnTo>
                    <a:pt x="4251" y="561"/>
                  </a:lnTo>
                  <a:lnTo>
                    <a:pt x="3337" y="0"/>
                  </a:lnTo>
                  <a:close/>
                </a:path>
              </a:pathLst>
            </a:custGeom>
            <a:gradFill flip="none" rotWithShape="1">
              <a:gsLst>
                <a:gs pos="0">
                  <a:schemeClr val="bg1">
                    <a:lumMod val="85000"/>
                  </a:schemeClr>
                </a:gs>
                <a:gs pos="100000">
                  <a:schemeClr val="bg1">
                    <a:lumMod val="5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8"/>
            <p:cNvSpPr>
              <a:spLocks noChangeArrowheads="1"/>
            </p:cNvSpPr>
            <p:nvPr/>
          </p:nvSpPr>
          <p:spPr bwMode="auto">
            <a:xfrm>
              <a:off x="2650331" y="873919"/>
              <a:ext cx="3844925" cy="2535238"/>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p:cNvSpPr>
            <p:nvPr/>
          </p:nvSpPr>
          <p:spPr bwMode="auto">
            <a:xfrm>
              <a:off x="2802731" y="1004094"/>
              <a:ext cx="3540125" cy="2276475"/>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36" name="Freeform 11"/>
            <p:cNvSpPr>
              <a:spLocks/>
            </p:cNvSpPr>
            <p:nvPr/>
          </p:nvSpPr>
          <p:spPr bwMode="auto">
            <a:xfrm>
              <a:off x="1197769" y="4299744"/>
              <a:ext cx="6748463" cy="147637"/>
            </a:xfrm>
            <a:custGeom>
              <a:avLst/>
              <a:gdLst>
                <a:gd name="T0" fmla="*/ 4251 w 4251"/>
                <a:gd name="T1" fmla="*/ 0 h 280"/>
                <a:gd name="T2" fmla="*/ 0 w 4251"/>
                <a:gd name="T3" fmla="*/ 0 h 280"/>
                <a:gd name="T4" fmla="*/ 2 w 4251"/>
                <a:gd name="T5" fmla="*/ 280 h 280"/>
                <a:gd name="T6" fmla="*/ 4250 w 4251"/>
                <a:gd name="T7" fmla="*/ 280 h 280"/>
                <a:gd name="T8" fmla="*/ 4251 w 4251"/>
                <a:gd name="T9" fmla="*/ 0 h 280"/>
              </a:gdLst>
              <a:ahLst/>
              <a:cxnLst>
                <a:cxn ang="0">
                  <a:pos x="T0" y="T1"/>
                </a:cxn>
                <a:cxn ang="0">
                  <a:pos x="T2" y="T3"/>
                </a:cxn>
                <a:cxn ang="0">
                  <a:pos x="T4" y="T5"/>
                </a:cxn>
                <a:cxn ang="0">
                  <a:pos x="T6" y="T7"/>
                </a:cxn>
                <a:cxn ang="0">
                  <a:pos x="T8" y="T9"/>
                </a:cxn>
              </a:cxnLst>
              <a:rect l="0" t="0" r="r" b="b"/>
              <a:pathLst>
                <a:path w="4251" h="280">
                  <a:moveTo>
                    <a:pt x="4251" y="0"/>
                  </a:moveTo>
                  <a:lnTo>
                    <a:pt x="0" y="0"/>
                  </a:lnTo>
                  <a:lnTo>
                    <a:pt x="2" y="280"/>
                  </a:lnTo>
                  <a:lnTo>
                    <a:pt x="4250" y="280"/>
                  </a:lnTo>
                  <a:lnTo>
                    <a:pt x="4251" y="0"/>
                  </a:lnTo>
                  <a:close/>
                </a:path>
              </a:pathLst>
            </a:custGeom>
            <a:gradFill flip="none" rotWithShape="1">
              <a:gsLst>
                <a:gs pos="0">
                  <a:schemeClr val="bg1">
                    <a:lumMod val="85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5"/>
            <p:cNvSpPr>
              <a:spLocks/>
            </p:cNvSpPr>
            <p:nvPr/>
          </p:nvSpPr>
          <p:spPr bwMode="auto">
            <a:xfrm>
              <a:off x="1953419" y="3501231"/>
              <a:ext cx="5238750" cy="469900"/>
            </a:xfrm>
            <a:custGeom>
              <a:avLst/>
              <a:gdLst>
                <a:gd name="T0" fmla="*/ 0 w 3278"/>
                <a:gd name="T1" fmla="*/ 294 h 294"/>
                <a:gd name="T2" fmla="*/ 0 w 3278"/>
                <a:gd name="T3" fmla="*/ 276 h 294"/>
                <a:gd name="T4" fmla="*/ 0 w 3278"/>
                <a:gd name="T5" fmla="*/ 276 h 294"/>
                <a:gd name="T6" fmla="*/ 452 w 3278"/>
                <a:gd name="T7" fmla="*/ 0 h 294"/>
                <a:gd name="T8" fmla="*/ 2826 w 3278"/>
                <a:gd name="T9" fmla="*/ 0 h 294"/>
                <a:gd name="T10" fmla="*/ 3278 w 3278"/>
                <a:gd name="T11" fmla="*/ 276 h 294"/>
                <a:gd name="T12" fmla="*/ 3278 w 3278"/>
                <a:gd name="T13" fmla="*/ 276 h 294"/>
                <a:gd name="T14" fmla="*/ 3278 w 3278"/>
                <a:gd name="T15" fmla="*/ 294 h 294"/>
                <a:gd name="T16" fmla="*/ 0 w 3278"/>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8" h="294">
                  <a:moveTo>
                    <a:pt x="0" y="294"/>
                  </a:moveTo>
                  <a:cubicBezTo>
                    <a:pt x="0" y="276"/>
                    <a:pt x="0" y="276"/>
                    <a:pt x="0" y="276"/>
                  </a:cubicBezTo>
                  <a:cubicBezTo>
                    <a:pt x="0" y="276"/>
                    <a:pt x="0" y="276"/>
                    <a:pt x="0" y="276"/>
                  </a:cubicBezTo>
                  <a:cubicBezTo>
                    <a:pt x="213" y="146"/>
                    <a:pt x="437" y="8"/>
                    <a:pt x="452" y="0"/>
                  </a:cubicBezTo>
                  <a:cubicBezTo>
                    <a:pt x="483" y="0"/>
                    <a:pt x="2795" y="0"/>
                    <a:pt x="2826" y="0"/>
                  </a:cubicBezTo>
                  <a:cubicBezTo>
                    <a:pt x="2841" y="8"/>
                    <a:pt x="3066" y="146"/>
                    <a:pt x="3278" y="276"/>
                  </a:cubicBezTo>
                  <a:cubicBezTo>
                    <a:pt x="3278" y="276"/>
                    <a:pt x="3278" y="276"/>
                    <a:pt x="3278" y="276"/>
                  </a:cubicBezTo>
                  <a:cubicBezTo>
                    <a:pt x="3278" y="294"/>
                    <a:pt x="3278" y="294"/>
                    <a:pt x="3278" y="294"/>
                  </a:cubicBezTo>
                  <a:lnTo>
                    <a:pt x="0" y="294"/>
                  </a:lnTo>
                  <a:close/>
                </a:path>
              </a:pathLst>
            </a:cu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sp>
          <p:nvSpPr>
            <p:cNvPr id="39" name="Trapezoid 38"/>
            <p:cNvSpPr/>
            <p:nvPr/>
          </p:nvSpPr>
          <p:spPr>
            <a:xfrm>
              <a:off x="3677444" y="4026694"/>
              <a:ext cx="1790700" cy="182563"/>
            </a:xfrm>
            <a:prstGeom prst="trapezoid">
              <a:avLst>
                <a:gd name="adj" fmla="val 50390"/>
              </a:avLst>
            </a:prstGeom>
            <a:gradFill>
              <a:gsLst>
                <a:gs pos="0">
                  <a:schemeClr val="tx1">
                    <a:lumMod val="85000"/>
                    <a:lumOff val="15000"/>
                  </a:schemeClr>
                </a:gs>
                <a:gs pos="100000">
                  <a:schemeClr val="bg2">
                    <a:lumMod val="7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3" name="Group 11"/>
          <p:cNvGrpSpPr/>
          <p:nvPr/>
        </p:nvGrpSpPr>
        <p:grpSpPr>
          <a:xfrm>
            <a:off x="1799095" y="3379450"/>
            <a:ext cx="5545815" cy="853202"/>
            <a:chOff x="1799093" y="3379450"/>
            <a:chExt cx="5545815" cy="853202"/>
          </a:xfrm>
        </p:grpSpPr>
        <p:sp>
          <p:nvSpPr>
            <p:cNvPr id="4" name="Freeform 12"/>
            <p:cNvSpPr>
              <a:spLocks/>
            </p:cNvSpPr>
            <p:nvPr/>
          </p:nvSpPr>
          <p:spPr bwMode="auto">
            <a:xfrm>
              <a:off x="1799093" y="3379450"/>
              <a:ext cx="5545815" cy="731876"/>
            </a:xfrm>
            <a:custGeom>
              <a:avLst/>
              <a:gdLst>
                <a:gd name="T0" fmla="*/ 3337 w 4251"/>
                <a:gd name="T1" fmla="*/ 0 h 561"/>
                <a:gd name="T2" fmla="*/ 915 w 4251"/>
                <a:gd name="T3" fmla="*/ 0 h 561"/>
                <a:gd name="T4" fmla="*/ 0 w 4251"/>
                <a:gd name="T5" fmla="*/ 561 h 561"/>
                <a:gd name="T6" fmla="*/ 4251 w 4251"/>
                <a:gd name="T7" fmla="*/ 561 h 561"/>
                <a:gd name="T8" fmla="*/ 3337 w 4251"/>
                <a:gd name="T9" fmla="*/ 0 h 561"/>
              </a:gdLst>
              <a:ahLst/>
              <a:cxnLst>
                <a:cxn ang="0">
                  <a:pos x="T0" y="T1"/>
                </a:cxn>
                <a:cxn ang="0">
                  <a:pos x="T2" y="T3"/>
                </a:cxn>
                <a:cxn ang="0">
                  <a:pos x="T4" y="T5"/>
                </a:cxn>
                <a:cxn ang="0">
                  <a:pos x="T6" y="T7"/>
                </a:cxn>
                <a:cxn ang="0">
                  <a:pos x="T8" y="T9"/>
                </a:cxn>
              </a:cxnLst>
              <a:rect l="0" t="0" r="r" b="b"/>
              <a:pathLst>
                <a:path w="4251" h="561">
                  <a:moveTo>
                    <a:pt x="3337" y="0"/>
                  </a:moveTo>
                  <a:lnTo>
                    <a:pt x="915" y="0"/>
                  </a:lnTo>
                  <a:lnTo>
                    <a:pt x="0" y="561"/>
                  </a:lnTo>
                  <a:lnTo>
                    <a:pt x="4251" y="561"/>
                  </a:lnTo>
                  <a:lnTo>
                    <a:pt x="3337" y="0"/>
                  </a:lnTo>
                  <a:close/>
                </a:path>
              </a:pathLst>
            </a:custGeom>
            <a:gradFill flip="none" rotWithShape="1">
              <a:gsLst>
                <a:gs pos="0">
                  <a:schemeClr val="bg1">
                    <a:lumMod val="85000"/>
                  </a:schemeClr>
                </a:gs>
                <a:gs pos="100000">
                  <a:schemeClr val="bg1">
                    <a:lumMod val="5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auto">
            <a:xfrm>
              <a:off x="1799093" y="4111325"/>
              <a:ext cx="5545815" cy="121327"/>
            </a:xfrm>
            <a:custGeom>
              <a:avLst/>
              <a:gdLst>
                <a:gd name="T0" fmla="*/ 4251 w 4251"/>
                <a:gd name="T1" fmla="*/ 0 h 280"/>
                <a:gd name="T2" fmla="*/ 0 w 4251"/>
                <a:gd name="T3" fmla="*/ 0 h 280"/>
                <a:gd name="T4" fmla="*/ 2 w 4251"/>
                <a:gd name="T5" fmla="*/ 280 h 280"/>
                <a:gd name="T6" fmla="*/ 4250 w 4251"/>
                <a:gd name="T7" fmla="*/ 280 h 280"/>
                <a:gd name="T8" fmla="*/ 4251 w 4251"/>
                <a:gd name="T9" fmla="*/ 0 h 280"/>
              </a:gdLst>
              <a:ahLst/>
              <a:cxnLst>
                <a:cxn ang="0">
                  <a:pos x="T0" y="T1"/>
                </a:cxn>
                <a:cxn ang="0">
                  <a:pos x="T2" y="T3"/>
                </a:cxn>
                <a:cxn ang="0">
                  <a:pos x="T4" y="T5"/>
                </a:cxn>
                <a:cxn ang="0">
                  <a:pos x="T6" y="T7"/>
                </a:cxn>
                <a:cxn ang="0">
                  <a:pos x="T8" y="T9"/>
                </a:cxn>
              </a:cxnLst>
              <a:rect l="0" t="0" r="r" b="b"/>
              <a:pathLst>
                <a:path w="4251" h="280">
                  <a:moveTo>
                    <a:pt x="4251" y="0"/>
                  </a:moveTo>
                  <a:lnTo>
                    <a:pt x="0" y="0"/>
                  </a:lnTo>
                  <a:lnTo>
                    <a:pt x="2" y="280"/>
                  </a:lnTo>
                  <a:lnTo>
                    <a:pt x="4250" y="280"/>
                  </a:lnTo>
                  <a:lnTo>
                    <a:pt x="4251" y="0"/>
                  </a:lnTo>
                  <a:close/>
                </a:path>
              </a:pathLst>
            </a:custGeom>
            <a:gradFill flip="none" rotWithShape="1">
              <a:gsLst>
                <a:gs pos="0">
                  <a:schemeClr val="bg1">
                    <a:lumMod val="85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5"/>
            <p:cNvSpPr>
              <a:spLocks/>
            </p:cNvSpPr>
            <p:nvPr/>
          </p:nvSpPr>
          <p:spPr bwMode="auto">
            <a:xfrm>
              <a:off x="2420078" y="3455116"/>
              <a:ext cx="4305149" cy="386159"/>
            </a:xfrm>
            <a:custGeom>
              <a:avLst/>
              <a:gdLst>
                <a:gd name="T0" fmla="*/ 0 w 3278"/>
                <a:gd name="T1" fmla="*/ 294 h 294"/>
                <a:gd name="T2" fmla="*/ 0 w 3278"/>
                <a:gd name="T3" fmla="*/ 276 h 294"/>
                <a:gd name="T4" fmla="*/ 0 w 3278"/>
                <a:gd name="T5" fmla="*/ 276 h 294"/>
                <a:gd name="T6" fmla="*/ 452 w 3278"/>
                <a:gd name="T7" fmla="*/ 0 h 294"/>
                <a:gd name="T8" fmla="*/ 2826 w 3278"/>
                <a:gd name="T9" fmla="*/ 0 h 294"/>
                <a:gd name="T10" fmla="*/ 3278 w 3278"/>
                <a:gd name="T11" fmla="*/ 276 h 294"/>
                <a:gd name="T12" fmla="*/ 3278 w 3278"/>
                <a:gd name="T13" fmla="*/ 276 h 294"/>
                <a:gd name="T14" fmla="*/ 3278 w 3278"/>
                <a:gd name="T15" fmla="*/ 294 h 294"/>
                <a:gd name="T16" fmla="*/ 0 w 3278"/>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8" h="294">
                  <a:moveTo>
                    <a:pt x="0" y="294"/>
                  </a:moveTo>
                  <a:cubicBezTo>
                    <a:pt x="0" y="276"/>
                    <a:pt x="0" y="276"/>
                    <a:pt x="0" y="276"/>
                  </a:cubicBezTo>
                  <a:cubicBezTo>
                    <a:pt x="0" y="276"/>
                    <a:pt x="0" y="276"/>
                    <a:pt x="0" y="276"/>
                  </a:cubicBezTo>
                  <a:cubicBezTo>
                    <a:pt x="213" y="146"/>
                    <a:pt x="437" y="8"/>
                    <a:pt x="452" y="0"/>
                  </a:cubicBezTo>
                  <a:cubicBezTo>
                    <a:pt x="483" y="0"/>
                    <a:pt x="2795" y="0"/>
                    <a:pt x="2826" y="0"/>
                  </a:cubicBezTo>
                  <a:cubicBezTo>
                    <a:pt x="2841" y="8"/>
                    <a:pt x="3066" y="146"/>
                    <a:pt x="3278" y="276"/>
                  </a:cubicBezTo>
                  <a:cubicBezTo>
                    <a:pt x="3278" y="276"/>
                    <a:pt x="3278" y="276"/>
                    <a:pt x="3278" y="276"/>
                  </a:cubicBezTo>
                  <a:cubicBezTo>
                    <a:pt x="3278" y="294"/>
                    <a:pt x="3278" y="294"/>
                    <a:pt x="3278" y="294"/>
                  </a:cubicBezTo>
                  <a:lnTo>
                    <a:pt x="0" y="294"/>
                  </a:lnTo>
                  <a:close/>
                </a:path>
              </a:pathLst>
            </a:cu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sp>
          <p:nvSpPr>
            <p:cNvPr id="9" name="Trapezoid 8"/>
            <p:cNvSpPr/>
            <p:nvPr/>
          </p:nvSpPr>
          <p:spPr>
            <a:xfrm>
              <a:off x="3836863" y="3886936"/>
              <a:ext cx="1471578" cy="150028"/>
            </a:xfrm>
            <a:prstGeom prst="trapezoid">
              <a:avLst>
                <a:gd name="adj" fmla="val 50390"/>
              </a:avLst>
            </a:prstGeom>
            <a:gradFill>
              <a:gsLst>
                <a:gs pos="0">
                  <a:schemeClr val="tx1">
                    <a:lumMod val="85000"/>
                    <a:lumOff val="15000"/>
                  </a:schemeClr>
                </a:gs>
                <a:gs pos="100000">
                  <a:schemeClr val="bg2">
                    <a:lumMod val="7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 name="Group 12"/>
          <p:cNvGrpSpPr/>
          <p:nvPr/>
        </p:nvGrpSpPr>
        <p:grpSpPr>
          <a:xfrm>
            <a:off x="2992793" y="1296020"/>
            <a:ext cx="3159718" cy="2083432"/>
            <a:chOff x="2992793" y="1296019"/>
            <a:chExt cx="3159718" cy="2083432"/>
          </a:xfrm>
        </p:grpSpPr>
        <p:sp>
          <p:nvSpPr>
            <p:cNvPr id="5" name="Rectangle 8"/>
            <p:cNvSpPr>
              <a:spLocks noChangeArrowheads="1"/>
            </p:cNvSpPr>
            <p:nvPr/>
          </p:nvSpPr>
          <p:spPr bwMode="auto">
            <a:xfrm>
              <a:off x="2992793" y="1296019"/>
              <a:ext cx="3159718" cy="2083432"/>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3118034" y="1402995"/>
              <a:ext cx="2909237" cy="1870783"/>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grpSp>
      <p:sp>
        <p:nvSpPr>
          <p:cNvPr id="18" name="Freeform 9"/>
          <p:cNvSpPr>
            <a:spLocks/>
          </p:cNvSpPr>
          <p:nvPr/>
        </p:nvSpPr>
        <p:spPr bwMode="auto">
          <a:xfrm>
            <a:off x="3227378" y="1307001"/>
            <a:ext cx="2649183" cy="199151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1" name="Oval 10"/>
          <p:cNvSpPr/>
          <p:nvPr/>
        </p:nvSpPr>
        <p:spPr>
          <a:xfrm>
            <a:off x="3051910" y="2233532"/>
            <a:ext cx="138455" cy="138455"/>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0326"/>
          <a:stretch/>
        </p:blipFill>
        <p:spPr bwMode="auto">
          <a:xfrm>
            <a:off x="3274695" y="1330376"/>
            <a:ext cx="2601864" cy="1987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Freeform 6"/>
          <p:cNvSpPr>
            <a:spLocks noEditPoints="1"/>
          </p:cNvSpPr>
          <p:nvPr/>
        </p:nvSpPr>
        <p:spPr bwMode="auto">
          <a:xfrm rot="16200000">
            <a:off x="3367617"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Oval 24"/>
          <p:cNvSpPr/>
          <p:nvPr/>
        </p:nvSpPr>
        <p:spPr>
          <a:xfrm>
            <a:off x="5921570" y="2210583"/>
            <a:ext cx="184352" cy="184352"/>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 name="TextBox 15"/>
          <p:cNvSpPr txBox="1"/>
          <p:nvPr/>
        </p:nvSpPr>
        <p:spPr>
          <a:xfrm>
            <a:off x="182892" y="124938"/>
            <a:ext cx="2793611" cy="646331"/>
          </a:xfrm>
          <a:prstGeom prst="rect">
            <a:avLst/>
          </a:prstGeom>
          <a:noFill/>
        </p:spPr>
        <p:txBody>
          <a:bodyPr wrap="square" rtlCol="0">
            <a:spAutoFit/>
          </a:bodyPr>
          <a:lstStyle/>
          <a:p>
            <a:pPr algn="r" defTabSz="456880" fontAlgn="base">
              <a:spcBef>
                <a:spcPct val="0"/>
              </a:spcBef>
              <a:spcAft>
                <a:spcPct val="0"/>
              </a:spcAft>
            </a:pPr>
            <a:r>
              <a:rPr lang="en-US" kern="0" spc="-150" dirty="0">
                <a:solidFill>
                  <a:schemeClr val="accent1"/>
                </a:solidFill>
                <a:ea typeface="MS PGothic" pitchFamily="34" charset="-128"/>
                <a:cs typeface="Arial" pitchFamily="34" charset="0"/>
              </a:rPr>
              <a:t>1 </a:t>
            </a:r>
            <a:r>
              <a:rPr lang="en-US" kern="0" spc="-150" dirty="0">
                <a:solidFill>
                  <a:schemeClr val="tx2"/>
                </a:solidFill>
                <a:ea typeface="MS PGothic" pitchFamily="34" charset="-128"/>
                <a:cs typeface="Arial" pitchFamily="34" charset="0"/>
              </a:rPr>
              <a:t>OUT OF EVERY</a:t>
            </a:r>
            <a:br>
              <a:rPr lang="en-US" kern="0" spc="-150" dirty="0">
                <a:solidFill>
                  <a:schemeClr val="tx2"/>
                </a:solidFill>
                <a:ea typeface="MS PGothic" pitchFamily="34" charset="-128"/>
                <a:cs typeface="Arial" pitchFamily="34" charset="0"/>
              </a:rPr>
            </a:br>
            <a:r>
              <a:rPr lang="en-US" kern="0" spc="-150" dirty="0">
                <a:solidFill>
                  <a:schemeClr val="accent1"/>
                </a:solidFill>
                <a:ea typeface="MS PGothic" pitchFamily="34" charset="-128"/>
                <a:cs typeface="Arial" pitchFamily="34" charset="0"/>
              </a:rPr>
              <a:t>5 MINUTES </a:t>
            </a:r>
            <a:r>
              <a:rPr lang="en-US" kern="0" spc="-150" dirty="0">
                <a:solidFill>
                  <a:schemeClr val="tx2"/>
                </a:solidFill>
                <a:ea typeface="MS PGothic" pitchFamily="34" charset="-128"/>
                <a:cs typeface="Arial" pitchFamily="34" charset="0"/>
              </a:rPr>
              <a:t>IS SPENT</a:t>
            </a:r>
          </a:p>
        </p:txBody>
      </p:sp>
      <p:cxnSp>
        <p:nvCxnSpPr>
          <p:cNvPr id="17" name="Straight Connector 16"/>
          <p:cNvCxnSpPr/>
          <p:nvPr/>
        </p:nvCxnSpPr>
        <p:spPr>
          <a:xfrm>
            <a:off x="3074979" y="190964"/>
            <a:ext cx="0" cy="446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73458" y="146193"/>
            <a:ext cx="5254644" cy="646331"/>
          </a:xfrm>
          <a:prstGeom prst="rect">
            <a:avLst/>
          </a:prstGeom>
        </p:spPr>
        <p:txBody>
          <a:bodyPr wrap="none">
            <a:spAutoFit/>
          </a:bodyPr>
          <a:lstStyle/>
          <a:p>
            <a:r>
              <a:rPr lang="en-US" sz="3600" b="1" dirty="0" smtClean="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rPr>
              <a:t>SOCIAL NETWORKING</a:t>
            </a:r>
            <a:endParaRPr lang="en-US" sz="2800" dirty="0"/>
          </a:p>
        </p:txBody>
      </p:sp>
      <p:sp>
        <p:nvSpPr>
          <p:cNvPr id="32" name="Oval 99"/>
          <p:cNvSpPr>
            <a:spLocks noChangeArrowheads="1"/>
          </p:cNvSpPr>
          <p:nvPr/>
        </p:nvSpPr>
        <p:spPr bwMode="auto">
          <a:xfrm>
            <a:off x="2307771" y="3737183"/>
            <a:ext cx="4528458" cy="649761"/>
          </a:xfrm>
          <a:prstGeom prst="ellipse">
            <a:avLst/>
          </a:prstGeom>
          <a:gradFill rotWithShape="1">
            <a:gsLst>
              <a:gs pos="0">
                <a:srgbClr val="000000">
                  <a:alpha val="47000"/>
                </a:srgbClr>
              </a:gs>
              <a:gs pos="100000">
                <a:srgbClr val="FFFFFF">
                  <a:alpha val="0"/>
                </a:srgbClr>
              </a:gs>
            </a:gsLst>
            <a:path path="shape">
              <a:fillToRect l="50000" t="50000" r="50000" b="50000"/>
            </a:path>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12" name="Group 9"/>
          <p:cNvGrpSpPr/>
          <p:nvPr/>
        </p:nvGrpSpPr>
        <p:grpSpPr>
          <a:xfrm>
            <a:off x="2992799" y="1096888"/>
            <a:ext cx="3161385" cy="2411744"/>
            <a:chOff x="6609155" y="5434013"/>
            <a:chExt cx="3161385" cy="2411744"/>
          </a:xfrm>
        </p:grpSpPr>
        <p:grpSp>
          <p:nvGrpSpPr>
            <p:cNvPr id="13" name="Group 21"/>
            <p:cNvGrpSpPr/>
            <p:nvPr/>
          </p:nvGrpSpPr>
          <p:grpSpPr>
            <a:xfrm>
              <a:off x="6609155" y="5633145"/>
              <a:ext cx="3159718" cy="2083432"/>
              <a:chOff x="2992793" y="1296019"/>
              <a:chExt cx="3159718" cy="2083432"/>
            </a:xfrm>
          </p:grpSpPr>
          <p:sp>
            <p:nvSpPr>
              <p:cNvPr id="23" name="Rectangle 8"/>
              <p:cNvSpPr>
                <a:spLocks noChangeArrowheads="1"/>
              </p:cNvSpPr>
              <p:nvPr/>
            </p:nvSpPr>
            <p:spPr bwMode="auto">
              <a:xfrm>
                <a:off x="2992793" y="1296019"/>
                <a:ext cx="3159718" cy="2083432"/>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p:cNvSpPr>
              <p:nvPr/>
            </p:nvSpPr>
            <p:spPr bwMode="auto">
              <a:xfrm>
                <a:off x="3118034" y="1402995"/>
                <a:ext cx="2909237" cy="1870783"/>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grpSp>
        <p:sp>
          <p:nvSpPr>
            <p:cNvPr id="26" name="Freeform 9"/>
            <p:cNvSpPr>
              <a:spLocks/>
            </p:cNvSpPr>
            <p:nvPr/>
          </p:nvSpPr>
          <p:spPr bwMode="auto">
            <a:xfrm>
              <a:off x="6843738" y="5644126"/>
              <a:ext cx="2649183" cy="199151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27" name="Oval 26"/>
            <p:cNvSpPr/>
            <p:nvPr/>
          </p:nvSpPr>
          <p:spPr>
            <a:xfrm>
              <a:off x="6668270" y="6570657"/>
              <a:ext cx="138455" cy="138455"/>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2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0326"/>
            <a:stretch/>
          </p:blipFill>
          <p:spPr bwMode="auto">
            <a:xfrm>
              <a:off x="6891057" y="5667502"/>
              <a:ext cx="2601864" cy="1987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Freeform 6"/>
            <p:cNvSpPr>
              <a:spLocks noEditPoints="1"/>
            </p:cNvSpPr>
            <p:nvPr/>
          </p:nvSpPr>
          <p:spPr bwMode="auto">
            <a:xfrm rot="16200000">
              <a:off x="6983978" y="5059194"/>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9537932" y="6547708"/>
              <a:ext cx="184352" cy="184352"/>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4" name="Group 39"/>
          <p:cNvGrpSpPr/>
          <p:nvPr/>
        </p:nvGrpSpPr>
        <p:grpSpPr>
          <a:xfrm>
            <a:off x="597809" y="4913973"/>
            <a:ext cx="2539093" cy="218542"/>
            <a:chOff x="597807" y="4913973"/>
            <a:chExt cx="2539093" cy="218542"/>
          </a:xfrm>
        </p:grpSpPr>
        <p:sp>
          <p:nvSpPr>
            <p:cNvPr id="4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2014, Oracle and/or its affiliates. All rights reserved.</a:t>
              </a:r>
              <a:endParaRPr lang="en-US" sz="600" dirty="0" smtClean="0">
                <a:solidFill>
                  <a:srgbClr val="424545"/>
                </a:solidFill>
              </a:endParaRPr>
            </a:p>
          </p:txBody>
        </p:sp>
        <p:cxnSp>
          <p:nvCxnSpPr>
            <p:cNvPr id="42" name="Straight Connector 41"/>
            <p:cNvCxnSpPr/>
            <p:nvPr/>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43" name="Rectangle 42"/>
          <p:cNvSpPr/>
          <p:nvPr/>
        </p:nvSpPr>
        <p:spPr>
          <a:xfrm>
            <a:off x="407059" y="4883819"/>
            <a:ext cx="227947" cy="184666"/>
          </a:xfrm>
          <a:prstGeom prst="rect">
            <a:avLst/>
          </a:prstGeom>
        </p:spPr>
        <p:txBody>
          <a:bodyPr wrap="none">
            <a:spAutoFit/>
          </a:bodyPr>
          <a:lstStyle/>
          <a:p>
            <a:pPr algn="r"/>
            <a:fld id="{6A5A4AC0-1BEC-FE47-8A68-418BE237F8CE}" type="slidenum">
              <a:rPr lang="en-US" sz="600" smtClean="0">
                <a:solidFill>
                  <a:schemeClr val="tx2"/>
                </a:solidFill>
              </a:rPr>
              <a:pPr algn="r"/>
              <a:t>11</a:t>
            </a:fld>
            <a:endParaRPr lang="en-US" sz="600" dirty="0">
              <a:solidFill>
                <a:schemeClr val="tx2"/>
              </a:solidFill>
            </a:endParaRPr>
          </a:p>
        </p:txBody>
      </p:sp>
      <p:sp>
        <p:nvSpPr>
          <p:cNvPr id="40" name="TextBox 39"/>
          <p:cNvSpPr txBox="1"/>
          <p:nvPr/>
        </p:nvSpPr>
        <p:spPr>
          <a:xfrm>
            <a:off x="251895" y="4508549"/>
            <a:ext cx="4265681" cy="407804"/>
          </a:xfrm>
          <a:prstGeom prst="rect">
            <a:avLst/>
          </a:prstGeom>
          <a:noFill/>
        </p:spPr>
        <p:txBody>
          <a:bodyPr wrap="square" rtlCol="0">
            <a:spAutoFit/>
          </a:bodyPr>
          <a:lstStyle/>
          <a:p>
            <a:r>
              <a:rPr lang="en-US" sz="1000" b="1" dirty="0" smtClean="0"/>
              <a:t>Source: </a:t>
            </a:r>
            <a:r>
              <a:rPr lang="en-US" sz="1000" dirty="0" smtClean="0"/>
              <a:t>Cedar Crestone 2012-2013 HR Systems Survey</a:t>
            </a:r>
            <a:endParaRPr lang="en-US" sz="1400" dirty="0" smtClean="0"/>
          </a:p>
          <a:p>
            <a:endParaRPr lang="en-US" sz="1000" dirty="0" smtClean="0"/>
          </a:p>
        </p:txBody>
      </p:sp>
    </p:spTree>
    <p:extLst>
      <p:ext uri="{BB962C8B-B14F-4D97-AF65-F5344CB8AC3E}">
        <p14:creationId xmlns="" xmlns:p14="http://schemas.microsoft.com/office/powerpoint/2010/main" val="1062016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11111E-6 -4.18877E-6 L -0.18194 -4.18877E-6 " pathEditMode="relative" rAng="0" ptsTypes="AA">
                                      <p:cBhvr>
                                        <p:cTn id="6" dur="500" fill="hold"/>
                                        <p:tgtEl>
                                          <p:spTgt spid="2"/>
                                        </p:tgtEl>
                                        <p:attrNameLst>
                                          <p:attrName>ppt_x</p:attrName>
                                          <p:attrName>ppt_y</p:attrName>
                                        </p:attrNameLst>
                                      </p:cBhvr>
                                      <p:rCtr x="-9097" y="0"/>
                                    </p:animMotion>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500"/>
                            </p:stCondLst>
                            <p:childTnLst>
                              <p:par>
                                <p:cTn id="16" presetID="64" presetClass="path" presetSubtype="0" fill="hold" nodeType="afterEffect">
                                  <p:stCondLst>
                                    <p:cond delay="0"/>
                                  </p:stCondLst>
                                  <p:childTnLst>
                                    <p:animMotion origin="layout" path="M 0 -3.22322E-6 L 0 -0.09571 " pathEditMode="relative" rAng="0" ptsTypes="AA">
                                      <p:cBhvr>
                                        <p:cTn id="17" dur="150" fill="hold"/>
                                        <p:tgtEl>
                                          <p:spTgt spid="3"/>
                                        </p:tgtEl>
                                        <p:attrNameLst>
                                          <p:attrName>ppt_x</p:attrName>
                                          <p:attrName>ppt_y</p:attrName>
                                        </p:attrNameLst>
                                      </p:cBhvr>
                                      <p:rCtr x="0" y="-4785"/>
                                    </p:animMotion>
                                  </p:childTnLst>
                                </p:cTn>
                              </p:par>
                              <p:par>
                                <p:cTn id="18" presetID="6" presetClass="emph" presetSubtype="0" fill="hold" nodeType="withEffect">
                                  <p:stCondLst>
                                    <p:cond delay="0"/>
                                  </p:stCondLst>
                                  <p:childTnLst>
                                    <p:animScale>
                                      <p:cBhvr>
                                        <p:cTn id="19" dur="150" fill="hold"/>
                                        <p:tgtEl>
                                          <p:spTgt spid="3"/>
                                        </p:tgtEl>
                                      </p:cBhvr>
                                      <p:by x="35000" y="35000"/>
                                    </p:animScale>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5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50"/>
                                        <p:tgtEl>
                                          <p:spTgt spid="25"/>
                                        </p:tgtEl>
                                      </p:cBhvr>
                                    </p:animEffect>
                                  </p:childTnLst>
                                </p:cTn>
                              </p:par>
                            </p:childTnLst>
                          </p:cTn>
                        </p:par>
                        <p:par>
                          <p:cTn id="32" fill="hold">
                            <p:stCondLst>
                              <p:cond delay="65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par>
                          <p:cTn id="36" fill="hold">
                            <p:stCondLst>
                              <p:cond delay="1150"/>
                            </p:stCondLst>
                            <p:childTnLst>
                              <p:par>
                                <p:cTn id="37" presetID="1" presetClass="exit" presetSubtype="0" fill="hold" grpId="1" nodeType="after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07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1150"/>
                            </p:stCondLst>
                            <p:childTnLst>
                              <p:par>
                                <p:cTn id="52" presetID="42" presetClass="path" presetSubtype="0" accel="50000" decel="50000" fill="hold" nodeType="afterEffect">
                                  <p:stCondLst>
                                    <p:cond delay="0"/>
                                  </p:stCondLst>
                                  <p:childTnLst>
                                    <p:animMotion origin="layout" path="M -3.61111E-6 -2.78001E-6 L -3.61111E-6 0.12064 " pathEditMode="relative" rAng="0" ptsTypes="AA">
                                      <p:cBhvr>
                                        <p:cTn id="53" dur="500" fill="hold"/>
                                        <p:tgtEl>
                                          <p:spTgt spid="12"/>
                                        </p:tgtEl>
                                        <p:attrNameLst>
                                          <p:attrName>ppt_x</p:attrName>
                                          <p:attrName>ppt_y</p:attrName>
                                        </p:attrNameLst>
                                      </p:cBhvr>
                                      <p:rCtr x="0" y="6017"/>
                                    </p:animMotion>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1650"/>
                            </p:stCondLst>
                            <p:childTnLst>
                              <p:par>
                                <p:cTn id="60" presetID="16" presetClass="entr" presetSubtype="4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outHorizontal)">
                                      <p:cBhvr>
                                        <p:cTn id="62" dur="500"/>
                                        <p:tgtEl>
                                          <p:spTgt spid="17"/>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1" grpId="0" animBg="1"/>
      <p:bldP spid="11" grpId="1" animBg="1"/>
      <p:bldP spid="19" grpId="0" animBg="1"/>
      <p:bldP spid="19" grpId="1" animBg="1"/>
      <p:bldP spid="25" grpId="0" animBg="1"/>
      <p:bldP spid="25" grpId="1" animBg="1"/>
      <p:bldP spid="16" grpId="0"/>
      <p:bldP spid="20"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10800000">
            <a:off x="-94129" y="2207507"/>
            <a:ext cx="9332258" cy="2965908"/>
          </a:xfrm>
          <a:prstGeom prst="rect">
            <a:avLst/>
          </a:prstGeom>
          <a:gradFill>
            <a:gsLst>
              <a:gs pos="60000">
                <a:srgbClr val="EBEDEC"/>
              </a:gs>
              <a:gs pos="100000">
                <a:srgbClr val="CBD0CE"/>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384736" y="966084"/>
            <a:ext cx="164846" cy="636421"/>
          </a:xfrm>
          <a:prstGeom prst="rect">
            <a:avLst/>
          </a:prstGeom>
          <a:noFill/>
        </p:spPr>
        <p:txBody>
          <a:bodyPr wrap="none" lIns="81626" tIns="40813" rIns="81626" bIns="40813" rtlCol="0">
            <a:spAutoFit/>
          </a:bodyPr>
          <a:lstStyle/>
          <a:p>
            <a:r>
              <a:rPr lang="en-US" sz="3600" dirty="0"/>
              <a:t> </a:t>
            </a:r>
            <a:endParaRPr lang="en-US" sz="3600" dirty="0">
              <a:solidFill>
                <a:srgbClr val="FF0000"/>
              </a:solidFill>
            </a:endParaRPr>
          </a:p>
        </p:txBody>
      </p:sp>
      <p:sp>
        <p:nvSpPr>
          <p:cNvPr id="7" name="TextBox 6"/>
          <p:cNvSpPr txBox="1"/>
          <p:nvPr/>
        </p:nvSpPr>
        <p:spPr>
          <a:xfrm>
            <a:off x="676837" y="273151"/>
            <a:ext cx="7362263" cy="1739697"/>
          </a:xfrm>
          <a:prstGeom prst="rect">
            <a:avLst/>
          </a:prstGeom>
          <a:noFill/>
        </p:spPr>
        <p:txBody>
          <a:bodyPr wrap="square" lIns="34281" tIns="17140" rIns="34281" bIns="17140" rtlCol="0">
            <a:spAutoFit/>
          </a:bodyPr>
          <a:lstStyle/>
          <a:p>
            <a:pPr algn="l">
              <a:lnSpc>
                <a:spcPct val="90000"/>
              </a:lnSpc>
              <a:spcAft>
                <a:spcPts val="600"/>
              </a:spcAft>
              <a:defRPr/>
            </a:pPr>
            <a:r>
              <a:rPr lang="en-US" sz="2800" b="1" dirty="0" smtClean="0"/>
              <a:t>Yet…</a:t>
            </a:r>
          </a:p>
          <a:p>
            <a:pPr algn="l">
              <a:lnSpc>
                <a:spcPct val="90000"/>
              </a:lnSpc>
              <a:spcAft>
                <a:spcPts val="600"/>
              </a:spcAft>
              <a:defRPr/>
            </a:pPr>
            <a:endParaRPr lang="en-US" sz="2800" b="1" dirty="0" smtClean="0"/>
          </a:p>
          <a:p>
            <a:pPr algn="l">
              <a:lnSpc>
                <a:spcPct val="90000"/>
              </a:lnSpc>
              <a:spcAft>
                <a:spcPts val="600"/>
              </a:spcAft>
              <a:defRPr/>
            </a:pPr>
            <a:r>
              <a:rPr lang="en-US" sz="2800" b="1" dirty="0" smtClean="0"/>
              <a:t>Only </a:t>
            </a:r>
            <a:r>
              <a:rPr lang="en-US" sz="2800" b="1" dirty="0">
                <a:solidFill>
                  <a:schemeClr val="accent1"/>
                </a:solidFill>
              </a:rPr>
              <a:t>3%</a:t>
            </a:r>
            <a:r>
              <a:rPr lang="en-US" sz="2800" b="1" dirty="0"/>
              <a:t> of the workforce is </a:t>
            </a:r>
            <a:r>
              <a:rPr lang="en-US" sz="2800" b="1" dirty="0">
                <a:solidFill>
                  <a:schemeClr val="accent1"/>
                </a:solidFill>
              </a:rPr>
              <a:t>using</a:t>
            </a:r>
            <a:r>
              <a:rPr lang="en-US" sz="2800" b="1" dirty="0"/>
              <a:t> </a:t>
            </a:r>
            <a:r>
              <a:rPr lang="en-US" sz="2800" b="1" dirty="0">
                <a:solidFill>
                  <a:schemeClr val="accent1"/>
                </a:solidFill>
              </a:rPr>
              <a:t>social technologies </a:t>
            </a:r>
            <a:r>
              <a:rPr lang="en-US" sz="2800" b="1" dirty="0" smtClean="0"/>
              <a:t>at work today</a:t>
            </a:r>
            <a:r>
              <a:rPr lang="en-US" sz="2800" b="1" dirty="0"/>
              <a:t>. </a:t>
            </a:r>
          </a:p>
        </p:txBody>
      </p:sp>
      <p:sp>
        <p:nvSpPr>
          <p:cNvPr id="8" name="Rectangle 7"/>
          <p:cNvSpPr/>
          <p:nvPr/>
        </p:nvSpPr>
        <p:spPr bwMode="auto">
          <a:xfrm>
            <a:off x="257737" y="1143000"/>
            <a:ext cx="2457130" cy="133602"/>
          </a:xfrm>
          <a:prstGeom prst="rect">
            <a:avLst/>
          </a:prstGeom>
          <a:noFill/>
          <a:ln w="9525" cap="flat" cmpd="sng" algn="ctr">
            <a:noFill/>
            <a:prstDash val="solid"/>
            <a:round/>
            <a:headEnd type="none" w="med" len="med"/>
            <a:tailEnd type="none" w="med" len="med"/>
          </a:ln>
          <a:effectLst/>
        </p:spPr>
        <p:txBody>
          <a:bodyPr vert="horz" wrap="square" lIns="34519" tIns="17260" rIns="34519" bIns="17260" numCol="1" rtlCol="0" anchor="t" anchorCtr="0" compatLnSpc="1">
            <a:prstTxWarp prst="textNoShape">
              <a:avLst/>
            </a:prstTxWarp>
            <a:spAutoFit/>
          </a:bodyPr>
          <a:lstStyle/>
          <a:p>
            <a:pPr marL="44637" indent="-44637" algn="ctr" defTabSz="342809">
              <a:lnSpc>
                <a:spcPct val="90000"/>
              </a:lnSpc>
              <a:spcBef>
                <a:spcPct val="50000"/>
              </a:spcBef>
              <a:buClr>
                <a:schemeClr val="accent1"/>
              </a:buClr>
            </a:pPr>
            <a:endParaRPr lang="en-US" b="1">
              <a:latin typeface="Arial" pitchFamily="-106" charset="0"/>
            </a:endParaRPr>
          </a:p>
        </p:txBody>
      </p:sp>
      <p:sp>
        <p:nvSpPr>
          <p:cNvPr id="9" name="TextBox 8"/>
          <p:cNvSpPr txBox="1"/>
          <p:nvPr/>
        </p:nvSpPr>
        <p:spPr>
          <a:xfrm>
            <a:off x="251895" y="4380359"/>
            <a:ext cx="4265681" cy="430887"/>
          </a:xfrm>
          <a:prstGeom prst="rect">
            <a:avLst/>
          </a:prstGeom>
          <a:noFill/>
        </p:spPr>
        <p:txBody>
          <a:bodyPr wrap="square" rtlCol="0">
            <a:spAutoFit/>
          </a:bodyPr>
          <a:lstStyle/>
          <a:p>
            <a:r>
              <a:rPr lang="en-US" sz="1100" b="1" dirty="0" smtClean="0"/>
              <a:t>Source: </a:t>
            </a:r>
            <a:r>
              <a:rPr lang="en-US" sz="1100" dirty="0" smtClean="0"/>
              <a:t>Cedar Crestone 2011-2012 HR Systems Survey</a:t>
            </a:r>
            <a:endParaRPr lang="en-US" dirty="0" smtClean="0"/>
          </a:p>
          <a:p>
            <a:endParaRPr lang="en-US" sz="1100" dirty="0" smtClean="0"/>
          </a:p>
        </p:txBody>
      </p:sp>
      <p:pic>
        <p:nvPicPr>
          <p:cNvPr id="9218" name="Picture 2" descr="http://www.perfectlaborstorm.com/wp-content/uploads/2011/11/socialmedia-chat-000018311854XSmal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43500" y="1232785"/>
            <a:ext cx="3784151" cy="2510896"/>
          </a:xfrm>
          <a:prstGeom prst="rect">
            <a:avLst/>
          </a:prstGeom>
          <a:noFill/>
          <a:effectLst/>
        </p:spPr>
      </p:pic>
    </p:spTree>
    <p:extLst>
      <p:ext uri="{BB962C8B-B14F-4D97-AF65-F5344CB8AC3E}">
        <p14:creationId xmlns:p14="http://schemas.microsoft.com/office/powerpoint/2010/main" xmlns="" val="83933482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0" y="0"/>
            <a:ext cx="9144000" cy="5143500"/>
          </a:xfrm>
          <a:prstGeom prst="rect">
            <a:avLst/>
          </a:prstGeom>
          <a:gradFill flip="none" rotWithShape="1">
            <a:gsLst>
              <a:gs pos="15000">
                <a:srgbClr val="424545">
                  <a:alpha val="33000"/>
                </a:srgbClr>
              </a:gs>
              <a:gs pos="100000">
                <a:srgbClr val="A3A3A3"/>
              </a:gs>
            </a:gsLst>
            <a:lin ang="16200000" scaled="1"/>
            <a:tileRect/>
          </a:gradFill>
          <a:ln>
            <a:noFill/>
          </a:ln>
        </p:spPr>
        <p:txBody>
          <a:bodyPr wrap="square" rIns="0" anchor="b"/>
          <a:lstStyle/>
          <a:p>
            <a:pPr>
              <a:defRPr/>
            </a:pPr>
            <a:endParaRPr lang="en-US" sz="700" kern="0" dirty="0">
              <a:solidFill>
                <a:srgbClr val="FFFFFF"/>
              </a:solidFill>
              <a:ea typeface="ヒラギノ角ゴ Pro W3"/>
              <a:cs typeface="ヒラギノ角ゴ Pro W3"/>
            </a:endParaRPr>
          </a:p>
        </p:txBody>
      </p:sp>
      <p:sp>
        <p:nvSpPr>
          <p:cNvPr id="3" name="Rectangle 2"/>
          <p:cNvSpPr/>
          <p:nvPr/>
        </p:nvSpPr>
        <p:spPr bwMode="gray">
          <a:xfrm>
            <a:off x="0" y="0"/>
            <a:ext cx="9144000" cy="5143500"/>
          </a:xfrm>
          <a:prstGeom prst="rect">
            <a:avLst/>
          </a:prstGeom>
          <a:gradFill flip="none" rotWithShape="1">
            <a:gsLst>
              <a:gs pos="34000">
                <a:srgbClr val="A3A3A3">
                  <a:alpha val="44000"/>
                </a:srgbClr>
              </a:gs>
              <a:gs pos="100000">
                <a:srgbClr val="E5E5E5"/>
              </a:gs>
            </a:gsLst>
            <a:lin ang="16200000" scaled="1"/>
            <a:tileRect/>
          </a:gradFill>
          <a:ln>
            <a:noFill/>
          </a:ln>
        </p:spPr>
        <p:txBody>
          <a:bodyPr wrap="square" rIns="0" anchor="b"/>
          <a:lstStyle/>
          <a:p>
            <a:pPr>
              <a:defRPr/>
            </a:pPr>
            <a:endParaRPr lang="en-US" sz="700" kern="0" dirty="0">
              <a:solidFill>
                <a:srgbClr val="FFFFFF"/>
              </a:solidFill>
              <a:ea typeface="ヒラギノ角ゴ Pro W3"/>
              <a:cs typeface="ヒラギノ角ゴ Pro W3"/>
            </a:endParaRPr>
          </a:p>
        </p:txBody>
      </p:sp>
      <p:sp>
        <p:nvSpPr>
          <p:cNvPr id="4" name="Rectangle 3"/>
          <p:cNvSpPr/>
          <p:nvPr/>
        </p:nvSpPr>
        <p:spPr bwMode="gray">
          <a:xfrm>
            <a:off x="0" y="0"/>
            <a:ext cx="9144000" cy="5143500"/>
          </a:xfrm>
          <a:prstGeom prst="rect">
            <a:avLst/>
          </a:prstGeom>
          <a:solidFill>
            <a:schemeClr val="bg1"/>
          </a:solidFill>
          <a:ln>
            <a:noFill/>
          </a:ln>
        </p:spPr>
        <p:txBody>
          <a:bodyPr wrap="square" rIns="0" anchor="b"/>
          <a:lstStyle/>
          <a:p>
            <a:pPr>
              <a:defRPr/>
            </a:pPr>
            <a:endParaRPr lang="en-US" sz="700" kern="0" dirty="0">
              <a:solidFill>
                <a:srgbClr val="FFFFFF"/>
              </a:solidFill>
              <a:ea typeface="ヒラギノ角ゴ Pro W3"/>
              <a:cs typeface="ヒラギノ角ゴ Pro W3"/>
            </a:endParaRPr>
          </a:p>
        </p:txBody>
      </p:sp>
      <p:sp>
        <p:nvSpPr>
          <p:cNvPr id="6" name="Rectangle 5"/>
          <p:cNvSpPr/>
          <p:nvPr/>
        </p:nvSpPr>
        <p:spPr bwMode="gray">
          <a:xfrm>
            <a:off x="7013121" y="0"/>
            <a:ext cx="2130884" cy="5143500"/>
          </a:xfrm>
          <a:prstGeom prst="rect">
            <a:avLst/>
          </a:prstGeom>
          <a:gradFill>
            <a:gsLst>
              <a:gs pos="34000">
                <a:schemeClr val="bg1">
                  <a:lumMod val="95000"/>
                </a:schemeClr>
              </a:gs>
              <a:gs pos="58000">
                <a:schemeClr val="bg1">
                  <a:alpha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cstate="print"/>
          <a:srcRect/>
          <a:stretch>
            <a:fillRect/>
          </a:stretch>
        </p:blipFill>
        <p:spPr bwMode="gray">
          <a:xfrm>
            <a:off x="0" y="-4763"/>
            <a:ext cx="9144000" cy="5148263"/>
          </a:xfrm>
          <a:prstGeom prst="rect">
            <a:avLst/>
          </a:prstGeom>
          <a:noFill/>
          <a:ln w="9525">
            <a:noFill/>
            <a:miter lim="800000"/>
            <a:headEnd/>
            <a:tailEnd/>
          </a:ln>
        </p:spPr>
      </p:pic>
      <p:sp>
        <p:nvSpPr>
          <p:cNvPr id="33" name="TextBox 32"/>
          <p:cNvSpPr txBox="1"/>
          <p:nvPr/>
        </p:nvSpPr>
        <p:spPr bwMode="gray">
          <a:xfrm>
            <a:off x="485469" y="178130"/>
            <a:ext cx="4818948" cy="523220"/>
          </a:xfrm>
          <a:prstGeom prst="rect">
            <a:avLst/>
          </a:prstGeom>
          <a:noFill/>
        </p:spPr>
        <p:txBody>
          <a:bodyPr wrap="none" rtlCol="0">
            <a:spAutoFit/>
          </a:bodyPr>
          <a:lstStyle/>
          <a:p>
            <a:pPr lvl="0"/>
            <a:r>
              <a:rPr lang="en-US" sz="2800" b="1" dirty="0" smtClean="0">
                <a:solidFill>
                  <a:srgbClr val="FF0000"/>
                </a:solidFill>
                <a:latin typeface="+mj-lt"/>
              </a:rPr>
              <a:t>Social </a:t>
            </a:r>
            <a:r>
              <a:rPr lang="en-US" sz="2800" b="1" dirty="0" smtClean="0">
                <a:latin typeface="+mj-lt"/>
              </a:rPr>
              <a:t>Changes Everything</a:t>
            </a:r>
            <a:endParaRPr lang="en-US" sz="2800" dirty="0" smtClean="0">
              <a:solidFill>
                <a:srgbClr val="FF0000"/>
              </a:solidFill>
              <a:latin typeface="+mj-lt"/>
            </a:endParaRPr>
          </a:p>
        </p:txBody>
      </p:sp>
      <p:sp>
        <p:nvSpPr>
          <p:cNvPr id="11" name="Oval 10"/>
          <p:cNvSpPr/>
          <p:nvPr/>
        </p:nvSpPr>
        <p:spPr bwMode="gray">
          <a:xfrm>
            <a:off x="491706" y="854015"/>
            <a:ext cx="1483744" cy="1483744"/>
          </a:xfrm>
          <a:prstGeom prst="ellipse">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gray">
          <a:xfrm>
            <a:off x="2955986" y="779252"/>
            <a:ext cx="1564256" cy="1564256"/>
          </a:xfrm>
          <a:prstGeom prst="ellipse">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gray">
          <a:xfrm>
            <a:off x="3427561" y="2769080"/>
            <a:ext cx="1443486" cy="1443486"/>
          </a:xfrm>
          <a:prstGeom prst="ellipse">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bwMode="gray">
          <a:xfrm>
            <a:off x="1716653" y="1966823"/>
            <a:ext cx="1647649" cy="1647649"/>
          </a:xfrm>
          <a:prstGeom prst="ellipse">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bwMode="gray">
          <a:xfrm>
            <a:off x="911527" y="3611597"/>
            <a:ext cx="1305462" cy="1305462"/>
          </a:xfrm>
          <a:prstGeom prst="ellipse">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bwMode="gray">
          <a:xfrm flipV="1">
            <a:off x="2881223" y="3545457"/>
            <a:ext cx="17252" cy="16390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2000" fill="hold"/>
                                        <p:tgtEl>
                                          <p:spTgt spid="12"/>
                                        </p:tgtEl>
                                        <p:attrNameLst>
                                          <p:attrName>r</p:attrName>
                                        </p:attrNameLst>
                                      </p:cBhvr>
                                    </p:animRot>
                                  </p:childTnLst>
                                </p:cTn>
                              </p:par>
                              <p:par>
                                <p:cTn id="7" presetID="8" presetClass="emph" presetSubtype="0" fill="hold" grpId="0" nodeType="withEffect">
                                  <p:stCondLst>
                                    <p:cond delay="0"/>
                                  </p:stCondLst>
                                  <p:childTnLst>
                                    <p:animRot by="5400000">
                                      <p:cBhvr>
                                        <p:cTn id="8" dur="2000" fill="hold"/>
                                        <p:tgtEl>
                                          <p:spTgt spid="13"/>
                                        </p:tgtEl>
                                        <p:attrNameLst>
                                          <p:attrName>r</p:attrName>
                                        </p:attrNameLst>
                                      </p:cBhvr>
                                    </p:animRot>
                                  </p:childTnLst>
                                </p:cTn>
                              </p:par>
                              <p:par>
                                <p:cTn id="9" presetID="8" presetClass="emph" presetSubtype="0" fill="hold" grpId="0" nodeType="withEffect">
                                  <p:stCondLst>
                                    <p:cond delay="0"/>
                                  </p:stCondLst>
                                  <p:childTnLst>
                                    <p:animRot by="5400000">
                                      <p:cBhvr>
                                        <p:cTn id="10" dur="2000" fill="hold"/>
                                        <p:tgtEl>
                                          <p:spTgt spid="14"/>
                                        </p:tgtEl>
                                        <p:attrNameLst>
                                          <p:attrName>r</p:attrName>
                                        </p:attrNameLst>
                                      </p:cBhvr>
                                    </p:animRot>
                                  </p:childTnLst>
                                </p:cTn>
                              </p:par>
                              <p:par>
                                <p:cTn id="11" presetID="8" presetClass="emph" presetSubtype="0" fill="hold" grpId="0" nodeType="withEffect">
                                  <p:stCondLst>
                                    <p:cond delay="0"/>
                                  </p:stCondLst>
                                  <p:childTnLst>
                                    <p:animRot by="5400000">
                                      <p:cBhvr>
                                        <p:cTn id="12" dur="2000" fill="hold"/>
                                        <p:tgtEl>
                                          <p:spTgt spid="11"/>
                                        </p:tgtEl>
                                        <p:attrNameLst>
                                          <p:attrName>r</p:attrName>
                                        </p:attrNameLst>
                                      </p:cBhvr>
                                    </p:animRot>
                                  </p:childTnLst>
                                </p:cTn>
                              </p:par>
                              <p:par>
                                <p:cTn id="13" presetID="8" presetClass="emph" presetSubtype="0" fill="hold" grpId="0" nodeType="withEffect">
                                  <p:stCondLst>
                                    <p:cond delay="0"/>
                                  </p:stCondLst>
                                  <p:childTnLst>
                                    <p:animRot by="5400000">
                                      <p:cBhvr>
                                        <p:cTn id="14"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title1.jpg"/>
          <p:cNvPicPr>
            <a:picLocks noChangeAspect="1"/>
          </p:cNvPicPr>
          <p:nvPr/>
        </p:nvPicPr>
        <p:blipFill>
          <a:blip r:embed="rId3" cstate="print"/>
          <a:srcRect/>
          <a:stretch>
            <a:fillRect/>
          </a:stretch>
        </p:blipFill>
        <p:spPr bwMode="gray">
          <a:xfrm>
            <a:off x="0" y="0"/>
            <a:ext cx="9139238" cy="5143500"/>
          </a:xfrm>
          <a:prstGeom prst="rect">
            <a:avLst/>
          </a:prstGeom>
          <a:noFill/>
          <a:ln w="9525">
            <a:noFill/>
            <a:miter lim="800000"/>
            <a:headEnd/>
            <a:tailEnd/>
          </a:ln>
        </p:spPr>
      </p:pic>
      <p:sp>
        <p:nvSpPr>
          <p:cNvPr id="3" name="Rectangle 2"/>
          <p:cNvSpPr/>
          <p:nvPr/>
        </p:nvSpPr>
        <p:spPr bwMode="gray">
          <a:xfrm>
            <a:off x="2295525" y="3948113"/>
            <a:ext cx="6858000" cy="571500"/>
          </a:xfrm>
          <a:prstGeom prst="rect">
            <a:avLst/>
          </a:pr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fontAlgn="auto">
              <a:spcBef>
                <a:spcPts val="0"/>
              </a:spcBef>
              <a:spcAft>
                <a:spcPts val="0"/>
              </a:spcAft>
              <a:defRPr/>
            </a:pPr>
            <a:r>
              <a:rPr lang="en-US" sz="2400" b="1" dirty="0" smtClean="0">
                <a:solidFill>
                  <a:schemeClr val="accent1"/>
                </a:solidFill>
                <a:cs typeface="MV Boli" pitchFamily="2" charset="0"/>
              </a:rPr>
              <a:t>Social Collaboration: </a:t>
            </a:r>
            <a:r>
              <a:rPr lang="en-US" sz="2400" b="1" dirty="0" smtClean="0">
                <a:solidFill>
                  <a:schemeClr val="tx1"/>
                </a:solidFill>
                <a:cs typeface="MV Boli" pitchFamily="2" charset="0"/>
              </a:rPr>
              <a:t>HCM of the Future</a:t>
            </a:r>
            <a:endParaRPr lang="en-US" sz="2400" b="1" dirty="0">
              <a:solidFill>
                <a:schemeClr val="tx1"/>
              </a:solidFill>
              <a:cs typeface="MV Boli" pitchFamily="2" charset="0"/>
            </a:endParaRPr>
          </a:p>
        </p:txBody>
      </p:sp>
      <p:sp>
        <p:nvSpPr>
          <p:cNvPr id="2" name="Rectangle 1"/>
          <p:cNvSpPr/>
          <p:nvPr/>
        </p:nvSpPr>
        <p:spPr bwMode="gray">
          <a:xfrm>
            <a:off x="2298700" y="3948113"/>
            <a:ext cx="21272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anchor="ctr"/>
          <a:lstStyle/>
          <a:p>
            <a:pPr fontAlgn="auto">
              <a:spcBef>
                <a:spcPts val="0"/>
              </a:spcBef>
              <a:spcAft>
                <a:spcPts val="0"/>
              </a:spcAft>
              <a:defRPr/>
            </a:pPr>
            <a:endParaRPr lang="en-US" sz="2000" b="1" dirty="0">
              <a:solidFill>
                <a:schemeClr val="bg1"/>
              </a:solidFill>
              <a:cs typeface="MV Boli" pitchFamily="2" charset="0"/>
            </a:endParaRPr>
          </a:p>
        </p:txBody>
      </p:sp>
      <p:grpSp>
        <p:nvGrpSpPr>
          <p:cNvPr id="4" name="Group 10"/>
          <p:cNvGrpSpPr>
            <a:grpSpLocks/>
          </p:cNvGrpSpPr>
          <p:nvPr/>
        </p:nvGrpSpPr>
        <p:grpSpPr bwMode="auto">
          <a:xfrm>
            <a:off x="8547100" y="4105275"/>
            <a:ext cx="390525" cy="276225"/>
            <a:chOff x="6410325" y="885825"/>
            <a:chExt cx="885825" cy="628650"/>
          </a:xfrm>
        </p:grpSpPr>
        <p:sp>
          <p:nvSpPr>
            <p:cNvPr id="7" name="Chevron 6"/>
            <p:cNvSpPr/>
            <p:nvPr/>
          </p:nvSpPr>
          <p:spPr bwMode="gray">
            <a:xfrm>
              <a:off x="6410325" y="972535"/>
              <a:ext cx="457317" cy="4552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hevron 7"/>
            <p:cNvSpPr/>
            <p:nvPr/>
          </p:nvSpPr>
          <p:spPr bwMode="gray">
            <a:xfrm>
              <a:off x="6665991" y="885825"/>
              <a:ext cx="630159" cy="6286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lum bright="24000" contrast="-50000"/>
          </a:blip>
          <a:srcRect/>
          <a:stretch>
            <a:fillRect/>
          </a:stretch>
        </p:blipFill>
        <p:spPr bwMode="auto">
          <a:xfrm>
            <a:off x="0" y="617538"/>
            <a:ext cx="9144000" cy="5538787"/>
          </a:xfrm>
          <a:prstGeom prst="rect">
            <a:avLst/>
          </a:prstGeom>
          <a:noFill/>
          <a:ln w="9525">
            <a:noFill/>
            <a:miter lim="800000"/>
            <a:headEnd/>
            <a:tailEnd/>
          </a:ln>
        </p:spPr>
      </p:pic>
      <p:sp>
        <p:nvSpPr>
          <p:cNvPr id="2" name="Title 1"/>
          <p:cNvSpPr>
            <a:spLocks noGrp="1"/>
          </p:cNvSpPr>
          <p:nvPr>
            <p:ph type="title"/>
          </p:nvPr>
        </p:nvSpPr>
        <p:spPr/>
        <p:txBody>
          <a:bodyPr/>
          <a:lstStyle/>
          <a:p>
            <a:r>
              <a:rPr lang="en-ZA" dirty="0" smtClean="0"/>
              <a:t>Social Collaboration</a:t>
            </a:r>
            <a:endParaRPr lang="en-US" dirty="0"/>
          </a:p>
        </p:txBody>
      </p:sp>
      <p:pic>
        <p:nvPicPr>
          <p:cNvPr id="8205" name="Picture 13"/>
          <p:cNvPicPr>
            <a:picLocks noChangeAspect="1" noChangeArrowheads="1"/>
          </p:cNvPicPr>
          <p:nvPr/>
        </p:nvPicPr>
        <p:blipFill>
          <a:blip r:embed="rId3" cstate="print"/>
          <a:srcRect/>
          <a:stretch>
            <a:fillRect/>
          </a:stretch>
        </p:blipFill>
        <p:spPr bwMode="auto">
          <a:xfrm>
            <a:off x="259644" y="1481667"/>
            <a:ext cx="3609622" cy="3530600"/>
          </a:xfrm>
          <a:prstGeom prst="rect">
            <a:avLst/>
          </a:prstGeom>
          <a:noFill/>
          <a:ln w="9525">
            <a:noFill/>
            <a:miter lim="800000"/>
            <a:headEnd/>
            <a:tailEnd/>
          </a:ln>
        </p:spPr>
      </p:pic>
      <p:pic>
        <p:nvPicPr>
          <p:cNvPr id="8206" name="Picture 14"/>
          <p:cNvPicPr>
            <a:picLocks noChangeAspect="1" noChangeArrowheads="1"/>
          </p:cNvPicPr>
          <p:nvPr/>
        </p:nvPicPr>
        <p:blipFill>
          <a:blip r:embed="rId4" cstate="print"/>
          <a:srcRect/>
          <a:stretch>
            <a:fillRect/>
          </a:stretch>
        </p:blipFill>
        <p:spPr bwMode="auto">
          <a:xfrm>
            <a:off x="4019785" y="1300161"/>
            <a:ext cx="5124215" cy="28823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0-#ppt_w/2"/>
                                          </p:val>
                                        </p:tav>
                                        <p:tav tm="100000">
                                          <p:val>
                                            <p:strVal val="#ppt_x"/>
                                          </p:val>
                                        </p:tav>
                                      </p:tavLst>
                                    </p:anim>
                                    <p:anim calcmode="lin" valueType="num">
                                      <p:cBhvr additive="base">
                                        <p:cTn id="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6"/>
                                        </p:tgtEl>
                                        <p:attrNameLst>
                                          <p:attrName>style.visibility</p:attrName>
                                        </p:attrNameLst>
                                      </p:cBhvr>
                                      <p:to>
                                        <p:strVal val="visible"/>
                                      </p:to>
                                    </p:set>
                                    <p:anim calcmode="lin" valueType="num">
                                      <p:cBhvr additive="base">
                                        <p:cTn id="13" dur="500" fill="hold"/>
                                        <p:tgtEl>
                                          <p:spTgt spid="8206"/>
                                        </p:tgtEl>
                                        <p:attrNameLst>
                                          <p:attrName>ppt_x</p:attrName>
                                        </p:attrNameLst>
                                      </p:cBhvr>
                                      <p:tavLst>
                                        <p:tav tm="0">
                                          <p:val>
                                            <p:strVal val="1+#ppt_w/2"/>
                                          </p:val>
                                        </p:tav>
                                        <p:tav tm="100000">
                                          <p:val>
                                            <p:strVal val="#ppt_x"/>
                                          </p:val>
                                        </p:tav>
                                      </p:tavLst>
                                    </p:anim>
                                    <p:anim calcmode="lin" valueType="num">
                                      <p:cBhvr additive="base">
                                        <p:cTn id="14"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internet generation.jpg"/>
          <p:cNvPicPr>
            <a:picLocks noGrp="1" noChangeAspect="1"/>
          </p:cNvPicPr>
          <p:nvPr>
            <p:ph idx="1"/>
          </p:nvPr>
        </p:nvPicPr>
        <p:blipFill>
          <a:blip r:embed="rId2" cstate="print"/>
          <a:srcRect/>
          <a:stretch>
            <a:fillRect/>
          </a:stretch>
        </p:blipFill>
        <p:spPr>
          <a:xfrm>
            <a:off x="58407" y="778933"/>
            <a:ext cx="2935111" cy="2201334"/>
          </a:xfrm>
        </p:spPr>
      </p:pic>
      <p:sp>
        <p:nvSpPr>
          <p:cNvPr id="3" name="Title 2"/>
          <p:cNvSpPr>
            <a:spLocks noGrp="1"/>
          </p:cNvSpPr>
          <p:nvPr>
            <p:ph type="title"/>
          </p:nvPr>
        </p:nvSpPr>
        <p:spPr/>
        <p:txBody>
          <a:bodyPr/>
          <a:lstStyle/>
          <a:p>
            <a:r>
              <a:rPr lang="en-US" dirty="0" smtClean="0"/>
              <a:t>Social Learning</a:t>
            </a:r>
            <a:endParaRPr lang="en-US" dirty="0"/>
          </a:p>
        </p:txBody>
      </p:sp>
      <p:pic>
        <p:nvPicPr>
          <p:cNvPr id="89090" name="Picture 2" descr="https://encrypted-tbn2.gstatic.com/images?q=tbn:ANd9GcSJVsXHw4a43Y58BtxiDelCw7BYVKu9S21XH-R6lrg-RBXPrRTz"/>
          <p:cNvPicPr>
            <a:picLocks noChangeAspect="1" noChangeArrowheads="1"/>
          </p:cNvPicPr>
          <p:nvPr/>
        </p:nvPicPr>
        <p:blipFill>
          <a:blip r:embed="rId3" cstate="print"/>
          <a:srcRect/>
          <a:stretch>
            <a:fillRect/>
          </a:stretch>
        </p:blipFill>
        <p:spPr bwMode="auto">
          <a:xfrm>
            <a:off x="5952067" y="463242"/>
            <a:ext cx="3090333" cy="2533355"/>
          </a:xfrm>
          <a:prstGeom prst="rect">
            <a:avLst/>
          </a:prstGeom>
          <a:noFill/>
        </p:spPr>
      </p:pic>
      <p:grpSp>
        <p:nvGrpSpPr>
          <p:cNvPr id="2" name="Group 1"/>
          <p:cNvGrpSpPr>
            <a:grpSpLocks/>
          </p:cNvGrpSpPr>
          <p:nvPr/>
        </p:nvGrpSpPr>
        <p:grpSpPr bwMode="auto">
          <a:xfrm>
            <a:off x="3623732" y="3276588"/>
            <a:ext cx="5088467" cy="1259417"/>
            <a:chOff x="0" y="0"/>
            <a:chExt cx="3600" cy="900"/>
          </a:xfrm>
        </p:grpSpPr>
        <p:pic>
          <p:nvPicPr>
            <p:cNvPr id="6" name="Picture 12" descr="https://nmdemo127.learn.taleo.net/files/images/Wordle4.jpg"/>
            <p:cNvPicPr>
              <a:picLocks noChangeAspect="1" noChangeArrowheads="1"/>
            </p:cNvPicPr>
            <p:nvPr/>
          </p:nvPicPr>
          <p:blipFill>
            <a:blip r:embed="rId4" cstate="print"/>
            <a:srcRect/>
            <a:stretch>
              <a:fillRect/>
            </a:stretch>
          </p:blipFill>
          <p:spPr bwMode="auto">
            <a:xfrm>
              <a:off x="0" y="0"/>
              <a:ext cx="3600" cy="900"/>
            </a:xfrm>
            <a:prstGeom prst="rect">
              <a:avLst/>
            </a:prstGeom>
            <a:noFill/>
          </p:spPr>
        </p:pic>
        <p:sp>
          <p:nvSpPr>
            <p:cNvPr id="7" name="Rectangle 10">
              <a:hlinkClick r:id="rId5"/>
            </p:cNvPr>
            <p:cNvSpPr>
              <a:spLocks noChangeArrowheads="1"/>
            </p:cNvSpPr>
            <p:nvPr/>
          </p:nvSpPr>
          <p:spPr bwMode="auto">
            <a:xfrm>
              <a:off x="360" y="24"/>
              <a:ext cx="612" cy="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Rectangle 9">
              <a:hlinkClick r:id="rId6"/>
            </p:cNvPr>
            <p:cNvSpPr>
              <a:spLocks noChangeArrowheads="1"/>
            </p:cNvSpPr>
            <p:nvPr/>
          </p:nvSpPr>
          <p:spPr bwMode="auto">
            <a:xfrm>
              <a:off x="1644" y="174"/>
              <a:ext cx="180" cy="5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 name="Rectangle 8">
              <a:hlinkClick r:id="rId7"/>
            </p:cNvPr>
            <p:cNvSpPr>
              <a:spLocks noChangeArrowheads="1"/>
            </p:cNvSpPr>
            <p:nvPr/>
          </p:nvSpPr>
          <p:spPr bwMode="auto">
            <a:xfrm>
              <a:off x="438" y="534"/>
              <a:ext cx="948" cy="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Rectangle 7">
              <a:hlinkClick r:id="rId8"/>
            </p:cNvPr>
            <p:cNvSpPr>
              <a:spLocks noChangeArrowheads="1"/>
            </p:cNvSpPr>
            <p:nvPr/>
          </p:nvSpPr>
          <p:spPr bwMode="auto">
            <a:xfrm>
              <a:off x="3018" y="54"/>
              <a:ext cx="186" cy="4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 name="Rectangle 6">
              <a:hlinkClick r:id="rId9"/>
            </p:cNvPr>
            <p:cNvSpPr>
              <a:spLocks noChangeArrowheads="1"/>
            </p:cNvSpPr>
            <p:nvPr/>
          </p:nvSpPr>
          <p:spPr bwMode="auto">
            <a:xfrm>
              <a:off x="924" y="264"/>
              <a:ext cx="708" cy="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Rectangle 5">
              <a:hlinkClick r:id="rId10"/>
            </p:cNvPr>
            <p:cNvSpPr>
              <a:spLocks noChangeArrowheads="1"/>
            </p:cNvSpPr>
            <p:nvPr/>
          </p:nvSpPr>
          <p:spPr bwMode="auto">
            <a:xfrm>
              <a:off x="468" y="132"/>
              <a:ext cx="474" cy="1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Rectangle 4">
              <a:hlinkClick r:id="rId11"/>
            </p:cNvPr>
            <p:cNvSpPr>
              <a:spLocks noChangeArrowheads="1"/>
            </p:cNvSpPr>
            <p:nvPr/>
          </p:nvSpPr>
          <p:spPr bwMode="auto">
            <a:xfrm>
              <a:off x="1860" y="474"/>
              <a:ext cx="660" cy="1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 name="Rectangle 3">
              <a:hlinkClick r:id="rId12"/>
            </p:cNvPr>
            <p:cNvSpPr>
              <a:spLocks noChangeArrowheads="1"/>
            </p:cNvSpPr>
            <p:nvPr/>
          </p:nvSpPr>
          <p:spPr bwMode="auto">
            <a:xfrm>
              <a:off x="354" y="264"/>
              <a:ext cx="426" cy="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Rectangle 2">
              <a:hlinkClick r:id="rId13"/>
            </p:cNvPr>
            <p:cNvSpPr>
              <a:spLocks noChangeArrowheads="1"/>
            </p:cNvSpPr>
            <p:nvPr/>
          </p:nvSpPr>
          <p:spPr bwMode="auto">
            <a:xfrm>
              <a:off x="2802" y="666"/>
              <a:ext cx="702" cy="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18" name="Rectangle 1030"/>
          <p:cNvSpPr>
            <a:spLocks noChangeArrowheads="1"/>
          </p:cNvSpPr>
          <p:nvPr/>
        </p:nvSpPr>
        <p:spPr bwMode="auto">
          <a:xfrm>
            <a:off x="1001596" y="3650913"/>
            <a:ext cx="2295693" cy="430887"/>
          </a:xfrm>
          <a:prstGeom prst="rect">
            <a:avLst/>
          </a:prstGeom>
          <a:noFill/>
          <a:ln w="9525">
            <a:noFill/>
            <a:round/>
            <a:headEnd/>
            <a:tailEnd/>
          </a:ln>
        </p:spPr>
        <p:txBody>
          <a:bodyPr wrap="none" lIns="0" tIns="0" rIns="0" bIns="0" anchor="ctr">
            <a:spAutoFit/>
          </a:bodyPr>
          <a:lstStyle/>
          <a:p>
            <a:pPr algn="ctr" defTabSz="449263">
              <a:lnSpc>
                <a:spcPct val="100000"/>
              </a:lnSpc>
              <a:spcBef>
                <a:spcPct val="0"/>
              </a:spcBef>
              <a:buClr>
                <a:srgbClr val="000000"/>
              </a:buClr>
              <a:buSzPct val="100000"/>
              <a:buFont typeface="Helvetica Neue"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00"/>
                </a:solidFill>
                <a:ea typeface="MS Gothic" pitchFamily="49" charset="-128"/>
              </a:rPr>
              <a:t>Cloud Tagging</a:t>
            </a:r>
            <a:endParaRPr lang="en-GB" sz="2800" dirty="0">
              <a:solidFill>
                <a:srgbClr val="000000"/>
              </a:solidFill>
              <a:ea typeface="MS Gothic" pitchFamily="49" charset="-128"/>
            </a:endParaRPr>
          </a:p>
        </p:txBody>
      </p:sp>
      <p:pic>
        <p:nvPicPr>
          <p:cNvPr id="24" name="Picture 5"/>
          <p:cNvPicPr>
            <a:picLocks noChangeAspect="1" noChangeArrowheads="1"/>
          </p:cNvPicPr>
          <p:nvPr/>
        </p:nvPicPr>
        <p:blipFill>
          <a:blip r:embed="rId14" cstate="print"/>
          <a:srcRect/>
          <a:stretch>
            <a:fillRect/>
          </a:stretch>
        </p:blipFill>
        <p:spPr bwMode="auto">
          <a:xfrm>
            <a:off x="3072997" y="982133"/>
            <a:ext cx="2759477" cy="154093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724" y="1126155"/>
            <a:ext cx="4164025" cy="3339971"/>
          </a:xfrm>
        </p:spPr>
        <p:txBody>
          <a:bodyPr>
            <a:noAutofit/>
          </a:bodyPr>
          <a:lstStyle/>
          <a:p>
            <a:pPr marL="228546" lvl="1">
              <a:spcBef>
                <a:spcPts val="1200"/>
              </a:spcBef>
              <a:buFont typeface="Arial" panose="020B0604020202020204" pitchFamily="34" charset="0"/>
              <a:buChar char="•"/>
            </a:pPr>
            <a:r>
              <a:rPr lang="en-US" sz="1600" b="1" u="sng" dirty="0" smtClean="0">
                <a:solidFill>
                  <a:schemeClr val="accent4"/>
                </a:solidFill>
                <a:cs typeface="Arial" pitchFamily="34" charset="0"/>
              </a:rPr>
              <a:t>Social</a:t>
            </a:r>
            <a:r>
              <a:rPr lang="en-US" sz="1200" i="1" dirty="0" smtClean="0">
                <a:solidFill>
                  <a:schemeClr val="accent4"/>
                </a:solidFill>
                <a:cs typeface="Arial" pitchFamily="34" charset="0"/>
              </a:rPr>
              <a:t>: </a:t>
            </a:r>
            <a:r>
              <a:rPr lang="en-US" sz="1200" dirty="0" smtClean="0">
                <a:solidFill>
                  <a:schemeClr val="accent4"/>
                </a:solidFill>
              </a:rPr>
              <a:t>Enable SMEs to capture and share ideas and best practices using rich media, and enhance their reputation</a:t>
            </a:r>
          </a:p>
          <a:p>
            <a:r>
              <a:rPr lang="en-US" sz="1600" b="1" u="sng" dirty="0" smtClean="0">
                <a:solidFill>
                  <a:schemeClr val="accent4"/>
                </a:solidFill>
                <a:ea typeface="ＭＳ Ｐゴシック" charset="0"/>
                <a:cs typeface="Arial" pitchFamily="34" charset="0"/>
              </a:rPr>
              <a:t>Contextual</a:t>
            </a:r>
            <a:r>
              <a:rPr lang="en-US" sz="1200" i="1" dirty="0" smtClean="0">
                <a:solidFill>
                  <a:schemeClr val="accent4"/>
                </a:solidFill>
                <a:ea typeface="ＭＳ Ｐゴシック" charset="0"/>
                <a:cs typeface="Arial" pitchFamily="34" charset="0"/>
              </a:rPr>
              <a:t>: </a:t>
            </a:r>
            <a:r>
              <a:rPr lang="en-US" sz="1200" dirty="0" smtClean="0">
                <a:solidFill>
                  <a:schemeClr val="accent4"/>
                </a:solidFill>
              </a:rPr>
              <a:t>Embed directly into business processes to provide real-time in-line learning within HR, Talent and other Enterprise Cloud Apps</a:t>
            </a:r>
          </a:p>
          <a:p>
            <a:r>
              <a:rPr lang="en-US" sz="1600" b="1" u="sng" dirty="0" smtClean="0">
                <a:solidFill>
                  <a:schemeClr val="accent4"/>
                </a:solidFill>
                <a:ea typeface="ＭＳ Ｐゴシック" charset="0"/>
                <a:cs typeface="Arial" pitchFamily="34" charset="0"/>
              </a:rPr>
              <a:t>Intelligent</a:t>
            </a:r>
            <a:r>
              <a:rPr lang="en-US" sz="1200" i="1" dirty="0" smtClean="0">
                <a:solidFill>
                  <a:schemeClr val="accent4"/>
                </a:solidFill>
                <a:ea typeface="ＭＳ Ｐゴシック" charset="0"/>
                <a:cs typeface="Arial" pitchFamily="34" charset="0"/>
              </a:rPr>
              <a:t>: </a:t>
            </a:r>
            <a:r>
              <a:rPr lang="en-US" sz="1200" dirty="0" smtClean="0">
                <a:solidFill>
                  <a:schemeClr val="accent4"/>
                </a:solidFill>
              </a:rPr>
              <a:t>Showcase content relevant to a job profile, goals, and career aspirations. Our recommendation algorithm delivers personalized suggestions based on 100+ enterprise objects</a:t>
            </a:r>
          </a:p>
          <a:p>
            <a:r>
              <a:rPr lang="en-US" sz="1600" b="1" u="sng" dirty="0" smtClean="0">
                <a:solidFill>
                  <a:schemeClr val="accent4"/>
                </a:solidFill>
              </a:rPr>
              <a:t>Consumer Grade</a:t>
            </a:r>
            <a:r>
              <a:rPr lang="en-US" sz="1200" dirty="0" smtClean="0">
                <a:solidFill>
                  <a:schemeClr val="accent4"/>
                </a:solidFill>
              </a:rPr>
              <a:t>: Publish and consume from      any modern device, on any network (3G, 4G, Wi-Fi)</a:t>
            </a:r>
          </a:p>
          <a:p>
            <a:r>
              <a:rPr lang="en-US" sz="1600" b="1" u="sng" dirty="0" smtClean="0">
                <a:solidFill>
                  <a:schemeClr val="accent4"/>
                </a:solidFill>
              </a:rPr>
              <a:t>Scalable and Secure</a:t>
            </a:r>
            <a:r>
              <a:rPr lang="en-US" sz="1200" dirty="0" smtClean="0">
                <a:solidFill>
                  <a:schemeClr val="accent4"/>
                </a:solidFill>
              </a:rPr>
              <a:t>: Backed by the Oracle Cloud</a:t>
            </a:r>
          </a:p>
          <a:p>
            <a:endParaRPr lang="en-US" sz="1200" dirty="0" smtClean="0">
              <a:solidFill>
                <a:schemeClr val="accent4"/>
              </a:solidFill>
            </a:endParaRPr>
          </a:p>
          <a:p>
            <a:endParaRPr lang="en-US" sz="1200" dirty="0" smtClean="0">
              <a:solidFill>
                <a:schemeClr val="accent4"/>
              </a:solidFill>
            </a:endParaRPr>
          </a:p>
          <a:p>
            <a:endParaRPr lang="en-US" sz="1200" dirty="0" smtClean="0">
              <a:solidFill>
                <a:schemeClr val="accent4"/>
              </a:solidFill>
            </a:endParaRPr>
          </a:p>
          <a:p>
            <a:endParaRPr lang="en-US" sz="1200" dirty="0" smtClean="0">
              <a:solidFill>
                <a:schemeClr val="accent4"/>
              </a:solidFill>
            </a:endParaRPr>
          </a:p>
        </p:txBody>
      </p:sp>
      <p:sp>
        <p:nvSpPr>
          <p:cNvPr id="8" name="Title 1"/>
          <p:cNvSpPr>
            <a:spLocks noGrp="1"/>
          </p:cNvSpPr>
          <p:nvPr>
            <p:ph type="title"/>
          </p:nvPr>
        </p:nvSpPr>
        <p:spPr>
          <a:xfrm>
            <a:off x="639597" y="41651"/>
            <a:ext cx="8346073" cy="666750"/>
          </a:xfrm>
        </p:spPr>
        <p:txBody>
          <a:bodyPr/>
          <a:lstStyle/>
          <a:p>
            <a:r>
              <a:rPr lang="en-US" dirty="0" smtClean="0"/>
              <a:t>Learning– </a:t>
            </a:r>
            <a:r>
              <a:rPr lang="en-US" i="1" dirty="0" smtClean="0">
                <a:solidFill>
                  <a:srgbClr val="FF0000"/>
                </a:solidFill>
              </a:rPr>
              <a:t>Designed for the way you want to learn</a:t>
            </a:r>
            <a:endParaRPr lang="en-US" i="1" dirty="0">
              <a:solidFill>
                <a:srgbClr val="FF0000"/>
              </a:solidFill>
            </a:endParaRPr>
          </a:p>
        </p:txBody>
      </p:sp>
      <p:pic>
        <p:nvPicPr>
          <p:cNvPr id="7" name="Picture 6"/>
          <p:cNvPicPr>
            <a:picLocks noChangeAspect="1"/>
          </p:cNvPicPr>
          <p:nvPr/>
        </p:nvPicPr>
        <p:blipFill>
          <a:blip r:embed="rId3" cstate="print"/>
          <a:stretch>
            <a:fillRect/>
          </a:stretch>
        </p:blipFill>
        <p:spPr>
          <a:xfrm>
            <a:off x="4670400" y="982175"/>
            <a:ext cx="4434296" cy="32081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Social Performance</a:t>
            </a:r>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1126067" y="772584"/>
            <a:ext cx="6849534" cy="38417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8"/>
          <p:cNvGrpSpPr/>
          <p:nvPr/>
        </p:nvGrpSpPr>
        <p:grpSpPr>
          <a:xfrm>
            <a:off x="3712471" y="944426"/>
            <a:ext cx="630072" cy="1272049"/>
            <a:chOff x="397919" y="1707672"/>
            <a:chExt cx="927450" cy="1872423"/>
          </a:xfrm>
        </p:grpSpPr>
        <p:grpSp>
          <p:nvGrpSpPr>
            <p:cNvPr id="3" name="Group 46"/>
            <p:cNvGrpSpPr>
              <a:grpSpLocks noChangeAspect="1"/>
            </p:cNvGrpSpPr>
            <p:nvPr/>
          </p:nvGrpSpPr>
          <p:grpSpPr bwMode="auto">
            <a:xfrm>
              <a:off x="397919" y="1707672"/>
              <a:ext cx="927450" cy="1872423"/>
              <a:chOff x="3348" y="679"/>
              <a:chExt cx="688" cy="1389"/>
            </a:xfrm>
          </p:grpSpPr>
          <p:sp>
            <p:nvSpPr>
              <p:cNvPr id="632"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3"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4"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5"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6"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7"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8"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9"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40"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41"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2"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3"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44"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5"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6"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47"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8"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9"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0"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1"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2"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3"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4"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5"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6"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7"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8"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9"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0"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1"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2"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3"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4"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5"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6"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7"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8"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9"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70"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71"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72"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31" name="Isosceles Triangle 630"/>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52"/>
          <p:cNvGrpSpPr/>
          <p:nvPr/>
        </p:nvGrpSpPr>
        <p:grpSpPr>
          <a:xfrm>
            <a:off x="246735" y="944426"/>
            <a:ext cx="630072" cy="1272049"/>
            <a:chOff x="397919" y="1707672"/>
            <a:chExt cx="927450" cy="1872423"/>
          </a:xfrm>
        </p:grpSpPr>
        <p:grpSp>
          <p:nvGrpSpPr>
            <p:cNvPr id="5" name="Group 46"/>
            <p:cNvGrpSpPr>
              <a:grpSpLocks noChangeAspect="1"/>
            </p:cNvGrpSpPr>
            <p:nvPr/>
          </p:nvGrpSpPr>
          <p:grpSpPr bwMode="auto">
            <a:xfrm>
              <a:off x="397919" y="1707672"/>
              <a:ext cx="927450" cy="1872423"/>
              <a:chOff x="3348" y="679"/>
              <a:chExt cx="688" cy="1389"/>
            </a:xfrm>
          </p:grpSpPr>
          <p:sp>
            <p:nvSpPr>
              <p:cNvPr id="456"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7"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8"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9"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0"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1"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2"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3"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4"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5"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6"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7"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68"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9"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0"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1"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2"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3"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4"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5"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6"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7"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8"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9"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0"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1"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2"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3"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4"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5"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6"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7"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8"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9"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0"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1"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92"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3"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4"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5"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96"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55" name="Isosceles Triangle 454"/>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96"/>
          <p:cNvGrpSpPr/>
          <p:nvPr/>
        </p:nvGrpSpPr>
        <p:grpSpPr>
          <a:xfrm>
            <a:off x="1113169" y="944426"/>
            <a:ext cx="630072" cy="1272049"/>
            <a:chOff x="397919" y="1707672"/>
            <a:chExt cx="927450" cy="1872423"/>
          </a:xfrm>
        </p:grpSpPr>
        <p:grpSp>
          <p:nvGrpSpPr>
            <p:cNvPr id="7" name="Group 46"/>
            <p:cNvGrpSpPr>
              <a:grpSpLocks noChangeAspect="1"/>
            </p:cNvGrpSpPr>
            <p:nvPr/>
          </p:nvGrpSpPr>
          <p:grpSpPr bwMode="auto">
            <a:xfrm>
              <a:off x="397919" y="1707672"/>
              <a:ext cx="927450" cy="1872423"/>
              <a:chOff x="3348" y="679"/>
              <a:chExt cx="688" cy="1389"/>
            </a:xfrm>
          </p:grpSpPr>
          <p:sp>
            <p:nvSpPr>
              <p:cNvPr id="500"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1"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2"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3"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4"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5"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6"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7"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8"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9"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0"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1"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2"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3"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4"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5"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6"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7"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8"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9"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0"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1"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2"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3"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4"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5"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6"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7"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8"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9"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0"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1"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2"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3"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4"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5"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6"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7"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8"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9"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40"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99" name="Isosceles Triangle 498"/>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40"/>
          <p:cNvGrpSpPr/>
          <p:nvPr/>
        </p:nvGrpSpPr>
        <p:grpSpPr>
          <a:xfrm>
            <a:off x="1979603" y="944426"/>
            <a:ext cx="630072" cy="1272049"/>
            <a:chOff x="397919" y="1707672"/>
            <a:chExt cx="927450" cy="1872423"/>
          </a:xfrm>
        </p:grpSpPr>
        <p:grpSp>
          <p:nvGrpSpPr>
            <p:cNvPr id="14" name="Group 46"/>
            <p:cNvGrpSpPr>
              <a:grpSpLocks noChangeAspect="1"/>
            </p:cNvGrpSpPr>
            <p:nvPr/>
          </p:nvGrpSpPr>
          <p:grpSpPr bwMode="auto">
            <a:xfrm>
              <a:off x="397919" y="1707672"/>
              <a:ext cx="927450" cy="1872423"/>
              <a:chOff x="3348" y="679"/>
              <a:chExt cx="688" cy="1389"/>
            </a:xfrm>
          </p:grpSpPr>
          <p:sp>
            <p:nvSpPr>
              <p:cNvPr id="544"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5"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6"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7"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8"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9"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0"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1"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2"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3"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4"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5"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56"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7"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8"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59"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0"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1"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2"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3"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4"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5"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6"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7"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8"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9"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0"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1"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2"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3"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4"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5"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6"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7"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8"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9"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80"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1"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2"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3"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84"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43" name="Isosceles Triangle 542"/>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84"/>
          <p:cNvGrpSpPr/>
          <p:nvPr/>
        </p:nvGrpSpPr>
        <p:grpSpPr>
          <a:xfrm>
            <a:off x="2846037" y="944426"/>
            <a:ext cx="630072" cy="1272049"/>
            <a:chOff x="397919" y="1707672"/>
            <a:chExt cx="927450" cy="1872423"/>
          </a:xfrm>
        </p:grpSpPr>
        <p:grpSp>
          <p:nvGrpSpPr>
            <p:cNvPr id="16" name="Group 46"/>
            <p:cNvGrpSpPr>
              <a:grpSpLocks noChangeAspect="1"/>
            </p:cNvGrpSpPr>
            <p:nvPr/>
          </p:nvGrpSpPr>
          <p:grpSpPr bwMode="auto">
            <a:xfrm>
              <a:off x="397919" y="1707672"/>
              <a:ext cx="927450" cy="1872423"/>
              <a:chOff x="3348" y="679"/>
              <a:chExt cx="688" cy="1389"/>
            </a:xfrm>
          </p:grpSpPr>
          <p:sp>
            <p:nvSpPr>
              <p:cNvPr id="588"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89"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0"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1"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2"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3"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4"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5"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6"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7"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98"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99"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0"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1"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2"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3"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4"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5"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6"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7"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8"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9"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0"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1"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2"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3"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4"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5"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6"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7"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8"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9"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0"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1"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2"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3"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4"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5"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6"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7"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8"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87" name="Isosceles Triangle 586"/>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6" name="Rectangle 1085"/>
          <p:cNvSpPr/>
          <p:nvPr/>
        </p:nvSpPr>
        <p:spPr>
          <a:xfrm>
            <a:off x="129092" y="825265"/>
            <a:ext cx="4335332" cy="151093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78"/>
          <p:cNvGrpSpPr/>
          <p:nvPr/>
        </p:nvGrpSpPr>
        <p:grpSpPr>
          <a:xfrm>
            <a:off x="354887" y="1749543"/>
            <a:ext cx="837643" cy="1691113"/>
            <a:chOff x="397919" y="1707672"/>
            <a:chExt cx="927450" cy="1872423"/>
          </a:xfrm>
        </p:grpSpPr>
        <p:grpSp>
          <p:nvGrpSpPr>
            <p:cNvPr id="18" name="Group 46"/>
            <p:cNvGrpSpPr>
              <a:grpSpLocks noChangeAspect="1"/>
            </p:cNvGrpSpPr>
            <p:nvPr/>
          </p:nvGrpSpPr>
          <p:grpSpPr bwMode="auto">
            <a:xfrm>
              <a:off x="397919" y="1707672"/>
              <a:ext cx="927450" cy="1872423"/>
              <a:chOff x="3348" y="679"/>
              <a:chExt cx="688" cy="1389"/>
            </a:xfrm>
          </p:grpSpPr>
          <p:sp>
            <p:nvSpPr>
              <p:cNvPr id="1035"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6"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7"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8"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9"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0"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1"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2"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3"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4"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5"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9"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0"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1"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2"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3"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4"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5"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6"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7"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8"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9"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0"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1"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2"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3"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4"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5"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6"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8"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9"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0"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1"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72"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3"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4"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75"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6"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6"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7"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48"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78" name="Isosceles Triangle 1077"/>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9"/>
          <p:cNvGrpSpPr/>
          <p:nvPr/>
        </p:nvGrpSpPr>
        <p:grpSpPr>
          <a:xfrm>
            <a:off x="1377021" y="1749543"/>
            <a:ext cx="837643" cy="1691113"/>
            <a:chOff x="397919" y="1707672"/>
            <a:chExt cx="927450" cy="1872423"/>
          </a:xfrm>
        </p:grpSpPr>
        <p:grpSp>
          <p:nvGrpSpPr>
            <p:cNvPr id="20" name="Group 46"/>
            <p:cNvGrpSpPr>
              <a:grpSpLocks noChangeAspect="1"/>
            </p:cNvGrpSpPr>
            <p:nvPr/>
          </p:nvGrpSpPr>
          <p:grpSpPr bwMode="auto">
            <a:xfrm>
              <a:off x="397919" y="1707672"/>
              <a:ext cx="927450" cy="1872423"/>
              <a:chOff x="3348" y="679"/>
              <a:chExt cx="688" cy="1389"/>
            </a:xfrm>
          </p:grpSpPr>
          <p:sp>
            <p:nvSpPr>
              <p:cNvPr id="323"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4"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5"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6"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7"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8"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9"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0"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1"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2"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3"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4"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35"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6"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7"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38"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9"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0"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1"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2"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3"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4"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5"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6"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7"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8"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9"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0"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1"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2"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3"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4"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5"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6"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7"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8"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9"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0"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1"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2"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63"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22" name="Isosceles Triangle 321"/>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63"/>
          <p:cNvGrpSpPr/>
          <p:nvPr/>
        </p:nvGrpSpPr>
        <p:grpSpPr>
          <a:xfrm>
            <a:off x="2399155" y="1749543"/>
            <a:ext cx="837643" cy="1691113"/>
            <a:chOff x="397919" y="1707672"/>
            <a:chExt cx="927450" cy="1872423"/>
          </a:xfrm>
        </p:grpSpPr>
        <p:grpSp>
          <p:nvGrpSpPr>
            <p:cNvPr id="30" name="Group 46"/>
            <p:cNvGrpSpPr>
              <a:grpSpLocks noChangeAspect="1"/>
            </p:cNvGrpSpPr>
            <p:nvPr/>
          </p:nvGrpSpPr>
          <p:grpSpPr bwMode="auto">
            <a:xfrm>
              <a:off x="397919" y="1707672"/>
              <a:ext cx="927450" cy="1872423"/>
              <a:chOff x="3348" y="679"/>
              <a:chExt cx="688" cy="1389"/>
            </a:xfrm>
          </p:grpSpPr>
          <p:sp>
            <p:nvSpPr>
              <p:cNvPr id="367"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68"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69"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0"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1"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2"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3"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4"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5"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6"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77"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78"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79"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0"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1"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2"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3"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4"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5"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6"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7"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8"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9"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0"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1"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2"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3"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4"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5"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6"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7"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8"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9"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0"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1"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2"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3"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4"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5"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6"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7"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66" name="Isosceles Triangle 365"/>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7"/>
          <p:cNvGrpSpPr/>
          <p:nvPr/>
        </p:nvGrpSpPr>
        <p:grpSpPr>
          <a:xfrm>
            <a:off x="3421290" y="1749543"/>
            <a:ext cx="837643" cy="1691113"/>
            <a:chOff x="397919" y="1707672"/>
            <a:chExt cx="927450" cy="1872423"/>
          </a:xfrm>
        </p:grpSpPr>
        <p:grpSp>
          <p:nvGrpSpPr>
            <p:cNvPr id="32" name="Group 46"/>
            <p:cNvGrpSpPr>
              <a:grpSpLocks noChangeAspect="1"/>
            </p:cNvGrpSpPr>
            <p:nvPr/>
          </p:nvGrpSpPr>
          <p:grpSpPr bwMode="auto">
            <a:xfrm>
              <a:off x="397919" y="1707672"/>
              <a:ext cx="927450" cy="1872423"/>
              <a:chOff x="3348" y="679"/>
              <a:chExt cx="688" cy="1389"/>
            </a:xfrm>
          </p:grpSpPr>
          <p:sp>
            <p:nvSpPr>
              <p:cNvPr id="411"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2"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3"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4"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5"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6"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7"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8"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9"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20"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1"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2"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3"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4"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5"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6"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7"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8"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9"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0"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1"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2"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3"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4"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5"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6"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7"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8"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9"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0"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1"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2"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3"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4"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5"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6"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7"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8"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9"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50"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51"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10" name="Isosceles Triangle 409"/>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9" name="Rectangle 898"/>
          <p:cNvSpPr/>
          <p:nvPr/>
        </p:nvSpPr>
        <p:spPr>
          <a:xfrm>
            <a:off x="354887" y="1742839"/>
            <a:ext cx="3904045" cy="1798383"/>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CFO man"/>
          <p:cNvGrpSpPr/>
          <p:nvPr/>
        </p:nvGrpSpPr>
        <p:grpSpPr>
          <a:xfrm>
            <a:off x="1801780" y="1162505"/>
            <a:ext cx="960591" cy="3161236"/>
            <a:chOff x="2259249" y="1120657"/>
            <a:chExt cx="860074" cy="2830442"/>
          </a:xfrm>
        </p:grpSpPr>
        <p:sp>
          <p:nvSpPr>
            <p:cNvPr id="9" name="Freeform 8"/>
            <p:cNvSpPr>
              <a:spLocks/>
            </p:cNvSpPr>
            <p:nvPr/>
          </p:nvSpPr>
          <p:spPr bwMode="auto">
            <a:xfrm>
              <a:off x="2259249" y="1120657"/>
              <a:ext cx="860074" cy="2830442"/>
            </a:xfrm>
            <a:custGeom>
              <a:avLst/>
              <a:gdLst>
                <a:gd name="T0" fmla="*/ 819 w 855"/>
                <a:gd name="T1" fmla="*/ 1149 h 2825"/>
                <a:gd name="T2" fmla="*/ 835 w 855"/>
                <a:gd name="T3" fmla="*/ 1072 h 2825"/>
                <a:gd name="T4" fmla="*/ 800 w 855"/>
                <a:gd name="T5" fmla="*/ 845 h 2825"/>
                <a:gd name="T6" fmla="*/ 743 w 855"/>
                <a:gd name="T7" fmla="*/ 576 h 2825"/>
                <a:gd name="T8" fmla="*/ 546 w 855"/>
                <a:gd name="T9" fmla="*/ 456 h 2825"/>
                <a:gd name="T10" fmla="*/ 591 w 855"/>
                <a:gd name="T11" fmla="*/ 306 h 2825"/>
                <a:gd name="T12" fmla="*/ 584 w 855"/>
                <a:gd name="T13" fmla="*/ 238 h 2825"/>
                <a:gd name="T14" fmla="*/ 557 w 855"/>
                <a:gd name="T15" fmla="*/ 131 h 2825"/>
                <a:gd name="T16" fmla="*/ 342 w 855"/>
                <a:gd name="T17" fmla="*/ 268 h 2825"/>
                <a:gd name="T18" fmla="*/ 360 w 855"/>
                <a:gd name="T19" fmla="*/ 348 h 2825"/>
                <a:gd name="T20" fmla="*/ 349 w 855"/>
                <a:gd name="T21" fmla="*/ 459 h 2825"/>
                <a:gd name="T22" fmla="*/ 75 w 855"/>
                <a:gd name="T23" fmla="*/ 654 h 2825"/>
                <a:gd name="T24" fmla="*/ 4 w 855"/>
                <a:gd name="T25" fmla="*/ 1036 h 2825"/>
                <a:gd name="T26" fmla="*/ 48 w 855"/>
                <a:gd name="T27" fmla="*/ 1248 h 2825"/>
                <a:gd name="T28" fmla="*/ 167 w 855"/>
                <a:gd name="T29" fmla="*/ 1405 h 2825"/>
                <a:gd name="T30" fmla="*/ 161 w 855"/>
                <a:gd name="T31" fmla="*/ 1752 h 2825"/>
                <a:gd name="T32" fmla="*/ 133 w 855"/>
                <a:gd name="T33" fmla="*/ 2300 h 2825"/>
                <a:gd name="T34" fmla="*/ 150 w 855"/>
                <a:gd name="T35" fmla="*/ 2437 h 2825"/>
                <a:gd name="T36" fmla="*/ 166 w 855"/>
                <a:gd name="T37" fmla="*/ 2583 h 2825"/>
                <a:gd name="T38" fmla="*/ 188 w 855"/>
                <a:gd name="T39" fmla="*/ 2725 h 2825"/>
                <a:gd name="T40" fmla="*/ 344 w 855"/>
                <a:gd name="T41" fmla="*/ 2776 h 2825"/>
                <a:gd name="T42" fmla="*/ 312 w 855"/>
                <a:gd name="T43" fmla="*/ 2682 h 2825"/>
                <a:gd name="T44" fmla="*/ 313 w 855"/>
                <a:gd name="T45" fmla="*/ 2571 h 2825"/>
                <a:gd name="T46" fmla="*/ 321 w 855"/>
                <a:gd name="T47" fmla="*/ 2399 h 2825"/>
                <a:gd name="T48" fmla="*/ 322 w 855"/>
                <a:gd name="T49" fmla="*/ 2115 h 2825"/>
                <a:gd name="T50" fmla="*/ 368 w 855"/>
                <a:gd name="T51" fmla="*/ 1935 h 2825"/>
                <a:gd name="T52" fmla="*/ 461 w 855"/>
                <a:gd name="T53" fmla="*/ 1755 h 2825"/>
                <a:gd name="T54" fmla="*/ 465 w 855"/>
                <a:gd name="T55" fmla="*/ 1796 h 2825"/>
                <a:gd name="T56" fmla="*/ 474 w 855"/>
                <a:gd name="T57" fmla="*/ 2055 h 2825"/>
                <a:gd name="T58" fmla="*/ 473 w 855"/>
                <a:gd name="T59" fmla="*/ 2181 h 2825"/>
                <a:gd name="T60" fmla="*/ 464 w 855"/>
                <a:gd name="T61" fmla="*/ 2557 h 2825"/>
                <a:gd name="T62" fmla="*/ 470 w 855"/>
                <a:gd name="T63" fmla="*/ 2695 h 2825"/>
                <a:gd name="T64" fmla="*/ 612 w 855"/>
                <a:gd name="T65" fmla="*/ 2782 h 2825"/>
                <a:gd name="T66" fmla="*/ 725 w 855"/>
                <a:gd name="T67" fmla="*/ 2720 h 2825"/>
                <a:gd name="T68" fmla="*/ 626 w 855"/>
                <a:gd name="T69" fmla="*/ 2633 h 2825"/>
                <a:gd name="T70" fmla="*/ 635 w 855"/>
                <a:gd name="T71" fmla="*/ 2486 h 2825"/>
                <a:gd name="T72" fmla="*/ 672 w 855"/>
                <a:gd name="T73" fmla="*/ 2350 h 2825"/>
                <a:gd name="T74" fmla="*/ 663 w 855"/>
                <a:gd name="T75" fmla="*/ 2192 h 2825"/>
                <a:gd name="T76" fmla="*/ 663 w 855"/>
                <a:gd name="T77" fmla="*/ 2185 h 2825"/>
                <a:gd name="T78" fmla="*/ 728 w 855"/>
                <a:gd name="T79" fmla="*/ 1680 h 2825"/>
                <a:gd name="T80" fmla="*/ 812 w 855"/>
                <a:gd name="T81" fmla="*/ 1264 h 2825"/>
                <a:gd name="T82" fmla="*/ 832 w 855"/>
                <a:gd name="T83" fmla="*/ 1172 h 2825"/>
                <a:gd name="connsiteX0" fmla="*/ 9688 w 9768"/>
                <a:gd name="connsiteY0" fmla="*/ 3893 h 9730"/>
                <a:gd name="connsiteX1" fmla="*/ 9536 w 9768"/>
                <a:gd name="connsiteY1" fmla="*/ 3811 h 9730"/>
                <a:gd name="connsiteX2" fmla="*/ 9700 w 9768"/>
                <a:gd name="connsiteY2" fmla="*/ 3631 h 9730"/>
                <a:gd name="connsiteX3" fmla="*/ 9723 w 9768"/>
                <a:gd name="connsiteY3" fmla="*/ 3539 h 9730"/>
                <a:gd name="connsiteX4" fmla="*/ 9536 w 9768"/>
                <a:gd name="connsiteY4" fmla="*/ 3256 h 9730"/>
                <a:gd name="connsiteX5" fmla="*/ 9314 w 9768"/>
                <a:gd name="connsiteY5" fmla="*/ 2735 h 9730"/>
                <a:gd name="connsiteX6" fmla="*/ 9068 w 9768"/>
                <a:gd name="connsiteY6" fmla="*/ 2070 h 9730"/>
                <a:gd name="connsiteX7" fmla="*/ 8647 w 9768"/>
                <a:gd name="connsiteY7" fmla="*/ 1783 h 9730"/>
                <a:gd name="connsiteX8" fmla="*/ 7641 w 9768"/>
                <a:gd name="connsiteY8" fmla="*/ 1656 h 9730"/>
                <a:gd name="connsiteX9" fmla="*/ 6343 w 9768"/>
                <a:gd name="connsiteY9" fmla="*/ 1358 h 9730"/>
                <a:gd name="connsiteX10" fmla="*/ 6542 w 9768"/>
                <a:gd name="connsiteY10" fmla="*/ 919 h 9730"/>
                <a:gd name="connsiteX11" fmla="*/ 6869 w 9768"/>
                <a:gd name="connsiteY11" fmla="*/ 827 h 9730"/>
                <a:gd name="connsiteX12" fmla="*/ 6787 w 9768"/>
                <a:gd name="connsiteY12" fmla="*/ 668 h 9730"/>
                <a:gd name="connsiteX13" fmla="*/ 6787 w 9768"/>
                <a:gd name="connsiteY13" fmla="*/ 586 h 9730"/>
                <a:gd name="connsiteX14" fmla="*/ 6401 w 9768"/>
                <a:gd name="connsiteY14" fmla="*/ 225 h 9730"/>
                <a:gd name="connsiteX15" fmla="*/ 6472 w 9768"/>
                <a:gd name="connsiteY15" fmla="*/ 208 h 9730"/>
                <a:gd name="connsiteX16" fmla="*/ 4074 w 9768"/>
                <a:gd name="connsiteY16" fmla="*/ 204 h 9730"/>
                <a:gd name="connsiteX17" fmla="*/ 3957 w 9768"/>
                <a:gd name="connsiteY17" fmla="*/ 693 h 9730"/>
                <a:gd name="connsiteX18" fmla="*/ 3828 w 9768"/>
                <a:gd name="connsiteY18" fmla="*/ 891 h 9730"/>
                <a:gd name="connsiteX19" fmla="*/ 4168 w 9768"/>
                <a:gd name="connsiteY19" fmla="*/ 976 h 9730"/>
                <a:gd name="connsiteX20" fmla="*/ 4214 w 9768"/>
                <a:gd name="connsiteY20" fmla="*/ 1195 h 9730"/>
                <a:gd name="connsiteX21" fmla="*/ 4039 w 9768"/>
                <a:gd name="connsiteY21" fmla="*/ 1369 h 9730"/>
                <a:gd name="connsiteX22" fmla="*/ 1583 w 9768"/>
                <a:gd name="connsiteY22" fmla="*/ 1620 h 9730"/>
                <a:gd name="connsiteX23" fmla="*/ 834 w 9768"/>
                <a:gd name="connsiteY23" fmla="*/ 2059 h 9730"/>
                <a:gd name="connsiteX24" fmla="*/ 296 w 9768"/>
                <a:gd name="connsiteY24" fmla="*/ 2877 h 9730"/>
                <a:gd name="connsiteX25" fmla="*/ 4 w 9768"/>
                <a:gd name="connsiteY25" fmla="*/ 3411 h 9730"/>
                <a:gd name="connsiteX26" fmla="*/ 378 w 9768"/>
                <a:gd name="connsiteY26" fmla="*/ 3942 h 9730"/>
                <a:gd name="connsiteX27" fmla="*/ 518 w 9768"/>
                <a:gd name="connsiteY27" fmla="*/ 4162 h 9730"/>
                <a:gd name="connsiteX28" fmla="*/ 1419 w 9768"/>
                <a:gd name="connsiteY28" fmla="*/ 4671 h 9730"/>
                <a:gd name="connsiteX29" fmla="*/ 1910 w 9768"/>
                <a:gd name="connsiteY29" fmla="*/ 4717 h 9730"/>
                <a:gd name="connsiteX30" fmla="*/ 2004 w 9768"/>
                <a:gd name="connsiteY30" fmla="*/ 4848 h 9730"/>
                <a:gd name="connsiteX31" fmla="*/ 1840 w 9768"/>
                <a:gd name="connsiteY31" fmla="*/ 5946 h 9730"/>
                <a:gd name="connsiteX32" fmla="*/ 1501 w 9768"/>
                <a:gd name="connsiteY32" fmla="*/ 7889 h 9730"/>
                <a:gd name="connsiteX33" fmla="*/ 1513 w 9768"/>
                <a:gd name="connsiteY33" fmla="*/ 7886 h 9730"/>
                <a:gd name="connsiteX34" fmla="*/ 1501 w 9768"/>
                <a:gd name="connsiteY34" fmla="*/ 8059 h 9730"/>
                <a:gd name="connsiteX35" fmla="*/ 1711 w 9768"/>
                <a:gd name="connsiteY35" fmla="*/ 8371 h 9730"/>
                <a:gd name="connsiteX36" fmla="*/ 1805 w 9768"/>
                <a:gd name="connsiteY36" fmla="*/ 8632 h 9730"/>
                <a:gd name="connsiteX37" fmla="*/ 1899 w 9768"/>
                <a:gd name="connsiteY37" fmla="*/ 8887 h 9730"/>
                <a:gd name="connsiteX38" fmla="*/ 2086 w 9768"/>
                <a:gd name="connsiteY38" fmla="*/ 9089 h 9730"/>
                <a:gd name="connsiteX39" fmla="*/ 2156 w 9768"/>
                <a:gd name="connsiteY39" fmla="*/ 9390 h 9730"/>
                <a:gd name="connsiteX40" fmla="*/ 2939 w 9768"/>
                <a:gd name="connsiteY40" fmla="*/ 9719 h 9730"/>
                <a:gd name="connsiteX41" fmla="*/ 3980 w 9768"/>
                <a:gd name="connsiteY41" fmla="*/ 9571 h 9730"/>
                <a:gd name="connsiteX42" fmla="*/ 3840 w 9768"/>
                <a:gd name="connsiteY42" fmla="*/ 9386 h 9730"/>
                <a:gd name="connsiteX43" fmla="*/ 3606 w 9768"/>
                <a:gd name="connsiteY43" fmla="*/ 9238 h 9730"/>
                <a:gd name="connsiteX44" fmla="*/ 3630 w 9768"/>
                <a:gd name="connsiteY44" fmla="*/ 9036 h 9730"/>
                <a:gd name="connsiteX45" fmla="*/ 3618 w 9768"/>
                <a:gd name="connsiteY45" fmla="*/ 8845 h 9730"/>
                <a:gd name="connsiteX46" fmla="*/ 3840 w 9768"/>
                <a:gd name="connsiteY46" fmla="*/ 8572 h 9730"/>
                <a:gd name="connsiteX47" fmla="*/ 3711 w 9768"/>
                <a:gd name="connsiteY47" fmla="*/ 8236 h 9730"/>
                <a:gd name="connsiteX48" fmla="*/ 3559 w 9768"/>
                <a:gd name="connsiteY48" fmla="*/ 7797 h 9730"/>
                <a:gd name="connsiteX49" fmla="*/ 3723 w 9768"/>
                <a:gd name="connsiteY49" fmla="*/ 7231 h 9730"/>
                <a:gd name="connsiteX50" fmla="*/ 4179 w 9768"/>
                <a:gd name="connsiteY50" fmla="*/ 6732 h 9730"/>
                <a:gd name="connsiteX51" fmla="*/ 4261 w 9768"/>
                <a:gd name="connsiteY51" fmla="*/ 6594 h 9730"/>
                <a:gd name="connsiteX52" fmla="*/ 5162 w 9768"/>
                <a:gd name="connsiteY52" fmla="*/ 5663 h 9730"/>
                <a:gd name="connsiteX53" fmla="*/ 5349 w 9768"/>
                <a:gd name="connsiteY53" fmla="*/ 5956 h 9730"/>
                <a:gd name="connsiteX54" fmla="*/ 5396 w 9768"/>
                <a:gd name="connsiteY54" fmla="*/ 6102 h 9730"/>
                <a:gd name="connsiteX55" fmla="*/ 5501 w 9768"/>
                <a:gd name="connsiteY55" fmla="*/ 6491 h 9730"/>
                <a:gd name="connsiteX56" fmla="*/ 5501 w 9768"/>
                <a:gd name="connsiteY56" fmla="*/ 7018 h 9730"/>
                <a:gd name="connsiteX57" fmla="*/ 5513 w 9768"/>
                <a:gd name="connsiteY57" fmla="*/ 7036 h 9730"/>
                <a:gd name="connsiteX58" fmla="*/ 5489 w 9768"/>
                <a:gd name="connsiteY58" fmla="*/ 7464 h 9730"/>
                <a:gd name="connsiteX59" fmla="*/ 5361 w 9768"/>
                <a:gd name="connsiteY59" fmla="*/ 8165 h 9730"/>
                <a:gd name="connsiteX60" fmla="*/ 5384 w 9768"/>
                <a:gd name="connsiteY60" fmla="*/ 8795 h 9730"/>
                <a:gd name="connsiteX61" fmla="*/ 5407 w 9768"/>
                <a:gd name="connsiteY61" fmla="*/ 8962 h 9730"/>
                <a:gd name="connsiteX62" fmla="*/ 5454 w 9768"/>
                <a:gd name="connsiteY62" fmla="*/ 9284 h 9730"/>
                <a:gd name="connsiteX63" fmla="*/ 6565 w 9768"/>
                <a:gd name="connsiteY63" fmla="*/ 9461 h 9730"/>
                <a:gd name="connsiteX64" fmla="*/ 7115 w 9768"/>
                <a:gd name="connsiteY64" fmla="*/ 9592 h 9730"/>
                <a:gd name="connsiteX65" fmla="*/ 7980 w 9768"/>
                <a:gd name="connsiteY65" fmla="*/ 9631 h 9730"/>
                <a:gd name="connsiteX66" fmla="*/ 8437 w 9768"/>
                <a:gd name="connsiteY66" fmla="*/ 9372 h 9730"/>
                <a:gd name="connsiteX67" fmla="*/ 7817 w 9768"/>
                <a:gd name="connsiteY67" fmla="*/ 9231 h 9730"/>
                <a:gd name="connsiteX68" fmla="*/ 7279 w 9768"/>
                <a:gd name="connsiteY68" fmla="*/ 9064 h 9730"/>
                <a:gd name="connsiteX69" fmla="*/ 7431 w 9768"/>
                <a:gd name="connsiteY69" fmla="*/ 8760 h 9730"/>
                <a:gd name="connsiteX70" fmla="*/ 7384 w 9768"/>
                <a:gd name="connsiteY70" fmla="*/ 8544 h 9730"/>
                <a:gd name="connsiteX71" fmla="*/ 7501 w 9768"/>
                <a:gd name="connsiteY71" fmla="*/ 8286 h 9730"/>
                <a:gd name="connsiteX72" fmla="*/ 7817 w 9768"/>
                <a:gd name="connsiteY72" fmla="*/ 8063 h 9730"/>
                <a:gd name="connsiteX73" fmla="*/ 7805 w 9768"/>
                <a:gd name="connsiteY73" fmla="*/ 7783 h 9730"/>
                <a:gd name="connsiteX74" fmla="*/ 7711 w 9768"/>
                <a:gd name="connsiteY74" fmla="*/ 7503 h 9730"/>
                <a:gd name="connsiteX75" fmla="*/ 7688 w 9768"/>
                <a:gd name="connsiteY75" fmla="*/ 7479 h 9730"/>
                <a:gd name="connsiteX76" fmla="*/ 7711 w 9768"/>
                <a:gd name="connsiteY76" fmla="*/ 7479 h 9730"/>
                <a:gd name="connsiteX77" fmla="*/ 7969 w 9768"/>
                <a:gd name="connsiteY77" fmla="*/ 6969 h 9730"/>
                <a:gd name="connsiteX78" fmla="*/ 8472 w 9768"/>
                <a:gd name="connsiteY78" fmla="*/ 5691 h 9730"/>
                <a:gd name="connsiteX79" fmla="*/ 8975 w 9768"/>
                <a:gd name="connsiteY79" fmla="*/ 4675 h 9730"/>
                <a:gd name="connsiteX80" fmla="*/ 9454 w 9768"/>
                <a:gd name="connsiteY80" fmla="*/ 4218 h 9730"/>
                <a:gd name="connsiteX81" fmla="*/ 9513 w 9768"/>
                <a:gd name="connsiteY81" fmla="*/ 4109 h 9730"/>
                <a:gd name="connsiteX82" fmla="*/ 9688 w 9768"/>
                <a:gd name="connsiteY82" fmla="*/ 3893 h 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68" h="9730">
                  <a:moveTo>
                    <a:pt x="9688" y="3893"/>
                  </a:moveTo>
                  <a:cubicBezTo>
                    <a:pt x="9536" y="3868"/>
                    <a:pt x="9536" y="3811"/>
                    <a:pt x="9536" y="3811"/>
                  </a:cubicBezTo>
                  <a:cubicBezTo>
                    <a:pt x="9875" y="3772"/>
                    <a:pt x="9700" y="3631"/>
                    <a:pt x="9700" y="3631"/>
                  </a:cubicBezTo>
                  <a:cubicBezTo>
                    <a:pt x="9700" y="3567"/>
                    <a:pt x="9723" y="3539"/>
                    <a:pt x="9723" y="3539"/>
                  </a:cubicBezTo>
                  <a:cubicBezTo>
                    <a:pt x="9887" y="3425"/>
                    <a:pt x="9536" y="3256"/>
                    <a:pt x="9536" y="3256"/>
                  </a:cubicBezTo>
                  <a:cubicBezTo>
                    <a:pt x="9700" y="3188"/>
                    <a:pt x="9314" y="2735"/>
                    <a:pt x="9314" y="2735"/>
                  </a:cubicBezTo>
                  <a:cubicBezTo>
                    <a:pt x="9466" y="2477"/>
                    <a:pt x="9068" y="2070"/>
                    <a:pt x="9068" y="2070"/>
                  </a:cubicBezTo>
                  <a:cubicBezTo>
                    <a:pt x="9045" y="1829"/>
                    <a:pt x="8647" y="1783"/>
                    <a:pt x="8647" y="1783"/>
                  </a:cubicBezTo>
                  <a:lnTo>
                    <a:pt x="7641" y="1656"/>
                  </a:lnTo>
                  <a:cubicBezTo>
                    <a:pt x="6249" y="1517"/>
                    <a:pt x="6343" y="1358"/>
                    <a:pt x="6343" y="1358"/>
                  </a:cubicBezTo>
                  <a:cubicBezTo>
                    <a:pt x="6355" y="1217"/>
                    <a:pt x="6542" y="919"/>
                    <a:pt x="6542" y="919"/>
                  </a:cubicBezTo>
                  <a:cubicBezTo>
                    <a:pt x="6916" y="986"/>
                    <a:pt x="6869" y="827"/>
                    <a:pt x="6869" y="827"/>
                  </a:cubicBezTo>
                  <a:cubicBezTo>
                    <a:pt x="6916" y="625"/>
                    <a:pt x="6787" y="668"/>
                    <a:pt x="6787" y="668"/>
                  </a:cubicBezTo>
                  <a:lnTo>
                    <a:pt x="6787" y="586"/>
                  </a:lnTo>
                  <a:cubicBezTo>
                    <a:pt x="6975" y="328"/>
                    <a:pt x="6401" y="225"/>
                    <a:pt x="6401" y="225"/>
                  </a:cubicBezTo>
                  <a:lnTo>
                    <a:pt x="6472" y="208"/>
                  </a:lnTo>
                  <a:cubicBezTo>
                    <a:pt x="5723" y="-256"/>
                    <a:pt x="4074" y="204"/>
                    <a:pt x="4074" y="204"/>
                  </a:cubicBezTo>
                  <a:cubicBezTo>
                    <a:pt x="3630" y="367"/>
                    <a:pt x="3957" y="693"/>
                    <a:pt x="3957" y="693"/>
                  </a:cubicBezTo>
                  <a:cubicBezTo>
                    <a:pt x="3746" y="668"/>
                    <a:pt x="3828" y="891"/>
                    <a:pt x="3828" y="891"/>
                  </a:cubicBezTo>
                  <a:cubicBezTo>
                    <a:pt x="3805" y="997"/>
                    <a:pt x="4168" y="976"/>
                    <a:pt x="4168" y="976"/>
                  </a:cubicBezTo>
                  <a:lnTo>
                    <a:pt x="4214" y="1195"/>
                  </a:lnTo>
                  <a:cubicBezTo>
                    <a:pt x="4203" y="1252"/>
                    <a:pt x="4168" y="1319"/>
                    <a:pt x="4039" y="1369"/>
                  </a:cubicBezTo>
                  <a:cubicBezTo>
                    <a:pt x="3255" y="1599"/>
                    <a:pt x="1583" y="1620"/>
                    <a:pt x="1583" y="1620"/>
                  </a:cubicBezTo>
                  <a:cubicBezTo>
                    <a:pt x="904" y="1645"/>
                    <a:pt x="834" y="2059"/>
                    <a:pt x="834" y="2059"/>
                  </a:cubicBezTo>
                  <a:cubicBezTo>
                    <a:pt x="811" y="2116"/>
                    <a:pt x="296" y="2877"/>
                    <a:pt x="296" y="2877"/>
                  </a:cubicBezTo>
                  <a:cubicBezTo>
                    <a:pt x="226" y="2944"/>
                    <a:pt x="4" y="3411"/>
                    <a:pt x="4" y="3411"/>
                  </a:cubicBezTo>
                  <a:cubicBezTo>
                    <a:pt x="-43" y="3783"/>
                    <a:pt x="378" y="3942"/>
                    <a:pt x="378" y="3942"/>
                  </a:cubicBezTo>
                  <a:cubicBezTo>
                    <a:pt x="437" y="3978"/>
                    <a:pt x="518" y="4162"/>
                    <a:pt x="518" y="4162"/>
                  </a:cubicBezTo>
                  <a:cubicBezTo>
                    <a:pt x="553" y="4363"/>
                    <a:pt x="1419" y="4671"/>
                    <a:pt x="1419" y="4671"/>
                  </a:cubicBezTo>
                  <a:cubicBezTo>
                    <a:pt x="1606" y="4802"/>
                    <a:pt x="1910" y="4717"/>
                    <a:pt x="1910" y="4717"/>
                  </a:cubicBezTo>
                  <a:lnTo>
                    <a:pt x="2004" y="4848"/>
                  </a:lnTo>
                  <a:lnTo>
                    <a:pt x="1840" y="5946"/>
                  </a:lnTo>
                  <a:cubicBezTo>
                    <a:pt x="1828" y="6059"/>
                    <a:pt x="1501" y="7889"/>
                    <a:pt x="1501" y="7889"/>
                  </a:cubicBezTo>
                  <a:lnTo>
                    <a:pt x="1513" y="7886"/>
                  </a:lnTo>
                  <a:cubicBezTo>
                    <a:pt x="1489" y="7917"/>
                    <a:pt x="1466" y="7917"/>
                    <a:pt x="1501" y="8059"/>
                  </a:cubicBezTo>
                  <a:cubicBezTo>
                    <a:pt x="1524" y="8169"/>
                    <a:pt x="1594" y="8264"/>
                    <a:pt x="1711" y="8371"/>
                  </a:cubicBezTo>
                  <a:cubicBezTo>
                    <a:pt x="1793" y="8466"/>
                    <a:pt x="1852" y="8533"/>
                    <a:pt x="1805" y="8632"/>
                  </a:cubicBezTo>
                  <a:cubicBezTo>
                    <a:pt x="1770" y="8725"/>
                    <a:pt x="1910" y="8795"/>
                    <a:pt x="1899" y="8887"/>
                  </a:cubicBezTo>
                  <a:cubicBezTo>
                    <a:pt x="1887" y="8972"/>
                    <a:pt x="2039" y="9015"/>
                    <a:pt x="2086" y="9089"/>
                  </a:cubicBezTo>
                  <a:cubicBezTo>
                    <a:pt x="2121" y="9192"/>
                    <a:pt x="2132" y="9291"/>
                    <a:pt x="2156" y="9390"/>
                  </a:cubicBezTo>
                  <a:cubicBezTo>
                    <a:pt x="2191" y="9553"/>
                    <a:pt x="2366" y="9684"/>
                    <a:pt x="2939" y="9719"/>
                  </a:cubicBezTo>
                  <a:cubicBezTo>
                    <a:pt x="3361" y="9744"/>
                    <a:pt x="4086" y="9744"/>
                    <a:pt x="3980" y="9571"/>
                  </a:cubicBezTo>
                  <a:cubicBezTo>
                    <a:pt x="3945" y="9507"/>
                    <a:pt x="3899" y="9450"/>
                    <a:pt x="3840" y="9386"/>
                  </a:cubicBezTo>
                  <a:cubicBezTo>
                    <a:pt x="3782" y="9333"/>
                    <a:pt x="3630" y="9291"/>
                    <a:pt x="3606" y="9238"/>
                  </a:cubicBezTo>
                  <a:cubicBezTo>
                    <a:pt x="3571" y="9192"/>
                    <a:pt x="3548" y="9079"/>
                    <a:pt x="3630" y="9036"/>
                  </a:cubicBezTo>
                  <a:cubicBezTo>
                    <a:pt x="3793" y="8962"/>
                    <a:pt x="3419" y="8891"/>
                    <a:pt x="3618" y="8845"/>
                  </a:cubicBezTo>
                  <a:cubicBezTo>
                    <a:pt x="3840" y="8788"/>
                    <a:pt x="3922" y="8657"/>
                    <a:pt x="3840" y="8572"/>
                  </a:cubicBezTo>
                  <a:cubicBezTo>
                    <a:pt x="3735" y="8463"/>
                    <a:pt x="3840" y="8349"/>
                    <a:pt x="3711" y="8236"/>
                  </a:cubicBezTo>
                  <a:cubicBezTo>
                    <a:pt x="3559" y="8105"/>
                    <a:pt x="3606" y="7935"/>
                    <a:pt x="3559" y="7797"/>
                  </a:cubicBezTo>
                  <a:cubicBezTo>
                    <a:pt x="3524" y="7609"/>
                    <a:pt x="3559" y="7415"/>
                    <a:pt x="3723" y="7231"/>
                  </a:cubicBezTo>
                  <a:cubicBezTo>
                    <a:pt x="3863" y="7064"/>
                    <a:pt x="4074" y="6902"/>
                    <a:pt x="4179" y="6732"/>
                  </a:cubicBezTo>
                  <a:cubicBezTo>
                    <a:pt x="4179" y="6717"/>
                    <a:pt x="4214" y="6664"/>
                    <a:pt x="4261" y="6594"/>
                  </a:cubicBezTo>
                  <a:cubicBezTo>
                    <a:pt x="4694" y="6116"/>
                    <a:pt x="5162" y="5663"/>
                    <a:pt x="5162" y="5663"/>
                  </a:cubicBezTo>
                  <a:cubicBezTo>
                    <a:pt x="5232" y="5670"/>
                    <a:pt x="5290" y="5797"/>
                    <a:pt x="5349" y="5956"/>
                  </a:cubicBezTo>
                  <a:cubicBezTo>
                    <a:pt x="5365" y="6005"/>
                    <a:pt x="5380" y="6053"/>
                    <a:pt x="5396" y="6102"/>
                  </a:cubicBezTo>
                  <a:cubicBezTo>
                    <a:pt x="5442" y="6247"/>
                    <a:pt x="5477" y="6395"/>
                    <a:pt x="5501" y="6491"/>
                  </a:cubicBezTo>
                  <a:cubicBezTo>
                    <a:pt x="5524" y="6668"/>
                    <a:pt x="5466" y="6841"/>
                    <a:pt x="5501" y="7018"/>
                  </a:cubicBezTo>
                  <a:cubicBezTo>
                    <a:pt x="5501" y="7025"/>
                    <a:pt x="5513" y="7029"/>
                    <a:pt x="5513" y="7036"/>
                  </a:cubicBezTo>
                  <a:lnTo>
                    <a:pt x="5489" y="7464"/>
                  </a:lnTo>
                  <a:cubicBezTo>
                    <a:pt x="5489" y="7464"/>
                    <a:pt x="5442" y="7956"/>
                    <a:pt x="5361" y="8165"/>
                  </a:cubicBezTo>
                  <a:cubicBezTo>
                    <a:pt x="5290" y="8381"/>
                    <a:pt x="5314" y="8579"/>
                    <a:pt x="5384" y="8795"/>
                  </a:cubicBezTo>
                  <a:cubicBezTo>
                    <a:pt x="5407" y="8852"/>
                    <a:pt x="5407" y="8909"/>
                    <a:pt x="5407" y="8962"/>
                  </a:cubicBezTo>
                  <a:cubicBezTo>
                    <a:pt x="5325" y="9040"/>
                    <a:pt x="5325" y="9217"/>
                    <a:pt x="5454" y="9284"/>
                  </a:cubicBezTo>
                  <a:cubicBezTo>
                    <a:pt x="5653" y="9394"/>
                    <a:pt x="6261" y="9390"/>
                    <a:pt x="6565" y="9461"/>
                  </a:cubicBezTo>
                  <a:cubicBezTo>
                    <a:pt x="6787" y="9507"/>
                    <a:pt x="6846" y="9563"/>
                    <a:pt x="7115" y="9592"/>
                  </a:cubicBezTo>
                  <a:cubicBezTo>
                    <a:pt x="7384" y="9624"/>
                    <a:pt x="7688" y="9634"/>
                    <a:pt x="7980" y="9631"/>
                  </a:cubicBezTo>
                  <a:cubicBezTo>
                    <a:pt x="8495" y="9613"/>
                    <a:pt x="8799" y="9507"/>
                    <a:pt x="8437" y="9372"/>
                  </a:cubicBezTo>
                  <a:cubicBezTo>
                    <a:pt x="8261" y="9309"/>
                    <a:pt x="8039" y="9273"/>
                    <a:pt x="7817" y="9231"/>
                  </a:cubicBezTo>
                  <a:cubicBezTo>
                    <a:pt x="7594" y="9188"/>
                    <a:pt x="7454" y="9121"/>
                    <a:pt x="7279" y="9064"/>
                  </a:cubicBezTo>
                  <a:cubicBezTo>
                    <a:pt x="7068" y="8986"/>
                    <a:pt x="7279" y="8824"/>
                    <a:pt x="7431" y="8760"/>
                  </a:cubicBezTo>
                  <a:cubicBezTo>
                    <a:pt x="7524" y="8717"/>
                    <a:pt x="7396" y="8594"/>
                    <a:pt x="7384" y="8544"/>
                  </a:cubicBezTo>
                  <a:cubicBezTo>
                    <a:pt x="7372" y="8438"/>
                    <a:pt x="7349" y="8381"/>
                    <a:pt x="7501" y="8286"/>
                  </a:cubicBezTo>
                  <a:cubicBezTo>
                    <a:pt x="7630" y="8215"/>
                    <a:pt x="7782" y="8144"/>
                    <a:pt x="7817" y="8063"/>
                  </a:cubicBezTo>
                  <a:cubicBezTo>
                    <a:pt x="7875" y="7974"/>
                    <a:pt x="7805" y="7871"/>
                    <a:pt x="7805" y="7783"/>
                  </a:cubicBezTo>
                  <a:cubicBezTo>
                    <a:pt x="7805" y="7687"/>
                    <a:pt x="7793" y="7595"/>
                    <a:pt x="7711" y="7503"/>
                  </a:cubicBezTo>
                  <a:cubicBezTo>
                    <a:pt x="7700" y="7496"/>
                    <a:pt x="7688" y="7486"/>
                    <a:pt x="7688" y="7479"/>
                  </a:cubicBezTo>
                  <a:lnTo>
                    <a:pt x="7711" y="7479"/>
                  </a:lnTo>
                  <a:cubicBezTo>
                    <a:pt x="7817" y="7447"/>
                    <a:pt x="7969" y="6969"/>
                    <a:pt x="7969" y="6969"/>
                  </a:cubicBezTo>
                  <a:cubicBezTo>
                    <a:pt x="8039" y="6746"/>
                    <a:pt x="8472" y="5691"/>
                    <a:pt x="8472" y="5691"/>
                  </a:cubicBezTo>
                  <a:cubicBezTo>
                    <a:pt x="8600" y="5411"/>
                    <a:pt x="8975" y="4675"/>
                    <a:pt x="8975" y="4675"/>
                  </a:cubicBezTo>
                  <a:cubicBezTo>
                    <a:pt x="9817" y="4562"/>
                    <a:pt x="9454" y="4218"/>
                    <a:pt x="9454" y="4218"/>
                  </a:cubicBezTo>
                  <a:lnTo>
                    <a:pt x="9513" y="4109"/>
                  </a:lnTo>
                  <a:cubicBezTo>
                    <a:pt x="9957" y="4013"/>
                    <a:pt x="9688" y="3893"/>
                    <a:pt x="9688" y="389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2614961" y="1489883"/>
              <a:ext cx="126417" cy="139059"/>
            </a:xfrm>
            <a:custGeom>
              <a:avLst/>
              <a:gdLst>
                <a:gd name="T0" fmla="*/ 11 w 123"/>
                <a:gd name="T1" fmla="*/ 0 h 135"/>
                <a:gd name="T2" fmla="*/ 123 w 123"/>
                <a:gd name="T3" fmla="*/ 75 h 135"/>
                <a:gd name="T4" fmla="*/ 64 w 123"/>
                <a:gd name="T5" fmla="*/ 135 h 135"/>
                <a:gd name="T6" fmla="*/ 0 w 123"/>
                <a:gd name="T7" fmla="*/ 29 h 135"/>
                <a:gd name="T8" fmla="*/ 11 w 123"/>
                <a:gd name="T9" fmla="*/ 0 h 135"/>
              </a:gdLst>
              <a:ahLst/>
              <a:cxnLst>
                <a:cxn ang="0">
                  <a:pos x="T0" y="T1"/>
                </a:cxn>
                <a:cxn ang="0">
                  <a:pos x="T2" y="T3"/>
                </a:cxn>
                <a:cxn ang="0">
                  <a:pos x="T4" y="T5"/>
                </a:cxn>
                <a:cxn ang="0">
                  <a:pos x="T6" y="T7"/>
                </a:cxn>
                <a:cxn ang="0">
                  <a:pos x="T8" y="T9"/>
                </a:cxn>
              </a:cxnLst>
              <a:rect l="0" t="0" r="r" b="b"/>
              <a:pathLst>
                <a:path w="123" h="135">
                  <a:moveTo>
                    <a:pt x="11" y="0"/>
                  </a:moveTo>
                  <a:cubicBezTo>
                    <a:pt x="11" y="0"/>
                    <a:pt x="119" y="49"/>
                    <a:pt x="123" y="75"/>
                  </a:cubicBezTo>
                  <a:cubicBezTo>
                    <a:pt x="64" y="135"/>
                    <a:pt x="64" y="135"/>
                    <a:pt x="64" y="135"/>
                  </a:cubicBezTo>
                  <a:cubicBezTo>
                    <a:pt x="64" y="135"/>
                    <a:pt x="7" y="109"/>
                    <a:pt x="0" y="29"/>
                  </a:cubicBezTo>
                  <a:lnTo>
                    <a:pt x="1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10"/>
            <p:cNvSpPr>
              <a:spLocks/>
            </p:cNvSpPr>
            <p:nvPr/>
          </p:nvSpPr>
          <p:spPr bwMode="auto">
            <a:xfrm>
              <a:off x="2613654" y="1520833"/>
              <a:ext cx="248040" cy="539672"/>
            </a:xfrm>
            <a:custGeom>
              <a:avLst/>
              <a:gdLst>
                <a:gd name="T0" fmla="*/ 207 w 241"/>
                <a:gd name="T1" fmla="*/ 40 h 524"/>
                <a:gd name="T2" fmla="*/ 235 w 241"/>
                <a:gd name="T3" fmla="*/ 366 h 524"/>
                <a:gd name="T4" fmla="*/ 207 w 241"/>
                <a:gd name="T5" fmla="*/ 524 h 524"/>
                <a:gd name="T6" fmla="*/ 45 w 241"/>
                <a:gd name="T7" fmla="*/ 137 h 524"/>
                <a:gd name="T8" fmla="*/ 0 w 241"/>
                <a:gd name="T9" fmla="*/ 0 h 524"/>
                <a:gd name="T10" fmla="*/ 88 w 241"/>
                <a:gd name="T11" fmla="*/ 67 h 524"/>
                <a:gd name="T12" fmla="*/ 185 w 241"/>
                <a:gd name="T13" fmla="*/ 51 h 524"/>
                <a:gd name="T14" fmla="*/ 207 w 241"/>
                <a:gd name="T15" fmla="*/ 4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524">
                  <a:moveTo>
                    <a:pt x="207" y="40"/>
                  </a:moveTo>
                  <a:cubicBezTo>
                    <a:pt x="241" y="113"/>
                    <a:pt x="235" y="366"/>
                    <a:pt x="235" y="366"/>
                  </a:cubicBezTo>
                  <a:cubicBezTo>
                    <a:pt x="225" y="479"/>
                    <a:pt x="207" y="524"/>
                    <a:pt x="207" y="524"/>
                  </a:cubicBezTo>
                  <a:cubicBezTo>
                    <a:pt x="203" y="489"/>
                    <a:pt x="45" y="137"/>
                    <a:pt x="45" y="137"/>
                  </a:cubicBezTo>
                  <a:cubicBezTo>
                    <a:pt x="3" y="41"/>
                    <a:pt x="0" y="0"/>
                    <a:pt x="0" y="0"/>
                  </a:cubicBezTo>
                  <a:cubicBezTo>
                    <a:pt x="88" y="67"/>
                    <a:pt x="88" y="67"/>
                    <a:pt x="88" y="67"/>
                  </a:cubicBezTo>
                  <a:cubicBezTo>
                    <a:pt x="185" y="51"/>
                    <a:pt x="185" y="51"/>
                    <a:pt x="185" y="51"/>
                  </a:cubicBezTo>
                  <a:lnTo>
                    <a:pt x="207"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11"/>
            <p:cNvSpPr>
              <a:spLocks/>
            </p:cNvSpPr>
            <p:nvPr/>
          </p:nvSpPr>
          <p:spPr bwMode="auto">
            <a:xfrm>
              <a:off x="2766226" y="1516474"/>
              <a:ext cx="74979" cy="116391"/>
            </a:xfrm>
            <a:custGeom>
              <a:avLst/>
              <a:gdLst>
                <a:gd name="T0" fmla="*/ 0 w 73"/>
                <a:gd name="T1" fmla="*/ 53 h 113"/>
                <a:gd name="T2" fmla="*/ 51 w 73"/>
                <a:gd name="T3" fmla="*/ 0 h 113"/>
                <a:gd name="T4" fmla="*/ 62 w 73"/>
                <a:gd name="T5" fmla="*/ 113 h 113"/>
                <a:gd name="T6" fmla="*/ 0 w 73"/>
                <a:gd name="T7" fmla="*/ 53 h 113"/>
              </a:gdLst>
              <a:ahLst/>
              <a:cxnLst>
                <a:cxn ang="0">
                  <a:pos x="T0" y="T1"/>
                </a:cxn>
                <a:cxn ang="0">
                  <a:pos x="T2" y="T3"/>
                </a:cxn>
                <a:cxn ang="0">
                  <a:pos x="T4" y="T5"/>
                </a:cxn>
                <a:cxn ang="0">
                  <a:pos x="T6" y="T7"/>
                </a:cxn>
              </a:cxnLst>
              <a:rect l="0" t="0" r="r" b="b"/>
              <a:pathLst>
                <a:path w="73" h="113">
                  <a:moveTo>
                    <a:pt x="0" y="53"/>
                  </a:moveTo>
                  <a:cubicBezTo>
                    <a:pt x="0" y="53"/>
                    <a:pt x="46" y="14"/>
                    <a:pt x="51" y="0"/>
                  </a:cubicBezTo>
                  <a:cubicBezTo>
                    <a:pt x="51" y="0"/>
                    <a:pt x="73" y="66"/>
                    <a:pt x="62" y="113"/>
                  </a:cubicBezTo>
                  <a:cubicBezTo>
                    <a:pt x="62" y="113"/>
                    <a:pt x="20" y="87"/>
                    <a:pt x="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2"/>
            <p:cNvSpPr>
              <a:spLocks/>
            </p:cNvSpPr>
            <p:nvPr/>
          </p:nvSpPr>
          <p:spPr bwMode="auto">
            <a:xfrm>
              <a:off x="2716531" y="1565298"/>
              <a:ext cx="129905" cy="521363"/>
            </a:xfrm>
            <a:custGeom>
              <a:avLst/>
              <a:gdLst>
                <a:gd name="T0" fmla="*/ 29 w 126"/>
                <a:gd name="T1" fmla="*/ 52 h 485"/>
                <a:gd name="T2" fmla="*/ 0 w 126"/>
                <a:gd name="T3" fmla="*/ 23 h 485"/>
                <a:gd name="T4" fmla="*/ 23 w 126"/>
                <a:gd name="T5" fmla="*/ 0 h 485"/>
                <a:gd name="T6" fmla="*/ 48 w 126"/>
                <a:gd name="T7" fmla="*/ 3 h 485"/>
                <a:gd name="T8" fmla="*/ 68 w 126"/>
                <a:gd name="T9" fmla="*/ 29 h 485"/>
                <a:gd name="T10" fmla="*/ 63 w 126"/>
                <a:gd name="T11" fmla="*/ 50 h 485"/>
                <a:gd name="T12" fmla="*/ 85 w 126"/>
                <a:gd name="T13" fmla="*/ 152 h 485"/>
                <a:gd name="T14" fmla="*/ 126 w 126"/>
                <a:gd name="T15" fmla="*/ 405 h 485"/>
                <a:gd name="T16" fmla="*/ 109 w 126"/>
                <a:gd name="T17" fmla="*/ 485 h 485"/>
                <a:gd name="T18" fmla="*/ 31 w 126"/>
                <a:gd name="T19" fmla="*/ 294 h 485"/>
                <a:gd name="T20" fmla="*/ 29 w 126"/>
                <a:gd name="T21" fmla="*/ 5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485">
                  <a:moveTo>
                    <a:pt x="29" y="52"/>
                  </a:moveTo>
                  <a:cubicBezTo>
                    <a:pt x="0" y="23"/>
                    <a:pt x="0" y="23"/>
                    <a:pt x="0" y="23"/>
                  </a:cubicBezTo>
                  <a:cubicBezTo>
                    <a:pt x="23" y="0"/>
                    <a:pt x="23" y="0"/>
                    <a:pt x="23" y="0"/>
                  </a:cubicBezTo>
                  <a:cubicBezTo>
                    <a:pt x="48" y="3"/>
                    <a:pt x="48" y="3"/>
                    <a:pt x="48" y="3"/>
                  </a:cubicBezTo>
                  <a:cubicBezTo>
                    <a:pt x="68" y="29"/>
                    <a:pt x="68" y="29"/>
                    <a:pt x="68" y="29"/>
                  </a:cubicBezTo>
                  <a:cubicBezTo>
                    <a:pt x="63" y="50"/>
                    <a:pt x="63" y="50"/>
                    <a:pt x="63" y="50"/>
                  </a:cubicBezTo>
                  <a:cubicBezTo>
                    <a:pt x="63" y="50"/>
                    <a:pt x="76" y="74"/>
                    <a:pt x="85" y="152"/>
                  </a:cubicBezTo>
                  <a:cubicBezTo>
                    <a:pt x="126" y="405"/>
                    <a:pt x="126" y="405"/>
                    <a:pt x="126" y="405"/>
                  </a:cubicBezTo>
                  <a:cubicBezTo>
                    <a:pt x="109" y="485"/>
                    <a:pt x="109" y="485"/>
                    <a:pt x="109" y="485"/>
                  </a:cubicBezTo>
                  <a:cubicBezTo>
                    <a:pt x="31" y="294"/>
                    <a:pt x="31" y="294"/>
                    <a:pt x="31" y="294"/>
                  </a:cubicBezTo>
                  <a:cubicBezTo>
                    <a:pt x="31" y="294"/>
                    <a:pt x="17" y="82"/>
                    <a:pt x="29" y="52"/>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lasses man"/>
          <p:cNvGrpSpPr/>
          <p:nvPr/>
        </p:nvGrpSpPr>
        <p:grpSpPr>
          <a:xfrm>
            <a:off x="2916462" y="1252083"/>
            <a:ext cx="1022217" cy="3061191"/>
            <a:chOff x="6148228" y="1277420"/>
            <a:chExt cx="892816" cy="2673679"/>
          </a:xfrm>
        </p:grpSpPr>
        <p:sp>
          <p:nvSpPr>
            <p:cNvPr id="21" name="Freeform 6"/>
            <p:cNvSpPr>
              <a:spLocks/>
            </p:cNvSpPr>
            <p:nvPr/>
          </p:nvSpPr>
          <p:spPr bwMode="auto">
            <a:xfrm>
              <a:off x="6294470" y="1277420"/>
              <a:ext cx="371962" cy="559533"/>
            </a:xfrm>
            <a:custGeom>
              <a:avLst/>
              <a:gdLst>
                <a:gd name="T0" fmla="*/ 297 w 297"/>
                <a:gd name="T1" fmla="*/ 357 h 447"/>
                <a:gd name="T2" fmla="*/ 222 w 297"/>
                <a:gd name="T3" fmla="*/ 309 h 447"/>
                <a:gd name="T4" fmla="*/ 236 w 297"/>
                <a:gd name="T5" fmla="*/ 254 h 447"/>
                <a:gd name="T6" fmla="*/ 249 w 297"/>
                <a:gd name="T7" fmla="*/ 224 h 447"/>
                <a:gd name="T8" fmla="*/ 264 w 297"/>
                <a:gd name="T9" fmla="*/ 194 h 447"/>
                <a:gd name="T10" fmla="*/ 256 w 297"/>
                <a:gd name="T11" fmla="*/ 155 h 447"/>
                <a:gd name="T12" fmla="*/ 255 w 297"/>
                <a:gd name="T13" fmla="*/ 125 h 447"/>
                <a:gd name="T14" fmla="*/ 251 w 297"/>
                <a:gd name="T15" fmla="*/ 59 h 447"/>
                <a:gd name="T16" fmla="*/ 211 w 297"/>
                <a:gd name="T17" fmla="*/ 26 h 447"/>
                <a:gd name="T18" fmla="*/ 154 w 297"/>
                <a:gd name="T19" fmla="*/ 3 h 447"/>
                <a:gd name="T20" fmla="*/ 97 w 297"/>
                <a:gd name="T21" fmla="*/ 14 h 447"/>
                <a:gd name="T22" fmla="*/ 44 w 297"/>
                <a:gd name="T23" fmla="*/ 51 h 447"/>
                <a:gd name="T24" fmla="*/ 33 w 297"/>
                <a:gd name="T25" fmla="*/ 110 h 447"/>
                <a:gd name="T26" fmla="*/ 37 w 297"/>
                <a:gd name="T27" fmla="*/ 136 h 447"/>
                <a:gd name="T28" fmla="*/ 52 w 297"/>
                <a:gd name="T29" fmla="*/ 167 h 447"/>
                <a:gd name="T30" fmla="*/ 32 w 297"/>
                <a:gd name="T31" fmla="*/ 169 h 447"/>
                <a:gd name="T32" fmla="*/ 35 w 297"/>
                <a:gd name="T33" fmla="*/ 203 h 447"/>
                <a:gd name="T34" fmla="*/ 60 w 297"/>
                <a:gd name="T35" fmla="*/ 237 h 447"/>
                <a:gd name="T36" fmla="*/ 73 w 297"/>
                <a:gd name="T37" fmla="*/ 243 h 447"/>
                <a:gd name="T38" fmla="*/ 85 w 297"/>
                <a:gd name="T39" fmla="*/ 274 h 447"/>
                <a:gd name="T40" fmla="*/ 0 w 297"/>
                <a:gd name="T41" fmla="*/ 373 h 447"/>
                <a:gd name="T42" fmla="*/ 297 w 297"/>
                <a:gd name="T43" fmla="*/ 35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447">
                  <a:moveTo>
                    <a:pt x="297" y="357"/>
                  </a:moveTo>
                  <a:cubicBezTo>
                    <a:pt x="283" y="352"/>
                    <a:pt x="221" y="327"/>
                    <a:pt x="222" y="309"/>
                  </a:cubicBezTo>
                  <a:cubicBezTo>
                    <a:pt x="222" y="287"/>
                    <a:pt x="228" y="274"/>
                    <a:pt x="236" y="254"/>
                  </a:cubicBezTo>
                  <a:cubicBezTo>
                    <a:pt x="240" y="242"/>
                    <a:pt x="238" y="232"/>
                    <a:pt x="249" y="224"/>
                  </a:cubicBezTo>
                  <a:cubicBezTo>
                    <a:pt x="258" y="217"/>
                    <a:pt x="261" y="205"/>
                    <a:pt x="264" y="194"/>
                  </a:cubicBezTo>
                  <a:cubicBezTo>
                    <a:pt x="265" y="187"/>
                    <a:pt x="275" y="148"/>
                    <a:pt x="256" y="155"/>
                  </a:cubicBezTo>
                  <a:cubicBezTo>
                    <a:pt x="238" y="155"/>
                    <a:pt x="255" y="137"/>
                    <a:pt x="255" y="125"/>
                  </a:cubicBezTo>
                  <a:cubicBezTo>
                    <a:pt x="255" y="106"/>
                    <a:pt x="256" y="77"/>
                    <a:pt x="251" y="59"/>
                  </a:cubicBezTo>
                  <a:cubicBezTo>
                    <a:pt x="246" y="41"/>
                    <a:pt x="224" y="36"/>
                    <a:pt x="211" y="26"/>
                  </a:cubicBezTo>
                  <a:cubicBezTo>
                    <a:pt x="193" y="12"/>
                    <a:pt x="178" y="0"/>
                    <a:pt x="154" y="3"/>
                  </a:cubicBezTo>
                  <a:cubicBezTo>
                    <a:pt x="130" y="6"/>
                    <a:pt x="120" y="0"/>
                    <a:pt x="97" y="14"/>
                  </a:cubicBezTo>
                  <a:cubicBezTo>
                    <a:pt x="80" y="24"/>
                    <a:pt x="50" y="29"/>
                    <a:pt x="44" y="51"/>
                  </a:cubicBezTo>
                  <a:cubicBezTo>
                    <a:pt x="39" y="68"/>
                    <a:pt x="26" y="93"/>
                    <a:pt x="33" y="110"/>
                  </a:cubicBezTo>
                  <a:cubicBezTo>
                    <a:pt x="37" y="118"/>
                    <a:pt x="34" y="127"/>
                    <a:pt x="37" y="136"/>
                  </a:cubicBezTo>
                  <a:cubicBezTo>
                    <a:pt x="40" y="147"/>
                    <a:pt x="51" y="155"/>
                    <a:pt x="52" y="167"/>
                  </a:cubicBezTo>
                  <a:cubicBezTo>
                    <a:pt x="46" y="171"/>
                    <a:pt x="38" y="165"/>
                    <a:pt x="32" y="169"/>
                  </a:cubicBezTo>
                  <a:cubicBezTo>
                    <a:pt x="23" y="175"/>
                    <a:pt x="32" y="196"/>
                    <a:pt x="35" y="203"/>
                  </a:cubicBezTo>
                  <a:cubicBezTo>
                    <a:pt x="40" y="212"/>
                    <a:pt x="49" y="233"/>
                    <a:pt x="60" y="237"/>
                  </a:cubicBezTo>
                  <a:cubicBezTo>
                    <a:pt x="68" y="240"/>
                    <a:pt x="70" y="234"/>
                    <a:pt x="73" y="243"/>
                  </a:cubicBezTo>
                  <a:cubicBezTo>
                    <a:pt x="77" y="254"/>
                    <a:pt x="82" y="264"/>
                    <a:pt x="85" y="274"/>
                  </a:cubicBezTo>
                  <a:cubicBezTo>
                    <a:pt x="96" y="311"/>
                    <a:pt x="30" y="363"/>
                    <a:pt x="0" y="373"/>
                  </a:cubicBezTo>
                  <a:cubicBezTo>
                    <a:pt x="0" y="373"/>
                    <a:pt x="248" y="447"/>
                    <a:pt x="297" y="357"/>
                  </a:cubicBezTo>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6243073" y="2507228"/>
              <a:ext cx="605101" cy="1443871"/>
            </a:xfrm>
            <a:custGeom>
              <a:avLst/>
              <a:gdLst>
                <a:gd name="T0" fmla="*/ 29 w 494"/>
                <a:gd name="T1" fmla="*/ 4 h 1178"/>
                <a:gd name="T2" fmla="*/ 13 w 494"/>
                <a:gd name="T3" fmla="*/ 180 h 1178"/>
                <a:gd name="T4" fmla="*/ 15 w 494"/>
                <a:gd name="T5" fmla="*/ 265 h 1178"/>
                <a:gd name="T6" fmla="*/ 7 w 494"/>
                <a:gd name="T7" fmla="*/ 407 h 1178"/>
                <a:gd name="T8" fmla="*/ 11 w 494"/>
                <a:gd name="T9" fmla="*/ 567 h 1178"/>
                <a:gd name="T10" fmla="*/ 32 w 494"/>
                <a:gd name="T11" fmla="*/ 627 h 1178"/>
                <a:gd name="T12" fmla="*/ 27 w 494"/>
                <a:gd name="T13" fmla="*/ 688 h 1178"/>
                <a:gd name="T14" fmla="*/ 27 w 494"/>
                <a:gd name="T15" fmla="*/ 761 h 1178"/>
                <a:gd name="T16" fmla="*/ 35 w 494"/>
                <a:gd name="T17" fmla="*/ 844 h 1178"/>
                <a:gd name="T18" fmla="*/ 42 w 494"/>
                <a:gd name="T19" fmla="*/ 907 h 1178"/>
                <a:gd name="T20" fmla="*/ 49 w 494"/>
                <a:gd name="T21" fmla="*/ 970 h 1178"/>
                <a:gd name="T22" fmla="*/ 62 w 494"/>
                <a:gd name="T23" fmla="*/ 1019 h 1178"/>
                <a:gd name="T24" fmla="*/ 68 w 494"/>
                <a:gd name="T25" fmla="*/ 1092 h 1178"/>
                <a:gd name="T26" fmla="*/ 126 w 494"/>
                <a:gd name="T27" fmla="*/ 1172 h 1178"/>
                <a:gd name="T28" fmla="*/ 202 w 494"/>
                <a:gd name="T29" fmla="*/ 1136 h 1178"/>
                <a:gd name="T30" fmla="*/ 192 w 494"/>
                <a:gd name="T31" fmla="*/ 1091 h 1178"/>
                <a:gd name="T32" fmla="*/ 175 w 494"/>
                <a:gd name="T33" fmla="*/ 1055 h 1178"/>
                <a:gd name="T34" fmla="*/ 177 w 494"/>
                <a:gd name="T35" fmla="*/ 1006 h 1178"/>
                <a:gd name="T36" fmla="*/ 176 w 494"/>
                <a:gd name="T37" fmla="*/ 959 h 1178"/>
                <a:gd name="T38" fmla="*/ 193 w 494"/>
                <a:gd name="T39" fmla="*/ 893 h 1178"/>
                <a:gd name="T40" fmla="*/ 183 w 494"/>
                <a:gd name="T41" fmla="*/ 812 h 1178"/>
                <a:gd name="T42" fmla="*/ 172 w 494"/>
                <a:gd name="T43" fmla="*/ 705 h 1178"/>
                <a:gd name="T44" fmla="*/ 183 w 494"/>
                <a:gd name="T45" fmla="*/ 567 h 1178"/>
                <a:gd name="T46" fmla="*/ 217 w 494"/>
                <a:gd name="T47" fmla="*/ 445 h 1178"/>
                <a:gd name="T48" fmla="*/ 247 w 494"/>
                <a:gd name="T49" fmla="*/ 321 h 1178"/>
                <a:gd name="T50" fmla="*/ 264 w 494"/>
                <a:gd name="T51" fmla="*/ 426 h 1178"/>
                <a:gd name="T52" fmla="*/ 266 w 494"/>
                <a:gd name="T53" fmla="*/ 565 h 1178"/>
                <a:gd name="T54" fmla="*/ 267 w 494"/>
                <a:gd name="T55" fmla="*/ 682 h 1178"/>
                <a:gd name="T56" fmla="*/ 256 w 494"/>
                <a:gd name="T57" fmla="*/ 827 h 1178"/>
                <a:gd name="T58" fmla="*/ 257 w 494"/>
                <a:gd name="T59" fmla="*/ 971 h 1178"/>
                <a:gd name="T60" fmla="*/ 259 w 494"/>
                <a:gd name="T61" fmla="*/ 1009 h 1178"/>
                <a:gd name="T62" fmla="*/ 262 w 494"/>
                <a:gd name="T63" fmla="*/ 1082 h 1178"/>
                <a:gd name="T64" fmla="*/ 340 w 494"/>
                <a:gd name="T65" fmla="*/ 1123 h 1178"/>
                <a:gd name="T66" fmla="*/ 378 w 494"/>
                <a:gd name="T67" fmla="*/ 1153 h 1178"/>
                <a:gd name="T68" fmla="*/ 437 w 494"/>
                <a:gd name="T69" fmla="*/ 1162 h 1178"/>
                <a:gd name="T70" fmla="*/ 469 w 494"/>
                <a:gd name="T71" fmla="*/ 1102 h 1178"/>
                <a:gd name="T72" fmla="*/ 426 w 494"/>
                <a:gd name="T73" fmla="*/ 1070 h 1178"/>
                <a:gd name="T74" fmla="*/ 389 w 494"/>
                <a:gd name="T75" fmla="*/ 1032 h 1178"/>
                <a:gd name="T76" fmla="*/ 399 w 494"/>
                <a:gd name="T77" fmla="*/ 962 h 1178"/>
                <a:gd name="T78" fmla="*/ 396 w 494"/>
                <a:gd name="T79" fmla="*/ 913 h 1178"/>
                <a:gd name="T80" fmla="*/ 404 w 494"/>
                <a:gd name="T81" fmla="*/ 855 h 1178"/>
                <a:gd name="T82" fmla="*/ 426 w 494"/>
                <a:gd name="T83" fmla="*/ 803 h 1178"/>
                <a:gd name="T84" fmla="*/ 424 w 494"/>
                <a:gd name="T85" fmla="*/ 740 h 1178"/>
                <a:gd name="T86" fmla="*/ 418 w 494"/>
                <a:gd name="T87" fmla="*/ 676 h 1178"/>
                <a:gd name="T88" fmla="*/ 425 w 494"/>
                <a:gd name="T89" fmla="*/ 610 h 1178"/>
                <a:gd name="T90" fmla="*/ 434 w 494"/>
                <a:gd name="T91" fmla="*/ 465 h 1178"/>
                <a:gd name="T92" fmla="*/ 462 w 494"/>
                <a:gd name="T93" fmla="*/ 330 h 1178"/>
                <a:gd name="T94" fmla="*/ 469 w 494"/>
                <a:gd name="T95" fmla="*/ 193 h 1178"/>
                <a:gd name="T96" fmla="*/ 469 w 494"/>
                <a:gd name="T97" fmla="*/ 124 h 1178"/>
                <a:gd name="T98" fmla="*/ 462 w 494"/>
                <a:gd name="T99"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1178">
                  <a:moveTo>
                    <a:pt x="29" y="4"/>
                  </a:moveTo>
                  <a:cubicBezTo>
                    <a:pt x="24" y="91"/>
                    <a:pt x="13" y="172"/>
                    <a:pt x="13" y="180"/>
                  </a:cubicBezTo>
                  <a:cubicBezTo>
                    <a:pt x="10" y="209"/>
                    <a:pt x="9" y="237"/>
                    <a:pt x="15" y="265"/>
                  </a:cubicBezTo>
                  <a:cubicBezTo>
                    <a:pt x="25" y="310"/>
                    <a:pt x="12" y="361"/>
                    <a:pt x="7" y="407"/>
                  </a:cubicBezTo>
                  <a:cubicBezTo>
                    <a:pt x="1" y="460"/>
                    <a:pt x="0" y="514"/>
                    <a:pt x="11" y="567"/>
                  </a:cubicBezTo>
                  <a:cubicBezTo>
                    <a:pt x="15" y="588"/>
                    <a:pt x="22" y="608"/>
                    <a:pt x="32" y="627"/>
                  </a:cubicBezTo>
                  <a:cubicBezTo>
                    <a:pt x="41" y="645"/>
                    <a:pt x="29" y="668"/>
                    <a:pt x="27" y="688"/>
                  </a:cubicBezTo>
                  <a:cubicBezTo>
                    <a:pt x="25" y="712"/>
                    <a:pt x="25" y="736"/>
                    <a:pt x="27" y="761"/>
                  </a:cubicBezTo>
                  <a:cubicBezTo>
                    <a:pt x="30" y="787"/>
                    <a:pt x="27" y="818"/>
                    <a:pt x="35" y="844"/>
                  </a:cubicBezTo>
                  <a:cubicBezTo>
                    <a:pt x="42" y="867"/>
                    <a:pt x="45" y="883"/>
                    <a:pt x="42" y="907"/>
                  </a:cubicBezTo>
                  <a:cubicBezTo>
                    <a:pt x="40" y="929"/>
                    <a:pt x="49" y="947"/>
                    <a:pt x="49" y="970"/>
                  </a:cubicBezTo>
                  <a:cubicBezTo>
                    <a:pt x="48" y="991"/>
                    <a:pt x="59" y="1001"/>
                    <a:pt x="62" y="1019"/>
                  </a:cubicBezTo>
                  <a:cubicBezTo>
                    <a:pt x="65" y="1043"/>
                    <a:pt x="67" y="1068"/>
                    <a:pt x="68" y="1092"/>
                  </a:cubicBezTo>
                  <a:cubicBezTo>
                    <a:pt x="70" y="1132"/>
                    <a:pt x="84" y="1164"/>
                    <a:pt x="126" y="1172"/>
                  </a:cubicBezTo>
                  <a:cubicBezTo>
                    <a:pt x="157" y="1178"/>
                    <a:pt x="210" y="1178"/>
                    <a:pt x="202" y="1136"/>
                  </a:cubicBezTo>
                  <a:cubicBezTo>
                    <a:pt x="200" y="1120"/>
                    <a:pt x="196" y="1106"/>
                    <a:pt x="192" y="1091"/>
                  </a:cubicBezTo>
                  <a:cubicBezTo>
                    <a:pt x="188" y="1078"/>
                    <a:pt x="177" y="1068"/>
                    <a:pt x="175" y="1055"/>
                  </a:cubicBezTo>
                  <a:cubicBezTo>
                    <a:pt x="173" y="1044"/>
                    <a:pt x="171" y="1016"/>
                    <a:pt x="177" y="1006"/>
                  </a:cubicBezTo>
                  <a:cubicBezTo>
                    <a:pt x="189" y="988"/>
                    <a:pt x="161" y="971"/>
                    <a:pt x="176" y="959"/>
                  </a:cubicBezTo>
                  <a:cubicBezTo>
                    <a:pt x="193" y="945"/>
                    <a:pt x="198" y="914"/>
                    <a:pt x="193" y="893"/>
                  </a:cubicBezTo>
                  <a:cubicBezTo>
                    <a:pt x="185" y="866"/>
                    <a:pt x="192" y="839"/>
                    <a:pt x="183" y="812"/>
                  </a:cubicBezTo>
                  <a:cubicBezTo>
                    <a:pt x="172" y="779"/>
                    <a:pt x="175" y="738"/>
                    <a:pt x="172" y="705"/>
                  </a:cubicBezTo>
                  <a:cubicBezTo>
                    <a:pt x="169" y="659"/>
                    <a:pt x="172" y="611"/>
                    <a:pt x="183" y="567"/>
                  </a:cubicBezTo>
                  <a:cubicBezTo>
                    <a:pt x="194" y="526"/>
                    <a:pt x="209" y="486"/>
                    <a:pt x="217" y="445"/>
                  </a:cubicBezTo>
                  <a:cubicBezTo>
                    <a:pt x="219" y="434"/>
                    <a:pt x="237" y="320"/>
                    <a:pt x="247" y="321"/>
                  </a:cubicBezTo>
                  <a:cubicBezTo>
                    <a:pt x="261" y="323"/>
                    <a:pt x="263" y="414"/>
                    <a:pt x="264" y="426"/>
                  </a:cubicBezTo>
                  <a:cubicBezTo>
                    <a:pt x="269" y="473"/>
                    <a:pt x="263" y="519"/>
                    <a:pt x="266" y="565"/>
                  </a:cubicBezTo>
                  <a:cubicBezTo>
                    <a:pt x="268" y="605"/>
                    <a:pt x="271" y="642"/>
                    <a:pt x="267" y="682"/>
                  </a:cubicBezTo>
                  <a:cubicBezTo>
                    <a:pt x="261" y="730"/>
                    <a:pt x="261" y="779"/>
                    <a:pt x="256" y="827"/>
                  </a:cubicBezTo>
                  <a:cubicBezTo>
                    <a:pt x="251" y="876"/>
                    <a:pt x="252" y="921"/>
                    <a:pt x="257" y="971"/>
                  </a:cubicBezTo>
                  <a:cubicBezTo>
                    <a:pt x="259" y="984"/>
                    <a:pt x="259" y="997"/>
                    <a:pt x="259" y="1009"/>
                  </a:cubicBezTo>
                  <a:cubicBezTo>
                    <a:pt x="254" y="1027"/>
                    <a:pt x="254" y="1067"/>
                    <a:pt x="262" y="1082"/>
                  </a:cubicBezTo>
                  <a:cubicBezTo>
                    <a:pt x="277" y="1107"/>
                    <a:pt x="319" y="1107"/>
                    <a:pt x="340" y="1123"/>
                  </a:cubicBezTo>
                  <a:cubicBezTo>
                    <a:pt x="355" y="1134"/>
                    <a:pt x="359" y="1147"/>
                    <a:pt x="378" y="1153"/>
                  </a:cubicBezTo>
                  <a:cubicBezTo>
                    <a:pt x="396" y="1160"/>
                    <a:pt x="417" y="1163"/>
                    <a:pt x="437" y="1162"/>
                  </a:cubicBezTo>
                  <a:cubicBezTo>
                    <a:pt x="473" y="1158"/>
                    <a:pt x="494" y="1134"/>
                    <a:pt x="469" y="1102"/>
                  </a:cubicBezTo>
                  <a:cubicBezTo>
                    <a:pt x="457" y="1088"/>
                    <a:pt x="442" y="1080"/>
                    <a:pt x="426" y="1070"/>
                  </a:cubicBezTo>
                  <a:cubicBezTo>
                    <a:pt x="410" y="1060"/>
                    <a:pt x="401" y="1046"/>
                    <a:pt x="389" y="1032"/>
                  </a:cubicBezTo>
                  <a:cubicBezTo>
                    <a:pt x="374" y="1015"/>
                    <a:pt x="388" y="978"/>
                    <a:pt x="399" y="962"/>
                  </a:cubicBezTo>
                  <a:cubicBezTo>
                    <a:pt x="405" y="953"/>
                    <a:pt x="397" y="924"/>
                    <a:pt x="396" y="913"/>
                  </a:cubicBezTo>
                  <a:cubicBezTo>
                    <a:pt x="395" y="889"/>
                    <a:pt x="393" y="876"/>
                    <a:pt x="404" y="855"/>
                  </a:cubicBezTo>
                  <a:cubicBezTo>
                    <a:pt x="412" y="839"/>
                    <a:pt x="423" y="822"/>
                    <a:pt x="426" y="803"/>
                  </a:cubicBezTo>
                  <a:cubicBezTo>
                    <a:pt x="430" y="783"/>
                    <a:pt x="424" y="759"/>
                    <a:pt x="424" y="740"/>
                  </a:cubicBezTo>
                  <a:cubicBezTo>
                    <a:pt x="424" y="718"/>
                    <a:pt x="424" y="697"/>
                    <a:pt x="418" y="676"/>
                  </a:cubicBezTo>
                  <a:cubicBezTo>
                    <a:pt x="411" y="650"/>
                    <a:pt x="424" y="634"/>
                    <a:pt x="425" y="610"/>
                  </a:cubicBezTo>
                  <a:cubicBezTo>
                    <a:pt x="429" y="562"/>
                    <a:pt x="428" y="514"/>
                    <a:pt x="434" y="465"/>
                  </a:cubicBezTo>
                  <a:cubicBezTo>
                    <a:pt x="440" y="419"/>
                    <a:pt x="456" y="377"/>
                    <a:pt x="462" y="330"/>
                  </a:cubicBezTo>
                  <a:cubicBezTo>
                    <a:pt x="469" y="285"/>
                    <a:pt x="471" y="239"/>
                    <a:pt x="469" y="193"/>
                  </a:cubicBezTo>
                  <a:cubicBezTo>
                    <a:pt x="469" y="169"/>
                    <a:pt x="467" y="147"/>
                    <a:pt x="469" y="124"/>
                  </a:cubicBezTo>
                  <a:cubicBezTo>
                    <a:pt x="469" y="119"/>
                    <a:pt x="466" y="63"/>
                    <a:pt x="462" y="0"/>
                  </a:cubicBezTo>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6249961" y="2021345"/>
              <a:ext cx="573310" cy="626296"/>
            </a:xfrm>
            <a:custGeom>
              <a:avLst/>
              <a:gdLst>
                <a:gd name="T0" fmla="*/ 1 w 458"/>
                <a:gd name="T1" fmla="*/ 44 h 500"/>
                <a:gd name="T2" fmla="*/ 45 w 458"/>
                <a:gd name="T3" fmla="*/ 189 h 500"/>
                <a:gd name="T4" fmla="*/ 13 w 458"/>
                <a:gd name="T5" fmla="*/ 488 h 500"/>
                <a:gd name="T6" fmla="*/ 458 w 458"/>
                <a:gd name="T7" fmla="*/ 500 h 500"/>
                <a:gd name="T8" fmla="*/ 446 w 458"/>
                <a:gd name="T9" fmla="*/ 132 h 500"/>
                <a:gd name="T10" fmla="*/ 48 w 458"/>
                <a:gd name="T11" fmla="*/ 92 h 500"/>
                <a:gd name="T12" fmla="*/ 45 w 458"/>
                <a:gd name="T13" fmla="*/ 86 h 500"/>
                <a:gd name="T14" fmla="*/ 1 w 458"/>
                <a:gd name="T15" fmla="*/ 44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500">
                  <a:moveTo>
                    <a:pt x="1" y="44"/>
                  </a:moveTo>
                  <a:cubicBezTo>
                    <a:pt x="1" y="44"/>
                    <a:pt x="54" y="144"/>
                    <a:pt x="45" y="189"/>
                  </a:cubicBezTo>
                  <a:cubicBezTo>
                    <a:pt x="45" y="189"/>
                    <a:pt x="0" y="464"/>
                    <a:pt x="13" y="488"/>
                  </a:cubicBezTo>
                  <a:cubicBezTo>
                    <a:pt x="458" y="500"/>
                    <a:pt x="458" y="500"/>
                    <a:pt x="458" y="500"/>
                  </a:cubicBezTo>
                  <a:cubicBezTo>
                    <a:pt x="458" y="500"/>
                    <a:pt x="448" y="249"/>
                    <a:pt x="446" y="132"/>
                  </a:cubicBezTo>
                  <a:cubicBezTo>
                    <a:pt x="446" y="132"/>
                    <a:pt x="98" y="172"/>
                    <a:pt x="48" y="92"/>
                  </a:cubicBezTo>
                  <a:cubicBezTo>
                    <a:pt x="47" y="90"/>
                    <a:pt x="46" y="88"/>
                    <a:pt x="45" y="86"/>
                  </a:cubicBezTo>
                  <a:cubicBezTo>
                    <a:pt x="8" y="0"/>
                    <a:pt x="1" y="44"/>
                    <a:pt x="1" y="44"/>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6221349" y="1904246"/>
              <a:ext cx="819695" cy="373022"/>
            </a:xfrm>
            <a:custGeom>
              <a:avLst/>
              <a:gdLst>
                <a:gd name="T0" fmla="*/ 635 w 655"/>
                <a:gd name="T1" fmla="*/ 147 h 298"/>
                <a:gd name="T2" fmla="*/ 552 w 655"/>
                <a:gd name="T3" fmla="*/ 34 h 298"/>
                <a:gd name="T4" fmla="*/ 422 w 655"/>
                <a:gd name="T5" fmla="*/ 0 h 298"/>
                <a:gd name="T6" fmla="*/ 355 w 655"/>
                <a:gd name="T7" fmla="*/ 86 h 298"/>
                <a:gd name="T8" fmla="*/ 214 w 655"/>
                <a:gd name="T9" fmla="*/ 75 h 298"/>
                <a:gd name="T10" fmla="*/ 58 w 655"/>
                <a:gd name="T11" fmla="*/ 52 h 298"/>
                <a:gd name="T12" fmla="*/ 0 w 655"/>
                <a:gd name="T13" fmla="*/ 126 h 298"/>
                <a:gd name="T14" fmla="*/ 79 w 655"/>
                <a:gd name="T15" fmla="*/ 247 h 298"/>
                <a:gd name="T16" fmla="*/ 278 w 655"/>
                <a:gd name="T17" fmla="*/ 292 h 298"/>
                <a:gd name="T18" fmla="*/ 430 w 655"/>
                <a:gd name="T19" fmla="*/ 254 h 298"/>
                <a:gd name="T20" fmla="*/ 467 w 655"/>
                <a:gd name="T21" fmla="*/ 238 h 298"/>
                <a:gd name="T22" fmla="*/ 563 w 655"/>
                <a:gd name="T23" fmla="*/ 227 h 298"/>
                <a:gd name="T24" fmla="*/ 635 w 655"/>
                <a:gd name="T25" fmla="*/ 14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5" h="298">
                  <a:moveTo>
                    <a:pt x="635" y="147"/>
                  </a:moveTo>
                  <a:cubicBezTo>
                    <a:pt x="635" y="147"/>
                    <a:pt x="610" y="79"/>
                    <a:pt x="552" y="34"/>
                  </a:cubicBezTo>
                  <a:cubicBezTo>
                    <a:pt x="422" y="0"/>
                    <a:pt x="422" y="0"/>
                    <a:pt x="422" y="0"/>
                  </a:cubicBezTo>
                  <a:cubicBezTo>
                    <a:pt x="355" y="86"/>
                    <a:pt x="355" y="86"/>
                    <a:pt x="355" y="86"/>
                  </a:cubicBezTo>
                  <a:cubicBezTo>
                    <a:pt x="214" y="75"/>
                    <a:pt x="214" y="75"/>
                    <a:pt x="214" y="75"/>
                  </a:cubicBezTo>
                  <a:cubicBezTo>
                    <a:pt x="58" y="52"/>
                    <a:pt x="58" y="52"/>
                    <a:pt x="58" y="52"/>
                  </a:cubicBezTo>
                  <a:cubicBezTo>
                    <a:pt x="0" y="126"/>
                    <a:pt x="0" y="126"/>
                    <a:pt x="0" y="126"/>
                  </a:cubicBezTo>
                  <a:cubicBezTo>
                    <a:pt x="79" y="247"/>
                    <a:pt x="79" y="247"/>
                    <a:pt x="79" y="247"/>
                  </a:cubicBezTo>
                  <a:cubicBezTo>
                    <a:pt x="79" y="247"/>
                    <a:pt x="114" y="298"/>
                    <a:pt x="278" y="292"/>
                  </a:cubicBezTo>
                  <a:cubicBezTo>
                    <a:pt x="278" y="292"/>
                    <a:pt x="370" y="298"/>
                    <a:pt x="430" y="254"/>
                  </a:cubicBezTo>
                  <a:cubicBezTo>
                    <a:pt x="430" y="254"/>
                    <a:pt x="460" y="251"/>
                    <a:pt x="467" y="238"/>
                  </a:cubicBezTo>
                  <a:cubicBezTo>
                    <a:pt x="467" y="238"/>
                    <a:pt x="531" y="235"/>
                    <a:pt x="563" y="227"/>
                  </a:cubicBezTo>
                  <a:cubicBezTo>
                    <a:pt x="563" y="227"/>
                    <a:pt x="655" y="234"/>
                    <a:pt x="635" y="147"/>
                  </a:cubicBezTo>
                  <a:close/>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0"/>
            <p:cNvSpPr>
              <a:spLocks/>
            </p:cNvSpPr>
            <p:nvPr/>
          </p:nvSpPr>
          <p:spPr bwMode="auto">
            <a:xfrm>
              <a:off x="6148228" y="1666868"/>
              <a:ext cx="777306" cy="412762"/>
            </a:xfrm>
            <a:custGeom>
              <a:avLst/>
              <a:gdLst>
                <a:gd name="T0" fmla="*/ 352 w 621"/>
                <a:gd name="T1" fmla="*/ 16 h 330"/>
                <a:gd name="T2" fmla="*/ 453 w 621"/>
                <a:gd name="T3" fmla="*/ 58 h 330"/>
                <a:gd name="T4" fmla="*/ 562 w 621"/>
                <a:gd name="T5" fmla="*/ 140 h 330"/>
                <a:gd name="T6" fmla="*/ 621 w 621"/>
                <a:gd name="T7" fmla="*/ 232 h 330"/>
                <a:gd name="T8" fmla="*/ 562 w 621"/>
                <a:gd name="T9" fmla="*/ 234 h 330"/>
                <a:gd name="T10" fmla="*/ 554 w 621"/>
                <a:gd name="T11" fmla="*/ 226 h 330"/>
                <a:gd name="T12" fmla="*/ 529 w 621"/>
                <a:gd name="T13" fmla="*/ 237 h 330"/>
                <a:gd name="T14" fmla="*/ 517 w 621"/>
                <a:gd name="T15" fmla="*/ 226 h 330"/>
                <a:gd name="T16" fmla="*/ 472 w 621"/>
                <a:gd name="T17" fmla="*/ 300 h 330"/>
                <a:gd name="T18" fmla="*/ 362 w 621"/>
                <a:gd name="T19" fmla="*/ 328 h 330"/>
                <a:gd name="T20" fmla="*/ 250 w 621"/>
                <a:gd name="T21" fmla="*/ 309 h 330"/>
                <a:gd name="T22" fmla="*/ 236 w 621"/>
                <a:gd name="T23" fmla="*/ 269 h 330"/>
                <a:gd name="T24" fmla="*/ 66 w 621"/>
                <a:gd name="T25" fmla="*/ 322 h 330"/>
                <a:gd name="T26" fmla="*/ 30 w 621"/>
                <a:gd name="T27" fmla="*/ 253 h 330"/>
                <a:gd name="T28" fmla="*/ 85 w 621"/>
                <a:gd name="T29" fmla="*/ 72 h 330"/>
                <a:gd name="T30" fmla="*/ 193 w 621"/>
                <a:gd name="T31" fmla="*/ 0 h 330"/>
                <a:gd name="T32" fmla="*/ 352 w 621"/>
                <a:gd name="T33" fmla="*/ 1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1" h="330">
                  <a:moveTo>
                    <a:pt x="352" y="16"/>
                  </a:moveTo>
                  <a:cubicBezTo>
                    <a:pt x="453" y="58"/>
                    <a:pt x="453" y="58"/>
                    <a:pt x="453" y="58"/>
                  </a:cubicBezTo>
                  <a:cubicBezTo>
                    <a:pt x="536" y="85"/>
                    <a:pt x="562" y="140"/>
                    <a:pt x="562" y="140"/>
                  </a:cubicBezTo>
                  <a:cubicBezTo>
                    <a:pt x="578" y="181"/>
                    <a:pt x="621" y="232"/>
                    <a:pt x="621" y="232"/>
                  </a:cubicBezTo>
                  <a:cubicBezTo>
                    <a:pt x="604" y="222"/>
                    <a:pt x="562" y="234"/>
                    <a:pt x="562" y="234"/>
                  </a:cubicBezTo>
                  <a:cubicBezTo>
                    <a:pt x="562" y="229"/>
                    <a:pt x="554" y="226"/>
                    <a:pt x="554" y="226"/>
                  </a:cubicBezTo>
                  <a:cubicBezTo>
                    <a:pt x="548" y="221"/>
                    <a:pt x="529" y="237"/>
                    <a:pt x="529" y="237"/>
                  </a:cubicBezTo>
                  <a:cubicBezTo>
                    <a:pt x="529" y="216"/>
                    <a:pt x="517" y="226"/>
                    <a:pt x="517" y="226"/>
                  </a:cubicBezTo>
                  <a:cubicBezTo>
                    <a:pt x="506" y="226"/>
                    <a:pt x="472" y="300"/>
                    <a:pt x="472" y="300"/>
                  </a:cubicBezTo>
                  <a:cubicBezTo>
                    <a:pt x="412" y="325"/>
                    <a:pt x="413" y="326"/>
                    <a:pt x="362" y="328"/>
                  </a:cubicBezTo>
                  <a:cubicBezTo>
                    <a:pt x="269" y="330"/>
                    <a:pt x="250" y="309"/>
                    <a:pt x="250" y="309"/>
                  </a:cubicBezTo>
                  <a:cubicBezTo>
                    <a:pt x="254" y="285"/>
                    <a:pt x="236" y="269"/>
                    <a:pt x="236" y="269"/>
                  </a:cubicBezTo>
                  <a:cubicBezTo>
                    <a:pt x="110" y="216"/>
                    <a:pt x="66" y="322"/>
                    <a:pt x="66" y="322"/>
                  </a:cubicBezTo>
                  <a:cubicBezTo>
                    <a:pt x="30" y="253"/>
                    <a:pt x="30" y="253"/>
                    <a:pt x="30" y="253"/>
                  </a:cubicBezTo>
                  <a:cubicBezTo>
                    <a:pt x="0" y="129"/>
                    <a:pt x="85" y="72"/>
                    <a:pt x="85" y="72"/>
                  </a:cubicBezTo>
                  <a:cubicBezTo>
                    <a:pt x="97" y="69"/>
                    <a:pt x="193" y="0"/>
                    <a:pt x="193" y="0"/>
                  </a:cubicBezTo>
                  <a:cubicBezTo>
                    <a:pt x="193" y="0"/>
                    <a:pt x="314" y="91"/>
                    <a:pt x="352" y="16"/>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rot="21245968">
              <a:off x="6631196" y="1873248"/>
              <a:ext cx="122182" cy="21641"/>
            </a:xfrm>
            <a:prstGeom prst="rect">
              <a:avLst/>
            </a:prstGeom>
            <a:solidFill>
              <a:sysClr val="window" lastClr="FFFFFF"/>
            </a:solidFill>
            <a:ln>
              <a:noFill/>
            </a:ln>
            <a:effectLst>
              <a:outerShdw blurRad="38100" sx="102000" sy="102000" algn="ctr" rotWithShape="0">
                <a:prstClr val="black">
                  <a:alpha val="9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Freeform 15"/>
            <p:cNvSpPr>
              <a:spLocks noEditPoints="1"/>
            </p:cNvSpPr>
            <p:nvPr/>
          </p:nvSpPr>
          <p:spPr bwMode="auto">
            <a:xfrm rot="15912405">
              <a:off x="6617657" y="1931553"/>
              <a:ext cx="235171" cy="71857"/>
            </a:xfrm>
            <a:custGeom>
              <a:avLst/>
              <a:gdLst>
                <a:gd name="T0" fmla="*/ 50 w 5805"/>
                <a:gd name="T1" fmla="*/ 0 h 1777"/>
                <a:gd name="T2" fmla="*/ 38 w 5805"/>
                <a:gd name="T3" fmla="*/ 248 h 1777"/>
                <a:gd name="T4" fmla="*/ 186 w 5805"/>
                <a:gd name="T5" fmla="*/ 448 h 1777"/>
                <a:gd name="T6" fmla="*/ 1058 w 5805"/>
                <a:gd name="T7" fmla="*/ 1608 h 1777"/>
                <a:gd name="T8" fmla="*/ 1314 w 5805"/>
                <a:gd name="T9" fmla="*/ 1684 h 1777"/>
                <a:gd name="T10" fmla="*/ 1730 w 5805"/>
                <a:gd name="T11" fmla="*/ 1720 h 1777"/>
                <a:gd name="T12" fmla="*/ 2134 w 5805"/>
                <a:gd name="T13" fmla="*/ 1620 h 1777"/>
                <a:gd name="T14" fmla="*/ 2726 w 5805"/>
                <a:gd name="T15" fmla="*/ 704 h 1777"/>
                <a:gd name="T16" fmla="*/ 3118 w 5805"/>
                <a:gd name="T17" fmla="*/ 880 h 1777"/>
                <a:gd name="T18" fmla="*/ 3793 w 5805"/>
                <a:gd name="T19" fmla="*/ 1705 h 1777"/>
                <a:gd name="T20" fmla="*/ 3970 w 5805"/>
                <a:gd name="T21" fmla="*/ 1752 h 1777"/>
                <a:gd name="T22" fmla="*/ 4458 w 5805"/>
                <a:gd name="T23" fmla="*/ 1756 h 1777"/>
                <a:gd name="T24" fmla="*/ 5414 w 5805"/>
                <a:gd name="T25" fmla="*/ 920 h 1777"/>
                <a:gd name="T26" fmla="*/ 5722 w 5805"/>
                <a:gd name="T27" fmla="*/ 472 h 1777"/>
                <a:gd name="T28" fmla="*/ 5805 w 5805"/>
                <a:gd name="T29" fmla="*/ 143 h 1777"/>
                <a:gd name="T30" fmla="*/ 5756 w 5805"/>
                <a:gd name="T31" fmla="*/ 87 h 1777"/>
                <a:gd name="T32" fmla="*/ 4118 w 5805"/>
                <a:gd name="T33" fmla="*/ 76 h 1777"/>
                <a:gd name="T34" fmla="*/ 2954 w 5805"/>
                <a:gd name="T35" fmla="*/ 260 h 1777"/>
                <a:gd name="T36" fmla="*/ 998 w 5805"/>
                <a:gd name="T37" fmla="*/ 12 h 1777"/>
                <a:gd name="T38" fmla="*/ 574 w 5805"/>
                <a:gd name="T39" fmla="*/ 8 h 1777"/>
                <a:gd name="T40" fmla="*/ 2050 w 5805"/>
                <a:gd name="T41" fmla="*/ 1528 h 1777"/>
                <a:gd name="T42" fmla="*/ 950 w 5805"/>
                <a:gd name="T43" fmla="*/ 1424 h 1777"/>
                <a:gd name="T44" fmla="*/ 618 w 5805"/>
                <a:gd name="T45" fmla="*/ 936 h 1777"/>
                <a:gd name="T46" fmla="*/ 882 w 5805"/>
                <a:gd name="T47" fmla="*/ 172 h 1777"/>
                <a:gd name="T48" fmla="*/ 1790 w 5805"/>
                <a:gd name="T49" fmla="*/ 212 h 1777"/>
                <a:gd name="T50" fmla="*/ 2294 w 5805"/>
                <a:gd name="T51" fmla="*/ 332 h 1777"/>
                <a:gd name="T52" fmla="*/ 2383 w 5805"/>
                <a:gd name="T53" fmla="*/ 379 h 1777"/>
                <a:gd name="T54" fmla="*/ 5274 w 5805"/>
                <a:gd name="T55" fmla="*/ 728 h 1777"/>
                <a:gd name="T56" fmla="*/ 4766 w 5805"/>
                <a:gd name="T57" fmla="*/ 1532 h 1777"/>
                <a:gd name="T58" fmla="*/ 3314 w 5805"/>
                <a:gd name="T59" fmla="*/ 956 h 1777"/>
                <a:gd name="T60" fmla="*/ 3290 w 5805"/>
                <a:gd name="T61" fmla="*/ 512 h 1777"/>
                <a:gd name="T62" fmla="*/ 3910 w 5805"/>
                <a:gd name="T63" fmla="*/ 248 h 1777"/>
                <a:gd name="T64" fmla="*/ 5286 w 5805"/>
                <a:gd name="T65" fmla="*/ 34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05" h="1777">
                  <a:moveTo>
                    <a:pt x="75" y="4"/>
                  </a:moveTo>
                  <a:cubicBezTo>
                    <a:pt x="50" y="0"/>
                    <a:pt x="50" y="0"/>
                    <a:pt x="50" y="0"/>
                  </a:cubicBezTo>
                  <a:cubicBezTo>
                    <a:pt x="28" y="12"/>
                    <a:pt x="9" y="61"/>
                    <a:pt x="6" y="84"/>
                  </a:cubicBezTo>
                  <a:cubicBezTo>
                    <a:pt x="0" y="138"/>
                    <a:pt x="23" y="192"/>
                    <a:pt x="38" y="248"/>
                  </a:cubicBezTo>
                  <a:cubicBezTo>
                    <a:pt x="49" y="292"/>
                    <a:pt x="61" y="377"/>
                    <a:pt x="82" y="400"/>
                  </a:cubicBezTo>
                  <a:cubicBezTo>
                    <a:pt x="104" y="425"/>
                    <a:pt x="163" y="432"/>
                    <a:pt x="186" y="448"/>
                  </a:cubicBezTo>
                  <a:cubicBezTo>
                    <a:pt x="250" y="491"/>
                    <a:pt x="292" y="600"/>
                    <a:pt x="322" y="672"/>
                  </a:cubicBezTo>
                  <a:cubicBezTo>
                    <a:pt x="489" y="1075"/>
                    <a:pt x="663" y="1441"/>
                    <a:pt x="1058" y="1608"/>
                  </a:cubicBezTo>
                  <a:cubicBezTo>
                    <a:pt x="1123" y="1636"/>
                    <a:pt x="1199" y="1652"/>
                    <a:pt x="1270" y="1672"/>
                  </a:cubicBezTo>
                  <a:cubicBezTo>
                    <a:pt x="1281" y="1675"/>
                    <a:pt x="1303" y="1681"/>
                    <a:pt x="1314" y="1684"/>
                  </a:cubicBezTo>
                  <a:cubicBezTo>
                    <a:pt x="1395" y="1704"/>
                    <a:pt x="1429" y="1708"/>
                    <a:pt x="1510" y="1716"/>
                  </a:cubicBezTo>
                  <a:cubicBezTo>
                    <a:pt x="1586" y="1724"/>
                    <a:pt x="1655" y="1726"/>
                    <a:pt x="1730" y="1720"/>
                  </a:cubicBezTo>
                  <a:cubicBezTo>
                    <a:pt x="1745" y="1719"/>
                    <a:pt x="1772" y="1715"/>
                    <a:pt x="1786" y="1712"/>
                  </a:cubicBezTo>
                  <a:cubicBezTo>
                    <a:pt x="1919" y="1682"/>
                    <a:pt x="2031" y="1667"/>
                    <a:pt x="2134" y="1620"/>
                  </a:cubicBezTo>
                  <a:cubicBezTo>
                    <a:pt x="2372" y="1512"/>
                    <a:pt x="2491" y="1310"/>
                    <a:pt x="2582" y="1064"/>
                  </a:cubicBezTo>
                  <a:cubicBezTo>
                    <a:pt x="2619" y="964"/>
                    <a:pt x="2639" y="770"/>
                    <a:pt x="2726" y="704"/>
                  </a:cubicBezTo>
                  <a:cubicBezTo>
                    <a:pt x="2802" y="646"/>
                    <a:pt x="2988" y="658"/>
                    <a:pt x="3050" y="720"/>
                  </a:cubicBezTo>
                  <a:cubicBezTo>
                    <a:pt x="3091" y="761"/>
                    <a:pt x="3101" y="826"/>
                    <a:pt x="3118" y="880"/>
                  </a:cubicBezTo>
                  <a:cubicBezTo>
                    <a:pt x="3172" y="1056"/>
                    <a:pt x="3235" y="1230"/>
                    <a:pt x="3322" y="1368"/>
                  </a:cubicBezTo>
                  <a:cubicBezTo>
                    <a:pt x="3432" y="1541"/>
                    <a:pt x="3590" y="1642"/>
                    <a:pt x="3793" y="1705"/>
                  </a:cubicBezTo>
                  <a:cubicBezTo>
                    <a:pt x="3822" y="1714"/>
                    <a:pt x="3846" y="1724"/>
                    <a:pt x="3880" y="1731"/>
                  </a:cubicBezTo>
                  <a:cubicBezTo>
                    <a:pt x="3916" y="1739"/>
                    <a:pt x="3938" y="1746"/>
                    <a:pt x="3970" y="1752"/>
                  </a:cubicBezTo>
                  <a:cubicBezTo>
                    <a:pt x="4038" y="1765"/>
                    <a:pt x="4097" y="1770"/>
                    <a:pt x="4166" y="1772"/>
                  </a:cubicBezTo>
                  <a:cubicBezTo>
                    <a:pt x="4268" y="1775"/>
                    <a:pt x="4371" y="1777"/>
                    <a:pt x="4458" y="1756"/>
                  </a:cubicBezTo>
                  <a:cubicBezTo>
                    <a:pt x="4614" y="1719"/>
                    <a:pt x="4769" y="1668"/>
                    <a:pt x="4894" y="1596"/>
                  </a:cubicBezTo>
                  <a:cubicBezTo>
                    <a:pt x="5146" y="1450"/>
                    <a:pt x="5293" y="1200"/>
                    <a:pt x="5414" y="920"/>
                  </a:cubicBezTo>
                  <a:cubicBezTo>
                    <a:pt x="5466" y="800"/>
                    <a:pt x="5514" y="599"/>
                    <a:pt x="5614" y="520"/>
                  </a:cubicBezTo>
                  <a:cubicBezTo>
                    <a:pt x="5640" y="500"/>
                    <a:pt x="5700" y="491"/>
                    <a:pt x="5722" y="472"/>
                  </a:cubicBezTo>
                  <a:cubicBezTo>
                    <a:pt x="5750" y="449"/>
                    <a:pt x="5757" y="370"/>
                    <a:pt x="5770" y="316"/>
                  </a:cubicBezTo>
                  <a:cubicBezTo>
                    <a:pt x="5783" y="262"/>
                    <a:pt x="5804" y="196"/>
                    <a:pt x="5805" y="143"/>
                  </a:cubicBezTo>
                  <a:cubicBezTo>
                    <a:pt x="5797" y="105"/>
                    <a:pt x="5781" y="92"/>
                    <a:pt x="5769" y="88"/>
                  </a:cubicBezTo>
                  <a:cubicBezTo>
                    <a:pt x="5765" y="87"/>
                    <a:pt x="5760" y="87"/>
                    <a:pt x="5756" y="87"/>
                  </a:cubicBezTo>
                  <a:cubicBezTo>
                    <a:pt x="5753" y="87"/>
                    <a:pt x="5749" y="86"/>
                    <a:pt x="5749" y="86"/>
                  </a:cubicBezTo>
                  <a:cubicBezTo>
                    <a:pt x="5247" y="35"/>
                    <a:pt x="4646" y="33"/>
                    <a:pt x="4118" y="76"/>
                  </a:cubicBezTo>
                  <a:cubicBezTo>
                    <a:pt x="3807" y="101"/>
                    <a:pt x="3514" y="158"/>
                    <a:pt x="3234" y="208"/>
                  </a:cubicBezTo>
                  <a:cubicBezTo>
                    <a:pt x="3140" y="225"/>
                    <a:pt x="3046" y="252"/>
                    <a:pt x="2954" y="260"/>
                  </a:cubicBezTo>
                  <a:cubicBezTo>
                    <a:pt x="2741" y="278"/>
                    <a:pt x="2585" y="205"/>
                    <a:pt x="2402" y="168"/>
                  </a:cubicBezTo>
                  <a:cubicBezTo>
                    <a:pt x="1968" y="81"/>
                    <a:pt x="1495" y="13"/>
                    <a:pt x="998" y="12"/>
                  </a:cubicBezTo>
                  <a:moveTo>
                    <a:pt x="574" y="8"/>
                  </a:moveTo>
                  <a:cubicBezTo>
                    <a:pt x="574" y="8"/>
                    <a:pt x="574" y="8"/>
                    <a:pt x="574" y="8"/>
                  </a:cubicBezTo>
                  <a:moveTo>
                    <a:pt x="2458" y="916"/>
                  </a:moveTo>
                  <a:cubicBezTo>
                    <a:pt x="2398" y="1208"/>
                    <a:pt x="2293" y="1422"/>
                    <a:pt x="2050" y="1528"/>
                  </a:cubicBezTo>
                  <a:cubicBezTo>
                    <a:pt x="1805" y="1635"/>
                    <a:pt x="1431" y="1601"/>
                    <a:pt x="1182" y="1524"/>
                  </a:cubicBezTo>
                  <a:cubicBezTo>
                    <a:pt x="1096" y="1497"/>
                    <a:pt x="1010" y="1464"/>
                    <a:pt x="950" y="1424"/>
                  </a:cubicBezTo>
                  <a:cubicBezTo>
                    <a:pt x="938" y="1416"/>
                    <a:pt x="924" y="1396"/>
                    <a:pt x="910" y="1384"/>
                  </a:cubicBezTo>
                  <a:cubicBezTo>
                    <a:pt x="772" y="1273"/>
                    <a:pt x="688" y="1121"/>
                    <a:pt x="618" y="936"/>
                  </a:cubicBezTo>
                  <a:cubicBezTo>
                    <a:pt x="556" y="773"/>
                    <a:pt x="501" y="592"/>
                    <a:pt x="502" y="400"/>
                  </a:cubicBezTo>
                  <a:cubicBezTo>
                    <a:pt x="503" y="192"/>
                    <a:pt x="666" y="179"/>
                    <a:pt x="882" y="172"/>
                  </a:cubicBezTo>
                  <a:cubicBezTo>
                    <a:pt x="1153" y="163"/>
                    <a:pt x="1405" y="181"/>
                    <a:pt x="1654" y="200"/>
                  </a:cubicBezTo>
                  <a:cubicBezTo>
                    <a:pt x="1701" y="204"/>
                    <a:pt x="1764" y="209"/>
                    <a:pt x="1790" y="212"/>
                  </a:cubicBezTo>
                  <a:cubicBezTo>
                    <a:pt x="1789" y="212"/>
                    <a:pt x="1787" y="212"/>
                    <a:pt x="1786" y="212"/>
                  </a:cubicBezTo>
                  <a:cubicBezTo>
                    <a:pt x="1928" y="223"/>
                    <a:pt x="2193" y="281"/>
                    <a:pt x="2294" y="332"/>
                  </a:cubicBezTo>
                  <a:cubicBezTo>
                    <a:pt x="2310" y="340"/>
                    <a:pt x="2321" y="346"/>
                    <a:pt x="2342" y="356"/>
                  </a:cubicBezTo>
                  <a:cubicBezTo>
                    <a:pt x="2356" y="362"/>
                    <a:pt x="2370" y="372"/>
                    <a:pt x="2383" y="379"/>
                  </a:cubicBezTo>
                  <a:cubicBezTo>
                    <a:pt x="2540" y="472"/>
                    <a:pt x="2498" y="722"/>
                    <a:pt x="2458" y="916"/>
                  </a:cubicBezTo>
                  <a:close/>
                  <a:moveTo>
                    <a:pt x="5274" y="728"/>
                  </a:moveTo>
                  <a:cubicBezTo>
                    <a:pt x="5251" y="852"/>
                    <a:pt x="5214" y="966"/>
                    <a:pt x="5174" y="1064"/>
                  </a:cubicBezTo>
                  <a:cubicBezTo>
                    <a:pt x="5088" y="1272"/>
                    <a:pt x="4973" y="1440"/>
                    <a:pt x="4766" y="1532"/>
                  </a:cubicBezTo>
                  <a:cubicBezTo>
                    <a:pt x="4549" y="1629"/>
                    <a:pt x="4286" y="1660"/>
                    <a:pt x="4010" y="1628"/>
                  </a:cubicBezTo>
                  <a:cubicBezTo>
                    <a:pt x="3602" y="1581"/>
                    <a:pt x="3403" y="1344"/>
                    <a:pt x="3314" y="956"/>
                  </a:cubicBezTo>
                  <a:cubicBezTo>
                    <a:pt x="3300" y="895"/>
                    <a:pt x="3285" y="821"/>
                    <a:pt x="3278" y="748"/>
                  </a:cubicBezTo>
                  <a:cubicBezTo>
                    <a:pt x="3271" y="677"/>
                    <a:pt x="3261" y="582"/>
                    <a:pt x="3290" y="512"/>
                  </a:cubicBezTo>
                  <a:cubicBezTo>
                    <a:pt x="3310" y="464"/>
                    <a:pt x="3337" y="433"/>
                    <a:pt x="3358" y="416"/>
                  </a:cubicBezTo>
                  <a:cubicBezTo>
                    <a:pt x="3467" y="323"/>
                    <a:pt x="3703" y="279"/>
                    <a:pt x="3910" y="248"/>
                  </a:cubicBezTo>
                  <a:cubicBezTo>
                    <a:pt x="4145" y="213"/>
                    <a:pt x="4349" y="210"/>
                    <a:pt x="4590" y="200"/>
                  </a:cubicBezTo>
                  <a:cubicBezTo>
                    <a:pt x="4803" y="191"/>
                    <a:pt x="5214" y="177"/>
                    <a:pt x="5286" y="340"/>
                  </a:cubicBezTo>
                  <a:cubicBezTo>
                    <a:pt x="5328" y="435"/>
                    <a:pt x="5294" y="621"/>
                    <a:pt x="5274" y="728"/>
                  </a:cubicBezTo>
                  <a:close/>
                </a:path>
              </a:pathLst>
            </a:custGeom>
            <a:solidFill>
              <a:schemeClr val="bg1"/>
            </a:solidFill>
            <a:ln w="25400" cap="flat" cmpd="sng" algn="ctr">
              <a:noFill/>
              <a:prstDash val="solid"/>
            </a:ln>
            <a:effectLst>
              <a:outerShdw blurRad="50800" dist="25400" dir="66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8" name="Freeform 27"/>
            <p:cNvSpPr/>
            <p:nvPr/>
          </p:nvSpPr>
          <p:spPr>
            <a:xfrm>
              <a:off x="6659167" y="1980381"/>
              <a:ext cx="156510" cy="149037"/>
            </a:xfrm>
            <a:custGeom>
              <a:avLst/>
              <a:gdLst>
                <a:gd name="connsiteX0" fmla="*/ 106385 w 460999"/>
                <a:gd name="connsiteY0" fmla="*/ 217835 h 425538"/>
                <a:gd name="connsiteX1" fmla="*/ 276093 w 460999"/>
                <a:gd name="connsiteY1" fmla="*/ 151978 h 425538"/>
                <a:gd name="connsiteX2" fmla="*/ 311555 w 460999"/>
                <a:gd name="connsiteY2" fmla="*/ 15198 h 425538"/>
                <a:gd name="connsiteX3" fmla="*/ 460999 w 460999"/>
                <a:gd name="connsiteY3" fmla="*/ 0 h 425538"/>
                <a:gd name="connsiteX4" fmla="*/ 453401 w 460999"/>
                <a:gd name="connsiteY4" fmla="*/ 392609 h 425538"/>
                <a:gd name="connsiteX5" fmla="*/ 0 w 460999"/>
                <a:gd name="connsiteY5" fmla="*/ 425538 h 425538"/>
                <a:gd name="connsiteX6" fmla="*/ 106385 w 460999"/>
                <a:gd name="connsiteY6" fmla="*/ 217835 h 425538"/>
                <a:gd name="connsiteX0" fmla="*/ 75429 w 460999"/>
                <a:gd name="connsiteY0" fmla="*/ 236885 h 425538"/>
                <a:gd name="connsiteX1" fmla="*/ 276093 w 460999"/>
                <a:gd name="connsiteY1" fmla="*/ 151978 h 425538"/>
                <a:gd name="connsiteX2" fmla="*/ 311555 w 460999"/>
                <a:gd name="connsiteY2" fmla="*/ 15198 h 425538"/>
                <a:gd name="connsiteX3" fmla="*/ 460999 w 460999"/>
                <a:gd name="connsiteY3" fmla="*/ 0 h 425538"/>
                <a:gd name="connsiteX4" fmla="*/ 453401 w 460999"/>
                <a:gd name="connsiteY4" fmla="*/ 392609 h 425538"/>
                <a:gd name="connsiteX5" fmla="*/ 0 w 460999"/>
                <a:gd name="connsiteY5" fmla="*/ 425538 h 425538"/>
                <a:gd name="connsiteX6" fmla="*/ 75429 w 460999"/>
                <a:gd name="connsiteY6" fmla="*/ 236885 h 425538"/>
                <a:gd name="connsiteX0" fmla="*/ 75429 w 460999"/>
                <a:gd name="connsiteY0" fmla="*/ 243118 h 431771"/>
                <a:gd name="connsiteX1" fmla="*/ 276093 w 460999"/>
                <a:gd name="connsiteY1" fmla="*/ 158211 h 431771"/>
                <a:gd name="connsiteX2" fmla="*/ 323461 w 460999"/>
                <a:gd name="connsiteY2" fmla="*/ 0 h 431771"/>
                <a:gd name="connsiteX3" fmla="*/ 460999 w 460999"/>
                <a:gd name="connsiteY3" fmla="*/ 6233 h 431771"/>
                <a:gd name="connsiteX4" fmla="*/ 453401 w 460999"/>
                <a:gd name="connsiteY4" fmla="*/ 398842 h 431771"/>
                <a:gd name="connsiteX5" fmla="*/ 0 w 460999"/>
                <a:gd name="connsiteY5" fmla="*/ 431771 h 431771"/>
                <a:gd name="connsiteX6" fmla="*/ 75429 w 460999"/>
                <a:gd name="connsiteY6" fmla="*/ 243118 h 431771"/>
                <a:gd name="connsiteX0" fmla="*/ 75429 w 460999"/>
                <a:gd name="connsiteY0" fmla="*/ 243118 h 431771"/>
                <a:gd name="connsiteX1" fmla="*/ 276093 w 460999"/>
                <a:gd name="connsiteY1" fmla="*/ 158211 h 431771"/>
                <a:gd name="connsiteX2" fmla="*/ 323461 w 460999"/>
                <a:gd name="connsiteY2" fmla="*/ 0 h 431771"/>
                <a:gd name="connsiteX3" fmla="*/ 303428 w 460999"/>
                <a:gd name="connsiteY3" fmla="*/ 52316 h 431771"/>
                <a:gd name="connsiteX4" fmla="*/ 460999 w 460999"/>
                <a:gd name="connsiteY4" fmla="*/ 6233 h 431771"/>
                <a:gd name="connsiteX5" fmla="*/ 453401 w 460999"/>
                <a:gd name="connsiteY5" fmla="*/ 398842 h 431771"/>
                <a:gd name="connsiteX6" fmla="*/ 0 w 460999"/>
                <a:gd name="connsiteY6" fmla="*/ 431771 h 431771"/>
                <a:gd name="connsiteX7" fmla="*/ 75429 w 460999"/>
                <a:gd name="connsiteY7" fmla="*/ 243118 h 431771"/>
                <a:gd name="connsiteX0" fmla="*/ 75429 w 460999"/>
                <a:gd name="connsiteY0" fmla="*/ 243118 h 431771"/>
                <a:gd name="connsiteX1" fmla="*/ 276093 w 460999"/>
                <a:gd name="connsiteY1" fmla="*/ 158211 h 431771"/>
                <a:gd name="connsiteX2" fmla="*/ 277234 w 460999"/>
                <a:gd name="connsiteY2" fmla="*/ 97559 h 431771"/>
                <a:gd name="connsiteX3" fmla="*/ 323461 w 460999"/>
                <a:gd name="connsiteY3" fmla="*/ 0 h 431771"/>
                <a:gd name="connsiteX4" fmla="*/ 303428 w 460999"/>
                <a:gd name="connsiteY4" fmla="*/ 52316 h 431771"/>
                <a:gd name="connsiteX5" fmla="*/ 460999 w 460999"/>
                <a:gd name="connsiteY5" fmla="*/ 6233 h 431771"/>
                <a:gd name="connsiteX6" fmla="*/ 453401 w 460999"/>
                <a:gd name="connsiteY6" fmla="*/ 398842 h 431771"/>
                <a:gd name="connsiteX7" fmla="*/ 0 w 460999"/>
                <a:gd name="connsiteY7" fmla="*/ 431771 h 431771"/>
                <a:gd name="connsiteX8" fmla="*/ 75429 w 460999"/>
                <a:gd name="connsiteY8" fmla="*/ 243118 h 431771"/>
                <a:gd name="connsiteX0" fmla="*/ 75429 w 460999"/>
                <a:gd name="connsiteY0" fmla="*/ 250334 h 438987"/>
                <a:gd name="connsiteX1" fmla="*/ 276093 w 460999"/>
                <a:gd name="connsiteY1" fmla="*/ 165427 h 438987"/>
                <a:gd name="connsiteX2" fmla="*/ 277234 w 460999"/>
                <a:gd name="connsiteY2" fmla="*/ 104775 h 438987"/>
                <a:gd name="connsiteX3" fmla="*/ 323461 w 460999"/>
                <a:gd name="connsiteY3" fmla="*/ 7216 h 438987"/>
                <a:gd name="connsiteX4" fmla="*/ 379628 w 460999"/>
                <a:gd name="connsiteY4" fmla="*/ 0 h 438987"/>
                <a:gd name="connsiteX5" fmla="*/ 460999 w 460999"/>
                <a:gd name="connsiteY5" fmla="*/ 13449 h 438987"/>
                <a:gd name="connsiteX6" fmla="*/ 453401 w 460999"/>
                <a:gd name="connsiteY6" fmla="*/ 406058 h 438987"/>
                <a:gd name="connsiteX7" fmla="*/ 0 w 460999"/>
                <a:gd name="connsiteY7" fmla="*/ 438987 h 438987"/>
                <a:gd name="connsiteX8" fmla="*/ 75429 w 460999"/>
                <a:gd name="connsiteY8" fmla="*/ 250334 h 4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999" h="438987">
                  <a:moveTo>
                    <a:pt x="75429" y="250334"/>
                  </a:moveTo>
                  <a:lnTo>
                    <a:pt x="276093" y="165427"/>
                  </a:lnTo>
                  <a:cubicBezTo>
                    <a:pt x="284411" y="132510"/>
                    <a:pt x="268916" y="137692"/>
                    <a:pt x="277234" y="104775"/>
                  </a:cubicBezTo>
                  <a:lnTo>
                    <a:pt x="323461" y="7216"/>
                  </a:lnTo>
                  <a:lnTo>
                    <a:pt x="379628" y="0"/>
                  </a:lnTo>
                  <a:lnTo>
                    <a:pt x="460999" y="13449"/>
                  </a:lnTo>
                  <a:lnTo>
                    <a:pt x="453401" y="406058"/>
                  </a:lnTo>
                  <a:lnTo>
                    <a:pt x="0" y="438987"/>
                  </a:lnTo>
                  <a:lnTo>
                    <a:pt x="75429" y="250334"/>
                  </a:lnTo>
                  <a:close/>
                </a:path>
              </a:pathLst>
            </a:custGeom>
            <a:solidFill>
              <a:srgbClr val="42454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40" name="woman"/>
          <p:cNvGrpSpPr/>
          <p:nvPr/>
        </p:nvGrpSpPr>
        <p:grpSpPr>
          <a:xfrm>
            <a:off x="765269" y="1208406"/>
            <a:ext cx="854521" cy="3177512"/>
            <a:chOff x="761272" y="1023366"/>
            <a:chExt cx="854521" cy="3177512"/>
          </a:xfrm>
        </p:grpSpPr>
        <p:grpSp>
          <p:nvGrpSpPr>
            <p:cNvPr id="41" name="Group 5"/>
            <p:cNvGrpSpPr>
              <a:grpSpLocks noChangeAspect="1"/>
            </p:cNvGrpSpPr>
            <p:nvPr/>
          </p:nvGrpSpPr>
          <p:grpSpPr bwMode="auto">
            <a:xfrm>
              <a:off x="761272" y="1023366"/>
              <a:ext cx="854521" cy="3177512"/>
              <a:chOff x="2407" y="-147"/>
              <a:chExt cx="946" cy="3496"/>
            </a:xfrm>
          </p:grpSpPr>
          <p:sp>
            <p:nvSpPr>
              <p:cNvPr id="34" name="Freeform 6"/>
              <p:cNvSpPr>
                <a:spLocks/>
              </p:cNvSpPr>
              <p:nvPr/>
            </p:nvSpPr>
            <p:spPr bwMode="auto">
              <a:xfrm>
                <a:off x="2574" y="1242"/>
                <a:ext cx="779" cy="2107"/>
              </a:xfrm>
              <a:custGeom>
                <a:avLst/>
                <a:gdLst>
                  <a:gd name="T0" fmla="*/ 0 w 330"/>
                  <a:gd name="T1" fmla="*/ 60 h 892"/>
                  <a:gd name="T2" fmla="*/ 34 w 330"/>
                  <a:gd name="T3" fmla="*/ 108 h 892"/>
                  <a:gd name="T4" fmla="*/ 34 w 330"/>
                  <a:gd name="T5" fmla="*/ 130 h 892"/>
                  <a:gd name="T6" fmla="*/ 72 w 330"/>
                  <a:gd name="T7" fmla="*/ 407 h 892"/>
                  <a:gd name="T8" fmla="*/ 74 w 330"/>
                  <a:gd name="T9" fmla="*/ 501 h 892"/>
                  <a:gd name="T10" fmla="*/ 81 w 330"/>
                  <a:gd name="T11" fmla="*/ 671 h 892"/>
                  <a:gd name="T12" fmla="*/ 71 w 330"/>
                  <a:gd name="T13" fmla="*/ 673 h 892"/>
                  <a:gd name="T14" fmla="*/ 72 w 330"/>
                  <a:gd name="T15" fmla="*/ 694 h 892"/>
                  <a:gd name="T16" fmla="*/ 96 w 330"/>
                  <a:gd name="T17" fmla="*/ 706 h 892"/>
                  <a:gd name="T18" fmla="*/ 97 w 330"/>
                  <a:gd name="T19" fmla="*/ 746 h 892"/>
                  <a:gd name="T20" fmla="*/ 99 w 330"/>
                  <a:gd name="T21" fmla="*/ 827 h 892"/>
                  <a:gd name="T22" fmla="*/ 152 w 330"/>
                  <a:gd name="T23" fmla="*/ 892 h 892"/>
                  <a:gd name="T24" fmla="*/ 170 w 330"/>
                  <a:gd name="T25" fmla="*/ 820 h 892"/>
                  <a:gd name="T26" fmla="*/ 150 w 330"/>
                  <a:gd name="T27" fmla="*/ 767 h 892"/>
                  <a:gd name="T28" fmla="*/ 139 w 330"/>
                  <a:gd name="T29" fmla="*/ 698 h 892"/>
                  <a:gd name="T30" fmla="*/ 153 w 330"/>
                  <a:gd name="T31" fmla="*/ 688 h 892"/>
                  <a:gd name="T32" fmla="*/ 151 w 330"/>
                  <a:gd name="T33" fmla="*/ 657 h 892"/>
                  <a:gd name="T34" fmla="*/ 165 w 330"/>
                  <a:gd name="T35" fmla="*/ 668 h 892"/>
                  <a:gd name="T36" fmla="*/ 166 w 330"/>
                  <a:gd name="T37" fmla="*/ 698 h 892"/>
                  <a:gd name="T38" fmla="*/ 175 w 330"/>
                  <a:gd name="T39" fmla="*/ 698 h 892"/>
                  <a:gd name="T40" fmla="*/ 174 w 330"/>
                  <a:gd name="T41" fmla="*/ 667 h 892"/>
                  <a:gd name="T42" fmla="*/ 211 w 330"/>
                  <a:gd name="T43" fmla="*/ 713 h 892"/>
                  <a:gd name="T44" fmla="*/ 243 w 330"/>
                  <a:gd name="T45" fmla="*/ 734 h 892"/>
                  <a:gd name="T46" fmla="*/ 302 w 330"/>
                  <a:gd name="T47" fmla="*/ 725 h 892"/>
                  <a:gd name="T48" fmla="*/ 227 w 330"/>
                  <a:gd name="T49" fmla="*/ 664 h 892"/>
                  <a:gd name="T50" fmla="*/ 205 w 330"/>
                  <a:gd name="T51" fmla="*/ 596 h 892"/>
                  <a:gd name="T52" fmla="*/ 209 w 330"/>
                  <a:gd name="T53" fmla="*/ 592 h 892"/>
                  <a:gd name="T54" fmla="*/ 227 w 330"/>
                  <a:gd name="T55" fmla="*/ 432 h 892"/>
                  <a:gd name="T56" fmla="*/ 246 w 330"/>
                  <a:gd name="T57" fmla="*/ 364 h 892"/>
                  <a:gd name="T58" fmla="*/ 284 w 330"/>
                  <a:gd name="T59" fmla="*/ 215 h 892"/>
                  <a:gd name="T60" fmla="*/ 321 w 330"/>
                  <a:gd name="T61" fmla="*/ 102 h 892"/>
                  <a:gd name="T62" fmla="*/ 314 w 330"/>
                  <a:gd name="T63" fmla="*/ 77 h 892"/>
                  <a:gd name="T64" fmla="*/ 309 w 330"/>
                  <a:gd name="T65" fmla="*/ 65 h 892"/>
                  <a:gd name="T66" fmla="*/ 320 w 330"/>
                  <a:gd name="T67" fmla="*/ 24 h 892"/>
                  <a:gd name="T68" fmla="*/ 273 w 330"/>
                  <a:gd name="T69" fmla="*/ 0 h 892"/>
                  <a:gd name="T70" fmla="*/ 70 w 330"/>
                  <a:gd name="T71" fmla="*/ 38 h 892"/>
                  <a:gd name="T72" fmla="*/ 36 w 330"/>
                  <a:gd name="T73" fmla="*/ 32 h 892"/>
                  <a:gd name="T74" fmla="*/ 0 w 330"/>
                  <a:gd name="T75" fmla="*/ 6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0" h="892">
                    <a:moveTo>
                      <a:pt x="0" y="60"/>
                    </a:moveTo>
                    <a:cubicBezTo>
                      <a:pt x="0" y="60"/>
                      <a:pt x="38" y="105"/>
                      <a:pt x="34" y="108"/>
                    </a:cubicBezTo>
                    <a:cubicBezTo>
                      <a:pt x="30" y="111"/>
                      <a:pt x="31" y="116"/>
                      <a:pt x="34" y="130"/>
                    </a:cubicBezTo>
                    <a:cubicBezTo>
                      <a:pt x="37" y="144"/>
                      <a:pt x="69" y="368"/>
                      <a:pt x="72" y="407"/>
                    </a:cubicBezTo>
                    <a:cubicBezTo>
                      <a:pt x="75" y="446"/>
                      <a:pt x="74" y="501"/>
                      <a:pt x="74" y="501"/>
                    </a:cubicBezTo>
                    <a:cubicBezTo>
                      <a:pt x="81" y="671"/>
                      <a:pt x="81" y="671"/>
                      <a:pt x="81" y="671"/>
                    </a:cubicBezTo>
                    <a:cubicBezTo>
                      <a:pt x="71" y="673"/>
                      <a:pt x="71" y="673"/>
                      <a:pt x="71" y="673"/>
                    </a:cubicBezTo>
                    <a:cubicBezTo>
                      <a:pt x="71" y="673"/>
                      <a:pt x="72" y="685"/>
                      <a:pt x="72" y="694"/>
                    </a:cubicBezTo>
                    <a:cubicBezTo>
                      <a:pt x="72" y="703"/>
                      <a:pt x="96" y="706"/>
                      <a:pt x="96" y="706"/>
                    </a:cubicBezTo>
                    <a:cubicBezTo>
                      <a:pt x="96" y="706"/>
                      <a:pt x="98" y="737"/>
                      <a:pt x="97" y="746"/>
                    </a:cubicBezTo>
                    <a:cubicBezTo>
                      <a:pt x="96" y="755"/>
                      <a:pt x="99" y="827"/>
                      <a:pt x="99" y="827"/>
                    </a:cubicBezTo>
                    <a:cubicBezTo>
                      <a:pt x="103" y="875"/>
                      <a:pt x="152" y="892"/>
                      <a:pt x="152" y="892"/>
                    </a:cubicBezTo>
                    <a:cubicBezTo>
                      <a:pt x="186" y="866"/>
                      <a:pt x="174" y="825"/>
                      <a:pt x="170" y="820"/>
                    </a:cubicBezTo>
                    <a:cubicBezTo>
                      <a:pt x="166" y="815"/>
                      <a:pt x="150" y="767"/>
                      <a:pt x="150" y="767"/>
                    </a:cubicBezTo>
                    <a:cubicBezTo>
                      <a:pt x="139" y="698"/>
                      <a:pt x="139" y="698"/>
                      <a:pt x="139" y="698"/>
                    </a:cubicBezTo>
                    <a:cubicBezTo>
                      <a:pt x="139" y="698"/>
                      <a:pt x="152" y="691"/>
                      <a:pt x="153" y="688"/>
                    </a:cubicBezTo>
                    <a:cubicBezTo>
                      <a:pt x="154" y="685"/>
                      <a:pt x="151" y="657"/>
                      <a:pt x="151" y="657"/>
                    </a:cubicBezTo>
                    <a:cubicBezTo>
                      <a:pt x="151" y="660"/>
                      <a:pt x="165" y="668"/>
                      <a:pt x="165" y="668"/>
                    </a:cubicBezTo>
                    <a:cubicBezTo>
                      <a:pt x="166" y="698"/>
                      <a:pt x="166" y="698"/>
                      <a:pt x="166" y="698"/>
                    </a:cubicBezTo>
                    <a:cubicBezTo>
                      <a:pt x="175" y="698"/>
                      <a:pt x="175" y="698"/>
                      <a:pt x="175" y="698"/>
                    </a:cubicBezTo>
                    <a:cubicBezTo>
                      <a:pt x="174" y="667"/>
                      <a:pt x="174" y="667"/>
                      <a:pt x="174" y="667"/>
                    </a:cubicBezTo>
                    <a:cubicBezTo>
                      <a:pt x="182" y="669"/>
                      <a:pt x="211" y="713"/>
                      <a:pt x="211" y="713"/>
                    </a:cubicBezTo>
                    <a:cubicBezTo>
                      <a:pt x="230" y="734"/>
                      <a:pt x="243" y="734"/>
                      <a:pt x="243" y="734"/>
                    </a:cubicBezTo>
                    <a:cubicBezTo>
                      <a:pt x="279" y="740"/>
                      <a:pt x="302" y="725"/>
                      <a:pt x="302" y="725"/>
                    </a:cubicBezTo>
                    <a:cubicBezTo>
                      <a:pt x="299" y="714"/>
                      <a:pt x="227" y="664"/>
                      <a:pt x="227" y="664"/>
                    </a:cubicBezTo>
                    <a:cubicBezTo>
                      <a:pt x="203" y="643"/>
                      <a:pt x="205" y="596"/>
                      <a:pt x="205" y="596"/>
                    </a:cubicBezTo>
                    <a:cubicBezTo>
                      <a:pt x="209" y="592"/>
                      <a:pt x="209" y="592"/>
                      <a:pt x="209" y="592"/>
                    </a:cubicBezTo>
                    <a:cubicBezTo>
                      <a:pt x="211" y="567"/>
                      <a:pt x="227" y="432"/>
                      <a:pt x="227" y="432"/>
                    </a:cubicBezTo>
                    <a:cubicBezTo>
                      <a:pt x="234" y="408"/>
                      <a:pt x="246" y="364"/>
                      <a:pt x="246" y="364"/>
                    </a:cubicBezTo>
                    <a:cubicBezTo>
                      <a:pt x="284" y="215"/>
                      <a:pt x="284" y="215"/>
                      <a:pt x="284" y="215"/>
                    </a:cubicBezTo>
                    <a:cubicBezTo>
                      <a:pt x="320" y="127"/>
                      <a:pt x="321" y="102"/>
                      <a:pt x="321" y="102"/>
                    </a:cubicBezTo>
                    <a:cubicBezTo>
                      <a:pt x="321" y="102"/>
                      <a:pt x="330" y="92"/>
                      <a:pt x="314" y="77"/>
                    </a:cubicBezTo>
                    <a:cubicBezTo>
                      <a:pt x="298" y="62"/>
                      <a:pt x="309" y="65"/>
                      <a:pt x="309" y="65"/>
                    </a:cubicBezTo>
                    <a:cubicBezTo>
                      <a:pt x="320" y="24"/>
                      <a:pt x="320" y="24"/>
                      <a:pt x="320" y="24"/>
                    </a:cubicBezTo>
                    <a:cubicBezTo>
                      <a:pt x="273" y="0"/>
                      <a:pt x="273" y="0"/>
                      <a:pt x="273" y="0"/>
                    </a:cubicBezTo>
                    <a:cubicBezTo>
                      <a:pt x="70" y="38"/>
                      <a:pt x="70" y="38"/>
                      <a:pt x="70" y="38"/>
                    </a:cubicBezTo>
                    <a:cubicBezTo>
                      <a:pt x="36" y="32"/>
                      <a:pt x="36" y="32"/>
                      <a:pt x="36" y="32"/>
                    </a:cubicBezTo>
                    <a:cubicBezTo>
                      <a:pt x="0" y="60"/>
                      <a:pt x="0" y="60"/>
                      <a:pt x="0" y="60"/>
                    </a:cubicBezTo>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EditPoints="1"/>
              </p:cNvSpPr>
              <p:nvPr/>
            </p:nvSpPr>
            <p:spPr bwMode="auto">
              <a:xfrm>
                <a:off x="2407" y="441"/>
                <a:ext cx="928" cy="1283"/>
              </a:xfrm>
              <a:custGeom>
                <a:avLst/>
                <a:gdLst>
                  <a:gd name="T0" fmla="*/ 370 w 393"/>
                  <a:gd name="T1" fmla="*/ 92 h 543"/>
                  <a:gd name="T2" fmla="*/ 362 w 393"/>
                  <a:gd name="T3" fmla="*/ 47 h 543"/>
                  <a:gd name="T4" fmla="*/ 268 w 393"/>
                  <a:gd name="T5" fmla="*/ 0 h 543"/>
                  <a:gd name="T6" fmla="*/ 241 w 393"/>
                  <a:gd name="T7" fmla="*/ 90 h 543"/>
                  <a:gd name="T8" fmla="*/ 187 w 393"/>
                  <a:gd name="T9" fmla="*/ 5 h 543"/>
                  <a:gd name="T10" fmla="*/ 123 w 393"/>
                  <a:gd name="T11" fmla="*/ 17 h 543"/>
                  <a:gd name="T12" fmla="*/ 31 w 393"/>
                  <a:gd name="T13" fmla="*/ 84 h 543"/>
                  <a:gd name="T14" fmla="*/ 11 w 393"/>
                  <a:gd name="T15" fmla="*/ 265 h 543"/>
                  <a:gd name="T16" fmla="*/ 24 w 393"/>
                  <a:gd name="T17" fmla="*/ 345 h 543"/>
                  <a:gd name="T18" fmla="*/ 53 w 393"/>
                  <a:gd name="T19" fmla="*/ 417 h 543"/>
                  <a:gd name="T20" fmla="*/ 111 w 393"/>
                  <a:gd name="T21" fmla="*/ 377 h 543"/>
                  <a:gd name="T22" fmla="*/ 160 w 393"/>
                  <a:gd name="T23" fmla="*/ 465 h 543"/>
                  <a:gd name="T24" fmla="*/ 393 w 393"/>
                  <a:gd name="T25" fmla="*/ 424 h 543"/>
                  <a:gd name="T26" fmla="*/ 371 w 393"/>
                  <a:gd name="T27" fmla="*/ 372 h 543"/>
                  <a:gd name="T28" fmla="*/ 369 w 393"/>
                  <a:gd name="T29" fmla="*/ 371 h 543"/>
                  <a:gd name="T30" fmla="*/ 368 w 393"/>
                  <a:gd name="T31" fmla="*/ 353 h 543"/>
                  <a:gd name="T32" fmla="*/ 391 w 393"/>
                  <a:gd name="T33" fmla="*/ 363 h 543"/>
                  <a:gd name="T34" fmla="*/ 375 w 393"/>
                  <a:gd name="T35" fmla="*/ 224 h 543"/>
                  <a:gd name="T36" fmla="*/ 370 w 393"/>
                  <a:gd name="T37" fmla="*/ 92 h 543"/>
                  <a:gd name="T38" fmla="*/ 117 w 393"/>
                  <a:gd name="T39" fmla="*/ 371 h 543"/>
                  <a:gd name="T40" fmla="*/ 83 w 393"/>
                  <a:gd name="T41" fmla="*/ 288 h 543"/>
                  <a:gd name="T42" fmla="*/ 103 w 393"/>
                  <a:gd name="T43" fmla="*/ 225 h 543"/>
                  <a:gd name="T44" fmla="*/ 123 w 393"/>
                  <a:gd name="T45" fmla="*/ 267 h 543"/>
                  <a:gd name="T46" fmla="*/ 117 w 393"/>
                  <a:gd name="T47" fmla="*/ 37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3" h="543">
                    <a:moveTo>
                      <a:pt x="370" y="92"/>
                    </a:moveTo>
                    <a:cubicBezTo>
                      <a:pt x="367" y="51"/>
                      <a:pt x="362" y="47"/>
                      <a:pt x="362" y="47"/>
                    </a:cubicBezTo>
                    <a:cubicBezTo>
                      <a:pt x="350" y="39"/>
                      <a:pt x="293" y="1"/>
                      <a:pt x="268" y="0"/>
                    </a:cubicBezTo>
                    <a:cubicBezTo>
                      <a:pt x="241" y="90"/>
                      <a:pt x="241" y="90"/>
                      <a:pt x="241" y="90"/>
                    </a:cubicBezTo>
                    <a:cubicBezTo>
                      <a:pt x="187" y="5"/>
                      <a:pt x="187" y="5"/>
                      <a:pt x="187" y="5"/>
                    </a:cubicBezTo>
                    <a:cubicBezTo>
                      <a:pt x="187" y="5"/>
                      <a:pt x="143" y="5"/>
                      <a:pt x="123" y="17"/>
                    </a:cubicBezTo>
                    <a:cubicBezTo>
                      <a:pt x="123" y="17"/>
                      <a:pt x="32" y="52"/>
                      <a:pt x="31" y="84"/>
                    </a:cubicBezTo>
                    <a:cubicBezTo>
                      <a:pt x="29" y="116"/>
                      <a:pt x="11" y="265"/>
                      <a:pt x="11" y="265"/>
                    </a:cubicBezTo>
                    <a:cubicBezTo>
                      <a:pt x="11" y="265"/>
                      <a:pt x="0" y="285"/>
                      <a:pt x="24" y="345"/>
                    </a:cubicBezTo>
                    <a:cubicBezTo>
                      <a:pt x="48" y="405"/>
                      <a:pt x="53" y="417"/>
                      <a:pt x="53" y="417"/>
                    </a:cubicBezTo>
                    <a:cubicBezTo>
                      <a:pt x="53" y="417"/>
                      <a:pt x="89" y="375"/>
                      <a:pt x="111" y="377"/>
                    </a:cubicBezTo>
                    <a:cubicBezTo>
                      <a:pt x="111" y="377"/>
                      <a:pt x="132" y="445"/>
                      <a:pt x="160" y="465"/>
                    </a:cubicBezTo>
                    <a:cubicBezTo>
                      <a:pt x="188" y="485"/>
                      <a:pt x="308" y="543"/>
                      <a:pt x="393" y="424"/>
                    </a:cubicBezTo>
                    <a:cubicBezTo>
                      <a:pt x="393" y="424"/>
                      <a:pt x="373" y="380"/>
                      <a:pt x="371" y="372"/>
                    </a:cubicBezTo>
                    <a:cubicBezTo>
                      <a:pt x="369" y="368"/>
                      <a:pt x="369" y="369"/>
                      <a:pt x="369" y="371"/>
                    </a:cubicBezTo>
                    <a:cubicBezTo>
                      <a:pt x="368" y="353"/>
                      <a:pt x="368" y="353"/>
                      <a:pt x="368" y="353"/>
                    </a:cubicBezTo>
                    <a:cubicBezTo>
                      <a:pt x="391" y="363"/>
                      <a:pt x="391" y="363"/>
                      <a:pt x="391" y="363"/>
                    </a:cubicBezTo>
                    <a:cubicBezTo>
                      <a:pt x="391" y="363"/>
                      <a:pt x="369" y="268"/>
                      <a:pt x="375" y="224"/>
                    </a:cubicBezTo>
                    <a:cubicBezTo>
                      <a:pt x="376" y="204"/>
                      <a:pt x="373" y="133"/>
                      <a:pt x="370" y="92"/>
                    </a:cubicBezTo>
                    <a:close/>
                    <a:moveTo>
                      <a:pt x="117" y="371"/>
                    </a:moveTo>
                    <a:cubicBezTo>
                      <a:pt x="109" y="367"/>
                      <a:pt x="87" y="311"/>
                      <a:pt x="83" y="288"/>
                    </a:cubicBezTo>
                    <a:cubicBezTo>
                      <a:pt x="79" y="265"/>
                      <a:pt x="103" y="225"/>
                      <a:pt x="103" y="225"/>
                    </a:cubicBezTo>
                    <a:cubicBezTo>
                      <a:pt x="103" y="225"/>
                      <a:pt x="116" y="252"/>
                      <a:pt x="123" y="267"/>
                    </a:cubicBezTo>
                    <a:cubicBezTo>
                      <a:pt x="129" y="281"/>
                      <a:pt x="117" y="371"/>
                      <a:pt x="117" y="371"/>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8"/>
              <p:cNvSpPr>
                <a:spLocks noChangeShapeType="1"/>
              </p:cNvSpPr>
              <p:nvPr/>
            </p:nvSpPr>
            <p:spPr bwMode="auto">
              <a:xfrm>
                <a:off x="2574" y="1384"/>
                <a:ext cx="0" cy="0"/>
              </a:xfrm>
              <a:prstGeom prst="line">
                <a:avLst/>
              </a:prstGeom>
              <a:noFill/>
              <a:ln w="10" cap="flat">
                <a:solidFill>
                  <a:srgbClr val="9FA1A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9"/>
              <p:cNvSpPr>
                <a:spLocks noChangeShapeType="1"/>
              </p:cNvSpPr>
              <p:nvPr/>
            </p:nvSpPr>
            <p:spPr bwMode="auto">
              <a:xfrm>
                <a:off x="3330" y="1299"/>
                <a:ext cx="0" cy="0"/>
              </a:xfrm>
              <a:prstGeom prst="line">
                <a:avLst/>
              </a:prstGeom>
              <a:noFill/>
              <a:ln w="10" cap="flat">
                <a:solidFill>
                  <a:srgbClr val="9FA1A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2654" y="-147"/>
                <a:ext cx="588" cy="832"/>
              </a:xfrm>
              <a:custGeom>
                <a:avLst/>
                <a:gdLst>
                  <a:gd name="T0" fmla="*/ 226 w 249"/>
                  <a:gd name="T1" fmla="*/ 256 h 352"/>
                  <a:gd name="T2" fmla="*/ 243 w 249"/>
                  <a:gd name="T3" fmla="*/ 269 h 352"/>
                  <a:gd name="T4" fmla="*/ 239 w 249"/>
                  <a:gd name="T5" fmla="*/ 226 h 352"/>
                  <a:gd name="T6" fmla="*/ 224 w 249"/>
                  <a:gd name="T7" fmla="*/ 148 h 352"/>
                  <a:gd name="T8" fmla="*/ 159 w 249"/>
                  <a:gd name="T9" fmla="*/ 28 h 352"/>
                  <a:gd name="T10" fmla="*/ 107 w 249"/>
                  <a:gd name="T11" fmla="*/ 31 h 352"/>
                  <a:gd name="T12" fmla="*/ 37 w 249"/>
                  <a:gd name="T13" fmla="*/ 117 h 352"/>
                  <a:gd name="T14" fmla="*/ 14 w 249"/>
                  <a:gd name="T15" fmla="*/ 168 h 352"/>
                  <a:gd name="T16" fmla="*/ 6 w 249"/>
                  <a:gd name="T17" fmla="*/ 248 h 352"/>
                  <a:gd name="T18" fmla="*/ 10 w 249"/>
                  <a:gd name="T19" fmla="*/ 263 h 352"/>
                  <a:gd name="T20" fmla="*/ 20 w 249"/>
                  <a:gd name="T21" fmla="*/ 268 h 352"/>
                  <a:gd name="T22" fmla="*/ 49 w 249"/>
                  <a:gd name="T23" fmla="*/ 283 h 352"/>
                  <a:gd name="T24" fmla="*/ 77 w 249"/>
                  <a:gd name="T25" fmla="*/ 263 h 352"/>
                  <a:gd name="T26" fmla="*/ 92 w 249"/>
                  <a:gd name="T27" fmla="*/ 274 h 352"/>
                  <a:gd name="T28" fmla="*/ 140 w 249"/>
                  <a:gd name="T29" fmla="*/ 352 h 352"/>
                  <a:gd name="T30" fmla="*/ 161 w 249"/>
                  <a:gd name="T31" fmla="*/ 277 h 352"/>
                  <a:gd name="T32" fmla="*/ 182 w 249"/>
                  <a:gd name="T33" fmla="*/ 258 h 352"/>
                  <a:gd name="T34" fmla="*/ 202 w 249"/>
                  <a:gd name="T35" fmla="*/ 265 h 352"/>
                  <a:gd name="T36" fmla="*/ 226 w 249"/>
                  <a:gd name="T37" fmla="*/ 25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352">
                    <a:moveTo>
                      <a:pt x="226" y="256"/>
                    </a:moveTo>
                    <a:cubicBezTo>
                      <a:pt x="231" y="263"/>
                      <a:pt x="243" y="269"/>
                      <a:pt x="243" y="269"/>
                    </a:cubicBezTo>
                    <a:cubicBezTo>
                      <a:pt x="249" y="257"/>
                      <a:pt x="239" y="226"/>
                      <a:pt x="239" y="226"/>
                    </a:cubicBezTo>
                    <a:cubicBezTo>
                      <a:pt x="228" y="193"/>
                      <a:pt x="224" y="148"/>
                      <a:pt x="224" y="148"/>
                    </a:cubicBezTo>
                    <a:cubicBezTo>
                      <a:pt x="219" y="79"/>
                      <a:pt x="159" y="28"/>
                      <a:pt x="159" y="28"/>
                    </a:cubicBezTo>
                    <a:cubicBezTo>
                      <a:pt x="121" y="0"/>
                      <a:pt x="107" y="31"/>
                      <a:pt x="107" y="31"/>
                    </a:cubicBezTo>
                    <a:cubicBezTo>
                      <a:pt x="55" y="30"/>
                      <a:pt x="37" y="117"/>
                      <a:pt x="37" y="117"/>
                    </a:cubicBezTo>
                    <a:cubicBezTo>
                      <a:pt x="35" y="144"/>
                      <a:pt x="28" y="145"/>
                      <a:pt x="14" y="168"/>
                    </a:cubicBezTo>
                    <a:cubicBezTo>
                      <a:pt x="0" y="191"/>
                      <a:pt x="7" y="236"/>
                      <a:pt x="6" y="248"/>
                    </a:cubicBezTo>
                    <a:cubicBezTo>
                      <a:pt x="5" y="260"/>
                      <a:pt x="10" y="263"/>
                      <a:pt x="10" y="263"/>
                    </a:cubicBezTo>
                    <a:cubicBezTo>
                      <a:pt x="10" y="263"/>
                      <a:pt x="15" y="261"/>
                      <a:pt x="20" y="268"/>
                    </a:cubicBezTo>
                    <a:cubicBezTo>
                      <a:pt x="25" y="275"/>
                      <a:pt x="30" y="293"/>
                      <a:pt x="49" y="283"/>
                    </a:cubicBezTo>
                    <a:cubicBezTo>
                      <a:pt x="68" y="273"/>
                      <a:pt x="77" y="263"/>
                      <a:pt x="77" y="263"/>
                    </a:cubicBezTo>
                    <a:cubicBezTo>
                      <a:pt x="77" y="263"/>
                      <a:pt x="86" y="265"/>
                      <a:pt x="92" y="274"/>
                    </a:cubicBezTo>
                    <a:cubicBezTo>
                      <a:pt x="98" y="283"/>
                      <a:pt x="140" y="352"/>
                      <a:pt x="140" y="352"/>
                    </a:cubicBezTo>
                    <a:cubicBezTo>
                      <a:pt x="140" y="352"/>
                      <a:pt x="161" y="288"/>
                      <a:pt x="161" y="277"/>
                    </a:cubicBezTo>
                    <a:cubicBezTo>
                      <a:pt x="161" y="266"/>
                      <a:pt x="168" y="240"/>
                      <a:pt x="182" y="258"/>
                    </a:cubicBezTo>
                    <a:cubicBezTo>
                      <a:pt x="202" y="265"/>
                      <a:pt x="202" y="265"/>
                      <a:pt x="202" y="265"/>
                    </a:cubicBezTo>
                    <a:cubicBezTo>
                      <a:pt x="202" y="265"/>
                      <a:pt x="221" y="250"/>
                      <a:pt x="226" y="256"/>
                    </a:cubicBezTo>
                    <a:close/>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42" name="Group 63"/>
            <p:cNvGrpSpPr/>
            <p:nvPr/>
          </p:nvGrpSpPr>
          <p:grpSpPr>
            <a:xfrm>
              <a:off x="1272923" y="1868993"/>
              <a:ext cx="45719" cy="148888"/>
              <a:chOff x="1102868" y="1877958"/>
              <a:chExt cx="68263" cy="222304"/>
            </a:xfrm>
          </p:grpSpPr>
          <p:grpSp>
            <p:nvGrpSpPr>
              <p:cNvPr id="43" name="Group 5"/>
              <p:cNvGrpSpPr>
                <a:grpSpLocks noChangeAspect="1"/>
              </p:cNvGrpSpPr>
              <p:nvPr/>
            </p:nvGrpSpPr>
            <p:grpSpPr bwMode="auto">
              <a:xfrm>
                <a:off x="1102868" y="1877958"/>
                <a:ext cx="68263" cy="61912"/>
                <a:chOff x="2858" y="1601"/>
                <a:chExt cx="43" cy="39"/>
              </a:xfrm>
            </p:grpSpPr>
            <p:sp>
              <p:nvSpPr>
                <p:cNvPr id="62" name="AutoShape 4"/>
                <p:cNvSpPr>
                  <a:spLocks noChangeAspect="1" noChangeArrowheads="1" noTextEdit="1"/>
                </p:cNvSpPr>
                <p:nvPr/>
              </p:nvSpPr>
              <p:spPr bwMode="auto">
                <a:xfrm>
                  <a:off x="2858" y="1603"/>
                  <a:ext cx="43" cy="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6"/>
                <p:cNvSpPr>
                  <a:spLocks noChangeArrowheads="1"/>
                </p:cNvSpPr>
                <p:nvPr/>
              </p:nvSpPr>
              <p:spPr bwMode="auto">
                <a:xfrm>
                  <a:off x="2858" y="1601"/>
                  <a:ext cx="41" cy="3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5"/>
              <p:cNvGrpSpPr>
                <a:grpSpLocks noChangeAspect="1"/>
              </p:cNvGrpSpPr>
              <p:nvPr/>
            </p:nvGrpSpPr>
            <p:grpSpPr bwMode="auto">
              <a:xfrm>
                <a:off x="1102868" y="2038350"/>
                <a:ext cx="68263" cy="61912"/>
                <a:chOff x="2858" y="1601"/>
                <a:chExt cx="43" cy="39"/>
              </a:xfrm>
            </p:grpSpPr>
            <p:sp>
              <p:nvSpPr>
                <p:cNvPr id="66" name="AutoShape 4"/>
                <p:cNvSpPr>
                  <a:spLocks noChangeAspect="1" noChangeArrowheads="1" noTextEdit="1"/>
                </p:cNvSpPr>
                <p:nvPr/>
              </p:nvSpPr>
              <p:spPr bwMode="auto">
                <a:xfrm>
                  <a:off x="2858" y="1603"/>
                  <a:ext cx="43" cy="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6"/>
                <p:cNvSpPr>
                  <a:spLocks noChangeArrowheads="1"/>
                </p:cNvSpPr>
                <p:nvPr/>
              </p:nvSpPr>
              <p:spPr bwMode="auto">
                <a:xfrm>
                  <a:off x="2858" y="1601"/>
                  <a:ext cx="41" cy="3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5" name="Group 2"/>
          <p:cNvGrpSpPr/>
          <p:nvPr/>
        </p:nvGrpSpPr>
        <p:grpSpPr>
          <a:xfrm>
            <a:off x="4666915" y="569968"/>
            <a:ext cx="4154642" cy="3921854"/>
            <a:chOff x="4666915" y="1663856"/>
            <a:chExt cx="4154642" cy="3921854"/>
          </a:xfrm>
        </p:grpSpPr>
        <p:grpSp>
          <p:nvGrpSpPr>
            <p:cNvPr id="46" name="Group 50"/>
            <p:cNvGrpSpPr/>
            <p:nvPr/>
          </p:nvGrpSpPr>
          <p:grpSpPr>
            <a:xfrm>
              <a:off x="4687191" y="1663856"/>
              <a:ext cx="4134366" cy="3439718"/>
              <a:chOff x="4481180" y="1663856"/>
              <a:chExt cx="4134366" cy="3439718"/>
            </a:xfrm>
          </p:grpSpPr>
          <p:sp>
            <p:nvSpPr>
              <p:cNvPr id="52" name="Rectangle 51"/>
              <p:cNvSpPr/>
              <p:nvPr/>
            </p:nvSpPr>
            <p:spPr>
              <a:xfrm>
                <a:off x="4481180" y="2425918"/>
                <a:ext cx="4134366" cy="2677656"/>
              </a:xfrm>
              <a:prstGeom prst="rect">
                <a:avLst/>
              </a:prstGeom>
            </p:spPr>
            <p:txBody>
              <a:bodyPr wrap="square" rIns="0">
                <a:spAutoFit/>
              </a:bodyPr>
              <a:lstStyle/>
              <a:p>
                <a:pPr>
                  <a:defRPr/>
                </a:pPr>
                <a:r>
                  <a:rPr lang="en-US" sz="2000" b="1" dirty="0" smtClean="0"/>
                  <a:t>Probability of turnover for disengaged employees</a:t>
                </a:r>
                <a:r>
                  <a:rPr lang="en-US" sz="2400" dirty="0" smtClean="0"/>
                  <a:t> </a:t>
                </a:r>
                <a:r>
                  <a:rPr lang="en-US" sz="2000" b="1" dirty="0" smtClean="0"/>
                  <a:t>compared to less than a </a:t>
                </a:r>
                <a:r>
                  <a:rPr lang="en-US" sz="6000" b="1" dirty="0" smtClean="0">
                    <a:gradFill>
                      <a:gsLst>
                        <a:gs pos="0">
                          <a:schemeClr val="accent1">
                            <a:lumMod val="75000"/>
                          </a:schemeClr>
                        </a:gs>
                        <a:gs pos="100000">
                          <a:schemeClr val="accent1">
                            <a:lumMod val="95000"/>
                          </a:schemeClr>
                        </a:gs>
                      </a:gsLst>
                      <a:lin ang="16200000" scaled="0"/>
                    </a:gradFill>
                  </a:rPr>
                  <a:t>1%</a:t>
                </a:r>
                <a:r>
                  <a:rPr lang="en-US" b="1" dirty="0" smtClean="0"/>
                  <a:t> </a:t>
                </a:r>
                <a:endParaRPr lang="en-US" sz="2400" b="1" dirty="0" smtClean="0"/>
              </a:p>
              <a:p>
                <a:pPr>
                  <a:defRPr/>
                </a:pPr>
                <a:r>
                  <a:rPr lang="en-US" sz="2000" b="1" dirty="0" smtClean="0"/>
                  <a:t>Probability among highly engaged employees. </a:t>
                </a:r>
                <a:r>
                  <a:rPr lang="en-US" sz="2400" b="1" dirty="0" smtClean="0"/>
                  <a:t> </a:t>
                </a:r>
                <a:endParaRPr lang="en-US" sz="2400" b="1" dirty="0"/>
              </a:p>
            </p:txBody>
          </p:sp>
          <p:sp>
            <p:nvSpPr>
              <p:cNvPr id="53" name="Rectangle 52"/>
              <p:cNvSpPr/>
              <p:nvPr/>
            </p:nvSpPr>
            <p:spPr>
              <a:xfrm>
                <a:off x="4571999" y="1663856"/>
                <a:ext cx="2726032" cy="923330"/>
              </a:xfrm>
              <a:prstGeom prst="rect">
                <a:avLst/>
              </a:prstGeom>
            </p:spPr>
            <p:txBody>
              <a:bodyPr wrap="square" lIns="0" tIns="0" rIns="0" bIns="0" anchor="b">
                <a:spAutoFit/>
              </a:bodyPr>
              <a:lstStyle/>
              <a:p>
                <a:pPr lvl="0"/>
                <a:r>
                  <a:rPr lang="en-US" sz="6000" b="1" dirty="0" smtClean="0">
                    <a:gradFill>
                      <a:gsLst>
                        <a:gs pos="0">
                          <a:schemeClr val="accent1">
                            <a:lumMod val="75000"/>
                          </a:schemeClr>
                        </a:gs>
                        <a:gs pos="100000">
                          <a:schemeClr val="accent1">
                            <a:lumMod val="95000"/>
                          </a:schemeClr>
                        </a:gs>
                      </a:gsLst>
                      <a:lin ang="16200000" scaled="0"/>
                    </a:gradFill>
                  </a:rPr>
                  <a:t>23%</a:t>
                </a:r>
                <a:endParaRPr lang="en-US" sz="6000" b="1" dirty="0">
                  <a:gradFill>
                    <a:gsLst>
                      <a:gs pos="0">
                        <a:schemeClr val="accent1">
                          <a:lumMod val="75000"/>
                        </a:schemeClr>
                      </a:gs>
                      <a:gs pos="100000">
                        <a:schemeClr val="accent1">
                          <a:lumMod val="95000"/>
                        </a:schemeClr>
                      </a:gs>
                    </a:gsLst>
                    <a:lin ang="16200000" scaled="0"/>
                  </a:gradFill>
                </a:endParaRPr>
              </a:p>
            </p:txBody>
          </p:sp>
        </p:grpSp>
        <p:sp>
          <p:nvSpPr>
            <p:cNvPr id="452" name="Rectangle 451"/>
            <p:cNvSpPr/>
            <p:nvPr/>
          </p:nvSpPr>
          <p:spPr>
            <a:xfrm>
              <a:off x="4666915" y="5370266"/>
              <a:ext cx="3431493" cy="215444"/>
            </a:xfrm>
            <a:prstGeom prst="rect">
              <a:avLst/>
            </a:prstGeom>
          </p:spPr>
          <p:txBody>
            <a:bodyPr wrap="square" lIns="0">
              <a:spAutoFit/>
            </a:bodyPr>
            <a:lstStyle/>
            <a:p>
              <a:r>
                <a:rPr lang="en-US" sz="800" dirty="0" smtClean="0"/>
                <a:t>Source</a:t>
              </a:r>
              <a:r>
                <a:rPr lang="en-US" sz="800" i="1" dirty="0" smtClean="0"/>
                <a:t>: </a:t>
              </a:r>
              <a:r>
                <a:rPr lang="en-US" sz="800" dirty="0" smtClean="0"/>
                <a:t>Corporate Leadership Council</a:t>
              </a:r>
              <a:endParaRPr lang="en-US" sz="800" dirty="0">
                <a:latin typeface="Arial" pitchFamily="34" charset="0"/>
              </a:endParaRPr>
            </a:p>
          </p:txBody>
        </p:sp>
      </p:grpSp>
    </p:spTree>
    <p:extLst>
      <p:ext uri="{BB962C8B-B14F-4D97-AF65-F5344CB8AC3E}">
        <p14:creationId xmlns:p14="http://schemas.microsoft.com/office/powerpoint/2010/main" xmlns="" val="2092729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6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899"/>
                                        </p:tgtEl>
                                        <p:attrNameLst>
                                          <p:attrName>style.visibility</p:attrName>
                                        </p:attrNameLst>
                                      </p:cBhvr>
                                      <p:to>
                                        <p:strVal val="visible"/>
                                      </p:to>
                                    </p:set>
                                    <p:animEffect transition="in" filter="fade">
                                      <p:cBhvr>
                                        <p:cTn id="25" dur="500"/>
                                        <p:tgtEl>
                                          <p:spTgt spid="899"/>
                                        </p:tgtEl>
                                      </p:cBhvr>
                                    </p:animEffect>
                                  </p:childTnLst>
                                </p:cTn>
                              </p:par>
                              <p:par>
                                <p:cTn id="26" presetID="10" presetClass="entr" presetSubtype="0" fill="hold" nodeType="with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9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400"/>
                            </p:stCondLst>
                            <p:childTnLst>
                              <p:par>
                                <p:cTn id="36" presetID="10" presetClass="entr" presetSubtype="0" fill="hold" nodeType="afterEffect">
                                  <p:stCondLst>
                                    <p:cond delay="1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1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1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2" presetClass="entr" presetSubtype="2" decel="100000" fill="hold"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750" fill="hold"/>
                                        <p:tgtEl>
                                          <p:spTgt spid="45"/>
                                        </p:tgtEl>
                                        <p:attrNameLst>
                                          <p:attrName>ppt_x</p:attrName>
                                        </p:attrNameLst>
                                      </p:cBhvr>
                                      <p:tavLst>
                                        <p:tav tm="0">
                                          <p:val>
                                            <p:strVal val="1+#ppt_w/2"/>
                                          </p:val>
                                        </p:tav>
                                        <p:tav tm="100000">
                                          <p:val>
                                            <p:strVal val="#ppt_x"/>
                                          </p:val>
                                        </p:tav>
                                      </p:tavLst>
                                    </p:anim>
                                    <p:anim calcmode="lin" valueType="num">
                                      <p:cBhvr additive="base">
                                        <p:cTn id="4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
            </a:r>
            <a:br>
              <a:rPr lang="en-US" dirty="0"/>
            </a:br>
            <a:endParaRPr lang="en-US" dirty="0"/>
          </a:p>
          <a:p>
            <a:endParaRPr lang="en-US" dirty="0"/>
          </a:p>
        </p:txBody>
      </p:sp>
      <p:sp>
        <p:nvSpPr>
          <p:cNvPr id="6" name="TextBox 5"/>
          <p:cNvSpPr txBox="1"/>
          <p:nvPr/>
        </p:nvSpPr>
        <p:spPr>
          <a:xfrm>
            <a:off x="451992" y="2512680"/>
            <a:ext cx="4894160" cy="584775"/>
          </a:xfrm>
          <a:prstGeom prst="rect">
            <a:avLst/>
          </a:prstGeom>
          <a:noFill/>
        </p:spPr>
        <p:txBody>
          <a:bodyPr wrap="none" rtlCol="0">
            <a:spAutoFit/>
          </a:bodyPr>
          <a:lstStyle/>
          <a:p>
            <a:r>
              <a:rPr lang="en-ZA" sz="1600" dirty="0" smtClean="0">
                <a:solidFill>
                  <a:schemeClr val="bg1"/>
                </a:solidFill>
              </a:rPr>
              <a:t>Ronnie Toerien</a:t>
            </a:r>
          </a:p>
          <a:p>
            <a:r>
              <a:rPr lang="en-ZA" sz="1600" dirty="0" smtClean="0">
                <a:solidFill>
                  <a:schemeClr val="bg1"/>
                </a:solidFill>
              </a:rPr>
              <a:t>HCM Sales Development &amp; Strategy Leader - Africa</a:t>
            </a:r>
            <a:endParaRPr lang="en-US" sz="1600" dirty="0" err="1" smtClean="0">
              <a:solidFill>
                <a:schemeClr val="bg1"/>
              </a:solidFill>
            </a:endParaRPr>
          </a:p>
        </p:txBody>
      </p:sp>
      <p:pic>
        <p:nvPicPr>
          <p:cNvPr id="9" name="Picture 8" descr="0_chess_red_blue_3.JPG"/>
          <p:cNvPicPr>
            <a:picLocks noChangeAspect="1"/>
          </p:cNvPicPr>
          <p:nvPr/>
        </p:nvPicPr>
        <p:blipFill>
          <a:blip r:embed="rId3" cstate="print"/>
          <a:stretch>
            <a:fillRect/>
          </a:stretch>
        </p:blipFill>
        <p:spPr>
          <a:xfrm>
            <a:off x="6006037" y="1196363"/>
            <a:ext cx="3010905" cy="2395537"/>
          </a:xfrm>
          <a:prstGeom prst="rect">
            <a:avLst/>
          </a:prstGeom>
        </p:spPr>
      </p:pic>
      <p:pic>
        <p:nvPicPr>
          <p:cNvPr id="10" name="Picture 9" descr="ci_stackcompetitors3.gif"/>
          <p:cNvPicPr>
            <a:picLocks noChangeAspect="1"/>
          </p:cNvPicPr>
          <p:nvPr/>
        </p:nvPicPr>
        <p:blipFill>
          <a:blip r:embed="rId4" cstate="print"/>
          <a:stretch>
            <a:fillRect/>
          </a:stretch>
        </p:blipFill>
        <p:spPr>
          <a:xfrm>
            <a:off x="5992359" y="3643350"/>
            <a:ext cx="3037341" cy="1447800"/>
          </a:xfrm>
          <a:prstGeom prst="rect">
            <a:avLst/>
          </a:prstGeom>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83648999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bwMode="gray">
          <a:xfrm flipV="1">
            <a:off x="533400" y="4333874"/>
            <a:ext cx="8439150" cy="95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AutoShape 3"/>
          <p:cNvSpPr>
            <a:spLocks noChangeAspect="1" noChangeArrowheads="1" noTextEdit="1"/>
          </p:cNvSpPr>
          <p:nvPr/>
        </p:nvSpPr>
        <p:spPr bwMode="gray">
          <a:xfrm>
            <a:off x="5689600" y="804863"/>
            <a:ext cx="3122613" cy="3833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txBox="1">
            <a:spLocks/>
          </p:cNvSpPr>
          <p:nvPr/>
        </p:nvSpPr>
        <p:spPr bwMode="gray">
          <a:xfrm>
            <a:off x="734518" y="177295"/>
            <a:ext cx="7947424" cy="35716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The Financial Impact of a </a:t>
            </a:r>
            <a:r>
              <a:rPr kumimoji="0" lang="en-US" sz="28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Top Performer</a:t>
            </a:r>
            <a:endParaRPr kumimoji="0" lang="en-US" sz="28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3" name="Text Placeholder 2"/>
          <p:cNvSpPr txBox="1">
            <a:spLocks/>
          </p:cNvSpPr>
          <p:nvPr/>
        </p:nvSpPr>
        <p:spPr bwMode="gray">
          <a:xfrm>
            <a:off x="524970" y="4454979"/>
            <a:ext cx="2056306" cy="317046"/>
          </a:xfrm>
          <a:prstGeom prst="rect">
            <a:avLst/>
          </a:prstGeom>
        </p:spPr>
        <p:txBody>
          <a:bodyPr vert="horz" lIns="0" tIns="0" rIns="0" bIns="0" rtlCol="0">
            <a:noAutofit/>
          </a:bodyPr>
          <a:lstStyle/>
          <a:p>
            <a:pPr lvl="0" indent="6350" defTabSz="228600">
              <a:spcAft>
                <a:spcPts val="600"/>
              </a:spcAft>
              <a:buClr>
                <a:srgbClr val="FF0000"/>
              </a:buClr>
              <a:buSzPct val="85000"/>
            </a:pPr>
            <a:r>
              <a:rPr lang="en-US" sz="900" i="1" dirty="0" smtClean="0">
                <a:solidFill>
                  <a:schemeClr val="bg1">
                    <a:lumMod val="50000"/>
                  </a:schemeClr>
                </a:solidFill>
                <a:latin typeface="Arial" pitchFamily="34" charset="0"/>
                <a:cs typeface="Arial" pitchFamily="34" charset="0"/>
              </a:rPr>
              <a:t>Source: </a:t>
            </a:r>
            <a:r>
              <a:rPr lang="en-US" sz="900" dirty="0" smtClean="0">
                <a:solidFill>
                  <a:schemeClr val="bg1">
                    <a:lumMod val="50000"/>
                  </a:schemeClr>
                </a:solidFill>
                <a:latin typeface="Arial" pitchFamily="34" charset="0"/>
                <a:cs typeface="Arial" pitchFamily="34" charset="0"/>
              </a:rPr>
              <a:t>Lou Adler, ERE.net July 2012</a:t>
            </a:r>
            <a:endParaRPr kumimoji="0" lang="en-US" sz="900" b="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p:txBody>
      </p:sp>
      <p:sp>
        <p:nvSpPr>
          <p:cNvPr id="4" name="Rectangle 3"/>
          <p:cNvSpPr/>
          <p:nvPr/>
        </p:nvSpPr>
        <p:spPr bwMode="gray">
          <a:xfrm>
            <a:off x="1035429" y="1086722"/>
            <a:ext cx="5188908" cy="830997"/>
          </a:xfrm>
          <a:prstGeom prst="rect">
            <a:avLst/>
          </a:prstGeom>
        </p:spPr>
        <p:txBody>
          <a:bodyPr wrap="square" lIns="0">
            <a:spAutoFit/>
          </a:bodyPr>
          <a:lstStyle/>
          <a:p>
            <a:r>
              <a:rPr lang="en-US" sz="1600" dirty="0" smtClean="0"/>
              <a:t>It is estimated that the financial impact of </a:t>
            </a:r>
            <a:br>
              <a:rPr lang="en-US" sz="1600" dirty="0" smtClean="0"/>
            </a:br>
            <a:r>
              <a:rPr lang="en-US" sz="1600" dirty="0" smtClean="0"/>
              <a:t>hiring a top performer is </a:t>
            </a:r>
            <a:r>
              <a:rPr lang="en-US" sz="1600" b="1" dirty="0" smtClean="0">
                <a:solidFill>
                  <a:schemeClr val="accent1"/>
                </a:solidFill>
              </a:rPr>
              <a:t>10 -100x </a:t>
            </a:r>
            <a:br>
              <a:rPr lang="en-US" sz="1600" b="1" dirty="0" smtClean="0">
                <a:solidFill>
                  <a:schemeClr val="accent1"/>
                </a:solidFill>
              </a:rPr>
            </a:br>
            <a:r>
              <a:rPr lang="en-US" sz="1600" dirty="0" smtClean="0"/>
              <a:t>the person’s compensation</a:t>
            </a:r>
          </a:p>
        </p:txBody>
      </p:sp>
      <p:sp>
        <p:nvSpPr>
          <p:cNvPr id="5" name="Rectangle 4"/>
          <p:cNvSpPr/>
          <p:nvPr/>
        </p:nvSpPr>
        <p:spPr bwMode="gray">
          <a:xfrm>
            <a:off x="2419608" y="2882557"/>
            <a:ext cx="4960670" cy="1138773"/>
          </a:xfrm>
          <a:prstGeom prst="rect">
            <a:avLst/>
          </a:prstGeom>
        </p:spPr>
        <p:txBody>
          <a:bodyPr wrap="square" lIns="0">
            <a:spAutoFit/>
          </a:bodyPr>
          <a:lstStyle/>
          <a:p>
            <a:r>
              <a:rPr lang="en-US" sz="1600" dirty="0" smtClean="0"/>
              <a:t>Therefore, hiring a single top performer at </a:t>
            </a:r>
            <a:r>
              <a:rPr lang="en-US" sz="1600" b="1" dirty="0" smtClean="0"/>
              <a:t>R100 K </a:t>
            </a:r>
            <a:r>
              <a:rPr lang="en-US" sz="1600" dirty="0" smtClean="0"/>
              <a:t>has the potential for adding </a:t>
            </a:r>
            <a:r>
              <a:rPr lang="en-US" b="1" dirty="0" smtClean="0">
                <a:solidFill>
                  <a:srgbClr val="FF0000"/>
                </a:solidFill>
              </a:rPr>
              <a:t>R1 million to R10 million </a:t>
            </a:r>
            <a:r>
              <a:rPr lang="en-US" sz="1600" dirty="0" smtClean="0"/>
              <a:t>to a company’s revenue each and every year that the new hire remains with the firm</a:t>
            </a:r>
          </a:p>
        </p:txBody>
      </p:sp>
      <p:sp>
        <p:nvSpPr>
          <p:cNvPr id="14" name="Freeform 209"/>
          <p:cNvSpPr>
            <a:spLocks/>
          </p:cNvSpPr>
          <p:nvPr/>
        </p:nvSpPr>
        <p:spPr bwMode="gray">
          <a:xfrm>
            <a:off x="6823189" y="1790233"/>
            <a:ext cx="219539" cy="213665"/>
          </a:xfrm>
          <a:custGeom>
            <a:avLst/>
            <a:gdLst>
              <a:gd name="T0" fmla="*/ 299 w 299"/>
              <a:gd name="T1" fmla="*/ 2 h 388"/>
              <a:gd name="T2" fmla="*/ 223 w 299"/>
              <a:gd name="T3" fmla="*/ 2 h 388"/>
              <a:gd name="T4" fmla="*/ 152 w 299"/>
              <a:gd name="T5" fmla="*/ 121 h 388"/>
              <a:gd name="T6" fmla="*/ 76 w 299"/>
              <a:gd name="T7" fmla="*/ 0 h 388"/>
              <a:gd name="T8" fmla="*/ 0 w 299"/>
              <a:gd name="T9" fmla="*/ 0 h 388"/>
              <a:gd name="T10" fmla="*/ 107 w 299"/>
              <a:gd name="T11" fmla="*/ 164 h 388"/>
              <a:gd name="T12" fmla="*/ 23 w 299"/>
              <a:gd name="T13" fmla="*/ 164 h 388"/>
              <a:gd name="T14" fmla="*/ 23 w 299"/>
              <a:gd name="T15" fmla="*/ 209 h 388"/>
              <a:gd name="T16" fmla="*/ 116 w 299"/>
              <a:gd name="T17" fmla="*/ 212 h 388"/>
              <a:gd name="T18" fmla="*/ 116 w 299"/>
              <a:gd name="T19" fmla="*/ 245 h 388"/>
              <a:gd name="T20" fmla="*/ 23 w 299"/>
              <a:gd name="T21" fmla="*/ 245 h 388"/>
              <a:gd name="T22" fmla="*/ 23 w 299"/>
              <a:gd name="T23" fmla="*/ 290 h 388"/>
              <a:gd name="T24" fmla="*/ 119 w 299"/>
              <a:gd name="T25" fmla="*/ 290 h 388"/>
              <a:gd name="T26" fmla="*/ 119 w 299"/>
              <a:gd name="T27" fmla="*/ 388 h 388"/>
              <a:gd name="T28" fmla="*/ 183 w 299"/>
              <a:gd name="T29" fmla="*/ 388 h 388"/>
              <a:gd name="T30" fmla="*/ 183 w 299"/>
              <a:gd name="T31" fmla="*/ 290 h 388"/>
              <a:gd name="T32" fmla="*/ 276 w 299"/>
              <a:gd name="T33" fmla="*/ 290 h 388"/>
              <a:gd name="T34" fmla="*/ 276 w 299"/>
              <a:gd name="T35" fmla="*/ 245 h 388"/>
              <a:gd name="T36" fmla="*/ 183 w 299"/>
              <a:gd name="T37" fmla="*/ 245 h 388"/>
              <a:gd name="T38" fmla="*/ 183 w 299"/>
              <a:gd name="T39" fmla="*/ 212 h 388"/>
              <a:gd name="T40" fmla="*/ 276 w 299"/>
              <a:gd name="T41" fmla="*/ 212 h 388"/>
              <a:gd name="T42" fmla="*/ 276 w 299"/>
              <a:gd name="T43" fmla="*/ 164 h 388"/>
              <a:gd name="T44" fmla="*/ 192 w 299"/>
              <a:gd name="T45" fmla="*/ 164 h 388"/>
              <a:gd name="T46" fmla="*/ 299 w 299"/>
              <a:gd name="T47" fmla="*/ 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9" h="388">
                <a:moveTo>
                  <a:pt x="299" y="2"/>
                </a:moveTo>
                <a:lnTo>
                  <a:pt x="223" y="2"/>
                </a:lnTo>
                <a:lnTo>
                  <a:pt x="152" y="121"/>
                </a:lnTo>
                <a:lnTo>
                  <a:pt x="76" y="0"/>
                </a:lnTo>
                <a:lnTo>
                  <a:pt x="0" y="0"/>
                </a:lnTo>
                <a:lnTo>
                  <a:pt x="107" y="164"/>
                </a:lnTo>
                <a:lnTo>
                  <a:pt x="23" y="164"/>
                </a:lnTo>
                <a:lnTo>
                  <a:pt x="23" y="209"/>
                </a:lnTo>
                <a:lnTo>
                  <a:pt x="116" y="212"/>
                </a:lnTo>
                <a:lnTo>
                  <a:pt x="116" y="245"/>
                </a:lnTo>
                <a:lnTo>
                  <a:pt x="23" y="245"/>
                </a:lnTo>
                <a:lnTo>
                  <a:pt x="23" y="290"/>
                </a:lnTo>
                <a:lnTo>
                  <a:pt x="119" y="290"/>
                </a:lnTo>
                <a:lnTo>
                  <a:pt x="119" y="388"/>
                </a:lnTo>
                <a:lnTo>
                  <a:pt x="183" y="388"/>
                </a:lnTo>
                <a:lnTo>
                  <a:pt x="183" y="290"/>
                </a:lnTo>
                <a:lnTo>
                  <a:pt x="276" y="290"/>
                </a:lnTo>
                <a:lnTo>
                  <a:pt x="276" y="245"/>
                </a:lnTo>
                <a:lnTo>
                  <a:pt x="183" y="245"/>
                </a:lnTo>
                <a:lnTo>
                  <a:pt x="183" y="212"/>
                </a:lnTo>
                <a:lnTo>
                  <a:pt x="276" y="212"/>
                </a:lnTo>
                <a:lnTo>
                  <a:pt x="276" y="164"/>
                </a:lnTo>
                <a:lnTo>
                  <a:pt x="192" y="164"/>
                </a:lnTo>
                <a:lnTo>
                  <a:pt x="299" y="2"/>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rIns="0" anchor="b"/>
          <a:lstStyle/>
          <a:p>
            <a:pPr fontAlgn="base">
              <a:spcBef>
                <a:spcPct val="0"/>
              </a:spcBef>
              <a:spcAft>
                <a:spcPct val="0"/>
              </a:spcAft>
              <a:defRPr/>
            </a:pPr>
            <a:endParaRPr lang="en-US" sz="700" kern="0" dirty="0">
              <a:solidFill>
                <a:srgbClr val="FFFFFF"/>
              </a:solidFill>
              <a:ea typeface="ヒラギノ角ゴ Pro W3"/>
              <a:cs typeface="ヒラギノ角ゴ Pro W3"/>
            </a:endParaRPr>
          </a:p>
        </p:txBody>
      </p:sp>
      <p:sp>
        <p:nvSpPr>
          <p:cNvPr id="15" name="Freeform 210"/>
          <p:cNvSpPr>
            <a:spLocks/>
          </p:cNvSpPr>
          <p:nvPr/>
        </p:nvSpPr>
        <p:spPr bwMode="gray">
          <a:xfrm>
            <a:off x="7291403" y="1471038"/>
            <a:ext cx="258454" cy="242300"/>
          </a:xfrm>
          <a:custGeom>
            <a:avLst/>
            <a:gdLst>
              <a:gd name="T0" fmla="*/ 129 w 148"/>
              <a:gd name="T1" fmla="*/ 138 h 185"/>
              <a:gd name="T2" fmla="*/ 123 w 148"/>
              <a:gd name="T3" fmla="*/ 146 h 185"/>
              <a:gd name="T4" fmla="*/ 99 w 148"/>
              <a:gd name="T5" fmla="*/ 155 h 185"/>
              <a:gd name="T6" fmla="*/ 69 w 148"/>
              <a:gd name="T7" fmla="*/ 140 h 185"/>
              <a:gd name="T8" fmla="*/ 61 w 148"/>
              <a:gd name="T9" fmla="*/ 121 h 185"/>
              <a:gd name="T10" fmla="*/ 131 w 148"/>
              <a:gd name="T11" fmla="*/ 122 h 185"/>
              <a:gd name="T12" fmla="*/ 131 w 148"/>
              <a:gd name="T13" fmla="*/ 100 h 185"/>
              <a:gd name="T14" fmla="*/ 58 w 148"/>
              <a:gd name="T15" fmla="*/ 99 h 185"/>
              <a:gd name="T16" fmla="*/ 57 w 148"/>
              <a:gd name="T17" fmla="*/ 92 h 185"/>
              <a:gd name="T18" fmla="*/ 58 w 148"/>
              <a:gd name="T19" fmla="*/ 84 h 185"/>
              <a:gd name="T20" fmla="*/ 131 w 148"/>
              <a:gd name="T21" fmla="*/ 84 h 185"/>
              <a:gd name="T22" fmla="*/ 131 w 148"/>
              <a:gd name="T23" fmla="*/ 63 h 185"/>
              <a:gd name="T24" fmla="*/ 61 w 148"/>
              <a:gd name="T25" fmla="*/ 62 h 185"/>
              <a:gd name="T26" fmla="*/ 69 w 148"/>
              <a:gd name="T27" fmla="*/ 45 h 185"/>
              <a:gd name="T28" fmla="*/ 100 w 148"/>
              <a:gd name="T29" fmla="*/ 31 h 185"/>
              <a:gd name="T30" fmla="*/ 124 w 148"/>
              <a:gd name="T31" fmla="*/ 40 h 185"/>
              <a:gd name="T32" fmla="*/ 128 w 148"/>
              <a:gd name="T33" fmla="*/ 44 h 185"/>
              <a:gd name="T34" fmla="*/ 144 w 148"/>
              <a:gd name="T35" fmla="*/ 13 h 185"/>
              <a:gd name="T36" fmla="*/ 102 w 148"/>
              <a:gd name="T37" fmla="*/ 1 h 185"/>
              <a:gd name="T38" fmla="*/ 44 w 148"/>
              <a:gd name="T39" fmla="*/ 25 h 185"/>
              <a:gd name="T40" fmla="*/ 26 w 148"/>
              <a:gd name="T41" fmla="*/ 62 h 185"/>
              <a:gd name="T42" fmla="*/ 0 w 148"/>
              <a:gd name="T43" fmla="*/ 62 h 185"/>
              <a:gd name="T44" fmla="*/ 0 w 148"/>
              <a:gd name="T45" fmla="*/ 83 h 185"/>
              <a:gd name="T46" fmla="*/ 22 w 148"/>
              <a:gd name="T47" fmla="*/ 84 h 185"/>
              <a:gd name="T48" fmla="*/ 22 w 148"/>
              <a:gd name="T49" fmla="*/ 94 h 185"/>
              <a:gd name="T50" fmla="*/ 22 w 148"/>
              <a:gd name="T51" fmla="*/ 99 h 185"/>
              <a:gd name="T52" fmla="*/ 0 w 148"/>
              <a:gd name="T53" fmla="*/ 99 h 185"/>
              <a:gd name="T54" fmla="*/ 0 w 148"/>
              <a:gd name="T55" fmla="*/ 121 h 185"/>
              <a:gd name="T56" fmla="*/ 25 w 148"/>
              <a:gd name="T57" fmla="*/ 121 h 185"/>
              <a:gd name="T58" fmla="*/ 44 w 148"/>
              <a:gd name="T59" fmla="*/ 161 h 185"/>
              <a:gd name="T60" fmla="*/ 100 w 148"/>
              <a:gd name="T61" fmla="*/ 185 h 185"/>
              <a:gd name="T62" fmla="*/ 145 w 148"/>
              <a:gd name="T63" fmla="*/ 171 h 185"/>
              <a:gd name="T64" fmla="*/ 148 w 148"/>
              <a:gd name="T65" fmla="*/ 169 h 185"/>
              <a:gd name="T66" fmla="*/ 129 w 148"/>
              <a:gd name="T67" fmla="*/ 1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 h="185">
                <a:moveTo>
                  <a:pt x="129" y="138"/>
                </a:moveTo>
                <a:cubicBezTo>
                  <a:pt x="127" y="141"/>
                  <a:pt x="125" y="143"/>
                  <a:pt x="123" y="146"/>
                </a:cubicBezTo>
                <a:cubicBezTo>
                  <a:pt x="116" y="152"/>
                  <a:pt x="108" y="155"/>
                  <a:pt x="99" y="155"/>
                </a:cubicBezTo>
                <a:cubicBezTo>
                  <a:pt x="87" y="154"/>
                  <a:pt x="77" y="150"/>
                  <a:pt x="69" y="140"/>
                </a:cubicBezTo>
                <a:cubicBezTo>
                  <a:pt x="65" y="135"/>
                  <a:pt x="62" y="129"/>
                  <a:pt x="61" y="121"/>
                </a:cubicBezTo>
                <a:cubicBezTo>
                  <a:pt x="131" y="122"/>
                  <a:pt x="131" y="122"/>
                  <a:pt x="131" y="122"/>
                </a:cubicBezTo>
                <a:cubicBezTo>
                  <a:pt x="131" y="100"/>
                  <a:pt x="131" y="100"/>
                  <a:pt x="131" y="100"/>
                </a:cubicBezTo>
                <a:cubicBezTo>
                  <a:pt x="58" y="99"/>
                  <a:pt x="58" y="99"/>
                  <a:pt x="58" y="99"/>
                </a:cubicBezTo>
                <a:cubicBezTo>
                  <a:pt x="58" y="97"/>
                  <a:pt x="57" y="94"/>
                  <a:pt x="57" y="92"/>
                </a:cubicBezTo>
                <a:cubicBezTo>
                  <a:pt x="58" y="89"/>
                  <a:pt x="58" y="86"/>
                  <a:pt x="58" y="84"/>
                </a:cubicBezTo>
                <a:cubicBezTo>
                  <a:pt x="131" y="84"/>
                  <a:pt x="131" y="84"/>
                  <a:pt x="131" y="84"/>
                </a:cubicBezTo>
                <a:cubicBezTo>
                  <a:pt x="131" y="63"/>
                  <a:pt x="131" y="63"/>
                  <a:pt x="131" y="63"/>
                </a:cubicBezTo>
                <a:cubicBezTo>
                  <a:pt x="61" y="62"/>
                  <a:pt x="61" y="62"/>
                  <a:pt x="61" y="62"/>
                </a:cubicBezTo>
                <a:cubicBezTo>
                  <a:pt x="63" y="55"/>
                  <a:pt x="66" y="50"/>
                  <a:pt x="69" y="45"/>
                </a:cubicBezTo>
                <a:cubicBezTo>
                  <a:pt x="77" y="36"/>
                  <a:pt x="88" y="31"/>
                  <a:pt x="100" y="31"/>
                </a:cubicBezTo>
                <a:cubicBezTo>
                  <a:pt x="109" y="31"/>
                  <a:pt x="117" y="34"/>
                  <a:pt x="124" y="40"/>
                </a:cubicBezTo>
                <a:cubicBezTo>
                  <a:pt x="125" y="41"/>
                  <a:pt x="126" y="42"/>
                  <a:pt x="128" y="44"/>
                </a:cubicBezTo>
                <a:cubicBezTo>
                  <a:pt x="144" y="13"/>
                  <a:pt x="144" y="13"/>
                  <a:pt x="144" y="13"/>
                </a:cubicBezTo>
                <a:cubicBezTo>
                  <a:pt x="132" y="5"/>
                  <a:pt x="119" y="1"/>
                  <a:pt x="102" y="1"/>
                </a:cubicBezTo>
                <a:cubicBezTo>
                  <a:pt x="78" y="0"/>
                  <a:pt x="59" y="9"/>
                  <a:pt x="44" y="25"/>
                </a:cubicBezTo>
                <a:cubicBezTo>
                  <a:pt x="35" y="35"/>
                  <a:pt x="29" y="47"/>
                  <a:pt x="26" y="62"/>
                </a:cubicBezTo>
                <a:cubicBezTo>
                  <a:pt x="0" y="62"/>
                  <a:pt x="0" y="62"/>
                  <a:pt x="0" y="62"/>
                </a:cubicBezTo>
                <a:cubicBezTo>
                  <a:pt x="0" y="83"/>
                  <a:pt x="0" y="83"/>
                  <a:pt x="0" y="83"/>
                </a:cubicBezTo>
                <a:cubicBezTo>
                  <a:pt x="22" y="84"/>
                  <a:pt x="22" y="84"/>
                  <a:pt x="22" y="84"/>
                </a:cubicBezTo>
                <a:cubicBezTo>
                  <a:pt x="22" y="87"/>
                  <a:pt x="22" y="90"/>
                  <a:pt x="22" y="94"/>
                </a:cubicBezTo>
                <a:cubicBezTo>
                  <a:pt x="22" y="96"/>
                  <a:pt x="22" y="98"/>
                  <a:pt x="22" y="99"/>
                </a:cubicBezTo>
                <a:cubicBezTo>
                  <a:pt x="0" y="99"/>
                  <a:pt x="0" y="99"/>
                  <a:pt x="0" y="99"/>
                </a:cubicBezTo>
                <a:cubicBezTo>
                  <a:pt x="0" y="121"/>
                  <a:pt x="0" y="121"/>
                  <a:pt x="0" y="121"/>
                </a:cubicBezTo>
                <a:cubicBezTo>
                  <a:pt x="25" y="121"/>
                  <a:pt x="25" y="121"/>
                  <a:pt x="25" y="121"/>
                </a:cubicBezTo>
                <a:cubicBezTo>
                  <a:pt x="28" y="137"/>
                  <a:pt x="34" y="150"/>
                  <a:pt x="44" y="161"/>
                </a:cubicBezTo>
                <a:cubicBezTo>
                  <a:pt x="58" y="177"/>
                  <a:pt x="77" y="185"/>
                  <a:pt x="100" y="185"/>
                </a:cubicBezTo>
                <a:cubicBezTo>
                  <a:pt x="118" y="185"/>
                  <a:pt x="133" y="181"/>
                  <a:pt x="145" y="171"/>
                </a:cubicBezTo>
                <a:cubicBezTo>
                  <a:pt x="146" y="171"/>
                  <a:pt x="147" y="170"/>
                  <a:pt x="148" y="169"/>
                </a:cubicBezTo>
                <a:lnTo>
                  <a:pt x="129" y="138"/>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rIns="0" anchor="b"/>
          <a:lstStyle/>
          <a:p>
            <a:pPr fontAlgn="base">
              <a:spcBef>
                <a:spcPct val="0"/>
              </a:spcBef>
              <a:spcAft>
                <a:spcPct val="0"/>
              </a:spcAft>
              <a:defRPr/>
            </a:pPr>
            <a:endParaRPr lang="en-US" sz="700" kern="0" dirty="0">
              <a:solidFill>
                <a:srgbClr val="FFFFFF"/>
              </a:solidFill>
              <a:ea typeface="ヒラギノ角ゴ Pro W3"/>
              <a:cs typeface="ヒラギノ角ゴ Pro W3"/>
            </a:endParaRPr>
          </a:p>
        </p:txBody>
      </p:sp>
      <p:sp>
        <p:nvSpPr>
          <p:cNvPr id="16" name="Freeform 211"/>
          <p:cNvSpPr>
            <a:spLocks noEditPoints="1"/>
          </p:cNvSpPr>
          <p:nvPr/>
        </p:nvSpPr>
        <p:spPr bwMode="gray">
          <a:xfrm>
            <a:off x="6900553" y="880133"/>
            <a:ext cx="286355" cy="371711"/>
          </a:xfrm>
          <a:custGeom>
            <a:avLst/>
            <a:gdLst>
              <a:gd name="T0" fmla="*/ 70 w 164"/>
              <a:gd name="T1" fmla="*/ 216 h 284"/>
              <a:gd name="T2" fmla="*/ 70 w 164"/>
              <a:gd name="T3" fmla="*/ 150 h 284"/>
              <a:gd name="T4" fmla="*/ 22 w 164"/>
              <a:gd name="T5" fmla="*/ 123 h 284"/>
              <a:gd name="T6" fmla="*/ 7 w 164"/>
              <a:gd name="T7" fmla="*/ 79 h 284"/>
              <a:gd name="T8" fmla="*/ 24 w 164"/>
              <a:gd name="T9" fmla="*/ 36 h 284"/>
              <a:gd name="T10" fmla="*/ 70 w 164"/>
              <a:gd name="T11" fmla="*/ 16 h 284"/>
              <a:gd name="T12" fmla="*/ 70 w 164"/>
              <a:gd name="T13" fmla="*/ 0 h 284"/>
              <a:gd name="T14" fmla="*/ 94 w 164"/>
              <a:gd name="T15" fmla="*/ 0 h 284"/>
              <a:gd name="T16" fmla="*/ 94 w 164"/>
              <a:gd name="T17" fmla="*/ 16 h 284"/>
              <a:gd name="T18" fmla="*/ 137 w 164"/>
              <a:gd name="T19" fmla="*/ 33 h 284"/>
              <a:gd name="T20" fmla="*/ 157 w 164"/>
              <a:gd name="T21" fmla="*/ 72 h 284"/>
              <a:gd name="T22" fmla="*/ 115 w 164"/>
              <a:gd name="T23" fmla="*/ 77 h 284"/>
              <a:gd name="T24" fmla="*/ 94 w 164"/>
              <a:gd name="T25" fmla="*/ 51 h 284"/>
              <a:gd name="T26" fmla="*/ 94 w 164"/>
              <a:gd name="T27" fmla="*/ 113 h 284"/>
              <a:gd name="T28" fmla="*/ 149 w 164"/>
              <a:gd name="T29" fmla="*/ 140 h 284"/>
              <a:gd name="T30" fmla="*/ 164 w 164"/>
              <a:gd name="T31" fmla="*/ 182 h 284"/>
              <a:gd name="T32" fmla="*/ 145 w 164"/>
              <a:gd name="T33" fmla="*/ 230 h 284"/>
              <a:gd name="T34" fmla="*/ 94 w 164"/>
              <a:gd name="T35" fmla="*/ 254 h 284"/>
              <a:gd name="T36" fmla="*/ 94 w 164"/>
              <a:gd name="T37" fmla="*/ 284 h 284"/>
              <a:gd name="T38" fmla="*/ 70 w 164"/>
              <a:gd name="T39" fmla="*/ 283 h 284"/>
              <a:gd name="T40" fmla="*/ 70 w 164"/>
              <a:gd name="T41" fmla="*/ 254 h 284"/>
              <a:gd name="T42" fmla="*/ 23 w 164"/>
              <a:gd name="T43" fmla="*/ 233 h 284"/>
              <a:gd name="T44" fmla="*/ 0 w 164"/>
              <a:gd name="T45" fmla="*/ 185 h 284"/>
              <a:gd name="T46" fmla="*/ 44 w 164"/>
              <a:gd name="T47" fmla="*/ 181 h 284"/>
              <a:gd name="T48" fmla="*/ 54 w 164"/>
              <a:gd name="T49" fmla="*/ 203 h 284"/>
              <a:gd name="T50" fmla="*/ 70 w 164"/>
              <a:gd name="T51" fmla="*/ 216 h 284"/>
              <a:gd name="T52" fmla="*/ 70 w 164"/>
              <a:gd name="T53" fmla="*/ 50 h 284"/>
              <a:gd name="T54" fmla="*/ 54 w 164"/>
              <a:gd name="T55" fmla="*/ 61 h 284"/>
              <a:gd name="T56" fmla="*/ 49 w 164"/>
              <a:gd name="T57" fmla="*/ 78 h 284"/>
              <a:gd name="T58" fmla="*/ 54 w 164"/>
              <a:gd name="T59" fmla="*/ 93 h 284"/>
              <a:gd name="T60" fmla="*/ 70 w 164"/>
              <a:gd name="T61" fmla="*/ 105 h 284"/>
              <a:gd name="T62" fmla="*/ 70 w 164"/>
              <a:gd name="T63" fmla="*/ 50 h 284"/>
              <a:gd name="T64" fmla="*/ 94 w 164"/>
              <a:gd name="T65" fmla="*/ 219 h 284"/>
              <a:gd name="T66" fmla="*/ 115 w 164"/>
              <a:gd name="T67" fmla="*/ 207 h 284"/>
              <a:gd name="T68" fmla="*/ 123 w 164"/>
              <a:gd name="T69" fmla="*/ 187 h 284"/>
              <a:gd name="T70" fmla="*/ 116 w 164"/>
              <a:gd name="T71" fmla="*/ 169 h 284"/>
              <a:gd name="T72" fmla="*/ 94 w 164"/>
              <a:gd name="T73" fmla="*/ 157 h 284"/>
              <a:gd name="T74" fmla="*/ 94 w 164"/>
              <a:gd name="T75" fmla="*/ 21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284">
                <a:moveTo>
                  <a:pt x="70" y="216"/>
                </a:moveTo>
                <a:cubicBezTo>
                  <a:pt x="70" y="150"/>
                  <a:pt x="70" y="150"/>
                  <a:pt x="70" y="150"/>
                </a:cubicBezTo>
                <a:cubicBezTo>
                  <a:pt x="48" y="144"/>
                  <a:pt x="32" y="135"/>
                  <a:pt x="22" y="123"/>
                </a:cubicBezTo>
                <a:cubicBezTo>
                  <a:pt x="12" y="111"/>
                  <a:pt x="7" y="96"/>
                  <a:pt x="7" y="79"/>
                </a:cubicBezTo>
                <a:cubicBezTo>
                  <a:pt x="7" y="62"/>
                  <a:pt x="13" y="47"/>
                  <a:pt x="24" y="36"/>
                </a:cubicBezTo>
                <a:cubicBezTo>
                  <a:pt x="36" y="24"/>
                  <a:pt x="51" y="17"/>
                  <a:pt x="70" y="16"/>
                </a:cubicBezTo>
                <a:cubicBezTo>
                  <a:pt x="70" y="0"/>
                  <a:pt x="70" y="0"/>
                  <a:pt x="70" y="0"/>
                </a:cubicBezTo>
                <a:cubicBezTo>
                  <a:pt x="94" y="0"/>
                  <a:pt x="94" y="0"/>
                  <a:pt x="94" y="0"/>
                </a:cubicBezTo>
                <a:cubicBezTo>
                  <a:pt x="94" y="16"/>
                  <a:pt x="94" y="16"/>
                  <a:pt x="94" y="16"/>
                </a:cubicBezTo>
                <a:cubicBezTo>
                  <a:pt x="112" y="18"/>
                  <a:pt x="126" y="24"/>
                  <a:pt x="137" y="33"/>
                </a:cubicBezTo>
                <a:cubicBezTo>
                  <a:pt x="147" y="43"/>
                  <a:pt x="154" y="56"/>
                  <a:pt x="157" y="72"/>
                </a:cubicBezTo>
                <a:cubicBezTo>
                  <a:pt x="115" y="77"/>
                  <a:pt x="115" y="77"/>
                  <a:pt x="115" y="77"/>
                </a:cubicBezTo>
                <a:cubicBezTo>
                  <a:pt x="112" y="64"/>
                  <a:pt x="105" y="56"/>
                  <a:pt x="94" y="51"/>
                </a:cubicBezTo>
                <a:cubicBezTo>
                  <a:pt x="94" y="113"/>
                  <a:pt x="94" y="113"/>
                  <a:pt x="94" y="113"/>
                </a:cubicBezTo>
                <a:cubicBezTo>
                  <a:pt x="121" y="120"/>
                  <a:pt x="139" y="129"/>
                  <a:pt x="149" y="140"/>
                </a:cubicBezTo>
                <a:cubicBezTo>
                  <a:pt x="159" y="151"/>
                  <a:pt x="164" y="165"/>
                  <a:pt x="164" y="182"/>
                </a:cubicBezTo>
                <a:cubicBezTo>
                  <a:pt x="164" y="201"/>
                  <a:pt x="158" y="217"/>
                  <a:pt x="145" y="230"/>
                </a:cubicBezTo>
                <a:cubicBezTo>
                  <a:pt x="133" y="243"/>
                  <a:pt x="116" y="251"/>
                  <a:pt x="94" y="254"/>
                </a:cubicBezTo>
                <a:cubicBezTo>
                  <a:pt x="94" y="284"/>
                  <a:pt x="94" y="284"/>
                  <a:pt x="94" y="284"/>
                </a:cubicBezTo>
                <a:cubicBezTo>
                  <a:pt x="70" y="283"/>
                  <a:pt x="70" y="283"/>
                  <a:pt x="70" y="283"/>
                </a:cubicBezTo>
                <a:cubicBezTo>
                  <a:pt x="70" y="254"/>
                  <a:pt x="70" y="254"/>
                  <a:pt x="70" y="254"/>
                </a:cubicBezTo>
                <a:cubicBezTo>
                  <a:pt x="51" y="252"/>
                  <a:pt x="35" y="245"/>
                  <a:pt x="23" y="233"/>
                </a:cubicBezTo>
                <a:cubicBezTo>
                  <a:pt x="11" y="222"/>
                  <a:pt x="3" y="206"/>
                  <a:pt x="0" y="185"/>
                </a:cubicBezTo>
                <a:cubicBezTo>
                  <a:pt x="44" y="181"/>
                  <a:pt x="44" y="181"/>
                  <a:pt x="44" y="181"/>
                </a:cubicBezTo>
                <a:cubicBezTo>
                  <a:pt x="46" y="189"/>
                  <a:pt x="49" y="196"/>
                  <a:pt x="54" y="203"/>
                </a:cubicBezTo>
                <a:cubicBezTo>
                  <a:pt x="59" y="209"/>
                  <a:pt x="64" y="213"/>
                  <a:pt x="70" y="216"/>
                </a:cubicBezTo>
                <a:close/>
                <a:moveTo>
                  <a:pt x="70" y="50"/>
                </a:moveTo>
                <a:cubicBezTo>
                  <a:pt x="64" y="52"/>
                  <a:pt x="58" y="56"/>
                  <a:pt x="54" y="61"/>
                </a:cubicBezTo>
                <a:cubicBezTo>
                  <a:pt x="51" y="66"/>
                  <a:pt x="49" y="72"/>
                  <a:pt x="49" y="78"/>
                </a:cubicBezTo>
                <a:cubicBezTo>
                  <a:pt x="49" y="83"/>
                  <a:pt x="50" y="89"/>
                  <a:pt x="54" y="93"/>
                </a:cubicBezTo>
                <a:cubicBezTo>
                  <a:pt x="58" y="98"/>
                  <a:pt x="63" y="102"/>
                  <a:pt x="70" y="105"/>
                </a:cubicBezTo>
                <a:lnTo>
                  <a:pt x="70" y="50"/>
                </a:lnTo>
                <a:close/>
                <a:moveTo>
                  <a:pt x="94" y="219"/>
                </a:moveTo>
                <a:cubicBezTo>
                  <a:pt x="103" y="217"/>
                  <a:pt x="110" y="213"/>
                  <a:pt x="115" y="207"/>
                </a:cubicBezTo>
                <a:cubicBezTo>
                  <a:pt x="120" y="202"/>
                  <a:pt x="123" y="195"/>
                  <a:pt x="123" y="187"/>
                </a:cubicBezTo>
                <a:cubicBezTo>
                  <a:pt x="123" y="180"/>
                  <a:pt x="121" y="174"/>
                  <a:pt x="116" y="169"/>
                </a:cubicBezTo>
                <a:cubicBezTo>
                  <a:pt x="112" y="164"/>
                  <a:pt x="104" y="160"/>
                  <a:pt x="94" y="157"/>
                </a:cubicBezTo>
                <a:lnTo>
                  <a:pt x="94" y="219"/>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square" rIns="0" anchor="b"/>
          <a:lstStyle/>
          <a:p>
            <a:pPr fontAlgn="base">
              <a:spcBef>
                <a:spcPct val="0"/>
              </a:spcBef>
              <a:spcAft>
                <a:spcPct val="0"/>
              </a:spcAft>
              <a:defRPr/>
            </a:pPr>
            <a:endParaRPr lang="en-US" sz="700" kern="0" dirty="0">
              <a:solidFill>
                <a:srgbClr val="FFFFFF"/>
              </a:solidFill>
              <a:ea typeface="ヒラギノ角ゴ Pro W3"/>
              <a:cs typeface="ヒラギノ角ゴ Pro W3"/>
            </a:endParaRPr>
          </a:p>
        </p:txBody>
      </p:sp>
      <p:grpSp>
        <p:nvGrpSpPr>
          <p:cNvPr id="6" name="Group 63"/>
          <p:cNvGrpSpPr/>
          <p:nvPr/>
        </p:nvGrpSpPr>
        <p:grpSpPr bwMode="gray">
          <a:xfrm>
            <a:off x="860326" y="2043799"/>
            <a:ext cx="1014783" cy="2308501"/>
            <a:chOff x="8875523" y="1767574"/>
            <a:chExt cx="1014783" cy="2308501"/>
          </a:xfrm>
        </p:grpSpPr>
        <p:sp>
          <p:nvSpPr>
            <p:cNvPr id="62" name="Freeform 61"/>
            <p:cNvSpPr/>
            <p:nvPr/>
          </p:nvSpPr>
          <p:spPr bwMode="gray">
            <a:xfrm>
              <a:off x="9159354" y="2058559"/>
              <a:ext cx="449343" cy="467869"/>
            </a:xfrm>
            <a:custGeom>
              <a:avLst/>
              <a:gdLst>
                <a:gd name="connsiteX0" fmla="*/ 0 w 449343"/>
                <a:gd name="connsiteY0" fmla="*/ 162472 h 467869"/>
                <a:gd name="connsiteX1" fmla="*/ 40943 w 449343"/>
                <a:gd name="connsiteY1" fmla="*/ 176120 h 467869"/>
                <a:gd name="connsiteX2" fmla="*/ 61415 w 449343"/>
                <a:gd name="connsiteY2" fmla="*/ 182944 h 467869"/>
                <a:gd name="connsiteX3" fmla="*/ 102358 w 449343"/>
                <a:gd name="connsiteY3" fmla="*/ 176120 h 467869"/>
                <a:gd name="connsiteX4" fmla="*/ 116006 w 449343"/>
                <a:gd name="connsiteY4" fmla="*/ 196591 h 467869"/>
                <a:gd name="connsiteX5" fmla="*/ 129653 w 449343"/>
                <a:gd name="connsiteY5" fmla="*/ 237535 h 467869"/>
                <a:gd name="connsiteX6" fmla="*/ 150125 w 449343"/>
                <a:gd name="connsiteY6" fmla="*/ 298950 h 467869"/>
                <a:gd name="connsiteX7" fmla="*/ 156949 w 449343"/>
                <a:gd name="connsiteY7" fmla="*/ 319421 h 467869"/>
                <a:gd name="connsiteX8" fmla="*/ 163773 w 449343"/>
                <a:gd name="connsiteY8" fmla="*/ 339893 h 467869"/>
                <a:gd name="connsiteX9" fmla="*/ 177421 w 449343"/>
                <a:gd name="connsiteY9" fmla="*/ 360365 h 467869"/>
                <a:gd name="connsiteX10" fmla="*/ 184245 w 449343"/>
                <a:gd name="connsiteY10" fmla="*/ 380836 h 467869"/>
                <a:gd name="connsiteX11" fmla="*/ 204716 w 449343"/>
                <a:gd name="connsiteY11" fmla="*/ 394484 h 467869"/>
                <a:gd name="connsiteX12" fmla="*/ 211540 w 449343"/>
                <a:gd name="connsiteY12" fmla="*/ 414956 h 467869"/>
                <a:gd name="connsiteX13" fmla="*/ 232012 w 449343"/>
                <a:gd name="connsiteY13" fmla="*/ 455899 h 467869"/>
                <a:gd name="connsiteX14" fmla="*/ 259307 w 449343"/>
                <a:gd name="connsiteY14" fmla="*/ 414956 h 467869"/>
                <a:gd name="connsiteX15" fmla="*/ 272955 w 449343"/>
                <a:gd name="connsiteY15" fmla="*/ 367188 h 467869"/>
                <a:gd name="connsiteX16" fmla="*/ 293427 w 449343"/>
                <a:gd name="connsiteY16" fmla="*/ 353541 h 467869"/>
                <a:gd name="connsiteX17" fmla="*/ 300250 w 449343"/>
                <a:gd name="connsiteY17" fmla="*/ 333069 h 467869"/>
                <a:gd name="connsiteX18" fmla="*/ 320722 w 449343"/>
                <a:gd name="connsiteY18" fmla="*/ 312597 h 467869"/>
                <a:gd name="connsiteX19" fmla="*/ 327546 w 449343"/>
                <a:gd name="connsiteY19" fmla="*/ 264830 h 467869"/>
                <a:gd name="connsiteX20" fmla="*/ 334370 w 449343"/>
                <a:gd name="connsiteY20" fmla="*/ 223887 h 467869"/>
                <a:gd name="connsiteX21" fmla="*/ 368489 w 449343"/>
                <a:gd name="connsiteY21" fmla="*/ 176120 h 467869"/>
                <a:gd name="connsiteX22" fmla="*/ 429904 w 449343"/>
                <a:gd name="connsiteY22" fmla="*/ 169296 h 467869"/>
                <a:gd name="connsiteX23" fmla="*/ 443552 w 449343"/>
                <a:gd name="connsiteY23" fmla="*/ 148824 h 467869"/>
                <a:gd name="connsiteX24" fmla="*/ 388961 w 449343"/>
                <a:gd name="connsiteY24" fmla="*/ 114705 h 467869"/>
                <a:gd name="connsiteX25" fmla="*/ 375313 w 449343"/>
                <a:gd name="connsiteY25" fmla="*/ 73762 h 467869"/>
                <a:gd name="connsiteX26" fmla="*/ 334370 w 449343"/>
                <a:gd name="connsiteY26" fmla="*/ 46466 h 467869"/>
                <a:gd name="connsiteX27" fmla="*/ 307074 w 449343"/>
                <a:gd name="connsiteY27" fmla="*/ 12347 h 467869"/>
                <a:gd name="connsiteX28" fmla="*/ 300250 w 449343"/>
                <a:gd name="connsiteY28" fmla="*/ 46466 h 467869"/>
                <a:gd name="connsiteX29" fmla="*/ 279779 w 449343"/>
                <a:gd name="connsiteY29" fmla="*/ 114705 h 467869"/>
                <a:gd name="connsiteX30" fmla="*/ 259307 w 449343"/>
                <a:gd name="connsiteY30" fmla="*/ 128353 h 467869"/>
                <a:gd name="connsiteX31" fmla="*/ 252483 w 449343"/>
                <a:gd name="connsiteY31" fmla="*/ 148824 h 467869"/>
                <a:gd name="connsiteX32" fmla="*/ 211540 w 449343"/>
                <a:gd name="connsiteY32" fmla="*/ 135176 h 467869"/>
                <a:gd name="connsiteX33" fmla="*/ 191068 w 449343"/>
                <a:gd name="connsiteY33" fmla="*/ 53290 h 467869"/>
                <a:gd name="connsiteX34" fmla="*/ 184245 w 449343"/>
                <a:gd name="connsiteY34" fmla="*/ 19170 h 467869"/>
                <a:gd name="connsiteX35" fmla="*/ 143301 w 449343"/>
                <a:gd name="connsiteY35" fmla="*/ 5523 h 467869"/>
                <a:gd name="connsiteX36" fmla="*/ 129653 w 449343"/>
                <a:gd name="connsiteY36" fmla="*/ 25994 h 467869"/>
                <a:gd name="connsiteX37" fmla="*/ 109182 w 449343"/>
                <a:gd name="connsiteY37" fmla="*/ 32818 h 467869"/>
                <a:gd name="connsiteX38" fmla="*/ 102358 w 449343"/>
                <a:gd name="connsiteY38" fmla="*/ 53290 h 467869"/>
                <a:gd name="connsiteX39" fmla="*/ 81886 w 449343"/>
                <a:gd name="connsiteY39" fmla="*/ 73762 h 467869"/>
                <a:gd name="connsiteX40" fmla="*/ 75062 w 449343"/>
                <a:gd name="connsiteY40" fmla="*/ 94233 h 467869"/>
                <a:gd name="connsiteX41" fmla="*/ 27295 w 449343"/>
                <a:gd name="connsiteY41" fmla="*/ 155648 h 467869"/>
                <a:gd name="connsiteX42" fmla="*/ 0 w 449343"/>
                <a:gd name="connsiteY42" fmla="*/ 162472 h 4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9343" h="467869">
                  <a:moveTo>
                    <a:pt x="0" y="162472"/>
                  </a:moveTo>
                  <a:lnTo>
                    <a:pt x="40943" y="176120"/>
                  </a:lnTo>
                  <a:lnTo>
                    <a:pt x="61415" y="182944"/>
                  </a:lnTo>
                  <a:cubicBezTo>
                    <a:pt x="75063" y="180669"/>
                    <a:pt x="88935" y="172764"/>
                    <a:pt x="102358" y="176120"/>
                  </a:cubicBezTo>
                  <a:cubicBezTo>
                    <a:pt x="110314" y="178109"/>
                    <a:pt x="112675" y="189097"/>
                    <a:pt x="116006" y="196591"/>
                  </a:cubicBezTo>
                  <a:cubicBezTo>
                    <a:pt x="121849" y="209737"/>
                    <a:pt x="125104" y="223887"/>
                    <a:pt x="129653" y="237535"/>
                  </a:cubicBezTo>
                  <a:lnTo>
                    <a:pt x="150125" y="298950"/>
                  </a:lnTo>
                  <a:lnTo>
                    <a:pt x="156949" y="319421"/>
                  </a:lnTo>
                  <a:cubicBezTo>
                    <a:pt x="159224" y="326245"/>
                    <a:pt x="159783" y="333908"/>
                    <a:pt x="163773" y="339893"/>
                  </a:cubicBezTo>
                  <a:cubicBezTo>
                    <a:pt x="168322" y="346717"/>
                    <a:pt x="173753" y="353029"/>
                    <a:pt x="177421" y="360365"/>
                  </a:cubicBezTo>
                  <a:cubicBezTo>
                    <a:pt x="180638" y="366798"/>
                    <a:pt x="179752" y="375219"/>
                    <a:pt x="184245" y="380836"/>
                  </a:cubicBezTo>
                  <a:cubicBezTo>
                    <a:pt x="189368" y="387240"/>
                    <a:pt x="197892" y="389935"/>
                    <a:pt x="204716" y="394484"/>
                  </a:cubicBezTo>
                  <a:cubicBezTo>
                    <a:pt x="206991" y="401308"/>
                    <a:pt x="208323" y="408522"/>
                    <a:pt x="211540" y="414956"/>
                  </a:cubicBezTo>
                  <a:cubicBezTo>
                    <a:pt x="237997" y="467869"/>
                    <a:pt x="214859" y="404441"/>
                    <a:pt x="232012" y="455899"/>
                  </a:cubicBezTo>
                  <a:lnTo>
                    <a:pt x="259307" y="414956"/>
                  </a:lnTo>
                  <a:cubicBezTo>
                    <a:pt x="264209" y="407602"/>
                    <a:pt x="265977" y="375910"/>
                    <a:pt x="272955" y="367188"/>
                  </a:cubicBezTo>
                  <a:cubicBezTo>
                    <a:pt x="278078" y="360784"/>
                    <a:pt x="286603" y="358090"/>
                    <a:pt x="293427" y="353541"/>
                  </a:cubicBezTo>
                  <a:cubicBezTo>
                    <a:pt x="295701" y="346717"/>
                    <a:pt x="296260" y="339054"/>
                    <a:pt x="300250" y="333069"/>
                  </a:cubicBezTo>
                  <a:cubicBezTo>
                    <a:pt x="305603" y="325039"/>
                    <a:pt x="317138" y="321557"/>
                    <a:pt x="320722" y="312597"/>
                  </a:cubicBezTo>
                  <a:cubicBezTo>
                    <a:pt x="326696" y="297663"/>
                    <a:pt x="325100" y="280727"/>
                    <a:pt x="327546" y="264830"/>
                  </a:cubicBezTo>
                  <a:cubicBezTo>
                    <a:pt x="329650" y="251155"/>
                    <a:pt x="331014" y="237310"/>
                    <a:pt x="334370" y="223887"/>
                  </a:cubicBezTo>
                  <a:cubicBezTo>
                    <a:pt x="343172" y="188681"/>
                    <a:pt x="337931" y="181213"/>
                    <a:pt x="368489" y="176120"/>
                  </a:cubicBezTo>
                  <a:cubicBezTo>
                    <a:pt x="388806" y="172734"/>
                    <a:pt x="409432" y="171571"/>
                    <a:pt x="429904" y="169296"/>
                  </a:cubicBezTo>
                  <a:cubicBezTo>
                    <a:pt x="434453" y="162472"/>
                    <a:pt x="442392" y="156943"/>
                    <a:pt x="443552" y="148824"/>
                  </a:cubicBezTo>
                  <a:cubicBezTo>
                    <a:pt x="449343" y="108285"/>
                    <a:pt x="417686" y="118809"/>
                    <a:pt x="388961" y="114705"/>
                  </a:cubicBezTo>
                  <a:lnTo>
                    <a:pt x="375313" y="73762"/>
                  </a:lnTo>
                  <a:cubicBezTo>
                    <a:pt x="370126" y="58201"/>
                    <a:pt x="334370" y="46466"/>
                    <a:pt x="334370" y="46466"/>
                  </a:cubicBezTo>
                  <a:cubicBezTo>
                    <a:pt x="333719" y="44512"/>
                    <a:pt x="323537" y="0"/>
                    <a:pt x="307074" y="12347"/>
                  </a:cubicBezTo>
                  <a:cubicBezTo>
                    <a:pt x="297795" y="19306"/>
                    <a:pt x="302766" y="35144"/>
                    <a:pt x="300250" y="46466"/>
                  </a:cubicBezTo>
                  <a:cubicBezTo>
                    <a:pt x="293373" y="77416"/>
                    <a:pt x="291125" y="80667"/>
                    <a:pt x="279779" y="114705"/>
                  </a:cubicBezTo>
                  <a:cubicBezTo>
                    <a:pt x="277185" y="122486"/>
                    <a:pt x="266131" y="123804"/>
                    <a:pt x="259307" y="128353"/>
                  </a:cubicBezTo>
                  <a:cubicBezTo>
                    <a:pt x="257032" y="135177"/>
                    <a:pt x="259604" y="147807"/>
                    <a:pt x="252483" y="148824"/>
                  </a:cubicBezTo>
                  <a:cubicBezTo>
                    <a:pt x="238242" y="150858"/>
                    <a:pt x="211540" y="135176"/>
                    <a:pt x="211540" y="135176"/>
                  </a:cubicBezTo>
                  <a:cubicBezTo>
                    <a:pt x="176570" y="82721"/>
                    <a:pt x="181549" y="110412"/>
                    <a:pt x="191068" y="53290"/>
                  </a:cubicBezTo>
                  <a:cubicBezTo>
                    <a:pt x="188794" y="41917"/>
                    <a:pt x="192446" y="27371"/>
                    <a:pt x="184245" y="19170"/>
                  </a:cubicBezTo>
                  <a:cubicBezTo>
                    <a:pt x="174072" y="8997"/>
                    <a:pt x="143301" y="5523"/>
                    <a:pt x="143301" y="5523"/>
                  </a:cubicBezTo>
                  <a:cubicBezTo>
                    <a:pt x="138752" y="12347"/>
                    <a:pt x="136057" y="20871"/>
                    <a:pt x="129653" y="25994"/>
                  </a:cubicBezTo>
                  <a:cubicBezTo>
                    <a:pt x="124036" y="30487"/>
                    <a:pt x="114268" y="27732"/>
                    <a:pt x="109182" y="32818"/>
                  </a:cubicBezTo>
                  <a:cubicBezTo>
                    <a:pt x="104096" y="37904"/>
                    <a:pt x="106348" y="47305"/>
                    <a:pt x="102358" y="53290"/>
                  </a:cubicBezTo>
                  <a:cubicBezTo>
                    <a:pt x="97005" y="61320"/>
                    <a:pt x="88710" y="66938"/>
                    <a:pt x="81886" y="73762"/>
                  </a:cubicBezTo>
                  <a:cubicBezTo>
                    <a:pt x="79611" y="80586"/>
                    <a:pt x="78555" y="87945"/>
                    <a:pt x="75062" y="94233"/>
                  </a:cubicBezTo>
                  <a:cubicBezTo>
                    <a:pt x="61942" y="117848"/>
                    <a:pt x="47875" y="138497"/>
                    <a:pt x="27295" y="155648"/>
                  </a:cubicBezTo>
                  <a:cubicBezTo>
                    <a:pt x="14942" y="165943"/>
                    <a:pt x="6500" y="169458"/>
                    <a:pt x="0" y="16247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Freeform 12"/>
            <p:cNvSpPr>
              <a:spLocks noEditPoints="1"/>
            </p:cNvSpPr>
            <p:nvPr/>
          </p:nvSpPr>
          <p:spPr bwMode="gray">
            <a:xfrm>
              <a:off x="8875523" y="1767574"/>
              <a:ext cx="1014783" cy="2308501"/>
            </a:xfrm>
            <a:custGeom>
              <a:avLst/>
              <a:gdLst/>
              <a:ahLst/>
              <a:cxnLst>
                <a:cxn ang="0">
                  <a:pos x="263" y="163"/>
                </a:cxn>
                <a:cxn ang="0">
                  <a:pos x="227" y="116"/>
                </a:cxn>
                <a:cxn ang="0">
                  <a:pos x="198" y="37"/>
                </a:cxn>
                <a:cxn ang="0">
                  <a:pos x="148" y="4"/>
                </a:cxn>
                <a:cxn ang="0">
                  <a:pos x="115" y="80"/>
                </a:cxn>
                <a:cxn ang="0">
                  <a:pos x="67" y="116"/>
                </a:cxn>
                <a:cxn ang="0">
                  <a:pos x="46" y="158"/>
                </a:cxn>
                <a:cxn ang="0">
                  <a:pos x="22" y="208"/>
                </a:cxn>
                <a:cxn ang="0">
                  <a:pos x="45" y="275"/>
                </a:cxn>
                <a:cxn ang="0">
                  <a:pos x="51" y="283"/>
                </a:cxn>
                <a:cxn ang="0">
                  <a:pos x="69" y="306"/>
                </a:cxn>
                <a:cxn ang="0">
                  <a:pos x="94" y="324"/>
                </a:cxn>
                <a:cxn ang="0">
                  <a:pos x="87" y="370"/>
                </a:cxn>
                <a:cxn ang="0">
                  <a:pos x="78" y="421"/>
                </a:cxn>
                <a:cxn ang="0">
                  <a:pos x="64" y="485"/>
                </a:cxn>
                <a:cxn ang="0">
                  <a:pos x="30" y="613"/>
                </a:cxn>
                <a:cxn ang="0">
                  <a:pos x="0" y="661"/>
                </a:cxn>
                <a:cxn ang="0">
                  <a:pos x="16" y="663"/>
                </a:cxn>
                <a:cxn ang="0">
                  <a:pos x="23" y="664"/>
                </a:cxn>
                <a:cxn ang="0">
                  <a:pos x="43" y="662"/>
                </a:cxn>
                <a:cxn ang="0">
                  <a:pos x="49" y="652"/>
                </a:cxn>
                <a:cxn ang="0">
                  <a:pos x="60" y="655"/>
                </a:cxn>
                <a:cxn ang="0">
                  <a:pos x="62" y="658"/>
                </a:cxn>
                <a:cxn ang="0">
                  <a:pos x="65" y="655"/>
                </a:cxn>
                <a:cxn ang="0">
                  <a:pos x="84" y="657"/>
                </a:cxn>
                <a:cxn ang="0">
                  <a:pos x="95" y="655"/>
                </a:cxn>
                <a:cxn ang="0">
                  <a:pos x="116" y="530"/>
                </a:cxn>
                <a:cxn ang="0">
                  <a:pos x="146" y="405"/>
                </a:cxn>
                <a:cxn ang="0">
                  <a:pos x="168" y="370"/>
                </a:cxn>
                <a:cxn ang="0">
                  <a:pos x="177" y="444"/>
                </a:cxn>
                <a:cxn ang="0">
                  <a:pos x="179" y="562"/>
                </a:cxn>
                <a:cxn ang="0">
                  <a:pos x="179" y="662"/>
                </a:cxn>
                <a:cxn ang="0">
                  <a:pos x="180" y="667"/>
                </a:cxn>
                <a:cxn ang="0">
                  <a:pos x="193" y="667"/>
                </a:cxn>
                <a:cxn ang="0">
                  <a:pos x="213" y="662"/>
                </a:cxn>
                <a:cxn ang="0">
                  <a:pos x="220" y="658"/>
                </a:cxn>
                <a:cxn ang="0">
                  <a:pos x="225" y="657"/>
                </a:cxn>
                <a:cxn ang="0">
                  <a:pos x="230" y="498"/>
                </a:cxn>
                <a:cxn ang="0">
                  <a:pos x="239" y="337"/>
                </a:cxn>
                <a:cxn ang="0">
                  <a:pos x="243" y="300"/>
                </a:cxn>
                <a:cxn ang="0">
                  <a:pos x="261" y="299"/>
                </a:cxn>
                <a:cxn ang="0">
                  <a:pos x="275" y="266"/>
                </a:cxn>
                <a:cxn ang="0">
                  <a:pos x="293" y="204"/>
                </a:cxn>
                <a:cxn ang="0">
                  <a:pos x="77" y="290"/>
                </a:cxn>
                <a:cxn ang="0">
                  <a:pos x="92" y="279"/>
                </a:cxn>
                <a:cxn ang="0">
                  <a:pos x="66" y="248"/>
                </a:cxn>
                <a:cxn ang="0">
                  <a:pos x="58" y="208"/>
                </a:cxn>
                <a:cxn ang="0">
                  <a:pos x="84" y="193"/>
                </a:cxn>
                <a:cxn ang="0">
                  <a:pos x="97" y="258"/>
                </a:cxn>
                <a:cxn ang="0">
                  <a:pos x="148" y="249"/>
                </a:cxn>
                <a:cxn ang="0">
                  <a:pos x="162" y="174"/>
                </a:cxn>
                <a:cxn ang="0">
                  <a:pos x="96" y="126"/>
                </a:cxn>
                <a:cxn ang="0">
                  <a:pos x="143" y="136"/>
                </a:cxn>
                <a:cxn ang="0">
                  <a:pos x="190" y="125"/>
                </a:cxn>
                <a:cxn ang="0">
                  <a:pos x="213" y="227"/>
                </a:cxn>
                <a:cxn ang="0">
                  <a:pos x="224" y="180"/>
                </a:cxn>
                <a:cxn ang="0">
                  <a:pos x="257" y="215"/>
                </a:cxn>
                <a:cxn ang="0">
                  <a:pos x="250" y="247"/>
                </a:cxn>
                <a:cxn ang="0">
                  <a:pos x="228" y="272"/>
                </a:cxn>
                <a:cxn ang="0">
                  <a:pos x="251" y="297"/>
                </a:cxn>
              </a:cxnLst>
              <a:rect l="0" t="0" r="r" b="b"/>
              <a:pathLst>
                <a:path w="293" h="667">
                  <a:moveTo>
                    <a:pt x="293" y="204"/>
                  </a:moveTo>
                  <a:cubicBezTo>
                    <a:pt x="292" y="202"/>
                    <a:pt x="291" y="201"/>
                    <a:pt x="290" y="200"/>
                  </a:cubicBezTo>
                  <a:cubicBezTo>
                    <a:pt x="289" y="200"/>
                    <a:pt x="289" y="200"/>
                    <a:pt x="289" y="199"/>
                  </a:cubicBezTo>
                  <a:cubicBezTo>
                    <a:pt x="288" y="198"/>
                    <a:pt x="287" y="197"/>
                    <a:pt x="287" y="196"/>
                  </a:cubicBezTo>
                  <a:cubicBezTo>
                    <a:pt x="287" y="195"/>
                    <a:pt x="287" y="194"/>
                    <a:pt x="286" y="193"/>
                  </a:cubicBezTo>
                  <a:cubicBezTo>
                    <a:pt x="286" y="191"/>
                    <a:pt x="284" y="189"/>
                    <a:pt x="283" y="187"/>
                  </a:cubicBezTo>
                  <a:cubicBezTo>
                    <a:pt x="281" y="186"/>
                    <a:pt x="280" y="185"/>
                    <a:pt x="280" y="184"/>
                  </a:cubicBezTo>
                  <a:cubicBezTo>
                    <a:pt x="279" y="183"/>
                    <a:pt x="278" y="183"/>
                    <a:pt x="277" y="181"/>
                  </a:cubicBezTo>
                  <a:cubicBezTo>
                    <a:pt x="275" y="179"/>
                    <a:pt x="271" y="174"/>
                    <a:pt x="269" y="171"/>
                  </a:cubicBezTo>
                  <a:cubicBezTo>
                    <a:pt x="268" y="170"/>
                    <a:pt x="267" y="168"/>
                    <a:pt x="266" y="167"/>
                  </a:cubicBezTo>
                  <a:cubicBezTo>
                    <a:pt x="265" y="166"/>
                    <a:pt x="264" y="164"/>
                    <a:pt x="263" y="163"/>
                  </a:cubicBezTo>
                  <a:cubicBezTo>
                    <a:pt x="262" y="161"/>
                    <a:pt x="261" y="160"/>
                    <a:pt x="259" y="158"/>
                  </a:cubicBezTo>
                  <a:cubicBezTo>
                    <a:pt x="257" y="156"/>
                    <a:pt x="256" y="155"/>
                    <a:pt x="254" y="154"/>
                  </a:cubicBezTo>
                  <a:cubicBezTo>
                    <a:pt x="253" y="153"/>
                    <a:pt x="252" y="151"/>
                    <a:pt x="251" y="150"/>
                  </a:cubicBezTo>
                  <a:cubicBezTo>
                    <a:pt x="250" y="149"/>
                    <a:pt x="249" y="147"/>
                    <a:pt x="248" y="146"/>
                  </a:cubicBezTo>
                  <a:cubicBezTo>
                    <a:pt x="247" y="144"/>
                    <a:pt x="246" y="143"/>
                    <a:pt x="244" y="141"/>
                  </a:cubicBezTo>
                  <a:cubicBezTo>
                    <a:pt x="242" y="139"/>
                    <a:pt x="241" y="138"/>
                    <a:pt x="239" y="135"/>
                  </a:cubicBezTo>
                  <a:cubicBezTo>
                    <a:pt x="238" y="134"/>
                    <a:pt x="236" y="132"/>
                    <a:pt x="235" y="131"/>
                  </a:cubicBezTo>
                  <a:cubicBezTo>
                    <a:pt x="234" y="130"/>
                    <a:pt x="234" y="129"/>
                    <a:pt x="233" y="128"/>
                  </a:cubicBezTo>
                  <a:cubicBezTo>
                    <a:pt x="232" y="127"/>
                    <a:pt x="231" y="126"/>
                    <a:pt x="230" y="126"/>
                  </a:cubicBezTo>
                  <a:cubicBezTo>
                    <a:pt x="230" y="125"/>
                    <a:pt x="230" y="124"/>
                    <a:pt x="230" y="122"/>
                  </a:cubicBezTo>
                  <a:cubicBezTo>
                    <a:pt x="230" y="121"/>
                    <a:pt x="229" y="119"/>
                    <a:pt x="227" y="116"/>
                  </a:cubicBezTo>
                  <a:cubicBezTo>
                    <a:pt x="225" y="113"/>
                    <a:pt x="225" y="112"/>
                    <a:pt x="224" y="111"/>
                  </a:cubicBezTo>
                  <a:cubicBezTo>
                    <a:pt x="223" y="109"/>
                    <a:pt x="222" y="109"/>
                    <a:pt x="221" y="109"/>
                  </a:cubicBezTo>
                  <a:cubicBezTo>
                    <a:pt x="220" y="108"/>
                    <a:pt x="218" y="108"/>
                    <a:pt x="217" y="108"/>
                  </a:cubicBezTo>
                  <a:cubicBezTo>
                    <a:pt x="216" y="108"/>
                    <a:pt x="204" y="106"/>
                    <a:pt x="203" y="106"/>
                  </a:cubicBezTo>
                  <a:cubicBezTo>
                    <a:pt x="201" y="105"/>
                    <a:pt x="202" y="106"/>
                    <a:pt x="201" y="105"/>
                  </a:cubicBezTo>
                  <a:cubicBezTo>
                    <a:pt x="201" y="104"/>
                    <a:pt x="201" y="101"/>
                    <a:pt x="201" y="99"/>
                  </a:cubicBezTo>
                  <a:cubicBezTo>
                    <a:pt x="201" y="97"/>
                    <a:pt x="201" y="88"/>
                    <a:pt x="201" y="83"/>
                  </a:cubicBezTo>
                  <a:cubicBezTo>
                    <a:pt x="201" y="80"/>
                    <a:pt x="200" y="78"/>
                    <a:pt x="200" y="74"/>
                  </a:cubicBezTo>
                  <a:cubicBezTo>
                    <a:pt x="200" y="70"/>
                    <a:pt x="200" y="67"/>
                    <a:pt x="200" y="63"/>
                  </a:cubicBezTo>
                  <a:cubicBezTo>
                    <a:pt x="200" y="60"/>
                    <a:pt x="200" y="52"/>
                    <a:pt x="199" y="49"/>
                  </a:cubicBezTo>
                  <a:cubicBezTo>
                    <a:pt x="199" y="45"/>
                    <a:pt x="198" y="40"/>
                    <a:pt x="198" y="37"/>
                  </a:cubicBezTo>
                  <a:cubicBezTo>
                    <a:pt x="197" y="34"/>
                    <a:pt x="196" y="31"/>
                    <a:pt x="196" y="30"/>
                  </a:cubicBezTo>
                  <a:cubicBezTo>
                    <a:pt x="195" y="28"/>
                    <a:pt x="195" y="27"/>
                    <a:pt x="194" y="25"/>
                  </a:cubicBezTo>
                  <a:cubicBezTo>
                    <a:pt x="193" y="23"/>
                    <a:pt x="190" y="18"/>
                    <a:pt x="189" y="17"/>
                  </a:cubicBezTo>
                  <a:cubicBezTo>
                    <a:pt x="187" y="15"/>
                    <a:pt x="186" y="14"/>
                    <a:pt x="185" y="12"/>
                  </a:cubicBezTo>
                  <a:cubicBezTo>
                    <a:pt x="183" y="10"/>
                    <a:pt x="182" y="10"/>
                    <a:pt x="181" y="8"/>
                  </a:cubicBezTo>
                  <a:cubicBezTo>
                    <a:pt x="180" y="7"/>
                    <a:pt x="171" y="2"/>
                    <a:pt x="169" y="1"/>
                  </a:cubicBezTo>
                  <a:cubicBezTo>
                    <a:pt x="167" y="1"/>
                    <a:pt x="165" y="1"/>
                    <a:pt x="163" y="1"/>
                  </a:cubicBezTo>
                  <a:cubicBezTo>
                    <a:pt x="160" y="0"/>
                    <a:pt x="158" y="0"/>
                    <a:pt x="156" y="0"/>
                  </a:cubicBezTo>
                  <a:cubicBezTo>
                    <a:pt x="154" y="0"/>
                    <a:pt x="153" y="0"/>
                    <a:pt x="152" y="1"/>
                  </a:cubicBezTo>
                  <a:cubicBezTo>
                    <a:pt x="151" y="1"/>
                    <a:pt x="150" y="2"/>
                    <a:pt x="150" y="2"/>
                  </a:cubicBezTo>
                  <a:cubicBezTo>
                    <a:pt x="149" y="3"/>
                    <a:pt x="149" y="3"/>
                    <a:pt x="148" y="4"/>
                  </a:cubicBezTo>
                  <a:cubicBezTo>
                    <a:pt x="147" y="5"/>
                    <a:pt x="145" y="5"/>
                    <a:pt x="142" y="5"/>
                  </a:cubicBezTo>
                  <a:cubicBezTo>
                    <a:pt x="140" y="5"/>
                    <a:pt x="138" y="8"/>
                    <a:pt x="137" y="10"/>
                  </a:cubicBezTo>
                  <a:cubicBezTo>
                    <a:pt x="137" y="11"/>
                    <a:pt x="135" y="13"/>
                    <a:pt x="133" y="15"/>
                  </a:cubicBezTo>
                  <a:cubicBezTo>
                    <a:pt x="132" y="16"/>
                    <a:pt x="132" y="17"/>
                    <a:pt x="130" y="18"/>
                  </a:cubicBezTo>
                  <a:cubicBezTo>
                    <a:pt x="128" y="20"/>
                    <a:pt x="126" y="23"/>
                    <a:pt x="125" y="24"/>
                  </a:cubicBezTo>
                  <a:cubicBezTo>
                    <a:pt x="124" y="26"/>
                    <a:pt x="123" y="29"/>
                    <a:pt x="123" y="30"/>
                  </a:cubicBezTo>
                  <a:cubicBezTo>
                    <a:pt x="122" y="32"/>
                    <a:pt x="120" y="36"/>
                    <a:pt x="119" y="40"/>
                  </a:cubicBezTo>
                  <a:cubicBezTo>
                    <a:pt x="118" y="44"/>
                    <a:pt x="117" y="46"/>
                    <a:pt x="116" y="50"/>
                  </a:cubicBezTo>
                  <a:cubicBezTo>
                    <a:pt x="114" y="53"/>
                    <a:pt x="115" y="57"/>
                    <a:pt x="116" y="60"/>
                  </a:cubicBezTo>
                  <a:cubicBezTo>
                    <a:pt x="116" y="63"/>
                    <a:pt x="115" y="69"/>
                    <a:pt x="115" y="71"/>
                  </a:cubicBezTo>
                  <a:cubicBezTo>
                    <a:pt x="115" y="74"/>
                    <a:pt x="115" y="77"/>
                    <a:pt x="115" y="80"/>
                  </a:cubicBezTo>
                  <a:cubicBezTo>
                    <a:pt x="115" y="83"/>
                    <a:pt x="115" y="84"/>
                    <a:pt x="114" y="88"/>
                  </a:cubicBezTo>
                  <a:cubicBezTo>
                    <a:pt x="113" y="92"/>
                    <a:pt x="113" y="92"/>
                    <a:pt x="112" y="93"/>
                  </a:cubicBezTo>
                  <a:cubicBezTo>
                    <a:pt x="111" y="94"/>
                    <a:pt x="106" y="96"/>
                    <a:pt x="104" y="97"/>
                  </a:cubicBezTo>
                  <a:cubicBezTo>
                    <a:pt x="101" y="99"/>
                    <a:pt x="100" y="100"/>
                    <a:pt x="98" y="101"/>
                  </a:cubicBezTo>
                  <a:cubicBezTo>
                    <a:pt x="97" y="101"/>
                    <a:pt x="95" y="101"/>
                    <a:pt x="94" y="102"/>
                  </a:cubicBezTo>
                  <a:cubicBezTo>
                    <a:pt x="93" y="102"/>
                    <a:pt x="89" y="103"/>
                    <a:pt x="86" y="104"/>
                  </a:cubicBezTo>
                  <a:cubicBezTo>
                    <a:pt x="83" y="105"/>
                    <a:pt x="81" y="106"/>
                    <a:pt x="79" y="106"/>
                  </a:cubicBezTo>
                  <a:cubicBezTo>
                    <a:pt x="77" y="106"/>
                    <a:pt x="76" y="106"/>
                    <a:pt x="76" y="107"/>
                  </a:cubicBezTo>
                  <a:cubicBezTo>
                    <a:pt x="75" y="107"/>
                    <a:pt x="74" y="108"/>
                    <a:pt x="73" y="108"/>
                  </a:cubicBezTo>
                  <a:cubicBezTo>
                    <a:pt x="72" y="108"/>
                    <a:pt x="70" y="109"/>
                    <a:pt x="69" y="111"/>
                  </a:cubicBezTo>
                  <a:cubicBezTo>
                    <a:pt x="69" y="112"/>
                    <a:pt x="68" y="114"/>
                    <a:pt x="67" y="116"/>
                  </a:cubicBezTo>
                  <a:cubicBezTo>
                    <a:pt x="66" y="118"/>
                    <a:pt x="65" y="119"/>
                    <a:pt x="64" y="121"/>
                  </a:cubicBezTo>
                  <a:cubicBezTo>
                    <a:pt x="63" y="122"/>
                    <a:pt x="62" y="123"/>
                    <a:pt x="62" y="125"/>
                  </a:cubicBezTo>
                  <a:cubicBezTo>
                    <a:pt x="62" y="126"/>
                    <a:pt x="63" y="127"/>
                    <a:pt x="63" y="128"/>
                  </a:cubicBezTo>
                  <a:cubicBezTo>
                    <a:pt x="63" y="129"/>
                    <a:pt x="60" y="132"/>
                    <a:pt x="59" y="132"/>
                  </a:cubicBezTo>
                  <a:cubicBezTo>
                    <a:pt x="59" y="133"/>
                    <a:pt x="58" y="135"/>
                    <a:pt x="57" y="137"/>
                  </a:cubicBezTo>
                  <a:cubicBezTo>
                    <a:pt x="57" y="139"/>
                    <a:pt x="56" y="140"/>
                    <a:pt x="55" y="141"/>
                  </a:cubicBezTo>
                  <a:cubicBezTo>
                    <a:pt x="54" y="141"/>
                    <a:pt x="54" y="142"/>
                    <a:pt x="53" y="143"/>
                  </a:cubicBezTo>
                  <a:cubicBezTo>
                    <a:pt x="53" y="144"/>
                    <a:pt x="53" y="145"/>
                    <a:pt x="52" y="147"/>
                  </a:cubicBezTo>
                  <a:cubicBezTo>
                    <a:pt x="51" y="148"/>
                    <a:pt x="50" y="150"/>
                    <a:pt x="49" y="150"/>
                  </a:cubicBezTo>
                  <a:cubicBezTo>
                    <a:pt x="48" y="151"/>
                    <a:pt x="48" y="153"/>
                    <a:pt x="48" y="154"/>
                  </a:cubicBezTo>
                  <a:cubicBezTo>
                    <a:pt x="48" y="156"/>
                    <a:pt x="47" y="157"/>
                    <a:pt x="46" y="158"/>
                  </a:cubicBezTo>
                  <a:cubicBezTo>
                    <a:pt x="45" y="159"/>
                    <a:pt x="44" y="161"/>
                    <a:pt x="43" y="163"/>
                  </a:cubicBezTo>
                  <a:cubicBezTo>
                    <a:pt x="43" y="164"/>
                    <a:pt x="43" y="165"/>
                    <a:pt x="42" y="166"/>
                  </a:cubicBezTo>
                  <a:cubicBezTo>
                    <a:pt x="42" y="167"/>
                    <a:pt x="39" y="168"/>
                    <a:pt x="38" y="171"/>
                  </a:cubicBezTo>
                  <a:cubicBezTo>
                    <a:pt x="36" y="173"/>
                    <a:pt x="36" y="174"/>
                    <a:pt x="36" y="175"/>
                  </a:cubicBezTo>
                  <a:cubicBezTo>
                    <a:pt x="36" y="176"/>
                    <a:pt x="36" y="177"/>
                    <a:pt x="36" y="177"/>
                  </a:cubicBezTo>
                  <a:cubicBezTo>
                    <a:pt x="35" y="178"/>
                    <a:pt x="33" y="182"/>
                    <a:pt x="32" y="184"/>
                  </a:cubicBezTo>
                  <a:cubicBezTo>
                    <a:pt x="31" y="186"/>
                    <a:pt x="30" y="187"/>
                    <a:pt x="30" y="189"/>
                  </a:cubicBezTo>
                  <a:cubicBezTo>
                    <a:pt x="29" y="190"/>
                    <a:pt x="29" y="191"/>
                    <a:pt x="28" y="191"/>
                  </a:cubicBezTo>
                  <a:cubicBezTo>
                    <a:pt x="28" y="192"/>
                    <a:pt x="26" y="193"/>
                    <a:pt x="25" y="196"/>
                  </a:cubicBezTo>
                  <a:cubicBezTo>
                    <a:pt x="23" y="198"/>
                    <a:pt x="22" y="202"/>
                    <a:pt x="22" y="204"/>
                  </a:cubicBezTo>
                  <a:cubicBezTo>
                    <a:pt x="22" y="205"/>
                    <a:pt x="22" y="206"/>
                    <a:pt x="22" y="208"/>
                  </a:cubicBezTo>
                  <a:cubicBezTo>
                    <a:pt x="22" y="209"/>
                    <a:pt x="21" y="211"/>
                    <a:pt x="21" y="213"/>
                  </a:cubicBezTo>
                  <a:cubicBezTo>
                    <a:pt x="21" y="215"/>
                    <a:pt x="21" y="216"/>
                    <a:pt x="22" y="218"/>
                  </a:cubicBezTo>
                  <a:cubicBezTo>
                    <a:pt x="22" y="220"/>
                    <a:pt x="24" y="224"/>
                    <a:pt x="24" y="226"/>
                  </a:cubicBezTo>
                  <a:cubicBezTo>
                    <a:pt x="25" y="227"/>
                    <a:pt x="27" y="231"/>
                    <a:pt x="27" y="233"/>
                  </a:cubicBezTo>
                  <a:cubicBezTo>
                    <a:pt x="28" y="234"/>
                    <a:pt x="28" y="235"/>
                    <a:pt x="28" y="237"/>
                  </a:cubicBezTo>
                  <a:cubicBezTo>
                    <a:pt x="29" y="238"/>
                    <a:pt x="30" y="240"/>
                    <a:pt x="30" y="241"/>
                  </a:cubicBezTo>
                  <a:cubicBezTo>
                    <a:pt x="31" y="244"/>
                    <a:pt x="34" y="250"/>
                    <a:pt x="35" y="251"/>
                  </a:cubicBezTo>
                  <a:cubicBezTo>
                    <a:pt x="35" y="253"/>
                    <a:pt x="36" y="255"/>
                    <a:pt x="37" y="257"/>
                  </a:cubicBezTo>
                  <a:cubicBezTo>
                    <a:pt x="37" y="258"/>
                    <a:pt x="38" y="260"/>
                    <a:pt x="39" y="263"/>
                  </a:cubicBezTo>
                  <a:cubicBezTo>
                    <a:pt x="41" y="265"/>
                    <a:pt x="42" y="268"/>
                    <a:pt x="43" y="269"/>
                  </a:cubicBezTo>
                  <a:cubicBezTo>
                    <a:pt x="43" y="271"/>
                    <a:pt x="44" y="273"/>
                    <a:pt x="45" y="275"/>
                  </a:cubicBezTo>
                  <a:cubicBezTo>
                    <a:pt x="47" y="276"/>
                    <a:pt x="48" y="279"/>
                    <a:pt x="48" y="280"/>
                  </a:cubicBezTo>
                  <a:cubicBezTo>
                    <a:pt x="49" y="280"/>
                    <a:pt x="49" y="280"/>
                    <a:pt x="48" y="281"/>
                  </a:cubicBezTo>
                  <a:cubicBezTo>
                    <a:pt x="48" y="281"/>
                    <a:pt x="48" y="281"/>
                    <a:pt x="47" y="281"/>
                  </a:cubicBezTo>
                  <a:cubicBezTo>
                    <a:pt x="47" y="280"/>
                    <a:pt x="47" y="280"/>
                    <a:pt x="46" y="279"/>
                  </a:cubicBezTo>
                  <a:cubicBezTo>
                    <a:pt x="46" y="278"/>
                    <a:pt x="46" y="279"/>
                    <a:pt x="46" y="279"/>
                  </a:cubicBezTo>
                  <a:cubicBezTo>
                    <a:pt x="46" y="279"/>
                    <a:pt x="46" y="280"/>
                    <a:pt x="47" y="280"/>
                  </a:cubicBezTo>
                  <a:cubicBezTo>
                    <a:pt x="47" y="281"/>
                    <a:pt x="49" y="284"/>
                    <a:pt x="50" y="285"/>
                  </a:cubicBezTo>
                  <a:cubicBezTo>
                    <a:pt x="50" y="286"/>
                    <a:pt x="51" y="285"/>
                    <a:pt x="50" y="284"/>
                  </a:cubicBezTo>
                  <a:cubicBezTo>
                    <a:pt x="50" y="284"/>
                    <a:pt x="50" y="284"/>
                    <a:pt x="50" y="283"/>
                  </a:cubicBezTo>
                  <a:cubicBezTo>
                    <a:pt x="49" y="283"/>
                    <a:pt x="49" y="283"/>
                    <a:pt x="50" y="283"/>
                  </a:cubicBezTo>
                  <a:cubicBezTo>
                    <a:pt x="50" y="282"/>
                    <a:pt x="50" y="282"/>
                    <a:pt x="51" y="283"/>
                  </a:cubicBezTo>
                  <a:cubicBezTo>
                    <a:pt x="51" y="283"/>
                    <a:pt x="54" y="287"/>
                    <a:pt x="55" y="289"/>
                  </a:cubicBezTo>
                  <a:cubicBezTo>
                    <a:pt x="56" y="290"/>
                    <a:pt x="56" y="291"/>
                    <a:pt x="57" y="292"/>
                  </a:cubicBezTo>
                  <a:cubicBezTo>
                    <a:pt x="57" y="292"/>
                    <a:pt x="57" y="293"/>
                    <a:pt x="56" y="293"/>
                  </a:cubicBezTo>
                  <a:cubicBezTo>
                    <a:pt x="55" y="293"/>
                    <a:pt x="55" y="294"/>
                    <a:pt x="55" y="294"/>
                  </a:cubicBezTo>
                  <a:cubicBezTo>
                    <a:pt x="56" y="295"/>
                    <a:pt x="56" y="295"/>
                    <a:pt x="57" y="296"/>
                  </a:cubicBezTo>
                  <a:cubicBezTo>
                    <a:pt x="58" y="297"/>
                    <a:pt x="59" y="298"/>
                    <a:pt x="60" y="298"/>
                  </a:cubicBezTo>
                  <a:cubicBezTo>
                    <a:pt x="60" y="299"/>
                    <a:pt x="61" y="299"/>
                    <a:pt x="61" y="300"/>
                  </a:cubicBezTo>
                  <a:cubicBezTo>
                    <a:pt x="62" y="301"/>
                    <a:pt x="64" y="304"/>
                    <a:pt x="65" y="306"/>
                  </a:cubicBezTo>
                  <a:cubicBezTo>
                    <a:pt x="66" y="308"/>
                    <a:pt x="66" y="309"/>
                    <a:pt x="67" y="310"/>
                  </a:cubicBezTo>
                  <a:cubicBezTo>
                    <a:pt x="69" y="311"/>
                    <a:pt x="70" y="310"/>
                    <a:pt x="70" y="310"/>
                  </a:cubicBezTo>
                  <a:cubicBezTo>
                    <a:pt x="70" y="309"/>
                    <a:pt x="67" y="306"/>
                    <a:pt x="69" y="306"/>
                  </a:cubicBezTo>
                  <a:cubicBezTo>
                    <a:pt x="70" y="306"/>
                    <a:pt x="71" y="306"/>
                    <a:pt x="72" y="306"/>
                  </a:cubicBezTo>
                  <a:cubicBezTo>
                    <a:pt x="73" y="306"/>
                    <a:pt x="73" y="306"/>
                    <a:pt x="74" y="307"/>
                  </a:cubicBezTo>
                  <a:cubicBezTo>
                    <a:pt x="75" y="308"/>
                    <a:pt x="79" y="310"/>
                    <a:pt x="81" y="311"/>
                  </a:cubicBezTo>
                  <a:cubicBezTo>
                    <a:pt x="83" y="312"/>
                    <a:pt x="85" y="312"/>
                    <a:pt x="87" y="311"/>
                  </a:cubicBezTo>
                  <a:cubicBezTo>
                    <a:pt x="89" y="311"/>
                    <a:pt x="89" y="310"/>
                    <a:pt x="90" y="310"/>
                  </a:cubicBezTo>
                  <a:cubicBezTo>
                    <a:pt x="90" y="310"/>
                    <a:pt x="91" y="310"/>
                    <a:pt x="91" y="310"/>
                  </a:cubicBezTo>
                  <a:cubicBezTo>
                    <a:pt x="92" y="310"/>
                    <a:pt x="93" y="311"/>
                    <a:pt x="93" y="311"/>
                  </a:cubicBezTo>
                  <a:cubicBezTo>
                    <a:pt x="94" y="312"/>
                    <a:pt x="94" y="312"/>
                    <a:pt x="93" y="313"/>
                  </a:cubicBezTo>
                  <a:cubicBezTo>
                    <a:pt x="93" y="314"/>
                    <a:pt x="93" y="315"/>
                    <a:pt x="93" y="316"/>
                  </a:cubicBezTo>
                  <a:cubicBezTo>
                    <a:pt x="93" y="317"/>
                    <a:pt x="93" y="319"/>
                    <a:pt x="93" y="320"/>
                  </a:cubicBezTo>
                  <a:cubicBezTo>
                    <a:pt x="94" y="322"/>
                    <a:pt x="94" y="323"/>
                    <a:pt x="94" y="324"/>
                  </a:cubicBezTo>
                  <a:cubicBezTo>
                    <a:pt x="95" y="326"/>
                    <a:pt x="95" y="326"/>
                    <a:pt x="94" y="326"/>
                  </a:cubicBezTo>
                  <a:cubicBezTo>
                    <a:pt x="92" y="327"/>
                    <a:pt x="92" y="327"/>
                    <a:pt x="92" y="328"/>
                  </a:cubicBezTo>
                  <a:cubicBezTo>
                    <a:pt x="92" y="329"/>
                    <a:pt x="92" y="330"/>
                    <a:pt x="92" y="330"/>
                  </a:cubicBezTo>
                  <a:cubicBezTo>
                    <a:pt x="92" y="331"/>
                    <a:pt x="94" y="331"/>
                    <a:pt x="94" y="332"/>
                  </a:cubicBezTo>
                  <a:cubicBezTo>
                    <a:pt x="94" y="332"/>
                    <a:pt x="94" y="332"/>
                    <a:pt x="93" y="333"/>
                  </a:cubicBezTo>
                  <a:cubicBezTo>
                    <a:pt x="92" y="333"/>
                    <a:pt x="91" y="333"/>
                    <a:pt x="91" y="335"/>
                  </a:cubicBezTo>
                  <a:cubicBezTo>
                    <a:pt x="90" y="337"/>
                    <a:pt x="91" y="339"/>
                    <a:pt x="91" y="342"/>
                  </a:cubicBezTo>
                  <a:cubicBezTo>
                    <a:pt x="90" y="345"/>
                    <a:pt x="90" y="349"/>
                    <a:pt x="89" y="353"/>
                  </a:cubicBezTo>
                  <a:cubicBezTo>
                    <a:pt x="89" y="356"/>
                    <a:pt x="88" y="359"/>
                    <a:pt x="88" y="361"/>
                  </a:cubicBezTo>
                  <a:cubicBezTo>
                    <a:pt x="87" y="362"/>
                    <a:pt x="87" y="364"/>
                    <a:pt x="87" y="366"/>
                  </a:cubicBezTo>
                  <a:cubicBezTo>
                    <a:pt x="87" y="368"/>
                    <a:pt x="87" y="368"/>
                    <a:pt x="87" y="370"/>
                  </a:cubicBezTo>
                  <a:cubicBezTo>
                    <a:pt x="86" y="371"/>
                    <a:pt x="85" y="373"/>
                    <a:pt x="86" y="376"/>
                  </a:cubicBezTo>
                  <a:cubicBezTo>
                    <a:pt x="86" y="378"/>
                    <a:pt x="86" y="380"/>
                    <a:pt x="86" y="382"/>
                  </a:cubicBezTo>
                  <a:cubicBezTo>
                    <a:pt x="86" y="383"/>
                    <a:pt x="86" y="384"/>
                    <a:pt x="85" y="385"/>
                  </a:cubicBezTo>
                  <a:cubicBezTo>
                    <a:pt x="85" y="386"/>
                    <a:pt x="85" y="389"/>
                    <a:pt x="85" y="390"/>
                  </a:cubicBezTo>
                  <a:cubicBezTo>
                    <a:pt x="85" y="392"/>
                    <a:pt x="85" y="393"/>
                    <a:pt x="85" y="394"/>
                  </a:cubicBezTo>
                  <a:cubicBezTo>
                    <a:pt x="84" y="395"/>
                    <a:pt x="82" y="397"/>
                    <a:pt x="81" y="399"/>
                  </a:cubicBezTo>
                  <a:cubicBezTo>
                    <a:pt x="81" y="401"/>
                    <a:pt x="80" y="404"/>
                    <a:pt x="81" y="406"/>
                  </a:cubicBezTo>
                  <a:cubicBezTo>
                    <a:pt x="81" y="409"/>
                    <a:pt x="81" y="411"/>
                    <a:pt x="81" y="412"/>
                  </a:cubicBezTo>
                  <a:cubicBezTo>
                    <a:pt x="81" y="412"/>
                    <a:pt x="81" y="413"/>
                    <a:pt x="81" y="414"/>
                  </a:cubicBezTo>
                  <a:cubicBezTo>
                    <a:pt x="80" y="415"/>
                    <a:pt x="79" y="417"/>
                    <a:pt x="79" y="418"/>
                  </a:cubicBezTo>
                  <a:cubicBezTo>
                    <a:pt x="79" y="419"/>
                    <a:pt x="78" y="420"/>
                    <a:pt x="78" y="421"/>
                  </a:cubicBezTo>
                  <a:cubicBezTo>
                    <a:pt x="78" y="423"/>
                    <a:pt x="78" y="425"/>
                    <a:pt x="77" y="427"/>
                  </a:cubicBezTo>
                  <a:cubicBezTo>
                    <a:pt x="77" y="431"/>
                    <a:pt x="76" y="432"/>
                    <a:pt x="76" y="434"/>
                  </a:cubicBezTo>
                  <a:cubicBezTo>
                    <a:pt x="76" y="436"/>
                    <a:pt x="76" y="438"/>
                    <a:pt x="75" y="439"/>
                  </a:cubicBezTo>
                  <a:cubicBezTo>
                    <a:pt x="75" y="440"/>
                    <a:pt x="74" y="442"/>
                    <a:pt x="74" y="444"/>
                  </a:cubicBezTo>
                  <a:cubicBezTo>
                    <a:pt x="74" y="447"/>
                    <a:pt x="74" y="450"/>
                    <a:pt x="73" y="451"/>
                  </a:cubicBezTo>
                  <a:cubicBezTo>
                    <a:pt x="73" y="451"/>
                    <a:pt x="72" y="454"/>
                    <a:pt x="71" y="457"/>
                  </a:cubicBezTo>
                  <a:cubicBezTo>
                    <a:pt x="70" y="459"/>
                    <a:pt x="69" y="460"/>
                    <a:pt x="69" y="463"/>
                  </a:cubicBezTo>
                  <a:cubicBezTo>
                    <a:pt x="69" y="465"/>
                    <a:pt x="70" y="466"/>
                    <a:pt x="70" y="468"/>
                  </a:cubicBezTo>
                  <a:cubicBezTo>
                    <a:pt x="70" y="468"/>
                    <a:pt x="69" y="470"/>
                    <a:pt x="69" y="472"/>
                  </a:cubicBezTo>
                  <a:cubicBezTo>
                    <a:pt x="68" y="475"/>
                    <a:pt x="68" y="477"/>
                    <a:pt x="68" y="478"/>
                  </a:cubicBezTo>
                  <a:cubicBezTo>
                    <a:pt x="68" y="479"/>
                    <a:pt x="66" y="481"/>
                    <a:pt x="64" y="485"/>
                  </a:cubicBezTo>
                  <a:cubicBezTo>
                    <a:pt x="64" y="487"/>
                    <a:pt x="63" y="490"/>
                    <a:pt x="62" y="493"/>
                  </a:cubicBezTo>
                  <a:cubicBezTo>
                    <a:pt x="61" y="497"/>
                    <a:pt x="60" y="500"/>
                    <a:pt x="59" y="503"/>
                  </a:cubicBezTo>
                  <a:cubicBezTo>
                    <a:pt x="58" y="508"/>
                    <a:pt x="56" y="514"/>
                    <a:pt x="55" y="520"/>
                  </a:cubicBezTo>
                  <a:cubicBezTo>
                    <a:pt x="53" y="525"/>
                    <a:pt x="49" y="545"/>
                    <a:pt x="48" y="550"/>
                  </a:cubicBezTo>
                  <a:cubicBezTo>
                    <a:pt x="46" y="555"/>
                    <a:pt x="45" y="561"/>
                    <a:pt x="45" y="563"/>
                  </a:cubicBezTo>
                  <a:cubicBezTo>
                    <a:pt x="45" y="564"/>
                    <a:pt x="44" y="566"/>
                    <a:pt x="44" y="566"/>
                  </a:cubicBezTo>
                  <a:cubicBezTo>
                    <a:pt x="44" y="567"/>
                    <a:pt x="42" y="572"/>
                    <a:pt x="41" y="574"/>
                  </a:cubicBezTo>
                  <a:cubicBezTo>
                    <a:pt x="40" y="576"/>
                    <a:pt x="39" y="578"/>
                    <a:pt x="38" y="581"/>
                  </a:cubicBezTo>
                  <a:cubicBezTo>
                    <a:pt x="37" y="583"/>
                    <a:pt x="37" y="586"/>
                    <a:pt x="36" y="588"/>
                  </a:cubicBezTo>
                  <a:cubicBezTo>
                    <a:pt x="35" y="593"/>
                    <a:pt x="33" y="599"/>
                    <a:pt x="32" y="603"/>
                  </a:cubicBezTo>
                  <a:cubicBezTo>
                    <a:pt x="32" y="606"/>
                    <a:pt x="30" y="611"/>
                    <a:pt x="30" y="613"/>
                  </a:cubicBezTo>
                  <a:cubicBezTo>
                    <a:pt x="29" y="615"/>
                    <a:pt x="27" y="619"/>
                    <a:pt x="27" y="621"/>
                  </a:cubicBezTo>
                  <a:cubicBezTo>
                    <a:pt x="26" y="623"/>
                    <a:pt x="26" y="625"/>
                    <a:pt x="26" y="626"/>
                  </a:cubicBezTo>
                  <a:cubicBezTo>
                    <a:pt x="26" y="628"/>
                    <a:pt x="25" y="631"/>
                    <a:pt x="25" y="633"/>
                  </a:cubicBezTo>
                  <a:cubicBezTo>
                    <a:pt x="25" y="636"/>
                    <a:pt x="24" y="640"/>
                    <a:pt x="24" y="641"/>
                  </a:cubicBezTo>
                  <a:cubicBezTo>
                    <a:pt x="24" y="642"/>
                    <a:pt x="24" y="643"/>
                    <a:pt x="24" y="644"/>
                  </a:cubicBezTo>
                  <a:cubicBezTo>
                    <a:pt x="25" y="644"/>
                    <a:pt x="24" y="644"/>
                    <a:pt x="24" y="645"/>
                  </a:cubicBezTo>
                  <a:cubicBezTo>
                    <a:pt x="23" y="645"/>
                    <a:pt x="22" y="647"/>
                    <a:pt x="18" y="648"/>
                  </a:cubicBezTo>
                  <a:cubicBezTo>
                    <a:pt x="15" y="650"/>
                    <a:pt x="10" y="651"/>
                    <a:pt x="5" y="653"/>
                  </a:cubicBezTo>
                  <a:cubicBezTo>
                    <a:pt x="1" y="654"/>
                    <a:pt x="0" y="655"/>
                    <a:pt x="0" y="656"/>
                  </a:cubicBezTo>
                  <a:cubicBezTo>
                    <a:pt x="0" y="657"/>
                    <a:pt x="0" y="658"/>
                    <a:pt x="0" y="658"/>
                  </a:cubicBezTo>
                  <a:cubicBezTo>
                    <a:pt x="0" y="658"/>
                    <a:pt x="0" y="660"/>
                    <a:pt x="0" y="661"/>
                  </a:cubicBezTo>
                  <a:cubicBezTo>
                    <a:pt x="1" y="662"/>
                    <a:pt x="2" y="661"/>
                    <a:pt x="4" y="662"/>
                  </a:cubicBezTo>
                  <a:cubicBezTo>
                    <a:pt x="6" y="662"/>
                    <a:pt x="6" y="662"/>
                    <a:pt x="6" y="662"/>
                  </a:cubicBezTo>
                  <a:cubicBezTo>
                    <a:pt x="7" y="662"/>
                    <a:pt x="7" y="662"/>
                    <a:pt x="8" y="662"/>
                  </a:cubicBezTo>
                  <a:cubicBezTo>
                    <a:pt x="8" y="662"/>
                    <a:pt x="9" y="662"/>
                    <a:pt x="9" y="662"/>
                  </a:cubicBezTo>
                  <a:cubicBezTo>
                    <a:pt x="10" y="662"/>
                    <a:pt x="10" y="662"/>
                    <a:pt x="11" y="662"/>
                  </a:cubicBezTo>
                  <a:cubicBezTo>
                    <a:pt x="11" y="662"/>
                    <a:pt x="11" y="662"/>
                    <a:pt x="12" y="662"/>
                  </a:cubicBezTo>
                  <a:cubicBezTo>
                    <a:pt x="12" y="663"/>
                    <a:pt x="12" y="663"/>
                    <a:pt x="13" y="663"/>
                  </a:cubicBezTo>
                  <a:cubicBezTo>
                    <a:pt x="13" y="663"/>
                    <a:pt x="13" y="663"/>
                    <a:pt x="13" y="663"/>
                  </a:cubicBezTo>
                  <a:cubicBezTo>
                    <a:pt x="14" y="663"/>
                    <a:pt x="14" y="663"/>
                    <a:pt x="14" y="663"/>
                  </a:cubicBezTo>
                  <a:cubicBezTo>
                    <a:pt x="14" y="663"/>
                    <a:pt x="14" y="663"/>
                    <a:pt x="15" y="663"/>
                  </a:cubicBezTo>
                  <a:cubicBezTo>
                    <a:pt x="15" y="663"/>
                    <a:pt x="15" y="663"/>
                    <a:pt x="16" y="663"/>
                  </a:cubicBezTo>
                  <a:cubicBezTo>
                    <a:pt x="16" y="663"/>
                    <a:pt x="16" y="663"/>
                    <a:pt x="16" y="663"/>
                  </a:cubicBezTo>
                  <a:cubicBezTo>
                    <a:pt x="17" y="663"/>
                    <a:pt x="17" y="664"/>
                    <a:pt x="17" y="664"/>
                  </a:cubicBezTo>
                  <a:cubicBezTo>
                    <a:pt x="17" y="664"/>
                    <a:pt x="17" y="664"/>
                    <a:pt x="18" y="664"/>
                  </a:cubicBezTo>
                  <a:cubicBezTo>
                    <a:pt x="18" y="664"/>
                    <a:pt x="18" y="663"/>
                    <a:pt x="18" y="664"/>
                  </a:cubicBezTo>
                  <a:cubicBezTo>
                    <a:pt x="19" y="664"/>
                    <a:pt x="19" y="664"/>
                    <a:pt x="19" y="664"/>
                  </a:cubicBezTo>
                  <a:cubicBezTo>
                    <a:pt x="20" y="664"/>
                    <a:pt x="20" y="664"/>
                    <a:pt x="20" y="664"/>
                  </a:cubicBezTo>
                  <a:cubicBezTo>
                    <a:pt x="20" y="664"/>
                    <a:pt x="21" y="664"/>
                    <a:pt x="21" y="664"/>
                  </a:cubicBezTo>
                  <a:cubicBezTo>
                    <a:pt x="21" y="664"/>
                    <a:pt x="21" y="664"/>
                    <a:pt x="21" y="664"/>
                  </a:cubicBezTo>
                  <a:cubicBezTo>
                    <a:pt x="21" y="664"/>
                    <a:pt x="22" y="664"/>
                    <a:pt x="22" y="664"/>
                  </a:cubicBezTo>
                  <a:cubicBezTo>
                    <a:pt x="22" y="664"/>
                    <a:pt x="22" y="664"/>
                    <a:pt x="23" y="664"/>
                  </a:cubicBezTo>
                  <a:cubicBezTo>
                    <a:pt x="23" y="664"/>
                    <a:pt x="23" y="664"/>
                    <a:pt x="23" y="664"/>
                  </a:cubicBezTo>
                  <a:cubicBezTo>
                    <a:pt x="24" y="664"/>
                    <a:pt x="24" y="664"/>
                    <a:pt x="24" y="664"/>
                  </a:cubicBezTo>
                  <a:cubicBezTo>
                    <a:pt x="24" y="664"/>
                    <a:pt x="24" y="664"/>
                    <a:pt x="24" y="664"/>
                  </a:cubicBezTo>
                  <a:cubicBezTo>
                    <a:pt x="25" y="664"/>
                    <a:pt x="29" y="664"/>
                    <a:pt x="32" y="664"/>
                  </a:cubicBezTo>
                  <a:cubicBezTo>
                    <a:pt x="36" y="664"/>
                    <a:pt x="40" y="663"/>
                    <a:pt x="40" y="663"/>
                  </a:cubicBezTo>
                  <a:cubicBezTo>
                    <a:pt x="41" y="663"/>
                    <a:pt x="41" y="663"/>
                    <a:pt x="41" y="663"/>
                  </a:cubicBezTo>
                  <a:cubicBezTo>
                    <a:pt x="42" y="663"/>
                    <a:pt x="42" y="662"/>
                    <a:pt x="42" y="662"/>
                  </a:cubicBezTo>
                  <a:cubicBezTo>
                    <a:pt x="42" y="662"/>
                    <a:pt x="42" y="662"/>
                    <a:pt x="42" y="662"/>
                  </a:cubicBezTo>
                  <a:cubicBezTo>
                    <a:pt x="42" y="662"/>
                    <a:pt x="42" y="662"/>
                    <a:pt x="42" y="662"/>
                  </a:cubicBezTo>
                  <a:cubicBezTo>
                    <a:pt x="42" y="662"/>
                    <a:pt x="42" y="662"/>
                    <a:pt x="42" y="662"/>
                  </a:cubicBezTo>
                  <a:cubicBezTo>
                    <a:pt x="43" y="662"/>
                    <a:pt x="43" y="662"/>
                    <a:pt x="43" y="662"/>
                  </a:cubicBezTo>
                  <a:cubicBezTo>
                    <a:pt x="43" y="662"/>
                    <a:pt x="43" y="662"/>
                    <a:pt x="43" y="662"/>
                  </a:cubicBezTo>
                  <a:cubicBezTo>
                    <a:pt x="43" y="662"/>
                    <a:pt x="43" y="662"/>
                    <a:pt x="43" y="662"/>
                  </a:cubicBezTo>
                  <a:cubicBezTo>
                    <a:pt x="43" y="662"/>
                    <a:pt x="43" y="662"/>
                    <a:pt x="44" y="662"/>
                  </a:cubicBezTo>
                  <a:cubicBezTo>
                    <a:pt x="44" y="662"/>
                    <a:pt x="44" y="662"/>
                    <a:pt x="44" y="662"/>
                  </a:cubicBezTo>
                  <a:cubicBezTo>
                    <a:pt x="44" y="662"/>
                    <a:pt x="45" y="661"/>
                    <a:pt x="45" y="661"/>
                  </a:cubicBezTo>
                  <a:cubicBezTo>
                    <a:pt x="45" y="661"/>
                    <a:pt x="47" y="659"/>
                    <a:pt x="47" y="659"/>
                  </a:cubicBezTo>
                  <a:cubicBezTo>
                    <a:pt x="47" y="659"/>
                    <a:pt x="48" y="658"/>
                    <a:pt x="48" y="658"/>
                  </a:cubicBezTo>
                  <a:cubicBezTo>
                    <a:pt x="48" y="657"/>
                    <a:pt x="48" y="657"/>
                    <a:pt x="48" y="657"/>
                  </a:cubicBezTo>
                  <a:cubicBezTo>
                    <a:pt x="48" y="657"/>
                    <a:pt x="48" y="656"/>
                    <a:pt x="48" y="656"/>
                  </a:cubicBezTo>
                  <a:cubicBezTo>
                    <a:pt x="48" y="655"/>
                    <a:pt x="49" y="654"/>
                    <a:pt x="49" y="654"/>
                  </a:cubicBezTo>
                  <a:cubicBezTo>
                    <a:pt x="49" y="654"/>
                    <a:pt x="49" y="653"/>
                    <a:pt x="49" y="653"/>
                  </a:cubicBezTo>
                  <a:cubicBezTo>
                    <a:pt x="49" y="652"/>
                    <a:pt x="49" y="652"/>
                    <a:pt x="49" y="652"/>
                  </a:cubicBezTo>
                  <a:cubicBezTo>
                    <a:pt x="49" y="651"/>
                    <a:pt x="49" y="651"/>
                    <a:pt x="49" y="651"/>
                  </a:cubicBezTo>
                  <a:cubicBezTo>
                    <a:pt x="50" y="651"/>
                    <a:pt x="50" y="651"/>
                    <a:pt x="50" y="651"/>
                  </a:cubicBezTo>
                  <a:cubicBezTo>
                    <a:pt x="50" y="651"/>
                    <a:pt x="51" y="651"/>
                    <a:pt x="51" y="652"/>
                  </a:cubicBezTo>
                  <a:cubicBezTo>
                    <a:pt x="52" y="652"/>
                    <a:pt x="54" y="652"/>
                    <a:pt x="54" y="652"/>
                  </a:cubicBezTo>
                  <a:cubicBezTo>
                    <a:pt x="55" y="652"/>
                    <a:pt x="56" y="653"/>
                    <a:pt x="56" y="653"/>
                  </a:cubicBezTo>
                  <a:cubicBezTo>
                    <a:pt x="57" y="653"/>
                    <a:pt x="57" y="653"/>
                    <a:pt x="57" y="653"/>
                  </a:cubicBezTo>
                  <a:cubicBezTo>
                    <a:pt x="58" y="653"/>
                    <a:pt x="58" y="653"/>
                    <a:pt x="58" y="653"/>
                  </a:cubicBezTo>
                  <a:cubicBezTo>
                    <a:pt x="59" y="653"/>
                    <a:pt x="59" y="653"/>
                    <a:pt x="60" y="653"/>
                  </a:cubicBezTo>
                  <a:cubicBezTo>
                    <a:pt x="60" y="654"/>
                    <a:pt x="60" y="653"/>
                    <a:pt x="60" y="654"/>
                  </a:cubicBezTo>
                  <a:cubicBezTo>
                    <a:pt x="60" y="654"/>
                    <a:pt x="60" y="654"/>
                    <a:pt x="60" y="654"/>
                  </a:cubicBezTo>
                  <a:cubicBezTo>
                    <a:pt x="60" y="654"/>
                    <a:pt x="60" y="655"/>
                    <a:pt x="60" y="655"/>
                  </a:cubicBezTo>
                  <a:cubicBezTo>
                    <a:pt x="60" y="655"/>
                    <a:pt x="60" y="655"/>
                    <a:pt x="60" y="655"/>
                  </a:cubicBezTo>
                  <a:cubicBezTo>
                    <a:pt x="60" y="656"/>
                    <a:pt x="59" y="656"/>
                    <a:pt x="59" y="656"/>
                  </a:cubicBezTo>
                  <a:cubicBezTo>
                    <a:pt x="59" y="656"/>
                    <a:pt x="59" y="656"/>
                    <a:pt x="59" y="657"/>
                  </a:cubicBezTo>
                  <a:cubicBezTo>
                    <a:pt x="59" y="657"/>
                    <a:pt x="59" y="657"/>
                    <a:pt x="59" y="657"/>
                  </a:cubicBezTo>
                  <a:cubicBezTo>
                    <a:pt x="59" y="657"/>
                    <a:pt x="59" y="657"/>
                    <a:pt x="59" y="657"/>
                  </a:cubicBezTo>
                  <a:cubicBezTo>
                    <a:pt x="59" y="657"/>
                    <a:pt x="59" y="657"/>
                    <a:pt x="59" y="657"/>
                  </a:cubicBezTo>
                  <a:cubicBezTo>
                    <a:pt x="59" y="657"/>
                    <a:pt x="59" y="658"/>
                    <a:pt x="60" y="658"/>
                  </a:cubicBezTo>
                  <a:cubicBezTo>
                    <a:pt x="60" y="658"/>
                    <a:pt x="60" y="658"/>
                    <a:pt x="60" y="658"/>
                  </a:cubicBezTo>
                  <a:cubicBezTo>
                    <a:pt x="61" y="658"/>
                    <a:pt x="61" y="658"/>
                    <a:pt x="61" y="658"/>
                  </a:cubicBezTo>
                  <a:cubicBezTo>
                    <a:pt x="61" y="658"/>
                    <a:pt x="61" y="658"/>
                    <a:pt x="61" y="658"/>
                  </a:cubicBezTo>
                  <a:cubicBezTo>
                    <a:pt x="62" y="658"/>
                    <a:pt x="62" y="658"/>
                    <a:pt x="62" y="658"/>
                  </a:cubicBezTo>
                  <a:cubicBezTo>
                    <a:pt x="62" y="658"/>
                    <a:pt x="62" y="658"/>
                    <a:pt x="63" y="658"/>
                  </a:cubicBezTo>
                  <a:cubicBezTo>
                    <a:pt x="63" y="658"/>
                    <a:pt x="63" y="658"/>
                    <a:pt x="63" y="658"/>
                  </a:cubicBezTo>
                  <a:cubicBezTo>
                    <a:pt x="63" y="658"/>
                    <a:pt x="63" y="658"/>
                    <a:pt x="63" y="658"/>
                  </a:cubicBezTo>
                  <a:cubicBezTo>
                    <a:pt x="63" y="658"/>
                    <a:pt x="64" y="658"/>
                    <a:pt x="64" y="658"/>
                  </a:cubicBezTo>
                  <a:cubicBezTo>
                    <a:pt x="64" y="658"/>
                    <a:pt x="64" y="658"/>
                    <a:pt x="64" y="658"/>
                  </a:cubicBezTo>
                  <a:cubicBezTo>
                    <a:pt x="64" y="658"/>
                    <a:pt x="64" y="658"/>
                    <a:pt x="65" y="658"/>
                  </a:cubicBezTo>
                  <a:cubicBezTo>
                    <a:pt x="65" y="658"/>
                    <a:pt x="65" y="658"/>
                    <a:pt x="65" y="657"/>
                  </a:cubicBezTo>
                  <a:cubicBezTo>
                    <a:pt x="65" y="657"/>
                    <a:pt x="66" y="658"/>
                    <a:pt x="66" y="657"/>
                  </a:cubicBezTo>
                  <a:cubicBezTo>
                    <a:pt x="66" y="657"/>
                    <a:pt x="66" y="657"/>
                    <a:pt x="66" y="657"/>
                  </a:cubicBezTo>
                  <a:cubicBezTo>
                    <a:pt x="66" y="657"/>
                    <a:pt x="66" y="657"/>
                    <a:pt x="65" y="657"/>
                  </a:cubicBezTo>
                  <a:cubicBezTo>
                    <a:pt x="65" y="656"/>
                    <a:pt x="65" y="655"/>
                    <a:pt x="65" y="655"/>
                  </a:cubicBezTo>
                  <a:cubicBezTo>
                    <a:pt x="65" y="654"/>
                    <a:pt x="65" y="655"/>
                    <a:pt x="66" y="655"/>
                  </a:cubicBezTo>
                  <a:cubicBezTo>
                    <a:pt x="66" y="655"/>
                    <a:pt x="67" y="655"/>
                    <a:pt x="68" y="655"/>
                  </a:cubicBezTo>
                  <a:cubicBezTo>
                    <a:pt x="68" y="655"/>
                    <a:pt x="70" y="655"/>
                    <a:pt x="70" y="655"/>
                  </a:cubicBezTo>
                  <a:cubicBezTo>
                    <a:pt x="71" y="655"/>
                    <a:pt x="72" y="656"/>
                    <a:pt x="73" y="656"/>
                  </a:cubicBezTo>
                  <a:cubicBezTo>
                    <a:pt x="73" y="656"/>
                    <a:pt x="75" y="656"/>
                    <a:pt x="75" y="656"/>
                  </a:cubicBezTo>
                  <a:cubicBezTo>
                    <a:pt x="76" y="656"/>
                    <a:pt x="77" y="656"/>
                    <a:pt x="77" y="656"/>
                  </a:cubicBezTo>
                  <a:cubicBezTo>
                    <a:pt x="78" y="657"/>
                    <a:pt x="78" y="657"/>
                    <a:pt x="79" y="657"/>
                  </a:cubicBezTo>
                  <a:cubicBezTo>
                    <a:pt x="79" y="657"/>
                    <a:pt x="79" y="657"/>
                    <a:pt x="80" y="657"/>
                  </a:cubicBezTo>
                  <a:cubicBezTo>
                    <a:pt x="80" y="657"/>
                    <a:pt x="80" y="657"/>
                    <a:pt x="81" y="657"/>
                  </a:cubicBezTo>
                  <a:cubicBezTo>
                    <a:pt x="82" y="657"/>
                    <a:pt x="82" y="657"/>
                    <a:pt x="82" y="657"/>
                  </a:cubicBezTo>
                  <a:cubicBezTo>
                    <a:pt x="83" y="657"/>
                    <a:pt x="83" y="657"/>
                    <a:pt x="84" y="657"/>
                  </a:cubicBezTo>
                  <a:cubicBezTo>
                    <a:pt x="84" y="657"/>
                    <a:pt x="84" y="657"/>
                    <a:pt x="85" y="657"/>
                  </a:cubicBezTo>
                  <a:cubicBezTo>
                    <a:pt x="86" y="657"/>
                    <a:pt x="86" y="657"/>
                    <a:pt x="86" y="657"/>
                  </a:cubicBezTo>
                  <a:cubicBezTo>
                    <a:pt x="87" y="657"/>
                    <a:pt x="86" y="657"/>
                    <a:pt x="87" y="657"/>
                  </a:cubicBezTo>
                  <a:cubicBezTo>
                    <a:pt x="88" y="657"/>
                    <a:pt x="88" y="657"/>
                    <a:pt x="89" y="657"/>
                  </a:cubicBezTo>
                  <a:cubicBezTo>
                    <a:pt x="89" y="656"/>
                    <a:pt x="89" y="656"/>
                    <a:pt x="90" y="656"/>
                  </a:cubicBezTo>
                  <a:cubicBezTo>
                    <a:pt x="90" y="656"/>
                    <a:pt x="90" y="656"/>
                    <a:pt x="91" y="656"/>
                  </a:cubicBezTo>
                  <a:cubicBezTo>
                    <a:pt x="91" y="656"/>
                    <a:pt x="92" y="656"/>
                    <a:pt x="92" y="656"/>
                  </a:cubicBezTo>
                  <a:cubicBezTo>
                    <a:pt x="93" y="656"/>
                    <a:pt x="92" y="656"/>
                    <a:pt x="93" y="656"/>
                  </a:cubicBezTo>
                  <a:cubicBezTo>
                    <a:pt x="93" y="656"/>
                    <a:pt x="94" y="656"/>
                    <a:pt x="94" y="656"/>
                  </a:cubicBezTo>
                  <a:cubicBezTo>
                    <a:pt x="94" y="656"/>
                    <a:pt x="94" y="656"/>
                    <a:pt x="95" y="656"/>
                  </a:cubicBezTo>
                  <a:cubicBezTo>
                    <a:pt x="95" y="655"/>
                    <a:pt x="95" y="655"/>
                    <a:pt x="95" y="655"/>
                  </a:cubicBezTo>
                  <a:cubicBezTo>
                    <a:pt x="95" y="655"/>
                    <a:pt x="95" y="655"/>
                    <a:pt x="95" y="655"/>
                  </a:cubicBezTo>
                  <a:cubicBezTo>
                    <a:pt x="95" y="654"/>
                    <a:pt x="95" y="654"/>
                    <a:pt x="95" y="654"/>
                  </a:cubicBezTo>
                  <a:cubicBezTo>
                    <a:pt x="95" y="653"/>
                    <a:pt x="95" y="654"/>
                    <a:pt x="95" y="653"/>
                  </a:cubicBezTo>
                  <a:cubicBezTo>
                    <a:pt x="95" y="653"/>
                    <a:pt x="96" y="648"/>
                    <a:pt x="98" y="639"/>
                  </a:cubicBezTo>
                  <a:cubicBezTo>
                    <a:pt x="98" y="639"/>
                    <a:pt x="98" y="637"/>
                    <a:pt x="98" y="637"/>
                  </a:cubicBezTo>
                  <a:cubicBezTo>
                    <a:pt x="98" y="636"/>
                    <a:pt x="98" y="638"/>
                    <a:pt x="98" y="634"/>
                  </a:cubicBezTo>
                  <a:cubicBezTo>
                    <a:pt x="99" y="632"/>
                    <a:pt x="101" y="619"/>
                    <a:pt x="103" y="610"/>
                  </a:cubicBezTo>
                  <a:cubicBezTo>
                    <a:pt x="103" y="606"/>
                    <a:pt x="104" y="603"/>
                    <a:pt x="104" y="602"/>
                  </a:cubicBezTo>
                  <a:cubicBezTo>
                    <a:pt x="105" y="597"/>
                    <a:pt x="107" y="580"/>
                    <a:pt x="108" y="574"/>
                  </a:cubicBezTo>
                  <a:cubicBezTo>
                    <a:pt x="109" y="568"/>
                    <a:pt x="111" y="556"/>
                    <a:pt x="112" y="551"/>
                  </a:cubicBezTo>
                  <a:cubicBezTo>
                    <a:pt x="113" y="547"/>
                    <a:pt x="115" y="535"/>
                    <a:pt x="116" y="530"/>
                  </a:cubicBezTo>
                  <a:cubicBezTo>
                    <a:pt x="117" y="525"/>
                    <a:pt x="120" y="510"/>
                    <a:pt x="120" y="506"/>
                  </a:cubicBezTo>
                  <a:cubicBezTo>
                    <a:pt x="121" y="505"/>
                    <a:pt x="122" y="499"/>
                    <a:pt x="123" y="493"/>
                  </a:cubicBezTo>
                  <a:cubicBezTo>
                    <a:pt x="124" y="488"/>
                    <a:pt x="125" y="484"/>
                    <a:pt x="125" y="482"/>
                  </a:cubicBezTo>
                  <a:cubicBezTo>
                    <a:pt x="125" y="479"/>
                    <a:pt x="127" y="470"/>
                    <a:pt x="128" y="466"/>
                  </a:cubicBezTo>
                  <a:cubicBezTo>
                    <a:pt x="128" y="464"/>
                    <a:pt x="129" y="459"/>
                    <a:pt x="130" y="455"/>
                  </a:cubicBezTo>
                  <a:cubicBezTo>
                    <a:pt x="131" y="453"/>
                    <a:pt x="131" y="450"/>
                    <a:pt x="132" y="448"/>
                  </a:cubicBezTo>
                  <a:cubicBezTo>
                    <a:pt x="132" y="446"/>
                    <a:pt x="133" y="442"/>
                    <a:pt x="134" y="439"/>
                  </a:cubicBezTo>
                  <a:cubicBezTo>
                    <a:pt x="135" y="435"/>
                    <a:pt x="137" y="431"/>
                    <a:pt x="137" y="429"/>
                  </a:cubicBezTo>
                  <a:cubicBezTo>
                    <a:pt x="138" y="427"/>
                    <a:pt x="139" y="425"/>
                    <a:pt x="140" y="421"/>
                  </a:cubicBezTo>
                  <a:cubicBezTo>
                    <a:pt x="141" y="419"/>
                    <a:pt x="142" y="415"/>
                    <a:pt x="143" y="413"/>
                  </a:cubicBezTo>
                  <a:cubicBezTo>
                    <a:pt x="144" y="410"/>
                    <a:pt x="145" y="407"/>
                    <a:pt x="146" y="405"/>
                  </a:cubicBezTo>
                  <a:cubicBezTo>
                    <a:pt x="148" y="400"/>
                    <a:pt x="149" y="397"/>
                    <a:pt x="150" y="394"/>
                  </a:cubicBezTo>
                  <a:cubicBezTo>
                    <a:pt x="151" y="393"/>
                    <a:pt x="153" y="387"/>
                    <a:pt x="155" y="381"/>
                  </a:cubicBezTo>
                  <a:cubicBezTo>
                    <a:pt x="156" y="377"/>
                    <a:pt x="158" y="373"/>
                    <a:pt x="158" y="371"/>
                  </a:cubicBezTo>
                  <a:cubicBezTo>
                    <a:pt x="160" y="367"/>
                    <a:pt x="161" y="363"/>
                    <a:pt x="162" y="361"/>
                  </a:cubicBezTo>
                  <a:cubicBezTo>
                    <a:pt x="162" y="359"/>
                    <a:pt x="163" y="357"/>
                    <a:pt x="163" y="356"/>
                  </a:cubicBezTo>
                  <a:cubicBezTo>
                    <a:pt x="164" y="355"/>
                    <a:pt x="164" y="355"/>
                    <a:pt x="164" y="354"/>
                  </a:cubicBezTo>
                  <a:cubicBezTo>
                    <a:pt x="164" y="354"/>
                    <a:pt x="167" y="354"/>
                    <a:pt x="167" y="354"/>
                  </a:cubicBezTo>
                  <a:cubicBezTo>
                    <a:pt x="167" y="355"/>
                    <a:pt x="167" y="355"/>
                    <a:pt x="166" y="356"/>
                  </a:cubicBezTo>
                  <a:cubicBezTo>
                    <a:pt x="166" y="357"/>
                    <a:pt x="166" y="358"/>
                    <a:pt x="166" y="360"/>
                  </a:cubicBezTo>
                  <a:cubicBezTo>
                    <a:pt x="166" y="361"/>
                    <a:pt x="167" y="363"/>
                    <a:pt x="167" y="364"/>
                  </a:cubicBezTo>
                  <a:cubicBezTo>
                    <a:pt x="167" y="365"/>
                    <a:pt x="168" y="368"/>
                    <a:pt x="168" y="370"/>
                  </a:cubicBezTo>
                  <a:cubicBezTo>
                    <a:pt x="168" y="371"/>
                    <a:pt x="168" y="372"/>
                    <a:pt x="168" y="374"/>
                  </a:cubicBezTo>
                  <a:cubicBezTo>
                    <a:pt x="168" y="375"/>
                    <a:pt x="168" y="376"/>
                    <a:pt x="168" y="377"/>
                  </a:cubicBezTo>
                  <a:cubicBezTo>
                    <a:pt x="168" y="377"/>
                    <a:pt x="169" y="379"/>
                    <a:pt x="169" y="380"/>
                  </a:cubicBezTo>
                  <a:cubicBezTo>
                    <a:pt x="170" y="382"/>
                    <a:pt x="171" y="385"/>
                    <a:pt x="171" y="387"/>
                  </a:cubicBezTo>
                  <a:cubicBezTo>
                    <a:pt x="172" y="389"/>
                    <a:pt x="172" y="392"/>
                    <a:pt x="172" y="395"/>
                  </a:cubicBezTo>
                  <a:cubicBezTo>
                    <a:pt x="172" y="397"/>
                    <a:pt x="173" y="399"/>
                    <a:pt x="173" y="402"/>
                  </a:cubicBezTo>
                  <a:cubicBezTo>
                    <a:pt x="174" y="404"/>
                    <a:pt x="175" y="411"/>
                    <a:pt x="175" y="414"/>
                  </a:cubicBezTo>
                  <a:cubicBezTo>
                    <a:pt x="176" y="418"/>
                    <a:pt x="176" y="420"/>
                    <a:pt x="176" y="422"/>
                  </a:cubicBezTo>
                  <a:cubicBezTo>
                    <a:pt x="175" y="423"/>
                    <a:pt x="176" y="429"/>
                    <a:pt x="177" y="433"/>
                  </a:cubicBezTo>
                  <a:cubicBezTo>
                    <a:pt x="177" y="435"/>
                    <a:pt x="177" y="437"/>
                    <a:pt x="177" y="439"/>
                  </a:cubicBezTo>
                  <a:cubicBezTo>
                    <a:pt x="177" y="441"/>
                    <a:pt x="177" y="443"/>
                    <a:pt x="177" y="444"/>
                  </a:cubicBezTo>
                  <a:cubicBezTo>
                    <a:pt x="177" y="447"/>
                    <a:pt x="177" y="449"/>
                    <a:pt x="177" y="452"/>
                  </a:cubicBezTo>
                  <a:cubicBezTo>
                    <a:pt x="177" y="456"/>
                    <a:pt x="178" y="459"/>
                    <a:pt x="178" y="462"/>
                  </a:cubicBezTo>
                  <a:cubicBezTo>
                    <a:pt x="179" y="465"/>
                    <a:pt x="178" y="470"/>
                    <a:pt x="178" y="473"/>
                  </a:cubicBezTo>
                  <a:cubicBezTo>
                    <a:pt x="178" y="476"/>
                    <a:pt x="178" y="481"/>
                    <a:pt x="179" y="483"/>
                  </a:cubicBezTo>
                  <a:cubicBezTo>
                    <a:pt x="179" y="484"/>
                    <a:pt x="179" y="487"/>
                    <a:pt x="179" y="488"/>
                  </a:cubicBezTo>
                  <a:cubicBezTo>
                    <a:pt x="179" y="489"/>
                    <a:pt x="179" y="492"/>
                    <a:pt x="179" y="494"/>
                  </a:cubicBezTo>
                  <a:cubicBezTo>
                    <a:pt x="179" y="496"/>
                    <a:pt x="180" y="499"/>
                    <a:pt x="180" y="501"/>
                  </a:cubicBezTo>
                  <a:cubicBezTo>
                    <a:pt x="180" y="503"/>
                    <a:pt x="179" y="506"/>
                    <a:pt x="179" y="509"/>
                  </a:cubicBezTo>
                  <a:cubicBezTo>
                    <a:pt x="179" y="511"/>
                    <a:pt x="179" y="518"/>
                    <a:pt x="179" y="521"/>
                  </a:cubicBezTo>
                  <a:cubicBezTo>
                    <a:pt x="179" y="524"/>
                    <a:pt x="179" y="533"/>
                    <a:pt x="179" y="538"/>
                  </a:cubicBezTo>
                  <a:cubicBezTo>
                    <a:pt x="179" y="543"/>
                    <a:pt x="179" y="559"/>
                    <a:pt x="179" y="562"/>
                  </a:cubicBezTo>
                  <a:cubicBezTo>
                    <a:pt x="178" y="564"/>
                    <a:pt x="178" y="568"/>
                    <a:pt x="178" y="570"/>
                  </a:cubicBezTo>
                  <a:cubicBezTo>
                    <a:pt x="178" y="572"/>
                    <a:pt x="178" y="580"/>
                    <a:pt x="178" y="584"/>
                  </a:cubicBezTo>
                  <a:cubicBezTo>
                    <a:pt x="178" y="589"/>
                    <a:pt x="178" y="601"/>
                    <a:pt x="178" y="607"/>
                  </a:cubicBezTo>
                  <a:cubicBezTo>
                    <a:pt x="178" y="610"/>
                    <a:pt x="178" y="612"/>
                    <a:pt x="178" y="615"/>
                  </a:cubicBezTo>
                  <a:cubicBezTo>
                    <a:pt x="178" y="619"/>
                    <a:pt x="178" y="621"/>
                    <a:pt x="178" y="622"/>
                  </a:cubicBezTo>
                  <a:cubicBezTo>
                    <a:pt x="177" y="623"/>
                    <a:pt x="175" y="628"/>
                    <a:pt x="173" y="634"/>
                  </a:cubicBezTo>
                  <a:cubicBezTo>
                    <a:pt x="172" y="639"/>
                    <a:pt x="173" y="641"/>
                    <a:pt x="174" y="645"/>
                  </a:cubicBezTo>
                  <a:cubicBezTo>
                    <a:pt x="175" y="649"/>
                    <a:pt x="176" y="653"/>
                    <a:pt x="176" y="655"/>
                  </a:cubicBezTo>
                  <a:cubicBezTo>
                    <a:pt x="177" y="657"/>
                    <a:pt x="177" y="658"/>
                    <a:pt x="177" y="658"/>
                  </a:cubicBezTo>
                  <a:cubicBezTo>
                    <a:pt x="178" y="659"/>
                    <a:pt x="178" y="659"/>
                    <a:pt x="178" y="659"/>
                  </a:cubicBezTo>
                  <a:cubicBezTo>
                    <a:pt x="178" y="660"/>
                    <a:pt x="178" y="661"/>
                    <a:pt x="179" y="662"/>
                  </a:cubicBezTo>
                  <a:cubicBezTo>
                    <a:pt x="179" y="663"/>
                    <a:pt x="179" y="663"/>
                    <a:pt x="179" y="663"/>
                  </a:cubicBezTo>
                  <a:cubicBezTo>
                    <a:pt x="179" y="663"/>
                    <a:pt x="179" y="663"/>
                    <a:pt x="179" y="663"/>
                  </a:cubicBezTo>
                  <a:cubicBezTo>
                    <a:pt x="179" y="663"/>
                    <a:pt x="179" y="663"/>
                    <a:pt x="179" y="663"/>
                  </a:cubicBezTo>
                  <a:cubicBezTo>
                    <a:pt x="179" y="663"/>
                    <a:pt x="179" y="663"/>
                    <a:pt x="179" y="663"/>
                  </a:cubicBezTo>
                  <a:cubicBezTo>
                    <a:pt x="179" y="663"/>
                    <a:pt x="179" y="663"/>
                    <a:pt x="179" y="664"/>
                  </a:cubicBezTo>
                  <a:cubicBezTo>
                    <a:pt x="179" y="664"/>
                    <a:pt x="179" y="664"/>
                    <a:pt x="179" y="664"/>
                  </a:cubicBezTo>
                  <a:cubicBezTo>
                    <a:pt x="179" y="665"/>
                    <a:pt x="179" y="665"/>
                    <a:pt x="179" y="666"/>
                  </a:cubicBezTo>
                  <a:cubicBezTo>
                    <a:pt x="179" y="666"/>
                    <a:pt x="179" y="666"/>
                    <a:pt x="180" y="666"/>
                  </a:cubicBezTo>
                  <a:cubicBezTo>
                    <a:pt x="180" y="666"/>
                    <a:pt x="180" y="666"/>
                    <a:pt x="180" y="666"/>
                  </a:cubicBezTo>
                  <a:cubicBezTo>
                    <a:pt x="180" y="666"/>
                    <a:pt x="180" y="666"/>
                    <a:pt x="180" y="666"/>
                  </a:cubicBezTo>
                  <a:cubicBezTo>
                    <a:pt x="180" y="666"/>
                    <a:pt x="180" y="667"/>
                    <a:pt x="180" y="667"/>
                  </a:cubicBezTo>
                  <a:cubicBezTo>
                    <a:pt x="180" y="667"/>
                    <a:pt x="180" y="667"/>
                    <a:pt x="180" y="667"/>
                  </a:cubicBezTo>
                  <a:cubicBezTo>
                    <a:pt x="181" y="667"/>
                    <a:pt x="181" y="667"/>
                    <a:pt x="181" y="667"/>
                  </a:cubicBezTo>
                  <a:cubicBezTo>
                    <a:pt x="181" y="667"/>
                    <a:pt x="181" y="667"/>
                    <a:pt x="181" y="667"/>
                  </a:cubicBezTo>
                  <a:cubicBezTo>
                    <a:pt x="182" y="667"/>
                    <a:pt x="183" y="667"/>
                    <a:pt x="186" y="667"/>
                  </a:cubicBezTo>
                  <a:cubicBezTo>
                    <a:pt x="186" y="666"/>
                    <a:pt x="186" y="666"/>
                    <a:pt x="186" y="666"/>
                  </a:cubicBezTo>
                  <a:cubicBezTo>
                    <a:pt x="187" y="666"/>
                    <a:pt x="188" y="667"/>
                    <a:pt x="190" y="667"/>
                  </a:cubicBezTo>
                  <a:cubicBezTo>
                    <a:pt x="190" y="667"/>
                    <a:pt x="190" y="667"/>
                    <a:pt x="190" y="667"/>
                  </a:cubicBezTo>
                  <a:cubicBezTo>
                    <a:pt x="190" y="666"/>
                    <a:pt x="191" y="666"/>
                    <a:pt x="191" y="666"/>
                  </a:cubicBezTo>
                  <a:cubicBezTo>
                    <a:pt x="191" y="666"/>
                    <a:pt x="191" y="667"/>
                    <a:pt x="192" y="667"/>
                  </a:cubicBezTo>
                  <a:cubicBezTo>
                    <a:pt x="193" y="667"/>
                    <a:pt x="193" y="667"/>
                    <a:pt x="193" y="667"/>
                  </a:cubicBezTo>
                  <a:cubicBezTo>
                    <a:pt x="193" y="667"/>
                    <a:pt x="193" y="667"/>
                    <a:pt x="193" y="667"/>
                  </a:cubicBezTo>
                  <a:cubicBezTo>
                    <a:pt x="193" y="667"/>
                    <a:pt x="193" y="667"/>
                    <a:pt x="193" y="667"/>
                  </a:cubicBezTo>
                  <a:cubicBezTo>
                    <a:pt x="194" y="667"/>
                    <a:pt x="194" y="667"/>
                    <a:pt x="194" y="667"/>
                  </a:cubicBezTo>
                  <a:cubicBezTo>
                    <a:pt x="194" y="667"/>
                    <a:pt x="194" y="667"/>
                    <a:pt x="194" y="667"/>
                  </a:cubicBezTo>
                  <a:cubicBezTo>
                    <a:pt x="194" y="667"/>
                    <a:pt x="194" y="667"/>
                    <a:pt x="194" y="667"/>
                  </a:cubicBezTo>
                  <a:cubicBezTo>
                    <a:pt x="194" y="667"/>
                    <a:pt x="194" y="667"/>
                    <a:pt x="194" y="667"/>
                  </a:cubicBezTo>
                  <a:cubicBezTo>
                    <a:pt x="194" y="667"/>
                    <a:pt x="195" y="667"/>
                    <a:pt x="195" y="667"/>
                  </a:cubicBezTo>
                  <a:cubicBezTo>
                    <a:pt x="196" y="667"/>
                    <a:pt x="195" y="667"/>
                    <a:pt x="196" y="667"/>
                  </a:cubicBezTo>
                  <a:cubicBezTo>
                    <a:pt x="197" y="667"/>
                    <a:pt x="200" y="667"/>
                    <a:pt x="201" y="667"/>
                  </a:cubicBezTo>
                  <a:cubicBezTo>
                    <a:pt x="201" y="667"/>
                    <a:pt x="204" y="666"/>
                    <a:pt x="205" y="666"/>
                  </a:cubicBezTo>
                  <a:cubicBezTo>
                    <a:pt x="205" y="666"/>
                    <a:pt x="207" y="666"/>
                    <a:pt x="210" y="664"/>
                  </a:cubicBezTo>
                  <a:cubicBezTo>
                    <a:pt x="210" y="664"/>
                    <a:pt x="212" y="663"/>
                    <a:pt x="213" y="662"/>
                  </a:cubicBezTo>
                  <a:cubicBezTo>
                    <a:pt x="213" y="661"/>
                    <a:pt x="213" y="660"/>
                    <a:pt x="213" y="660"/>
                  </a:cubicBezTo>
                  <a:cubicBezTo>
                    <a:pt x="213" y="660"/>
                    <a:pt x="213" y="658"/>
                    <a:pt x="213" y="658"/>
                  </a:cubicBezTo>
                  <a:cubicBezTo>
                    <a:pt x="213" y="658"/>
                    <a:pt x="214" y="658"/>
                    <a:pt x="214" y="658"/>
                  </a:cubicBezTo>
                  <a:cubicBezTo>
                    <a:pt x="214" y="658"/>
                    <a:pt x="215" y="658"/>
                    <a:pt x="215" y="658"/>
                  </a:cubicBezTo>
                  <a:cubicBezTo>
                    <a:pt x="215" y="658"/>
                    <a:pt x="215" y="658"/>
                    <a:pt x="216" y="658"/>
                  </a:cubicBezTo>
                  <a:cubicBezTo>
                    <a:pt x="216" y="658"/>
                    <a:pt x="216" y="658"/>
                    <a:pt x="216" y="658"/>
                  </a:cubicBezTo>
                  <a:cubicBezTo>
                    <a:pt x="216" y="658"/>
                    <a:pt x="216" y="658"/>
                    <a:pt x="217" y="658"/>
                  </a:cubicBezTo>
                  <a:cubicBezTo>
                    <a:pt x="217" y="658"/>
                    <a:pt x="217" y="658"/>
                    <a:pt x="217" y="658"/>
                  </a:cubicBezTo>
                  <a:cubicBezTo>
                    <a:pt x="217" y="658"/>
                    <a:pt x="217" y="658"/>
                    <a:pt x="217" y="658"/>
                  </a:cubicBezTo>
                  <a:cubicBezTo>
                    <a:pt x="217" y="658"/>
                    <a:pt x="218" y="658"/>
                    <a:pt x="219" y="658"/>
                  </a:cubicBezTo>
                  <a:cubicBezTo>
                    <a:pt x="219" y="658"/>
                    <a:pt x="219" y="658"/>
                    <a:pt x="220" y="658"/>
                  </a:cubicBezTo>
                  <a:cubicBezTo>
                    <a:pt x="220" y="658"/>
                    <a:pt x="220" y="658"/>
                    <a:pt x="221" y="658"/>
                  </a:cubicBezTo>
                  <a:cubicBezTo>
                    <a:pt x="221" y="658"/>
                    <a:pt x="221" y="658"/>
                    <a:pt x="222" y="658"/>
                  </a:cubicBezTo>
                  <a:cubicBezTo>
                    <a:pt x="222" y="658"/>
                    <a:pt x="222" y="658"/>
                    <a:pt x="222" y="658"/>
                  </a:cubicBezTo>
                  <a:cubicBezTo>
                    <a:pt x="223" y="658"/>
                    <a:pt x="224" y="658"/>
                    <a:pt x="224" y="658"/>
                  </a:cubicBezTo>
                  <a:cubicBezTo>
                    <a:pt x="224" y="658"/>
                    <a:pt x="224" y="658"/>
                    <a:pt x="224" y="658"/>
                  </a:cubicBezTo>
                  <a:cubicBezTo>
                    <a:pt x="224" y="658"/>
                    <a:pt x="224" y="658"/>
                    <a:pt x="225" y="658"/>
                  </a:cubicBezTo>
                  <a:cubicBezTo>
                    <a:pt x="225" y="658"/>
                    <a:pt x="225" y="658"/>
                    <a:pt x="225" y="658"/>
                  </a:cubicBezTo>
                  <a:cubicBezTo>
                    <a:pt x="225" y="658"/>
                    <a:pt x="225" y="658"/>
                    <a:pt x="225" y="658"/>
                  </a:cubicBezTo>
                  <a:cubicBezTo>
                    <a:pt x="225" y="658"/>
                    <a:pt x="225" y="658"/>
                    <a:pt x="226" y="658"/>
                  </a:cubicBezTo>
                  <a:cubicBezTo>
                    <a:pt x="226" y="658"/>
                    <a:pt x="226" y="658"/>
                    <a:pt x="226" y="658"/>
                  </a:cubicBezTo>
                  <a:cubicBezTo>
                    <a:pt x="226" y="657"/>
                    <a:pt x="225" y="657"/>
                    <a:pt x="225" y="657"/>
                  </a:cubicBezTo>
                  <a:cubicBezTo>
                    <a:pt x="225" y="657"/>
                    <a:pt x="226" y="652"/>
                    <a:pt x="226" y="645"/>
                  </a:cubicBezTo>
                  <a:cubicBezTo>
                    <a:pt x="227" y="644"/>
                    <a:pt x="227" y="638"/>
                    <a:pt x="227" y="637"/>
                  </a:cubicBezTo>
                  <a:cubicBezTo>
                    <a:pt x="227" y="636"/>
                    <a:pt x="228" y="629"/>
                    <a:pt x="228" y="628"/>
                  </a:cubicBezTo>
                  <a:cubicBezTo>
                    <a:pt x="228" y="627"/>
                    <a:pt x="228" y="628"/>
                    <a:pt x="229" y="622"/>
                  </a:cubicBezTo>
                  <a:cubicBezTo>
                    <a:pt x="229" y="619"/>
                    <a:pt x="230" y="611"/>
                    <a:pt x="230" y="603"/>
                  </a:cubicBezTo>
                  <a:cubicBezTo>
                    <a:pt x="231" y="597"/>
                    <a:pt x="231" y="592"/>
                    <a:pt x="231" y="590"/>
                  </a:cubicBezTo>
                  <a:cubicBezTo>
                    <a:pt x="232" y="584"/>
                    <a:pt x="233" y="571"/>
                    <a:pt x="233" y="563"/>
                  </a:cubicBezTo>
                  <a:cubicBezTo>
                    <a:pt x="232" y="560"/>
                    <a:pt x="232" y="551"/>
                    <a:pt x="232" y="543"/>
                  </a:cubicBezTo>
                  <a:cubicBezTo>
                    <a:pt x="232" y="535"/>
                    <a:pt x="232" y="528"/>
                    <a:pt x="232" y="525"/>
                  </a:cubicBezTo>
                  <a:cubicBezTo>
                    <a:pt x="231" y="521"/>
                    <a:pt x="231" y="516"/>
                    <a:pt x="231" y="510"/>
                  </a:cubicBezTo>
                  <a:cubicBezTo>
                    <a:pt x="230" y="505"/>
                    <a:pt x="230" y="501"/>
                    <a:pt x="230" y="498"/>
                  </a:cubicBezTo>
                  <a:cubicBezTo>
                    <a:pt x="230" y="491"/>
                    <a:pt x="231" y="484"/>
                    <a:pt x="231" y="480"/>
                  </a:cubicBezTo>
                  <a:cubicBezTo>
                    <a:pt x="231" y="478"/>
                    <a:pt x="231" y="474"/>
                    <a:pt x="232" y="470"/>
                  </a:cubicBezTo>
                  <a:cubicBezTo>
                    <a:pt x="232" y="464"/>
                    <a:pt x="232" y="458"/>
                    <a:pt x="232" y="454"/>
                  </a:cubicBezTo>
                  <a:cubicBezTo>
                    <a:pt x="232" y="447"/>
                    <a:pt x="232" y="447"/>
                    <a:pt x="232" y="442"/>
                  </a:cubicBezTo>
                  <a:cubicBezTo>
                    <a:pt x="232" y="437"/>
                    <a:pt x="233" y="424"/>
                    <a:pt x="233" y="417"/>
                  </a:cubicBezTo>
                  <a:cubicBezTo>
                    <a:pt x="234" y="410"/>
                    <a:pt x="234" y="404"/>
                    <a:pt x="235" y="399"/>
                  </a:cubicBezTo>
                  <a:cubicBezTo>
                    <a:pt x="235" y="393"/>
                    <a:pt x="236" y="380"/>
                    <a:pt x="237" y="375"/>
                  </a:cubicBezTo>
                  <a:cubicBezTo>
                    <a:pt x="237" y="371"/>
                    <a:pt x="238" y="367"/>
                    <a:pt x="238" y="363"/>
                  </a:cubicBezTo>
                  <a:cubicBezTo>
                    <a:pt x="238" y="360"/>
                    <a:pt x="238" y="357"/>
                    <a:pt x="239" y="355"/>
                  </a:cubicBezTo>
                  <a:cubicBezTo>
                    <a:pt x="239" y="352"/>
                    <a:pt x="239" y="349"/>
                    <a:pt x="239" y="347"/>
                  </a:cubicBezTo>
                  <a:cubicBezTo>
                    <a:pt x="239" y="343"/>
                    <a:pt x="239" y="339"/>
                    <a:pt x="239" y="337"/>
                  </a:cubicBezTo>
                  <a:cubicBezTo>
                    <a:pt x="239" y="334"/>
                    <a:pt x="238" y="329"/>
                    <a:pt x="238" y="328"/>
                  </a:cubicBezTo>
                  <a:cubicBezTo>
                    <a:pt x="237" y="327"/>
                    <a:pt x="238" y="327"/>
                    <a:pt x="238" y="326"/>
                  </a:cubicBezTo>
                  <a:cubicBezTo>
                    <a:pt x="239" y="326"/>
                    <a:pt x="239" y="325"/>
                    <a:pt x="238" y="323"/>
                  </a:cubicBezTo>
                  <a:cubicBezTo>
                    <a:pt x="238" y="321"/>
                    <a:pt x="238" y="319"/>
                    <a:pt x="238" y="318"/>
                  </a:cubicBezTo>
                  <a:cubicBezTo>
                    <a:pt x="238" y="317"/>
                    <a:pt x="237" y="314"/>
                    <a:pt x="237" y="310"/>
                  </a:cubicBezTo>
                  <a:cubicBezTo>
                    <a:pt x="236" y="307"/>
                    <a:pt x="236" y="306"/>
                    <a:pt x="236" y="304"/>
                  </a:cubicBezTo>
                  <a:cubicBezTo>
                    <a:pt x="235" y="303"/>
                    <a:pt x="235" y="301"/>
                    <a:pt x="234" y="300"/>
                  </a:cubicBezTo>
                  <a:cubicBezTo>
                    <a:pt x="234" y="299"/>
                    <a:pt x="234" y="298"/>
                    <a:pt x="234" y="297"/>
                  </a:cubicBezTo>
                  <a:cubicBezTo>
                    <a:pt x="234" y="297"/>
                    <a:pt x="234" y="297"/>
                    <a:pt x="236" y="297"/>
                  </a:cubicBezTo>
                  <a:cubicBezTo>
                    <a:pt x="238" y="297"/>
                    <a:pt x="240" y="298"/>
                    <a:pt x="241" y="299"/>
                  </a:cubicBezTo>
                  <a:cubicBezTo>
                    <a:pt x="242" y="299"/>
                    <a:pt x="243" y="299"/>
                    <a:pt x="243" y="300"/>
                  </a:cubicBezTo>
                  <a:cubicBezTo>
                    <a:pt x="243" y="300"/>
                    <a:pt x="241" y="303"/>
                    <a:pt x="241" y="304"/>
                  </a:cubicBezTo>
                  <a:cubicBezTo>
                    <a:pt x="241" y="305"/>
                    <a:pt x="241" y="306"/>
                    <a:pt x="241" y="305"/>
                  </a:cubicBezTo>
                  <a:cubicBezTo>
                    <a:pt x="242" y="305"/>
                    <a:pt x="242" y="303"/>
                    <a:pt x="244" y="302"/>
                  </a:cubicBezTo>
                  <a:cubicBezTo>
                    <a:pt x="245" y="301"/>
                    <a:pt x="247" y="300"/>
                    <a:pt x="248" y="299"/>
                  </a:cubicBezTo>
                  <a:cubicBezTo>
                    <a:pt x="249" y="299"/>
                    <a:pt x="250" y="298"/>
                    <a:pt x="251" y="298"/>
                  </a:cubicBezTo>
                  <a:cubicBezTo>
                    <a:pt x="251" y="298"/>
                    <a:pt x="254" y="298"/>
                    <a:pt x="254" y="298"/>
                  </a:cubicBezTo>
                  <a:cubicBezTo>
                    <a:pt x="255" y="298"/>
                    <a:pt x="255" y="298"/>
                    <a:pt x="255" y="298"/>
                  </a:cubicBezTo>
                  <a:cubicBezTo>
                    <a:pt x="255" y="299"/>
                    <a:pt x="254" y="300"/>
                    <a:pt x="254" y="300"/>
                  </a:cubicBezTo>
                  <a:cubicBezTo>
                    <a:pt x="254" y="301"/>
                    <a:pt x="254" y="301"/>
                    <a:pt x="255" y="301"/>
                  </a:cubicBezTo>
                  <a:cubicBezTo>
                    <a:pt x="255" y="301"/>
                    <a:pt x="257" y="301"/>
                    <a:pt x="258" y="301"/>
                  </a:cubicBezTo>
                  <a:cubicBezTo>
                    <a:pt x="259" y="300"/>
                    <a:pt x="260" y="300"/>
                    <a:pt x="261" y="299"/>
                  </a:cubicBezTo>
                  <a:cubicBezTo>
                    <a:pt x="261" y="297"/>
                    <a:pt x="262" y="294"/>
                    <a:pt x="263" y="292"/>
                  </a:cubicBezTo>
                  <a:cubicBezTo>
                    <a:pt x="264" y="290"/>
                    <a:pt x="264" y="290"/>
                    <a:pt x="264" y="289"/>
                  </a:cubicBezTo>
                  <a:cubicBezTo>
                    <a:pt x="264" y="289"/>
                    <a:pt x="265" y="288"/>
                    <a:pt x="266" y="287"/>
                  </a:cubicBezTo>
                  <a:cubicBezTo>
                    <a:pt x="266" y="287"/>
                    <a:pt x="267" y="286"/>
                    <a:pt x="267" y="285"/>
                  </a:cubicBezTo>
                  <a:cubicBezTo>
                    <a:pt x="268" y="284"/>
                    <a:pt x="267" y="283"/>
                    <a:pt x="268" y="281"/>
                  </a:cubicBezTo>
                  <a:cubicBezTo>
                    <a:pt x="269" y="279"/>
                    <a:pt x="270" y="276"/>
                    <a:pt x="271" y="275"/>
                  </a:cubicBezTo>
                  <a:cubicBezTo>
                    <a:pt x="271" y="275"/>
                    <a:pt x="271" y="275"/>
                    <a:pt x="273" y="274"/>
                  </a:cubicBezTo>
                  <a:cubicBezTo>
                    <a:pt x="274" y="274"/>
                    <a:pt x="275" y="272"/>
                    <a:pt x="276" y="271"/>
                  </a:cubicBezTo>
                  <a:cubicBezTo>
                    <a:pt x="276" y="270"/>
                    <a:pt x="275" y="269"/>
                    <a:pt x="275" y="269"/>
                  </a:cubicBezTo>
                  <a:cubicBezTo>
                    <a:pt x="274" y="269"/>
                    <a:pt x="274" y="269"/>
                    <a:pt x="274" y="268"/>
                  </a:cubicBezTo>
                  <a:cubicBezTo>
                    <a:pt x="274" y="267"/>
                    <a:pt x="274" y="267"/>
                    <a:pt x="275" y="266"/>
                  </a:cubicBezTo>
                  <a:cubicBezTo>
                    <a:pt x="276" y="264"/>
                    <a:pt x="277" y="261"/>
                    <a:pt x="277" y="260"/>
                  </a:cubicBezTo>
                  <a:cubicBezTo>
                    <a:pt x="277" y="259"/>
                    <a:pt x="278" y="259"/>
                    <a:pt x="278" y="259"/>
                  </a:cubicBezTo>
                  <a:cubicBezTo>
                    <a:pt x="278" y="258"/>
                    <a:pt x="278" y="257"/>
                    <a:pt x="279" y="256"/>
                  </a:cubicBezTo>
                  <a:cubicBezTo>
                    <a:pt x="279" y="255"/>
                    <a:pt x="279" y="254"/>
                    <a:pt x="280" y="252"/>
                  </a:cubicBezTo>
                  <a:cubicBezTo>
                    <a:pt x="280" y="250"/>
                    <a:pt x="281" y="249"/>
                    <a:pt x="281" y="247"/>
                  </a:cubicBezTo>
                  <a:cubicBezTo>
                    <a:pt x="282" y="244"/>
                    <a:pt x="284" y="240"/>
                    <a:pt x="285" y="239"/>
                  </a:cubicBezTo>
                  <a:cubicBezTo>
                    <a:pt x="285" y="238"/>
                    <a:pt x="286" y="235"/>
                    <a:pt x="287" y="231"/>
                  </a:cubicBezTo>
                  <a:cubicBezTo>
                    <a:pt x="288" y="227"/>
                    <a:pt x="289" y="224"/>
                    <a:pt x="290" y="222"/>
                  </a:cubicBezTo>
                  <a:cubicBezTo>
                    <a:pt x="290" y="220"/>
                    <a:pt x="291" y="218"/>
                    <a:pt x="292" y="216"/>
                  </a:cubicBezTo>
                  <a:cubicBezTo>
                    <a:pt x="292" y="214"/>
                    <a:pt x="292" y="210"/>
                    <a:pt x="292" y="209"/>
                  </a:cubicBezTo>
                  <a:cubicBezTo>
                    <a:pt x="292" y="208"/>
                    <a:pt x="293" y="206"/>
                    <a:pt x="293" y="204"/>
                  </a:cubicBezTo>
                  <a:close/>
                  <a:moveTo>
                    <a:pt x="87" y="293"/>
                  </a:moveTo>
                  <a:cubicBezTo>
                    <a:pt x="81" y="300"/>
                    <a:pt x="81" y="303"/>
                    <a:pt x="81" y="305"/>
                  </a:cubicBezTo>
                  <a:cubicBezTo>
                    <a:pt x="81" y="307"/>
                    <a:pt x="81" y="308"/>
                    <a:pt x="81" y="308"/>
                  </a:cubicBezTo>
                  <a:cubicBezTo>
                    <a:pt x="81" y="308"/>
                    <a:pt x="82" y="308"/>
                    <a:pt x="85" y="308"/>
                  </a:cubicBezTo>
                  <a:cubicBezTo>
                    <a:pt x="87" y="308"/>
                    <a:pt x="88" y="309"/>
                    <a:pt x="88" y="309"/>
                  </a:cubicBezTo>
                  <a:cubicBezTo>
                    <a:pt x="88" y="309"/>
                    <a:pt x="88" y="311"/>
                    <a:pt x="85" y="311"/>
                  </a:cubicBezTo>
                  <a:cubicBezTo>
                    <a:pt x="82" y="311"/>
                    <a:pt x="79" y="309"/>
                    <a:pt x="77" y="307"/>
                  </a:cubicBezTo>
                  <a:cubicBezTo>
                    <a:pt x="74" y="305"/>
                    <a:pt x="71" y="305"/>
                    <a:pt x="71" y="305"/>
                  </a:cubicBezTo>
                  <a:cubicBezTo>
                    <a:pt x="69" y="304"/>
                    <a:pt x="69" y="304"/>
                    <a:pt x="69" y="304"/>
                  </a:cubicBezTo>
                  <a:cubicBezTo>
                    <a:pt x="69" y="304"/>
                    <a:pt x="71" y="300"/>
                    <a:pt x="74" y="296"/>
                  </a:cubicBezTo>
                  <a:cubicBezTo>
                    <a:pt x="77" y="291"/>
                    <a:pt x="76" y="293"/>
                    <a:pt x="77" y="290"/>
                  </a:cubicBezTo>
                  <a:cubicBezTo>
                    <a:pt x="79" y="286"/>
                    <a:pt x="78" y="285"/>
                    <a:pt x="81" y="284"/>
                  </a:cubicBezTo>
                  <a:cubicBezTo>
                    <a:pt x="84" y="283"/>
                    <a:pt x="90" y="280"/>
                    <a:pt x="90" y="280"/>
                  </a:cubicBezTo>
                  <a:cubicBezTo>
                    <a:pt x="93" y="279"/>
                    <a:pt x="93" y="279"/>
                    <a:pt x="93" y="279"/>
                  </a:cubicBezTo>
                  <a:cubicBezTo>
                    <a:pt x="93" y="279"/>
                    <a:pt x="96" y="281"/>
                    <a:pt x="99" y="282"/>
                  </a:cubicBezTo>
                  <a:cubicBezTo>
                    <a:pt x="95" y="283"/>
                    <a:pt x="93" y="285"/>
                    <a:pt x="87" y="293"/>
                  </a:cubicBezTo>
                  <a:close/>
                  <a:moveTo>
                    <a:pt x="101" y="281"/>
                  </a:moveTo>
                  <a:cubicBezTo>
                    <a:pt x="101" y="282"/>
                    <a:pt x="101" y="282"/>
                    <a:pt x="100" y="282"/>
                  </a:cubicBezTo>
                  <a:cubicBezTo>
                    <a:pt x="99" y="282"/>
                    <a:pt x="99" y="281"/>
                    <a:pt x="98" y="281"/>
                  </a:cubicBezTo>
                  <a:cubicBezTo>
                    <a:pt x="97" y="280"/>
                    <a:pt x="96" y="280"/>
                    <a:pt x="95" y="279"/>
                  </a:cubicBezTo>
                  <a:cubicBezTo>
                    <a:pt x="95" y="279"/>
                    <a:pt x="94" y="278"/>
                    <a:pt x="93" y="278"/>
                  </a:cubicBezTo>
                  <a:cubicBezTo>
                    <a:pt x="93" y="278"/>
                    <a:pt x="92" y="279"/>
                    <a:pt x="92" y="279"/>
                  </a:cubicBezTo>
                  <a:cubicBezTo>
                    <a:pt x="91" y="280"/>
                    <a:pt x="90" y="279"/>
                    <a:pt x="89" y="279"/>
                  </a:cubicBezTo>
                  <a:cubicBezTo>
                    <a:pt x="89" y="278"/>
                    <a:pt x="87" y="278"/>
                    <a:pt x="86" y="277"/>
                  </a:cubicBezTo>
                  <a:cubicBezTo>
                    <a:pt x="85" y="277"/>
                    <a:pt x="84" y="276"/>
                    <a:pt x="83" y="276"/>
                  </a:cubicBezTo>
                  <a:cubicBezTo>
                    <a:pt x="81" y="276"/>
                    <a:pt x="82" y="276"/>
                    <a:pt x="81" y="274"/>
                  </a:cubicBezTo>
                  <a:cubicBezTo>
                    <a:pt x="80" y="274"/>
                    <a:pt x="79" y="270"/>
                    <a:pt x="78" y="269"/>
                  </a:cubicBezTo>
                  <a:cubicBezTo>
                    <a:pt x="78" y="267"/>
                    <a:pt x="77" y="265"/>
                    <a:pt x="76" y="264"/>
                  </a:cubicBezTo>
                  <a:cubicBezTo>
                    <a:pt x="75" y="262"/>
                    <a:pt x="74" y="260"/>
                    <a:pt x="73" y="259"/>
                  </a:cubicBezTo>
                  <a:cubicBezTo>
                    <a:pt x="72" y="257"/>
                    <a:pt x="70" y="255"/>
                    <a:pt x="70" y="254"/>
                  </a:cubicBezTo>
                  <a:cubicBezTo>
                    <a:pt x="70" y="254"/>
                    <a:pt x="70" y="253"/>
                    <a:pt x="69" y="252"/>
                  </a:cubicBezTo>
                  <a:cubicBezTo>
                    <a:pt x="68" y="252"/>
                    <a:pt x="66" y="249"/>
                    <a:pt x="66" y="249"/>
                  </a:cubicBezTo>
                  <a:cubicBezTo>
                    <a:pt x="66" y="248"/>
                    <a:pt x="66" y="248"/>
                    <a:pt x="66" y="248"/>
                  </a:cubicBezTo>
                  <a:cubicBezTo>
                    <a:pt x="66" y="247"/>
                    <a:pt x="66" y="247"/>
                    <a:pt x="66" y="246"/>
                  </a:cubicBezTo>
                  <a:cubicBezTo>
                    <a:pt x="67" y="244"/>
                    <a:pt x="67" y="242"/>
                    <a:pt x="66" y="241"/>
                  </a:cubicBezTo>
                  <a:cubicBezTo>
                    <a:pt x="66" y="240"/>
                    <a:pt x="65" y="237"/>
                    <a:pt x="63" y="236"/>
                  </a:cubicBezTo>
                  <a:cubicBezTo>
                    <a:pt x="62" y="234"/>
                    <a:pt x="61" y="233"/>
                    <a:pt x="61" y="232"/>
                  </a:cubicBezTo>
                  <a:cubicBezTo>
                    <a:pt x="60" y="232"/>
                    <a:pt x="60" y="231"/>
                    <a:pt x="60" y="231"/>
                  </a:cubicBezTo>
                  <a:cubicBezTo>
                    <a:pt x="61" y="230"/>
                    <a:pt x="61" y="229"/>
                    <a:pt x="61" y="227"/>
                  </a:cubicBezTo>
                  <a:cubicBezTo>
                    <a:pt x="61" y="226"/>
                    <a:pt x="60" y="223"/>
                    <a:pt x="60" y="222"/>
                  </a:cubicBezTo>
                  <a:cubicBezTo>
                    <a:pt x="59" y="220"/>
                    <a:pt x="57" y="219"/>
                    <a:pt x="56" y="218"/>
                  </a:cubicBezTo>
                  <a:cubicBezTo>
                    <a:pt x="56" y="218"/>
                    <a:pt x="57" y="217"/>
                    <a:pt x="58" y="216"/>
                  </a:cubicBezTo>
                  <a:cubicBezTo>
                    <a:pt x="59" y="215"/>
                    <a:pt x="59" y="214"/>
                    <a:pt x="59" y="213"/>
                  </a:cubicBezTo>
                  <a:cubicBezTo>
                    <a:pt x="59" y="211"/>
                    <a:pt x="58" y="210"/>
                    <a:pt x="58" y="208"/>
                  </a:cubicBezTo>
                  <a:cubicBezTo>
                    <a:pt x="58" y="207"/>
                    <a:pt x="58" y="207"/>
                    <a:pt x="59" y="206"/>
                  </a:cubicBezTo>
                  <a:cubicBezTo>
                    <a:pt x="60" y="206"/>
                    <a:pt x="63" y="204"/>
                    <a:pt x="64" y="202"/>
                  </a:cubicBezTo>
                  <a:cubicBezTo>
                    <a:pt x="66" y="201"/>
                    <a:pt x="68" y="197"/>
                    <a:pt x="70" y="195"/>
                  </a:cubicBezTo>
                  <a:cubicBezTo>
                    <a:pt x="71" y="193"/>
                    <a:pt x="72" y="191"/>
                    <a:pt x="73" y="189"/>
                  </a:cubicBezTo>
                  <a:cubicBezTo>
                    <a:pt x="74" y="187"/>
                    <a:pt x="74" y="185"/>
                    <a:pt x="75" y="184"/>
                  </a:cubicBezTo>
                  <a:cubicBezTo>
                    <a:pt x="75" y="183"/>
                    <a:pt x="75" y="182"/>
                    <a:pt x="76" y="182"/>
                  </a:cubicBezTo>
                  <a:cubicBezTo>
                    <a:pt x="77" y="182"/>
                    <a:pt x="77" y="181"/>
                    <a:pt x="77" y="181"/>
                  </a:cubicBezTo>
                  <a:cubicBezTo>
                    <a:pt x="77" y="181"/>
                    <a:pt x="78" y="180"/>
                    <a:pt x="79" y="180"/>
                  </a:cubicBezTo>
                  <a:cubicBezTo>
                    <a:pt x="79" y="179"/>
                    <a:pt x="80" y="179"/>
                    <a:pt x="81" y="180"/>
                  </a:cubicBezTo>
                  <a:cubicBezTo>
                    <a:pt x="81" y="180"/>
                    <a:pt x="82" y="183"/>
                    <a:pt x="82" y="186"/>
                  </a:cubicBezTo>
                  <a:cubicBezTo>
                    <a:pt x="83" y="189"/>
                    <a:pt x="84" y="191"/>
                    <a:pt x="84" y="193"/>
                  </a:cubicBezTo>
                  <a:cubicBezTo>
                    <a:pt x="85" y="194"/>
                    <a:pt x="85" y="198"/>
                    <a:pt x="86" y="200"/>
                  </a:cubicBezTo>
                  <a:cubicBezTo>
                    <a:pt x="87" y="203"/>
                    <a:pt x="88" y="206"/>
                    <a:pt x="89" y="208"/>
                  </a:cubicBezTo>
                  <a:cubicBezTo>
                    <a:pt x="89" y="209"/>
                    <a:pt x="90" y="211"/>
                    <a:pt x="90" y="213"/>
                  </a:cubicBezTo>
                  <a:cubicBezTo>
                    <a:pt x="91" y="214"/>
                    <a:pt x="91" y="216"/>
                    <a:pt x="92" y="218"/>
                  </a:cubicBezTo>
                  <a:cubicBezTo>
                    <a:pt x="93" y="221"/>
                    <a:pt x="93" y="224"/>
                    <a:pt x="94" y="226"/>
                  </a:cubicBezTo>
                  <a:cubicBezTo>
                    <a:pt x="94" y="227"/>
                    <a:pt x="94" y="228"/>
                    <a:pt x="95" y="230"/>
                  </a:cubicBezTo>
                  <a:cubicBezTo>
                    <a:pt x="95" y="231"/>
                    <a:pt x="95" y="234"/>
                    <a:pt x="96" y="236"/>
                  </a:cubicBezTo>
                  <a:cubicBezTo>
                    <a:pt x="96" y="238"/>
                    <a:pt x="97" y="241"/>
                    <a:pt x="98" y="242"/>
                  </a:cubicBezTo>
                  <a:cubicBezTo>
                    <a:pt x="98" y="242"/>
                    <a:pt x="98" y="243"/>
                    <a:pt x="98" y="244"/>
                  </a:cubicBezTo>
                  <a:cubicBezTo>
                    <a:pt x="98" y="245"/>
                    <a:pt x="98" y="247"/>
                    <a:pt x="98" y="249"/>
                  </a:cubicBezTo>
                  <a:cubicBezTo>
                    <a:pt x="98" y="252"/>
                    <a:pt x="97" y="256"/>
                    <a:pt x="97" y="258"/>
                  </a:cubicBezTo>
                  <a:cubicBezTo>
                    <a:pt x="97" y="260"/>
                    <a:pt x="97" y="262"/>
                    <a:pt x="97" y="264"/>
                  </a:cubicBezTo>
                  <a:cubicBezTo>
                    <a:pt x="97" y="266"/>
                    <a:pt x="98" y="269"/>
                    <a:pt x="98" y="270"/>
                  </a:cubicBezTo>
                  <a:cubicBezTo>
                    <a:pt x="98" y="272"/>
                    <a:pt x="98" y="273"/>
                    <a:pt x="99" y="274"/>
                  </a:cubicBezTo>
                  <a:cubicBezTo>
                    <a:pt x="99" y="276"/>
                    <a:pt x="100" y="277"/>
                    <a:pt x="100" y="278"/>
                  </a:cubicBezTo>
                  <a:cubicBezTo>
                    <a:pt x="101" y="280"/>
                    <a:pt x="101" y="280"/>
                    <a:pt x="101" y="281"/>
                  </a:cubicBezTo>
                  <a:close/>
                  <a:moveTo>
                    <a:pt x="143" y="226"/>
                  </a:moveTo>
                  <a:cubicBezTo>
                    <a:pt x="143" y="224"/>
                    <a:pt x="145" y="224"/>
                    <a:pt x="146" y="224"/>
                  </a:cubicBezTo>
                  <a:cubicBezTo>
                    <a:pt x="146" y="224"/>
                    <a:pt x="150" y="223"/>
                    <a:pt x="150" y="230"/>
                  </a:cubicBezTo>
                  <a:cubicBezTo>
                    <a:pt x="150" y="232"/>
                    <a:pt x="147" y="234"/>
                    <a:pt x="145" y="233"/>
                  </a:cubicBezTo>
                  <a:cubicBezTo>
                    <a:pt x="143" y="232"/>
                    <a:pt x="142" y="229"/>
                    <a:pt x="143" y="226"/>
                  </a:cubicBezTo>
                  <a:close/>
                  <a:moveTo>
                    <a:pt x="148" y="249"/>
                  </a:moveTo>
                  <a:cubicBezTo>
                    <a:pt x="145" y="249"/>
                    <a:pt x="143" y="246"/>
                    <a:pt x="144" y="244"/>
                  </a:cubicBezTo>
                  <a:cubicBezTo>
                    <a:pt x="145" y="242"/>
                    <a:pt x="146" y="240"/>
                    <a:pt x="148" y="240"/>
                  </a:cubicBezTo>
                  <a:cubicBezTo>
                    <a:pt x="151" y="240"/>
                    <a:pt x="153" y="242"/>
                    <a:pt x="153" y="245"/>
                  </a:cubicBezTo>
                  <a:cubicBezTo>
                    <a:pt x="153" y="247"/>
                    <a:pt x="150" y="250"/>
                    <a:pt x="148" y="249"/>
                  </a:cubicBezTo>
                  <a:close/>
                  <a:moveTo>
                    <a:pt x="190" y="125"/>
                  </a:moveTo>
                  <a:cubicBezTo>
                    <a:pt x="186" y="123"/>
                    <a:pt x="185" y="122"/>
                    <a:pt x="184" y="120"/>
                  </a:cubicBezTo>
                  <a:cubicBezTo>
                    <a:pt x="184" y="122"/>
                    <a:pt x="183" y="122"/>
                    <a:pt x="180" y="125"/>
                  </a:cubicBezTo>
                  <a:cubicBezTo>
                    <a:pt x="178" y="128"/>
                    <a:pt x="172" y="129"/>
                    <a:pt x="172" y="129"/>
                  </a:cubicBezTo>
                  <a:cubicBezTo>
                    <a:pt x="172" y="129"/>
                    <a:pt x="172" y="136"/>
                    <a:pt x="173" y="143"/>
                  </a:cubicBezTo>
                  <a:cubicBezTo>
                    <a:pt x="175" y="150"/>
                    <a:pt x="173" y="151"/>
                    <a:pt x="172" y="156"/>
                  </a:cubicBezTo>
                  <a:cubicBezTo>
                    <a:pt x="170" y="161"/>
                    <a:pt x="166" y="166"/>
                    <a:pt x="162" y="174"/>
                  </a:cubicBezTo>
                  <a:cubicBezTo>
                    <a:pt x="159" y="183"/>
                    <a:pt x="156" y="189"/>
                    <a:pt x="153" y="197"/>
                  </a:cubicBezTo>
                  <a:cubicBezTo>
                    <a:pt x="150" y="205"/>
                    <a:pt x="146" y="214"/>
                    <a:pt x="146" y="214"/>
                  </a:cubicBezTo>
                  <a:cubicBezTo>
                    <a:pt x="146" y="214"/>
                    <a:pt x="141" y="206"/>
                    <a:pt x="136" y="195"/>
                  </a:cubicBezTo>
                  <a:cubicBezTo>
                    <a:pt x="131" y="184"/>
                    <a:pt x="127" y="169"/>
                    <a:pt x="126" y="156"/>
                  </a:cubicBezTo>
                  <a:cubicBezTo>
                    <a:pt x="125" y="142"/>
                    <a:pt x="123" y="127"/>
                    <a:pt x="123" y="127"/>
                  </a:cubicBezTo>
                  <a:cubicBezTo>
                    <a:pt x="123" y="127"/>
                    <a:pt x="122" y="125"/>
                    <a:pt x="120" y="123"/>
                  </a:cubicBezTo>
                  <a:cubicBezTo>
                    <a:pt x="118" y="121"/>
                    <a:pt x="118" y="116"/>
                    <a:pt x="118" y="116"/>
                  </a:cubicBezTo>
                  <a:cubicBezTo>
                    <a:pt x="116" y="114"/>
                    <a:pt x="116" y="114"/>
                    <a:pt x="116" y="114"/>
                  </a:cubicBezTo>
                  <a:cubicBezTo>
                    <a:pt x="116" y="114"/>
                    <a:pt x="109" y="120"/>
                    <a:pt x="107" y="122"/>
                  </a:cubicBezTo>
                  <a:cubicBezTo>
                    <a:pt x="104" y="125"/>
                    <a:pt x="100" y="125"/>
                    <a:pt x="98" y="127"/>
                  </a:cubicBezTo>
                  <a:cubicBezTo>
                    <a:pt x="95" y="129"/>
                    <a:pt x="96" y="126"/>
                    <a:pt x="96" y="126"/>
                  </a:cubicBezTo>
                  <a:cubicBezTo>
                    <a:pt x="96" y="126"/>
                    <a:pt x="97" y="123"/>
                    <a:pt x="100" y="119"/>
                  </a:cubicBezTo>
                  <a:cubicBezTo>
                    <a:pt x="102" y="115"/>
                    <a:pt x="105" y="114"/>
                    <a:pt x="113" y="102"/>
                  </a:cubicBezTo>
                  <a:cubicBezTo>
                    <a:pt x="120" y="91"/>
                    <a:pt x="130" y="87"/>
                    <a:pt x="130" y="87"/>
                  </a:cubicBezTo>
                  <a:cubicBezTo>
                    <a:pt x="134" y="86"/>
                    <a:pt x="134" y="86"/>
                    <a:pt x="134" y="86"/>
                  </a:cubicBezTo>
                  <a:cubicBezTo>
                    <a:pt x="134" y="86"/>
                    <a:pt x="129" y="90"/>
                    <a:pt x="128" y="93"/>
                  </a:cubicBezTo>
                  <a:cubicBezTo>
                    <a:pt x="127" y="96"/>
                    <a:pt x="125" y="99"/>
                    <a:pt x="125" y="104"/>
                  </a:cubicBezTo>
                  <a:cubicBezTo>
                    <a:pt x="124" y="108"/>
                    <a:pt x="125" y="113"/>
                    <a:pt x="124" y="116"/>
                  </a:cubicBezTo>
                  <a:cubicBezTo>
                    <a:pt x="126" y="119"/>
                    <a:pt x="128" y="124"/>
                    <a:pt x="128" y="125"/>
                  </a:cubicBezTo>
                  <a:cubicBezTo>
                    <a:pt x="128" y="125"/>
                    <a:pt x="129" y="125"/>
                    <a:pt x="131" y="125"/>
                  </a:cubicBezTo>
                  <a:cubicBezTo>
                    <a:pt x="134" y="125"/>
                    <a:pt x="135" y="127"/>
                    <a:pt x="137" y="129"/>
                  </a:cubicBezTo>
                  <a:cubicBezTo>
                    <a:pt x="138" y="131"/>
                    <a:pt x="141" y="133"/>
                    <a:pt x="143" y="136"/>
                  </a:cubicBezTo>
                  <a:cubicBezTo>
                    <a:pt x="146" y="140"/>
                    <a:pt x="147" y="147"/>
                    <a:pt x="147" y="147"/>
                  </a:cubicBezTo>
                  <a:cubicBezTo>
                    <a:pt x="147" y="147"/>
                    <a:pt x="153" y="140"/>
                    <a:pt x="157" y="136"/>
                  </a:cubicBezTo>
                  <a:cubicBezTo>
                    <a:pt x="161" y="132"/>
                    <a:pt x="162" y="125"/>
                    <a:pt x="164" y="122"/>
                  </a:cubicBezTo>
                  <a:cubicBezTo>
                    <a:pt x="166" y="119"/>
                    <a:pt x="168" y="121"/>
                    <a:pt x="168" y="121"/>
                  </a:cubicBezTo>
                  <a:cubicBezTo>
                    <a:pt x="168" y="121"/>
                    <a:pt x="169" y="116"/>
                    <a:pt x="170" y="113"/>
                  </a:cubicBezTo>
                  <a:cubicBezTo>
                    <a:pt x="172" y="110"/>
                    <a:pt x="171" y="105"/>
                    <a:pt x="171" y="102"/>
                  </a:cubicBezTo>
                  <a:cubicBezTo>
                    <a:pt x="171" y="99"/>
                    <a:pt x="174" y="92"/>
                    <a:pt x="174" y="92"/>
                  </a:cubicBezTo>
                  <a:cubicBezTo>
                    <a:pt x="174" y="92"/>
                    <a:pt x="181" y="98"/>
                    <a:pt x="184" y="100"/>
                  </a:cubicBezTo>
                  <a:cubicBezTo>
                    <a:pt x="186" y="102"/>
                    <a:pt x="194" y="111"/>
                    <a:pt x="197" y="115"/>
                  </a:cubicBezTo>
                  <a:cubicBezTo>
                    <a:pt x="200" y="119"/>
                    <a:pt x="206" y="128"/>
                    <a:pt x="206" y="128"/>
                  </a:cubicBezTo>
                  <a:cubicBezTo>
                    <a:pt x="206" y="128"/>
                    <a:pt x="194" y="127"/>
                    <a:pt x="190" y="125"/>
                  </a:cubicBezTo>
                  <a:close/>
                  <a:moveTo>
                    <a:pt x="228" y="272"/>
                  </a:moveTo>
                  <a:cubicBezTo>
                    <a:pt x="227" y="272"/>
                    <a:pt x="227" y="272"/>
                    <a:pt x="227" y="271"/>
                  </a:cubicBezTo>
                  <a:cubicBezTo>
                    <a:pt x="226" y="271"/>
                    <a:pt x="226" y="270"/>
                    <a:pt x="225" y="269"/>
                  </a:cubicBezTo>
                  <a:cubicBezTo>
                    <a:pt x="224" y="268"/>
                    <a:pt x="224" y="267"/>
                    <a:pt x="223" y="265"/>
                  </a:cubicBezTo>
                  <a:cubicBezTo>
                    <a:pt x="222" y="264"/>
                    <a:pt x="221" y="263"/>
                    <a:pt x="221" y="262"/>
                  </a:cubicBezTo>
                  <a:cubicBezTo>
                    <a:pt x="220" y="261"/>
                    <a:pt x="220" y="261"/>
                    <a:pt x="220" y="260"/>
                  </a:cubicBezTo>
                  <a:cubicBezTo>
                    <a:pt x="218" y="258"/>
                    <a:pt x="218" y="256"/>
                    <a:pt x="218" y="255"/>
                  </a:cubicBezTo>
                  <a:cubicBezTo>
                    <a:pt x="217" y="254"/>
                    <a:pt x="217" y="250"/>
                    <a:pt x="217" y="249"/>
                  </a:cubicBezTo>
                  <a:cubicBezTo>
                    <a:pt x="217" y="247"/>
                    <a:pt x="217" y="246"/>
                    <a:pt x="216" y="243"/>
                  </a:cubicBezTo>
                  <a:cubicBezTo>
                    <a:pt x="216" y="240"/>
                    <a:pt x="215" y="237"/>
                    <a:pt x="214" y="235"/>
                  </a:cubicBezTo>
                  <a:cubicBezTo>
                    <a:pt x="214" y="233"/>
                    <a:pt x="214" y="230"/>
                    <a:pt x="213" y="227"/>
                  </a:cubicBezTo>
                  <a:cubicBezTo>
                    <a:pt x="212" y="225"/>
                    <a:pt x="212" y="219"/>
                    <a:pt x="211" y="217"/>
                  </a:cubicBezTo>
                  <a:cubicBezTo>
                    <a:pt x="211" y="215"/>
                    <a:pt x="210" y="212"/>
                    <a:pt x="210" y="210"/>
                  </a:cubicBezTo>
                  <a:cubicBezTo>
                    <a:pt x="210" y="207"/>
                    <a:pt x="209" y="205"/>
                    <a:pt x="208" y="203"/>
                  </a:cubicBezTo>
                  <a:cubicBezTo>
                    <a:pt x="208" y="201"/>
                    <a:pt x="207" y="199"/>
                    <a:pt x="207" y="198"/>
                  </a:cubicBezTo>
                  <a:cubicBezTo>
                    <a:pt x="207" y="198"/>
                    <a:pt x="207" y="197"/>
                    <a:pt x="207" y="197"/>
                  </a:cubicBezTo>
                  <a:cubicBezTo>
                    <a:pt x="208" y="196"/>
                    <a:pt x="208" y="195"/>
                    <a:pt x="209" y="195"/>
                  </a:cubicBezTo>
                  <a:cubicBezTo>
                    <a:pt x="210" y="194"/>
                    <a:pt x="212" y="190"/>
                    <a:pt x="214" y="188"/>
                  </a:cubicBezTo>
                  <a:cubicBezTo>
                    <a:pt x="215" y="187"/>
                    <a:pt x="216" y="186"/>
                    <a:pt x="217" y="185"/>
                  </a:cubicBezTo>
                  <a:cubicBezTo>
                    <a:pt x="218" y="184"/>
                    <a:pt x="218" y="183"/>
                    <a:pt x="219" y="182"/>
                  </a:cubicBezTo>
                  <a:cubicBezTo>
                    <a:pt x="220" y="181"/>
                    <a:pt x="220" y="181"/>
                    <a:pt x="221" y="180"/>
                  </a:cubicBezTo>
                  <a:cubicBezTo>
                    <a:pt x="222" y="179"/>
                    <a:pt x="222" y="180"/>
                    <a:pt x="224" y="180"/>
                  </a:cubicBezTo>
                  <a:cubicBezTo>
                    <a:pt x="224" y="181"/>
                    <a:pt x="225" y="181"/>
                    <a:pt x="225" y="182"/>
                  </a:cubicBezTo>
                  <a:cubicBezTo>
                    <a:pt x="225" y="182"/>
                    <a:pt x="227" y="183"/>
                    <a:pt x="228" y="184"/>
                  </a:cubicBezTo>
                  <a:cubicBezTo>
                    <a:pt x="229" y="185"/>
                    <a:pt x="231" y="185"/>
                    <a:pt x="232" y="186"/>
                  </a:cubicBezTo>
                  <a:cubicBezTo>
                    <a:pt x="232" y="187"/>
                    <a:pt x="233" y="188"/>
                    <a:pt x="234" y="189"/>
                  </a:cubicBezTo>
                  <a:cubicBezTo>
                    <a:pt x="235" y="191"/>
                    <a:pt x="237" y="193"/>
                    <a:pt x="239" y="196"/>
                  </a:cubicBezTo>
                  <a:cubicBezTo>
                    <a:pt x="242" y="199"/>
                    <a:pt x="243" y="200"/>
                    <a:pt x="245" y="202"/>
                  </a:cubicBezTo>
                  <a:cubicBezTo>
                    <a:pt x="247" y="204"/>
                    <a:pt x="250" y="207"/>
                    <a:pt x="251" y="208"/>
                  </a:cubicBezTo>
                  <a:cubicBezTo>
                    <a:pt x="251" y="209"/>
                    <a:pt x="252" y="211"/>
                    <a:pt x="254" y="212"/>
                  </a:cubicBezTo>
                  <a:cubicBezTo>
                    <a:pt x="256" y="213"/>
                    <a:pt x="255" y="213"/>
                    <a:pt x="256" y="213"/>
                  </a:cubicBezTo>
                  <a:cubicBezTo>
                    <a:pt x="256" y="213"/>
                    <a:pt x="257" y="213"/>
                    <a:pt x="257" y="214"/>
                  </a:cubicBezTo>
                  <a:cubicBezTo>
                    <a:pt x="257" y="214"/>
                    <a:pt x="257" y="215"/>
                    <a:pt x="257" y="215"/>
                  </a:cubicBezTo>
                  <a:cubicBezTo>
                    <a:pt x="258" y="216"/>
                    <a:pt x="257" y="216"/>
                    <a:pt x="257" y="217"/>
                  </a:cubicBezTo>
                  <a:cubicBezTo>
                    <a:pt x="256" y="217"/>
                    <a:pt x="256" y="217"/>
                    <a:pt x="256" y="219"/>
                  </a:cubicBezTo>
                  <a:cubicBezTo>
                    <a:pt x="256" y="220"/>
                    <a:pt x="256" y="222"/>
                    <a:pt x="255" y="224"/>
                  </a:cubicBezTo>
                  <a:cubicBezTo>
                    <a:pt x="255" y="225"/>
                    <a:pt x="255" y="227"/>
                    <a:pt x="255" y="229"/>
                  </a:cubicBezTo>
                  <a:cubicBezTo>
                    <a:pt x="256" y="231"/>
                    <a:pt x="256" y="232"/>
                    <a:pt x="256" y="233"/>
                  </a:cubicBezTo>
                  <a:cubicBezTo>
                    <a:pt x="256" y="234"/>
                    <a:pt x="256" y="234"/>
                    <a:pt x="256" y="234"/>
                  </a:cubicBezTo>
                  <a:cubicBezTo>
                    <a:pt x="256" y="234"/>
                    <a:pt x="255" y="234"/>
                    <a:pt x="255" y="234"/>
                  </a:cubicBezTo>
                  <a:cubicBezTo>
                    <a:pt x="254" y="235"/>
                    <a:pt x="253" y="236"/>
                    <a:pt x="253" y="236"/>
                  </a:cubicBezTo>
                  <a:cubicBezTo>
                    <a:pt x="252" y="237"/>
                    <a:pt x="252" y="238"/>
                    <a:pt x="252" y="239"/>
                  </a:cubicBezTo>
                  <a:cubicBezTo>
                    <a:pt x="251" y="241"/>
                    <a:pt x="251" y="242"/>
                    <a:pt x="251" y="243"/>
                  </a:cubicBezTo>
                  <a:cubicBezTo>
                    <a:pt x="250" y="245"/>
                    <a:pt x="250" y="246"/>
                    <a:pt x="250" y="247"/>
                  </a:cubicBezTo>
                  <a:cubicBezTo>
                    <a:pt x="250" y="248"/>
                    <a:pt x="250" y="249"/>
                    <a:pt x="250" y="250"/>
                  </a:cubicBezTo>
                  <a:cubicBezTo>
                    <a:pt x="250" y="250"/>
                    <a:pt x="249" y="251"/>
                    <a:pt x="248" y="252"/>
                  </a:cubicBezTo>
                  <a:cubicBezTo>
                    <a:pt x="247" y="252"/>
                    <a:pt x="247" y="253"/>
                    <a:pt x="246" y="254"/>
                  </a:cubicBezTo>
                  <a:cubicBezTo>
                    <a:pt x="245" y="255"/>
                    <a:pt x="245" y="256"/>
                    <a:pt x="243" y="257"/>
                  </a:cubicBezTo>
                  <a:cubicBezTo>
                    <a:pt x="242" y="259"/>
                    <a:pt x="241" y="261"/>
                    <a:pt x="240" y="264"/>
                  </a:cubicBezTo>
                  <a:cubicBezTo>
                    <a:pt x="240" y="267"/>
                    <a:pt x="238" y="271"/>
                    <a:pt x="238" y="272"/>
                  </a:cubicBezTo>
                  <a:cubicBezTo>
                    <a:pt x="238" y="273"/>
                    <a:pt x="238" y="273"/>
                    <a:pt x="238" y="273"/>
                  </a:cubicBezTo>
                  <a:cubicBezTo>
                    <a:pt x="237" y="273"/>
                    <a:pt x="237" y="273"/>
                    <a:pt x="237" y="273"/>
                  </a:cubicBezTo>
                  <a:cubicBezTo>
                    <a:pt x="236" y="273"/>
                    <a:pt x="236" y="273"/>
                    <a:pt x="235" y="273"/>
                  </a:cubicBezTo>
                  <a:cubicBezTo>
                    <a:pt x="235" y="272"/>
                    <a:pt x="233" y="272"/>
                    <a:pt x="232" y="271"/>
                  </a:cubicBezTo>
                  <a:cubicBezTo>
                    <a:pt x="231" y="271"/>
                    <a:pt x="229" y="272"/>
                    <a:pt x="228" y="272"/>
                  </a:cubicBezTo>
                  <a:close/>
                  <a:moveTo>
                    <a:pt x="251" y="297"/>
                  </a:moveTo>
                  <a:cubicBezTo>
                    <a:pt x="247" y="299"/>
                    <a:pt x="244" y="301"/>
                    <a:pt x="244" y="301"/>
                  </a:cubicBezTo>
                  <a:cubicBezTo>
                    <a:pt x="244" y="301"/>
                    <a:pt x="246" y="299"/>
                    <a:pt x="244" y="294"/>
                  </a:cubicBezTo>
                  <a:cubicBezTo>
                    <a:pt x="243" y="289"/>
                    <a:pt x="241" y="285"/>
                    <a:pt x="235" y="278"/>
                  </a:cubicBezTo>
                  <a:cubicBezTo>
                    <a:pt x="232" y="274"/>
                    <a:pt x="229" y="273"/>
                    <a:pt x="229" y="273"/>
                  </a:cubicBezTo>
                  <a:cubicBezTo>
                    <a:pt x="229" y="272"/>
                    <a:pt x="229" y="272"/>
                    <a:pt x="229" y="272"/>
                  </a:cubicBezTo>
                  <a:cubicBezTo>
                    <a:pt x="229" y="272"/>
                    <a:pt x="230" y="272"/>
                    <a:pt x="232" y="272"/>
                  </a:cubicBezTo>
                  <a:cubicBezTo>
                    <a:pt x="234" y="273"/>
                    <a:pt x="238" y="274"/>
                    <a:pt x="238" y="274"/>
                  </a:cubicBezTo>
                  <a:cubicBezTo>
                    <a:pt x="238" y="274"/>
                    <a:pt x="242" y="277"/>
                    <a:pt x="247" y="282"/>
                  </a:cubicBezTo>
                  <a:cubicBezTo>
                    <a:pt x="252" y="287"/>
                    <a:pt x="258" y="292"/>
                    <a:pt x="258" y="292"/>
                  </a:cubicBezTo>
                  <a:cubicBezTo>
                    <a:pt x="258" y="292"/>
                    <a:pt x="254" y="295"/>
                    <a:pt x="251" y="297"/>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6"/>
          <p:cNvGrpSpPr/>
          <p:nvPr/>
        </p:nvGrpSpPr>
        <p:grpSpPr bwMode="gray">
          <a:xfrm>
            <a:off x="7602270" y="811061"/>
            <a:ext cx="1223477" cy="3673475"/>
            <a:chOff x="7540625" y="827088"/>
            <a:chExt cx="1274763" cy="3827462"/>
          </a:xfrm>
        </p:grpSpPr>
        <p:sp>
          <p:nvSpPr>
            <p:cNvPr id="2053" name="Freeform 5"/>
            <p:cNvSpPr>
              <a:spLocks/>
            </p:cNvSpPr>
            <p:nvPr/>
          </p:nvSpPr>
          <p:spPr bwMode="gray">
            <a:xfrm>
              <a:off x="7540625" y="827088"/>
              <a:ext cx="1274763" cy="3827462"/>
            </a:xfrm>
            <a:custGeom>
              <a:avLst/>
              <a:gdLst/>
              <a:ahLst/>
              <a:cxnLst>
                <a:cxn ang="0">
                  <a:pos x="76" y="237"/>
                </a:cxn>
                <a:cxn ang="0">
                  <a:pos x="129" y="206"/>
                </a:cxn>
                <a:cxn ang="0">
                  <a:pos x="187" y="162"/>
                </a:cxn>
                <a:cxn ang="0">
                  <a:pos x="188" y="147"/>
                </a:cxn>
                <a:cxn ang="0">
                  <a:pos x="179" y="40"/>
                </a:cxn>
                <a:cxn ang="0">
                  <a:pos x="211" y="6"/>
                </a:cxn>
                <a:cxn ang="0">
                  <a:pos x="294" y="56"/>
                </a:cxn>
                <a:cxn ang="0">
                  <a:pos x="273" y="134"/>
                </a:cxn>
                <a:cxn ang="0">
                  <a:pos x="298" y="202"/>
                </a:cxn>
                <a:cxn ang="0">
                  <a:pos x="352" y="224"/>
                </a:cxn>
                <a:cxn ang="0">
                  <a:pos x="382" y="267"/>
                </a:cxn>
                <a:cxn ang="0">
                  <a:pos x="397" y="419"/>
                </a:cxn>
                <a:cxn ang="0">
                  <a:pos x="375" y="541"/>
                </a:cxn>
                <a:cxn ang="0">
                  <a:pos x="357" y="594"/>
                </a:cxn>
                <a:cxn ang="0">
                  <a:pos x="343" y="613"/>
                </a:cxn>
                <a:cxn ang="0">
                  <a:pos x="336" y="870"/>
                </a:cxn>
                <a:cxn ang="0">
                  <a:pos x="338" y="1015"/>
                </a:cxn>
                <a:cxn ang="0">
                  <a:pos x="355" y="1118"/>
                </a:cxn>
                <a:cxn ang="0">
                  <a:pos x="353" y="1181"/>
                </a:cxn>
                <a:cxn ang="0">
                  <a:pos x="336" y="1187"/>
                </a:cxn>
                <a:cxn ang="0">
                  <a:pos x="298" y="1142"/>
                </a:cxn>
                <a:cxn ang="0">
                  <a:pos x="257" y="947"/>
                </a:cxn>
                <a:cxn ang="0">
                  <a:pos x="229" y="697"/>
                </a:cxn>
                <a:cxn ang="0">
                  <a:pos x="219" y="657"/>
                </a:cxn>
                <a:cxn ang="0">
                  <a:pos x="194" y="845"/>
                </a:cxn>
                <a:cxn ang="0">
                  <a:pos x="172" y="1047"/>
                </a:cxn>
                <a:cxn ang="0">
                  <a:pos x="151" y="1120"/>
                </a:cxn>
                <a:cxn ang="0">
                  <a:pos x="121" y="1179"/>
                </a:cxn>
                <a:cxn ang="0">
                  <a:pos x="87" y="1168"/>
                </a:cxn>
                <a:cxn ang="0">
                  <a:pos x="89" y="1121"/>
                </a:cxn>
                <a:cxn ang="0">
                  <a:pos x="102" y="1054"/>
                </a:cxn>
                <a:cxn ang="0">
                  <a:pos x="102" y="874"/>
                </a:cxn>
                <a:cxn ang="0">
                  <a:pos x="100" y="652"/>
                </a:cxn>
                <a:cxn ang="0">
                  <a:pos x="111" y="417"/>
                </a:cxn>
                <a:cxn ang="0">
                  <a:pos x="105" y="322"/>
                </a:cxn>
                <a:cxn ang="0">
                  <a:pos x="91" y="331"/>
                </a:cxn>
                <a:cxn ang="0">
                  <a:pos x="31" y="337"/>
                </a:cxn>
                <a:cxn ang="0">
                  <a:pos x="8" y="299"/>
                </a:cxn>
                <a:cxn ang="0">
                  <a:pos x="19" y="197"/>
                </a:cxn>
                <a:cxn ang="0">
                  <a:pos x="34" y="70"/>
                </a:cxn>
                <a:cxn ang="0">
                  <a:pos x="66" y="26"/>
                </a:cxn>
                <a:cxn ang="0">
                  <a:pos x="87" y="17"/>
                </a:cxn>
                <a:cxn ang="0">
                  <a:pos x="91" y="98"/>
                </a:cxn>
                <a:cxn ang="0">
                  <a:pos x="77" y="169"/>
                </a:cxn>
                <a:cxn ang="0">
                  <a:pos x="76" y="237"/>
                </a:cxn>
              </a:cxnLst>
              <a:rect l="0" t="0" r="r" b="b"/>
              <a:pathLst>
                <a:path w="397" h="1192">
                  <a:moveTo>
                    <a:pt x="76" y="237"/>
                  </a:moveTo>
                  <a:cubicBezTo>
                    <a:pt x="82" y="205"/>
                    <a:pt x="109" y="209"/>
                    <a:pt x="129" y="206"/>
                  </a:cubicBezTo>
                  <a:cubicBezTo>
                    <a:pt x="163" y="201"/>
                    <a:pt x="180" y="189"/>
                    <a:pt x="187" y="162"/>
                  </a:cubicBezTo>
                  <a:cubicBezTo>
                    <a:pt x="188" y="157"/>
                    <a:pt x="190" y="151"/>
                    <a:pt x="188" y="147"/>
                  </a:cubicBezTo>
                  <a:cubicBezTo>
                    <a:pt x="168" y="113"/>
                    <a:pt x="181" y="76"/>
                    <a:pt x="179" y="40"/>
                  </a:cubicBezTo>
                  <a:cubicBezTo>
                    <a:pt x="177" y="18"/>
                    <a:pt x="190" y="8"/>
                    <a:pt x="211" y="6"/>
                  </a:cubicBezTo>
                  <a:cubicBezTo>
                    <a:pt x="254" y="0"/>
                    <a:pt x="293" y="21"/>
                    <a:pt x="294" y="56"/>
                  </a:cubicBezTo>
                  <a:cubicBezTo>
                    <a:pt x="294" y="82"/>
                    <a:pt x="283" y="109"/>
                    <a:pt x="273" y="134"/>
                  </a:cubicBezTo>
                  <a:cubicBezTo>
                    <a:pt x="262" y="161"/>
                    <a:pt x="270" y="189"/>
                    <a:pt x="298" y="202"/>
                  </a:cubicBezTo>
                  <a:cubicBezTo>
                    <a:pt x="316" y="210"/>
                    <a:pt x="333" y="218"/>
                    <a:pt x="352" y="224"/>
                  </a:cubicBezTo>
                  <a:cubicBezTo>
                    <a:pt x="373" y="231"/>
                    <a:pt x="380" y="248"/>
                    <a:pt x="382" y="267"/>
                  </a:cubicBezTo>
                  <a:cubicBezTo>
                    <a:pt x="388" y="317"/>
                    <a:pt x="397" y="368"/>
                    <a:pt x="397" y="419"/>
                  </a:cubicBezTo>
                  <a:cubicBezTo>
                    <a:pt x="396" y="459"/>
                    <a:pt x="383" y="500"/>
                    <a:pt x="375" y="541"/>
                  </a:cubicBezTo>
                  <a:cubicBezTo>
                    <a:pt x="371" y="560"/>
                    <a:pt x="365" y="578"/>
                    <a:pt x="357" y="594"/>
                  </a:cubicBezTo>
                  <a:cubicBezTo>
                    <a:pt x="353" y="600"/>
                    <a:pt x="344" y="606"/>
                    <a:pt x="343" y="613"/>
                  </a:cubicBezTo>
                  <a:cubicBezTo>
                    <a:pt x="332" y="698"/>
                    <a:pt x="329" y="784"/>
                    <a:pt x="336" y="870"/>
                  </a:cubicBezTo>
                  <a:cubicBezTo>
                    <a:pt x="339" y="918"/>
                    <a:pt x="333" y="967"/>
                    <a:pt x="338" y="1015"/>
                  </a:cubicBezTo>
                  <a:cubicBezTo>
                    <a:pt x="342" y="1049"/>
                    <a:pt x="333" y="1086"/>
                    <a:pt x="355" y="1118"/>
                  </a:cubicBezTo>
                  <a:cubicBezTo>
                    <a:pt x="369" y="1138"/>
                    <a:pt x="364" y="1161"/>
                    <a:pt x="353" y="1181"/>
                  </a:cubicBezTo>
                  <a:cubicBezTo>
                    <a:pt x="351" y="1185"/>
                    <a:pt x="338" y="1189"/>
                    <a:pt x="336" y="1187"/>
                  </a:cubicBezTo>
                  <a:cubicBezTo>
                    <a:pt x="322" y="1173"/>
                    <a:pt x="305" y="1159"/>
                    <a:pt x="298" y="1142"/>
                  </a:cubicBezTo>
                  <a:cubicBezTo>
                    <a:pt x="273" y="1080"/>
                    <a:pt x="263" y="1014"/>
                    <a:pt x="257" y="947"/>
                  </a:cubicBezTo>
                  <a:cubicBezTo>
                    <a:pt x="250" y="863"/>
                    <a:pt x="239" y="780"/>
                    <a:pt x="229" y="697"/>
                  </a:cubicBezTo>
                  <a:cubicBezTo>
                    <a:pt x="228" y="683"/>
                    <a:pt x="225" y="670"/>
                    <a:pt x="219" y="657"/>
                  </a:cubicBezTo>
                  <a:cubicBezTo>
                    <a:pt x="211" y="719"/>
                    <a:pt x="201" y="782"/>
                    <a:pt x="194" y="845"/>
                  </a:cubicBezTo>
                  <a:cubicBezTo>
                    <a:pt x="186" y="912"/>
                    <a:pt x="181" y="980"/>
                    <a:pt x="172" y="1047"/>
                  </a:cubicBezTo>
                  <a:cubicBezTo>
                    <a:pt x="169" y="1072"/>
                    <a:pt x="155" y="1095"/>
                    <a:pt x="151" y="1120"/>
                  </a:cubicBezTo>
                  <a:cubicBezTo>
                    <a:pt x="147" y="1144"/>
                    <a:pt x="142" y="1164"/>
                    <a:pt x="121" y="1179"/>
                  </a:cubicBezTo>
                  <a:cubicBezTo>
                    <a:pt x="102" y="1192"/>
                    <a:pt x="91" y="1190"/>
                    <a:pt x="87" y="1168"/>
                  </a:cubicBezTo>
                  <a:cubicBezTo>
                    <a:pt x="84" y="1153"/>
                    <a:pt x="82" y="1133"/>
                    <a:pt x="89" y="1121"/>
                  </a:cubicBezTo>
                  <a:cubicBezTo>
                    <a:pt x="102" y="1099"/>
                    <a:pt x="103" y="1079"/>
                    <a:pt x="102" y="1054"/>
                  </a:cubicBezTo>
                  <a:cubicBezTo>
                    <a:pt x="100" y="994"/>
                    <a:pt x="102" y="934"/>
                    <a:pt x="102" y="874"/>
                  </a:cubicBezTo>
                  <a:cubicBezTo>
                    <a:pt x="102" y="800"/>
                    <a:pt x="107" y="725"/>
                    <a:pt x="100" y="652"/>
                  </a:cubicBezTo>
                  <a:cubicBezTo>
                    <a:pt x="92" y="572"/>
                    <a:pt x="105" y="495"/>
                    <a:pt x="111" y="417"/>
                  </a:cubicBezTo>
                  <a:cubicBezTo>
                    <a:pt x="113" y="387"/>
                    <a:pt x="108" y="356"/>
                    <a:pt x="105" y="322"/>
                  </a:cubicBezTo>
                  <a:cubicBezTo>
                    <a:pt x="99" y="326"/>
                    <a:pt x="95" y="328"/>
                    <a:pt x="91" y="331"/>
                  </a:cubicBezTo>
                  <a:cubicBezTo>
                    <a:pt x="72" y="348"/>
                    <a:pt x="52" y="344"/>
                    <a:pt x="31" y="337"/>
                  </a:cubicBezTo>
                  <a:cubicBezTo>
                    <a:pt x="12" y="330"/>
                    <a:pt x="12" y="316"/>
                    <a:pt x="8" y="299"/>
                  </a:cubicBezTo>
                  <a:cubicBezTo>
                    <a:pt x="0" y="263"/>
                    <a:pt x="12" y="231"/>
                    <a:pt x="19" y="197"/>
                  </a:cubicBezTo>
                  <a:cubicBezTo>
                    <a:pt x="29" y="156"/>
                    <a:pt x="43" y="115"/>
                    <a:pt x="34" y="70"/>
                  </a:cubicBezTo>
                  <a:cubicBezTo>
                    <a:pt x="30" y="50"/>
                    <a:pt x="45" y="31"/>
                    <a:pt x="66" y="26"/>
                  </a:cubicBezTo>
                  <a:cubicBezTo>
                    <a:pt x="73" y="24"/>
                    <a:pt x="80" y="20"/>
                    <a:pt x="87" y="17"/>
                  </a:cubicBezTo>
                  <a:cubicBezTo>
                    <a:pt x="105" y="43"/>
                    <a:pt x="107" y="68"/>
                    <a:pt x="91" y="98"/>
                  </a:cubicBezTo>
                  <a:cubicBezTo>
                    <a:pt x="80" y="119"/>
                    <a:pt x="79" y="145"/>
                    <a:pt x="77" y="169"/>
                  </a:cubicBezTo>
                  <a:cubicBezTo>
                    <a:pt x="74" y="192"/>
                    <a:pt x="76" y="215"/>
                    <a:pt x="76" y="237"/>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p:nvPr/>
          </p:nvSpPr>
          <p:spPr bwMode="gray">
            <a:xfrm rot="313243">
              <a:off x="8040348" y="1514005"/>
              <a:ext cx="303552" cy="1068768"/>
            </a:xfrm>
            <a:custGeom>
              <a:avLst/>
              <a:gdLst>
                <a:gd name="connsiteX0" fmla="*/ 17802 w 303552"/>
                <a:gd name="connsiteY0" fmla="*/ 38570 h 1068768"/>
                <a:gd name="connsiteX1" fmla="*/ 55902 w 303552"/>
                <a:gd name="connsiteY1" fmla="*/ 95720 h 1068768"/>
                <a:gd name="connsiteX2" fmla="*/ 65427 w 303552"/>
                <a:gd name="connsiteY2" fmla="*/ 124295 h 1068768"/>
                <a:gd name="connsiteX3" fmla="*/ 84477 w 303552"/>
                <a:gd name="connsiteY3" fmla="*/ 152870 h 1068768"/>
                <a:gd name="connsiteX4" fmla="*/ 103527 w 303552"/>
                <a:gd name="connsiteY4" fmla="*/ 219545 h 1068768"/>
                <a:gd name="connsiteX5" fmla="*/ 122577 w 303552"/>
                <a:gd name="connsiteY5" fmla="*/ 257645 h 1068768"/>
                <a:gd name="connsiteX6" fmla="*/ 122577 w 303552"/>
                <a:gd name="connsiteY6" fmla="*/ 791045 h 1068768"/>
                <a:gd name="connsiteX7" fmla="*/ 94002 w 303552"/>
                <a:gd name="connsiteY7" fmla="*/ 905345 h 1068768"/>
                <a:gd name="connsiteX8" fmla="*/ 74952 w 303552"/>
                <a:gd name="connsiteY8" fmla="*/ 962495 h 1068768"/>
                <a:gd name="connsiteX9" fmla="*/ 55902 w 303552"/>
                <a:gd name="connsiteY9" fmla="*/ 1019645 h 1068768"/>
                <a:gd name="connsiteX10" fmla="*/ 46377 w 303552"/>
                <a:gd name="connsiteY10" fmla="*/ 1048220 h 1068768"/>
                <a:gd name="connsiteX11" fmla="*/ 74952 w 303552"/>
                <a:gd name="connsiteY11" fmla="*/ 1067270 h 1068768"/>
                <a:gd name="connsiteX12" fmla="*/ 179727 w 303552"/>
                <a:gd name="connsiteY12" fmla="*/ 1048220 h 1068768"/>
                <a:gd name="connsiteX13" fmla="*/ 303552 w 303552"/>
                <a:gd name="connsiteY13" fmla="*/ 1038695 h 1068768"/>
                <a:gd name="connsiteX14" fmla="*/ 294027 w 303552"/>
                <a:gd name="connsiteY14" fmla="*/ 695795 h 1068768"/>
                <a:gd name="connsiteX15" fmla="*/ 274977 w 303552"/>
                <a:gd name="connsiteY15" fmla="*/ 505295 h 1068768"/>
                <a:gd name="connsiteX16" fmla="*/ 255927 w 303552"/>
                <a:gd name="connsiteY16" fmla="*/ 390995 h 1068768"/>
                <a:gd name="connsiteX17" fmla="*/ 246402 w 303552"/>
                <a:gd name="connsiteY17" fmla="*/ 219545 h 1068768"/>
                <a:gd name="connsiteX18" fmla="*/ 255927 w 303552"/>
                <a:gd name="connsiteY18" fmla="*/ 9995 h 1068768"/>
                <a:gd name="connsiteX19" fmla="*/ 227352 w 303552"/>
                <a:gd name="connsiteY19" fmla="*/ 19520 h 1068768"/>
                <a:gd name="connsiteX20" fmla="*/ 198777 w 303552"/>
                <a:gd name="connsiteY20" fmla="*/ 48095 h 1068768"/>
                <a:gd name="connsiteX21" fmla="*/ 141627 w 303552"/>
                <a:gd name="connsiteY21" fmla="*/ 67145 h 1068768"/>
                <a:gd name="connsiteX22" fmla="*/ 74952 w 303552"/>
                <a:gd name="connsiteY22" fmla="*/ 57620 h 1068768"/>
                <a:gd name="connsiteX23" fmla="*/ 36852 w 303552"/>
                <a:gd name="connsiteY23" fmla="*/ 48095 h 1068768"/>
                <a:gd name="connsiteX24" fmla="*/ 17802 w 303552"/>
                <a:gd name="connsiteY24" fmla="*/ 38570 h 106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552" h="1068768">
                  <a:moveTo>
                    <a:pt x="17802" y="38570"/>
                  </a:moveTo>
                  <a:cubicBezTo>
                    <a:pt x="20977" y="46508"/>
                    <a:pt x="48662" y="74000"/>
                    <a:pt x="55902" y="95720"/>
                  </a:cubicBezTo>
                  <a:cubicBezTo>
                    <a:pt x="59077" y="105245"/>
                    <a:pt x="60937" y="115315"/>
                    <a:pt x="65427" y="124295"/>
                  </a:cubicBezTo>
                  <a:cubicBezTo>
                    <a:pt x="70547" y="134534"/>
                    <a:pt x="79357" y="142631"/>
                    <a:pt x="84477" y="152870"/>
                  </a:cubicBezTo>
                  <a:cubicBezTo>
                    <a:pt x="95991" y="175897"/>
                    <a:pt x="94372" y="195130"/>
                    <a:pt x="103527" y="219545"/>
                  </a:cubicBezTo>
                  <a:cubicBezTo>
                    <a:pt x="108513" y="232840"/>
                    <a:pt x="116227" y="244945"/>
                    <a:pt x="122577" y="257645"/>
                  </a:cubicBezTo>
                  <a:cubicBezTo>
                    <a:pt x="142246" y="493675"/>
                    <a:pt x="138308" y="397770"/>
                    <a:pt x="122577" y="791045"/>
                  </a:cubicBezTo>
                  <a:cubicBezTo>
                    <a:pt x="120828" y="834771"/>
                    <a:pt x="107642" y="864426"/>
                    <a:pt x="94002" y="905345"/>
                  </a:cubicBezTo>
                  <a:lnTo>
                    <a:pt x="74952" y="962495"/>
                  </a:lnTo>
                  <a:lnTo>
                    <a:pt x="55902" y="1019645"/>
                  </a:lnTo>
                  <a:lnTo>
                    <a:pt x="46377" y="1048220"/>
                  </a:lnTo>
                  <a:cubicBezTo>
                    <a:pt x="55902" y="1054570"/>
                    <a:pt x="63574" y="1066006"/>
                    <a:pt x="74952" y="1067270"/>
                  </a:cubicBezTo>
                  <a:cubicBezTo>
                    <a:pt x="88434" y="1068768"/>
                    <a:pt x="163156" y="1050061"/>
                    <a:pt x="179727" y="1048220"/>
                  </a:cubicBezTo>
                  <a:cubicBezTo>
                    <a:pt x="220871" y="1043648"/>
                    <a:pt x="262277" y="1041870"/>
                    <a:pt x="303552" y="1038695"/>
                  </a:cubicBezTo>
                  <a:cubicBezTo>
                    <a:pt x="300377" y="924395"/>
                    <a:pt x="300144" y="809975"/>
                    <a:pt x="294027" y="695795"/>
                  </a:cubicBezTo>
                  <a:cubicBezTo>
                    <a:pt x="290613" y="632070"/>
                    <a:pt x="290455" y="567206"/>
                    <a:pt x="274977" y="505295"/>
                  </a:cubicBezTo>
                  <a:cubicBezTo>
                    <a:pt x="259244" y="442362"/>
                    <a:pt x="267076" y="480185"/>
                    <a:pt x="255927" y="390995"/>
                  </a:cubicBezTo>
                  <a:cubicBezTo>
                    <a:pt x="252752" y="333845"/>
                    <a:pt x="246402" y="276783"/>
                    <a:pt x="246402" y="219545"/>
                  </a:cubicBezTo>
                  <a:cubicBezTo>
                    <a:pt x="246402" y="149623"/>
                    <a:pt x="262556" y="79602"/>
                    <a:pt x="255927" y="9995"/>
                  </a:cubicBezTo>
                  <a:cubicBezTo>
                    <a:pt x="254975" y="0"/>
                    <a:pt x="236877" y="16345"/>
                    <a:pt x="227352" y="19520"/>
                  </a:cubicBezTo>
                  <a:cubicBezTo>
                    <a:pt x="217827" y="29045"/>
                    <a:pt x="210552" y="41553"/>
                    <a:pt x="198777" y="48095"/>
                  </a:cubicBezTo>
                  <a:cubicBezTo>
                    <a:pt x="181224" y="57847"/>
                    <a:pt x="141627" y="67145"/>
                    <a:pt x="141627" y="67145"/>
                  </a:cubicBezTo>
                  <a:cubicBezTo>
                    <a:pt x="119402" y="63970"/>
                    <a:pt x="97041" y="61636"/>
                    <a:pt x="74952" y="57620"/>
                  </a:cubicBezTo>
                  <a:cubicBezTo>
                    <a:pt x="62072" y="55278"/>
                    <a:pt x="49439" y="51691"/>
                    <a:pt x="36852" y="48095"/>
                  </a:cubicBezTo>
                  <a:cubicBezTo>
                    <a:pt x="0" y="37566"/>
                    <a:pt x="14627" y="30632"/>
                    <a:pt x="17802" y="3857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7"/>
          <p:cNvGrpSpPr/>
          <p:nvPr/>
        </p:nvGrpSpPr>
        <p:grpSpPr bwMode="gray">
          <a:xfrm>
            <a:off x="5736879" y="791684"/>
            <a:ext cx="2216976" cy="1887537"/>
            <a:chOff x="5736879" y="791684"/>
            <a:chExt cx="2216976" cy="1887537"/>
          </a:xfrm>
        </p:grpSpPr>
        <p:grpSp>
          <p:nvGrpSpPr>
            <p:cNvPr id="9" name="Group 26"/>
            <p:cNvGrpSpPr/>
            <p:nvPr/>
          </p:nvGrpSpPr>
          <p:grpSpPr bwMode="gray">
            <a:xfrm>
              <a:off x="5736879" y="875821"/>
              <a:ext cx="2185226" cy="1803400"/>
              <a:chOff x="5736879" y="875821"/>
              <a:chExt cx="2185226" cy="1803400"/>
            </a:xfrm>
          </p:grpSpPr>
          <p:sp>
            <p:nvSpPr>
              <p:cNvPr id="2054" name="Freeform 6"/>
              <p:cNvSpPr>
                <a:spLocks/>
              </p:cNvSpPr>
              <p:nvPr/>
            </p:nvSpPr>
            <p:spPr bwMode="gray">
              <a:xfrm>
                <a:off x="5736879" y="1488596"/>
                <a:ext cx="1243013" cy="1190625"/>
              </a:xfrm>
              <a:custGeom>
                <a:avLst/>
                <a:gdLst/>
                <a:ahLst/>
                <a:cxnLst>
                  <a:cxn ang="0">
                    <a:pos x="783" y="30"/>
                  </a:cxn>
                  <a:cxn ang="0">
                    <a:pos x="0" y="750"/>
                  </a:cxn>
                  <a:cxn ang="0">
                    <a:pos x="755" y="0"/>
                  </a:cxn>
                  <a:cxn ang="0">
                    <a:pos x="783" y="30"/>
                  </a:cxn>
                </a:cxnLst>
                <a:rect l="0" t="0" r="r" b="b"/>
                <a:pathLst>
                  <a:path w="783" h="750">
                    <a:moveTo>
                      <a:pt x="783" y="30"/>
                    </a:moveTo>
                    <a:lnTo>
                      <a:pt x="0" y="750"/>
                    </a:lnTo>
                    <a:lnTo>
                      <a:pt x="755" y="0"/>
                    </a:lnTo>
                    <a:lnTo>
                      <a:pt x="783" y="30"/>
                    </a:lnTo>
                    <a:close/>
                  </a:path>
                </a:pathLst>
              </a:custGeom>
              <a:solidFill>
                <a:srgbClr val="E114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Line 7"/>
              <p:cNvSpPr>
                <a:spLocks noChangeShapeType="1"/>
              </p:cNvSpPr>
              <p:nvPr/>
            </p:nvSpPr>
            <p:spPr bwMode="gray">
              <a:xfrm flipV="1">
                <a:off x="6939442" y="875821"/>
                <a:ext cx="982663" cy="641350"/>
              </a:xfrm>
              <a:prstGeom prst="line">
                <a:avLst/>
              </a:prstGeom>
              <a:noFill/>
              <a:ln w="65088" cap="flat">
                <a:solidFill>
                  <a:srgbClr val="E1141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gray">
            <a:xfrm>
              <a:off x="7806217" y="791684"/>
              <a:ext cx="147638" cy="198437"/>
            </a:xfrm>
            <a:custGeom>
              <a:avLst/>
              <a:gdLst/>
              <a:ahLst/>
              <a:cxnLst>
                <a:cxn ang="0">
                  <a:pos x="0" y="0"/>
                </a:cxn>
                <a:cxn ang="0">
                  <a:pos x="93" y="28"/>
                </a:cxn>
                <a:cxn ang="0">
                  <a:pos x="93" y="125"/>
                </a:cxn>
                <a:cxn ang="0">
                  <a:pos x="0" y="0"/>
                </a:cxn>
              </a:cxnLst>
              <a:rect l="0" t="0" r="r" b="b"/>
              <a:pathLst>
                <a:path w="93" h="125">
                  <a:moveTo>
                    <a:pt x="0" y="0"/>
                  </a:moveTo>
                  <a:lnTo>
                    <a:pt x="93" y="28"/>
                  </a:lnTo>
                  <a:lnTo>
                    <a:pt x="93" y="125"/>
                  </a:lnTo>
                  <a:lnTo>
                    <a:pt x="0" y="0"/>
                  </a:lnTo>
                  <a:close/>
                </a:path>
              </a:pathLst>
            </a:custGeom>
            <a:solidFill>
              <a:srgbClr val="E11414"/>
            </a:solidFill>
            <a:ln w="12700" cap="flat">
              <a:solidFill>
                <a:srgbClr val="E1141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Isosceles Triangle 67"/>
          <p:cNvSpPr/>
          <p:nvPr/>
        </p:nvSpPr>
        <p:spPr bwMode="gray">
          <a:xfrm rot="5400000">
            <a:off x="855786" y="1208496"/>
            <a:ext cx="127898" cy="1102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bwMode="gray">
          <a:xfrm rot="5400000">
            <a:off x="2249492" y="3002972"/>
            <a:ext cx="127898" cy="1102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Social Recruiting</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18156" y="878906"/>
            <a:ext cx="5676766" cy="3193181"/>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3446111" y="1726131"/>
            <a:ext cx="5207001" cy="2928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gray">
          <a:xfrm>
            <a:off x="0" y="0"/>
            <a:ext cx="9144000" cy="5148263"/>
          </a:xfrm>
          <a:prstGeom prst="rect">
            <a:avLst/>
          </a:prstGeom>
          <a:noFill/>
          <a:ln w="9525">
            <a:noFill/>
            <a:miter lim="800000"/>
            <a:headEnd/>
            <a:tailEnd/>
          </a:ln>
        </p:spPr>
      </p:pic>
      <p:sp>
        <p:nvSpPr>
          <p:cNvPr id="2" name="Title 1"/>
          <p:cNvSpPr txBox="1">
            <a:spLocks/>
          </p:cNvSpPr>
          <p:nvPr/>
        </p:nvSpPr>
        <p:spPr bwMode="gray">
          <a:xfrm>
            <a:off x="296368" y="148720"/>
            <a:ext cx="7947424" cy="35716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smtClean="0">
                <a:latin typeface="Arial" pitchFamily="34" charset="0"/>
                <a:ea typeface="+mj-ea"/>
                <a:cs typeface="Arial" pitchFamily="34" charset="0"/>
              </a:rPr>
              <a:t>Top Talent is within </a:t>
            </a:r>
            <a:r>
              <a:rPr lang="en-US" sz="2800" b="1" dirty="0" smtClean="0">
                <a:solidFill>
                  <a:schemeClr val="accent1"/>
                </a:solidFill>
                <a:latin typeface="Arial" pitchFamily="34" charset="0"/>
                <a:ea typeface="+mj-ea"/>
                <a:cs typeface="Arial" pitchFamily="34" charset="0"/>
              </a:rPr>
              <a:t>Reach</a:t>
            </a:r>
            <a:endParaRPr kumimoji="0" lang="en-US" sz="28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49" name="Rounded Rectangle 48"/>
          <p:cNvSpPr/>
          <p:nvPr/>
        </p:nvSpPr>
        <p:spPr bwMode="gray">
          <a:xfrm>
            <a:off x="3705224" y="857249"/>
            <a:ext cx="5191126" cy="933451"/>
          </a:xfrm>
          <a:prstGeom prst="roundRect">
            <a:avLst/>
          </a:prstGeom>
          <a:solidFill>
            <a:schemeClr val="bg1">
              <a:alpha val="76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bwMode="gray">
          <a:xfrm>
            <a:off x="3848100" y="1285875"/>
            <a:ext cx="5000625" cy="369332"/>
          </a:xfrm>
          <a:prstGeom prst="rect">
            <a:avLst/>
          </a:prstGeom>
          <a:noFill/>
        </p:spPr>
        <p:txBody>
          <a:bodyPr wrap="square" rtlCol="0">
            <a:spAutoFit/>
          </a:bodyPr>
          <a:lstStyle/>
          <a:p>
            <a:pPr marL="742950" lvl="0" indent="-742950">
              <a:lnSpc>
                <a:spcPct val="90000"/>
              </a:lnSpc>
              <a:spcBef>
                <a:spcPct val="0"/>
              </a:spcBef>
              <a:defRPr/>
            </a:pPr>
            <a:r>
              <a:rPr lang="en-US" sz="2000" b="1" kern="0" dirty="0" smtClean="0">
                <a:solidFill>
                  <a:schemeClr val="accent1"/>
                </a:solidFill>
                <a:ea typeface="ヒラギノ角ゴ Pro W3"/>
                <a:cs typeface="ヒラギノ角ゴ Pro W3"/>
              </a:rPr>
              <a:t>1. </a:t>
            </a:r>
            <a:r>
              <a:rPr lang="en-US" sz="2000" b="1" kern="0" dirty="0" smtClean="0">
                <a:solidFill>
                  <a:sysClr val="windowText" lastClr="000000"/>
                </a:solidFill>
                <a:ea typeface="ヒラギノ角ゴ Pro W3"/>
                <a:cs typeface="ヒラギノ角ゴ Pro W3"/>
              </a:rPr>
              <a:t>Employees </a:t>
            </a:r>
            <a:r>
              <a:rPr lang="en-US" sz="2000" b="1" kern="0" dirty="0" smtClean="0">
                <a:solidFill>
                  <a:schemeClr val="accent1"/>
                </a:solidFill>
                <a:ea typeface="ヒラギノ角ゴ Pro W3"/>
                <a:cs typeface="ヒラギノ角ゴ Pro W3"/>
              </a:rPr>
              <a:t>2. </a:t>
            </a:r>
            <a:r>
              <a:rPr lang="en-US" sz="2000" b="1" kern="0" dirty="0" smtClean="0">
                <a:solidFill>
                  <a:sysClr val="windowText" lastClr="000000"/>
                </a:solidFill>
                <a:ea typeface="ヒラギノ角ゴ Pro W3"/>
                <a:cs typeface="ヒラギノ角ゴ Pro W3"/>
              </a:rPr>
              <a:t>Fans &amp; Followers</a:t>
            </a:r>
            <a:endParaRPr lang="en-US" sz="2000" dirty="0" smtClean="0">
              <a:solidFill>
                <a:schemeClr val="tx2"/>
              </a:solidFill>
            </a:endParaRPr>
          </a:p>
        </p:txBody>
      </p:sp>
      <p:sp>
        <p:nvSpPr>
          <p:cNvPr id="51" name="TextBox 50"/>
          <p:cNvSpPr txBox="1"/>
          <p:nvPr/>
        </p:nvSpPr>
        <p:spPr bwMode="gray">
          <a:xfrm>
            <a:off x="3867150" y="895350"/>
            <a:ext cx="2300630" cy="369332"/>
          </a:xfrm>
          <a:prstGeom prst="rect">
            <a:avLst/>
          </a:prstGeom>
          <a:noFill/>
        </p:spPr>
        <p:txBody>
          <a:bodyPr wrap="none" rtlCol="0">
            <a:spAutoFit/>
          </a:bodyPr>
          <a:lstStyle/>
          <a:p>
            <a:pPr lvl="0"/>
            <a:r>
              <a:rPr lang="en-US" b="1" kern="0" dirty="0" smtClean="0">
                <a:solidFill>
                  <a:schemeClr val="accent1"/>
                </a:solidFill>
                <a:ea typeface="ヒラギノ角ゴ Pro W3"/>
                <a:cs typeface="ヒラギノ角ゴ Pro W3"/>
              </a:rPr>
              <a:t>Two Key Channels</a:t>
            </a:r>
            <a:r>
              <a:rPr lang="en-US" kern="0" dirty="0" smtClean="0">
                <a:solidFill>
                  <a:schemeClr val="accent1"/>
                </a:solidFill>
                <a:ea typeface="ヒラギノ角ゴ Pro W3"/>
                <a:cs typeface="ヒラギノ角ゴ Pro W3"/>
              </a:rPr>
              <a:t>:</a:t>
            </a:r>
            <a:endParaRPr lang="en-US" dirty="0" smtClean="0">
              <a:solidFill>
                <a:schemeClr val="tx2"/>
              </a:solidFill>
            </a:endParaRPr>
          </a:p>
        </p:txBody>
      </p:sp>
      <p:sp>
        <p:nvSpPr>
          <p:cNvPr id="55" name="Oval 54"/>
          <p:cNvSpPr/>
          <p:nvPr/>
        </p:nvSpPr>
        <p:spPr bwMode="gray">
          <a:xfrm>
            <a:off x="2752725" y="2352675"/>
            <a:ext cx="2371725" cy="2371725"/>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cursor.emf"/>
          <p:cNvPicPr>
            <a:picLocks noChangeAspect="1"/>
          </p:cNvPicPr>
          <p:nvPr/>
        </p:nvPicPr>
        <p:blipFill>
          <a:blip r:embed="rId4" cstate="print"/>
          <a:stretch>
            <a:fillRect/>
          </a:stretch>
        </p:blipFill>
        <p:spPr bwMode="gray">
          <a:xfrm rot="4237968">
            <a:off x="1621284" y="3637189"/>
            <a:ext cx="1145219" cy="1187246"/>
          </a:xfrm>
          <a:prstGeom prst="rect">
            <a:avLst/>
          </a:prstGeom>
        </p:spPr>
      </p:pic>
    </p:spTree>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531300" y="1593854"/>
            <a:ext cx="8469827" cy="1644645"/>
          </a:xfrm>
        </p:spPr>
        <p:txBody>
          <a:bodyPr>
            <a:noAutofit/>
          </a:bodyPr>
          <a:lstStyle/>
          <a:p>
            <a:pPr algn="ctr">
              <a:lnSpc>
                <a:spcPct val="100000"/>
              </a:lnSpc>
            </a:pPr>
            <a:r>
              <a:rPr lang="en-US" sz="3600" b="1" dirty="0" smtClean="0">
                <a:cs typeface="MV Boli" pitchFamily="2" charset="0"/>
              </a:rPr>
              <a:t>Start with Your Employees:  </a:t>
            </a:r>
          </a:p>
          <a:p>
            <a:pPr algn="ctr">
              <a:lnSpc>
                <a:spcPct val="100000"/>
              </a:lnSpc>
            </a:pPr>
            <a:r>
              <a:rPr lang="en-US" sz="3600" b="1" dirty="0" smtClean="0">
                <a:cs typeface="MV Boli" pitchFamily="2" charset="0"/>
              </a:rPr>
              <a:t>Turn every employee into a recruiter</a:t>
            </a:r>
            <a:endParaRPr lang="en-US" sz="3600" b="1" dirty="0">
              <a:latin typeface="+mn-lt"/>
              <a:cs typeface="MV Boli" pitchFamily="2" charset="0"/>
            </a:endParaRPr>
          </a:p>
        </p:txBody>
      </p:sp>
      <p:sp>
        <p:nvSpPr>
          <p:cNvPr id="8" name="Title 1"/>
          <p:cNvSpPr txBox="1">
            <a:spLocks/>
          </p:cNvSpPr>
          <p:nvPr/>
        </p:nvSpPr>
        <p:spPr>
          <a:xfrm>
            <a:off x="714377" y="226489"/>
            <a:ext cx="6429375" cy="40639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734518" y="177295"/>
            <a:ext cx="7947424" cy="35716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Social Connections </a:t>
            </a: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are the New Currency</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 name="Rectangle 2"/>
          <p:cNvSpPr/>
          <p:nvPr/>
        </p:nvSpPr>
        <p:spPr bwMode="gray">
          <a:xfrm>
            <a:off x="794904" y="975459"/>
            <a:ext cx="7529945" cy="369332"/>
          </a:xfrm>
          <a:prstGeom prst="rect">
            <a:avLst/>
          </a:prstGeom>
        </p:spPr>
        <p:txBody>
          <a:bodyPr wrap="square" lIns="0" rIns="0">
            <a:spAutoFit/>
          </a:bodyPr>
          <a:lstStyle/>
          <a:p>
            <a:r>
              <a:rPr lang="en-US" dirty="0" smtClean="0"/>
              <a:t>Social Connections are used for </a:t>
            </a:r>
            <a:r>
              <a:rPr lang="en-US" b="1" dirty="0" smtClean="0">
                <a:solidFill>
                  <a:schemeClr val="accent1"/>
                </a:solidFill>
              </a:rPr>
              <a:t>Sharing Information and Opinions</a:t>
            </a:r>
            <a:endParaRPr lang="en-US" b="1" dirty="0">
              <a:solidFill>
                <a:schemeClr val="accent1"/>
              </a:solidFill>
            </a:endParaRPr>
          </a:p>
        </p:txBody>
      </p:sp>
      <p:sp>
        <p:nvSpPr>
          <p:cNvPr id="4" name="Rectangle 3"/>
          <p:cNvSpPr/>
          <p:nvPr/>
        </p:nvSpPr>
        <p:spPr bwMode="gray">
          <a:xfrm>
            <a:off x="712745" y="3212915"/>
            <a:ext cx="2099729" cy="1015663"/>
          </a:xfrm>
          <a:prstGeom prst="rect">
            <a:avLst/>
          </a:prstGeom>
        </p:spPr>
        <p:txBody>
          <a:bodyPr wrap="square" lIns="0" rIns="0">
            <a:spAutoFit/>
          </a:bodyPr>
          <a:lstStyle/>
          <a:p>
            <a:r>
              <a:rPr lang="en-US" b="1" dirty="0" smtClean="0"/>
              <a:t>People are Only Separated by </a:t>
            </a:r>
            <a:br>
              <a:rPr lang="en-US" b="1" dirty="0" smtClean="0"/>
            </a:br>
            <a:r>
              <a:rPr lang="en-US" sz="2400" b="1" dirty="0" smtClean="0">
                <a:solidFill>
                  <a:schemeClr val="accent1"/>
                </a:solidFill>
              </a:rPr>
              <a:t>4.74 Degrees</a:t>
            </a:r>
            <a:endParaRPr lang="en-US" sz="2000" b="1" dirty="0" smtClean="0">
              <a:solidFill>
                <a:schemeClr val="accent1"/>
              </a:solidFill>
            </a:endParaRPr>
          </a:p>
        </p:txBody>
      </p:sp>
      <p:sp>
        <p:nvSpPr>
          <p:cNvPr id="8" name="Freeform 707"/>
          <p:cNvSpPr>
            <a:spLocks noEditPoints="1"/>
          </p:cNvSpPr>
          <p:nvPr/>
        </p:nvSpPr>
        <p:spPr bwMode="gray">
          <a:xfrm>
            <a:off x="2104102" y="1533525"/>
            <a:ext cx="6159098" cy="2671875"/>
          </a:xfrm>
          <a:custGeom>
            <a:avLst/>
            <a:gdLst/>
            <a:ahLst/>
            <a:cxnLst>
              <a:cxn ang="0">
                <a:pos x="3457" y="775"/>
              </a:cxn>
              <a:cxn ang="0">
                <a:pos x="3454" y="307"/>
              </a:cxn>
              <a:cxn ang="0">
                <a:pos x="3840" y="209"/>
              </a:cxn>
              <a:cxn ang="0">
                <a:pos x="2825" y="73"/>
              </a:cxn>
              <a:cxn ang="0">
                <a:pos x="2503" y="167"/>
              </a:cxn>
              <a:cxn ang="0">
                <a:pos x="2051" y="222"/>
              </a:cxn>
              <a:cxn ang="0">
                <a:pos x="2187" y="326"/>
              </a:cxn>
              <a:cxn ang="0">
                <a:pos x="2137" y="577"/>
              </a:cxn>
              <a:cxn ang="0">
                <a:pos x="2242" y="582"/>
              </a:cxn>
              <a:cxn ang="0">
                <a:pos x="1687" y="1003"/>
              </a:cxn>
              <a:cxn ang="0">
                <a:pos x="2367" y="1520"/>
              </a:cxn>
              <a:cxn ang="0">
                <a:pos x="2532" y="726"/>
              </a:cxn>
              <a:cxn ang="0">
                <a:pos x="2200" y="259"/>
              </a:cxn>
              <a:cxn ang="0">
                <a:pos x="1902" y="1067"/>
              </a:cxn>
              <a:cxn ang="0">
                <a:pos x="2581" y="560"/>
              </a:cxn>
              <a:cxn ang="0">
                <a:pos x="1858" y="350"/>
              </a:cxn>
              <a:cxn ang="0">
                <a:pos x="1312" y="199"/>
              </a:cxn>
              <a:cxn ang="0">
                <a:pos x="1204" y="164"/>
              </a:cxn>
              <a:cxn ang="0">
                <a:pos x="1729" y="135"/>
              </a:cxn>
              <a:cxn ang="0">
                <a:pos x="1479" y="15"/>
              </a:cxn>
              <a:cxn ang="0">
                <a:pos x="1403" y="237"/>
              </a:cxn>
              <a:cxn ang="0">
                <a:pos x="2039" y="348"/>
              </a:cxn>
              <a:cxn ang="0">
                <a:pos x="2231" y="624"/>
              </a:cxn>
              <a:cxn ang="0">
                <a:pos x="3529" y="1249"/>
              </a:cxn>
              <a:cxn ang="0">
                <a:pos x="3573" y="700"/>
              </a:cxn>
              <a:cxn ang="0">
                <a:pos x="3242" y="109"/>
              </a:cxn>
              <a:cxn ang="0">
                <a:pos x="3902" y="1261"/>
              </a:cxn>
              <a:cxn ang="0">
                <a:pos x="3964" y="1268"/>
              </a:cxn>
              <a:cxn ang="0">
                <a:pos x="3372" y="1576"/>
              </a:cxn>
              <a:cxn ang="0">
                <a:pos x="2436" y="104"/>
              </a:cxn>
              <a:cxn ang="0">
                <a:pos x="2099" y="51"/>
              </a:cxn>
              <a:cxn ang="0">
                <a:pos x="2115" y="30"/>
              </a:cxn>
              <a:cxn ang="0">
                <a:pos x="466" y="422"/>
              </a:cxn>
              <a:cxn ang="0">
                <a:pos x="4091" y="1743"/>
              </a:cxn>
              <a:cxn ang="0">
                <a:pos x="3564" y="1399"/>
              </a:cxn>
              <a:cxn ang="0">
                <a:pos x="3707" y="1396"/>
              </a:cxn>
              <a:cxn ang="0">
                <a:pos x="1251" y="1206"/>
              </a:cxn>
              <a:cxn ang="0">
                <a:pos x="631" y="807"/>
              </a:cxn>
              <a:cxn ang="0">
                <a:pos x="1068" y="518"/>
              </a:cxn>
              <a:cxn ang="0">
                <a:pos x="1216" y="300"/>
              </a:cxn>
              <a:cxn ang="0">
                <a:pos x="1056" y="150"/>
              </a:cxn>
              <a:cxn ang="0">
                <a:pos x="390" y="148"/>
              </a:cxn>
              <a:cxn ang="0">
                <a:pos x="373" y="274"/>
              </a:cxn>
              <a:cxn ang="0">
                <a:pos x="466" y="812"/>
              </a:cxn>
              <a:cxn ang="0">
                <a:pos x="983" y="1540"/>
              </a:cxn>
              <a:cxn ang="0">
                <a:pos x="1125" y="1822"/>
              </a:cxn>
              <a:cxn ang="0">
                <a:pos x="907" y="537"/>
              </a:cxn>
              <a:cxn ang="0">
                <a:pos x="783" y="336"/>
              </a:cxn>
              <a:cxn ang="0">
                <a:pos x="1088" y="1983"/>
              </a:cxn>
              <a:cxn ang="0">
                <a:pos x="1186" y="154"/>
              </a:cxn>
              <a:cxn ang="0">
                <a:pos x="1200" y="54"/>
              </a:cxn>
              <a:cxn ang="0">
                <a:pos x="438" y="340"/>
              </a:cxn>
              <a:cxn ang="0">
                <a:pos x="1079" y="1019"/>
              </a:cxn>
              <a:cxn ang="0">
                <a:pos x="1055" y="1954"/>
              </a:cxn>
              <a:cxn ang="0">
                <a:pos x="2212" y="610"/>
              </a:cxn>
              <a:cxn ang="0">
                <a:pos x="1865" y="348"/>
              </a:cxn>
              <a:cxn ang="0">
                <a:pos x="2063" y="608"/>
              </a:cxn>
              <a:cxn ang="0">
                <a:pos x="2491" y="25"/>
              </a:cxn>
              <a:cxn ang="0">
                <a:pos x="3748" y="1305"/>
              </a:cxn>
              <a:cxn ang="0">
                <a:pos x="915" y="69"/>
              </a:cxn>
              <a:cxn ang="0">
                <a:pos x="3455" y="1232"/>
              </a:cxn>
              <a:cxn ang="0">
                <a:pos x="3507" y="1331"/>
              </a:cxn>
              <a:cxn ang="0">
                <a:pos x="1197" y="246"/>
              </a:cxn>
            </a:cxnLst>
            <a:rect l="0" t="0" r="r" b="b"/>
            <a:pathLst>
              <a:path w="4136" h="2018">
                <a:moveTo>
                  <a:pt x="3177" y="930"/>
                </a:moveTo>
                <a:cubicBezTo>
                  <a:pt x="3180" y="927"/>
                  <a:pt x="3180" y="921"/>
                  <a:pt x="3178" y="917"/>
                </a:cubicBezTo>
                <a:cubicBezTo>
                  <a:pt x="3183" y="920"/>
                  <a:pt x="3185" y="934"/>
                  <a:pt x="3191" y="930"/>
                </a:cubicBezTo>
                <a:cubicBezTo>
                  <a:pt x="3189" y="935"/>
                  <a:pt x="3193" y="943"/>
                  <a:pt x="3194" y="948"/>
                </a:cubicBezTo>
                <a:cubicBezTo>
                  <a:pt x="3195" y="956"/>
                  <a:pt x="3198" y="964"/>
                  <a:pt x="3200" y="972"/>
                </a:cubicBezTo>
                <a:cubicBezTo>
                  <a:pt x="3207" y="968"/>
                  <a:pt x="3209" y="992"/>
                  <a:pt x="3209" y="995"/>
                </a:cubicBezTo>
                <a:cubicBezTo>
                  <a:pt x="3210" y="1001"/>
                  <a:pt x="3212" y="1007"/>
                  <a:pt x="3212" y="1014"/>
                </a:cubicBezTo>
                <a:cubicBezTo>
                  <a:pt x="3212" y="1017"/>
                  <a:pt x="3210" y="1017"/>
                  <a:pt x="3209" y="1019"/>
                </a:cubicBezTo>
                <a:cubicBezTo>
                  <a:pt x="3208" y="1022"/>
                  <a:pt x="3210" y="1027"/>
                  <a:pt x="3211" y="1029"/>
                </a:cubicBezTo>
                <a:cubicBezTo>
                  <a:pt x="3212" y="1028"/>
                  <a:pt x="3213" y="1027"/>
                  <a:pt x="3213" y="1025"/>
                </a:cubicBezTo>
                <a:cubicBezTo>
                  <a:pt x="3212" y="1032"/>
                  <a:pt x="3203" y="1053"/>
                  <a:pt x="3211" y="1058"/>
                </a:cubicBezTo>
                <a:cubicBezTo>
                  <a:pt x="3214" y="1050"/>
                  <a:pt x="3219" y="1061"/>
                  <a:pt x="3222" y="1064"/>
                </a:cubicBezTo>
                <a:cubicBezTo>
                  <a:pt x="3226" y="1069"/>
                  <a:pt x="3231" y="1077"/>
                  <a:pt x="3235" y="1083"/>
                </a:cubicBezTo>
                <a:cubicBezTo>
                  <a:pt x="3239" y="1089"/>
                  <a:pt x="3239" y="1095"/>
                  <a:pt x="3240" y="1102"/>
                </a:cubicBezTo>
                <a:cubicBezTo>
                  <a:pt x="3240" y="1106"/>
                  <a:pt x="3242" y="1118"/>
                  <a:pt x="3246" y="1120"/>
                </a:cubicBezTo>
                <a:cubicBezTo>
                  <a:pt x="3243" y="1122"/>
                  <a:pt x="3245" y="1122"/>
                  <a:pt x="3248" y="1125"/>
                </a:cubicBezTo>
                <a:cubicBezTo>
                  <a:pt x="3251" y="1129"/>
                  <a:pt x="3251" y="1135"/>
                  <a:pt x="3252" y="1137"/>
                </a:cubicBezTo>
                <a:cubicBezTo>
                  <a:pt x="3257" y="1145"/>
                  <a:pt x="3271" y="1153"/>
                  <a:pt x="3280" y="1157"/>
                </a:cubicBezTo>
                <a:cubicBezTo>
                  <a:pt x="3284" y="1160"/>
                  <a:pt x="3296" y="1163"/>
                  <a:pt x="3292" y="1155"/>
                </a:cubicBezTo>
                <a:cubicBezTo>
                  <a:pt x="3291" y="1151"/>
                  <a:pt x="3289" y="1143"/>
                  <a:pt x="3286" y="1141"/>
                </a:cubicBezTo>
                <a:cubicBezTo>
                  <a:pt x="3283" y="1140"/>
                  <a:pt x="3282" y="1139"/>
                  <a:pt x="3281" y="1136"/>
                </a:cubicBezTo>
                <a:cubicBezTo>
                  <a:pt x="3278" y="1128"/>
                  <a:pt x="3281" y="1119"/>
                  <a:pt x="3281" y="1110"/>
                </a:cubicBezTo>
                <a:cubicBezTo>
                  <a:pt x="3280" y="1102"/>
                  <a:pt x="3274" y="1099"/>
                  <a:pt x="3269" y="1094"/>
                </a:cubicBezTo>
                <a:cubicBezTo>
                  <a:pt x="3264" y="1088"/>
                  <a:pt x="3258" y="1084"/>
                  <a:pt x="3252" y="1078"/>
                </a:cubicBezTo>
                <a:cubicBezTo>
                  <a:pt x="3250" y="1076"/>
                  <a:pt x="3228" y="1071"/>
                  <a:pt x="3236" y="1063"/>
                </a:cubicBezTo>
                <a:cubicBezTo>
                  <a:pt x="3237" y="1064"/>
                  <a:pt x="3237" y="1066"/>
                  <a:pt x="3238" y="1067"/>
                </a:cubicBezTo>
                <a:cubicBezTo>
                  <a:pt x="3237" y="1062"/>
                  <a:pt x="3236" y="1058"/>
                  <a:pt x="3234" y="1054"/>
                </a:cubicBezTo>
                <a:cubicBezTo>
                  <a:pt x="3233" y="1051"/>
                  <a:pt x="3230" y="1049"/>
                  <a:pt x="3230" y="1046"/>
                </a:cubicBezTo>
                <a:cubicBezTo>
                  <a:pt x="3230" y="1035"/>
                  <a:pt x="3222" y="1046"/>
                  <a:pt x="3220" y="1036"/>
                </a:cubicBezTo>
                <a:cubicBezTo>
                  <a:pt x="3218" y="1025"/>
                  <a:pt x="3221" y="1015"/>
                  <a:pt x="3224" y="1005"/>
                </a:cubicBezTo>
                <a:cubicBezTo>
                  <a:pt x="3228" y="995"/>
                  <a:pt x="3226" y="990"/>
                  <a:pt x="3226" y="980"/>
                </a:cubicBezTo>
                <a:cubicBezTo>
                  <a:pt x="3226" y="975"/>
                  <a:pt x="3233" y="976"/>
                  <a:pt x="3235" y="976"/>
                </a:cubicBezTo>
                <a:cubicBezTo>
                  <a:pt x="3239" y="978"/>
                  <a:pt x="3237" y="977"/>
                  <a:pt x="3239" y="981"/>
                </a:cubicBezTo>
                <a:cubicBezTo>
                  <a:pt x="3242" y="987"/>
                  <a:pt x="3236" y="986"/>
                  <a:pt x="3244" y="989"/>
                </a:cubicBezTo>
                <a:cubicBezTo>
                  <a:pt x="3247" y="991"/>
                  <a:pt x="3250" y="988"/>
                  <a:pt x="3253" y="991"/>
                </a:cubicBezTo>
                <a:cubicBezTo>
                  <a:pt x="3256" y="993"/>
                  <a:pt x="3261" y="994"/>
                  <a:pt x="3263" y="996"/>
                </a:cubicBezTo>
                <a:cubicBezTo>
                  <a:pt x="3266" y="999"/>
                  <a:pt x="3266" y="1004"/>
                  <a:pt x="3268" y="1005"/>
                </a:cubicBezTo>
                <a:cubicBezTo>
                  <a:pt x="3270" y="1007"/>
                  <a:pt x="3273" y="1024"/>
                  <a:pt x="3276" y="1012"/>
                </a:cubicBezTo>
                <a:cubicBezTo>
                  <a:pt x="3280" y="1014"/>
                  <a:pt x="3275" y="1026"/>
                  <a:pt x="3281" y="1020"/>
                </a:cubicBezTo>
                <a:cubicBezTo>
                  <a:pt x="3284" y="1021"/>
                  <a:pt x="3295" y="1025"/>
                  <a:pt x="3296" y="1028"/>
                </a:cubicBezTo>
                <a:cubicBezTo>
                  <a:pt x="3298" y="1030"/>
                  <a:pt x="3296" y="1047"/>
                  <a:pt x="3294" y="1051"/>
                </a:cubicBezTo>
                <a:cubicBezTo>
                  <a:pt x="3301" y="1053"/>
                  <a:pt x="3301" y="1047"/>
                  <a:pt x="3304" y="1043"/>
                </a:cubicBezTo>
                <a:cubicBezTo>
                  <a:pt x="3309" y="1039"/>
                  <a:pt x="3318" y="1040"/>
                  <a:pt x="3311" y="1032"/>
                </a:cubicBezTo>
                <a:cubicBezTo>
                  <a:pt x="3315" y="1039"/>
                  <a:pt x="3322" y="1035"/>
                  <a:pt x="3315" y="1030"/>
                </a:cubicBezTo>
                <a:cubicBezTo>
                  <a:pt x="3317" y="1031"/>
                  <a:pt x="3318" y="1031"/>
                  <a:pt x="3319" y="1032"/>
                </a:cubicBezTo>
                <a:cubicBezTo>
                  <a:pt x="3319" y="1031"/>
                  <a:pt x="3319" y="1030"/>
                  <a:pt x="3318" y="1030"/>
                </a:cubicBezTo>
                <a:cubicBezTo>
                  <a:pt x="3321" y="1027"/>
                  <a:pt x="3322" y="1027"/>
                  <a:pt x="3317" y="1025"/>
                </a:cubicBezTo>
                <a:cubicBezTo>
                  <a:pt x="3318" y="1025"/>
                  <a:pt x="3319" y="1025"/>
                  <a:pt x="3320" y="1025"/>
                </a:cubicBezTo>
                <a:cubicBezTo>
                  <a:pt x="3319" y="1024"/>
                  <a:pt x="3321" y="1024"/>
                  <a:pt x="3317" y="1023"/>
                </a:cubicBezTo>
                <a:cubicBezTo>
                  <a:pt x="3318" y="1023"/>
                  <a:pt x="3319" y="1020"/>
                  <a:pt x="3320" y="1019"/>
                </a:cubicBezTo>
                <a:cubicBezTo>
                  <a:pt x="3325" y="1022"/>
                  <a:pt x="3327" y="1024"/>
                  <a:pt x="3333" y="1020"/>
                </a:cubicBezTo>
                <a:cubicBezTo>
                  <a:pt x="3337" y="1017"/>
                  <a:pt x="3345" y="1013"/>
                  <a:pt x="3348" y="1010"/>
                </a:cubicBezTo>
                <a:cubicBezTo>
                  <a:pt x="3352" y="1004"/>
                  <a:pt x="3350" y="1001"/>
                  <a:pt x="3350" y="995"/>
                </a:cubicBezTo>
                <a:cubicBezTo>
                  <a:pt x="3349" y="988"/>
                  <a:pt x="3352" y="987"/>
                  <a:pt x="3350" y="981"/>
                </a:cubicBezTo>
                <a:cubicBezTo>
                  <a:pt x="3348" y="973"/>
                  <a:pt x="3346" y="949"/>
                  <a:pt x="3337" y="946"/>
                </a:cubicBezTo>
                <a:cubicBezTo>
                  <a:pt x="3333" y="944"/>
                  <a:pt x="3331" y="937"/>
                  <a:pt x="3328" y="934"/>
                </a:cubicBezTo>
                <a:cubicBezTo>
                  <a:pt x="3326" y="932"/>
                  <a:pt x="3320" y="929"/>
                  <a:pt x="3317" y="926"/>
                </a:cubicBezTo>
                <a:cubicBezTo>
                  <a:pt x="3310" y="919"/>
                  <a:pt x="3306" y="912"/>
                  <a:pt x="3301" y="905"/>
                </a:cubicBezTo>
                <a:cubicBezTo>
                  <a:pt x="3293" y="896"/>
                  <a:pt x="3289" y="894"/>
                  <a:pt x="3292" y="881"/>
                </a:cubicBezTo>
                <a:cubicBezTo>
                  <a:pt x="3293" y="877"/>
                  <a:pt x="3298" y="877"/>
                  <a:pt x="3301" y="873"/>
                </a:cubicBezTo>
                <a:cubicBezTo>
                  <a:pt x="3301" y="872"/>
                  <a:pt x="3300" y="870"/>
                  <a:pt x="3300" y="869"/>
                </a:cubicBezTo>
                <a:cubicBezTo>
                  <a:pt x="3301" y="868"/>
                  <a:pt x="3301" y="868"/>
                  <a:pt x="3301" y="866"/>
                </a:cubicBezTo>
                <a:cubicBezTo>
                  <a:pt x="3301" y="861"/>
                  <a:pt x="3304" y="866"/>
                  <a:pt x="3306" y="863"/>
                </a:cubicBezTo>
                <a:cubicBezTo>
                  <a:pt x="3306" y="863"/>
                  <a:pt x="3310" y="864"/>
                  <a:pt x="3309" y="861"/>
                </a:cubicBezTo>
                <a:cubicBezTo>
                  <a:pt x="3308" y="860"/>
                  <a:pt x="3308" y="858"/>
                  <a:pt x="3310" y="858"/>
                </a:cubicBezTo>
                <a:cubicBezTo>
                  <a:pt x="3314" y="859"/>
                  <a:pt x="3313" y="854"/>
                  <a:pt x="3317" y="856"/>
                </a:cubicBezTo>
                <a:cubicBezTo>
                  <a:pt x="3317" y="855"/>
                  <a:pt x="3317" y="855"/>
                  <a:pt x="3316" y="854"/>
                </a:cubicBezTo>
                <a:cubicBezTo>
                  <a:pt x="3320" y="855"/>
                  <a:pt x="3323" y="853"/>
                  <a:pt x="3327" y="853"/>
                </a:cubicBezTo>
                <a:cubicBezTo>
                  <a:pt x="3329" y="853"/>
                  <a:pt x="3330" y="856"/>
                  <a:pt x="3332" y="857"/>
                </a:cubicBezTo>
                <a:cubicBezTo>
                  <a:pt x="3335" y="857"/>
                  <a:pt x="3339" y="856"/>
                  <a:pt x="3342" y="856"/>
                </a:cubicBezTo>
                <a:cubicBezTo>
                  <a:pt x="3336" y="862"/>
                  <a:pt x="3344" y="880"/>
                  <a:pt x="3351" y="874"/>
                </a:cubicBezTo>
                <a:cubicBezTo>
                  <a:pt x="3355" y="869"/>
                  <a:pt x="3342" y="865"/>
                  <a:pt x="3348" y="859"/>
                </a:cubicBezTo>
                <a:cubicBezTo>
                  <a:pt x="3354" y="858"/>
                  <a:pt x="3365" y="854"/>
                  <a:pt x="3371" y="852"/>
                </a:cubicBezTo>
                <a:cubicBezTo>
                  <a:pt x="3377" y="849"/>
                  <a:pt x="3393" y="846"/>
                  <a:pt x="3385" y="836"/>
                </a:cubicBezTo>
                <a:cubicBezTo>
                  <a:pt x="3385" y="835"/>
                  <a:pt x="3386" y="836"/>
                  <a:pt x="3387" y="836"/>
                </a:cubicBezTo>
                <a:cubicBezTo>
                  <a:pt x="3386" y="835"/>
                  <a:pt x="3385" y="834"/>
                  <a:pt x="3385" y="833"/>
                </a:cubicBezTo>
                <a:cubicBezTo>
                  <a:pt x="3387" y="835"/>
                  <a:pt x="3390" y="838"/>
                  <a:pt x="3391" y="841"/>
                </a:cubicBezTo>
                <a:cubicBezTo>
                  <a:pt x="3392" y="840"/>
                  <a:pt x="3392" y="840"/>
                  <a:pt x="3393" y="840"/>
                </a:cubicBezTo>
                <a:cubicBezTo>
                  <a:pt x="3393" y="840"/>
                  <a:pt x="3392" y="842"/>
                  <a:pt x="3392" y="842"/>
                </a:cubicBezTo>
                <a:cubicBezTo>
                  <a:pt x="3396" y="843"/>
                  <a:pt x="3400" y="843"/>
                  <a:pt x="3395" y="839"/>
                </a:cubicBezTo>
                <a:cubicBezTo>
                  <a:pt x="3400" y="843"/>
                  <a:pt x="3404" y="836"/>
                  <a:pt x="3410" y="836"/>
                </a:cubicBezTo>
                <a:cubicBezTo>
                  <a:pt x="3417" y="837"/>
                  <a:pt x="3423" y="834"/>
                  <a:pt x="3427" y="829"/>
                </a:cubicBezTo>
                <a:cubicBezTo>
                  <a:pt x="3428" y="828"/>
                  <a:pt x="3425" y="824"/>
                  <a:pt x="3428" y="823"/>
                </a:cubicBezTo>
                <a:cubicBezTo>
                  <a:pt x="3431" y="822"/>
                  <a:pt x="3431" y="822"/>
                  <a:pt x="3433" y="821"/>
                </a:cubicBezTo>
                <a:cubicBezTo>
                  <a:pt x="3437" y="818"/>
                  <a:pt x="3439" y="817"/>
                  <a:pt x="3442" y="813"/>
                </a:cubicBezTo>
                <a:cubicBezTo>
                  <a:pt x="3435" y="806"/>
                  <a:pt x="3445" y="810"/>
                  <a:pt x="3447" y="809"/>
                </a:cubicBezTo>
                <a:cubicBezTo>
                  <a:pt x="3453" y="806"/>
                  <a:pt x="3449" y="790"/>
                  <a:pt x="3456" y="795"/>
                </a:cubicBezTo>
                <a:cubicBezTo>
                  <a:pt x="3456" y="793"/>
                  <a:pt x="3456" y="790"/>
                  <a:pt x="3457" y="787"/>
                </a:cubicBezTo>
                <a:cubicBezTo>
                  <a:pt x="3453" y="789"/>
                  <a:pt x="3451" y="788"/>
                  <a:pt x="3448" y="785"/>
                </a:cubicBezTo>
                <a:cubicBezTo>
                  <a:pt x="3453" y="789"/>
                  <a:pt x="3454" y="786"/>
                  <a:pt x="3456" y="781"/>
                </a:cubicBezTo>
                <a:cubicBezTo>
                  <a:pt x="3459" y="777"/>
                  <a:pt x="3450" y="780"/>
                  <a:pt x="3452" y="776"/>
                </a:cubicBezTo>
                <a:cubicBezTo>
                  <a:pt x="3453" y="774"/>
                  <a:pt x="3456" y="775"/>
                  <a:pt x="3457" y="775"/>
                </a:cubicBezTo>
                <a:cubicBezTo>
                  <a:pt x="3460" y="775"/>
                  <a:pt x="3461" y="772"/>
                  <a:pt x="3463" y="769"/>
                </a:cubicBezTo>
                <a:cubicBezTo>
                  <a:pt x="3464" y="766"/>
                  <a:pt x="3465" y="759"/>
                  <a:pt x="3462" y="757"/>
                </a:cubicBezTo>
                <a:cubicBezTo>
                  <a:pt x="3466" y="757"/>
                  <a:pt x="3464" y="756"/>
                  <a:pt x="3467" y="754"/>
                </a:cubicBezTo>
                <a:cubicBezTo>
                  <a:pt x="3472" y="749"/>
                  <a:pt x="3473" y="756"/>
                  <a:pt x="3472" y="746"/>
                </a:cubicBezTo>
                <a:cubicBezTo>
                  <a:pt x="3471" y="742"/>
                  <a:pt x="3471" y="740"/>
                  <a:pt x="3467" y="740"/>
                </a:cubicBezTo>
                <a:cubicBezTo>
                  <a:pt x="3469" y="735"/>
                  <a:pt x="3472" y="741"/>
                  <a:pt x="3473" y="739"/>
                </a:cubicBezTo>
                <a:cubicBezTo>
                  <a:pt x="3475" y="736"/>
                  <a:pt x="3473" y="732"/>
                  <a:pt x="3470" y="732"/>
                </a:cubicBezTo>
                <a:cubicBezTo>
                  <a:pt x="3471" y="731"/>
                  <a:pt x="3471" y="730"/>
                  <a:pt x="3472" y="728"/>
                </a:cubicBezTo>
                <a:cubicBezTo>
                  <a:pt x="3468" y="728"/>
                  <a:pt x="3461" y="720"/>
                  <a:pt x="3458" y="722"/>
                </a:cubicBezTo>
                <a:cubicBezTo>
                  <a:pt x="3452" y="726"/>
                  <a:pt x="3453" y="723"/>
                  <a:pt x="3446" y="724"/>
                </a:cubicBezTo>
                <a:cubicBezTo>
                  <a:pt x="3449" y="720"/>
                  <a:pt x="3460" y="713"/>
                  <a:pt x="3465" y="714"/>
                </a:cubicBezTo>
                <a:cubicBezTo>
                  <a:pt x="3463" y="706"/>
                  <a:pt x="3447" y="696"/>
                  <a:pt x="3439" y="697"/>
                </a:cubicBezTo>
                <a:cubicBezTo>
                  <a:pt x="3444" y="692"/>
                  <a:pt x="3455" y="699"/>
                  <a:pt x="3461" y="701"/>
                </a:cubicBezTo>
                <a:cubicBezTo>
                  <a:pt x="3459" y="695"/>
                  <a:pt x="3453" y="693"/>
                  <a:pt x="3448" y="689"/>
                </a:cubicBezTo>
                <a:cubicBezTo>
                  <a:pt x="3443" y="685"/>
                  <a:pt x="3441" y="681"/>
                  <a:pt x="3436" y="675"/>
                </a:cubicBezTo>
                <a:cubicBezTo>
                  <a:pt x="3431" y="669"/>
                  <a:pt x="3420" y="652"/>
                  <a:pt x="3411" y="655"/>
                </a:cubicBezTo>
                <a:cubicBezTo>
                  <a:pt x="3403" y="644"/>
                  <a:pt x="3427" y="637"/>
                  <a:pt x="3422" y="627"/>
                </a:cubicBezTo>
                <a:cubicBezTo>
                  <a:pt x="3425" y="626"/>
                  <a:pt x="3433" y="620"/>
                  <a:pt x="3435" y="621"/>
                </a:cubicBezTo>
                <a:cubicBezTo>
                  <a:pt x="3438" y="622"/>
                  <a:pt x="3443" y="624"/>
                  <a:pt x="3438" y="618"/>
                </a:cubicBezTo>
                <a:cubicBezTo>
                  <a:pt x="3440" y="615"/>
                  <a:pt x="3437" y="615"/>
                  <a:pt x="3433" y="614"/>
                </a:cubicBezTo>
                <a:cubicBezTo>
                  <a:pt x="3430" y="613"/>
                  <a:pt x="3427" y="615"/>
                  <a:pt x="3425" y="614"/>
                </a:cubicBezTo>
                <a:cubicBezTo>
                  <a:pt x="3423" y="614"/>
                  <a:pt x="3421" y="611"/>
                  <a:pt x="3418" y="611"/>
                </a:cubicBezTo>
                <a:cubicBezTo>
                  <a:pt x="3413" y="610"/>
                  <a:pt x="3414" y="607"/>
                  <a:pt x="3409" y="610"/>
                </a:cubicBezTo>
                <a:cubicBezTo>
                  <a:pt x="3406" y="612"/>
                  <a:pt x="3407" y="619"/>
                  <a:pt x="3402" y="619"/>
                </a:cubicBezTo>
                <a:cubicBezTo>
                  <a:pt x="3390" y="619"/>
                  <a:pt x="3395" y="610"/>
                  <a:pt x="3387" y="604"/>
                </a:cubicBezTo>
                <a:cubicBezTo>
                  <a:pt x="3381" y="600"/>
                  <a:pt x="3372" y="606"/>
                  <a:pt x="3367" y="596"/>
                </a:cubicBezTo>
                <a:cubicBezTo>
                  <a:pt x="3363" y="585"/>
                  <a:pt x="3372" y="589"/>
                  <a:pt x="3378" y="589"/>
                </a:cubicBezTo>
                <a:cubicBezTo>
                  <a:pt x="3384" y="588"/>
                  <a:pt x="3383" y="585"/>
                  <a:pt x="3383" y="581"/>
                </a:cubicBezTo>
                <a:cubicBezTo>
                  <a:pt x="3383" y="576"/>
                  <a:pt x="3389" y="576"/>
                  <a:pt x="3392" y="572"/>
                </a:cubicBezTo>
                <a:cubicBezTo>
                  <a:pt x="3394" y="570"/>
                  <a:pt x="3393" y="564"/>
                  <a:pt x="3397" y="562"/>
                </a:cubicBezTo>
                <a:cubicBezTo>
                  <a:pt x="3400" y="561"/>
                  <a:pt x="3405" y="564"/>
                  <a:pt x="3408" y="564"/>
                </a:cubicBezTo>
                <a:cubicBezTo>
                  <a:pt x="3421" y="567"/>
                  <a:pt x="3408" y="577"/>
                  <a:pt x="3407" y="583"/>
                </a:cubicBezTo>
                <a:cubicBezTo>
                  <a:pt x="3411" y="583"/>
                  <a:pt x="3413" y="586"/>
                  <a:pt x="3416" y="589"/>
                </a:cubicBezTo>
                <a:cubicBezTo>
                  <a:pt x="3414" y="590"/>
                  <a:pt x="3412" y="591"/>
                  <a:pt x="3410" y="592"/>
                </a:cubicBezTo>
                <a:cubicBezTo>
                  <a:pt x="3414" y="601"/>
                  <a:pt x="3420" y="585"/>
                  <a:pt x="3423" y="584"/>
                </a:cubicBezTo>
                <a:cubicBezTo>
                  <a:pt x="3428" y="581"/>
                  <a:pt x="3442" y="580"/>
                  <a:pt x="3442" y="574"/>
                </a:cubicBezTo>
                <a:cubicBezTo>
                  <a:pt x="3447" y="580"/>
                  <a:pt x="3456" y="579"/>
                  <a:pt x="3460" y="585"/>
                </a:cubicBezTo>
                <a:cubicBezTo>
                  <a:pt x="3464" y="592"/>
                  <a:pt x="3454" y="606"/>
                  <a:pt x="3465" y="605"/>
                </a:cubicBezTo>
                <a:cubicBezTo>
                  <a:pt x="3465" y="608"/>
                  <a:pt x="3468" y="608"/>
                  <a:pt x="3471" y="607"/>
                </a:cubicBezTo>
                <a:cubicBezTo>
                  <a:pt x="3471" y="608"/>
                  <a:pt x="3471" y="609"/>
                  <a:pt x="3470" y="610"/>
                </a:cubicBezTo>
                <a:cubicBezTo>
                  <a:pt x="3472" y="608"/>
                  <a:pt x="3472" y="609"/>
                  <a:pt x="3473" y="607"/>
                </a:cubicBezTo>
                <a:cubicBezTo>
                  <a:pt x="3474" y="607"/>
                  <a:pt x="3476" y="607"/>
                  <a:pt x="3478" y="608"/>
                </a:cubicBezTo>
                <a:cubicBezTo>
                  <a:pt x="3477" y="608"/>
                  <a:pt x="3477" y="608"/>
                  <a:pt x="3477" y="607"/>
                </a:cubicBezTo>
                <a:cubicBezTo>
                  <a:pt x="3481" y="608"/>
                  <a:pt x="3486" y="609"/>
                  <a:pt x="3488" y="612"/>
                </a:cubicBezTo>
                <a:cubicBezTo>
                  <a:pt x="3492" y="618"/>
                  <a:pt x="3489" y="618"/>
                  <a:pt x="3487" y="622"/>
                </a:cubicBezTo>
                <a:cubicBezTo>
                  <a:pt x="3487" y="622"/>
                  <a:pt x="3496" y="635"/>
                  <a:pt x="3499" y="636"/>
                </a:cubicBezTo>
                <a:cubicBezTo>
                  <a:pt x="3497" y="639"/>
                  <a:pt x="3497" y="641"/>
                  <a:pt x="3500" y="642"/>
                </a:cubicBezTo>
                <a:cubicBezTo>
                  <a:pt x="3496" y="646"/>
                  <a:pt x="3500" y="653"/>
                  <a:pt x="3503" y="654"/>
                </a:cubicBezTo>
                <a:cubicBezTo>
                  <a:pt x="3503" y="654"/>
                  <a:pt x="3503" y="653"/>
                  <a:pt x="3503" y="653"/>
                </a:cubicBezTo>
                <a:cubicBezTo>
                  <a:pt x="3504" y="654"/>
                  <a:pt x="3505" y="653"/>
                  <a:pt x="3503" y="655"/>
                </a:cubicBezTo>
                <a:cubicBezTo>
                  <a:pt x="3504" y="656"/>
                  <a:pt x="3505" y="656"/>
                  <a:pt x="3505" y="657"/>
                </a:cubicBezTo>
                <a:cubicBezTo>
                  <a:pt x="3504" y="656"/>
                  <a:pt x="3502" y="656"/>
                  <a:pt x="3501" y="655"/>
                </a:cubicBezTo>
                <a:cubicBezTo>
                  <a:pt x="3501" y="658"/>
                  <a:pt x="3504" y="659"/>
                  <a:pt x="3507" y="661"/>
                </a:cubicBezTo>
                <a:cubicBezTo>
                  <a:pt x="3507" y="657"/>
                  <a:pt x="3510" y="656"/>
                  <a:pt x="3514" y="655"/>
                </a:cubicBezTo>
                <a:cubicBezTo>
                  <a:pt x="3514" y="658"/>
                  <a:pt x="3515" y="657"/>
                  <a:pt x="3516" y="659"/>
                </a:cubicBezTo>
                <a:cubicBezTo>
                  <a:pt x="3516" y="658"/>
                  <a:pt x="3515" y="658"/>
                  <a:pt x="3515" y="658"/>
                </a:cubicBezTo>
                <a:cubicBezTo>
                  <a:pt x="3519" y="657"/>
                  <a:pt x="3520" y="655"/>
                  <a:pt x="3517" y="652"/>
                </a:cubicBezTo>
                <a:cubicBezTo>
                  <a:pt x="3527" y="653"/>
                  <a:pt x="3540" y="651"/>
                  <a:pt x="3535" y="637"/>
                </a:cubicBezTo>
                <a:cubicBezTo>
                  <a:pt x="3529" y="621"/>
                  <a:pt x="3515" y="608"/>
                  <a:pt x="3502" y="596"/>
                </a:cubicBezTo>
                <a:cubicBezTo>
                  <a:pt x="3498" y="593"/>
                  <a:pt x="3487" y="590"/>
                  <a:pt x="3485" y="586"/>
                </a:cubicBezTo>
                <a:cubicBezTo>
                  <a:pt x="3480" y="577"/>
                  <a:pt x="3488" y="577"/>
                  <a:pt x="3493" y="573"/>
                </a:cubicBezTo>
                <a:cubicBezTo>
                  <a:pt x="3504" y="565"/>
                  <a:pt x="3500" y="563"/>
                  <a:pt x="3497" y="554"/>
                </a:cubicBezTo>
                <a:cubicBezTo>
                  <a:pt x="3496" y="549"/>
                  <a:pt x="3496" y="539"/>
                  <a:pt x="3503" y="541"/>
                </a:cubicBezTo>
                <a:cubicBezTo>
                  <a:pt x="3503" y="538"/>
                  <a:pt x="3509" y="526"/>
                  <a:pt x="3511" y="526"/>
                </a:cubicBezTo>
                <a:cubicBezTo>
                  <a:pt x="3514" y="526"/>
                  <a:pt x="3516" y="530"/>
                  <a:pt x="3518" y="532"/>
                </a:cubicBezTo>
                <a:cubicBezTo>
                  <a:pt x="3519" y="533"/>
                  <a:pt x="3524" y="533"/>
                  <a:pt x="3526" y="534"/>
                </a:cubicBezTo>
                <a:cubicBezTo>
                  <a:pt x="3526" y="534"/>
                  <a:pt x="3526" y="533"/>
                  <a:pt x="3526" y="533"/>
                </a:cubicBezTo>
                <a:cubicBezTo>
                  <a:pt x="3538" y="544"/>
                  <a:pt x="3548" y="516"/>
                  <a:pt x="3550" y="509"/>
                </a:cubicBezTo>
                <a:cubicBezTo>
                  <a:pt x="3552" y="502"/>
                  <a:pt x="3555" y="495"/>
                  <a:pt x="3556" y="489"/>
                </a:cubicBezTo>
                <a:cubicBezTo>
                  <a:pt x="3559" y="480"/>
                  <a:pt x="3557" y="468"/>
                  <a:pt x="3557" y="459"/>
                </a:cubicBezTo>
                <a:cubicBezTo>
                  <a:pt x="3557" y="456"/>
                  <a:pt x="3562" y="451"/>
                  <a:pt x="3560" y="449"/>
                </a:cubicBezTo>
                <a:cubicBezTo>
                  <a:pt x="3558" y="446"/>
                  <a:pt x="3557" y="442"/>
                  <a:pt x="3555" y="439"/>
                </a:cubicBezTo>
                <a:cubicBezTo>
                  <a:pt x="3552" y="433"/>
                  <a:pt x="3550" y="423"/>
                  <a:pt x="3543" y="420"/>
                </a:cubicBezTo>
                <a:cubicBezTo>
                  <a:pt x="3534" y="415"/>
                  <a:pt x="3540" y="402"/>
                  <a:pt x="3537" y="397"/>
                </a:cubicBezTo>
                <a:cubicBezTo>
                  <a:pt x="3532" y="390"/>
                  <a:pt x="3525" y="386"/>
                  <a:pt x="3518" y="381"/>
                </a:cubicBezTo>
                <a:cubicBezTo>
                  <a:pt x="3519" y="382"/>
                  <a:pt x="3527" y="382"/>
                  <a:pt x="3524" y="380"/>
                </a:cubicBezTo>
                <a:cubicBezTo>
                  <a:pt x="3520" y="378"/>
                  <a:pt x="3514" y="376"/>
                  <a:pt x="3510" y="374"/>
                </a:cubicBezTo>
                <a:cubicBezTo>
                  <a:pt x="3505" y="372"/>
                  <a:pt x="3501" y="369"/>
                  <a:pt x="3497" y="367"/>
                </a:cubicBezTo>
                <a:cubicBezTo>
                  <a:pt x="3491" y="364"/>
                  <a:pt x="3487" y="366"/>
                  <a:pt x="3481" y="365"/>
                </a:cubicBezTo>
                <a:cubicBezTo>
                  <a:pt x="3482" y="366"/>
                  <a:pt x="3488" y="372"/>
                  <a:pt x="3487" y="375"/>
                </a:cubicBezTo>
                <a:cubicBezTo>
                  <a:pt x="3485" y="377"/>
                  <a:pt x="3475" y="375"/>
                  <a:pt x="3472" y="375"/>
                </a:cubicBezTo>
                <a:cubicBezTo>
                  <a:pt x="3475" y="372"/>
                  <a:pt x="3472" y="369"/>
                  <a:pt x="3469" y="366"/>
                </a:cubicBezTo>
                <a:cubicBezTo>
                  <a:pt x="3464" y="359"/>
                  <a:pt x="3465" y="369"/>
                  <a:pt x="3466" y="368"/>
                </a:cubicBezTo>
                <a:cubicBezTo>
                  <a:pt x="3466" y="368"/>
                  <a:pt x="3471" y="375"/>
                  <a:pt x="3463" y="371"/>
                </a:cubicBezTo>
                <a:cubicBezTo>
                  <a:pt x="3461" y="371"/>
                  <a:pt x="3459" y="366"/>
                  <a:pt x="3458" y="364"/>
                </a:cubicBezTo>
                <a:cubicBezTo>
                  <a:pt x="3453" y="359"/>
                  <a:pt x="3452" y="361"/>
                  <a:pt x="3445" y="361"/>
                </a:cubicBezTo>
                <a:cubicBezTo>
                  <a:pt x="3442" y="361"/>
                  <a:pt x="3434" y="359"/>
                  <a:pt x="3433" y="356"/>
                </a:cubicBezTo>
                <a:cubicBezTo>
                  <a:pt x="3433" y="352"/>
                  <a:pt x="3439" y="352"/>
                  <a:pt x="3439" y="349"/>
                </a:cubicBezTo>
                <a:cubicBezTo>
                  <a:pt x="3439" y="345"/>
                  <a:pt x="3443" y="344"/>
                  <a:pt x="3445" y="340"/>
                </a:cubicBezTo>
                <a:cubicBezTo>
                  <a:pt x="3448" y="336"/>
                  <a:pt x="3446" y="335"/>
                  <a:pt x="3446" y="332"/>
                </a:cubicBezTo>
                <a:cubicBezTo>
                  <a:pt x="3448" y="326"/>
                  <a:pt x="3450" y="324"/>
                  <a:pt x="3453" y="319"/>
                </a:cubicBezTo>
                <a:cubicBezTo>
                  <a:pt x="3455" y="314"/>
                  <a:pt x="3452" y="311"/>
                  <a:pt x="3454" y="307"/>
                </a:cubicBezTo>
                <a:cubicBezTo>
                  <a:pt x="3455" y="305"/>
                  <a:pt x="3459" y="305"/>
                  <a:pt x="3459" y="302"/>
                </a:cubicBezTo>
                <a:cubicBezTo>
                  <a:pt x="3459" y="294"/>
                  <a:pt x="3464" y="293"/>
                  <a:pt x="3472" y="292"/>
                </a:cubicBezTo>
                <a:cubicBezTo>
                  <a:pt x="3477" y="292"/>
                  <a:pt x="3484" y="292"/>
                  <a:pt x="3488" y="292"/>
                </a:cubicBezTo>
                <a:cubicBezTo>
                  <a:pt x="3493" y="293"/>
                  <a:pt x="3497" y="296"/>
                  <a:pt x="3502" y="295"/>
                </a:cubicBezTo>
                <a:cubicBezTo>
                  <a:pt x="3501" y="294"/>
                  <a:pt x="3500" y="293"/>
                  <a:pt x="3499" y="292"/>
                </a:cubicBezTo>
                <a:cubicBezTo>
                  <a:pt x="3503" y="291"/>
                  <a:pt x="3511" y="293"/>
                  <a:pt x="3515" y="293"/>
                </a:cubicBezTo>
                <a:cubicBezTo>
                  <a:pt x="3519" y="293"/>
                  <a:pt x="3526" y="295"/>
                  <a:pt x="3529" y="294"/>
                </a:cubicBezTo>
                <a:cubicBezTo>
                  <a:pt x="3528" y="292"/>
                  <a:pt x="3528" y="290"/>
                  <a:pt x="3525" y="289"/>
                </a:cubicBezTo>
                <a:cubicBezTo>
                  <a:pt x="3531" y="283"/>
                  <a:pt x="3559" y="292"/>
                  <a:pt x="3566" y="295"/>
                </a:cubicBezTo>
                <a:cubicBezTo>
                  <a:pt x="3562" y="296"/>
                  <a:pt x="3558" y="295"/>
                  <a:pt x="3554" y="296"/>
                </a:cubicBezTo>
                <a:cubicBezTo>
                  <a:pt x="3560" y="302"/>
                  <a:pt x="3569" y="299"/>
                  <a:pt x="3576" y="299"/>
                </a:cubicBezTo>
                <a:cubicBezTo>
                  <a:pt x="3574" y="291"/>
                  <a:pt x="3585" y="297"/>
                  <a:pt x="3589" y="297"/>
                </a:cubicBezTo>
                <a:cubicBezTo>
                  <a:pt x="3589" y="296"/>
                  <a:pt x="3588" y="296"/>
                  <a:pt x="3588" y="295"/>
                </a:cubicBezTo>
                <a:cubicBezTo>
                  <a:pt x="3591" y="295"/>
                  <a:pt x="3594" y="295"/>
                  <a:pt x="3598" y="295"/>
                </a:cubicBezTo>
                <a:cubicBezTo>
                  <a:pt x="3594" y="291"/>
                  <a:pt x="3589" y="290"/>
                  <a:pt x="3584" y="290"/>
                </a:cubicBezTo>
                <a:cubicBezTo>
                  <a:pt x="3585" y="291"/>
                  <a:pt x="3585" y="291"/>
                  <a:pt x="3586" y="292"/>
                </a:cubicBezTo>
                <a:cubicBezTo>
                  <a:pt x="3579" y="293"/>
                  <a:pt x="3576" y="286"/>
                  <a:pt x="3577" y="280"/>
                </a:cubicBezTo>
                <a:cubicBezTo>
                  <a:pt x="3578" y="278"/>
                  <a:pt x="3581" y="276"/>
                  <a:pt x="3581" y="274"/>
                </a:cubicBezTo>
                <a:cubicBezTo>
                  <a:pt x="3582" y="272"/>
                  <a:pt x="3580" y="271"/>
                  <a:pt x="3581" y="269"/>
                </a:cubicBezTo>
                <a:cubicBezTo>
                  <a:pt x="3582" y="265"/>
                  <a:pt x="3578" y="264"/>
                  <a:pt x="3581" y="261"/>
                </a:cubicBezTo>
                <a:cubicBezTo>
                  <a:pt x="3583" y="258"/>
                  <a:pt x="3584" y="260"/>
                  <a:pt x="3587" y="259"/>
                </a:cubicBezTo>
                <a:cubicBezTo>
                  <a:pt x="3595" y="258"/>
                  <a:pt x="3602" y="259"/>
                  <a:pt x="3608" y="260"/>
                </a:cubicBezTo>
                <a:cubicBezTo>
                  <a:pt x="3608" y="260"/>
                  <a:pt x="3609" y="257"/>
                  <a:pt x="3610" y="257"/>
                </a:cubicBezTo>
                <a:cubicBezTo>
                  <a:pt x="3614" y="259"/>
                  <a:pt x="3614" y="261"/>
                  <a:pt x="3615" y="263"/>
                </a:cubicBezTo>
                <a:cubicBezTo>
                  <a:pt x="3617" y="265"/>
                  <a:pt x="3617" y="267"/>
                  <a:pt x="3621" y="269"/>
                </a:cubicBezTo>
                <a:cubicBezTo>
                  <a:pt x="3622" y="270"/>
                  <a:pt x="3628" y="275"/>
                  <a:pt x="3628" y="275"/>
                </a:cubicBezTo>
                <a:cubicBezTo>
                  <a:pt x="3637" y="276"/>
                  <a:pt x="3633" y="253"/>
                  <a:pt x="3646" y="263"/>
                </a:cubicBezTo>
                <a:cubicBezTo>
                  <a:pt x="3645" y="259"/>
                  <a:pt x="3635" y="254"/>
                  <a:pt x="3632" y="249"/>
                </a:cubicBezTo>
                <a:cubicBezTo>
                  <a:pt x="3640" y="246"/>
                  <a:pt x="3645" y="248"/>
                  <a:pt x="3653" y="250"/>
                </a:cubicBezTo>
                <a:cubicBezTo>
                  <a:pt x="3635" y="249"/>
                  <a:pt x="3660" y="265"/>
                  <a:pt x="3662" y="272"/>
                </a:cubicBezTo>
                <a:cubicBezTo>
                  <a:pt x="3660" y="272"/>
                  <a:pt x="3658" y="273"/>
                  <a:pt x="3656" y="273"/>
                </a:cubicBezTo>
                <a:cubicBezTo>
                  <a:pt x="3656" y="276"/>
                  <a:pt x="3654" y="277"/>
                  <a:pt x="3651" y="278"/>
                </a:cubicBezTo>
                <a:cubicBezTo>
                  <a:pt x="3657" y="283"/>
                  <a:pt x="3650" y="292"/>
                  <a:pt x="3649" y="298"/>
                </a:cubicBezTo>
                <a:cubicBezTo>
                  <a:pt x="3649" y="299"/>
                  <a:pt x="3651" y="302"/>
                  <a:pt x="3650" y="306"/>
                </a:cubicBezTo>
                <a:cubicBezTo>
                  <a:pt x="3649" y="310"/>
                  <a:pt x="3644" y="314"/>
                  <a:pt x="3640" y="315"/>
                </a:cubicBezTo>
                <a:cubicBezTo>
                  <a:pt x="3641" y="318"/>
                  <a:pt x="3643" y="320"/>
                  <a:pt x="3643" y="324"/>
                </a:cubicBezTo>
                <a:cubicBezTo>
                  <a:pt x="3644" y="327"/>
                  <a:pt x="3641" y="327"/>
                  <a:pt x="3641" y="330"/>
                </a:cubicBezTo>
                <a:cubicBezTo>
                  <a:pt x="3642" y="336"/>
                  <a:pt x="3651" y="345"/>
                  <a:pt x="3655" y="350"/>
                </a:cubicBezTo>
                <a:cubicBezTo>
                  <a:pt x="3667" y="362"/>
                  <a:pt x="3681" y="371"/>
                  <a:pt x="3692" y="383"/>
                </a:cubicBezTo>
                <a:cubicBezTo>
                  <a:pt x="3696" y="386"/>
                  <a:pt x="3725" y="413"/>
                  <a:pt x="3726" y="412"/>
                </a:cubicBezTo>
                <a:cubicBezTo>
                  <a:pt x="3735" y="403"/>
                  <a:pt x="3729" y="386"/>
                  <a:pt x="3719" y="383"/>
                </a:cubicBezTo>
                <a:cubicBezTo>
                  <a:pt x="3725" y="384"/>
                  <a:pt x="3728" y="378"/>
                  <a:pt x="3736" y="381"/>
                </a:cubicBezTo>
                <a:cubicBezTo>
                  <a:pt x="3733" y="379"/>
                  <a:pt x="3730" y="378"/>
                  <a:pt x="3728" y="376"/>
                </a:cubicBezTo>
                <a:cubicBezTo>
                  <a:pt x="3728" y="376"/>
                  <a:pt x="3729" y="376"/>
                  <a:pt x="3730" y="376"/>
                </a:cubicBezTo>
                <a:cubicBezTo>
                  <a:pt x="3726" y="373"/>
                  <a:pt x="3720" y="369"/>
                  <a:pt x="3723" y="364"/>
                </a:cubicBezTo>
                <a:cubicBezTo>
                  <a:pt x="3726" y="358"/>
                  <a:pt x="3735" y="365"/>
                  <a:pt x="3736" y="360"/>
                </a:cubicBezTo>
                <a:cubicBezTo>
                  <a:pt x="3737" y="357"/>
                  <a:pt x="3710" y="342"/>
                  <a:pt x="3720" y="337"/>
                </a:cubicBezTo>
                <a:cubicBezTo>
                  <a:pt x="3719" y="336"/>
                  <a:pt x="3718" y="335"/>
                  <a:pt x="3717" y="335"/>
                </a:cubicBezTo>
                <a:cubicBezTo>
                  <a:pt x="3719" y="333"/>
                  <a:pt x="3719" y="332"/>
                  <a:pt x="3722" y="333"/>
                </a:cubicBezTo>
                <a:cubicBezTo>
                  <a:pt x="3721" y="334"/>
                  <a:pt x="3721" y="336"/>
                  <a:pt x="3720" y="337"/>
                </a:cubicBezTo>
                <a:cubicBezTo>
                  <a:pt x="3725" y="339"/>
                  <a:pt x="3731" y="342"/>
                  <a:pt x="3728" y="335"/>
                </a:cubicBezTo>
                <a:cubicBezTo>
                  <a:pt x="3725" y="330"/>
                  <a:pt x="3719" y="331"/>
                  <a:pt x="3716" y="329"/>
                </a:cubicBezTo>
                <a:cubicBezTo>
                  <a:pt x="3704" y="323"/>
                  <a:pt x="3711" y="313"/>
                  <a:pt x="3695" y="313"/>
                </a:cubicBezTo>
                <a:cubicBezTo>
                  <a:pt x="3696" y="314"/>
                  <a:pt x="3696" y="315"/>
                  <a:pt x="3697" y="316"/>
                </a:cubicBezTo>
                <a:cubicBezTo>
                  <a:pt x="3691" y="314"/>
                  <a:pt x="3687" y="311"/>
                  <a:pt x="3684" y="306"/>
                </a:cubicBezTo>
                <a:cubicBezTo>
                  <a:pt x="3682" y="303"/>
                  <a:pt x="3684" y="300"/>
                  <a:pt x="3684" y="297"/>
                </a:cubicBezTo>
                <a:cubicBezTo>
                  <a:pt x="3683" y="295"/>
                  <a:pt x="3678" y="295"/>
                  <a:pt x="3683" y="294"/>
                </a:cubicBezTo>
                <a:cubicBezTo>
                  <a:pt x="3681" y="291"/>
                  <a:pt x="3674" y="287"/>
                  <a:pt x="3677" y="283"/>
                </a:cubicBezTo>
                <a:cubicBezTo>
                  <a:pt x="3680" y="280"/>
                  <a:pt x="3688" y="284"/>
                  <a:pt x="3690" y="286"/>
                </a:cubicBezTo>
                <a:cubicBezTo>
                  <a:pt x="3692" y="279"/>
                  <a:pt x="3696" y="275"/>
                  <a:pt x="3700" y="281"/>
                </a:cubicBezTo>
                <a:cubicBezTo>
                  <a:pt x="3707" y="292"/>
                  <a:pt x="3705" y="281"/>
                  <a:pt x="3709" y="279"/>
                </a:cubicBezTo>
                <a:cubicBezTo>
                  <a:pt x="3715" y="275"/>
                  <a:pt x="3722" y="275"/>
                  <a:pt x="3728" y="277"/>
                </a:cubicBezTo>
                <a:cubicBezTo>
                  <a:pt x="3735" y="278"/>
                  <a:pt x="3743" y="286"/>
                  <a:pt x="3749" y="284"/>
                </a:cubicBezTo>
                <a:cubicBezTo>
                  <a:pt x="3741" y="280"/>
                  <a:pt x="3749" y="276"/>
                  <a:pt x="3746" y="273"/>
                </a:cubicBezTo>
                <a:cubicBezTo>
                  <a:pt x="3749" y="273"/>
                  <a:pt x="3757" y="270"/>
                  <a:pt x="3749" y="267"/>
                </a:cubicBezTo>
                <a:cubicBezTo>
                  <a:pt x="3754" y="269"/>
                  <a:pt x="3756" y="264"/>
                  <a:pt x="3753" y="260"/>
                </a:cubicBezTo>
                <a:cubicBezTo>
                  <a:pt x="3756" y="259"/>
                  <a:pt x="3760" y="259"/>
                  <a:pt x="3763" y="258"/>
                </a:cubicBezTo>
                <a:cubicBezTo>
                  <a:pt x="3762" y="258"/>
                  <a:pt x="3762" y="258"/>
                  <a:pt x="3761" y="257"/>
                </a:cubicBezTo>
                <a:cubicBezTo>
                  <a:pt x="3766" y="256"/>
                  <a:pt x="3778" y="249"/>
                  <a:pt x="3770" y="245"/>
                </a:cubicBezTo>
                <a:cubicBezTo>
                  <a:pt x="3780" y="247"/>
                  <a:pt x="3790" y="250"/>
                  <a:pt x="3800" y="252"/>
                </a:cubicBezTo>
                <a:cubicBezTo>
                  <a:pt x="3803" y="240"/>
                  <a:pt x="3776" y="239"/>
                  <a:pt x="3770" y="234"/>
                </a:cubicBezTo>
                <a:cubicBezTo>
                  <a:pt x="3771" y="234"/>
                  <a:pt x="3773" y="234"/>
                  <a:pt x="3774" y="234"/>
                </a:cubicBezTo>
                <a:cubicBezTo>
                  <a:pt x="3769" y="230"/>
                  <a:pt x="3763" y="227"/>
                  <a:pt x="3757" y="225"/>
                </a:cubicBezTo>
                <a:cubicBezTo>
                  <a:pt x="3757" y="225"/>
                  <a:pt x="3758" y="226"/>
                  <a:pt x="3758" y="227"/>
                </a:cubicBezTo>
                <a:cubicBezTo>
                  <a:pt x="3747" y="225"/>
                  <a:pt x="3741" y="218"/>
                  <a:pt x="3730" y="215"/>
                </a:cubicBezTo>
                <a:cubicBezTo>
                  <a:pt x="3736" y="216"/>
                  <a:pt x="3740" y="219"/>
                  <a:pt x="3745" y="220"/>
                </a:cubicBezTo>
                <a:cubicBezTo>
                  <a:pt x="3751" y="221"/>
                  <a:pt x="3755" y="219"/>
                  <a:pt x="3761" y="218"/>
                </a:cubicBezTo>
                <a:cubicBezTo>
                  <a:pt x="3766" y="205"/>
                  <a:pt x="3749" y="210"/>
                  <a:pt x="3745" y="200"/>
                </a:cubicBezTo>
                <a:cubicBezTo>
                  <a:pt x="3746" y="200"/>
                  <a:pt x="3748" y="201"/>
                  <a:pt x="3748" y="201"/>
                </a:cubicBezTo>
                <a:cubicBezTo>
                  <a:pt x="3748" y="201"/>
                  <a:pt x="3747" y="199"/>
                  <a:pt x="3747" y="199"/>
                </a:cubicBezTo>
                <a:cubicBezTo>
                  <a:pt x="3750" y="200"/>
                  <a:pt x="3753" y="202"/>
                  <a:pt x="3752" y="198"/>
                </a:cubicBezTo>
                <a:cubicBezTo>
                  <a:pt x="3754" y="199"/>
                  <a:pt x="3756" y="200"/>
                  <a:pt x="3757" y="203"/>
                </a:cubicBezTo>
                <a:cubicBezTo>
                  <a:pt x="3757" y="203"/>
                  <a:pt x="3756" y="203"/>
                  <a:pt x="3756" y="203"/>
                </a:cubicBezTo>
                <a:cubicBezTo>
                  <a:pt x="3762" y="206"/>
                  <a:pt x="3768" y="209"/>
                  <a:pt x="3776" y="209"/>
                </a:cubicBezTo>
                <a:cubicBezTo>
                  <a:pt x="3782" y="209"/>
                  <a:pt x="3788" y="207"/>
                  <a:pt x="3796" y="210"/>
                </a:cubicBezTo>
                <a:cubicBezTo>
                  <a:pt x="3804" y="213"/>
                  <a:pt x="3809" y="218"/>
                  <a:pt x="3818" y="219"/>
                </a:cubicBezTo>
                <a:cubicBezTo>
                  <a:pt x="3824" y="220"/>
                  <a:pt x="3835" y="226"/>
                  <a:pt x="3841" y="224"/>
                </a:cubicBezTo>
                <a:cubicBezTo>
                  <a:pt x="3839" y="223"/>
                  <a:pt x="3838" y="222"/>
                  <a:pt x="3837" y="221"/>
                </a:cubicBezTo>
                <a:cubicBezTo>
                  <a:pt x="3841" y="223"/>
                  <a:pt x="3845" y="228"/>
                  <a:pt x="3851" y="223"/>
                </a:cubicBezTo>
                <a:cubicBezTo>
                  <a:pt x="3846" y="221"/>
                  <a:pt x="3838" y="221"/>
                  <a:pt x="3836" y="218"/>
                </a:cubicBezTo>
                <a:cubicBezTo>
                  <a:pt x="3850" y="219"/>
                  <a:pt x="3828" y="208"/>
                  <a:pt x="3823" y="207"/>
                </a:cubicBezTo>
                <a:cubicBezTo>
                  <a:pt x="3829" y="206"/>
                  <a:pt x="3834" y="210"/>
                  <a:pt x="3840" y="209"/>
                </a:cubicBezTo>
                <a:cubicBezTo>
                  <a:pt x="3839" y="208"/>
                  <a:pt x="3839" y="207"/>
                  <a:pt x="3838" y="206"/>
                </a:cubicBezTo>
                <a:cubicBezTo>
                  <a:pt x="3841" y="207"/>
                  <a:pt x="3843" y="208"/>
                  <a:pt x="3846" y="208"/>
                </a:cubicBezTo>
                <a:cubicBezTo>
                  <a:pt x="3845" y="207"/>
                  <a:pt x="3844" y="205"/>
                  <a:pt x="3842" y="204"/>
                </a:cubicBezTo>
                <a:cubicBezTo>
                  <a:pt x="3844" y="203"/>
                  <a:pt x="3844" y="202"/>
                  <a:pt x="3847" y="203"/>
                </a:cubicBezTo>
                <a:cubicBezTo>
                  <a:pt x="3846" y="201"/>
                  <a:pt x="3844" y="201"/>
                  <a:pt x="3842" y="200"/>
                </a:cubicBezTo>
                <a:cubicBezTo>
                  <a:pt x="3843" y="201"/>
                  <a:pt x="3843" y="201"/>
                  <a:pt x="3843" y="201"/>
                </a:cubicBezTo>
                <a:cubicBezTo>
                  <a:pt x="3830" y="198"/>
                  <a:pt x="3815" y="190"/>
                  <a:pt x="3800" y="190"/>
                </a:cubicBezTo>
                <a:cubicBezTo>
                  <a:pt x="3801" y="190"/>
                  <a:pt x="3802" y="190"/>
                  <a:pt x="3802" y="190"/>
                </a:cubicBezTo>
                <a:cubicBezTo>
                  <a:pt x="3800" y="191"/>
                  <a:pt x="3797" y="191"/>
                  <a:pt x="3794" y="190"/>
                </a:cubicBezTo>
                <a:cubicBezTo>
                  <a:pt x="3795" y="190"/>
                  <a:pt x="3796" y="191"/>
                  <a:pt x="3796" y="191"/>
                </a:cubicBezTo>
                <a:cubicBezTo>
                  <a:pt x="3791" y="189"/>
                  <a:pt x="3785" y="188"/>
                  <a:pt x="3778" y="188"/>
                </a:cubicBezTo>
                <a:cubicBezTo>
                  <a:pt x="3784" y="191"/>
                  <a:pt x="3798" y="192"/>
                  <a:pt x="3800" y="200"/>
                </a:cubicBezTo>
                <a:cubicBezTo>
                  <a:pt x="3795" y="196"/>
                  <a:pt x="3787" y="197"/>
                  <a:pt x="3782" y="194"/>
                </a:cubicBezTo>
                <a:cubicBezTo>
                  <a:pt x="3782" y="193"/>
                  <a:pt x="3782" y="193"/>
                  <a:pt x="3782" y="192"/>
                </a:cubicBezTo>
                <a:cubicBezTo>
                  <a:pt x="3783" y="193"/>
                  <a:pt x="3783" y="193"/>
                  <a:pt x="3783" y="193"/>
                </a:cubicBezTo>
                <a:cubicBezTo>
                  <a:pt x="3768" y="182"/>
                  <a:pt x="3751" y="179"/>
                  <a:pt x="3731" y="174"/>
                </a:cubicBezTo>
                <a:cubicBezTo>
                  <a:pt x="3717" y="170"/>
                  <a:pt x="3702" y="167"/>
                  <a:pt x="3687" y="164"/>
                </a:cubicBezTo>
                <a:cubicBezTo>
                  <a:pt x="3669" y="160"/>
                  <a:pt x="3653" y="154"/>
                  <a:pt x="3634" y="152"/>
                </a:cubicBezTo>
                <a:cubicBezTo>
                  <a:pt x="3626" y="151"/>
                  <a:pt x="3617" y="155"/>
                  <a:pt x="3610" y="152"/>
                </a:cubicBezTo>
                <a:cubicBezTo>
                  <a:pt x="3602" y="149"/>
                  <a:pt x="3585" y="148"/>
                  <a:pt x="3576" y="150"/>
                </a:cubicBezTo>
                <a:cubicBezTo>
                  <a:pt x="3584" y="154"/>
                  <a:pt x="3593" y="158"/>
                  <a:pt x="3601" y="163"/>
                </a:cubicBezTo>
                <a:cubicBezTo>
                  <a:pt x="3595" y="171"/>
                  <a:pt x="3584" y="162"/>
                  <a:pt x="3577" y="161"/>
                </a:cubicBezTo>
                <a:cubicBezTo>
                  <a:pt x="3570" y="160"/>
                  <a:pt x="3562" y="153"/>
                  <a:pt x="3555" y="154"/>
                </a:cubicBezTo>
                <a:cubicBezTo>
                  <a:pt x="3553" y="154"/>
                  <a:pt x="3550" y="159"/>
                  <a:pt x="3544" y="157"/>
                </a:cubicBezTo>
                <a:cubicBezTo>
                  <a:pt x="3540" y="156"/>
                  <a:pt x="3535" y="156"/>
                  <a:pt x="3531" y="156"/>
                </a:cubicBezTo>
                <a:cubicBezTo>
                  <a:pt x="3523" y="156"/>
                  <a:pt x="3506" y="150"/>
                  <a:pt x="3502" y="159"/>
                </a:cubicBezTo>
                <a:cubicBezTo>
                  <a:pt x="3506" y="162"/>
                  <a:pt x="3511" y="164"/>
                  <a:pt x="3512" y="169"/>
                </a:cubicBezTo>
                <a:cubicBezTo>
                  <a:pt x="3510" y="163"/>
                  <a:pt x="3501" y="161"/>
                  <a:pt x="3496" y="158"/>
                </a:cubicBezTo>
                <a:cubicBezTo>
                  <a:pt x="3489" y="153"/>
                  <a:pt x="3479" y="157"/>
                  <a:pt x="3473" y="149"/>
                </a:cubicBezTo>
                <a:cubicBezTo>
                  <a:pt x="3474" y="149"/>
                  <a:pt x="3474" y="149"/>
                  <a:pt x="3475" y="149"/>
                </a:cubicBezTo>
                <a:cubicBezTo>
                  <a:pt x="3468" y="138"/>
                  <a:pt x="3438" y="137"/>
                  <a:pt x="3427" y="137"/>
                </a:cubicBezTo>
                <a:cubicBezTo>
                  <a:pt x="3412" y="137"/>
                  <a:pt x="3398" y="142"/>
                  <a:pt x="3384" y="139"/>
                </a:cubicBezTo>
                <a:cubicBezTo>
                  <a:pt x="3384" y="139"/>
                  <a:pt x="3385" y="139"/>
                  <a:pt x="3385" y="138"/>
                </a:cubicBezTo>
                <a:cubicBezTo>
                  <a:pt x="3379" y="136"/>
                  <a:pt x="3369" y="131"/>
                  <a:pt x="3362" y="136"/>
                </a:cubicBezTo>
                <a:cubicBezTo>
                  <a:pt x="3363" y="129"/>
                  <a:pt x="3349" y="130"/>
                  <a:pt x="3344" y="129"/>
                </a:cubicBezTo>
                <a:cubicBezTo>
                  <a:pt x="3346" y="128"/>
                  <a:pt x="3349" y="128"/>
                  <a:pt x="3351" y="128"/>
                </a:cubicBezTo>
                <a:cubicBezTo>
                  <a:pt x="3346" y="123"/>
                  <a:pt x="3333" y="122"/>
                  <a:pt x="3326" y="122"/>
                </a:cubicBezTo>
                <a:cubicBezTo>
                  <a:pt x="3317" y="122"/>
                  <a:pt x="3318" y="121"/>
                  <a:pt x="3316" y="128"/>
                </a:cubicBezTo>
                <a:cubicBezTo>
                  <a:pt x="3314" y="132"/>
                  <a:pt x="3305" y="130"/>
                  <a:pt x="3303" y="127"/>
                </a:cubicBezTo>
                <a:cubicBezTo>
                  <a:pt x="3306" y="128"/>
                  <a:pt x="3307" y="127"/>
                  <a:pt x="3310" y="127"/>
                </a:cubicBezTo>
                <a:cubicBezTo>
                  <a:pt x="3308" y="126"/>
                  <a:pt x="3306" y="124"/>
                  <a:pt x="3303" y="123"/>
                </a:cubicBezTo>
                <a:cubicBezTo>
                  <a:pt x="3306" y="123"/>
                  <a:pt x="3310" y="124"/>
                  <a:pt x="3312" y="124"/>
                </a:cubicBezTo>
                <a:cubicBezTo>
                  <a:pt x="3312" y="130"/>
                  <a:pt x="3319" y="122"/>
                  <a:pt x="3310" y="122"/>
                </a:cubicBezTo>
                <a:cubicBezTo>
                  <a:pt x="3304" y="122"/>
                  <a:pt x="3295" y="125"/>
                  <a:pt x="3289" y="123"/>
                </a:cubicBezTo>
                <a:cubicBezTo>
                  <a:pt x="3295" y="118"/>
                  <a:pt x="3305" y="123"/>
                  <a:pt x="3312" y="122"/>
                </a:cubicBezTo>
                <a:cubicBezTo>
                  <a:pt x="3300" y="119"/>
                  <a:pt x="3288" y="118"/>
                  <a:pt x="3275" y="118"/>
                </a:cubicBezTo>
                <a:cubicBezTo>
                  <a:pt x="3266" y="118"/>
                  <a:pt x="3256" y="115"/>
                  <a:pt x="3247" y="115"/>
                </a:cubicBezTo>
                <a:cubicBezTo>
                  <a:pt x="3250" y="116"/>
                  <a:pt x="3253" y="117"/>
                  <a:pt x="3255" y="119"/>
                </a:cubicBezTo>
                <a:cubicBezTo>
                  <a:pt x="3252" y="120"/>
                  <a:pt x="3244" y="118"/>
                  <a:pt x="3242" y="121"/>
                </a:cubicBezTo>
                <a:cubicBezTo>
                  <a:pt x="3239" y="125"/>
                  <a:pt x="3253" y="123"/>
                  <a:pt x="3254" y="124"/>
                </a:cubicBezTo>
                <a:cubicBezTo>
                  <a:pt x="3245" y="125"/>
                  <a:pt x="3263" y="131"/>
                  <a:pt x="3259" y="133"/>
                </a:cubicBezTo>
                <a:cubicBezTo>
                  <a:pt x="3254" y="134"/>
                  <a:pt x="3251" y="130"/>
                  <a:pt x="3246" y="131"/>
                </a:cubicBezTo>
                <a:cubicBezTo>
                  <a:pt x="3241" y="131"/>
                  <a:pt x="3244" y="134"/>
                  <a:pt x="3248" y="134"/>
                </a:cubicBezTo>
                <a:cubicBezTo>
                  <a:pt x="3250" y="134"/>
                  <a:pt x="3251" y="137"/>
                  <a:pt x="3248" y="137"/>
                </a:cubicBezTo>
                <a:cubicBezTo>
                  <a:pt x="3245" y="137"/>
                  <a:pt x="3241" y="134"/>
                  <a:pt x="3238" y="134"/>
                </a:cubicBezTo>
                <a:cubicBezTo>
                  <a:pt x="3233" y="133"/>
                  <a:pt x="3214" y="127"/>
                  <a:pt x="3214" y="134"/>
                </a:cubicBezTo>
                <a:cubicBezTo>
                  <a:pt x="3211" y="134"/>
                  <a:pt x="3186" y="128"/>
                  <a:pt x="3187" y="127"/>
                </a:cubicBezTo>
                <a:cubicBezTo>
                  <a:pt x="3182" y="133"/>
                  <a:pt x="3202" y="148"/>
                  <a:pt x="3180" y="139"/>
                </a:cubicBezTo>
                <a:cubicBezTo>
                  <a:pt x="3172" y="136"/>
                  <a:pt x="3159" y="130"/>
                  <a:pt x="3154" y="129"/>
                </a:cubicBezTo>
                <a:cubicBezTo>
                  <a:pt x="3144" y="128"/>
                  <a:pt x="3136" y="121"/>
                  <a:pt x="3125" y="121"/>
                </a:cubicBezTo>
                <a:cubicBezTo>
                  <a:pt x="3132" y="124"/>
                  <a:pt x="3139" y="128"/>
                  <a:pt x="3144" y="133"/>
                </a:cubicBezTo>
                <a:cubicBezTo>
                  <a:pt x="3129" y="126"/>
                  <a:pt x="3118" y="120"/>
                  <a:pt x="3101" y="118"/>
                </a:cubicBezTo>
                <a:cubicBezTo>
                  <a:pt x="3086" y="116"/>
                  <a:pt x="3070" y="112"/>
                  <a:pt x="3055" y="114"/>
                </a:cubicBezTo>
                <a:cubicBezTo>
                  <a:pt x="3056" y="114"/>
                  <a:pt x="3056" y="114"/>
                  <a:pt x="3057" y="115"/>
                </a:cubicBezTo>
                <a:cubicBezTo>
                  <a:pt x="3050" y="115"/>
                  <a:pt x="3039" y="114"/>
                  <a:pt x="3033" y="109"/>
                </a:cubicBezTo>
                <a:cubicBezTo>
                  <a:pt x="3034" y="109"/>
                  <a:pt x="3036" y="108"/>
                  <a:pt x="3038" y="108"/>
                </a:cubicBezTo>
                <a:cubicBezTo>
                  <a:pt x="3031" y="104"/>
                  <a:pt x="3016" y="106"/>
                  <a:pt x="3007" y="105"/>
                </a:cubicBezTo>
                <a:cubicBezTo>
                  <a:pt x="3002" y="105"/>
                  <a:pt x="2996" y="107"/>
                  <a:pt x="2991" y="107"/>
                </a:cubicBezTo>
                <a:cubicBezTo>
                  <a:pt x="2986" y="107"/>
                  <a:pt x="2983" y="104"/>
                  <a:pt x="2977" y="102"/>
                </a:cubicBezTo>
                <a:cubicBezTo>
                  <a:pt x="2977" y="103"/>
                  <a:pt x="2978" y="104"/>
                  <a:pt x="2979" y="104"/>
                </a:cubicBezTo>
                <a:cubicBezTo>
                  <a:pt x="2971" y="107"/>
                  <a:pt x="2964" y="102"/>
                  <a:pt x="2956" y="102"/>
                </a:cubicBezTo>
                <a:cubicBezTo>
                  <a:pt x="2955" y="102"/>
                  <a:pt x="2943" y="103"/>
                  <a:pt x="2950" y="105"/>
                </a:cubicBezTo>
                <a:cubicBezTo>
                  <a:pt x="2954" y="107"/>
                  <a:pt x="2957" y="103"/>
                  <a:pt x="2961" y="105"/>
                </a:cubicBezTo>
                <a:cubicBezTo>
                  <a:pt x="2955" y="109"/>
                  <a:pt x="2944" y="112"/>
                  <a:pt x="2937" y="112"/>
                </a:cubicBezTo>
                <a:cubicBezTo>
                  <a:pt x="2933" y="112"/>
                  <a:pt x="2929" y="111"/>
                  <a:pt x="2925" y="113"/>
                </a:cubicBezTo>
                <a:cubicBezTo>
                  <a:pt x="2924" y="113"/>
                  <a:pt x="2924" y="117"/>
                  <a:pt x="2920" y="117"/>
                </a:cubicBezTo>
                <a:cubicBezTo>
                  <a:pt x="2923" y="115"/>
                  <a:pt x="2921" y="114"/>
                  <a:pt x="2923" y="112"/>
                </a:cubicBezTo>
                <a:cubicBezTo>
                  <a:pt x="2924" y="111"/>
                  <a:pt x="2928" y="111"/>
                  <a:pt x="2928" y="108"/>
                </a:cubicBezTo>
                <a:cubicBezTo>
                  <a:pt x="2928" y="107"/>
                  <a:pt x="2939" y="103"/>
                  <a:pt x="2942" y="101"/>
                </a:cubicBezTo>
                <a:cubicBezTo>
                  <a:pt x="2945" y="98"/>
                  <a:pt x="2949" y="96"/>
                  <a:pt x="2954" y="94"/>
                </a:cubicBezTo>
                <a:cubicBezTo>
                  <a:pt x="2956" y="93"/>
                  <a:pt x="2965" y="90"/>
                  <a:pt x="2965" y="86"/>
                </a:cubicBezTo>
                <a:cubicBezTo>
                  <a:pt x="2966" y="84"/>
                  <a:pt x="2957" y="78"/>
                  <a:pt x="2955" y="77"/>
                </a:cubicBezTo>
                <a:cubicBezTo>
                  <a:pt x="2948" y="74"/>
                  <a:pt x="2940" y="73"/>
                  <a:pt x="2932" y="72"/>
                </a:cubicBezTo>
                <a:cubicBezTo>
                  <a:pt x="2923" y="70"/>
                  <a:pt x="2914" y="69"/>
                  <a:pt x="2904" y="70"/>
                </a:cubicBezTo>
                <a:cubicBezTo>
                  <a:pt x="2898" y="70"/>
                  <a:pt x="2892" y="75"/>
                  <a:pt x="2884" y="72"/>
                </a:cubicBezTo>
                <a:cubicBezTo>
                  <a:pt x="2895" y="70"/>
                  <a:pt x="2883" y="66"/>
                  <a:pt x="2878" y="66"/>
                </a:cubicBezTo>
                <a:cubicBezTo>
                  <a:pt x="2871" y="66"/>
                  <a:pt x="2865" y="66"/>
                  <a:pt x="2858" y="66"/>
                </a:cubicBezTo>
                <a:cubicBezTo>
                  <a:pt x="2863" y="64"/>
                  <a:pt x="2868" y="64"/>
                  <a:pt x="2873" y="63"/>
                </a:cubicBezTo>
                <a:cubicBezTo>
                  <a:pt x="2865" y="59"/>
                  <a:pt x="2852" y="58"/>
                  <a:pt x="2843" y="60"/>
                </a:cubicBezTo>
                <a:cubicBezTo>
                  <a:pt x="2840" y="60"/>
                  <a:pt x="2830" y="64"/>
                  <a:pt x="2832" y="68"/>
                </a:cubicBezTo>
                <a:cubicBezTo>
                  <a:pt x="2834" y="72"/>
                  <a:pt x="2845" y="73"/>
                  <a:pt x="2850" y="74"/>
                </a:cubicBezTo>
                <a:cubicBezTo>
                  <a:pt x="2841" y="73"/>
                  <a:pt x="2833" y="73"/>
                  <a:pt x="2825" y="73"/>
                </a:cubicBezTo>
                <a:cubicBezTo>
                  <a:pt x="2827" y="76"/>
                  <a:pt x="2832" y="76"/>
                  <a:pt x="2835" y="79"/>
                </a:cubicBezTo>
                <a:cubicBezTo>
                  <a:pt x="2835" y="79"/>
                  <a:pt x="2834" y="80"/>
                  <a:pt x="2834" y="80"/>
                </a:cubicBezTo>
                <a:cubicBezTo>
                  <a:pt x="2830" y="74"/>
                  <a:pt x="2820" y="74"/>
                  <a:pt x="2814" y="77"/>
                </a:cubicBezTo>
                <a:cubicBezTo>
                  <a:pt x="2814" y="78"/>
                  <a:pt x="2815" y="78"/>
                  <a:pt x="2816" y="78"/>
                </a:cubicBezTo>
                <a:cubicBezTo>
                  <a:pt x="2803" y="79"/>
                  <a:pt x="2791" y="75"/>
                  <a:pt x="2778" y="77"/>
                </a:cubicBezTo>
                <a:cubicBezTo>
                  <a:pt x="2779" y="77"/>
                  <a:pt x="2780" y="77"/>
                  <a:pt x="2781" y="78"/>
                </a:cubicBezTo>
                <a:cubicBezTo>
                  <a:pt x="2776" y="78"/>
                  <a:pt x="2776" y="77"/>
                  <a:pt x="2772" y="78"/>
                </a:cubicBezTo>
                <a:cubicBezTo>
                  <a:pt x="2774" y="79"/>
                  <a:pt x="2775" y="80"/>
                  <a:pt x="2779" y="80"/>
                </a:cubicBezTo>
                <a:cubicBezTo>
                  <a:pt x="2769" y="82"/>
                  <a:pt x="2761" y="82"/>
                  <a:pt x="2752" y="83"/>
                </a:cubicBezTo>
                <a:cubicBezTo>
                  <a:pt x="2748" y="84"/>
                  <a:pt x="2741" y="84"/>
                  <a:pt x="2740" y="87"/>
                </a:cubicBezTo>
                <a:cubicBezTo>
                  <a:pt x="2738" y="90"/>
                  <a:pt x="2731" y="87"/>
                  <a:pt x="2728" y="88"/>
                </a:cubicBezTo>
                <a:cubicBezTo>
                  <a:pt x="2731" y="89"/>
                  <a:pt x="2734" y="89"/>
                  <a:pt x="2736" y="90"/>
                </a:cubicBezTo>
                <a:cubicBezTo>
                  <a:pt x="2736" y="89"/>
                  <a:pt x="2733" y="90"/>
                  <a:pt x="2732" y="90"/>
                </a:cubicBezTo>
                <a:cubicBezTo>
                  <a:pt x="2732" y="91"/>
                  <a:pt x="2732" y="92"/>
                  <a:pt x="2733" y="93"/>
                </a:cubicBezTo>
                <a:cubicBezTo>
                  <a:pt x="2729" y="93"/>
                  <a:pt x="2723" y="90"/>
                  <a:pt x="2722" y="94"/>
                </a:cubicBezTo>
                <a:cubicBezTo>
                  <a:pt x="2726" y="94"/>
                  <a:pt x="2733" y="95"/>
                  <a:pt x="2737" y="97"/>
                </a:cubicBezTo>
                <a:cubicBezTo>
                  <a:pt x="2735" y="98"/>
                  <a:pt x="2735" y="97"/>
                  <a:pt x="2735" y="97"/>
                </a:cubicBezTo>
                <a:cubicBezTo>
                  <a:pt x="2732" y="96"/>
                  <a:pt x="2729" y="96"/>
                  <a:pt x="2726" y="97"/>
                </a:cubicBezTo>
                <a:cubicBezTo>
                  <a:pt x="2730" y="100"/>
                  <a:pt x="2736" y="99"/>
                  <a:pt x="2740" y="101"/>
                </a:cubicBezTo>
                <a:cubicBezTo>
                  <a:pt x="2740" y="101"/>
                  <a:pt x="2739" y="101"/>
                  <a:pt x="2739" y="101"/>
                </a:cubicBezTo>
                <a:cubicBezTo>
                  <a:pt x="2742" y="103"/>
                  <a:pt x="2745" y="104"/>
                  <a:pt x="2747" y="104"/>
                </a:cubicBezTo>
                <a:cubicBezTo>
                  <a:pt x="2744" y="108"/>
                  <a:pt x="2738" y="106"/>
                  <a:pt x="2734" y="108"/>
                </a:cubicBezTo>
                <a:cubicBezTo>
                  <a:pt x="2737" y="106"/>
                  <a:pt x="2740" y="105"/>
                  <a:pt x="2742" y="104"/>
                </a:cubicBezTo>
                <a:cubicBezTo>
                  <a:pt x="2734" y="102"/>
                  <a:pt x="2726" y="105"/>
                  <a:pt x="2718" y="105"/>
                </a:cubicBezTo>
                <a:cubicBezTo>
                  <a:pt x="2707" y="106"/>
                  <a:pt x="2695" y="106"/>
                  <a:pt x="2684" y="107"/>
                </a:cubicBezTo>
                <a:cubicBezTo>
                  <a:pt x="2684" y="109"/>
                  <a:pt x="2694" y="119"/>
                  <a:pt x="2696" y="120"/>
                </a:cubicBezTo>
                <a:cubicBezTo>
                  <a:pt x="2702" y="122"/>
                  <a:pt x="2709" y="124"/>
                  <a:pt x="2715" y="126"/>
                </a:cubicBezTo>
                <a:cubicBezTo>
                  <a:pt x="2718" y="127"/>
                  <a:pt x="2723" y="126"/>
                  <a:pt x="2726" y="128"/>
                </a:cubicBezTo>
                <a:cubicBezTo>
                  <a:pt x="2731" y="132"/>
                  <a:pt x="2727" y="133"/>
                  <a:pt x="2729" y="135"/>
                </a:cubicBezTo>
                <a:cubicBezTo>
                  <a:pt x="2730" y="137"/>
                  <a:pt x="2748" y="148"/>
                  <a:pt x="2736" y="147"/>
                </a:cubicBezTo>
                <a:cubicBezTo>
                  <a:pt x="2737" y="148"/>
                  <a:pt x="2737" y="149"/>
                  <a:pt x="2739" y="150"/>
                </a:cubicBezTo>
                <a:cubicBezTo>
                  <a:pt x="2736" y="150"/>
                  <a:pt x="2734" y="149"/>
                  <a:pt x="2732" y="148"/>
                </a:cubicBezTo>
                <a:cubicBezTo>
                  <a:pt x="2743" y="137"/>
                  <a:pt x="2712" y="139"/>
                  <a:pt x="2729" y="148"/>
                </a:cubicBezTo>
                <a:cubicBezTo>
                  <a:pt x="2723" y="146"/>
                  <a:pt x="2724" y="140"/>
                  <a:pt x="2720" y="135"/>
                </a:cubicBezTo>
                <a:cubicBezTo>
                  <a:pt x="2723" y="135"/>
                  <a:pt x="2725" y="133"/>
                  <a:pt x="2726" y="130"/>
                </a:cubicBezTo>
                <a:cubicBezTo>
                  <a:pt x="2722" y="128"/>
                  <a:pt x="2720" y="129"/>
                  <a:pt x="2716" y="129"/>
                </a:cubicBezTo>
                <a:cubicBezTo>
                  <a:pt x="2709" y="129"/>
                  <a:pt x="2705" y="128"/>
                  <a:pt x="2699" y="126"/>
                </a:cubicBezTo>
                <a:cubicBezTo>
                  <a:pt x="2689" y="122"/>
                  <a:pt x="2680" y="120"/>
                  <a:pt x="2670" y="122"/>
                </a:cubicBezTo>
                <a:cubicBezTo>
                  <a:pt x="2660" y="125"/>
                  <a:pt x="2677" y="124"/>
                  <a:pt x="2676" y="127"/>
                </a:cubicBezTo>
                <a:cubicBezTo>
                  <a:pt x="2675" y="130"/>
                  <a:pt x="2659" y="125"/>
                  <a:pt x="2656" y="127"/>
                </a:cubicBezTo>
                <a:cubicBezTo>
                  <a:pt x="2664" y="136"/>
                  <a:pt x="2679" y="130"/>
                  <a:pt x="2686" y="139"/>
                </a:cubicBezTo>
                <a:cubicBezTo>
                  <a:pt x="2681" y="140"/>
                  <a:pt x="2674" y="133"/>
                  <a:pt x="2671" y="137"/>
                </a:cubicBezTo>
                <a:cubicBezTo>
                  <a:pt x="2666" y="135"/>
                  <a:pt x="2655" y="137"/>
                  <a:pt x="2652" y="133"/>
                </a:cubicBezTo>
                <a:cubicBezTo>
                  <a:pt x="2648" y="127"/>
                  <a:pt x="2648" y="112"/>
                  <a:pt x="2637" y="116"/>
                </a:cubicBezTo>
                <a:cubicBezTo>
                  <a:pt x="2653" y="126"/>
                  <a:pt x="2637" y="123"/>
                  <a:pt x="2633" y="129"/>
                </a:cubicBezTo>
                <a:cubicBezTo>
                  <a:pt x="2630" y="136"/>
                  <a:pt x="2647" y="138"/>
                  <a:pt x="2649" y="142"/>
                </a:cubicBezTo>
                <a:cubicBezTo>
                  <a:pt x="2651" y="147"/>
                  <a:pt x="2647" y="150"/>
                  <a:pt x="2651" y="156"/>
                </a:cubicBezTo>
                <a:cubicBezTo>
                  <a:pt x="2656" y="163"/>
                  <a:pt x="2659" y="163"/>
                  <a:pt x="2667" y="162"/>
                </a:cubicBezTo>
                <a:cubicBezTo>
                  <a:pt x="2682" y="160"/>
                  <a:pt x="2692" y="164"/>
                  <a:pt x="2704" y="173"/>
                </a:cubicBezTo>
                <a:cubicBezTo>
                  <a:pt x="2700" y="173"/>
                  <a:pt x="2698" y="174"/>
                  <a:pt x="2700" y="178"/>
                </a:cubicBezTo>
                <a:cubicBezTo>
                  <a:pt x="2703" y="182"/>
                  <a:pt x="2710" y="181"/>
                  <a:pt x="2714" y="182"/>
                </a:cubicBezTo>
                <a:cubicBezTo>
                  <a:pt x="2711" y="183"/>
                  <a:pt x="2700" y="183"/>
                  <a:pt x="2697" y="180"/>
                </a:cubicBezTo>
                <a:cubicBezTo>
                  <a:pt x="2695" y="178"/>
                  <a:pt x="2696" y="172"/>
                  <a:pt x="2694" y="170"/>
                </a:cubicBezTo>
                <a:cubicBezTo>
                  <a:pt x="2692" y="167"/>
                  <a:pt x="2685" y="164"/>
                  <a:pt x="2682" y="164"/>
                </a:cubicBezTo>
                <a:cubicBezTo>
                  <a:pt x="2678" y="163"/>
                  <a:pt x="2665" y="165"/>
                  <a:pt x="2665" y="169"/>
                </a:cubicBezTo>
                <a:cubicBezTo>
                  <a:pt x="2664" y="174"/>
                  <a:pt x="2674" y="174"/>
                  <a:pt x="2674" y="180"/>
                </a:cubicBezTo>
                <a:cubicBezTo>
                  <a:pt x="2675" y="182"/>
                  <a:pt x="2671" y="182"/>
                  <a:pt x="2671" y="183"/>
                </a:cubicBezTo>
                <a:cubicBezTo>
                  <a:pt x="2671" y="183"/>
                  <a:pt x="2670" y="191"/>
                  <a:pt x="2671" y="190"/>
                </a:cubicBezTo>
                <a:cubicBezTo>
                  <a:pt x="2669" y="192"/>
                  <a:pt x="2667" y="192"/>
                  <a:pt x="2665" y="193"/>
                </a:cubicBezTo>
                <a:cubicBezTo>
                  <a:pt x="2661" y="193"/>
                  <a:pt x="2659" y="197"/>
                  <a:pt x="2660" y="197"/>
                </a:cubicBezTo>
                <a:cubicBezTo>
                  <a:pt x="2659" y="197"/>
                  <a:pt x="2660" y="199"/>
                  <a:pt x="2658" y="200"/>
                </a:cubicBezTo>
                <a:cubicBezTo>
                  <a:pt x="2656" y="200"/>
                  <a:pt x="2652" y="198"/>
                  <a:pt x="2650" y="198"/>
                </a:cubicBezTo>
                <a:cubicBezTo>
                  <a:pt x="2641" y="197"/>
                  <a:pt x="2630" y="200"/>
                  <a:pt x="2623" y="192"/>
                </a:cubicBezTo>
                <a:cubicBezTo>
                  <a:pt x="2627" y="193"/>
                  <a:pt x="2630" y="193"/>
                  <a:pt x="2632" y="191"/>
                </a:cubicBezTo>
                <a:cubicBezTo>
                  <a:pt x="2634" y="192"/>
                  <a:pt x="2637" y="193"/>
                  <a:pt x="2638" y="195"/>
                </a:cubicBezTo>
                <a:cubicBezTo>
                  <a:pt x="2641" y="197"/>
                  <a:pt x="2654" y="196"/>
                  <a:pt x="2648" y="191"/>
                </a:cubicBezTo>
                <a:cubicBezTo>
                  <a:pt x="2653" y="190"/>
                  <a:pt x="2653" y="184"/>
                  <a:pt x="2657" y="181"/>
                </a:cubicBezTo>
                <a:cubicBezTo>
                  <a:pt x="2661" y="177"/>
                  <a:pt x="2651" y="173"/>
                  <a:pt x="2658" y="171"/>
                </a:cubicBezTo>
                <a:cubicBezTo>
                  <a:pt x="2656" y="168"/>
                  <a:pt x="2651" y="168"/>
                  <a:pt x="2647" y="166"/>
                </a:cubicBezTo>
                <a:cubicBezTo>
                  <a:pt x="2642" y="162"/>
                  <a:pt x="2643" y="160"/>
                  <a:pt x="2640" y="154"/>
                </a:cubicBezTo>
                <a:cubicBezTo>
                  <a:pt x="2638" y="151"/>
                  <a:pt x="2635" y="150"/>
                  <a:pt x="2634" y="147"/>
                </a:cubicBezTo>
                <a:cubicBezTo>
                  <a:pt x="2633" y="147"/>
                  <a:pt x="2635" y="142"/>
                  <a:pt x="2633" y="140"/>
                </a:cubicBezTo>
                <a:cubicBezTo>
                  <a:pt x="2630" y="136"/>
                  <a:pt x="2623" y="135"/>
                  <a:pt x="2619" y="132"/>
                </a:cubicBezTo>
                <a:cubicBezTo>
                  <a:pt x="2627" y="128"/>
                  <a:pt x="2622" y="117"/>
                  <a:pt x="2615" y="116"/>
                </a:cubicBezTo>
                <a:cubicBezTo>
                  <a:pt x="2608" y="115"/>
                  <a:pt x="2596" y="112"/>
                  <a:pt x="2590" y="114"/>
                </a:cubicBezTo>
                <a:cubicBezTo>
                  <a:pt x="2580" y="117"/>
                  <a:pt x="2589" y="121"/>
                  <a:pt x="2585" y="129"/>
                </a:cubicBezTo>
                <a:cubicBezTo>
                  <a:pt x="2583" y="134"/>
                  <a:pt x="2573" y="133"/>
                  <a:pt x="2574" y="138"/>
                </a:cubicBezTo>
                <a:cubicBezTo>
                  <a:pt x="2575" y="138"/>
                  <a:pt x="2574" y="137"/>
                  <a:pt x="2575" y="137"/>
                </a:cubicBezTo>
                <a:cubicBezTo>
                  <a:pt x="2573" y="143"/>
                  <a:pt x="2578" y="140"/>
                  <a:pt x="2581" y="143"/>
                </a:cubicBezTo>
                <a:cubicBezTo>
                  <a:pt x="2583" y="146"/>
                  <a:pt x="2590" y="152"/>
                  <a:pt x="2582" y="151"/>
                </a:cubicBezTo>
                <a:cubicBezTo>
                  <a:pt x="2583" y="154"/>
                  <a:pt x="2584" y="155"/>
                  <a:pt x="2586" y="157"/>
                </a:cubicBezTo>
                <a:cubicBezTo>
                  <a:pt x="2586" y="156"/>
                  <a:pt x="2585" y="156"/>
                  <a:pt x="2586" y="155"/>
                </a:cubicBezTo>
                <a:cubicBezTo>
                  <a:pt x="2595" y="156"/>
                  <a:pt x="2603" y="167"/>
                  <a:pt x="2611" y="164"/>
                </a:cubicBezTo>
                <a:cubicBezTo>
                  <a:pt x="2612" y="167"/>
                  <a:pt x="2610" y="171"/>
                  <a:pt x="2610" y="172"/>
                </a:cubicBezTo>
                <a:cubicBezTo>
                  <a:pt x="2607" y="175"/>
                  <a:pt x="2587" y="165"/>
                  <a:pt x="2581" y="163"/>
                </a:cubicBezTo>
                <a:cubicBezTo>
                  <a:pt x="2572" y="161"/>
                  <a:pt x="2560" y="155"/>
                  <a:pt x="2550" y="155"/>
                </a:cubicBezTo>
                <a:cubicBezTo>
                  <a:pt x="2543" y="155"/>
                  <a:pt x="2536" y="152"/>
                  <a:pt x="2529" y="153"/>
                </a:cubicBezTo>
                <a:cubicBezTo>
                  <a:pt x="2512" y="154"/>
                  <a:pt x="2528" y="158"/>
                  <a:pt x="2531" y="163"/>
                </a:cubicBezTo>
                <a:cubicBezTo>
                  <a:pt x="2533" y="167"/>
                  <a:pt x="2526" y="167"/>
                  <a:pt x="2525" y="168"/>
                </a:cubicBezTo>
                <a:cubicBezTo>
                  <a:pt x="2522" y="169"/>
                  <a:pt x="2524" y="177"/>
                  <a:pt x="2516" y="171"/>
                </a:cubicBezTo>
                <a:cubicBezTo>
                  <a:pt x="2513" y="169"/>
                  <a:pt x="2519" y="164"/>
                  <a:pt x="2512" y="164"/>
                </a:cubicBezTo>
                <a:cubicBezTo>
                  <a:pt x="2508" y="164"/>
                  <a:pt x="2505" y="166"/>
                  <a:pt x="2503" y="167"/>
                </a:cubicBezTo>
                <a:cubicBezTo>
                  <a:pt x="2498" y="169"/>
                  <a:pt x="2494" y="169"/>
                  <a:pt x="2488" y="169"/>
                </a:cubicBezTo>
                <a:cubicBezTo>
                  <a:pt x="2477" y="169"/>
                  <a:pt x="2470" y="174"/>
                  <a:pt x="2460" y="173"/>
                </a:cubicBezTo>
                <a:cubicBezTo>
                  <a:pt x="2462" y="169"/>
                  <a:pt x="2462" y="164"/>
                  <a:pt x="2468" y="164"/>
                </a:cubicBezTo>
                <a:cubicBezTo>
                  <a:pt x="2461" y="163"/>
                  <a:pt x="2455" y="166"/>
                  <a:pt x="2449" y="169"/>
                </a:cubicBezTo>
                <a:cubicBezTo>
                  <a:pt x="2450" y="169"/>
                  <a:pt x="2452" y="170"/>
                  <a:pt x="2453" y="171"/>
                </a:cubicBezTo>
                <a:cubicBezTo>
                  <a:pt x="2451" y="172"/>
                  <a:pt x="2451" y="172"/>
                  <a:pt x="2448" y="172"/>
                </a:cubicBezTo>
                <a:cubicBezTo>
                  <a:pt x="2449" y="171"/>
                  <a:pt x="2449" y="171"/>
                  <a:pt x="2450" y="170"/>
                </a:cubicBezTo>
                <a:cubicBezTo>
                  <a:pt x="2445" y="168"/>
                  <a:pt x="2435" y="172"/>
                  <a:pt x="2430" y="174"/>
                </a:cubicBezTo>
                <a:cubicBezTo>
                  <a:pt x="2428" y="175"/>
                  <a:pt x="2422" y="178"/>
                  <a:pt x="2421" y="179"/>
                </a:cubicBezTo>
                <a:cubicBezTo>
                  <a:pt x="2419" y="182"/>
                  <a:pt x="2412" y="181"/>
                  <a:pt x="2410" y="182"/>
                </a:cubicBezTo>
                <a:cubicBezTo>
                  <a:pt x="2418" y="193"/>
                  <a:pt x="2396" y="195"/>
                  <a:pt x="2391" y="190"/>
                </a:cubicBezTo>
                <a:cubicBezTo>
                  <a:pt x="2388" y="187"/>
                  <a:pt x="2378" y="186"/>
                  <a:pt x="2383" y="182"/>
                </a:cubicBezTo>
                <a:cubicBezTo>
                  <a:pt x="2386" y="178"/>
                  <a:pt x="2393" y="179"/>
                  <a:pt x="2397" y="179"/>
                </a:cubicBezTo>
                <a:cubicBezTo>
                  <a:pt x="2392" y="167"/>
                  <a:pt x="2371" y="169"/>
                  <a:pt x="2361" y="168"/>
                </a:cubicBezTo>
                <a:cubicBezTo>
                  <a:pt x="2363" y="170"/>
                  <a:pt x="2366" y="171"/>
                  <a:pt x="2369" y="172"/>
                </a:cubicBezTo>
                <a:cubicBezTo>
                  <a:pt x="2375" y="174"/>
                  <a:pt x="2369" y="182"/>
                  <a:pt x="2370" y="186"/>
                </a:cubicBezTo>
                <a:cubicBezTo>
                  <a:pt x="2371" y="188"/>
                  <a:pt x="2378" y="188"/>
                  <a:pt x="2379" y="192"/>
                </a:cubicBezTo>
                <a:cubicBezTo>
                  <a:pt x="2382" y="201"/>
                  <a:pt x="2375" y="199"/>
                  <a:pt x="2372" y="199"/>
                </a:cubicBezTo>
                <a:cubicBezTo>
                  <a:pt x="2367" y="199"/>
                  <a:pt x="2359" y="193"/>
                  <a:pt x="2356" y="198"/>
                </a:cubicBezTo>
                <a:cubicBezTo>
                  <a:pt x="2353" y="201"/>
                  <a:pt x="2349" y="202"/>
                  <a:pt x="2345" y="204"/>
                </a:cubicBezTo>
                <a:cubicBezTo>
                  <a:pt x="2329" y="211"/>
                  <a:pt x="2342" y="212"/>
                  <a:pt x="2347" y="222"/>
                </a:cubicBezTo>
                <a:cubicBezTo>
                  <a:pt x="2340" y="223"/>
                  <a:pt x="2331" y="220"/>
                  <a:pt x="2325" y="218"/>
                </a:cubicBezTo>
                <a:cubicBezTo>
                  <a:pt x="2323" y="218"/>
                  <a:pt x="2322" y="218"/>
                  <a:pt x="2320" y="217"/>
                </a:cubicBezTo>
                <a:cubicBezTo>
                  <a:pt x="2318" y="217"/>
                  <a:pt x="2316" y="215"/>
                  <a:pt x="2314" y="214"/>
                </a:cubicBezTo>
                <a:cubicBezTo>
                  <a:pt x="2310" y="213"/>
                  <a:pt x="2309" y="212"/>
                  <a:pt x="2307" y="216"/>
                </a:cubicBezTo>
                <a:cubicBezTo>
                  <a:pt x="2303" y="224"/>
                  <a:pt x="2319" y="223"/>
                  <a:pt x="2321" y="225"/>
                </a:cubicBezTo>
                <a:cubicBezTo>
                  <a:pt x="2327" y="231"/>
                  <a:pt x="2317" y="232"/>
                  <a:pt x="2313" y="231"/>
                </a:cubicBezTo>
                <a:cubicBezTo>
                  <a:pt x="2308" y="230"/>
                  <a:pt x="2306" y="228"/>
                  <a:pt x="2303" y="227"/>
                </a:cubicBezTo>
                <a:cubicBezTo>
                  <a:pt x="2299" y="225"/>
                  <a:pt x="2297" y="226"/>
                  <a:pt x="2294" y="225"/>
                </a:cubicBezTo>
                <a:cubicBezTo>
                  <a:pt x="2287" y="222"/>
                  <a:pt x="2291" y="222"/>
                  <a:pt x="2287" y="217"/>
                </a:cubicBezTo>
                <a:cubicBezTo>
                  <a:pt x="2287" y="217"/>
                  <a:pt x="2279" y="209"/>
                  <a:pt x="2284" y="210"/>
                </a:cubicBezTo>
                <a:cubicBezTo>
                  <a:pt x="2288" y="211"/>
                  <a:pt x="2285" y="204"/>
                  <a:pt x="2283" y="203"/>
                </a:cubicBezTo>
                <a:cubicBezTo>
                  <a:pt x="2280" y="200"/>
                  <a:pt x="2277" y="200"/>
                  <a:pt x="2273" y="199"/>
                </a:cubicBezTo>
                <a:cubicBezTo>
                  <a:pt x="2266" y="197"/>
                  <a:pt x="2261" y="190"/>
                  <a:pt x="2253" y="187"/>
                </a:cubicBezTo>
                <a:cubicBezTo>
                  <a:pt x="2261" y="187"/>
                  <a:pt x="2263" y="191"/>
                  <a:pt x="2270" y="193"/>
                </a:cubicBezTo>
                <a:cubicBezTo>
                  <a:pt x="2279" y="196"/>
                  <a:pt x="2290" y="197"/>
                  <a:pt x="2299" y="198"/>
                </a:cubicBezTo>
                <a:cubicBezTo>
                  <a:pt x="2311" y="200"/>
                  <a:pt x="2342" y="208"/>
                  <a:pt x="2347" y="191"/>
                </a:cubicBezTo>
                <a:cubicBezTo>
                  <a:pt x="2349" y="182"/>
                  <a:pt x="2339" y="182"/>
                  <a:pt x="2335" y="179"/>
                </a:cubicBezTo>
                <a:cubicBezTo>
                  <a:pt x="2332" y="177"/>
                  <a:pt x="2318" y="171"/>
                  <a:pt x="2315" y="172"/>
                </a:cubicBezTo>
                <a:cubicBezTo>
                  <a:pt x="2311" y="173"/>
                  <a:pt x="2294" y="163"/>
                  <a:pt x="2289" y="162"/>
                </a:cubicBezTo>
                <a:cubicBezTo>
                  <a:pt x="2282" y="160"/>
                  <a:pt x="2271" y="158"/>
                  <a:pt x="2264" y="160"/>
                </a:cubicBezTo>
                <a:cubicBezTo>
                  <a:pt x="2262" y="156"/>
                  <a:pt x="2252" y="158"/>
                  <a:pt x="2248" y="155"/>
                </a:cubicBezTo>
                <a:cubicBezTo>
                  <a:pt x="2249" y="155"/>
                  <a:pt x="2257" y="157"/>
                  <a:pt x="2258" y="156"/>
                </a:cubicBezTo>
                <a:cubicBezTo>
                  <a:pt x="2260" y="154"/>
                  <a:pt x="2249" y="151"/>
                  <a:pt x="2247" y="151"/>
                </a:cubicBezTo>
                <a:cubicBezTo>
                  <a:pt x="2244" y="152"/>
                  <a:pt x="2246" y="155"/>
                  <a:pt x="2244" y="155"/>
                </a:cubicBezTo>
                <a:cubicBezTo>
                  <a:pt x="2241" y="155"/>
                  <a:pt x="2239" y="154"/>
                  <a:pt x="2236" y="154"/>
                </a:cubicBezTo>
                <a:cubicBezTo>
                  <a:pt x="2230" y="153"/>
                  <a:pt x="2231" y="154"/>
                  <a:pt x="2226" y="154"/>
                </a:cubicBezTo>
                <a:cubicBezTo>
                  <a:pt x="2225" y="149"/>
                  <a:pt x="2219" y="151"/>
                  <a:pt x="2214" y="149"/>
                </a:cubicBezTo>
                <a:cubicBezTo>
                  <a:pt x="2223" y="149"/>
                  <a:pt x="2229" y="150"/>
                  <a:pt x="2238" y="147"/>
                </a:cubicBezTo>
                <a:cubicBezTo>
                  <a:pt x="2232" y="141"/>
                  <a:pt x="2212" y="135"/>
                  <a:pt x="2210" y="147"/>
                </a:cubicBezTo>
                <a:cubicBezTo>
                  <a:pt x="2208" y="144"/>
                  <a:pt x="2209" y="141"/>
                  <a:pt x="2212" y="139"/>
                </a:cubicBezTo>
                <a:cubicBezTo>
                  <a:pt x="2198" y="132"/>
                  <a:pt x="2202" y="146"/>
                  <a:pt x="2194" y="146"/>
                </a:cubicBezTo>
                <a:cubicBezTo>
                  <a:pt x="2195" y="144"/>
                  <a:pt x="2194" y="141"/>
                  <a:pt x="2195" y="139"/>
                </a:cubicBezTo>
                <a:cubicBezTo>
                  <a:pt x="2189" y="141"/>
                  <a:pt x="2186" y="149"/>
                  <a:pt x="2182" y="150"/>
                </a:cubicBezTo>
                <a:cubicBezTo>
                  <a:pt x="2175" y="152"/>
                  <a:pt x="2185" y="141"/>
                  <a:pt x="2187" y="140"/>
                </a:cubicBezTo>
                <a:cubicBezTo>
                  <a:pt x="2181" y="138"/>
                  <a:pt x="2176" y="140"/>
                  <a:pt x="2172" y="140"/>
                </a:cubicBezTo>
                <a:cubicBezTo>
                  <a:pt x="2172" y="141"/>
                  <a:pt x="2174" y="142"/>
                  <a:pt x="2176" y="143"/>
                </a:cubicBezTo>
                <a:cubicBezTo>
                  <a:pt x="2172" y="142"/>
                  <a:pt x="2158" y="149"/>
                  <a:pt x="2165" y="151"/>
                </a:cubicBezTo>
                <a:cubicBezTo>
                  <a:pt x="2161" y="152"/>
                  <a:pt x="2160" y="149"/>
                  <a:pt x="2157" y="148"/>
                </a:cubicBezTo>
                <a:cubicBezTo>
                  <a:pt x="2152" y="147"/>
                  <a:pt x="2148" y="147"/>
                  <a:pt x="2143" y="148"/>
                </a:cubicBezTo>
                <a:cubicBezTo>
                  <a:pt x="2147" y="150"/>
                  <a:pt x="2151" y="150"/>
                  <a:pt x="2152" y="154"/>
                </a:cubicBezTo>
                <a:cubicBezTo>
                  <a:pt x="2143" y="147"/>
                  <a:pt x="2140" y="155"/>
                  <a:pt x="2134" y="159"/>
                </a:cubicBezTo>
                <a:cubicBezTo>
                  <a:pt x="2142" y="146"/>
                  <a:pt x="2118" y="153"/>
                  <a:pt x="2124" y="159"/>
                </a:cubicBezTo>
                <a:cubicBezTo>
                  <a:pt x="2122" y="157"/>
                  <a:pt x="2121" y="157"/>
                  <a:pt x="2118" y="157"/>
                </a:cubicBezTo>
                <a:cubicBezTo>
                  <a:pt x="2118" y="158"/>
                  <a:pt x="2119" y="159"/>
                  <a:pt x="2120" y="160"/>
                </a:cubicBezTo>
                <a:cubicBezTo>
                  <a:pt x="2118" y="159"/>
                  <a:pt x="2115" y="156"/>
                  <a:pt x="2115" y="160"/>
                </a:cubicBezTo>
                <a:cubicBezTo>
                  <a:pt x="2115" y="161"/>
                  <a:pt x="2108" y="166"/>
                  <a:pt x="2106" y="167"/>
                </a:cubicBezTo>
                <a:cubicBezTo>
                  <a:pt x="2095" y="173"/>
                  <a:pt x="2102" y="168"/>
                  <a:pt x="2110" y="171"/>
                </a:cubicBezTo>
                <a:cubicBezTo>
                  <a:pt x="2105" y="172"/>
                  <a:pt x="2100" y="170"/>
                  <a:pt x="2096" y="173"/>
                </a:cubicBezTo>
                <a:cubicBezTo>
                  <a:pt x="2101" y="174"/>
                  <a:pt x="2100" y="178"/>
                  <a:pt x="2097" y="177"/>
                </a:cubicBezTo>
                <a:cubicBezTo>
                  <a:pt x="2095" y="173"/>
                  <a:pt x="2091" y="173"/>
                  <a:pt x="2088" y="176"/>
                </a:cubicBezTo>
                <a:cubicBezTo>
                  <a:pt x="2090" y="176"/>
                  <a:pt x="2092" y="177"/>
                  <a:pt x="2094" y="177"/>
                </a:cubicBezTo>
                <a:cubicBezTo>
                  <a:pt x="2091" y="178"/>
                  <a:pt x="2086" y="178"/>
                  <a:pt x="2083" y="179"/>
                </a:cubicBezTo>
                <a:cubicBezTo>
                  <a:pt x="2084" y="180"/>
                  <a:pt x="2084" y="180"/>
                  <a:pt x="2084" y="181"/>
                </a:cubicBezTo>
                <a:cubicBezTo>
                  <a:pt x="2086" y="180"/>
                  <a:pt x="2088" y="180"/>
                  <a:pt x="2090" y="180"/>
                </a:cubicBezTo>
                <a:cubicBezTo>
                  <a:pt x="2088" y="181"/>
                  <a:pt x="2089" y="179"/>
                  <a:pt x="2090" y="181"/>
                </a:cubicBezTo>
                <a:cubicBezTo>
                  <a:pt x="2087" y="182"/>
                  <a:pt x="2089" y="180"/>
                  <a:pt x="2087" y="183"/>
                </a:cubicBezTo>
                <a:cubicBezTo>
                  <a:pt x="2083" y="182"/>
                  <a:pt x="2082" y="183"/>
                  <a:pt x="2079" y="186"/>
                </a:cubicBezTo>
                <a:cubicBezTo>
                  <a:pt x="2080" y="186"/>
                  <a:pt x="2080" y="187"/>
                  <a:pt x="2081" y="187"/>
                </a:cubicBezTo>
                <a:cubicBezTo>
                  <a:pt x="2078" y="190"/>
                  <a:pt x="2075" y="190"/>
                  <a:pt x="2070" y="191"/>
                </a:cubicBezTo>
                <a:cubicBezTo>
                  <a:pt x="2071" y="191"/>
                  <a:pt x="2072" y="192"/>
                  <a:pt x="2073" y="192"/>
                </a:cubicBezTo>
                <a:cubicBezTo>
                  <a:pt x="2072" y="192"/>
                  <a:pt x="2071" y="192"/>
                  <a:pt x="2070" y="192"/>
                </a:cubicBezTo>
                <a:cubicBezTo>
                  <a:pt x="2071" y="193"/>
                  <a:pt x="2071" y="193"/>
                  <a:pt x="2071" y="194"/>
                </a:cubicBezTo>
                <a:cubicBezTo>
                  <a:pt x="2068" y="193"/>
                  <a:pt x="2067" y="195"/>
                  <a:pt x="2066" y="198"/>
                </a:cubicBezTo>
                <a:cubicBezTo>
                  <a:pt x="2067" y="199"/>
                  <a:pt x="2068" y="199"/>
                  <a:pt x="2069" y="200"/>
                </a:cubicBezTo>
                <a:cubicBezTo>
                  <a:pt x="2066" y="200"/>
                  <a:pt x="2065" y="201"/>
                  <a:pt x="2062" y="202"/>
                </a:cubicBezTo>
                <a:cubicBezTo>
                  <a:pt x="2063" y="202"/>
                  <a:pt x="2064" y="202"/>
                  <a:pt x="2065" y="202"/>
                </a:cubicBezTo>
                <a:cubicBezTo>
                  <a:pt x="2065" y="203"/>
                  <a:pt x="2065" y="203"/>
                  <a:pt x="2065" y="203"/>
                </a:cubicBezTo>
                <a:cubicBezTo>
                  <a:pt x="2058" y="203"/>
                  <a:pt x="2060" y="212"/>
                  <a:pt x="2060" y="214"/>
                </a:cubicBezTo>
                <a:cubicBezTo>
                  <a:pt x="2057" y="215"/>
                  <a:pt x="2049" y="215"/>
                  <a:pt x="2048" y="219"/>
                </a:cubicBezTo>
                <a:cubicBezTo>
                  <a:pt x="2049" y="219"/>
                  <a:pt x="2051" y="218"/>
                  <a:pt x="2052" y="218"/>
                </a:cubicBezTo>
                <a:cubicBezTo>
                  <a:pt x="2050" y="221"/>
                  <a:pt x="2051" y="220"/>
                  <a:pt x="2051" y="222"/>
                </a:cubicBezTo>
                <a:cubicBezTo>
                  <a:pt x="2047" y="223"/>
                  <a:pt x="2046" y="221"/>
                  <a:pt x="2042" y="223"/>
                </a:cubicBezTo>
                <a:cubicBezTo>
                  <a:pt x="2043" y="223"/>
                  <a:pt x="2043" y="224"/>
                  <a:pt x="2044" y="224"/>
                </a:cubicBezTo>
                <a:cubicBezTo>
                  <a:pt x="2040" y="223"/>
                  <a:pt x="2038" y="225"/>
                  <a:pt x="2035" y="228"/>
                </a:cubicBezTo>
                <a:cubicBezTo>
                  <a:pt x="2036" y="229"/>
                  <a:pt x="2036" y="229"/>
                  <a:pt x="2037" y="230"/>
                </a:cubicBezTo>
                <a:cubicBezTo>
                  <a:pt x="2034" y="230"/>
                  <a:pt x="2031" y="232"/>
                  <a:pt x="2030" y="234"/>
                </a:cubicBezTo>
                <a:cubicBezTo>
                  <a:pt x="2032" y="234"/>
                  <a:pt x="2033" y="233"/>
                  <a:pt x="2034" y="233"/>
                </a:cubicBezTo>
                <a:cubicBezTo>
                  <a:pt x="2034" y="234"/>
                  <a:pt x="2034" y="235"/>
                  <a:pt x="2034" y="236"/>
                </a:cubicBezTo>
                <a:cubicBezTo>
                  <a:pt x="2031" y="233"/>
                  <a:pt x="2025" y="237"/>
                  <a:pt x="2021" y="237"/>
                </a:cubicBezTo>
                <a:cubicBezTo>
                  <a:pt x="2021" y="239"/>
                  <a:pt x="2021" y="237"/>
                  <a:pt x="2020" y="239"/>
                </a:cubicBezTo>
                <a:cubicBezTo>
                  <a:pt x="2020" y="239"/>
                  <a:pt x="2021" y="240"/>
                  <a:pt x="2021" y="240"/>
                </a:cubicBezTo>
                <a:cubicBezTo>
                  <a:pt x="2015" y="241"/>
                  <a:pt x="2009" y="242"/>
                  <a:pt x="2003" y="244"/>
                </a:cubicBezTo>
                <a:cubicBezTo>
                  <a:pt x="2003" y="245"/>
                  <a:pt x="2003" y="246"/>
                  <a:pt x="2003" y="246"/>
                </a:cubicBezTo>
                <a:cubicBezTo>
                  <a:pt x="2006" y="246"/>
                  <a:pt x="2009" y="247"/>
                  <a:pt x="2011" y="246"/>
                </a:cubicBezTo>
                <a:cubicBezTo>
                  <a:pt x="2006" y="249"/>
                  <a:pt x="1999" y="246"/>
                  <a:pt x="1996" y="249"/>
                </a:cubicBezTo>
                <a:cubicBezTo>
                  <a:pt x="1997" y="249"/>
                  <a:pt x="1998" y="249"/>
                  <a:pt x="1998" y="249"/>
                </a:cubicBezTo>
                <a:cubicBezTo>
                  <a:pt x="1998" y="250"/>
                  <a:pt x="1996" y="250"/>
                  <a:pt x="1996" y="250"/>
                </a:cubicBezTo>
                <a:cubicBezTo>
                  <a:pt x="1996" y="250"/>
                  <a:pt x="1996" y="251"/>
                  <a:pt x="1997" y="251"/>
                </a:cubicBezTo>
                <a:cubicBezTo>
                  <a:pt x="1993" y="254"/>
                  <a:pt x="1988" y="255"/>
                  <a:pt x="1984" y="254"/>
                </a:cubicBezTo>
                <a:cubicBezTo>
                  <a:pt x="1985" y="255"/>
                  <a:pt x="1986" y="256"/>
                  <a:pt x="1987" y="258"/>
                </a:cubicBezTo>
                <a:cubicBezTo>
                  <a:pt x="1982" y="259"/>
                  <a:pt x="1981" y="262"/>
                  <a:pt x="1986" y="264"/>
                </a:cubicBezTo>
                <a:cubicBezTo>
                  <a:pt x="1984" y="264"/>
                  <a:pt x="1983" y="264"/>
                  <a:pt x="1982" y="264"/>
                </a:cubicBezTo>
                <a:cubicBezTo>
                  <a:pt x="1982" y="267"/>
                  <a:pt x="1983" y="268"/>
                  <a:pt x="1986" y="269"/>
                </a:cubicBezTo>
                <a:cubicBezTo>
                  <a:pt x="1981" y="269"/>
                  <a:pt x="1981" y="272"/>
                  <a:pt x="1985" y="274"/>
                </a:cubicBezTo>
                <a:cubicBezTo>
                  <a:pt x="1984" y="273"/>
                  <a:pt x="1982" y="273"/>
                  <a:pt x="1981" y="273"/>
                </a:cubicBezTo>
                <a:cubicBezTo>
                  <a:pt x="1985" y="275"/>
                  <a:pt x="1983" y="285"/>
                  <a:pt x="1988" y="279"/>
                </a:cubicBezTo>
                <a:cubicBezTo>
                  <a:pt x="1986" y="289"/>
                  <a:pt x="1993" y="278"/>
                  <a:pt x="1998" y="278"/>
                </a:cubicBezTo>
                <a:cubicBezTo>
                  <a:pt x="1994" y="280"/>
                  <a:pt x="1987" y="286"/>
                  <a:pt x="1992" y="288"/>
                </a:cubicBezTo>
                <a:cubicBezTo>
                  <a:pt x="1990" y="288"/>
                  <a:pt x="1981" y="288"/>
                  <a:pt x="1983" y="292"/>
                </a:cubicBezTo>
                <a:cubicBezTo>
                  <a:pt x="1985" y="296"/>
                  <a:pt x="1990" y="292"/>
                  <a:pt x="1994" y="294"/>
                </a:cubicBezTo>
                <a:cubicBezTo>
                  <a:pt x="1991" y="296"/>
                  <a:pt x="1981" y="301"/>
                  <a:pt x="1988" y="304"/>
                </a:cubicBezTo>
                <a:cubicBezTo>
                  <a:pt x="1996" y="308"/>
                  <a:pt x="1998" y="312"/>
                  <a:pt x="2007" y="312"/>
                </a:cubicBezTo>
                <a:cubicBezTo>
                  <a:pt x="2016" y="312"/>
                  <a:pt x="2022" y="305"/>
                  <a:pt x="2029" y="300"/>
                </a:cubicBezTo>
                <a:cubicBezTo>
                  <a:pt x="2031" y="298"/>
                  <a:pt x="2046" y="295"/>
                  <a:pt x="2038" y="291"/>
                </a:cubicBezTo>
                <a:cubicBezTo>
                  <a:pt x="2039" y="290"/>
                  <a:pt x="2040" y="290"/>
                  <a:pt x="2041" y="290"/>
                </a:cubicBezTo>
                <a:cubicBezTo>
                  <a:pt x="2041" y="294"/>
                  <a:pt x="2044" y="296"/>
                  <a:pt x="2047" y="297"/>
                </a:cubicBezTo>
                <a:cubicBezTo>
                  <a:pt x="2047" y="298"/>
                  <a:pt x="2047" y="306"/>
                  <a:pt x="2049" y="307"/>
                </a:cubicBezTo>
                <a:cubicBezTo>
                  <a:pt x="2050" y="308"/>
                  <a:pt x="2052" y="308"/>
                  <a:pt x="2052" y="308"/>
                </a:cubicBezTo>
                <a:cubicBezTo>
                  <a:pt x="2052" y="308"/>
                  <a:pt x="2053" y="306"/>
                  <a:pt x="2054" y="307"/>
                </a:cubicBezTo>
                <a:cubicBezTo>
                  <a:pt x="2056" y="309"/>
                  <a:pt x="2053" y="311"/>
                  <a:pt x="2054" y="313"/>
                </a:cubicBezTo>
                <a:cubicBezTo>
                  <a:pt x="2055" y="317"/>
                  <a:pt x="2057" y="322"/>
                  <a:pt x="2059" y="325"/>
                </a:cubicBezTo>
                <a:cubicBezTo>
                  <a:pt x="2060" y="327"/>
                  <a:pt x="2065" y="329"/>
                  <a:pt x="2066" y="331"/>
                </a:cubicBezTo>
                <a:cubicBezTo>
                  <a:pt x="2067" y="334"/>
                  <a:pt x="2064" y="337"/>
                  <a:pt x="2064" y="337"/>
                </a:cubicBezTo>
                <a:cubicBezTo>
                  <a:pt x="2065" y="341"/>
                  <a:pt x="2067" y="345"/>
                  <a:pt x="2066" y="349"/>
                </a:cubicBezTo>
                <a:cubicBezTo>
                  <a:pt x="2069" y="349"/>
                  <a:pt x="2085" y="350"/>
                  <a:pt x="2082" y="346"/>
                </a:cubicBezTo>
                <a:cubicBezTo>
                  <a:pt x="2081" y="342"/>
                  <a:pt x="2082" y="338"/>
                  <a:pt x="2087" y="338"/>
                </a:cubicBezTo>
                <a:cubicBezTo>
                  <a:pt x="2098" y="337"/>
                  <a:pt x="2099" y="340"/>
                  <a:pt x="2104" y="331"/>
                </a:cubicBezTo>
                <a:cubicBezTo>
                  <a:pt x="2106" y="327"/>
                  <a:pt x="2110" y="318"/>
                  <a:pt x="2106" y="314"/>
                </a:cubicBezTo>
                <a:cubicBezTo>
                  <a:pt x="2107" y="314"/>
                  <a:pt x="2106" y="313"/>
                  <a:pt x="2108" y="313"/>
                </a:cubicBezTo>
                <a:cubicBezTo>
                  <a:pt x="2109" y="306"/>
                  <a:pt x="2108" y="304"/>
                  <a:pt x="2115" y="300"/>
                </a:cubicBezTo>
                <a:cubicBezTo>
                  <a:pt x="2120" y="298"/>
                  <a:pt x="2123" y="297"/>
                  <a:pt x="2125" y="292"/>
                </a:cubicBezTo>
                <a:cubicBezTo>
                  <a:pt x="2125" y="292"/>
                  <a:pt x="2124" y="292"/>
                  <a:pt x="2124" y="292"/>
                </a:cubicBezTo>
                <a:cubicBezTo>
                  <a:pt x="2124" y="292"/>
                  <a:pt x="2124" y="291"/>
                  <a:pt x="2124" y="291"/>
                </a:cubicBezTo>
                <a:cubicBezTo>
                  <a:pt x="2133" y="289"/>
                  <a:pt x="2130" y="283"/>
                  <a:pt x="2124" y="280"/>
                </a:cubicBezTo>
                <a:cubicBezTo>
                  <a:pt x="2125" y="280"/>
                  <a:pt x="2125" y="281"/>
                  <a:pt x="2126" y="281"/>
                </a:cubicBezTo>
                <a:cubicBezTo>
                  <a:pt x="2119" y="273"/>
                  <a:pt x="2111" y="278"/>
                  <a:pt x="2110" y="266"/>
                </a:cubicBezTo>
                <a:cubicBezTo>
                  <a:pt x="2110" y="261"/>
                  <a:pt x="2112" y="255"/>
                  <a:pt x="2112" y="249"/>
                </a:cubicBezTo>
                <a:cubicBezTo>
                  <a:pt x="2117" y="252"/>
                  <a:pt x="2121" y="247"/>
                  <a:pt x="2124" y="243"/>
                </a:cubicBezTo>
                <a:cubicBezTo>
                  <a:pt x="2123" y="243"/>
                  <a:pt x="2123" y="243"/>
                  <a:pt x="2122" y="243"/>
                </a:cubicBezTo>
                <a:cubicBezTo>
                  <a:pt x="2124" y="239"/>
                  <a:pt x="2134" y="235"/>
                  <a:pt x="2138" y="235"/>
                </a:cubicBezTo>
                <a:cubicBezTo>
                  <a:pt x="2142" y="235"/>
                  <a:pt x="2150" y="228"/>
                  <a:pt x="2151" y="225"/>
                </a:cubicBezTo>
                <a:cubicBezTo>
                  <a:pt x="2152" y="223"/>
                  <a:pt x="2155" y="224"/>
                  <a:pt x="2152" y="221"/>
                </a:cubicBezTo>
                <a:cubicBezTo>
                  <a:pt x="2148" y="217"/>
                  <a:pt x="2156" y="211"/>
                  <a:pt x="2159" y="209"/>
                </a:cubicBezTo>
                <a:cubicBezTo>
                  <a:pt x="2161" y="207"/>
                  <a:pt x="2158" y="206"/>
                  <a:pt x="2163" y="204"/>
                </a:cubicBezTo>
                <a:cubicBezTo>
                  <a:pt x="2166" y="203"/>
                  <a:pt x="2173" y="206"/>
                  <a:pt x="2177" y="206"/>
                </a:cubicBezTo>
                <a:cubicBezTo>
                  <a:pt x="2180" y="205"/>
                  <a:pt x="2188" y="206"/>
                  <a:pt x="2191" y="209"/>
                </a:cubicBezTo>
                <a:cubicBezTo>
                  <a:pt x="2198" y="219"/>
                  <a:pt x="2187" y="217"/>
                  <a:pt x="2183" y="218"/>
                </a:cubicBezTo>
                <a:cubicBezTo>
                  <a:pt x="2179" y="221"/>
                  <a:pt x="2176" y="229"/>
                  <a:pt x="2170" y="231"/>
                </a:cubicBezTo>
                <a:cubicBezTo>
                  <a:pt x="2168" y="232"/>
                  <a:pt x="2163" y="235"/>
                  <a:pt x="2161" y="237"/>
                </a:cubicBezTo>
                <a:cubicBezTo>
                  <a:pt x="2162" y="237"/>
                  <a:pt x="2162" y="238"/>
                  <a:pt x="2163" y="239"/>
                </a:cubicBezTo>
                <a:cubicBezTo>
                  <a:pt x="2160" y="241"/>
                  <a:pt x="2158" y="240"/>
                  <a:pt x="2154" y="240"/>
                </a:cubicBezTo>
                <a:cubicBezTo>
                  <a:pt x="2154" y="246"/>
                  <a:pt x="2149" y="246"/>
                  <a:pt x="2153" y="253"/>
                </a:cubicBezTo>
                <a:cubicBezTo>
                  <a:pt x="2155" y="257"/>
                  <a:pt x="2161" y="268"/>
                  <a:pt x="2154" y="269"/>
                </a:cubicBezTo>
                <a:cubicBezTo>
                  <a:pt x="2156" y="276"/>
                  <a:pt x="2160" y="279"/>
                  <a:pt x="2169" y="279"/>
                </a:cubicBezTo>
                <a:cubicBezTo>
                  <a:pt x="2166" y="282"/>
                  <a:pt x="2169" y="286"/>
                  <a:pt x="2172" y="281"/>
                </a:cubicBezTo>
                <a:cubicBezTo>
                  <a:pt x="2175" y="283"/>
                  <a:pt x="2176" y="285"/>
                  <a:pt x="2173" y="287"/>
                </a:cubicBezTo>
                <a:cubicBezTo>
                  <a:pt x="2182" y="283"/>
                  <a:pt x="2192" y="283"/>
                  <a:pt x="2202" y="279"/>
                </a:cubicBezTo>
                <a:cubicBezTo>
                  <a:pt x="2203" y="281"/>
                  <a:pt x="2202" y="279"/>
                  <a:pt x="2204" y="280"/>
                </a:cubicBezTo>
                <a:cubicBezTo>
                  <a:pt x="2204" y="280"/>
                  <a:pt x="2204" y="279"/>
                  <a:pt x="2204" y="279"/>
                </a:cubicBezTo>
                <a:cubicBezTo>
                  <a:pt x="2205" y="279"/>
                  <a:pt x="2205" y="280"/>
                  <a:pt x="2206" y="279"/>
                </a:cubicBezTo>
                <a:cubicBezTo>
                  <a:pt x="2206" y="279"/>
                  <a:pt x="2206" y="279"/>
                  <a:pt x="2205" y="278"/>
                </a:cubicBezTo>
                <a:cubicBezTo>
                  <a:pt x="2211" y="278"/>
                  <a:pt x="2233" y="273"/>
                  <a:pt x="2233" y="277"/>
                </a:cubicBezTo>
                <a:cubicBezTo>
                  <a:pt x="2232" y="277"/>
                  <a:pt x="2232" y="276"/>
                  <a:pt x="2231" y="276"/>
                </a:cubicBezTo>
                <a:cubicBezTo>
                  <a:pt x="2237" y="284"/>
                  <a:pt x="2244" y="279"/>
                  <a:pt x="2251" y="284"/>
                </a:cubicBezTo>
                <a:cubicBezTo>
                  <a:pt x="2248" y="286"/>
                  <a:pt x="2246" y="284"/>
                  <a:pt x="2243" y="284"/>
                </a:cubicBezTo>
                <a:cubicBezTo>
                  <a:pt x="2238" y="285"/>
                  <a:pt x="2240" y="286"/>
                  <a:pt x="2236" y="287"/>
                </a:cubicBezTo>
                <a:cubicBezTo>
                  <a:pt x="2227" y="290"/>
                  <a:pt x="2224" y="293"/>
                  <a:pt x="2212" y="290"/>
                </a:cubicBezTo>
                <a:cubicBezTo>
                  <a:pt x="2206" y="289"/>
                  <a:pt x="2192" y="288"/>
                  <a:pt x="2188" y="292"/>
                </a:cubicBezTo>
                <a:cubicBezTo>
                  <a:pt x="2186" y="294"/>
                  <a:pt x="2176" y="294"/>
                  <a:pt x="2181" y="298"/>
                </a:cubicBezTo>
                <a:cubicBezTo>
                  <a:pt x="2177" y="302"/>
                  <a:pt x="2183" y="306"/>
                  <a:pt x="2187" y="308"/>
                </a:cubicBezTo>
                <a:cubicBezTo>
                  <a:pt x="2189" y="309"/>
                  <a:pt x="2190" y="305"/>
                  <a:pt x="2191" y="307"/>
                </a:cubicBezTo>
                <a:cubicBezTo>
                  <a:pt x="2193" y="309"/>
                  <a:pt x="2191" y="312"/>
                  <a:pt x="2191" y="316"/>
                </a:cubicBezTo>
                <a:cubicBezTo>
                  <a:pt x="2190" y="320"/>
                  <a:pt x="2194" y="324"/>
                  <a:pt x="2187" y="326"/>
                </a:cubicBezTo>
                <a:cubicBezTo>
                  <a:pt x="2182" y="327"/>
                  <a:pt x="2175" y="321"/>
                  <a:pt x="2172" y="317"/>
                </a:cubicBezTo>
                <a:cubicBezTo>
                  <a:pt x="2167" y="309"/>
                  <a:pt x="2160" y="325"/>
                  <a:pt x="2158" y="327"/>
                </a:cubicBezTo>
                <a:cubicBezTo>
                  <a:pt x="2154" y="331"/>
                  <a:pt x="2156" y="338"/>
                  <a:pt x="2157" y="343"/>
                </a:cubicBezTo>
                <a:cubicBezTo>
                  <a:pt x="2159" y="350"/>
                  <a:pt x="2163" y="353"/>
                  <a:pt x="2156" y="356"/>
                </a:cubicBezTo>
                <a:cubicBezTo>
                  <a:pt x="2153" y="357"/>
                  <a:pt x="2144" y="351"/>
                  <a:pt x="2146" y="359"/>
                </a:cubicBezTo>
                <a:cubicBezTo>
                  <a:pt x="2147" y="359"/>
                  <a:pt x="2149" y="359"/>
                  <a:pt x="2150" y="359"/>
                </a:cubicBezTo>
                <a:cubicBezTo>
                  <a:pt x="2147" y="361"/>
                  <a:pt x="2143" y="363"/>
                  <a:pt x="2140" y="363"/>
                </a:cubicBezTo>
                <a:cubicBezTo>
                  <a:pt x="2131" y="365"/>
                  <a:pt x="2134" y="361"/>
                  <a:pt x="2128" y="358"/>
                </a:cubicBezTo>
                <a:cubicBezTo>
                  <a:pt x="2120" y="353"/>
                  <a:pt x="2108" y="362"/>
                  <a:pt x="2099" y="365"/>
                </a:cubicBezTo>
                <a:cubicBezTo>
                  <a:pt x="2091" y="369"/>
                  <a:pt x="2079" y="370"/>
                  <a:pt x="2072" y="366"/>
                </a:cubicBezTo>
                <a:cubicBezTo>
                  <a:pt x="2066" y="363"/>
                  <a:pt x="2066" y="362"/>
                  <a:pt x="2059" y="365"/>
                </a:cubicBezTo>
                <a:cubicBezTo>
                  <a:pt x="2052" y="368"/>
                  <a:pt x="2050" y="370"/>
                  <a:pt x="2044" y="369"/>
                </a:cubicBezTo>
                <a:cubicBezTo>
                  <a:pt x="2045" y="368"/>
                  <a:pt x="2045" y="365"/>
                  <a:pt x="2046" y="363"/>
                </a:cubicBezTo>
                <a:cubicBezTo>
                  <a:pt x="2037" y="365"/>
                  <a:pt x="2035" y="356"/>
                  <a:pt x="2028" y="357"/>
                </a:cubicBezTo>
                <a:cubicBezTo>
                  <a:pt x="2029" y="353"/>
                  <a:pt x="2029" y="350"/>
                  <a:pt x="2033" y="345"/>
                </a:cubicBezTo>
                <a:cubicBezTo>
                  <a:pt x="2035" y="343"/>
                  <a:pt x="2051" y="333"/>
                  <a:pt x="2041" y="333"/>
                </a:cubicBezTo>
                <a:cubicBezTo>
                  <a:pt x="2035" y="333"/>
                  <a:pt x="2039" y="325"/>
                  <a:pt x="2031" y="325"/>
                </a:cubicBezTo>
                <a:cubicBezTo>
                  <a:pt x="2026" y="325"/>
                  <a:pt x="2020" y="329"/>
                  <a:pt x="2020" y="333"/>
                </a:cubicBezTo>
                <a:cubicBezTo>
                  <a:pt x="2018" y="332"/>
                  <a:pt x="2017" y="332"/>
                  <a:pt x="2015" y="330"/>
                </a:cubicBezTo>
                <a:cubicBezTo>
                  <a:pt x="2012" y="335"/>
                  <a:pt x="2013" y="341"/>
                  <a:pt x="2015" y="347"/>
                </a:cubicBezTo>
                <a:cubicBezTo>
                  <a:pt x="2017" y="351"/>
                  <a:pt x="2019" y="347"/>
                  <a:pt x="2019" y="354"/>
                </a:cubicBezTo>
                <a:cubicBezTo>
                  <a:pt x="2019" y="357"/>
                  <a:pt x="2021" y="360"/>
                  <a:pt x="2023" y="362"/>
                </a:cubicBezTo>
                <a:cubicBezTo>
                  <a:pt x="2020" y="363"/>
                  <a:pt x="2020" y="364"/>
                  <a:pt x="2019" y="365"/>
                </a:cubicBezTo>
                <a:cubicBezTo>
                  <a:pt x="2020" y="365"/>
                  <a:pt x="2021" y="364"/>
                  <a:pt x="2023" y="364"/>
                </a:cubicBezTo>
                <a:cubicBezTo>
                  <a:pt x="2023" y="368"/>
                  <a:pt x="2023" y="368"/>
                  <a:pt x="2024" y="370"/>
                </a:cubicBezTo>
                <a:cubicBezTo>
                  <a:pt x="2020" y="370"/>
                  <a:pt x="2016" y="371"/>
                  <a:pt x="2017" y="376"/>
                </a:cubicBezTo>
                <a:cubicBezTo>
                  <a:pt x="2011" y="367"/>
                  <a:pt x="1995" y="378"/>
                  <a:pt x="2004" y="379"/>
                </a:cubicBezTo>
                <a:cubicBezTo>
                  <a:pt x="1998" y="380"/>
                  <a:pt x="1991" y="373"/>
                  <a:pt x="1983" y="379"/>
                </a:cubicBezTo>
                <a:cubicBezTo>
                  <a:pt x="1978" y="383"/>
                  <a:pt x="1988" y="386"/>
                  <a:pt x="1987" y="390"/>
                </a:cubicBezTo>
                <a:cubicBezTo>
                  <a:pt x="1986" y="395"/>
                  <a:pt x="1980" y="394"/>
                  <a:pt x="1977" y="392"/>
                </a:cubicBezTo>
                <a:cubicBezTo>
                  <a:pt x="1985" y="375"/>
                  <a:pt x="1959" y="398"/>
                  <a:pt x="1969" y="402"/>
                </a:cubicBezTo>
                <a:cubicBezTo>
                  <a:pt x="1967" y="401"/>
                  <a:pt x="1964" y="401"/>
                  <a:pt x="1962" y="402"/>
                </a:cubicBezTo>
                <a:cubicBezTo>
                  <a:pt x="1963" y="402"/>
                  <a:pt x="1964" y="403"/>
                  <a:pt x="1965" y="403"/>
                </a:cubicBezTo>
                <a:cubicBezTo>
                  <a:pt x="1963" y="403"/>
                  <a:pt x="1961" y="404"/>
                  <a:pt x="1959" y="404"/>
                </a:cubicBezTo>
                <a:cubicBezTo>
                  <a:pt x="1959" y="405"/>
                  <a:pt x="1960" y="405"/>
                  <a:pt x="1960" y="406"/>
                </a:cubicBezTo>
                <a:cubicBezTo>
                  <a:pt x="1953" y="408"/>
                  <a:pt x="1940" y="411"/>
                  <a:pt x="1936" y="416"/>
                </a:cubicBezTo>
                <a:cubicBezTo>
                  <a:pt x="1934" y="421"/>
                  <a:pt x="1937" y="426"/>
                  <a:pt x="1929" y="428"/>
                </a:cubicBezTo>
                <a:cubicBezTo>
                  <a:pt x="1925" y="429"/>
                  <a:pt x="1920" y="429"/>
                  <a:pt x="1918" y="434"/>
                </a:cubicBezTo>
                <a:cubicBezTo>
                  <a:pt x="1919" y="434"/>
                  <a:pt x="1920" y="434"/>
                  <a:pt x="1921" y="435"/>
                </a:cubicBezTo>
                <a:cubicBezTo>
                  <a:pt x="1914" y="440"/>
                  <a:pt x="1906" y="436"/>
                  <a:pt x="1901" y="433"/>
                </a:cubicBezTo>
                <a:cubicBezTo>
                  <a:pt x="1892" y="427"/>
                  <a:pt x="1898" y="445"/>
                  <a:pt x="1900" y="447"/>
                </a:cubicBezTo>
                <a:cubicBezTo>
                  <a:pt x="1896" y="447"/>
                  <a:pt x="1892" y="449"/>
                  <a:pt x="1889" y="446"/>
                </a:cubicBezTo>
                <a:cubicBezTo>
                  <a:pt x="1884" y="451"/>
                  <a:pt x="1885" y="445"/>
                  <a:pt x="1881" y="444"/>
                </a:cubicBezTo>
                <a:cubicBezTo>
                  <a:pt x="1876" y="443"/>
                  <a:pt x="1870" y="445"/>
                  <a:pt x="1864" y="447"/>
                </a:cubicBezTo>
                <a:cubicBezTo>
                  <a:pt x="1857" y="449"/>
                  <a:pt x="1863" y="450"/>
                  <a:pt x="1863" y="451"/>
                </a:cubicBezTo>
                <a:cubicBezTo>
                  <a:pt x="1863" y="451"/>
                  <a:pt x="1868" y="449"/>
                  <a:pt x="1866" y="453"/>
                </a:cubicBezTo>
                <a:cubicBezTo>
                  <a:pt x="1866" y="455"/>
                  <a:pt x="1862" y="456"/>
                  <a:pt x="1861" y="456"/>
                </a:cubicBezTo>
                <a:cubicBezTo>
                  <a:pt x="1866" y="457"/>
                  <a:pt x="1871" y="458"/>
                  <a:pt x="1876" y="460"/>
                </a:cubicBezTo>
                <a:cubicBezTo>
                  <a:pt x="1881" y="462"/>
                  <a:pt x="1884" y="468"/>
                  <a:pt x="1890" y="467"/>
                </a:cubicBezTo>
                <a:cubicBezTo>
                  <a:pt x="1890" y="469"/>
                  <a:pt x="1891" y="469"/>
                  <a:pt x="1891" y="471"/>
                </a:cubicBezTo>
                <a:cubicBezTo>
                  <a:pt x="1888" y="475"/>
                  <a:pt x="1895" y="480"/>
                  <a:pt x="1899" y="481"/>
                </a:cubicBezTo>
                <a:cubicBezTo>
                  <a:pt x="1903" y="482"/>
                  <a:pt x="1901" y="488"/>
                  <a:pt x="1902" y="490"/>
                </a:cubicBezTo>
                <a:cubicBezTo>
                  <a:pt x="1901" y="490"/>
                  <a:pt x="1900" y="490"/>
                  <a:pt x="1899" y="490"/>
                </a:cubicBezTo>
                <a:cubicBezTo>
                  <a:pt x="1904" y="491"/>
                  <a:pt x="1906" y="496"/>
                  <a:pt x="1907" y="501"/>
                </a:cubicBezTo>
                <a:cubicBezTo>
                  <a:pt x="1906" y="497"/>
                  <a:pt x="1904" y="494"/>
                  <a:pt x="1901" y="492"/>
                </a:cubicBezTo>
                <a:cubicBezTo>
                  <a:pt x="1897" y="501"/>
                  <a:pt x="1898" y="513"/>
                  <a:pt x="1895" y="522"/>
                </a:cubicBezTo>
                <a:cubicBezTo>
                  <a:pt x="1892" y="530"/>
                  <a:pt x="1875" y="523"/>
                  <a:pt x="1871" y="523"/>
                </a:cubicBezTo>
                <a:cubicBezTo>
                  <a:pt x="1860" y="523"/>
                  <a:pt x="1849" y="522"/>
                  <a:pt x="1839" y="522"/>
                </a:cubicBezTo>
                <a:cubicBezTo>
                  <a:pt x="1834" y="522"/>
                  <a:pt x="1814" y="517"/>
                  <a:pt x="1812" y="523"/>
                </a:cubicBezTo>
                <a:cubicBezTo>
                  <a:pt x="1809" y="531"/>
                  <a:pt x="1796" y="522"/>
                  <a:pt x="1801" y="535"/>
                </a:cubicBezTo>
                <a:cubicBezTo>
                  <a:pt x="1802" y="539"/>
                  <a:pt x="1803" y="538"/>
                  <a:pt x="1804" y="543"/>
                </a:cubicBezTo>
                <a:cubicBezTo>
                  <a:pt x="1804" y="547"/>
                  <a:pt x="1803" y="550"/>
                  <a:pt x="1803" y="555"/>
                </a:cubicBezTo>
                <a:cubicBezTo>
                  <a:pt x="1804" y="565"/>
                  <a:pt x="1801" y="574"/>
                  <a:pt x="1795" y="584"/>
                </a:cubicBezTo>
                <a:cubicBezTo>
                  <a:pt x="1793" y="589"/>
                  <a:pt x="1789" y="600"/>
                  <a:pt x="1798" y="598"/>
                </a:cubicBezTo>
                <a:cubicBezTo>
                  <a:pt x="1804" y="608"/>
                  <a:pt x="1789" y="621"/>
                  <a:pt x="1809" y="621"/>
                </a:cubicBezTo>
                <a:cubicBezTo>
                  <a:pt x="1811" y="621"/>
                  <a:pt x="1813" y="618"/>
                  <a:pt x="1816" y="618"/>
                </a:cubicBezTo>
                <a:cubicBezTo>
                  <a:pt x="1821" y="617"/>
                  <a:pt x="1824" y="620"/>
                  <a:pt x="1829" y="622"/>
                </a:cubicBezTo>
                <a:cubicBezTo>
                  <a:pt x="1826" y="626"/>
                  <a:pt x="1830" y="628"/>
                  <a:pt x="1831" y="633"/>
                </a:cubicBezTo>
                <a:cubicBezTo>
                  <a:pt x="1833" y="639"/>
                  <a:pt x="1838" y="634"/>
                  <a:pt x="1840" y="633"/>
                </a:cubicBezTo>
                <a:cubicBezTo>
                  <a:pt x="1844" y="631"/>
                  <a:pt x="1850" y="625"/>
                  <a:pt x="1854" y="625"/>
                </a:cubicBezTo>
                <a:cubicBezTo>
                  <a:pt x="1861" y="624"/>
                  <a:pt x="1876" y="627"/>
                  <a:pt x="1882" y="624"/>
                </a:cubicBezTo>
                <a:cubicBezTo>
                  <a:pt x="1885" y="622"/>
                  <a:pt x="1885" y="617"/>
                  <a:pt x="1887" y="615"/>
                </a:cubicBezTo>
                <a:cubicBezTo>
                  <a:pt x="1891" y="612"/>
                  <a:pt x="1894" y="612"/>
                  <a:pt x="1899" y="612"/>
                </a:cubicBezTo>
                <a:cubicBezTo>
                  <a:pt x="1893" y="606"/>
                  <a:pt x="1907" y="597"/>
                  <a:pt x="1911" y="595"/>
                </a:cubicBezTo>
                <a:cubicBezTo>
                  <a:pt x="1900" y="586"/>
                  <a:pt x="1911" y="569"/>
                  <a:pt x="1921" y="564"/>
                </a:cubicBezTo>
                <a:cubicBezTo>
                  <a:pt x="1921" y="564"/>
                  <a:pt x="1920" y="564"/>
                  <a:pt x="1920" y="564"/>
                </a:cubicBezTo>
                <a:cubicBezTo>
                  <a:pt x="1926" y="552"/>
                  <a:pt x="1950" y="558"/>
                  <a:pt x="1952" y="542"/>
                </a:cubicBezTo>
                <a:cubicBezTo>
                  <a:pt x="1952" y="536"/>
                  <a:pt x="1944" y="529"/>
                  <a:pt x="1954" y="526"/>
                </a:cubicBezTo>
                <a:cubicBezTo>
                  <a:pt x="1957" y="525"/>
                  <a:pt x="1958" y="522"/>
                  <a:pt x="1961" y="522"/>
                </a:cubicBezTo>
                <a:cubicBezTo>
                  <a:pt x="1964" y="521"/>
                  <a:pt x="1964" y="526"/>
                  <a:pt x="1969" y="522"/>
                </a:cubicBezTo>
                <a:cubicBezTo>
                  <a:pt x="1972" y="526"/>
                  <a:pt x="1981" y="529"/>
                  <a:pt x="1987" y="529"/>
                </a:cubicBezTo>
                <a:cubicBezTo>
                  <a:pt x="1994" y="528"/>
                  <a:pt x="1995" y="523"/>
                  <a:pt x="2002" y="519"/>
                </a:cubicBezTo>
                <a:cubicBezTo>
                  <a:pt x="2014" y="514"/>
                  <a:pt x="2023" y="503"/>
                  <a:pt x="2035" y="516"/>
                </a:cubicBezTo>
                <a:cubicBezTo>
                  <a:pt x="2042" y="523"/>
                  <a:pt x="2040" y="533"/>
                  <a:pt x="2049" y="539"/>
                </a:cubicBezTo>
                <a:cubicBezTo>
                  <a:pt x="2054" y="542"/>
                  <a:pt x="2057" y="546"/>
                  <a:pt x="2061" y="550"/>
                </a:cubicBezTo>
                <a:cubicBezTo>
                  <a:pt x="2067" y="554"/>
                  <a:pt x="2097" y="563"/>
                  <a:pt x="2093" y="572"/>
                </a:cubicBezTo>
                <a:cubicBezTo>
                  <a:pt x="2103" y="575"/>
                  <a:pt x="2103" y="575"/>
                  <a:pt x="2107" y="584"/>
                </a:cubicBezTo>
                <a:cubicBezTo>
                  <a:pt x="2111" y="593"/>
                  <a:pt x="2104" y="597"/>
                  <a:pt x="2104" y="601"/>
                </a:cubicBezTo>
                <a:cubicBezTo>
                  <a:pt x="2102" y="613"/>
                  <a:pt x="2115" y="602"/>
                  <a:pt x="2114" y="596"/>
                </a:cubicBezTo>
                <a:cubicBezTo>
                  <a:pt x="2113" y="591"/>
                  <a:pt x="2122" y="593"/>
                  <a:pt x="2121" y="588"/>
                </a:cubicBezTo>
                <a:cubicBezTo>
                  <a:pt x="2121" y="580"/>
                  <a:pt x="2112" y="584"/>
                  <a:pt x="2115" y="574"/>
                </a:cubicBezTo>
                <a:cubicBezTo>
                  <a:pt x="2120" y="558"/>
                  <a:pt x="2136" y="580"/>
                  <a:pt x="2137" y="577"/>
                </a:cubicBezTo>
                <a:cubicBezTo>
                  <a:pt x="2140" y="569"/>
                  <a:pt x="2125" y="561"/>
                  <a:pt x="2118" y="559"/>
                </a:cubicBezTo>
                <a:cubicBezTo>
                  <a:pt x="2112" y="556"/>
                  <a:pt x="2108" y="554"/>
                  <a:pt x="2106" y="551"/>
                </a:cubicBezTo>
                <a:cubicBezTo>
                  <a:pt x="2106" y="551"/>
                  <a:pt x="2110" y="549"/>
                  <a:pt x="2108" y="547"/>
                </a:cubicBezTo>
                <a:cubicBezTo>
                  <a:pt x="2107" y="546"/>
                  <a:pt x="2102" y="547"/>
                  <a:pt x="2101" y="547"/>
                </a:cubicBezTo>
                <a:cubicBezTo>
                  <a:pt x="2088" y="547"/>
                  <a:pt x="2084" y="537"/>
                  <a:pt x="2079" y="528"/>
                </a:cubicBezTo>
                <a:cubicBezTo>
                  <a:pt x="2075" y="519"/>
                  <a:pt x="2058" y="516"/>
                  <a:pt x="2061" y="504"/>
                </a:cubicBezTo>
                <a:cubicBezTo>
                  <a:pt x="2061" y="502"/>
                  <a:pt x="2062" y="503"/>
                  <a:pt x="2063" y="503"/>
                </a:cubicBezTo>
                <a:cubicBezTo>
                  <a:pt x="2063" y="499"/>
                  <a:pt x="2055" y="493"/>
                  <a:pt x="2064" y="492"/>
                </a:cubicBezTo>
                <a:cubicBezTo>
                  <a:pt x="2064" y="493"/>
                  <a:pt x="2063" y="493"/>
                  <a:pt x="2062" y="494"/>
                </a:cubicBezTo>
                <a:cubicBezTo>
                  <a:pt x="2067" y="493"/>
                  <a:pt x="2075" y="484"/>
                  <a:pt x="2079" y="492"/>
                </a:cubicBezTo>
                <a:cubicBezTo>
                  <a:pt x="2075" y="493"/>
                  <a:pt x="2076" y="503"/>
                  <a:pt x="2080" y="504"/>
                </a:cubicBezTo>
                <a:cubicBezTo>
                  <a:pt x="2084" y="504"/>
                  <a:pt x="2083" y="495"/>
                  <a:pt x="2086" y="496"/>
                </a:cubicBezTo>
                <a:cubicBezTo>
                  <a:pt x="2093" y="497"/>
                  <a:pt x="2093" y="507"/>
                  <a:pt x="2099" y="511"/>
                </a:cubicBezTo>
                <a:cubicBezTo>
                  <a:pt x="2097" y="511"/>
                  <a:pt x="2096" y="512"/>
                  <a:pt x="2095" y="511"/>
                </a:cubicBezTo>
                <a:cubicBezTo>
                  <a:pt x="2102" y="524"/>
                  <a:pt x="2115" y="524"/>
                  <a:pt x="2126" y="532"/>
                </a:cubicBezTo>
                <a:cubicBezTo>
                  <a:pt x="2121" y="529"/>
                  <a:pt x="2119" y="530"/>
                  <a:pt x="2114" y="531"/>
                </a:cubicBezTo>
                <a:cubicBezTo>
                  <a:pt x="2117" y="532"/>
                  <a:pt x="2121" y="531"/>
                  <a:pt x="2125" y="533"/>
                </a:cubicBezTo>
                <a:cubicBezTo>
                  <a:pt x="2131" y="535"/>
                  <a:pt x="2136" y="538"/>
                  <a:pt x="2140" y="542"/>
                </a:cubicBezTo>
                <a:cubicBezTo>
                  <a:pt x="2142" y="544"/>
                  <a:pt x="2150" y="548"/>
                  <a:pt x="2151" y="550"/>
                </a:cubicBezTo>
                <a:cubicBezTo>
                  <a:pt x="2151" y="552"/>
                  <a:pt x="2149" y="562"/>
                  <a:pt x="2149" y="561"/>
                </a:cubicBezTo>
                <a:cubicBezTo>
                  <a:pt x="2149" y="566"/>
                  <a:pt x="2146" y="570"/>
                  <a:pt x="2151" y="573"/>
                </a:cubicBezTo>
                <a:cubicBezTo>
                  <a:pt x="2154" y="574"/>
                  <a:pt x="2156" y="575"/>
                  <a:pt x="2156" y="579"/>
                </a:cubicBezTo>
                <a:cubicBezTo>
                  <a:pt x="2158" y="585"/>
                  <a:pt x="2165" y="586"/>
                  <a:pt x="2168" y="590"/>
                </a:cubicBezTo>
                <a:cubicBezTo>
                  <a:pt x="2169" y="591"/>
                  <a:pt x="2171" y="598"/>
                  <a:pt x="2171" y="601"/>
                </a:cubicBezTo>
                <a:cubicBezTo>
                  <a:pt x="2177" y="598"/>
                  <a:pt x="2192" y="599"/>
                  <a:pt x="2197" y="604"/>
                </a:cubicBezTo>
                <a:cubicBezTo>
                  <a:pt x="2192" y="606"/>
                  <a:pt x="2173" y="596"/>
                  <a:pt x="2172" y="607"/>
                </a:cubicBezTo>
                <a:cubicBezTo>
                  <a:pt x="2172" y="609"/>
                  <a:pt x="2178" y="614"/>
                  <a:pt x="2179" y="616"/>
                </a:cubicBezTo>
                <a:cubicBezTo>
                  <a:pt x="2180" y="619"/>
                  <a:pt x="2176" y="622"/>
                  <a:pt x="2182" y="625"/>
                </a:cubicBezTo>
                <a:cubicBezTo>
                  <a:pt x="2182" y="615"/>
                  <a:pt x="2188" y="625"/>
                  <a:pt x="2190" y="630"/>
                </a:cubicBezTo>
                <a:cubicBezTo>
                  <a:pt x="2186" y="619"/>
                  <a:pt x="2195" y="628"/>
                  <a:pt x="2198" y="629"/>
                </a:cubicBezTo>
                <a:cubicBezTo>
                  <a:pt x="2196" y="626"/>
                  <a:pt x="2193" y="617"/>
                  <a:pt x="2192" y="612"/>
                </a:cubicBezTo>
                <a:cubicBezTo>
                  <a:pt x="2195" y="613"/>
                  <a:pt x="2198" y="615"/>
                  <a:pt x="2201" y="614"/>
                </a:cubicBezTo>
                <a:cubicBezTo>
                  <a:pt x="2201" y="613"/>
                  <a:pt x="2194" y="610"/>
                  <a:pt x="2195" y="608"/>
                </a:cubicBezTo>
                <a:cubicBezTo>
                  <a:pt x="2197" y="600"/>
                  <a:pt x="2206" y="609"/>
                  <a:pt x="2208" y="611"/>
                </a:cubicBezTo>
                <a:cubicBezTo>
                  <a:pt x="2211" y="600"/>
                  <a:pt x="2197" y="595"/>
                  <a:pt x="2188" y="593"/>
                </a:cubicBezTo>
                <a:cubicBezTo>
                  <a:pt x="2189" y="593"/>
                  <a:pt x="2191" y="592"/>
                  <a:pt x="2192" y="592"/>
                </a:cubicBezTo>
                <a:cubicBezTo>
                  <a:pt x="2190" y="586"/>
                  <a:pt x="2195" y="583"/>
                  <a:pt x="2196" y="589"/>
                </a:cubicBezTo>
                <a:cubicBezTo>
                  <a:pt x="2197" y="589"/>
                  <a:pt x="2198" y="588"/>
                  <a:pt x="2198" y="588"/>
                </a:cubicBezTo>
                <a:cubicBezTo>
                  <a:pt x="2196" y="583"/>
                  <a:pt x="2180" y="569"/>
                  <a:pt x="2192" y="566"/>
                </a:cubicBezTo>
                <a:cubicBezTo>
                  <a:pt x="2192" y="567"/>
                  <a:pt x="2191" y="568"/>
                  <a:pt x="2191" y="568"/>
                </a:cubicBezTo>
                <a:cubicBezTo>
                  <a:pt x="2194" y="572"/>
                  <a:pt x="2197" y="576"/>
                  <a:pt x="2202" y="577"/>
                </a:cubicBezTo>
                <a:cubicBezTo>
                  <a:pt x="2197" y="574"/>
                  <a:pt x="2197" y="570"/>
                  <a:pt x="2204" y="570"/>
                </a:cubicBezTo>
                <a:cubicBezTo>
                  <a:pt x="2198" y="561"/>
                  <a:pt x="2221" y="560"/>
                  <a:pt x="2227" y="563"/>
                </a:cubicBezTo>
                <a:cubicBezTo>
                  <a:pt x="2233" y="565"/>
                  <a:pt x="2230" y="566"/>
                  <a:pt x="2238" y="566"/>
                </a:cubicBezTo>
                <a:cubicBezTo>
                  <a:pt x="2240" y="566"/>
                  <a:pt x="2232" y="571"/>
                  <a:pt x="2233" y="575"/>
                </a:cubicBezTo>
                <a:cubicBezTo>
                  <a:pt x="2240" y="569"/>
                  <a:pt x="2247" y="559"/>
                  <a:pt x="2257" y="559"/>
                </a:cubicBezTo>
                <a:cubicBezTo>
                  <a:pt x="2264" y="559"/>
                  <a:pt x="2272" y="560"/>
                  <a:pt x="2260" y="555"/>
                </a:cubicBezTo>
                <a:cubicBezTo>
                  <a:pt x="2250" y="550"/>
                  <a:pt x="2246" y="534"/>
                  <a:pt x="2252" y="525"/>
                </a:cubicBezTo>
                <a:cubicBezTo>
                  <a:pt x="2253" y="523"/>
                  <a:pt x="2259" y="525"/>
                  <a:pt x="2258" y="520"/>
                </a:cubicBezTo>
                <a:cubicBezTo>
                  <a:pt x="2257" y="518"/>
                  <a:pt x="2257" y="514"/>
                  <a:pt x="2258" y="511"/>
                </a:cubicBezTo>
                <a:cubicBezTo>
                  <a:pt x="2258" y="509"/>
                  <a:pt x="2259" y="501"/>
                  <a:pt x="2262" y="501"/>
                </a:cubicBezTo>
                <a:cubicBezTo>
                  <a:pt x="2262" y="502"/>
                  <a:pt x="2262" y="503"/>
                  <a:pt x="2262" y="505"/>
                </a:cubicBezTo>
                <a:cubicBezTo>
                  <a:pt x="2269" y="505"/>
                  <a:pt x="2271" y="499"/>
                  <a:pt x="2269" y="495"/>
                </a:cubicBezTo>
                <a:cubicBezTo>
                  <a:pt x="2269" y="492"/>
                  <a:pt x="2266" y="483"/>
                  <a:pt x="2274" y="488"/>
                </a:cubicBezTo>
                <a:cubicBezTo>
                  <a:pt x="2282" y="482"/>
                  <a:pt x="2279" y="475"/>
                  <a:pt x="2291" y="478"/>
                </a:cubicBezTo>
                <a:cubicBezTo>
                  <a:pt x="2299" y="480"/>
                  <a:pt x="2304" y="489"/>
                  <a:pt x="2314" y="483"/>
                </a:cubicBezTo>
                <a:cubicBezTo>
                  <a:pt x="2320" y="491"/>
                  <a:pt x="2300" y="489"/>
                  <a:pt x="2304" y="496"/>
                </a:cubicBezTo>
                <a:cubicBezTo>
                  <a:pt x="2304" y="496"/>
                  <a:pt x="2326" y="500"/>
                  <a:pt x="2314" y="507"/>
                </a:cubicBezTo>
                <a:cubicBezTo>
                  <a:pt x="2321" y="513"/>
                  <a:pt x="2323" y="507"/>
                  <a:pt x="2328" y="504"/>
                </a:cubicBezTo>
                <a:cubicBezTo>
                  <a:pt x="2331" y="502"/>
                  <a:pt x="2334" y="503"/>
                  <a:pt x="2337" y="500"/>
                </a:cubicBezTo>
                <a:cubicBezTo>
                  <a:pt x="2340" y="497"/>
                  <a:pt x="2342" y="502"/>
                  <a:pt x="2345" y="501"/>
                </a:cubicBezTo>
                <a:cubicBezTo>
                  <a:pt x="2346" y="500"/>
                  <a:pt x="2357" y="496"/>
                  <a:pt x="2349" y="494"/>
                </a:cubicBezTo>
                <a:cubicBezTo>
                  <a:pt x="2345" y="493"/>
                  <a:pt x="2341" y="498"/>
                  <a:pt x="2338" y="496"/>
                </a:cubicBezTo>
                <a:cubicBezTo>
                  <a:pt x="2332" y="493"/>
                  <a:pt x="2325" y="483"/>
                  <a:pt x="2333" y="479"/>
                </a:cubicBezTo>
                <a:cubicBezTo>
                  <a:pt x="2336" y="483"/>
                  <a:pt x="2377" y="459"/>
                  <a:pt x="2380" y="469"/>
                </a:cubicBezTo>
                <a:cubicBezTo>
                  <a:pt x="2376" y="471"/>
                  <a:pt x="2370" y="472"/>
                  <a:pt x="2370" y="475"/>
                </a:cubicBezTo>
                <a:cubicBezTo>
                  <a:pt x="2371" y="475"/>
                  <a:pt x="2371" y="475"/>
                  <a:pt x="2372" y="476"/>
                </a:cubicBezTo>
                <a:cubicBezTo>
                  <a:pt x="2369" y="476"/>
                  <a:pt x="2366" y="477"/>
                  <a:pt x="2363" y="476"/>
                </a:cubicBezTo>
                <a:cubicBezTo>
                  <a:pt x="2365" y="481"/>
                  <a:pt x="2370" y="480"/>
                  <a:pt x="2374" y="485"/>
                </a:cubicBezTo>
                <a:cubicBezTo>
                  <a:pt x="2365" y="481"/>
                  <a:pt x="2363" y="492"/>
                  <a:pt x="2365" y="496"/>
                </a:cubicBezTo>
                <a:cubicBezTo>
                  <a:pt x="2361" y="496"/>
                  <a:pt x="2356" y="494"/>
                  <a:pt x="2353" y="495"/>
                </a:cubicBezTo>
                <a:cubicBezTo>
                  <a:pt x="2359" y="500"/>
                  <a:pt x="2364" y="506"/>
                  <a:pt x="2373" y="509"/>
                </a:cubicBezTo>
                <a:cubicBezTo>
                  <a:pt x="2383" y="513"/>
                  <a:pt x="2390" y="521"/>
                  <a:pt x="2399" y="526"/>
                </a:cubicBezTo>
                <a:cubicBezTo>
                  <a:pt x="2408" y="531"/>
                  <a:pt x="2415" y="533"/>
                  <a:pt x="2419" y="543"/>
                </a:cubicBezTo>
                <a:cubicBezTo>
                  <a:pt x="2423" y="551"/>
                  <a:pt x="2418" y="555"/>
                  <a:pt x="2410" y="558"/>
                </a:cubicBezTo>
                <a:cubicBezTo>
                  <a:pt x="2402" y="562"/>
                  <a:pt x="2396" y="558"/>
                  <a:pt x="2388" y="560"/>
                </a:cubicBezTo>
                <a:cubicBezTo>
                  <a:pt x="2384" y="561"/>
                  <a:pt x="2366" y="563"/>
                  <a:pt x="2364" y="557"/>
                </a:cubicBezTo>
                <a:cubicBezTo>
                  <a:pt x="2363" y="552"/>
                  <a:pt x="2353" y="561"/>
                  <a:pt x="2353" y="552"/>
                </a:cubicBezTo>
                <a:cubicBezTo>
                  <a:pt x="2353" y="550"/>
                  <a:pt x="2341" y="551"/>
                  <a:pt x="2338" y="544"/>
                </a:cubicBezTo>
                <a:cubicBezTo>
                  <a:pt x="2332" y="550"/>
                  <a:pt x="2322" y="544"/>
                  <a:pt x="2315" y="546"/>
                </a:cubicBezTo>
                <a:cubicBezTo>
                  <a:pt x="2306" y="549"/>
                  <a:pt x="2300" y="558"/>
                  <a:pt x="2291" y="559"/>
                </a:cubicBezTo>
                <a:cubicBezTo>
                  <a:pt x="2288" y="560"/>
                  <a:pt x="2284" y="558"/>
                  <a:pt x="2281" y="558"/>
                </a:cubicBezTo>
                <a:cubicBezTo>
                  <a:pt x="2278" y="558"/>
                  <a:pt x="2274" y="558"/>
                  <a:pt x="2271" y="557"/>
                </a:cubicBezTo>
                <a:cubicBezTo>
                  <a:pt x="2269" y="557"/>
                  <a:pt x="2266" y="558"/>
                  <a:pt x="2267" y="561"/>
                </a:cubicBezTo>
                <a:cubicBezTo>
                  <a:pt x="2268" y="564"/>
                  <a:pt x="2275" y="564"/>
                  <a:pt x="2278" y="564"/>
                </a:cubicBezTo>
                <a:cubicBezTo>
                  <a:pt x="2273" y="565"/>
                  <a:pt x="2268" y="565"/>
                  <a:pt x="2264" y="567"/>
                </a:cubicBezTo>
                <a:cubicBezTo>
                  <a:pt x="2266" y="568"/>
                  <a:pt x="2267" y="569"/>
                  <a:pt x="2269" y="569"/>
                </a:cubicBezTo>
                <a:cubicBezTo>
                  <a:pt x="2264" y="572"/>
                  <a:pt x="2260" y="568"/>
                  <a:pt x="2255" y="568"/>
                </a:cubicBezTo>
                <a:cubicBezTo>
                  <a:pt x="2253" y="568"/>
                  <a:pt x="2252" y="571"/>
                  <a:pt x="2250" y="571"/>
                </a:cubicBezTo>
                <a:cubicBezTo>
                  <a:pt x="2248" y="571"/>
                  <a:pt x="2246" y="568"/>
                  <a:pt x="2246" y="568"/>
                </a:cubicBezTo>
                <a:cubicBezTo>
                  <a:pt x="2241" y="568"/>
                  <a:pt x="2233" y="573"/>
                  <a:pt x="2233" y="577"/>
                </a:cubicBezTo>
                <a:cubicBezTo>
                  <a:pt x="2231" y="587"/>
                  <a:pt x="2235" y="582"/>
                  <a:pt x="2242" y="582"/>
                </a:cubicBezTo>
                <a:cubicBezTo>
                  <a:pt x="2241" y="583"/>
                  <a:pt x="2241" y="585"/>
                  <a:pt x="2239" y="586"/>
                </a:cubicBezTo>
                <a:cubicBezTo>
                  <a:pt x="2242" y="589"/>
                  <a:pt x="2246" y="593"/>
                  <a:pt x="2240" y="595"/>
                </a:cubicBezTo>
                <a:cubicBezTo>
                  <a:pt x="2241" y="597"/>
                  <a:pt x="2243" y="599"/>
                  <a:pt x="2246" y="599"/>
                </a:cubicBezTo>
                <a:cubicBezTo>
                  <a:pt x="2239" y="604"/>
                  <a:pt x="2239" y="595"/>
                  <a:pt x="2238" y="596"/>
                </a:cubicBezTo>
                <a:cubicBezTo>
                  <a:pt x="2233" y="598"/>
                  <a:pt x="2236" y="604"/>
                  <a:pt x="2241" y="603"/>
                </a:cubicBezTo>
                <a:cubicBezTo>
                  <a:pt x="2248" y="601"/>
                  <a:pt x="2247" y="611"/>
                  <a:pt x="2248" y="615"/>
                </a:cubicBezTo>
                <a:cubicBezTo>
                  <a:pt x="2251" y="624"/>
                  <a:pt x="2254" y="620"/>
                  <a:pt x="2262" y="620"/>
                </a:cubicBezTo>
                <a:cubicBezTo>
                  <a:pt x="2260" y="622"/>
                  <a:pt x="2258" y="624"/>
                  <a:pt x="2255" y="624"/>
                </a:cubicBezTo>
                <a:cubicBezTo>
                  <a:pt x="2260" y="624"/>
                  <a:pt x="2267" y="623"/>
                  <a:pt x="2270" y="625"/>
                </a:cubicBezTo>
                <a:cubicBezTo>
                  <a:pt x="2273" y="627"/>
                  <a:pt x="2272" y="630"/>
                  <a:pt x="2276" y="632"/>
                </a:cubicBezTo>
                <a:cubicBezTo>
                  <a:pt x="2280" y="635"/>
                  <a:pt x="2287" y="633"/>
                  <a:pt x="2290" y="630"/>
                </a:cubicBezTo>
                <a:cubicBezTo>
                  <a:pt x="2294" y="626"/>
                  <a:pt x="2289" y="620"/>
                  <a:pt x="2300" y="624"/>
                </a:cubicBezTo>
                <a:cubicBezTo>
                  <a:pt x="2313" y="628"/>
                  <a:pt x="2314" y="638"/>
                  <a:pt x="2329" y="633"/>
                </a:cubicBezTo>
                <a:cubicBezTo>
                  <a:pt x="2335" y="632"/>
                  <a:pt x="2335" y="626"/>
                  <a:pt x="2341" y="624"/>
                </a:cubicBezTo>
                <a:cubicBezTo>
                  <a:pt x="2345" y="623"/>
                  <a:pt x="2348" y="628"/>
                  <a:pt x="2352" y="627"/>
                </a:cubicBezTo>
                <a:cubicBezTo>
                  <a:pt x="2354" y="627"/>
                  <a:pt x="2360" y="618"/>
                  <a:pt x="2361" y="625"/>
                </a:cubicBezTo>
                <a:cubicBezTo>
                  <a:pt x="2362" y="627"/>
                  <a:pt x="2359" y="627"/>
                  <a:pt x="2359" y="628"/>
                </a:cubicBezTo>
                <a:cubicBezTo>
                  <a:pt x="2359" y="628"/>
                  <a:pt x="2357" y="630"/>
                  <a:pt x="2357" y="630"/>
                </a:cubicBezTo>
                <a:cubicBezTo>
                  <a:pt x="2355" y="633"/>
                  <a:pt x="2359" y="632"/>
                  <a:pt x="2359" y="635"/>
                </a:cubicBezTo>
                <a:cubicBezTo>
                  <a:pt x="2359" y="637"/>
                  <a:pt x="2356" y="640"/>
                  <a:pt x="2358" y="643"/>
                </a:cubicBezTo>
                <a:cubicBezTo>
                  <a:pt x="2359" y="645"/>
                  <a:pt x="2360" y="646"/>
                  <a:pt x="2359" y="649"/>
                </a:cubicBezTo>
                <a:cubicBezTo>
                  <a:pt x="2359" y="652"/>
                  <a:pt x="2360" y="654"/>
                  <a:pt x="2361" y="657"/>
                </a:cubicBezTo>
                <a:cubicBezTo>
                  <a:pt x="2361" y="658"/>
                  <a:pt x="2358" y="664"/>
                  <a:pt x="2357" y="666"/>
                </a:cubicBezTo>
                <a:cubicBezTo>
                  <a:pt x="2353" y="677"/>
                  <a:pt x="2352" y="692"/>
                  <a:pt x="2346" y="702"/>
                </a:cubicBezTo>
                <a:cubicBezTo>
                  <a:pt x="2343" y="706"/>
                  <a:pt x="2341" y="708"/>
                  <a:pt x="2337" y="709"/>
                </a:cubicBezTo>
                <a:cubicBezTo>
                  <a:pt x="2334" y="710"/>
                  <a:pt x="2332" y="710"/>
                  <a:pt x="2329" y="710"/>
                </a:cubicBezTo>
                <a:cubicBezTo>
                  <a:pt x="2329" y="710"/>
                  <a:pt x="2325" y="711"/>
                  <a:pt x="2324" y="711"/>
                </a:cubicBezTo>
                <a:cubicBezTo>
                  <a:pt x="2322" y="711"/>
                  <a:pt x="2319" y="709"/>
                  <a:pt x="2318" y="707"/>
                </a:cubicBezTo>
                <a:cubicBezTo>
                  <a:pt x="2317" y="714"/>
                  <a:pt x="2311" y="708"/>
                  <a:pt x="2312" y="704"/>
                </a:cubicBezTo>
                <a:cubicBezTo>
                  <a:pt x="2309" y="705"/>
                  <a:pt x="2301" y="706"/>
                  <a:pt x="2299" y="705"/>
                </a:cubicBezTo>
                <a:cubicBezTo>
                  <a:pt x="2293" y="703"/>
                  <a:pt x="2293" y="710"/>
                  <a:pt x="2289" y="707"/>
                </a:cubicBezTo>
                <a:cubicBezTo>
                  <a:pt x="2280" y="715"/>
                  <a:pt x="2278" y="713"/>
                  <a:pt x="2268" y="710"/>
                </a:cubicBezTo>
                <a:cubicBezTo>
                  <a:pt x="2263" y="709"/>
                  <a:pt x="2258" y="708"/>
                  <a:pt x="2253" y="706"/>
                </a:cubicBezTo>
                <a:cubicBezTo>
                  <a:pt x="2246" y="703"/>
                  <a:pt x="2238" y="705"/>
                  <a:pt x="2232" y="703"/>
                </a:cubicBezTo>
                <a:cubicBezTo>
                  <a:pt x="2227" y="702"/>
                  <a:pt x="2228" y="704"/>
                  <a:pt x="2225" y="699"/>
                </a:cubicBezTo>
                <a:cubicBezTo>
                  <a:pt x="2223" y="695"/>
                  <a:pt x="2207" y="695"/>
                  <a:pt x="2202" y="693"/>
                </a:cubicBezTo>
                <a:cubicBezTo>
                  <a:pt x="2198" y="692"/>
                  <a:pt x="2201" y="688"/>
                  <a:pt x="2199" y="687"/>
                </a:cubicBezTo>
                <a:cubicBezTo>
                  <a:pt x="2196" y="684"/>
                  <a:pt x="2191" y="683"/>
                  <a:pt x="2188" y="683"/>
                </a:cubicBezTo>
                <a:cubicBezTo>
                  <a:pt x="2181" y="682"/>
                  <a:pt x="2173" y="684"/>
                  <a:pt x="2167" y="688"/>
                </a:cubicBezTo>
                <a:cubicBezTo>
                  <a:pt x="2155" y="696"/>
                  <a:pt x="2163" y="700"/>
                  <a:pt x="2163" y="710"/>
                </a:cubicBezTo>
                <a:cubicBezTo>
                  <a:pt x="2162" y="715"/>
                  <a:pt x="2157" y="720"/>
                  <a:pt x="2154" y="721"/>
                </a:cubicBezTo>
                <a:cubicBezTo>
                  <a:pt x="2147" y="725"/>
                  <a:pt x="2144" y="720"/>
                  <a:pt x="2139" y="716"/>
                </a:cubicBezTo>
                <a:cubicBezTo>
                  <a:pt x="2133" y="712"/>
                  <a:pt x="2127" y="710"/>
                  <a:pt x="2120" y="708"/>
                </a:cubicBezTo>
                <a:cubicBezTo>
                  <a:pt x="2115" y="707"/>
                  <a:pt x="2111" y="709"/>
                  <a:pt x="2106" y="706"/>
                </a:cubicBezTo>
                <a:cubicBezTo>
                  <a:pt x="2103" y="704"/>
                  <a:pt x="2101" y="699"/>
                  <a:pt x="2101" y="695"/>
                </a:cubicBezTo>
                <a:cubicBezTo>
                  <a:pt x="2101" y="689"/>
                  <a:pt x="2093" y="689"/>
                  <a:pt x="2089" y="687"/>
                </a:cubicBezTo>
                <a:cubicBezTo>
                  <a:pt x="2077" y="682"/>
                  <a:pt x="2068" y="684"/>
                  <a:pt x="2057" y="680"/>
                </a:cubicBezTo>
                <a:cubicBezTo>
                  <a:pt x="2054" y="679"/>
                  <a:pt x="2052" y="679"/>
                  <a:pt x="2049" y="678"/>
                </a:cubicBezTo>
                <a:cubicBezTo>
                  <a:pt x="2046" y="678"/>
                  <a:pt x="2047" y="674"/>
                  <a:pt x="2044" y="673"/>
                </a:cubicBezTo>
                <a:cubicBezTo>
                  <a:pt x="2043" y="672"/>
                  <a:pt x="2029" y="670"/>
                  <a:pt x="2034" y="662"/>
                </a:cubicBezTo>
                <a:cubicBezTo>
                  <a:pt x="2036" y="658"/>
                  <a:pt x="2047" y="655"/>
                  <a:pt x="2047" y="648"/>
                </a:cubicBezTo>
                <a:cubicBezTo>
                  <a:pt x="2048" y="641"/>
                  <a:pt x="2037" y="639"/>
                  <a:pt x="2039" y="632"/>
                </a:cubicBezTo>
                <a:cubicBezTo>
                  <a:pt x="2039" y="629"/>
                  <a:pt x="2053" y="620"/>
                  <a:pt x="2044" y="620"/>
                </a:cubicBezTo>
                <a:cubicBezTo>
                  <a:pt x="2042" y="620"/>
                  <a:pt x="2031" y="631"/>
                  <a:pt x="2036" y="618"/>
                </a:cubicBezTo>
                <a:cubicBezTo>
                  <a:pt x="2028" y="612"/>
                  <a:pt x="2022" y="620"/>
                  <a:pt x="2014" y="622"/>
                </a:cubicBezTo>
                <a:cubicBezTo>
                  <a:pt x="2010" y="623"/>
                  <a:pt x="2004" y="624"/>
                  <a:pt x="2002" y="620"/>
                </a:cubicBezTo>
                <a:cubicBezTo>
                  <a:pt x="2003" y="622"/>
                  <a:pt x="1988" y="622"/>
                  <a:pt x="1987" y="622"/>
                </a:cubicBezTo>
                <a:cubicBezTo>
                  <a:pt x="1983" y="622"/>
                  <a:pt x="1978" y="627"/>
                  <a:pt x="1974" y="626"/>
                </a:cubicBezTo>
                <a:cubicBezTo>
                  <a:pt x="1968" y="624"/>
                  <a:pt x="1966" y="622"/>
                  <a:pt x="1958" y="622"/>
                </a:cubicBezTo>
                <a:cubicBezTo>
                  <a:pt x="1949" y="622"/>
                  <a:pt x="1938" y="626"/>
                  <a:pt x="1929" y="627"/>
                </a:cubicBezTo>
                <a:cubicBezTo>
                  <a:pt x="1924" y="628"/>
                  <a:pt x="1920" y="628"/>
                  <a:pt x="1916" y="631"/>
                </a:cubicBezTo>
                <a:cubicBezTo>
                  <a:pt x="1912" y="633"/>
                  <a:pt x="1910" y="637"/>
                  <a:pt x="1908" y="638"/>
                </a:cubicBezTo>
                <a:cubicBezTo>
                  <a:pt x="1904" y="640"/>
                  <a:pt x="1904" y="637"/>
                  <a:pt x="1899" y="639"/>
                </a:cubicBezTo>
                <a:cubicBezTo>
                  <a:pt x="1894" y="641"/>
                  <a:pt x="1892" y="644"/>
                  <a:pt x="1888" y="647"/>
                </a:cubicBezTo>
                <a:cubicBezTo>
                  <a:pt x="1880" y="652"/>
                  <a:pt x="1870" y="648"/>
                  <a:pt x="1861" y="648"/>
                </a:cubicBezTo>
                <a:cubicBezTo>
                  <a:pt x="1852" y="647"/>
                  <a:pt x="1841" y="650"/>
                  <a:pt x="1840" y="637"/>
                </a:cubicBezTo>
                <a:cubicBezTo>
                  <a:pt x="1828" y="638"/>
                  <a:pt x="1827" y="658"/>
                  <a:pt x="1819" y="666"/>
                </a:cubicBezTo>
                <a:cubicBezTo>
                  <a:pt x="1810" y="676"/>
                  <a:pt x="1795" y="676"/>
                  <a:pt x="1787" y="689"/>
                </a:cubicBezTo>
                <a:cubicBezTo>
                  <a:pt x="1785" y="693"/>
                  <a:pt x="1783" y="698"/>
                  <a:pt x="1781" y="702"/>
                </a:cubicBezTo>
                <a:cubicBezTo>
                  <a:pt x="1777" y="710"/>
                  <a:pt x="1782" y="716"/>
                  <a:pt x="1781" y="724"/>
                </a:cubicBezTo>
                <a:cubicBezTo>
                  <a:pt x="1779" y="735"/>
                  <a:pt x="1767" y="740"/>
                  <a:pt x="1760" y="747"/>
                </a:cubicBezTo>
                <a:cubicBezTo>
                  <a:pt x="1756" y="751"/>
                  <a:pt x="1753" y="754"/>
                  <a:pt x="1746" y="756"/>
                </a:cubicBezTo>
                <a:cubicBezTo>
                  <a:pt x="1744" y="756"/>
                  <a:pt x="1736" y="757"/>
                  <a:pt x="1735" y="759"/>
                </a:cubicBezTo>
                <a:cubicBezTo>
                  <a:pt x="1733" y="767"/>
                  <a:pt x="1728" y="775"/>
                  <a:pt x="1721" y="780"/>
                </a:cubicBezTo>
                <a:cubicBezTo>
                  <a:pt x="1713" y="786"/>
                  <a:pt x="1712" y="793"/>
                  <a:pt x="1709" y="802"/>
                </a:cubicBezTo>
                <a:cubicBezTo>
                  <a:pt x="1707" y="809"/>
                  <a:pt x="1704" y="810"/>
                  <a:pt x="1699" y="816"/>
                </a:cubicBezTo>
                <a:cubicBezTo>
                  <a:pt x="1692" y="824"/>
                  <a:pt x="1691" y="833"/>
                  <a:pt x="1686" y="842"/>
                </a:cubicBezTo>
                <a:cubicBezTo>
                  <a:pt x="1685" y="845"/>
                  <a:pt x="1681" y="845"/>
                  <a:pt x="1680" y="849"/>
                </a:cubicBezTo>
                <a:cubicBezTo>
                  <a:pt x="1678" y="855"/>
                  <a:pt x="1677" y="861"/>
                  <a:pt x="1677" y="866"/>
                </a:cubicBezTo>
                <a:cubicBezTo>
                  <a:pt x="1677" y="864"/>
                  <a:pt x="1679" y="863"/>
                  <a:pt x="1679" y="861"/>
                </a:cubicBezTo>
                <a:cubicBezTo>
                  <a:pt x="1684" y="866"/>
                  <a:pt x="1689" y="871"/>
                  <a:pt x="1688" y="879"/>
                </a:cubicBezTo>
                <a:cubicBezTo>
                  <a:pt x="1687" y="885"/>
                  <a:pt x="1687" y="890"/>
                  <a:pt x="1688" y="896"/>
                </a:cubicBezTo>
                <a:cubicBezTo>
                  <a:pt x="1689" y="906"/>
                  <a:pt x="1689" y="914"/>
                  <a:pt x="1685" y="923"/>
                </a:cubicBezTo>
                <a:cubicBezTo>
                  <a:pt x="1682" y="933"/>
                  <a:pt x="1681" y="941"/>
                  <a:pt x="1676" y="950"/>
                </a:cubicBezTo>
                <a:cubicBezTo>
                  <a:pt x="1673" y="955"/>
                  <a:pt x="1670" y="962"/>
                  <a:pt x="1677" y="966"/>
                </a:cubicBezTo>
                <a:cubicBezTo>
                  <a:pt x="1679" y="968"/>
                  <a:pt x="1680" y="969"/>
                  <a:pt x="1683" y="966"/>
                </a:cubicBezTo>
                <a:cubicBezTo>
                  <a:pt x="1682" y="967"/>
                  <a:pt x="1681" y="968"/>
                  <a:pt x="1680" y="969"/>
                </a:cubicBezTo>
                <a:cubicBezTo>
                  <a:pt x="1681" y="972"/>
                  <a:pt x="1678" y="981"/>
                  <a:pt x="1687" y="978"/>
                </a:cubicBezTo>
                <a:cubicBezTo>
                  <a:pt x="1679" y="985"/>
                  <a:pt x="1679" y="971"/>
                  <a:pt x="1677" y="983"/>
                </a:cubicBezTo>
                <a:cubicBezTo>
                  <a:pt x="1676" y="988"/>
                  <a:pt x="1675" y="1000"/>
                  <a:pt x="1684" y="995"/>
                </a:cubicBezTo>
                <a:cubicBezTo>
                  <a:pt x="1680" y="999"/>
                  <a:pt x="1684" y="1002"/>
                  <a:pt x="1688" y="999"/>
                </a:cubicBezTo>
                <a:cubicBezTo>
                  <a:pt x="1688" y="1000"/>
                  <a:pt x="1688" y="1002"/>
                  <a:pt x="1687" y="1003"/>
                </a:cubicBezTo>
                <a:cubicBezTo>
                  <a:pt x="1691" y="1003"/>
                  <a:pt x="1700" y="995"/>
                  <a:pt x="1701" y="1003"/>
                </a:cubicBezTo>
                <a:cubicBezTo>
                  <a:pt x="1698" y="1000"/>
                  <a:pt x="1691" y="1000"/>
                  <a:pt x="1694" y="1004"/>
                </a:cubicBezTo>
                <a:cubicBezTo>
                  <a:pt x="1694" y="1005"/>
                  <a:pt x="1693" y="1005"/>
                  <a:pt x="1694" y="1006"/>
                </a:cubicBezTo>
                <a:cubicBezTo>
                  <a:pt x="1694" y="1006"/>
                  <a:pt x="1695" y="1006"/>
                  <a:pt x="1695" y="1005"/>
                </a:cubicBezTo>
                <a:cubicBezTo>
                  <a:pt x="1690" y="1010"/>
                  <a:pt x="1697" y="1014"/>
                  <a:pt x="1700" y="1018"/>
                </a:cubicBezTo>
                <a:cubicBezTo>
                  <a:pt x="1700" y="1016"/>
                  <a:pt x="1701" y="1015"/>
                  <a:pt x="1701" y="1014"/>
                </a:cubicBezTo>
                <a:cubicBezTo>
                  <a:pt x="1704" y="1020"/>
                  <a:pt x="1709" y="1033"/>
                  <a:pt x="1717" y="1031"/>
                </a:cubicBezTo>
                <a:cubicBezTo>
                  <a:pt x="1717" y="1036"/>
                  <a:pt x="1721" y="1045"/>
                  <a:pt x="1726" y="1047"/>
                </a:cubicBezTo>
                <a:cubicBezTo>
                  <a:pt x="1722" y="1047"/>
                  <a:pt x="1721" y="1048"/>
                  <a:pt x="1723" y="1052"/>
                </a:cubicBezTo>
                <a:cubicBezTo>
                  <a:pt x="1724" y="1051"/>
                  <a:pt x="1724" y="1051"/>
                  <a:pt x="1726" y="1051"/>
                </a:cubicBezTo>
                <a:cubicBezTo>
                  <a:pt x="1724" y="1051"/>
                  <a:pt x="1724" y="1052"/>
                  <a:pt x="1722" y="1052"/>
                </a:cubicBezTo>
                <a:cubicBezTo>
                  <a:pt x="1724" y="1058"/>
                  <a:pt x="1729" y="1068"/>
                  <a:pt x="1736" y="1066"/>
                </a:cubicBezTo>
                <a:cubicBezTo>
                  <a:pt x="1735" y="1067"/>
                  <a:pt x="1734" y="1068"/>
                  <a:pt x="1732" y="1069"/>
                </a:cubicBezTo>
                <a:cubicBezTo>
                  <a:pt x="1742" y="1073"/>
                  <a:pt x="1749" y="1082"/>
                  <a:pt x="1756" y="1086"/>
                </a:cubicBezTo>
                <a:cubicBezTo>
                  <a:pt x="1764" y="1092"/>
                  <a:pt x="1771" y="1102"/>
                  <a:pt x="1780" y="1107"/>
                </a:cubicBezTo>
                <a:cubicBezTo>
                  <a:pt x="1794" y="1114"/>
                  <a:pt x="1796" y="1116"/>
                  <a:pt x="1810" y="1109"/>
                </a:cubicBezTo>
                <a:cubicBezTo>
                  <a:pt x="1815" y="1107"/>
                  <a:pt x="1821" y="1104"/>
                  <a:pt x="1826" y="1103"/>
                </a:cubicBezTo>
                <a:cubicBezTo>
                  <a:pt x="1832" y="1102"/>
                  <a:pt x="1839" y="1103"/>
                  <a:pt x="1845" y="1102"/>
                </a:cubicBezTo>
                <a:cubicBezTo>
                  <a:pt x="1843" y="1101"/>
                  <a:pt x="1839" y="1101"/>
                  <a:pt x="1836" y="1102"/>
                </a:cubicBezTo>
                <a:cubicBezTo>
                  <a:pt x="1836" y="1101"/>
                  <a:pt x="1836" y="1101"/>
                  <a:pt x="1836" y="1100"/>
                </a:cubicBezTo>
                <a:cubicBezTo>
                  <a:pt x="1840" y="1101"/>
                  <a:pt x="1849" y="1098"/>
                  <a:pt x="1848" y="1101"/>
                </a:cubicBezTo>
                <a:cubicBezTo>
                  <a:pt x="1852" y="1104"/>
                  <a:pt x="1856" y="1104"/>
                  <a:pt x="1856" y="1100"/>
                </a:cubicBezTo>
                <a:cubicBezTo>
                  <a:pt x="1857" y="1101"/>
                  <a:pt x="1859" y="1102"/>
                  <a:pt x="1859" y="1104"/>
                </a:cubicBezTo>
                <a:cubicBezTo>
                  <a:pt x="1859" y="1104"/>
                  <a:pt x="1858" y="1104"/>
                  <a:pt x="1857" y="1104"/>
                </a:cubicBezTo>
                <a:cubicBezTo>
                  <a:pt x="1860" y="1105"/>
                  <a:pt x="1864" y="1106"/>
                  <a:pt x="1868" y="1107"/>
                </a:cubicBezTo>
                <a:cubicBezTo>
                  <a:pt x="1869" y="1107"/>
                  <a:pt x="1869" y="1110"/>
                  <a:pt x="1872" y="1109"/>
                </a:cubicBezTo>
                <a:cubicBezTo>
                  <a:pt x="1873" y="1108"/>
                  <a:pt x="1876" y="1105"/>
                  <a:pt x="1877" y="1105"/>
                </a:cubicBezTo>
                <a:cubicBezTo>
                  <a:pt x="1886" y="1102"/>
                  <a:pt x="1892" y="1098"/>
                  <a:pt x="1901" y="1094"/>
                </a:cubicBezTo>
                <a:cubicBezTo>
                  <a:pt x="1904" y="1092"/>
                  <a:pt x="1908" y="1094"/>
                  <a:pt x="1911" y="1093"/>
                </a:cubicBezTo>
                <a:cubicBezTo>
                  <a:pt x="1913" y="1093"/>
                  <a:pt x="1913" y="1089"/>
                  <a:pt x="1916" y="1088"/>
                </a:cubicBezTo>
                <a:cubicBezTo>
                  <a:pt x="1925" y="1085"/>
                  <a:pt x="1935" y="1084"/>
                  <a:pt x="1944" y="1084"/>
                </a:cubicBezTo>
                <a:cubicBezTo>
                  <a:pt x="1946" y="1074"/>
                  <a:pt x="1963" y="1091"/>
                  <a:pt x="1967" y="1092"/>
                </a:cubicBezTo>
                <a:cubicBezTo>
                  <a:pt x="1965" y="1097"/>
                  <a:pt x="1969" y="1100"/>
                  <a:pt x="1973" y="1099"/>
                </a:cubicBezTo>
                <a:cubicBezTo>
                  <a:pt x="1969" y="1105"/>
                  <a:pt x="1974" y="1117"/>
                  <a:pt x="1982" y="1113"/>
                </a:cubicBezTo>
                <a:cubicBezTo>
                  <a:pt x="1982" y="1114"/>
                  <a:pt x="1982" y="1115"/>
                  <a:pt x="1982" y="1116"/>
                </a:cubicBezTo>
                <a:cubicBezTo>
                  <a:pt x="1986" y="1115"/>
                  <a:pt x="1987" y="1114"/>
                  <a:pt x="1988" y="1111"/>
                </a:cubicBezTo>
                <a:cubicBezTo>
                  <a:pt x="1988" y="1113"/>
                  <a:pt x="1988" y="1114"/>
                  <a:pt x="1988" y="1115"/>
                </a:cubicBezTo>
                <a:cubicBezTo>
                  <a:pt x="1989" y="1115"/>
                  <a:pt x="1992" y="1115"/>
                  <a:pt x="1992" y="1114"/>
                </a:cubicBezTo>
                <a:cubicBezTo>
                  <a:pt x="1991" y="1113"/>
                  <a:pt x="1991" y="1111"/>
                  <a:pt x="1990" y="1110"/>
                </a:cubicBezTo>
                <a:cubicBezTo>
                  <a:pt x="1994" y="1112"/>
                  <a:pt x="2016" y="1116"/>
                  <a:pt x="2008" y="1105"/>
                </a:cubicBezTo>
                <a:cubicBezTo>
                  <a:pt x="2009" y="1106"/>
                  <a:pt x="2012" y="1107"/>
                  <a:pt x="2013" y="1108"/>
                </a:cubicBezTo>
                <a:cubicBezTo>
                  <a:pt x="2012" y="1112"/>
                  <a:pt x="2013" y="1115"/>
                  <a:pt x="2015" y="1110"/>
                </a:cubicBezTo>
                <a:cubicBezTo>
                  <a:pt x="2019" y="1112"/>
                  <a:pt x="2020" y="1126"/>
                  <a:pt x="2028" y="1118"/>
                </a:cubicBezTo>
                <a:cubicBezTo>
                  <a:pt x="2023" y="1125"/>
                  <a:pt x="2032" y="1128"/>
                  <a:pt x="2031" y="1136"/>
                </a:cubicBezTo>
                <a:cubicBezTo>
                  <a:pt x="2030" y="1143"/>
                  <a:pt x="2028" y="1151"/>
                  <a:pt x="2028" y="1157"/>
                </a:cubicBezTo>
                <a:cubicBezTo>
                  <a:pt x="2022" y="1162"/>
                  <a:pt x="2027" y="1165"/>
                  <a:pt x="2023" y="1171"/>
                </a:cubicBezTo>
                <a:cubicBezTo>
                  <a:pt x="2022" y="1173"/>
                  <a:pt x="2025" y="1179"/>
                  <a:pt x="2024" y="1183"/>
                </a:cubicBezTo>
                <a:cubicBezTo>
                  <a:pt x="2023" y="1187"/>
                  <a:pt x="2020" y="1190"/>
                  <a:pt x="2019" y="1194"/>
                </a:cubicBezTo>
                <a:cubicBezTo>
                  <a:pt x="2018" y="1193"/>
                  <a:pt x="2018" y="1193"/>
                  <a:pt x="2017" y="1192"/>
                </a:cubicBezTo>
                <a:cubicBezTo>
                  <a:pt x="2022" y="1211"/>
                  <a:pt x="2034" y="1229"/>
                  <a:pt x="2049" y="1242"/>
                </a:cubicBezTo>
                <a:cubicBezTo>
                  <a:pt x="2053" y="1245"/>
                  <a:pt x="2064" y="1260"/>
                  <a:pt x="2061" y="1265"/>
                </a:cubicBezTo>
                <a:cubicBezTo>
                  <a:pt x="2056" y="1274"/>
                  <a:pt x="2072" y="1269"/>
                  <a:pt x="2074" y="1270"/>
                </a:cubicBezTo>
                <a:cubicBezTo>
                  <a:pt x="2070" y="1272"/>
                  <a:pt x="2067" y="1273"/>
                  <a:pt x="2063" y="1273"/>
                </a:cubicBezTo>
                <a:cubicBezTo>
                  <a:pt x="2064" y="1279"/>
                  <a:pt x="2083" y="1317"/>
                  <a:pt x="2074" y="1315"/>
                </a:cubicBezTo>
                <a:cubicBezTo>
                  <a:pt x="2070" y="1320"/>
                  <a:pt x="2077" y="1334"/>
                  <a:pt x="2080" y="1339"/>
                </a:cubicBezTo>
                <a:cubicBezTo>
                  <a:pt x="2086" y="1349"/>
                  <a:pt x="2084" y="1362"/>
                  <a:pt x="2077" y="1371"/>
                </a:cubicBezTo>
                <a:cubicBezTo>
                  <a:pt x="2075" y="1374"/>
                  <a:pt x="2072" y="1376"/>
                  <a:pt x="2070" y="1379"/>
                </a:cubicBezTo>
                <a:cubicBezTo>
                  <a:pt x="2066" y="1385"/>
                  <a:pt x="2066" y="1388"/>
                  <a:pt x="2064" y="1395"/>
                </a:cubicBezTo>
                <a:cubicBezTo>
                  <a:pt x="2062" y="1402"/>
                  <a:pt x="2062" y="1409"/>
                  <a:pt x="2059" y="1415"/>
                </a:cubicBezTo>
                <a:cubicBezTo>
                  <a:pt x="2058" y="1419"/>
                  <a:pt x="2055" y="1419"/>
                  <a:pt x="2056" y="1423"/>
                </a:cubicBezTo>
                <a:cubicBezTo>
                  <a:pt x="2056" y="1431"/>
                  <a:pt x="2053" y="1442"/>
                  <a:pt x="2055" y="1450"/>
                </a:cubicBezTo>
                <a:cubicBezTo>
                  <a:pt x="2057" y="1459"/>
                  <a:pt x="2064" y="1465"/>
                  <a:pt x="2067" y="1473"/>
                </a:cubicBezTo>
                <a:cubicBezTo>
                  <a:pt x="2071" y="1481"/>
                  <a:pt x="2074" y="1490"/>
                  <a:pt x="2077" y="1497"/>
                </a:cubicBezTo>
                <a:cubicBezTo>
                  <a:pt x="2081" y="1504"/>
                  <a:pt x="2096" y="1520"/>
                  <a:pt x="2091" y="1529"/>
                </a:cubicBezTo>
                <a:cubicBezTo>
                  <a:pt x="2090" y="1529"/>
                  <a:pt x="2090" y="1528"/>
                  <a:pt x="2090" y="1528"/>
                </a:cubicBezTo>
                <a:cubicBezTo>
                  <a:pt x="2091" y="1533"/>
                  <a:pt x="2090" y="1540"/>
                  <a:pt x="2091" y="1546"/>
                </a:cubicBezTo>
                <a:cubicBezTo>
                  <a:pt x="2092" y="1554"/>
                  <a:pt x="2095" y="1559"/>
                  <a:pt x="2095" y="1567"/>
                </a:cubicBezTo>
                <a:cubicBezTo>
                  <a:pt x="2095" y="1575"/>
                  <a:pt x="2098" y="1587"/>
                  <a:pt x="2101" y="1595"/>
                </a:cubicBezTo>
                <a:cubicBezTo>
                  <a:pt x="2105" y="1605"/>
                  <a:pt x="2113" y="1610"/>
                  <a:pt x="2118" y="1618"/>
                </a:cubicBezTo>
                <a:cubicBezTo>
                  <a:pt x="2123" y="1625"/>
                  <a:pt x="2123" y="1633"/>
                  <a:pt x="2126" y="1640"/>
                </a:cubicBezTo>
                <a:cubicBezTo>
                  <a:pt x="2129" y="1648"/>
                  <a:pt x="2138" y="1657"/>
                  <a:pt x="2139" y="1665"/>
                </a:cubicBezTo>
                <a:cubicBezTo>
                  <a:pt x="2139" y="1669"/>
                  <a:pt x="2139" y="1672"/>
                  <a:pt x="2138" y="1676"/>
                </a:cubicBezTo>
                <a:cubicBezTo>
                  <a:pt x="2137" y="1678"/>
                  <a:pt x="2129" y="1677"/>
                  <a:pt x="2134" y="1682"/>
                </a:cubicBezTo>
                <a:cubicBezTo>
                  <a:pt x="2141" y="1689"/>
                  <a:pt x="2136" y="1696"/>
                  <a:pt x="2140" y="1701"/>
                </a:cubicBezTo>
                <a:cubicBezTo>
                  <a:pt x="2137" y="1692"/>
                  <a:pt x="2146" y="1701"/>
                  <a:pt x="2147" y="1702"/>
                </a:cubicBezTo>
                <a:cubicBezTo>
                  <a:pt x="2153" y="1706"/>
                  <a:pt x="2156" y="1710"/>
                  <a:pt x="2163" y="1705"/>
                </a:cubicBezTo>
                <a:cubicBezTo>
                  <a:pt x="2166" y="1702"/>
                  <a:pt x="2171" y="1700"/>
                  <a:pt x="2175" y="1702"/>
                </a:cubicBezTo>
                <a:cubicBezTo>
                  <a:pt x="2181" y="1705"/>
                  <a:pt x="2183" y="1698"/>
                  <a:pt x="2188" y="1697"/>
                </a:cubicBezTo>
                <a:cubicBezTo>
                  <a:pt x="2194" y="1695"/>
                  <a:pt x="2206" y="1695"/>
                  <a:pt x="2212" y="1697"/>
                </a:cubicBezTo>
                <a:cubicBezTo>
                  <a:pt x="2218" y="1698"/>
                  <a:pt x="2218" y="1698"/>
                  <a:pt x="2222" y="1695"/>
                </a:cubicBezTo>
                <a:cubicBezTo>
                  <a:pt x="2224" y="1694"/>
                  <a:pt x="2229" y="1696"/>
                  <a:pt x="2232" y="1696"/>
                </a:cubicBezTo>
                <a:cubicBezTo>
                  <a:pt x="2229" y="1691"/>
                  <a:pt x="2234" y="1692"/>
                  <a:pt x="2237" y="1691"/>
                </a:cubicBezTo>
                <a:cubicBezTo>
                  <a:pt x="2246" y="1689"/>
                  <a:pt x="2251" y="1688"/>
                  <a:pt x="2259" y="1682"/>
                </a:cubicBezTo>
                <a:cubicBezTo>
                  <a:pt x="2270" y="1673"/>
                  <a:pt x="2284" y="1662"/>
                  <a:pt x="2292" y="1651"/>
                </a:cubicBezTo>
                <a:cubicBezTo>
                  <a:pt x="2296" y="1645"/>
                  <a:pt x="2301" y="1636"/>
                  <a:pt x="2303" y="1632"/>
                </a:cubicBezTo>
                <a:cubicBezTo>
                  <a:pt x="2307" y="1624"/>
                  <a:pt x="2314" y="1621"/>
                  <a:pt x="2319" y="1615"/>
                </a:cubicBezTo>
                <a:cubicBezTo>
                  <a:pt x="2327" y="1607"/>
                  <a:pt x="2329" y="1586"/>
                  <a:pt x="2330" y="1576"/>
                </a:cubicBezTo>
                <a:cubicBezTo>
                  <a:pt x="2327" y="1582"/>
                  <a:pt x="2326" y="1573"/>
                  <a:pt x="2328" y="1570"/>
                </a:cubicBezTo>
                <a:cubicBezTo>
                  <a:pt x="2331" y="1566"/>
                  <a:pt x="2336" y="1563"/>
                  <a:pt x="2341" y="1561"/>
                </a:cubicBezTo>
                <a:cubicBezTo>
                  <a:pt x="2348" y="1558"/>
                  <a:pt x="2369" y="1554"/>
                  <a:pt x="2365" y="1542"/>
                </a:cubicBezTo>
                <a:cubicBezTo>
                  <a:pt x="2364" y="1542"/>
                  <a:pt x="2364" y="1543"/>
                  <a:pt x="2363" y="1543"/>
                </a:cubicBezTo>
                <a:cubicBezTo>
                  <a:pt x="2364" y="1535"/>
                  <a:pt x="2366" y="1528"/>
                  <a:pt x="2367" y="1520"/>
                </a:cubicBezTo>
                <a:cubicBezTo>
                  <a:pt x="2367" y="1514"/>
                  <a:pt x="2362" y="1507"/>
                  <a:pt x="2361" y="1502"/>
                </a:cubicBezTo>
                <a:cubicBezTo>
                  <a:pt x="2358" y="1489"/>
                  <a:pt x="2355" y="1487"/>
                  <a:pt x="2367" y="1475"/>
                </a:cubicBezTo>
                <a:cubicBezTo>
                  <a:pt x="2375" y="1467"/>
                  <a:pt x="2379" y="1464"/>
                  <a:pt x="2386" y="1456"/>
                </a:cubicBezTo>
                <a:cubicBezTo>
                  <a:pt x="2393" y="1448"/>
                  <a:pt x="2400" y="1444"/>
                  <a:pt x="2409" y="1440"/>
                </a:cubicBezTo>
                <a:cubicBezTo>
                  <a:pt x="2423" y="1434"/>
                  <a:pt x="2431" y="1426"/>
                  <a:pt x="2438" y="1413"/>
                </a:cubicBezTo>
                <a:cubicBezTo>
                  <a:pt x="2443" y="1404"/>
                  <a:pt x="2439" y="1389"/>
                  <a:pt x="2438" y="1378"/>
                </a:cubicBezTo>
                <a:cubicBezTo>
                  <a:pt x="2438" y="1370"/>
                  <a:pt x="2437" y="1362"/>
                  <a:pt x="2437" y="1354"/>
                </a:cubicBezTo>
                <a:cubicBezTo>
                  <a:pt x="2437" y="1346"/>
                  <a:pt x="2441" y="1342"/>
                  <a:pt x="2436" y="1337"/>
                </a:cubicBezTo>
                <a:cubicBezTo>
                  <a:pt x="2430" y="1331"/>
                  <a:pt x="2429" y="1332"/>
                  <a:pt x="2427" y="1323"/>
                </a:cubicBezTo>
                <a:cubicBezTo>
                  <a:pt x="2425" y="1318"/>
                  <a:pt x="2421" y="1310"/>
                  <a:pt x="2423" y="1305"/>
                </a:cubicBezTo>
                <a:cubicBezTo>
                  <a:pt x="2425" y="1302"/>
                  <a:pt x="2426" y="1297"/>
                  <a:pt x="2422" y="1299"/>
                </a:cubicBezTo>
                <a:cubicBezTo>
                  <a:pt x="2422" y="1295"/>
                  <a:pt x="2426" y="1291"/>
                  <a:pt x="2426" y="1288"/>
                </a:cubicBezTo>
                <a:cubicBezTo>
                  <a:pt x="2426" y="1283"/>
                  <a:pt x="2420" y="1282"/>
                  <a:pt x="2418" y="1279"/>
                </a:cubicBezTo>
                <a:cubicBezTo>
                  <a:pt x="2413" y="1269"/>
                  <a:pt x="2424" y="1261"/>
                  <a:pt x="2422" y="1252"/>
                </a:cubicBezTo>
                <a:cubicBezTo>
                  <a:pt x="2430" y="1250"/>
                  <a:pt x="2432" y="1232"/>
                  <a:pt x="2436" y="1226"/>
                </a:cubicBezTo>
                <a:cubicBezTo>
                  <a:pt x="2431" y="1219"/>
                  <a:pt x="2450" y="1220"/>
                  <a:pt x="2445" y="1211"/>
                </a:cubicBezTo>
                <a:cubicBezTo>
                  <a:pt x="2452" y="1212"/>
                  <a:pt x="2457" y="1203"/>
                  <a:pt x="2459" y="1197"/>
                </a:cubicBezTo>
                <a:cubicBezTo>
                  <a:pt x="2462" y="1189"/>
                  <a:pt x="2474" y="1177"/>
                  <a:pt x="2480" y="1171"/>
                </a:cubicBezTo>
                <a:cubicBezTo>
                  <a:pt x="2496" y="1155"/>
                  <a:pt x="2514" y="1144"/>
                  <a:pt x="2529" y="1126"/>
                </a:cubicBezTo>
                <a:cubicBezTo>
                  <a:pt x="2536" y="1117"/>
                  <a:pt x="2543" y="1108"/>
                  <a:pt x="2548" y="1097"/>
                </a:cubicBezTo>
                <a:cubicBezTo>
                  <a:pt x="2553" y="1089"/>
                  <a:pt x="2553" y="1080"/>
                  <a:pt x="2558" y="1073"/>
                </a:cubicBezTo>
                <a:cubicBezTo>
                  <a:pt x="2563" y="1066"/>
                  <a:pt x="2567" y="1058"/>
                  <a:pt x="2570" y="1051"/>
                </a:cubicBezTo>
                <a:cubicBezTo>
                  <a:pt x="2573" y="1044"/>
                  <a:pt x="2575" y="1038"/>
                  <a:pt x="2576" y="1030"/>
                </a:cubicBezTo>
                <a:cubicBezTo>
                  <a:pt x="2577" y="1025"/>
                  <a:pt x="2577" y="1022"/>
                  <a:pt x="2583" y="1023"/>
                </a:cubicBezTo>
                <a:cubicBezTo>
                  <a:pt x="2578" y="1021"/>
                  <a:pt x="2579" y="1016"/>
                  <a:pt x="2579" y="1012"/>
                </a:cubicBezTo>
                <a:cubicBezTo>
                  <a:pt x="2579" y="1004"/>
                  <a:pt x="2584" y="1003"/>
                  <a:pt x="2575" y="1000"/>
                </a:cubicBezTo>
                <a:cubicBezTo>
                  <a:pt x="2572" y="999"/>
                  <a:pt x="2565" y="1006"/>
                  <a:pt x="2561" y="1007"/>
                </a:cubicBezTo>
                <a:cubicBezTo>
                  <a:pt x="2554" y="1010"/>
                  <a:pt x="2546" y="1011"/>
                  <a:pt x="2539" y="1012"/>
                </a:cubicBezTo>
                <a:cubicBezTo>
                  <a:pt x="2535" y="1013"/>
                  <a:pt x="2531" y="1012"/>
                  <a:pt x="2526" y="1014"/>
                </a:cubicBezTo>
                <a:cubicBezTo>
                  <a:pt x="2522" y="1015"/>
                  <a:pt x="2520" y="1019"/>
                  <a:pt x="2516" y="1019"/>
                </a:cubicBezTo>
                <a:cubicBezTo>
                  <a:pt x="2511" y="1019"/>
                  <a:pt x="2509" y="1018"/>
                  <a:pt x="2504" y="1019"/>
                </a:cubicBezTo>
                <a:cubicBezTo>
                  <a:pt x="2499" y="1021"/>
                  <a:pt x="2497" y="1023"/>
                  <a:pt x="2491" y="1023"/>
                </a:cubicBezTo>
                <a:cubicBezTo>
                  <a:pt x="2482" y="1023"/>
                  <a:pt x="2480" y="1010"/>
                  <a:pt x="2474" y="1006"/>
                </a:cubicBezTo>
                <a:cubicBezTo>
                  <a:pt x="2465" y="1002"/>
                  <a:pt x="2462" y="1011"/>
                  <a:pt x="2472" y="1001"/>
                </a:cubicBezTo>
                <a:cubicBezTo>
                  <a:pt x="2478" y="995"/>
                  <a:pt x="2475" y="993"/>
                  <a:pt x="2470" y="986"/>
                </a:cubicBezTo>
                <a:cubicBezTo>
                  <a:pt x="2467" y="988"/>
                  <a:pt x="2450" y="967"/>
                  <a:pt x="2447" y="962"/>
                </a:cubicBezTo>
                <a:cubicBezTo>
                  <a:pt x="2443" y="956"/>
                  <a:pt x="2437" y="956"/>
                  <a:pt x="2433" y="955"/>
                </a:cubicBezTo>
                <a:cubicBezTo>
                  <a:pt x="2428" y="953"/>
                  <a:pt x="2421" y="944"/>
                  <a:pt x="2419" y="939"/>
                </a:cubicBezTo>
                <a:cubicBezTo>
                  <a:pt x="2415" y="928"/>
                  <a:pt x="2416" y="913"/>
                  <a:pt x="2406" y="905"/>
                </a:cubicBezTo>
                <a:cubicBezTo>
                  <a:pt x="2403" y="902"/>
                  <a:pt x="2394" y="898"/>
                  <a:pt x="2393" y="895"/>
                </a:cubicBezTo>
                <a:cubicBezTo>
                  <a:pt x="2391" y="889"/>
                  <a:pt x="2390" y="882"/>
                  <a:pt x="2389" y="876"/>
                </a:cubicBezTo>
                <a:cubicBezTo>
                  <a:pt x="2387" y="861"/>
                  <a:pt x="2387" y="848"/>
                  <a:pt x="2375" y="838"/>
                </a:cubicBezTo>
                <a:cubicBezTo>
                  <a:pt x="2372" y="835"/>
                  <a:pt x="2370" y="835"/>
                  <a:pt x="2367" y="830"/>
                </a:cubicBezTo>
                <a:cubicBezTo>
                  <a:pt x="2363" y="825"/>
                  <a:pt x="2368" y="819"/>
                  <a:pt x="2364" y="814"/>
                </a:cubicBezTo>
                <a:cubicBezTo>
                  <a:pt x="2355" y="801"/>
                  <a:pt x="2348" y="786"/>
                  <a:pt x="2342" y="772"/>
                </a:cubicBezTo>
                <a:cubicBezTo>
                  <a:pt x="2338" y="761"/>
                  <a:pt x="2325" y="750"/>
                  <a:pt x="2324" y="739"/>
                </a:cubicBezTo>
                <a:cubicBezTo>
                  <a:pt x="2323" y="734"/>
                  <a:pt x="2317" y="733"/>
                  <a:pt x="2322" y="727"/>
                </a:cubicBezTo>
                <a:cubicBezTo>
                  <a:pt x="2327" y="736"/>
                  <a:pt x="2330" y="748"/>
                  <a:pt x="2339" y="755"/>
                </a:cubicBezTo>
                <a:cubicBezTo>
                  <a:pt x="2354" y="768"/>
                  <a:pt x="2345" y="739"/>
                  <a:pt x="2354" y="734"/>
                </a:cubicBezTo>
                <a:cubicBezTo>
                  <a:pt x="2353" y="740"/>
                  <a:pt x="2353" y="749"/>
                  <a:pt x="2350" y="755"/>
                </a:cubicBezTo>
                <a:cubicBezTo>
                  <a:pt x="2357" y="756"/>
                  <a:pt x="2358" y="757"/>
                  <a:pt x="2363" y="764"/>
                </a:cubicBezTo>
                <a:cubicBezTo>
                  <a:pt x="2369" y="775"/>
                  <a:pt x="2377" y="785"/>
                  <a:pt x="2384" y="796"/>
                </a:cubicBezTo>
                <a:cubicBezTo>
                  <a:pt x="2389" y="804"/>
                  <a:pt x="2388" y="809"/>
                  <a:pt x="2396" y="815"/>
                </a:cubicBezTo>
                <a:cubicBezTo>
                  <a:pt x="2404" y="821"/>
                  <a:pt x="2412" y="831"/>
                  <a:pt x="2412" y="842"/>
                </a:cubicBezTo>
                <a:cubicBezTo>
                  <a:pt x="2412" y="852"/>
                  <a:pt x="2413" y="863"/>
                  <a:pt x="2421" y="870"/>
                </a:cubicBezTo>
                <a:cubicBezTo>
                  <a:pt x="2428" y="878"/>
                  <a:pt x="2437" y="880"/>
                  <a:pt x="2442" y="892"/>
                </a:cubicBezTo>
                <a:cubicBezTo>
                  <a:pt x="2444" y="898"/>
                  <a:pt x="2445" y="904"/>
                  <a:pt x="2450" y="909"/>
                </a:cubicBezTo>
                <a:cubicBezTo>
                  <a:pt x="2454" y="914"/>
                  <a:pt x="2458" y="916"/>
                  <a:pt x="2461" y="922"/>
                </a:cubicBezTo>
                <a:cubicBezTo>
                  <a:pt x="2465" y="929"/>
                  <a:pt x="2471" y="943"/>
                  <a:pt x="2464" y="950"/>
                </a:cubicBezTo>
                <a:cubicBezTo>
                  <a:pt x="2474" y="952"/>
                  <a:pt x="2471" y="977"/>
                  <a:pt x="2475" y="983"/>
                </a:cubicBezTo>
                <a:cubicBezTo>
                  <a:pt x="2483" y="997"/>
                  <a:pt x="2496" y="986"/>
                  <a:pt x="2505" y="980"/>
                </a:cubicBezTo>
                <a:cubicBezTo>
                  <a:pt x="2509" y="976"/>
                  <a:pt x="2515" y="979"/>
                  <a:pt x="2520" y="977"/>
                </a:cubicBezTo>
                <a:cubicBezTo>
                  <a:pt x="2526" y="975"/>
                  <a:pt x="2531" y="970"/>
                  <a:pt x="2537" y="968"/>
                </a:cubicBezTo>
                <a:cubicBezTo>
                  <a:pt x="2544" y="966"/>
                  <a:pt x="2546" y="970"/>
                  <a:pt x="2550" y="962"/>
                </a:cubicBezTo>
                <a:cubicBezTo>
                  <a:pt x="2551" y="959"/>
                  <a:pt x="2558" y="957"/>
                  <a:pt x="2561" y="956"/>
                </a:cubicBezTo>
                <a:cubicBezTo>
                  <a:pt x="2567" y="954"/>
                  <a:pt x="2575" y="953"/>
                  <a:pt x="2580" y="950"/>
                </a:cubicBezTo>
                <a:cubicBezTo>
                  <a:pt x="2583" y="948"/>
                  <a:pt x="2588" y="947"/>
                  <a:pt x="2589" y="945"/>
                </a:cubicBezTo>
                <a:cubicBezTo>
                  <a:pt x="2591" y="942"/>
                  <a:pt x="2589" y="937"/>
                  <a:pt x="2591" y="934"/>
                </a:cubicBezTo>
                <a:cubicBezTo>
                  <a:pt x="2596" y="929"/>
                  <a:pt x="2613" y="923"/>
                  <a:pt x="2620" y="923"/>
                </a:cubicBezTo>
                <a:cubicBezTo>
                  <a:pt x="2634" y="923"/>
                  <a:pt x="2624" y="916"/>
                  <a:pt x="2633" y="910"/>
                </a:cubicBezTo>
                <a:cubicBezTo>
                  <a:pt x="2635" y="909"/>
                  <a:pt x="2640" y="911"/>
                  <a:pt x="2642" y="909"/>
                </a:cubicBezTo>
                <a:cubicBezTo>
                  <a:pt x="2645" y="908"/>
                  <a:pt x="2645" y="906"/>
                  <a:pt x="2646" y="903"/>
                </a:cubicBezTo>
                <a:cubicBezTo>
                  <a:pt x="2650" y="898"/>
                  <a:pt x="2648" y="897"/>
                  <a:pt x="2655" y="894"/>
                </a:cubicBezTo>
                <a:cubicBezTo>
                  <a:pt x="2661" y="892"/>
                  <a:pt x="2663" y="895"/>
                  <a:pt x="2660" y="886"/>
                </a:cubicBezTo>
                <a:cubicBezTo>
                  <a:pt x="2658" y="881"/>
                  <a:pt x="2660" y="871"/>
                  <a:pt x="2665" y="869"/>
                </a:cubicBezTo>
                <a:cubicBezTo>
                  <a:pt x="2666" y="879"/>
                  <a:pt x="2674" y="861"/>
                  <a:pt x="2677" y="857"/>
                </a:cubicBezTo>
                <a:cubicBezTo>
                  <a:pt x="2679" y="854"/>
                  <a:pt x="2685" y="849"/>
                  <a:pt x="2684" y="844"/>
                </a:cubicBezTo>
                <a:cubicBezTo>
                  <a:pt x="2684" y="838"/>
                  <a:pt x="2681" y="841"/>
                  <a:pt x="2677" y="837"/>
                </a:cubicBezTo>
                <a:cubicBezTo>
                  <a:pt x="2672" y="830"/>
                  <a:pt x="2670" y="825"/>
                  <a:pt x="2661" y="823"/>
                </a:cubicBezTo>
                <a:cubicBezTo>
                  <a:pt x="2648" y="820"/>
                  <a:pt x="2642" y="815"/>
                  <a:pt x="2636" y="803"/>
                </a:cubicBezTo>
                <a:cubicBezTo>
                  <a:pt x="2635" y="801"/>
                  <a:pt x="2635" y="796"/>
                  <a:pt x="2635" y="793"/>
                </a:cubicBezTo>
                <a:cubicBezTo>
                  <a:pt x="2635" y="792"/>
                  <a:pt x="2637" y="784"/>
                  <a:pt x="2635" y="782"/>
                </a:cubicBezTo>
                <a:cubicBezTo>
                  <a:pt x="2634" y="782"/>
                  <a:pt x="2624" y="795"/>
                  <a:pt x="2622" y="798"/>
                </a:cubicBezTo>
                <a:cubicBezTo>
                  <a:pt x="2614" y="807"/>
                  <a:pt x="2612" y="818"/>
                  <a:pt x="2597" y="816"/>
                </a:cubicBezTo>
                <a:cubicBezTo>
                  <a:pt x="2584" y="814"/>
                  <a:pt x="2578" y="822"/>
                  <a:pt x="2571" y="809"/>
                </a:cubicBezTo>
                <a:cubicBezTo>
                  <a:pt x="2575" y="803"/>
                  <a:pt x="2576" y="788"/>
                  <a:pt x="2568" y="785"/>
                </a:cubicBezTo>
                <a:cubicBezTo>
                  <a:pt x="2560" y="782"/>
                  <a:pt x="2564" y="804"/>
                  <a:pt x="2564" y="806"/>
                </a:cubicBezTo>
                <a:cubicBezTo>
                  <a:pt x="2560" y="802"/>
                  <a:pt x="2551" y="790"/>
                  <a:pt x="2552" y="784"/>
                </a:cubicBezTo>
                <a:cubicBezTo>
                  <a:pt x="2553" y="785"/>
                  <a:pt x="2553" y="785"/>
                  <a:pt x="2554" y="786"/>
                </a:cubicBezTo>
                <a:cubicBezTo>
                  <a:pt x="2558" y="775"/>
                  <a:pt x="2539" y="767"/>
                  <a:pt x="2534" y="762"/>
                </a:cubicBezTo>
                <a:cubicBezTo>
                  <a:pt x="2526" y="752"/>
                  <a:pt x="2523" y="737"/>
                  <a:pt x="2520" y="726"/>
                </a:cubicBezTo>
                <a:cubicBezTo>
                  <a:pt x="2524" y="727"/>
                  <a:pt x="2529" y="729"/>
                  <a:pt x="2532" y="726"/>
                </a:cubicBezTo>
                <a:cubicBezTo>
                  <a:pt x="2534" y="724"/>
                  <a:pt x="2529" y="715"/>
                  <a:pt x="2536" y="720"/>
                </a:cubicBezTo>
                <a:cubicBezTo>
                  <a:pt x="2535" y="720"/>
                  <a:pt x="2533" y="721"/>
                  <a:pt x="2532" y="721"/>
                </a:cubicBezTo>
                <a:cubicBezTo>
                  <a:pt x="2534" y="723"/>
                  <a:pt x="2537" y="725"/>
                  <a:pt x="2541" y="726"/>
                </a:cubicBezTo>
                <a:cubicBezTo>
                  <a:pt x="2543" y="727"/>
                  <a:pt x="2545" y="723"/>
                  <a:pt x="2549" y="727"/>
                </a:cubicBezTo>
                <a:cubicBezTo>
                  <a:pt x="2555" y="734"/>
                  <a:pt x="2560" y="741"/>
                  <a:pt x="2564" y="750"/>
                </a:cubicBezTo>
                <a:cubicBezTo>
                  <a:pt x="2566" y="756"/>
                  <a:pt x="2568" y="759"/>
                  <a:pt x="2574" y="759"/>
                </a:cubicBezTo>
                <a:cubicBezTo>
                  <a:pt x="2582" y="760"/>
                  <a:pt x="2583" y="767"/>
                  <a:pt x="2589" y="770"/>
                </a:cubicBezTo>
                <a:cubicBezTo>
                  <a:pt x="2598" y="775"/>
                  <a:pt x="2609" y="783"/>
                  <a:pt x="2618" y="776"/>
                </a:cubicBezTo>
                <a:cubicBezTo>
                  <a:pt x="2624" y="772"/>
                  <a:pt x="2629" y="768"/>
                  <a:pt x="2637" y="770"/>
                </a:cubicBezTo>
                <a:cubicBezTo>
                  <a:pt x="2643" y="771"/>
                  <a:pt x="2643" y="779"/>
                  <a:pt x="2644" y="785"/>
                </a:cubicBezTo>
                <a:cubicBezTo>
                  <a:pt x="2647" y="795"/>
                  <a:pt x="2672" y="796"/>
                  <a:pt x="2682" y="796"/>
                </a:cubicBezTo>
                <a:cubicBezTo>
                  <a:pt x="2683" y="797"/>
                  <a:pt x="2690" y="796"/>
                  <a:pt x="2691" y="797"/>
                </a:cubicBezTo>
                <a:cubicBezTo>
                  <a:pt x="2693" y="800"/>
                  <a:pt x="2699" y="801"/>
                  <a:pt x="2701" y="801"/>
                </a:cubicBezTo>
                <a:cubicBezTo>
                  <a:pt x="2708" y="802"/>
                  <a:pt x="2720" y="799"/>
                  <a:pt x="2727" y="798"/>
                </a:cubicBezTo>
                <a:cubicBezTo>
                  <a:pt x="2737" y="797"/>
                  <a:pt x="2750" y="800"/>
                  <a:pt x="2761" y="796"/>
                </a:cubicBezTo>
                <a:cubicBezTo>
                  <a:pt x="2766" y="793"/>
                  <a:pt x="2765" y="792"/>
                  <a:pt x="2771" y="799"/>
                </a:cubicBezTo>
                <a:cubicBezTo>
                  <a:pt x="2772" y="801"/>
                  <a:pt x="2769" y="803"/>
                  <a:pt x="2771" y="804"/>
                </a:cubicBezTo>
                <a:cubicBezTo>
                  <a:pt x="2772" y="804"/>
                  <a:pt x="2776" y="805"/>
                  <a:pt x="2776" y="806"/>
                </a:cubicBezTo>
                <a:cubicBezTo>
                  <a:pt x="2778" y="808"/>
                  <a:pt x="2777" y="811"/>
                  <a:pt x="2779" y="815"/>
                </a:cubicBezTo>
                <a:cubicBezTo>
                  <a:pt x="2781" y="817"/>
                  <a:pt x="2785" y="819"/>
                  <a:pt x="2788" y="819"/>
                </a:cubicBezTo>
                <a:cubicBezTo>
                  <a:pt x="2791" y="818"/>
                  <a:pt x="2796" y="828"/>
                  <a:pt x="2799" y="830"/>
                </a:cubicBezTo>
                <a:cubicBezTo>
                  <a:pt x="2802" y="833"/>
                  <a:pt x="2806" y="835"/>
                  <a:pt x="2810" y="836"/>
                </a:cubicBezTo>
                <a:cubicBezTo>
                  <a:pt x="2814" y="836"/>
                  <a:pt x="2818" y="833"/>
                  <a:pt x="2822" y="833"/>
                </a:cubicBezTo>
                <a:cubicBezTo>
                  <a:pt x="2820" y="840"/>
                  <a:pt x="2815" y="842"/>
                  <a:pt x="2808" y="843"/>
                </a:cubicBezTo>
                <a:cubicBezTo>
                  <a:pt x="2807" y="844"/>
                  <a:pt x="2805" y="839"/>
                  <a:pt x="2804" y="842"/>
                </a:cubicBezTo>
                <a:cubicBezTo>
                  <a:pt x="2802" y="846"/>
                  <a:pt x="2818" y="860"/>
                  <a:pt x="2821" y="862"/>
                </a:cubicBezTo>
                <a:cubicBezTo>
                  <a:pt x="2827" y="867"/>
                  <a:pt x="2832" y="869"/>
                  <a:pt x="2840" y="864"/>
                </a:cubicBezTo>
                <a:cubicBezTo>
                  <a:pt x="2851" y="857"/>
                  <a:pt x="2846" y="855"/>
                  <a:pt x="2845" y="843"/>
                </a:cubicBezTo>
                <a:cubicBezTo>
                  <a:pt x="2849" y="843"/>
                  <a:pt x="2852" y="844"/>
                  <a:pt x="2856" y="844"/>
                </a:cubicBezTo>
                <a:cubicBezTo>
                  <a:pt x="2849" y="844"/>
                  <a:pt x="2849" y="854"/>
                  <a:pt x="2855" y="853"/>
                </a:cubicBezTo>
                <a:cubicBezTo>
                  <a:pt x="2849" y="858"/>
                  <a:pt x="2858" y="864"/>
                  <a:pt x="2857" y="870"/>
                </a:cubicBezTo>
                <a:cubicBezTo>
                  <a:pt x="2855" y="881"/>
                  <a:pt x="2858" y="890"/>
                  <a:pt x="2860" y="901"/>
                </a:cubicBezTo>
                <a:cubicBezTo>
                  <a:pt x="2862" y="909"/>
                  <a:pt x="2870" y="944"/>
                  <a:pt x="2877" y="946"/>
                </a:cubicBezTo>
                <a:cubicBezTo>
                  <a:pt x="2879" y="957"/>
                  <a:pt x="2887" y="967"/>
                  <a:pt x="2890" y="977"/>
                </a:cubicBezTo>
                <a:cubicBezTo>
                  <a:pt x="2891" y="980"/>
                  <a:pt x="2892" y="984"/>
                  <a:pt x="2893" y="987"/>
                </a:cubicBezTo>
                <a:cubicBezTo>
                  <a:pt x="2897" y="995"/>
                  <a:pt x="2902" y="1000"/>
                  <a:pt x="2906" y="1008"/>
                </a:cubicBezTo>
                <a:cubicBezTo>
                  <a:pt x="2910" y="1017"/>
                  <a:pt x="2914" y="1030"/>
                  <a:pt x="2915" y="1036"/>
                </a:cubicBezTo>
                <a:cubicBezTo>
                  <a:pt x="2917" y="1048"/>
                  <a:pt x="2927" y="1062"/>
                  <a:pt x="2938" y="1055"/>
                </a:cubicBezTo>
                <a:cubicBezTo>
                  <a:pt x="2942" y="1052"/>
                  <a:pt x="2938" y="1047"/>
                  <a:pt x="2942" y="1044"/>
                </a:cubicBezTo>
                <a:cubicBezTo>
                  <a:pt x="2945" y="1042"/>
                  <a:pt x="2949" y="1042"/>
                  <a:pt x="2951" y="1039"/>
                </a:cubicBezTo>
                <a:cubicBezTo>
                  <a:pt x="2950" y="1040"/>
                  <a:pt x="2950" y="1035"/>
                  <a:pt x="2951" y="1034"/>
                </a:cubicBezTo>
                <a:cubicBezTo>
                  <a:pt x="2952" y="1032"/>
                  <a:pt x="2954" y="1025"/>
                  <a:pt x="2957" y="1025"/>
                </a:cubicBezTo>
                <a:cubicBezTo>
                  <a:pt x="2965" y="1025"/>
                  <a:pt x="2962" y="1021"/>
                  <a:pt x="2961" y="1012"/>
                </a:cubicBezTo>
                <a:cubicBezTo>
                  <a:pt x="2961" y="1007"/>
                  <a:pt x="2959" y="1004"/>
                  <a:pt x="2960" y="999"/>
                </a:cubicBezTo>
                <a:cubicBezTo>
                  <a:pt x="2962" y="994"/>
                  <a:pt x="2965" y="992"/>
                  <a:pt x="2965" y="986"/>
                </a:cubicBezTo>
                <a:cubicBezTo>
                  <a:pt x="2966" y="974"/>
                  <a:pt x="2958" y="962"/>
                  <a:pt x="2960" y="951"/>
                </a:cubicBezTo>
                <a:cubicBezTo>
                  <a:pt x="2960" y="947"/>
                  <a:pt x="2964" y="936"/>
                  <a:pt x="2969" y="942"/>
                </a:cubicBezTo>
                <a:cubicBezTo>
                  <a:pt x="2969" y="941"/>
                  <a:pt x="2969" y="941"/>
                  <a:pt x="2970" y="941"/>
                </a:cubicBezTo>
                <a:cubicBezTo>
                  <a:pt x="2970" y="941"/>
                  <a:pt x="2971" y="941"/>
                  <a:pt x="2971" y="942"/>
                </a:cubicBezTo>
                <a:cubicBezTo>
                  <a:pt x="2973" y="938"/>
                  <a:pt x="2972" y="932"/>
                  <a:pt x="2978" y="933"/>
                </a:cubicBezTo>
                <a:cubicBezTo>
                  <a:pt x="2983" y="934"/>
                  <a:pt x="2987" y="932"/>
                  <a:pt x="2988" y="927"/>
                </a:cubicBezTo>
                <a:cubicBezTo>
                  <a:pt x="2988" y="925"/>
                  <a:pt x="2985" y="921"/>
                  <a:pt x="2990" y="919"/>
                </a:cubicBezTo>
                <a:cubicBezTo>
                  <a:pt x="2993" y="918"/>
                  <a:pt x="2998" y="915"/>
                  <a:pt x="3000" y="912"/>
                </a:cubicBezTo>
                <a:cubicBezTo>
                  <a:pt x="3004" y="905"/>
                  <a:pt x="3012" y="899"/>
                  <a:pt x="3016" y="892"/>
                </a:cubicBezTo>
                <a:cubicBezTo>
                  <a:pt x="3018" y="889"/>
                  <a:pt x="3021" y="879"/>
                  <a:pt x="3024" y="880"/>
                </a:cubicBezTo>
                <a:cubicBezTo>
                  <a:pt x="3027" y="881"/>
                  <a:pt x="3022" y="885"/>
                  <a:pt x="3021" y="885"/>
                </a:cubicBezTo>
                <a:cubicBezTo>
                  <a:pt x="3026" y="882"/>
                  <a:pt x="3031" y="881"/>
                  <a:pt x="3036" y="879"/>
                </a:cubicBezTo>
                <a:cubicBezTo>
                  <a:pt x="3034" y="878"/>
                  <a:pt x="3034" y="877"/>
                  <a:pt x="3033" y="876"/>
                </a:cubicBezTo>
                <a:cubicBezTo>
                  <a:pt x="3037" y="879"/>
                  <a:pt x="3041" y="872"/>
                  <a:pt x="3043" y="868"/>
                </a:cubicBezTo>
                <a:cubicBezTo>
                  <a:pt x="3031" y="857"/>
                  <a:pt x="3052" y="855"/>
                  <a:pt x="3055" y="846"/>
                </a:cubicBezTo>
                <a:cubicBezTo>
                  <a:pt x="3057" y="856"/>
                  <a:pt x="3060" y="854"/>
                  <a:pt x="3068" y="853"/>
                </a:cubicBezTo>
                <a:cubicBezTo>
                  <a:pt x="3068" y="852"/>
                  <a:pt x="3068" y="850"/>
                  <a:pt x="3067" y="849"/>
                </a:cubicBezTo>
                <a:cubicBezTo>
                  <a:pt x="3069" y="854"/>
                  <a:pt x="3079" y="854"/>
                  <a:pt x="3078" y="847"/>
                </a:cubicBezTo>
                <a:cubicBezTo>
                  <a:pt x="3082" y="856"/>
                  <a:pt x="3089" y="842"/>
                  <a:pt x="3083" y="835"/>
                </a:cubicBezTo>
                <a:cubicBezTo>
                  <a:pt x="3085" y="835"/>
                  <a:pt x="3085" y="835"/>
                  <a:pt x="3087" y="834"/>
                </a:cubicBezTo>
                <a:cubicBezTo>
                  <a:pt x="3085" y="833"/>
                  <a:pt x="3086" y="832"/>
                  <a:pt x="3085" y="831"/>
                </a:cubicBezTo>
                <a:cubicBezTo>
                  <a:pt x="3087" y="836"/>
                  <a:pt x="3091" y="833"/>
                  <a:pt x="3095" y="835"/>
                </a:cubicBezTo>
                <a:cubicBezTo>
                  <a:pt x="3102" y="839"/>
                  <a:pt x="3103" y="845"/>
                  <a:pt x="3105" y="851"/>
                </a:cubicBezTo>
                <a:cubicBezTo>
                  <a:pt x="3107" y="856"/>
                  <a:pt x="3116" y="878"/>
                  <a:pt x="3122" y="875"/>
                </a:cubicBezTo>
                <a:cubicBezTo>
                  <a:pt x="3123" y="877"/>
                  <a:pt x="3124" y="878"/>
                  <a:pt x="3124" y="880"/>
                </a:cubicBezTo>
                <a:cubicBezTo>
                  <a:pt x="3124" y="879"/>
                  <a:pt x="3124" y="878"/>
                  <a:pt x="3124" y="877"/>
                </a:cubicBezTo>
                <a:cubicBezTo>
                  <a:pt x="3130" y="878"/>
                  <a:pt x="3138" y="884"/>
                  <a:pt x="3136" y="890"/>
                </a:cubicBezTo>
                <a:cubicBezTo>
                  <a:pt x="3137" y="889"/>
                  <a:pt x="3137" y="889"/>
                  <a:pt x="3138" y="888"/>
                </a:cubicBezTo>
                <a:cubicBezTo>
                  <a:pt x="3136" y="900"/>
                  <a:pt x="3150" y="910"/>
                  <a:pt x="3148" y="924"/>
                </a:cubicBezTo>
                <a:cubicBezTo>
                  <a:pt x="3147" y="927"/>
                  <a:pt x="3143" y="935"/>
                  <a:pt x="3146" y="938"/>
                </a:cubicBezTo>
                <a:cubicBezTo>
                  <a:pt x="3148" y="941"/>
                  <a:pt x="3151" y="940"/>
                  <a:pt x="3151" y="936"/>
                </a:cubicBezTo>
                <a:cubicBezTo>
                  <a:pt x="3152" y="938"/>
                  <a:pt x="3152" y="937"/>
                  <a:pt x="3151" y="940"/>
                </a:cubicBezTo>
                <a:cubicBezTo>
                  <a:pt x="3153" y="940"/>
                  <a:pt x="3152" y="941"/>
                  <a:pt x="3154" y="939"/>
                </a:cubicBezTo>
                <a:cubicBezTo>
                  <a:pt x="3155" y="951"/>
                  <a:pt x="3173" y="932"/>
                  <a:pt x="3177" y="930"/>
                </a:cubicBezTo>
                <a:moveTo>
                  <a:pt x="2077" y="301"/>
                </a:moveTo>
                <a:cubicBezTo>
                  <a:pt x="2072" y="303"/>
                  <a:pt x="2064" y="307"/>
                  <a:pt x="2060" y="307"/>
                </a:cubicBezTo>
                <a:cubicBezTo>
                  <a:pt x="2063" y="302"/>
                  <a:pt x="2060" y="296"/>
                  <a:pt x="2068" y="293"/>
                </a:cubicBezTo>
                <a:cubicBezTo>
                  <a:pt x="2074" y="291"/>
                  <a:pt x="2084" y="294"/>
                  <a:pt x="2077" y="301"/>
                </a:cubicBezTo>
                <a:moveTo>
                  <a:pt x="2088" y="300"/>
                </a:moveTo>
                <a:cubicBezTo>
                  <a:pt x="2088" y="302"/>
                  <a:pt x="2082" y="316"/>
                  <a:pt x="2080" y="315"/>
                </a:cubicBezTo>
                <a:cubicBezTo>
                  <a:pt x="2075" y="313"/>
                  <a:pt x="2087" y="300"/>
                  <a:pt x="2088" y="300"/>
                </a:cubicBezTo>
                <a:moveTo>
                  <a:pt x="2211" y="248"/>
                </a:moveTo>
                <a:cubicBezTo>
                  <a:pt x="2206" y="247"/>
                  <a:pt x="2204" y="248"/>
                  <a:pt x="2204" y="253"/>
                </a:cubicBezTo>
                <a:cubicBezTo>
                  <a:pt x="2205" y="253"/>
                  <a:pt x="2201" y="251"/>
                  <a:pt x="2203" y="252"/>
                </a:cubicBezTo>
                <a:cubicBezTo>
                  <a:pt x="2201" y="254"/>
                  <a:pt x="2200" y="254"/>
                  <a:pt x="2202" y="257"/>
                </a:cubicBezTo>
                <a:cubicBezTo>
                  <a:pt x="2198" y="258"/>
                  <a:pt x="2200" y="256"/>
                  <a:pt x="2199" y="260"/>
                </a:cubicBezTo>
                <a:cubicBezTo>
                  <a:pt x="2199" y="260"/>
                  <a:pt x="2200" y="259"/>
                  <a:pt x="2200" y="259"/>
                </a:cubicBezTo>
                <a:cubicBezTo>
                  <a:pt x="2199" y="262"/>
                  <a:pt x="2199" y="263"/>
                  <a:pt x="2199" y="266"/>
                </a:cubicBezTo>
                <a:cubicBezTo>
                  <a:pt x="2201" y="267"/>
                  <a:pt x="2205" y="267"/>
                  <a:pt x="2207" y="264"/>
                </a:cubicBezTo>
                <a:cubicBezTo>
                  <a:pt x="2207" y="267"/>
                  <a:pt x="2206" y="269"/>
                  <a:pt x="2204" y="271"/>
                </a:cubicBezTo>
                <a:cubicBezTo>
                  <a:pt x="2207" y="268"/>
                  <a:pt x="2203" y="267"/>
                  <a:pt x="2200" y="266"/>
                </a:cubicBezTo>
                <a:cubicBezTo>
                  <a:pt x="2199" y="267"/>
                  <a:pt x="2201" y="267"/>
                  <a:pt x="2201" y="267"/>
                </a:cubicBezTo>
                <a:cubicBezTo>
                  <a:pt x="2200" y="268"/>
                  <a:pt x="2199" y="268"/>
                  <a:pt x="2199" y="268"/>
                </a:cubicBezTo>
                <a:cubicBezTo>
                  <a:pt x="2199" y="269"/>
                  <a:pt x="2200" y="268"/>
                  <a:pt x="2200" y="269"/>
                </a:cubicBezTo>
                <a:cubicBezTo>
                  <a:pt x="2200" y="269"/>
                  <a:pt x="2200" y="270"/>
                  <a:pt x="2200" y="270"/>
                </a:cubicBezTo>
                <a:cubicBezTo>
                  <a:pt x="2191" y="269"/>
                  <a:pt x="2198" y="261"/>
                  <a:pt x="2196" y="257"/>
                </a:cubicBezTo>
                <a:cubicBezTo>
                  <a:pt x="2197" y="257"/>
                  <a:pt x="2198" y="257"/>
                  <a:pt x="2200" y="256"/>
                </a:cubicBezTo>
                <a:cubicBezTo>
                  <a:pt x="2199" y="256"/>
                  <a:pt x="2198" y="256"/>
                  <a:pt x="2198" y="255"/>
                </a:cubicBezTo>
                <a:cubicBezTo>
                  <a:pt x="2202" y="254"/>
                  <a:pt x="2202" y="250"/>
                  <a:pt x="2198" y="248"/>
                </a:cubicBezTo>
                <a:cubicBezTo>
                  <a:pt x="2200" y="247"/>
                  <a:pt x="2199" y="245"/>
                  <a:pt x="2201" y="244"/>
                </a:cubicBezTo>
                <a:cubicBezTo>
                  <a:pt x="2198" y="241"/>
                  <a:pt x="2196" y="241"/>
                  <a:pt x="2194" y="243"/>
                </a:cubicBezTo>
                <a:cubicBezTo>
                  <a:pt x="2197" y="237"/>
                  <a:pt x="2203" y="243"/>
                  <a:pt x="2206" y="246"/>
                </a:cubicBezTo>
                <a:cubicBezTo>
                  <a:pt x="2201" y="243"/>
                  <a:pt x="2198" y="250"/>
                  <a:pt x="2202" y="250"/>
                </a:cubicBezTo>
                <a:cubicBezTo>
                  <a:pt x="2203" y="251"/>
                  <a:pt x="2202" y="251"/>
                  <a:pt x="2204" y="251"/>
                </a:cubicBezTo>
                <a:cubicBezTo>
                  <a:pt x="2204" y="248"/>
                  <a:pt x="2204" y="248"/>
                  <a:pt x="2208" y="248"/>
                </a:cubicBezTo>
                <a:cubicBezTo>
                  <a:pt x="2208" y="246"/>
                  <a:pt x="2208" y="245"/>
                  <a:pt x="2207" y="244"/>
                </a:cubicBezTo>
                <a:cubicBezTo>
                  <a:pt x="2211" y="240"/>
                  <a:pt x="2214" y="244"/>
                  <a:pt x="2213" y="249"/>
                </a:cubicBezTo>
                <a:cubicBezTo>
                  <a:pt x="2212" y="248"/>
                  <a:pt x="2211" y="248"/>
                  <a:pt x="2211" y="248"/>
                </a:cubicBezTo>
                <a:moveTo>
                  <a:pt x="2244" y="255"/>
                </a:moveTo>
                <a:cubicBezTo>
                  <a:pt x="2242" y="254"/>
                  <a:pt x="2240" y="255"/>
                  <a:pt x="2238" y="255"/>
                </a:cubicBezTo>
                <a:cubicBezTo>
                  <a:pt x="2239" y="256"/>
                  <a:pt x="2240" y="257"/>
                  <a:pt x="2241" y="257"/>
                </a:cubicBezTo>
                <a:cubicBezTo>
                  <a:pt x="2241" y="257"/>
                  <a:pt x="2240" y="256"/>
                  <a:pt x="2241" y="256"/>
                </a:cubicBezTo>
                <a:cubicBezTo>
                  <a:pt x="2244" y="259"/>
                  <a:pt x="2241" y="260"/>
                  <a:pt x="2237" y="261"/>
                </a:cubicBezTo>
                <a:cubicBezTo>
                  <a:pt x="2232" y="263"/>
                  <a:pt x="2234" y="260"/>
                  <a:pt x="2231" y="263"/>
                </a:cubicBezTo>
                <a:cubicBezTo>
                  <a:pt x="2230" y="265"/>
                  <a:pt x="2236" y="265"/>
                  <a:pt x="2231" y="268"/>
                </a:cubicBezTo>
                <a:cubicBezTo>
                  <a:pt x="2226" y="271"/>
                  <a:pt x="2218" y="268"/>
                  <a:pt x="2216" y="264"/>
                </a:cubicBezTo>
                <a:cubicBezTo>
                  <a:pt x="2217" y="263"/>
                  <a:pt x="2218" y="264"/>
                  <a:pt x="2219" y="264"/>
                </a:cubicBezTo>
                <a:cubicBezTo>
                  <a:pt x="2219" y="264"/>
                  <a:pt x="2217" y="263"/>
                  <a:pt x="2217" y="263"/>
                </a:cubicBezTo>
                <a:cubicBezTo>
                  <a:pt x="2217" y="263"/>
                  <a:pt x="2219" y="263"/>
                  <a:pt x="2219" y="263"/>
                </a:cubicBezTo>
                <a:cubicBezTo>
                  <a:pt x="2219" y="263"/>
                  <a:pt x="2218" y="262"/>
                  <a:pt x="2218" y="261"/>
                </a:cubicBezTo>
                <a:cubicBezTo>
                  <a:pt x="2222" y="264"/>
                  <a:pt x="2229" y="260"/>
                  <a:pt x="2233" y="259"/>
                </a:cubicBezTo>
                <a:cubicBezTo>
                  <a:pt x="2232" y="257"/>
                  <a:pt x="2228" y="256"/>
                  <a:pt x="2226" y="255"/>
                </a:cubicBezTo>
                <a:cubicBezTo>
                  <a:pt x="2225" y="255"/>
                  <a:pt x="2225" y="255"/>
                  <a:pt x="2226" y="255"/>
                </a:cubicBezTo>
                <a:cubicBezTo>
                  <a:pt x="2221" y="255"/>
                  <a:pt x="2216" y="251"/>
                  <a:pt x="2213" y="248"/>
                </a:cubicBezTo>
                <a:cubicBezTo>
                  <a:pt x="2216" y="249"/>
                  <a:pt x="2218" y="249"/>
                  <a:pt x="2220" y="251"/>
                </a:cubicBezTo>
                <a:cubicBezTo>
                  <a:pt x="2219" y="250"/>
                  <a:pt x="2219" y="249"/>
                  <a:pt x="2218" y="248"/>
                </a:cubicBezTo>
                <a:cubicBezTo>
                  <a:pt x="2220" y="245"/>
                  <a:pt x="2211" y="240"/>
                  <a:pt x="2209" y="235"/>
                </a:cubicBezTo>
                <a:cubicBezTo>
                  <a:pt x="2209" y="235"/>
                  <a:pt x="2209" y="235"/>
                  <a:pt x="2209" y="235"/>
                </a:cubicBezTo>
                <a:cubicBezTo>
                  <a:pt x="2211" y="235"/>
                  <a:pt x="2212" y="236"/>
                  <a:pt x="2213" y="237"/>
                </a:cubicBezTo>
                <a:cubicBezTo>
                  <a:pt x="2211" y="243"/>
                  <a:pt x="2219" y="244"/>
                  <a:pt x="2223" y="243"/>
                </a:cubicBezTo>
                <a:cubicBezTo>
                  <a:pt x="2223" y="249"/>
                  <a:pt x="2229" y="249"/>
                  <a:pt x="2233" y="251"/>
                </a:cubicBezTo>
                <a:cubicBezTo>
                  <a:pt x="2232" y="251"/>
                  <a:pt x="2231" y="251"/>
                  <a:pt x="2230" y="251"/>
                </a:cubicBezTo>
                <a:cubicBezTo>
                  <a:pt x="2231" y="252"/>
                  <a:pt x="2232" y="253"/>
                  <a:pt x="2233" y="254"/>
                </a:cubicBezTo>
                <a:cubicBezTo>
                  <a:pt x="2232" y="254"/>
                  <a:pt x="2231" y="254"/>
                  <a:pt x="2230" y="254"/>
                </a:cubicBezTo>
                <a:cubicBezTo>
                  <a:pt x="2236" y="257"/>
                  <a:pt x="2237" y="251"/>
                  <a:pt x="2236" y="248"/>
                </a:cubicBezTo>
                <a:cubicBezTo>
                  <a:pt x="2240" y="248"/>
                  <a:pt x="2242" y="249"/>
                  <a:pt x="2244" y="255"/>
                </a:cubicBezTo>
                <a:moveTo>
                  <a:pt x="2146" y="524"/>
                </a:moveTo>
                <a:cubicBezTo>
                  <a:pt x="2145" y="524"/>
                  <a:pt x="2144" y="525"/>
                  <a:pt x="2143" y="525"/>
                </a:cubicBezTo>
                <a:cubicBezTo>
                  <a:pt x="2145" y="524"/>
                  <a:pt x="2146" y="523"/>
                  <a:pt x="2148" y="522"/>
                </a:cubicBezTo>
                <a:cubicBezTo>
                  <a:pt x="2147" y="522"/>
                  <a:pt x="2146" y="523"/>
                  <a:pt x="2146" y="524"/>
                </a:cubicBezTo>
                <a:moveTo>
                  <a:pt x="2276" y="279"/>
                </a:moveTo>
                <a:cubicBezTo>
                  <a:pt x="2275" y="285"/>
                  <a:pt x="2272" y="279"/>
                  <a:pt x="2269" y="280"/>
                </a:cubicBezTo>
                <a:cubicBezTo>
                  <a:pt x="2264" y="282"/>
                  <a:pt x="2266" y="287"/>
                  <a:pt x="2260" y="285"/>
                </a:cubicBezTo>
                <a:cubicBezTo>
                  <a:pt x="2263" y="279"/>
                  <a:pt x="2249" y="273"/>
                  <a:pt x="2247" y="269"/>
                </a:cubicBezTo>
                <a:cubicBezTo>
                  <a:pt x="2245" y="263"/>
                  <a:pt x="2253" y="259"/>
                  <a:pt x="2257" y="261"/>
                </a:cubicBezTo>
                <a:cubicBezTo>
                  <a:pt x="2263" y="263"/>
                  <a:pt x="2284" y="272"/>
                  <a:pt x="2276" y="279"/>
                </a:cubicBezTo>
                <a:moveTo>
                  <a:pt x="2314" y="268"/>
                </a:moveTo>
                <a:cubicBezTo>
                  <a:pt x="2309" y="276"/>
                  <a:pt x="2303" y="268"/>
                  <a:pt x="2298" y="270"/>
                </a:cubicBezTo>
                <a:cubicBezTo>
                  <a:pt x="2296" y="266"/>
                  <a:pt x="2298" y="267"/>
                  <a:pt x="2302" y="268"/>
                </a:cubicBezTo>
                <a:cubicBezTo>
                  <a:pt x="2301" y="268"/>
                  <a:pt x="2301" y="267"/>
                  <a:pt x="2299" y="268"/>
                </a:cubicBezTo>
                <a:cubicBezTo>
                  <a:pt x="2300" y="268"/>
                  <a:pt x="2309" y="272"/>
                  <a:pt x="2305" y="267"/>
                </a:cubicBezTo>
                <a:cubicBezTo>
                  <a:pt x="2301" y="261"/>
                  <a:pt x="2294" y="264"/>
                  <a:pt x="2290" y="258"/>
                </a:cubicBezTo>
                <a:cubicBezTo>
                  <a:pt x="2291" y="258"/>
                  <a:pt x="2292" y="259"/>
                  <a:pt x="2293" y="259"/>
                </a:cubicBezTo>
                <a:cubicBezTo>
                  <a:pt x="2293" y="256"/>
                  <a:pt x="2290" y="255"/>
                  <a:pt x="2289" y="253"/>
                </a:cubicBezTo>
                <a:cubicBezTo>
                  <a:pt x="2290" y="254"/>
                  <a:pt x="2292" y="255"/>
                  <a:pt x="2294" y="256"/>
                </a:cubicBezTo>
                <a:cubicBezTo>
                  <a:pt x="2294" y="253"/>
                  <a:pt x="2292" y="250"/>
                  <a:pt x="2290" y="248"/>
                </a:cubicBezTo>
                <a:cubicBezTo>
                  <a:pt x="2295" y="250"/>
                  <a:pt x="2294" y="255"/>
                  <a:pt x="2299" y="255"/>
                </a:cubicBezTo>
                <a:cubicBezTo>
                  <a:pt x="2299" y="255"/>
                  <a:pt x="2297" y="254"/>
                  <a:pt x="2297" y="253"/>
                </a:cubicBezTo>
                <a:cubicBezTo>
                  <a:pt x="2302" y="255"/>
                  <a:pt x="2304" y="253"/>
                  <a:pt x="2300" y="249"/>
                </a:cubicBezTo>
                <a:cubicBezTo>
                  <a:pt x="2295" y="247"/>
                  <a:pt x="2292" y="250"/>
                  <a:pt x="2289" y="244"/>
                </a:cubicBezTo>
                <a:cubicBezTo>
                  <a:pt x="2306" y="248"/>
                  <a:pt x="2305" y="255"/>
                  <a:pt x="2314" y="268"/>
                </a:cubicBezTo>
                <a:moveTo>
                  <a:pt x="1902" y="1073"/>
                </a:moveTo>
                <a:cubicBezTo>
                  <a:pt x="1903" y="1086"/>
                  <a:pt x="1896" y="1083"/>
                  <a:pt x="1889" y="1077"/>
                </a:cubicBezTo>
                <a:cubicBezTo>
                  <a:pt x="1891" y="1078"/>
                  <a:pt x="1894" y="1080"/>
                  <a:pt x="1898" y="1081"/>
                </a:cubicBezTo>
                <a:cubicBezTo>
                  <a:pt x="1900" y="1077"/>
                  <a:pt x="1900" y="1074"/>
                  <a:pt x="1901" y="1070"/>
                </a:cubicBezTo>
                <a:cubicBezTo>
                  <a:pt x="1898" y="1068"/>
                  <a:pt x="1898" y="1062"/>
                  <a:pt x="1895" y="1059"/>
                </a:cubicBezTo>
                <a:cubicBezTo>
                  <a:pt x="1893" y="1056"/>
                  <a:pt x="1888" y="1052"/>
                  <a:pt x="1885" y="1049"/>
                </a:cubicBezTo>
                <a:cubicBezTo>
                  <a:pt x="1885" y="1049"/>
                  <a:pt x="1885" y="1049"/>
                  <a:pt x="1885" y="1048"/>
                </a:cubicBezTo>
                <a:cubicBezTo>
                  <a:pt x="1886" y="1049"/>
                  <a:pt x="1887" y="1050"/>
                  <a:pt x="1888" y="1051"/>
                </a:cubicBezTo>
                <a:cubicBezTo>
                  <a:pt x="1888" y="1050"/>
                  <a:pt x="1888" y="1050"/>
                  <a:pt x="1888" y="1048"/>
                </a:cubicBezTo>
                <a:cubicBezTo>
                  <a:pt x="1888" y="1051"/>
                  <a:pt x="1888" y="1056"/>
                  <a:pt x="1894" y="1057"/>
                </a:cubicBezTo>
                <a:cubicBezTo>
                  <a:pt x="1894" y="1057"/>
                  <a:pt x="1894" y="1056"/>
                  <a:pt x="1893" y="1056"/>
                </a:cubicBezTo>
                <a:cubicBezTo>
                  <a:pt x="1895" y="1056"/>
                  <a:pt x="1896" y="1057"/>
                  <a:pt x="1897" y="1057"/>
                </a:cubicBezTo>
                <a:cubicBezTo>
                  <a:pt x="1896" y="1057"/>
                  <a:pt x="1895" y="1057"/>
                  <a:pt x="1894" y="1057"/>
                </a:cubicBezTo>
                <a:cubicBezTo>
                  <a:pt x="1897" y="1059"/>
                  <a:pt x="1898" y="1062"/>
                  <a:pt x="1900" y="1063"/>
                </a:cubicBezTo>
                <a:cubicBezTo>
                  <a:pt x="1898" y="1059"/>
                  <a:pt x="1903" y="1055"/>
                  <a:pt x="1900" y="1054"/>
                </a:cubicBezTo>
                <a:cubicBezTo>
                  <a:pt x="1901" y="1054"/>
                  <a:pt x="1901" y="1053"/>
                  <a:pt x="1902" y="1054"/>
                </a:cubicBezTo>
                <a:cubicBezTo>
                  <a:pt x="1902" y="1056"/>
                  <a:pt x="1901" y="1058"/>
                  <a:pt x="1900" y="1061"/>
                </a:cubicBezTo>
                <a:cubicBezTo>
                  <a:pt x="1903" y="1062"/>
                  <a:pt x="1903" y="1064"/>
                  <a:pt x="1902" y="1067"/>
                </a:cubicBezTo>
                <a:cubicBezTo>
                  <a:pt x="1902" y="1067"/>
                  <a:pt x="1902" y="1068"/>
                  <a:pt x="1902" y="1068"/>
                </a:cubicBezTo>
                <a:cubicBezTo>
                  <a:pt x="1902" y="1068"/>
                  <a:pt x="1903" y="1067"/>
                  <a:pt x="1903" y="1067"/>
                </a:cubicBezTo>
                <a:cubicBezTo>
                  <a:pt x="1903" y="1069"/>
                  <a:pt x="1903" y="1071"/>
                  <a:pt x="1902" y="1073"/>
                </a:cubicBezTo>
                <a:moveTo>
                  <a:pt x="2101" y="984"/>
                </a:moveTo>
                <a:cubicBezTo>
                  <a:pt x="2099" y="985"/>
                  <a:pt x="2097" y="986"/>
                  <a:pt x="2094" y="986"/>
                </a:cubicBezTo>
                <a:cubicBezTo>
                  <a:pt x="2092" y="986"/>
                  <a:pt x="2092" y="989"/>
                  <a:pt x="2090" y="990"/>
                </a:cubicBezTo>
                <a:cubicBezTo>
                  <a:pt x="2086" y="992"/>
                  <a:pt x="2082" y="991"/>
                  <a:pt x="2083" y="985"/>
                </a:cubicBezTo>
                <a:cubicBezTo>
                  <a:pt x="2079" y="982"/>
                  <a:pt x="2076" y="976"/>
                  <a:pt x="2075" y="971"/>
                </a:cubicBezTo>
                <a:cubicBezTo>
                  <a:pt x="2081" y="965"/>
                  <a:pt x="2083" y="973"/>
                  <a:pt x="2085" y="977"/>
                </a:cubicBezTo>
                <a:cubicBezTo>
                  <a:pt x="2090" y="984"/>
                  <a:pt x="2096" y="978"/>
                  <a:pt x="2101" y="984"/>
                </a:cubicBezTo>
                <a:moveTo>
                  <a:pt x="2315" y="1311"/>
                </a:moveTo>
                <a:cubicBezTo>
                  <a:pt x="2312" y="1320"/>
                  <a:pt x="2305" y="1304"/>
                  <a:pt x="2304" y="1301"/>
                </a:cubicBezTo>
                <a:cubicBezTo>
                  <a:pt x="2301" y="1294"/>
                  <a:pt x="2299" y="1291"/>
                  <a:pt x="2296" y="1288"/>
                </a:cubicBezTo>
                <a:cubicBezTo>
                  <a:pt x="2293" y="1283"/>
                  <a:pt x="2291" y="1280"/>
                  <a:pt x="2289" y="1274"/>
                </a:cubicBezTo>
                <a:cubicBezTo>
                  <a:pt x="2288" y="1271"/>
                  <a:pt x="2291" y="1268"/>
                  <a:pt x="2290" y="1265"/>
                </a:cubicBezTo>
                <a:cubicBezTo>
                  <a:pt x="2290" y="1260"/>
                  <a:pt x="2287" y="1256"/>
                  <a:pt x="2287" y="1251"/>
                </a:cubicBezTo>
                <a:cubicBezTo>
                  <a:pt x="2287" y="1244"/>
                  <a:pt x="2287" y="1237"/>
                  <a:pt x="2288" y="1231"/>
                </a:cubicBezTo>
                <a:cubicBezTo>
                  <a:pt x="2290" y="1235"/>
                  <a:pt x="2291" y="1243"/>
                  <a:pt x="2291" y="1248"/>
                </a:cubicBezTo>
                <a:cubicBezTo>
                  <a:pt x="2293" y="1248"/>
                  <a:pt x="2295" y="1248"/>
                  <a:pt x="2296" y="1248"/>
                </a:cubicBezTo>
                <a:cubicBezTo>
                  <a:pt x="2290" y="1249"/>
                  <a:pt x="2298" y="1265"/>
                  <a:pt x="2298" y="1270"/>
                </a:cubicBezTo>
                <a:cubicBezTo>
                  <a:pt x="2298" y="1275"/>
                  <a:pt x="2294" y="1273"/>
                  <a:pt x="2298" y="1279"/>
                </a:cubicBezTo>
                <a:cubicBezTo>
                  <a:pt x="2298" y="1279"/>
                  <a:pt x="2303" y="1281"/>
                  <a:pt x="2304" y="1283"/>
                </a:cubicBezTo>
                <a:cubicBezTo>
                  <a:pt x="2307" y="1287"/>
                  <a:pt x="2306" y="1289"/>
                  <a:pt x="2307" y="1294"/>
                </a:cubicBezTo>
                <a:cubicBezTo>
                  <a:pt x="2309" y="1300"/>
                  <a:pt x="2314" y="1306"/>
                  <a:pt x="2315" y="1311"/>
                </a:cubicBezTo>
                <a:moveTo>
                  <a:pt x="2367" y="1398"/>
                </a:moveTo>
                <a:cubicBezTo>
                  <a:pt x="2366" y="1398"/>
                  <a:pt x="2364" y="1395"/>
                  <a:pt x="2362" y="1393"/>
                </a:cubicBezTo>
                <a:cubicBezTo>
                  <a:pt x="2362" y="1402"/>
                  <a:pt x="2359" y="1393"/>
                  <a:pt x="2358" y="1391"/>
                </a:cubicBezTo>
                <a:cubicBezTo>
                  <a:pt x="2356" y="1386"/>
                  <a:pt x="2356" y="1378"/>
                  <a:pt x="2354" y="1372"/>
                </a:cubicBezTo>
                <a:cubicBezTo>
                  <a:pt x="2351" y="1364"/>
                  <a:pt x="2353" y="1367"/>
                  <a:pt x="2355" y="1358"/>
                </a:cubicBezTo>
                <a:cubicBezTo>
                  <a:pt x="2356" y="1352"/>
                  <a:pt x="2354" y="1340"/>
                  <a:pt x="2352" y="1333"/>
                </a:cubicBezTo>
                <a:cubicBezTo>
                  <a:pt x="2350" y="1329"/>
                  <a:pt x="2349" y="1322"/>
                  <a:pt x="2355" y="1327"/>
                </a:cubicBezTo>
                <a:cubicBezTo>
                  <a:pt x="2358" y="1331"/>
                  <a:pt x="2359" y="1334"/>
                  <a:pt x="2360" y="1338"/>
                </a:cubicBezTo>
                <a:cubicBezTo>
                  <a:pt x="2360" y="1344"/>
                  <a:pt x="2362" y="1348"/>
                  <a:pt x="2363" y="1353"/>
                </a:cubicBezTo>
                <a:cubicBezTo>
                  <a:pt x="2364" y="1359"/>
                  <a:pt x="2360" y="1362"/>
                  <a:pt x="2360" y="1367"/>
                </a:cubicBezTo>
                <a:cubicBezTo>
                  <a:pt x="2360" y="1379"/>
                  <a:pt x="2364" y="1387"/>
                  <a:pt x="2367" y="1398"/>
                </a:cubicBezTo>
                <a:moveTo>
                  <a:pt x="2322" y="1210"/>
                </a:moveTo>
                <a:cubicBezTo>
                  <a:pt x="2322" y="1205"/>
                  <a:pt x="2324" y="1201"/>
                  <a:pt x="2325" y="1196"/>
                </a:cubicBezTo>
                <a:cubicBezTo>
                  <a:pt x="2325" y="1195"/>
                  <a:pt x="2322" y="1195"/>
                  <a:pt x="2323" y="1192"/>
                </a:cubicBezTo>
                <a:cubicBezTo>
                  <a:pt x="2325" y="1190"/>
                  <a:pt x="2327" y="1187"/>
                  <a:pt x="2326" y="1184"/>
                </a:cubicBezTo>
                <a:cubicBezTo>
                  <a:pt x="2325" y="1182"/>
                  <a:pt x="2344" y="1175"/>
                  <a:pt x="2347" y="1177"/>
                </a:cubicBezTo>
                <a:cubicBezTo>
                  <a:pt x="2346" y="1177"/>
                  <a:pt x="2347" y="1175"/>
                  <a:pt x="2345" y="1176"/>
                </a:cubicBezTo>
                <a:cubicBezTo>
                  <a:pt x="2350" y="1180"/>
                  <a:pt x="2352" y="1179"/>
                  <a:pt x="2357" y="1187"/>
                </a:cubicBezTo>
                <a:cubicBezTo>
                  <a:pt x="2357" y="1184"/>
                  <a:pt x="2362" y="1180"/>
                  <a:pt x="2365" y="1185"/>
                </a:cubicBezTo>
                <a:cubicBezTo>
                  <a:pt x="2362" y="1187"/>
                  <a:pt x="2359" y="1189"/>
                  <a:pt x="2357" y="1188"/>
                </a:cubicBezTo>
                <a:cubicBezTo>
                  <a:pt x="2354" y="1192"/>
                  <a:pt x="2352" y="1197"/>
                  <a:pt x="2353" y="1201"/>
                </a:cubicBezTo>
                <a:cubicBezTo>
                  <a:pt x="2347" y="1202"/>
                  <a:pt x="2349" y="1207"/>
                  <a:pt x="2347" y="1211"/>
                </a:cubicBezTo>
                <a:cubicBezTo>
                  <a:pt x="2348" y="1210"/>
                  <a:pt x="2342" y="1213"/>
                  <a:pt x="2342" y="1213"/>
                </a:cubicBezTo>
                <a:cubicBezTo>
                  <a:pt x="2343" y="1213"/>
                  <a:pt x="2350" y="1213"/>
                  <a:pt x="2349" y="1212"/>
                </a:cubicBezTo>
                <a:cubicBezTo>
                  <a:pt x="2352" y="1215"/>
                  <a:pt x="2347" y="1220"/>
                  <a:pt x="2344" y="1219"/>
                </a:cubicBezTo>
                <a:cubicBezTo>
                  <a:pt x="2333" y="1217"/>
                  <a:pt x="2343" y="1221"/>
                  <a:pt x="2336" y="1226"/>
                </a:cubicBezTo>
                <a:cubicBezTo>
                  <a:pt x="2338" y="1214"/>
                  <a:pt x="2332" y="1223"/>
                  <a:pt x="2330" y="1215"/>
                </a:cubicBezTo>
                <a:cubicBezTo>
                  <a:pt x="2327" y="1217"/>
                  <a:pt x="2325" y="1221"/>
                  <a:pt x="2323" y="1224"/>
                </a:cubicBezTo>
                <a:cubicBezTo>
                  <a:pt x="2324" y="1220"/>
                  <a:pt x="2322" y="1215"/>
                  <a:pt x="2322" y="1210"/>
                </a:cubicBezTo>
                <a:moveTo>
                  <a:pt x="2359" y="685"/>
                </a:moveTo>
                <a:cubicBezTo>
                  <a:pt x="2358" y="686"/>
                  <a:pt x="2359" y="685"/>
                  <a:pt x="2359" y="685"/>
                </a:cubicBezTo>
                <a:moveTo>
                  <a:pt x="2583" y="622"/>
                </a:moveTo>
                <a:cubicBezTo>
                  <a:pt x="2576" y="623"/>
                  <a:pt x="2564" y="628"/>
                  <a:pt x="2557" y="627"/>
                </a:cubicBezTo>
                <a:cubicBezTo>
                  <a:pt x="2552" y="626"/>
                  <a:pt x="2548" y="626"/>
                  <a:pt x="2545" y="623"/>
                </a:cubicBezTo>
                <a:cubicBezTo>
                  <a:pt x="2542" y="622"/>
                  <a:pt x="2538" y="617"/>
                  <a:pt x="2535" y="615"/>
                </a:cubicBezTo>
                <a:cubicBezTo>
                  <a:pt x="2531" y="613"/>
                  <a:pt x="2524" y="615"/>
                  <a:pt x="2520" y="610"/>
                </a:cubicBezTo>
                <a:cubicBezTo>
                  <a:pt x="2515" y="606"/>
                  <a:pt x="2514" y="593"/>
                  <a:pt x="2515" y="588"/>
                </a:cubicBezTo>
                <a:cubicBezTo>
                  <a:pt x="2516" y="588"/>
                  <a:pt x="2517" y="588"/>
                  <a:pt x="2518" y="589"/>
                </a:cubicBezTo>
                <a:cubicBezTo>
                  <a:pt x="2520" y="585"/>
                  <a:pt x="2518" y="578"/>
                  <a:pt x="2519" y="574"/>
                </a:cubicBezTo>
                <a:cubicBezTo>
                  <a:pt x="2520" y="570"/>
                  <a:pt x="2529" y="571"/>
                  <a:pt x="2528" y="568"/>
                </a:cubicBezTo>
                <a:cubicBezTo>
                  <a:pt x="2527" y="566"/>
                  <a:pt x="2520" y="567"/>
                  <a:pt x="2519" y="565"/>
                </a:cubicBezTo>
                <a:cubicBezTo>
                  <a:pt x="2514" y="562"/>
                  <a:pt x="2512" y="556"/>
                  <a:pt x="2509" y="552"/>
                </a:cubicBezTo>
                <a:cubicBezTo>
                  <a:pt x="2504" y="547"/>
                  <a:pt x="2499" y="543"/>
                  <a:pt x="2495" y="538"/>
                </a:cubicBezTo>
                <a:cubicBezTo>
                  <a:pt x="2487" y="530"/>
                  <a:pt x="2490" y="529"/>
                  <a:pt x="2487" y="521"/>
                </a:cubicBezTo>
                <a:cubicBezTo>
                  <a:pt x="2485" y="515"/>
                  <a:pt x="2477" y="513"/>
                  <a:pt x="2476" y="510"/>
                </a:cubicBezTo>
                <a:cubicBezTo>
                  <a:pt x="2475" y="507"/>
                  <a:pt x="2474" y="503"/>
                  <a:pt x="2478" y="504"/>
                </a:cubicBezTo>
                <a:cubicBezTo>
                  <a:pt x="2480" y="500"/>
                  <a:pt x="2481" y="490"/>
                  <a:pt x="2484" y="490"/>
                </a:cubicBezTo>
                <a:cubicBezTo>
                  <a:pt x="2488" y="489"/>
                  <a:pt x="2493" y="485"/>
                  <a:pt x="2495" y="488"/>
                </a:cubicBezTo>
                <a:cubicBezTo>
                  <a:pt x="2494" y="487"/>
                  <a:pt x="2495" y="486"/>
                  <a:pt x="2493" y="484"/>
                </a:cubicBezTo>
                <a:cubicBezTo>
                  <a:pt x="2497" y="485"/>
                  <a:pt x="2498" y="479"/>
                  <a:pt x="2501" y="480"/>
                </a:cubicBezTo>
                <a:cubicBezTo>
                  <a:pt x="2501" y="479"/>
                  <a:pt x="2501" y="478"/>
                  <a:pt x="2500" y="477"/>
                </a:cubicBezTo>
                <a:cubicBezTo>
                  <a:pt x="2507" y="480"/>
                  <a:pt x="2512" y="473"/>
                  <a:pt x="2517" y="471"/>
                </a:cubicBezTo>
                <a:cubicBezTo>
                  <a:pt x="2523" y="468"/>
                  <a:pt x="2529" y="473"/>
                  <a:pt x="2534" y="473"/>
                </a:cubicBezTo>
                <a:cubicBezTo>
                  <a:pt x="2544" y="473"/>
                  <a:pt x="2547" y="472"/>
                  <a:pt x="2547" y="485"/>
                </a:cubicBezTo>
                <a:cubicBezTo>
                  <a:pt x="2547" y="491"/>
                  <a:pt x="2540" y="493"/>
                  <a:pt x="2551" y="496"/>
                </a:cubicBezTo>
                <a:cubicBezTo>
                  <a:pt x="2543" y="497"/>
                  <a:pt x="2533" y="491"/>
                  <a:pt x="2527" y="498"/>
                </a:cubicBezTo>
                <a:cubicBezTo>
                  <a:pt x="2523" y="504"/>
                  <a:pt x="2527" y="504"/>
                  <a:pt x="2533" y="508"/>
                </a:cubicBezTo>
                <a:cubicBezTo>
                  <a:pt x="2529" y="509"/>
                  <a:pt x="2512" y="502"/>
                  <a:pt x="2519" y="511"/>
                </a:cubicBezTo>
                <a:cubicBezTo>
                  <a:pt x="2520" y="512"/>
                  <a:pt x="2523" y="511"/>
                  <a:pt x="2525" y="512"/>
                </a:cubicBezTo>
                <a:cubicBezTo>
                  <a:pt x="2527" y="514"/>
                  <a:pt x="2528" y="517"/>
                  <a:pt x="2529" y="520"/>
                </a:cubicBezTo>
                <a:cubicBezTo>
                  <a:pt x="2534" y="525"/>
                  <a:pt x="2537" y="528"/>
                  <a:pt x="2543" y="532"/>
                </a:cubicBezTo>
                <a:cubicBezTo>
                  <a:pt x="2545" y="533"/>
                  <a:pt x="2550" y="532"/>
                  <a:pt x="2552" y="534"/>
                </a:cubicBezTo>
                <a:cubicBezTo>
                  <a:pt x="2554" y="538"/>
                  <a:pt x="2551" y="540"/>
                  <a:pt x="2551" y="542"/>
                </a:cubicBezTo>
                <a:cubicBezTo>
                  <a:pt x="2551" y="548"/>
                  <a:pt x="2554" y="551"/>
                  <a:pt x="2557" y="556"/>
                </a:cubicBezTo>
                <a:cubicBezTo>
                  <a:pt x="2558" y="552"/>
                  <a:pt x="2557" y="536"/>
                  <a:pt x="2568" y="544"/>
                </a:cubicBezTo>
                <a:cubicBezTo>
                  <a:pt x="2571" y="546"/>
                  <a:pt x="2573" y="553"/>
                  <a:pt x="2575" y="555"/>
                </a:cubicBezTo>
                <a:cubicBezTo>
                  <a:pt x="2577" y="557"/>
                  <a:pt x="2580" y="558"/>
                  <a:pt x="2582" y="560"/>
                </a:cubicBezTo>
                <a:cubicBezTo>
                  <a:pt x="2582" y="560"/>
                  <a:pt x="2582" y="560"/>
                  <a:pt x="2581" y="560"/>
                </a:cubicBezTo>
                <a:cubicBezTo>
                  <a:pt x="2586" y="567"/>
                  <a:pt x="2564" y="567"/>
                  <a:pt x="2560" y="561"/>
                </a:cubicBezTo>
                <a:cubicBezTo>
                  <a:pt x="2559" y="567"/>
                  <a:pt x="2557" y="574"/>
                  <a:pt x="2563" y="578"/>
                </a:cubicBezTo>
                <a:cubicBezTo>
                  <a:pt x="2563" y="578"/>
                  <a:pt x="2563" y="577"/>
                  <a:pt x="2563" y="576"/>
                </a:cubicBezTo>
                <a:cubicBezTo>
                  <a:pt x="2568" y="574"/>
                  <a:pt x="2571" y="579"/>
                  <a:pt x="2573" y="583"/>
                </a:cubicBezTo>
                <a:cubicBezTo>
                  <a:pt x="2571" y="583"/>
                  <a:pt x="2570" y="585"/>
                  <a:pt x="2568" y="585"/>
                </a:cubicBezTo>
                <a:cubicBezTo>
                  <a:pt x="2577" y="584"/>
                  <a:pt x="2577" y="593"/>
                  <a:pt x="2577" y="599"/>
                </a:cubicBezTo>
                <a:cubicBezTo>
                  <a:pt x="2578" y="607"/>
                  <a:pt x="2581" y="614"/>
                  <a:pt x="2583" y="622"/>
                </a:cubicBezTo>
                <a:moveTo>
                  <a:pt x="2640" y="505"/>
                </a:moveTo>
                <a:cubicBezTo>
                  <a:pt x="2641" y="519"/>
                  <a:pt x="2626" y="512"/>
                  <a:pt x="2622" y="507"/>
                </a:cubicBezTo>
                <a:cubicBezTo>
                  <a:pt x="2623" y="508"/>
                  <a:pt x="2625" y="508"/>
                  <a:pt x="2625" y="508"/>
                </a:cubicBezTo>
                <a:cubicBezTo>
                  <a:pt x="2623" y="504"/>
                  <a:pt x="2627" y="500"/>
                  <a:pt x="2625" y="496"/>
                </a:cubicBezTo>
                <a:cubicBezTo>
                  <a:pt x="2622" y="491"/>
                  <a:pt x="2621" y="492"/>
                  <a:pt x="2618" y="489"/>
                </a:cubicBezTo>
                <a:cubicBezTo>
                  <a:pt x="2616" y="494"/>
                  <a:pt x="2618" y="497"/>
                  <a:pt x="2617" y="501"/>
                </a:cubicBezTo>
                <a:cubicBezTo>
                  <a:pt x="2618" y="501"/>
                  <a:pt x="2618" y="501"/>
                  <a:pt x="2619" y="500"/>
                </a:cubicBezTo>
                <a:cubicBezTo>
                  <a:pt x="2618" y="502"/>
                  <a:pt x="2619" y="502"/>
                  <a:pt x="2618" y="504"/>
                </a:cubicBezTo>
                <a:cubicBezTo>
                  <a:pt x="2621" y="504"/>
                  <a:pt x="2618" y="504"/>
                  <a:pt x="2620" y="506"/>
                </a:cubicBezTo>
                <a:cubicBezTo>
                  <a:pt x="2617" y="504"/>
                  <a:pt x="2618" y="505"/>
                  <a:pt x="2617" y="506"/>
                </a:cubicBezTo>
                <a:cubicBezTo>
                  <a:pt x="2618" y="506"/>
                  <a:pt x="2618" y="507"/>
                  <a:pt x="2619" y="508"/>
                </a:cubicBezTo>
                <a:cubicBezTo>
                  <a:pt x="2619" y="508"/>
                  <a:pt x="2618" y="508"/>
                  <a:pt x="2618" y="507"/>
                </a:cubicBezTo>
                <a:cubicBezTo>
                  <a:pt x="2618" y="508"/>
                  <a:pt x="2619" y="510"/>
                  <a:pt x="2619" y="510"/>
                </a:cubicBezTo>
                <a:cubicBezTo>
                  <a:pt x="2609" y="513"/>
                  <a:pt x="2610" y="483"/>
                  <a:pt x="2622" y="487"/>
                </a:cubicBezTo>
                <a:cubicBezTo>
                  <a:pt x="2620" y="492"/>
                  <a:pt x="2629" y="488"/>
                  <a:pt x="2623" y="481"/>
                </a:cubicBezTo>
                <a:cubicBezTo>
                  <a:pt x="2626" y="482"/>
                  <a:pt x="2626" y="482"/>
                  <a:pt x="2626" y="485"/>
                </a:cubicBezTo>
                <a:cubicBezTo>
                  <a:pt x="2630" y="484"/>
                  <a:pt x="2634" y="485"/>
                  <a:pt x="2638" y="485"/>
                </a:cubicBezTo>
                <a:cubicBezTo>
                  <a:pt x="2636" y="489"/>
                  <a:pt x="2632" y="488"/>
                  <a:pt x="2628" y="488"/>
                </a:cubicBezTo>
                <a:cubicBezTo>
                  <a:pt x="2625" y="494"/>
                  <a:pt x="2632" y="489"/>
                  <a:pt x="2634" y="493"/>
                </a:cubicBezTo>
                <a:cubicBezTo>
                  <a:pt x="2637" y="497"/>
                  <a:pt x="2636" y="502"/>
                  <a:pt x="2640" y="505"/>
                </a:cubicBezTo>
                <a:moveTo>
                  <a:pt x="3154" y="378"/>
                </a:moveTo>
                <a:cubicBezTo>
                  <a:pt x="3149" y="379"/>
                  <a:pt x="3151" y="382"/>
                  <a:pt x="3149" y="385"/>
                </a:cubicBezTo>
                <a:cubicBezTo>
                  <a:pt x="3146" y="389"/>
                  <a:pt x="3139" y="387"/>
                  <a:pt x="3135" y="392"/>
                </a:cubicBezTo>
                <a:cubicBezTo>
                  <a:pt x="3130" y="399"/>
                  <a:pt x="3137" y="404"/>
                  <a:pt x="3122" y="405"/>
                </a:cubicBezTo>
                <a:cubicBezTo>
                  <a:pt x="3118" y="406"/>
                  <a:pt x="3112" y="404"/>
                  <a:pt x="3108" y="402"/>
                </a:cubicBezTo>
                <a:cubicBezTo>
                  <a:pt x="3121" y="400"/>
                  <a:pt x="3125" y="399"/>
                  <a:pt x="3129" y="389"/>
                </a:cubicBezTo>
                <a:cubicBezTo>
                  <a:pt x="3130" y="389"/>
                  <a:pt x="3132" y="389"/>
                  <a:pt x="3132" y="388"/>
                </a:cubicBezTo>
                <a:cubicBezTo>
                  <a:pt x="3134" y="384"/>
                  <a:pt x="3132" y="383"/>
                  <a:pt x="3135" y="379"/>
                </a:cubicBezTo>
                <a:cubicBezTo>
                  <a:pt x="3140" y="371"/>
                  <a:pt x="3141" y="366"/>
                  <a:pt x="3141" y="356"/>
                </a:cubicBezTo>
                <a:cubicBezTo>
                  <a:pt x="3140" y="350"/>
                  <a:pt x="3137" y="337"/>
                  <a:pt x="3145" y="347"/>
                </a:cubicBezTo>
                <a:cubicBezTo>
                  <a:pt x="3148" y="352"/>
                  <a:pt x="3156" y="369"/>
                  <a:pt x="3152" y="372"/>
                </a:cubicBezTo>
                <a:cubicBezTo>
                  <a:pt x="3149" y="370"/>
                  <a:pt x="3148" y="371"/>
                  <a:pt x="3148" y="375"/>
                </a:cubicBezTo>
                <a:cubicBezTo>
                  <a:pt x="3151" y="374"/>
                  <a:pt x="3153" y="375"/>
                  <a:pt x="3154" y="378"/>
                </a:cubicBezTo>
                <a:moveTo>
                  <a:pt x="1283" y="453"/>
                </a:moveTo>
                <a:cubicBezTo>
                  <a:pt x="1287" y="454"/>
                  <a:pt x="1290" y="452"/>
                  <a:pt x="1293" y="450"/>
                </a:cubicBezTo>
                <a:cubicBezTo>
                  <a:pt x="1302" y="445"/>
                  <a:pt x="1289" y="448"/>
                  <a:pt x="1286" y="449"/>
                </a:cubicBezTo>
                <a:cubicBezTo>
                  <a:pt x="1286" y="443"/>
                  <a:pt x="1290" y="442"/>
                  <a:pt x="1294" y="438"/>
                </a:cubicBezTo>
                <a:cubicBezTo>
                  <a:pt x="1291" y="435"/>
                  <a:pt x="1286" y="433"/>
                  <a:pt x="1282" y="437"/>
                </a:cubicBezTo>
                <a:cubicBezTo>
                  <a:pt x="1283" y="435"/>
                  <a:pt x="1282" y="434"/>
                  <a:pt x="1282" y="433"/>
                </a:cubicBezTo>
                <a:cubicBezTo>
                  <a:pt x="1279" y="437"/>
                  <a:pt x="1277" y="437"/>
                  <a:pt x="1273" y="438"/>
                </a:cubicBezTo>
                <a:cubicBezTo>
                  <a:pt x="1274" y="436"/>
                  <a:pt x="1274" y="434"/>
                  <a:pt x="1275" y="433"/>
                </a:cubicBezTo>
                <a:cubicBezTo>
                  <a:pt x="1270" y="436"/>
                  <a:pt x="1263" y="433"/>
                  <a:pt x="1270" y="428"/>
                </a:cubicBezTo>
                <a:cubicBezTo>
                  <a:pt x="1266" y="421"/>
                  <a:pt x="1260" y="429"/>
                  <a:pt x="1256" y="433"/>
                </a:cubicBezTo>
                <a:cubicBezTo>
                  <a:pt x="1259" y="423"/>
                  <a:pt x="1272" y="417"/>
                  <a:pt x="1278" y="410"/>
                </a:cubicBezTo>
                <a:cubicBezTo>
                  <a:pt x="1276" y="409"/>
                  <a:pt x="1275" y="408"/>
                  <a:pt x="1274" y="407"/>
                </a:cubicBezTo>
                <a:cubicBezTo>
                  <a:pt x="1278" y="408"/>
                  <a:pt x="1281" y="408"/>
                  <a:pt x="1283" y="404"/>
                </a:cubicBezTo>
                <a:cubicBezTo>
                  <a:pt x="1264" y="400"/>
                  <a:pt x="1239" y="435"/>
                  <a:pt x="1229" y="448"/>
                </a:cubicBezTo>
                <a:cubicBezTo>
                  <a:pt x="1229" y="448"/>
                  <a:pt x="1230" y="449"/>
                  <a:pt x="1231" y="449"/>
                </a:cubicBezTo>
                <a:cubicBezTo>
                  <a:pt x="1227" y="452"/>
                  <a:pt x="1211" y="458"/>
                  <a:pt x="1218" y="463"/>
                </a:cubicBezTo>
                <a:cubicBezTo>
                  <a:pt x="1220" y="464"/>
                  <a:pt x="1237" y="462"/>
                  <a:pt x="1240" y="461"/>
                </a:cubicBezTo>
                <a:cubicBezTo>
                  <a:pt x="1240" y="462"/>
                  <a:pt x="1239" y="462"/>
                  <a:pt x="1239" y="462"/>
                </a:cubicBezTo>
                <a:cubicBezTo>
                  <a:pt x="1245" y="464"/>
                  <a:pt x="1252" y="463"/>
                  <a:pt x="1258" y="460"/>
                </a:cubicBezTo>
                <a:cubicBezTo>
                  <a:pt x="1258" y="459"/>
                  <a:pt x="1258" y="461"/>
                  <a:pt x="1258" y="461"/>
                </a:cubicBezTo>
                <a:cubicBezTo>
                  <a:pt x="1257" y="462"/>
                  <a:pt x="1257" y="462"/>
                  <a:pt x="1256" y="462"/>
                </a:cubicBezTo>
                <a:cubicBezTo>
                  <a:pt x="1260" y="467"/>
                  <a:pt x="1263" y="461"/>
                  <a:pt x="1269" y="462"/>
                </a:cubicBezTo>
                <a:cubicBezTo>
                  <a:pt x="1265" y="465"/>
                  <a:pt x="1254" y="469"/>
                  <a:pt x="1252" y="473"/>
                </a:cubicBezTo>
                <a:cubicBezTo>
                  <a:pt x="1261" y="475"/>
                  <a:pt x="1265" y="467"/>
                  <a:pt x="1272" y="464"/>
                </a:cubicBezTo>
                <a:cubicBezTo>
                  <a:pt x="1275" y="462"/>
                  <a:pt x="1280" y="454"/>
                  <a:pt x="1280" y="462"/>
                </a:cubicBezTo>
                <a:cubicBezTo>
                  <a:pt x="1280" y="466"/>
                  <a:pt x="1275" y="470"/>
                  <a:pt x="1273" y="473"/>
                </a:cubicBezTo>
                <a:cubicBezTo>
                  <a:pt x="1277" y="476"/>
                  <a:pt x="1284" y="479"/>
                  <a:pt x="1288" y="473"/>
                </a:cubicBezTo>
                <a:cubicBezTo>
                  <a:pt x="1291" y="469"/>
                  <a:pt x="1297" y="464"/>
                  <a:pt x="1294" y="459"/>
                </a:cubicBezTo>
                <a:cubicBezTo>
                  <a:pt x="1293" y="462"/>
                  <a:pt x="1290" y="464"/>
                  <a:pt x="1287" y="465"/>
                </a:cubicBezTo>
                <a:cubicBezTo>
                  <a:pt x="1288" y="460"/>
                  <a:pt x="1293" y="458"/>
                  <a:pt x="1294" y="454"/>
                </a:cubicBezTo>
                <a:cubicBezTo>
                  <a:pt x="1291" y="455"/>
                  <a:pt x="1285" y="463"/>
                  <a:pt x="1284" y="463"/>
                </a:cubicBezTo>
                <a:cubicBezTo>
                  <a:pt x="1279" y="463"/>
                  <a:pt x="1282" y="454"/>
                  <a:pt x="1283" y="453"/>
                </a:cubicBezTo>
                <a:moveTo>
                  <a:pt x="1892" y="299"/>
                </a:moveTo>
                <a:cubicBezTo>
                  <a:pt x="1894" y="299"/>
                  <a:pt x="1896" y="300"/>
                  <a:pt x="1898" y="298"/>
                </a:cubicBezTo>
                <a:cubicBezTo>
                  <a:pt x="1895" y="296"/>
                  <a:pt x="1889" y="294"/>
                  <a:pt x="1892" y="299"/>
                </a:cubicBezTo>
                <a:moveTo>
                  <a:pt x="1917" y="277"/>
                </a:moveTo>
                <a:cubicBezTo>
                  <a:pt x="1917" y="276"/>
                  <a:pt x="1919" y="275"/>
                  <a:pt x="1918" y="274"/>
                </a:cubicBezTo>
                <a:cubicBezTo>
                  <a:pt x="1914" y="275"/>
                  <a:pt x="1917" y="276"/>
                  <a:pt x="1917" y="277"/>
                </a:cubicBezTo>
                <a:moveTo>
                  <a:pt x="1913" y="281"/>
                </a:moveTo>
                <a:cubicBezTo>
                  <a:pt x="1913" y="282"/>
                  <a:pt x="1915" y="283"/>
                  <a:pt x="1913" y="285"/>
                </a:cubicBezTo>
                <a:cubicBezTo>
                  <a:pt x="1913" y="285"/>
                  <a:pt x="1914" y="285"/>
                  <a:pt x="1914" y="286"/>
                </a:cubicBezTo>
                <a:cubicBezTo>
                  <a:pt x="1917" y="281"/>
                  <a:pt x="1918" y="278"/>
                  <a:pt x="1915" y="275"/>
                </a:cubicBezTo>
                <a:cubicBezTo>
                  <a:pt x="1914" y="275"/>
                  <a:pt x="1912" y="276"/>
                  <a:pt x="1911" y="277"/>
                </a:cubicBezTo>
                <a:cubicBezTo>
                  <a:pt x="1913" y="278"/>
                  <a:pt x="1913" y="278"/>
                  <a:pt x="1914" y="279"/>
                </a:cubicBezTo>
                <a:cubicBezTo>
                  <a:pt x="1913" y="279"/>
                  <a:pt x="1912" y="280"/>
                  <a:pt x="1911" y="280"/>
                </a:cubicBezTo>
                <a:cubicBezTo>
                  <a:pt x="1912" y="282"/>
                  <a:pt x="1912" y="281"/>
                  <a:pt x="1913" y="281"/>
                </a:cubicBezTo>
                <a:moveTo>
                  <a:pt x="1862" y="322"/>
                </a:moveTo>
                <a:cubicBezTo>
                  <a:pt x="1862" y="324"/>
                  <a:pt x="1862" y="326"/>
                  <a:pt x="1859" y="327"/>
                </a:cubicBezTo>
                <a:cubicBezTo>
                  <a:pt x="1860" y="327"/>
                  <a:pt x="1861" y="327"/>
                  <a:pt x="1861" y="328"/>
                </a:cubicBezTo>
                <a:cubicBezTo>
                  <a:pt x="1859" y="328"/>
                  <a:pt x="1858" y="329"/>
                  <a:pt x="1856" y="330"/>
                </a:cubicBezTo>
                <a:cubicBezTo>
                  <a:pt x="1858" y="333"/>
                  <a:pt x="1862" y="334"/>
                  <a:pt x="1866" y="331"/>
                </a:cubicBezTo>
                <a:cubicBezTo>
                  <a:pt x="1861" y="336"/>
                  <a:pt x="1860" y="344"/>
                  <a:pt x="1858" y="350"/>
                </a:cubicBezTo>
                <a:cubicBezTo>
                  <a:pt x="1864" y="350"/>
                  <a:pt x="1862" y="342"/>
                  <a:pt x="1865" y="339"/>
                </a:cubicBezTo>
                <a:cubicBezTo>
                  <a:pt x="1864" y="342"/>
                  <a:pt x="1866" y="342"/>
                  <a:pt x="1866" y="342"/>
                </a:cubicBezTo>
                <a:cubicBezTo>
                  <a:pt x="1867" y="342"/>
                  <a:pt x="1866" y="343"/>
                  <a:pt x="1868" y="344"/>
                </a:cubicBezTo>
                <a:cubicBezTo>
                  <a:pt x="1868" y="342"/>
                  <a:pt x="1868" y="343"/>
                  <a:pt x="1869" y="342"/>
                </a:cubicBezTo>
                <a:cubicBezTo>
                  <a:pt x="1869" y="341"/>
                  <a:pt x="1871" y="347"/>
                  <a:pt x="1871" y="346"/>
                </a:cubicBezTo>
                <a:cubicBezTo>
                  <a:pt x="1871" y="349"/>
                  <a:pt x="1865" y="352"/>
                  <a:pt x="1865" y="354"/>
                </a:cubicBezTo>
                <a:cubicBezTo>
                  <a:pt x="1865" y="363"/>
                  <a:pt x="1881" y="356"/>
                  <a:pt x="1886" y="356"/>
                </a:cubicBezTo>
                <a:cubicBezTo>
                  <a:pt x="1879" y="360"/>
                  <a:pt x="1885" y="364"/>
                  <a:pt x="1885" y="367"/>
                </a:cubicBezTo>
                <a:cubicBezTo>
                  <a:pt x="1886" y="367"/>
                  <a:pt x="1888" y="367"/>
                  <a:pt x="1890" y="366"/>
                </a:cubicBezTo>
                <a:cubicBezTo>
                  <a:pt x="1888" y="369"/>
                  <a:pt x="1885" y="373"/>
                  <a:pt x="1887" y="377"/>
                </a:cubicBezTo>
                <a:cubicBezTo>
                  <a:pt x="1877" y="379"/>
                  <a:pt x="1874" y="381"/>
                  <a:pt x="1866" y="386"/>
                </a:cubicBezTo>
                <a:cubicBezTo>
                  <a:pt x="1871" y="384"/>
                  <a:pt x="1876" y="384"/>
                  <a:pt x="1873" y="391"/>
                </a:cubicBezTo>
                <a:cubicBezTo>
                  <a:pt x="1871" y="396"/>
                  <a:pt x="1865" y="396"/>
                  <a:pt x="1861" y="398"/>
                </a:cubicBezTo>
                <a:cubicBezTo>
                  <a:pt x="1854" y="402"/>
                  <a:pt x="1870" y="402"/>
                  <a:pt x="1870" y="402"/>
                </a:cubicBezTo>
                <a:cubicBezTo>
                  <a:pt x="1882" y="406"/>
                  <a:pt x="1879" y="406"/>
                  <a:pt x="1890" y="403"/>
                </a:cubicBezTo>
                <a:cubicBezTo>
                  <a:pt x="1888" y="404"/>
                  <a:pt x="1885" y="409"/>
                  <a:pt x="1884" y="409"/>
                </a:cubicBezTo>
                <a:cubicBezTo>
                  <a:pt x="1880" y="410"/>
                  <a:pt x="1877" y="409"/>
                  <a:pt x="1873" y="409"/>
                </a:cubicBezTo>
                <a:cubicBezTo>
                  <a:pt x="1869" y="409"/>
                  <a:pt x="1854" y="423"/>
                  <a:pt x="1852" y="426"/>
                </a:cubicBezTo>
                <a:cubicBezTo>
                  <a:pt x="1856" y="428"/>
                  <a:pt x="1866" y="423"/>
                  <a:pt x="1870" y="421"/>
                </a:cubicBezTo>
                <a:cubicBezTo>
                  <a:pt x="1873" y="420"/>
                  <a:pt x="1872" y="423"/>
                  <a:pt x="1876" y="420"/>
                </a:cubicBezTo>
                <a:cubicBezTo>
                  <a:pt x="1877" y="419"/>
                  <a:pt x="1879" y="417"/>
                  <a:pt x="1881" y="417"/>
                </a:cubicBezTo>
                <a:cubicBezTo>
                  <a:pt x="1886" y="415"/>
                  <a:pt x="1891" y="418"/>
                  <a:pt x="1896" y="418"/>
                </a:cubicBezTo>
                <a:cubicBezTo>
                  <a:pt x="1896" y="417"/>
                  <a:pt x="1896" y="418"/>
                  <a:pt x="1895" y="417"/>
                </a:cubicBezTo>
                <a:cubicBezTo>
                  <a:pt x="1904" y="415"/>
                  <a:pt x="1933" y="419"/>
                  <a:pt x="1936" y="407"/>
                </a:cubicBezTo>
                <a:cubicBezTo>
                  <a:pt x="1932" y="406"/>
                  <a:pt x="1929" y="405"/>
                  <a:pt x="1926" y="405"/>
                </a:cubicBezTo>
                <a:cubicBezTo>
                  <a:pt x="1931" y="404"/>
                  <a:pt x="1942" y="395"/>
                  <a:pt x="1940" y="388"/>
                </a:cubicBezTo>
                <a:cubicBezTo>
                  <a:pt x="1937" y="379"/>
                  <a:pt x="1925" y="387"/>
                  <a:pt x="1921" y="385"/>
                </a:cubicBezTo>
                <a:cubicBezTo>
                  <a:pt x="1928" y="381"/>
                  <a:pt x="1922" y="373"/>
                  <a:pt x="1919" y="368"/>
                </a:cubicBezTo>
                <a:cubicBezTo>
                  <a:pt x="1916" y="361"/>
                  <a:pt x="1911" y="362"/>
                  <a:pt x="1908" y="358"/>
                </a:cubicBezTo>
                <a:cubicBezTo>
                  <a:pt x="1904" y="353"/>
                  <a:pt x="1907" y="348"/>
                  <a:pt x="1903" y="345"/>
                </a:cubicBezTo>
                <a:cubicBezTo>
                  <a:pt x="1896" y="339"/>
                  <a:pt x="1894" y="342"/>
                  <a:pt x="1886" y="340"/>
                </a:cubicBezTo>
                <a:cubicBezTo>
                  <a:pt x="1891" y="337"/>
                  <a:pt x="1911" y="323"/>
                  <a:pt x="1904" y="316"/>
                </a:cubicBezTo>
                <a:cubicBezTo>
                  <a:pt x="1900" y="312"/>
                  <a:pt x="1882" y="319"/>
                  <a:pt x="1877" y="318"/>
                </a:cubicBezTo>
                <a:cubicBezTo>
                  <a:pt x="1879" y="316"/>
                  <a:pt x="1882" y="315"/>
                  <a:pt x="1884" y="314"/>
                </a:cubicBezTo>
                <a:cubicBezTo>
                  <a:pt x="1882" y="314"/>
                  <a:pt x="1881" y="314"/>
                  <a:pt x="1880" y="314"/>
                </a:cubicBezTo>
                <a:cubicBezTo>
                  <a:pt x="1887" y="309"/>
                  <a:pt x="1901" y="302"/>
                  <a:pt x="1886" y="304"/>
                </a:cubicBezTo>
                <a:cubicBezTo>
                  <a:pt x="1876" y="305"/>
                  <a:pt x="1870" y="301"/>
                  <a:pt x="1867" y="311"/>
                </a:cubicBezTo>
                <a:cubicBezTo>
                  <a:pt x="1868" y="312"/>
                  <a:pt x="1869" y="313"/>
                  <a:pt x="1870" y="313"/>
                </a:cubicBezTo>
                <a:cubicBezTo>
                  <a:pt x="1866" y="314"/>
                  <a:pt x="1859" y="316"/>
                  <a:pt x="1862" y="322"/>
                </a:cubicBezTo>
                <a:moveTo>
                  <a:pt x="2117" y="529"/>
                </a:moveTo>
                <a:cubicBezTo>
                  <a:pt x="2118" y="529"/>
                  <a:pt x="2119" y="529"/>
                  <a:pt x="2120" y="529"/>
                </a:cubicBezTo>
                <a:cubicBezTo>
                  <a:pt x="2117" y="527"/>
                  <a:pt x="2114" y="527"/>
                  <a:pt x="2111" y="528"/>
                </a:cubicBezTo>
                <a:cubicBezTo>
                  <a:pt x="2113" y="529"/>
                  <a:pt x="2115" y="529"/>
                  <a:pt x="2117" y="529"/>
                </a:cubicBezTo>
                <a:moveTo>
                  <a:pt x="1849" y="309"/>
                </a:moveTo>
                <a:cubicBezTo>
                  <a:pt x="1850" y="311"/>
                  <a:pt x="1847" y="313"/>
                  <a:pt x="1851" y="313"/>
                </a:cubicBezTo>
                <a:cubicBezTo>
                  <a:pt x="1850" y="313"/>
                  <a:pt x="1849" y="314"/>
                  <a:pt x="1848" y="314"/>
                </a:cubicBezTo>
                <a:cubicBezTo>
                  <a:pt x="1853" y="318"/>
                  <a:pt x="1857" y="309"/>
                  <a:pt x="1859" y="306"/>
                </a:cubicBezTo>
                <a:cubicBezTo>
                  <a:pt x="1856" y="305"/>
                  <a:pt x="1852" y="307"/>
                  <a:pt x="1849" y="309"/>
                </a:cubicBezTo>
                <a:moveTo>
                  <a:pt x="1849" y="390"/>
                </a:moveTo>
                <a:cubicBezTo>
                  <a:pt x="1853" y="382"/>
                  <a:pt x="1849" y="372"/>
                  <a:pt x="1852" y="369"/>
                </a:cubicBezTo>
                <a:cubicBezTo>
                  <a:pt x="1857" y="362"/>
                  <a:pt x="1863" y="366"/>
                  <a:pt x="1858" y="357"/>
                </a:cubicBezTo>
                <a:cubicBezTo>
                  <a:pt x="1853" y="349"/>
                  <a:pt x="1851" y="351"/>
                  <a:pt x="1842" y="354"/>
                </a:cubicBezTo>
                <a:cubicBezTo>
                  <a:pt x="1843" y="353"/>
                  <a:pt x="1844" y="352"/>
                  <a:pt x="1845" y="351"/>
                </a:cubicBezTo>
                <a:cubicBezTo>
                  <a:pt x="1836" y="343"/>
                  <a:pt x="1829" y="358"/>
                  <a:pt x="1824" y="359"/>
                </a:cubicBezTo>
                <a:cubicBezTo>
                  <a:pt x="1832" y="360"/>
                  <a:pt x="1826" y="365"/>
                  <a:pt x="1820" y="365"/>
                </a:cubicBezTo>
                <a:cubicBezTo>
                  <a:pt x="1816" y="364"/>
                  <a:pt x="1810" y="362"/>
                  <a:pt x="1808" y="367"/>
                </a:cubicBezTo>
                <a:cubicBezTo>
                  <a:pt x="1816" y="363"/>
                  <a:pt x="1800" y="385"/>
                  <a:pt x="1812" y="378"/>
                </a:cubicBezTo>
                <a:cubicBezTo>
                  <a:pt x="1813" y="380"/>
                  <a:pt x="1813" y="379"/>
                  <a:pt x="1816" y="381"/>
                </a:cubicBezTo>
                <a:cubicBezTo>
                  <a:pt x="1814" y="384"/>
                  <a:pt x="1812" y="387"/>
                  <a:pt x="1809" y="389"/>
                </a:cubicBezTo>
                <a:cubicBezTo>
                  <a:pt x="1809" y="389"/>
                  <a:pt x="1810" y="389"/>
                  <a:pt x="1810" y="389"/>
                </a:cubicBezTo>
                <a:cubicBezTo>
                  <a:pt x="1807" y="391"/>
                  <a:pt x="1802" y="393"/>
                  <a:pt x="1800" y="396"/>
                </a:cubicBezTo>
                <a:cubicBezTo>
                  <a:pt x="1802" y="396"/>
                  <a:pt x="1805" y="396"/>
                  <a:pt x="1807" y="396"/>
                </a:cubicBezTo>
                <a:cubicBezTo>
                  <a:pt x="1804" y="397"/>
                  <a:pt x="1802" y="398"/>
                  <a:pt x="1800" y="400"/>
                </a:cubicBezTo>
                <a:cubicBezTo>
                  <a:pt x="1802" y="400"/>
                  <a:pt x="1804" y="401"/>
                  <a:pt x="1806" y="401"/>
                </a:cubicBezTo>
                <a:cubicBezTo>
                  <a:pt x="1805" y="401"/>
                  <a:pt x="1804" y="403"/>
                  <a:pt x="1803" y="403"/>
                </a:cubicBezTo>
                <a:cubicBezTo>
                  <a:pt x="1805" y="403"/>
                  <a:pt x="1807" y="403"/>
                  <a:pt x="1809" y="402"/>
                </a:cubicBezTo>
                <a:cubicBezTo>
                  <a:pt x="1808" y="403"/>
                  <a:pt x="1807" y="404"/>
                  <a:pt x="1806" y="404"/>
                </a:cubicBezTo>
                <a:cubicBezTo>
                  <a:pt x="1807" y="404"/>
                  <a:pt x="1808" y="404"/>
                  <a:pt x="1809" y="403"/>
                </a:cubicBezTo>
                <a:cubicBezTo>
                  <a:pt x="1808" y="404"/>
                  <a:pt x="1807" y="405"/>
                  <a:pt x="1806" y="405"/>
                </a:cubicBezTo>
                <a:cubicBezTo>
                  <a:pt x="1814" y="405"/>
                  <a:pt x="1821" y="403"/>
                  <a:pt x="1829" y="399"/>
                </a:cubicBezTo>
                <a:cubicBezTo>
                  <a:pt x="1836" y="396"/>
                  <a:pt x="1846" y="396"/>
                  <a:pt x="1849" y="390"/>
                </a:cubicBezTo>
                <a:moveTo>
                  <a:pt x="2113" y="527"/>
                </a:moveTo>
                <a:cubicBezTo>
                  <a:pt x="2114" y="527"/>
                  <a:pt x="2115" y="526"/>
                  <a:pt x="2116" y="526"/>
                </a:cubicBezTo>
                <a:cubicBezTo>
                  <a:pt x="2114" y="525"/>
                  <a:pt x="2114" y="525"/>
                  <a:pt x="2111" y="525"/>
                </a:cubicBezTo>
                <a:cubicBezTo>
                  <a:pt x="2111" y="525"/>
                  <a:pt x="2111" y="526"/>
                  <a:pt x="2111" y="526"/>
                </a:cubicBezTo>
                <a:cubicBezTo>
                  <a:pt x="2111" y="526"/>
                  <a:pt x="2112" y="526"/>
                  <a:pt x="2113" y="527"/>
                </a:cubicBezTo>
                <a:moveTo>
                  <a:pt x="1901" y="417"/>
                </a:moveTo>
                <a:cubicBezTo>
                  <a:pt x="1902" y="417"/>
                  <a:pt x="1903" y="419"/>
                  <a:pt x="1906" y="417"/>
                </a:cubicBezTo>
                <a:cubicBezTo>
                  <a:pt x="1904" y="415"/>
                  <a:pt x="1903" y="416"/>
                  <a:pt x="1901" y="417"/>
                </a:cubicBezTo>
                <a:moveTo>
                  <a:pt x="1921" y="273"/>
                </a:moveTo>
                <a:cubicBezTo>
                  <a:pt x="1920" y="273"/>
                  <a:pt x="1919" y="272"/>
                  <a:pt x="1918" y="275"/>
                </a:cubicBezTo>
                <a:cubicBezTo>
                  <a:pt x="1920" y="275"/>
                  <a:pt x="1920" y="273"/>
                  <a:pt x="1921" y="273"/>
                </a:cubicBezTo>
                <a:moveTo>
                  <a:pt x="1852" y="342"/>
                </a:moveTo>
                <a:cubicBezTo>
                  <a:pt x="1849" y="352"/>
                  <a:pt x="1862" y="338"/>
                  <a:pt x="1852" y="342"/>
                </a:cubicBezTo>
                <a:moveTo>
                  <a:pt x="1860" y="338"/>
                </a:moveTo>
                <a:cubicBezTo>
                  <a:pt x="1859" y="339"/>
                  <a:pt x="1858" y="339"/>
                  <a:pt x="1857" y="341"/>
                </a:cubicBezTo>
                <a:cubicBezTo>
                  <a:pt x="1861" y="340"/>
                  <a:pt x="1860" y="339"/>
                  <a:pt x="1860" y="338"/>
                </a:cubicBezTo>
                <a:moveTo>
                  <a:pt x="1242" y="1206"/>
                </a:moveTo>
                <a:cubicBezTo>
                  <a:pt x="1242" y="1206"/>
                  <a:pt x="1243" y="1208"/>
                  <a:pt x="1243" y="1208"/>
                </a:cubicBezTo>
                <a:cubicBezTo>
                  <a:pt x="1244" y="1207"/>
                  <a:pt x="1244" y="1206"/>
                  <a:pt x="1244" y="1204"/>
                </a:cubicBezTo>
                <a:cubicBezTo>
                  <a:pt x="1243" y="1205"/>
                  <a:pt x="1243" y="1206"/>
                  <a:pt x="1242" y="1206"/>
                </a:cubicBezTo>
                <a:moveTo>
                  <a:pt x="1312" y="199"/>
                </a:moveTo>
                <a:cubicBezTo>
                  <a:pt x="1316" y="199"/>
                  <a:pt x="1326" y="197"/>
                  <a:pt x="1322" y="191"/>
                </a:cubicBezTo>
                <a:cubicBezTo>
                  <a:pt x="1319" y="186"/>
                  <a:pt x="1311" y="190"/>
                  <a:pt x="1306" y="191"/>
                </a:cubicBezTo>
                <a:cubicBezTo>
                  <a:pt x="1308" y="189"/>
                  <a:pt x="1310" y="187"/>
                  <a:pt x="1312" y="186"/>
                </a:cubicBezTo>
                <a:cubicBezTo>
                  <a:pt x="1307" y="187"/>
                  <a:pt x="1301" y="187"/>
                  <a:pt x="1295" y="188"/>
                </a:cubicBezTo>
                <a:cubicBezTo>
                  <a:pt x="1295" y="187"/>
                  <a:pt x="1295" y="186"/>
                  <a:pt x="1295" y="185"/>
                </a:cubicBezTo>
                <a:cubicBezTo>
                  <a:pt x="1307" y="189"/>
                  <a:pt x="1304" y="174"/>
                  <a:pt x="1294" y="180"/>
                </a:cubicBezTo>
                <a:cubicBezTo>
                  <a:pt x="1296" y="179"/>
                  <a:pt x="1298" y="178"/>
                  <a:pt x="1300" y="177"/>
                </a:cubicBezTo>
                <a:cubicBezTo>
                  <a:pt x="1294" y="175"/>
                  <a:pt x="1290" y="177"/>
                  <a:pt x="1285" y="181"/>
                </a:cubicBezTo>
                <a:cubicBezTo>
                  <a:pt x="1286" y="180"/>
                  <a:pt x="1286" y="178"/>
                  <a:pt x="1287" y="177"/>
                </a:cubicBezTo>
                <a:cubicBezTo>
                  <a:pt x="1285" y="178"/>
                  <a:pt x="1283" y="178"/>
                  <a:pt x="1282" y="178"/>
                </a:cubicBezTo>
                <a:cubicBezTo>
                  <a:pt x="1288" y="177"/>
                  <a:pt x="1287" y="174"/>
                  <a:pt x="1281" y="175"/>
                </a:cubicBezTo>
                <a:cubicBezTo>
                  <a:pt x="1282" y="174"/>
                  <a:pt x="1282" y="174"/>
                  <a:pt x="1283" y="173"/>
                </a:cubicBezTo>
                <a:cubicBezTo>
                  <a:pt x="1282" y="173"/>
                  <a:pt x="1280" y="173"/>
                  <a:pt x="1280" y="173"/>
                </a:cubicBezTo>
                <a:cubicBezTo>
                  <a:pt x="1281" y="173"/>
                  <a:pt x="1283" y="171"/>
                  <a:pt x="1284" y="171"/>
                </a:cubicBezTo>
                <a:cubicBezTo>
                  <a:pt x="1279" y="170"/>
                  <a:pt x="1274" y="170"/>
                  <a:pt x="1269" y="169"/>
                </a:cubicBezTo>
                <a:cubicBezTo>
                  <a:pt x="1271" y="169"/>
                  <a:pt x="1273" y="168"/>
                  <a:pt x="1274" y="168"/>
                </a:cubicBezTo>
                <a:cubicBezTo>
                  <a:pt x="1270" y="167"/>
                  <a:pt x="1266" y="167"/>
                  <a:pt x="1263" y="166"/>
                </a:cubicBezTo>
                <a:cubicBezTo>
                  <a:pt x="1269" y="163"/>
                  <a:pt x="1274" y="167"/>
                  <a:pt x="1280" y="163"/>
                </a:cubicBezTo>
                <a:cubicBezTo>
                  <a:pt x="1278" y="163"/>
                  <a:pt x="1277" y="162"/>
                  <a:pt x="1275" y="161"/>
                </a:cubicBezTo>
                <a:cubicBezTo>
                  <a:pt x="1276" y="161"/>
                  <a:pt x="1279" y="160"/>
                  <a:pt x="1278" y="160"/>
                </a:cubicBezTo>
                <a:cubicBezTo>
                  <a:pt x="1281" y="161"/>
                  <a:pt x="1293" y="164"/>
                  <a:pt x="1292" y="159"/>
                </a:cubicBezTo>
                <a:cubicBezTo>
                  <a:pt x="1292" y="157"/>
                  <a:pt x="1279" y="157"/>
                  <a:pt x="1277" y="156"/>
                </a:cubicBezTo>
                <a:cubicBezTo>
                  <a:pt x="1281" y="155"/>
                  <a:pt x="1294" y="154"/>
                  <a:pt x="1293" y="151"/>
                </a:cubicBezTo>
                <a:cubicBezTo>
                  <a:pt x="1289" y="143"/>
                  <a:pt x="1279" y="152"/>
                  <a:pt x="1272" y="153"/>
                </a:cubicBezTo>
                <a:cubicBezTo>
                  <a:pt x="1276" y="151"/>
                  <a:pt x="1279" y="151"/>
                  <a:pt x="1282" y="148"/>
                </a:cubicBezTo>
                <a:cubicBezTo>
                  <a:pt x="1273" y="148"/>
                  <a:pt x="1269" y="152"/>
                  <a:pt x="1262" y="153"/>
                </a:cubicBezTo>
                <a:cubicBezTo>
                  <a:pt x="1266" y="152"/>
                  <a:pt x="1270" y="149"/>
                  <a:pt x="1275" y="148"/>
                </a:cubicBezTo>
                <a:cubicBezTo>
                  <a:pt x="1279" y="147"/>
                  <a:pt x="1284" y="148"/>
                  <a:pt x="1288" y="144"/>
                </a:cubicBezTo>
                <a:cubicBezTo>
                  <a:pt x="1272" y="137"/>
                  <a:pt x="1267" y="145"/>
                  <a:pt x="1252" y="150"/>
                </a:cubicBezTo>
                <a:cubicBezTo>
                  <a:pt x="1256" y="149"/>
                  <a:pt x="1258" y="147"/>
                  <a:pt x="1261" y="144"/>
                </a:cubicBezTo>
                <a:cubicBezTo>
                  <a:pt x="1260" y="144"/>
                  <a:pt x="1260" y="144"/>
                  <a:pt x="1259" y="144"/>
                </a:cubicBezTo>
                <a:cubicBezTo>
                  <a:pt x="1270" y="143"/>
                  <a:pt x="1275" y="134"/>
                  <a:pt x="1262" y="140"/>
                </a:cubicBezTo>
                <a:cubicBezTo>
                  <a:pt x="1263" y="138"/>
                  <a:pt x="1268" y="135"/>
                  <a:pt x="1268" y="135"/>
                </a:cubicBezTo>
                <a:cubicBezTo>
                  <a:pt x="1267" y="131"/>
                  <a:pt x="1262" y="130"/>
                  <a:pt x="1259" y="130"/>
                </a:cubicBezTo>
                <a:cubicBezTo>
                  <a:pt x="1256" y="130"/>
                  <a:pt x="1250" y="132"/>
                  <a:pt x="1248" y="134"/>
                </a:cubicBezTo>
                <a:cubicBezTo>
                  <a:pt x="1248" y="130"/>
                  <a:pt x="1244" y="131"/>
                  <a:pt x="1241" y="133"/>
                </a:cubicBezTo>
                <a:cubicBezTo>
                  <a:pt x="1244" y="132"/>
                  <a:pt x="1247" y="131"/>
                  <a:pt x="1250" y="129"/>
                </a:cubicBezTo>
                <a:cubicBezTo>
                  <a:pt x="1247" y="129"/>
                  <a:pt x="1246" y="129"/>
                  <a:pt x="1243" y="130"/>
                </a:cubicBezTo>
                <a:cubicBezTo>
                  <a:pt x="1244" y="130"/>
                  <a:pt x="1244" y="129"/>
                  <a:pt x="1245" y="129"/>
                </a:cubicBezTo>
                <a:cubicBezTo>
                  <a:pt x="1241" y="130"/>
                  <a:pt x="1238" y="131"/>
                  <a:pt x="1236" y="133"/>
                </a:cubicBezTo>
                <a:cubicBezTo>
                  <a:pt x="1237" y="132"/>
                  <a:pt x="1238" y="131"/>
                  <a:pt x="1239" y="130"/>
                </a:cubicBezTo>
                <a:cubicBezTo>
                  <a:pt x="1236" y="131"/>
                  <a:pt x="1233" y="131"/>
                  <a:pt x="1231" y="132"/>
                </a:cubicBezTo>
                <a:cubicBezTo>
                  <a:pt x="1234" y="130"/>
                  <a:pt x="1243" y="130"/>
                  <a:pt x="1246" y="127"/>
                </a:cubicBezTo>
                <a:cubicBezTo>
                  <a:pt x="1250" y="123"/>
                  <a:pt x="1240" y="124"/>
                  <a:pt x="1237" y="125"/>
                </a:cubicBezTo>
                <a:cubicBezTo>
                  <a:pt x="1250" y="123"/>
                  <a:pt x="1234" y="117"/>
                  <a:pt x="1228" y="117"/>
                </a:cubicBezTo>
                <a:cubicBezTo>
                  <a:pt x="1225" y="117"/>
                  <a:pt x="1208" y="117"/>
                  <a:pt x="1213" y="122"/>
                </a:cubicBezTo>
                <a:cubicBezTo>
                  <a:pt x="1209" y="121"/>
                  <a:pt x="1207" y="122"/>
                  <a:pt x="1206" y="124"/>
                </a:cubicBezTo>
                <a:cubicBezTo>
                  <a:pt x="1204" y="125"/>
                  <a:pt x="1203" y="126"/>
                  <a:pt x="1201" y="126"/>
                </a:cubicBezTo>
                <a:cubicBezTo>
                  <a:pt x="1207" y="122"/>
                  <a:pt x="1202" y="120"/>
                  <a:pt x="1197" y="123"/>
                </a:cubicBezTo>
                <a:cubicBezTo>
                  <a:pt x="1199" y="122"/>
                  <a:pt x="1199" y="121"/>
                  <a:pt x="1200" y="120"/>
                </a:cubicBezTo>
                <a:cubicBezTo>
                  <a:pt x="1194" y="120"/>
                  <a:pt x="1190" y="126"/>
                  <a:pt x="1182" y="127"/>
                </a:cubicBezTo>
                <a:cubicBezTo>
                  <a:pt x="1185" y="126"/>
                  <a:pt x="1184" y="125"/>
                  <a:pt x="1188" y="125"/>
                </a:cubicBezTo>
                <a:cubicBezTo>
                  <a:pt x="1187" y="125"/>
                  <a:pt x="1187" y="124"/>
                  <a:pt x="1186" y="124"/>
                </a:cubicBezTo>
                <a:cubicBezTo>
                  <a:pt x="1190" y="118"/>
                  <a:pt x="1196" y="120"/>
                  <a:pt x="1198" y="113"/>
                </a:cubicBezTo>
                <a:cubicBezTo>
                  <a:pt x="1198" y="113"/>
                  <a:pt x="1197" y="106"/>
                  <a:pt x="1198" y="107"/>
                </a:cubicBezTo>
                <a:cubicBezTo>
                  <a:pt x="1196" y="104"/>
                  <a:pt x="1195" y="105"/>
                  <a:pt x="1191" y="105"/>
                </a:cubicBezTo>
                <a:cubicBezTo>
                  <a:pt x="1182" y="105"/>
                  <a:pt x="1166" y="106"/>
                  <a:pt x="1158" y="111"/>
                </a:cubicBezTo>
                <a:cubicBezTo>
                  <a:pt x="1160" y="112"/>
                  <a:pt x="1163" y="113"/>
                  <a:pt x="1165" y="113"/>
                </a:cubicBezTo>
                <a:cubicBezTo>
                  <a:pt x="1160" y="113"/>
                  <a:pt x="1157" y="111"/>
                  <a:pt x="1152" y="113"/>
                </a:cubicBezTo>
                <a:cubicBezTo>
                  <a:pt x="1155" y="114"/>
                  <a:pt x="1157" y="115"/>
                  <a:pt x="1159" y="115"/>
                </a:cubicBezTo>
                <a:cubicBezTo>
                  <a:pt x="1149" y="112"/>
                  <a:pt x="1141" y="124"/>
                  <a:pt x="1153" y="122"/>
                </a:cubicBezTo>
                <a:cubicBezTo>
                  <a:pt x="1152" y="122"/>
                  <a:pt x="1151" y="122"/>
                  <a:pt x="1150" y="123"/>
                </a:cubicBezTo>
                <a:cubicBezTo>
                  <a:pt x="1151" y="124"/>
                  <a:pt x="1152" y="126"/>
                  <a:pt x="1153" y="127"/>
                </a:cubicBezTo>
                <a:cubicBezTo>
                  <a:pt x="1148" y="119"/>
                  <a:pt x="1143" y="127"/>
                  <a:pt x="1136" y="126"/>
                </a:cubicBezTo>
                <a:cubicBezTo>
                  <a:pt x="1139" y="129"/>
                  <a:pt x="1140" y="131"/>
                  <a:pt x="1145" y="130"/>
                </a:cubicBezTo>
                <a:cubicBezTo>
                  <a:pt x="1144" y="133"/>
                  <a:pt x="1141" y="134"/>
                  <a:pt x="1139" y="135"/>
                </a:cubicBezTo>
                <a:cubicBezTo>
                  <a:pt x="1138" y="129"/>
                  <a:pt x="1127" y="126"/>
                  <a:pt x="1139" y="116"/>
                </a:cubicBezTo>
                <a:cubicBezTo>
                  <a:pt x="1147" y="109"/>
                  <a:pt x="1158" y="108"/>
                  <a:pt x="1167" y="105"/>
                </a:cubicBezTo>
                <a:cubicBezTo>
                  <a:pt x="1157" y="100"/>
                  <a:pt x="1138" y="105"/>
                  <a:pt x="1128" y="109"/>
                </a:cubicBezTo>
                <a:cubicBezTo>
                  <a:pt x="1122" y="111"/>
                  <a:pt x="1103" y="120"/>
                  <a:pt x="1102" y="124"/>
                </a:cubicBezTo>
                <a:cubicBezTo>
                  <a:pt x="1099" y="125"/>
                  <a:pt x="1087" y="135"/>
                  <a:pt x="1094" y="135"/>
                </a:cubicBezTo>
                <a:cubicBezTo>
                  <a:pt x="1100" y="135"/>
                  <a:pt x="1108" y="134"/>
                  <a:pt x="1112" y="138"/>
                </a:cubicBezTo>
                <a:cubicBezTo>
                  <a:pt x="1108" y="140"/>
                  <a:pt x="1093" y="134"/>
                  <a:pt x="1090" y="140"/>
                </a:cubicBezTo>
                <a:cubicBezTo>
                  <a:pt x="1089" y="144"/>
                  <a:pt x="1095" y="146"/>
                  <a:pt x="1098" y="147"/>
                </a:cubicBezTo>
                <a:cubicBezTo>
                  <a:pt x="1097" y="147"/>
                  <a:pt x="1096" y="147"/>
                  <a:pt x="1096" y="147"/>
                </a:cubicBezTo>
                <a:cubicBezTo>
                  <a:pt x="1099" y="148"/>
                  <a:pt x="1101" y="148"/>
                  <a:pt x="1105" y="147"/>
                </a:cubicBezTo>
                <a:cubicBezTo>
                  <a:pt x="1110" y="147"/>
                  <a:pt x="1109" y="149"/>
                  <a:pt x="1112" y="150"/>
                </a:cubicBezTo>
                <a:cubicBezTo>
                  <a:pt x="1116" y="150"/>
                  <a:pt x="1121" y="150"/>
                  <a:pt x="1125" y="151"/>
                </a:cubicBezTo>
                <a:cubicBezTo>
                  <a:pt x="1130" y="151"/>
                  <a:pt x="1149" y="155"/>
                  <a:pt x="1153" y="152"/>
                </a:cubicBezTo>
                <a:cubicBezTo>
                  <a:pt x="1153" y="151"/>
                  <a:pt x="1152" y="151"/>
                  <a:pt x="1152" y="150"/>
                </a:cubicBezTo>
                <a:cubicBezTo>
                  <a:pt x="1156" y="151"/>
                  <a:pt x="1157" y="154"/>
                  <a:pt x="1161" y="154"/>
                </a:cubicBezTo>
                <a:cubicBezTo>
                  <a:pt x="1159" y="152"/>
                  <a:pt x="1157" y="150"/>
                  <a:pt x="1155" y="149"/>
                </a:cubicBezTo>
                <a:cubicBezTo>
                  <a:pt x="1163" y="150"/>
                  <a:pt x="1170" y="152"/>
                  <a:pt x="1177" y="152"/>
                </a:cubicBezTo>
                <a:cubicBezTo>
                  <a:pt x="1182" y="153"/>
                  <a:pt x="1188" y="148"/>
                  <a:pt x="1182" y="147"/>
                </a:cubicBezTo>
                <a:cubicBezTo>
                  <a:pt x="1182" y="146"/>
                  <a:pt x="1182" y="146"/>
                  <a:pt x="1182" y="145"/>
                </a:cubicBezTo>
                <a:cubicBezTo>
                  <a:pt x="1182" y="145"/>
                  <a:pt x="1184" y="145"/>
                  <a:pt x="1185" y="144"/>
                </a:cubicBezTo>
                <a:cubicBezTo>
                  <a:pt x="1187" y="148"/>
                  <a:pt x="1191" y="149"/>
                  <a:pt x="1195" y="148"/>
                </a:cubicBezTo>
                <a:cubicBezTo>
                  <a:pt x="1193" y="149"/>
                  <a:pt x="1193" y="152"/>
                  <a:pt x="1191" y="154"/>
                </a:cubicBezTo>
                <a:cubicBezTo>
                  <a:pt x="1193" y="153"/>
                  <a:pt x="1195" y="153"/>
                  <a:pt x="1197" y="152"/>
                </a:cubicBezTo>
                <a:cubicBezTo>
                  <a:pt x="1196" y="153"/>
                  <a:pt x="1195" y="154"/>
                  <a:pt x="1194" y="155"/>
                </a:cubicBezTo>
                <a:cubicBezTo>
                  <a:pt x="1218" y="163"/>
                  <a:pt x="1194" y="160"/>
                  <a:pt x="1190" y="167"/>
                </a:cubicBezTo>
                <a:cubicBezTo>
                  <a:pt x="1195" y="168"/>
                  <a:pt x="1200" y="165"/>
                  <a:pt x="1204" y="164"/>
                </a:cubicBezTo>
                <a:cubicBezTo>
                  <a:pt x="1205" y="164"/>
                  <a:pt x="1210" y="164"/>
                  <a:pt x="1213" y="163"/>
                </a:cubicBezTo>
                <a:cubicBezTo>
                  <a:pt x="1212" y="163"/>
                  <a:pt x="1210" y="164"/>
                  <a:pt x="1209" y="164"/>
                </a:cubicBezTo>
                <a:cubicBezTo>
                  <a:pt x="1209" y="169"/>
                  <a:pt x="1212" y="171"/>
                  <a:pt x="1216" y="169"/>
                </a:cubicBezTo>
                <a:cubicBezTo>
                  <a:pt x="1216" y="169"/>
                  <a:pt x="1215" y="168"/>
                  <a:pt x="1215" y="167"/>
                </a:cubicBezTo>
                <a:cubicBezTo>
                  <a:pt x="1216" y="167"/>
                  <a:pt x="1217" y="168"/>
                  <a:pt x="1218" y="168"/>
                </a:cubicBezTo>
                <a:cubicBezTo>
                  <a:pt x="1217" y="169"/>
                  <a:pt x="1212" y="175"/>
                  <a:pt x="1217" y="173"/>
                </a:cubicBezTo>
                <a:cubicBezTo>
                  <a:pt x="1224" y="170"/>
                  <a:pt x="1220" y="175"/>
                  <a:pt x="1220" y="178"/>
                </a:cubicBezTo>
                <a:cubicBezTo>
                  <a:pt x="1220" y="181"/>
                  <a:pt x="1221" y="185"/>
                  <a:pt x="1218" y="188"/>
                </a:cubicBezTo>
                <a:cubicBezTo>
                  <a:pt x="1215" y="191"/>
                  <a:pt x="1211" y="188"/>
                  <a:pt x="1208" y="192"/>
                </a:cubicBezTo>
                <a:cubicBezTo>
                  <a:pt x="1212" y="193"/>
                  <a:pt x="1215" y="193"/>
                  <a:pt x="1218" y="194"/>
                </a:cubicBezTo>
                <a:cubicBezTo>
                  <a:pt x="1224" y="195"/>
                  <a:pt x="1223" y="191"/>
                  <a:pt x="1228" y="190"/>
                </a:cubicBezTo>
                <a:cubicBezTo>
                  <a:pt x="1232" y="189"/>
                  <a:pt x="1237" y="194"/>
                  <a:pt x="1244" y="195"/>
                </a:cubicBezTo>
                <a:cubicBezTo>
                  <a:pt x="1243" y="196"/>
                  <a:pt x="1242" y="197"/>
                  <a:pt x="1241" y="197"/>
                </a:cubicBezTo>
                <a:cubicBezTo>
                  <a:pt x="1242" y="197"/>
                  <a:pt x="1243" y="196"/>
                  <a:pt x="1243" y="197"/>
                </a:cubicBezTo>
                <a:cubicBezTo>
                  <a:pt x="1239" y="201"/>
                  <a:pt x="1236" y="198"/>
                  <a:pt x="1232" y="200"/>
                </a:cubicBezTo>
                <a:cubicBezTo>
                  <a:pt x="1228" y="201"/>
                  <a:pt x="1222" y="202"/>
                  <a:pt x="1218" y="203"/>
                </a:cubicBezTo>
                <a:cubicBezTo>
                  <a:pt x="1228" y="196"/>
                  <a:pt x="1219" y="193"/>
                  <a:pt x="1211" y="193"/>
                </a:cubicBezTo>
                <a:cubicBezTo>
                  <a:pt x="1204" y="193"/>
                  <a:pt x="1194" y="196"/>
                  <a:pt x="1188" y="201"/>
                </a:cubicBezTo>
                <a:cubicBezTo>
                  <a:pt x="1186" y="202"/>
                  <a:pt x="1196" y="209"/>
                  <a:pt x="1190" y="210"/>
                </a:cubicBezTo>
                <a:cubicBezTo>
                  <a:pt x="1187" y="210"/>
                  <a:pt x="1185" y="209"/>
                  <a:pt x="1181" y="211"/>
                </a:cubicBezTo>
                <a:cubicBezTo>
                  <a:pt x="1170" y="215"/>
                  <a:pt x="1162" y="210"/>
                  <a:pt x="1151" y="210"/>
                </a:cubicBezTo>
                <a:cubicBezTo>
                  <a:pt x="1152" y="216"/>
                  <a:pt x="1139" y="213"/>
                  <a:pt x="1137" y="219"/>
                </a:cubicBezTo>
                <a:cubicBezTo>
                  <a:pt x="1133" y="227"/>
                  <a:pt x="1144" y="226"/>
                  <a:pt x="1150" y="225"/>
                </a:cubicBezTo>
                <a:cubicBezTo>
                  <a:pt x="1153" y="225"/>
                  <a:pt x="1157" y="222"/>
                  <a:pt x="1161" y="222"/>
                </a:cubicBezTo>
                <a:cubicBezTo>
                  <a:pt x="1164" y="222"/>
                  <a:pt x="1167" y="224"/>
                  <a:pt x="1171" y="223"/>
                </a:cubicBezTo>
                <a:cubicBezTo>
                  <a:pt x="1175" y="223"/>
                  <a:pt x="1181" y="219"/>
                  <a:pt x="1187" y="221"/>
                </a:cubicBezTo>
                <a:cubicBezTo>
                  <a:pt x="1185" y="222"/>
                  <a:pt x="1185" y="224"/>
                  <a:pt x="1183" y="225"/>
                </a:cubicBezTo>
                <a:cubicBezTo>
                  <a:pt x="1184" y="228"/>
                  <a:pt x="1184" y="227"/>
                  <a:pt x="1184" y="229"/>
                </a:cubicBezTo>
                <a:cubicBezTo>
                  <a:pt x="1186" y="229"/>
                  <a:pt x="1186" y="229"/>
                  <a:pt x="1187" y="228"/>
                </a:cubicBezTo>
                <a:cubicBezTo>
                  <a:pt x="1187" y="234"/>
                  <a:pt x="1194" y="231"/>
                  <a:pt x="1198" y="235"/>
                </a:cubicBezTo>
                <a:cubicBezTo>
                  <a:pt x="1195" y="237"/>
                  <a:pt x="1191" y="237"/>
                  <a:pt x="1187" y="237"/>
                </a:cubicBezTo>
                <a:cubicBezTo>
                  <a:pt x="1189" y="242"/>
                  <a:pt x="1193" y="243"/>
                  <a:pt x="1197" y="244"/>
                </a:cubicBezTo>
                <a:cubicBezTo>
                  <a:pt x="1203" y="247"/>
                  <a:pt x="1207" y="250"/>
                  <a:pt x="1212" y="252"/>
                </a:cubicBezTo>
                <a:cubicBezTo>
                  <a:pt x="1218" y="254"/>
                  <a:pt x="1232" y="260"/>
                  <a:pt x="1238" y="258"/>
                </a:cubicBezTo>
                <a:cubicBezTo>
                  <a:pt x="1242" y="251"/>
                  <a:pt x="1235" y="246"/>
                  <a:pt x="1229" y="241"/>
                </a:cubicBezTo>
                <a:cubicBezTo>
                  <a:pt x="1219" y="233"/>
                  <a:pt x="1226" y="229"/>
                  <a:pt x="1232" y="238"/>
                </a:cubicBezTo>
                <a:cubicBezTo>
                  <a:pt x="1232" y="236"/>
                  <a:pt x="1233" y="234"/>
                  <a:pt x="1233" y="232"/>
                </a:cubicBezTo>
                <a:cubicBezTo>
                  <a:pt x="1237" y="241"/>
                  <a:pt x="1241" y="241"/>
                  <a:pt x="1249" y="244"/>
                </a:cubicBezTo>
                <a:cubicBezTo>
                  <a:pt x="1255" y="247"/>
                  <a:pt x="1250" y="251"/>
                  <a:pt x="1259" y="245"/>
                </a:cubicBezTo>
                <a:cubicBezTo>
                  <a:pt x="1262" y="243"/>
                  <a:pt x="1259" y="237"/>
                  <a:pt x="1262" y="234"/>
                </a:cubicBezTo>
                <a:cubicBezTo>
                  <a:pt x="1261" y="246"/>
                  <a:pt x="1271" y="232"/>
                  <a:pt x="1264" y="232"/>
                </a:cubicBezTo>
                <a:cubicBezTo>
                  <a:pt x="1265" y="232"/>
                  <a:pt x="1268" y="229"/>
                  <a:pt x="1269" y="229"/>
                </a:cubicBezTo>
                <a:cubicBezTo>
                  <a:pt x="1267" y="229"/>
                  <a:pt x="1265" y="229"/>
                  <a:pt x="1264" y="229"/>
                </a:cubicBezTo>
                <a:cubicBezTo>
                  <a:pt x="1265" y="227"/>
                  <a:pt x="1265" y="225"/>
                  <a:pt x="1266" y="222"/>
                </a:cubicBezTo>
                <a:cubicBezTo>
                  <a:pt x="1264" y="222"/>
                  <a:pt x="1263" y="223"/>
                  <a:pt x="1262" y="223"/>
                </a:cubicBezTo>
                <a:cubicBezTo>
                  <a:pt x="1270" y="217"/>
                  <a:pt x="1256" y="214"/>
                  <a:pt x="1254" y="219"/>
                </a:cubicBezTo>
                <a:cubicBezTo>
                  <a:pt x="1255" y="217"/>
                  <a:pt x="1256" y="209"/>
                  <a:pt x="1255" y="208"/>
                </a:cubicBezTo>
                <a:cubicBezTo>
                  <a:pt x="1252" y="204"/>
                  <a:pt x="1247" y="208"/>
                  <a:pt x="1246" y="200"/>
                </a:cubicBezTo>
                <a:cubicBezTo>
                  <a:pt x="1253" y="198"/>
                  <a:pt x="1251" y="209"/>
                  <a:pt x="1260" y="202"/>
                </a:cubicBezTo>
                <a:cubicBezTo>
                  <a:pt x="1257" y="201"/>
                  <a:pt x="1255" y="198"/>
                  <a:pt x="1257" y="195"/>
                </a:cubicBezTo>
                <a:cubicBezTo>
                  <a:pt x="1260" y="202"/>
                  <a:pt x="1267" y="196"/>
                  <a:pt x="1259" y="195"/>
                </a:cubicBezTo>
                <a:cubicBezTo>
                  <a:pt x="1262" y="195"/>
                  <a:pt x="1265" y="195"/>
                  <a:pt x="1268" y="195"/>
                </a:cubicBezTo>
                <a:cubicBezTo>
                  <a:pt x="1269" y="198"/>
                  <a:pt x="1266" y="197"/>
                  <a:pt x="1270" y="197"/>
                </a:cubicBezTo>
                <a:cubicBezTo>
                  <a:pt x="1269" y="198"/>
                  <a:pt x="1269" y="199"/>
                  <a:pt x="1268" y="200"/>
                </a:cubicBezTo>
                <a:cubicBezTo>
                  <a:pt x="1269" y="200"/>
                  <a:pt x="1270" y="200"/>
                  <a:pt x="1271" y="199"/>
                </a:cubicBezTo>
                <a:cubicBezTo>
                  <a:pt x="1271" y="207"/>
                  <a:pt x="1282" y="202"/>
                  <a:pt x="1286" y="199"/>
                </a:cubicBezTo>
                <a:cubicBezTo>
                  <a:pt x="1286" y="200"/>
                  <a:pt x="1284" y="202"/>
                  <a:pt x="1284" y="203"/>
                </a:cubicBezTo>
                <a:cubicBezTo>
                  <a:pt x="1278" y="202"/>
                  <a:pt x="1272" y="205"/>
                  <a:pt x="1276" y="210"/>
                </a:cubicBezTo>
                <a:cubicBezTo>
                  <a:pt x="1277" y="210"/>
                  <a:pt x="1278" y="210"/>
                  <a:pt x="1280" y="210"/>
                </a:cubicBezTo>
                <a:cubicBezTo>
                  <a:pt x="1272" y="213"/>
                  <a:pt x="1284" y="217"/>
                  <a:pt x="1285" y="216"/>
                </a:cubicBezTo>
                <a:cubicBezTo>
                  <a:pt x="1289" y="215"/>
                  <a:pt x="1295" y="209"/>
                  <a:pt x="1296" y="205"/>
                </a:cubicBezTo>
                <a:cubicBezTo>
                  <a:pt x="1297" y="213"/>
                  <a:pt x="1308" y="202"/>
                  <a:pt x="1312" y="202"/>
                </a:cubicBezTo>
                <a:cubicBezTo>
                  <a:pt x="1311" y="201"/>
                  <a:pt x="1310" y="200"/>
                  <a:pt x="1307" y="200"/>
                </a:cubicBezTo>
                <a:cubicBezTo>
                  <a:pt x="1309" y="199"/>
                  <a:pt x="1310" y="199"/>
                  <a:pt x="1312" y="199"/>
                </a:cubicBezTo>
                <a:moveTo>
                  <a:pt x="1598" y="11"/>
                </a:moveTo>
                <a:cubicBezTo>
                  <a:pt x="1600" y="11"/>
                  <a:pt x="1601" y="12"/>
                  <a:pt x="1602" y="11"/>
                </a:cubicBezTo>
                <a:cubicBezTo>
                  <a:pt x="1594" y="8"/>
                  <a:pt x="1586" y="8"/>
                  <a:pt x="1578" y="9"/>
                </a:cubicBezTo>
                <a:cubicBezTo>
                  <a:pt x="1584" y="12"/>
                  <a:pt x="1591" y="12"/>
                  <a:pt x="1597" y="14"/>
                </a:cubicBezTo>
                <a:cubicBezTo>
                  <a:pt x="1598" y="14"/>
                  <a:pt x="1596" y="12"/>
                  <a:pt x="1596" y="13"/>
                </a:cubicBezTo>
                <a:cubicBezTo>
                  <a:pt x="1596" y="12"/>
                  <a:pt x="1598" y="12"/>
                  <a:pt x="1598" y="11"/>
                </a:cubicBezTo>
                <a:moveTo>
                  <a:pt x="1162" y="155"/>
                </a:moveTo>
                <a:cubicBezTo>
                  <a:pt x="1167" y="158"/>
                  <a:pt x="1175" y="153"/>
                  <a:pt x="1172" y="153"/>
                </a:cubicBezTo>
                <a:cubicBezTo>
                  <a:pt x="1170" y="153"/>
                  <a:pt x="1162" y="153"/>
                  <a:pt x="1161" y="154"/>
                </a:cubicBezTo>
                <a:cubicBezTo>
                  <a:pt x="1159" y="155"/>
                  <a:pt x="1161" y="155"/>
                  <a:pt x="1162" y="155"/>
                </a:cubicBezTo>
                <a:moveTo>
                  <a:pt x="1680" y="168"/>
                </a:moveTo>
                <a:cubicBezTo>
                  <a:pt x="1685" y="167"/>
                  <a:pt x="1711" y="158"/>
                  <a:pt x="1711" y="154"/>
                </a:cubicBezTo>
                <a:cubicBezTo>
                  <a:pt x="1717" y="154"/>
                  <a:pt x="1723" y="153"/>
                  <a:pt x="1728" y="149"/>
                </a:cubicBezTo>
                <a:cubicBezTo>
                  <a:pt x="1718" y="150"/>
                  <a:pt x="1708" y="146"/>
                  <a:pt x="1699" y="146"/>
                </a:cubicBezTo>
                <a:cubicBezTo>
                  <a:pt x="1688" y="145"/>
                  <a:pt x="1675" y="154"/>
                  <a:pt x="1665" y="150"/>
                </a:cubicBezTo>
                <a:cubicBezTo>
                  <a:pt x="1673" y="149"/>
                  <a:pt x="1680" y="147"/>
                  <a:pt x="1688" y="146"/>
                </a:cubicBezTo>
                <a:cubicBezTo>
                  <a:pt x="1683" y="142"/>
                  <a:pt x="1675" y="147"/>
                  <a:pt x="1669" y="144"/>
                </a:cubicBezTo>
                <a:cubicBezTo>
                  <a:pt x="1672" y="143"/>
                  <a:pt x="1675" y="142"/>
                  <a:pt x="1674" y="139"/>
                </a:cubicBezTo>
                <a:cubicBezTo>
                  <a:pt x="1680" y="137"/>
                  <a:pt x="1693" y="142"/>
                  <a:pt x="1699" y="136"/>
                </a:cubicBezTo>
                <a:cubicBezTo>
                  <a:pt x="1704" y="131"/>
                  <a:pt x="1688" y="133"/>
                  <a:pt x="1684" y="131"/>
                </a:cubicBezTo>
                <a:cubicBezTo>
                  <a:pt x="1684" y="130"/>
                  <a:pt x="1684" y="130"/>
                  <a:pt x="1684" y="129"/>
                </a:cubicBezTo>
                <a:cubicBezTo>
                  <a:pt x="1690" y="133"/>
                  <a:pt x="1696" y="129"/>
                  <a:pt x="1701" y="133"/>
                </a:cubicBezTo>
                <a:cubicBezTo>
                  <a:pt x="1705" y="135"/>
                  <a:pt x="1708" y="135"/>
                  <a:pt x="1711" y="137"/>
                </a:cubicBezTo>
                <a:cubicBezTo>
                  <a:pt x="1712" y="139"/>
                  <a:pt x="1709" y="143"/>
                  <a:pt x="1714" y="144"/>
                </a:cubicBezTo>
                <a:cubicBezTo>
                  <a:pt x="1717" y="145"/>
                  <a:pt x="1720" y="146"/>
                  <a:pt x="1724" y="146"/>
                </a:cubicBezTo>
                <a:cubicBezTo>
                  <a:pt x="1726" y="146"/>
                  <a:pt x="1729" y="146"/>
                  <a:pt x="1731" y="146"/>
                </a:cubicBezTo>
                <a:cubicBezTo>
                  <a:pt x="1737" y="145"/>
                  <a:pt x="1733" y="143"/>
                  <a:pt x="1734" y="141"/>
                </a:cubicBezTo>
                <a:cubicBezTo>
                  <a:pt x="1737" y="133"/>
                  <a:pt x="1735" y="128"/>
                  <a:pt x="1729" y="135"/>
                </a:cubicBezTo>
                <a:cubicBezTo>
                  <a:pt x="1728" y="131"/>
                  <a:pt x="1732" y="130"/>
                  <a:pt x="1736" y="129"/>
                </a:cubicBezTo>
                <a:cubicBezTo>
                  <a:pt x="1725" y="126"/>
                  <a:pt x="1716" y="123"/>
                  <a:pt x="1705" y="121"/>
                </a:cubicBezTo>
                <a:cubicBezTo>
                  <a:pt x="1712" y="121"/>
                  <a:pt x="1718" y="116"/>
                  <a:pt x="1707" y="116"/>
                </a:cubicBezTo>
                <a:cubicBezTo>
                  <a:pt x="1710" y="115"/>
                  <a:pt x="1711" y="114"/>
                  <a:pt x="1712" y="113"/>
                </a:cubicBezTo>
                <a:cubicBezTo>
                  <a:pt x="1707" y="113"/>
                  <a:pt x="1702" y="111"/>
                  <a:pt x="1697" y="112"/>
                </a:cubicBezTo>
                <a:cubicBezTo>
                  <a:pt x="1698" y="112"/>
                  <a:pt x="1699" y="111"/>
                  <a:pt x="1701" y="111"/>
                </a:cubicBezTo>
                <a:cubicBezTo>
                  <a:pt x="1699" y="110"/>
                  <a:pt x="1697" y="110"/>
                  <a:pt x="1695" y="109"/>
                </a:cubicBezTo>
                <a:cubicBezTo>
                  <a:pt x="1702" y="108"/>
                  <a:pt x="1706" y="111"/>
                  <a:pt x="1713" y="108"/>
                </a:cubicBezTo>
                <a:cubicBezTo>
                  <a:pt x="1717" y="106"/>
                  <a:pt x="1724" y="103"/>
                  <a:pt x="1728" y="105"/>
                </a:cubicBezTo>
                <a:cubicBezTo>
                  <a:pt x="1719" y="105"/>
                  <a:pt x="1728" y="109"/>
                  <a:pt x="1732" y="110"/>
                </a:cubicBezTo>
                <a:cubicBezTo>
                  <a:pt x="1738" y="111"/>
                  <a:pt x="1740" y="109"/>
                  <a:pt x="1746" y="108"/>
                </a:cubicBezTo>
                <a:cubicBezTo>
                  <a:pt x="1749" y="107"/>
                  <a:pt x="1758" y="111"/>
                  <a:pt x="1756" y="105"/>
                </a:cubicBezTo>
                <a:cubicBezTo>
                  <a:pt x="1756" y="101"/>
                  <a:pt x="1747" y="100"/>
                  <a:pt x="1745" y="102"/>
                </a:cubicBezTo>
                <a:cubicBezTo>
                  <a:pt x="1737" y="98"/>
                  <a:pt x="1753" y="96"/>
                  <a:pt x="1757" y="96"/>
                </a:cubicBezTo>
                <a:cubicBezTo>
                  <a:pt x="1763" y="97"/>
                  <a:pt x="1767" y="102"/>
                  <a:pt x="1773" y="96"/>
                </a:cubicBezTo>
                <a:cubicBezTo>
                  <a:pt x="1771" y="93"/>
                  <a:pt x="1764" y="94"/>
                  <a:pt x="1759" y="92"/>
                </a:cubicBezTo>
                <a:cubicBezTo>
                  <a:pt x="1759" y="91"/>
                  <a:pt x="1760" y="90"/>
                  <a:pt x="1761" y="89"/>
                </a:cubicBezTo>
                <a:cubicBezTo>
                  <a:pt x="1759" y="89"/>
                  <a:pt x="1757" y="88"/>
                  <a:pt x="1755" y="89"/>
                </a:cubicBezTo>
                <a:cubicBezTo>
                  <a:pt x="1757" y="89"/>
                  <a:pt x="1760" y="88"/>
                  <a:pt x="1762" y="88"/>
                </a:cubicBezTo>
                <a:cubicBezTo>
                  <a:pt x="1760" y="86"/>
                  <a:pt x="1757" y="85"/>
                  <a:pt x="1755" y="83"/>
                </a:cubicBezTo>
                <a:cubicBezTo>
                  <a:pt x="1758" y="85"/>
                  <a:pt x="1768" y="91"/>
                  <a:pt x="1772" y="87"/>
                </a:cubicBezTo>
                <a:cubicBezTo>
                  <a:pt x="1777" y="83"/>
                  <a:pt x="1772" y="78"/>
                  <a:pt x="1767" y="79"/>
                </a:cubicBezTo>
                <a:cubicBezTo>
                  <a:pt x="1769" y="78"/>
                  <a:pt x="1772" y="77"/>
                  <a:pt x="1774" y="77"/>
                </a:cubicBezTo>
                <a:cubicBezTo>
                  <a:pt x="1771" y="74"/>
                  <a:pt x="1766" y="76"/>
                  <a:pt x="1763" y="75"/>
                </a:cubicBezTo>
                <a:cubicBezTo>
                  <a:pt x="1763" y="75"/>
                  <a:pt x="1764" y="75"/>
                  <a:pt x="1765" y="76"/>
                </a:cubicBezTo>
                <a:cubicBezTo>
                  <a:pt x="1762" y="76"/>
                  <a:pt x="1759" y="76"/>
                  <a:pt x="1756" y="75"/>
                </a:cubicBezTo>
                <a:cubicBezTo>
                  <a:pt x="1757" y="74"/>
                  <a:pt x="1757" y="74"/>
                  <a:pt x="1757" y="73"/>
                </a:cubicBezTo>
                <a:cubicBezTo>
                  <a:pt x="1753" y="74"/>
                  <a:pt x="1750" y="74"/>
                  <a:pt x="1749" y="70"/>
                </a:cubicBezTo>
                <a:cubicBezTo>
                  <a:pt x="1754" y="66"/>
                  <a:pt x="1760" y="71"/>
                  <a:pt x="1766" y="69"/>
                </a:cubicBezTo>
                <a:cubicBezTo>
                  <a:pt x="1764" y="69"/>
                  <a:pt x="1761" y="68"/>
                  <a:pt x="1759" y="68"/>
                </a:cubicBezTo>
                <a:cubicBezTo>
                  <a:pt x="1766" y="66"/>
                  <a:pt x="1786" y="72"/>
                  <a:pt x="1790" y="68"/>
                </a:cubicBezTo>
                <a:cubicBezTo>
                  <a:pt x="1795" y="63"/>
                  <a:pt x="1774" y="60"/>
                  <a:pt x="1770" y="59"/>
                </a:cubicBezTo>
                <a:cubicBezTo>
                  <a:pt x="1776" y="58"/>
                  <a:pt x="1781" y="61"/>
                  <a:pt x="1786" y="60"/>
                </a:cubicBezTo>
                <a:cubicBezTo>
                  <a:pt x="1778" y="53"/>
                  <a:pt x="1770" y="59"/>
                  <a:pt x="1762" y="59"/>
                </a:cubicBezTo>
                <a:cubicBezTo>
                  <a:pt x="1763" y="54"/>
                  <a:pt x="1770" y="51"/>
                  <a:pt x="1774" y="48"/>
                </a:cubicBezTo>
                <a:cubicBezTo>
                  <a:pt x="1772" y="48"/>
                  <a:pt x="1771" y="48"/>
                  <a:pt x="1769" y="48"/>
                </a:cubicBezTo>
                <a:cubicBezTo>
                  <a:pt x="1773" y="46"/>
                  <a:pt x="1777" y="46"/>
                  <a:pt x="1781" y="46"/>
                </a:cubicBezTo>
                <a:cubicBezTo>
                  <a:pt x="1785" y="46"/>
                  <a:pt x="1787" y="42"/>
                  <a:pt x="1791" y="41"/>
                </a:cubicBezTo>
                <a:cubicBezTo>
                  <a:pt x="1784" y="41"/>
                  <a:pt x="1790" y="37"/>
                  <a:pt x="1794" y="36"/>
                </a:cubicBezTo>
                <a:cubicBezTo>
                  <a:pt x="1799" y="34"/>
                  <a:pt x="1803" y="37"/>
                  <a:pt x="1809" y="33"/>
                </a:cubicBezTo>
                <a:cubicBezTo>
                  <a:pt x="1800" y="29"/>
                  <a:pt x="1788" y="38"/>
                  <a:pt x="1781" y="35"/>
                </a:cubicBezTo>
                <a:cubicBezTo>
                  <a:pt x="1794" y="28"/>
                  <a:pt x="1808" y="35"/>
                  <a:pt x="1822" y="29"/>
                </a:cubicBezTo>
                <a:cubicBezTo>
                  <a:pt x="1808" y="27"/>
                  <a:pt x="1793" y="31"/>
                  <a:pt x="1780" y="28"/>
                </a:cubicBezTo>
                <a:cubicBezTo>
                  <a:pt x="1797" y="28"/>
                  <a:pt x="1819" y="29"/>
                  <a:pt x="1835" y="24"/>
                </a:cubicBezTo>
                <a:cubicBezTo>
                  <a:pt x="1834" y="24"/>
                  <a:pt x="1833" y="24"/>
                  <a:pt x="1832" y="23"/>
                </a:cubicBezTo>
                <a:cubicBezTo>
                  <a:pt x="1840" y="20"/>
                  <a:pt x="1850" y="21"/>
                  <a:pt x="1858" y="18"/>
                </a:cubicBezTo>
                <a:cubicBezTo>
                  <a:pt x="1849" y="15"/>
                  <a:pt x="1822" y="11"/>
                  <a:pt x="1815" y="16"/>
                </a:cubicBezTo>
                <a:cubicBezTo>
                  <a:pt x="1808" y="22"/>
                  <a:pt x="1799" y="18"/>
                  <a:pt x="1791" y="20"/>
                </a:cubicBezTo>
                <a:cubicBezTo>
                  <a:pt x="1792" y="19"/>
                  <a:pt x="1793" y="19"/>
                  <a:pt x="1794" y="18"/>
                </a:cubicBezTo>
                <a:cubicBezTo>
                  <a:pt x="1780" y="17"/>
                  <a:pt x="1766" y="26"/>
                  <a:pt x="1753" y="28"/>
                </a:cubicBezTo>
                <a:cubicBezTo>
                  <a:pt x="1756" y="26"/>
                  <a:pt x="1794" y="14"/>
                  <a:pt x="1772" y="14"/>
                </a:cubicBezTo>
                <a:cubicBezTo>
                  <a:pt x="1759" y="14"/>
                  <a:pt x="1746" y="22"/>
                  <a:pt x="1732" y="20"/>
                </a:cubicBezTo>
                <a:cubicBezTo>
                  <a:pt x="1738" y="16"/>
                  <a:pt x="1750" y="21"/>
                  <a:pt x="1754" y="15"/>
                </a:cubicBezTo>
                <a:cubicBezTo>
                  <a:pt x="1732" y="14"/>
                  <a:pt x="1710" y="17"/>
                  <a:pt x="1689" y="18"/>
                </a:cubicBezTo>
                <a:cubicBezTo>
                  <a:pt x="1695" y="12"/>
                  <a:pt x="1711" y="16"/>
                  <a:pt x="1716" y="13"/>
                </a:cubicBezTo>
                <a:cubicBezTo>
                  <a:pt x="1729" y="13"/>
                  <a:pt x="1744" y="14"/>
                  <a:pt x="1757" y="13"/>
                </a:cubicBezTo>
                <a:cubicBezTo>
                  <a:pt x="1766" y="13"/>
                  <a:pt x="1780" y="13"/>
                  <a:pt x="1788" y="9"/>
                </a:cubicBezTo>
                <a:cubicBezTo>
                  <a:pt x="1777" y="6"/>
                  <a:pt x="1766" y="6"/>
                  <a:pt x="1756" y="7"/>
                </a:cubicBezTo>
                <a:cubicBezTo>
                  <a:pt x="1758" y="7"/>
                  <a:pt x="1760" y="6"/>
                  <a:pt x="1763" y="6"/>
                </a:cubicBezTo>
                <a:cubicBezTo>
                  <a:pt x="1757" y="0"/>
                  <a:pt x="1733" y="6"/>
                  <a:pt x="1724" y="4"/>
                </a:cubicBezTo>
                <a:cubicBezTo>
                  <a:pt x="1735" y="4"/>
                  <a:pt x="1747" y="6"/>
                  <a:pt x="1757" y="3"/>
                </a:cubicBezTo>
                <a:cubicBezTo>
                  <a:pt x="1744" y="0"/>
                  <a:pt x="1728" y="1"/>
                  <a:pt x="1715" y="1"/>
                </a:cubicBezTo>
                <a:cubicBezTo>
                  <a:pt x="1702" y="1"/>
                  <a:pt x="1689" y="1"/>
                  <a:pt x="1676" y="1"/>
                </a:cubicBezTo>
                <a:cubicBezTo>
                  <a:pt x="1670" y="1"/>
                  <a:pt x="1657" y="0"/>
                  <a:pt x="1652" y="3"/>
                </a:cubicBezTo>
                <a:cubicBezTo>
                  <a:pt x="1655" y="4"/>
                  <a:pt x="1658" y="4"/>
                  <a:pt x="1661" y="4"/>
                </a:cubicBezTo>
                <a:cubicBezTo>
                  <a:pt x="1658" y="5"/>
                  <a:pt x="1649" y="3"/>
                  <a:pt x="1652" y="7"/>
                </a:cubicBezTo>
                <a:cubicBezTo>
                  <a:pt x="1640" y="7"/>
                  <a:pt x="1626" y="3"/>
                  <a:pt x="1612" y="4"/>
                </a:cubicBezTo>
                <a:cubicBezTo>
                  <a:pt x="1613" y="4"/>
                  <a:pt x="1615" y="4"/>
                  <a:pt x="1616" y="4"/>
                </a:cubicBezTo>
                <a:cubicBezTo>
                  <a:pt x="1611" y="5"/>
                  <a:pt x="1605" y="4"/>
                  <a:pt x="1599" y="5"/>
                </a:cubicBezTo>
                <a:cubicBezTo>
                  <a:pt x="1602" y="6"/>
                  <a:pt x="1606" y="6"/>
                  <a:pt x="1609" y="6"/>
                </a:cubicBezTo>
                <a:cubicBezTo>
                  <a:pt x="1601" y="7"/>
                  <a:pt x="1595" y="4"/>
                  <a:pt x="1587" y="6"/>
                </a:cubicBezTo>
                <a:cubicBezTo>
                  <a:pt x="1603" y="11"/>
                  <a:pt x="1624" y="6"/>
                  <a:pt x="1641" y="9"/>
                </a:cubicBezTo>
                <a:cubicBezTo>
                  <a:pt x="1639" y="13"/>
                  <a:pt x="1631" y="8"/>
                  <a:pt x="1625" y="8"/>
                </a:cubicBezTo>
                <a:cubicBezTo>
                  <a:pt x="1626" y="9"/>
                  <a:pt x="1626" y="8"/>
                  <a:pt x="1627" y="10"/>
                </a:cubicBezTo>
                <a:cubicBezTo>
                  <a:pt x="1626" y="10"/>
                  <a:pt x="1626" y="10"/>
                  <a:pt x="1625" y="10"/>
                </a:cubicBezTo>
                <a:cubicBezTo>
                  <a:pt x="1625" y="10"/>
                  <a:pt x="1624" y="10"/>
                  <a:pt x="1624" y="10"/>
                </a:cubicBezTo>
                <a:cubicBezTo>
                  <a:pt x="1624" y="9"/>
                  <a:pt x="1625" y="9"/>
                  <a:pt x="1625" y="9"/>
                </a:cubicBezTo>
                <a:cubicBezTo>
                  <a:pt x="1619" y="5"/>
                  <a:pt x="1602" y="7"/>
                  <a:pt x="1595" y="8"/>
                </a:cubicBezTo>
                <a:cubicBezTo>
                  <a:pt x="1600" y="9"/>
                  <a:pt x="1606" y="10"/>
                  <a:pt x="1609" y="12"/>
                </a:cubicBezTo>
                <a:cubicBezTo>
                  <a:pt x="1605" y="12"/>
                  <a:pt x="1601" y="11"/>
                  <a:pt x="1598" y="13"/>
                </a:cubicBezTo>
                <a:cubicBezTo>
                  <a:pt x="1598" y="13"/>
                  <a:pt x="1599" y="13"/>
                  <a:pt x="1600" y="14"/>
                </a:cubicBezTo>
                <a:cubicBezTo>
                  <a:pt x="1598" y="14"/>
                  <a:pt x="1596" y="14"/>
                  <a:pt x="1596" y="15"/>
                </a:cubicBezTo>
                <a:cubicBezTo>
                  <a:pt x="1597" y="15"/>
                  <a:pt x="1599" y="16"/>
                  <a:pt x="1601" y="16"/>
                </a:cubicBezTo>
                <a:cubicBezTo>
                  <a:pt x="1594" y="18"/>
                  <a:pt x="1584" y="14"/>
                  <a:pt x="1576" y="13"/>
                </a:cubicBezTo>
                <a:cubicBezTo>
                  <a:pt x="1567" y="11"/>
                  <a:pt x="1560" y="10"/>
                  <a:pt x="1550" y="10"/>
                </a:cubicBezTo>
                <a:cubicBezTo>
                  <a:pt x="1550" y="14"/>
                  <a:pt x="1555" y="15"/>
                  <a:pt x="1559" y="15"/>
                </a:cubicBezTo>
                <a:cubicBezTo>
                  <a:pt x="1555" y="16"/>
                  <a:pt x="1550" y="15"/>
                  <a:pt x="1546" y="15"/>
                </a:cubicBezTo>
                <a:cubicBezTo>
                  <a:pt x="1547" y="16"/>
                  <a:pt x="1548" y="16"/>
                  <a:pt x="1549" y="17"/>
                </a:cubicBezTo>
                <a:cubicBezTo>
                  <a:pt x="1544" y="16"/>
                  <a:pt x="1539" y="15"/>
                  <a:pt x="1535" y="14"/>
                </a:cubicBezTo>
                <a:cubicBezTo>
                  <a:pt x="1529" y="14"/>
                  <a:pt x="1524" y="19"/>
                  <a:pt x="1520" y="19"/>
                </a:cubicBezTo>
                <a:cubicBezTo>
                  <a:pt x="1535" y="11"/>
                  <a:pt x="1516" y="10"/>
                  <a:pt x="1515" y="13"/>
                </a:cubicBezTo>
                <a:cubicBezTo>
                  <a:pt x="1508" y="9"/>
                  <a:pt x="1487" y="13"/>
                  <a:pt x="1479" y="15"/>
                </a:cubicBezTo>
                <a:cubicBezTo>
                  <a:pt x="1484" y="14"/>
                  <a:pt x="1492" y="18"/>
                  <a:pt x="1496" y="20"/>
                </a:cubicBezTo>
                <a:cubicBezTo>
                  <a:pt x="1493" y="20"/>
                  <a:pt x="1482" y="18"/>
                  <a:pt x="1483" y="16"/>
                </a:cubicBezTo>
                <a:cubicBezTo>
                  <a:pt x="1475" y="15"/>
                  <a:pt x="1468" y="15"/>
                  <a:pt x="1461" y="17"/>
                </a:cubicBezTo>
                <a:cubicBezTo>
                  <a:pt x="1469" y="28"/>
                  <a:pt x="1433" y="17"/>
                  <a:pt x="1440" y="27"/>
                </a:cubicBezTo>
                <a:cubicBezTo>
                  <a:pt x="1437" y="19"/>
                  <a:pt x="1402" y="27"/>
                  <a:pt x="1395" y="32"/>
                </a:cubicBezTo>
                <a:cubicBezTo>
                  <a:pt x="1402" y="36"/>
                  <a:pt x="1412" y="33"/>
                  <a:pt x="1420" y="33"/>
                </a:cubicBezTo>
                <a:cubicBezTo>
                  <a:pt x="1413" y="33"/>
                  <a:pt x="1414" y="37"/>
                  <a:pt x="1410" y="39"/>
                </a:cubicBezTo>
                <a:cubicBezTo>
                  <a:pt x="1405" y="42"/>
                  <a:pt x="1398" y="43"/>
                  <a:pt x="1393" y="43"/>
                </a:cubicBezTo>
                <a:cubicBezTo>
                  <a:pt x="1387" y="44"/>
                  <a:pt x="1375" y="43"/>
                  <a:pt x="1367" y="46"/>
                </a:cubicBezTo>
                <a:cubicBezTo>
                  <a:pt x="1365" y="49"/>
                  <a:pt x="1333" y="49"/>
                  <a:pt x="1326" y="54"/>
                </a:cubicBezTo>
                <a:cubicBezTo>
                  <a:pt x="1332" y="59"/>
                  <a:pt x="1339" y="57"/>
                  <a:pt x="1346" y="57"/>
                </a:cubicBezTo>
                <a:cubicBezTo>
                  <a:pt x="1344" y="58"/>
                  <a:pt x="1343" y="58"/>
                  <a:pt x="1341" y="59"/>
                </a:cubicBezTo>
                <a:cubicBezTo>
                  <a:pt x="1350" y="65"/>
                  <a:pt x="1372" y="54"/>
                  <a:pt x="1377" y="61"/>
                </a:cubicBezTo>
                <a:cubicBezTo>
                  <a:pt x="1371" y="63"/>
                  <a:pt x="1353" y="60"/>
                  <a:pt x="1350" y="64"/>
                </a:cubicBezTo>
                <a:cubicBezTo>
                  <a:pt x="1342" y="65"/>
                  <a:pt x="1333" y="63"/>
                  <a:pt x="1326" y="66"/>
                </a:cubicBezTo>
                <a:cubicBezTo>
                  <a:pt x="1331" y="71"/>
                  <a:pt x="1344" y="71"/>
                  <a:pt x="1350" y="70"/>
                </a:cubicBezTo>
                <a:cubicBezTo>
                  <a:pt x="1346" y="73"/>
                  <a:pt x="1341" y="72"/>
                  <a:pt x="1336" y="73"/>
                </a:cubicBezTo>
                <a:cubicBezTo>
                  <a:pt x="1339" y="79"/>
                  <a:pt x="1351" y="78"/>
                  <a:pt x="1357" y="79"/>
                </a:cubicBezTo>
                <a:cubicBezTo>
                  <a:pt x="1356" y="78"/>
                  <a:pt x="1354" y="77"/>
                  <a:pt x="1353" y="76"/>
                </a:cubicBezTo>
                <a:cubicBezTo>
                  <a:pt x="1357" y="74"/>
                  <a:pt x="1357" y="78"/>
                  <a:pt x="1359" y="77"/>
                </a:cubicBezTo>
                <a:cubicBezTo>
                  <a:pt x="1363" y="77"/>
                  <a:pt x="1364" y="74"/>
                  <a:pt x="1368" y="75"/>
                </a:cubicBezTo>
                <a:cubicBezTo>
                  <a:pt x="1367" y="76"/>
                  <a:pt x="1366" y="77"/>
                  <a:pt x="1364" y="77"/>
                </a:cubicBezTo>
                <a:cubicBezTo>
                  <a:pt x="1372" y="80"/>
                  <a:pt x="1385" y="75"/>
                  <a:pt x="1393" y="74"/>
                </a:cubicBezTo>
                <a:cubicBezTo>
                  <a:pt x="1400" y="74"/>
                  <a:pt x="1409" y="77"/>
                  <a:pt x="1416" y="78"/>
                </a:cubicBezTo>
                <a:cubicBezTo>
                  <a:pt x="1420" y="79"/>
                  <a:pt x="1434" y="85"/>
                  <a:pt x="1422" y="86"/>
                </a:cubicBezTo>
                <a:cubicBezTo>
                  <a:pt x="1426" y="88"/>
                  <a:pt x="1430" y="90"/>
                  <a:pt x="1432" y="91"/>
                </a:cubicBezTo>
                <a:cubicBezTo>
                  <a:pt x="1434" y="92"/>
                  <a:pt x="1432" y="95"/>
                  <a:pt x="1436" y="95"/>
                </a:cubicBezTo>
                <a:cubicBezTo>
                  <a:pt x="1434" y="100"/>
                  <a:pt x="1427" y="99"/>
                  <a:pt x="1423" y="100"/>
                </a:cubicBezTo>
                <a:cubicBezTo>
                  <a:pt x="1427" y="100"/>
                  <a:pt x="1432" y="100"/>
                  <a:pt x="1436" y="103"/>
                </a:cubicBezTo>
                <a:cubicBezTo>
                  <a:pt x="1432" y="104"/>
                  <a:pt x="1434" y="105"/>
                  <a:pt x="1432" y="106"/>
                </a:cubicBezTo>
                <a:cubicBezTo>
                  <a:pt x="1436" y="108"/>
                  <a:pt x="1437" y="112"/>
                  <a:pt x="1431" y="113"/>
                </a:cubicBezTo>
                <a:cubicBezTo>
                  <a:pt x="1433" y="113"/>
                  <a:pt x="1434" y="114"/>
                  <a:pt x="1436" y="114"/>
                </a:cubicBezTo>
                <a:cubicBezTo>
                  <a:pt x="1435" y="115"/>
                  <a:pt x="1434" y="116"/>
                  <a:pt x="1434" y="117"/>
                </a:cubicBezTo>
                <a:cubicBezTo>
                  <a:pt x="1434" y="117"/>
                  <a:pt x="1435" y="117"/>
                  <a:pt x="1436" y="117"/>
                </a:cubicBezTo>
                <a:cubicBezTo>
                  <a:pt x="1432" y="119"/>
                  <a:pt x="1428" y="120"/>
                  <a:pt x="1424" y="120"/>
                </a:cubicBezTo>
                <a:cubicBezTo>
                  <a:pt x="1427" y="121"/>
                  <a:pt x="1428" y="121"/>
                  <a:pt x="1431" y="121"/>
                </a:cubicBezTo>
                <a:cubicBezTo>
                  <a:pt x="1428" y="124"/>
                  <a:pt x="1425" y="124"/>
                  <a:pt x="1421" y="126"/>
                </a:cubicBezTo>
                <a:cubicBezTo>
                  <a:pt x="1422" y="126"/>
                  <a:pt x="1423" y="126"/>
                  <a:pt x="1423" y="127"/>
                </a:cubicBezTo>
                <a:cubicBezTo>
                  <a:pt x="1421" y="128"/>
                  <a:pt x="1418" y="129"/>
                  <a:pt x="1416" y="130"/>
                </a:cubicBezTo>
                <a:cubicBezTo>
                  <a:pt x="1418" y="136"/>
                  <a:pt x="1428" y="135"/>
                  <a:pt x="1433" y="133"/>
                </a:cubicBezTo>
                <a:cubicBezTo>
                  <a:pt x="1442" y="129"/>
                  <a:pt x="1437" y="122"/>
                  <a:pt x="1443" y="122"/>
                </a:cubicBezTo>
                <a:cubicBezTo>
                  <a:pt x="1442" y="124"/>
                  <a:pt x="1442" y="127"/>
                  <a:pt x="1440" y="129"/>
                </a:cubicBezTo>
                <a:cubicBezTo>
                  <a:pt x="1443" y="128"/>
                  <a:pt x="1446" y="127"/>
                  <a:pt x="1448" y="126"/>
                </a:cubicBezTo>
                <a:cubicBezTo>
                  <a:pt x="1446" y="127"/>
                  <a:pt x="1444" y="129"/>
                  <a:pt x="1441" y="129"/>
                </a:cubicBezTo>
                <a:cubicBezTo>
                  <a:pt x="1446" y="131"/>
                  <a:pt x="1451" y="131"/>
                  <a:pt x="1456" y="129"/>
                </a:cubicBezTo>
                <a:cubicBezTo>
                  <a:pt x="1452" y="132"/>
                  <a:pt x="1446" y="131"/>
                  <a:pt x="1441" y="133"/>
                </a:cubicBezTo>
                <a:cubicBezTo>
                  <a:pt x="1444" y="133"/>
                  <a:pt x="1445" y="134"/>
                  <a:pt x="1448" y="134"/>
                </a:cubicBezTo>
                <a:cubicBezTo>
                  <a:pt x="1446" y="134"/>
                  <a:pt x="1445" y="136"/>
                  <a:pt x="1443" y="136"/>
                </a:cubicBezTo>
                <a:cubicBezTo>
                  <a:pt x="1448" y="137"/>
                  <a:pt x="1453" y="137"/>
                  <a:pt x="1458" y="138"/>
                </a:cubicBezTo>
                <a:cubicBezTo>
                  <a:pt x="1455" y="139"/>
                  <a:pt x="1451" y="138"/>
                  <a:pt x="1448" y="138"/>
                </a:cubicBezTo>
                <a:cubicBezTo>
                  <a:pt x="1451" y="139"/>
                  <a:pt x="1455" y="140"/>
                  <a:pt x="1458" y="142"/>
                </a:cubicBezTo>
                <a:cubicBezTo>
                  <a:pt x="1458" y="142"/>
                  <a:pt x="1457" y="142"/>
                  <a:pt x="1457" y="142"/>
                </a:cubicBezTo>
                <a:cubicBezTo>
                  <a:pt x="1457" y="145"/>
                  <a:pt x="1454" y="145"/>
                  <a:pt x="1450" y="144"/>
                </a:cubicBezTo>
                <a:cubicBezTo>
                  <a:pt x="1453" y="146"/>
                  <a:pt x="1455" y="146"/>
                  <a:pt x="1458" y="144"/>
                </a:cubicBezTo>
                <a:cubicBezTo>
                  <a:pt x="1453" y="152"/>
                  <a:pt x="1430" y="135"/>
                  <a:pt x="1420" y="143"/>
                </a:cubicBezTo>
                <a:cubicBezTo>
                  <a:pt x="1423" y="146"/>
                  <a:pt x="1433" y="149"/>
                  <a:pt x="1437" y="150"/>
                </a:cubicBezTo>
                <a:cubicBezTo>
                  <a:pt x="1444" y="152"/>
                  <a:pt x="1450" y="150"/>
                  <a:pt x="1457" y="150"/>
                </a:cubicBezTo>
                <a:cubicBezTo>
                  <a:pt x="1456" y="155"/>
                  <a:pt x="1447" y="153"/>
                  <a:pt x="1449" y="157"/>
                </a:cubicBezTo>
                <a:cubicBezTo>
                  <a:pt x="1447" y="158"/>
                  <a:pt x="1445" y="160"/>
                  <a:pt x="1443" y="161"/>
                </a:cubicBezTo>
                <a:cubicBezTo>
                  <a:pt x="1446" y="161"/>
                  <a:pt x="1447" y="161"/>
                  <a:pt x="1450" y="159"/>
                </a:cubicBezTo>
                <a:cubicBezTo>
                  <a:pt x="1447" y="165"/>
                  <a:pt x="1442" y="160"/>
                  <a:pt x="1438" y="167"/>
                </a:cubicBezTo>
                <a:cubicBezTo>
                  <a:pt x="1440" y="166"/>
                  <a:pt x="1442" y="167"/>
                  <a:pt x="1444" y="166"/>
                </a:cubicBezTo>
                <a:cubicBezTo>
                  <a:pt x="1439" y="172"/>
                  <a:pt x="1421" y="170"/>
                  <a:pt x="1414" y="173"/>
                </a:cubicBezTo>
                <a:cubicBezTo>
                  <a:pt x="1418" y="173"/>
                  <a:pt x="1434" y="175"/>
                  <a:pt x="1435" y="178"/>
                </a:cubicBezTo>
                <a:cubicBezTo>
                  <a:pt x="1434" y="178"/>
                  <a:pt x="1433" y="178"/>
                  <a:pt x="1432" y="178"/>
                </a:cubicBezTo>
                <a:cubicBezTo>
                  <a:pt x="1435" y="180"/>
                  <a:pt x="1436" y="178"/>
                  <a:pt x="1440" y="179"/>
                </a:cubicBezTo>
                <a:cubicBezTo>
                  <a:pt x="1437" y="179"/>
                  <a:pt x="1434" y="180"/>
                  <a:pt x="1431" y="180"/>
                </a:cubicBezTo>
                <a:cubicBezTo>
                  <a:pt x="1432" y="181"/>
                  <a:pt x="1432" y="181"/>
                  <a:pt x="1433" y="182"/>
                </a:cubicBezTo>
                <a:cubicBezTo>
                  <a:pt x="1423" y="177"/>
                  <a:pt x="1406" y="180"/>
                  <a:pt x="1400" y="189"/>
                </a:cubicBezTo>
                <a:cubicBezTo>
                  <a:pt x="1403" y="188"/>
                  <a:pt x="1404" y="189"/>
                  <a:pt x="1407" y="190"/>
                </a:cubicBezTo>
                <a:cubicBezTo>
                  <a:pt x="1405" y="190"/>
                  <a:pt x="1403" y="190"/>
                  <a:pt x="1401" y="190"/>
                </a:cubicBezTo>
                <a:cubicBezTo>
                  <a:pt x="1404" y="191"/>
                  <a:pt x="1407" y="190"/>
                  <a:pt x="1411" y="191"/>
                </a:cubicBezTo>
                <a:cubicBezTo>
                  <a:pt x="1410" y="191"/>
                  <a:pt x="1409" y="192"/>
                  <a:pt x="1408" y="192"/>
                </a:cubicBezTo>
                <a:cubicBezTo>
                  <a:pt x="1411" y="192"/>
                  <a:pt x="1410" y="192"/>
                  <a:pt x="1411" y="193"/>
                </a:cubicBezTo>
                <a:cubicBezTo>
                  <a:pt x="1405" y="194"/>
                  <a:pt x="1398" y="193"/>
                  <a:pt x="1396" y="201"/>
                </a:cubicBezTo>
                <a:cubicBezTo>
                  <a:pt x="1398" y="201"/>
                  <a:pt x="1399" y="201"/>
                  <a:pt x="1400" y="201"/>
                </a:cubicBezTo>
                <a:cubicBezTo>
                  <a:pt x="1399" y="201"/>
                  <a:pt x="1398" y="203"/>
                  <a:pt x="1397" y="203"/>
                </a:cubicBezTo>
                <a:cubicBezTo>
                  <a:pt x="1398" y="203"/>
                  <a:pt x="1400" y="204"/>
                  <a:pt x="1401" y="204"/>
                </a:cubicBezTo>
                <a:cubicBezTo>
                  <a:pt x="1400" y="205"/>
                  <a:pt x="1398" y="207"/>
                  <a:pt x="1398" y="207"/>
                </a:cubicBezTo>
                <a:cubicBezTo>
                  <a:pt x="1400" y="207"/>
                  <a:pt x="1401" y="207"/>
                  <a:pt x="1403" y="206"/>
                </a:cubicBezTo>
                <a:cubicBezTo>
                  <a:pt x="1402" y="207"/>
                  <a:pt x="1402" y="207"/>
                  <a:pt x="1401" y="208"/>
                </a:cubicBezTo>
                <a:cubicBezTo>
                  <a:pt x="1404" y="210"/>
                  <a:pt x="1403" y="211"/>
                  <a:pt x="1405" y="212"/>
                </a:cubicBezTo>
                <a:cubicBezTo>
                  <a:pt x="1405" y="212"/>
                  <a:pt x="1404" y="213"/>
                  <a:pt x="1404" y="213"/>
                </a:cubicBezTo>
                <a:cubicBezTo>
                  <a:pt x="1405" y="213"/>
                  <a:pt x="1406" y="212"/>
                  <a:pt x="1407" y="212"/>
                </a:cubicBezTo>
                <a:cubicBezTo>
                  <a:pt x="1405" y="213"/>
                  <a:pt x="1403" y="215"/>
                  <a:pt x="1402" y="218"/>
                </a:cubicBezTo>
                <a:cubicBezTo>
                  <a:pt x="1402" y="218"/>
                  <a:pt x="1404" y="218"/>
                  <a:pt x="1404" y="218"/>
                </a:cubicBezTo>
                <a:cubicBezTo>
                  <a:pt x="1401" y="220"/>
                  <a:pt x="1400" y="223"/>
                  <a:pt x="1400" y="226"/>
                </a:cubicBezTo>
                <a:cubicBezTo>
                  <a:pt x="1403" y="226"/>
                  <a:pt x="1416" y="221"/>
                  <a:pt x="1418" y="218"/>
                </a:cubicBezTo>
                <a:cubicBezTo>
                  <a:pt x="1421" y="219"/>
                  <a:pt x="1424" y="221"/>
                  <a:pt x="1426" y="225"/>
                </a:cubicBezTo>
                <a:cubicBezTo>
                  <a:pt x="1417" y="222"/>
                  <a:pt x="1411" y="227"/>
                  <a:pt x="1402" y="227"/>
                </a:cubicBezTo>
                <a:cubicBezTo>
                  <a:pt x="1403" y="230"/>
                  <a:pt x="1400" y="234"/>
                  <a:pt x="1405" y="236"/>
                </a:cubicBezTo>
                <a:cubicBezTo>
                  <a:pt x="1404" y="236"/>
                  <a:pt x="1404" y="236"/>
                  <a:pt x="1403" y="237"/>
                </a:cubicBezTo>
                <a:cubicBezTo>
                  <a:pt x="1403" y="237"/>
                  <a:pt x="1404" y="239"/>
                  <a:pt x="1404" y="238"/>
                </a:cubicBezTo>
                <a:cubicBezTo>
                  <a:pt x="1404" y="239"/>
                  <a:pt x="1403" y="238"/>
                  <a:pt x="1403" y="240"/>
                </a:cubicBezTo>
                <a:cubicBezTo>
                  <a:pt x="1405" y="240"/>
                  <a:pt x="1408" y="241"/>
                  <a:pt x="1410" y="240"/>
                </a:cubicBezTo>
                <a:cubicBezTo>
                  <a:pt x="1406" y="242"/>
                  <a:pt x="1408" y="242"/>
                  <a:pt x="1407" y="246"/>
                </a:cubicBezTo>
                <a:cubicBezTo>
                  <a:pt x="1408" y="245"/>
                  <a:pt x="1408" y="245"/>
                  <a:pt x="1409" y="245"/>
                </a:cubicBezTo>
                <a:cubicBezTo>
                  <a:pt x="1399" y="253"/>
                  <a:pt x="1423" y="254"/>
                  <a:pt x="1409" y="256"/>
                </a:cubicBezTo>
                <a:cubicBezTo>
                  <a:pt x="1410" y="257"/>
                  <a:pt x="1411" y="256"/>
                  <a:pt x="1412" y="257"/>
                </a:cubicBezTo>
                <a:cubicBezTo>
                  <a:pt x="1413" y="260"/>
                  <a:pt x="1412" y="258"/>
                  <a:pt x="1414" y="261"/>
                </a:cubicBezTo>
                <a:cubicBezTo>
                  <a:pt x="1413" y="261"/>
                  <a:pt x="1412" y="262"/>
                  <a:pt x="1411" y="262"/>
                </a:cubicBezTo>
                <a:cubicBezTo>
                  <a:pt x="1414" y="264"/>
                  <a:pt x="1417" y="265"/>
                  <a:pt x="1420" y="265"/>
                </a:cubicBezTo>
                <a:cubicBezTo>
                  <a:pt x="1418" y="266"/>
                  <a:pt x="1417" y="267"/>
                  <a:pt x="1416" y="267"/>
                </a:cubicBezTo>
                <a:cubicBezTo>
                  <a:pt x="1419" y="269"/>
                  <a:pt x="1422" y="269"/>
                  <a:pt x="1425" y="267"/>
                </a:cubicBezTo>
                <a:cubicBezTo>
                  <a:pt x="1423" y="270"/>
                  <a:pt x="1420" y="271"/>
                  <a:pt x="1418" y="272"/>
                </a:cubicBezTo>
                <a:cubicBezTo>
                  <a:pt x="1422" y="272"/>
                  <a:pt x="1432" y="268"/>
                  <a:pt x="1432" y="273"/>
                </a:cubicBezTo>
                <a:cubicBezTo>
                  <a:pt x="1435" y="271"/>
                  <a:pt x="1439" y="267"/>
                  <a:pt x="1441" y="271"/>
                </a:cubicBezTo>
                <a:cubicBezTo>
                  <a:pt x="1441" y="272"/>
                  <a:pt x="1439" y="273"/>
                  <a:pt x="1439" y="273"/>
                </a:cubicBezTo>
                <a:cubicBezTo>
                  <a:pt x="1440" y="273"/>
                  <a:pt x="1443" y="273"/>
                  <a:pt x="1444" y="272"/>
                </a:cubicBezTo>
                <a:cubicBezTo>
                  <a:pt x="1443" y="274"/>
                  <a:pt x="1443" y="275"/>
                  <a:pt x="1443" y="275"/>
                </a:cubicBezTo>
                <a:cubicBezTo>
                  <a:pt x="1442" y="275"/>
                  <a:pt x="1442" y="275"/>
                  <a:pt x="1440" y="276"/>
                </a:cubicBezTo>
                <a:cubicBezTo>
                  <a:pt x="1441" y="276"/>
                  <a:pt x="1441" y="276"/>
                  <a:pt x="1441" y="277"/>
                </a:cubicBezTo>
                <a:cubicBezTo>
                  <a:pt x="1445" y="277"/>
                  <a:pt x="1450" y="279"/>
                  <a:pt x="1453" y="275"/>
                </a:cubicBezTo>
                <a:cubicBezTo>
                  <a:pt x="1452" y="278"/>
                  <a:pt x="1449" y="280"/>
                  <a:pt x="1446" y="282"/>
                </a:cubicBezTo>
                <a:cubicBezTo>
                  <a:pt x="1447" y="282"/>
                  <a:pt x="1447" y="282"/>
                  <a:pt x="1448" y="282"/>
                </a:cubicBezTo>
                <a:cubicBezTo>
                  <a:pt x="1447" y="282"/>
                  <a:pt x="1447" y="282"/>
                  <a:pt x="1446" y="283"/>
                </a:cubicBezTo>
                <a:cubicBezTo>
                  <a:pt x="1451" y="285"/>
                  <a:pt x="1457" y="282"/>
                  <a:pt x="1459" y="279"/>
                </a:cubicBezTo>
                <a:cubicBezTo>
                  <a:pt x="1459" y="279"/>
                  <a:pt x="1459" y="280"/>
                  <a:pt x="1457" y="281"/>
                </a:cubicBezTo>
                <a:cubicBezTo>
                  <a:pt x="1461" y="282"/>
                  <a:pt x="1466" y="284"/>
                  <a:pt x="1468" y="281"/>
                </a:cubicBezTo>
                <a:cubicBezTo>
                  <a:pt x="1468" y="281"/>
                  <a:pt x="1467" y="281"/>
                  <a:pt x="1467" y="281"/>
                </a:cubicBezTo>
                <a:cubicBezTo>
                  <a:pt x="1472" y="278"/>
                  <a:pt x="1465" y="276"/>
                  <a:pt x="1461" y="276"/>
                </a:cubicBezTo>
                <a:cubicBezTo>
                  <a:pt x="1464" y="276"/>
                  <a:pt x="1478" y="278"/>
                  <a:pt x="1474" y="273"/>
                </a:cubicBezTo>
                <a:cubicBezTo>
                  <a:pt x="1474" y="273"/>
                  <a:pt x="1475" y="273"/>
                  <a:pt x="1475" y="273"/>
                </a:cubicBezTo>
                <a:cubicBezTo>
                  <a:pt x="1475" y="272"/>
                  <a:pt x="1474" y="272"/>
                  <a:pt x="1473" y="272"/>
                </a:cubicBezTo>
                <a:cubicBezTo>
                  <a:pt x="1474" y="271"/>
                  <a:pt x="1475" y="270"/>
                  <a:pt x="1476" y="269"/>
                </a:cubicBezTo>
                <a:cubicBezTo>
                  <a:pt x="1476" y="269"/>
                  <a:pt x="1475" y="269"/>
                  <a:pt x="1475" y="269"/>
                </a:cubicBezTo>
                <a:cubicBezTo>
                  <a:pt x="1476" y="269"/>
                  <a:pt x="1477" y="269"/>
                  <a:pt x="1477" y="268"/>
                </a:cubicBezTo>
                <a:cubicBezTo>
                  <a:pt x="1476" y="268"/>
                  <a:pt x="1475" y="267"/>
                  <a:pt x="1474" y="267"/>
                </a:cubicBezTo>
                <a:cubicBezTo>
                  <a:pt x="1476" y="268"/>
                  <a:pt x="1478" y="267"/>
                  <a:pt x="1480" y="267"/>
                </a:cubicBezTo>
                <a:cubicBezTo>
                  <a:pt x="1480" y="266"/>
                  <a:pt x="1482" y="263"/>
                  <a:pt x="1484" y="261"/>
                </a:cubicBezTo>
                <a:cubicBezTo>
                  <a:pt x="1484" y="261"/>
                  <a:pt x="1483" y="260"/>
                  <a:pt x="1482" y="260"/>
                </a:cubicBezTo>
                <a:cubicBezTo>
                  <a:pt x="1487" y="260"/>
                  <a:pt x="1490" y="256"/>
                  <a:pt x="1489" y="252"/>
                </a:cubicBezTo>
                <a:cubicBezTo>
                  <a:pt x="1487" y="252"/>
                  <a:pt x="1485" y="250"/>
                  <a:pt x="1483" y="250"/>
                </a:cubicBezTo>
                <a:cubicBezTo>
                  <a:pt x="1486" y="251"/>
                  <a:pt x="1488" y="251"/>
                  <a:pt x="1490" y="251"/>
                </a:cubicBezTo>
                <a:cubicBezTo>
                  <a:pt x="1490" y="251"/>
                  <a:pt x="1488" y="250"/>
                  <a:pt x="1487" y="250"/>
                </a:cubicBezTo>
                <a:cubicBezTo>
                  <a:pt x="1490" y="248"/>
                  <a:pt x="1489" y="246"/>
                  <a:pt x="1492" y="244"/>
                </a:cubicBezTo>
                <a:cubicBezTo>
                  <a:pt x="1494" y="247"/>
                  <a:pt x="1497" y="246"/>
                  <a:pt x="1499" y="243"/>
                </a:cubicBezTo>
                <a:cubicBezTo>
                  <a:pt x="1499" y="243"/>
                  <a:pt x="1498" y="243"/>
                  <a:pt x="1498" y="243"/>
                </a:cubicBezTo>
                <a:cubicBezTo>
                  <a:pt x="1500" y="242"/>
                  <a:pt x="1500" y="242"/>
                  <a:pt x="1502" y="241"/>
                </a:cubicBezTo>
                <a:cubicBezTo>
                  <a:pt x="1496" y="235"/>
                  <a:pt x="1502" y="237"/>
                  <a:pt x="1507" y="236"/>
                </a:cubicBezTo>
                <a:cubicBezTo>
                  <a:pt x="1510" y="236"/>
                  <a:pt x="1521" y="230"/>
                  <a:pt x="1516" y="228"/>
                </a:cubicBezTo>
                <a:cubicBezTo>
                  <a:pt x="1513" y="226"/>
                  <a:pt x="1510" y="228"/>
                  <a:pt x="1507" y="226"/>
                </a:cubicBezTo>
                <a:cubicBezTo>
                  <a:pt x="1511" y="224"/>
                  <a:pt x="1517" y="224"/>
                  <a:pt x="1520" y="224"/>
                </a:cubicBezTo>
                <a:cubicBezTo>
                  <a:pt x="1515" y="218"/>
                  <a:pt x="1518" y="217"/>
                  <a:pt x="1522" y="215"/>
                </a:cubicBezTo>
                <a:cubicBezTo>
                  <a:pt x="1524" y="214"/>
                  <a:pt x="1535" y="213"/>
                  <a:pt x="1528" y="209"/>
                </a:cubicBezTo>
                <a:cubicBezTo>
                  <a:pt x="1532" y="207"/>
                  <a:pt x="1551" y="211"/>
                  <a:pt x="1549" y="204"/>
                </a:cubicBezTo>
                <a:cubicBezTo>
                  <a:pt x="1552" y="204"/>
                  <a:pt x="1555" y="202"/>
                  <a:pt x="1557" y="199"/>
                </a:cubicBezTo>
                <a:cubicBezTo>
                  <a:pt x="1556" y="199"/>
                  <a:pt x="1554" y="198"/>
                  <a:pt x="1553" y="198"/>
                </a:cubicBezTo>
                <a:cubicBezTo>
                  <a:pt x="1556" y="198"/>
                  <a:pt x="1558" y="198"/>
                  <a:pt x="1561" y="199"/>
                </a:cubicBezTo>
                <a:cubicBezTo>
                  <a:pt x="1558" y="200"/>
                  <a:pt x="1556" y="202"/>
                  <a:pt x="1554" y="204"/>
                </a:cubicBezTo>
                <a:cubicBezTo>
                  <a:pt x="1560" y="206"/>
                  <a:pt x="1564" y="204"/>
                  <a:pt x="1570" y="201"/>
                </a:cubicBezTo>
                <a:cubicBezTo>
                  <a:pt x="1569" y="202"/>
                  <a:pt x="1569" y="203"/>
                  <a:pt x="1569" y="204"/>
                </a:cubicBezTo>
                <a:cubicBezTo>
                  <a:pt x="1574" y="204"/>
                  <a:pt x="1580" y="200"/>
                  <a:pt x="1585" y="199"/>
                </a:cubicBezTo>
                <a:cubicBezTo>
                  <a:pt x="1591" y="197"/>
                  <a:pt x="1594" y="192"/>
                  <a:pt x="1598" y="190"/>
                </a:cubicBezTo>
                <a:cubicBezTo>
                  <a:pt x="1603" y="187"/>
                  <a:pt x="1608" y="182"/>
                  <a:pt x="1613" y="180"/>
                </a:cubicBezTo>
                <a:cubicBezTo>
                  <a:pt x="1617" y="178"/>
                  <a:pt x="1621" y="179"/>
                  <a:pt x="1623" y="174"/>
                </a:cubicBezTo>
                <a:cubicBezTo>
                  <a:pt x="1624" y="173"/>
                  <a:pt x="1617" y="172"/>
                  <a:pt x="1621" y="168"/>
                </a:cubicBezTo>
                <a:cubicBezTo>
                  <a:pt x="1622" y="172"/>
                  <a:pt x="1625" y="174"/>
                  <a:pt x="1626" y="175"/>
                </a:cubicBezTo>
                <a:cubicBezTo>
                  <a:pt x="1631" y="176"/>
                  <a:pt x="1637" y="177"/>
                  <a:pt x="1643" y="175"/>
                </a:cubicBezTo>
                <a:cubicBezTo>
                  <a:pt x="1642" y="174"/>
                  <a:pt x="1642" y="174"/>
                  <a:pt x="1641" y="173"/>
                </a:cubicBezTo>
                <a:cubicBezTo>
                  <a:pt x="1647" y="172"/>
                  <a:pt x="1651" y="173"/>
                  <a:pt x="1658" y="171"/>
                </a:cubicBezTo>
                <a:cubicBezTo>
                  <a:pt x="1664" y="169"/>
                  <a:pt x="1673" y="169"/>
                  <a:pt x="1680" y="168"/>
                </a:cubicBezTo>
                <a:moveTo>
                  <a:pt x="1410" y="156"/>
                </a:moveTo>
                <a:cubicBezTo>
                  <a:pt x="1413" y="156"/>
                  <a:pt x="1416" y="157"/>
                  <a:pt x="1420" y="158"/>
                </a:cubicBezTo>
                <a:cubicBezTo>
                  <a:pt x="1418" y="158"/>
                  <a:pt x="1415" y="159"/>
                  <a:pt x="1414" y="159"/>
                </a:cubicBezTo>
                <a:cubicBezTo>
                  <a:pt x="1420" y="163"/>
                  <a:pt x="1440" y="159"/>
                  <a:pt x="1437" y="153"/>
                </a:cubicBezTo>
                <a:cubicBezTo>
                  <a:pt x="1434" y="148"/>
                  <a:pt x="1411" y="145"/>
                  <a:pt x="1415" y="151"/>
                </a:cubicBezTo>
                <a:cubicBezTo>
                  <a:pt x="1412" y="152"/>
                  <a:pt x="1410" y="154"/>
                  <a:pt x="1410" y="156"/>
                </a:cubicBezTo>
                <a:moveTo>
                  <a:pt x="2051" y="312"/>
                </a:moveTo>
                <a:cubicBezTo>
                  <a:pt x="2052" y="312"/>
                  <a:pt x="2052" y="315"/>
                  <a:pt x="2053" y="312"/>
                </a:cubicBezTo>
                <a:cubicBezTo>
                  <a:pt x="2053" y="312"/>
                  <a:pt x="2052" y="312"/>
                  <a:pt x="2051" y="312"/>
                </a:cubicBezTo>
                <a:moveTo>
                  <a:pt x="2134" y="313"/>
                </a:moveTo>
                <a:cubicBezTo>
                  <a:pt x="2134" y="313"/>
                  <a:pt x="2136" y="312"/>
                  <a:pt x="2133" y="312"/>
                </a:cubicBezTo>
                <a:cubicBezTo>
                  <a:pt x="2133" y="314"/>
                  <a:pt x="2134" y="314"/>
                  <a:pt x="2134" y="313"/>
                </a:cubicBezTo>
                <a:moveTo>
                  <a:pt x="2107" y="335"/>
                </a:moveTo>
                <a:cubicBezTo>
                  <a:pt x="2108" y="331"/>
                  <a:pt x="2110" y="327"/>
                  <a:pt x="2111" y="322"/>
                </a:cubicBezTo>
                <a:cubicBezTo>
                  <a:pt x="2108" y="326"/>
                  <a:pt x="2104" y="332"/>
                  <a:pt x="2105" y="337"/>
                </a:cubicBezTo>
                <a:cubicBezTo>
                  <a:pt x="2106" y="337"/>
                  <a:pt x="2106" y="336"/>
                  <a:pt x="2107" y="335"/>
                </a:cubicBezTo>
                <a:moveTo>
                  <a:pt x="2070" y="364"/>
                </a:moveTo>
                <a:cubicBezTo>
                  <a:pt x="2072" y="365"/>
                  <a:pt x="2074" y="365"/>
                  <a:pt x="2076" y="364"/>
                </a:cubicBezTo>
                <a:cubicBezTo>
                  <a:pt x="2077" y="357"/>
                  <a:pt x="2070" y="358"/>
                  <a:pt x="2070" y="364"/>
                </a:cubicBezTo>
                <a:moveTo>
                  <a:pt x="2041" y="354"/>
                </a:moveTo>
                <a:cubicBezTo>
                  <a:pt x="2044" y="353"/>
                  <a:pt x="2044" y="349"/>
                  <a:pt x="2042" y="346"/>
                </a:cubicBezTo>
                <a:cubicBezTo>
                  <a:pt x="2041" y="347"/>
                  <a:pt x="2040" y="347"/>
                  <a:pt x="2039" y="348"/>
                </a:cubicBezTo>
                <a:cubicBezTo>
                  <a:pt x="2039" y="345"/>
                  <a:pt x="2033" y="345"/>
                  <a:pt x="2032" y="348"/>
                </a:cubicBezTo>
                <a:cubicBezTo>
                  <a:pt x="2031" y="351"/>
                  <a:pt x="2038" y="354"/>
                  <a:pt x="2041" y="354"/>
                </a:cubicBezTo>
                <a:moveTo>
                  <a:pt x="2042" y="342"/>
                </a:moveTo>
                <a:cubicBezTo>
                  <a:pt x="2041" y="342"/>
                  <a:pt x="2041" y="340"/>
                  <a:pt x="2040" y="340"/>
                </a:cubicBezTo>
                <a:cubicBezTo>
                  <a:pt x="2040" y="341"/>
                  <a:pt x="2040" y="342"/>
                  <a:pt x="2040" y="343"/>
                </a:cubicBezTo>
                <a:cubicBezTo>
                  <a:pt x="2042" y="344"/>
                  <a:pt x="2041" y="342"/>
                  <a:pt x="2042" y="342"/>
                </a:cubicBezTo>
                <a:moveTo>
                  <a:pt x="2044" y="322"/>
                </a:moveTo>
                <a:cubicBezTo>
                  <a:pt x="2045" y="322"/>
                  <a:pt x="2046" y="323"/>
                  <a:pt x="2047" y="322"/>
                </a:cubicBezTo>
                <a:cubicBezTo>
                  <a:pt x="2045" y="321"/>
                  <a:pt x="2045" y="322"/>
                  <a:pt x="2044" y="322"/>
                </a:cubicBezTo>
                <a:moveTo>
                  <a:pt x="3133" y="975"/>
                </a:moveTo>
                <a:cubicBezTo>
                  <a:pt x="3129" y="979"/>
                  <a:pt x="3127" y="1003"/>
                  <a:pt x="3132" y="1007"/>
                </a:cubicBezTo>
                <a:cubicBezTo>
                  <a:pt x="3134" y="998"/>
                  <a:pt x="3137" y="983"/>
                  <a:pt x="3133" y="975"/>
                </a:cubicBezTo>
                <a:moveTo>
                  <a:pt x="2163" y="308"/>
                </a:moveTo>
                <a:cubicBezTo>
                  <a:pt x="2165" y="308"/>
                  <a:pt x="2166" y="309"/>
                  <a:pt x="2167" y="310"/>
                </a:cubicBezTo>
                <a:cubicBezTo>
                  <a:pt x="2166" y="311"/>
                  <a:pt x="2166" y="311"/>
                  <a:pt x="2165" y="312"/>
                </a:cubicBezTo>
                <a:cubicBezTo>
                  <a:pt x="2165" y="312"/>
                  <a:pt x="2165" y="313"/>
                  <a:pt x="2165" y="313"/>
                </a:cubicBezTo>
                <a:cubicBezTo>
                  <a:pt x="2168" y="308"/>
                  <a:pt x="2174" y="308"/>
                  <a:pt x="2179" y="306"/>
                </a:cubicBezTo>
                <a:cubicBezTo>
                  <a:pt x="2175" y="302"/>
                  <a:pt x="2168" y="303"/>
                  <a:pt x="2164" y="306"/>
                </a:cubicBezTo>
                <a:cubicBezTo>
                  <a:pt x="2166" y="307"/>
                  <a:pt x="2163" y="306"/>
                  <a:pt x="2163" y="308"/>
                </a:cubicBezTo>
                <a:moveTo>
                  <a:pt x="3284" y="1029"/>
                </a:moveTo>
                <a:cubicBezTo>
                  <a:pt x="3284" y="1026"/>
                  <a:pt x="3285" y="1025"/>
                  <a:pt x="3283" y="1023"/>
                </a:cubicBezTo>
                <a:cubicBezTo>
                  <a:pt x="3282" y="1023"/>
                  <a:pt x="3282" y="1023"/>
                  <a:pt x="3281" y="1024"/>
                </a:cubicBezTo>
                <a:cubicBezTo>
                  <a:pt x="3282" y="1025"/>
                  <a:pt x="3283" y="1027"/>
                  <a:pt x="3284" y="1029"/>
                </a:cubicBezTo>
                <a:moveTo>
                  <a:pt x="2990" y="1068"/>
                </a:moveTo>
                <a:cubicBezTo>
                  <a:pt x="2985" y="1059"/>
                  <a:pt x="2982" y="1050"/>
                  <a:pt x="2976" y="1041"/>
                </a:cubicBezTo>
                <a:cubicBezTo>
                  <a:pt x="2966" y="1025"/>
                  <a:pt x="2964" y="1058"/>
                  <a:pt x="2962" y="1059"/>
                </a:cubicBezTo>
                <a:cubicBezTo>
                  <a:pt x="2963" y="1067"/>
                  <a:pt x="2962" y="1089"/>
                  <a:pt x="2973" y="1091"/>
                </a:cubicBezTo>
                <a:cubicBezTo>
                  <a:pt x="2985" y="1093"/>
                  <a:pt x="2994" y="1077"/>
                  <a:pt x="2990" y="1068"/>
                </a:cubicBezTo>
                <a:moveTo>
                  <a:pt x="2047" y="349"/>
                </a:moveTo>
                <a:cubicBezTo>
                  <a:pt x="2048" y="351"/>
                  <a:pt x="2053" y="354"/>
                  <a:pt x="2055" y="354"/>
                </a:cubicBezTo>
                <a:cubicBezTo>
                  <a:pt x="2057" y="354"/>
                  <a:pt x="2065" y="350"/>
                  <a:pt x="2060" y="349"/>
                </a:cubicBezTo>
                <a:cubicBezTo>
                  <a:pt x="2055" y="347"/>
                  <a:pt x="2063" y="346"/>
                  <a:pt x="2063" y="344"/>
                </a:cubicBezTo>
                <a:cubicBezTo>
                  <a:pt x="2063" y="339"/>
                  <a:pt x="2061" y="336"/>
                  <a:pt x="2056" y="340"/>
                </a:cubicBezTo>
                <a:cubicBezTo>
                  <a:pt x="2064" y="350"/>
                  <a:pt x="2042" y="337"/>
                  <a:pt x="2047" y="349"/>
                </a:cubicBezTo>
                <a:moveTo>
                  <a:pt x="1985" y="377"/>
                </a:moveTo>
                <a:cubicBezTo>
                  <a:pt x="1987" y="376"/>
                  <a:pt x="1986" y="377"/>
                  <a:pt x="1985" y="377"/>
                </a:cubicBezTo>
                <a:moveTo>
                  <a:pt x="2055" y="359"/>
                </a:moveTo>
                <a:cubicBezTo>
                  <a:pt x="2051" y="348"/>
                  <a:pt x="2038" y="365"/>
                  <a:pt x="2055" y="359"/>
                </a:cubicBezTo>
                <a:moveTo>
                  <a:pt x="2040" y="315"/>
                </a:moveTo>
                <a:cubicBezTo>
                  <a:pt x="2036" y="315"/>
                  <a:pt x="2032" y="321"/>
                  <a:pt x="2028" y="323"/>
                </a:cubicBezTo>
                <a:cubicBezTo>
                  <a:pt x="2026" y="324"/>
                  <a:pt x="2007" y="327"/>
                  <a:pt x="2019" y="331"/>
                </a:cubicBezTo>
                <a:cubicBezTo>
                  <a:pt x="2016" y="326"/>
                  <a:pt x="2024" y="325"/>
                  <a:pt x="2028" y="324"/>
                </a:cubicBezTo>
                <a:cubicBezTo>
                  <a:pt x="2032" y="324"/>
                  <a:pt x="2037" y="326"/>
                  <a:pt x="2039" y="324"/>
                </a:cubicBezTo>
                <a:cubicBezTo>
                  <a:pt x="2041" y="321"/>
                  <a:pt x="2040" y="318"/>
                  <a:pt x="2040" y="315"/>
                </a:cubicBezTo>
                <a:moveTo>
                  <a:pt x="1797" y="209"/>
                </a:moveTo>
                <a:cubicBezTo>
                  <a:pt x="1791" y="207"/>
                  <a:pt x="1788" y="202"/>
                  <a:pt x="1783" y="201"/>
                </a:cubicBezTo>
                <a:cubicBezTo>
                  <a:pt x="1785" y="200"/>
                  <a:pt x="1786" y="199"/>
                  <a:pt x="1788" y="198"/>
                </a:cubicBezTo>
                <a:cubicBezTo>
                  <a:pt x="1786" y="198"/>
                  <a:pt x="1786" y="198"/>
                  <a:pt x="1784" y="199"/>
                </a:cubicBezTo>
                <a:cubicBezTo>
                  <a:pt x="1779" y="202"/>
                  <a:pt x="1780" y="196"/>
                  <a:pt x="1776" y="196"/>
                </a:cubicBezTo>
                <a:cubicBezTo>
                  <a:pt x="1768" y="196"/>
                  <a:pt x="1773" y="199"/>
                  <a:pt x="1768" y="200"/>
                </a:cubicBezTo>
                <a:cubicBezTo>
                  <a:pt x="1765" y="202"/>
                  <a:pt x="1759" y="201"/>
                  <a:pt x="1756" y="201"/>
                </a:cubicBezTo>
                <a:cubicBezTo>
                  <a:pt x="1753" y="202"/>
                  <a:pt x="1749" y="199"/>
                  <a:pt x="1751" y="205"/>
                </a:cubicBezTo>
                <a:cubicBezTo>
                  <a:pt x="1748" y="197"/>
                  <a:pt x="1740" y="200"/>
                  <a:pt x="1736" y="206"/>
                </a:cubicBezTo>
                <a:cubicBezTo>
                  <a:pt x="1732" y="193"/>
                  <a:pt x="1730" y="208"/>
                  <a:pt x="1727" y="209"/>
                </a:cubicBezTo>
                <a:cubicBezTo>
                  <a:pt x="1726" y="208"/>
                  <a:pt x="1727" y="208"/>
                  <a:pt x="1727" y="207"/>
                </a:cubicBezTo>
                <a:cubicBezTo>
                  <a:pt x="1725" y="208"/>
                  <a:pt x="1723" y="208"/>
                  <a:pt x="1721" y="210"/>
                </a:cubicBezTo>
                <a:cubicBezTo>
                  <a:pt x="1722" y="202"/>
                  <a:pt x="1710" y="193"/>
                  <a:pt x="1703" y="198"/>
                </a:cubicBezTo>
                <a:cubicBezTo>
                  <a:pt x="1706" y="200"/>
                  <a:pt x="1711" y="201"/>
                  <a:pt x="1709" y="205"/>
                </a:cubicBezTo>
                <a:cubicBezTo>
                  <a:pt x="1708" y="192"/>
                  <a:pt x="1689" y="207"/>
                  <a:pt x="1686" y="209"/>
                </a:cubicBezTo>
                <a:cubicBezTo>
                  <a:pt x="1695" y="213"/>
                  <a:pt x="1705" y="207"/>
                  <a:pt x="1713" y="210"/>
                </a:cubicBezTo>
                <a:cubicBezTo>
                  <a:pt x="1710" y="211"/>
                  <a:pt x="1707" y="212"/>
                  <a:pt x="1705" y="214"/>
                </a:cubicBezTo>
                <a:cubicBezTo>
                  <a:pt x="1707" y="214"/>
                  <a:pt x="1710" y="215"/>
                  <a:pt x="1712" y="215"/>
                </a:cubicBezTo>
                <a:cubicBezTo>
                  <a:pt x="1705" y="216"/>
                  <a:pt x="1696" y="214"/>
                  <a:pt x="1689" y="218"/>
                </a:cubicBezTo>
                <a:cubicBezTo>
                  <a:pt x="1692" y="221"/>
                  <a:pt x="1702" y="217"/>
                  <a:pt x="1707" y="219"/>
                </a:cubicBezTo>
                <a:cubicBezTo>
                  <a:pt x="1703" y="222"/>
                  <a:pt x="1706" y="223"/>
                  <a:pt x="1709" y="222"/>
                </a:cubicBezTo>
                <a:cubicBezTo>
                  <a:pt x="1708" y="223"/>
                  <a:pt x="1708" y="224"/>
                  <a:pt x="1707" y="225"/>
                </a:cubicBezTo>
                <a:cubicBezTo>
                  <a:pt x="1708" y="226"/>
                  <a:pt x="1709" y="226"/>
                  <a:pt x="1710" y="227"/>
                </a:cubicBezTo>
                <a:cubicBezTo>
                  <a:pt x="1706" y="229"/>
                  <a:pt x="1701" y="228"/>
                  <a:pt x="1699" y="232"/>
                </a:cubicBezTo>
                <a:cubicBezTo>
                  <a:pt x="1716" y="229"/>
                  <a:pt x="1733" y="242"/>
                  <a:pt x="1748" y="235"/>
                </a:cubicBezTo>
                <a:cubicBezTo>
                  <a:pt x="1747" y="235"/>
                  <a:pt x="1747" y="235"/>
                  <a:pt x="1747" y="234"/>
                </a:cubicBezTo>
                <a:cubicBezTo>
                  <a:pt x="1751" y="232"/>
                  <a:pt x="1757" y="232"/>
                  <a:pt x="1762" y="231"/>
                </a:cubicBezTo>
                <a:cubicBezTo>
                  <a:pt x="1768" y="229"/>
                  <a:pt x="1772" y="226"/>
                  <a:pt x="1778" y="226"/>
                </a:cubicBezTo>
                <a:cubicBezTo>
                  <a:pt x="1782" y="226"/>
                  <a:pt x="1795" y="217"/>
                  <a:pt x="1797" y="214"/>
                </a:cubicBezTo>
                <a:cubicBezTo>
                  <a:pt x="1796" y="214"/>
                  <a:pt x="1796" y="214"/>
                  <a:pt x="1795" y="214"/>
                </a:cubicBezTo>
                <a:cubicBezTo>
                  <a:pt x="1796" y="213"/>
                  <a:pt x="1796" y="211"/>
                  <a:pt x="1797" y="209"/>
                </a:cubicBezTo>
                <a:moveTo>
                  <a:pt x="2205" y="648"/>
                </a:moveTo>
                <a:cubicBezTo>
                  <a:pt x="2211" y="647"/>
                  <a:pt x="2233" y="657"/>
                  <a:pt x="2238" y="650"/>
                </a:cubicBezTo>
                <a:cubicBezTo>
                  <a:pt x="2241" y="644"/>
                  <a:pt x="2223" y="646"/>
                  <a:pt x="2221" y="646"/>
                </a:cubicBezTo>
                <a:cubicBezTo>
                  <a:pt x="2215" y="645"/>
                  <a:pt x="2209" y="642"/>
                  <a:pt x="2204" y="642"/>
                </a:cubicBezTo>
                <a:cubicBezTo>
                  <a:pt x="2204" y="644"/>
                  <a:pt x="2204" y="646"/>
                  <a:pt x="2205" y="648"/>
                </a:cubicBezTo>
                <a:moveTo>
                  <a:pt x="2210" y="602"/>
                </a:moveTo>
                <a:cubicBezTo>
                  <a:pt x="2208" y="596"/>
                  <a:pt x="2197" y="588"/>
                  <a:pt x="2192" y="593"/>
                </a:cubicBezTo>
                <a:cubicBezTo>
                  <a:pt x="2200" y="593"/>
                  <a:pt x="2206" y="600"/>
                  <a:pt x="2211" y="605"/>
                </a:cubicBezTo>
                <a:cubicBezTo>
                  <a:pt x="2213" y="608"/>
                  <a:pt x="2216" y="604"/>
                  <a:pt x="2210" y="602"/>
                </a:cubicBezTo>
                <a:moveTo>
                  <a:pt x="2161" y="603"/>
                </a:moveTo>
                <a:cubicBezTo>
                  <a:pt x="2163" y="604"/>
                  <a:pt x="2165" y="605"/>
                  <a:pt x="2168" y="605"/>
                </a:cubicBezTo>
                <a:cubicBezTo>
                  <a:pt x="2167" y="603"/>
                  <a:pt x="2166" y="600"/>
                  <a:pt x="2164" y="599"/>
                </a:cubicBezTo>
                <a:cubicBezTo>
                  <a:pt x="2162" y="600"/>
                  <a:pt x="2162" y="601"/>
                  <a:pt x="2161" y="603"/>
                </a:cubicBezTo>
                <a:moveTo>
                  <a:pt x="2217" y="606"/>
                </a:moveTo>
                <a:cubicBezTo>
                  <a:pt x="2217" y="608"/>
                  <a:pt x="2217" y="609"/>
                  <a:pt x="2220" y="611"/>
                </a:cubicBezTo>
                <a:cubicBezTo>
                  <a:pt x="2220" y="608"/>
                  <a:pt x="2218" y="607"/>
                  <a:pt x="2217" y="606"/>
                </a:cubicBezTo>
                <a:moveTo>
                  <a:pt x="2231" y="624"/>
                </a:moveTo>
                <a:cubicBezTo>
                  <a:pt x="2232" y="623"/>
                  <a:pt x="2232" y="623"/>
                  <a:pt x="2233" y="622"/>
                </a:cubicBezTo>
                <a:cubicBezTo>
                  <a:pt x="2231" y="623"/>
                  <a:pt x="2231" y="625"/>
                  <a:pt x="2231" y="624"/>
                </a:cubicBezTo>
                <a:moveTo>
                  <a:pt x="2250" y="623"/>
                </a:moveTo>
                <a:cubicBezTo>
                  <a:pt x="2248" y="623"/>
                  <a:pt x="2247" y="622"/>
                  <a:pt x="2245" y="624"/>
                </a:cubicBezTo>
                <a:cubicBezTo>
                  <a:pt x="2246" y="624"/>
                  <a:pt x="2250" y="623"/>
                  <a:pt x="2250" y="623"/>
                </a:cubicBezTo>
                <a:moveTo>
                  <a:pt x="2152" y="579"/>
                </a:moveTo>
                <a:cubicBezTo>
                  <a:pt x="2153" y="581"/>
                  <a:pt x="2154" y="583"/>
                  <a:pt x="2156" y="584"/>
                </a:cubicBezTo>
                <a:cubicBezTo>
                  <a:pt x="2156" y="582"/>
                  <a:pt x="2155" y="579"/>
                  <a:pt x="2155" y="578"/>
                </a:cubicBezTo>
                <a:cubicBezTo>
                  <a:pt x="2154" y="578"/>
                  <a:pt x="2153" y="579"/>
                  <a:pt x="2152" y="579"/>
                </a:cubicBezTo>
                <a:moveTo>
                  <a:pt x="2223" y="612"/>
                </a:moveTo>
                <a:cubicBezTo>
                  <a:pt x="2222" y="612"/>
                  <a:pt x="2222" y="611"/>
                  <a:pt x="2220" y="611"/>
                </a:cubicBezTo>
                <a:cubicBezTo>
                  <a:pt x="2222" y="614"/>
                  <a:pt x="2223" y="612"/>
                  <a:pt x="2223" y="612"/>
                </a:cubicBezTo>
                <a:moveTo>
                  <a:pt x="2015" y="563"/>
                </a:moveTo>
                <a:cubicBezTo>
                  <a:pt x="2013" y="563"/>
                  <a:pt x="2012" y="563"/>
                  <a:pt x="2011" y="562"/>
                </a:cubicBezTo>
                <a:cubicBezTo>
                  <a:pt x="2010" y="567"/>
                  <a:pt x="2015" y="574"/>
                  <a:pt x="2014" y="581"/>
                </a:cubicBezTo>
                <a:cubicBezTo>
                  <a:pt x="2011" y="591"/>
                  <a:pt x="2023" y="595"/>
                  <a:pt x="2021" y="587"/>
                </a:cubicBezTo>
                <a:cubicBezTo>
                  <a:pt x="2031" y="593"/>
                  <a:pt x="2033" y="573"/>
                  <a:pt x="2030" y="566"/>
                </a:cubicBezTo>
                <a:cubicBezTo>
                  <a:pt x="2025" y="552"/>
                  <a:pt x="2023" y="560"/>
                  <a:pt x="2015" y="563"/>
                </a:cubicBezTo>
                <a:moveTo>
                  <a:pt x="2566" y="1407"/>
                </a:moveTo>
                <a:cubicBezTo>
                  <a:pt x="2563" y="1398"/>
                  <a:pt x="2564" y="1387"/>
                  <a:pt x="2562" y="1378"/>
                </a:cubicBezTo>
                <a:cubicBezTo>
                  <a:pt x="2561" y="1376"/>
                  <a:pt x="2557" y="1365"/>
                  <a:pt x="2555" y="1364"/>
                </a:cubicBezTo>
                <a:cubicBezTo>
                  <a:pt x="2552" y="1362"/>
                  <a:pt x="2552" y="1364"/>
                  <a:pt x="2548" y="1369"/>
                </a:cubicBezTo>
                <a:cubicBezTo>
                  <a:pt x="2546" y="1372"/>
                  <a:pt x="2551" y="1379"/>
                  <a:pt x="2547" y="1383"/>
                </a:cubicBezTo>
                <a:cubicBezTo>
                  <a:pt x="2545" y="1386"/>
                  <a:pt x="2536" y="1386"/>
                  <a:pt x="2537" y="1385"/>
                </a:cubicBezTo>
                <a:cubicBezTo>
                  <a:pt x="2532" y="1390"/>
                  <a:pt x="2535" y="1404"/>
                  <a:pt x="2528" y="1409"/>
                </a:cubicBezTo>
                <a:cubicBezTo>
                  <a:pt x="2528" y="1407"/>
                  <a:pt x="2528" y="1404"/>
                  <a:pt x="2528" y="1403"/>
                </a:cubicBezTo>
                <a:cubicBezTo>
                  <a:pt x="2524" y="1408"/>
                  <a:pt x="2519" y="1414"/>
                  <a:pt x="2513" y="1418"/>
                </a:cubicBezTo>
                <a:cubicBezTo>
                  <a:pt x="2511" y="1419"/>
                  <a:pt x="2511" y="1420"/>
                  <a:pt x="2508" y="1421"/>
                </a:cubicBezTo>
                <a:cubicBezTo>
                  <a:pt x="2506" y="1422"/>
                  <a:pt x="2505" y="1418"/>
                  <a:pt x="2503" y="1421"/>
                </a:cubicBezTo>
                <a:cubicBezTo>
                  <a:pt x="2502" y="1423"/>
                  <a:pt x="2499" y="1424"/>
                  <a:pt x="2497" y="1425"/>
                </a:cubicBezTo>
                <a:cubicBezTo>
                  <a:pt x="2496" y="1425"/>
                  <a:pt x="2488" y="1426"/>
                  <a:pt x="2488" y="1426"/>
                </a:cubicBezTo>
                <a:cubicBezTo>
                  <a:pt x="2486" y="1428"/>
                  <a:pt x="2488" y="1431"/>
                  <a:pt x="2487" y="1434"/>
                </a:cubicBezTo>
                <a:cubicBezTo>
                  <a:pt x="2485" y="1441"/>
                  <a:pt x="2480" y="1443"/>
                  <a:pt x="2480" y="1450"/>
                </a:cubicBezTo>
                <a:cubicBezTo>
                  <a:pt x="2481" y="1459"/>
                  <a:pt x="2483" y="1466"/>
                  <a:pt x="2486" y="1475"/>
                </a:cubicBezTo>
                <a:cubicBezTo>
                  <a:pt x="2488" y="1483"/>
                  <a:pt x="2482" y="1489"/>
                  <a:pt x="2478" y="1495"/>
                </a:cubicBezTo>
                <a:cubicBezTo>
                  <a:pt x="2472" y="1505"/>
                  <a:pt x="2466" y="1512"/>
                  <a:pt x="2468" y="1525"/>
                </a:cubicBezTo>
                <a:cubicBezTo>
                  <a:pt x="2469" y="1530"/>
                  <a:pt x="2472" y="1533"/>
                  <a:pt x="2472" y="1539"/>
                </a:cubicBezTo>
                <a:cubicBezTo>
                  <a:pt x="2472" y="1546"/>
                  <a:pt x="2470" y="1554"/>
                  <a:pt x="2476" y="1560"/>
                </a:cubicBezTo>
                <a:cubicBezTo>
                  <a:pt x="2487" y="1570"/>
                  <a:pt x="2493" y="1566"/>
                  <a:pt x="2505" y="1562"/>
                </a:cubicBezTo>
                <a:cubicBezTo>
                  <a:pt x="2509" y="1560"/>
                  <a:pt x="2514" y="1563"/>
                  <a:pt x="2516" y="1558"/>
                </a:cubicBezTo>
                <a:cubicBezTo>
                  <a:pt x="2520" y="1549"/>
                  <a:pt x="2523" y="1541"/>
                  <a:pt x="2526" y="1532"/>
                </a:cubicBezTo>
                <a:cubicBezTo>
                  <a:pt x="2529" y="1520"/>
                  <a:pt x="2534" y="1509"/>
                  <a:pt x="2537" y="1497"/>
                </a:cubicBezTo>
                <a:cubicBezTo>
                  <a:pt x="2541" y="1484"/>
                  <a:pt x="2556" y="1459"/>
                  <a:pt x="2553" y="1446"/>
                </a:cubicBezTo>
                <a:cubicBezTo>
                  <a:pt x="2551" y="1440"/>
                  <a:pt x="2558" y="1436"/>
                  <a:pt x="2559" y="1430"/>
                </a:cubicBezTo>
                <a:cubicBezTo>
                  <a:pt x="2560" y="1426"/>
                  <a:pt x="2552" y="1415"/>
                  <a:pt x="2560" y="1414"/>
                </a:cubicBezTo>
                <a:cubicBezTo>
                  <a:pt x="2559" y="1419"/>
                  <a:pt x="2562" y="1423"/>
                  <a:pt x="2566" y="1420"/>
                </a:cubicBezTo>
                <a:cubicBezTo>
                  <a:pt x="2569" y="1417"/>
                  <a:pt x="2568" y="1410"/>
                  <a:pt x="2566" y="1407"/>
                </a:cubicBezTo>
                <a:moveTo>
                  <a:pt x="2019" y="536"/>
                </a:moveTo>
                <a:cubicBezTo>
                  <a:pt x="2011" y="543"/>
                  <a:pt x="2022" y="559"/>
                  <a:pt x="2025" y="552"/>
                </a:cubicBezTo>
                <a:cubicBezTo>
                  <a:pt x="2028" y="545"/>
                  <a:pt x="2028" y="536"/>
                  <a:pt x="2025" y="531"/>
                </a:cubicBezTo>
                <a:cubicBezTo>
                  <a:pt x="2026" y="531"/>
                  <a:pt x="2025" y="533"/>
                  <a:pt x="2025" y="534"/>
                </a:cubicBezTo>
                <a:cubicBezTo>
                  <a:pt x="2023" y="534"/>
                  <a:pt x="2021" y="536"/>
                  <a:pt x="2019" y="536"/>
                </a:cubicBezTo>
                <a:moveTo>
                  <a:pt x="2333" y="645"/>
                </a:moveTo>
                <a:cubicBezTo>
                  <a:pt x="2330" y="646"/>
                  <a:pt x="2306" y="648"/>
                  <a:pt x="2316" y="655"/>
                </a:cubicBezTo>
                <a:cubicBezTo>
                  <a:pt x="2324" y="661"/>
                  <a:pt x="2330" y="650"/>
                  <a:pt x="2336" y="651"/>
                </a:cubicBezTo>
                <a:cubicBezTo>
                  <a:pt x="2335" y="649"/>
                  <a:pt x="2334" y="647"/>
                  <a:pt x="2333" y="645"/>
                </a:cubicBezTo>
                <a:moveTo>
                  <a:pt x="1727" y="113"/>
                </a:moveTo>
                <a:cubicBezTo>
                  <a:pt x="1723" y="114"/>
                  <a:pt x="1718" y="113"/>
                  <a:pt x="1716" y="115"/>
                </a:cubicBezTo>
                <a:cubicBezTo>
                  <a:pt x="1724" y="115"/>
                  <a:pt x="1730" y="117"/>
                  <a:pt x="1737" y="117"/>
                </a:cubicBezTo>
                <a:cubicBezTo>
                  <a:pt x="1740" y="118"/>
                  <a:pt x="1742" y="115"/>
                  <a:pt x="1739" y="114"/>
                </a:cubicBezTo>
                <a:cubicBezTo>
                  <a:pt x="1735" y="114"/>
                  <a:pt x="1731" y="113"/>
                  <a:pt x="1727" y="113"/>
                </a:cubicBezTo>
                <a:moveTo>
                  <a:pt x="3546" y="1311"/>
                </a:moveTo>
                <a:cubicBezTo>
                  <a:pt x="3548" y="1309"/>
                  <a:pt x="3549" y="1307"/>
                  <a:pt x="3551" y="1306"/>
                </a:cubicBezTo>
                <a:cubicBezTo>
                  <a:pt x="3548" y="1305"/>
                  <a:pt x="3544" y="1307"/>
                  <a:pt x="3541" y="1310"/>
                </a:cubicBezTo>
                <a:cubicBezTo>
                  <a:pt x="3543" y="1311"/>
                  <a:pt x="3544" y="1311"/>
                  <a:pt x="3546" y="1311"/>
                </a:cubicBezTo>
                <a:moveTo>
                  <a:pt x="3526" y="1004"/>
                </a:moveTo>
                <a:cubicBezTo>
                  <a:pt x="3525" y="1003"/>
                  <a:pt x="3521" y="1000"/>
                  <a:pt x="3520" y="1001"/>
                </a:cubicBezTo>
                <a:cubicBezTo>
                  <a:pt x="3516" y="1003"/>
                  <a:pt x="3522" y="1003"/>
                  <a:pt x="3522" y="1004"/>
                </a:cubicBezTo>
                <a:cubicBezTo>
                  <a:pt x="3522" y="1009"/>
                  <a:pt x="3520" y="1017"/>
                  <a:pt x="3522" y="1023"/>
                </a:cubicBezTo>
                <a:cubicBezTo>
                  <a:pt x="3527" y="1021"/>
                  <a:pt x="3535" y="1017"/>
                  <a:pt x="3536" y="1011"/>
                </a:cubicBezTo>
                <a:cubicBezTo>
                  <a:pt x="3537" y="1003"/>
                  <a:pt x="3532" y="1006"/>
                  <a:pt x="3526" y="1004"/>
                </a:cubicBezTo>
                <a:moveTo>
                  <a:pt x="3561" y="1175"/>
                </a:moveTo>
                <a:cubicBezTo>
                  <a:pt x="3565" y="1173"/>
                  <a:pt x="3569" y="1167"/>
                  <a:pt x="3571" y="1163"/>
                </a:cubicBezTo>
                <a:cubicBezTo>
                  <a:pt x="3572" y="1159"/>
                  <a:pt x="3574" y="1151"/>
                  <a:pt x="3567" y="1157"/>
                </a:cubicBezTo>
                <a:cubicBezTo>
                  <a:pt x="3563" y="1161"/>
                  <a:pt x="3561" y="1167"/>
                  <a:pt x="3555" y="1168"/>
                </a:cubicBezTo>
                <a:cubicBezTo>
                  <a:pt x="3551" y="1169"/>
                  <a:pt x="3540" y="1166"/>
                  <a:pt x="3535" y="1166"/>
                </a:cubicBezTo>
                <a:cubicBezTo>
                  <a:pt x="3531" y="1165"/>
                  <a:pt x="3524" y="1165"/>
                  <a:pt x="3522" y="1163"/>
                </a:cubicBezTo>
                <a:cubicBezTo>
                  <a:pt x="3517" y="1156"/>
                  <a:pt x="3515" y="1164"/>
                  <a:pt x="3513" y="1165"/>
                </a:cubicBezTo>
                <a:cubicBezTo>
                  <a:pt x="3510" y="1169"/>
                  <a:pt x="3506" y="1166"/>
                  <a:pt x="3504" y="1171"/>
                </a:cubicBezTo>
                <a:cubicBezTo>
                  <a:pt x="3499" y="1178"/>
                  <a:pt x="3499" y="1186"/>
                  <a:pt x="3501" y="1194"/>
                </a:cubicBezTo>
                <a:cubicBezTo>
                  <a:pt x="3501" y="1193"/>
                  <a:pt x="3500" y="1192"/>
                  <a:pt x="3500" y="1191"/>
                </a:cubicBezTo>
                <a:cubicBezTo>
                  <a:pt x="3493" y="1197"/>
                  <a:pt x="3495" y="1204"/>
                  <a:pt x="3493" y="1212"/>
                </a:cubicBezTo>
                <a:cubicBezTo>
                  <a:pt x="3491" y="1221"/>
                  <a:pt x="3484" y="1225"/>
                  <a:pt x="3488" y="1235"/>
                </a:cubicBezTo>
                <a:cubicBezTo>
                  <a:pt x="3500" y="1226"/>
                  <a:pt x="3498" y="1250"/>
                  <a:pt x="3495" y="1256"/>
                </a:cubicBezTo>
                <a:cubicBezTo>
                  <a:pt x="3488" y="1269"/>
                  <a:pt x="3500" y="1264"/>
                  <a:pt x="3507" y="1266"/>
                </a:cubicBezTo>
                <a:cubicBezTo>
                  <a:pt x="3505" y="1259"/>
                  <a:pt x="3506" y="1253"/>
                  <a:pt x="3506" y="1245"/>
                </a:cubicBezTo>
                <a:cubicBezTo>
                  <a:pt x="3506" y="1239"/>
                  <a:pt x="3505" y="1226"/>
                  <a:pt x="3509" y="1223"/>
                </a:cubicBezTo>
                <a:cubicBezTo>
                  <a:pt x="3516" y="1217"/>
                  <a:pt x="3520" y="1226"/>
                  <a:pt x="3515" y="1231"/>
                </a:cubicBezTo>
                <a:cubicBezTo>
                  <a:pt x="3512" y="1235"/>
                  <a:pt x="3518" y="1237"/>
                  <a:pt x="3520" y="1240"/>
                </a:cubicBezTo>
                <a:cubicBezTo>
                  <a:pt x="3521" y="1243"/>
                  <a:pt x="3520" y="1250"/>
                  <a:pt x="3521" y="1251"/>
                </a:cubicBezTo>
                <a:cubicBezTo>
                  <a:pt x="3523" y="1253"/>
                  <a:pt x="3525" y="1255"/>
                  <a:pt x="3528" y="1254"/>
                </a:cubicBezTo>
                <a:cubicBezTo>
                  <a:pt x="3531" y="1254"/>
                  <a:pt x="3527" y="1250"/>
                  <a:pt x="3529" y="1249"/>
                </a:cubicBezTo>
                <a:cubicBezTo>
                  <a:pt x="3533" y="1248"/>
                  <a:pt x="3541" y="1250"/>
                  <a:pt x="3541" y="1245"/>
                </a:cubicBezTo>
                <a:cubicBezTo>
                  <a:pt x="3541" y="1244"/>
                  <a:pt x="3534" y="1239"/>
                  <a:pt x="3533" y="1237"/>
                </a:cubicBezTo>
                <a:cubicBezTo>
                  <a:pt x="3530" y="1234"/>
                  <a:pt x="3534" y="1232"/>
                  <a:pt x="3534" y="1230"/>
                </a:cubicBezTo>
                <a:cubicBezTo>
                  <a:pt x="3532" y="1222"/>
                  <a:pt x="3521" y="1214"/>
                  <a:pt x="3520" y="1208"/>
                </a:cubicBezTo>
                <a:cubicBezTo>
                  <a:pt x="3524" y="1212"/>
                  <a:pt x="3531" y="1207"/>
                  <a:pt x="3535" y="1204"/>
                </a:cubicBezTo>
                <a:cubicBezTo>
                  <a:pt x="3539" y="1200"/>
                  <a:pt x="3540" y="1197"/>
                  <a:pt x="3544" y="1194"/>
                </a:cubicBezTo>
                <a:cubicBezTo>
                  <a:pt x="3545" y="1193"/>
                  <a:pt x="3549" y="1200"/>
                  <a:pt x="3549" y="1193"/>
                </a:cubicBezTo>
                <a:cubicBezTo>
                  <a:pt x="3549" y="1184"/>
                  <a:pt x="3534" y="1194"/>
                  <a:pt x="3532" y="1194"/>
                </a:cubicBezTo>
                <a:cubicBezTo>
                  <a:pt x="3532" y="1194"/>
                  <a:pt x="3524" y="1194"/>
                  <a:pt x="3525" y="1193"/>
                </a:cubicBezTo>
                <a:cubicBezTo>
                  <a:pt x="3521" y="1195"/>
                  <a:pt x="3521" y="1199"/>
                  <a:pt x="3518" y="1202"/>
                </a:cubicBezTo>
                <a:cubicBezTo>
                  <a:pt x="3512" y="1208"/>
                  <a:pt x="3496" y="1182"/>
                  <a:pt x="3508" y="1174"/>
                </a:cubicBezTo>
                <a:cubicBezTo>
                  <a:pt x="3512" y="1171"/>
                  <a:pt x="3514" y="1174"/>
                  <a:pt x="3518" y="1175"/>
                </a:cubicBezTo>
                <a:cubicBezTo>
                  <a:pt x="3524" y="1175"/>
                  <a:pt x="3530" y="1173"/>
                  <a:pt x="3535" y="1173"/>
                </a:cubicBezTo>
                <a:cubicBezTo>
                  <a:pt x="3545" y="1174"/>
                  <a:pt x="3551" y="1176"/>
                  <a:pt x="3561" y="1175"/>
                </a:cubicBezTo>
                <a:moveTo>
                  <a:pt x="3550" y="991"/>
                </a:moveTo>
                <a:cubicBezTo>
                  <a:pt x="3552" y="997"/>
                  <a:pt x="3556" y="998"/>
                  <a:pt x="3560" y="1003"/>
                </a:cubicBezTo>
                <a:cubicBezTo>
                  <a:pt x="3561" y="1004"/>
                  <a:pt x="3559" y="1007"/>
                  <a:pt x="3561" y="1009"/>
                </a:cubicBezTo>
                <a:cubicBezTo>
                  <a:pt x="3564" y="1012"/>
                  <a:pt x="3567" y="1014"/>
                  <a:pt x="3571" y="1014"/>
                </a:cubicBezTo>
                <a:cubicBezTo>
                  <a:pt x="3569" y="1009"/>
                  <a:pt x="3568" y="998"/>
                  <a:pt x="3566" y="995"/>
                </a:cubicBezTo>
                <a:cubicBezTo>
                  <a:pt x="3561" y="989"/>
                  <a:pt x="3556" y="991"/>
                  <a:pt x="3550" y="991"/>
                </a:cubicBezTo>
                <a:moveTo>
                  <a:pt x="3472" y="1117"/>
                </a:moveTo>
                <a:cubicBezTo>
                  <a:pt x="3472" y="1117"/>
                  <a:pt x="3471" y="1119"/>
                  <a:pt x="3474" y="1119"/>
                </a:cubicBezTo>
                <a:cubicBezTo>
                  <a:pt x="3474" y="1118"/>
                  <a:pt x="3473" y="1118"/>
                  <a:pt x="3472" y="1117"/>
                </a:cubicBezTo>
                <a:moveTo>
                  <a:pt x="3463" y="1049"/>
                </a:moveTo>
                <a:cubicBezTo>
                  <a:pt x="3462" y="1050"/>
                  <a:pt x="3461" y="1052"/>
                  <a:pt x="3461" y="1055"/>
                </a:cubicBezTo>
                <a:cubicBezTo>
                  <a:pt x="3466" y="1051"/>
                  <a:pt x="3471" y="1047"/>
                  <a:pt x="3475" y="1042"/>
                </a:cubicBezTo>
                <a:cubicBezTo>
                  <a:pt x="3480" y="1037"/>
                  <a:pt x="3480" y="1031"/>
                  <a:pt x="3485" y="1027"/>
                </a:cubicBezTo>
                <a:cubicBezTo>
                  <a:pt x="3490" y="1023"/>
                  <a:pt x="3492" y="1024"/>
                  <a:pt x="3490" y="1018"/>
                </a:cubicBezTo>
                <a:cubicBezTo>
                  <a:pt x="3489" y="1015"/>
                  <a:pt x="3490" y="1012"/>
                  <a:pt x="3488" y="1008"/>
                </a:cubicBezTo>
                <a:cubicBezTo>
                  <a:pt x="3486" y="1011"/>
                  <a:pt x="3486" y="1014"/>
                  <a:pt x="3488" y="1017"/>
                </a:cubicBezTo>
                <a:cubicBezTo>
                  <a:pt x="3490" y="1021"/>
                  <a:pt x="3481" y="1026"/>
                  <a:pt x="3480" y="1028"/>
                </a:cubicBezTo>
                <a:cubicBezTo>
                  <a:pt x="3474" y="1037"/>
                  <a:pt x="3468" y="1041"/>
                  <a:pt x="3463" y="1049"/>
                </a:cubicBezTo>
                <a:moveTo>
                  <a:pt x="3542" y="1022"/>
                </a:moveTo>
                <a:cubicBezTo>
                  <a:pt x="3547" y="1014"/>
                  <a:pt x="3536" y="1012"/>
                  <a:pt x="3534" y="1021"/>
                </a:cubicBezTo>
                <a:cubicBezTo>
                  <a:pt x="3533" y="1024"/>
                  <a:pt x="3537" y="1030"/>
                  <a:pt x="3531" y="1030"/>
                </a:cubicBezTo>
                <a:cubicBezTo>
                  <a:pt x="3527" y="1030"/>
                  <a:pt x="3529" y="1035"/>
                  <a:pt x="3531" y="1037"/>
                </a:cubicBezTo>
                <a:cubicBezTo>
                  <a:pt x="3533" y="1039"/>
                  <a:pt x="3539" y="1048"/>
                  <a:pt x="3541" y="1042"/>
                </a:cubicBezTo>
                <a:cubicBezTo>
                  <a:pt x="3542" y="1039"/>
                  <a:pt x="3539" y="1039"/>
                  <a:pt x="3539" y="1036"/>
                </a:cubicBezTo>
                <a:cubicBezTo>
                  <a:pt x="3539" y="1031"/>
                  <a:pt x="3540" y="1027"/>
                  <a:pt x="3542" y="1022"/>
                </a:cubicBezTo>
                <a:moveTo>
                  <a:pt x="3506" y="1274"/>
                </a:moveTo>
                <a:cubicBezTo>
                  <a:pt x="3507" y="1275"/>
                  <a:pt x="3507" y="1277"/>
                  <a:pt x="3507" y="1278"/>
                </a:cubicBezTo>
                <a:cubicBezTo>
                  <a:pt x="3508" y="1275"/>
                  <a:pt x="3508" y="1271"/>
                  <a:pt x="3507" y="1268"/>
                </a:cubicBezTo>
                <a:cubicBezTo>
                  <a:pt x="3507" y="1270"/>
                  <a:pt x="3506" y="1272"/>
                  <a:pt x="3506" y="1274"/>
                </a:cubicBezTo>
                <a:moveTo>
                  <a:pt x="3675" y="643"/>
                </a:moveTo>
                <a:cubicBezTo>
                  <a:pt x="3675" y="642"/>
                  <a:pt x="3676" y="640"/>
                  <a:pt x="3677" y="640"/>
                </a:cubicBezTo>
                <a:cubicBezTo>
                  <a:pt x="3668" y="632"/>
                  <a:pt x="3672" y="624"/>
                  <a:pt x="3668" y="615"/>
                </a:cubicBezTo>
                <a:cubicBezTo>
                  <a:pt x="3667" y="612"/>
                  <a:pt x="3665" y="609"/>
                  <a:pt x="3663" y="606"/>
                </a:cubicBezTo>
                <a:cubicBezTo>
                  <a:pt x="3660" y="602"/>
                  <a:pt x="3664" y="599"/>
                  <a:pt x="3664" y="594"/>
                </a:cubicBezTo>
                <a:cubicBezTo>
                  <a:pt x="3664" y="590"/>
                  <a:pt x="3667" y="588"/>
                  <a:pt x="3665" y="582"/>
                </a:cubicBezTo>
                <a:cubicBezTo>
                  <a:pt x="3663" y="577"/>
                  <a:pt x="3657" y="573"/>
                  <a:pt x="3653" y="569"/>
                </a:cubicBezTo>
                <a:cubicBezTo>
                  <a:pt x="3648" y="564"/>
                  <a:pt x="3642" y="555"/>
                  <a:pt x="3634" y="552"/>
                </a:cubicBezTo>
                <a:cubicBezTo>
                  <a:pt x="3633" y="561"/>
                  <a:pt x="3642" y="553"/>
                  <a:pt x="3643" y="560"/>
                </a:cubicBezTo>
                <a:cubicBezTo>
                  <a:pt x="3643" y="568"/>
                  <a:pt x="3633" y="557"/>
                  <a:pt x="3630" y="557"/>
                </a:cubicBezTo>
                <a:cubicBezTo>
                  <a:pt x="3633" y="573"/>
                  <a:pt x="3642" y="584"/>
                  <a:pt x="3642" y="600"/>
                </a:cubicBezTo>
                <a:cubicBezTo>
                  <a:pt x="3643" y="609"/>
                  <a:pt x="3636" y="618"/>
                  <a:pt x="3628" y="622"/>
                </a:cubicBezTo>
                <a:cubicBezTo>
                  <a:pt x="3622" y="625"/>
                  <a:pt x="3624" y="622"/>
                  <a:pt x="3619" y="620"/>
                </a:cubicBezTo>
                <a:cubicBezTo>
                  <a:pt x="3622" y="616"/>
                  <a:pt x="3623" y="611"/>
                  <a:pt x="3617" y="614"/>
                </a:cubicBezTo>
                <a:cubicBezTo>
                  <a:pt x="3612" y="617"/>
                  <a:pt x="3619" y="621"/>
                  <a:pt x="3619" y="624"/>
                </a:cubicBezTo>
                <a:cubicBezTo>
                  <a:pt x="3619" y="628"/>
                  <a:pt x="3615" y="630"/>
                  <a:pt x="3615" y="633"/>
                </a:cubicBezTo>
                <a:cubicBezTo>
                  <a:pt x="3615" y="637"/>
                  <a:pt x="3619" y="640"/>
                  <a:pt x="3616" y="642"/>
                </a:cubicBezTo>
                <a:cubicBezTo>
                  <a:pt x="3612" y="646"/>
                  <a:pt x="3610" y="642"/>
                  <a:pt x="3607" y="640"/>
                </a:cubicBezTo>
                <a:cubicBezTo>
                  <a:pt x="3604" y="637"/>
                  <a:pt x="3596" y="643"/>
                  <a:pt x="3592" y="643"/>
                </a:cubicBezTo>
                <a:cubicBezTo>
                  <a:pt x="3585" y="644"/>
                  <a:pt x="3581" y="641"/>
                  <a:pt x="3576" y="648"/>
                </a:cubicBezTo>
                <a:cubicBezTo>
                  <a:pt x="3573" y="653"/>
                  <a:pt x="3569" y="662"/>
                  <a:pt x="3562" y="660"/>
                </a:cubicBezTo>
                <a:cubicBezTo>
                  <a:pt x="3561" y="668"/>
                  <a:pt x="3567" y="668"/>
                  <a:pt x="3573" y="666"/>
                </a:cubicBezTo>
                <a:cubicBezTo>
                  <a:pt x="3574" y="665"/>
                  <a:pt x="3578" y="668"/>
                  <a:pt x="3578" y="668"/>
                </a:cubicBezTo>
                <a:cubicBezTo>
                  <a:pt x="3580" y="666"/>
                  <a:pt x="3578" y="662"/>
                  <a:pt x="3578" y="662"/>
                </a:cubicBezTo>
                <a:cubicBezTo>
                  <a:pt x="3582" y="661"/>
                  <a:pt x="3582" y="663"/>
                  <a:pt x="3586" y="663"/>
                </a:cubicBezTo>
                <a:cubicBezTo>
                  <a:pt x="3589" y="662"/>
                  <a:pt x="3592" y="660"/>
                  <a:pt x="3597" y="658"/>
                </a:cubicBezTo>
                <a:cubicBezTo>
                  <a:pt x="3601" y="656"/>
                  <a:pt x="3610" y="651"/>
                  <a:pt x="3615" y="655"/>
                </a:cubicBezTo>
                <a:cubicBezTo>
                  <a:pt x="3619" y="658"/>
                  <a:pt x="3615" y="662"/>
                  <a:pt x="3616" y="667"/>
                </a:cubicBezTo>
                <a:cubicBezTo>
                  <a:pt x="3617" y="670"/>
                  <a:pt x="3626" y="675"/>
                  <a:pt x="3630" y="673"/>
                </a:cubicBezTo>
                <a:cubicBezTo>
                  <a:pt x="3634" y="670"/>
                  <a:pt x="3628" y="660"/>
                  <a:pt x="3637" y="662"/>
                </a:cubicBezTo>
                <a:cubicBezTo>
                  <a:pt x="3636" y="658"/>
                  <a:pt x="3624" y="655"/>
                  <a:pt x="3632" y="650"/>
                </a:cubicBezTo>
                <a:cubicBezTo>
                  <a:pt x="3632" y="655"/>
                  <a:pt x="3635" y="656"/>
                  <a:pt x="3639" y="656"/>
                </a:cubicBezTo>
                <a:cubicBezTo>
                  <a:pt x="3646" y="656"/>
                  <a:pt x="3650" y="657"/>
                  <a:pt x="3653" y="651"/>
                </a:cubicBezTo>
                <a:cubicBezTo>
                  <a:pt x="3656" y="644"/>
                  <a:pt x="3658" y="654"/>
                  <a:pt x="3658" y="654"/>
                </a:cubicBezTo>
                <a:cubicBezTo>
                  <a:pt x="3663" y="656"/>
                  <a:pt x="3658" y="657"/>
                  <a:pt x="3661" y="651"/>
                </a:cubicBezTo>
                <a:cubicBezTo>
                  <a:pt x="3662" y="649"/>
                  <a:pt x="3660" y="644"/>
                  <a:pt x="3666" y="641"/>
                </a:cubicBezTo>
                <a:cubicBezTo>
                  <a:pt x="3671" y="639"/>
                  <a:pt x="3668" y="645"/>
                  <a:pt x="3668" y="646"/>
                </a:cubicBezTo>
                <a:cubicBezTo>
                  <a:pt x="3669" y="647"/>
                  <a:pt x="3668" y="656"/>
                  <a:pt x="3673" y="652"/>
                </a:cubicBezTo>
                <a:cubicBezTo>
                  <a:pt x="3675" y="649"/>
                  <a:pt x="3676" y="646"/>
                  <a:pt x="3675" y="643"/>
                </a:cubicBezTo>
                <a:moveTo>
                  <a:pt x="3553" y="675"/>
                </a:moveTo>
                <a:cubicBezTo>
                  <a:pt x="3552" y="675"/>
                  <a:pt x="3551" y="676"/>
                  <a:pt x="3550" y="676"/>
                </a:cubicBezTo>
                <a:cubicBezTo>
                  <a:pt x="3552" y="677"/>
                  <a:pt x="3552" y="679"/>
                  <a:pt x="3554" y="680"/>
                </a:cubicBezTo>
                <a:cubicBezTo>
                  <a:pt x="3553" y="682"/>
                  <a:pt x="3556" y="685"/>
                  <a:pt x="3558" y="687"/>
                </a:cubicBezTo>
                <a:cubicBezTo>
                  <a:pt x="3558" y="685"/>
                  <a:pt x="3558" y="678"/>
                  <a:pt x="3561" y="679"/>
                </a:cubicBezTo>
                <a:cubicBezTo>
                  <a:pt x="3564" y="680"/>
                  <a:pt x="3567" y="684"/>
                  <a:pt x="3568" y="687"/>
                </a:cubicBezTo>
                <a:cubicBezTo>
                  <a:pt x="3569" y="692"/>
                  <a:pt x="3567" y="695"/>
                  <a:pt x="3569" y="701"/>
                </a:cubicBezTo>
                <a:cubicBezTo>
                  <a:pt x="3570" y="704"/>
                  <a:pt x="3570" y="705"/>
                  <a:pt x="3568" y="705"/>
                </a:cubicBezTo>
                <a:cubicBezTo>
                  <a:pt x="3570" y="707"/>
                  <a:pt x="3572" y="709"/>
                  <a:pt x="3575" y="709"/>
                </a:cubicBezTo>
                <a:cubicBezTo>
                  <a:pt x="3574" y="707"/>
                  <a:pt x="3572" y="704"/>
                  <a:pt x="3573" y="700"/>
                </a:cubicBezTo>
                <a:cubicBezTo>
                  <a:pt x="3576" y="702"/>
                  <a:pt x="3577" y="707"/>
                  <a:pt x="3578" y="711"/>
                </a:cubicBezTo>
                <a:cubicBezTo>
                  <a:pt x="3587" y="706"/>
                  <a:pt x="3582" y="700"/>
                  <a:pt x="3582" y="693"/>
                </a:cubicBezTo>
                <a:cubicBezTo>
                  <a:pt x="3582" y="685"/>
                  <a:pt x="3586" y="679"/>
                  <a:pt x="3576" y="674"/>
                </a:cubicBezTo>
                <a:cubicBezTo>
                  <a:pt x="3573" y="672"/>
                  <a:pt x="3571" y="674"/>
                  <a:pt x="3568" y="672"/>
                </a:cubicBezTo>
                <a:cubicBezTo>
                  <a:pt x="3566" y="671"/>
                  <a:pt x="3566" y="668"/>
                  <a:pt x="3564" y="667"/>
                </a:cubicBezTo>
                <a:cubicBezTo>
                  <a:pt x="3558" y="666"/>
                  <a:pt x="3559" y="673"/>
                  <a:pt x="3553" y="675"/>
                </a:cubicBezTo>
                <a:moveTo>
                  <a:pt x="3672" y="512"/>
                </a:moveTo>
                <a:cubicBezTo>
                  <a:pt x="3674" y="511"/>
                  <a:pt x="3675" y="511"/>
                  <a:pt x="3676" y="510"/>
                </a:cubicBezTo>
                <a:cubicBezTo>
                  <a:pt x="3676" y="510"/>
                  <a:pt x="3676" y="509"/>
                  <a:pt x="3676" y="509"/>
                </a:cubicBezTo>
                <a:cubicBezTo>
                  <a:pt x="3675" y="509"/>
                  <a:pt x="3671" y="508"/>
                  <a:pt x="3670" y="508"/>
                </a:cubicBezTo>
                <a:cubicBezTo>
                  <a:pt x="3670" y="512"/>
                  <a:pt x="3666" y="519"/>
                  <a:pt x="3671" y="521"/>
                </a:cubicBezTo>
                <a:cubicBezTo>
                  <a:pt x="3669" y="518"/>
                  <a:pt x="3670" y="515"/>
                  <a:pt x="3672" y="512"/>
                </a:cubicBezTo>
                <a:moveTo>
                  <a:pt x="3558" y="415"/>
                </a:moveTo>
                <a:cubicBezTo>
                  <a:pt x="3562" y="421"/>
                  <a:pt x="3568" y="426"/>
                  <a:pt x="3572" y="432"/>
                </a:cubicBezTo>
                <a:cubicBezTo>
                  <a:pt x="3575" y="437"/>
                  <a:pt x="3576" y="443"/>
                  <a:pt x="3580" y="447"/>
                </a:cubicBezTo>
                <a:cubicBezTo>
                  <a:pt x="3585" y="454"/>
                  <a:pt x="3589" y="459"/>
                  <a:pt x="3593" y="467"/>
                </a:cubicBezTo>
                <a:cubicBezTo>
                  <a:pt x="3597" y="474"/>
                  <a:pt x="3600" y="483"/>
                  <a:pt x="3608" y="487"/>
                </a:cubicBezTo>
                <a:cubicBezTo>
                  <a:pt x="3608" y="485"/>
                  <a:pt x="3604" y="477"/>
                  <a:pt x="3606" y="475"/>
                </a:cubicBezTo>
                <a:cubicBezTo>
                  <a:pt x="3610" y="472"/>
                  <a:pt x="3620" y="480"/>
                  <a:pt x="3622" y="483"/>
                </a:cubicBezTo>
                <a:cubicBezTo>
                  <a:pt x="3623" y="474"/>
                  <a:pt x="3599" y="466"/>
                  <a:pt x="3594" y="458"/>
                </a:cubicBezTo>
                <a:cubicBezTo>
                  <a:pt x="3591" y="453"/>
                  <a:pt x="3586" y="443"/>
                  <a:pt x="3587" y="437"/>
                </a:cubicBezTo>
                <a:cubicBezTo>
                  <a:pt x="3587" y="432"/>
                  <a:pt x="3601" y="439"/>
                  <a:pt x="3604" y="441"/>
                </a:cubicBezTo>
                <a:cubicBezTo>
                  <a:pt x="3590" y="428"/>
                  <a:pt x="3577" y="413"/>
                  <a:pt x="3561" y="401"/>
                </a:cubicBezTo>
                <a:cubicBezTo>
                  <a:pt x="3554" y="396"/>
                  <a:pt x="3553" y="389"/>
                  <a:pt x="3547" y="383"/>
                </a:cubicBezTo>
                <a:cubicBezTo>
                  <a:pt x="3540" y="376"/>
                  <a:pt x="3531" y="368"/>
                  <a:pt x="3523" y="363"/>
                </a:cubicBezTo>
                <a:cubicBezTo>
                  <a:pt x="3523" y="364"/>
                  <a:pt x="3522" y="364"/>
                  <a:pt x="3522" y="365"/>
                </a:cubicBezTo>
                <a:cubicBezTo>
                  <a:pt x="3526" y="367"/>
                  <a:pt x="3532" y="370"/>
                  <a:pt x="3533" y="374"/>
                </a:cubicBezTo>
                <a:cubicBezTo>
                  <a:pt x="3536" y="380"/>
                  <a:pt x="3528" y="375"/>
                  <a:pt x="3526" y="378"/>
                </a:cubicBezTo>
                <a:cubicBezTo>
                  <a:pt x="3533" y="383"/>
                  <a:pt x="3534" y="390"/>
                  <a:pt x="3539" y="397"/>
                </a:cubicBezTo>
                <a:cubicBezTo>
                  <a:pt x="3544" y="403"/>
                  <a:pt x="3558" y="406"/>
                  <a:pt x="3558" y="415"/>
                </a:cubicBezTo>
                <a:moveTo>
                  <a:pt x="3582" y="1047"/>
                </a:moveTo>
                <a:cubicBezTo>
                  <a:pt x="3580" y="1041"/>
                  <a:pt x="3575" y="1036"/>
                  <a:pt x="3569" y="1032"/>
                </a:cubicBezTo>
                <a:cubicBezTo>
                  <a:pt x="3568" y="1037"/>
                  <a:pt x="3573" y="1041"/>
                  <a:pt x="3570" y="1045"/>
                </a:cubicBezTo>
                <a:cubicBezTo>
                  <a:pt x="3569" y="1046"/>
                  <a:pt x="3565" y="1045"/>
                  <a:pt x="3563" y="1047"/>
                </a:cubicBezTo>
                <a:cubicBezTo>
                  <a:pt x="3561" y="1048"/>
                  <a:pt x="3561" y="1050"/>
                  <a:pt x="3559" y="1051"/>
                </a:cubicBezTo>
                <a:cubicBezTo>
                  <a:pt x="3555" y="1054"/>
                  <a:pt x="3551" y="1057"/>
                  <a:pt x="3548" y="1060"/>
                </a:cubicBezTo>
                <a:cubicBezTo>
                  <a:pt x="3556" y="1052"/>
                  <a:pt x="3545" y="1049"/>
                  <a:pt x="3539" y="1052"/>
                </a:cubicBezTo>
                <a:cubicBezTo>
                  <a:pt x="3538" y="1053"/>
                  <a:pt x="3539" y="1055"/>
                  <a:pt x="3538" y="1055"/>
                </a:cubicBezTo>
                <a:cubicBezTo>
                  <a:pt x="3538" y="1055"/>
                  <a:pt x="3533" y="1057"/>
                  <a:pt x="3532" y="1059"/>
                </a:cubicBezTo>
                <a:cubicBezTo>
                  <a:pt x="3529" y="1061"/>
                  <a:pt x="3529" y="1061"/>
                  <a:pt x="3527" y="1064"/>
                </a:cubicBezTo>
                <a:cubicBezTo>
                  <a:pt x="3525" y="1068"/>
                  <a:pt x="3523" y="1079"/>
                  <a:pt x="3529" y="1074"/>
                </a:cubicBezTo>
                <a:cubicBezTo>
                  <a:pt x="3532" y="1071"/>
                  <a:pt x="3530" y="1065"/>
                  <a:pt x="3534" y="1063"/>
                </a:cubicBezTo>
                <a:cubicBezTo>
                  <a:pt x="3536" y="1063"/>
                  <a:pt x="3536" y="1064"/>
                  <a:pt x="3537" y="1066"/>
                </a:cubicBezTo>
                <a:cubicBezTo>
                  <a:pt x="3537" y="1069"/>
                  <a:pt x="3542" y="1068"/>
                  <a:pt x="3545" y="1069"/>
                </a:cubicBezTo>
                <a:cubicBezTo>
                  <a:pt x="3542" y="1060"/>
                  <a:pt x="3548" y="1063"/>
                  <a:pt x="3553" y="1065"/>
                </a:cubicBezTo>
                <a:cubicBezTo>
                  <a:pt x="3558" y="1068"/>
                  <a:pt x="3553" y="1073"/>
                  <a:pt x="3553" y="1077"/>
                </a:cubicBezTo>
                <a:cubicBezTo>
                  <a:pt x="3553" y="1090"/>
                  <a:pt x="3566" y="1089"/>
                  <a:pt x="3573" y="1096"/>
                </a:cubicBezTo>
                <a:cubicBezTo>
                  <a:pt x="3580" y="1087"/>
                  <a:pt x="3571" y="1085"/>
                  <a:pt x="3572" y="1077"/>
                </a:cubicBezTo>
                <a:cubicBezTo>
                  <a:pt x="3575" y="1061"/>
                  <a:pt x="3581" y="1083"/>
                  <a:pt x="3583" y="1086"/>
                </a:cubicBezTo>
                <a:cubicBezTo>
                  <a:pt x="3582" y="1079"/>
                  <a:pt x="3587" y="1075"/>
                  <a:pt x="3587" y="1069"/>
                </a:cubicBezTo>
                <a:cubicBezTo>
                  <a:pt x="3587" y="1062"/>
                  <a:pt x="3584" y="1054"/>
                  <a:pt x="3582" y="1047"/>
                </a:cubicBezTo>
                <a:moveTo>
                  <a:pt x="3572" y="1209"/>
                </a:moveTo>
                <a:cubicBezTo>
                  <a:pt x="3573" y="1209"/>
                  <a:pt x="3573" y="1209"/>
                  <a:pt x="3574" y="1209"/>
                </a:cubicBezTo>
                <a:cubicBezTo>
                  <a:pt x="3573" y="1205"/>
                  <a:pt x="3562" y="1203"/>
                  <a:pt x="3561" y="1208"/>
                </a:cubicBezTo>
                <a:cubicBezTo>
                  <a:pt x="3561" y="1214"/>
                  <a:pt x="3568" y="1210"/>
                  <a:pt x="3572" y="1209"/>
                </a:cubicBezTo>
                <a:moveTo>
                  <a:pt x="3536" y="1267"/>
                </a:moveTo>
                <a:cubicBezTo>
                  <a:pt x="3539" y="1267"/>
                  <a:pt x="3540" y="1265"/>
                  <a:pt x="3542" y="1263"/>
                </a:cubicBezTo>
                <a:cubicBezTo>
                  <a:pt x="3545" y="1260"/>
                  <a:pt x="3541" y="1261"/>
                  <a:pt x="3542" y="1259"/>
                </a:cubicBezTo>
                <a:cubicBezTo>
                  <a:pt x="3542" y="1257"/>
                  <a:pt x="3540" y="1250"/>
                  <a:pt x="3544" y="1254"/>
                </a:cubicBezTo>
                <a:cubicBezTo>
                  <a:pt x="3546" y="1244"/>
                  <a:pt x="3541" y="1250"/>
                  <a:pt x="3540" y="1254"/>
                </a:cubicBezTo>
                <a:cubicBezTo>
                  <a:pt x="3538" y="1257"/>
                  <a:pt x="3535" y="1264"/>
                  <a:pt x="3536" y="1267"/>
                </a:cubicBezTo>
                <a:moveTo>
                  <a:pt x="3609" y="1174"/>
                </a:moveTo>
                <a:cubicBezTo>
                  <a:pt x="3613" y="1174"/>
                  <a:pt x="3618" y="1176"/>
                  <a:pt x="3622" y="1177"/>
                </a:cubicBezTo>
                <a:cubicBezTo>
                  <a:pt x="3620" y="1174"/>
                  <a:pt x="3609" y="1169"/>
                  <a:pt x="3616" y="1167"/>
                </a:cubicBezTo>
                <a:cubicBezTo>
                  <a:pt x="3623" y="1164"/>
                  <a:pt x="3621" y="1152"/>
                  <a:pt x="3613" y="1160"/>
                </a:cubicBezTo>
                <a:cubicBezTo>
                  <a:pt x="3612" y="1161"/>
                  <a:pt x="3611" y="1172"/>
                  <a:pt x="3607" y="1168"/>
                </a:cubicBezTo>
                <a:cubicBezTo>
                  <a:pt x="3607" y="1169"/>
                  <a:pt x="3610" y="1151"/>
                  <a:pt x="3610" y="1148"/>
                </a:cubicBezTo>
                <a:cubicBezTo>
                  <a:pt x="3599" y="1153"/>
                  <a:pt x="3602" y="1191"/>
                  <a:pt x="3614" y="1193"/>
                </a:cubicBezTo>
                <a:cubicBezTo>
                  <a:pt x="3610" y="1187"/>
                  <a:pt x="3608" y="1181"/>
                  <a:pt x="3609" y="1174"/>
                </a:cubicBezTo>
                <a:moveTo>
                  <a:pt x="3654" y="1186"/>
                </a:moveTo>
                <a:cubicBezTo>
                  <a:pt x="3653" y="1180"/>
                  <a:pt x="3644" y="1181"/>
                  <a:pt x="3640" y="1184"/>
                </a:cubicBezTo>
                <a:cubicBezTo>
                  <a:pt x="3645" y="1187"/>
                  <a:pt x="3649" y="1189"/>
                  <a:pt x="3654" y="1186"/>
                </a:cubicBezTo>
                <a:moveTo>
                  <a:pt x="3657" y="516"/>
                </a:moveTo>
                <a:cubicBezTo>
                  <a:pt x="3645" y="513"/>
                  <a:pt x="3634" y="509"/>
                  <a:pt x="3623" y="502"/>
                </a:cubicBezTo>
                <a:cubicBezTo>
                  <a:pt x="3621" y="500"/>
                  <a:pt x="3610" y="491"/>
                  <a:pt x="3608" y="495"/>
                </a:cubicBezTo>
                <a:cubicBezTo>
                  <a:pt x="3607" y="497"/>
                  <a:pt x="3617" y="506"/>
                  <a:pt x="3618" y="510"/>
                </a:cubicBezTo>
                <a:cubicBezTo>
                  <a:pt x="3621" y="515"/>
                  <a:pt x="3630" y="529"/>
                  <a:pt x="3619" y="528"/>
                </a:cubicBezTo>
                <a:cubicBezTo>
                  <a:pt x="3616" y="527"/>
                  <a:pt x="3610" y="538"/>
                  <a:pt x="3614" y="541"/>
                </a:cubicBezTo>
                <a:cubicBezTo>
                  <a:pt x="3616" y="543"/>
                  <a:pt x="3619" y="543"/>
                  <a:pt x="3621" y="546"/>
                </a:cubicBezTo>
                <a:cubicBezTo>
                  <a:pt x="3622" y="548"/>
                  <a:pt x="3621" y="551"/>
                  <a:pt x="3623" y="553"/>
                </a:cubicBezTo>
                <a:cubicBezTo>
                  <a:pt x="3626" y="555"/>
                  <a:pt x="3628" y="554"/>
                  <a:pt x="3628" y="551"/>
                </a:cubicBezTo>
                <a:cubicBezTo>
                  <a:pt x="3628" y="548"/>
                  <a:pt x="3633" y="548"/>
                  <a:pt x="3635" y="549"/>
                </a:cubicBezTo>
                <a:cubicBezTo>
                  <a:pt x="3632" y="547"/>
                  <a:pt x="3621" y="544"/>
                  <a:pt x="3619" y="540"/>
                </a:cubicBezTo>
                <a:cubicBezTo>
                  <a:pt x="3618" y="537"/>
                  <a:pt x="3622" y="536"/>
                  <a:pt x="3624" y="538"/>
                </a:cubicBezTo>
                <a:cubicBezTo>
                  <a:pt x="3629" y="541"/>
                  <a:pt x="3629" y="536"/>
                  <a:pt x="3633" y="536"/>
                </a:cubicBezTo>
                <a:cubicBezTo>
                  <a:pt x="3640" y="536"/>
                  <a:pt x="3654" y="543"/>
                  <a:pt x="3659" y="547"/>
                </a:cubicBezTo>
                <a:cubicBezTo>
                  <a:pt x="3657" y="543"/>
                  <a:pt x="3655" y="534"/>
                  <a:pt x="3660" y="531"/>
                </a:cubicBezTo>
                <a:cubicBezTo>
                  <a:pt x="3666" y="528"/>
                  <a:pt x="3670" y="532"/>
                  <a:pt x="3677" y="525"/>
                </a:cubicBezTo>
                <a:cubicBezTo>
                  <a:pt x="3671" y="529"/>
                  <a:pt x="3664" y="519"/>
                  <a:pt x="3657" y="516"/>
                </a:cubicBezTo>
                <a:moveTo>
                  <a:pt x="3241" y="103"/>
                </a:moveTo>
                <a:cubicBezTo>
                  <a:pt x="3237" y="102"/>
                  <a:pt x="3235" y="103"/>
                  <a:pt x="3235" y="106"/>
                </a:cubicBezTo>
                <a:cubicBezTo>
                  <a:pt x="3235" y="110"/>
                  <a:pt x="3238" y="108"/>
                  <a:pt x="3242" y="109"/>
                </a:cubicBezTo>
                <a:cubicBezTo>
                  <a:pt x="3250" y="111"/>
                  <a:pt x="3259" y="112"/>
                  <a:pt x="3268" y="111"/>
                </a:cubicBezTo>
                <a:cubicBezTo>
                  <a:pt x="3262" y="105"/>
                  <a:pt x="3249" y="103"/>
                  <a:pt x="3241" y="103"/>
                </a:cubicBezTo>
                <a:moveTo>
                  <a:pt x="3232" y="108"/>
                </a:moveTo>
                <a:cubicBezTo>
                  <a:pt x="3231" y="109"/>
                  <a:pt x="3230" y="108"/>
                  <a:pt x="3230" y="109"/>
                </a:cubicBezTo>
                <a:cubicBezTo>
                  <a:pt x="3232" y="109"/>
                  <a:pt x="3233" y="109"/>
                  <a:pt x="3235" y="109"/>
                </a:cubicBezTo>
                <a:cubicBezTo>
                  <a:pt x="3234" y="108"/>
                  <a:pt x="3233" y="108"/>
                  <a:pt x="3232" y="108"/>
                </a:cubicBezTo>
                <a:moveTo>
                  <a:pt x="3259" y="87"/>
                </a:moveTo>
                <a:cubicBezTo>
                  <a:pt x="3272" y="90"/>
                  <a:pt x="3289" y="96"/>
                  <a:pt x="3302" y="91"/>
                </a:cubicBezTo>
                <a:cubicBezTo>
                  <a:pt x="3299" y="85"/>
                  <a:pt x="3280" y="86"/>
                  <a:pt x="3274" y="85"/>
                </a:cubicBezTo>
                <a:cubicBezTo>
                  <a:pt x="3269" y="84"/>
                  <a:pt x="3266" y="86"/>
                  <a:pt x="3262" y="86"/>
                </a:cubicBezTo>
                <a:cubicBezTo>
                  <a:pt x="3258" y="85"/>
                  <a:pt x="3258" y="83"/>
                  <a:pt x="3254" y="83"/>
                </a:cubicBezTo>
                <a:cubicBezTo>
                  <a:pt x="3255" y="85"/>
                  <a:pt x="3257" y="86"/>
                  <a:pt x="3259" y="87"/>
                </a:cubicBezTo>
                <a:moveTo>
                  <a:pt x="3140" y="117"/>
                </a:moveTo>
                <a:cubicBezTo>
                  <a:pt x="3138" y="117"/>
                  <a:pt x="3136" y="117"/>
                  <a:pt x="3135" y="118"/>
                </a:cubicBezTo>
                <a:cubicBezTo>
                  <a:pt x="3137" y="119"/>
                  <a:pt x="3140" y="119"/>
                  <a:pt x="3143" y="118"/>
                </a:cubicBezTo>
                <a:cubicBezTo>
                  <a:pt x="3142" y="118"/>
                  <a:pt x="3141" y="118"/>
                  <a:pt x="3140" y="117"/>
                </a:cubicBezTo>
                <a:moveTo>
                  <a:pt x="3459" y="1319"/>
                </a:moveTo>
                <a:cubicBezTo>
                  <a:pt x="3464" y="1317"/>
                  <a:pt x="3486" y="1315"/>
                  <a:pt x="3487" y="1311"/>
                </a:cubicBezTo>
                <a:cubicBezTo>
                  <a:pt x="3487" y="1311"/>
                  <a:pt x="3486" y="1311"/>
                  <a:pt x="3485" y="1311"/>
                </a:cubicBezTo>
                <a:cubicBezTo>
                  <a:pt x="3487" y="1305"/>
                  <a:pt x="3477" y="1304"/>
                  <a:pt x="3472" y="1304"/>
                </a:cubicBezTo>
                <a:cubicBezTo>
                  <a:pt x="3463" y="1302"/>
                  <a:pt x="3473" y="1309"/>
                  <a:pt x="3473" y="1310"/>
                </a:cubicBezTo>
                <a:cubicBezTo>
                  <a:pt x="3476" y="1319"/>
                  <a:pt x="3465" y="1307"/>
                  <a:pt x="3461" y="1308"/>
                </a:cubicBezTo>
                <a:cubicBezTo>
                  <a:pt x="3455" y="1308"/>
                  <a:pt x="3450" y="1318"/>
                  <a:pt x="3459" y="1319"/>
                </a:cubicBezTo>
                <a:moveTo>
                  <a:pt x="3238" y="133"/>
                </a:moveTo>
                <a:cubicBezTo>
                  <a:pt x="3240" y="133"/>
                  <a:pt x="3242" y="134"/>
                  <a:pt x="3243" y="132"/>
                </a:cubicBezTo>
                <a:cubicBezTo>
                  <a:pt x="3240" y="131"/>
                  <a:pt x="3237" y="130"/>
                  <a:pt x="3234" y="132"/>
                </a:cubicBezTo>
                <a:cubicBezTo>
                  <a:pt x="3235" y="132"/>
                  <a:pt x="3237" y="133"/>
                  <a:pt x="3238" y="133"/>
                </a:cubicBezTo>
                <a:moveTo>
                  <a:pt x="3171" y="82"/>
                </a:moveTo>
                <a:cubicBezTo>
                  <a:pt x="3173" y="83"/>
                  <a:pt x="3175" y="84"/>
                  <a:pt x="3177" y="86"/>
                </a:cubicBezTo>
                <a:cubicBezTo>
                  <a:pt x="3176" y="85"/>
                  <a:pt x="3174" y="86"/>
                  <a:pt x="3173" y="86"/>
                </a:cubicBezTo>
                <a:cubicBezTo>
                  <a:pt x="3179" y="89"/>
                  <a:pt x="3186" y="90"/>
                  <a:pt x="3193" y="92"/>
                </a:cubicBezTo>
                <a:cubicBezTo>
                  <a:pt x="3197" y="94"/>
                  <a:pt x="3211" y="96"/>
                  <a:pt x="3203" y="90"/>
                </a:cubicBezTo>
                <a:cubicBezTo>
                  <a:pt x="3209" y="91"/>
                  <a:pt x="3214" y="91"/>
                  <a:pt x="3220" y="90"/>
                </a:cubicBezTo>
                <a:cubicBezTo>
                  <a:pt x="3227" y="89"/>
                  <a:pt x="3233" y="93"/>
                  <a:pt x="3241" y="91"/>
                </a:cubicBezTo>
                <a:cubicBezTo>
                  <a:pt x="3233" y="86"/>
                  <a:pt x="3223" y="88"/>
                  <a:pt x="3215" y="82"/>
                </a:cubicBezTo>
                <a:cubicBezTo>
                  <a:pt x="3218" y="81"/>
                  <a:pt x="3221" y="81"/>
                  <a:pt x="3224" y="83"/>
                </a:cubicBezTo>
                <a:cubicBezTo>
                  <a:pt x="3218" y="86"/>
                  <a:pt x="3231" y="88"/>
                  <a:pt x="3234" y="89"/>
                </a:cubicBezTo>
                <a:cubicBezTo>
                  <a:pt x="3236" y="89"/>
                  <a:pt x="3245" y="91"/>
                  <a:pt x="3246" y="89"/>
                </a:cubicBezTo>
                <a:cubicBezTo>
                  <a:pt x="3247" y="85"/>
                  <a:pt x="3243" y="83"/>
                  <a:pt x="3241" y="83"/>
                </a:cubicBezTo>
                <a:cubicBezTo>
                  <a:pt x="3227" y="79"/>
                  <a:pt x="3213" y="79"/>
                  <a:pt x="3200" y="76"/>
                </a:cubicBezTo>
                <a:cubicBezTo>
                  <a:pt x="3201" y="77"/>
                  <a:pt x="3202" y="77"/>
                  <a:pt x="3203" y="78"/>
                </a:cubicBezTo>
                <a:cubicBezTo>
                  <a:pt x="3201" y="77"/>
                  <a:pt x="3200" y="78"/>
                  <a:pt x="3198" y="78"/>
                </a:cubicBezTo>
                <a:cubicBezTo>
                  <a:pt x="3200" y="80"/>
                  <a:pt x="3203" y="82"/>
                  <a:pt x="3205" y="82"/>
                </a:cubicBezTo>
                <a:cubicBezTo>
                  <a:pt x="3198" y="83"/>
                  <a:pt x="3189" y="79"/>
                  <a:pt x="3181" y="77"/>
                </a:cubicBezTo>
                <a:cubicBezTo>
                  <a:pt x="3178" y="77"/>
                  <a:pt x="3162" y="76"/>
                  <a:pt x="3171" y="82"/>
                </a:cubicBezTo>
                <a:moveTo>
                  <a:pt x="3138" y="119"/>
                </a:moveTo>
                <a:cubicBezTo>
                  <a:pt x="3133" y="118"/>
                  <a:pt x="3128" y="117"/>
                  <a:pt x="3123" y="120"/>
                </a:cubicBezTo>
                <a:cubicBezTo>
                  <a:pt x="3127" y="121"/>
                  <a:pt x="3132" y="121"/>
                  <a:pt x="3137" y="122"/>
                </a:cubicBezTo>
                <a:cubicBezTo>
                  <a:pt x="3142" y="123"/>
                  <a:pt x="3149" y="126"/>
                  <a:pt x="3154" y="124"/>
                </a:cubicBezTo>
                <a:cubicBezTo>
                  <a:pt x="3149" y="119"/>
                  <a:pt x="3144" y="121"/>
                  <a:pt x="3138" y="119"/>
                </a:cubicBezTo>
                <a:moveTo>
                  <a:pt x="3612" y="663"/>
                </a:moveTo>
                <a:cubicBezTo>
                  <a:pt x="3612" y="661"/>
                  <a:pt x="3612" y="660"/>
                  <a:pt x="3612" y="657"/>
                </a:cubicBezTo>
                <a:cubicBezTo>
                  <a:pt x="3609" y="660"/>
                  <a:pt x="3609" y="662"/>
                  <a:pt x="3612" y="663"/>
                </a:cubicBezTo>
                <a:moveTo>
                  <a:pt x="3544" y="1338"/>
                </a:moveTo>
                <a:cubicBezTo>
                  <a:pt x="3556" y="1338"/>
                  <a:pt x="3558" y="1328"/>
                  <a:pt x="3566" y="1323"/>
                </a:cubicBezTo>
                <a:cubicBezTo>
                  <a:pt x="3575" y="1318"/>
                  <a:pt x="3590" y="1317"/>
                  <a:pt x="3596" y="1308"/>
                </a:cubicBezTo>
                <a:cubicBezTo>
                  <a:pt x="3592" y="1306"/>
                  <a:pt x="3582" y="1309"/>
                  <a:pt x="3577" y="1310"/>
                </a:cubicBezTo>
                <a:cubicBezTo>
                  <a:pt x="3567" y="1311"/>
                  <a:pt x="3569" y="1313"/>
                  <a:pt x="3563" y="1317"/>
                </a:cubicBezTo>
                <a:cubicBezTo>
                  <a:pt x="3557" y="1321"/>
                  <a:pt x="3552" y="1321"/>
                  <a:pt x="3547" y="1326"/>
                </a:cubicBezTo>
                <a:cubicBezTo>
                  <a:pt x="3545" y="1328"/>
                  <a:pt x="3543" y="1337"/>
                  <a:pt x="3544" y="1338"/>
                </a:cubicBezTo>
                <a:moveTo>
                  <a:pt x="3603" y="1192"/>
                </a:moveTo>
                <a:cubicBezTo>
                  <a:pt x="3610" y="1197"/>
                  <a:pt x="3609" y="1191"/>
                  <a:pt x="3605" y="1186"/>
                </a:cubicBezTo>
                <a:cubicBezTo>
                  <a:pt x="3602" y="1182"/>
                  <a:pt x="3600" y="1189"/>
                  <a:pt x="3603" y="1192"/>
                </a:cubicBezTo>
                <a:moveTo>
                  <a:pt x="3634" y="1357"/>
                </a:moveTo>
                <a:cubicBezTo>
                  <a:pt x="3639" y="1365"/>
                  <a:pt x="3651" y="1355"/>
                  <a:pt x="3647" y="1351"/>
                </a:cubicBezTo>
                <a:cubicBezTo>
                  <a:pt x="3643" y="1348"/>
                  <a:pt x="3638" y="1357"/>
                  <a:pt x="3633" y="1350"/>
                </a:cubicBezTo>
                <a:cubicBezTo>
                  <a:pt x="3632" y="1352"/>
                  <a:pt x="3633" y="1355"/>
                  <a:pt x="3634" y="1357"/>
                </a:cubicBezTo>
                <a:moveTo>
                  <a:pt x="3702" y="490"/>
                </a:moveTo>
                <a:cubicBezTo>
                  <a:pt x="3703" y="488"/>
                  <a:pt x="3705" y="485"/>
                  <a:pt x="3706" y="483"/>
                </a:cubicBezTo>
                <a:cubicBezTo>
                  <a:pt x="3699" y="483"/>
                  <a:pt x="3697" y="495"/>
                  <a:pt x="3702" y="490"/>
                </a:cubicBezTo>
                <a:moveTo>
                  <a:pt x="3602" y="673"/>
                </a:moveTo>
                <a:cubicBezTo>
                  <a:pt x="3612" y="677"/>
                  <a:pt x="3613" y="669"/>
                  <a:pt x="3609" y="662"/>
                </a:cubicBezTo>
                <a:cubicBezTo>
                  <a:pt x="3607" y="663"/>
                  <a:pt x="3606" y="662"/>
                  <a:pt x="3603" y="662"/>
                </a:cubicBezTo>
                <a:cubicBezTo>
                  <a:pt x="3601" y="661"/>
                  <a:pt x="3600" y="661"/>
                  <a:pt x="3597" y="663"/>
                </a:cubicBezTo>
                <a:cubicBezTo>
                  <a:pt x="3596" y="663"/>
                  <a:pt x="3594" y="671"/>
                  <a:pt x="3589" y="664"/>
                </a:cubicBezTo>
                <a:cubicBezTo>
                  <a:pt x="3585" y="670"/>
                  <a:pt x="3584" y="680"/>
                  <a:pt x="3590" y="682"/>
                </a:cubicBezTo>
                <a:cubicBezTo>
                  <a:pt x="3600" y="687"/>
                  <a:pt x="3595" y="675"/>
                  <a:pt x="3602" y="673"/>
                </a:cubicBezTo>
                <a:moveTo>
                  <a:pt x="3511" y="1316"/>
                </a:moveTo>
                <a:cubicBezTo>
                  <a:pt x="3519" y="1312"/>
                  <a:pt x="3530" y="1317"/>
                  <a:pt x="3538" y="1309"/>
                </a:cubicBezTo>
                <a:cubicBezTo>
                  <a:pt x="3539" y="1308"/>
                  <a:pt x="3540" y="1304"/>
                  <a:pt x="3537" y="1303"/>
                </a:cubicBezTo>
                <a:cubicBezTo>
                  <a:pt x="3535" y="1303"/>
                  <a:pt x="3532" y="1311"/>
                  <a:pt x="3531" y="1311"/>
                </a:cubicBezTo>
                <a:cubicBezTo>
                  <a:pt x="3527" y="1312"/>
                  <a:pt x="3527" y="1309"/>
                  <a:pt x="3524" y="1309"/>
                </a:cubicBezTo>
                <a:cubicBezTo>
                  <a:pt x="3517" y="1309"/>
                  <a:pt x="3511" y="1306"/>
                  <a:pt x="3505" y="1306"/>
                </a:cubicBezTo>
                <a:cubicBezTo>
                  <a:pt x="3501" y="1307"/>
                  <a:pt x="3492" y="1311"/>
                  <a:pt x="3497" y="1315"/>
                </a:cubicBezTo>
                <a:cubicBezTo>
                  <a:pt x="3496" y="1315"/>
                  <a:pt x="3509" y="1315"/>
                  <a:pt x="3511" y="1316"/>
                </a:cubicBezTo>
                <a:moveTo>
                  <a:pt x="3888" y="1272"/>
                </a:moveTo>
                <a:cubicBezTo>
                  <a:pt x="3903" y="1279"/>
                  <a:pt x="3908" y="1274"/>
                  <a:pt x="3921" y="1267"/>
                </a:cubicBezTo>
                <a:cubicBezTo>
                  <a:pt x="3928" y="1263"/>
                  <a:pt x="3934" y="1262"/>
                  <a:pt x="3934" y="1252"/>
                </a:cubicBezTo>
                <a:cubicBezTo>
                  <a:pt x="3935" y="1241"/>
                  <a:pt x="3930" y="1246"/>
                  <a:pt x="3923" y="1244"/>
                </a:cubicBezTo>
                <a:cubicBezTo>
                  <a:pt x="3926" y="1255"/>
                  <a:pt x="3923" y="1254"/>
                  <a:pt x="3916" y="1259"/>
                </a:cubicBezTo>
                <a:cubicBezTo>
                  <a:pt x="3914" y="1261"/>
                  <a:pt x="3916" y="1263"/>
                  <a:pt x="3912" y="1264"/>
                </a:cubicBezTo>
                <a:cubicBezTo>
                  <a:pt x="3908" y="1266"/>
                  <a:pt x="3903" y="1266"/>
                  <a:pt x="3902" y="1261"/>
                </a:cubicBezTo>
                <a:cubicBezTo>
                  <a:pt x="3899" y="1268"/>
                  <a:pt x="3888" y="1265"/>
                  <a:pt x="3882" y="1264"/>
                </a:cubicBezTo>
                <a:cubicBezTo>
                  <a:pt x="3880" y="1263"/>
                  <a:pt x="3879" y="1265"/>
                  <a:pt x="3879" y="1267"/>
                </a:cubicBezTo>
                <a:cubicBezTo>
                  <a:pt x="3879" y="1270"/>
                  <a:pt x="3886" y="1271"/>
                  <a:pt x="3888" y="1272"/>
                </a:cubicBezTo>
                <a:moveTo>
                  <a:pt x="3670" y="1270"/>
                </a:moveTo>
                <a:cubicBezTo>
                  <a:pt x="3671" y="1269"/>
                  <a:pt x="3672" y="1270"/>
                  <a:pt x="3671" y="1267"/>
                </a:cubicBezTo>
                <a:cubicBezTo>
                  <a:pt x="3670" y="1268"/>
                  <a:pt x="3670" y="1269"/>
                  <a:pt x="3670" y="1270"/>
                </a:cubicBezTo>
                <a:moveTo>
                  <a:pt x="3615" y="1233"/>
                </a:moveTo>
                <a:cubicBezTo>
                  <a:pt x="3621" y="1233"/>
                  <a:pt x="3631" y="1231"/>
                  <a:pt x="3637" y="1234"/>
                </a:cubicBezTo>
                <a:cubicBezTo>
                  <a:pt x="3645" y="1239"/>
                  <a:pt x="3651" y="1240"/>
                  <a:pt x="3645" y="1229"/>
                </a:cubicBezTo>
                <a:cubicBezTo>
                  <a:pt x="3641" y="1223"/>
                  <a:pt x="3610" y="1222"/>
                  <a:pt x="3611" y="1227"/>
                </a:cubicBezTo>
                <a:cubicBezTo>
                  <a:pt x="3607" y="1228"/>
                  <a:pt x="3606" y="1231"/>
                  <a:pt x="3608" y="1234"/>
                </a:cubicBezTo>
                <a:cubicBezTo>
                  <a:pt x="3609" y="1232"/>
                  <a:pt x="3611" y="1230"/>
                  <a:pt x="3612" y="1227"/>
                </a:cubicBezTo>
                <a:cubicBezTo>
                  <a:pt x="3613" y="1229"/>
                  <a:pt x="3614" y="1231"/>
                  <a:pt x="3615" y="1233"/>
                </a:cubicBezTo>
                <a:moveTo>
                  <a:pt x="3916" y="1223"/>
                </a:moveTo>
                <a:cubicBezTo>
                  <a:pt x="3920" y="1224"/>
                  <a:pt x="3932" y="1232"/>
                  <a:pt x="3934" y="1236"/>
                </a:cubicBezTo>
                <a:cubicBezTo>
                  <a:pt x="3938" y="1241"/>
                  <a:pt x="3937" y="1250"/>
                  <a:pt x="3941" y="1254"/>
                </a:cubicBezTo>
                <a:cubicBezTo>
                  <a:pt x="3953" y="1240"/>
                  <a:pt x="3923" y="1227"/>
                  <a:pt x="3915" y="1220"/>
                </a:cubicBezTo>
                <a:cubicBezTo>
                  <a:pt x="3914" y="1220"/>
                  <a:pt x="3914" y="1221"/>
                  <a:pt x="3913" y="1222"/>
                </a:cubicBezTo>
                <a:cubicBezTo>
                  <a:pt x="3914" y="1223"/>
                  <a:pt x="3915" y="1222"/>
                  <a:pt x="3916" y="1223"/>
                </a:cubicBezTo>
                <a:moveTo>
                  <a:pt x="3845" y="1264"/>
                </a:moveTo>
                <a:cubicBezTo>
                  <a:pt x="3845" y="1260"/>
                  <a:pt x="3847" y="1256"/>
                  <a:pt x="3844" y="1252"/>
                </a:cubicBezTo>
                <a:cubicBezTo>
                  <a:pt x="3842" y="1249"/>
                  <a:pt x="3833" y="1239"/>
                  <a:pt x="3829" y="1238"/>
                </a:cubicBezTo>
                <a:cubicBezTo>
                  <a:pt x="3822" y="1237"/>
                  <a:pt x="3815" y="1233"/>
                  <a:pt x="3807" y="1230"/>
                </a:cubicBezTo>
                <a:cubicBezTo>
                  <a:pt x="3795" y="1227"/>
                  <a:pt x="3786" y="1220"/>
                  <a:pt x="3775" y="1217"/>
                </a:cubicBezTo>
                <a:cubicBezTo>
                  <a:pt x="3768" y="1215"/>
                  <a:pt x="3765" y="1215"/>
                  <a:pt x="3758" y="1211"/>
                </a:cubicBezTo>
                <a:cubicBezTo>
                  <a:pt x="3753" y="1209"/>
                  <a:pt x="3747" y="1205"/>
                  <a:pt x="3742" y="1203"/>
                </a:cubicBezTo>
                <a:cubicBezTo>
                  <a:pt x="3738" y="1202"/>
                  <a:pt x="3734" y="1208"/>
                  <a:pt x="3732" y="1210"/>
                </a:cubicBezTo>
                <a:cubicBezTo>
                  <a:pt x="3731" y="1211"/>
                  <a:pt x="3734" y="1212"/>
                  <a:pt x="3729" y="1214"/>
                </a:cubicBezTo>
                <a:cubicBezTo>
                  <a:pt x="3727" y="1215"/>
                  <a:pt x="3724" y="1215"/>
                  <a:pt x="3724" y="1215"/>
                </a:cubicBezTo>
                <a:cubicBezTo>
                  <a:pt x="3714" y="1226"/>
                  <a:pt x="3705" y="1242"/>
                  <a:pt x="3695" y="1221"/>
                </a:cubicBezTo>
                <a:cubicBezTo>
                  <a:pt x="3692" y="1214"/>
                  <a:pt x="3692" y="1210"/>
                  <a:pt x="3694" y="1203"/>
                </a:cubicBezTo>
                <a:cubicBezTo>
                  <a:pt x="3696" y="1190"/>
                  <a:pt x="3686" y="1195"/>
                  <a:pt x="3681" y="1191"/>
                </a:cubicBezTo>
                <a:cubicBezTo>
                  <a:pt x="3670" y="1183"/>
                  <a:pt x="3661" y="1188"/>
                  <a:pt x="3653" y="1197"/>
                </a:cubicBezTo>
                <a:cubicBezTo>
                  <a:pt x="3646" y="1206"/>
                  <a:pt x="3658" y="1202"/>
                  <a:pt x="3663" y="1207"/>
                </a:cubicBezTo>
                <a:cubicBezTo>
                  <a:pt x="3665" y="1209"/>
                  <a:pt x="3663" y="1213"/>
                  <a:pt x="3667" y="1215"/>
                </a:cubicBezTo>
                <a:cubicBezTo>
                  <a:pt x="3672" y="1217"/>
                  <a:pt x="3685" y="1215"/>
                  <a:pt x="3689" y="1213"/>
                </a:cubicBezTo>
                <a:cubicBezTo>
                  <a:pt x="3689" y="1220"/>
                  <a:pt x="3687" y="1219"/>
                  <a:pt x="3685" y="1220"/>
                </a:cubicBezTo>
                <a:cubicBezTo>
                  <a:pt x="3683" y="1220"/>
                  <a:pt x="3680" y="1218"/>
                  <a:pt x="3679" y="1218"/>
                </a:cubicBezTo>
                <a:cubicBezTo>
                  <a:pt x="3676" y="1218"/>
                  <a:pt x="3672" y="1221"/>
                  <a:pt x="3670" y="1222"/>
                </a:cubicBezTo>
                <a:cubicBezTo>
                  <a:pt x="3669" y="1222"/>
                  <a:pt x="3661" y="1220"/>
                  <a:pt x="3664" y="1225"/>
                </a:cubicBezTo>
                <a:cubicBezTo>
                  <a:pt x="3665" y="1227"/>
                  <a:pt x="3672" y="1227"/>
                  <a:pt x="3673" y="1232"/>
                </a:cubicBezTo>
                <a:cubicBezTo>
                  <a:pt x="3675" y="1235"/>
                  <a:pt x="3672" y="1249"/>
                  <a:pt x="3681" y="1241"/>
                </a:cubicBezTo>
                <a:cubicBezTo>
                  <a:pt x="3689" y="1232"/>
                  <a:pt x="3689" y="1242"/>
                  <a:pt x="3698" y="1241"/>
                </a:cubicBezTo>
                <a:cubicBezTo>
                  <a:pt x="3697" y="1247"/>
                  <a:pt x="3703" y="1247"/>
                  <a:pt x="3707" y="1248"/>
                </a:cubicBezTo>
                <a:cubicBezTo>
                  <a:pt x="3713" y="1250"/>
                  <a:pt x="3717" y="1251"/>
                  <a:pt x="3723" y="1254"/>
                </a:cubicBezTo>
                <a:cubicBezTo>
                  <a:pt x="3729" y="1256"/>
                  <a:pt x="3736" y="1258"/>
                  <a:pt x="3741" y="1264"/>
                </a:cubicBezTo>
                <a:cubicBezTo>
                  <a:pt x="3746" y="1270"/>
                  <a:pt x="3745" y="1280"/>
                  <a:pt x="3752" y="1284"/>
                </a:cubicBezTo>
                <a:cubicBezTo>
                  <a:pt x="3751" y="1284"/>
                  <a:pt x="3749" y="1285"/>
                  <a:pt x="3748" y="1285"/>
                </a:cubicBezTo>
                <a:cubicBezTo>
                  <a:pt x="3750" y="1288"/>
                  <a:pt x="3753" y="1292"/>
                  <a:pt x="3753" y="1296"/>
                </a:cubicBezTo>
                <a:cubicBezTo>
                  <a:pt x="3754" y="1300"/>
                  <a:pt x="3748" y="1302"/>
                  <a:pt x="3755" y="1305"/>
                </a:cubicBezTo>
                <a:cubicBezTo>
                  <a:pt x="3759" y="1306"/>
                  <a:pt x="3764" y="1303"/>
                  <a:pt x="3767" y="1308"/>
                </a:cubicBezTo>
                <a:cubicBezTo>
                  <a:pt x="3770" y="1311"/>
                  <a:pt x="3773" y="1317"/>
                  <a:pt x="3778" y="1319"/>
                </a:cubicBezTo>
                <a:cubicBezTo>
                  <a:pt x="3781" y="1321"/>
                  <a:pt x="3785" y="1320"/>
                  <a:pt x="3789" y="1320"/>
                </a:cubicBezTo>
                <a:cubicBezTo>
                  <a:pt x="3791" y="1320"/>
                  <a:pt x="3797" y="1322"/>
                  <a:pt x="3798" y="1322"/>
                </a:cubicBezTo>
                <a:cubicBezTo>
                  <a:pt x="3809" y="1321"/>
                  <a:pt x="3814" y="1311"/>
                  <a:pt x="3802" y="1307"/>
                </a:cubicBezTo>
                <a:cubicBezTo>
                  <a:pt x="3805" y="1306"/>
                  <a:pt x="3810" y="1306"/>
                  <a:pt x="3814" y="1306"/>
                </a:cubicBezTo>
                <a:cubicBezTo>
                  <a:pt x="3813" y="1304"/>
                  <a:pt x="3813" y="1303"/>
                  <a:pt x="3813" y="1302"/>
                </a:cubicBezTo>
                <a:cubicBezTo>
                  <a:pt x="3818" y="1303"/>
                  <a:pt x="3819" y="1301"/>
                  <a:pt x="3817" y="1296"/>
                </a:cubicBezTo>
                <a:cubicBezTo>
                  <a:pt x="3821" y="1301"/>
                  <a:pt x="3824" y="1296"/>
                  <a:pt x="3830" y="1297"/>
                </a:cubicBezTo>
                <a:cubicBezTo>
                  <a:pt x="3840" y="1300"/>
                  <a:pt x="3847" y="1302"/>
                  <a:pt x="3851" y="1312"/>
                </a:cubicBezTo>
                <a:cubicBezTo>
                  <a:pt x="3854" y="1319"/>
                  <a:pt x="3860" y="1330"/>
                  <a:pt x="3867" y="1334"/>
                </a:cubicBezTo>
                <a:cubicBezTo>
                  <a:pt x="3876" y="1339"/>
                  <a:pt x="3888" y="1335"/>
                  <a:pt x="3896" y="1339"/>
                </a:cubicBezTo>
                <a:cubicBezTo>
                  <a:pt x="3895" y="1340"/>
                  <a:pt x="3895" y="1340"/>
                  <a:pt x="3894" y="1341"/>
                </a:cubicBezTo>
                <a:cubicBezTo>
                  <a:pt x="3898" y="1344"/>
                  <a:pt x="3904" y="1343"/>
                  <a:pt x="3904" y="1338"/>
                </a:cubicBezTo>
                <a:cubicBezTo>
                  <a:pt x="3904" y="1335"/>
                  <a:pt x="3894" y="1334"/>
                  <a:pt x="3892" y="1330"/>
                </a:cubicBezTo>
                <a:cubicBezTo>
                  <a:pt x="3901" y="1328"/>
                  <a:pt x="3893" y="1328"/>
                  <a:pt x="3891" y="1326"/>
                </a:cubicBezTo>
                <a:cubicBezTo>
                  <a:pt x="3890" y="1325"/>
                  <a:pt x="3887" y="1325"/>
                  <a:pt x="3886" y="1323"/>
                </a:cubicBezTo>
                <a:cubicBezTo>
                  <a:pt x="3885" y="1322"/>
                  <a:pt x="3891" y="1318"/>
                  <a:pt x="3888" y="1317"/>
                </a:cubicBezTo>
                <a:cubicBezTo>
                  <a:pt x="3884" y="1316"/>
                  <a:pt x="3880" y="1321"/>
                  <a:pt x="3877" y="1316"/>
                </a:cubicBezTo>
                <a:cubicBezTo>
                  <a:pt x="3875" y="1312"/>
                  <a:pt x="3875" y="1309"/>
                  <a:pt x="3874" y="1305"/>
                </a:cubicBezTo>
                <a:cubicBezTo>
                  <a:pt x="3873" y="1301"/>
                  <a:pt x="3869" y="1301"/>
                  <a:pt x="3867" y="1298"/>
                </a:cubicBezTo>
                <a:cubicBezTo>
                  <a:pt x="3865" y="1296"/>
                  <a:pt x="3855" y="1284"/>
                  <a:pt x="3860" y="1283"/>
                </a:cubicBezTo>
                <a:cubicBezTo>
                  <a:pt x="3864" y="1282"/>
                  <a:pt x="3872" y="1286"/>
                  <a:pt x="3872" y="1280"/>
                </a:cubicBezTo>
                <a:cubicBezTo>
                  <a:pt x="3872" y="1271"/>
                  <a:pt x="3854" y="1265"/>
                  <a:pt x="3845" y="1264"/>
                </a:cubicBezTo>
                <a:moveTo>
                  <a:pt x="24" y="376"/>
                </a:moveTo>
                <a:cubicBezTo>
                  <a:pt x="18" y="373"/>
                  <a:pt x="5" y="382"/>
                  <a:pt x="0" y="385"/>
                </a:cubicBezTo>
                <a:cubicBezTo>
                  <a:pt x="8" y="384"/>
                  <a:pt x="17" y="380"/>
                  <a:pt x="24" y="376"/>
                </a:cubicBezTo>
                <a:moveTo>
                  <a:pt x="45" y="369"/>
                </a:moveTo>
                <a:cubicBezTo>
                  <a:pt x="41" y="367"/>
                  <a:pt x="39" y="371"/>
                  <a:pt x="35" y="373"/>
                </a:cubicBezTo>
                <a:cubicBezTo>
                  <a:pt x="31" y="376"/>
                  <a:pt x="24" y="376"/>
                  <a:pt x="20" y="379"/>
                </a:cubicBezTo>
                <a:cubicBezTo>
                  <a:pt x="27" y="380"/>
                  <a:pt x="44" y="375"/>
                  <a:pt x="49" y="369"/>
                </a:cubicBezTo>
                <a:cubicBezTo>
                  <a:pt x="47" y="370"/>
                  <a:pt x="46" y="369"/>
                  <a:pt x="45" y="369"/>
                </a:cubicBezTo>
                <a:moveTo>
                  <a:pt x="4041" y="1317"/>
                </a:moveTo>
                <a:cubicBezTo>
                  <a:pt x="4043" y="1321"/>
                  <a:pt x="4045" y="1324"/>
                  <a:pt x="4048" y="1327"/>
                </a:cubicBezTo>
                <a:cubicBezTo>
                  <a:pt x="4048" y="1321"/>
                  <a:pt x="4047" y="1315"/>
                  <a:pt x="4044" y="1310"/>
                </a:cubicBezTo>
                <a:cubicBezTo>
                  <a:pt x="4039" y="1301"/>
                  <a:pt x="4040" y="1312"/>
                  <a:pt x="4041" y="1317"/>
                </a:cubicBezTo>
                <a:moveTo>
                  <a:pt x="4027" y="1354"/>
                </a:moveTo>
                <a:cubicBezTo>
                  <a:pt x="4026" y="1357"/>
                  <a:pt x="4028" y="1359"/>
                  <a:pt x="4031" y="1360"/>
                </a:cubicBezTo>
                <a:cubicBezTo>
                  <a:pt x="4031" y="1357"/>
                  <a:pt x="4029" y="1356"/>
                  <a:pt x="4027" y="1354"/>
                </a:cubicBezTo>
                <a:moveTo>
                  <a:pt x="3999" y="1302"/>
                </a:moveTo>
                <a:cubicBezTo>
                  <a:pt x="3985" y="1307"/>
                  <a:pt x="4015" y="1316"/>
                  <a:pt x="3999" y="1302"/>
                </a:cubicBezTo>
                <a:moveTo>
                  <a:pt x="3964" y="1268"/>
                </a:moveTo>
                <a:cubicBezTo>
                  <a:pt x="3965" y="1273"/>
                  <a:pt x="3971" y="1288"/>
                  <a:pt x="3978" y="1284"/>
                </a:cubicBezTo>
                <a:cubicBezTo>
                  <a:pt x="3984" y="1280"/>
                  <a:pt x="3969" y="1266"/>
                  <a:pt x="3964" y="1263"/>
                </a:cubicBezTo>
                <a:cubicBezTo>
                  <a:pt x="3964" y="1265"/>
                  <a:pt x="3964" y="1267"/>
                  <a:pt x="3964" y="1268"/>
                </a:cubicBezTo>
                <a:moveTo>
                  <a:pt x="3867" y="1214"/>
                </a:moveTo>
                <a:cubicBezTo>
                  <a:pt x="3868" y="1213"/>
                  <a:pt x="3869" y="1212"/>
                  <a:pt x="3870" y="1212"/>
                </a:cubicBezTo>
                <a:cubicBezTo>
                  <a:pt x="3861" y="1209"/>
                  <a:pt x="3851" y="1215"/>
                  <a:pt x="3867" y="1214"/>
                </a:cubicBezTo>
                <a:moveTo>
                  <a:pt x="3435" y="822"/>
                </a:moveTo>
                <a:cubicBezTo>
                  <a:pt x="3434" y="822"/>
                  <a:pt x="3432" y="820"/>
                  <a:pt x="3433" y="824"/>
                </a:cubicBezTo>
                <a:cubicBezTo>
                  <a:pt x="3435" y="824"/>
                  <a:pt x="3434" y="823"/>
                  <a:pt x="3435" y="822"/>
                </a:cubicBezTo>
                <a:moveTo>
                  <a:pt x="3448" y="1235"/>
                </a:moveTo>
                <a:cubicBezTo>
                  <a:pt x="3451" y="1231"/>
                  <a:pt x="3453" y="1228"/>
                  <a:pt x="3451" y="1223"/>
                </a:cubicBezTo>
                <a:cubicBezTo>
                  <a:pt x="3451" y="1224"/>
                  <a:pt x="3452" y="1225"/>
                  <a:pt x="3452" y="1226"/>
                </a:cubicBezTo>
                <a:cubicBezTo>
                  <a:pt x="3456" y="1223"/>
                  <a:pt x="3461" y="1213"/>
                  <a:pt x="3454" y="1213"/>
                </a:cubicBezTo>
                <a:cubicBezTo>
                  <a:pt x="3457" y="1211"/>
                  <a:pt x="3454" y="1207"/>
                  <a:pt x="3457" y="1203"/>
                </a:cubicBezTo>
                <a:cubicBezTo>
                  <a:pt x="3461" y="1197"/>
                  <a:pt x="3474" y="1195"/>
                  <a:pt x="3472" y="1187"/>
                </a:cubicBezTo>
                <a:cubicBezTo>
                  <a:pt x="3471" y="1187"/>
                  <a:pt x="3470" y="1188"/>
                  <a:pt x="3469" y="1189"/>
                </a:cubicBezTo>
                <a:cubicBezTo>
                  <a:pt x="3469" y="1183"/>
                  <a:pt x="3469" y="1171"/>
                  <a:pt x="3475" y="1168"/>
                </a:cubicBezTo>
                <a:cubicBezTo>
                  <a:pt x="3478" y="1166"/>
                  <a:pt x="3496" y="1171"/>
                  <a:pt x="3487" y="1163"/>
                </a:cubicBezTo>
                <a:cubicBezTo>
                  <a:pt x="3484" y="1160"/>
                  <a:pt x="3472" y="1154"/>
                  <a:pt x="3475" y="1149"/>
                </a:cubicBezTo>
                <a:cubicBezTo>
                  <a:pt x="3480" y="1142"/>
                  <a:pt x="3466" y="1131"/>
                  <a:pt x="3463" y="1126"/>
                </a:cubicBezTo>
                <a:cubicBezTo>
                  <a:pt x="3470" y="1126"/>
                  <a:pt x="3478" y="1125"/>
                  <a:pt x="3468" y="1119"/>
                </a:cubicBezTo>
                <a:cubicBezTo>
                  <a:pt x="3468" y="1118"/>
                  <a:pt x="3469" y="1115"/>
                  <a:pt x="3470" y="1115"/>
                </a:cubicBezTo>
                <a:cubicBezTo>
                  <a:pt x="3472" y="1116"/>
                  <a:pt x="3480" y="1118"/>
                  <a:pt x="3482" y="1115"/>
                </a:cubicBezTo>
                <a:cubicBezTo>
                  <a:pt x="3484" y="1112"/>
                  <a:pt x="3480" y="1111"/>
                  <a:pt x="3478" y="1110"/>
                </a:cubicBezTo>
                <a:cubicBezTo>
                  <a:pt x="3474" y="1103"/>
                  <a:pt x="3484" y="1106"/>
                  <a:pt x="3487" y="1105"/>
                </a:cubicBezTo>
                <a:cubicBezTo>
                  <a:pt x="3500" y="1099"/>
                  <a:pt x="3474" y="1090"/>
                  <a:pt x="3469" y="1091"/>
                </a:cubicBezTo>
                <a:cubicBezTo>
                  <a:pt x="3473" y="1083"/>
                  <a:pt x="3468" y="1082"/>
                  <a:pt x="3461" y="1079"/>
                </a:cubicBezTo>
                <a:cubicBezTo>
                  <a:pt x="3452" y="1075"/>
                  <a:pt x="3452" y="1087"/>
                  <a:pt x="3448" y="1092"/>
                </a:cubicBezTo>
                <a:cubicBezTo>
                  <a:pt x="3446" y="1095"/>
                  <a:pt x="3438" y="1100"/>
                  <a:pt x="3440" y="1101"/>
                </a:cubicBezTo>
                <a:cubicBezTo>
                  <a:pt x="3445" y="1104"/>
                  <a:pt x="3438" y="1107"/>
                  <a:pt x="3434" y="1107"/>
                </a:cubicBezTo>
                <a:cubicBezTo>
                  <a:pt x="3435" y="1106"/>
                  <a:pt x="3435" y="1105"/>
                  <a:pt x="3436" y="1104"/>
                </a:cubicBezTo>
                <a:cubicBezTo>
                  <a:pt x="3423" y="1108"/>
                  <a:pt x="3417" y="1121"/>
                  <a:pt x="3410" y="1131"/>
                </a:cubicBezTo>
                <a:cubicBezTo>
                  <a:pt x="3407" y="1136"/>
                  <a:pt x="3399" y="1136"/>
                  <a:pt x="3394" y="1137"/>
                </a:cubicBezTo>
                <a:cubicBezTo>
                  <a:pt x="3388" y="1139"/>
                  <a:pt x="3389" y="1145"/>
                  <a:pt x="3385" y="1144"/>
                </a:cubicBezTo>
                <a:cubicBezTo>
                  <a:pt x="3383" y="1155"/>
                  <a:pt x="3385" y="1158"/>
                  <a:pt x="3375" y="1156"/>
                </a:cubicBezTo>
                <a:cubicBezTo>
                  <a:pt x="3370" y="1155"/>
                  <a:pt x="3364" y="1155"/>
                  <a:pt x="3365" y="1149"/>
                </a:cubicBezTo>
                <a:cubicBezTo>
                  <a:pt x="3355" y="1155"/>
                  <a:pt x="3355" y="1167"/>
                  <a:pt x="3357" y="1176"/>
                </a:cubicBezTo>
                <a:cubicBezTo>
                  <a:pt x="3358" y="1182"/>
                  <a:pt x="3356" y="1193"/>
                  <a:pt x="3364" y="1196"/>
                </a:cubicBezTo>
                <a:cubicBezTo>
                  <a:pt x="3372" y="1198"/>
                  <a:pt x="3370" y="1208"/>
                  <a:pt x="3371" y="1216"/>
                </a:cubicBezTo>
                <a:cubicBezTo>
                  <a:pt x="3373" y="1228"/>
                  <a:pt x="3382" y="1231"/>
                  <a:pt x="3392" y="1222"/>
                </a:cubicBezTo>
                <a:cubicBezTo>
                  <a:pt x="3393" y="1226"/>
                  <a:pt x="3393" y="1229"/>
                  <a:pt x="3393" y="1232"/>
                </a:cubicBezTo>
                <a:cubicBezTo>
                  <a:pt x="3396" y="1231"/>
                  <a:pt x="3399" y="1233"/>
                  <a:pt x="3402" y="1232"/>
                </a:cubicBezTo>
                <a:cubicBezTo>
                  <a:pt x="3403" y="1232"/>
                  <a:pt x="3406" y="1230"/>
                  <a:pt x="3407" y="1230"/>
                </a:cubicBezTo>
                <a:cubicBezTo>
                  <a:pt x="3412" y="1230"/>
                  <a:pt x="3409" y="1226"/>
                  <a:pt x="3414" y="1231"/>
                </a:cubicBezTo>
                <a:cubicBezTo>
                  <a:pt x="3421" y="1236"/>
                  <a:pt x="3432" y="1227"/>
                  <a:pt x="3430" y="1244"/>
                </a:cubicBezTo>
                <a:cubicBezTo>
                  <a:pt x="3436" y="1242"/>
                  <a:pt x="3443" y="1239"/>
                  <a:pt x="3448" y="1235"/>
                </a:cubicBezTo>
                <a:moveTo>
                  <a:pt x="3358" y="885"/>
                </a:moveTo>
                <a:cubicBezTo>
                  <a:pt x="3359" y="884"/>
                  <a:pt x="3359" y="884"/>
                  <a:pt x="3360" y="884"/>
                </a:cubicBezTo>
                <a:cubicBezTo>
                  <a:pt x="3359" y="869"/>
                  <a:pt x="3328" y="880"/>
                  <a:pt x="3330" y="891"/>
                </a:cubicBezTo>
                <a:cubicBezTo>
                  <a:pt x="3332" y="898"/>
                  <a:pt x="3335" y="906"/>
                  <a:pt x="3344" y="905"/>
                </a:cubicBezTo>
                <a:cubicBezTo>
                  <a:pt x="3356" y="904"/>
                  <a:pt x="3354" y="892"/>
                  <a:pt x="3358" y="885"/>
                </a:cubicBezTo>
                <a:moveTo>
                  <a:pt x="3470" y="821"/>
                </a:moveTo>
                <a:cubicBezTo>
                  <a:pt x="3468" y="832"/>
                  <a:pt x="3474" y="835"/>
                  <a:pt x="3479" y="843"/>
                </a:cubicBezTo>
                <a:cubicBezTo>
                  <a:pt x="3484" y="850"/>
                  <a:pt x="3488" y="819"/>
                  <a:pt x="3488" y="817"/>
                </a:cubicBezTo>
                <a:cubicBezTo>
                  <a:pt x="3489" y="810"/>
                  <a:pt x="3492" y="797"/>
                  <a:pt x="3482" y="799"/>
                </a:cubicBezTo>
                <a:cubicBezTo>
                  <a:pt x="3474" y="801"/>
                  <a:pt x="3472" y="814"/>
                  <a:pt x="3470" y="821"/>
                </a:cubicBezTo>
                <a:moveTo>
                  <a:pt x="3516" y="965"/>
                </a:moveTo>
                <a:cubicBezTo>
                  <a:pt x="3516" y="966"/>
                  <a:pt x="3516" y="967"/>
                  <a:pt x="3519" y="968"/>
                </a:cubicBezTo>
                <a:cubicBezTo>
                  <a:pt x="3518" y="967"/>
                  <a:pt x="3517" y="966"/>
                  <a:pt x="3516" y="965"/>
                </a:cubicBezTo>
                <a:moveTo>
                  <a:pt x="3503" y="903"/>
                </a:moveTo>
                <a:cubicBezTo>
                  <a:pt x="3488" y="891"/>
                  <a:pt x="3487" y="908"/>
                  <a:pt x="3489" y="920"/>
                </a:cubicBezTo>
                <a:cubicBezTo>
                  <a:pt x="3490" y="922"/>
                  <a:pt x="3492" y="936"/>
                  <a:pt x="3492" y="936"/>
                </a:cubicBezTo>
                <a:cubicBezTo>
                  <a:pt x="3489" y="940"/>
                  <a:pt x="3486" y="937"/>
                  <a:pt x="3484" y="933"/>
                </a:cubicBezTo>
                <a:cubicBezTo>
                  <a:pt x="3481" y="936"/>
                  <a:pt x="3487" y="945"/>
                  <a:pt x="3488" y="950"/>
                </a:cubicBezTo>
                <a:cubicBezTo>
                  <a:pt x="3490" y="955"/>
                  <a:pt x="3501" y="969"/>
                  <a:pt x="3497" y="956"/>
                </a:cubicBezTo>
                <a:cubicBezTo>
                  <a:pt x="3509" y="958"/>
                  <a:pt x="3492" y="969"/>
                  <a:pt x="3504" y="973"/>
                </a:cubicBezTo>
                <a:cubicBezTo>
                  <a:pt x="3509" y="974"/>
                  <a:pt x="3512" y="968"/>
                  <a:pt x="3517" y="972"/>
                </a:cubicBezTo>
                <a:cubicBezTo>
                  <a:pt x="3521" y="975"/>
                  <a:pt x="3525" y="977"/>
                  <a:pt x="3526" y="982"/>
                </a:cubicBezTo>
                <a:cubicBezTo>
                  <a:pt x="3529" y="977"/>
                  <a:pt x="3524" y="974"/>
                  <a:pt x="3523" y="970"/>
                </a:cubicBezTo>
                <a:cubicBezTo>
                  <a:pt x="3533" y="972"/>
                  <a:pt x="3538" y="987"/>
                  <a:pt x="3547" y="991"/>
                </a:cubicBezTo>
                <a:cubicBezTo>
                  <a:pt x="3549" y="986"/>
                  <a:pt x="3547" y="981"/>
                  <a:pt x="3542" y="983"/>
                </a:cubicBezTo>
                <a:cubicBezTo>
                  <a:pt x="3543" y="981"/>
                  <a:pt x="3541" y="982"/>
                  <a:pt x="3543" y="980"/>
                </a:cubicBezTo>
                <a:cubicBezTo>
                  <a:pt x="3540" y="978"/>
                  <a:pt x="3540" y="975"/>
                  <a:pt x="3543" y="972"/>
                </a:cubicBezTo>
                <a:cubicBezTo>
                  <a:pt x="3540" y="971"/>
                  <a:pt x="3526" y="963"/>
                  <a:pt x="3525" y="964"/>
                </a:cubicBezTo>
                <a:cubicBezTo>
                  <a:pt x="3522" y="965"/>
                  <a:pt x="3517" y="965"/>
                  <a:pt x="3521" y="969"/>
                </a:cubicBezTo>
                <a:cubicBezTo>
                  <a:pt x="3515" y="972"/>
                  <a:pt x="3512" y="964"/>
                  <a:pt x="3511" y="959"/>
                </a:cubicBezTo>
                <a:cubicBezTo>
                  <a:pt x="3509" y="954"/>
                  <a:pt x="3502" y="940"/>
                  <a:pt x="3512" y="937"/>
                </a:cubicBezTo>
                <a:cubicBezTo>
                  <a:pt x="3523" y="932"/>
                  <a:pt x="3512" y="902"/>
                  <a:pt x="3503" y="903"/>
                </a:cubicBezTo>
                <a:moveTo>
                  <a:pt x="3114" y="111"/>
                </a:moveTo>
                <a:cubicBezTo>
                  <a:pt x="3116" y="115"/>
                  <a:pt x="3117" y="119"/>
                  <a:pt x="3123" y="121"/>
                </a:cubicBezTo>
                <a:cubicBezTo>
                  <a:pt x="3122" y="120"/>
                  <a:pt x="3122" y="120"/>
                  <a:pt x="3121" y="120"/>
                </a:cubicBezTo>
                <a:cubicBezTo>
                  <a:pt x="3125" y="118"/>
                  <a:pt x="3129" y="117"/>
                  <a:pt x="3132" y="116"/>
                </a:cubicBezTo>
                <a:cubicBezTo>
                  <a:pt x="3132" y="116"/>
                  <a:pt x="3132" y="115"/>
                  <a:pt x="3132" y="115"/>
                </a:cubicBezTo>
                <a:cubicBezTo>
                  <a:pt x="3143" y="115"/>
                  <a:pt x="3132" y="111"/>
                  <a:pt x="3127" y="110"/>
                </a:cubicBezTo>
                <a:cubicBezTo>
                  <a:pt x="3122" y="108"/>
                  <a:pt x="3116" y="107"/>
                  <a:pt x="3111" y="108"/>
                </a:cubicBezTo>
                <a:cubicBezTo>
                  <a:pt x="3111" y="108"/>
                  <a:pt x="3112" y="108"/>
                  <a:pt x="3112" y="109"/>
                </a:cubicBezTo>
                <a:cubicBezTo>
                  <a:pt x="3111" y="109"/>
                  <a:pt x="3110" y="108"/>
                  <a:pt x="3110" y="108"/>
                </a:cubicBezTo>
                <a:cubicBezTo>
                  <a:pt x="3110" y="109"/>
                  <a:pt x="3110" y="109"/>
                  <a:pt x="3110" y="109"/>
                </a:cubicBezTo>
                <a:cubicBezTo>
                  <a:pt x="3111" y="110"/>
                  <a:pt x="3113" y="111"/>
                  <a:pt x="3114" y="111"/>
                </a:cubicBezTo>
                <a:moveTo>
                  <a:pt x="3372" y="1576"/>
                </a:moveTo>
                <a:cubicBezTo>
                  <a:pt x="3371" y="1579"/>
                  <a:pt x="3372" y="1582"/>
                  <a:pt x="3374" y="1584"/>
                </a:cubicBezTo>
                <a:cubicBezTo>
                  <a:pt x="3375" y="1581"/>
                  <a:pt x="3375" y="1573"/>
                  <a:pt x="3372" y="1576"/>
                </a:cubicBezTo>
                <a:moveTo>
                  <a:pt x="3304" y="1263"/>
                </a:moveTo>
                <a:cubicBezTo>
                  <a:pt x="3306" y="1266"/>
                  <a:pt x="3308" y="1268"/>
                  <a:pt x="3310" y="1270"/>
                </a:cubicBezTo>
                <a:cubicBezTo>
                  <a:pt x="3315" y="1262"/>
                  <a:pt x="3311" y="1252"/>
                  <a:pt x="3312" y="1244"/>
                </a:cubicBezTo>
                <a:cubicBezTo>
                  <a:pt x="3313" y="1237"/>
                  <a:pt x="3315" y="1230"/>
                  <a:pt x="3313" y="1224"/>
                </a:cubicBezTo>
                <a:cubicBezTo>
                  <a:pt x="3309" y="1214"/>
                  <a:pt x="3301" y="1219"/>
                  <a:pt x="3296" y="1209"/>
                </a:cubicBezTo>
                <a:cubicBezTo>
                  <a:pt x="3295" y="1207"/>
                  <a:pt x="3296" y="1196"/>
                  <a:pt x="3293" y="1196"/>
                </a:cubicBezTo>
                <a:cubicBezTo>
                  <a:pt x="3287" y="1196"/>
                  <a:pt x="3281" y="1195"/>
                  <a:pt x="3282" y="1188"/>
                </a:cubicBezTo>
                <a:cubicBezTo>
                  <a:pt x="3282" y="1183"/>
                  <a:pt x="3288" y="1181"/>
                  <a:pt x="3286" y="1177"/>
                </a:cubicBezTo>
                <a:cubicBezTo>
                  <a:pt x="3282" y="1168"/>
                  <a:pt x="3275" y="1177"/>
                  <a:pt x="3270" y="1178"/>
                </a:cubicBezTo>
                <a:cubicBezTo>
                  <a:pt x="3280" y="1174"/>
                  <a:pt x="3276" y="1173"/>
                  <a:pt x="3271" y="1169"/>
                </a:cubicBezTo>
                <a:cubicBezTo>
                  <a:pt x="3270" y="1168"/>
                  <a:pt x="3268" y="1169"/>
                  <a:pt x="3267" y="1167"/>
                </a:cubicBezTo>
                <a:cubicBezTo>
                  <a:pt x="3265" y="1165"/>
                  <a:pt x="3266" y="1162"/>
                  <a:pt x="3264" y="1160"/>
                </a:cubicBezTo>
                <a:cubicBezTo>
                  <a:pt x="3261" y="1157"/>
                  <a:pt x="3256" y="1154"/>
                  <a:pt x="3253" y="1151"/>
                </a:cubicBezTo>
                <a:cubicBezTo>
                  <a:pt x="3251" y="1150"/>
                  <a:pt x="3246" y="1142"/>
                  <a:pt x="3246" y="1150"/>
                </a:cubicBezTo>
                <a:cubicBezTo>
                  <a:pt x="3242" y="1148"/>
                  <a:pt x="3241" y="1145"/>
                  <a:pt x="3239" y="1141"/>
                </a:cubicBezTo>
                <a:cubicBezTo>
                  <a:pt x="3236" y="1136"/>
                  <a:pt x="3231" y="1132"/>
                  <a:pt x="3226" y="1128"/>
                </a:cubicBezTo>
                <a:cubicBezTo>
                  <a:pt x="3220" y="1124"/>
                  <a:pt x="3213" y="1121"/>
                  <a:pt x="3210" y="1114"/>
                </a:cubicBezTo>
                <a:cubicBezTo>
                  <a:pt x="3207" y="1104"/>
                  <a:pt x="3201" y="1101"/>
                  <a:pt x="3191" y="1101"/>
                </a:cubicBezTo>
                <a:cubicBezTo>
                  <a:pt x="3187" y="1101"/>
                  <a:pt x="3185" y="1102"/>
                  <a:pt x="3180" y="1100"/>
                </a:cubicBezTo>
                <a:cubicBezTo>
                  <a:pt x="3179" y="1099"/>
                  <a:pt x="3172" y="1091"/>
                  <a:pt x="3170" y="1097"/>
                </a:cubicBezTo>
                <a:cubicBezTo>
                  <a:pt x="3169" y="1103"/>
                  <a:pt x="3174" y="1109"/>
                  <a:pt x="3178" y="1113"/>
                </a:cubicBezTo>
                <a:cubicBezTo>
                  <a:pt x="3181" y="1117"/>
                  <a:pt x="3184" y="1120"/>
                  <a:pt x="3187" y="1123"/>
                </a:cubicBezTo>
                <a:cubicBezTo>
                  <a:pt x="3190" y="1125"/>
                  <a:pt x="3192" y="1124"/>
                  <a:pt x="3194" y="1126"/>
                </a:cubicBezTo>
                <a:cubicBezTo>
                  <a:pt x="3197" y="1129"/>
                  <a:pt x="3202" y="1135"/>
                  <a:pt x="3203" y="1138"/>
                </a:cubicBezTo>
                <a:cubicBezTo>
                  <a:pt x="3204" y="1139"/>
                  <a:pt x="3203" y="1143"/>
                  <a:pt x="3204" y="1144"/>
                </a:cubicBezTo>
                <a:cubicBezTo>
                  <a:pt x="3206" y="1147"/>
                  <a:pt x="3207" y="1145"/>
                  <a:pt x="3209" y="1147"/>
                </a:cubicBezTo>
                <a:cubicBezTo>
                  <a:pt x="3215" y="1151"/>
                  <a:pt x="3217" y="1153"/>
                  <a:pt x="3219" y="1158"/>
                </a:cubicBezTo>
                <a:cubicBezTo>
                  <a:pt x="3222" y="1164"/>
                  <a:pt x="3222" y="1170"/>
                  <a:pt x="3226" y="1176"/>
                </a:cubicBezTo>
                <a:cubicBezTo>
                  <a:pt x="3231" y="1183"/>
                  <a:pt x="3236" y="1187"/>
                  <a:pt x="3240" y="1195"/>
                </a:cubicBezTo>
                <a:cubicBezTo>
                  <a:pt x="3243" y="1201"/>
                  <a:pt x="3245" y="1208"/>
                  <a:pt x="3247" y="1213"/>
                </a:cubicBezTo>
                <a:cubicBezTo>
                  <a:pt x="3251" y="1224"/>
                  <a:pt x="3263" y="1230"/>
                  <a:pt x="3266" y="1240"/>
                </a:cubicBezTo>
                <a:cubicBezTo>
                  <a:pt x="3267" y="1244"/>
                  <a:pt x="3274" y="1249"/>
                  <a:pt x="3277" y="1251"/>
                </a:cubicBezTo>
                <a:cubicBezTo>
                  <a:pt x="3284" y="1256"/>
                  <a:pt x="3289" y="1263"/>
                  <a:pt x="3294" y="1270"/>
                </a:cubicBezTo>
                <a:cubicBezTo>
                  <a:pt x="3295" y="1269"/>
                  <a:pt x="3297" y="1268"/>
                  <a:pt x="3298" y="1266"/>
                </a:cubicBezTo>
                <a:cubicBezTo>
                  <a:pt x="3299" y="1267"/>
                  <a:pt x="3302" y="1267"/>
                  <a:pt x="3303" y="1268"/>
                </a:cubicBezTo>
                <a:cubicBezTo>
                  <a:pt x="3303" y="1266"/>
                  <a:pt x="3304" y="1265"/>
                  <a:pt x="3304" y="1263"/>
                </a:cubicBezTo>
                <a:moveTo>
                  <a:pt x="3319" y="1217"/>
                </a:moveTo>
                <a:cubicBezTo>
                  <a:pt x="3319" y="1214"/>
                  <a:pt x="3318" y="1212"/>
                  <a:pt x="3317" y="1210"/>
                </a:cubicBezTo>
                <a:cubicBezTo>
                  <a:pt x="3315" y="1202"/>
                  <a:pt x="3317" y="1205"/>
                  <a:pt x="3311" y="1205"/>
                </a:cubicBezTo>
                <a:cubicBezTo>
                  <a:pt x="3309" y="1206"/>
                  <a:pt x="3309" y="1203"/>
                  <a:pt x="3306" y="1207"/>
                </a:cubicBezTo>
                <a:cubicBezTo>
                  <a:pt x="3305" y="1210"/>
                  <a:pt x="3302" y="1213"/>
                  <a:pt x="3307" y="1213"/>
                </a:cubicBezTo>
                <a:cubicBezTo>
                  <a:pt x="3315" y="1213"/>
                  <a:pt x="3311" y="1217"/>
                  <a:pt x="3315" y="1223"/>
                </a:cubicBezTo>
                <a:cubicBezTo>
                  <a:pt x="3316" y="1225"/>
                  <a:pt x="3323" y="1227"/>
                  <a:pt x="3324" y="1224"/>
                </a:cubicBezTo>
                <a:cubicBezTo>
                  <a:pt x="3326" y="1219"/>
                  <a:pt x="3323" y="1219"/>
                  <a:pt x="3319" y="1217"/>
                </a:cubicBezTo>
                <a:moveTo>
                  <a:pt x="3366" y="1301"/>
                </a:moveTo>
                <a:cubicBezTo>
                  <a:pt x="3375" y="1307"/>
                  <a:pt x="3387" y="1307"/>
                  <a:pt x="3397" y="1307"/>
                </a:cubicBezTo>
                <a:cubicBezTo>
                  <a:pt x="3401" y="1308"/>
                  <a:pt x="3407" y="1306"/>
                  <a:pt x="3411" y="1308"/>
                </a:cubicBezTo>
                <a:cubicBezTo>
                  <a:pt x="3416" y="1310"/>
                  <a:pt x="3421" y="1313"/>
                  <a:pt x="3426" y="1313"/>
                </a:cubicBezTo>
                <a:cubicBezTo>
                  <a:pt x="3421" y="1309"/>
                  <a:pt x="3428" y="1302"/>
                  <a:pt x="3424" y="1298"/>
                </a:cubicBezTo>
                <a:cubicBezTo>
                  <a:pt x="3419" y="1293"/>
                  <a:pt x="3410" y="1302"/>
                  <a:pt x="3403" y="1296"/>
                </a:cubicBezTo>
                <a:cubicBezTo>
                  <a:pt x="3401" y="1293"/>
                  <a:pt x="3401" y="1289"/>
                  <a:pt x="3400" y="1286"/>
                </a:cubicBezTo>
                <a:cubicBezTo>
                  <a:pt x="3399" y="1283"/>
                  <a:pt x="3396" y="1286"/>
                  <a:pt x="3394" y="1285"/>
                </a:cubicBezTo>
                <a:cubicBezTo>
                  <a:pt x="3388" y="1283"/>
                  <a:pt x="3381" y="1277"/>
                  <a:pt x="3376" y="1280"/>
                </a:cubicBezTo>
                <a:cubicBezTo>
                  <a:pt x="3370" y="1283"/>
                  <a:pt x="3376" y="1286"/>
                  <a:pt x="3365" y="1286"/>
                </a:cubicBezTo>
                <a:cubicBezTo>
                  <a:pt x="3360" y="1286"/>
                  <a:pt x="3355" y="1285"/>
                  <a:pt x="3351" y="1284"/>
                </a:cubicBezTo>
                <a:cubicBezTo>
                  <a:pt x="3347" y="1283"/>
                  <a:pt x="3347" y="1279"/>
                  <a:pt x="3345" y="1277"/>
                </a:cubicBezTo>
                <a:cubicBezTo>
                  <a:pt x="3344" y="1275"/>
                  <a:pt x="3336" y="1275"/>
                  <a:pt x="3334" y="1274"/>
                </a:cubicBezTo>
                <a:cubicBezTo>
                  <a:pt x="3333" y="1274"/>
                  <a:pt x="3332" y="1271"/>
                  <a:pt x="3331" y="1271"/>
                </a:cubicBezTo>
                <a:cubicBezTo>
                  <a:pt x="3329" y="1270"/>
                  <a:pt x="3326" y="1272"/>
                  <a:pt x="3323" y="1272"/>
                </a:cubicBezTo>
                <a:cubicBezTo>
                  <a:pt x="3318" y="1271"/>
                  <a:pt x="3314" y="1267"/>
                  <a:pt x="3312" y="1274"/>
                </a:cubicBezTo>
                <a:cubicBezTo>
                  <a:pt x="3311" y="1278"/>
                  <a:pt x="3310" y="1281"/>
                  <a:pt x="3306" y="1284"/>
                </a:cubicBezTo>
                <a:cubicBezTo>
                  <a:pt x="3308" y="1284"/>
                  <a:pt x="3312" y="1284"/>
                  <a:pt x="3313" y="1284"/>
                </a:cubicBezTo>
                <a:cubicBezTo>
                  <a:pt x="3315" y="1285"/>
                  <a:pt x="3316" y="1286"/>
                  <a:pt x="3318" y="1287"/>
                </a:cubicBezTo>
                <a:cubicBezTo>
                  <a:pt x="3319" y="1287"/>
                  <a:pt x="3317" y="1291"/>
                  <a:pt x="3318" y="1292"/>
                </a:cubicBezTo>
                <a:cubicBezTo>
                  <a:pt x="3321" y="1294"/>
                  <a:pt x="3330" y="1294"/>
                  <a:pt x="3334" y="1296"/>
                </a:cubicBezTo>
                <a:cubicBezTo>
                  <a:pt x="3345" y="1299"/>
                  <a:pt x="3354" y="1296"/>
                  <a:pt x="3366" y="1301"/>
                </a:cubicBezTo>
                <a:moveTo>
                  <a:pt x="3078" y="109"/>
                </a:moveTo>
                <a:cubicBezTo>
                  <a:pt x="3083" y="110"/>
                  <a:pt x="3083" y="114"/>
                  <a:pt x="3085" y="115"/>
                </a:cubicBezTo>
                <a:cubicBezTo>
                  <a:pt x="3088" y="117"/>
                  <a:pt x="3093" y="116"/>
                  <a:pt x="3097" y="117"/>
                </a:cubicBezTo>
                <a:cubicBezTo>
                  <a:pt x="3105" y="118"/>
                  <a:pt x="3114" y="122"/>
                  <a:pt x="3122" y="121"/>
                </a:cubicBezTo>
                <a:cubicBezTo>
                  <a:pt x="3113" y="117"/>
                  <a:pt x="3116" y="110"/>
                  <a:pt x="3106" y="108"/>
                </a:cubicBezTo>
                <a:cubicBezTo>
                  <a:pt x="3098" y="105"/>
                  <a:pt x="3087" y="105"/>
                  <a:pt x="3079" y="104"/>
                </a:cubicBezTo>
                <a:cubicBezTo>
                  <a:pt x="3080" y="105"/>
                  <a:pt x="3081" y="106"/>
                  <a:pt x="3082" y="106"/>
                </a:cubicBezTo>
                <a:cubicBezTo>
                  <a:pt x="3080" y="106"/>
                  <a:pt x="3078" y="106"/>
                  <a:pt x="3076" y="106"/>
                </a:cubicBezTo>
                <a:cubicBezTo>
                  <a:pt x="3077" y="107"/>
                  <a:pt x="3077" y="108"/>
                  <a:pt x="3078" y="109"/>
                </a:cubicBezTo>
                <a:moveTo>
                  <a:pt x="1982" y="287"/>
                </a:moveTo>
                <a:cubicBezTo>
                  <a:pt x="1983" y="288"/>
                  <a:pt x="1982" y="289"/>
                  <a:pt x="1983" y="289"/>
                </a:cubicBezTo>
                <a:cubicBezTo>
                  <a:pt x="1983" y="288"/>
                  <a:pt x="1984" y="288"/>
                  <a:pt x="1984" y="287"/>
                </a:cubicBezTo>
                <a:cubicBezTo>
                  <a:pt x="1983" y="285"/>
                  <a:pt x="1982" y="287"/>
                  <a:pt x="1982" y="287"/>
                </a:cubicBezTo>
                <a:moveTo>
                  <a:pt x="2487" y="75"/>
                </a:moveTo>
                <a:cubicBezTo>
                  <a:pt x="2488" y="76"/>
                  <a:pt x="2487" y="77"/>
                  <a:pt x="2489" y="77"/>
                </a:cubicBezTo>
                <a:cubicBezTo>
                  <a:pt x="2488" y="78"/>
                  <a:pt x="2486" y="78"/>
                  <a:pt x="2484" y="78"/>
                </a:cubicBezTo>
                <a:cubicBezTo>
                  <a:pt x="2485" y="78"/>
                  <a:pt x="2486" y="77"/>
                  <a:pt x="2487" y="77"/>
                </a:cubicBezTo>
                <a:cubicBezTo>
                  <a:pt x="2484" y="77"/>
                  <a:pt x="2483" y="77"/>
                  <a:pt x="2481" y="78"/>
                </a:cubicBezTo>
                <a:cubicBezTo>
                  <a:pt x="2482" y="78"/>
                  <a:pt x="2482" y="78"/>
                  <a:pt x="2483" y="78"/>
                </a:cubicBezTo>
                <a:cubicBezTo>
                  <a:pt x="2471" y="81"/>
                  <a:pt x="2458" y="83"/>
                  <a:pt x="2448" y="89"/>
                </a:cubicBezTo>
                <a:cubicBezTo>
                  <a:pt x="2450" y="91"/>
                  <a:pt x="2453" y="93"/>
                  <a:pt x="2456" y="93"/>
                </a:cubicBezTo>
                <a:cubicBezTo>
                  <a:pt x="2454" y="93"/>
                  <a:pt x="2451" y="94"/>
                  <a:pt x="2448" y="94"/>
                </a:cubicBezTo>
                <a:cubicBezTo>
                  <a:pt x="2450" y="95"/>
                  <a:pt x="2453" y="96"/>
                  <a:pt x="2456" y="96"/>
                </a:cubicBezTo>
                <a:cubicBezTo>
                  <a:pt x="2453" y="96"/>
                  <a:pt x="2450" y="96"/>
                  <a:pt x="2447" y="97"/>
                </a:cubicBezTo>
                <a:cubicBezTo>
                  <a:pt x="2451" y="98"/>
                  <a:pt x="2451" y="98"/>
                  <a:pt x="2454" y="100"/>
                </a:cubicBezTo>
                <a:cubicBezTo>
                  <a:pt x="2446" y="99"/>
                  <a:pt x="2444" y="102"/>
                  <a:pt x="2436" y="104"/>
                </a:cubicBezTo>
                <a:cubicBezTo>
                  <a:pt x="2441" y="109"/>
                  <a:pt x="2445" y="104"/>
                  <a:pt x="2451" y="105"/>
                </a:cubicBezTo>
                <a:cubicBezTo>
                  <a:pt x="2447" y="105"/>
                  <a:pt x="2443" y="107"/>
                  <a:pt x="2442" y="109"/>
                </a:cubicBezTo>
                <a:cubicBezTo>
                  <a:pt x="2447" y="110"/>
                  <a:pt x="2454" y="110"/>
                  <a:pt x="2460" y="110"/>
                </a:cubicBezTo>
                <a:cubicBezTo>
                  <a:pt x="2463" y="110"/>
                  <a:pt x="2479" y="107"/>
                  <a:pt x="2469" y="104"/>
                </a:cubicBezTo>
                <a:cubicBezTo>
                  <a:pt x="2471" y="105"/>
                  <a:pt x="2473" y="104"/>
                  <a:pt x="2475" y="104"/>
                </a:cubicBezTo>
                <a:cubicBezTo>
                  <a:pt x="2473" y="102"/>
                  <a:pt x="2471" y="101"/>
                  <a:pt x="2468" y="100"/>
                </a:cubicBezTo>
                <a:cubicBezTo>
                  <a:pt x="2472" y="101"/>
                  <a:pt x="2477" y="104"/>
                  <a:pt x="2480" y="99"/>
                </a:cubicBezTo>
                <a:cubicBezTo>
                  <a:pt x="2478" y="97"/>
                  <a:pt x="2476" y="96"/>
                  <a:pt x="2474" y="95"/>
                </a:cubicBezTo>
                <a:cubicBezTo>
                  <a:pt x="2480" y="97"/>
                  <a:pt x="2487" y="96"/>
                  <a:pt x="2492" y="92"/>
                </a:cubicBezTo>
                <a:cubicBezTo>
                  <a:pt x="2499" y="86"/>
                  <a:pt x="2503" y="84"/>
                  <a:pt x="2514" y="82"/>
                </a:cubicBezTo>
                <a:cubicBezTo>
                  <a:pt x="2520" y="81"/>
                  <a:pt x="2549" y="80"/>
                  <a:pt x="2553" y="73"/>
                </a:cubicBezTo>
                <a:cubicBezTo>
                  <a:pt x="2560" y="61"/>
                  <a:pt x="2524" y="71"/>
                  <a:pt x="2520" y="73"/>
                </a:cubicBezTo>
                <a:cubicBezTo>
                  <a:pt x="2509" y="76"/>
                  <a:pt x="2498" y="72"/>
                  <a:pt x="2487" y="75"/>
                </a:cubicBezTo>
                <a:moveTo>
                  <a:pt x="2417" y="32"/>
                </a:moveTo>
                <a:cubicBezTo>
                  <a:pt x="2418" y="33"/>
                  <a:pt x="2425" y="33"/>
                  <a:pt x="2428" y="33"/>
                </a:cubicBezTo>
                <a:cubicBezTo>
                  <a:pt x="2426" y="29"/>
                  <a:pt x="2421" y="30"/>
                  <a:pt x="2417" y="30"/>
                </a:cubicBezTo>
                <a:cubicBezTo>
                  <a:pt x="2418" y="32"/>
                  <a:pt x="2417" y="32"/>
                  <a:pt x="2417" y="32"/>
                </a:cubicBezTo>
                <a:moveTo>
                  <a:pt x="2474" y="144"/>
                </a:moveTo>
                <a:cubicBezTo>
                  <a:pt x="2481" y="142"/>
                  <a:pt x="2496" y="147"/>
                  <a:pt x="2483" y="141"/>
                </a:cubicBezTo>
                <a:cubicBezTo>
                  <a:pt x="2473" y="135"/>
                  <a:pt x="2466" y="133"/>
                  <a:pt x="2461" y="123"/>
                </a:cubicBezTo>
                <a:cubicBezTo>
                  <a:pt x="2459" y="119"/>
                  <a:pt x="2472" y="113"/>
                  <a:pt x="2463" y="111"/>
                </a:cubicBezTo>
                <a:cubicBezTo>
                  <a:pt x="2458" y="110"/>
                  <a:pt x="2453" y="109"/>
                  <a:pt x="2449" y="109"/>
                </a:cubicBezTo>
                <a:cubicBezTo>
                  <a:pt x="2445" y="109"/>
                  <a:pt x="2434" y="111"/>
                  <a:pt x="2435" y="115"/>
                </a:cubicBezTo>
                <a:cubicBezTo>
                  <a:pt x="2433" y="115"/>
                  <a:pt x="2432" y="117"/>
                  <a:pt x="2430" y="117"/>
                </a:cubicBezTo>
                <a:cubicBezTo>
                  <a:pt x="2436" y="119"/>
                  <a:pt x="2436" y="127"/>
                  <a:pt x="2429" y="125"/>
                </a:cubicBezTo>
                <a:cubicBezTo>
                  <a:pt x="2423" y="123"/>
                  <a:pt x="2425" y="130"/>
                  <a:pt x="2428" y="132"/>
                </a:cubicBezTo>
                <a:cubicBezTo>
                  <a:pt x="2430" y="134"/>
                  <a:pt x="2435" y="132"/>
                  <a:pt x="2438" y="133"/>
                </a:cubicBezTo>
                <a:cubicBezTo>
                  <a:pt x="2443" y="133"/>
                  <a:pt x="2449" y="137"/>
                  <a:pt x="2455" y="137"/>
                </a:cubicBezTo>
                <a:cubicBezTo>
                  <a:pt x="2453" y="137"/>
                  <a:pt x="2451" y="138"/>
                  <a:pt x="2449" y="138"/>
                </a:cubicBezTo>
                <a:cubicBezTo>
                  <a:pt x="2450" y="139"/>
                  <a:pt x="2451" y="140"/>
                  <a:pt x="2451" y="141"/>
                </a:cubicBezTo>
                <a:cubicBezTo>
                  <a:pt x="2450" y="141"/>
                  <a:pt x="2449" y="141"/>
                  <a:pt x="2448" y="141"/>
                </a:cubicBezTo>
                <a:cubicBezTo>
                  <a:pt x="2453" y="142"/>
                  <a:pt x="2462" y="144"/>
                  <a:pt x="2467" y="144"/>
                </a:cubicBezTo>
                <a:cubicBezTo>
                  <a:pt x="2469" y="145"/>
                  <a:pt x="2471" y="141"/>
                  <a:pt x="2474" y="144"/>
                </a:cubicBezTo>
                <a:moveTo>
                  <a:pt x="2443" y="29"/>
                </a:moveTo>
                <a:cubicBezTo>
                  <a:pt x="2443" y="28"/>
                  <a:pt x="2443" y="28"/>
                  <a:pt x="2443" y="29"/>
                </a:cubicBezTo>
                <a:moveTo>
                  <a:pt x="2438" y="170"/>
                </a:moveTo>
                <a:cubicBezTo>
                  <a:pt x="2437" y="171"/>
                  <a:pt x="2436" y="171"/>
                  <a:pt x="2436" y="171"/>
                </a:cubicBezTo>
                <a:cubicBezTo>
                  <a:pt x="2438" y="171"/>
                  <a:pt x="2439" y="171"/>
                  <a:pt x="2441" y="171"/>
                </a:cubicBezTo>
                <a:cubicBezTo>
                  <a:pt x="2440" y="170"/>
                  <a:pt x="2439" y="170"/>
                  <a:pt x="2438" y="170"/>
                </a:cubicBezTo>
                <a:moveTo>
                  <a:pt x="2443" y="28"/>
                </a:moveTo>
                <a:cubicBezTo>
                  <a:pt x="2449" y="30"/>
                  <a:pt x="2463" y="32"/>
                  <a:pt x="2466" y="26"/>
                </a:cubicBezTo>
                <a:cubicBezTo>
                  <a:pt x="2462" y="24"/>
                  <a:pt x="2455" y="25"/>
                  <a:pt x="2450" y="26"/>
                </a:cubicBezTo>
                <a:cubicBezTo>
                  <a:pt x="2447" y="26"/>
                  <a:pt x="2441" y="24"/>
                  <a:pt x="2443" y="28"/>
                </a:cubicBezTo>
                <a:moveTo>
                  <a:pt x="2789" y="38"/>
                </a:moveTo>
                <a:cubicBezTo>
                  <a:pt x="2791" y="36"/>
                  <a:pt x="2789" y="38"/>
                  <a:pt x="2789" y="38"/>
                </a:cubicBezTo>
                <a:moveTo>
                  <a:pt x="2759" y="32"/>
                </a:moveTo>
                <a:cubicBezTo>
                  <a:pt x="2754" y="33"/>
                  <a:pt x="2749" y="33"/>
                  <a:pt x="2744" y="33"/>
                </a:cubicBezTo>
                <a:cubicBezTo>
                  <a:pt x="2738" y="34"/>
                  <a:pt x="2738" y="37"/>
                  <a:pt x="2735" y="39"/>
                </a:cubicBezTo>
                <a:cubicBezTo>
                  <a:pt x="2740" y="36"/>
                  <a:pt x="2757" y="45"/>
                  <a:pt x="2766" y="45"/>
                </a:cubicBezTo>
                <a:cubicBezTo>
                  <a:pt x="2776" y="45"/>
                  <a:pt x="2788" y="50"/>
                  <a:pt x="2798" y="45"/>
                </a:cubicBezTo>
                <a:cubicBezTo>
                  <a:pt x="2795" y="43"/>
                  <a:pt x="2790" y="43"/>
                  <a:pt x="2786" y="41"/>
                </a:cubicBezTo>
                <a:cubicBezTo>
                  <a:pt x="2793" y="43"/>
                  <a:pt x="2790" y="39"/>
                  <a:pt x="2789" y="36"/>
                </a:cubicBezTo>
                <a:cubicBezTo>
                  <a:pt x="2784" y="34"/>
                  <a:pt x="2776" y="32"/>
                  <a:pt x="2771" y="34"/>
                </a:cubicBezTo>
                <a:cubicBezTo>
                  <a:pt x="2769" y="35"/>
                  <a:pt x="2763" y="32"/>
                  <a:pt x="2759" y="32"/>
                </a:cubicBezTo>
                <a:moveTo>
                  <a:pt x="2811" y="56"/>
                </a:moveTo>
                <a:cubicBezTo>
                  <a:pt x="2824" y="52"/>
                  <a:pt x="2839" y="56"/>
                  <a:pt x="2850" y="50"/>
                </a:cubicBezTo>
                <a:cubicBezTo>
                  <a:pt x="2844" y="46"/>
                  <a:pt x="2836" y="47"/>
                  <a:pt x="2831" y="43"/>
                </a:cubicBezTo>
                <a:cubicBezTo>
                  <a:pt x="2830" y="43"/>
                  <a:pt x="2811" y="47"/>
                  <a:pt x="2821" y="41"/>
                </a:cubicBezTo>
                <a:cubicBezTo>
                  <a:pt x="2816" y="40"/>
                  <a:pt x="2808" y="38"/>
                  <a:pt x="2806" y="43"/>
                </a:cubicBezTo>
                <a:cubicBezTo>
                  <a:pt x="2805" y="49"/>
                  <a:pt x="2802" y="58"/>
                  <a:pt x="2811" y="56"/>
                </a:cubicBezTo>
                <a:moveTo>
                  <a:pt x="2713" y="35"/>
                </a:moveTo>
                <a:cubicBezTo>
                  <a:pt x="2721" y="37"/>
                  <a:pt x="2727" y="38"/>
                  <a:pt x="2735" y="36"/>
                </a:cubicBezTo>
                <a:cubicBezTo>
                  <a:pt x="2728" y="32"/>
                  <a:pt x="2718" y="33"/>
                  <a:pt x="2710" y="33"/>
                </a:cubicBezTo>
                <a:cubicBezTo>
                  <a:pt x="2711" y="34"/>
                  <a:pt x="2712" y="34"/>
                  <a:pt x="2713" y="35"/>
                </a:cubicBezTo>
                <a:moveTo>
                  <a:pt x="2717" y="32"/>
                </a:moveTo>
                <a:cubicBezTo>
                  <a:pt x="2731" y="32"/>
                  <a:pt x="2747" y="35"/>
                  <a:pt x="2760" y="31"/>
                </a:cubicBezTo>
                <a:cubicBezTo>
                  <a:pt x="2757" y="30"/>
                  <a:pt x="2755" y="29"/>
                  <a:pt x="2754" y="27"/>
                </a:cubicBezTo>
                <a:cubicBezTo>
                  <a:pt x="2756" y="27"/>
                  <a:pt x="2758" y="27"/>
                  <a:pt x="2760" y="27"/>
                </a:cubicBezTo>
                <a:cubicBezTo>
                  <a:pt x="2753" y="24"/>
                  <a:pt x="2738" y="20"/>
                  <a:pt x="2730" y="21"/>
                </a:cubicBezTo>
                <a:cubicBezTo>
                  <a:pt x="2731" y="22"/>
                  <a:pt x="2733" y="22"/>
                  <a:pt x="2734" y="22"/>
                </a:cubicBezTo>
                <a:cubicBezTo>
                  <a:pt x="2728" y="23"/>
                  <a:pt x="2718" y="22"/>
                  <a:pt x="2714" y="26"/>
                </a:cubicBezTo>
                <a:cubicBezTo>
                  <a:pt x="2716" y="26"/>
                  <a:pt x="2718" y="26"/>
                  <a:pt x="2719" y="26"/>
                </a:cubicBezTo>
                <a:cubicBezTo>
                  <a:pt x="2718" y="30"/>
                  <a:pt x="2714" y="28"/>
                  <a:pt x="2710" y="31"/>
                </a:cubicBezTo>
                <a:cubicBezTo>
                  <a:pt x="2714" y="30"/>
                  <a:pt x="2715" y="32"/>
                  <a:pt x="2717" y="32"/>
                </a:cubicBezTo>
                <a:moveTo>
                  <a:pt x="2136" y="149"/>
                </a:moveTo>
                <a:cubicBezTo>
                  <a:pt x="2139" y="151"/>
                  <a:pt x="2141" y="148"/>
                  <a:pt x="2136" y="149"/>
                </a:cubicBezTo>
                <a:moveTo>
                  <a:pt x="2106" y="163"/>
                </a:moveTo>
                <a:cubicBezTo>
                  <a:pt x="2108" y="162"/>
                  <a:pt x="2113" y="162"/>
                  <a:pt x="2113" y="161"/>
                </a:cubicBezTo>
                <a:cubicBezTo>
                  <a:pt x="2115" y="159"/>
                  <a:pt x="2114" y="156"/>
                  <a:pt x="2111" y="156"/>
                </a:cubicBezTo>
                <a:cubicBezTo>
                  <a:pt x="2105" y="156"/>
                  <a:pt x="2099" y="161"/>
                  <a:pt x="2106" y="163"/>
                </a:cubicBezTo>
                <a:moveTo>
                  <a:pt x="2425" y="29"/>
                </a:moveTo>
                <a:cubicBezTo>
                  <a:pt x="2429" y="33"/>
                  <a:pt x="2433" y="34"/>
                  <a:pt x="2439" y="32"/>
                </a:cubicBezTo>
                <a:cubicBezTo>
                  <a:pt x="2438" y="32"/>
                  <a:pt x="2437" y="31"/>
                  <a:pt x="2435" y="31"/>
                </a:cubicBezTo>
                <a:cubicBezTo>
                  <a:pt x="2438" y="30"/>
                  <a:pt x="2441" y="30"/>
                  <a:pt x="2444" y="30"/>
                </a:cubicBezTo>
                <a:cubicBezTo>
                  <a:pt x="2439" y="29"/>
                  <a:pt x="2426" y="28"/>
                  <a:pt x="2425" y="29"/>
                </a:cubicBezTo>
                <a:moveTo>
                  <a:pt x="2044" y="41"/>
                </a:moveTo>
                <a:cubicBezTo>
                  <a:pt x="2047" y="45"/>
                  <a:pt x="2054" y="44"/>
                  <a:pt x="2058" y="46"/>
                </a:cubicBezTo>
                <a:cubicBezTo>
                  <a:pt x="2055" y="46"/>
                  <a:pt x="2052" y="45"/>
                  <a:pt x="2048" y="45"/>
                </a:cubicBezTo>
                <a:cubicBezTo>
                  <a:pt x="2055" y="52"/>
                  <a:pt x="2068" y="55"/>
                  <a:pt x="2077" y="51"/>
                </a:cubicBezTo>
                <a:cubicBezTo>
                  <a:pt x="2073" y="47"/>
                  <a:pt x="2079" y="46"/>
                  <a:pt x="2083" y="47"/>
                </a:cubicBezTo>
                <a:cubicBezTo>
                  <a:pt x="2084" y="47"/>
                  <a:pt x="2084" y="51"/>
                  <a:pt x="2088" y="51"/>
                </a:cubicBezTo>
                <a:cubicBezTo>
                  <a:pt x="2091" y="51"/>
                  <a:pt x="2096" y="51"/>
                  <a:pt x="2099" y="51"/>
                </a:cubicBezTo>
                <a:cubicBezTo>
                  <a:pt x="2089" y="53"/>
                  <a:pt x="2079" y="53"/>
                  <a:pt x="2069" y="55"/>
                </a:cubicBezTo>
                <a:cubicBezTo>
                  <a:pt x="2067" y="55"/>
                  <a:pt x="2068" y="59"/>
                  <a:pt x="2070" y="59"/>
                </a:cubicBezTo>
                <a:cubicBezTo>
                  <a:pt x="2074" y="59"/>
                  <a:pt x="2077" y="58"/>
                  <a:pt x="2080" y="58"/>
                </a:cubicBezTo>
                <a:cubicBezTo>
                  <a:pt x="2086" y="58"/>
                  <a:pt x="2092" y="58"/>
                  <a:pt x="2097" y="56"/>
                </a:cubicBezTo>
                <a:cubicBezTo>
                  <a:pt x="2092" y="59"/>
                  <a:pt x="2083" y="59"/>
                  <a:pt x="2078" y="59"/>
                </a:cubicBezTo>
                <a:cubicBezTo>
                  <a:pt x="2081" y="60"/>
                  <a:pt x="2086" y="60"/>
                  <a:pt x="2089" y="61"/>
                </a:cubicBezTo>
                <a:cubicBezTo>
                  <a:pt x="2087" y="61"/>
                  <a:pt x="2068" y="60"/>
                  <a:pt x="2072" y="63"/>
                </a:cubicBezTo>
                <a:cubicBezTo>
                  <a:pt x="2078" y="68"/>
                  <a:pt x="2087" y="65"/>
                  <a:pt x="2092" y="67"/>
                </a:cubicBezTo>
                <a:cubicBezTo>
                  <a:pt x="2090" y="67"/>
                  <a:pt x="2088" y="67"/>
                  <a:pt x="2086" y="68"/>
                </a:cubicBezTo>
                <a:cubicBezTo>
                  <a:pt x="2089" y="70"/>
                  <a:pt x="2096" y="73"/>
                  <a:pt x="2100" y="70"/>
                </a:cubicBezTo>
                <a:cubicBezTo>
                  <a:pt x="2098" y="62"/>
                  <a:pt x="2108" y="63"/>
                  <a:pt x="2110" y="58"/>
                </a:cubicBezTo>
                <a:cubicBezTo>
                  <a:pt x="2116" y="49"/>
                  <a:pt x="2120" y="48"/>
                  <a:pt x="2131" y="49"/>
                </a:cubicBezTo>
                <a:cubicBezTo>
                  <a:pt x="2129" y="49"/>
                  <a:pt x="2126" y="50"/>
                  <a:pt x="2123" y="50"/>
                </a:cubicBezTo>
                <a:cubicBezTo>
                  <a:pt x="2129" y="52"/>
                  <a:pt x="2132" y="53"/>
                  <a:pt x="2137" y="53"/>
                </a:cubicBezTo>
                <a:cubicBezTo>
                  <a:pt x="2135" y="53"/>
                  <a:pt x="2132" y="54"/>
                  <a:pt x="2130" y="55"/>
                </a:cubicBezTo>
                <a:cubicBezTo>
                  <a:pt x="2132" y="55"/>
                  <a:pt x="2135" y="56"/>
                  <a:pt x="2137" y="56"/>
                </a:cubicBezTo>
                <a:cubicBezTo>
                  <a:pt x="2135" y="58"/>
                  <a:pt x="2133" y="60"/>
                  <a:pt x="2131" y="61"/>
                </a:cubicBezTo>
                <a:cubicBezTo>
                  <a:pt x="2135" y="63"/>
                  <a:pt x="2142" y="60"/>
                  <a:pt x="2147" y="61"/>
                </a:cubicBezTo>
                <a:cubicBezTo>
                  <a:pt x="2137" y="66"/>
                  <a:pt x="2161" y="58"/>
                  <a:pt x="2164" y="59"/>
                </a:cubicBezTo>
                <a:cubicBezTo>
                  <a:pt x="2160" y="55"/>
                  <a:pt x="2154" y="58"/>
                  <a:pt x="2149" y="56"/>
                </a:cubicBezTo>
                <a:cubicBezTo>
                  <a:pt x="2150" y="55"/>
                  <a:pt x="2151" y="54"/>
                  <a:pt x="2152" y="54"/>
                </a:cubicBezTo>
                <a:cubicBezTo>
                  <a:pt x="2150" y="53"/>
                  <a:pt x="2142" y="54"/>
                  <a:pt x="2142" y="52"/>
                </a:cubicBezTo>
                <a:cubicBezTo>
                  <a:pt x="2141" y="49"/>
                  <a:pt x="2136" y="48"/>
                  <a:pt x="2134" y="48"/>
                </a:cubicBezTo>
                <a:cubicBezTo>
                  <a:pt x="2134" y="48"/>
                  <a:pt x="2135" y="47"/>
                  <a:pt x="2135" y="46"/>
                </a:cubicBezTo>
                <a:cubicBezTo>
                  <a:pt x="2131" y="46"/>
                  <a:pt x="2128" y="46"/>
                  <a:pt x="2124" y="45"/>
                </a:cubicBezTo>
                <a:cubicBezTo>
                  <a:pt x="2126" y="45"/>
                  <a:pt x="2127" y="44"/>
                  <a:pt x="2128" y="44"/>
                </a:cubicBezTo>
                <a:cubicBezTo>
                  <a:pt x="2123" y="42"/>
                  <a:pt x="2118" y="45"/>
                  <a:pt x="2112" y="42"/>
                </a:cubicBezTo>
                <a:cubicBezTo>
                  <a:pt x="2108" y="40"/>
                  <a:pt x="2107" y="36"/>
                  <a:pt x="2101" y="41"/>
                </a:cubicBezTo>
                <a:cubicBezTo>
                  <a:pt x="2103" y="40"/>
                  <a:pt x="2103" y="38"/>
                  <a:pt x="2105" y="37"/>
                </a:cubicBezTo>
                <a:cubicBezTo>
                  <a:pt x="2095" y="32"/>
                  <a:pt x="2076" y="32"/>
                  <a:pt x="2091" y="45"/>
                </a:cubicBezTo>
                <a:cubicBezTo>
                  <a:pt x="2085" y="43"/>
                  <a:pt x="2081" y="36"/>
                  <a:pt x="2075" y="36"/>
                </a:cubicBezTo>
                <a:cubicBezTo>
                  <a:pt x="2069" y="36"/>
                  <a:pt x="2072" y="40"/>
                  <a:pt x="2066" y="38"/>
                </a:cubicBezTo>
                <a:cubicBezTo>
                  <a:pt x="2064" y="38"/>
                  <a:pt x="2060" y="38"/>
                  <a:pt x="2059" y="38"/>
                </a:cubicBezTo>
                <a:cubicBezTo>
                  <a:pt x="2062" y="37"/>
                  <a:pt x="2067" y="37"/>
                  <a:pt x="2070" y="36"/>
                </a:cubicBezTo>
                <a:cubicBezTo>
                  <a:pt x="2065" y="33"/>
                  <a:pt x="2048" y="35"/>
                  <a:pt x="2043" y="39"/>
                </a:cubicBezTo>
                <a:cubicBezTo>
                  <a:pt x="2043" y="39"/>
                  <a:pt x="2044" y="40"/>
                  <a:pt x="2044" y="41"/>
                </a:cubicBezTo>
                <a:moveTo>
                  <a:pt x="1981" y="278"/>
                </a:moveTo>
                <a:cubicBezTo>
                  <a:pt x="1982" y="279"/>
                  <a:pt x="1981" y="280"/>
                  <a:pt x="1982" y="281"/>
                </a:cubicBezTo>
                <a:cubicBezTo>
                  <a:pt x="1983" y="279"/>
                  <a:pt x="1981" y="279"/>
                  <a:pt x="1981" y="278"/>
                </a:cubicBezTo>
                <a:moveTo>
                  <a:pt x="2060" y="200"/>
                </a:moveTo>
                <a:cubicBezTo>
                  <a:pt x="2060" y="200"/>
                  <a:pt x="2059" y="202"/>
                  <a:pt x="2059" y="202"/>
                </a:cubicBezTo>
                <a:cubicBezTo>
                  <a:pt x="2061" y="202"/>
                  <a:pt x="2060" y="202"/>
                  <a:pt x="2062" y="201"/>
                </a:cubicBezTo>
                <a:cubicBezTo>
                  <a:pt x="2062" y="201"/>
                  <a:pt x="2060" y="199"/>
                  <a:pt x="2060" y="200"/>
                </a:cubicBezTo>
                <a:moveTo>
                  <a:pt x="2066" y="176"/>
                </a:moveTo>
                <a:cubicBezTo>
                  <a:pt x="2066" y="176"/>
                  <a:pt x="2064" y="177"/>
                  <a:pt x="2063" y="179"/>
                </a:cubicBezTo>
                <a:cubicBezTo>
                  <a:pt x="2066" y="178"/>
                  <a:pt x="2066" y="177"/>
                  <a:pt x="2066" y="176"/>
                </a:cubicBezTo>
                <a:moveTo>
                  <a:pt x="2068" y="174"/>
                </a:moveTo>
                <a:cubicBezTo>
                  <a:pt x="2068" y="175"/>
                  <a:pt x="2067" y="176"/>
                  <a:pt x="2067" y="176"/>
                </a:cubicBezTo>
                <a:cubicBezTo>
                  <a:pt x="2070" y="176"/>
                  <a:pt x="2068" y="175"/>
                  <a:pt x="2068" y="174"/>
                </a:cubicBezTo>
                <a:moveTo>
                  <a:pt x="2401" y="24"/>
                </a:moveTo>
                <a:cubicBezTo>
                  <a:pt x="2409" y="25"/>
                  <a:pt x="2422" y="29"/>
                  <a:pt x="2429" y="26"/>
                </a:cubicBezTo>
                <a:cubicBezTo>
                  <a:pt x="2428" y="26"/>
                  <a:pt x="2428" y="26"/>
                  <a:pt x="2428" y="25"/>
                </a:cubicBezTo>
                <a:cubicBezTo>
                  <a:pt x="2429" y="25"/>
                  <a:pt x="2431" y="25"/>
                  <a:pt x="2432" y="25"/>
                </a:cubicBezTo>
                <a:cubicBezTo>
                  <a:pt x="2426" y="24"/>
                  <a:pt x="2420" y="23"/>
                  <a:pt x="2414" y="23"/>
                </a:cubicBezTo>
                <a:cubicBezTo>
                  <a:pt x="2418" y="23"/>
                  <a:pt x="2421" y="24"/>
                  <a:pt x="2424" y="25"/>
                </a:cubicBezTo>
                <a:cubicBezTo>
                  <a:pt x="2419" y="24"/>
                  <a:pt x="2402" y="22"/>
                  <a:pt x="2401" y="24"/>
                </a:cubicBezTo>
                <a:moveTo>
                  <a:pt x="2355" y="28"/>
                </a:moveTo>
                <a:cubicBezTo>
                  <a:pt x="2353" y="28"/>
                  <a:pt x="2351" y="28"/>
                  <a:pt x="2349" y="29"/>
                </a:cubicBezTo>
                <a:cubicBezTo>
                  <a:pt x="2350" y="29"/>
                  <a:pt x="2351" y="29"/>
                  <a:pt x="2353" y="29"/>
                </a:cubicBezTo>
                <a:cubicBezTo>
                  <a:pt x="2351" y="30"/>
                  <a:pt x="2350" y="30"/>
                  <a:pt x="2348" y="30"/>
                </a:cubicBezTo>
                <a:cubicBezTo>
                  <a:pt x="2349" y="30"/>
                  <a:pt x="2351" y="30"/>
                  <a:pt x="2352" y="30"/>
                </a:cubicBezTo>
                <a:cubicBezTo>
                  <a:pt x="2348" y="32"/>
                  <a:pt x="2344" y="30"/>
                  <a:pt x="2340" y="31"/>
                </a:cubicBezTo>
                <a:cubicBezTo>
                  <a:pt x="2344" y="33"/>
                  <a:pt x="2348" y="30"/>
                  <a:pt x="2353" y="32"/>
                </a:cubicBezTo>
                <a:cubicBezTo>
                  <a:pt x="2351" y="32"/>
                  <a:pt x="2350" y="33"/>
                  <a:pt x="2349" y="33"/>
                </a:cubicBezTo>
                <a:cubicBezTo>
                  <a:pt x="2353" y="34"/>
                  <a:pt x="2362" y="31"/>
                  <a:pt x="2366" y="29"/>
                </a:cubicBezTo>
                <a:cubicBezTo>
                  <a:pt x="2365" y="29"/>
                  <a:pt x="2365" y="29"/>
                  <a:pt x="2365" y="29"/>
                </a:cubicBezTo>
                <a:cubicBezTo>
                  <a:pt x="2370" y="29"/>
                  <a:pt x="2375" y="28"/>
                  <a:pt x="2380" y="27"/>
                </a:cubicBezTo>
                <a:cubicBezTo>
                  <a:pt x="2372" y="25"/>
                  <a:pt x="2365" y="24"/>
                  <a:pt x="2357" y="27"/>
                </a:cubicBezTo>
                <a:cubicBezTo>
                  <a:pt x="2359" y="26"/>
                  <a:pt x="2361" y="27"/>
                  <a:pt x="2362" y="27"/>
                </a:cubicBezTo>
                <a:cubicBezTo>
                  <a:pt x="2362" y="27"/>
                  <a:pt x="2363" y="27"/>
                  <a:pt x="2363" y="28"/>
                </a:cubicBezTo>
                <a:cubicBezTo>
                  <a:pt x="2360" y="29"/>
                  <a:pt x="2357" y="29"/>
                  <a:pt x="2355" y="28"/>
                </a:cubicBezTo>
                <a:moveTo>
                  <a:pt x="2335" y="29"/>
                </a:moveTo>
                <a:cubicBezTo>
                  <a:pt x="2339" y="29"/>
                  <a:pt x="2343" y="26"/>
                  <a:pt x="2346" y="26"/>
                </a:cubicBezTo>
                <a:cubicBezTo>
                  <a:pt x="2349" y="26"/>
                  <a:pt x="2353" y="28"/>
                  <a:pt x="2356" y="28"/>
                </a:cubicBezTo>
                <a:cubicBezTo>
                  <a:pt x="2350" y="23"/>
                  <a:pt x="2332" y="26"/>
                  <a:pt x="2325" y="28"/>
                </a:cubicBezTo>
                <a:cubicBezTo>
                  <a:pt x="2328" y="28"/>
                  <a:pt x="2332" y="29"/>
                  <a:pt x="2335" y="29"/>
                </a:cubicBezTo>
                <a:moveTo>
                  <a:pt x="2111" y="33"/>
                </a:moveTo>
                <a:cubicBezTo>
                  <a:pt x="2109" y="34"/>
                  <a:pt x="2107" y="35"/>
                  <a:pt x="2105" y="35"/>
                </a:cubicBezTo>
                <a:cubicBezTo>
                  <a:pt x="2115" y="40"/>
                  <a:pt x="2127" y="33"/>
                  <a:pt x="2137" y="36"/>
                </a:cubicBezTo>
                <a:cubicBezTo>
                  <a:pt x="2133" y="37"/>
                  <a:pt x="2129" y="37"/>
                  <a:pt x="2125" y="37"/>
                </a:cubicBezTo>
                <a:cubicBezTo>
                  <a:pt x="2126" y="38"/>
                  <a:pt x="2126" y="38"/>
                  <a:pt x="2127" y="38"/>
                </a:cubicBezTo>
                <a:cubicBezTo>
                  <a:pt x="2124" y="38"/>
                  <a:pt x="2121" y="37"/>
                  <a:pt x="2118" y="38"/>
                </a:cubicBezTo>
                <a:cubicBezTo>
                  <a:pt x="2126" y="40"/>
                  <a:pt x="2132" y="40"/>
                  <a:pt x="2140" y="40"/>
                </a:cubicBezTo>
                <a:cubicBezTo>
                  <a:pt x="2145" y="40"/>
                  <a:pt x="2148" y="43"/>
                  <a:pt x="2154" y="43"/>
                </a:cubicBezTo>
                <a:cubicBezTo>
                  <a:pt x="2163" y="42"/>
                  <a:pt x="2175" y="40"/>
                  <a:pt x="2180" y="33"/>
                </a:cubicBezTo>
                <a:cubicBezTo>
                  <a:pt x="2174" y="31"/>
                  <a:pt x="2164" y="33"/>
                  <a:pt x="2160" y="30"/>
                </a:cubicBezTo>
                <a:cubicBezTo>
                  <a:pt x="2156" y="31"/>
                  <a:pt x="2150" y="33"/>
                  <a:pt x="2145" y="32"/>
                </a:cubicBezTo>
                <a:cubicBezTo>
                  <a:pt x="2146" y="32"/>
                  <a:pt x="2147" y="30"/>
                  <a:pt x="2147" y="29"/>
                </a:cubicBezTo>
                <a:cubicBezTo>
                  <a:pt x="2144" y="28"/>
                  <a:pt x="2140" y="31"/>
                  <a:pt x="2140" y="31"/>
                </a:cubicBezTo>
                <a:cubicBezTo>
                  <a:pt x="2140" y="31"/>
                  <a:pt x="2140" y="33"/>
                  <a:pt x="2138" y="33"/>
                </a:cubicBezTo>
                <a:cubicBezTo>
                  <a:pt x="2137" y="34"/>
                  <a:pt x="2136" y="31"/>
                  <a:pt x="2135" y="31"/>
                </a:cubicBezTo>
                <a:cubicBezTo>
                  <a:pt x="2128" y="32"/>
                  <a:pt x="2121" y="27"/>
                  <a:pt x="2115" y="30"/>
                </a:cubicBezTo>
                <a:cubicBezTo>
                  <a:pt x="2116" y="30"/>
                  <a:pt x="2118" y="30"/>
                  <a:pt x="2119" y="30"/>
                </a:cubicBezTo>
                <a:cubicBezTo>
                  <a:pt x="2116" y="32"/>
                  <a:pt x="2107" y="31"/>
                  <a:pt x="2102" y="33"/>
                </a:cubicBezTo>
                <a:cubicBezTo>
                  <a:pt x="2105" y="33"/>
                  <a:pt x="2108" y="33"/>
                  <a:pt x="2111" y="33"/>
                </a:cubicBezTo>
                <a:moveTo>
                  <a:pt x="1040" y="66"/>
                </a:moveTo>
                <a:cubicBezTo>
                  <a:pt x="1041" y="65"/>
                  <a:pt x="1042" y="65"/>
                  <a:pt x="1043" y="65"/>
                </a:cubicBezTo>
                <a:cubicBezTo>
                  <a:pt x="1041" y="65"/>
                  <a:pt x="1040" y="65"/>
                  <a:pt x="1039" y="65"/>
                </a:cubicBezTo>
                <a:cubicBezTo>
                  <a:pt x="1038" y="66"/>
                  <a:pt x="1040" y="66"/>
                  <a:pt x="1040" y="66"/>
                </a:cubicBezTo>
                <a:moveTo>
                  <a:pt x="1033" y="64"/>
                </a:moveTo>
                <a:cubicBezTo>
                  <a:pt x="1043" y="70"/>
                  <a:pt x="1043" y="55"/>
                  <a:pt x="1034" y="59"/>
                </a:cubicBezTo>
                <a:cubicBezTo>
                  <a:pt x="1034" y="60"/>
                  <a:pt x="1033" y="63"/>
                  <a:pt x="1033" y="64"/>
                </a:cubicBezTo>
                <a:moveTo>
                  <a:pt x="1107" y="1991"/>
                </a:moveTo>
                <a:cubicBezTo>
                  <a:pt x="1107" y="1988"/>
                  <a:pt x="1097" y="1984"/>
                  <a:pt x="1093" y="1984"/>
                </a:cubicBezTo>
                <a:cubicBezTo>
                  <a:pt x="1094" y="1985"/>
                  <a:pt x="1094" y="1985"/>
                  <a:pt x="1094" y="1986"/>
                </a:cubicBezTo>
                <a:cubicBezTo>
                  <a:pt x="1091" y="1985"/>
                  <a:pt x="1090" y="1984"/>
                  <a:pt x="1087" y="1985"/>
                </a:cubicBezTo>
                <a:cubicBezTo>
                  <a:pt x="1091" y="1988"/>
                  <a:pt x="1093" y="1992"/>
                  <a:pt x="1098" y="1993"/>
                </a:cubicBezTo>
                <a:cubicBezTo>
                  <a:pt x="1098" y="1992"/>
                  <a:pt x="1098" y="1991"/>
                  <a:pt x="1097" y="1990"/>
                </a:cubicBezTo>
                <a:cubicBezTo>
                  <a:pt x="1102" y="1990"/>
                  <a:pt x="1104" y="1992"/>
                  <a:pt x="1100" y="1994"/>
                </a:cubicBezTo>
                <a:cubicBezTo>
                  <a:pt x="1103" y="1995"/>
                  <a:pt x="1104" y="1994"/>
                  <a:pt x="1107" y="1994"/>
                </a:cubicBezTo>
                <a:cubicBezTo>
                  <a:pt x="1105" y="1992"/>
                  <a:pt x="1106" y="1990"/>
                  <a:pt x="1107" y="1991"/>
                </a:cubicBezTo>
                <a:moveTo>
                  <a:pt x="1043" y="79"/>
                </a:moveTo>
                <a:cubicBezTo>
                  <a:pt x="1042" y="79"/>
                  <a:pt x="1041" y="79"/>
                  <a:pt x="1040" y="79"/>
                </a:cubicBezTo>
                <a:cubicBezTo>
                  <a:pt x="1040" y="79"/>
                  <a:pt x="1042" y="78"/>
                  <a:pt x="1042" y="78"/>
                </a:cubicBezTo>
                <a:cubicBezTo>
                  <a:pt x="1037" y="78"/>
                  <a:pt x="1032" y="79"/>
                  <a:pt x="1027" y="81"/>
                </a:cubicBezTo>
                <a:cubicBezTo>
                  <a:pt x="1029" y="81"/>
                  <a:pt x="1032" y="81"/>
                  <a:pt x="1034" y="81"/>
                </a:cubicBezTo>
                <a:cubicBezTo>
                  <a:pt x="1032" y="82"/>
                  <a:pt x="1030" y="83"/>
                  <a:pt x="1029" y="84"/>
                </a:cubicBezTo>
                <a:cubicBezTo>
                  <a:pt x="1039" y="83"/>
                  <a:pt x="1048" y="82"/>
                  <a:pt x="1057" y="82"/>
                </a:cubicBezTo>
                <a:cubicBezTo>
                  <a:pt x="1052" y="83"/>
                  <a:pt x="1043" y="83"/>
                  <a:pt x="1043" y="90"/>
                </a:cubicBezTo>
                <a:cubicBezTo>
                  <a:pt x="1051" y="91"/>
                  <a:pt x="1062" y="91"/>
                  <a:pt x="1070" y="88"/>
                </a:cubicBezTo>
                <a:cubicBezTo>
                  <a:pt x="1069" y="88"/>
                  <a:pt x="1069" y="87"/>
                  <a:pt x="1067" y="86"/>
                </a:cubicBezTo>
                <a:cubicBezTo>
                  <a:pt x="1072" y="83"/>
                  <a:pt x="1075" y="85"/>
                  <a:pt x="1079" y="82"/>
                </a:cubicBezTo>
                <a:cubicBezTo>
                  <a:pt x="1079" y="82"/>
                  <a:pt x="1077" y="81"/>
                  <a:pt x="1077" y="81"/>
                </a:cubicBezTo>
                <a:cubicBezTo>
                  <a:pt x="1081" y="79"/>
                  <a:pt x="1084" y="76"/>
                  <a:pt x="1087" y="73"/>
                </a:cubicBezTo>
                <a:cubicBezTo>
                  <a:pt x="1083" y="67"/>
                  <a:pt x="1079" y="73"/>
                  <a:pt x="1074" y="73"/>
                </a:cubicBezTo>
                <a:cubicBezTo>
                  <a:pt x="1075" y="73"/>
                  <a:pt x="1070" y="71"/>
                  <a:pt x="1068" y="71"/>
                </a:cubicBezTo>
                <a:cubicBezTo>
                  <a:pt x="1065" y="71"/>
                  <a:pt x="1062" y="72"/>
                  <a:pt x="1060" y="73"/>
                </a:cubicBezTo>
                <a:cubicBezTo>
                  <a:pt x="1061" y="73"/>
                  <a:pt x="1064" y="74"/>
                  <a:pt x="1066" y="75"/>
                </a:cubicBezTo>
                <a:cubicBezTo>
                  <a:pt x="1062" y="74"/>
                  <a:pt x="1059" y="74"/>
                  <a:pt x="1061" y="79"/>
                </a:cubicBezTo>
                <a:cubicBezTo>
                  <a:pt x="1057" y="77"/>
                  <a:pt x="1057" y="72"/>
                  <a:pt x="1051" y="73"/>
                </a:cubicBezTo>
                <a:cubicBezTo>
                  <a:pt x="1045" y="74"/>
                  <a:pt x="1046" y="79"/>
                  <a:pt x="1043" y="79"/>
                </a:cubicBezTo>
                <a:moveTo>
                  <a:pt x="1035" y="78"/>
                </a:moveTo>
                <a:cubicBezTo>
                  <a:pt x="1037" y="78"/>
                  <a:pt x="1040" y="77"/>
                  <a:pt x="1042" y="75"/>
                </a:cubicBezTo>
                <a:cubicBezTo>
                  <a:pt x="1036" y="75"/>
                  <a:pt x="1027" y="74"/>
                  <a:pt x="1023" y="77"/>
                </a:cubicBezTo>
                <a:cubicBezTo>
                  <a:pt x="1027" y="78"/>
                  <a:pt x="1031" y="78"/>
                  <a:pt x="1035" y="78"/>
                </a:cubicBezTo>
                <a:moveTo>
                  <a:pt x="1018" y="106"/>
                </a:moveTo>
                <a:cubicBezTo>
                  <a:pt x="1019" y="106"/>
                  <a:pt x="1020" y="106"/>
                  <a:pt x="1019" y="107"/>
                </a:cubicBezTo>
                <a:cubicBezTo>
                  <a:pt x="1016" y="106"/>
                  <a:pt x="1013" y="107"/>
                  <a:pt x="1010" y="108"/>
                </a:cubicBezTo>
                <a:cubicBezTo>
                  <a:pt x="1012" y="111"/>
                  <a:pt x="1016" y="111"/>
                  <a:pt x="1019" y="110"/>
                </a:cubicBezTo>
                <a:cubicBezTo>
                  <a:pt x="1017" y="111"/>
                  <a:pt x="1016" y="112"/>
                  <a:pt x="1015" y="113"/>
                </a:cubicBezTo>
                <a:cubicBezTo>
                  <a:pt x="1016" y="113"/>
                  <a:pt x="1017" y="112"/>
                  <a:pt x="1018" y="112"/>
                </a:cubicBezTo>
                <a:cubicBezTo>
                  <a:pt x="1016" y="117"/>
                  <a:pt x="1003" y="121"/>
                  <a:pt x="1000" y="114"/>
                </a:cubicBezTo>
                <a:cubicBezTo>
                  <a:pt x="1002" y="110"/>
                  <a:pt x="982" y="117"/>
                  <a:pt x="993" y="120"/>
                </a:cubicBezTo>
                <a:cubicBezTo>
                  <a:pt x="993" y="120"/>
                  <a:pt x="992" y="121"/>
                  <a:pt x="992" y="122"/>
                </a:cubicBezTo>
                <a:cubicBezTo>
                  <a:pt x="998" y="122"/>
                  <a:pt x="1008" y="126"/>
                  <a:pt x="1003" y="134"/>
                </a:cubicBezTo>
                <a:cubicBezTo>
                  <a:pt x="1008" y="135"/>
                  <a:pt x="1012" y="134"/>
                  <a:pt x="1017" y="132"/>
                </a:cubicBezTo>
                <a:cubicBezTo>
                  <a:pt x="1015" y="129"/>
                  <a:pt x="1015" y="130"/>
                  <a:pt x="1018" y="128"/>
                </a:cubicBezTo>
                <a:cubicBezTo>
                  <a:pt x="1013" y="133"/>
                  <a:pt x="1030" y="130"/>
                  <a:pt x="1033" y="128"/>
                </a:cubicBezTo>
                <a:cubicBezTo>
                  <a:pt x="1037" y="127"/>
                  <a:pt x="1046" y="122"/>
                  <a:pt x="1047" y="117"/>
                </a:cubicBezTo>
                <a:cubicBezTo>
                  <a:pt x="1045" y="117"/>
                  <a:pt x="1042" y="117"/>
                  <a:pt x="1040" y="119"/>
                </a:cubicBezTo>
                <a:cubicBezTo>
                  <a:pt x="1042" y="117"/>
                  <a:pt x="1042" y="116"/>
                  <a:pt x="1043" y="114"/>
                </a:cubicBezTo>
                <a:cubicBezTo>
                  <a:pt x="1039" y="113"/>
                  <a:pt x="1035" y="113"/>
                  <a:pt x="1031" y="115"/>
                </a:cubicBezTo>
                <a:cubicBezTo>
                  <a:pt x="1036" y="111"/>
                  <a:pt x="1043" y="112"/>
                  <a:pt x="1048" y="109"/>
                </a:cubicBezTo>
                <a:cubicBezTo>
                  <a:pt x="1053" y="107"/>
                  <a:pt x="1060" y="101"/>
                  <a:pt x="1050" y="103"/>
                </a:cubicBezTo>
                <a:cubicBezTo>
                  <a:pt x="1044" y="104"/>
                  <a:pt x="1039" y="104"/>
                  <a:pt x="1034" y="104"/>
                </a:cubicBezTo>
                <a:cubicBezTo>
                  <a:pt x="1029" y="104"/>
                  <a:pt x="1022" y="102"/>
                  <a:pt x="1018" y="106"/>
                </a:cubicBezTo>
                <a:moveTo>
                  <a:pt x="451" y="378"/>
                </a:moveTo>
                <a:cubicBezTo>
                  <a:pt x="445" y="364"/>
                  <a:pt x="447" y="390"/>
                  <a:pt x="451" y="378"/>
                </a:cubicBezTo>
                <a:moveTo>
                  <a:pt x="455" y="339"/>
                </a:moveTo>
                <a:cubicBezTo>
                  <a:pt x="458" y="342"/>
                  <a:pt x="460" y="341"/>
                  <a:pt x="463" y="338"/>
                </a:cubicBezTo>
                <a:cubicBezTo>
                  <a:pt x="463" y="337"/>
                  <a:pt x="461" y="337"/>
                  <a:pt x="460" y="337"/>
                </a:cubicBezTo>
                <a:cubicBezTo>
                  <a:pt x="461" y="336"/>
                  <a:pt x="462" y="336"/>
                  <a:pt x="462" y="335"/>
                </a:cubicBezTo>
                <a:cubicBezTo>
                  <a:pt x="461" y="336"/>
                  <a:pt x="459" y="336"/>
                  <a:pt x="458" y="336"/>
                </a:cubicBezTo>
                <a:cubicBezTo>
                  <a:pt x="459" y="336"/>
                  <a:pt x="460" y="335"/>
                  <a:pt x="460" y="334"/>
                </a:cubicBezTo>
                <a:cubicBezTo>
                  <a:pt x="458" y="333"/>
                  <a:pt x="452" y="335"/>
                  <a:pt x="458" y="336"/>
                </a:cubicBezTo>
                <a:cubicBezTo>
                  <a:pt x="456" y="337"/>
                  <a:pt x="456" y="338"/>
                  <a:pt x="455" y="339"/>
                </a:cubicBezTo>
                <a:moveTo>
                  <a:pt x="449" y="403"/>
                </a:moveTo>
                <a:cubicBezTo>
                  <a:pt x="449" y="408"/>
                  <a:pt x="450" y="405"/>
                  <a:pt x="452" y="402"/>
                </a:cubicBezTo>
                <a:cubicBezTo>
                  <a:pt x="451" y="402"/>
                  <a:pt x="450" y="403"/>
                  <a:pt x="449" y="403"/>
                </a:cubicBezTo>
                <a:moveTo>
                  <a:pt x="445" y="415"/>
                </a:moveTo>
                <a:cubicBezTo>
                  <a:pt x="440" y="412"/>
                  <a:pt x="431" y="419"/>
                  <a:pt x="438" y="420"/>
                </a:cubicBezTo>
                <a:cubicBezTo>
                  <a:pt x="436" y="421"/>
                  <a:pt x="436" y="423"/>
                  <a:pt x="434" y="425"/>
                </a:cubicBezTo>
                <a:cubicBezTo>
                  <a:pt x="438" y="424"/>
                  <a:pt x="439" y="427"/>
                  <a:pt x="442" y="429"/>
                </a:cubicBezTo>
                <a:cubicBezTo>
                  <a:pt x="441" y="433"/>
                  <a:pt x="442" y="433"/>
                  <a:pt x="445" y="430"/>
                </a:cubicBezTo>
                <a:cubicBezTo>
                  <a:pt x="445" y="431"/>
                  <a:pt x="445" y="432"/>
                  <a:pt x="446" y="432"/>
                </a:cubicBezTo>
                <a:cubicBezTo>
                  <a:pt x="444" y="433"/>
                  <a:pt x="444" y="434"/>
                  <a:pt x="442" y="435"/>
                </a:cubicBezTo>
                <a:cubicBezTo>
                  <a:pt x="445" y="436"/>
                  <a:pt x="447" y="436"/>
                  <a:pt x="450" y="435"/>
                </a:cubicBezTo>
                <a:cubicBezTo>
                  <a:pt x="449" y="436"/>
                  <a:pt x="449" y="436"/>
                  <a:pt x="448" y="437"/>
                </a:cubicBezTo>
                <a:cubicBezTo>
                  <a:pt x="448" y="437"/>
                  <a:pt x="450" y="437"/>
                  <a:pt x="450" y="437"/>
                </a:cubicBezTo>
                <a:cubicBezTo>
                  <a:pt x="446" y="442"/>
                  <a:pt x="451" y="444"/>
                  <a:pt x="455" y="442"/>
                </a:cubicBezTo>
                <a:cubicBezTo>
                  <a:pt x="446" y="446"/>
                  <a:pt x="463" y="453"/>
                  <a:pt x="467" y="451"/>
                </a:cubicBezTo>
                <a:cubicBezTo>
                  <a:pt x="470" y="449"/>
                  <a:pt x="473" y="444"/>
                  <a:pt x="471" y="440"/>
                </a:cubicBezTo>
                <a:cubicBezTo>
                  <a:pt x="469" y="437"/>
                  <a:pt x="465" y="437"/>
                  <a:pt x="463" y="434"/>
                </a:cubicBezTo>
                <a:cubicBezTo>
                  <a:pt x="463" y="432"/>
                  <a:pt x="465" y="423"/>
                  <a:pt x="466" y="422"/>
                </a:cubicBezTo>
                <a:cubicBezTo>
                  <a:pt x="459" y="421"/>
                  <a:pt x="449" y="420"/>
                  <a:pt x="445" y="415"/>
                </a:cubicBezTo>
                <a:moveTo>
                  <a:pt x="1078" y="57"/>
                </a:moveTo>
                <a:cubicBezTo>
                  <a:pt x="1075" y="56"/>
                  <a:pt x="1068" y="55"/>
                  <a:pt x="1066" y="59"/>
                </a:cubicBezTo>
                <a:cubicBezTo>
                  <a:pt x="1070" y="59"/>
                  <a:pt x="1077" y="60"/>
                  <a:pt x="1078" y="57"/>
                </a:cubicBezTo>
                <a:moveTo>
                  <a:pt x="469" y="424"/>
                </a:moveTo>
                <a:cubicBezTo>
                  <a:pt x="468" y="426"/>
                  <a:pt x="467" y="424"/>
                  <a:pt x="467" y="426"/>
                </a:cubicBezTo>
                <a:cubicBezTo>
                  <a:pt x="469" y="426"/>
                  <a:pt x="469" y="424"/>
                  <a:pt x="469" y="424"/>
                </a:cubicBezTo>
                <a:moveTo>
                  <a:pt x="463" y="327"/>
                </a:moveTo>
                <a:cubicBezTo>
                  <a:pt x="461" y="325"/>
                  <a:pt x="452" y="322"/>
                  <a:pt x="454" y="327"/>
                </a:cubicBezTo>
                <a:cubicBezTo>
                  <a:pt x="453" y="329"/>
                  <a:pt x="451" y="331"/>
                  <a:pt x="449" y="334"/>
                </a:cubicBezTo>
                <a:cubicBezTo>
                  <a:pt x="454" y="335"/>
                  <a:pt x="461" y="331"/>
                  <a:pt x="463" y="327"/>
                </a:cubicBezTo>
                <a:moveTo>
                  <a:pt x="1056" y="72"/>
                </a:moveTo>
                <a:cubicBezTo>
                  <a:pt x="1061" y="71"/>
                  <a:pt x="1065" y="71"/>
                  <a:pt x="1069" y="70"/>
                </a:cubicBezTo>
                <a:cubicBezTo>
                  <a:pt x="1066" y="69"/>
                  <a:pt x="1053" y="70"/>
                  <a:pt x="1056" y="72"/>
                </a:cubicBezTo>
                <a:moveTo>
                  <a:pt x="417" y="386"/>
                </a:moveTo>
                <a:cubicBezTo>
                  <a:pt x="418" y="389"/>
                  <a:pt x="419" y="392"/>
                  <a:pt x="419" y="396"/>
                </a:cubicBezTo>
                <a:cubicBezTo>
                  <a:pt x="422" y="395"/>
                  <a:pt x="422" y="395"/>
                  <a:pt x="423" y="393"/>
                </a:cubicBezTo>
                <a:cubicBezTo>
                  <a:pt x="423" y="393"/>
                  <a:pt x="421" y="393"/>
                  <a:pt x="421" y="393"/>
                </a:cubicBezTo>
                <a:cubicBezTo>
                  <a:pt x="422" y="391"/>
                  <a:pt x="420" y="390"/>
                  <a:pt x="421" y="387"/>
                </a:cubicBezTo>
                <a:cubicBezTo>
                  <a:pt x="423" y="383"/>
                  <a:pt x="427" y="384"/>
                  <a:pt x="427" y="380"/>
                </a:cubicBezTo>
                <a:cubicBezTo>
                  <a:pt x="427" y="380"/>
                  <a:pt x="426" y="380"/>
                  <a:pt x="426" y="380"/>
                </a:cubicBezTo>
                <a:cubicBezTo>
                  <a:pt x="431" y="375"/>
                  <a:pt x="435" y="371"/>
                  <a:pt x="441" y="367"/>
                </a:cubicBezTo>
                <a:cubicBezTo>
                  <a:pt x="438" y="368"/>
                  <a:pt x="435" y="369"/>
                  <a:pt x="432" y="371"/>
                </a:cubicBezTo>
                <a:cubicBezTo>
                  <a:pt x="436" y="364"/>
                  <a:pt x="420" y="367"/>
                  <a:pt x="418" y="376"/>
                </a:cubicBezTo>
                <a:cubicBezTo>
                  <a:pt x="420" y="377"/>
                  <a:pt x="420" y="376"/>
                  <a:pt x="421" y="376"/>
                </a:cubicBezTo>
                <a:cubicBezTo>
                  <a:pt x="421" y="376"/>
                  <a:pt x="422" y="379"/>
                  <a:pt x="422" y="379"/>
                </a:cubicBezTo>
                <a:cubicBezTo>
                  <a:pt x="418" y="378"/>
                  <a:pt x="417" y="379"/>
                  <a:pt x="419" y="381"/>
                </a:cubicBezTo>
                <a:cubicBezTo>
                  <a:pt x="418" y="383"/>
                  <a:pt x="418" y="384"/>
                  <a:pt x="417" y="386"/>
                </a:cubicBezTo>
                <a:moveTo>
                  <a:pt x="435" y="333"/>
                </a:moveTo>
                <a:cubicBezTo>
                  <a:pt x="435" y="335"/>
                  <a:pt x="434" y="336"/>
                  <a:pt x="435" y="338"/>
                </a:cubicBezTo>
                <a:cubicBezTo>
                  <a:pt x="435" y="337"/>
                  <a:pt x="436" y="337"/>
                  <a:pt x="437" y="336"/>
                </a:cubicBezTo>
                <a:cubicBezTo>
                  <a:pt x="436" y="336"/>
                  <a:pt x="436" y="336"/>
                  <a:pt x="436" y="336"/>
                </a:cubicBezTo>
                <a:cubicBezTo>
                  <a:pt x="440" y="333"/>
                  <a:pt x="449" y="325"/>
                  <a:pt x="448" y="320"/>
                </a:cubicBezTo>
                <a:cubicBezTo>
                  <a:pt x="452" y="320"/>
                  <a:pt x="454" y="315"/>
                  <a:pt x="458" y="311"/>
                </a:cubicBezTo>
                <a:cubicBezTo>
                  <a:pt x="444" y="303"/>
                  <a:pt x="434" y="320"/>
                  <a:pt x="442" y="322"/>
                </a:cubicBezTo>
                <a:cubicBezTo>
                  <a:pt x="440" y="324"/>
                  <a:pt x="438" y="327"/>
                  <a:pt x="436" y="329"/>
                </a:cubicBezTo>
                <a:cubicBezTo>
                  <a:pt x="437" y="329"/>
                  <a:pt x="438" y="328"/>
                  <a:pt x="439" y="328"/>
                </a:cubicBezTo>
                <a:cubicBezTo>
                  <a:pt x="438" y="329"/>
                  <a:pt x="437" y="331"/>
                  <a:pt x="436" y="332"/>
                </a:cubicBezTo>
                <a:cubicBezTo>
                  <a:pt x="436" y="332"/>
                  <a:pt x="437" y="332"/>
                  <a:pt x="437" y="331"/>
                </a:cubicBezTo>
                <a:cubicBezTo>
                  <a:pt x="436" y="332"/>
                  <a:pt x="436" y="332"/>
                  <a:pt x="435" y="333"/>
                </a:cubicBezTo>
                <a:moveTo>
                  <a:pt x="463" y="306"/>
                </a:moveTo>
                <a:cubicBezTo>
                  <a:pt x="458" y="313"/>
                  <a:pt x="453" y="319"/>
                  <a:pt x="447" y="326"/>
                </a:cubicBezTo>
                <a:cubicBezTo>
                  <a:pt x="454" y="324"/>
                  <a:pt x="459" y="322"/>
                  <a:pt x="464" y="317"/>
                </a:cubicBezTo>
                <a:cubicBezTo>
                  <a:pt x="469" y="312"/>
                  <a:pt x="464" y="310"/>
                  <a:pt x="463" y="306"/>
                </a:cubicBezTo>
                <a:moveTo>
                  <a:pt x="1089" y="511"/>
                </a:moveTo>
                <a:cubicBezTo>
                  <a:pt x="1090" y="511"/>
                  <a:pt x="1092" y="512"/>
                  <a:pt x="1092" y="509"/>
                </a:cubicBezTo>
                <a:cubicBezTo>
                  <a:pt x="1090" y="509"/>
                  <a:pt x="1091" y="510"/>
                  <a:pt x="1089" y="511"/>
                </a:cubicBezTo>
                <a:moveTo>
                  <a:pt x="954" y="79"/>
                </a:moveTo>
                <a:cubicBezTo>
                  <a:pt x="954" y="73"/>
                  <a:pt x="945" y="76"/>
                  <a:pt x="940" y="75"/>
                </a:cubicBezTo>
                <a:cubicBezTo>
                  <a:pt x="941" y="75"/>
                  <a:pt x="941" y="74"/>
                  <a:pt x="943" y="73"/>
                </a:cubicBezTo>
                <a:cubicBezTo>
                  <a:pt x="937" y="72"/>
                  <a:pt x="929" y="72"/>
                  <a:pt x="924" y="75"/>
                </a:cubicBezTo>
                <a:cubicBezTo>
                  <a:pt x="925" y="75"/>
                  <a:pt x="926" y="76"/>
                  <a:pt x="926" y="76"/>
                </a:cubicBezTo>
                <a:cubicBezTo>
                  <a:pt x="921" y="76"/>
                  <a:pt x="915" y="76"/>
                  <a:pt x="911" y="79"/>
                </a:cubicBezTo>
                <a:cubicBezTo>
                  <a:pt x="916" y="80"/>
                  <a:pt x="921" y="79"/>
                  <a:pt x="926" y="79"/>
                </a:cubicBezTo>
                <a:cubicBezTo>
                  <a:pt x="918" y="81"/>
                  <a:pt x="908" y="79"/>
                  <a:pt x="901" y="83"/>
                </a:cubicBezTo>
                <a:cubicBezTo>
                  <a:pt x="908" y="83"/>
                  <a:pt x="914" y="82"/>
                  <a:pt x="921" y="82"/>
                </a:cubicBezTo>
                <a:cubicBezTo>
                  <a:pt x="911" y="84"/>
                  <a:pt x="901" y="83"/>
                  <a:pt x="891" y="87"/>
                </a:cubicBezTo>
                <a:cubicBezTo>
                  <a:pt x="894" y="89"/>
                  <a:pt x="899" y="88"/>
                  <a:pt x="903" y="87"/>
                </a:cubicBezTo>
                <a:cubicBezTo>
                  <a:pt x="902" y="94"/>
                  <a:pt x="920" y="88"/>
                  <a:pt x="923" y="88"/>
                </a:cubicBezTo>
                <a:cubicBezTo>
                  <a:pt x="923" y="88"/>
                  <a:pt x="922" y="89"/>
                  <a:pt x="922" y="89"/>
                </a:cubicBezTo>
                <a:cubicBezTo>
                  <a:pt x="932" y="89"/>
                  <a:pt x="942" y="87"/>
                  <a:pt x="952" y="87"/>
                </a:cubicBezTo>
                <a:cubicBezTo>
                  <a:pt x="941" y="90"/>
                  <a:pt x="919" y="87"/>
                  <a:pt x="912" y="95"/>
                </a:cubicBezTo>
                <a:cubicBezTo>
                  <a:pt x="919" y="100"/>
                  <a:pt x="932" y="96"/>
                  <a:pt x="940" y="94"/>
                </a:cubicBezTo>
                <a:cubicBezTo>
                  <a:pt x="947" y="93"/>
                  <a:pt x="963" y="86"/>
                  <a:pt x="969" y="90"/>
                </a:cubicBezTo>
                <a:cubicBezTo>
                  <a:pt x="968" y="90"/>
                  <a:pt x="968" y="90"/>
                  <a:pt x="967" y="90"/>
                </a:cubicBezTo>
                <a:cubicBezTo>
                  <a:pt x="976" y="93"/>
                  <a:pt x="1000" y="91"/>
                  <a:pt x="1007" y="82"/>
                </a:cubicBezTo>
                <a:cubicBezTo>
                  <a:pt x="1015" y="73"/>
                  <a:pt x="990" y="85"/>
                  <a:pt x="992" y="73"/>
                </a:cubicBezTo>
                <a:cubicBezTo>
                  <a:pt x="994" y="72"/>
                  <a:pt x="995" y="70"/>
                  <a:pt x="997" y="70"/>
                </a:cubicBezTo>
                <a:cubicBezTo>
                  <a:pt x="997" y="69"/>
                  <a:pt x="997" y="69"/>
                  <a:pt x="997" y="68"/>
                </a:cubicBezTo>
                <a:cubicBezTo>
                  <a:pt x="991" y="68"/>
                  <a:pt x="978" y="71"/>
                  <a:pt x="973" y="75"/>
                </a:cubicBezTo>
                <a:cubicBezTo>
                  <a:pt x="976" y="75"/>
                  <a:pt x="977" y="76"/>
                  <a:pt x="980" y="77"/>
                </a:cubicBezTo>
                <a:cubicBezTo>
                  <a:pt x="977" y="78"/>
                  <a:pt x="973" y="79"/>
                  <a:pt x="970" y="79"/>
                </a:cubicBezTo>
                <a:cubicBezTo>
                  <a:pt x="972" y="80"/>
                  <a:pt x="975" y="81"/>
                  <a:pt x="977" y="82"/>
                </a:cubicBezTo>
                <a:cubicBezTo>
                  <a:pt x="971" y="87"/>
                  <a:pt x="960" y="83"/>
                  <a:pt x="953" y="84"/>
                </a:cubicBezTo>
                <a:cubicBezTo>
                  <a:pt x="954" y="83"/>
                  <a:pt x="955" y="81"/>
                  <a:pt x="956" y="80"/>
                </a:cubicBezTo>
                <a:cubicBezTo>
                  <a:pt x="954" y="80"/>
                  <a:pt x="952" y="80"/>
                  <a:pt x="950" y="80"/>
                </a:cubicBezTo>
                <a:cubicBezTo>
                  <a:pt x="951" y="79"/>
                  <a:pt x="953" y="80"/>
                  <a:pt x="954" y="79"/>
                </a:cubicBezTo>
                <a:moveTo>
                  <a:pt x="4132" y="1749"/>
                </a:moveTo>
                <a:cubicBezTo>
                  <a:pt x="4124" y="1748"/>
                  <a:pt x="4120" y="1757"/>
                  <a:pt x="4113" y="1756"/>
                </a:cubicBezTo>
                <a:cubicBezTo>
                  <a:pt x="4112" y="1756"/>
                  <a:pt x="4103" y="1751"/>
                  <a:pt x="4103" y="1751"/>
                </a:cubicBezTo>
                <a:cubicBezTo>
                  <a:pt x="4102" y="1748"/>
                  <a:pt x="4106" y="1745"/>
                  <a:pt x="4107" y="1742"/>
                </a:cubicBezTo>
                <a:cubicBezTo>
                  <a:pt x="4107" y="1740"/>
                  <a:pt x="4111" y="1733"/>
                  <a:pt x="4106" y="1733"/>
                </a:cubicBezTo>
                <a:cubicBezTo>
                  <a:pt x="4103" y="1733"/>
                  <a:pt x="4103" y="1740"/>
                  <a:pt x="4102" y="1742"/>
                </a:cubicBezTo>
                <a:cubicBezTo>
                  <a:pt x="4099" y="1748"/>
                  <a:pt x="4100" y="1738"/>
                  <a:pt x="4094" y="1739"/>
                </a:cubicBezTo>
                <a:cubicBezTo>
                  <a:pt x="4099" y="1734"/>
                  <a:pt x="4099" y="1731"/>
                  <a:pt x="4098" y="1725"/>
                </a:cubicBezTo>
                <a:cubicBezTo>
                  <a:pt x="4098" y="1724"/>
                  <a:pt x="4109" y="1712"/>
                  <a:pt x="4099" y="1714"/>
                </a:cubicBezTo>
                <a:cubicBezTo>
                  <a:pt x="4100" y="1714"/>
                  <a:pt x="4100" y="1714"/>
                  <a:pt x="4101" y="1713"/>
                </a:cubicBezTo>
                <a:cubicBezTo>
                  <a:pt x="4099" y="1710"/>
                  <a:pt x="4094" y="1709"/>
                  <a:pt x="4090" y="1708"/>
                </a:cubicBezTo>
                <a:cubicBezTo>
                  <a:pt x="4090" y="1713"/>
                  <a:pt x="4083" y="1735"/>
                  <a:pt x="4096" y="1730"/>
                </a:cubicBezTo>
                <a:cubicBezTo>
                  <a:pt x="4095" y="1732"/>
                  <a:pt x="4093" y="1734"/>
                  <a:pt x="4091" y="1735"/>
                </a:cubicBezTo>
                <a:cubicBezTo>
                  <a:pt x="4091" y="1734"/>
                  <a:pt x="4091" y="1733"/>
                  <a:pt x="4091" y="1732"/>
                </a:cubicBezTo>
                <a:cubicBezTo>
                  <a:pt x="4088" y="1735"/>
                  <a:pt x="4092" y="1740"/>
                  <a:pt x="4091" y="1743"/>
                </a:cubicBezTo>
                <a:cubicBezTo>
                  <a:pt x="4089" y="1745"/>
                  <a:pt x="4086" y="1757"/>
                  <a:pt x="4084" y="1758"/>
                </a:cubicBezTo>
                <a:cubicBezTo>
                  <a:pt x="4076" y="1762"/>
                  <a:pt x="4073" y="1768"/>
                  <a:pt x="4066" y="1771"/>
                </a:cubicBezTo>
                <a:cubicBezTo>
                  <a:pt x="4050" y="1778"/>
                  <a:pt x="4065" y="1778"/>
                  <a:pt x="4068" y="1786"/>
                </a:cubicBezTo>
                <a:cubicBezTo>
                  <a:pt x="4071" y="1796"/>
                  <a:pt x="4051" y="1799"/>
                  <a:pt x="4050" y="1808"/>
                </a:cubicBezTo>
                <a:cubicBezTo>
                  <a:pt x="4054" y="1807"/>
                  <a:pt x="4054" y="1807"/>
                  <a:pt x="4053" y="1811"/>
                </a:cubicBezTo>
                <a:cubicBezTo>
                  <a:pt x="4068" y="1808"/>
                  <a:pt x="4085" y="1792"/>
                  <a:pt x="4096" y="1781"/>
                </a:cubicBezTo>
                <a:cubicBezTo>
                  <a:pt x="4090" y="1775"/>
                  <a:pt x="4109" y="1773"/>
                  <a:pt x="4111" y="1772"/>
                </a:cubicBezTo>
                <a:cubicBezTo>
                  <a:pt x="4117" y="1770"/>
                  <a:pt x="4136" y="1752"/>
                  <a:pt x="4132" y="1749"/>
                </a:cubicBezTo>
                <a:moveTo>
                  <a:pt x="3728" y="1797"/>
                </a:moveTo>
                <a:cubicBezTo>
                  <a:pt x="3719" y="1805"/>
                  <a:pt x="3704" y="1804"/>
                  <a:pt x="3695" y="1799"/>
                </a:cubicBezTo>
                <a:cubicBezTo>
                  <a:pt x="3680" y="1792"/>
                  <a:pt x="3684" y="1811"/>
                  <a:pt x="3682" y="1819"/>
                </a:cubicBezTo>
                <a:cubicBezTo>
                  <a:pt x="3683" y="1821"/>
                  <a:pt x="3683" y="1821"/>
                  <a:pt x="3681" y="1824"/>
                </a:cubicBezTo>
                <a:cubicBezTo>
                  <a:pt x="3681" y="1822"/>
                  <a:pt x="3681" y="1822"/>
                  <a:pt x="3680" y="1820"/>
                </a:cubicBezTo>
                <a:cubicBezTo>
                  <a:pt x="3676" y="1827"/>
                  <a:pt x="3675" y="1841"/>
                  <a:pt x="3685" y="1840"/>
                </a:cubicBezTo>
                <a:cubicBezTo>
                  <a:pt x="3690" y="1840"/>
                  <a:pt x="3703" y="1822"/>
                  <a:pt x="3706" y="1832"/>
                </a:cubicBezTo>
                <a:cubicBezTo>
                  <a:pt x="3704" y="1832"/>
                  <a:pt x="3704" y="1831"/>
                  <a:pt x="3704" y="1831"/>
                </a:cubicBezTo>
                <a:cubicBezTo>
                  <a:pt x="3701" y="1833"/>
                  <a:pt x="3703" y="1837"/>
                  <a:pt x="3705" y="1834"/>
                </a:cubicBezTo>
                <a:cubicBezTo>
                  <a:pt x="3708" y="1830"/>
                  <a:pt x="3709" y="1826"/>
                  <a:pt x="3713" y="1822"/>
                </a:cubicBezTo>
                <a:cubicBezTo>
                  <a:pt x="3717" y="1817"/>
                  <a:pt x="3735" y="1803"/>
                  <a:pt x="3728" y="1797"/>
                </a:cubicBezTo>
                <a:moveTo>
                  <a:pt x="945" y="68"/>
                </a:moveTo>
                <a:cubicBezTo>
                  <a:pt x="944" y="69"/>
                  <a:pt x="943" y="69"/>
                  <a:pt x="942" y="69"/>
                </a:cubicBezTo>
                <a:cubicBezTo>
                  <a:pt x="946" y="70"/>
                  <a:pt x="951" y="71"/>
                  <a:pt x="955" y="69"/>
                </a:cubicBezTo>
                <a:cubicBezTo>
                  <a:pt x="952" y="68"/>
                  <a:pt x="948" y="68"/>
                  <a:pt x="945" y="68"/>
                </a:cubicBezTo>
                <a:moveTo>
                  <a:pt x="3890" y="1570"/>
                </a:moveTo>
                <a:cubicBezTo>
                  <a:pt x="3889" y="1563"/>
                  <a:pt x="3886" y="1557"/>
                  <a:pt x="3883" y="1550"/>
                </a:cubicBezTo>
                <a:cubicBezTo>
                  <a:pt x="3880" y="1544"/>
                  <a:pt x="3872" y="1543"/>
                  <a:pt x="3871" y="1536"/>
                </a:cubicBezTo>
                <a:cubicBezTo>
                  <a:pt x="3870" y="1530"/>
                  <a:pt x="3875" y="1525"/>
                  <a:pt x="3870" y="1520"/>
                </a:cubicBezTo>
                <a:cubicBezTo>
                  <a:pt x="3866" y="1514"/>
                  <a:pt x="3861" y="1517"/>
                  <a:pt x="3863" y="1524"/>
                </a:cubicBezTo>
                <a:cubicBezTo>
                  <a:pt x="3862" y="1522"/>
                  <a:pt x="3861" y="1522"/>
                  <a:pt x="3860" y="1521"/>
                </a:cubicBezTo>
                <a:cubicBezTo>
                  <a:pt x="3858" y="1515"/>
                  <a:pt x="3859" y="1509"/>
                  <a:pt x="3858" y="1502"/>
                </a:cubicBezTo>
                <a:cubicBezTo>
                  <a:pt x="3857" y="1500"/>
                  <a:pt x="3848" y="1489"/>
                  <a:pt x="3856" y="1492"/>
                </a:cubicBezTo>
                <a:cubicBezTo>
                  <a:pt x="3856" y="1486"/>
                  <a:pt x="3850" y="1483"/>
                  <a:pt x="3845" y="1482"/>
                </a:cubicBezTo>
                <a:cubicBezTo>
                  <a:pt x="3841" y="1481"/>
                  <a:pt x="3833" y="1475"/>
                  <a:pt x="3830" y="1471"/>
                </a:cubicBezTo>
                <a:cubicBezTo>
                  <a:pt x="3821" y="1463"/>
                  <a:pt x="3828" y="1454"/>
                  <a:pt x="3828" y="1444"/>
                </a:cubicBezTo>
                <a:cubicBezTo>
                  <a:pt x="3827" y="1437"/>
                  <a:pt x="3823" y="1434"/>
                  <a:pt x="3822" y="1428"/>
                </a:cubicBezTo>
                <a:cubicBezTo>
                  <a:pt x="3822" y="1423"/>
                  <a:pt x="3826" y="1407"/>
                  <a:pt x="3821" y="1405"/>
                </a:cubicBezTo>
                <a:cubicBezTo>
                  <a:pt x="3819" y="1404"/>
                  <a:pt x="3818" y="1401"/>
                  <a:pt x="3816" y="1400"/>
                </a:cubicBezTo>
                <a:cubicBezTo>
                  <a:pt x="3813" y="1399"/>
                  <a:pt x="3815" y="1396"/>
                  <a:pt x="3812" y="1398"/>
                </a:cubicBezTo>
                <a:cubicBezTo>
                  <a:pt x="3811" y="1399"/>
                  <a:pt x="3809" y="1400"/>
                  <a:pt x="3807" y="1400"/>
                </a:cubicBezTo>
                <a:cubicBezTo>
                  <a:pt x="3802" y="1400"/>
                  <a:pt x="3804" y="1385"/>
                  <a:pt x="3804" y="1382"/>
                </a:cubicBezTo>
                <a:cubicBezTo>
                  <a:pt x="3804" y="1374"/>
                  <a:pt x="3804" y="1367"/>
                  <a:pt x="3799" y="1361"/>
                </a:cubicBezTo>
                <a:cubicBezTo>
                  <a:pt x="3796" y="1357"/>
                  <a:pt x="3802" y="1346"/>
                  <a:pt x="3797" y="1344"/>
                </a:cubicBezTo>
                <a:cubicBezTo>
                  <a:pt x="3791" y="1341"/>
                  <a:pt x="3784" y="1363"/>
                  <a:pt x="3781" y="1367"/>
                </a:cubicBezTo>
                <a:cubicBezTo>
                  <a:pt x="3780" y="1370"/>
                  <a:pt x="3783" y="1371"/>
                  <a:pt x="3782" y="1374"/>
                </a:cubicBezTo>
                <a:cubicBezTo>
                  <a:pt x="3781" y="1376"/>
                  <a:pt x="3779" y="1376"/>
                  <a:pt x="3779" y="1379"/>
                </a:cubicBezTo>
                <a:cubicBezTo>
                  <a:pt x="3777" y="1386"/>
                  <a:pt x="3775" y="1392"/>
                  <a:pt x="3775" y="1399"/>
                </a:cubicBezTo>
                <a:cubicBezTo>
                  <a:pt x="3775" y="1409"/>
                  <a:pt x="3773" y="1417"/>
                  <a:pt x="3769" y="1426"/>
                </a:cubicBezTo>
                <a:cubicBezTo>
                  <a:pt x="3766" y="1434"/>
                  <a:pt x="3757" y="1455"/>
                  <a:pt x="3746" y="1448"/>
                </a:cubicBezTo>
                <a:cubicBezTo>
                  <a:pt x="3740" y="1445"/>
                  <a:pt x="3736" y="1437"/>
                  <a:pt x="3730" y="1435"/>
                </a:cubicBezTo>
                <a:cubicBezTo>
                  <a:pt x="3727" y="1435"/>
                  <a:pt x="3723" y="1433"/>
                  <a:pt x="3722" y="1429"/>
                </a:cubicBezTo>
                <a:cubicBezTo>
                  <a:pt x="3720" y="1423"/>
                  <a:pt x="3713" y="1424"/>
                  <a:pt x="3709" y="1421"/>
                </a:cubicBezTo>
                <a:cubicBezTo>
                  <a:pt x="3704" y="1418"/>
                  <a:pt x="3701" y="1412"/>
                  <a:pt x="3696" y="1409"/>
                </a:cubicBezTo>
                <a:cubicBezTo>
                  <a:pt x="3690" y="1405"/>
                  <a:pt x="3701" y="1394"/>
                  <a:pt x="3704" y="1388"/>
                </a:cubicBezTo>
                <a:cubicBezTo>
                  <a:pt x="3699" y="1388"/>
                  <a:pt x="3703" y="1381"/>
                  <a:pt x="3706" y="1380"/>
                </a:cubicBezTo>
                <a:cubicBezTo>
                  <a:pt x="3706" y="1381"/>
                  <a:pt x="3706" y="1381"/>
                  <a:pt x="3707" y="1381"/>
                </a:cubicBezTo>
                <a:cubicBezTo>
                  <a:pt x="3708" y="1380"/>
                  <a:pt x="3708" y="1380"/>
                  <a:pt x="3709" y="1379"/>
                </a:cubicBezTo>
                <a:cubicBezTo>
                  <a:pt x="3709" y="1380"/>
                  <a:pt x="3709" y="1381"/>
                  <a:pt x="3709" y="1381"/>
                </a:cubicBezTo>
                <a:cubicBezTo>
                  <a:pt x="3712" y="1379"/>
                  <a:pt x="3713" y="1375"/>
                  <a:pt x="3715" y="1372"/>
                </a:cubicBezTo>
                <a:cubicBezTo>
                  <a:pt x="3716" y="1368"/>
                  <a:pt x="3720" y="1364"/>
                  <a:pt x="3715" y="1367"/>
                </a:cubicBezTo>
                <a:cubicBezTo>
                  <a:pt x="3714" y="1362"/>
                  <a:pt x="3712" y="1361"/>
                  <a:pt x="3708" y="1365"/>
                </a:cubicBezTo>
                <a:cubicBezTo>
                  <a:pt x="3709" y="1366"/>
                  <a:pt x="3710" y="1366"/>
                  <a:pt x="3711" y="1366"/>
                </a:cubicBezTo>
                <a:cubicBezTo>
                  <a:pt x="3710" y="1367"/>
                  <a:pt x="3707" y="1373"/>
                  <a:pt x="3706" y="1369"/>
                </a:cubicBezTo>
                <a:cubicBezTo>
                  <a:pt x="3705" y="1366"/>
                  <a:pt x="3707" y="1363"/>
                  <a:pt x="3703" y="1367"/>
                </a:cubicBezTo>
                <a:cubicBezTo>
                  <a:pt x="3703" y="1365"/>
                  <a:pt x="3703" y="1362"/>
                  <a:pt x="3705" y="1360"/>
                </a:cubicBezTo>
                <a:cubicBezTo>
                  <a:pt x="3702" y="1362"/>
                  <a:pt x="3699" y="1363"/>
                  <a:pt x="3697" y="1365"/>
                </a:cubicBezTo>
                <a:cubicBezTo>
                  <a:pt x="3693" y="1369"/>
                  <a:pt x="3692" y="1362"/>
                  <a:pt x="3689" y="1362"/>
                </a:cubicBezTo>
                <a:cubicBezTo>
                  <a:pt x="3686" y="1362"/>
                  <a:pt x="3678" y="1363"/>
                  <a:pt x="3679" y="1359"/>
                </a:cubicBezTo>
                <a:cubicBezTo>
                  <a:pt x="3672" y="1362"/>
                  <a:pt x="3669" y="1357"/>
                  <a:pt x="3666" y="1352"/>
                </a:cubicBezTo>
                <a:cubicBezTo>
                  <a:pt x="3663" y="1358"/>
                  <a:pt x="3662" y="1350"/>
                  <a:pt x="3657" y="1349"/>
                </a:cubicBezTo>
                <a:cubicBezTo>
                  <a:pt x="3657" y="1351"/>
                  <a:pt x="3657" y="1352"/>
                  <a:pt x="3658" y="1353"/>
                </a:cubicBezTo>
                <a:cubicBezTo>
                  <a:pt x="3657" y="1353"/>
                  <a:pt x="3657" y="1353"/>
                  <a:pt x="3657" y="1353"/>
                </a:cubicBezTo>
                <a:cubicBezTo>
                  <a:pt x="3655" y="1350"/>
                  <a:pt x="3654" y="1349"/>
                  <a:pt x="3652" y="1352"/>
                </a:cubicBezTo>
                <a:cubicBezTo>
                  <a:pt x="3654" y="1355"/>
                  <a:pt x="3657" y="1353"/>
                  <a:pt x="3660" y="1354"/>
                </a:cubicBezTo>
                <a:cubicBezTo>
                  <a:pt x="3664" y="1356"/>
                  <a:pt x="3662" y="1362"/>
                  <a:pt x="3663" y="1365"/>
                </a:cubicBezTo>
                <a:cubicBezTo>
                  <a:pt x="3658" y="1365"/>
                  <a:pt x="3645" y="1371"/>
                  <a:pt x="3644" y="1363"/>
                </a:cubicBezTo>
                <a:cubicBezTo>
                  <a:pt x="3640" y="1365"/>
                  <a:pt x="3639" y="1370"/>
                  <a:pt x="3634" y="1369"/>
                </a:cubicBezTo>
                <a:cubicBezTo>
                  <a:pt x="3634" y="1370"/>
                  <a:pt x="3633" y="1371"/>
                  <a:pt x="3634" y="1373"/>
                </a:cubicBezTo>
                <a:cubicBezTo>
                  <a:pt x="3626" y="1370"/>
                  <a:pt x="3629" y="1388"/>
                  <a:pt x="3623" y="1384"/>
                </a:cubicBezTo>
                <a:cubicBezTo>
                  <a:pt x="3620" y="1388"/>
                  <a:pt x="3618" y="1392"/>
                  <a:pt x="3616" y="1396"/>
                </a:cubicBezTo>
                <a:cubicBezTo>
                  <a:pt x="3612" y="1400"/>
                  <a:pt x="3616" y="1402"/>
                  <a:pt x="3619" y="1406"/>
                </a:cubicBezTo>
                <a:cubicBezTo>
                  <a:pt x="3617" y="1408"/>
                  <a:pt x="3618" y="1407"/>
                  <a:pt x="3616" y="1410"/>
                </a:cubicBezTo>
                <a:cubicBezTo>
                  <a:pt x="3615" y="1407"/>
                  <a:pt x="3614" y="1407"/>
                  <a:pt x="3611" y="1406"/>
                </a:cubicBezTo>
                <a:cubicBezTo>
                  <a:pt x="3611" y="1407"/>
                  <a:pt x="3610" y="1409"/>
                  <a:pt x="3610" y="1411"/>
                </a:cubicBezTo>
                <a:cubicBezTo>
                  <a:pt x="3611" y="1405"/>
                  <a:pt x="3599" y="1401"/>
                  <a:pt x="3600" y="1408"/>
                </a:cubicBezTo>
                <a:cubicBezTo>
                  <a:pt x="3599" y="1408"/>
                  <a:pt x="3600" y="1409"/>
                  <a:pt x="3599" y="1407"/>
                </a:cubicBezTo>
                <a:cubicBezTo>
                  <a:pt x="3598" y="1409"/>
                  <a:pt x="3597" y="1409"/>
                  <a:pt x="3597" y="1411"/>
                </a:cubicBezTo>
                <a:cubicBezTo>
                  <a:pt x="3594" y="1408"/>
                  <a:pt x="3598" y="1405"/>
                  <a:pt x="3595" y="1400"/>
                </a:cubicBezTo>
                <a:cubicBezTo>
                  <a:pt x="3592" y="1396"/>
                  <a:pt x="3590" y="1391"/>
                  <a:pt x="3585" y="1392"/>
                </a:cubicBezTo>
                <a:cubicBezTo>
                  <a:pt x="3581" y="1383"/>
                  <a:pt x="3576" y="1401"/>
                  <a:pt x="3577" y="1392"/>
                </a:cubicBezTo>
                <a:cubicBezTo>
                  <a:pt x="3573" y="1396"/>
                  <a:pt x="3571" y="1397"/>
                  <a:pt x="3568" y="1402"/>
                </a:cubicBezTo>
                <a:cubicBezTo>
                  <a:pt x="3566" y="1399"/>
                  <a:pt x="3566" y="1401"/>
                  <a:pt x="3565" y="1401"/>
                </a:cubicBezTo>
                <a:cubicBezTo>
                  <a:pt x="3565" y="1400"/>
                  <a:pt x="3565" y="1400"/>
                  <a:pt x="3564" y="1399"/>
                </a:cubicBezTo>
                <a:cubicBezTo>
                  <a:pt x="3560" y="1402"/>
                  <a:pt x="3554" y="1405"/>
                  <a:pt x="3560" y="1410"/>
                </a:cubicBezTo>
                <a:cubicBezTo>
                  <a:pt x="3559" y="1410"/>
                  <a:pt x="3558" y="1409"/>
                  <a:pt x="3557" y="1408"/>
                </a:cubicBezTo>
                <a:cubicBezTo>
                  <a:pt x="3557" y="1409"/>
                  <a:pt x="3557" y="1410"/>
                  <a:pt x="3557" y="1410"/>
                </a:cubicBezTo>
                <a:cubicBezTo>
                  <a:pt x="3553" y="1408"/>
                  <a:pt x="3552" y="1410"/>
                  <a:pt x="3553" y="1414"/>
                </a:cubicBezTo>
                <a:cubicBezTo>
                  <a:pt x="3552" y="1413"/>
                  <a:pt x="3551" y="1412"/>
                  <a:pt x="3550" y="1412"/>
                </a:cubicBezTo>
                <a:cubicBezTo>
                  <a:pt x="3548" y="1418"/>
                  <a:pt x="3543" y="1418"/>
                  <a:pt x="3546" y="1428"/>
                </a:cubicBezTo>
                <a:cubicBezTo>
                  <a:pt x="3547" y="1428"/>
                  <a:pt x="3548" y="1429"/>
                  <a:pt x="3550" y="1429"/>
                </a:cubicBezTo>
                <a:cubicBezTo>
                  <a:pt x="3546" y="1430"/>
                  <a:pt x="3534" y="1426"/>
                  <a:pt x="3534" y="1429"/>
                </a:cubicBezTo>
                <a:cubicBezTo>
                  <a:pt x="3534" y="1432"/>
                  <a:pt x="3537" y="1446"/>
                  <a:pt x="3530" y="1445"/>
                </a:cubicBezTo>
                <a:cubicBezTo>
                  <a:pt x="3525" y="1444"/>
                  <a:pt x="3529" y="1430"/>
                  <a:pt x="3524" y="1429"/>
                </a:cubicBezTo>
                <a:cubicBezTo>
                  <a:pt x="3521" y="1429"/>
                  <a:pt x="3514" y="1440"/>
                  <a:pt x="3513" y="1443"/>
                </a:cubicBezTo>
                <a:cubicBezTo>
                  <a:pt x="3511" y="1447"/>
                  <a:pt x="3513" y="1451"/>
                  <a:pt x="3513" y="1454"/>
                </a:cubicBezTo>
                <a:cubicBezTo>
                  <a:pt x="3513" y="1456"/>
                  <a:pt x="3504" y="1463"/>
                  <a:pt x="3502" y="1465"/>
                </a:cubicBezTo>
                <a:cubicBezTo>
                  <a:pt x="3496" y="1473"/>
                  <a:pt x="3492" y="1479"/>
                  <a:pt x="3482" y="1482"/>
                </a:cubicBezTo>
                <a:cubicBezTo>
                  <a:pt x="3480" y="1482"/>
                  <a:pt x="3472" y="1485"/>
                  <a:pt x="3471" y="1484"/>
                </a:cubicBezTo>
                <a:cubicBezTo>
                  <a:pt x="3467" y="1482"/>
                  <a:pt x="3466" y="1485"/>
                  <a:pt x="3463" y="1486"/>
                </a:cubicBezTo>
                <a:cubicBezTo>
                  <a:pt x="3456" y="1488"/>
                  <a:pt x="3448" y="1494"/>
                  <a:pt x="3440" y="1495"/>
                </a:cubicBezTo>
                <a:cubicBezTo>
                  <a:pt x="3435" y="1495"/>
                  <a:pt x="3432" y="1494"/>
                  <a:pt x="3426" y="1497"/>
                </a:cubicBezTo>
                <a:cubicBezTo>
                  <a:pt x="3421" y="1500"/>
                  <a:pt x="3419" y="1504"/>
                  <a:pt x="3414" y="1506"/>
                </a:cubicBezTo>
                <a:cubicBezTo>
                  <a:pt x="3411" y="1508"/>
                  <a:pt x="3407" y="1509"/>
                  <a:pt x="3404" y="1511"/>
                </a:cubicBezTo>
                <a:cubicBezTo>
                  <a:pt x="3399" y="1513"/>
                  <a:pt x="3400" y="1520"/>
                  <a:pt x="3394" y="1522"/>
                </a:cubicBezTo>
                <a:cubicBezTo>
                  <a:pt x="3394" y="1518"/>
                  <a:pt x="3394" y="1514"/>
                  <a:pt x="3396" y="1511"/>
                </a:cubicBezTo>
                <a:cubicBezTo>
                  <a:pt x="3388" y="1513"/>
                  <a:pt x="3387" y="1533"/>
                  <a:pt x="3384" y="1540"/>
                </a:cubicBezTo>
                <a:cubicBezTo>
                  <a:pt x="3380" y="1547"/>
                  <a:pt x="3379" y="1552"/>
                  <a:pt x="3382" y="1561"/>
                </a:cubicBezTo>
                <a:cubicBezTo>
                  <a:pt x="3384" y="1568"/>
                  <a:pt x="3390" y="1576"/>
                  <a:pt x="3382" y="1582"/>
                </a:cubicBezTo>
                <a:cubicBezTo>
                  <a:pt x="3379" y="1577"/>
                  <a:pt x="3381" y="1572"/>
                  <a:pt x="3377" y="1568"/>
                </a:cubicBezTo>
                <a:cubicBezTo>
                  <a:pt x="3374" y="1572"/>
                  <a:pt x="3384" y="1586"/>
                  <a:pt x="3375" y="1584"/>
                </a:cubicBezTo>
                <a:cubicBezTo>
                  <a:pt x="3378" y="1593"/>
                  <a:pt x="3377" y="1599"/>
                  <a:pt x="3378" y="1608"/>
                </a:cubicBezTo>
                <a:cubicBezTo>
                  <a:pt x="3379" y="1612"/>
                  <a:pt x="3381" y="1618"/>
                  <a:pt x="3382" y="1622"/>
                </a:cubicBezTo>
                <a:cubicBezTo>
                  <a:pt x="3384" y="1628"/>
                  <a:pt x="3381" y="1631"/>
                  <a:pt x="3380" y="1636"/>
                </a:cubicBezTo>
                <a:cubicBezTo>
                  <a:pt x="3378" y="1646"/>
                  <a:pt x="3383" y="1655"/>
                  <a:pt x="3382" y="1664"/>
                </a:cubicBezTo>
                <a:cubicBezTo>
                  <a:pt x="3381" y="1670"/>
                  <a:pt x="3373" y="1696"/>
                  <a:pt x="3365" y="1689"/>
                </a:cubicBezTo>
                <a:cubicBezTo>
                  <a:pt x="3363" y="1690"/>
                  <a:pt x="3361" y="1694"/>
                  <a:pt x="3361" y="1696"/>
                </a:cubicBezTo>
                <a:cubicBezTo>
                  <a:pt x="3361" y="1701"/>
                  <a:pt x="3362" y="1699"/>
                  <a:pt x="3363" y="1700"/>
                </a:cubicBezTo>
                <a:cubicBezTo>
                  <a:pt x="3364" y="1702"/>
                  <a:pt x="3371" y="1707"/>
                  <a:pt x="3373" y="1709"/>
                </a:cubicBezTo>
                <a:cubicBezTo>
                  <a:pt x="3386" y="1718"/>
                  <a:pt x="3396" y="1707"/>
                  <a:pt x="3408" y="1703"/>
                </a:cubicBezTo>
                <a:cubicBezTo>
                  <a:pt x="3420" y="1698"/>
                  <a:pt x="3430" y="1693"/>
                  <a:pt x="3445" y="1693"/>
                </a:cubicBezTo>
                <a:cubicBezTo>
                  <a:pt x="3456" y="1693"/>
                  <a:pt x="3467" y="1698"/>
                  <a:pt x="3476" y="1690"/>
                </a:cubicBezTo>
                <a:cubicBezTo>
                  <a:pt x="3485" y="1681"/>
                  <a:pt x="3497" y="1672"/>
                  <a:pt x="3510" y="1669"/>
                </a:cubicBezTo>
                <a:cubicBezTo>
                  <a:pt x="3521" y="1668"/>
                  <a:pt x="3530" y="1669"/>
                  <a:pt x="3542" y="1665"/>
                </a:cubicBezTo>
                <a:cubicBezTo>
                  <a:pt x="3553" y="1661"/>
                  <a:pt x="3562" y="1659"/>
                  <a:pt x="3575" y="1659"/>
                </a:cubicBezTo>
                <a:cubicBezTo>
                  <a:pt x="3579" y="1659"/>
                  <a:pt x="3580" y="1658"/>
                  <a:pt x="3584" y="1659"/>
                </a:cubicBezTo>
                <a:cubicBezTo>
                  <a:pt x="3590" y="1661"/>
                  <a:pt x="3594" y="1665"/>
                  <a:pt x="3601" y="1667"/>
                </a:cubicBezTo>
                <a:cubicBezTo>
                  <a:pt x="3603" y="1667"/>
                  <a:pt x="3620" y="1671"/>
                  <a:pt x="3613" y="1677"/>
                </a:cubicBezTo>
                <a:cubicBezTo>
                  <a:pt x="3607" y="1682"/>
                  <a:pt x="3616" y="1681"/>
                  <a:pt x="3617" y="1686"/>
                </a:cubicBezTo>
                <a:cubicBezTo>
                  <a:pt x="3618" y="1692"/>
                  <a:pt x="3621" y="1703"/>
                  <a:pt x="3616" y="1705"/>
                </a:cubicBezTo>
                <a:cubicBezTo>
                  <a:pt x="3617" y="1708"/>
                  <a:pt x="3619" y="1710"/>
                  <a:pt x="3621" y="1711"/>
                </a:cubicBezTo>
                <a:cubicBezTo>
                  <a:pt x="3622" y="1710"/>
                  <a:pt x="3622" y="1709"/>
                  <a:pt x="3623" y="1707"/>
                </a:cubicBezTo>
                <a:cubicBezTo>
                  <a:pt x="3622" y="1708"/>
                  <a:pt x="3621" y="1708"/>
                  <a:pt x="3620" y="1708"/>
                </a:cubicBezTo>
                <a:cubicBezTo>
                  <a:pt x="3626" y="1700"/>
                  <a:pt x="3634" y="1696"/>
                  <a:pt x="3642" y="1691"/>
                </a:cubicBezTo>
                <a:cubicBezTo>
                  <a:pt x="3649" y="1687"/>
                  <a:pt x="3654" y="1681"/>
                  <a:pt x="3659" y="1673"/>
                </a:cubicBezTo>
                <a:cubicBezTo>
                  <a:pt x="3662" y="1684"/>
                  <a:pt x="3650" y="1690"/>
                  <a:pt x="3646" y="1699"/>
                </a:cubicBezTo>
                <a:cubicBezTo>
                  <a:pt x="3644" y="1702"/>
                  <a:pt x="3643" y="1708"/>
                  <a:pt x="3640" y="1710"/>
                </a:cubicBezTo>
                <a:cubicBezTo>
                  <a:pt x="3637" y="1712"/>
                  <a:pt x="3634" y="1707"/>
                  <a:pt x="3631" y="1714"/>
                </a:cubicBezTo>
                <a:cubicBezTo>
                  <a:pt x="3644" y="1715"/>
                  <a:pt x="3646" y="1707"/>
                  <a:pt x="3653" y="1698"/>
                </a:cubicBezTo>
                <a:cubicBezTo>
                  <a:pt x="3656" y="1709"/>
                  <a:pt x="3652" y="1714"/>
                  <a:pt x="3644" y="1720"/>
                </a:cubicBezTo>
                <a:cubicBezTo>
                  <a:pt x="3650" y="1723"/>
                  <a:pt x="3655" y="1716"/>
                  <a:pt x="3661" y="1716"/>
                </a:cubicBezTo>
                <a:cubicBezTo>
                  <a:pt x="3658" y="1724"/>
                  <a:pt x="3660" y="1731"/>
                  <a:pt x="3658" y="1738"/>
                </a:cubicBezTo>
                <a:cubicBezTo>
                  <a:pt x="3656" y="1742"/>
                  <a:pt x="3654" y="1743"/>
                  <a:pt x="3654" y="1748"/>
                </a:cubicBezTo>
                <a:cubicBezTo>
                  <a:pt x="3655" y="1750"/>
                  <a:pt x="3657" y="1758"/>
                  <a:pt x="3660" y="1757"/>
                </a:cubicBezTo>
                <a:cubicBezTo>
                  <a:pt x="3666" y="1755"/>
                  <a:pt x="3677" y="1763"/>
                  <a:pt x="3682" y="1765"/>
                </a:cubicBezTo>
                <a:cubicBezTo>
                  <a:pt x="3695" y="1772"/>
                  <a:pt x="3701" y="1758"/>
                  <a:pt x="3713" y="1754"/>
                </a:cubicBezTo>
                <a:cubicBezTo>
                  <a:pt x="3715" y="1758"/>
                  <a:pt x="3712" y="1761"/>
                  <a:pt x="3708" y="1762"/>
                </a:cubicBezTo>
                <a:cubicBezTo>
                  <a:pt x="3708" y="1763"/>
                  <a:pt x="3708" y="1763"/>
                  <a:pt x="3708" y="1764"/>
                </a:cubicBezTo>
                <a:cubicBezTo>
                  <a:pt x="3711" y="1763"/>
                  <a:pt x="3714" y="1760"/>
                  <a:pt x="3717" y="1759"/>
                </a:cubicBezTo>
                <a:cubicBezTo>
                  <a:pt x="3711" y="1775"/>
                  <a:pt x="3736" y="1765"/>
                  <a:pt x="3741" y="1759"/>
                </a:cubicBezTo>
                <a:cubicBezTo>
                  <a:pt x="3749" y="1751"/>
                  <a:pt x="3762" y="1755"/>
                  <a:pt x="3771" y="1752"/>
                </a:cubicBezTo>
                <a:cubicBezTo>
                  <a:pt x="3780" y="1750"/>
                  <a:pt x="3785" y="1737"/>
                  <a:pt x="3790" y="1730"/>
                </a:cubicBezTo>
                <a:cubicBezTo>
                  <a:pt x="3797" y="1721"/>
                  <a:pt x="3807" y="1709"/>
                  <a:pt x="3816" y="1699"/>
                </a:cubicBezTo>
                <a:cubicBezTo>
                  <a:pt x="3831" y="1684"/>
                  <a:pt x="3847" y="1673"/>
                  <a:pt x="3859" y="1657"/>
                </a:cubicBezTo>
                <a:cubicBezTo>
                  <a:pt x="3865" y="1650"/>
                  <a:pt x="3870" y="1639"/>
                  <a:pt x="3875" y="1630"/>
                </a:cubicBezTo>
                <a:cubicBezTo>
                  <a:pt x="3878" y="1623"/>
                  <a:pt x="3883" y="1618"/>
                  <a:pt x="3885" y="1610"/>
                </a:cubicBezTo>
                <a:cubicBezTo>
                  <a:pt x="3886" y="1605"/>
                  <a:pt x="3885" y="1600"/>
                  <a:pt x="3885" y="1596"/>
                </a:cubicBezTo>
                <a:cubicBezTo>
                  <a:pt x="3885" y="1588"/>
                  <a:pt x="3892" y="1578"/>
                  <a:pt x="3890" y="1570"/>
                </a:cubicBezTo>
                <a:moveTo>
                  <a:pt x="1032" y="1911"/>
                </a:moveTo>
                <a:cubicBezTo>
                  <a:pt x="1025" y="1914"/>
                  <a:pt x="1037" y="1919"/>
                  <a:pt x="1032" y="1911"/>
                </a:cubicBezTo>
                <a:moveTo>
                  <a:pt x="3888" y="1593"/>
                </a:moveTo>
                <a:cubicBezTo>
                  <a:pt x="3888" y="1593"/>
                  <a:pt x="3890" y="1592"/>
                  <a:pt x="3890" y="1590"/>
                </a:cubicBezTo>
                <a:cubicBezTo>
                  <a:pt x="3888" y="1590"/>
                  <a:pt x="3889" y="1592"/>
                  <a:pt x="3888" y="1593"/>
                </a:cubicBezTo>
                <a:moveTo>
                  <a:pt x="1006" y="90"/>
                </a:moveTo>
                <a:cubicBezTo>
                  <a:pt x="1008" y="90"/>
                  <a:pt x="1020" y="88"/>
                  <a:pt x="1016" y="85"/>
                </a:cubicBezTo>
                <a:cubicBezTo>
                  <a:pt x="1013" y="83"/>
                  <a:pt x="1006" y="87"/>
                  <a:pt x="1003" y="88"/>
                </a:cubicBezTo>
                <a:cubicBezTo>
                  <a:pt x="1004" y="89"/>
                  <a:pt x="1005" y="89"/>
                  <a:pt x="1006" y="90"/>
                </a:cubicBezTo>
                <a:moveTo>
                  <a:pt x="982" y="168"/>
                </a:moveTo>
                <a:cubicBezTo>
                  <a:pt x="991" y="173"/>
                  <a:pt x="1002" y="169"/>
                  <a:pt x="1011" y="165"/>
                </a:cubicBezTo>
                <a:cubicBezTo>
                  <a:pt x="1003" y="167"/>
                  <a:pt x="1009" y="163"/>
                  <a:pt x="1007" y="161"/>
                </a:cubicBezTo>
                <a:cubicBezTo>
                  <a:pt x="1005" y="158"/>
                  <a:pt x="1001" y="155"/>
                  <a:pt x="998" y="153"/>
                </a:cubicBezTo>
                <a:cubicBezTo>
                  <a:pt x="993" y="149"/>
                  <a:pt x="986" y="159"/>
                  <a:pt x="984" y="160"/>
                </a:cubicBezTo>
                <a:cubicBezTo>
                  <a:pt x="979" y="162"/>
                  <a:pt x="971" y="161"/>
                  <a:pt x="970" y="165"/>
                </a:cubicBezTo>
                <a:cubicBezTo>
                  <a:pt x="974" y="166"/>
                  <a:pt x="978" y="167"/>
                  <a:pt x="982" y="168"/>
                </a:cubicBezTo>
                <a:moveTo>
                  <a:pt x="3713" y="1390"/>
                </a:moveTo>
                <a:cubicBezTo>
                  <a:pt x="3710" y="1389"/>
                  <a:pt x="3707" y="1392"/>
                  <a:pt x="3707" y="1396"/>
                </a:cubicBezTo>
                <a:cubicBezTo>
                  <a:pt x="3709" y="1397"/>
                  <a:pt x="3712" y="1397"/>
                  <a:pt x="3715" y="1397"/>
                </a:cubicBezTo>
                <a:cubicBezTo>
                  <a:pt x="3714" y="1395"/>
                  <a:pt x="3714" y="1392"/>
                  <a:pt x="3713" y="1390"/>
                </a:cubicBezTo>
                <a:moveTo>
                  <a:pt x="1034" y="1903"/>
                </a:moveTo>
                <a:cubicBezTo>
                  <a:pt x="1033" y="1904"/>
                  <a:pt x="1032" y="1905"/>
                  <a:pt x="1031" y="1905"/>
                </a:cubicBezTo>
                <a:cubicBezTo>
                  <a:pt x="1032" y="1906"/>
                  <a:pt x="1034" y="1906"/>
                  <a:pt x="1036" y="1906"/>
                </a:cubicBezTo>
                <a:cubicBezTo>
                  <a:pt x="1036" y="1904"/>
                  <a:pt x="1035" y="1904"/>
                  <a:pt x="1034" y="1903"/>
                </a:cubicBezTo>
                <a:moveTo>
                  <a:pt x="1043" y="1935"/>
                </a:moveTo>
                <a:cubicBezTo>
                  <a:pt x="1043" y="1937"/>
                  <a:pt x="1044" y="1938"/>
                  <a:pt x="1044" y="1940"/>
                </a:cubicBezTo>
                <a:cubicBezTo>
                  <a:pt x="1044" y="1940"/>
                  <a:pt x="1047" y="1939"/>
                  <a:pt x="1047" y="1939"/>
                </a:cubicBezTo>
                <a:cubicBezTo>
                  <a:pt x="1047" y="1940"/>
                  <a:pt x="1047" y="1941"/>
                  <a:pt x="1047" y="1941"/>
                </a:cubicBezTo>
                <a:cubicBezTo>
                  <a:pt x="1052" y="1938"/>
                  <a:pt x="1048" y="1935"/>
                  <a:pt x="1043" y="1935"/>
                </a:cubicBezTo>
                <a:moveTo>
                  <a:pt x="1062" y="166"/>
                </a:moveTo>
                <a:cubicBezTo>
                  <a:pt x="1062" y="166"/>
                  <a:pt x="1060" y="167"/>
                  <a:pt x="1060" y="168"/>
                </a:cubicBezTo>
                <a:cubicBezTo>
                  <a:pt x="1062" y="168"/>
                  <a:pt x="1062" y="166"/>
                  <a:pt x="1062" y="166"/>
                </a:cubicBezTo>
                <a:moveTo>
                  <a:pt x="264" y="313"/>
                </a:moveTo>
                <a:cubicBezTo>
                  <a:pt x="261" y="313"/>
                  <a:pt x="261" y="314"/>
                  <a:pt x="258" y="312"/>
                </a:cubicBezTo>
                <a:cubicBezTo>
                  <a:pt x="257" y="316"/>
                  <a:pt x="253" y="315"/>
                  <a:pt x="250" y="317"/>
                </a:cubicBezTo>
                <a:cubicBezTo>
                  <a:pt x="251" y="315"/>
                  <a:pt x="251" y="314"/>
                  <a:pt x="251" y="313"/>
                </a:cubicBezTo>
                <a:cubicBezTo>
                  <a:pt x="246" y="315"/>
                  <a:pt x="239" y="317"/>
                  <a:pt x="234" y="319"/>
                </a:cubicBezTo>
                <a:cubicBezTo>
                  <a:pt x="229" y="322"/>
                  <a:pt x="232" y="323"/>
                  <a:pt x="228" y="328"/>
                </a:cubicBezTo>
                <a:cubicBezTo>
                  <a:pt x="232" y="326"/>
                  <a:pt x="235" y="324"/>
                  <a:pt x="239" y="324"/>
                </a:cubicBezTo>
                <a:cubicBezTo>
                  <a:pt x="236" y="325"/>
                  <a:pt x="232" y="327"/>
                  <a:pt x="229" y="329"/>
                </a:cubicBezTo>
                <a:cubicBezTo>
                  <a:pt x="236" y="329"/>
                  <a:pt x="242" y="324"/>
                  <a:pt x="248" y="322"/>
                </a:cubicBezTo>
                <a:cubicBezTo>
                  <a:pt x="252" y="321"/>
                  <a:pt x="269" y="320"/>
                  <a:pt x="264" y="313"/>
                </a:cubicBezTo>
                <a:moveTo>
                  <a:pt x="944" y="156"/>
                </a:moveTo>
                <a:cubicBezTo>
                  <a:pt x="948" y="158"/>
                  <a:pt x="954" y="154"/>
                  <a:pt x="957" y="154"/>
                </a:cubicBezTo>
                <a:cubicBezTo>
                  <a:pt x="964" y="154"/>
                  <a:pt x="967" y="156"/>
                  <a:pt x="971" y="149"/>
                </a:cubicBezTo>
                <a:cubicBezTo>
                  <a:pt x="967" y="150"/>
                  <a:pt x="966" y="149"/>
                  <a:pt x="962" y="146"/>
                </a:cubicBezTo>
                <a:cubicBezTo>
                  <a:pt x="959" y="144"/>
                  <a:pt x="953" y="144"/>
                  <a:pt x="952" y="142"/>
                </a:cubicBezTo>
                <a:cubicBezTo>
                  <a:pt x="948" y="135"/>
                  <a:pt x="953" y="137"/>
                  <a:pt x="957" y="132"/>
                </a:cubicBezTo>
                <a:cubicBezTo>
                  <a:pt x="960" y="129"/>
                  <a:pt x="960" y="123"/>
                  <a:pt x="964" y="119"/>
                </a:cubicBezTo>
                <a:cubicBezTo>
                  <a:pt x="970" y="111"/>
                  <a:pt x="953" y="107"/>
                  <a:pt x="948" y="110"/>
                </a:cubicBezTo>
                <a:cubicBezTo>
                  <a:pt x="940" y="114"/>
                  <a:pt x="933" y="134"/>
                  <a:pt x="923" y="129"/>
                </a:cubicBezTo>
                <a:cubicBezTo>
                  <a:pt x="926" y="126"/>
                  <a:pt x="930" y="123"/>
                  <a:pt x="932" y="119"/>
                </a:cubicBezTo>
                <a:cubicBezTo>
                  <a:pt x="931" y="119"/>
                  <a:pt x="930" y="119"/>
                  <a:pt x="928" y="119"/>
                </a:cubicBezTo>
                <a:cubicBezTo>
                  <a:pt x="928" y="116"/>
                  <a:pt x="929" y="118"/>
                  <a:pt x="926" y="115"/>
                </a:cubicBezTo>
                <a:cubicBezTo>
                  <a:pt x="927" y="115"/>
                  <a:pt x="927" y="115"/>
                  <a:pt x="928" y="115"/>
                </a:cubicBezTo>
                <a:cubicBezTo>
                  <a:pt x="915" y="110"/>
                  <a:pt x="923" y="118"/>
                  <a:pt x="920" y="120"/>
                </a:cubicBezTo>
                <a:cubicBezTo>
                  <a:pt x="919" y="121"/>
                  <a:pt x="909" y="121"/>
                  <a:pt x="905" y="122"/>
                </a:cubicBezTo>
                <a:cubicBezTo>
                  <a:pt x="906" y="121"/>
                  <a:pt x="908" y="118"/>
                  <a:pt x="910" y="117"/>
                </a:cubicBezTo>
                <a:cubicBezTo>
                  <a:pt x="898" y="111"/>
                  <a:pt x="889" y="118"/>
                  <a:pt x="877" y="119"/>
                </a:cubicBezTo>
                <a:cubicBezTo>
                  <a:pt x="879" y="118"/>
                  <a:pt x="892" y="115"/>
                  <a:pt x="892" y="111"/>
                </a:cubicBezTo>
                <a:cubicBezTo>
                  <a:pt x="892" y="107"/>
                  <a:pt x="881" y="111"/>
                  <a:pt x="878" y="111"/>
                </a:cubicBezTo>
                <a:cubicBezTo>
                  <a:pt x="868" y="111"/>
                  <a:pt x="844" y="115"/>
                  <a:pt x="837" y="122"/>
                </a:cubicBezTo>
                <a:cubicBezTo>
                  <a:pt x="838" y="122"/>
                  <a:pt x="839" y="122"/>
                  <a:pt x="840" y="122"/>
                </a:cubicBezTo>
                <a:cubicBezTo>
                  <a:pt x="834" y="125"/>
                  <a:pt x="825" y="125"/>
                  <a:pt x="820" y="131"/>
                </a:cubicBezTo>
                <a:cubicBezTo>
                  <a:pt x="824" y="130"/>
                  <a:pt x="829" y="130"/>
                  <a:pt x="834" y="130"/>
                </a:cubicBezTo>
                <a:cubicBezTo>
                  <a:pt x="831" y="132"/>
                  <a:pt x="827" y="131"/>
                  <a:pt x="824" y="133"/>
                </a:cubicBezTo>
                <a:cubicBezTo>
                  <a:pt x="832" y="135"/>
                  <a:pt x="841" y="132"/>
                  <a:pt x="849" y="132"/>
                </a:cubicBezTo>
                <a:cubicBezTo>
                  <a:pt x="842" y="134"/>
                  <a:pt x="833" y="134"/>
                  <a:pt x="827" y="136"/>
                </a:cubicBezTo>
                <a:cubicBezTo>
                  <a:pt x="824" y="137"/>
                  <a:pt x="821" y="137"/>
                  <a:pt x="818" y="138"/>
                </a:cubicBezTo>
                <a:cubicBezTo>
                  <a:pt x="814" y="139"/>
                  <a:pt x="818" y="144"/>
                  <a:pt x="820" y="144"/>
                </a:cubicBezTo>
                <a:cubicBezTo>
                  <a:pt x="830" y="144"/>
                  <a:pt x="865" y="137"/>
                  <a:pt x="873" y="147"/>
                </a:cubicBezTo>
                <a:cubicBezTo>
                  <a:pt x="859" y="148"/>
                  <a:pt x="845" y="147"/>
                  <a:pt x="832" y="148"/>
                </a:cubicBezTo>
                <a:cubicBezTo>
                  <a:pt x="829" y="148"/>
                  <a:pt x="801" y="151"/>
                  <a:pt x="813" y="156"/>
                </a:cubicBezTo>
                <a:cubicBezTo>
                  <a:pt x="812" y="157"/>
                  <a:pt x="812" y="158"/>
                  <a:pt x="811" y="159"/>
                </a:cubicBezTo>
                <a:cubicBezTo>
                  <a:pt x="820" y="162"/>
                  <a:pt x="828" y="158"/>
                  <a:pt x="836" y="161"/>
                </a:cubicBezTo>
                <a:cubicBezTo>
                  <a:pt x="833" y="163"/>
                  <a:pt x="830" y="166"/>
                  <a:pt x="829" y="171"/>
                </a:cubicBezTo>
                <a:cubicBezTo>
                  <a:pt x="846" y="171"/>
                  <a:pt x="863" y="169"/>
                  <a:pt x="880" y="166"/>
                </a:cubicBezTo>
                <a:cubicBezTo>
                  <a:pt x="887" y="164"/>
                  <a:pt x="893" y="164"/>
                  <a:pt x="900" y="161"/>
                </a:cubicBezTo>
                <a:cubicBezTo>
                  <a:pt x="904" y="160"/>
                  <a:pt x="915" y="155"/>
                  <a:pt x="907" y="161"/>
                </a:cubicBezTo>
                <a:cubicBezTo>
                  <a:pt x="910" y="162"/>
                  <a:pt x="915" y="161"/>
                  <a:pt x="919" y="163"/>
                </a:cubicBezTo>
                <a:cubicBezTo>
                  <a:pt x="917" y="163"/>
                  <a:pt x="916" y="164"/>
                  <a:pt x="914" y="164"/>
                </a:cubicBezTo>
                <a:cubicBezTo>
                  <a:pt x="923" y="167"/>
                  <a:pt x="933" y="166"/>
                  <a:pt x="942" y="165"/>
                </a:cubicBezTo>
                <a:cubicBezTo>
                  <a:pt x="943" y="165"/>
                  <a:pt x="955" y="163"/>
                  <a:pt x="953" y="158"/>
                </a:cubicBezTo>
                <a:cubicBezTo>
                  <a:pt x="951" y="155"/>
                  <a:pt x="943" y="159"/>
                  <a:pt x="941" y="159"/>
                </a:cubicBezTo>
                <a:cubicBezTo>
                  <a:pt x="942" y="158"/>
                  <a:pt x="943" y="157"/>
                  <a:pt x="944" y="156"/>
                </a:cubicBezTo>
                <a:moveTo>
                  <a:pt x="1434" y="1291"/>
                </a:moveTo>
                <a:cubicBezTo>
                  <a:pt x="1433" y="1283"/>
                  <a:pt x="1431" y="1260"/>
                  <a:pt x="1422" y="1258"/>
                </a:cubicBezTo>
                <a:cubicBezTo>
                  <a:pt x="1415" y="1256"/>
                  <a:pt x="1408" y="1260"/>
                  <a:pt x="1401" y="1255"/>
                </a:cubicBezTo>
                <a:cubicBezTo>
                  <a:pt x="1393" y="1249"/>
                  <a:pt x="1388" y="1240"/>
                  <a:pt x="1380" y="1235"/>
                </a:cubicBezTo>
                <a:cubicBezTo>
                  <a:pt x="1374" y="1231"/>
                  <a:pt x="1368" y="1225"/>
                  <a:pt x="1361" y="1223"/>
                </a:cubicBezTo>
                <a:cubicBezTo>
                  <a:pt x="1356" y="1222"/>
                  <a:pt x="1351" y="1226"/>
                  <a:pt x="1346" y="1225"/>
                </a:cubicBezTo>
                <a:cubicBezTo>
                  <a:pt x="1341" y="1225"/>
                  <a:pt x="1336" y="1224"/>
                  <a:pt x="1331" y="1223"/>
                </a:cubicBezTo>
                <a:cubicBezTo>
                  <a:pt x="1326" y="1222"/>
                  <a:pt x="1323" y="1216"/>
                  <a:pt x="1317" y="1217"/>
                </a:cubicBezTo>
                <a:cubicBezTo>
                  <a:pt x="1317" y="1218"/>
                  <a:pt x="1317" y="1219"/>
                  <a:pt x="1318" y="1220"/>
                </a:cubicBezTo>
                <a:cubicBezTo>
                  <a:pt x="1313" y="1218"/>
                  <a:pt x="1309" y="1220"/>
                  <a:pt x="1308" y="1224"/>
                </a:cubicBezTo>
                <a:cubicBezTo>
                  <a:pt x="1309" y="1222"/>
                  <a:pt x="1309" y="1220"/>
                  <a:pt x="1309" y="1217"/>
                </a:cubicBezTo>
                <a:cubicBezTo>
                  <a:pt x="1306" y="1218"/>
                  <a:pt x="1303" y="1227"/>
                  <a:pt x="1300" y="1231"/>
                </a:cubicBezTo>
                <a:cubicBezTo>
                  <a:pt x="1301" y="1226"/>
                  <a:pt x="1310" y="1209"/>
                  <a:pt x="1300" y="1208"/>
                </a:cubicBezTo>
                <a:cubicBezTo>
                  <a:pt x="1299" y="1206"/>
                  <a:pt x="1299" y="1207"/>
                  <a:pt x="1297" y="1205"/>
                </a:cubicBezTo>
                <a:cubicBezTo>
                  <a:pt x="1298" y="1205"/>
                  <a:pt x="1298" y="1204"/>
                  <a:pt x="1298" y="1204"/>
                </a:cubicBezTo>
                <a:cubicBezTo>
                  <a:pt x="1295" y="1203"/>
                  <a:pt x="1293" y="1204"/>
                  <a:pt x="1293" y="1207"/>
                </a:cubicBezTo>
                <a:cubicBezTo>
                  <a:pt x="1292" y="1206"/>
                  <a:pt x="1292" y="1201"/>
                  <a:pt x="1290" y="1200"/>
                </a:cubicBezTo>
                <a:cubicBezTo>
                  <a:pt x="1287" y="1200"/>
                  <a:pt x="1286" y="1202"/>
                  <a:pt x="1283" y="1197"/>
                </a:cubicBezTo>
                <a:cubicBezTo>
                  <a:pt x="1282" y="1199"/>
                  <a:pt x="1283" y="1197"/>
                  <a:pt x="1282" y="1197"/>
                </a:cubicBezTo>
                <a:cubicBezTo>
                  <a:pt x="1282" y="1197"/>
                  <a:pt x="1279" y="1199"/>
                  <a:pt x="1280" y="1198"/>
                </a:cubicBezTo>
                <a:cubicBezTo>
                  <a:pt x="1279" y="1197"/>
                  <a:pt x="1271" y="1191"/>
                  <a:pt x="1268" y="1193"/>
                </a:cubicBezTo>
                <a:cubicBezTo>
                  <a:pt x="1267" y="1187"/>
                  <a:pt x="1258" y="1192"/>
                  <a:pt x="1256" y="1191"/>
                </a:cubicBezTo>
                <a:cubicBezTo>
                  <a:pt x="1254" y="1196"/>
                  <a:pt x="1251" y="1200"/>
                  <a:pt x="1250" y="1203"/>
                </a:cubicBezTo>
                <a:cubicBezTo>
                  <a:pt x="1250" y="1203"/>
                  <a:pt x="1251" y="1203"/>
                  <a:pt x="1252" y="1203"/>
                </a:cubicBezTo>
                <a:cubicBezTo>
                  <a:pt x="1252" y="1204"/>
                  <a:pt x="1251" y="1205"/>
                  <a:pt x="1251" y="1206"/>
                </a:cubicBezTo>
                <a:cubicBezTo>
                  <a:pt x="1244" y="1197"/>
                  <a:pt x="1238" y="1220"/>
                  <a:pt x="1234" y="1221"/>
                </a:cubicBezTo>
                <a:cubicBezTo>
                  <a:pt x="1237" y="1218"/>
                  <a:pt x="1239" y="1211"/>
                  <a:pt x="1237" y="1208"/>
                </a:cubicBezTo>
                <a:cubicBezTo>
                  <a:pt x="1233" y="1212"/>
                  <a:pt x="1228" y="1206"/>
                  <a:pt x="1224" y="1212"/>
                </a:cubicBezTo>
                <a:cubicBezTo>
                  <a:pt x="1221" y="1210"/>
                  <a:pt x="1220" y="1197"/>
                  <a:pt x="1215" y="1196"/>
                </a:cubicBezTo>
                <a:cubicBezTo>
                  <a:pt x="1214" y="1196"/>
                  <a:pt x="1202" y="1205"/>
                  <a:pt x="1200" y="1207"/>
                </a:cubicBezTo>
                <a:cubicBezTo>
                  <a:pt x="1200" y="1203"/>
                  <a:pt x="1197" y="1203"/>
                  <a:pt x="1193" y="1205"/>
                </a:cubicBezTo>
                <a:cubicBezTo>
                  <a:pt x="1200" y="1200"/>
                  <a:pt x="1204" y="1203"/>
                  <a:pt x="1207" y="1194"/>
                </a:cubicBezTo>
                <a:cubicBezTo>
                  <a:pt x="1210" y="1184"/>
                  <a:pt x="1219" y="1176"/>
                  <a:pt x="1226" y="1168"/>
                </a:cubicBezTo>
                <a:cubicBezTo>
                  <a:pt x="1237" y="1156"/>
                  <a:pt x="1225" y="1158"/>
                  <a:pt x="1221" y="1150"/>
                </a:cubicBezTo>
                <a:cubicBezTo>
                  <a:pt x="1216" y="1139"/>
                  <a:pt x="1219" y="1121"/>
                  <a:pt x="1210" y="1114"/>
                </a:cubicBezTo>
                <a:cubicBezTo>
                  <a:pt x="1210" y="1117"/>
                  <a:pt x="1209" y="1117"/>
                  <a:pt x="1208" y="1119"/>
                </a:cubicBezTo>
                <a:cubicBezTo>
                  <a:pt x="1208" y="1109"/>
                  <a:pt x="1195" y="1101"/>
                  <a:pt x="1186" y="1097"/>
                </a:cubicBezTo>
                <a:cubicBezTo>
                  <a:pt x="1180" y="1095"/>
                  <a:pt x="1154" y="1083"/>
                  <a:pt x="1152" y="1094"/>
                </a:cubicBezTo>
                <a:cubicBezTo>
                  <a:pt x="1147" y="1091"/>
                  <a:pt x="1138" y="1087"/>
                  <a:pt x="1135" y="1094"/>
                </a:cubicBezTo>
                <a:cubicBezTo>
                  <a:pt x="1137" y="1086"/>
                  <a:pt x="1120" y="1070"/>
                  <a:pt x="1117" y="1081"/>
                </a:cubicBezTo>
                <a:cubicBezTo>
                  <a:pt x="1117" y="1077"/>
                  <a:pt x="1121" y="1072"/>
                  <a:pt x="1118" y="1068"/>
                </a:cubicBezTo>
                <a:cubicBezTo>
                  <a:pt x="1114" y="1063"/>
                  <a:pt x="1110" y="1058"/>
                  <a:pt x="1103" y="1054"/>
                </a:cubicBezTo>
                <a:cubicBezTo>
                  <a:pt x="1098" y="1051"/>
                  <a:pt x="1097" y="1052"/>
                  <a:pt x="1093" y="1052"/>
                </a:cubicBezTo>
                <a:cubicBezTo>
                  <a:pt x="1088" y="1052"/>
                  <a:pt x="1080" y="1055"/>
                  <a:pt x="1078" y="1050"/>
                </a:cubicBezTo>
                <a:cubicBezTo>
                  <a:pt x="1084" y="1053"/>
                  <a:pt x="1082" y="1049"/>
                  <a:pt x="1084" y="1046"/>
                </a:cubicBezTo>
                <a:cubicBezTo>
                  <a:pt x="1085" y="1046"/>
                  <a:pt x="1089" y="1040"/>
                  <a:pt x="1089" y="1040"/>
                </a:cubicBezTo>
                <a:cubicBezTo>
                  <a:pt x="1090" y="1037"/>
                  <a:pt x="1080" y="1033"/>
                  <a:pt x="1078" y="1031"/>
                </a:cubicBezTo>
                <a:cubicBezTo>
                  <a:pt x="1078" y="1033"/>
                  <a:pt x="1077" y="1033"/>
                  <a:pt x="1076" y="1036"/>
                </a:cubicBezTo>
                <a:cubicBezTo>
                  <a:pt x="1075" y="1031"/>
                  <a:pt x="1070" y="1027"/>
                  <a:pt x="1069" y="1034"/>
                </a:cubicBezTo>
                <a:cubicBezTo>
                  <a:pt x="1068" y="1028"/>
                  <a:pt x="1065" y="1026"/>
                  <a:pt x="1063" y="1021"/>
                </a:cubicBezTo>
                <a:cubicBezTo>
                  <a:pt x="1067" y="1021"/>
                  <a:pt x="1072" y="1022"/>
                  <a:pt x="1076" y="1019"/>
                </a:cubicBezTo>
                <a:cubicBezTo>
                  <a:pt x="1065" y="1018"/>
                  <a:pt x="1054" y="1020"/>
                  <a:pt x="1044" y="1020"/>
                </a:cubicBezTo>
                <a:cubicBezTo>
                  <a:pt x="1046" y="1020"/>
                  <a:pt x="1049" y="1021"/>
                  <a:pt x="1051" y="1022"/>
                </a:cubicBezTo>
                <a:cubicBezTo>
                  <a:pt x="1041" y="1023"/>
                  <a:pt x="1035" y="1029"/>
                  <a:pt x="1024" y="1026"/>
                </a:cubicBezTo>
                <a:cubicBezTo>
                  <a:pt x="1021" y="1026"/>
                  <a:pt x="1020" y="1020"/>
                  <a:pt x="1016" y="1020"/>
                </a:cubicBezTo>
                <a:cubicBezTo>
                  <a:pt x="1010" y="1020"/>
                  <a:pt x="1003" y="1023"/>
                  <a:pt x="997" y="1022"/>
                </a:cubicBezTo>
                <a:cubicBezTo>
                  <a:pt x="987" y="1021"/>
                  <a:pt x="994" y="1020"/>
                  <a:pt x="990" y="1013"/>
                </a:cubicBezTo>
                <a:cubicBezTo>
                  <a:pt x="989" y="1011"/>
                  <a:pt x="987" y="1009"/>
                  <a:pt x="984" y="1007"/>
                </a:cubicBezTo>
                <a:cubicBezTo>
                  <a:pt x="982" y="1007"/>
                  <a:pt x="975" y="1008"/>
                  <a:pt x="974" y="1007"/>
                </a:cubicBezTo>
                <a:cubicBezTo>
                  <a:pt x="970" y="1005"/>
                  <a:pt x="972" y="1001"/>
                  <a:pt x="971" y="997"/>
                </a:cubicBezTo>
                <a:cubicBezTo>
                  <a:pt x="968" y="993"/>
                  <a:pt x="965" y="1002"/>
                  <a:pt x="966" y="1005"/>
                </a:cubicBezTo>
                <a:cubicBezTo>
                  <a:pt x="973" y="1001"/>
                  <a:pt x="972" y="1009"/>
                  <a:pt x="969" y="1007"/>
                </a:cubicBezTo>
                <a:cubicBezTo>
                  <a:pt x="968" y="1007"/>
                  <a:pt x="956" y="1012"/>
                  <a:pt x="954" y="1013"/>
                </a:cubicBezTo>
                <a:cubicBezTo>
                  <a:pt x="942" y="1019"/>
                  <a:pt x="951" y="1023"/>
                  <a:pt x="953" y="1032"/>
                </a:cubicBezTo>
                <a:cubicBezTo>
                  <a:pt x="955" y="1049"/>
                  <a:pt x="938" y="1043"/>
                  <a:pt x="939" y="1032"/>
                </a:cubicBezTo>
                <a:cubicBezTo>
                  <a:pt x="939" y="1027"/>
                  <a:pt x="946" y="1023"/>
                  <a:pt x="946" y="1018"/>
                </a:cubicBezTo>
                <a:cubicBezTo>
                  <a:pt x="946" y="1013"/>
                  <a:pt x="938" y="1006"/>
                  <a:pt x="946" y="1004"/>
                </a:cubicBezTo>
                <a:cubicBezTo>
                  <a:pt x="950" y="1003"/>
                  <a:pt x="955" y="1001"/>
                  <a:pt x="954" y="996"/>
                </a:cubicBezTo>
                <a:cubicBezTo>
                  <a:pt x="951" y="986"/>
                  <a:pt x="942" y="999"/>
                  <a:pt x="939" y="1001"/>
                </a:cubicBezTo>
                <a:cubicBezTo>
                  <a:pt x="934" y="1005"/>
                  <a:pt x="922" y="1013"/>
                  <a:pt x="916" y="1009"/>
                </a:cubicBezTo>
                <a:cubicBezTo>
                  <a:pt x="912" y="1007"/>
                  <a:pt x="911" y="1016"/>
                  <a:pt x="908" y="1017"/>
                </a:cubicBezTo>
                <a:cubicBezTo>
                  <a:pt x="907" y="1017"/>
                  <a:pt x="905" y="1012"/>
                  <a:pt x="903" y="1013"/>
                </a:cubicBezTo>
                <a:cubicBezTo>
                  <a:pt x="900" y="1015"/>
                  <a:pt x="896" y="1018"/>
                  <a:pt x="894" y="1021"/>
                </a:cubicBezTo>
                <a:cubicBezTo>
                  <a:pt x="893" y="1024"/>
                  <a:pt x="895" y="1038"/>
                  <a:pt x="890" y="1039"/>
                </a:cubicBezTo>
                <a:cubicBezTo>
                  <a:pt x="885" y="1040"/>
                  <a:pt x="886" y="1041"/>
                  <a:pt x="882" y="1046"/>
                </a:cubicBezTo>
                <a:cubicBezTo>
                  <a:pt x="880" y="1048"/>
                  <a:pt x="876" y="1049"/>
                  <a:pt x="874" y="1052"/>
                </a:cubicBezTo>
                <a:cubicBezTo>
                  <a:pt x="877" y="1055"/>
                  <a:pt x="874" y="1065"/>
                  <a:pt x="874" y="1058"/>
                </a:cubicBezTo>
                <a:cubicBezTo>
                  <a:pt x="870" y="1055"/>
                  <a:pt x="867" y="1050"/>
                  <a:pt x="863" y="1046"/>
                </a:cubicBezTo>
                <a:cubicBezTo>
                  <a:pt x="857" y="1040"/>
                  <a:pt x="851" y="1038"/>
                  <a:pt x="841" y="1036"/>
                </a:cubicBezTo>
                <a:cubicBezTo>
                  <a:pt x="831" y="1033"/>
                  <a:pt x="818" y="1059"/>
                  <a:pt x="808" y="1042"/>
                </a:cubicBezTo>
                <a:cubicBezTo>
                  <a:pt x="808" y="1043"/>
                  <a:pt x="807" y="1044"/>
                  <a:pt x="807" y="1046"/>
                </a:cubicBezTo>
                <a:cubicBezTo>
                  <a:pt x="803" y="1045"/>
                  <a:pt x="795" y="1033"/>
                  <a:pt x="793" y="1029"/>
                </a:cubicBezTo>
                <a:cubicBezTo>
                  <a:pt x="790" y="1025"/>
                  <a:pt x="785" y="1018"/>
                  <a:pt x="784" y="1013"/>
                </a:cubicBezTo>
                <a:cubicBezTo>
                  <a:pt x="784" y="1003"/>
                  <a:pt x="789" y="996"/>
                  <a:pt x="789" y="987"/>
                </a:cubicBezTo>
                <a:cubicBezTo>
                  <a:pt x="793" y="986"/>
                  <a:pt x="791" y="974"/>
                  <a:pt x="794" y="969"/>
                </a:cubicBezTo>
                <a:cubicBezTo>
                  <a:pt x="797" y="965"/>
                  <a:pt x="795" y="956"/>
                  <a:pt x="799" y="954"/>
                </a:cubicBezTo>
                <a:cubicBezTo>
                  <a:pt x="794" y="947"/>
                  <a:pt x="788" y="952"/>
                  <a:pt x="786" y="946"/>
                </a:cubicBezTo>
                <a:cubicBezTo>
                  <a:pt x="787" y="946"/>
                  <a:pt x="788" y="946"/>
                  <a:pt x="790" y="946"/>
                </a:cubicBezTo>
                <a:cubicBezTo>
                  <a:pt x="785" y="939"/>
                  <a:pt x="771" y="938"/>
                  <a:pt x="764" y="938"/>
                </a:cubicBezTo>
                <a:cubicBezTo>
                  <a:pt x="763" y="938"/>
                  <a:pt x="760" y="941"/>
                  <a:pt x="757" y="942"/>
                </a:cubicBezTo>
                <a:cubicBezTo>
                  <a:pt x="753" y="943"/>
                  <a:pt x="748" y="942"/>
                  <a:pt x="743" y="942"/>
                </a:cubicBezTo>
                <a:cubicBezTo>
                  <a:pt x="741" y="942"/>
                  <a:pt x="741" y="940"/>
                  <a:pt x="738" y="940"/>
                </a:cubicBezTo>
                <a:cubicBezTo>
                  <a:pt x="736" y="941"/>
                  <a:pt x="735" y="943"/>
                  <a:pt x="733" y="943"/>
                </a:cubicBezTo>
                <a:cubicBezTo>
                  <a:pt x="729" y="943"/>
                  <a:pt x="719" y="939"/>
                  <a:pt x="728" y="935"/>
                </a:cubicBezTo>
                <a:cubicBezTo>
                  <a:pt x="735" y="932"/>
                  <a:pt x="734" y="925"/>
                  <a:pt x="735" y="920"/>
                </a:cubicBezTo>
                <a:cubicBezTo>
                  <a:pt x="736" y="915"/>
                  <a:pt x="739" y="911"/>
                  <a:pt x="739" y="906"/>
                </a:cubicBezTo>
                <a:cubicBezTo>
                  <a:pt x="740" y="902"/>
                  <a:pt x="735" y="900"/>
                  <a:pt x="742" y="895"/>
                </a:cubicBezTo>
                <a:cubicBezTo>
                  <a:pt x="741" y="898"/>
                  <a:pt x="741" y="901"/>
                  <a:pt x="743" y="903"/>
                </a:cubicBezTo>
                <a:cubicBezTo>
                  <a:pt x="750" y="895"/>
                  <a:pt x="748" y="883"/>
                  <a:pt x="753" y="875"/>
                </a:cubicBezTo>
                <a:cubicBezTo>
                  <a:pt x="756" y="869"/>
                  <a:pt x="771" y="860"/>
                  <a:pt x="760" y="853"/>
                </a:cubicBezTo>
                <a:cubicBezTo>
                  <a:pt x="759" y="858"/>
                  <a:pt x="755" y="855"/>
                  <a:pt x="751" y="854"/>
                </a:cubicBezTo>
                <a:cubicBezTo>
                  <a:pt x="745" y="853"/>
                  <a:pt x="742" y="855"/>
                  <a:pt x="737" y="857"/>
                </a:cubicBezTo>
                <a:cubicBezTo>
                  <a:pt x="728" y="859"/>
                  <a:pt x="719" y="858"/>
                  <a:pt x="714" y="867"/>
                </a:cubicBezTo>
                <a:cubicBezTo>
                  <a:pt x="712" y="873"/>
                  <a:pt x="713" y="877"/>
                  <a:pt x="709" y="883"/>
                </a:cubicBezTo>
                <a:cubicBezTo>
                  <a:pt x="707" y="886"/>
                  <a:pt x="700" y="894"/>
                  <a:pt x="700" y="897"/>
                </a:cubicBezTo>
                <a:cubicBezTo>
                  <a:pt x="700" y="901"/>
                  <a:pt x="691" y="901"/>
                  <a:pt x="691" y="901"/>
                </a:cubicBezTo>
                <a:cubicBezTo>
                  <a:pt x="690" y="901"/>
                  <a:pt x="691" y="897"/>
                  <a:pt x="688" y="898"/>
                </a:cubicBezTo>
                <a:cubicBezTo>
                  <a:pt x="684" y="898"/>
                  <a:pt x="682" y="898"/>
                  <a:pt x="680" y="902"/>
                </a:cubicBezTo>
                <a:cubicBezTo>
                  <a:pt x="680" y="901"/>
                  <a:pt x="680" y="900"/>
                  <a:pt x="679" y="899"/>
                </a:cubicBezTo>
                <a:cubicBezTo>
                  <a:pt x="676" y="904"/>
                  <a:pt x="673" y="901"/>
                  <a:pt x="669" y="902"/>
                </a:cubicBezTo>
                <a:cubicBezTo>
                  <a:pt x="666" y="902"/>
                  <a:pt x="663" y="905"/>
                  <a:pt x="660" y="905"/>
                </a:cubicBezTo>
                <a:cubicBezTo>
                  <a:pt x="653" y="905"/>
                  <a:pt x="656" y="903"/>
                  <a:pt x="651" y="900"/>
                </a:cubicBezTo>
                <a:cubicBezTo>
                  <a:pt x="647" y="897"/>
                  <a:pt x="642" y="899"/>
                  <a:pt x="639" y="897"/>
                </a:cubicBezTo>
                <a:cubicBezTo>
                  <a:pt x="635" y="894"/>
                  <a:pt x="635" y="884"/>
                  <a:pt x="634" y="880"/>
                </a:cubicBezTo>
                <a:cubicBezTo>
                  <a:pt x="631" y="875"/>
                  <a:pt x="627" y="871"/>
                  <a:pt x="626" y="865"/>
                </a:cubicBezTo>
                <a:cubicBezTo>
                  <a:pt x="624" y="859"/>
                  <a:pt x="622" y="853"/>
                  <a:pt x="622" y="846"/>
                </a:cubicBezTo>
                <a:cubicBezTo>
                  <a:pt x="622" y="835"/>
                  <a:pt x="626" y="818"/>
                  <a:pt x="631" y="807"/>
                </a:cubicBezTo>
                <a:cubicBezTo>
                  <a:pt x="634" y="800"/>
                  <a:pt x="640" y="794"/>
                  <a:pt x="641" y="787"/>
                </a:cubicBezTo>
                <a:cubicBezTo>
                  <a:pt x="641" y="785"/>
                  <a:pt x="640" y="776"/>
                  <a:pt x="641" y="771"/>
                </a:cubicBezTo>
                <a:cubicBezTo>
                  <a:pt x="643" y="767"/>
                  <a:pt x="647" y="763"/>
                  <a:pt x="643" y="759"/>
                </a:cubicBezTo>
                <a:cubicBezTo>
                  <a:pt x="646" y="759"/>
                  <a:pt x="649" y="758"/>
                  <a:pt x="651" y="755"/>
                </a:cubicBezTo>
                <a:cubicBezTo>
                  <a:pt x="650" y="755"/>
                  <a:pt x="649" y="756"/>
                  <a:pt x="648" y="756"/>
                </a:cubicBezTo>
                <a:cubicBezTo>
                  <a:pt x="651" y="756"/>
                  <a:pt x="655" y="755"/>
                  <a:pt x="655" y="750"/>
                </a:cubicBezTo>
                <a:cubicBezTo>
                  <a:pt x="657" y="753"/>
                  <a:pt x="656" y="751"/>
                  <a:pt x="660" y="750"/>
                </a:cubicBezTo>
                <a:cubicBezTo>
                  <a:pt x="659" y="749"/>
                  <a:pt x="659" y="748"/>
                  <a:pt x="658" y="748"/>
                </a:cubicBezTo>
                <a:cubicBezTo>
                  <a:pt x="661" y="745"/>
                  <a:pt x="663" y="749"/>
                  <a:pt x="666" y="748"/>
                </a:cubicBezTo>
                <a:cubicBezTo>
                  <a:pt x="669" y="747"/>
                  <a:pt x="677" y="743"/>
                  <a:pt x="679" y="740"/>
                </a:cubicBezTo>
                <a:cubicBezTo>
                  <a:pt x="682" y="736"/>
                  <a:pt x="682" y="731"/>
                  <a:pt x="687" y="730"/>
                </a:cubicBezTo>
                <a:cubicBezTo>
                  <a:pt x="687" y="730"/>
                  <a:pt x="687" y="735"/>
                  <a:pt x="690" y="733"/>
                </a:cubicBezTo>
                <a:cubicBezTo>
                  <a:pt x="694" y="732"/>
                  <a:pt x="697" y="730"/>
                  <a:pt x="700" y="727"/>
                </a:cubicBezTo>
                <a:cubicBezTo>
                  <a:pt x="699" y="728"/>
                  <a:pt x="698" y="729"/>
                  <a:pt x="698" y="730"/>
                </a:cubicBezTo>
                <a:cubicBezTo>
                  <a:pt x="704" y="730"/>
                  <a:pt x="709" y="733"/>
                  <a:pt x="714" y="733"/>
                </a:cubicBezTo>
                <a:cubicBezTo>
                  <a:pt x="720" y="733"/>
                  <a:pt x="719" y="729"/>
                  <a:pt x="723" y="729"/>
                </a:cubicBezTo>
                <a:cubicBezTo>
                  <a:pt x="727" y="729"/>
                  <a:pt x="727" y="733"/>
                  <a:pt x="730" y="734"/>
                </a:cubicBezTo>
                <a:cubicBezTo>
                  <a:pt x="727" y="738"/>
                  <a:pt x="730" y="738"/>
                  <a:pt x="734" y="740"/>
                </a:cubicBezTo>
                <a:cubicBezTo>
                  <a:pt x="738" y="741"/>
                  <a:pt x="736" y="737"/>
                  <a:pt x="738" y="737"/>
                </a:cubicBezTo>
                <a:cubicBezTo>
                  <a:pt x="740" y="737"/>
                  <a:pt x="743" y="740"/>
                  <a:pt x="744" y="740"/>
                </a:cubicBezTo>
                <a:cubicBezTo>
                  <a:pt x="746" y="738"/>
                  <a:pt x="746" y="735"/>
                  <a:pt x="745" y="733"/>
                </a:cubicBezTo>
                <a:cubicBezTo>
                  <a:pt x="748" y="735"/>
                  <a:pt x="754" y="738"/>
                  <a:pt x="753" y="742"/>
                </a:cubicBezTo>
                <a:cubicBezTo>
                  <a:pt x="761" y="741"/>
                  <a:pt x="756" y="736"/>
                  <a:pt x="752" y="734"/>
                </a:cubicBezTo>
                <a:cubicBezTo>
                  <a:pt x="749" y="733"/>
                  <a:pt x="757" y="728"/>
                  <a:pt x="757" y="726"/>
                </a:cubicBezTo>
                <a:cubicBezTo>
                  <a:pt x="756" y="726"/>
                  <a:pt x="756" y="726"/>
                  <a:pt x="756" y="726"/>
                </a:cubicBezTo>
                <a:cubicBezTo>
                  <a:pt x="751" y="732"/>
                  <a:pt x="751" y="724"/>
                  <a:pt x="759" y="722"/>
                </a:cubicBezTo>
                <a:cubicBezTo>
                  <a:pt x="765" y="720"/>
                  <a:pt x="775" y="725"/>
                  <a:pt x="777" y="716"/>
                </a:cubicBezTo>
                <a:cubicBezTo>
                  <a:pt x="777" y="719"/>
                  <a:pt x="778" y="720"/>
                  <a:pt x="776" y="723"/>
                </a:cubicBezTo>
                <a:cubicBezTo>
                  <a:pt x="779" y="723"/>
                  <a:pt x="780" y="721"/>
                  <a:pt x="783" y="721"/>
                </a:cubicBezTo>
                <a:cubicBezTo>
                  <a:pt x="785" y="720"/>
                  <a:pt x="790" y="720"/>
                  <a:pt x="794" y="720"/>
                </a:cubicBezTo>
                <a:cubicBezTo>
                  <a:pt x="799" y="720"/>
                  <a:pt x="808" y="722"/>
                  <a:pt x="807" y="731"/>
                </a:cubicBezTo>
                <a:cubicBezTo>
                  <a:pt x="813" y="731"/>
                  <a:pt x="815" y="728"/>
                  <a:pt x="820" y="727"/>
                </a:cubicBezTo>
                <a:cubicBezTo>
                  <a:pt x="829" y="724"/>
                  <a:pt x="829" y="728"/>
                  <a:pt x="833" y="735"/>
                </a:cubicBezTo>
                <a:cubicBezTo>
                  <a:pt x="836" y="740"/>
                  <a:pt x="839" y="740"/>
                  <a:pt x="838" y="746"/>
                </a:cubicBezTo>
                <a:cubicBezTo>
                  <a:pt x="838" y="752"/>
                  <a:pt x="831" y="756"/>
                  <a:pt x="834" y="762"/>
                </a:cubicBezTo>
                <a:cubicBezTo>
                  <a:pt x="835" y="760"/>
                  <a:pt x="836" y="759"/>
                  <a:pt x="836" y="757"/>
                </a:cubicBezTo>
                <a:cubicBezTo>
                  <a:pt x="842" y="760"/>
                  <a:pt x="828" y="770"/>
                  <a:pt x="838" y="775"/>
                </a:cubicBezTo>
                <a:cubicBezTo>
                  <a:pt x="839" y="773"/>
                  <a:pt x="839" y="774"/>
                  <a:pt x="841" y="773"/>
                </a:cubicBezTo>
                <a:cubicBezTo>
                  <a:pt x="837" y="777"/>
                  <a:pt x="841" y="778"/>
                  <a:pt x="841" y="780"/>
                </a:cubicBezTo>
                <a:cubicBezTo>
                  <a:pt x="842" y="783"/>
                  <a:pt x="841" y="786"/>
                  <a:pt x="842" y="788"/>
                </a:cubicBezTo>
                <a:cubicBezTo>
                  <a:pt x="842" y="789"/>
                  <a:pt x="846" y="790"/>
                  <a:pt x="846" y="792"/>
                </a:cubicBezTo>
                <a:cubicBezTo>
                  <a:pt x="848" y="798"/>
                  <a:pt x="844" y="802"/>
                  <a:pt x="853" y="799"/>
                </a:cubicBezTo>
                <a:cubicBezTo>
                  <a:pt x="858" y="798"/>
                  <a:pt x="857" y="797"/>
                  <a:pt x="860" y="792"/>
                </a:cubicBezTo>
                <a:cubicBezTo>
                  <a:pt x="862" y="786"/>
                  <a:pt x="869" y="776"/>
                  <a:pt x="865" y="769"/>
                </a:cubicBezTo>
                <a:cubicBezTo>
                  <a:pt x="862" y="764"/>
                  <a:pt x="861" y="751"/>
                  <a:pt x="862" y="745"/>
                </a:cubicBezTo>
                <a:cubicBezTo>
                  <a:pt x="863" y="748"/>
                  <a:pt x="863" y="746"/>
                  <a:pt x="864" y="748"/>
                </a:cubicBezTo>
                <a:cubicBezTo>
                  <a:pt x="860" y="738"/>
                  <a:pt x="855" y="715"/>
                  <a:pt x="865" y="708"/>
                </a:cubicBezTo>
                <a:cubicBezTo>
                  <a:pt x="865" y="707"/>
                  <a:pt x="864" y="706"/>
                  <a:pt x="863" y="706"/>
                </a:cubicBezTo>
                <a:cubicBezTo>
                  <a:pt x="869" y="702"/>
                  <a:pt x="872" y="696"/>
                  <a:pt x="876" y="692"/>
                </a:cubicBezTo>
                <a:cubicBezTo>
                  <a:pt x="878" y="690"/>
                  <a:pt x="880" y="693"/>
                  <a:pt x="881" y="689"/>
                </a:cubicBezTo>
                <a:cubicBezTo>
                  <a:pt x="884" y="689"/>
                  <a:pt x="888" y="687"/>
                  <a:pt x="889" y="684"/>
                </a:cubicBezTo>
                <a:cubicBezTo>
                  <a:pt x="895" y="687"/>
                  <a:pt x="905" y="670"/>
                  <a:pt x="911" y="668"/>
                </a:cubicBezTo>
                <a:cubicBezTo>
                  <a:pt x="913" y="667"/>
                  <a:pt x="916" y="668"/>
                  <a:pt x="917" y="668"/>
                </a:cubicBezTo>
                <a:cubicBezTo>
                  <a:pt x="919" y="667"/>
                  <a:pt x="919" y="665"/>
                  <a:pt x="921" y="664"/>
                </a:cubicBezTo>
                <a:cubicBezTo>
                  <a:pt x="924" y="662"/>
                  <a:pt x="929" y="658"/>
                  <a:pt x="929" y="655"/>
                </a:cubicBezTo>
                <a:cubicBezTo>
                  <a:pt x="931" y="657"/>
                  <a:pt x="936" y="656"/>
                  <a:pt x="939" y="654"/>
                </a:cubicBezTo>
                <a:cubicBezTo>
                  <a:pt x="939" y="655"/>
                  <a:pt x="939" y="655"/>
                  <a:pt x="939" y="656"/>
                </a:cubicBezTo>
                <a:cubicBezTo>
                  <a:pt x="947" y="654"/>
                  <a:pt x="945" y="646"/>
                  <a:pt x="939" y="644"/>
                </a:cubicBezTo>
                <a:cubicBezTo>
                  <a:pt x="944" y="646"/>
                  <a:pt x="958" y="646"/>
                  <a:pt x="955" y="636"/>
                </a:cubicBezTo>
                <a:cubicBezTo>
                  <a:pt x="953" y="638"/>
                  <a:pt x="952" y="638"/>
                  <a:pt x="952" y="640"/>
                </a:cubicBezTo>
                <a:cubicBezTo>
                  <a:pt x="954" y="634"/>
                  <a:pt x="948" y="636"/>
                  <a:pt x="944" y="637"/>
                </a:cubicBezTo>
                <a:cubicBezTo>
                  <a:pt x="944" y="636"/>
                  <a:pt x="944" y="636"/>
                  <a:pt x="944" y="635"/>
                </a:cubicBezTo>
                <a:cubicBezTo>
                  <a:pt x="950" y="636"/>
                  <a:pt x="957" y="631"/>
                  <a:pt x="957" y="625"/>
                </a:cubicBezTo>
                <a:cubicBezTo>
                  <a:pt x="956" y="619"/>
                  <a:pt x="955" y="624"/>
                  <a:pt x="953" y="623"/>
                </a:cubicBezTo>
                <a:cubicBezTo>
                  <a:pt x="951" y="621"/>
                  <a:pt x="950" y="618"/>
                  <a:pt x="947" y="617"/>
                </a:cubicBezTo>
                <a:cubicBezTo>
                  <a:pt x="950" y="618"/>
                  <a:pt x="952" y="622"/>
                  <a:pt x="955" y="619"/>
                </a:cubicBezTo>
                <a:cubicBezTo>
                  <a:pt x="957" y="617"/>
                  <a:pt x="951" y="606"/>
                  <a:pt x="949" y="603"/>
                </a:cubicBezTo>
                <a:cubicBezTo>
                  <a:pt x="951" y="604"/>
                  <a:pt x="954" y="611"/>
                  <a:pt x="956" y="611"/>
                </a:cubicBezTo>
                <a:cubicBezTo>
                  <a:pt x="964" y="611"/>
                  <a:pt x="952" y="601"/>
                  <a:pt x="952" y="601"/>
                </a:cubicBezTo>
                <a:cubicBezTo>
                  <a:pt x="953" y="600"/>
                  <a:pt x="953" y="601"/>
                  <a:pt x="954" y="600"/>
                </a:cubicBezTo>
                <a:cubicBezTo>
                  <a:pt x="956" y="602"/>
                  <a:pt x="958" y="603"/>
                  <a:pt x="959" y="605"/>
                </a:cubicBezTo>
                <a:cubicBezTo>
                  <a:pt x="958" y="603"/>
                  <a:pt x="958" y="600"/>
                  <a:pt x="957" y="598"/>
                </a:cubicBezTo>
                <a:cubicBezTo>
                  <a:pt x="962" y="597"/>
                  <a:pt x="964" y="585"/>
                  <a:pt x="971" y="582"/>
                </a:cubicBezTo>
                <a:cubicBezTo>
                  <a:pt x="970" y="585"/>
                  <a:pt x="966" y="586"/>
                  <a:pt x="966" y="590"/>
                </a:cubicBezTo>
                <a:cubicBezTo>
                  <a:pt x="966" y="589"/>
                  <a:pt x="966" y="589"/>
                  <a:pt x="967" y="589"/>
                </a:cubicBezTo>
                <a:cubicBezTo>
                  <a:pt x="966" y="592"/>
                  <a:pt x="966" y="591"/>
                  <a:pt x="965" y="594"/>
                </a:cubicBezTo>
                <a:cubicBezTo>
                  <a:pt x="962" y="594"/>
                  <a:pt x="963" y="594"/>
                  <a:pt x="962" y="597"/>
                </a:cubicBezTo>
                <a:cubicBezTo>
                  <a:pt x="962" y="597"/>
                  <a:pt x="963" y="597"/>
                  <a:pt x="963" y="597"/>
                </a:cubicBezTo>
                <a:cubicBezTo>
                  <a:pt x="958" y="602"/>
                  <a:pt x="968" y="599"/>
                  <a:pt x="964" y="606"/>
                </a:cubicBezTo>
                <a:cubicBezTo>
                  <a:pt x="965" y="606"/>
                  <a:pt x="966" y="606"/>
                  <a:pt x="967" y="606"/>
                </a:cubicBezTo>
                <a:cubicBezTo>
                  <a:pt x="963" y="609"/>
                  <a:pt x="959" y="614"/>
                  <a:pt x="959" y="619"/>
                </a:cubicBezTo>
                <a:cubicBezTo>
                  <a:pt x="963" y="613"/>
                  <a:pt x="969" y="608"/>
                  <a:pt x="974" y="602"/>
                </a:cubicBezTo>
                <a:cubicBezTo>
                  <a:pt x="980" y="596"/>
                  <a:pt x="975" y="590"/>
                  <a:pt x="976" y="583"/>
                </a:cubicBezTo>
                <a:cubicBezTo>
                  <a:pt x="977" y="586"/>
                  <a:pt x="979" y="587"/>
                  <a:pt x="982" y="588"/>
                </a:cubicBezTo>
                <a:cubicBezTo>
                  <a:pt x="982" y="589"/>
                  <a:pt x="981" y="591"/>
                  <a:pt x="981" y="592"/>
                </a:cubicBezTo>
                <a:cubicBezTo>
                  <a:pt x="987" y="588"/>
                  <a:pt x="999" y="577"/>
                  <a:pt x="1000" y="569"/>
                </a:cubicBezTo>
                <a:cubicBezTo>
                  <a:pt x="999" y="569"/>
                  <a:pt x="998" y="569"/>
                  <a:pt x="997" y="569"/>
                </a:cubicBezTo>
                <a:cubicBezTo>
                  <a:pt x="1005" y="552"/>
                  <a:pt x="1031" y="561"/>
                  <a:pt x="1041" y="550"/>
                </a:cubicBezTo>
                <a:cubicBezTo>
                  <a:pt x="1040" y="556"/>
                  <a:pt x="1057" y="552"/>
                  <a:pt x="1057" y="547"/>
                </a:cubicBezTo>
                <a:cubicBezTo>
                  <a:pt x="1052" y="555"/>
                  <a:pt x="1041" y="541"/>
                  <a:pt x="1053" y="537"/>
                </a:cubicBezTo>
                <a:cubicBezTo>
                  <a:pt x="1052" y="537"/>
                  <a:pt x="1054" y="530"/>
                  <a:pt x="1056" y="528"/>
                </a:cubicBezTo>
                <a:cubicBezTo>
                  <a:pt x="1060" y="525"/>
                  <a:pt x="1063" y="519"/>
                  <a:pt x="1068" y="518"/>
                </a:cubicBezTo>
                <a:cubicBezTo>
                  <a:pt x="1068" y="518"/>
                  <a:pt x="1067" y="519"/>
                  <a:pt x="1067" y="519"/>
                </a:cubicBezTo>
                <a:cubicBezTo>
                  <a:pt x="1076" y="520"/>
                  <a:pt x="1081" y="513"/>
                  <a:pt x="1087" y="507"/>
                </a:cubicBezTo>
                <a:cubicBezTo>
                  <a:pt x="1086" y="508"/>
                  <a:pt x="1085" y="509"/>
                  <a:pt x="1085" y="511"/>
                </a:cubicBezTo>
                <a:cubicBezTo>
                  <a:pt x="1089" y="511"/>
                  <a:pt x="1091" y="508"/>
                  <a:pt x="1094" y="508"/>
                </a:cubicBezTo>
                <a:cubicBezTo>
                  <a:pt x="1094" y="509"/>
                  <a:pt x="1094" y="509"/>
                  <a:pt x="1094" y="510"/>
                </a:cubicBezTo>
                <a:cubicBezTo>
                  <a:pt x="1098" y="506"/>
                  <a:pt x="1114" y="507"/>
                  <a:pt x="1109" y="498"/>
                </a:cubicBezTo>
                <a:cubicBezTo>
                  <a:pt x="1115" y="502"/>
                  <a:pt x="1147" y="493"/>
                  <a:pt x="1143" y="484"/>
                </a:cubicBezTo>
                <a:cubicBezTo>
                  <a:pt x="1145" y="485"/>
                  <a:pt x="1147" y="487"/>
                  <a:pt x="1148" y="488"/>
                </a:cubicBezTo>
                <a:cubicBezTo>
                  <a:pt x="1144" y="491"/>
                  <a:pt x="1140" y="492"/>
                  <a:pt x="1137" y="496"/>
                </a:cubicBezTo>
                <a:cubicBezTo>
                  <a:pt x="1143" y="494"/>
                  <a:pt x="1150" y="494"/>
                  <a:pt x="1156" y="495"/>
                </a:cubicBezTo>
                <a:cubicBezTo>
                  <a:pt x="1148" y="497"/>
                  <a:pt x="1106" y="502"/>
                  <a:pt x="1115" y="520"/>
                </a:cubicBezTo>
                <a:cubicBezTo>
                  <a:pt x="1117" y="519"/>
                  <a:pt x="1117" y="517"/>
                  <a:pt x="1117" y="521"/>
                </a:cubicBezTo>
                <a:cubicBezTo>
                  <a:pt x="1117" y="526"/>
                  <a:pt x="1123" y="520"/>
                  <a:pt x="1124" y="520"/>
                </a:cubicBezTo>
                <a:cubicBezTo>
                  <a:pt x="1128" y="522"/>
                  <a:pt x="1133" y="515"/>
                  <a:pt x="1136" y="513"/>
                </a:cubicBezTo>
                <a:cubicBezTo>
                  <a:pt x="1138" y="511"/>
                  <a:pt x="1140" y="508"/>
                  <a:pt x="1141" y="507"/>
                </a:cubicBezTo>
                <a:cubicBezTo>
                  <a:pt x="1144" y="506"/>
                  <a:pt x="1149" y="512"/>
                  <a:pt x="1150" y="506"/>
                </a:cubicBezTo>
                <a:cubicBezTo>
                  <a:pt x="1157" y="508"/>
                  <a:pt x="1176" y="499"/>
                  <a:pt x="1184" y="496"/>
                </a:cubicBezTo>
                <a:cubicBezTo>
                  <a:pt x="1183" y="496"/>
                  <a:pt x="1181" y="495"/>
                  <a:pt x="1179" y="495"/>
                </a:cubicBezTo>
                <a:cubicBezTo>
                  <a:pt x="1187" y="492"/>
                  <a:pt x="1175" y="492"/>
                  <a:pt x="1176" y="488"/>
                </a:cubicBezTo>
                <a:cubicBezTo>
                  <a:pt x="1169" y="491"/>
                  <a:pt x="1157" y="491"/>
                  <a:pt x="1151" y="485"/>
                </a:cubicBezTo>
                <a:cubicBezTo>
                  <a:pt x="1153" y="485"/>
                  <a:pt x="1154" y="484"/>
                  <a:pt x="1155" y="484"/>
                </a:cubicBezTo>
                <a:cubicBezTo>
                  <a:pt x="1153" y="482"/>
                  <a:pt x="1147" y="483"/>
                  <a:pt x="1147" y="480"/>
                </a:cubicBezTo>
                <a:cubicBezTo>
                  <a:pt x="1146" y="476"/>
                  <a:pt x="1145" y="473"/>
                  <a:pt x="1148" y="470"/>
                </a:cubicBezTo>
                <a:cubicBezTo>
                  <a:pt x="1146" y="470"/>
                  <a:pt x="1144" y="469"/>
                  <a:pt x="1142" y="470"/>
                </a:cubicBezTo>
                <a:cubicBezTo>
                  <a:pt x="1144" y="469"/>
                  <a:pt x="1154" y="463"/>
                  <a:pt x="1153" y="460"/>
                </a:cubicBezTo>
                <a:cubicBezTo>
                  <a:pt x="1153" y="456"/>
                  <a:pt x="1143" y="461"/>
                  <a:pt x="1142" y="462"/>
                </a:cubicBezTo>
                <a:cubicBezTo>
                  <a:pt x="1142" y="458"/>
                  <a:pt x="1139" y="456"/>
                  <a:pt x="1136" y="455"/>
                </a:cubicBezTo>
                <a:cubicBezTo>
                  <a:pt x="1140" y="453"/>
                  <a:pt x="1168" y="458"/>
                  <a:pt x="1164" y="445"/>
                </a:cubicBezTo>
                <a:cubicBezTo>
                  <a:pt x="1164" y="445"/>
                  <a:pt x="1165" y="445"/>
                  <a:pt x="1166" y="445"/>
                </a:cubicBezTo>
                <a:cubicBezTo>
                  <a:pt x="1164" y="428"/>
                  <a:pt x="1127" y="443"/>
                  <a:pt x="1119" y="447"/>
                </a:cubicBezTo>
                <a:cubicBezTo>
                  <a:pt x="1101" y="454"/>
                  <a:pt x="1088" y="468"/>
                  <a:pt x="1070" y="475"/>
                </a:cubicBezTo>
                <a:cubicBezTo>
                  <a:pt x="1076" y="468"/>
                  <a:pt x="1086" y="465"/>
                  <a:pt x="1093" y="459"/>
                </a:cubicBezTo>
                <a:cubicBezTo>
                  <a:pt x="1098" y="453"/>
                  <a:pt x="1113" y="438"/>
                  <a:pt x="1121" y="439"/>
                </a:cubicBezTo>
                <a:cubicBezTo>
                  <a:pt x="1122" y="436"/>
                  <a:pt x="1127" y="438"/>
                  <a:pt x="1130" y="436"/>
                </a:cubicBezTo>
                <a:cubicBezTo>
                  <a:pt x="1135" y="433"/>
                  <a:pt x="1138" y="429"/>
                  <a:pt x="1142" y="426"/>
                </a:cubicBezTo>
                <a:cubicBezTo>
                  <a:pt x="1148" y="423"/>
                  <a:pt x="1158" y="421"/>
                  <a:pt x="1166" y="423"/>
                </a:cubicBezTo>
                <a:cubicBezTo>
                  <a:pt x="1173" y="424"/>
                  <a:pt x="1181" y="422"/>
                  <a:pt x="1188" y="423"/>
                </a:cubicBezTo>
                <a:cubicBezTo>
                  <a:pt x="1198" y="423"/>
                  <a:pt x="1206" y="424"/>
                  <a:pt x="1216" y="423"/>
                </a:cubicBezTo>
                <a:cubicBezTo>
                  <a:pt x="1224" y="422"/>
                  <a:pt x="1232" y="419"/>
                  <a:pt x="1238" y="415"/>
                </a:cubicBezTo>
                <a:cubicBezTo>
                  <a:pt x="1240" y="414"/>
                  <a:pt x="1243" y="410"/>
                  <a:pt x="1245" y="408"/>
                </a:cubicBezTo>
                <a:cubicBezTo>
                  <a:pt x="1248" y="407"/>
                  <a:pt x="1250" y="408"/>
                  <a:pt x="1253" y="407"/>
                </a:cubicBezTo>
                <a:cubicBezTo>
                  <a:pt x="1257" y="404"/>
                  <a:pt x="1261" y="407"/>
                  <a:pt x="1264" y="405"/>
                </a:cubicBezTo>
                <a:cubicBezTo>
                  <a:pt x="1268" y="404"/>
                  <a:pt x="1273" y="402"/>
                  <a:pt x="1276" y="400"/>
                </a:cubicBezTo>
                <a:cubicBezTo>
                  <a:pt x="1280" y="397"/>
                  <a:pt x="1292" y="388"/>
                  <a:pt x="1279" y="390"/>
                </a:cubicBezTo>
                <a:cubicBezTo>
                  <a:pt x="1288" y="391"/>
                  <a:pt x="1292" y="375"/>
                  <a:pt x="1281" y="374"/>
                </a:cubicBezTo>
                <a:cubicBezTo>
                  <a:pt x="1282" y="373"/>
                  <a:pt x="1283" y="372"/>
                  <a:pt x="1285" y="372"/>
                </a:cubicBezTo>
                <a:cubicBezTo>
                  <a:pt x="1281" y="372"/>
                  <a:pt x="1277" y="373"/>
                  <a:pt x="1273" y="376"/>
                </a:cubicBezTo>
                <a:cubicBezTo>
                  <a:pt x="1274" y="375"/>
                  <a:pt x="1273" y="374"/>
                  <a:pt x="1272" y="375"/>
                </a:cubicBezTo>
                <a:cubicBezTo>
                  <a:pt x="1284" y="372"/>
                  <a:pt x="1272" y="362"/>
                  <a:pt x="1264" y="366"/>
                </a:cubicBezTo>
                <a:cubicBezTo>
                  <a:pt x="1257" y="370"/>
                  <a:pt x="1245" y="380"/>
                  <a:pt x="1237" y="378"/>
                </a:cubicBezTo>
                <a:cubicBezTo>
                  <a:pt x="1239" y="378"/>
                  <a:pt x="1241" y="376"/>
                  <a:pt x="1242" y="376"/>
                </a:cubicBezTo>
                <a:cubicBezTo>
                  <a:pt x="1239" y="375"/>
                  <a:pt x="1236" y="374"/>
                  <a:pt x="1235" y="371"/>
                </a:cubicBezTo>
                <a:cubicBezTo>
                  <a:pt x="1239" y="376"/>
                  <a:pt x="1260" y="370"/>
                  <a:pt x="1265" y="365"/>
                </a:cubicBezTo>
                <a:cubicBezTo>
                  <a:pt x="1264" y="366"/>
                  <a:pt x="1262" y="366"/>
                  <a:pt x="1261" y="367"/>
                </a:cubicBezTo>
                <a:cubicBezTo>
                  <a:pt x="1268" y="365"/>
                  <a:pt x="1286" y="363"/>
                  <a:pt x="1274" y="358"/>
                </a:cubicBezTo>
                <a:cubicBezTo>
                  <a:pt x="1272" y="357"/>
                  <a:pt x="1265" y="358"/>
                  <a:pt x="1264" y="356"/>
                </a:cubicBezTo>
                <a:cubicBezTo>
                  <a:pt x="1264" y="354"/>
                  <a:pt x="1267" y="352"/>
                  <a:pt x="1263" y="351"/>
                </a:cubicBezTo>
                <a:cubicBezTo>
                  <a:pt x="1263" y="351"/>
                  <a:pt x="1257" y="354"/>
                  <a:pt x="1256" y="355"/>
                </a:cubicBezTo>
                <a:cubicBezTo>
                  <a:pt x="1258" y="354"/>
                  <a:pt x="1259" y="353"/>
                  <a:pt x="1260" y="352"/>
                </a:cubicBezTo>
                <a:cubicBezTo>
                  <a:pt x="1258" y="351"/>
                  <a:pt x="1259" y="353"/>
                  <a:pt x="1258" y="352"/>
                </a:cubicBezTo>
                <a:cubicBezTo>
                  <a:pt x="1257" y="351"/>
                  <a:pt x="1257" y="351"/>
                  <a:pt x="1257" y="350"/>
                </a:cubicBezTo>
                <a:cubicBezTo>
                  <a:pt x="1254" y="350"/>
                  <a:pt x="1251" y="351"/>
                  <a:pt x="1248" y="353"/>
                </a:cubicBezTo>
                <a:cubicBezTo>
                  <a:pt x="1251" y="351"/>
                  <a:pt x="1254" y="347"/>
                  <a:pt x="1254" y="343"/>
                </a:cubicBezTo>
                <a:cubicBezTo>
                  <a:pt x="1252" y="344"/>
                  <a:pt x="1252" y="343"/>
                  <a:pt x="1251" y="344"/>
                </a:cubicBezTo>
                <a:cubicBezTo>
                  <a:pt x="1249" y="342"/>
                  <a:pt x="1250" y="343"/>
                  <a:pt x="1246" y="342"/>
                </a:cubicBezTo>
                <a:cubicBezTo>
                  <a:pt x="1246" y="343"/>
                  <a:pt x="1246" y="340"/>
                  <a:pt x="1246" y="340"/>
                </a:cubicBezTo>
                <a:cubicBezTo>
                  <a:pt x="1244" y="341"/>
                  <a:pt x="1244" y="340"/>
                  <a:pt x="1243" y="340"/>
                </a:cubicBezTo>
                <a:cubicBezTo>
                  <a:pt x="1244" y="339"/>
                  <a:pt x="1244" y="338"/>
                  <a:pt x="1246" y="337"/>
                </a:cubicBezTo>
                <a:cubicBezTo>
                  <a:pt x="1243" y="338"/>
                  <a:pt x="1240" y="337"/>
                  <a:pt x="1238" y="336"/>
                </a:cubicBezTo>
                <a:cubicBezTo>
                  <a:pt x="1241" y="334"/>
                  <a:pt x="1242" y="335"/>
                  <a:pt x="1241" y="331"/>
                </a:cubicBezTo>
                <a:cubicBezTo>
                  <a:pt x="1244" y="331"/>
                  <a:pt x="1246" y="330"/>
                  <a:pt x="1247" y="328"/>
                </a:cubicBezTo>
                <a:cubicBezTo>
                  <a:pt x="1247" y="333"/>
                  <a:pt x="1256" y="324"/>
                  <a:pt x="1246" y="322"/>
                </a:cubicBezTo>
                <a:cubicBezTo>
                  <a:pt x="1247" y="322"/>
                  <a:pt x="1248" y="321"/>
                  <a:pt x="1249" y="321"/>
                </a:cubicBezTo>
                <a:cubicBezTo>
                  <a:pt x="1247" y="320"/>
                  <a:pt x="1243" y="319"/>
                  <a:pt x="1242" y="319"/>
                </a:cubicBezTo>
                <a:cubicBezTo>
                  <a:pt x="1251" y="319"/>
                  <a:pt x="1251" y="309"/>
                  <a:pt x="1244" y="310"/>
                </a:cubicBezTo>
                <a:cubicBezTo>
                  <a:pt x="1247" y="308"/>
                  <a:pt x="1247" y="307"/>
                  <a:pt x="1249" y="305"/>
                </a:cubicBezTo>
                <a:cubicBezTo>
                  <a:pt x="1246" y="305"/>
                  <a:pt x="1244" y="305"/>
                  <a:pt x="1241" y="307"/>
                </a:cubicBezTo>
                <a:cubicBezTo>
                  <a:pt x="1241" y="306"/>
                  <a:pt x="1241" y="306"/>
                  <a:pt x="1241" y="305"/>
                </a:cubicBezTo>
                <a:cubicBezTo>
                  <a:pt x="1243" y="305"/>
                  <a:pt x="1245" y="303"/>
                  <a:pt x="1247" y="302"/>
                </a:cubicBezTo>
                <a:cubicBezTo>
                  <a:pt x="1246" y="302"/>
                  <a:pt x="1246" y="302"/>
                  <a:pt x="1245" y="302"/>
                </a:cubicBezTo>
                <a:cubicBezTo>
                  <a:pt x="1248" y="298"/>
                  <a:pt x="1244" y="295"/>
                  <a:pt x="1240" y="298"/>
                </a:cubicBezTo>
                <a:cubicBezTo>
                  <a:pt x="1242" y="296"/>
                  <a:pt x="1242" y="296"/>
                  <a:pt x="1243" y="293"/>
                </a:cubicBezTo>
                <a:cubicBezTo>
                  <a:pt x="1242" y="293"/>
                  <a:pt x="1241" y="292"/>
                  <a:pt x="1239" y="292"/>
                </a:cubicBezTo>
                <a:cubicBezTo>
                  <a:pt x="1241" y="292"/>
                  <a:pt x="1242" y="291"/>
                  <a:pt x="1243" y="291"/>
                </a:cubicBezTo>
                <a:cubicBezTo>
                  <a:pt x="1240" y="289"/>
                  <a:pt x="1239" y="287"/>
                  <a:pt x="1243" y="284"/>
                </a:cubicBezTo>
                <a:cubicBezTo>
                  <a:pt x="1241" y="283"/>
                  <a:pt x="1239" y="284"/>
                  <a:pt x="1236" y="284"/>
                </a:cubicBezTo>
                <a:cubicBezTo>
                  <a:pt x="1238" y="284"/>
                  <a:pt x="1245" y="279"/>
                  <a:pt x="1238" y="279"/>
                </a:cubicBezTo>
                <a:cubicBezTo>
                  <a:pt x="1236" y="279"/>
                  <a:pt x="1226" y="289"/>
                  <a:pt x="1226" y="291"/>
                </a:cubicBezTo>
                <a:cubicBezTo>
                  <a:pt x="1224" y="293"/>
                  <a:pt x="1225" y="291"/>
                  <a:pt x="1224" y="294"/>
                </a:cubicBezTo>
                <a:cubicBezTo>
                  <a:pt x="1224" y="294"/>
                  <a:pt x="1223" y="293"/>
                  <a:pt x="1223" y="293"/>
                </a:cubicBezTo>
                <a:cubicBezTo>
                  <a:pt x="1221" y="296"/>
                  <a:pt x="1218" y="298"/>
                  <a:pt x="1215" y="299"/>
                </a:cubicBezTo>
                <a:cubicBezTo>
                  <a:pt x="1215" y="300"/>
                  <a:pt x="1216" y="300"/>
                  <a:pt x="1216" y="300"/>
                </a:cubicBezTo>
                <a:cubicBezTo>
                  <a:pt x="1214" y="302"/>
                  <a:pt x="1213" y="305"/>
                  <a:pt x="1209" y="307"/>
                </a:cubicBezTo>
                <a:cubicBezTo>
                  <a:pt x="1211" y="306"/>
                  <a:pt x="1215" y="301"/>
                  <a:pt x="1210" y="300"/>
                </a:cubicBezTo>
                <a:cubicBezTo>
                  <a:pt x="1209" y="299"/>
                  <a:pt x="1206" y="304"/>
                  <a:pt x="1205" y="304"/>
                </a:cubicBezTo>
                <a:cubicBezTo>
                  <a:pt x="1200" y="306"/>
                  <a:pt x="1195" y="307"/>
                  <a:pt x="1190" y="310"/>
                </a:cubicBezTo>
                <a:cubicBezTo>
                  <a:pt x="1191" y="309"/>
                  <a:pt x="1191" y="306"/>
                  <a:pt x="1192" y="305"/>
                </a:cubicBezTo>
                <a:cubicBezTo>
                  <a:pt x="1192" y="306"/>
                  <a:pt x="1191" y="307"/>
                  <a:pt x="1190" y="307"/>
                </a:cubicBezTo>
                <a:cubicBezTo>
                  <a:pt x="1191" y="303"/>
                  <a:pt x="1191" y="304"/>
                  <a:pt x="1187" y="305"/>
                </a:cubicBezTo>
                <a:cubicBezTo>
                  <a:pt x="1191" y="297"/>
                  <a:pt x="1180" y="298"/>
                  <a:pt x="1175" y="300"/>
                </a:cubicBezTo>
                <a:cubicBezTo>
                  <a:pt x="1177" y="299"/>
                  <a:pt x="1178" y="298"/>
                  <a:pt x="1180" y="297"/>
                </a:cubicBezTo>
                <a:cubicBezTo>
                  <a:pt x="1180" y="297"/>
                  <a:pt x="1178" y="295"/>
                  <a:pt x="1178" y="295"/>
                </a:cubicBezTo>
                <a:cubicBezTo>
                  <a:pt x="1180" y="295"/>
                  <a:pt x="1181" y="294"/>
                  <a:pt x="1183" y="293"/>
                </a:cubicBezTo>
                <a:cubicBezTo>
                  <a:pt x="1181" y="294"/>
                  <a:pt x="1179" y="293"/>
                  <a:pt x="1177" y="293"/>
                </a:cubicBezTo>
                <a:cubicBezTo>
                  <a:pt x="1179" y="291"/>
                  <a:pt x="1188" y="283"/>
                  <a:pt x="1178" y="284"/>
                </a:cubicBezTo>
                <a:cubicBezTo>
                  <a:pt x="1182" y="285"/>
                  <a:pt x="1183" y="283"/>
                  <a:pt x="1186" y="281"/>
                </a:cubicBezTo>
                <a:cubicBezTo>
                  <a:pt x="1185" y="281"/>
                  <a:pt x="1194" y="272"/>
                  <a:pt x="1194" y="272"/>
                </a:cubicBezTo>
                <a:cubicBezTo>
                  <a:pt x="1196" y="264"/>
                  <a:pt x="1187" y="277"/>
                  <a:pt x="1187" y="270"/>
                </a:cubicBezTo>
                <a:cubicBezTo>
                  <a:pt x="1183" y="270"/>
                  <a:pt x="1174" y="269"/>
                  <a:pt x="1172" y="264"/>
                </a:cubicBezTo>
                <a:cubicBezTo>
                  <a:pt x="1174" y="264"/>
                  <a:pt x="1175" y="262"/>
                  <a:pt x="1177" y="262"/>
                </a:cubicBezTo>
                <a:cubicBezTo>
                  <a:pt x="1174" y="261"/>
                  <a:pt x="1172" y="259"/>
                  <a:pt x="1169" y="257"/>
                </a:cubicBezTo>
                <a:cubicBezTo>
                  <a:pt x="1173" y="252"/>
                  <a:pt x="1161" y="250"/>
                  <a:pt x="1157" y="251"/>
                </a:cubicBezTo>
                <a:cubicBezTo>
                  <a:pt x="1151" y="254"/>
                  <a:pt x="1144" y="250"/>
                  <a:pt x="1137" y="254"/>
                </a:cubicBezTo>
                <a:cubicBezTo>
                  <a:pt x="1141" y="241"/>
                  <a:pt x="1096" y="254"/>
                  <a:pt x="1114" y="263"/>
                </a:cubicBezTo>
                <a:cubicBezTo>
                  <a:pt x="1110" y="266"/>
                  <a:pt x="1105" y="270"/>
                  <a:pt x="1100" y="273"/>
                </a:cubicBezTo>
                <a:cubicBezTo>
                  <a:pt x="1101" y="273"/>
                  <a:pt x="1102" y="273"/>
                  <a:pt x="1103" y="273"/>
                </a:cubicBezTo>
                <a:cubicBezTo>
                  <a:pt x="1104" y="277"/>
                  <a:pt x="1098" y="283"/>
                  <a:pt x="1102" y="283"/>
                </a:cubicBezTo>
                <a:cubicBezTo>
                  <a:pt x="1095" y="288"/>
                  <a:pt x="1090" y="298"/>
                  <a:pt x="1080" y="299"/>
                </a:cubicBezTo>
                <a:cubicBezTo>
                  <a:pt x="1070" y="301"/>
                  <a:pt x="1083" y="307"/>
                  <a:pt x="1084" y="309"/>
                </a:cubicBezTo>
                <a:cubicBezTo>
                  <a:pt x="1094" y="322"/>
                  <a:pt x="1077" y="338"/>
                  <a:pt x="1067" y="344"/>
                </a:cubicBezTo>
                <a:cubicBezTo>
                  <a:pt x="1061" y="349"/>
                  <a:pt x="1054" y="351"/>
                  <a:pt x="1047" y="354"/>
                </a:cubicBezTo>
                <a:cubicBezTo>
                  <a:pt x="1037" y="358"/>
                  <a:pt x="1028" y="355"/>
                  <a:pt x="1030" y="368"/>
                </a:cubicBezTo>
                <a:cubicBezTo>
                  <a:pt x="1031" y="375"/>
                  <a:pt x="1023" y="382"/>
                  <a:pt x="1024" y="390"/>
                </a:cubicBezTo>
                <a:cubicBezTo>
                  <a:pt x="1025" y="397"/>
                  <a:pt x="1018" y="396"/>
                  <a:pt x="1015" y="401"/>
                </a:cubicBezTo>
                <a:cubicBezTo>
                  <a:pt x="1012" y="403"/>
                  <a:pt x="1016" y="406"/>
                  <a:pt x="1011" y="410"/>
                </a:cubicBezTo>
                <a:cubicBezTo>
                  <a:pt x="1016" y="399"/>
                  <a:pt x="1003" y="405"/>
                  <a:pt x="1000" y="411"/>
                </a:cubicBezTo>
                <a:cubicBezTo>
                  <a:pt x="999" y="408"/>
                  <a:pt x="996" y="407"/>
                  <a:pt x="993" y="408"/>
                </a:cubicBezTo>
                <a:cubicBezTo>
                  <a:pt x="998" y="402"/>
                  <a:pt x="992" y="394"/>
                  <a:pt x="986" y="394"/>
                </a:cubicBezTo>
                <a:cubicBezTo>
                  <a:pt x="993" y="392"/>
                  <a:pt x="987" y="391"/>
                  <a:pt x="988" y="388"/>
                </a:cubicBezTo>
                <a:cubicBezTo>
                  <a:pt x="988" y="384"/>
                  <a:pt x="985" y="385"/>
                  <a:pt x="987" y="382"/>
                </a:cubicBezTo>
                <a:cubicBezTo>
                  <a:pt x="989" y="380"/>
                  <a:pt x="990" y="380"/>
                  <a:pt x="991" y="378"/>
                </a:cubicBezTo>
                <a:cubicBezTo>
                  <a:pt x="994" y="373"/>
                  <a:pt x="995" y="370"/>
                  <a:pt x="997" y="364"/>
                </a:cubicBezTo>
                <a:cubicBezTo>
                  <a:pt x="998" y="359"/>
                  <a:pt x="1004" y="358"/>
                  <a:pt x="1004" y="352"/>
                </a:cubicBezTo>
                <a:cubicBezTo>
                  <a:pt x="998" y="354"/>
                  <a:pt x="984" y="348"/>
                  <a:pt x="973" y="351"/>
                </a:cubicBezTo>
                <a:cubicBezTo>
                  <a:pt x="976" y="344"/>
                  <a:pt x="959" y="341"/>
                  <a:pt x="953" y="340"/>
                </a:cubicBezTo>
                <a:cubicBezTo>
                  <a:pt x="957" y="333"/>
                  <a:pt x="946" y="328"/>
                  <a:pt x="941" y="327"/>
                </a:cubicBezTo>
                <a:cubicBezTo>
                  <a:pt x="928" y="323"/>
                  <a:pt x="925" y="322"/>
                  <a:pt x="910" y="326"/>
                </a:cubicBezTo>
                <a:cubicBezTo>
                  <a:pt x="911" y="326"/>
                  <a:pt x="912" y="325"/>
                  <a:pt x="913" y="325"/>
                </a:cubicBezTo>
                <a:cubicBezTo>
                  <a:pt x="911" y="326"/>
                  <a:pt x="909" y="326"/>
                  <a:pt x="907" y="327"/>
                </a:cubicBezTo>
                <a:cubicBezTo>
                  <a:pt x="917" y="320"/>
                  <a:pt x="913" y="311"/>
                  <a:pt x="919" y="301"/>
                </a:cubicBezTo>
                <a:cubicBezTo>
                  <a:pt x="915" y="301"/>
                  <a:pt x="910" y="300"/>
                  <a:pt x="906" y="304"/>
                </a:cubicBezTo>
                <a:cubicBezTo>
                  <a:pt x="907" y="303"/>
                  <a:pt x="908" y="302"/>
                  <a:pt x="908" y="301"/>
                </a:cubicBezTo>
                <a:cubicBezTo>
                  <a:pt x="906" y="299"/>
                  <a:pt x="906" y="298"/>
                  <a:pt x="903" y="297"/>
                </a:cubicBezTo>
                <a:cubicBezTo>
                  <a:pt x="907" y="297"/>
                  <a:pt x="921" y="278"/>
                  <a:pt x="921" y="277"/>
                </a:cubicBezTo>
                <a:cubicBezTo>
                  <a:pt x="926" y="274"/>
                  <a:pt x="933" y="269"/>
                  <a:pt x="937" y="266"/>
                </a:cubicBezTo>
                <a:cubicBezTo>
                  <a:pt x="942" y="262"/>
                  <a:pt x="951" y="261"/>
                  <a:pt x="953" y="255"/>
                </a:cubicBezTo>
                <a:cubicBezTo>
                  <a:pt x="956" y="256"/>
                  <a:pt x="958" y="255"/>
                  <a:pt x="961" y="253"/>
                </a:cubicBezTo>
                <a:cubicBezTo>
                  <a:pt x="961" y="253"/>
                  <a:pt x="959" y="252"/>
                  <a:pt x="959" y="252"/>
                </a:cubicBezTo>
                <a:cubicBezTo>
                  <a:pt x="961" y="254"/>
                  <a:pt x="961" y="252"/>
                  <a:pt x="962" y="254"/>
                </a:cubicBezTo>
                <a:cubicBezTo>
                  <a:pt x="962" y="249"/>
                  <a:pt x="967" y="249"/>
                  <a:pt x="971" y="247"/>
                </a:cubicBezTo>
                <a:cubicBezTo>
                  <a:pt x="970" y="243"/>
                  <a:pt x="985" y="246"/>
                  <a:pt x="989" y="244"/>
                </a:cubicBezTo>
                <a:cubicBezTo>
                  <a:pt x="998" y="238"/>
                  <a:pt x="989" y="233"/>
                  <a:pt x="981" y="232"/>
                </a:cubicBezTo>
                <a:cubicBezTo>
                  <a:pt x="986" y="233"/>
                  <a:pt x="1012" y="239"/>
                  <a:pt x="1009" y="228"/>
                </a:cubicBezTo>
                <a:cubicBezTo>
                  <a:pt x="1016" y="227"/>
                  <a:pt x="1020" y="230"/>
                  <a:pt x="1028" y="228"/>
                </a:cubicBezTo>
                <a:cubicBezTo>
                  <a:pt x="1035" y="226"/>
                  <a:pt x="1046" y="220"/>
                  <a:pt x="1051" y="214"/>
                </a:cubicBezTo>
                <a:cubicBezTo>
                  <a:pt x="1054" y="211"/>
                  <a:pt x="1039" y="212"/>
                  <a:pt x="1037" y="212"/>
                </a:cubicBezTo>
                <a:cubicBezTo>
                  <a:pt x="1031" y="212"/>
                  <a:pt x="1032" y="206"/>
                  <a:pt x="1026" y="205"/>
                </a:cubicBezTo>
                <a:cubicBezTo>
                  <a:pt x="1032" y="201"/>
                  <a:pt x="1035" y="206"/>
                  <a:pt x="1041" y="208"/>
                </a:cubicBezTo>
                <a:cubicBezTo>
                  <a:pt x="1039" y="218"/>
                  <a:pt x="1068" y="204"/>
                  <a:pt x="1073" y="200"/>
                </a:cubicBezTo>
                <a:cubicBezTo>
                  <a:pt x="1070" y="200"/>
                  <a:pt x="1068" y="198"/>
                  <a:pt x="1067" y="197"/>
                </a:cubicBezTo>
                <a:cubicBezTo>
                  <a:pt x="1077" y="193"/>
                  <a:pt x="1082" y="200"/>
                  <a:pt x="1090" y="199"/>
                </a:cubicBezTo>
                <a:cubicBezTo>
                  <a:pt x="1092" y="198"/>
                  <a:pt x="1094" y="202"/>
                  <a:pt x="1096" y="200"/>
                </a:cubicBezTo>
                <a:cubicBezTo>
                  <a:pt x="1097" y="198"/>
                  <a:pt x="1096" y="192"/>
                  <a:pt x="1094" y="190"/>
                </a:cubicBezTo>
                <a:cubicBezTo>
                  <a:pt x="1093" y="190"/>
                  <a:pt x="1088" y="191"/>
                  <a:pt x="1087" y="191"/>
                </a:cubicBezTo>
                <a:cubicBezTo>
                  <a:pt x="1097" y="184"/>
                  <a:pt x="1094" y="196"/>
                  <a:pt x="1098" y="198"/>
                </a:cubicBezTo>
                <a:cubicBezTo>
                  <a:pt x="1101" y="200"/>
                  <a:pt x="1114" y="194"/>
                  <a:pt x="1116" y="193"/>
                </a:cubicBezTo>
                <a:cubicBezTo>
                  <a:pt x="1122" y="191"/>
                  <a:pt x="1127" y="188"/>
                  <a:pt x="1132" y="184"/>
                </a:cubicBezTo>
                <a:cubicBezTo>
                  <a:pt x="1135" y="181"/>
                  <a:pt x="1125" y="177"/>
                  <a:pt x="1131" y="172"/>
                </a:cubicBezTo>
                <a:cubicBezTo>
                  <a:pt x="1130" y="171"/>
                  <a:pt x="1130" y="172"/>
                  <a:pt x="1129" y="171"/>
                </a:cubicBezTo>
                <a:cubicBezTo>
                  <a:pt x="1134" y="171"/>
                  <a:pt x="1142" y="171"/>
                  <a:pt x="1145" y="167"/>
                </a:cubicBezTo>
                <a:cubicBezTo>
                  <a:pt x="1155" y="158"/>
                  <a:pt x="1139" y="161"/>
                  <a:pt x="1143" y="155"/>
                </a:cubicBezTo>
                <a:cubicBezTo>
                  <a:pt x="1139" y="154"/>
                  <a:pt x="1130" y="153"/>
                  <a:pt x="1125" y="153"/>
                </a:cubicBezTo>
                <a:cubicBezTo>
                  <a:pt x="1119" y="152"/>
                  <a:pt x="1103" y="162"/>
                  <a:pt x="1115" y="163"/>
                </a:cubicBezTo>
                <a:cubicBezTo>
                  <a:pt x="1098" y="170"/>
                  <a:pt x="1085" y="183"/>
                  <a:pt x="1067" y="188"/>
                </a:cubicBezTo>
                <a:cubicBezTo>
                  <a:pt x="1074" y="185"/>
                  <a:pt x="1064" y="181"/>
                  <a:pt x="1069" y="176"/>
                </a:cubicBezTo>
                <a:cubicBezTo>
                  <a:pt x="1072" y="173"/>
                  <a:pt x="1085" y="172"/>
                  <a:pt x="1079" y="164"/>
                </a:cubicBezTo>
                <a:cubicBezTo>
                  <a:pt x="1072" y="155"/>
                  <a:pt x="1064" y="167"/>
                  <a:pt x="1058" y="171"/>
                </a:cubicBezTo>
                <a:cubicBezTo>
                  <a:pt x="1055" y="172"/>
                  <a:pt x="1048" y="173"/>
                  <a:pt x="1053" y="170"/>
                </a:cubicBezTo>
                <a:cubicBezTo>
                  <a:pt x="1057" y="167"/>
                  <a:pt x="1060" y="163"/>
                  <a:pt x="1055" y="160"/>
                </a:cubicBezTo>
                <a:cubicBezTo>
                  <a:pt x="1058" y="160"/>
                  <a:pt x="1061" y="159"/>
                  <a:pt x="1064" y="158"/>
                </a:cubicBezTo>
                <a:cubicBezTo>
                  <a:pt x="1061" y="157"/>
                  <a:pt x="1058" y="157"/>
                  <a:pt x="1054" y="157"/>
                </a:cubicBezTo>
                <a:cubicBezTo>
                  <a:pt x="1056" y="157"/>
                  <a:pt x="1058" y="156"/>
                  <a:pt x="1059" y="155"/>
                </a:cubicBezTo>
                <a:cubicBezTo>
                  <a:pt x="1054" y="155"/>
                  <a:pt x="1051" y="159"/>
                  <a:pt x="1047" y="155"/>
                </a:cubicBezTo>
                <a:cubicBezTo>
                  <a:pt x="1050" y="152"/>
                  <a:pt x="1055" y="152"/>
                  <a:pt x="1056" y="150"/>
                </a:cubicBezTo>
                <a:cubicBezTo>
                  <a:pt x="1065" y="151"/>
                  <a:pt x="1060" y="145"/>
                  <a:pt x="1061" y="144"/>
                </a:cubicBezTo>
                <a:cubicBezTo>
                  <a:pt x="1052" y="141"/>
                  <a:pt x="1072" y="127"/>
                  <a:pt x="1054" y="128"/>
                </a:cubicBezTo>
                <a:cubicBezTo>
                  <a:pt x="1055" y="127"/>
                  <a:pt x="1056" y="126"/>
                  <a:pt x="1056" y="126"/>
                </a:cubicBezTo>
                <a:cubicBezTo>
                  <a:pt x="1049" y="125"/>
                  <a:pt x="1044" y="129"/>
                  <a:pt x="1037" y="132"/>
                </a:cubicBezTo>
                <a:cubicBezTo>
                  <a:pt x="1038" y="132"/>
                  <a:pt x="1039" y="132"/>
                  <a:pt x="1040" y="132"/>
                </a:cubicBezTo>
                <a:cubicBezTo>
                  <a:pt x="1038" y="135"/>
                  <a:pt x="1027" y="132"/>
                  <a:pt x="1027" y="137"/>
                </a:cubicBezTo>
                <a:cubicBezTo>
                  <a:pt x="1023" y="139"/>
                  <a:pt x="1011" y="149"/>
                  <a:pt x="1015" y="152"/>
                </a:cubicBezTo>
                <a:cubicBezTo>
                  <a:pt x="1015" y="154"/>
                  <a:pt x="1022" y="158"/>
                  <a:pt x="1026" y="155"/>
                </a:cubicBezTo>
                <a:cubicBezTo>
                  <a:pt x="1027" y="161"/>
                  <a:pt x="1030" y="156"/>
                  <a:pt x="1032" y="157"/>
                </a:cubicBezTo>
                <a:cubicBezTo>
                  <a:pt x="1034" y="159"/>
                  <a:pt x="1038" y="160"/>
                  <a:pt x="1028" y="162"/>
                </a:cubicBezTo>
                <a:cubicBezTo>
                  <a:pt x="1029" y="161"/>
                  <a:pt x="1030" y="160"/>
                  <a:pt x="1032" y="159"/>
                </a:cubicBezTo>
                <a:cubicBezTo>
                  <a:pt x="1029" y="158"/>
                  <a:pt x="1025" y="159"/>
                  <a:pt x="1023" y="162"/>
                </a:cubicBezTo>
                <a:cubicBezTo>
                  <a:pt x="1024" y="162"/>
                  <a:pt x="1025" y="162"/>
                  <a:pt x="1025" y="162"/>
                </a:cubicBezTo>
                <a:cubicBezTo>
                  <a:pt x="1022" y="163"/>
                  <a:pt x="1018" y="164"/>
                  <a:pt x="1016" y="167"/>
                </a:cubicBezTo>
                <a:cubicBezTo>
                  <a:pt x="1018" y="167"/>
                  <a:pt x="1021" y="167"/>
                  <a:pt x="1023" y="166"/>
                </a:cubicBezTo>
                <a:cubicBezTo>
                  <a:pt x="1023" y="166"/>
                  <a:pt x="1022" y="166"/>
                  <a:pt x="1022" y="165"/>
                </a:cubicBezTo>
                <a:cubicBezTo>
                  <a:pt x="1023" y="164"/>
                  <a:pt x="1026" y="163"/>
                  <a:pt x="1027" y="163"/>
                </a:cubicBezTo>
                <a:cubicBezTo>
                  <a:pt x="1027" y="170"/>
                  <a:pt x="1017" y="171"/>
                  <a:pt x="1011" y="174"/>
                </a:cubicBezTo>
                <a:cubicBezTo>
                  <a:pt x="1006" y="176"/>
                  <a:pt x="1000" y="175"/>
                  <a:pt x="996" y="178"/>
                </a:cubicBezTo>
                <a:cubicBezTo>
                  <a:pt x="992" y="181"/>
                  <a:pt x="994" y="185"/>
                  <a:pt x="989" y="188"/>
                </a:cubicBezTo>
                <a:cubicBezTo>
                  <a:pt x="989" y="188"/>
                  <a:pt x="987" y="187"/>
                  <a:pt x="986" y="187"/>
                </a:cubicBezTo>
                <a:cubicBezTo>
                  <a:pt x="987" y="186"/>
                  <a:pt x="989" y="185"/>
                  <a:pt x="990" y="185"/>
                </a:cubicBezTo>
                <a:cubicBezTo>
                  <a:pt x="987" y="185"/>
                  <a:pt x="984" y="186"/>
                  <a:pt x="982" y="186"/>
                </a:cubicBezTo>
                <a:cubicBezTo>
                  <a:pt x="984" y="181"/>
                  <a:pt x="992" y="177"/>
                  <a:pt x="996" y="173"/>
                </a:cubicBezTo>
                <a:cubicBezTo>
                  <a:pt x="994" y="172"/>
                  <a:pt x="986" y="174"/>
                  <a:pt x="986" y="172"/>
                </a:cubicBezTo>
                <a:cubicBezTo>
                  <a:pt x="986" y="169"/>
                  <a:pt x="979" y="168"/>
                  <a:pt x="980" y="172"/>
                </a:cubicBezTo>
                <a:cubicBezTo>
                  <a:pt x="976" y="173"/>
                  <a:pt x="968" y="169"/>
                  <a:pt x="970" y="177"/>
                </a:cubicBezTo>
                <a:cubicBezTo>
                  <a:pt x="966" y="174"/>
                  <a:pt x="967" y="179"/>
                  <a:pt x="961" y="180"/>
                </a:cubicBezTo>
                <a:cubicBezTo>
                  <a:pt x="956" y="181"/>
                  <a:pt x="950" y="179"/>
                  <a:pt x="944" y="179"/>
                </a:cubicBezTo>
                <a:cubicBezTo>
                  <a:pt x="933" y="180"/>
                  <a:pt x="911" y="180"/>
                  <a:pt x="905" y="171"/>
                </a:cubicBezTo>
                <a:cubicBezTo>
                  <a:pt x="917" y="165"/>
                  <a:pt x="900" y="166"/>
                  <a:pt x="896" y="167"/>
                </a:cubicBezTo>
                <a:cubicBezTo>
                  <a:pt x="887" y="168"/>
                  <a:pt x="879" y="168"/>
                  <a:pt x="871" y="173"/>
                </a:cubicBezTo>
                <a:cubicBezTo>
                  <a:pt x="872" y="173"/>
                  <a:pt x="874" y="173"/>
                  <a:pt x="875" y="173"/>
                </a:cubicBezTo>
                <a:cubicBezTo>
                  <a:pt x="875" y="173"/>
                  <a:pt x="874" y="174"/>
                  <a:pt x="874" y="174"/>
                </a:cubicBezTo>
                <a:cubicBezTo>
                  <a:pt x="876" y="175"/>
                  <a:pt x="879" y="175"/>
                  <a:pt x="881" y="174"/>
                </a:cubicBezTo>
                <a:cubicBezTo>
                  <a:pt x="882" y="172"/>
                  <a:pt x="902" y="168"/>
                  <a:pt x="907" y="168"/>
                </a:cubicBezTo>
                <a:cubicBezTo>
                  <a:pt x="901" y="173"/>
                  <a:pt x="889" y="175"/>
                  <a:pt x="882" y="175"/>
                </a:cubicBezTo>
                <a:cubicBezTo>
                  <a:pt x="873" y="175"/>
                  <a:pt x="873" y="180"/>
                  <a:pt x="869" y="187"/>
                </a:cubicBezTo>
                <a:cubicBezTo>
                  <a:pt x="869" y="188"/>
                  <a:pt x="868" y="196"/>
                  <a:pt x="864" y="190"/>
                </a:cubicBezTo>
                <a:cubicBezTo>
                  <a:pt x="865" y="190"/>
                  <a:pt x="866" y="190"/>
                  <a:pt x="867" y="189"/>
                </a:cubicBezTo>
                <a:cubicBezTo>
                  <a:pt x="863" y="189"/>
                  <a:pt x="861" y="195"/>
                  <a:pt x="861" y="198"/>
                </a:cubicBezTo>
                <a:cubicBezTo>
                  <a:pt x="860" y="195"/>
                  <a:pt x="859" y="193"/>
                  <a:pt x="859" y="191"/>
                </a:cubicBezTo>
                <a:cubicBezTo>
                  <a:pt x="859" y="191"/>
                  <a:pt x="860" y="191"/>
                  <a:pt x="860" y="190"/>
                </a:cubicBezTo>
                <a:cubicBezTo>
                  <a:pt x="859" y="190"/>
                  <a:pt x="858" y="189"/>
                  <a:pt x="858" y="189"/>
                </a:cubicBezTo>
                <a:cubicBezTo>
                  <a:pt x="873" y="190"/>
                  <a:pt x="858" y="175"/>
                  <a:pt x="847" y="178"/>
                </a:cubicBezTo>
                <a:cubicBezTo>
                  <a:pt x="835" y="182"/>
                  <a:pt x="811" y="184"/>
                  <a:pt x="800" y="178"/>
                </a:cubicBezTo>
                <a:cubicBezTo>
                  <a:pt x="804" y="176"/>
                  <a:pt x="822" y="174"/>
                  <a:pt x="822" y="170"/>
                </a:cubicBezTo>
                <a:cubicBezTo>
                  <a:pt x="822" y="164"/>
                  <a:pt x="810" y="163"/>
                  <a:pt x="807" y="164"/>
                </a:cubicBezTo>
                <a:cubicBezTo>
                  <a:pt x="807" y="165"/>
                  <a:pt x="808" y="165"/>
                  <a:pt x="808" y="166"/>
                </a:cubicBezTo>
                <a:cubicBezTo>
                  <a:pt x="801" y="166"/>
                  <a:pt x="795" y="164"/>
                  <a:pt x="788" y="162"/>
                </a:cubicBezTo>
                <a:cubicBezTo>
                  <a:pt x="785" y="161"/>
                  <a:pt x="777" y="160"/>
                  <a:pt x="774" y="157"/>
                </a:cubicBezTo>
                <a:cubicBezTo>
                  <a:pt x="763" y="147"/>
                  <a:pt x="746" y="160"/>
                  <a:pt x="734" y="159"/>
                </a:cubicBezTo>
                <a:cubicBezTo>
                  <a:pt x="739" y="155"/>
                  <a:pt x="744" y="156"/>
                  <a:pt x="746" y="149"/>
                </a:cubicBezTo>
                <a:cubicBezTo>
                  <a:pt x="742" y="149"/>
                  <a:pt x="738" y="150"/>
                  <a:pt x="735" y="152"/>
                </a:cubicBezTo>
                <a:cubicBezTo>
                  <a:pt x="737" y="151"/>
                  <a:pt x="738" y="151"/>
                  <a:pt x="740" y="151"/>
                </a:cubicBezTo>
                <a:cubicBezTo>
                  <a:pt x="738" y="152"/>
                  <a:pt x="735" y="153"/>
                  <a:pt x="733" y="154"/>
                </a:cubicBezTo>
                <a:cubicBezTo>
                  <a:pt x="733" y="154"/>
                  <a:pt x="733" y="154"/>
                  <a:pt x="734" y="154"/>
                </a:cubicBezTo>
                <a:cubicBezTo>
                  <a:pt x="730" y="155"/>
                  <a:pt x="730" y="155"/>
                  <a:pt x="729" y="157"/>
                </a:cubicBezTo>
                <a:cubicBezTo>
                  <a:pt x="727" y="157"/>
                  <a:pt x="725" y="158"/>
                  <a:pt x="723" y="158"/>
                </a:cubicBezTo>
                <a:cubicBezTo>
                  <a:pt x="725" y="158"/>
                  <a:pt x="727" y="158"/>
                  <a:pt x="729" y="158"/>
                </a:cubicBezTo>
                <a:cubicBezTo>
                  <a:pt x="714" y="168"/>
                  <a:pt x="722" y="147"/>
                  <a:pt x="720" y="145"/>
                </a:cubicBezTo>
                <a:cubicBezTo>
                  <a:pt x="717" y="142"/>
                  <a:pt x="700" y="155"/>
                  <a:pt x="694" y="155"/>
                </a:cubicBezTo>
                <a:cubicBezTo>
                  <a:pt x="694" y="154"/>
                  <a:pt x="695" y="153"/>
                  <a:pt x="696" y="153"/>
                </a:cubicBezTo>
                <a:cubicBezTo>
                  <a:pt x="686" y="153"/>
                  <a:pt x="679" y="158"/>
                  <a:pt x="669" y="159"/>
                </a:cubicBezTo>
                <a:cubicBezTo>
                  <a:pt x="669" y="158"/>
                  <a:pt x="670" y="158"/>
                  <a:pt x="670" y="157"/>
                </a:cubicBezTo>
                <a:cubicBezTo>
                  <a:pt x="667" y="157"/>
                  <a:pt x="664" y="158"/>
                  <a:pt x="662" y="159"/>
                </a:cubicBezTo>
                <a:cubicBezTo>
                  <a:pt x="662" y="159"/>
                  <a:pt x="663" y="159"/>
                  <a:pt x="664" y="159"/>
                </a:cubicBezTo>
                <a:cubicBezTo>
                  <a:pt x="659" y="161"/>
                  <a:pt x="650" y="165"/>
                  <a:pt x="644" y="166"/>
                </a:cubicBezTo>
                <a:cubicBezTo>
                  <a:pt x="635" y="168"/>
                  <a:pt x="639" y="165"/>
                  <a:pt x="646" y="163"/>
                </a:cubicBezTo>
                <a:cubicBezTo>
                  <a:pt x="656" y="160"/>
                  <a:pt x="664" y="158"/>
                  <a:pt x="674" y="156"/>
                </a:cubicBezTo>
                <a:cubicBezTo>
                  <a:pt x="680" y="155"/>
                  <a:pt x="696" y="154"/>
                  <a:pt x="697" y="147"/>
                </a:cubicBezTo>
                <a:cubicBezTo>
                  <a:pt x="693" y="151"/>
                  <a:pt x="682" y="151"/>
                  <a:pt x="676" y="152"/>
                </a:cubicBezTo>
                <a:cubicBezTo>
                  <a:pt x="670" y="154"/>
                  <a:pt x="663" y="154"/>
                  <a:pt x="657" y="155"/>
                </a:cubicBezTo>
                <a:cubicBezTo>
                  <a:pt x="651" y="157"/>
                  <a:pt x="626" y="162"/>
                  <a:pt x="629" y="167"/>
                </a:cubicBezTo>
                <a:cubicBezTo>
                  <a:pt x="629" y="167"/>
                  <a:pt x="627" y="168"/>
                  <a:pt x="627" y="168"/>
                </a:cubicBezTo>
                <a:cubicBezTo>
                  <a:pt x="627" y="167"/>
                  <a:pt x="628" y="165"/>
                  <a:pt x="628" y="164"/>
                </a:cubicBezTo>
                <a:cubicBezTo>
                  <a:pt x="624" y="165"/>
                  <a:pt x="618" y="163"/>
                  <a:pt x="618" y="168"/>
                </a:cubicBezTo>
                <a:cubicBezTo>
                  <a:pt x="613" y="163"/>
                  <a:pt x="594" y="167"/>
                  <a:pt x="594" y="157"/>
                </a:cubicBezTo>
                <a:cubicBezTo>
                  <a:pt x="587" y="156"/>
                  <a:pt x="580" y="156"/>
                  <a:pt x="573" y="154"/>
                </a:cubicBezTo>
                <a:cubicBezTo>
                  <a:pt x="566" y="151"/>
                  <a:pt x="561" y="148"/>
                  <a:pt x="550" y="151"/>
                </a:cubicBezTo>
                <a:cubicBezTo>
                  <a:pt x="546" y="152"/>
                  <a:pt x="544" y="150"/>
                  <a:pt x="541" y="149"/>
                </a:cubicBezTo>
                <a:cubicBezTo>
                  <a:pt x="535" y="148"/>
                  <a:pt x="529" y="149"/>
                  <a:pt x="523" y="148"/>
                </a:cubicBezTo>
                <a:cubicBezTo>
                  <a:pt x="518" y="147"/>
                  <a:pt x="511" y="144"/>
                  <a:pt x="502" y="146"/>
                </a:cubicBezTo>
                <a:cubicBezTo>
                  <a:pt x="502" y="145"/>
                  <a:pt x="503" y="146"/>
                  <a:pt x="503" y="145"/>
                </a:cubicBezTo>
                <a:cubicBezTo>
                  <a:pt x="499" y="144"/>
                  <a:pt x="488" y="144"/>
                  <a:pt x="484" y="144"/>
                </a:cubicBezTo>
                <a:cubicBezTo>
                  <a:pt x="486" y="142"/>
                  <a:pt x="489" y="141"/>
                  <a:pt x="492" y="141"/>
                </a:cubicBezTo>
                <a:cubicBezTo>
                  <a:pt x="485" y="137"/>
                  <a:pt x="477" y="141"/>
                  <a:pt x="470" y="141"/>
                </a:cubicBezTo>
                <a:cubicBezTo>
                  <a:pt x="479" y="133"/>
                  <a:pt x="459" y="141"/>
                  <a:pt x="455" y="141"/>
                </a:cubicBezTo>
                <a:cubicBezTo>
                  <a:pt x="458" y="138"/>
                  <a:pt x="463" y="139"/>
                  <a:pt x="467" y="136"/>
                </a:cubicBezTo>
                <a:cubicBezTo>
                  <a:pt x="455" y="132"/>
                  <a:pt x="437" y="141"/>
                  <a:pt x="424" y="142"/>
                </a:cubicBezTo>
                <a:cubicBezTo>
                  <a:pt x="422" y="142"/>
                  <a:pt x="417" y="142"/>
                  <a:pt x="412" y="144"/>
                </a:cubicBezTo>
                <a:cubicBezTo>
                  <a:pt x="405" y="146"/>
                  <a:pt x="397" y="148"/>
                  <a:pt x="390" y="148"/>
                </a:cubicBezTo>
                <a:cubicBezTo>
                  <a:pt x="390" y="148"/>
                  <a:pt x="390" y="147"/>
                  <a:pt x="390" y="147"/>
                </a:cubicBezTo>
                <a:cubicBezTo>
                  <a:pt x="376" y="151"/>
                  <a:pt x="363" y="158"/>
                  <a:pt x="349" y="162"/>
                </a:cubicBezTo>
                <a:cubicBezTo>
                  <a:pt x="343" y="164"/>
                  <a:pt x="336" y="165"/>
                  <a:pt x="330" y="165"/>
                </a:cubicBezTo>
                <a:cubicBezTo>
                  <a:pt x="321" y="166"/>
                  <a:pt x="315" y="170"/>
                  <a:pt x="306" y="172"/>
                </a:cubicBezTo>
                <a:cubicBezTo>
                  <a:pt x="313" y="176"/>
                  <a:pt x="319" y="183"/>
                  <a:pt x="310" y="188"/>
                </a:cubicBezTo>
                <a:cubicBezTo>
                  <a:pt x="314" y="189"/>
                  <a:pt x="320" y="190"/>
                  <a:pt x="324" y="187"/>
                </a:cubicBezTo>
                <a:cubicBezTo>
                  <a:pt x="325" y="188"/>
                  <a:pt x="327" y="189"/>
                  <a:pt x="329" y="190"/>
                </a:cubicBezTo>
                <a:cubicBezTo>
                  <a:pt x="328" y="190"/>
                  <a:pt x="319" y="192"/>
                  <a:pt x="321" y="195"/>
                </a:cubicBezTo>
                <a:cubicBezTo>
                  <a:pt x="322" y="196"/>
                  <a:pt x="334" y="194"/>
                  <a:pt x="336" y="194"/>
                </a:cubicBezTo>
                <a:cubicBezTo>
                  <a:pt x="331" y="199"/>
                  <a:pt x="322" y="198"/>
                  <a:pt x="317" y="195"/>
                </a:cubicBezTo>
                <a:cubicBezTo>
                  <a:pt x="317" y="196"/>
                  <a:pt x="316" y="196"/>
                  <a:pt x="316" y="196"/>
                </a:cubicBezTo>
                <a:cubicBezTo>
                  <a:pt x="317" y="197"/>
                  <a:pt x="320" y="198"/>
                  <a:pt x="321" y="198"/>
                </a:cubicBezTo>
                <a:cubicBezTo>
                  <a:pt x="313" y="200"/>
                  <a:pt x="297" y="207"/>
                  <a:pt x="289" y="200"/>
                </a:cubicBezTo>
                <a:cubicBezTo>
                  <a:pt x="293" y="198"/>
                  <a:pt x="297" y="196"/>
                  <a:pt x="301" y="195"/>
                </a:cubicBezTo>
                <a:cubicBezTo>
                  <a:pt x="293" y="193"/>
                  <a:pt x="279" y="196"/>
                  <a:pt x="271" y="200"/>
                </a:cubicBezTo>
                <a:cubicBezTo>
                  <a:pt x="272" y="200"/>
                  <a:pt x="273" y="200"/>
                  <a:pt x="274" y="201"/>
                </a:cubicBezTo>
                <a:cubicBezTo>
                  <a:pt x="262" y="202"/>
                  <a:pt x="253" y="205"/>
                  <a:pt x="241" y="207"/>
                </a:cubicBezTo>
                <a:cubicBezTo>
                  <a:pt x="241" y="207"/>
                  <a:pt x="240" y="207"/>
                  <a:pt x="237" y="208"/>
                </a:cubicBezTo>
                <a:cubicBezTo>
                  <a:pt x="241" y="212"/>
                  <a:pt x="247" y="210"/>
                  <a:pt x="251" y="213"/>
                </a:cubicBezTo>
                <a:cubicBezTo>
                  <a:pt x="247" y="212"/>
                  <a:pt x="244" y="214"/>
                  <a:pt x="240" y="214"/>
                </a:cubicBezTo>
                <a:cubicBezTo>
                  <a:pt x="241" y="216"/>
                  <a:pt x="240" y="216"/>
                  <a:pt x="242" y="217"/>
                </a:cubicBezTo>
                <a:cubicBezTo>
                  <a:pt x="240" y="217"/>
                  <a:pt x="238" y="219"/>
                  <a:pt x="236" y="221"/>
                </a:cubicBezTo>
                <a:cubicBezTo>
                  <a:pt x="245" y="226"/>
                  <a:pt x="257" y="221"/>
                  <a:pt x="267" y="221"/>
                </a:cubicBezTo>
                <a:cubicBezTo>
                  <a:pt x="274" y="221"/>
                  <a:pt x="287" y="220"/>
                  <a:pt x="296" y="217"/>
                </a:cubicBezTo>
                <a:cubicBezTo>
                  <a:pt x="295" y="222"/>
                  <a:pt x="286" y="224"/>
                  <a:pt x="282" y="228"/>
                </a:cubicBezTo>
                <a:cubicBezTo>
                  <a:pt x="278" y="232"/>
                  <a:pt x="273" y="235"/>
                  <a:pt x="267" y="236"/>
                </a:cubicBezTo>
                <a:cubicBezTo>
                  <a:pt x="261" y="238"/>
                  <a:pt x="255" y="237"/>
                  <a:pt x="248" y="240"/>
                </a:cubicBezTo>
                <a:cubicBezTo>
                  <a:pt x="243" y="241"/>
                  <a:pt x="238" y="242"/>
                  <a:pt x="233" y="242"/>
                </a:cubicBezTo>
                <a:cubicBezTo>
                  <a:pt x="234" y="241"/>
                  <a:pt x="235" y="241"/>
                  <a:pt x="237" y="240"/>
                </a:cubicBezTo>
                <a:cubicBezTo>
                  <a:pt x="233" y="239"/>
                  <a:pt x="229" y="240"/>
                  <a:pt x="226" y="242"/>
                </a:cubicBezTo>
                <a:cubicBezTo>
                  <a:pt x="229" y="244"/>
                  <a:pt x="226" y="241"/>
                  <a:pt x="227" y="243"/>
                </a:cubicBezTo>
                <a:cubicBezTo>
                  <a:pt x="223" y="241"/>
                  <a:pt x="218" y="244"/>
                  <a:pt x="215" y="248"/>
                </a:cubicBezTo>
                <a:cubicBezTo>
                  <a:pt x="216" y="248"/>
                  <a:pt x="217" y="247"/>
                  <a:pt x="218" y="247"/>
                </a:cubicBezTo>
                <a:cubicBezTo>
                  <a:pt x="211" y="252"/>
                  <a:pt x="199" y="254"/>
                  <a:pt x="190" y="258"/>
                </a:cubicBezTo>
                <a:cubicBezTo>
                  <a:pt x="187" y="260"/>
                  <a:pt x="185" y="260"/>
                  <a:pt x="182" y="262"/>
                </a:cubicBezTo>
                <a:cubicBezTo>
                  <a:pt x="179" y="264"/>
                  <a:pt x="177" y="272"/>
                  <a:pt x="183" y="267"/>
                </a:cubicBezTo>
                <a:cubicBezTo>
                  <a:pt x="183" y="268"/>
                  <a:pt x="185" y="271"/>
                  <a:pt x="185" y="271"/>
                </a:cubicBezTo>
                <a:cubicBezTo>
                  <a:pt x="181" y="272"/>
                  <a:pt x="165" y="280"/>
                  <a:pt x="175" y="279"/>
                </a:cubicBezTo>
                <a:cubicBezTo>
                  <a:pt x="174" y="281"/>
                  <a:pt x="173" y="284"/>
                  <a:pt x="172" y="286"/>
                </a:cubicBezTo>
                <a:cubicBezTo>
                  <a:pt x="186" y="288"/>
                  <a:pt x="194" y="281"/>
                  <a:pt x="205" y="276"/>
                </a:cubicBezTo>
                <a:cubicBezTo>
                  <a:pt x="199" y="279"/>
                  <a:pt x="198" y="283"/>
                  <a:pt x="193" y="288"/>
                </a:cubicBezTo>
                <a:cubicBezTo>
                  <a:pt x="191" y="291"/>
                  <a:pt x="185" y="293"/>
                  <a:pt x="183" y="297"/>
                </a:cubicBezTo>
                <a:cubicBezTo>
                  <a:pt x="184" y="296"/>
                  <a:pt x="185" y="296"/>
                  <a:pt x="187" y="296"/>
                </a:cubicBezTo>
                <a:cubicBezTo>
                  <a:pt x="183" y="299"/>
                  <a:pt x="178" y="301"/>
                  <a:pt x="175" y="303"/>
                </a:cubicBezTo>
                <a:cubicBezTo>
                  <a:pt x="182" y="304"/>
                  <a:pt x="192" y="298"/>
                  <a:pt x="199" y="297"/>
                </a:cubicBezTo>
                <a:cubicBezTo>
                  <a:pt x="196" y="301"/>
                  <a:pt x="201" y="301"/>
                  <a:pt x="204" y="299"/>
                </a:cubicBezTo>
                <a:cubicBezTo>
                  <a:pt x="203" y="301"/>
                  <a:pt x="203" y="304"/>
                  <a:pt x="202" y="306"/>
                </a:cubicBezTo>
                <a:cubicBezTo>
                  <a:pt x="205" y="307"/>
                  <a:pt x="214" y="300"/>
                  <a:pt x="218" y="298"/>
                </a:cubicBezTo>
                <a:cubicBezTo>
                  <a:pt x="215" y="299"/>
                  <a:pt x="211" y="304"/>
                  <a:pt x="217" y="303"/>
                </a:cubicBezTo>
                <a:cubicBezTo>
                  <a:pt x="222" y="301"/>
                  <a:pt x="228" y="300"/>
                  <a:pt x="234" y="298"/>
                </a:cubicBezTo>
                <a:cubicBezTo>
                  <a:pt x="228" y="303"/>
                  <a:pt x="220" y="305"/>
                  <a:pt x="214" y="309"/>
                </a:cubicBezTo>
                <a:cubicBezTo>
                  <a:pt x="206" y="315"/>
                  <a:pt x="200" y="319"/>
                  <a:pt x="191" y="322"/>
                </a:cubicBezTo>
                <a:cubicBezTo>
                  <a:pt x="188" y="323"/>
                  <a:pt x="185" y="325"/>
                  <a:pt x="182" y="326"/>
                </a:cubicBezTo>
                <a:cubicBezTo>
                  <a:pt x="177" y="328"/>
                  <a:pt x="173" y="329"/>
                  <a:pt x="168" y="331"/>
                </a:cubicBezTo>
                <a:cubicBezTo>
                  <a:pt x="158" y="334"/>
                  <a:pt x="148" y="337"/>
                  <a:pt x="140" y="344"/>
                </a:cubicBezTo>
                <a:cubicBezTo>
                  <a:pt x="136" y="336"/>
                  <a:pt x="121" y="345"/>
                  <a:pt x="115" y="347"/>
                </a:cubicBezTo>
                <a:cubicBezTo>
                  <a:pt x="110" y="349"/>
                  <a:pt x="101" y="351"/>
                  <a:pt x="98" y="356"/>
                </a:cubicBezTo>
                <a:cubicBezTo>
                  <a:pt x="104" y="355"/>
                  <a:pt x="110" y="355"/>
                  <a:pt x="116" y="352"/>
                </a:cubicBezTo>
                <a:cubicBezTo>
                  <a:pt x="120" y="350"/>
                  <a:pt x="126" y="343"/>
                  <a:pt x="131" y="347"/>
                </a:cubicBezTo>
                <a:cubicBezTo>
                  <a:pt x="128" y="346"/>
                  <a:pt x="127" y="347"/>
                  <a:pt x="125" y="349"/>
                </a:cubicBezTo>
                <a:cubicBezTo>
                  <a:pt x="135" y="350"/>
                  <a:pt x="144" y="343"/>
                  <a:pt x="153" y="343"/>
                </a:cubicBezTo>
                <a:cubicBezTo>
                  <a:pt x="151" y="344"/>
                  <a:pt x="149" y="346"/>
                  <a:pt x="148" y="347"/>
                </a:cubicBezTo>
                <a:cubicBezTo>
                  <a:pt x="156" y="342"/>
                  <a:pt x="170" y="342"/>
                  <a:pt x="176" y="336"/>
                </a:cubicBezTo>
                <a:cubicBezTo>
                  <a:pt x="174" y="336"/>
                  <a:pt x="173" y="336"/>
                  <a:pt x="171" y="336"/>
                </a:cubicBezTo>
                <a:cubicBezTo>
                  <a:pt x="178" y="333"/>
                  <a:pt x="185" y="331"/>
                  <a:pt x="192" y="329"/>
                </a:cubicBezTo>
                <a:cubicBezTo>
                  <a:pt x="196" y="327"/>
                  <a:pt x="203" y="328"/>
                  <a:pt x="207" y="326"/>
                </a:cubicBezTo>
                <a:cubicBezTo>
                  <a:pt x="214" y="321"/>
                  <a:pt x="221" y="318"/>
                  <a:pt x="230" y="315"/>
                </a:cubicBezTo>
                <a:cubicBezTo>
                  <a:pt x="233" y="314"/>
                  <a:pt x="244" y="313"/>
                  <a:pt x="249" y="310"/>
                </a:cubicBezTo>
                <a:cubicBezTo>
                  <a:pt x="254" y="307"/>
                  <a:pt x="269" y="303"/>
                  <a:pt x="272" y="298"/>
                </a:cubicBezTo>
                <a:cubicBezTo>
                  <a:pt x="270" y="298"/>
                  <a:pt x="268" y="296"/>
                  <a:pt x="265" y="297"/>
                </a:cubicBezTo>
                <a:cubicBezTo>
                  <a:pt x="274" y="289"/>
                  <a:pt x="290" y="288"/>
                  <a:pt x="301" y="282"/>
                </a:cubicBezTo>
                <a:cubicBezTo>
                  <a:pt x="315" y="275"/>
                  <a:pt x="328" y="272"/>
                  <a:pt x="342" y="265"/>
                </a:cubicBezTo>
                <a:cubicBezTo>
                  <a:pt x="342" y="265"/>
                  <a:pt x="341" y="267"/>
                  <a:pt x="341" y="267"/>
                </a:cubicBezTo>
                <a:cubicBezTo>
                  <a:pt x="342" y="267"/>
                  <a:pt x="344" y="267"/>
                  <a:pt x="345" y="267"/>
                </a:cubicBezTo>
                <a:cubicBezTo>
                  <a:pt x="345" y="270"/>
                  <a:pt x="344" y="269"/>
                  <a:pt x="348" y="271"/>
                </a:cubicBezTo>
                <a:cubicBezTo>
                  <a:pt x="344" y="270"/>
                  <a:pt x="340" y="272"/>
                  <a:pt x="339" y="270"/>
                </a:cubicBezTo>
                <a:cubicBezTo>
                  <a:pt x="328" y="272"/>
                  <a:pt x="309" y="279"/>
                  <a:pt x="302" y="288"/>
                </a:cubicBezTo>
                <a:cubicBezTo>
                  <a:pt x="305" y="289"/>
                  <a:pt x="308" y="288"/>
                  <a:pt x="311" y="287"/>
                </a:cubicBezTo>
                <a:cubicBezTo>
                  <a:pt x="309" y="288"/>
                  <a:pt x="291" y="293"/>
                  <a:pt x="293" y="295"/>
                </a:cubicBezTo>
                <a:cubicBezTo>
                  <a:pt x="296" y="298"/>
                  <a:pt x="307" y="293"/>
                  <a:pt x="310" y="292"/>
                </a:cubicBezTo>
                <a:cubicBezTo>
                  <a:pt x="323" y="288"/>
                  <a:pt x="337" y="286"/>
                  <a:pt x="350" y="281"/>
                </a:cubicBezTo>
                <a:cubicBezTo>
                  <a:pt x="349" y="280"/>
                  <a:pt x="349" y="280"/>
                  <a:pt x="348" y="280"/>
                </a:cubicBezTo>
                <a:cubicBezTo>
                  <a:pt x="351" y="279"/>
                  <a:pt x="353" y="278"/>
                  <a:pt x="356" y="277"/>
                </a:cubicBezTo>
                <a:cubicBezTo>
                  <a:pt x="356" y="276"/>
                  <a:pt x="355" y="276"/>
                  <a:pt x="355" y="276"/>
                </a:cubicBezTo>
                <a:cubicBezTo>
                  <a:pt x="354" y="276"/>
                  <a:pt x="353" y="276"/>
                  <a:pt x="352" y="277"/>
                </a:cubicBezTo>
                <a:cubicBezTo>
                  <a:pt x="357" y="274"/>
                  <a:pt x="358" y="270"/>
                  <a:pt x="365" y="269"/>
                </a:cubicBezTo>
                <a:cubicBezTo>
                  <a:pt x="364" y="270"/>
                  <a:pt x="363" y="270"/>
                  <a:pt x="362" y="271"/>
                </a:cubicBezTo>
                <a:cubicBezTo>
                  <a:pt x="362" y="271"/>
                  <a:pt x="362" y="272"/>
                  <a:pt x="362" y="272"/>
                </a:cubicBezTo>
                <a:cubicBezTo>
                  <a:pt x="369" y="272"/>
                  <a:pt x="376" y="269"/>
                  <a:pt x="383" y="269"/>
                </a:cubicBezTo>
                <a:cubicBezTo>
                  <a:pt x="380" y="269"/>
                  <a:pt x="377" y="270"/>
                  <a:pt x="375" y="272"/>
                </a:cubicBezTo>
                <a:cubicBezTo>
                  <a:pt x="376" y="272"/>
                  <a:pt x="377" y="273"/>
                  <a:pt x="378" y="273"/>
                </a:cubicBezTo>
                <a:cubicBezTo>
                  <a:pt x="376" y="273"/>
                  <a:pt x="374" y="274"/>
                  <a:pt x="373" y="274"/>
                </a:cubicBezTo>
                <a:cubicBezTo>
                  <a:pt x="376" y="276"/>
                  <a:pt x="380" y="275"/>
                  <a:pt x="383" y="275"/>
                </a:cubicBezTo>
                <a:cubicBezTo>
                  <a:pt x="373" y="281"/>
                  <a:pt x="389" y="276"/>
                  <a:pt x="392" y="275"/>
                </a:cubicBezTo>
                <a:cubicBezTo>
                  <a:pt x="389" y="276"/>
                  <a:pt x="387" y="278"/>
                  <a:pt x="385" y="280"/>
                </a:cubicBezTo>
                <a:cubicBezTo>
                  <a:pt x="387" y="281"/>
                  <a:pt x="387" y="281"/>
                  <a:pt x="391" y="281"/>
                </a:cubicBezTo>
                <a:cubicBezTo>
                  <a:pt x="391" y="282"/>
                  <a:pt x="390" y="283"/>
                  <a:pt x="390" y="284"/>
                </a:cubicBezTo>
                <a:cubicBezTo>
                  <a:pt x="408" y="281"/>
                  <a:pt x="422" y="292"/>
                  <a:pt x="439" y="283"/>
                </a:cubicBezTo>
                <a:cubicBezTo>
                  <a:pt x="438" y="286"/>
                  <a:pt x="439" y="286"/>
                  <a:pt x="436" y="288"/>
                </a:cubicBezTo>
                <a:cubicBezTo>
                  <a:pt x="437" y="287"/>
                  <a:pt x="437" y="286"/>
                  <a:pt x="438" y="284"/>
                </a:cubicBezTo>
                <a:cubicBezTo>
                  <a:pt x="434" y="286"/>
                  <a:pt x="433" y="290"/>
                  <a:pt x="428" y="290"/>
                </a:cubicBezTo>
                <a:cubicBezTo>
                  <a:pt x="430" y="293"/>
                  <a:pt x="433" y="295"/>
                  <a:pt x="437" y="295"/>
                </a:cubicBezTo>
                <a:cubicBezTo>
                  <a:pt x="436" y="299"/>
                  <a:pt x="438" y="309"/>
                  <a:pt x="444" y="308"/>
                </a:cubicBezTo>
                <a:cubicBezTo>
                  <a:pt x="450" y="307"/>
                  <a:pt x="458" y="299"/>
                  <a:pt x="448" y="299"/>
                </a:cubicBezTo>
                <a:cubicBezTo>
                  <a:pt x="456" y="291"/>
                  <a:pt x="454" y="312"/>
                  <a:pt x="460" y="308"/>
                </a:cubicBezTo>
                <a:cubicBezTo>
                  <a:pt x="466" y="304"/>
                  <a:pt x="465" y="295"/>
                  <a:pt x="473" y="293"/>
                </a:cubicBezTo>
                <a:cubicBezTo>
                  <a:pt x="470" y="297"/>
                  <a:pt x="461" y="307"/>
                  <a:pt x="469" y="309"/>
                </a:cubicBezTo>
                <a:cubicBezTo>
                  <a:pt x="467" y="311"/>
                  <a:pt x="464" y="319"/>
                  <a:pt x="463" y="322"/>
                </a:cubicBezTo>
                <a:cubicBezTo>
                  <a:pt x="462" y="326"/>
                  <a:pt x="465" y="327"/>
                  <a:pt x="464" y="332"/>
                </a:cubicBezTo>
                <a:cubicBezTo>
                  <a:pt x="465" y="332"/>
                  <a:pt x="466" y="332"/>
                  <a:pt x="467" y="331"/>
                </a:cubicBezTo>
                <a:cubicBezTo>
                  <a:pt x="465" y="339"/>
                  <a:pt x="460" y="340"/>
                  <a:pt x="454" y="346"/>
                </a:cubicBezTo>
                <a:cubicBezTo>
                  <a:pt x="457" y="347"/>
                  <a:pt x="472" y="334"/>
                  <a:pt x="470" y="344"/>
                </a:cubicBezTo>
                <a:cubicBezTo>
                  <a:pt x="469" y="350"/>
                  <a:pt x="460" y="352"/>
                  <a:pt x="458" y="358"/>
                </a:cubicBezTo>
                <a:cubicBezTo>
                  <a:pt x="462" y="358"/>
                  <a:pt x="466" y="355"/>
                  <a:pt x="470" y="353"/>
                </a:cubicBezTo>
                <a:cubicBezTo>
                  <a:pt x="468" y="358"/>
                  <a:pt x="461" y="359"/>
                  <a:pt x="457" y="363"/>
                </a:cubicBezTo>
                <a:cubicBezTo>
                  <a:pt x="458" y="364"/>
                  <a:pt x="458" y="363"/>
                  <a:pt x="459" y="364"/>
                </a:cubicBezTo>
                <a:cubicBezTo>
                  <a:pt x="458" y="368"/>
                  <a:pt x="455" y="369"/>
                  <a:pt x="456" y="374"/>
                </a:cubicBezTo>
                <a:cubicBezTo>
                  <a:pt x="458" y="380"/>
                  <a:pt x="464" y="373"/>
                  <a:pt x="469" y="371"/>
                </a:cubicBezTo>
                <a:cubicBezTo>
                  <a:pt x="464" y="376"/>
                  <a:pt x="455" y="380"/>
                  <a:pt x="452" y="387"/>
                </a:cubicBezTo>
                <a:cubicBezTo>
                  <a:pt x="451" y="387"/>
                  <a:pt x="451" y="386"/>
                  <a:pt x="451" y="385"/>
                </a:cubicBezTo>
                <a:cubicBezTo>
                  <a:pt x="449" y="388"/>
                  <a:pt x="449" y="388"/>
                  <a:pt x="450" y="391"/>
                </a:cubicBezTo>
                <a:cubicBezTo>
                  <a:pt x="454" y="389"/>
                  <a:pt x="457" y="389"/>
                  <a:pt x="460" y="384"/>
                </a:cubicBezTo>
                <a:cubicBezTo>
                  <a:pt x="462" y="385"/>
                  <a:pt x="462" y="385"/>
                  <a:pt x="464" y="385"/>
                </a:cubicBezTo>
                <a:cubicBezTo>
                  <a:pt x="461" y="389"/>
                  <a:pt x="458" y="391"/>
                  <a:pt x="454" y="393"/>
                </a:cubicBezTo>
                <a:cubicBezTo>
                  <a:pt x="456" y="393"/>
                  <a:pt x="458" y="392"/>
                  <a:pt x="460" y="391"/>
                </a:cubicBezTo>
                <a:cubicBezTo>
                  <a:pt x="460" y="391"/>
                  <a:pt x="459" y="392"/>
                  <a:pt x="459" y="393"/>
                </a:cubicBezTo>
                <a:cubicBezTo>
                  <a:pt x="460" y="393"/>
                  <a:pt x="460" y="392"/>
                  <a:pt x="461" y="392"/>
                </a:cubicBezTo>
                <a:cubicBezTo>
                  <a:pt x="459" y="396"/>
                  <a:pt x="456" y="399"/>
                  <a:pt x="453" y="402"/>
                </a:cubicBezTo>
                <a:cubicBezTo>
                  <a:pt x="455" y="402"/>
                  <a:pt x="457" y="403"/>
                  <a:pt x="459" y="402"/>
                </a:cubicBezTo>
                <a:cubicBezTo>
                  <a:pt x="457" y="403"/>
                  <a:pt x="447" y="407"/>
                  <a:pt x="448" y="411"/>
                </a:cubicBezTo>
                <a:cubicBezTo>
                  <a:pt x="451" y="416"/>
                  <a:pt x="458" y="415"/>
                  <a:pt x="463" y="414"/>
                </a:cubicBezTo>
                <a:cubicBezTo>
                  <a:pt x="462" y="416"/>
                  <a:pt x="462" y="415"/>
                  <a:pt x="460" y="416"/>
                </a:cubicBezTo>
                <a:cubicBezTo>
                  <a:pt x="461" y="417"/>
                  <a:pt x="461" y="417"/>
                  <a:pt x="462" y="417"/>
                </a:cubicBezTo>
                <a:cubicBezTo>
                  <a:pt x="460" y="418"/>
                  <a:pt x="459" y="419"/>
                  <a:pt x="458" y="419"/>
                </a:cubicBezTo>
                <a:cubicBezTo>
                  <a:pt x="462" y="420"/>
                  <a:pt x="468" y="421"/>
                  <a:pt x="472" y="420"/>
                </a:cubicBezTo>
                <a:cubicBezTo>
                  <a:pt x="471" y="420"/>
                  <a:pt x="470" y="421"/>
                  <a:pt x="469" y="422"/>
                </a:cubicBezTo>
                <a:cubicBezTo>
                  <a:pt x="472" y="422"/>
                  <a:pt x="476" y="422"/>
                  <a:pt x="478" y="420"/>
                </a:cubicBezTo>
                <a:cubicBezTo>
                  <a:pt x="475" y="422"/>
                  <a:pt x="472" y="425"/>
                  <a:pt x="469" y="426"/>
                </a:cubicBezTo>
                <a:cubicBezTo>
                  <a:pt x="469" y="431"/>
                  <a:pt x="474" y="431"/>
                  <a:pt x="478" y="429"/>
                </a:cubicBezTo>
                <a:cubicBezTo>
                  <a:pt x="469" y="433"/>
                  <a:pt x="476" y="436"/>
                  <a:pt x="483" y="433"/>
                </a:cubicBezTo>
                <a:cubicBezTo>
                  <a:pt x="479" y="436"/>
                  <a:pt x="480" y="439"/>
                  <a:pt x="478" y="442"/>
                </a:cubicBezTo>
                <a:cubicBezTo>
                  <a:pt x="479" y="442"/>
                  <a:pt x="481" y="442"/>
                  <a:pt x="482" y="442"/>
                </a:cubicBezTo>
                <a:cubicBezTo>
                  <a:pt x="481" y="445"/>
                  <a:pt x="470" y="456"/>
                  <a:pt x="477" y="457"/>
                </a:cubicBezTo>
                <a:cubicBezTo>
                  <a:pt x="471" y="461"/>
                  <a:pt x="470" y="471"/>
                  <a:pt x="460" y="469"/>
                </a:cubicBezTo>
                <a:cubicBezTo>
                  <a:pt x="461" y="468"/>
                  <a:pt x="463" y="466"/>
                  <a:pt x="465" y="465"/>
                </a:cubicBezTo>
                <a:cubicBezTo>
                  <a:pt x="465" y="466"/>
                  <a:pt x="465" y="466"/>
                  <a:pt x="464" y="466"/>
                </a:cubicBezTo>
                <a:cubicBezTo>
                  <a:pt x="469" y="467"/>
                  <a:pt x="472" y="461"/>
                  <a:pt x="474" y="457"/>
                </a:cubicBezTo>
                <a:cubicBezTo>
                  <a:pt x="471" y="459"/>
                  <a:pt x="469" y="461"/>
                  <a:pt x="466" y="462"/>
                </a:cubicBezTo>
                <a:cubicBezTo>
                  <a:pt x="467" y="461"/>
                  <a:pt x="469" y="459"/>
                  <a:pt x="470" y="459"/>
                </a:cubicBezTo>
                <a:cubicBezTo>
                  <a:pt x="470" y="459"/>
                  <a:pt x="469" y="459"/>
                  <a:pt x="469" y="460"/>
                </a:cubicBezTo>
                <a:cubicBezTo>
                  <a:pt x="479" y="456"/>
                  <a:pt x="469" y="455"/>
                  <a:pt x="466" y="454"/>
                </a:cubicBezTo>
                <a:cubicBezTo>
                  <a:pt x="459" y="453"/>
                  <a:pt x="454" y="449"/>
                  <a:pt x="450" y="454"/>
                </a:cubicBezTo>
                <a:cubicBezTo>
                  <a:pt x="446" y="460"/>
                  <a:pt x="449" y="470"/>
                  <a:pt x="444" y="475"/>
                </a:cubicBezTo>
                <a:cubicBezTo>
                  <a:pt x="444" y="475"/>
                  <a:pt x="445" y="475"/>
                  <a:pt x="445" y="475"/>
                </a:cubicBezTo>
                <a:cubicBezTo>
                  <a:pt x="440" y="478"/>
                  <a:pt x="438" y="483"/>
                  <a:pt x="446" y="483"/>
                </a:cubicBezTo>
                <a:cubicBezTo>
                  <a:pt x="436" y="481"/>
                  <a:pt x="424" y="505"/>
                  <a:pt x="418" y="513"/>
                </a:cubicBezTo>
                <a:cubicBezTo>
                  <a:pt x="409" y="525"/>
                  <a:pt x="399" y="534"/>
                  <a:pt x="394" y="549"/>
                </a:cubicBezTo>
                <a:cubicBezTo>
                  <a:pt x="392" y="555"/>
                  <a:pt x="391" y="560"/>
                  <a:pt x="385" y="565"/>
                </a:cubicBezTo>
                <a:cubicBezTo>
                  <a:pt x="379" y="569"/>
                  <a:pt x="380" y="571"/>
                  <a:pt x="382" y="577"/>
                </a:cubicBezTo>
                <a:cubicBezTo>
                  <a:pt x="383" y="581"/>
                  <a:pt x="378" y="586"/>
                  <a:pt x="377" y="590"/>
                </a:cubicBezTo>
                <a:cubicBezTo>
                  <a:pt x="375" y="595"/>
                  <a:pt x="383" y="600"/>
                  <a:pt x="379" y="604"/>
                </a:cubicBezTo>
                <a:cubicBezTo>
                  <a:pt x="380" y="606"/>
                  <a:pt x="382" y="607"/>
                  <a:pt x="383" y="608"/>
                </a:cubicBezTo>
                <a:cubicBezTo>
                  <a:pt x="384" y="606"/>
                  <a:pt x="385" y="604"/>
                  <a:pt x="388" y="604"/>
                </a:cubicBezTo>
                <a:cubicBezTo>
                  <a:pt x="384" y="606"/>
                  <a:pt x="386" y="609"/>
                  <a:pt x="386" y="614"/>
                </a:cubicBezTo>
                <a:cubicBezTo>
                  <a:pt x="384" y="610"/>
                  <a:pt x="383" y="612"/>
                  <a:pt x="384" y="609"/>
                </a:cubicBezTo>
                <a:cubicBezTo>
                  <a:pt x="373" y="614"/>
                  <a:pt x="387" y="623"/>
                  <a:pt x="382" y="626"/>
                </a:cubicBezTo>
                <a:cubicBezTo>
                  <a:pt x="374" y="630"/>
                  <a:pt x="388" y="647"/>
                  <a:pt x="385" y="654"/>
                </a:cubicBezTo>
                <a:cubicBezTo>
                  <a:pt x="382" y="660"/>
                  <a:pt x="394" y="661"/>
                  <a:pt x="398" y="663"/>
                </a:cubicBezTo>
                <a:cubicBezTo>
                  <a:pt x="403" y="665"/>
                  <a:pt x="413" y="669"/>
                  <a:pt x="415" y="677"/>
                </a:cubicBezTo>
                <a:cubicBezTo>
                  <a:pt x="416" y="683"/>
                  <a:pt x="414" y="690"/>
                  <a:pt x="415" y="696"/>
                </a:cubicBezTo>
                <a:cubicBezTo>
                  <a:pt x="415" y="705"/>
                  <a:pt x="419" y="714"/>
                  <a:pt x="419" y="722"/>
                </a:cubicBezTo>
                <a:cubicBezTo>
                  <a:pt x="419" y="734"/>
                  <a:pt x="421" y="730"/>
                  <a:pt x="427" y="738"/>
                </a:cubicBezTo>
                <a:cubicBezTo>
                  <a:pt x="430" y="743"/>
                  <a:pt x="433" y="746"/>
                  <a:pt x="431" y="752"/>
                </a:cubicBezTo>
                <a:cubicBezTo>
                  <a:pt x="429" y="756"/>
                  <a:pt x="426" y="758"/>
                  <a:pt x="427" y="761"/>
                </a:cubicBezTo>
                <a:cubicBezTo>
                  <a:pt x="424" y="760"/>
                  <a:pt x="421" y="760"/>
                  <a:pt x="418" y="762"/>
                </a:cubicBezTo>
                <a:cubicBezTo>
                  <a:pt x="421" y="765"/>
                  <a:pt x="423" y="768"/>
                  <a:pt x="425" y="770"/>
                </a:cubicBezTo>
                <a:cubicBezTo>
                  <a:pt x="428" y="772"/>
                  <a:pt x="432" y="773"/>
                  <a:pt x="434" y="775"/>
                </a:cubicBezTo>
                <a:cubicBezTo>
                  <a:pt x="437" y="778"/>
                  <a:pt x="441" y="781"/>
                  <a:pt x="443" y="783"/>
                </a:cubicBezTo>
                <a:cubicBezTo>
                  <a:pt x="449" y="792"/>
                  <a:pt x="440" y="802"/>
                  <a:pt x="445" y="807"/>
                </a:cubicBezTo>
                <a:cubicBezTo>
                  <a:pt x="449" y="811"/>
                  <a:pt x="455" y="815"/>
                  <a:pt x="458" y="820"/>
                </a:cubicBezTo>
                <a:cubicBezTo>
                  <a:pt x="460" y="823"/>
                  <a:pt x="462" y="823"/>
                  <a:pt x="463" y="826"/>
                </a:cubicBezTo>
                <a:cubicBezTo>
                  <a:pt x="463" y="828"/>
                  <a:pt x="462" y="833"/>
                  <a:pt x="464" y="834"/>
                </a:cubicBezTo>
                <a:cubicBezTo>
                  <a:pt x="467" y="836"/>
                  <a:pt x="472" y="830"/>
                  <a:pt x="473" y="828"/>
                </a:cubicBezTo>
                <a:cubicBezTo>
                  <a:pt x="475" y="822"/>
                  <a:pt x="469" y="816"/>
                  <a:pt x="466" y="812"/>
                </a:cubicBezTo>
                <a:cubicBezTo>
                  <a:pt x="462" y="824"/>
                  <a:pt x="460" y="801"/>
                  <a:pt x="460" y="800"/>
                </a:cubicBezTo>
                <a:cubicBezTo>
                  <a:pt x="459" y="794"/>
                  <a:pt x="459" y="776"/>
                  <a:pt x="454" y="774"/>
                </a:cubicBezTo>
                <a:cubicBezTo>
                  <a:pt x="454" y="776"/>
                  <a:pt x="454" y="776"/>
                  <a:pt x="455" y="778"/>
                </a:cubicBezTo>
                <a:cubicBezTo>
                  <a:pt x="452" y="777"/>
                  <a:pt x="452" y="773"/>
                  <a:pt x="453" y="770"/>
                </a:cubicBezTo>
                <a:cubicBezTo>
                  <a:pt x="446" y="768"/>
                  <a:pt x="447" y="759"/>
                  <a:pt x="447" y="753"/>
                </a:cubicBezTo>
                <a:cubicBezTo>
                  <a:pt x="447" y="745"/>
                  <a:pt x="441" y="735"/>
                  <a:pt x="435" y="729"/>
                </a:cubicBezTo>
                <a:cubicBezTo>
                  <a:pt x="429" y="723"/>
                  <a:pt x="437" y="706"/>
                  <a:pt x="440" y="699"/>
                </a:cubicBezTo>
                <a:cubicBezTo>
                  <a:pt x="443" y="701"/>
                  <a:pt x="446" y="702"/>
                  <a:pt x="449" y="704"/>
                </a:cubicBezTo>
                <a:cubicBezTo>
                  <a:pt x="448" y="704"/>
                  <a:pt x="450" y="702"/>
                  <a:pt x="451" y="703"/>
                </a:cubicBezTo>
                <a:cubicBezTo>
                  <a:pt x="453" y="704"/>
                  <a:pt x="452" y="706"/>
                  <a:pt x="452" y="706"/>
                </a:cubicBezTo>
                <a:cubicBezTo>
                  <a:pt x="456" y="709"/>
                  <a:pt x="460" y="707"/>
                  <a:pt x="457" y="713"/>
                </a:cubicBezTo>
                <a:cubicBezTo>
                  <a:pt x="455" y="716"/>
                  <a:pt x="457" y="720"/>
                  <a:pt x="458" y="723"/>
                </a:cubicBezTo>
                <a:cubicBezTo>
                  <a:pt x="459" y="736"/>
                  <a:pt x="460" y="758"/>
                  <a:pt x="476" y="759"/>
                </a:cubicBezTo>
                <a:cubicBezTo>
                  <a:pt x="472" y="762"/>
                  <a:pt x="474" y="766"/>
                  <a:pt x="475" y="770"/>
                </a:cubicBezTo>
                <a:cubicBezTo>
                  <a:pt x="475" y="770"/>
                  <a:pt x="479" y="770"/>
                  <a:pt x="479" y="770"/>
                </a:cubicBezTo>
                <a:cubicBezTo>
                  <a:pt x="480" y="771"/>
                  <a:pt x="479" y="775"/>
                  <a:pt x="480" y="775"/>
                </a:cubicBezTo>
                <a:cubicBezTo>
                  <a:pt x="482" y="778"/>
                  <a:pt x="487" y="776"/>
                  <a:pt x="487" y="784"/>
                </a:cubicBezTo>
                <a:cubicBezTo>
                  <a:pt x="480" y="783"/>
                  <a:pt x="481" y="790"/>
                  <a:pt x="484" y="793"/>
                </a:cubicBezTo>
                <a:cubicBezTo>
                  <a:pt x="486" y="797"/>
                  <a:pt x="494" y="799"/>
                  <a:pt x="497" y="802"/>
                </a:cubicBezTo>
                <a:cubicBezTo>
                  <a:pt x="495" y="801"/>
                  <a:pt x="495" y="802"/>
                  <a:pt x="493" y="801"/>
                </a:cubicBezTo>
                <a:cubicBezTo>
                  <a:pt x="496" y="811"/>
                  <a:pt x="507" y="821"/>
                  <a:pt x="513" y="831"/>
                </a:cubicBezTo>
                <a:cubicBezTo>
                  <a:pt x="518" y="839"/>
                  <a:pt x="526" y="858"/>
                  <a:pt x="517" y="866"/>
                </a:cubicBezTo>
                <a:cubicBezTo>
                  <a:pt x="520" y="867"/>
                  <a:pt x="522" y="870"/>
                  <a:pt x="518" y="871"/>
                </a:cubicBezTo>
                <a:cubicBezTo>
                  <a:pt x="513" y="872"/>
                  <a:pt x="514" y="873"/>
                  <a:pt x="515" y="878"/>
                </a:cubicBezTo>
                <a:cubicBezTo>
                  <a:pt x="517" y="889"/>
                  <a:pt x="526" y="889"/>
                  <a:pt x="532" y="895"/>
                </a:cubicBezTo>
                <a:cubicBezTo>
                  <a:pt x="539" y="902"/>
                  <a:pt x="538" y="905"/>
                  <a:pt x="549" y="908"/>
                </a:cubicBezTo>
                <a:cubicBezTo>
                  <a:pt x="557" y="910"/>
                  <a:pt x="556" y="910"/>
                  <a:pt x="562" y="916"/>
                </a:cubicBezTo>
                <a:cubicBezTo>
                  <a:pt x="569" y="921"/>
                  <a:pt x="580" y="927"/>
                  <a:pt x="589" y="929"/>
                </a:cubicBezTo>
                <a:cubicBezTo>
                  <a:pt x="594" y="931"/>
                  <a:pt x="602" y="939"/>
                  <a:pt x="608" y="939"/>
                </a:cubicBezTo>
                <a:cubicBezTo>
                  <a:pt x="616" y="939"/>
                  <a:pt x="620" y="945"/>
                  <a:pt x="628" y="943"/>
                </a:cubicBezTo>
                <a:cubicBezTo>
                  <a:pt x="634" y="942"/>
                  <a:pt x="639" y="936"/>
                  <a:pt x="645" y="935"/>
                </a:cubicBezTo>
                <a:cubicBezTo>
                  <a:pt x="645" y="935"/>
                  <a:pt x="644" y="934"/>
                  <a:pt x="644" y="934"/>
                </a:cubicBezTo>
                <a:cubicBezTo>
                  <a:pt x="646" y="932"/>
                  <a:pt x="646" y="933"/>
                  <a:pt x="649" y="933"/>
                </a:cubicBezTo>
                <a:cubicBezTo>
                  <a:pt x="648" y="933"/>
                  <a:pt x="654" y="936"/>
                  <a:pt x="653" y="935"/>
                </a:cubicBezTo>
                <a:cubicBezTo>
                  <a:pt x="658" y="938"/>
                  <a:pt x="663" y="942"/>
                  <a:pt x="667" y="946"/>
                </a:cubicBezTo>
                <a:cubicBezTo>
                  <a:pt x="673" y="954"/>
                  <a:pt x="679" y="967"/>
                  <a:pt x="690" y="970"/>
                </a:cubicBezTo>
                <a:cubicBezTo>
                  <a:pt x="698" y="972"/>
                  <a:pt x="706" y="973"/>
                  <a:pt x="714" y="977"/>
                </a:cubicBezTo>
                <a:cubicBezTo>
                  <a:pt x="718" y="978"/>
                  <a:pt x="735" y="986"/>
                  <a:pt x="734" y="978"/>
                </a:cubicBezTo>
                <a:cubicBezTo>
                  <a:pt x="737" y="978"/>
                  <a:pt x="737" y="978"/>
                  <a:pt x="740" y="978"/>
                </a:cubicBezTo>
                <a:cubicBezTo>
                  <a:pt x="739" y="980"/>
                  <a:pt x="739" y="983"/>
                  <a:pt x="741" y="985"/>
                </a:cubicBezTo>
                <a:cubicBezTo>
                  <a:pt x="730" y="979"/>
                  <a:pt x="743" y="993"/>
                  <a:pt x="745" y="996"/>
                </a:cubicBezTo>
                <a:cubicBezTo>
                  <a:pt x="749" y="1002"/>
                  <a:pt x="754" y="1007"/>
                  <a:pt x="759" y="1012"/>
                </a:cubicBezTo>
                <a:cubicBezTo>
                  <a:pt x="762" y="1017"/>
                  <a:pt x="755" y="1024"/>
                  <a:pt x="757" y="1029"/>
                </a:cubicBezTo>
                <a:cubicBezTo>
                  <a:pt x="759" y="1033"/>
                  <a:pt x="764" y="1031"/>
                  <a:pt x="765" y="1036"/>
                </a:cubicBezTo>
                <a:cubicBezTo>
                  <a:pt x="771" y="1032"/>
                  <a:pt x="766" y="1030"/>
                  <a:pt x="764" y="1025"/>
                </a:cubicBezTo>
                <a:cubicBezTo>
                  <a:pt x="769" y="1028"/>
                  <a:pt x="779" y="1037"/>
                  <a:pt x="783" y="1042"/>
                </a:cubicBezTo>
                <a:cubicBezTo>
                  <a:pt x="786" y="1047"/>
                  <a:pt x="781" y="1053"/>
                  <a:pt x="788" y="1054"/>
                </a:cubicBezTo>
                <a:cubicBezTo>
                  <a:pt x="788" y="1052"/>
                  <a:pt x="788" y="1051"/>
                  <a:pt x="786" y="1049"/>
                </a:cubicBezTo>
                <a:cubicBezTo>
                  <a:pt x="791" y="1049"/>
                  <a:pt x="792" y="1054"/>
                  <a:pt x="793" y="1058"/>
                </a:cubicBezTo>
                <a:cubicBezTo>
                  <a:pt x="798" y="1044"/>
                  <a:pt x="813" y="1065"/>
                  <a:pt x="816" y="1065"/>
                </a:cubicBezTo>
                <a:cubicBezTo>
                  <a:pt x="816" y="1064"/>
                  <a:pt x="816" y="1063"/>
                  <a:pt x="816" y="1061"/>
                </a:cubicBezTo>
                <a:cubicBezTo>
                  <a:pt x="817" y="1061"/>
                  <a:pt x="817" y="1061"/>
                  <a:pt x="818" y="1061"/>
                </a:cubicBezTo>
                <a:cubicBezTo>
                  <a:pt x="819" y="1070"/>
                  <a:pt x="819" y="1074"/>
                  <a:pt x="827" y="1069"/>
                </a:cubicBezTo>
                <a:cubicBezTo>
                  <a:pt x="829" y="1068"/>
                  <a:pt x="834" y="1069"/>
                  <a:pt x="831" y="1065"/>
                </a:cubicBezTo>
                <a:cubicBezTo>
                  <a:pt x="827" y="1059"/>
                  <a:pt x="826" y="1059"/>
                  <a:pt x="828" y="1055"/>
                </a:cubicBezTo>
                <a:cubicBezTo>
                  <a:pt x="829" y="1053"/>
                  <a:pt x="837" y="1047"/>
                  <a:pt x="840" y="1045"/>
                </a:cubicBezTo>
                <a:cubicBezTo>
                  <a:pt x="844" y="1040"/>
                  <a:pt x="852" y="1051"/>
                  <a:pt x="854" y="1054"/>
                </a:cubicBezTo>
                <a:cubicBezTo>
                  <a:pt x="855" y="1050"/>
                  <a:pt x="858" y="1051"/>
                  <a:pt x="858" y="1055"/>
                </a:cubicBezTo>
                <a:cubicBezTo>
                  <a:pt x="858" y="1055"/>
                  <a:pt x="858" y="1054"/>
                  <a:pt x="857" y="1054"/>
                </a:cubicBezTo>
                <a:cubicBezTo>
                  <a:pt x="853" y="1060"/>
                  <a:pt x="854" y="1066"/>
                  <a:pt x="860" y="1072"/>
                </a:cubicBezTo>
                <a:cubicBezTo>
                  <a:pt x="868" y="1080"/>
                  <a:pt x="863" y="1083"/>
                  <a:pt x="866" y="1090"/>
                </a:cubicBezTo>
                <a:cubicBezTo>
                  <a:pt x="868" y="1095"/>
                  <a:pt x="860" y="1124"/>
                  <a:pt x="868" y="1122"/>
                </a:cubicBezTo>
                <a:cubicBezTo>
                  <a:pt x="866" y="1126"/>
                  <a:pt x="857" y="1137"/>
                  <a:pt x="859" y="1141"/>
                </a:cubicBezTo>
                <a:cubicBezTo>
                  <a:pt x="857" y="1142"/>
                  <a:pt x="853" y="1142"/>
                  <a:pt x="851" y="1143"/>
                </a:cubicBezTo>
                <a:cubicBezTo>
                  <a:pt x="850" y="1144"/>
                  <a:pt x="848" y="1146"/>
                  <a:pt x="846" y="1147"/>
                </a:cubicBezTo>
                <a:cubicBezTo>
                  <a:pt x="848" y="1145"/>
                  <a:pt x="844" y="1155"/>
                  <a:pt x="845" y="1153"/>
                </a:cubicBezTo>
                <a:cubicBezTo>
                  <a:pt x="845" y="1153"/>
                  <a:pt x="842" y="1155"/>
                  <a:pt x="842" y="1155"/>
                </a:cubicBezTo>
                <a:cubicBezTo>
                  <a:pt x="840" y="1158"/>
                  <a:pt x="845" y="1158"/>
                  <a:pt x="844" y="1159"/>
                </a:cubicBezTo>
                <a:cubicBezTo>
                  <a:pt x="844" y="1161"/>
                  <a:pt x="843" y="1163"/>
                  <a:pt x="842" y="1164"/>
                </a:cubicBezTo>
                <a:cubicBezTo>
                  <a:pt x="841" y="1163"/>
                  <a:pt x="829" y="1166"/>
                  <a:pt x="828" y="1168"/>
                </a:cubicBezTo>
                <a:cubicBezTo>
                  <a:pt x="826" y="1171"/>
                  <a:pt x="827" y="1179"/>
                  <a:pt x="825" y="1183"/>
                </a:cubicBezTo>
                <a:cubicBezTo>
                  <a:pt x="824" y="1187"/>
                  <a:pt x="823" y="1191"/>
                  <a:pt x="821" y="1194"/>
                </a:cubicBezTo>
                <a:cubicBezTo>
                  <a:pt x="820" y="1196"/>
                  <a:pt x="817" y="1194"/>
                  <a:pt x="816" y="1196"/>
                </a:cubicBezTo>
                <a:cubicBezTo>
                  <a:pt x="814" y="1202"/>
                  <a:pt x="822" y="1210"/>
                  <a:pt x="817" y="1214"/>
                </a:cubicBezTo>
                <a:cubicBezTo>
                  <a:pt x="820" y="1219"/>
                  <a:pt x="827" y="1226"/>
                  <a:pt x="831" y="1217"/>
                </a:cubicBezTo>
                <a:cubicBezTo>
                  <a:pt x="836" y="1223"/>
                  <a:pt x="828" y="1229"/>
                  <a:pt x="824" y="1232"/>
                </a:cubicBezTo>
                <a:cubicBezTo>
                  <a:pt x="821" y="1235"/>
                  <a:pt x="817" y="1240"/>
                  <a:pt x="814" y="1244"/>
                </a:cubicBezTo>
                <a:cubicBezTo>
                  <a:pt x="810" y="1249"/>
                  <a:pt x="814" y="1252"/>
                  <a:pt x="815" y="1256"/>
                </a:cubicBezTo>
                <a:cubicBezTo>
                  <a:pt x="817" y="1261"/>
                  <a:pt x="818" y="1265"/>
                  <a:pt x="818" y="1270"/>
                </a:cubicBezTo>
                <a:cubicBezTo>
                  <a:pt x="818" y="1270"/>
                  <a:pt x="812" y="1270"/>
                  <a:pt x="819" y="1275"/>
                </a:cubicBezTo>
                <a:cubicBezTo>
                  <a:pt x="825" y="1280"/>
                  <a:pt x="831" y="1282"/>
                  <a:pt x="836" y="1290"/>
                </a:cubicBezTo>
                <a:cubicBezTo>
                  <a:pt x="846" y="1308"/>
                  <a:pt x="855" y="1326"/>
                  <a:pt x="865" y="1344"/>
                </a:cubicBezTo>
                <a:cubicBezTo>
                  <a:pt x="869" y="1353"/>
                  <a:pt x="874" y="1360"/>
                  <a:pt x="878" y="1367"/>
                </a:cubicBezTo>
                <a:cubicBezTo>
                  <a:pt x="882" y="1373"/>
                  <a:pt x="891" y="1383"/>
                  <a:pt x="888" y="1390"/>
                </a:cubicBezTo>
                <a:cubicBezTo>
                  <a:pt x="888" y="1390"/>
                  <a:pt x="887" y="1390"/>
                  <a:pt x="887" y="1390"/>
                </a:cubicBezTo>
                <a:cubicBezTo>
                  <a:pt x="892" y="1415"/>
                  <a:pt x="926" y="1423"/>
                  <a:pt x="944" y="1434"/>
                </a:cubicBezTo>
                <a:cubicBezTo>
                  <a:pt x="948" y="1437"/>
                  <a:pt x="956" y="1441"/>
                  <a:pt x="958" y="1445"/>
                </a:cubicBezTo>
                <a:cubicBezTo>
                  <a:pt x="962" y="1451"/>
                  <a:pt x="969" y="1453"/>
                  <a:pt x="973" y="1459"/>
                </a:cubicBezTo>
                <a:cubicBezTo>
                  <a:pt x="979" y="1466"/>
                  <a:pt x="979" y="1485"/>
                  <a:pt x="980" y="1493"/>
                </a:cubicBezTo>
                <a:cubicBezTo>
                  <a:pt x="980" y="1500"/>
                  <a:pt x="983" y="1505"/>
                  <a:pt x="983" y="1512"/>
                </a:cubicBezTo>
                <a:cubicBezTo>
                  <a:pt x="982" y="1520"/>
                  <a:pt x="980" y="1528"/>
                  <a:pt x="980" y="1536"/>
                </a:cubicBezTo>
                <a:cubicBezTo>
                  <a:pt x="980" y="1538"/>
                  <a:pt x="984" y="1535"/>
                  <a:pt x="983" y="1540"/>
                </a:cubicBezTo>
                <a:cubicBezTo>
                  <a:pt x="981" y="1547"/>
                  <a:pt x="984" y="1553"/>
                  <a:pt x="985" y="1559"/>
                </a:cubicBezTo>
                <a:cubicBezTo>
                  <a:pt x="985" y="1564"/>
                  <a:pt x="984" y="1565"/>
                  <a:pt x="984" y="1570"/>
                </a:cubicBezTo>
                <a:cubicBezTo>
                  <a:pt x="984" y="1577"/>
                  <a:pt x="989" y="1583"/>
                  <a:pt x="986" y="1590"/>
                </a:cubicBezTo>
                <a:cubicBezTo>
                  <a:pt x="984" y="1594"/>
                  <a:pt x="986" y="1599"/>
                  <a:pt x="984" y="1603"/>
                </a:cubicBezTo>
                <a:cubicBezTo>
                  <a:pt x="983" y="1607"/>
                  <a:pt x="983" y="1618"/>
                  <a:pt x="984" y="1622"/>
                </a:cubicBezTo>
                <a:cubicBezTo>
                  <a:pt x="984" y="1627"/>
                  <a:pt x="992" y="1634"/>
                  <a:pt x="987" y="1638"/>
                </a:cubicBezTo>
                <a:cubicBezTo>
                  <a:pt x="983" y="1641"/>
                  <a:pt x="986" y="1646"/>
                  <a:pt x="987" y="1650"/>
                </a:cubicBezTo>
                <a:cubicBezTo>
                  <a:pt x="990" y="1658"/>
                  <a:pt x="999" y="1672"/>
                  <a:pt x="996" y="1680"/>
                </a:cubicBezTo>
                <a:cubicBezTo>
                  <a:pt x="995" y="1682"/>
                  <a:pt x="996" y="1691"/>
                  <a:pt x="996" y="1693"/>
                </a:cubicBezTo>
                <a:cubicBezTo>
                  <a:pt x="996" y="1697"/>
                  <a:pt x="996" y="1701"/>
                  <a:pt x="996" y="1705"/>
                </a:cubicBezTo>
                <a:cubicBezTo>
                  <a:pt x="997" y="1710"/>
                  <a:pt x="996" y="1713"/>
                  <a:pt x="994" y="1718"/>
                </a:cubicBezTo>
                <a:cubicBezTo>
                  <a:pt x="992" y="1723"/>
                  <a:pt x="994" y="1731"/>
                  <a:pt x="994" y="1737"/>
                </a:cubicBezTo>
                <a:cubicBezTo>
                  <a:pt x="993" y="1736"/>
                  <a:pt x="993" y="1736"/>
                  <a:pt x="992" y="1735"/>
                </a:cubicBezTo>
                <a:cubicBezTo>
                  <a:pt x="992" y="1738"/>
                  <a:pt x="996" y="1747"/>
                  <a:pt x="989" y="1743"/>
                </a:cubicBezTo>
                <a:cubicBezTo>
                  <a:pt x="987" y="1751"/>
                  <a:pt x="995" y="1754"/>
                  <a:pt x="995" y="1761"/>
                </a:cubicBezTo>
                <a:cubicBezTo>
                  <a:pt x="995" y="1766"/>
                  <a:pt x="1001" y="1770"/>
                  <a:pt x="1003" y="1774"/>
                </a:cubicBezTo>
                <a:cubicBezTo>
                  <a:pt x="1004" y="1777"/>
                  <a:pt x="1004" y="1781"/>
                  <a:pt x="1004" y="1784"/>
                </a:cubicBezTo>
                <a:cubicBezTo>
                  <a:pt x="1000" y="1785"/>
                  <a:pt x="1002" y="1799"/>
                  <a:pt x="1004" y="1803"/>
                </a:cubicBezTo>
                <a:cubicBezTo>
                  <a:pt x="1006" y="1806"/>
                  <a:pt x="1008" y="1812"/>
                  <a:pt x="1011" y="1813"/>
                </a:cubicBezTo>
                <a:cubicBezTo>
                  <a:pt x="1017" y="1814"/>
                  <a:pt x="1019" y="1809"/>
                  <a:pt x="1018" y="1809"/>
                </a:cubicBezTo>
                <a:cubicBezTo>
                  <a:pt x="1025" y="1810"/>
                  <a:pt x="1023" y="1818"/>
                  <a:pt x="1026" y="1824"/>
                </a:cubicBezTo>
                <a:cubicBezTo>
                  <a:pt x="1028" y="1830"/>
                  <a:pt x="1031" y="1842"/>
                  <a:pt x="1031" y="1847"/>
                </a:cubicBezTo>
                <a:cubicBezTo>
                  <a:pt x="1032" y="1847"/>
                  <a:pt x="1030" y="1848"/>
                  <a:pt x="1030" y="1848"/>
                </a:cubicBezTo>
                <a:cubicBezTo>
                  <a:pt x="1033" y="1850"/>
                  <a:pt x="1035" y="1851"/>
                  <a:pt x="1038" y="1853"/>
                </a:cubicBezTo>
                <a:cubicBezTo>
                  <a:pt x="1034" y="1851"/>
                  <a:pt x="1032" y="1853"/>
                  <a:pt x="1031" y="1856"/>
                </a:cubicBezTo>
                <a:cubicBezTo>
                  <a:pt x="1032" y="1857"/>
                  <a:pt x="1033" y="1859"/>
                  <a:pt x="1035" y="1861"/>
                </a:cubicBezTo>
                <a:cubicBezTo>
                  <a:pt x="1035" y="1861"/>
                  <a:pt x="1034" y="1861"/>
                  <a:pt x="1034" y="1861"/>
                </a:cubicBezTo>
                <a:cubicBezTo>
                  <a:pt x="1035" y="1865"/>
                  <a:pt x="1034" y="1875"/>
                  <a:pt x="1039" y="1878"/>
                </a:cubicBezTo>
                <a:cubicBezTo>
                  <a:pt x="1035" y="1882"/>
                  <a:pt x="1031" y="1872"/>
                  <a:pt x="1026" y="1873"/>
                </a:cubicBezTo>
                <a:cubicBezTo>
                  <a:pt x="1026" y="1874"/>
                  <a:pt x="1027" y="1875"/>
                  <a:pt x="1027" y="1875"/>
                </a:cubicBezTo>
                <a:cubicBezTo>
                  <a:pt x="1026" y="1874"/>
                  <a:pt x="1025" y="1874"/>
                  <a:pt x="1024" y="1873"/>
                </a:cubicBezTo>
                <a:cubicBezTo>
                  <a:pt x="1024" y="1877"/>
                  <a:pt x="1022" y="1877"/>
                  <a:pt x="1024" y="1880"/>
                </a:cubicBezTo>
                <a:cubicBezTo>
                  <a:pt x="1015" y="1882"/>
                  <a:pt x="1016" y="1892"/>
                  <a:pt x="1022" y="1889"/>
                </a:cubicBezTo>
                <a:cubicBezTo>
                  <a:pt x="1021" y="1888"/>
                  <a:pt x="1021" y="1887"/>
                  <a:pt x="1018" y="1886"/>
                </a:cubicBezTo>
                <a:cubicBezTo>
                  <a:pt x="1023" y="1884"/>
                  <a:pt x="1042" y="1888"/>
                  <a:pt x="1040" y="1896"/>
                </a:cubicBezTo>
                <a:cubicBezTo>
                  <a:pt x="1039" y="1895"/>
                  <a:pt x="1039" y="1894"/>
                  <a:pt x="1038" y="1893"/>
                </a:cubicBezTo>
                <a:cubicBezTo>
                  <a:pt x="1034" y="1897"/>
                  <a:pt x="1037" y="1899"/>
                  <a:pt x="1041" y="1900"/>
                </a:cubicBezTo>
                <a:cubicBezTo>
                  <a:pt x="1041" y="1900"/>
                  <a:pt x="1033" y="1899"/>
                  <a:pt x="1035" y="1901"/>
                </a:cubicBezTo>
                <a:cubicBezTo>
                  <a:pt x="1037" y="1904"/>
                  <a:pt x="1048" y="1903"/>
                  <a:pt x="1049" y="1903"/>
                </a:cubicBezTo>
                <a:cubicBezTo>
                  <a:pt x="1050" y="1904"/>
                  <a:pt x="1051" y="1906"/>
                  <a:pt x="1052" y="1908"/>
                </a:cubicBezTo>
                <a:cubicBezTo>
                  <a:pt x="1048" y="1906"/>
                  <a:pt x="1042" y="1904"/>
                  <a:pt x="1038" y="1906"/>
                </a:cubicBezTo>
                <a:cubicBezTo>
                  <a:pt x="1042" y="1908"/>
                  <a:pt x="1047" y="1910"/>
                  <a:pt x="1049" y="1914"/>
                </a:cubicBezTo>
                <a:cubicBezTo>
                  <a:pt x="1043" y="1913"/>
                  <a:pt x="1045" y="1916"/>
                  <a:pt x="1050" y="1916"/>
                </a:cubicBezTo>
                <a:cubicBezTo>
                  <a:pt x="1041" y="1919"/>
                  <a:pt x="1053" y="1926"/>
                  <a:pt x="1056" y="1929"/>
                </a:cubicBezTo>
                <a:cubicBezTo>
                  <a:pt x="1049" y="1929"/>
                  <a:pt x="1057" y="1932"/>
                  <a:pt x="1059" y="1936"/>
                </a:cubicBezTo>
                <a:cubicBezTo>
                  <a:pt x="1059" y="1936"/>
                  <a:pt x="1058" y="1936"/>
                  <a:pt x="1057" y="1937"/>
                </a:cubicBezTo>
                <a:cubicBezTo>
                  <a:pt x="1059" y="1938"/>
                  <a:pt x="1061" y="1939"/>
                  <a:pt x="1062" y="1939"/>
                </a:cubicBezTo>
                <a:cubicBezTo>
                  <a:pt x="1058" y="1939"/>
                  <a:pt x="1056" y="1936"/>
                  <a:pt x="1052" y="1937"/>
                </a:cubicBezTo>
                <a:cubicBezTo>
                  <a:pt x="1054" y="1939"/>
                  <a:pt x="1056" y="1940"/>
                  <a:pt x="1059" y="1941"/>
                </a:cubicBezTo>
                <a:cubicBezTo>
                  <a:pt x="1062" y="1942"/>
                  <a:pt x="1061" y="1946"/>
                  <a:pt x="1066" y="1947"/>
                </a:cubicBezTo>
                <a:cubicBezTo>
                  <a:pt x="1065" y="1945"/>
                  <a:pt x="1066" y="1943"/>
                  <a:pt x="1066" y="1941"/>
                </a:cubicBezTo>
                <a:cubicBezTo>
                  <a:pt x="1066" y="1944"/>
                  <a:pt x="1066" y="1946"/>
                  <a:pt x="1068" y="1949"/>
                </a:cubicBezTo>
                <a:cubicBezTo>
                  <a:pt x="1066" y="1949"/>
                  <a:pt x="1064" y="1949"/>
                  <a:pt x="1063" y="1949"/>
                </a:cubicBezTo>
                <a:cubicBezTo>
                  <a:pt x="1066" y="1952"/>
                  <a:pt x="1070" y="1953"/>
                  <a:pt x="1073" y="1956"/>
                </a:cubicBezTo>
                <a:cubicBezTo>
                  <a:pt x="1072" y="1956"/>
                  <a:pt x="1071" y="1956"/>
                  <a:pt x="1070" y="1955"/>
                </a:cubicBezTo>
                <a:cubicBezTo>
                  <a:pt x="1071" y="1958"/>
                  <a:pt x="1072" y="1960"/>
                  <a:pt x="1075" y="1961"/>
                </a:cubicBezTo>
                <a:cubicBezTo>
                  <a:pt x="1077" y="1959"/>
                  <a:pt x="1079" y="1961"/>
                  <a:pt x="1080" y="1964"/>
                </a:cubicBezTo>
                <a:cubicBezTo>
                  <a:pt x="1079" y="1964"/>
                  <a:pt x="1078" y="1963"/>
                  <a:pt x="1077" y="1963"/>
                </a:cubicBezTo>
                <a:cubicBezTo>
                  <a:pt x="1079" y="1965"/>
                  <a:pt x="1080" y="1965"/>
                  <a:pt x="1082" y="1966"/>
                </a:cubicBezTo>
                <a:cubicBezTo>
                  <a:pt x="1081" y="1965"/>
                  <a:pt x="1080" y="1963"/>
                  <a:pt x="1079" y="1961"/>
                </a:cubicBezTo>
                <a:cubicBezTo>
                  <a:pt x="1081" y="1962"/>
                  <a:pt x="1083" y="1962"/>
                  <a:pt x="1084" y="1962"/>
                </a:cubicBezTo>
                <a:cubicBezTo>
                  <a:pt x="1082" y="1961"/>
                  <a:pt x="1081" y="1960"/>
                  <a:pt x="1079" y="1959"/>
                </a:cubicBezTo>
                <a:cubicBezTo>
                  <a:pt x="1083" y="1960"/>
                  <a:pt x="1086" y="1963"/>
                  <a:pt x="1088" y="1960"/>
                </a:cubicBezTo>
                <a:cubicBezTo>
                  <a:pt x="1090" y="1963"/>
                  <a:pt x="1095" y="1969"/>
                  <a:pt x="1090" y="1970"/>
                </a:cubicBezTo>
                <a:cubicBezTo>
                  <a:pt x="1090" y="1970"/>
                  <a:pt x="1092" y="1969"/>
                  <a:pt x="1092" y="1969"/>
                </a:cubicBezTo>
                <a:cubicBezTo>
                  <a:pt x="1088" y="1958"/>
                  <a:pt x="1084" y="1969"/>
                  <a:pt x="1079" y="1966"/>
                </a:cubicBezTo>
                <a:cubicBezTo>
                  <a:pt x="1080" y="1970"/>
                  <a:pt x="1081" y="1977"/>
                  <a:pt x="1085" y="1973"/>
                </a:cubicBezTo>
                <a:cubicBezTo>
                  <a:pt x="1085" y="1973"/>
                  <a:pt x="1086" y="1974"/>
                  <a:pt x="1087" y="1974"/>
                </a:cubicBezTo>
                <a:cubicBezTo>
                  <a:pt x="1086" y="1975"/>
                  <a:pt x="1085" y="1975"/>
                  <a:pt x="1084" y="1975"/>
                </a:cubicBezTo>
                <a:cubicBezTo>
                  <a:pt x="1087" y="1978"/>
                  <a:pt x="1086" y="1978"/>
                  <a:pt x="1087" y="1979"/>
                </a:cubicBezTo>
                <a:cubicBezTo>
                  <a:pt x="1090" y="1980"/>
                  <a:pt x="1091" y="1980"/>
                  <a:pt x="1092" y="1978"/>
                </a:cubicBezTo>
                <a:cubicBezTo>
                  <a:pt x="1095" y="1980"/>
                  <a:pt x="1096" y="1981"/>
                  <a:pt x="1097" y="1983"/>
                </a:cubicBezTo>
                <a:cubicBezTo>
                  <a:pt x="1095" y="1981"/>
                  <a:pt x="1093" y="1981"/>
                  <a:pt x="1090" y="1981"/>
                </a:cubicBezTo>
                <a:cubicBezTo>
                  <a:pt x="1094" y="1983"/>
                  <a:pt x="1117" y="1995"/>
                  <a:pt x="1120" y="1990"/>
                </a:cubicBezTo>
                <a:cubicBezTo>
                  <a:pt x="1123" y="1985"/>
                  <a:pt x="1108" y="1977"/>
                  <a:pt x="1118" y="1974"/>
                </a:cubicBezTo>
                <a:cubicBezTo>
                  <a:pt x="1127" y="1971"/>
                  <a:pt x="1129" y="1964"/>
                  <a:pt x="1139" y="1970"/>
                </a:cubicBezTo>
                <a:cubicBezTo>
                  <a:pt x="1138" y="1965"/>
                  <a:pt x="1131" y="1960"/>
                  <a:pt x="1126" y="1959"/>
                </a:cubicBezTo>
                <a:cubicBezTo>
                  <a:pt x="1126" y="1958"/>
                  <a:pt x="1127" y="1958"/>
                  <a:pt x="1128" y="1958"/>
                </a:cubicBezTo>
                <a:cubicBezTo>
                  <a:pt x="1125" y="1955"/>
                  <a:pt x="1123" y="1950"/>
                  <a:pt x="1120" y="1950"/>
                </a:cubicBezTo>
                <a:cubicBezTo>
                  <a:pt x="1119" y="1937"/>
                  <a:pt x="1128" y="1941"/>
                  <a:pt x="1130" y="1932"/>
                </a:cubicBezTo>
                <a:cubicBezTo>
                  <a:pt x="1133" y="1922"/>
                  <a:pt x="1124" y="1923"/>
                  <a:pt x="1132" y="1914"/>
                </a:cubicBezTo>
                <a:cubicBezTo>
                  <a:pt x="1135" y="1911"/>
                  <a:pt x="1145" y="1906"/>
                  <a:pt x="1139" y="1902"/>
                </a:cubicBezTo>
                <a:cubicBezTo>
                  <a:pt x="1142" y="1897"/>
                  <a:pt x="1138" y="1892"/>
                  <a:pt x="1132" y="1892"/>
                </a:cubicBezTo>
                <a:cubicBezTo>
                  <a:pt x="1124" y="1892"/>
                  <a:pt x="1119" y="1888"/>
                  <a:pt x="1113" y="1883"/>
                </a:cubicBezTo>
                <a:cubicBezTo>
                  <a:pt x="1109" y="1879"/>
                  <a:pt x="1109" y="1874"/>
                  <a:pt x="1111" y="1869"/>
                </a:cubicBezTo>
                <a:cubicBezTo>
                  <a:pt x="1114" y="1861"/>
                  <a:pt x="1126" y="1861"/>
                  <a:pt x="1127" y="1853"/>
                </a:cubicBezTo>
                <a:cubicBezTo>
                  <a:pt x="1129" y="1847"/>
                  <a:pt x="1122" y="1844"/>
                  <a:pt x="1124" y="1838"/>
                </a:cubicBezTo>
                <a:cubicBezTo>
                  <a:pt x="1125" y="1836"/>
                  <a:pt x="1130" y="1831"/>
                  <a:pt x="1126" y="1830"/>
                </a:cubicBezTo>
                <a:cubicBezTo>
                  <a:pt x="1122" y="1828"/>
                  <a:pt x="1121" y="1827"/>
                  <a:pt x="1125" y="1824"/>
                </a:cubicBezTo>
                <a:cubicBezTo>
                  <a:pt x="1130" y="1821"/>
                  <a:pt x="1132" y="1830"/>
                  <a:pt x="1137" y="1829"/>
                </a:cubicBezTo>
                <a:cubicBezTo>
                  <a:pt x="1141" y="1828"/>
                  <a:pt x="1137" y="1813"/>
                  <a:pt x="1129" y="1820"/>
                </a:cubicBezTo>
                <a:cubicBezTo>
                  <a:pt x="1135" y="1823"/>
                  <a:pt x="1128" y="1824"/>
                  <a:pt x="1125" y="1822"/>
                </a:cubicBezTo>
                <a:cubicBezTo>
                  <a:pt x="1118" y="1817"/>
                  <a:pt x="1119" y="1816"/>
                  <a:pt x="1116" y="1810"/>
                </a:cubicBezTo>
                <a:cubicBezTo>
                  <a:pt x="1110" y="1798"/>
                  <a:pt x="1110" y="1796"/>
                  <a:pt x="1124" y="1801"/>
                </a:cubicBezTo>
                <a:cubicBezTo>
                  <a:pt x="1129" y="1804"/>
                  <a:pt x="1134" y="1805"/>
                  <a:pt x="1139" y="1803"/>
                </a:cubicBezTo>
                <a:cubicBezTo>
                  <a:pt x="1142" y="1801"/>
                  <a:pt x="1149" y="1798"/>
                  <a:pt x="1144" y="1794"/>
                </a:cubicBezTo>
                <a:cubicBezTo>
                  <a:pt x="1139" y="1790"/>
                  <a:pt x="1143" y="1786"/>
                  <a:pt x="1143" y="1784"/>
                </a:cubicBezTo>
                <a:cubicBezTo>
                  <a:pt x="1143" y="1776"/>
                  <a:pt x="1137" y="1776"/>
                  <a:pt x="1136" y="1768"/>
                </a:cubicBezTo>
                <a:cubicBezTo>
                  <a:pt x="1150" y="1772"/>
                  <a:pt x="1162" y="1770"/>
                  <a:pt x="1177" y="1766"/>
                </a:cubicBezTo>
                <a:cubicBezTo>
                  <a:pt x="1184" y="1765"/>
                  <a:pt x="1189" y="1761"/>
                  <a:pt x="1192" y="1756"/>
                </a:cubicBezTo>
                <a:cubicBezTo>
                  <a:pt x="1196" y="1751"/>
                  <a:pt x="1202" y="1737"/>
                  <a:pt x="1196" y="1731"/>
                </a:cubicBezTo>
                <a:cubicBezTo>
                  <a:pt x="1193" y="1728"/>
                  <a:pt x="1189" y="1730"/>
                  <a:pt x="1186" y="1722"/>
                </a:cubicBezTo>
                <a:cubicBezTo>
                  <a:pt x="1185" y="1717"/>
                  <a:pt x="1189" y="1719"/>
                  <a:pt x="1184" y="1713"/>
                </a:cubicBezTo>
                <a:cubicBezTo>
                  <a:pt x="1182" y="1710"/>
                  <a:pt x="1177" y="1708"/>
                  <a:pt x="1173" y="1707"/>
                </a:cubicBezTo>
                <a:cubicBezTo>
                  <a:pt x="1165" y="1704"/>
                  <a:pt x="1164" y="1691"/>
                  <a:pt x="1164" y="1682"/>
                </a:cubicBezTo>
                <a:cubicBezTo>
                  <a:pt x="1166" y="1685"/>
                  <a:pt x="1164" y="1692"/>
                  <a:pt x="1167" y="1695"/>
                </a:cubicBezTo>
                <a:cubicBezTo>
                  <a:pt x="1174" y="1701"/>
                  <a:pt x="1180" y="1702"/>
                  <a:pt x="1188" y="1705"/>
                </a:cubicBezTo>
                <a:cubicBezTo>
                  <a:pt x="1191" y="1706"/>
                  <a:pt x="1194" y="1709"/>
                  <a:pt x="1197" y="1709"/>
                </a:cubicBezTo>
                <a:cubicBezTo>
                  <a:pt x="1200" y="1709"/>
                  <a:pt x="1201" y="1707"/>
                  <a:pt x="1204" y="1707"/>
                </a:cubicBezTo>
                <a:cubicBezTo>
                  <a:pt x="1210" y="1707"/>
                  <a:pt x="1213" y="1711"/>
                  <a:pt x="1219" y="1708"/>
                </a:cubicBezTo>
                <a:cubicBezTo>
                  <a:pt x="1226" y="1704"/>
                  <a:pt x="1226" y="1698"/>
                  <a:pt x="1230" y="1692"/>
                </a:cubicBezTo>
                <a:cubicBezTo>
                  <a:pt x="1233" y="1686"/>
                  <a:pt x="1237" y="1683"/>
                  <a:pt x="1239" y="1676"/>
                </a:cubicBezTo>
                <a:cubicBezTo>
                  <a:pt x="1239" y="1670"/>
                  <a:pt x="1236" y="1657"/>
                  <a:pt x="1243" y="1654"/>
                </a:cubicBezTo>
                <a:cubicBezTo>
                  <a:pt x="1249" y="1652"/>
                  <a:pt x="1247" y="1641"/>
                  <a:pt x="1246" y="1636"/>
                </a:cubicBezTo>
                <a:cubicBezTo>
                  <a:pt x="1248" y="1639"/>
                  <a:pt x="1251" y="1643"/>
                  <a:pt x="1255" y="1638"/>
                </a:cubicBezTo>
                <a:cubicBezTo>
                  <a:pt x="1259" y="1643"/>
                  <a:pt x="1253" y="1649"/>
                  <a:pt x="1250" y="1653"/>
                </a:cubicBezTo>
                <a:cubicBezTo>
                  <a:pt x="1249" y="1654"/>
                  <a:pt x="1251" y="1656"/>
                  <a:pt x="1249" y="1658"/>
                </a:cubicBezTo>
                <a:cubicBezTo>
                  <a:pt x="1247" y="1660"/>
                  <a:pt x="1244" y="1663"/>
                  <a:pt x="1243" y="1665"/>
                </a:cubicBezTo>
                <a:cubicBezTo>
                  <a:pt x="1260" y="1654"/>
                  <a:pt x="1256" y="1635"/>
                  <a:pt x="1267" y="1621"/>
                </a:cubicBezTo>
                <a:cubicBezTo>
                  <a:pt x="1273" y="1613"/>
                  <a:pt x="1276" y="1611"/>
                  <a:pt x="1275" y="1600"/>
                </a:cubicBezTo>
                <a:cubicBezTo>
                  <a:pt x="1273" y="1592"/>
                  <a:pt x="1274" y="1584"/>
                  <a:pt x="1269" y="1576"/>
                </a:cubicBezTo>
                <a:cubicBezTo>
                  <a:pt x="1271" y="1577"/>
                  <a:pt x="1270" y="1576"/>
                  <a:pt x="1272" y="1577"/>
                </a:cubicBezTo>
                <a:cubicBezTo>
                  <a:pt x="1271" y="1572"/>
                  <a:pt x="1271" y="1567"/>
                  <a:pt x="1274" y="1563"/>
                </a:cubicBezTo>
                <a:cubicBezTo>
                  <a:pt x="1274" y="1564"/>
                  <a:pt x="1275" y="1565"/>
                  <a:pt x="1276" y="1565"/>
                </a:cubicBezTo>
                <a:cubicBezTo>
                  <a:pt x="1277" y="1562"/>
                  <a:pt x="1278" y="1563"/>
                  <a:pt x="1277" y="1560"/>
                </a:cubicBezTo>
                <a:cubicBezTo>
                  <a:pt x="1283" y="1554"/>
                  <a:pt x="1292" y="1550"/>
                  <a:pt x="1297" y="1542"/>
                </a:cubicBezTo>
                <a:cubicBezTo>
                  <a:pt x="1300" y="1546"/>
                  <a:pt x="1315" y="1536"/>
                  <a:pt x="1321" y="1533"/>
                </a:cubicBezTo>
                <a:cubicBezTo>
                  <a:pt x="1310" y="1529"/>
                  <a:pt x="1332" y="1529"/>
                  <a:pt x="1334" y="1529"/>
                </a:cubicBezTo>
                <a:cubicBezTo>
                  <a:pt x="1338" y="1529"/>
                  <a:pt x="1352" y="1531"/>
                  <a:pt x="1353" y="1527"/>
                </a:cubicBezTo>
                <a:cubicBezTo>
                  <a:pt x="1353" y="1523"/>
                  <a:pt x="1353" y="1522"/>
                  <a:pt x="1356" y="1519"/>
                </a:cubicBezTo>
                <a:cubicBezTo>
                  <a:pt x="1358" y="1517"/>
                  <a:pt x="1361" y="1517"/>
                  <a:pt x="1362" y="1516"/>
                </a:cubicBezTo>
                <a:cubicBezTo>
                  <a:pt x="1366" y="1511"/>
                  <a:pt x="1363" y="1509"/>
                  <a:pt x="1364" y="1503"/>
                </a:cubicBezTo>
                <a:cubicBezTo>
                  <a:pt x="1366" y="1495"/>
                  <a:pt x="1372" y="1492"/>
                  <a:pt x="1374" y="1484"/>
                </a:cubicBezTo>
                <a:cubicBezTo>
                  <a:pt x="1374" y="1480"/>
                  <a:pt x="1377" y="1480"/>
                  <a:pt x="1378" y="1476"/>
                </a:cubicBezTo>
                <a:cubicBezTo>
                  <a:pt x="1379" y="1473"/>
                  <a:pt x="1378" y="1470"/>
                  <a:pt x="1377" y="1466"/>
                </a:cubicBezTo>
                <a:cubicBezTo>
                  <a:pt x="1377" y="1460"/>
                  <a:pt x="1378" y="1456"/>
                  <a:pt x="1381" y="1451"/>
                </a:cubicBezTo>
                <a:cubicBezTo>
                  <a:pt x="1384" y="1447"/>
                  <a:pt x="1382" y="1444"/>
                  <a:pt x="1383" y="1439"/>
                </a:cubicBezTo>
                <a:cubicBezTo>
                  <a:pt x="1384" y="1430"/>
                  <a:pt x="1385" y="1423"/>
                  <a:pt x="1384" y="1414"/>
                </a:cubicBezTo>
                <a:cubicBezTo>
                  <a:pt x="1383" y="1409"/>
                  <a:pt x="1383" y="1387"/>
                  <a:pt x="1381" y="1386"/>
                </a:cubicBezTo>
                <a:cubicBezTo>
                  <a:pt x="1382" y="1384"/>
                  <a:pt x="1384" y="1376"/>
                  <a:pt x="1385" y="1375"/>
                </a:cubicBezTo>
                <a:cubicBezTo>
                  <a:pt x="1387" y="1373"/>
                  <a:pt x="1389" y="1373"/>
                  <a:pt x="1388" y="1378"/>
                </a:cubicBezTo>
                <a:cubicBezTo>
                  <a:pt x="1395" y="1375"/>
                  <a:pt x="1406" y="1354"/>
                  <a:pt x="1403" y="1348"/>
                </a:cubicBezTo>
                <a:cubicBezTo>
                  <a:pt x="1411" y="1347"/>
                  <a:pt x="1421" y="1331"/>
                  <a:pt x="1425" y="1325"/>
                </a:cubicBezTo>
                <a:cubicBezTo>
                  <a:pt x="1433" y="1315"/>
                  <a:pt x="1435" y="1303"/>
                  <a:pt x="1434" y="1291"/>
                </a:cubicBezTo>
                <a:moveTo>
                  <a:pt x="769" y="294"/>
                </a:moveTo>
                <a:cubicBezTo>
                  <a:pt x="754" y="300"/>
                  <a:pt x="738" y="295"/>
                  <a:pt x="723" y="305"/>
                </a:cubicBezTo>
                <a:cubicBezTo>
                  <a:pt x="723" y="299"/>
                  <a:pt x="757" y="287"/>
                  <a:pt x="758" y="292"/>
                </a:cubicBezTo>
                <a:cubicBezTo>
                  <a:pt x="767" y="292"/>
                  <a:pt x="777" y="295"/>
                  <a:pt x="786" y="294"/>
                </a:cubicBezTo>
                <a:cubicBezTo>
                  <a:pt x="780" y="295"/>
                  <a:pt x="775" y="293"/>
                  <a:pt x="769" y="294"/>
                </a:cubicBezTo>
                <a:moveTo>
                  <a:pt x="786" y="402"/>
                </a:moveTo>
                <a:cubicBezTo>
                  <a:pt x="785" y="409"/>
                  <a:pt x="782" y="410"/>
                  <a:pt x="784" y="417"/>
                </a:cubicBezTo>
                <a:cubicBezTo>
                  <a:pt x="786" y="421"/>
                  <a:pt x="784" y="422"/>
                  <a:pt x="780" y="424"/>
                </a:cubicBezTo>
                <a:cubicBezTo>
                  <a:pt x="776" y="425"/>
                  <a:pt x="776" y="424"/>
                  <a:pt x="777" y="421"/>
                </a:cubicBezTo>
                <a:cubicBezTo>
                  <a:pt x="779" y="416"/>
                  <a:pt x="780" y="402"/>
                  <a:pt x="783" y="401"/>
                </a:cubicBezTo>
                <a:cubicBezTo>
                  <a:pt x="783" y="402"/>
                  <a:pt x="783" y="403"/>
                  <a:pt x="783" y="404"/>
                </a:cubicBezTo>
                <a:cubicBezTo>
                  <a:pt x="784" y="402"/>
                  <a:pt x="785" y="402"/>
                  <a:pt x="786" y="402"/>
                </a:cubicBezTo>
                <a:moveTo>
                  <a:pt x="785" y="390"/>
                </a:moveTo>
                <a:cubicBezTo>
                  <a:pt x="782" y="392"/>
                  <a:pt x="774" y="399"/>
                  <a:pt x="777" y="402"/>
                </a:cubicBezTo>
                <a:cubicBezTo>
                  <a:pt x="769" y="407"/>
                  <a:pt x="775" y="395"/>
                  <a:pt x="778" y="392"/>
                </a:cubicBezTo>
                <a:cubicBezTo>
                  <a:pt x="780" y="389"/>
                  <a:pt x="787" y="385"/>
                  <a:pt x="778" y="383"/>
                </a:cubicBezTo>
                <a:cubicBezTo>
                  <a:pt x="774" y="391"/>
                  <a:pt x="771" y="382"/>
                  <a:pt x="774" y="381"/>
                </a:cubicBezTo>
                <a:cubicBezTo>
                  <a:pt x="780" y="380"/>
                  <a:pt x="793" y="382"/>
                  <a:pt x="785" y="390"/>
                </a:cubicBezTo>
                <a:moveTo>
                  <a:pt x="795" y="379"/>
                </a:moveTo>
                <a:cubicBezTo>
                  <a:pt x="794" y="381"/>
                  <a:pt x="794" y="382"/>
                  <a:pt x="791" y="383"/>
                </a:cubicBezTo>
                <a:cubicBezTo>
                  <a:pt x="789" y="381"/>
                  <a:pt x="784" y="382"/>
                  <a:pt x="780" y="378"/>
                </a:cubicBezTo>
                <a:cubicBezTo>
                  <a:pt x="777" y="375"/>
                  <a:pt x="786" y="375"/>
                  <a:pt x="788" y="374"/>
                </a:cubicBezTo>
                <a:cubicBezTo>
                  <a:pt x="791" y="372"/>
                  <a:pt x="791" y="363"/>
                  <a:pt x="800" y="366"/>
                </a:cubicBezTo>
                <a:cubicBezTo>
                  <a:pt x="796" y="366"/>
                  <a:pt x="792" y="368"/>
                  <a:pt x="792" y="372"/>
                </a:cubicBezTo>
                <a:cubicBezTo>
                  <a:pt x="795" y="371"/>
                  <a:pt x="798" y="369"/>
                  <a:pt x="801" y="368"/>
                </a:cubicBezTo>
                <a:cubicBezTo>
                  <a:pt x="799" y="370"/>
                  <a:pt x="791" y="372"/>
                  <a:pt x="791" y="374"/>
                </a:cubicBezTo>
                <a:cubicBezTo>
                  <a:pt x="788" y="379"/>
                  <a:pt x="795" y="379"/>
                  <a:pt x="795" y="379"/>
                </a:cubicBezTo>
                <a:moveTo>
                  <a:pt x="820" y="428"/>
                </a:moveTo>
                <a:cubicBezTo>
                  <a:pt x="822" y="436"/>
                  <a:pt x="815" y="433"/>
                  <a:pt x="811" y="437"/>
                </a:cubicBezTo>
                <a:cubicBezTo>
                  <a:pt x="814" y="438"/>
                  <a:pt x="817" y="439"/>
                  <a:pt x="819" y="439"/>
                </a:cubicBezTo>
                <a:cubicBezTo>
                  <a:pt x="817" y="441"/>
                  <a:pt x="803" y="447"/>
                  <a:pt x="802" y="442"/>
                </a:cubicBezTo>
                <a:cubicBezTo>
                  <a:pt x="802" y="440"/>
                  <a:pt x="813" y="434"/>
                  <a:pt x="815" y="433"/>
                </a:cubicBezTo>
                <a:cubicBezTo>
                  <a:pt x="813" y="434"/>
                  <a:pt x="810" y="434"/>
                  <a:pt x="809" y="435"/>
                </a:cubicBezTo>
                <a:cubicBezTo>
                  <a:pt x="810" y="432"/>
                  <a:pt x="810" y="432"/>
                  <a:pt x="814" y="433"/>
                </a:cubicBezTo>
                <a:cubicBezTo>
                  <a:pt x="815" y="430"/>
                  <a:pt x="818" y="426"/>
                  <a:pt x="820" y="428"/>
                </a:cubicBezTo>
                <a:moveTo>
                  <a:pt x="955" y="530"/>
                </a:moveTo>
                <a:cubicBezTo>
                  <a:pt x="953" y="539"/>
                  <a:pt x="932" y="544"/>
                  <a:pt x="924" y="547"/>
                </a:cubicBezTo>
                <a:cubicBezTo>
                  <a:pt x="912" y="551"/>
                  <a:pt x="904" y="558"/>
                  <a:pt x="891" y="550"/>
                </a:cubicBezTo>
                <a:cubicBezTo>
                  <a:pt x="896" y="545"/>
                  <a:pt x="901" y="536"/>
                  <a:pt x="908" y="535"/>
                </a:cubicBezTo>
                <a:cubicBezTo>
                  <a:pt x="908" y="536"/>
                  <a:pt x="907" y="537"/>
                  <a:pt x="907" y="537"/>
                </a:cubicBezTo>
                <a:cubicBezTo>
                  <a:pt x="907" y="538"/>
                  <a:pt x="909" y="538"/>
                  <a:pt x="909" y="538"/>
                </a:cubicBezTo>
                <a:cubicBezTo>
                  <a:pt x="908" y="541"/>
                  <a:pt x="896" y="541"/>
                  <a:pt x="898" y="545"/>
                </a:cubicBezTo>
                <a:cubicBezTo>
                  <a:pt x="901" y="550"/>
                  <a:pt x="916" y="539"/>
                  <a:pt x="919" y="537"/>
                </a:cubicBezTo>
                <a:cubicBezTo>
                  <a:pt x="925" y="535"/>
                  <a:pt x="932" y="535"/>
                  <a:pt x="938" y="534"/>
                </a:cubicBezTo>
                <a:cubicBezTo>
                  <a:pt x="942" y="533"/>
                  <a:pt x="954" y="529"/>
                  <a:pt x="955" y="530"/>
                </a:cubicBezTo>
                <a:moveTo>
                  <a:pt x="960" y="518"/>
                </a:moveTo>
                <a:cubicBezTo>
                  <a:pt x="966" y="517"/>
                  <a:pt x="971" y="515"/>
                  <a:pt x="977" y="515"/>
                </a:cubicBezTo>
                <a:cubicBezTo>
                  <a:pt x="980" y="515"/>
                  <a:pt x="981" y="518"/>
                  <a:pt x="985" y="516"/>
                </a:cubicBezTo>
                <a:cubicBezTo>
                  <a:pt x="984" y="517"/>
                  <a:pt x="990" y="513"/>
                  <a:pt x="991" y="512"/>
                </a:cubicBezTo>
                <a:cubicBezTo>
                  <a:pt x="995" y="511"/>
                  <a:pt x="999" y="510"/>
                  <a:pt x="1002" y="509"/>
                </a:cubicBezTo>
                <a:cubicBezTo>
                  <a:pt x="995" y="515"/>
                  <a:pt x="993" y="523"/>
                  <a:pt x="984" y="525"/>
                </a:cubicBezTo>
                <a:cubicBezTo>
                  <a:pt x="976" y="528"/>
                  <a:pt x="972" y="525"/>
                  <a:pt x="965" y="525"/>
                </a:cubicBezTo>
                <a:cubicBezTo>
                  <a:pt x="960" y="525"/>
                  <a:pt x="954" y="528"/>
                  <a:pt x="950" y="527"/>
                </a:cubicBezTo>
                <a:cubicBezTo>
                  <a:pt x="939" y="526"/>
                  <a:pt x="958" y="518"/>
                  <a:pt x="960" y="518"/>
                </a:cubicBezTo>
                <a:moveTo>
                  <a:pt x="881" y="433"/>
                </a:moveTo>
                <a:cubicBezTo>
                  <a:pt x="882" y="431"/>
                  <a:pt x="891" y="418"/>
                  <a:pt x="895" y="423"/>
                </a:cubicBezTo>
                <a:cubicBezTo>
                  <a:pt x="898" y="428"/>
                  <a:pt x="890" y="435"/>
                  <a:pt x="886" y="436"/>
                </a:cubicBezTo>
                <a:cubicBezTo>
                  <a:pt x="886" y="436"/>
                  <a:pt x="886" y="434"/>
                  <a:pt x="886" y="434"/>
                </a:cubicBezTo>
                <a:cubicBezTo>
                  <a:pt x="884" y="436"/>
                  <a:pt x="883" y="435"/>
                  <a:pt x="881" y="433"/>
                </a:cubicBezTo>
                <a:moveTo>
                  <a:pt x="826" y="473"/>
                </a:moveTo>
                <a:cubicBezTo>
                  <a:pt x="835" y="469"/>
                  <a:pt x="845" y="464"/>
                  <a:pt x="854" y="459"/>
                </a:cubicBezTo>
                <a:cubicBezTo>
                  <a:pt x="858" y="457"/>
                  <a:pt x="862" y="457"/>
                  <a:pt x="866" y="455"/>
                </a:cubicBezTo>
                <a:cubicBezTo>
                  <a:pt x="870" y="452"/>
                  <a:pt x="870" y="448"/>
                  <a:pt x="876" y="448"/>
                </a:cubicBezTo>
                <a:cubicBezTo>
                  <a:pt x="875" y="449"/>
                  <a:pt x="874" y="450"/>
                  <a:pt x="872" y="452"/>
                </a:cubicBezTo>
                <a:cubicBezTo>
                  <a:pt x="877" y="450"/>
                  <a:pt x="879" y="444"/>
                  <a:pt x="883" y="444"/>
                </a:cubicBezTo>
                <a:cubicBezTo>
                  <a:pt x="882" y="446"/>
                  <a:pt x="879" y="448"/>
                  <a:pt x="877" y="450"/>
                </a:cubicBezTo>
                <a:cubicBezTo>
                  <a:pt x="881" y="447"/>
                  <a:pt x="887" y="447"/>
                  <a:pt x="890" y="443"/>
                </a:cubicBezTo>
                <a:cubicBezTo>
                  <a:pt x="887" y="444"/>
                  <a:pt x="882" y="443"/>
                  <a:pt x="886" y="442"/>
                </a:cubicBezTo>
                <a:cubicBezTo>
                  <a:pt x="889" y="441"/>
                  <a:pt x="905" y="445"/>
                  <a:pt x="905" y="446"/>
                </a:cubicBezTo>
                <a:cubicBezTo>
                  <a:pt x="905" y="459"/>
                  <a:pt x="906" y="455"/>
                  <a:pt x="918" y="457"/>
                </a:cubicBezTo>
                <a:cubicBezTo>
                  <a:pt x="910" y="461"/>
                  <a:pt x="917" y="462"/>
                  <a:pt x="916" y="466"/>
                </a:cubicBezTo>
                <a:cubicBezTo>
                  <a:pt x="914" y="470"/>
                  <a:pt x="909" y="471"/>
                  <a:pt x="911" y="479"/>
                </a:cubicBezTo>
                <a:cubicBezTo>
                  <a:pt x="918" y="476"/>
                  <a:pt x="914" y="480"/>
                  <a:pt x="916" y="481"/>
                </a:cubicBezTo>
                <a:cubicBezTo>
                  <a:pt x="922" y="483"/>
                  <a:pt x="929" y="483"/>
                  <a:pt x="936" y="484"/>
                </a:cubicBezTo>
                <a:cubicBezTo>
                  <a:pt x="943" y="485"/>
                  <a:pt x="949" y="489"/>
                  <a:pt x="954" y="491"/>
                </a:cubicBezTo>
                <a:cubicBezTo>
                  <a:pt x="952" y="495"/>
                  <a:pt x="954" y="500"/>
                  <a:pt x="957" y="504"/>
                </a:cubicBezTo>
                <a:cubicBezTo>
                  <a:pt x="949" y="505"/>
                  <a:pt x="949" y="512"/>
                  <a:pt x="941" y="504"/>
                </a:cubicBezTo>
                <a:cubicBezTo>
                  <a:pt x="939" y="501"/>
                  <a:pt x="941" y="495"/>
                  <a:pt x="935" y="497"/>
                </a:cubicBezTo>
                <a:cubicBezTo>
                  <a:pt x="944" y="504"/>
                  <a:pt x="931" y="510"/>
                  <a:pt x="927" y="514"/>
                </a:cubicBezTo>
                <a:cubicBezTo>
                  <a:pt x="922" y="522"/>
                  <a:pt x="924" y="529"/>
                  <a:pt x="912" y="530"/>
                </a:cubicBezTo>
                <a:cubicBezTo>
                  <a:pt x="913" y="526"/>
                  <a:pt x="918" y="516"/>
                  <a:pt x="912" y="515"/>
                </a:cubicBezTo>
                <a:cubicBezTo>
                  <a:pt x="909" y="514"/>
                  <a:pt x="895" y="528"/>
                  <a:pt x="900" y="517"/>
                </a:cubicBezTo>
                <a:cubicBezTo>
                  <a:pt x="901" y="515"/>
                  <a:pt x="908" y="513"/>
                  <a:pt x="910" y="510"/>
                </a:cubicBezTo>
                <a:cubicBezTo>
                  <a:pt x="915" y="505"/>
                  <a:pt x="917" y="500"/>
                  <a:pt x="913" y="495"/>
                </a:cubicBezTo>
                <a:cubicBezTo>
                  <a:pt x="904" y="481"/>
                  <a:pt x="892" y="497"/>
                  <a:pt x="886" y="504"/>
                </a:cubicBezTo>
                <a:cubicBezTo>
                  <a:pt x="887" y="502"/>
                  <a:pt x="888" y="500"/>
                  <a:pt x="889" y="498"/>
                </a:cubicBezTo>
                <a:cubicBezTo>
                  <a:pt x="881" y="502"/>
                  <a:pt x="877" y="505"/>
                  <a:pt x="872" y="513"/>
                </a:cubicBezTo>
                <a:cubicBezTo>
                  <a:pt x="867" y="521"/>
                  <a:pt x="868" y="526"/>
                  <a:pt x="864" y="534"/>
                </a:cubicBezTo>
                <a:cubicBezTo>
                  <a:pt x="862" y="540"/>
                  <a:pt x="855" y="549"/>
                  <a:pt x="848" y="550"/>
                </a:cubicBezTo>
                <a:cubicBezTo>
                  <a:pt x="834" y="552"/>
                  <a:pt x="847" y="528"/>
                  <a:pt x="851" y="522"/>
                </a:cubicBezTo>
                <a:cubicBezTo>
                  <a:pt x="858" y="512"/>
                  <a:pt x="865" y="504"/>
                  <a:pt x="873" y="496"/>
                </a:cubicBezTo>
                <a:cubicBezTo>
                  <a:pt x="873" y="496"/>
                  <a:pt x="872" y="496"/>
                  <a:pt x="872" y="496"/>
                </a:cubicBezTo>
                <a:cubicBezTo>
                  <a:pt x="870" y="498"/>
                  <a:pt x="866" y="500"/>
                  <a:pt x="865" y="503"/>
                </a:cubicBezTo>
                <a:cubicBezTo>
                  <a:pt x="861" y="502"/>
                  <a:pt x="859" y="507"/>
                  <a:pt x="855" y="507"/>
                </a:cubicBezTo>
                <a:cubicBezTo>
                  <a:pt x="860" y="501"/>
                  <a:pt x="874" y="487"/>
                  <a:pt x="882" y="487"/>
                </a:cubicBezTo>
                <a:cubicBezTo>
                  <a:pt x="882" y="488"/>
                  <a:pt x="880" y="490"/>
                  <a:pt x="879" y="491"/>
                </a:cubicBezTo>
                <a:cubicBezTo>
                  <a:pt x="879" y="491"/>
                  <a:pt x="879" y="491"/>
                  <a:pt x="880" y="492"/>
                </a:cubicBezTo>
                <a:cubicBezTo>
                  <a:pt x="888" y="479"/>
                  <a:pt x="904" y="488"/>
                  <a:pt x="915" y="486"/>
                </a:cubicBezTo>
                <a:cubicBezTo>
                  <a:pt x="914" y="484"/>
                  <a:pt x="913" y="481"/>
                  <a:pt x="911" y="479"/>
                </a:cubicBezTo>
                <a:cubicBezTo>
                  <a:pt x="910" y="477"/>
                  <a:pt x="901" y="481"/>
                  <a:pt x="907" y="475"/>
                </a:cubicBezTo>
                <a:cubicBezTo>
                  <a:pt x="903" y="475"/>
                  <a:pt x="896" y="475"/>
                  <a:pt x="893" y="475"/>
                </a:cubicBezTo>
                <a:cubicBezTo>
                  <a:pt x="889" y="476"/>
                  <a:pt x="887" y="480"/>
                  <a:pt x="882" y="479"/>
                </a:cubicBezTo>
                <a:cubicBezTo>
                  <a:pt x="876" y="478"/>
                  <a:pt x="875" y="468"/>
                  <a:pt x="868" y="473"/>
                </a:cubicBezTo>
                <a:cubicBezTo>
                  <a:pt x="868" y="472"/>
                  <a:pt x="867" y="470"/>
                  <a:pt x="867" y="469"/>
                </a:cubicBezTo>
                <a:cubicBezTo>
                  <a:pt x="869" y="473"/>
                  <a:pt x="876" y="465"/>
                  <a:pt x="880" y="464"/>
                </a:cubicBezTo>
                <a:cubicBezTo>
                  <a:pt x="866" y="461"/>
                  <a:pt x="851" y="484"/>
                  <a:pt x="837" y="476"/>
                </a:cubicBezTo>
                <a:cubicBezTo>
                  <a:pt x="838" y="475"/>
                  <a:pt x="839" y="473"/>
                  <a:pt x="840" y="472"/>
                </a:cubicBezTo>
                <a:cubicBezTo>
                  <a:pt x="834" y="472"/>
                  <a:pt x="827" y="477"/>
                  <a:pt x="823" y="474"/>
                </a:cubicBezTo>
                <a:cubicBezTo>
                  <a:pt x="823" y="474"/>
                  <a:pt x="824" y="473"/>
                  <a:pt x="826" y="473"/>
                </a:cubicBezTo>
                <a:moveTo>
                  <a:pt x="822" y="363"/>
                </a:moveTo>
                <a:cubicBezTo>
                  <a:pt x="822" y="363"/>
                  <a:pt x="823" y="364"/>
                  <a:pt x="823" y="364"/>
                </a:cubicBezTo>
                <a:cubicBezTo>
                  <a:pt x="820" y="365"/>
                  <a:pt x="813" y="367"/>
                  <a:pt x="818" y="370"/>
                </a:cubicBezTo>
                <a:cubicBezTo>
                  <a:pt x="817" y="381"/>
                  <a:pt x="812" y="391"/>
                  <a:pt x="810" y="401"/>
                </a:cubicBezTo>
                <a:cubicBezTo>
                  <a:pt x="810" y="403"/>
                  <a:pt x="810" y="406"/>
                  <a:pt x="811" y="408"/>
                </a:cubicBezTo>
                <a:cubicBezTo>
                  <a:pt x="812" y="410"/>
                  <a:pt x="808" y="412"/>
                  <a:pt x="807" y="414"/>
                </a:cubicBezTo>
                <a:cubicBezTo>
                  <a:pt x="805" y="418"/>
                  <a:pt x="801" y="422"/>
                  <a:pt x="796" y="421"/>
                </a:cubicBezTo>
                <a:cubicBezTo>
                  <a:pt x="798" y="414"/>
                  <a:pt x="803" y="410"/>
                  <a:pt x="808" y="407"/>
                </a:cubicBezTo>
                <a:cubicBezTo>
                  <a:pt x="807" y="407"/>
                  <a:pt x="805" y="408"/>
                  <a:pt x="804" y="408"/>
                </a:cubicBezTo>
                <a:cubicBezTo>
                  <a:pt x="807" y="407"/>
                  <a:pt x="809" y="405"/>
                  <a:pt x="809" y="402"/>
                </a:cubicBezTo>
                <a:cubicBezTo>
                  <a:pt x="806" y="402"/>
                  <a:pt x="804" y="404"/>
                  <a:pt x="802" y="406"/>
                </a:cubicBezTo>
                <a:cubicBezTo>
                  <a:pt x="803" y="401"/>
                  <a:pt x="811" y="392"/>
                  <a:pt x="799" y="396"/>
                </a:cubicBezTo>
                <a:cubicBezTo>
                  <a:pt x="796" y="389"/>
                  <a:pt x="794" y="384"/>
                  <a:pt x="804" y="382"/>
                </a:cubicBezTo>
                <a:cubicBezTo>
                  <a:pt x="790" y="386"/>
                  <a:pt x="800" y="374"/>
                  <a:pt x="806" y="371"/>
                </a:cubicBezTo>
                <a:cubicBezTo>
                  <a:pt x="808" y="370"/>
                  <a:pt x="813" y="372"/>
                  <a:pt x="814" y="369"/>
                </a:cubicBezTo>
                <a:cubicBezTo>
                  <a:pt x="815" y="367"/>
                  <a:pt x="820" y="364"/>
                  <a:pt x="822" y="363"/>
                </a:cubicBezTo>
                <a:moveTo>
                  <a:pt x="801" y="320"/>
                </a:moveTo>
                <a:cubicBezTo>
                  <a:pt x="807" y="315"/>
                  <a:pt x="815" y="314"/>
                  <a:pt x="820" y="309"/>
                </a:cubicBezTo>
                <a:cubicBezTo>
                  <a:pt x="819" y="310"/>
                  <a:pt x="817" y="313"/>
                  <a:pt x="816" y="314"/>
                </a:cubicBezTo>
                <a:cubicBezTo>
                  <a:pt x="817" y="314"/>
                  <a:pt x="819" y="314"/>
                  <a:pt x="820" y="313"/>
                </a:cubicBezTo>
                <a:cubicBezTo>
                  <a:pt x="818" y="316"/>
                  <a:pt x="814" y="317"/>
                  <a:pt x="811" y="319"/>
                </a:cubicBezTo>
                <a:cubicBezTo>
                  <a:pt x="809" y="321"/>
                  <a:pt x="807" y="324"/>
                  <a:pt x="806" y="325"/>
                </a:cubicBezTo>
                <a:cubicBezTo>
                  <a:pt x="800" y="330"/>
                  <a:pt x="790" y="334"/>
                  <a:pt x="783" y="336"/>
                </a:cubicBezTo>
                <a:cubicBezTo>
                  <a:pt x="784" y="332"/>
                  <a:pt x="790" y="326"/>
                  <a:pt x="794" y="329"/>
                </a:cubicBezTo>
                <a:cubicBezTo>
                  <a:pt x="793" y="330"/>
                  <a:pt x="792" y="331"/>
                  <a:pt x="791" y="331"/>
                </a:cubicBezTo>
                <a:cubicBezTo>
                  <a:pt x="797" y="329"/>
                  <a:pt x="799" y="325"/>
                  <a:pt x="801" y="320"/>
                </a:cubicBezTo>
                <a:moveTo>
                  <a:pt x="765" y="251"/>
                </a:moveTo>
                <a:cubicBezTo>
                  <a:pt x="775" y="244"/>
                  <a:pt x="786" y="242"/>
                  <a:pt x="799" y="245"/>
                </a:cubicBezTo>
                <a:cubicBezTo>
                  <a:pt x="797" y="247"/>
                  <a:pt x="795" y="248"/>
                  <a:pt x="792" y="249"/>
                </a:cubicBezTo>
                <a:cubicBezTo>
                  <a:pt x="792" y="248"/>
                  <a:pt x="793" y="247"/>
                  <a:pt x="793" y="246"/>
                </a:cubicBezTo>
                <a:cubicBezTo>
                  <a:pt x="785" y="244"/>
                  <a:pt x="775" y="245"/>
                  <a:pt x="768" y="250"/>
                </a:cubicBezTo>
                <a:cubicBezTo>
                  <a:pt x="774" y="247"/>
                  <a:pt x="783" y="244"/>
                  <a:pt x="790" y="246"/>
                </a:cubicBezTo>
                <a:cubicBezTo>
                  <a:pt x="785" y="246"/>
                  <a:pt x="781" y="247"/>
                  <a:pt x="776" y="249"/>
                </a:cubicBezTo>
                <a:cubicBezTo>
                  <a:pt x="779" y="251"/>
                  <a:pt x="783" y="250"/>
                  <a:pt x="786" y="249"/>
                </a:cubicBezTo>
                <a:cubicBezTo>
                  <a:pt x="778" y="252"/>
                  <a:pt x="772" y="251"/>
                  <a:pt x="764" y="254"/>
                </a:cubicBezTo>
                <a:cubicBezTo>
                  <a:pt x="756" y="257"/>
                  <a:pt x="748" y="263"/>
                  <a:pt x="738" y="265"/>
                </a:cubicBezTo>
                <a:cubicBezTo>
                  <a:pt x="738" y="264"/>
                  <a:pt x="739" y="264"/>
                  <a:pt x="739" y="264"/>
                </a:cubicBezTo>
                <a:cubicBezTo>
                  <a:pt x="732" y="263"/>
                  <a:pt x="728" y="269"/>
                  <a:pt x="722" y="271"/>
                </a:cubicBezTo>
                <a:cubicBezTo>
                  <a:pt x="716" y="272"/>
                  <a:pt x="690" y="274"/>
                  <a:pt x="689" y="267"/>
                </a:cubicBezTo>
                <a:cubicBezTo>
                  <a:pt x="691" y="268"/>
                  <a:pt x="706" y="267"/>
                  <a:pt x="707" y="266"/>
                </a:cubicBezTo>
                <a:cubicBezTo>
                  <a:pt x="707" y="266"/>
                  <a:pt x="707" y="265"/>
                  <a:pt x="706" y="265"/>
                </a:cubicBezTo>
                <a:cubicBezTo>
                  <a:pt x="711" y="264"/>
                  <a:pt x="715" y="259"/>
                  <a:pt x="720" y="259"/>
                </a:cubicBezTo>
                <a:cubicBezTo>
                  <a:pt x="721" y="260"/>
                  <a:pt x="719" y="259"/>
                  <a:pt x="720" y="260"/>
                </a:cubicBezTo>
                <a:cubicBezTo>
                  <a:pt x="731" y="260"/>
                  <a:pt x="724" y="256"/>
                  <a:pt x="728" y="251"/>
                </a:cubicBezTo>
                <a:cubicBezTo>
                  <a:pt x="725" y="250"/>
                  <a:pt x="721" y="246"/>
                  <a:pt x="726" y="246"/>
                </a:cubicBezTo>
                <a:cubicBezTo>
                  <a:pt x="728" y="245"/>
                  <a:pt x="733" y="250"/>
                  <a:pt x="734" y="252"/>
                </a:cubicBezTo>
                <a:cubicBezTo>
                  <a:pt x="744" y="258"/>
                  <a:pt x="752" y="255"/>
                  <a:pt x="765" y="251"/>
                </a:cubicBezTo>
                <a:moveTo>
                  <a:pt x="679" y="201"/>
                </a:moveTo>
                <a:cubicBezTo>
                  <a:pt x="684" y="196"/>
                  <a:pt x="707" y="196"/>
                  <a:pt x="715" y="195"/>
                </a:cubicBezTo>
                <a:cubicBezTo>
                  <a:pt x="727" y="193"/>
                  <a:pt x="739" y="188"/>
                  <a:pt x="751" y="191"/>
                </a:cubicBezTo>
                <a:cubicBezTo>
                  <a:pt x="745" y="193"/>
                  <a:pt x="735" y="194"/>
                  <a:pt x="729" y="198"/>
                </a:cubicBezTo>
                <a:cubicBezTo>
                  <a:pt x="737" y="199"/>
                  <a:pt x="747" y="200"/>
                  <a:pt x="754" y="196"/>
                </a:cubicBezTo>
                <a:cubicBezTo>
                  <a:pt x="753" y="196"/>
                  <a:pt x="753" y="197"/>
                  <a:pt x="752" y="197"/>
                </a:cubicBezTo>
                <a:cubicBezTo>
                  <a:pt x="755" y="195"/>
                  <a:pt x="759" y="194"/>
                  <a:pt x="762" y="194"/>
                </a:cubicBezTo>
                <a:cubicBezTo>
                  <a:pt x="761" y="196"/>
                  <a:pt x="759" y="198"/>
                  <a:pt x="756" y="199"/>
                </a:cubicBezTo>
                <a:cubicBezTo>
                  <a:pt x="755" y="199"/>
                  <a:pt x="751" y="201"/>
                  <a:pt x="750" y="202"/>
                </a:cubicBezTo>
                <a:cubicBezTo>
                  <a:pt x="747" y="202"/>
                  <a:pt x="746" y="203"/>
                  <a:pt x="744" y="204"/>
                </a:cubicBezTo>
                <a:cubicBezTo>
                  <a:pt x="745" y="205"/>
                  <a:pt x="744" y="205"/>
                  <a:pt x="746" y="205"/>
                </a:cubicBezTo>
                <a:cubicBezTo>
                  <a:pt x="741" y="209"/>
                  <a:pt x="729" y="205"/>
                  <a:pt x="722" y="208"/>
                </a:cubicBezTo>
                <a:cubicBezTo>
                  <a:pt x="723" y="213"/>
                  <a:pt x="702" y="219"/>
                  <a:pt x="697" y="218"/>
                </a:cubicBezTo>
                <a:cubicBezTo>
                  <a:pt x="702" y="214"/>
                  <a:pt x="714" y="215"/>
                  <a:pt x="719" y="208"/>
                </a:cubicBezTo>
                <a:cubicBezTo>
                  <a:pt x="704" y="207"/>
                  <a:pt x="697" y="221"/>
                  <a:pt x="681" y="214"/>
                </a:cubicBezTo>
                <a:cubicBezTo>
                  <a:pt x="688" y="212"/>
                  <a:pt x="698" y="210"/>
                  <a:pt x="704" y="205"/>
                </a:cubicBezTo>
                <a:cubicBezTo>
                  <a:pt x="703" y="204"/>
                  <a:pt x="702" y="203"/>
                  <a:pt x="702" y="203"/>
                </a:cubicBezTo>
                <a:cubicBezTo>
                  <a:pt x="704" y="203"/>
                  <a:pt x="721" y="204"/>
                  <a:pt x="715" y="200"/>
                </a:cubicBezTo>
                <a:cubicBezTo>
                  <a:pt x="709" y="197"/>
                  <a:pt x="684" y="199"/>
                  <a:pt x="679" y="204"/>
                </a:cubicBezTo>
                <a:cubicBezTo>
                  <a:pt x="679" y="203"/>
                  <a:pt x="679" y="202"/>
                  <a:pt x="679" y="201"/>
                </a:cubicBezTo>
                <a:moveTo>
                  <a:pt x="536" y="560"/>
                </a:moveTo>
                <a:cubicBezTo>
                  <a:pt x="535" y="563"/>
                  <a:pt x="533" y="564"/>
                  <a:pt x="530" y="565"/>
                </a:cubicBezTo>
                <a:cubicBezTo>
                  <a:pt x="529" y="560"/>
                  <a:pt x="526" y="552"/>
                  <a:pt x="533" y="550"/>
                </a:cubicBezTo>
                <a:cubicBezTo>
                  <a:pt x="531" y="554"/>
                  <a:pt x="535" y="556"/>
                  <a:pt x="536" y="560"/>
                </a:cubicBezTo>
                <a:moveTo>
                  <a:pt x="994" y="1427"/>
                </a:moveTo>
                <a:cubicBezTo>
                  <a:pt x="991" y="1436"/>
                  <a:pt x="983" y="1427"/>
                  <a:pt x="978" y="1424"/>
                </a:cubicBezTo>
                <a:cubicBezTo>
                  <a:pt x="974" y="1421"/>
                  <a:pt x="970" y="1413"/>
                  <a:pt x="977" y="1412"/>
                </a:cubicBezTo>
                <a:cubicBezTo>
                  <a:pt x="980" y="1411"/>
                  <a:pt x="992" y="1425"/>
                  <a:pt x="994" y="1427"/>
                </a:cubicBezTo>
                <a:moveTo>
                  <a:pt x="277" y="306"/>
                </a:moveTo>
                <a:cubicBezTo>
                  <a:pt x="274" y="305"/>
                  <a:pt x="261" y="306"/>
                  <a:pt x="261" y="310"/>
                </a:cubicBezTo>
                <a:cubicBezTo>
                  <a:pt x="260" y="315"/>
                  <a:pt x="275" y="309"/>
                  <a:pt x="277" y="307"/>
                </a:cubicBezTo>
                <a:cubicBezTo>
                  <a:pt x="274" y="308"/>
                  <a:pt x="277" y="307"/>
                  <a:pt x="277" y="306"/>
                </a:cubicBezTo>
                <a:moveTo>
                  <a:pt x="1102" y="68"/>
                </a:moveTo>
                <a:cubicBezTo>
                  <a:pt x="1101" y="69"/>
                  <a:pt x="1103" y="70"/>
                  <a:pt x="1098" y="70"/>
                </a:cubicBezTo>
                <a:cubicBezTo>
                  <a:pt x="1104" y="70"/>
                  <a:pt x="1105" y="75"/>
                  <a:pt x="1112" y="75"/>
                </a:cubicBezTo>
                <a:cubicBezTo>
                  <a:pt x="1115" y="75"/>
                  <a:pt x="1125" y="73"/>
                  <a:pt x="1127" y="74"/>
                </a:cubicBezTo>
                <a:cubicBezTo>
                  <a:pt x="1129" y="75"/>
                  <a:pt x="1126" y="78"/>
                  <a:pt x="1129" y="79"/>
                </a:cubicBezTo>
                <a:cubicBezTo>
                  <a:pt x="1125" y="86"/>
                  <a:pt x="1108" y="88"/>
                  <a:pt x="1120" y="94"/>
                </a:cubicBezTo>
                <a:cubicBezTo>
                  <a:pt x="1121" y="95"/>
                  <a:pt x="1133" y="96"/>
                  <a:pt x="1135" y="95"/>
                </a:cubicBezTo>
                <a:cubicBezTo>
                  <a:pt x="1139" y="94"/>
                  <a:pt x="1144" y="91"/>
                  <a:pt x="1148" y="91"/>
                </a:cubicBezTo>
                <a:cubicBezTo>
                  <a:pt x="1147" y="92"/>
                  <a:pt x="1145" y="94"/>
                  <a:pt x="1143" y="96"/>
                </a:cubicBezTo>
                <a:cubicBezTo>
                  <a:pt x="1159" y="98"/>
                  <a:pt x="1177" y="96"/>
                  <a:pt x="1193" y="94"/>
                </a:cubicBezTo>
                <a:cubicBezTo>
                  <a:pt x="1197" y="94"/>
                  <a:pt x="1205" y="96"/>
                  <a:pt x="1211" y="95"/>
                </a:cubicBezTo>
                <a:cubicBezTo>
                  <a:pt x="1218" y="94"/>
                  <a:pt x="1224" y="92"/>
                  <a:pt x="1231" y="91"/>
                </a:cubicBezTo>
                <a:cubicBezTo>
                  <a:pt x="1228" y="90"/>
                  <a:pt x="1225" y="90"/>
                  <a:pt x="1223" y="89"/>
                </a:cubicBezTo>
                <a:cubicBezTo>
                  <a:pt x="1226" y="89"/>
                  <a:pt x="1233" y="89"/>
                  <a:pt x="1235" y="86"/>
                </a:cubicBezTo>
                <a:cubicBezTo>
                  <a:pt x="1237" y="82"/>
                  <a:pt x="1224" y="82"/>
                  <a:pt x="1223" y="82"/>
                </a:cubicBezTo>
                <a:cubicBezTo>
                  <a:pt x="1223" y="82"/>
                  <a:pt x="1224" y="81"/>
                  <a:pt x="1224" y="81"/>
                </a:cubicBezTo>
                <a:cubicBezTo>
                  <a:pt x="1211" y="77"/>
                  <a:pt x="1191" y="82"/>
                  <a:pt x="1177" y="84"/>
                </a:cubicBezTo>
                <a:cubicBezTo>
                  <a:pt x="1178" y="84"/>
                  <a:pt x="1179" y="84"/>
                  <a:pt x="1179" y="85"/>
                </a:cubicBezTo>
                <a:cubicBezTo>
                  <a:pt x="1174" y="85"/>
                  <a:pt x="1168" y="84"/>
                  <a:pt x="1163" y="83"/>
                </a:cubicBezTo>
                <a:cubicBezTo>
                  <a:pt x="1159" y="83"/>
                  <a:pt x="1152" y="86"/>
                  <a:pt x="1148" y="83"/>
                </a:cubicBezTo>
                <a:cubicBezTo>
                  <a:pt x="1149" y="83"/>
                  <a:pt x="1152" y="81"/>
                  <a:pt x="1153" y="81"/>
                </a:cubicBezTo>
                <a:cubicBezTo>
                  <a:pt x="1151" y="78"/>
                  <a:pt x="1148" y="78"/>
                  <a:pt x="1145" y="78"/>
                </a:cubicBezTo>
                <a:cubicBezTo>
                  <a:pt x="1146" y="78"/>
                  <a:pt x="1147" y="78"/>
                  <a:pt x="1148" y="78"/>
                </a:cubicBezTo>
                <a:cubicBezTo>
                  <a:pt x="1145" y="77"/>
                  <a:pt x="1141" y="76"/>
                  <a:pt x="1140" y="75"/>
                </a:cubicBezTo>
                <a:cubicBezTo>
                  <a:pt x="1146" y="77"/>
                  <a:pt x="1155" y="78"/>
                  <a:pt x="1160" y="75"/>
                </a:cubicBezTo>
                <a:cubicBezTo>
                  <a:pt x="1156" y="74"/>
                  <a:pt x="1153" y="74"/>
                  <a:pt x="1150" y="73"/>
                </a:cubicBezTo>
                <a:cubicBezTo>
                  <a:pt x="1151" y="72"/>
                  <a:pt x="1151" y="72"/>
                  <a:pt x="1152" y="72"/>
                </a:cubicBezTo>
                <a:cubicBezTo>
                  <a:pt x="1145" y="68"/>
                  <a:pt x="1138" y="71"/>
                  <a:pt x="1131" y="71"/>
                </a:cubicBezTo>
                <a:cubicBezTo>
                  <a:pt x="1131" y="71"/>
                  <a:pt x="1132" y="69"/>
                  <a:pt x="1132" y="70"/>
                </a:cubicBezTo>
                <a:cubicBezTo>
                  <a:pt x="1127" y="64"/>
                  <a:pt x="1108" y="65"/>
                  <a:pt x="1102" y="68"/>
                </a:cubicBezTo>
                <a:moveTo>
                  <a:pt x="887" y="902"/>
                </a:moveTo>
                <a:cubicBezTo>
                  <a:pt x="880" y="900"/>
                  <a:pt x="874" y="900"/>
                  <a:pt x="868" y="904"/>
                </a:cubicBezTo>
                <a:cubicBezTo>
                  <a:pt x="877" y="910"/>
                  <a:pt x="878" y="911"/>
                  <a:pt x="889" y="909"/>
                </a:cubicBezTo>
                <a:cubicBezTo>
                  <a:pt x="890" y="909"/>
                  <a:pt x="893" y="913"/>
                  <a:pt x="895" y="910"/>
                </a:cubicBezTo>
                <a:cubicBezTo>
                  <a:pt x="897" y="906"/>
                  <a:pt x="890" y="904"/>
                  <a:pt x="887" y="902"/>
                </a:cubicBezTo>
                <a:moveTo>
                  <a:pt x="1088" y="1983"/>
                </a:moveTo>
                <a:cubicBezTo>
                  <a:pt x="1090" y="1983"/>
                  <a:pt x="1092" y="1983"/>
                  <a:pt x="1093" y="1984"/>
                </a:cubicBezTo>
                <a:cubicBezTo>
                  <a:pt x="1086" y="1979"/>
                  <a:pt x="1077" y="1977"/>
                  <a:pt x="1070" y="1975"/>
                </a:cubicBezTo>
                <a:cubicBezTo>
                  <a:pt x="1076" y="1980"/>
                  <a:pt x="1083" y="1978"/>
                  <a:pt x="1088" y="1983"/>
                </a:cubicBezTo>
                <a:moveTo>
                  <a:pt x="901" y="878"/>
                </a:moveTo>
                <a:cubicBezTo>
                  <a:pt x="910" y="879"/>
                  <a:pt x="916" y="878"/>
                  <a:pt x="925" y="877"/>
                </a:cubicBezTo>
                <a:cubicBezTo>
                  <a:pt x="924" y="871"/>
                  <a:pt x="919" y="867"/>
                  <a:pt x="913" y="867"/>
                </a:cubicBezTo>
                <a:cubicBezTo>
                  <a:pt x="914" y="867"/>
                  <a:pt x="902" y="867"/>
                  <a:pt x="910" y="866"/>
                </a:cubicBezTo>
                <a:cubicBezTo>
                  <a:pt x="910" y="861"/>
                  <a:pt x="891" y="853"/>
                  <a:pt x="889" y="856"/>
                </a:cubicBezTo>
                <a:cubicBezTo>
                  <a:pt x="890" y="849"/>
                  <a:pt x="885" y="853"/>
                  <a:pt x="883" y="850"/>
                </a:cubicBezTo>
                <a:cubicBezTo>
                  <a:pt x="880" y="847"/>
                  <a:pt x="875" y="842"/>
                  <a:pt x="870" y="842"/>
                </a:cubicBezTo>
                <a:cubicBezTo>
                  <a:pt x="861" y="842"/>
                  <a:pt x="856" y="831"/>
                  <a:pt x="846" y="831"/>
                </a:cubicBezTo>
                <a:cubicBezTo>
                  <a:pt x="834" y="832"/>
                  <a:pt x="825" y="830"/>
                  <a:pt x="814" y="833"/>
                </a:cubicBezTo>
                <a:cubicBezTo>
                  <a:pt x="802" y="836"/>
                  <a:pt x="799" y="846"/>
                  <a:pt x="790" y="849"/>
                </a:cubicBezTo>
                <a:cubicBezTo>
                  <a:pt x="803" y="851"/>
                  <a:pt x="823" y="829"/>
                  <a:pt x="834" y="840"/>
                </a:cubicBezTo>
                <a:cubicBezTo>
                  <a:pt x="832" y="840"/>
                  <a:pt x="830" y="841"/>
                  <a:pt x="828" y="841"/>
                </a:cubicBezTo>
                <a:cubicBezTo>
                  <a:pt x="831" y="845"/>
                  <a:pt x="846" y="849"/>
                  <a:pt x="848" y="845"/>
                </a:cubicBezTo>
                <a:cubicBezTo>
                  <a:pt x="851" y="850"/>
                  <a:pt x="857" y="853"/>
                  <a:pt x="863" y="854"/>
                </a:cubicBezTo>
                <a:cubicBezTo>
                  <a:pt x="869" y="856"/>
                  <a:pt x="868" y="854"/>
                  <a:pt x="872" y="858"/>
                </a:cubicBezTo>
                <a:cubicBezTo>
                  <a:pt x="873" y="860"/>
                  <a:pt x="873" y="862"/>
                  <a:pt x="874" y="864"/>
                </a:cubicBezTo>
                <a:cubicBezTo>
                  <a:pt x="878" y="868"/>
                  <a:pt x="887" y="866"/>
                  <a:pt x="888" y="871"/>
                </a:cubicBezTo>
                <a:cubicBezTo>
                  <a:pt x="888" y="874"/>
                  <a:pt x="881" y="877"/>
                  <a:pt x="880" y="880"/>
                </a:cubicBezTo>
                <a:cubicBezTo>
                  <a:pt x="887" y="880"/>
                  <a:pt x="894" y="878"/>
                  <a:pt x="901" y="878"/>
                </a:cubicBezTo>
                <a:moveTo>
                  <a:pt x="1072" y="1968"/>
                </a:moveTo>
                <a:cubicBezTo>
                  <a:pt x="1074" y="1969"/>
                  <a:pt x="1074" y="1971"/>
                  <a:pt x="1076" y="1969"/>
                </a:cubicBezTo>
                <a:cubicBezTo>
                  <a:pt x="1075" y="1968"/>
                  <a:pt x="1073" y="1968"/>
                  <a:pt x="1072" y="1968"/>
                </a:cubicBezTo>
                <a:moveTo>
                  <a:pt x="921" y="904"/>
                </a:moveTo>
                <a:cubicBezTo>
                  <a:pt x="925" y="906"/>
                  <a:pt x="939" y="906"/>
                  <a:pt x="944" y="905"/>
                </a:cubicBezTo>
                <a:cubicBezTo>
                  <a:pt x="953" y="904"/>
                  <a:pt x="954" y="907"/>
                  <a:pt x="958" y="914"/>
                </a:cubicBezTo>
                <a:cubicBezTo>
                  <a:pt x="960" y="912"/>
                  <a:pt x="961" y="910"/>
                  <a:pt x="962" y="908"/>
                </a:cubicBezTo>
                <a:cubicBezTo>
                  <a:pt x="965" y="902"/>
                  <a:pt x="968" y="906"/>
                  <a:pt x="973" y="905"/>
                </a:cubicBezTo>
                <a:cubicBezTo>
                  <a:pt x="979" y="904"/>
                  <a:pt x="981" y="900"/>
                  <a:pt x="989" y="902"/>
                </a:cubicBezTo>
                <a:cubicBezTo>
                  <a:pt x="991" y="902"/>
                  <a:pt x="1005" y="903"/>
                  <a:pt x="1000" y="897"/>
                </a:cubicBezTo>
                <a:cubicBezTo>
                  <a:pt x="995" y="892"/>
                  <a:pt x="990" y="895"/>
                  <a:pt x="985" y="890"/>
                </a:cubicBezTo>
                <a:cubicBezTo>
                  <a:pt x="989" y="891"/>
                  <a:pt x="993" y="887"/>
                  <a:pt x="988" y="888"/>
                </a:cubicBezTo>
                <a:cubicBezTo>
                  <a:pt x="982" y="889"/>
                  <a:pt x="985" y="886"/>
                  <a:pt x="982" y="885"/>
                </a:cubicBezTo>
                <a:cubicBezTo>
                  <a:pt x="981" y="885"/>
                  <a:pt x="977" y="883"/>
                  <a:pt x="975" y="882"/>
                </a:cubicBezTo>
                <a:cubicBezTo>
                  <a:pt x="971" y="880"/>
                  <a:pt x="966" y="879"/>
                  <a:pt x="962" y="880"/>
                </a:cubicBezTo>
                <a:cubicBezTo>
                  <a:pt x="961" y="880"/>
                  <a:pt x="957" y="883"/>
                  <a:pt x="956" y="882"/>
                </a:cubicBezTo>
                <a:cubicBezTo>
                  <a:pt x="950" y="882"/>
                  <a:pt x="945" y="877"/>
                  <a:pt x="938" y="880"/>
                </a:cubicBezTo>
                <a:cubicBezTo>
                  <a:pt x="932" y="883"/>
                  <a:pt x="941" y="885"/>
                  <a:pt x="943" y="888"/>
                </a:cubicBezTo>
                <a:cubicBezTo>
                  <a:pt x="944" y="891"/>
                  <a:pt x="946" y="896"/>
                  <a:pt x="948" y="900"/>
                </a:cubicBezTo>
                <a:cubicBezTo>
                  <a:pt x="942" y="903"/>
                  <a:pt x="934" y="901"/>
                  <a:pt x="928" y="900"/>
                </a:cubicBezTo>
                <a:cubicBezTo>
                  <a:pt x="926" y="900"/>
                  <a:pt x="915" y="897"/>
                  <a:pt x="921" y="904"/>
                </a:cubicBezTo>
                <a:moveTo>
                  <a:pt x="1086" y="84"/>
                </a:moveTo>
                <a:cubicBezTo>
                  <a:pt x="1088" y="84"/>
                  <a:pt x="1089" y="84"/>
                  <a:pt x="1090" y="83"/>
                </a:cubicBezTo>
                <a:cubicBezTo>
                  <a:pt x="1087" y="82"/>
                  <a:pt x="1080" y="83"/>
                  <a:pt x="1079" y="86"/>
                </a:cubicBezTo>
                <a:cubicBezTo>
                  <a:pt x="1082" y="84"/>
                  <a:pt x="1084" y="85"/>
                  <a:pt x="1086" y="84"/>
                </a:cubicBezTo>
                <a:moveTo>
                  <a:pt x="1076" y="90"/>
                </a:moveTo>
                <a:cubicBezTo>
                  <a:pt x="1083" y="94"/>
                  <a:pt x="1097" y="97"/>
                  <a:pt x="1104" y="91"/>
                </a:cubicBezTo>
                <a:cubicBezTo>
                  <a:pt x="1116" y="80"/>
                  <a:pt x="1093" y="83"/>
                  <a:pt x="1088" y="85"/>
                </a:cubicBezTo>
                <a:cubicBezTo>
                  <a:pt x="1088" y="85"/>
                  <a:pt x="1089" y="85"/>
                  <a:pt x="1089" y="85"/>
                </a:cubicBezTo>
                <a:cubicBezTo>
                  <a:pt x="1085" y="87"/>
                  <a:pt x="1080" y="87"/>
                  <a:pt x="1076" y="90"/>
                </a:cubicBezTo>
                <a:moveTo>
                  <a:pt x="1254" y="1955"/>
                </a:moveTo>
                <a:cubicBezTo>
                  <a:pt x="1252" y="1956"/>
                  <a:pt x="1251" y="1955"/>
                  <a:pt x="1249" y="1956"/>
                </a:cubicBezTo>
                <a:cubicBezTo>
                  <a:pt x="1246" y="1952"/>
                  <a:pt x="1237" y="1955"/>
                  <a:pt x="1242" y="1960"/>
                </a:cubicBezTo>
                <a:cubicBezTo>
                  <a:pt x="1238" y="1961"/>
                  <a:pt x="1237" y="1964"/>
                  <a:pt x="1237" y="1966"/>
                </a:cubicBezTo>
                <a:cubicBezTo>
                  <a:pt x="1245" y="1974"/>
                  <a:pt x="1250" y="1960"/>
                  <a:pt x="1257" y="1960"/>
                </a:cubicBezTo>
                <a:cubicBezTo>
                  <a:pt x="1257" y="1958"/>
                  <a:pt x="1255" y="1956"/>
                  <a:pt x="1254" y="1955"/>
                </a:cubicBezTo>
                <a:moveTo>
                  <a:pt x="1238" y="1956"/>
                </a:moveTo>
                <a:cubicBezTo>
                  <a:pt x="1236" y="1953"/>
                  <a:pt x="1228" y="1958"/>
                  <a:pt x="1222" y="1955"/>
                </a:cubicBezTo>
                <a:cubicBezTo>
                  <a:pt x="1225" y="1957"/>
                  <a:pt x="1228" y="1958"/>
                  <a:pt x="1231" y="1960"/>
                </a:cubicBezTo>
                <a:cubicBezTo>
                  <a:pt x="1229" y="1959"/>
                  <a:pt x="1228" y="1960"/>
                  <a:pt x="1227" y="1960"/>
                </a:cubicBezTo>
                <a:cubicBezTo>
                  <a:pt x="1229" y="1960"/>
                  <a:pt x="1229" y="1959"/>
                  <a:pt x="1229" y="1961"/>
                </a:cubicBezTo>
                <a:cubicBezTo>
                  <a:pt x="1229" y="1961"/>
                  <a:pt x="1228" y="1961"/>
                  <a:pt x="1227" y="1961"/>
                </a:cubicBezTo>
                <a:cubicBezTo>
                  <a:pt x="1229" y="1964"/>
                  <a:pt x="1225" y="1964"/>
                  <a:pt x="1222" y="1965"/>
                </a:cubicBezTo>
                <a:cubicBezTo>
                  <a:pt x="1229" y="1971"/>
                  <a:pt x="1235" y="1962"/>
                  <a:pt x="1238" y="1956"/>
                </a:cubicBezTo>
                <a:moveTo>
                  <a:pt x="1192" y="2002"/>
                </a:moveTo>
                <a:cubicBezTo>
                  <a:pt x="1184" y="2004"/>
                  <a:pt x="1141" y="1986"/>
                  <a:pt x="1144" y="1980"/>
                </a:cubicBezTo>
                <a:cubicBezTo>
                  <a:pt x="1145" y="1976"/>
                  <a:pt x="1138" y="1973"/>
                  <a:pt x="1135" y="1973"/>
                </a:cubicBezTo>
                <a:cubicBezTo>
                  <a:pt x="1127" y="1972"/>
                  <a:pt x="1129" y="1977"/>
                  <a:pt x="1123" y="1978"/>
                </a:cubicBezTo>
                <a:cubicBezTo>
                  <a:pt x="1118" y="1979"/>
                  <a:pt x="1124" y="1984"/>
                  <a:pt x="1126" y="1985"/>
                </a:cubicBezTo>
                <a:cubicBezTo>
                  <a:pt x="1130" y="1986"/>
                  <a:pt x="1133" y="1981"/>
                  <a:pt x="1137" y="1986"/>
                </a:cubicBezTo>
                <a:cubicBezTo>
                  <a:pt x="1132" y="1989"/>
                  <a:pt x="1125" y="1993"/>
                  <a:pt x="1137" y="1995"/>
                </a:cubicBezTo>
                <a:cubicBezTo>
                  <a:pt x="1139" y="1996"/>
                  <a:pt x="1144" y="1997"/>
                  <a:pt x="1146" y="1999"/>
                </a:cubicBezTo>
                <a:cubicBezTo>
                  <a:pt x="1151" y="2002"/>
                  <a:pt x="1140" y="1999"/>
                  <a:pt x="1138" y="1999"/>
                </a:cubicBezTo>
                <a:cubicBezTo>
                  <a:pt x="1139" y="2000"/>
                  <a:pt x="1139" y="2000"/>
                  <a:pt x="1140" y="2001"/>
                </a:cubicBezTo>
                <a:cubicBezTo>
                  <a:pt x="1136" y="1998"/>
                  <a:pt x="1129" y="1996"/>
                  <a:pt x="1124" y="1995"/>
                </a:cubicBezTo>
                <a:cubicBezTo>
                  <a:pt x="1128" y="1997"/>
                  <a:pt x="1131" y="1999"/>
                  <a:pt x="1135" y="2001"/>
                </a:cubicBezTo>
                <a:cubicBezTo>
                  <a:pt x="1133" y="2000"/>
                  <a:pt x="1131" y="2000"/>
                  <a:pt x="1130" y="1999"/>
                </a:cubicBezTo>
                <a:cubicBezTo>
                  <a:pt x="1130" y="2000"/>
                  <a:pt x="1130" y="2000"/>
                  <a:pt x="1130" y="2001"/>
                </a:cubicBezTo>
                <a:cubicBezTo>
                  <a:pt x="1129" y="1999"/>
                  <a:pt x="1128" y="1996"/>
                  <a:pt x="1126" y="1999"/>
                </a:cubicBezTo>
                <a:cubicBezTo>
                  <a:pt x="1123" y="1999"/>
                  <a:pt x="1119" y="1999"/>
                  <a:pt x="1116" y="1999"/>
                </a:cubicBezTo>
                <a:cubicBezTo>
                  <a:pt x="1117" y="2000"/>
                  <a:pt x="1118" y="2000"/>
                  <a:pt x="1119" y="2001"/>
                </a:cubicBezTo>
                <a:cubicBezTo>
                  <a:pt x="1117" y="2001"/>
                  <a:pt x="1116" y="2001"/>
                  <a:pt x="1115" y="2000"/>
                </a:cubicBezTo>
                <a:cubicBezTo>
                  <a:pt x="1118" y="2005"/>
                  <a:pt x="1122" y="2000"/>
                  <a:pt x="1126" y="2003"/>
                </a:cubicBezTo>
                <a:cubicBezTo>
                  <a:pt x="1129" y="2005"/>
                  <a:pt x="1139" y="2007"/>
                  <a:pt x="1139" y="2004"/>
                </a:cubicBezTo>
                <a:cubicBezTo>
                  <a:pt x="1143" y="2004"/>
                  <a:pt x="1146" y="2006"/>
                  <a:pt x="1150" y="2007"/>
                </a:cubicBezTo>
                <a:cubicBezTo>
                  <a:pt x="1155" y="2007"/>
                  <a:pt x="1161" y="2005"/>
                  <a:pt x="1167" y="2006"/>
                </a:cubicBezTo>
                <a:cubicBezTo>
                  <a:pt x="1171" y="2006"/>
                  <a:pt x="1198" y="2010"/>
                  <a:pt x="1192" y="2002"/>
                </a:cubicBezTo>
                <a:moveTo>
                  <a:pt x="1186" y="154"/>
                </a:moveTo>
                <a:cubicBezTo>
                  <a:pt x="1183" y="155"/>
                  <a:pt x="1179" y="156"/>
                  <a:pt x="1177" y="158"/>
                </a:cubicBezTo>
                <a:cubicBezTo>
                  <a:pt x="1180" y="157"/>
                  <a:pt x="1186" y="157"/>
                  <a:pt x="1186" y="154"/>
                </a:cubicBezTo>
                <a:moveTo>
                  <a:pt x="1174" y="2008"/>
                </a:moveTo>
                <a:cubicBezTo>
                  <a:pt x="1170" y="2005"/>
                  <a:pt x="1164" y="2006"/>
                  <a:pt x="1159" y="2006"/>
                </a:cubicBezTo>
                <a:cubicBezTo>
                  <a:pt x="1162" y="2011"/>
                  <a:pt x="1179" y="2014"/>
                  <a:pt x="1174" y="2008"/>
                </a:cubicBezTo>
                <a:moveTo>
                  <a:pt x="1137" y="2008"/>
                </a:moveTo>
                <a:cubicBezTo>
                  <a:pt x="1137" y="2008"/>
                  <a:pt x="1135" y="2008"/>
                  <a:pt x="1134" y="2008"/>
                </a:cubicBezTo>
                <a:cubicBezTo>
                  <a:pt x="1135" y="2007"/>
                  <a:pt x="1136" y="2006"/>
                  <a:pt x="1136" y="2006"/>
                </a:cubicBezTo>
                <a:cubicBezTo>
                  <a:pt x="1134" y="2006"/>
                  <a:pt x="1132" y="2006"/>
                  <a:pt x="1129" y="2007"/>
                </a:cubicBezTo>
                <a:cubicBezTo>
                  <a:pt x="1132" y="2010"/>
                  <a:pt x="1136" y="2010"/>
                  <a:pt x="1139" y="2009"/>
                </a:cubicBezTo>
                <a:cubicBezTo>
                  <a:pt x="1138" y="2008"/>
                  <a:pt x="1137" y="2008"/>
                  <a:pt x="1137" y="2008"/>
                </a:cubicBezTo>
                <a:moveTo>
                  <a:pt x="1226" y="1961"/>
                </a:moveTo>
                <a:cubicBezTo>
                  <a:pt x="1226" y="1960"/>
                  <a:pt x="1228" y="1960"/>
                  <a:pt x="1226" y="1960"/>
                </a:cubicBezTo>
                <a:cubicBezTo>
                  <a:pt x="1224" y="1960"/>
                  <a:pt x="1226" y="1960"/>
                  <a:pt x="1226" y="1961"/>
                </a:cubicBezTo>
                <a:moveTo>
                  <a:pt x="4041" y="1804"/>
                </a:moveTo>
                <a:cubicBezTo>
                  <a:pt x="4042" y="1804"/>
                  <a:pt x="4043" y="1804"/>
                  <a:pt x="4044" y="1804"/>
                </a:cubicBezTo>
                <a:cubicBezTo>
                  <a:pt x="4042" y="1805"/>
                  <a:pt x="4040" y="1805"/>
                  <a:pt x="4039" y="1806"/>
                </a:cubicBezTo>
                <a:cubicBezTo>
                  <a:pt x="4040" y="1803"/>
                  <a:pt x="4042" y="1801"/>
                  <a:pt x="4045" y="1800"/>
                </a:cubicBezTo>
                <a:cubicBezTo>
                  <a:pt x="4040" y="1801"/>
                  <a:pt x="4035" y="1805"/>
                  <a:pt x="4030" y="1806"/>
                </a:cubicBezTo>
                <a:cubicBezTo>
                  <a:pt x="4030" y="1801"/>
                  <a:pt x="4030" y="1797"/>
                  <a:pt x="4034" y="1794"/>
                </a:cubicBezTo>
                <a:cubicBezTo>
                  <a:pt x="4025" y="1796"/>
                  <a:pt x="4020" y="1803"/>
                  <a:pt x="4014" y="1809"/>
                </a:cubicBezTo>
                <a:cubicBezTo>
                  <a:pt x="4006" y="1816"/>
                  <a:pt x="3996" y="1823"/>
                  <a:pt x="3986" y="1829"/>
                </a:cubicBezTo>
                <a:cubicBezTo>
                  <a:pt x="3962" y="1842"/>
                  <a:pt x="3935" y="1850"/>
                  <a:pt x="3913" y="1866"/>
                </a:cubicBezTo>
                <a:cubicBezTo>
                  <a:pt x="3907" y="1869"/>
                  <a:pt x="3893" y="1876"/>
                  <a:pt x="3904" y="1880"/>
                </a:cubicBezTo>
                <a:cubicBezTo>
                  <a:pt x="3906" y="1881"/>
                  <a:pt x="3908" y="1878"/>
                  <a:pt x="3909" y="1878"/>
                </a:cubicBezTo>
                <a:cubicBezTo>
                  <a:pt x="3912" y="1879"/>
                  <a:pt x="3913" y="1881"/>
                  <a:pt x="3915" y="1882"/>
                </a:cubicBezTo>
                <a:cubicBezTo>
                  <a:pt x="3918" y="1884"/>
                  <a:pt x="3919" y="1887"/>
                  <a:pt x="3924" y="1885"/>
                </a:cubicBezTo>
                <a:cubicBezTo>
                  <a:pt x="3942" y="1881"/>
                  <a:pt x="3969" y="1863"/>
                  <a:pt x="3979" y="1847"/>
                </a:cubicBezTo>
                <a:cubicBezTo>
                  <a:pt x="3979" y="1847"/>
                  <a:pt x="3979" y="1848"/>
                  <a:pt x="3979" y="1849"/>
                </a:cubicBezTo>
                <a:cubicBezTo>
                  <a:pt x="3984" y="1847"/>
                  <a:pt x="3989" y="1847"/>
                  <a:pt x="3991" y="1843"/>
                </a:cubicBezTo>
                <a:cubicBezTo>
                  <a:pt x="3993" y="1844"/>
                  <a:pt x="3998" y="1844"/>
                  <a:pt x="4001" y="1843"/>
                </a:cubicBezTo>
                <a:cubicBezTo>
                  <a:pt x="4001" y="1844"/>
                  <a:pt x="4000" y="1844"/>
                  <a:pt x="4000" y="1844"/>
                </a:cubicBezTo>
                <a:cubicBezTo>
                  <a:pt x="4006" y="1842"/>
                  <a:pt x="4003" y="1839"/>
                  <a:pt x="3998" y="1838"/>
                </a:cubicBezTo>
                <a:cubicBezTo>
                  <a:pt x="4007" y="1834"/>
                  <a:pt x="4015" y="1830"/>
                  <a:pt x="4023" y="1824"/>
                </a:cubicBezTo>
                <a:cubicBezTo>
                  <a:pt x="4028" y="1820"/>
                  <a:pt x="4038" y="1817"/>
                  <a:pt x="4040" y="1811"/>
                </a:cubicBezTo>
                <a:cubicBezTo>
                  <a:pt x="4039" y="1811"/>
                  <a:pt x="4038" y="1812"/>
                  <a:pt x="4037" y="1812"/>
                </a:cubicBezTo>
                <a:cubicBezTo>
                  <a:pt x="4042" y="1809"/>
                  <a:pt x="4045" y="1805"/>
                  <a:pt x="4048" y="1801"/>
                </a:cubicBezTo>
                <a:cubicBezTo>
                  <a:pt x="4045" y="1801"/>
                  <a:pt x="4044" y="1802"/>
                  <a:pt x="4041" y="1804"/>
                </a:cubicBezTo>
                <a:moveTo>
                  <a:pt x="1095" y="252"/>
                </a:moveTo>
                <a:cubicBezTo>
                  <a:pt x="1092" y="253"/>
                  <a:pt x="1083" y="262"/>
                  <a:pt x="1090" y="262"/>
                </a:cubicBezTo>
                <a:cubicBezTo>
                  <a:pt x="1096" y="263"/>
                  <a:pt x="1108" y="246"/>
                  <a:pt x="1095" y="252"/>
                </a:cubicBezTo>
                <a:moveTo>
                  <a:pt x="1162" y="64"/>
                </a:moveTo>
                <a:cubicBezTo>
                  <a:pt x="1179" y="65"/>
                  <a:pt x="1165" y="54"/>
                  <a:pt x="1158" y="63"/>
                </a:cubicBezTo>
                <a:cubicBezTo>
                  <a:pt x="1159" y="63"/>
                  <a:pt x="1161" y="64"/>
                  <a:pt x="1162" y="64"/>
                </a:cubicBezTo>
                <a:moveTo>
                  <a:pt x="1107" y="232"/>
                </a:moveTo>
                <a:cubicBezTo>
                  <a:pt x="1104" y="225"/>
                  <a:pt x="1097" y="230"/>
                  <a:pt x="1090" y="229"/>
                </a:cubicBezTo>
                <a:cubicBezTo>
                  <a:pt x="1109" y="225"/>
                  <a:pt x="1087" y="218"/>
                  <a:pt x="1087" y="215"/>
                </a:cubicBezTo>
                <a:cubicBezTo>
                  <a:pt x="1088" y="212"/>
                  <a:pt x="1076" y="211"/>
                  <a:pt x="1076" y="211"/>
                </a:cubicBezTo>
                <a:cubicBezTo>
                  <a:pt x="1076" y="211"/>
                  <a:pt x="1073" y="207"/>
                  <a:pt x="1074" y="208"/>
                </a:cubicBezTo>
                <a:cubicBezTo>
                  <a:pt x="1075" y="209"/>
                  <a:pt x="1078" y="205"/>
                  <a:pt x="1075" y="204"/>
                </a:cubicBezTo>
                <a:cubicBezTo>
                  <a:pt x="1068" y="200"/>
                  <a:pt x="1053" y="222"/>
                  <a:pt x="1049" y="225"/>
                </a:cubicBezTo>
                <a:cubicBezTo>
                  <a:pt x="1047" y="227"/>
                  <a:pt x="1045" y="228"/>
                  <a:pt x="1041" y="230"/>
                </a:cubicBezTo>
                <a:cubicBezTo>
                  <a:pt x="1039" y="231"/>
                  <a:pt x="1036" y="232"/>
                  <a:pt x="1034" y="233"/>
                </a:cubicBezTo>
                <a:cubicBezTo>
                  <a:pt x="1030" y="236"/>
                  <a:pt x="1047" y="233"/>
                  <a:pt x="1050" y="232"/>
                </a:cubicBezTo>
                <a:cubicBezTo>
                  <a:pt x="1040" y="247"/>
                  <a:pt x="1056" y="239"/>
                  <a:pt x="1064" y="235"/>
                </a:cubicBezTo>
                <a:cubicBezTo>
                  <a:pt x="1070" y="232"/>
                  <a:pt x="1074" y="228"/>
                  <a:pt x="1080" y="227"/>
                </a:cubicBezTo>
                <a:cubicBezTo>
                  <a:pt x="1085" y="226"/>
                  <a:pt x="1085" y="231"/>
                  <a:pt x="1083" y="234"/>
                </a:cubicBezTo>
                <a:cubicBezTo>
                  <a:pt x="1093" y="233"/>
                  <a:pt x="1096" y="239"/>
                  <a:pt x="1107" y="232"/>
                </a:cubicBezTo>
                <a:moveTo>
                  <a:pt x="1220" y="18"/>
                </a:moveTo>
                <a:cubicBezTo>
                  <a:pt x="1223" y="17"/>
                  <a:pt x="1226" y="17"/>
                  <a:pt x="1229" y="18"/>
                </a:cubicBezTo>
                <a:cubicBezTo>
                  <a:pt x="1226" y="19"/>
                  <a:pt x="1223" y="19"/>
                  <a:pt x="1219" y="20"/>
                </a:cubicBezTo>
                <a:cubicBezTo>
                  <a:pt x="1226" y="22"/>
                  <a:pt x="1236" y="18"/>
                  <a:pt x="1243" y="19"/>
                </a:cubicBezTo>
                <a:cubicBezTo>
                  <a:pt x="1237" y="19"/>
                  <a:pt x="1231" y="20"/>
                  <a:pt x="1225" y="21"/>
                </a:cubicBezTo>
                <a:cubicBezTo>
                  <a:pt x="1227" y="21"/>
                  <a:pt x="1228" y="21"/>
                  <a:pt x="1230" y="21"/>
                </a:cubicBezTo>
                <a:cubicBezTo>
                  <a:pt x="1226" y="22"/>
                  <a:pt x="1222" y="21"/>
                  <a:pt x="1219" y="23"/>
                </a:cubicBezTo>
                <a:cubicBezTo>
                  <a:pt x="1234" y="26"/>
                  <a:pt x="1250" y="21"/>
                  <a:pt x="1265" y="21"/>
                </a:cubicBezTo>
                <a:cubicBezTo>
                  <a:pt x="1251" y="23"/>
                  <a:pt x="1237" y="22"/>
                  <a:pt x="1223" y="25"/>
                </a:cubicBezTo>
                <a:cubicBezTo>
                  <a:pt x="1231" y="30"/>
                  <a:pt x="1242" y="26"/>
                  <a:pt x="1252" y="24"/>
                </a:cubicBezTo>
                <a:cubicBezTo>
                  <a:pt x="1261" y="22"/>
                  <a:pt x="1273" y="21"/>
                  <a:pt x="1283" y="23"/>
                </a:cubicBezTo>
                <a:cubicBezTo>
                  <a:pt x="1269" y="24"/>
                  <a:pt x="1254" y="22"/>
                  <a:pt x="1241" y="28"/>
                </a:cubicBezTo>
                <a:cubicBezTo>
                  <a:pt x="1247" y="29"/>
                  <a:pt x="1253" y="29"/>
                  <a:pt x="1259" y="29"/>
                </a:cubicBezTo>
                <a:cubicBezTo>
                  <a:pt x="1264" y="29"/>
                  <a:pt x="1268" y="26"/>
                  <a:pt x="1273" y="26"/>
                </a:cubicBezTo>
                <a:cubicBezTo>
                  <a:pt x="1271" y="26"/>
                  <a:pt x="1270" y="26"/>
                  <a:pt x="1269" y="27"/>
                </a:cubicBezTo>
                <a:cubicBezTo>
                  <a:pt x="1272" y="27"/>
                  <a:pt x="1275" y="27"/>
                  <a:pt x="1277" y="27"/>
                </a:cubicBezTo>
                <a:cubicBezTo>
                  <a:pt x="1275" y="27"/>
                  <a:pt x="1273" y="27"/>
                  <a:pt x="1270" y="28"/>
                </a:cubicBezTo>
                <a:cubicBezTo>
                  <a:pt x="1292" y="32"/>
                  <a:pt x="1311" y="19"/>
                  <a:pt x="1331" y="20"/>
                </a:cubicBezTo>
                <a:cubicBezTo>
                  <a:pt x="1324" y="21"/>
                  <a:pt x="1315" y="21"/>
                  <a:pt x="1309" y="25"/>
                </a:cubicBezTo>
                <a:cubicBezTo>
                  <a:pt x="1314" y="25"/>
                  <a:pt x="1320" y="25"/>
                  <a:pt x="1326" y="25"/>
                </a:cubicBezTo>
                <a:cubicBezTo>
                  <a:pt x="1317" y="26"/>
                  <a:pt x="1307" y="26"/>
                  <a:pt x="1298" y="28"/>
                </a:cubicBezTo>
                <a:cubicBezTo>
                  <a:pt x="1299" y="28"/>
                  <a:pt x="1300" y="28"/>
                  <a:pt x="1302" y="28"/>
                </a:cubicBezTo>
                <a:cubicBezTo>
                  <a:pt x="1290" y="30"/>
                  <a:pt x="1278" y="30"/>
                  <a:pt x="1267" y="30"/>
                </a:cubicBezTo>
                <a:cubicBezTo>
                  <a:pt x="1269" y="32"/>
                  <a:pt x="1271" y="34"/>
                  <a:pt x="1274" y="35"/>
                </a:cubicBezTo>
                <a:cubicBezTo>
                  <a:pt x="1274" y="35"/>
                  <a:pt x="1273" y="36"/>
                  <a:pt x="1273" y="36"/>
                </a:cubicBezTo>
                <a:cubicBezTo>
                  <a:pt x="1277" y="39"/>
                  <a:pt x="1282" y="37"/>
                  <a:pt x="1287" y="37"/>
                </a:cubicBezTo>
                <a:cubicBezTo>
                  <a:pt x="1274" y="41"/>
                  <a:pt x="1271" y="34"/>
                  <a:pt x="1261" y="31"/>
                </a:cubicBezTo>
                <a:cubicBezTo>
                  <a:pt x="1256" y="30"/>
                  <a:pt x="1235" y="29"/>
                  <a:pt x="1237" y="34"/>
                </a:cubicBezTo>
                <a:cubicBezTo>
                  <a:pt x="1235" y="35"/>
                  <a:pt x="1234" y="35"/>
                  <a:pt x="1232" y="36"/>
                </a:cubicBezTo>
                <a:cubicBezTo>
                  <a:pt x="1237" y="37"/>
                  <a:pt x="1244" y="35"/>
                  <a:pt x="1242" y="42"/>
                </a:cubicBezTo>
                <a:cubicBezTo>
                  <a:pt x="1244" y="43"/>
                  <a:pt x="1245" y="44"/>
                  <a:pt x="1247" y="44"/>
                </a:cubicBezTo>
                <a:cubicBezTo>
                  <a:pt x="1243" y="44"/>
                  <a:pt x="1241" y="43"/>
                  <a:pt x="1236" y="44"/>
                </a:cubicBezTo>
                <a:cubicBezTo>
                  <a:pt x="1245" y="48"/>
                  <a:pt x="1256" y="45"/>
                  <a:pt x="1264" y="44"/>
                </a:cubicBezTo>
                <a:cubicBezTo>
                  <a:pt x="1258" y="47"/>
                  <a:pt x="1252" y="46"/>
                  <a:pt x="1246" y="46"/>
                </a:cubicBezTo>
                <a:cubicBezTo>
                  <a:pt x="1248" y="47"/>
                  <a:pt x="1250" y="48"/>
                  <a:pt x="1251" y="49"/>
                </a:cubicBezTo>
                <a:cubicBezTo>
                  <a:pt x="1236" y="47"/>
                  <a:pt x="1213" y="41"/>
                  <a:pt x="1200" y="54"/>
                </a:cubicBezTo>
                <a:cubicBezTo>
                  <a:pt x="1204" y="54"/>
                  <a:pt x="1208" y="54"/>
                  <a:pt x="1211" y="54"/>
                </a:cubicBezTo>
                <a:cubicBezTo>
                  <a:pt x="1211" y="54"/>
                  <a:pt x="1210" y="54"/>
                  <a:pt x="1210" y="55"/>
                </a:cubicBezTo>
                <a:cubicBezTo>
                  <a:pt x="1217" y="56"/>
                  <a:pt x="1225" y="51"/>
                  <a:pt x="1231" y="49"/>
                </a:cubicBezTo>
                <a:cubicBezTo>
                  <a:pt x="1226" y="52"/>
                  <a:pt x="1216" y="54"/>
                  <a:pt x="1213" y="59"/>
                </a:cubicBezTo>
                <a:cubicBezTo>
                  <a:pt x="1213" y="60"/>
                  <a:pt x="1216" y="62"/>
                  <a:pt x="1215" y="61"/>
                </a:cubicBezTo>
                <a:cubicBezTo>
                  <a:pt x="1225" y="61"/>
                  <a:pt x="1234" y="55"/>
                  <a:pt x="1244" y="55"/>
                </a:cubicBezTo>
                <a:cubicBezTo>
                  <a:pt x="1238" y="57"/>
                  <a:pt x="1229" y="64"/>
                  <a:pt x="1223" y="63"/>
                </a:cubicBezTo>
                <a:cubicBezTo>
                  <a:pt x="1221" y="62"/>
                  <a:pt x="1206" y="65"/>
                  <a:pt x="1207" y="60"/>
                </a:cubicBezTo>
                <a:cubicBezTo>
                  <a:pt x="1208" y="56"/>
                  <a:pt x="1198" y="57"/>
                  <a:pt x="1196" y="57"/>
                </a:cubicBezTo>
                <a:cubicBezTo>
                  <a:pt x="1190" y="58"/>
                  <a:pt x="1184" y="64"/>
                  <a:pt x="1193" y="64"/>
                </a:cubicBezTo>
                <a:cubicBezTo>
                  <a:pt x="1185" y="67"/>
                  <a:pt x="1168" y="63"/>
                  <a:pt x="1161" y="72"/>
                </a:cubicBezTo>
                <a:cubicBezTo>
                  <a:pt x="1166" y="75"/>
                  <a:pt x="1179" y="76"/>
                  <a:pt x="1185" y="73"/>
                </a:cubicBezTo>
                <a:cubicBezTo>
                  <a:pt x="1191" y="71"/>
                  <a:pt x="1194" y="76"/>
                  <a:pt x="1203" y="74"/>
                </a:cubicBezTo>
                <a:cubicBezTo>
                  <a:pt x="1202" y="74"/>
                  <a:pt x="1200" y="73"/>
                  <a:pt x="1199" y="73"/>
                </a:cubicBezTo>
                <a:cubicBezTo>
                  <a:pt x="1203" y="71"/>
                  <a:pt x="1205" y="75"/>
                  <a:pt x="1210" y="71"/>
                </a:cubicBezTo>
                <a:cubicBezTo>
                  <a:pt x="1211" y="74"/>
                  <a:pt x="1217" y="75"/>
                  <a:pt x="1216" y="70"/>
                </a:cubicBezTo>
                <a:cubicBezTo>
                  <a:pt x="1216" y="70"/>
                  <a:pt x="1217" y="70"/>
                  <a:pt x="1218" y="69"/>
                </a:cubicBezTo>
                <a:cubicBezTo>
                  <a:pt x="1217" y="70"/>
                  <a:pt x="1217" y="72"/>
                  <a:pt x="1217" y="73"/>
                </a:cubicBezTo>
                <a:cubicBezTo>
                  <a:pt x="1223" y="75"/>
                  <a:pt x="1232" y="70"/>
                  <a:pt x="1236" y="74"/>
                </a:cubicBezTo>
                <a:cubicBezTo>
                  <a:pt x="1234" y="74"/>
                  <a:pt x="1232" y="76"/>
                  <a:pt x="1230" y="77"/>
                </a:cubicBezTo>
                <a:cubicBezTo>
                  <a:pt x="1239" y="76"/>
                  <a:pt x="1264" y="76"/>
                  <a:pt x="1268" y="67"/>
                </a:cubicBezTo>
                <a:cubicBezTo>
                  <a:pt x="1264" y="66"/>
                  <a:pt x="1260" y="70"/>
                  <a:pt x="1256" y="67"/>
                </a:cubicBezTo>
                <a:cubicBezTo>
                  <a:pt x="1258" y="66"/>
                  <a:pt x="1260" y="65"/>
                  <a:pt x="1261" y="65"/>
                </a:cubicBezTo>
                <a:cubicBezTo>
                  <a:pt x="1254" y="62"/>
                  <a:pt x="1239" y="68"/>
                  <a:pt x="1235" y="63"/>
                </a:cubicBezTo>
                <a:cubicBezTo>
                  <a:pt x="1238" y="63"/>
                  <a:pt x="1241" y="63"/>
                  <a:pt x="1245" y="63"/>
                </a:cubicBezTo>
                <a:cubicBezTo>
                  <a:pt x="1243" y="62"/>
                  <a:pt x="1242" y="62"/>
                  <a:pt x="1241" y="62"/>
                </a:cubicBezTo>
                <a:cubicBezTo>
                  <a:pt x="1241" y="61"/>
                  <a:pt x="1242" y="60"/>
                  <a:pt x="1242" y="60"/>
                </a:cubicBezTo>
                <a:cubicBezTo>
                  <a:pt x="1252" y="69"/>
                  <a:pt x="1273" y="62"/>
                  <a:pt x="1282" y="57"/>
                </a:cubicBezTo>
                <a:cubicBezTo>
                  <a:pt x="1279" y="57"/>
                  <a:pt x="1278" y="57"/>
                  <a:pt x="1276" y="57"/>
                </a:cubicBezTo>
                <a:cubicBezTo>
                  <a:pt x="1284" y="53"/>
                  <a:pt x="1294" y="58"/>
                  <a:pt x="1303" y="54"/>
                </a:cubicBezTo>
                <a:cubicBezTo>
                  <a:pt x="1299" y="54"/>
                  <a:pt x="1295" y="54"/>
                  <a:pt x="1292" y="53"/>
                </a:cubicBezTo>
                <a:cubicBezTo>
                  <a:pt x="1298" y="52"/>
                  <a:pt x="1305" y="55"/>
                  <a:pt x="1310" y="51"/>
                </a:cubicBezTo>
                <a:cubicBezTo>
                  <a:pt x="1306" y="50"/>
                  <a:pt x="1302" y="50"/>
                  <a:pt x="1298" y="50"/>
                </a:cubicBezTo>
                <a:cubicBezTo>
                  <a:pt x="1304" y="49"/>
                  <a:pt x="1314" y="52"/>
                  <a:pt x="1318" y="46"/>
                </a:cubicBezTo>
                <a:cubicBezTo>
                  <a:pt x="1310" y="44"/>
                  <a:pt x="1303" y="44"/>
                  <a:pt x="1295" y="45"/>
                </a:cubicBezTo>
                <a:cubicBezTo>
                  <a:pt x="1295" y="45"/>
                  <a:pt x="1295" y="44"/>
                  <a:pt x="1295" y="44"/>
                </a:cubicBezTo>
                <a:cubicBezTo>
                  <a:pt x="1301" y="44"/>
                  <a:pt x="1322" y="46"/>
                  <a:pt x="1326" y="42"/>
                </a:cubicBezTo>
                <a:cubicBezTo>
                  <a:pt x="1317" y="42"/>
                  <a:pt x="1306" y="43"/>
                  <a:pt x="1297" y="41"/>
                </a:cubicBezTo>
                <a:cubicBezTo>
                  <a:pt x="1309" y="40"/>
                  <a:pt x="1330" y="44"/>
                  <a:pt x="1342" y="38"/>
                </a:cubicBezTo>
                <a:cubicBezTo>
                  <a:pt x="1339" y="36"/>
                  <a:pt x="1334" y="36"/>
                  <a:pt x="1330" y="36"/>
                </a:cubicBezTo>
                <a:cubicBezTo>
                  <a:pt x="1342" y="34"/>
                  <a:pt x="1351" y="39"/>
                  <a:pt x="1363" y="35"/>
                </a:cubicBezTo>
                <a:cubicBezTo>
                  <a:pt x="1362" y="35"/>
                  <a:pt x="1360" y="35"/>
                  <a:pt x="1359" y="35"/>
                </a:cubicBezTo>
                <a:cubicBezTo>
                  <a:pt x="1363" y="34"/>
                  <a:pt x="1366" y="34"/>
                  <a:pt x="1369" y="33"/>
                </a:cubicBezTo>
                <a:cubicBezTo>
                  <a:pt x="1365" y="32"/>
                  <a:pt x="1360" y="33"/>
                  <a:pt x="1355" y="33"/>
                </a:cubicBezTo>
                <a:cubicBezTo>
                  <a:pt x="1359" y="30"/>
                  <a:pt x="1370" y="33"/>
                  <a:pt x="1375" y="31"/>
                </a:cubicBezTo>
                <a:cubicBezTo>
                  <a:pt x="1375" y="31"/>
                  <a:pt x="1374" y="31"/>
                  <a:pt x="1374" y="30"/>
                </a:cubicBezTo>
                <a:cubicBezTo>
                  <a:pt x="1385" y="30"/>
                  <a:pt x="1397" y="26"/>
                  <a:pt x="1408" y="24"/>
                </a:cubicBezTo>
                <a:cubicBezTo>
                  <a:pt x="1417" y="22"/>
                  <a:pt x="1425" y="22"/>
                  <a:pt x="1434" y="19"/>
                </a:cubicBezTo>
                <a:cubicBezTo>
                  <a:pt x="1422" y="15"/>
                  <a:pt x="1402" y="22"/>
                  <a:pt x="1389" y="22"/>
                </a:cubicBezTo>
                <a:cubicBezTo>
                  <a:pt x="1398" y="22"/>
                  <a:pt x="1407" y="20"/>
                  <a:pt x="1416" y="19"/>
                </a:cubicBezTo>
                <a:cubicBezTo>
                  <a:pt x="1414" y="19"/>
                  <a:pt x="1412" y="19"/>
                  <a:pt x="1409" y="19"/>
                </a:cubicBezTo>
                <a:cubicBezTo>
                  <a:pt x="1415" y="18"/>
                  <a:pt x="1420" y="19"/>
                  <a:pt x="1426" y="18"/>
                </a:cubicBezTo>
                <a:cubicBezTo>
                  <a:pt x="1425" y="18"/>
                  <a:pt x="1424" y="18"/>
                  <a:pt x="1423" y="18"/>
                </a:cubicBezTo>
                <a:cubicBezTo>
                  <a:pt x="1435" y="16"/>
                  <a:pt x="1459" y="19"/>
                  <a:pt x="1469" y="11"/>
                </a:cubicBezTo>
                <a:cubicBezTo>
                  <a:pt x="1464" y="9"/>
                  <a:pt x="1458" y="11"/>
                  <a:pt x="1454" y="8"/>
                </a:cubicBezTo>
                <a:cubicBezTo>
                  <a:pt x="1454" y="8"/>
                  <a:pt x="1455" y="8"/>
                  <a:pt x="1455" y="7"/>
                </a:cubicBezTo>
                <a:cubicBezTo>
                  <a:pt x="1441" y="8"/>
                  <a:pt x="1427" y="8"/>
                  <a:pt x="1412" y="9"/>
                </a:cubicBezTo>
                <a:cubicBezTo>
                  <a:pt x="1419" y="7"/>
                  <a:pt x="1426" y="7"/>
                  <a:pt x="1433" y="6"/>
                </a:cubicBezTo>
                <a:cubicBezTo>
                  <a:pt x="1420" y="5"/>
                  <a:pt x="1405" y="2"/>
                  <a:pt x="1393" y="6"/>
                </a:cubicBezTo>
                <a:cubicBezTo>
                  <a:pt x="1394" y="6"/>
                  <a:pt x="1395" y="6"/>
                  <a:pt x="1396" y="6"/>
                </a:cubicBezTo>
                <a:cubicBezTo>
                  <a:pt x="1394" y="6"/>
                  <a:pt x="1393" y="6"/>
                  <a:pt x="1391" y="6"/>
                </a:cubicBezTo>
                <a:cubicBezTo>
                  <a:pt x="1391" y="5"/>
                  <a:pt x="1392" y="5"/>
                  <a:pt x="1392" y="5"/>
                </a:cubicBezTo>
                <a:cubicBezTo>
                  <a:pt x="1386" y="4"/>
                  <a:pt x="1381" y="5"/>
                  <a:pt x="1375" y="6"/>
                </a:cubicBezTo>
                <a:cubicBezTo>
                  <a:pt x="1376" y="7"/>
                  <a:pt x="1376" y="7"/>
                  <a:pt x="1377" y="7"/>
                </a:cubicBezTo>
                <a:cubicBezTo>
                  <a:pt x="1368" y="7"/>
                  <a:pt x="1358" y="4"/>
                  <a:pt x="1348" y="6"/>
                </a:cubicBezTo>
                <a:cubicBezTo>
                  <a:pt x="1351" y="8"/>
                  <a:pt x="1354" y="9"/>
                  <a:pt x="1357" y="9"/>
                </a:cubicBezTo>
                <a:cubicBezTo>
                  <a:pt x="1354" y="10"/>
                  <a:pt x="1352" y="10"/>
                  <a:pt x="1349" y="10"/>
                </a:cubicBezTo>
                <a:cubicBezTo>
                  <a:pt x="1350" y="10"/>
                  <a:pt x="1351" y="9"/>
                  <a:pt x="1352" y="9"/>
                </a:cubicBezTo>
                <a:cubicBezTo>
                  <a:pt x="1346" y="7"/>
                  <a:pt x="1342" y="6"/>
                  <a:pt x="1335" y="7"/>
                </a:cubicBezTo>
                <a:cubicBezTo>
                  <a:pt x="1336" y="7"/>
                  <a:pt x="1336" y="6"/>
                  <a:pt x="1336" y="6"/>
                </a:cubicBezTo>
                <a:cubicBezTo>
                  <a:pt x="1332" y="5"/>
                  <a:pt x="1325" y="6"/>
                  <a:pt x="1321" y="7"/>
                </a:cubicBezTo>
                <a:cubicBezTo>
                  <a:pt x="1322" y="7"/>
                  <a:pt x="1323" y="7"/>
                  <a:pt x="1323" y="8"/>
                </a:cubicBezTo>
                <a:cubicBezTo>
                  <a:pt x="1319" y="7"/>
                  <a:pt x="1315" y="7"/>
                  <a:pt x="1311" y="7"/>
                </a:cubicBezTo>
                <a:cubicBezTo>
                  <a:pt x="1312" y="8"/>
                  <a:pt x="1314" y="9"/>
                  <a:pt x="1315" y="10"/>
                </a:cubicBezTo>
                <a:cubicBezTo>
                  <a:pt x="1311" y="9"/>
                  <a:pt x="1306" y="8"/>
                  <a:pt x="1302" y="9"/>
                </a:cubicBezTo>
                <a:cubicBezTo>
                  <a:pt x="1303" y="9"/>
                  <a:pt x="1304" y="10"/>
                  <a:pt x="1304" y="10"/>
                </a:cubicBezTo>
                <a:cubicBezTo>
                  <a:pt x="1302" y="10"/>
                  <a:pt x="1299" y="10"/>
                  <a:pt x="1296" y="11"/>
                </a:cubicBezTo>
                <a:cubicBezTo>
                  <a:pt x="1300" y="12"/>
                  <a:pt x="1305" y="13"/>
                  <a:pt x="1309" y="14"/>
                </a:cubicBezTo>
                <a:cubicBezTo>
                  <a:pt x="1297" y="13"/>
                  <a:pt x="1286" y="9"/>
                  <a:pt x="1273" y="11"/>
                </a:cubicBezTo>
                <a:cubicBezTo>
                  <a:pt x="1274" y="14"/>
                  <a:pt x="1265" y="12"/>
                  <a:pt x="1261" y="13"/>
                </a:cubicBezTo>
                <a:cubicBezTo>
                  <a:pt x="1264" y="14"/>
                  <a:pt x="1269" y="14"/>
                  <a:pt x="1273" y="14"/>
                </a:cubicBezTo>
                <a:cubicBezTo>
                  <a:pt x="1261" y="16"/>
                  <a:pt x="1249" y="13"/>
                  <a:pt x="1237" y="15"/>
                </a:cubicBezTo>
                <a:cubicBezTo>
                  <a:pt x="1237" y="15"/>
                  <a:pt x="1238" y="16"/>
                  <a:pt x="1238" y="16"/>
                </a:cubicBezTo>
                <a:cubicBezTo>
                  <a:pt x="1231" y="17"/>
                  <a:pt x="1221" y="15"/>
                  <a:pt x="1213" y="18"/>
                </a:cubicBezTo>
                <a:cubicBezTo>
                  <a:pt x="1215" y="19"/>
                  <a:pt x="1218" y="19"/>
                  <a:pt x="1220" y="18"/>
                </a:cubicBezTo>
                <a:moveTo>
                  <a:pt x="1063" y="164"/>
                </a:moveTo>
                <a:cubicBezTo>
                  <a:pt x="1063" y="163"/>
                  <a:pt x="1063" y="164"/>
                  <a:pt x="1063" y="164"/>
                </a:cubicBezTo>
                <a:moveTo>
                  <a:pt x="474" y="447"/>
                </a:moveTo>
                <a:cubicBezTo>
                  <a:pt x="474" y="448"/>
                  <a:pt x="471" y="449"/>
                  <a:pt x="475" y="449"/>
                </a:cubicBezTo>
                <a:cubicBezTo>
                  <a:pt x="474" y="449"/>
                  <a:pt x="474" y="447"/>
                  <a:pt x="474" y="447"/>
                </a:cubicBezTo>
                <a:moveTo>
                  <a:pt x="451" y="327"/>
                </a:moveTo>
                <a:cubicBezTo>
                  <a:pt x="446" y="326"/>
                  <a:pt x="439" y="335"/>
                  <a:pt x="438" y="340"/>
                </a:cubicBezTo>
                <a:cubicBezTo>
                  <a:pt x="444" y="337"/>
                  <a:pt x="448" y="333"/>
                  <a:pt x="453" y="329"/>
                </a:cubicBezTo>
                <a:cubicBezTo>
                  <a:pt x="453" y="329"/>
                  <a:pt x="450" y="330"/>
                  <a:pt x="451" y="330"/>
                </a:cubicBezTo>
                <a:cubicBezTo>
                  <a:pt x="451" y="329"/>
                  <a:pt x="451" y="328"/>
                  <a:pt x="451" y="327"/>
                </a:cubicBezTo>
                <a:moveTo>
                  <a:pt x="451" y="348"/>
                </a:moveTo>
                <a:cubicBezTo>
                  <a:pt x="452" y="348"/>
                  <a:pt x="450" y="346"/>
                  <a:pt x="453" y="347"/>
                </a:cubicBezTo>
                <a:cubicBezTo>
                  <a:pt x="454" y="344"/>
                  <a:pt x="455" y="336"/>
                  <a:pt x="451" y="335"/>
                </a:cubicBezTo>
                <a:cubicBezTo>
                  <a:pt x="447" y="335"/>
                  <a:pt x="447" y="336"/>
                  <a:pt x="448" y="338"/>
                </a:cubicBezTo>
                <a:cubicBezTo>
                  <a:pt x="445" y="338"/>
                  <a:pt x="444" y="339"/>
                  <a:pt x="441" y="341"/>
                </a:cubicBezTo>
                <a:cubicBezTo>
                  <a:pt x="443" y="342"/>
                  <a:pt x="447" y="340"/>
                  <a:pt x="449" y="338"/>
                </a:cubicBezTo>
                <a:cubicBezTo>
                  <a:pt x="446" y="343"/>
                  <a:pt x="434" y="352"/>
                  <a:pt x="435" y="359"/>
                </a:cubicBezTo>
                <a:cubicBezTo>
                  <a:pt x="440" y="358"/>
                  <a:pt x="437" y="349"/>
                  <a:pt x="444" y="351"/>
                </a:cubicBezTo>
                <a:cubicBezTo>
                  <a:pt x="444" y="354"/>
                  <a:pt x="443" y="356"/>
                  <a:pt x="441" y="358"/>
                </a:cubicBezTo>
                <a:cubicBezTo>
                  <a:pt x="446" y="359"/>
                  <a:pt x="452" y="353"/>
                  <a:pt x="451" y="348"/>
                </a:cubicBezTo>
                <a:moveTo>
                  <a:pt x="452" y="376"/>
                </a:moveTo>
                <a:cubicBezTo>
                  <a:pt x="451" y="378"/>
                  <a:pt x="451" y="379"/>
                  <a:pt x="452" y="380"/>
                </a:cubicBezTo>
                <a:cubicBezTo>
                  <a:pt x="457" y="379"/>
                  <a:pt x="457" y="372"/>
                  <a:pt x="453" y="370"/>
                </a:cubicBezTo>
                <a:cubicBezTo>
                  <a:pt x="451" y="370"/>
                  <a:pt x="452" y="375"/>
                  <a:pt x="452" y="376"/>
                </a:cubicBezTo>
                <a:moveTo>
                  <a:pt x="458" y="350"/>
                </a:moveTo>
                <a:cubicBezTo>
                  <a:pt x="462" y="354"/>
                  <a:pt x="469" y="346"/>
                  <a:pt x="469" y="341"/>
                </a:cubicBezTo>
                <a:cubicBezTo>
                  <a:pt x="465" y="341"/>
                  <a:pt x="451" y="349"/>
                  <a:pt x="458" y="350"/>
                </a:cubicBezTo>
                <a:moveTo>
                  <a:pt x="1164" y="37"/>
                </a:moveTo>
                <a:cubicBezTo>
                  <a:pt x="1159" y="39"/>
                  <a:pt x="1153" y="37"/>
                  <a:pt x="1149" y="40"/>
                </a:cubicBezTo>
                <a:cubicBezTo>
                  <a:pt x="1156" y="45"/>
                  <a:pt x="1169" y="39"/>
                  <a:pt x="1177" y="40"/>
                </a:cubicBezTo>
                <a:cubicBezTo>
                  <a:pt x="1176" y="40"/>
                  <a:pt x="1176" y="40"/>
                  <a:pt x="1175" y="41"/>
                </a:cubicBezTo>
                <a:cubicBezTo>
                  <a:pt x="1180" y="41"/>
                  <a:pt x="1183" y="41"/>
                  <a:pt x="1187" y="40"/>
                </a:cubicBezTo>
                <a:cubicBezTo>
                  <a:pt x="1183" y="42"/>
                  <a:pt x="1178" y="41"/>
                  <a:pt x="1173" y="42"/>
                </a:cubicBezTo>
                <a:cubicBezTo>
                  <a:pt x="1174" y="42"/>
                  <a:pt x="1176" y="43"/>
                  <a:pt x="1176" y="43"/>
                </a:cubicBezTo>
                <a:cubicBezTo>
                  <a:pt x="1169" y="43"/>
                  <a:pt x="1163" y="43"/>
                  <a:pt x="1155" y="45"/>
                </a:cubicBezTo>
                <a:cubicBezTo>
                  <a:pt x="1156" y="46"/>
                  <a:pt x="1157" y="46"/>
                  <a:pt x="1158" y="47"/>
                </a:cubicBezTo>
                <a:cubicBezTo>
                  <a:pt x="1158" y="47"/>
                  <a:pt x="1156" y="47"/>
                  <a:pt x="1156" y="47"/>
                </a:cubicBezTo>
                <a:cubicBezTo>
                  <a:pt x="1159" y="51"/>
                  <a:pt x="1163" y="48"/>
                  <a:pt x="1168" y="50"/>
                </a:cubicBezTo>
                <a:cubicBezTo>
                  <a:pt x="1165" y="50"/>
                  <a:pt x="1161" y="50"/>
                  <a:pt x="1158" y="51"/>
                </a:cubicBezTo>
                <a:cubicBezTo>
                  <a:pt x="1161" y="54"/>
                  <a:pt x="1177" y="56"/>
                  <a:pt x="1177" y="52"/>
                </a:cubicBezTo>
                <a:cubicBezTo>
                  <a:pt x="1182" y="52"/>
                  <a:pt x="1184" y="55"/>
                  <a:pt x="1189" y="54"/>
                </a:cubicBezTo>
                <a:cubicBezTo>
                  <a:pt x="1194" y="53"/>
                  <a:pt x="1195" y="50"/>
                  <a:pt x="1197" y="49"/>
                </a:cubicBezTo>
                <a:cubicBezTo>
                  <a:pt x="1198" y="48"/>
                  <a:pt x="1199" y="51"/>
                  <a:pt x="1201" y="50"/>
                </a:cubicBezTo>
                <a:cubicBezTo>
                  <a:pt x="1205" y="48"/>
                  <a:pt x="1205" y="44"/>
                  <a:pt x="1211" y="44"/>
                </a:cubicBezTo>
                <a:cubicBezTo>
                  <a:pt x="1209" y="44"/>
                  <a:pt x="1203" y="46"/>
                  <a:pt x="1206" y="48"/>
                </a:cubicBezTo>
                <a:cubicBezTo>
                  <a:pt x="1207" y="49"/>
                  <a:pt x="1220" y="44"/>
                  <a:pt x="1221" y="44"/>
                </a:cubicBezTo>
                <a:cubicBezTo>
                  <a:pt x="1223" y="44"/>
                  <a:pt x="1237" y="43"/>
                  <a:pt x="1238" y="42"/>
                </a:cubicBezTo>
                <a:cubicBezTo>
                  <a:pt x="1241" y="36"/>
                  <a:pt x="1227" y="37"/>
                  <a:pt x="1225" y="38"/>
                </a:cubicBezTo>
                <a:cubicBezTo>
                  <a:pt x="1229" y="37"/>
                  <a:pt x="1231" y="33"/>
                  <a:pt x="1231" y="30"/>
                </a:cubicBezTo>
                <a:cubicBezTo>
                  <a:pt x="1227" y="29"/>
                  <a:pt x="1224" y="29"/>
                  <a:pt x="1221" y="31"/>
                </a:cubicBezTo>
                <a:cubicBezTo>
                  <a:pt x="1222" y="32"/>
                  <a:pt x="1222" y="32"/>
                  <a:pt x="1223" y="32"/>
                </a:cubicBezTo>
                <a:cubicBezTo>
                  <a:pt x="1223" y="32"/>
                  <a:pt x="1223" y="33"/>
                  <a:pt x="1223" y="33"/>
                </a:cubicBezTo>
                <a:cubicBezTo>
                  <a:pt x="1220" y="33"/>
                  <a:pt x="1218" y="33"/>
                  <a:pt x="1216" y="31"/>
                </a:cubicBezTo>
                <a:cubicBezTo>
                  <a:pt x="1217" y="31"/>
                  <a:pt x="1219" y="30"/>
                  <a:pt x="1220" y="29"/>
                </a:cubicBezTo>
                <a:cubicBezTo>
                  <a:pt x="1217" y="28"/>
                  <a:pt x="1212" y="30"/>
                  <a:pt x="1210" y="28"/>
                </a:cubicBezTo>
                <a:cubicBezTo>
                  <a:pt x="1207" y="27"/>
                  <a:pt x="1208" y="23"/>
                  <a:pt x="1206" y="22"/>
                </a:cubicBezTo>
                <a:cubicBezTo>
                  <a:pt x="1202" y="19"/>
                  <a:pt x="1192" y="20"/>
                  <a:pt x="1188" y="21"/>
                </a:cubicBezTo>
                <a:cubicBezTo>
                  <a:pt x="1190" y="22"/>
                  <a:pt x="1194" y="22"/>
                  <a:pt x="1197" y="22"/>
                </a:cubicBezTo>
                <a:cubicBezTo>
                  <a:pt x="1193" y="24"/>
                  <a:pt x="1190" y="23"/>
                  <a:pt x="1186" y="23"/>
                </a:cubicBezTo>
                <a:cubicBezTo>
                  <a:pt x="1185" y="25"/>
                  <a:pt x="1176" y="23"/>
                  <a:pt x="1172" y="26"/>
                </a:cubicBezTo>
                <a:cubicBezTo>
                  <a:pt x="1175" y="26"/>
                  <a:pt x="1179" y="27"/>
                  <a:pt x="1182" y="27"/>
                </a:cubicBezTo>
                <a:cubicBezTo>
                  <a:pt x="1180" y="30"/>
                  <a:pt x="1174" y="28"/>
                  <a:pt x="1170" y="28"/>
                </a:cubicBezTo>
                <a:cubicBezTo>
                  <a:pt x="1165" y="28"/>
                  <a:pt x="1161" y="31"/>
                  <a:pt x="1156" y="30"/>
                </a:cubicBezTo>
                <a:cubicBezTo>
                  <a:pt x="1162" y="34"/>
                  <a:pt x="1168" y="31"/>
                  <a:pt x="1174" y="32"/>
                </a:cubicBezTo>
                <a:cubicBezTo>
                  <a:pt x="1167" y="35"/>
                  <a:pt x="1158" y="31"/>
                  <a:pt x="1152" y="33"/>
                </a:cubicBezTo>
                <a:cubicBezTo>
                  <a:pt x="1149" y="34"/>
                  <a:pt x="1151" y="38"/>
                  <a:pt x="1153" y="38"/>
                </a:cubicBezTo>
                <a:cubicBezTo>
                  <a:pt x="1158" y="38"/>
                  <a:pt x="1162" y="37"/>
                  <a:pt x="1167" y="36"/>
                </a:cubicBezTo>
                <a:cubicBezTo>
                  <a:pt x="1166" y="37"/>
                  <a:pt x="1165" y="37"/>
                  <a:pt x="1164" y="37"/>
                </a:cubicBezTo>
                <a:moveTo>
                  <a:pt x="475" y="450"/>
                </a:moveTo>
                <a:cubicBezTo>
                  <a:pt x="476" y="449"/>
                  <a:pt x="476" y="449"/>
                  <a:pt x="477" y="448"/>
                </a:cubicBezTo>
                <a:cubicBezTo>
                  <a:pt x="475" y="448"/>
                  <a:pt x="476" y="449"/>
                  <a:pt x="475" y="450"/>
                </a:cubicBezTo>
                <a:moveTo>
                  <a:pt x="1182" y="492"/>
                </a:moveTo>
                <a:cubicBezTo>
                  <a:pt x="1189" y="491"/>
                  <a:pt x="1194" y="491"/>
                  <a:pt x="1201" y="487"/>
                </a:cubicBezTo>
                <a:cubicBezTo>
                  <a:pt x="1207" y="483"/>
                  <a:pt x="1194" y="478"/>
                  <a:pt x="1191" y="487"/>
                </a:cubicBezTo>
                <a:cubicBezTo>
                  <a:pt x="1192" y="486"/>
                  <a:pt x="1194" y="486"/>
                  <a:pt x="1195" y="485"/>
                </a:cubicBezTo>
                <a:cubicBezTo>
                  <a:pt x="1192" y="488"/>
                  <a:pt x="1189" y="490"/>
                  <a:pt x="1185" y="490"/>
                </a:cubicBezTo>
                <a:cubicBezTo>
                  <a:pt x="1187" y="487"/>
                  <a:pt x="1191" y="485"/>
                  <a:pt x="1194" y="483"/>
                </a:cubicBezTo>
                <a:cubicBezTo>
                  <a:pt x="1198" y="480"/>
                  <a:pt x="1203" y="467"/>
                  <a:pt x="1197" y="471"/>
                </a:cubicBezTo>
                <a:cubicBezTo>
                  <a:pt x="1192" y="475"/>
                  <a:pt x="1178" y="485"/>
                  <a:pt x="1182" y="492"/>
                </a:cubicBezTo>
                <a:moveTo>
                  <a:pt x="1245" y="335"/>
                </a:moveTo>
                <a:cubicBezTo>
                  <a:pt x="1245" y="335"/>
                  <a:pt x="1242" y="334"/>
                  <a:pt x="1242" y="334"/>
                </a:cubicBezTo>
                <a:cubicBezTo>
                  <a:pt x="1246" y="336"/>
                  <a:pt x="1245" y="335"/>
                  <a:pt x="1245" y="335"/>
                </a:cubicBezTo>
                <a:moveTo>
                  <a:pt x="1165" y="485"/>
                </a:moveTo>
                <a:cubicBezTo>
                  <a:pt x="1169" y="488"/>
                  <a:pt x="1173" y="481"/>
                  <a:pt x="1178" y="479"/>
                </a:cubicBezTo>
                <a:cubicBezTo>
                  <a:pt x="1175" y="478"/>
                  <a:pt x="1159" y="478"/>
                  <a:pt x="1157" y="479"/>
                </a:cubicBezTo>
                <a:cubicBezTo>
                  <a:pt x="1155" y="476"/>
                  <a:pt x="1155" y="473"/>
                  <a:pt x="1158" y="470"/>
                </a:cubicBezTo>
                <a:cubicBezTo>
                  <a:pt x="1143" y="476"/>
                  <a:pt x="1158" y="488"/>
                  <a:pt x="1166" y="481"/>
                </a:cubicBezTo>
                <a:cubicBezTo>
                  <a:pt x="1166" y="483"/>
                  <a:pt x="1166" y="484"/>
                  <a:pt x="1165" y="485"/>
                </a:cubicBezTo>
                <a:moveTo>
                  <a:pt x="1053" y="1934"/>
                </a:moveTo>
                <a:cubicBezTo>
                  <a:pt x="1052" y="1930"/>
                  <a:pt x="1047" y="1917"/>
                  <a:pt x="1043" y="1916"/>
                </a:cubicBezTo>
                <a:cubicBezTo>
                  <a:pt x="1035" y="1914"/>
                  <a:pt x="1044" y="1924"/>
                  <a:pt x="1044" y="1926"/>
                </a:cubicBezTo>
                <a:cubicBezTo>
                  <a:pt x="1042" y="1926"/>
                  <a:pt x="1040" y="1926"/>
                  <a:pt x="1038" y="1926"/>
                </a:cubicBezTo>
                <a:cubicBezTo>
                  <a:pt x="1041" y="1928"/>
                  <a:pt x="1042" y="1932"/>
                  <a:pt x="1046" y="1933"/>
                </a:cubicBezTo>
                <a:cubicBezTo>
                  <a:pt x="1046" y="1932"/>
                  <a:pt x="1046" y="1929"/>
                  <a:pt x="1045" y="1928"/>
                </a:cubicBezTo>
                <a:cubicBezTo>
                  <a:pt x="1046" y="1932"/>
                  <a:pt x="1049" y="1938"/>
                  <a:pt x="1053" y="1934"/>
                </a:cubicBezTo>
                <a:moveTo>
                  <a:pt x="1078" y="1027"/>
                </a:moveTo>
                <a:cubicBezTo>
                  <a:pt x="1077" y="1027"/>
                  <a:pt x="1077" y="1028"/>
                  <a:pt x="1076" y="1028"/>
                </a:cubicBezTo>
                <a:cubicBezTo>
                  <a:pt x="1087" y="1031"/>
                  <a:pt x="1087" y="1025"/>
                  <a:pt x="1089" y="1017"/>
                </a:cubicBezTo>
                <a:cubicBezTo>
                  <a:pt x="1085" y="1017"/>
                  <a:pt x="1082" y="1017"/>
                  <a:pt x="1079" y="1019"/>
                </a:cubicBezTo>
                <a:cubicBezTo>
                  <a:pt x="1082" y="1021"/>
                  <a:pt x="1082" y="1026"/>
                  <a:pt x="1078" y="1027"/>
                </a:cubicBezTo>
                <a:moveTo>
                  <a:pt x="1247" y="338"/>
                </a:moveTo>
                <a:cubicBezTo>
                  <a:pt x="1248" y="339"/>
                  <a:pt x="1246" y="340"/>
                  <a:pt x="1249" y="340"/>
                </a:cubicBezTo>
                <a:cubicBezTo>
                  <a:pt x="1249" y="340"/>
                  <a:pt x="1249" y="339"/>
                  <a:pt x="1249" y="339"/>
                </a:cubicBezTo>
                <a:cubicBezTo>
                  <a:pt x="1249" y="338"/>
                  <a:pt x="1248" y="339"/>
                  <a:pt x="1247" y="338"/>
                </a:cubicBezTo>
                <a:moveTo>
                  <a:pt x="1060" y="1952"/>
                </a:moveTo>
                <a:cubicBezTo>
                  <a:pt x="1056" y="1954"/>
                  <a:pt x="1057" y="1958"/>
                  <a:pt x="1060" y="1954"/>
                </a:cubicBezTo>
                <a:cubicBezTo>
                  <a:pt x="1060" y="1955"/>
                  <a:pt x="1061" y="1955"/>
                  <a:pt x="1062" y="1955"/>
                </a:cubicBezTo>
                <a:cubicBezTo>
                  <a:pt x="1062" y="1954"/>
                  <a:pt x="1061" y="1953"/>
                  <a:pt x="1060" y="1952"/>
                </a:cubicBezTo>
                <a:moveTo>
                  <a:pt x="1341" y="62"/>
                </a:moveTo>
                <a:cubicBezTo>
                  <a:pt x="1338" y="62"/>
                  <a:pt x="1335" y="61"/>
                  <a:pt x="1332" y="61"/>
                </a:cubicBezTo>
                <a:cubicBezTo>
                  <a:pt x="1334" y="63"/>
                  <a:pt x="1338" y="63"/>
                  <a:pt x="1341" y="62"/>
                </a:cubicBezTo>
                <a:moveTo>
                  <a:pt x="1079" y="243"/>
                </a:moveTo>
                <a:cubicBezTo>
                  <a:pt x="1072" y="244"/>
                  <a:pt x="1054" y="243"/>
                  <a:pt x="1054" y="254"/>
                </a:cubicBezTo>
                <a:cubicBezTo>
                  <a:pt x="1061" y="255"/>
                  <a:pt x="1064" y="253"/>
                  <a:pt x="1069" y="251"/>
                </a:cubicBezTo>
                <a:cubicBezTo>
                  <a:pt x="1072" y="250"/>
                  <a:pt x="1086" y="245"/>
                  <a:pt x="1079" y="243"/>
                </a:cubicBezTo>
                <a:moveTo>
                  <a:pt x="1058" y="1942"/>
                </a:moveTo>
                <a:cubicBezTo>
                  <a:pt x="1056" y="1941"/>
                  <a:pt x="1055" y="1941"/>
                  <a:pt x="1054" y="1942"/>
                </a:cubicBezTo>
                <a:cubicBezTo>
                  <a:pt x="1057" y="1944"/>
                  <a:pt x="1059" y="1947"/>
                  <a:pt x="1062" y="1947"/>
                </a:cubicBezTo>
                <a:cubicBezTo>
                  <a:pt x="1062" y="1947"/>
                  <a:pt x="1062" y="1947"/>
                  <a:pt x="1062" y="1947"/>
                </a:cubicBezTo>
                <a:cubicBezTo>
                  <a:pt x="1061" y="1945"/>
                  <a:pt x="1059" y="1943"/>
                  <a:pt x="1058" y="1942"/>
                </a:cubicBezTo>
                <a:moveTo>
                  <a:pt x="1081" y="203"/>
                </a:moveTo>
                <a:cubicBezTo>
                  <a:pt x="1070" y="204"/>
                  <a:pt x="1087" y="212"/>
                  <a:pt x="1081" y="203"/>
                </a:cubicBezTo>
                <a:moveTo>
                  <a:pt x="1202" y="115"/>
                </a:moveTo>
                <a:cubicBezTo>
                  <a:pt x="1207" y="119"/>
                  <a:pt x="1216" y="115"/>
                  <a:pt x="1222" y="115"/>
                </a:cubicBezTo>
                <a:cubicBezTo>
                  <a:pt x="1227" y="115"/>
                  <a:pt x="1234" y="118"/>
                  <a:pt x="1238" y="115"/>
                </a:cubicBezTo>
                <a:cubicBezTo>
                  <a:pt x="1247" y="109"/>
                  <a:pt x="1221" y="106"/>
                  <a:pt x="1220" y="106"/>
                </a:cubicBezTo>
                <a:cubicBezTo>
                  <a:pt x="1212" y="106"/>
                  <a:pt x="1205" y="101"/>
                  <a:pt x="1199" y="110"/>
                </a:cubicBezTo>
                <a:cubicBezTo>
                  <a:pt x="1202" y="110"/>
                  <a:pt x="1203" y="112"/>
                  <a:pt x="1202" y="115"/>
                </a:cubicBezTo>
                <a:moveTo>
                  <a:pt x="1102" y="200"/>
                </a:moveTo>
                <a:cubicBezTo>
                  <a:pt x="1102" y="200"/>
                  <a:pt x="1104" y="198"/>
                  <a:pt x="1100" y="199"/>
                </a:cubicBezTo>
                <a:cubicBezTo>
                  <a:pt x="1100" y="199"/>
                  <a:pt x="1102" y="200"/>
                  <a:pt x="1102" y="200"/>
                </a:cubicBezTo>
                <a:moveTo>
                  <a:pt x="1048" y="1013"/>
                </a:moveTo>
                <a:cubicBezTo>
                  <a:pt x="1046" y="1013"/>
                  <a:pt x="1044" y="1013"/>
                  <a:pt x="1042" y="1015"/>
                </a:cubicBezTo>
                <a:cubicBezTo>
                  <a:pt x="1048" y="1018"/>
                  <a:pt x="1053" y="1013"/>
                  <a:pt x="1048" y="1013"/>
                </a:cubicBezTo>
                <a:moveTo>
                  <a:pt x="817" y="849"/>
                </a:moveTo>
                <a:cubicBezTo>
                  <a:pt x="814" y="849"/>
                  <a:pt x="809" y="855"/>
                  <a:pt x="814" y="856"/>
                </a:cubicBezTo>
                <a:cubicBezTo>
                  <a:pt x="820" y="857"/>
                  <a:pt x="822" y="851"/>
                  <a:pt x="817" y="849"/>
                </a:cubicBezTo>
                <a:moveTo>
                  <a:pt x="888" y="814"/>
                </a:moveTo>
                <a:cubicBezTo>
                  <a:pt x="882" y="821"/>
                  <a:pt x="895" y="824"/>
                  <a:pt x="890" y="813"/>
                </a:cubicBezTo>
                <a:cubicBezTo>
                  <a:pt x="889" y="813"/>
                  <a:pt x="889" y="814"/>
                  <a:pt x="888" y="814"/>
                </a:cubicBezTo>
                <a:moveTo>
                  <a:pt x="881" y="808"/>
                </a:moveTo>
                <a:cubicBezTo>
                  <a:pt x="887" y="822"/>
                  <a:pt x="895" y="801"/>
                  <a:pt x="885" y="799"/>
                </a:cubicBezTo>
                <a:cubicBezTo>
                  <a:pt x="886" y="803"/>
                  <a:pt x="884" y="808"/>
                  <a:pt x="881" y="808"/>
                </a:cubicBezTo>
                <a:moveTo>
                  <a:pt x="723" y="732"/>
                </a:moveTo>
                <a:cubicBezTo>
                  <a:pt x="722" y="733"/>
                  <a:pt x="720" y="735"/>
                  <a:pt x="725" y="733"/>
                </a:cubicBezTo>
                <a:cubicBezTo>
                  <a:pt x="724" y="733"/>
                  <a:pt x="723" y="732"/>
                  <a:pt x="723" y="732"/>
                </a:cubicBezTo>
                <a:moveTo>
                  <a:pt x="1015" y="909"/>
                </a:moveTo>
                <a:cubicBezTo>
                  <a:pt x="1022" y="909"/>
                  <a:pt x="1046" y="906"/>
                  <a:pt x="1029" y="901"/>
                </a:cubicBezTo>
                <a:cubicBezTo>
                  <a:pt x="1018" y="898"/>
                  <a:pt x="1016" y="900"/>
                  <a:pt x="1015" y="909"/>
                </a:cubicBezTo>
                <a:moveTo>
                  <a:pt x="1246" y="1199"/>
                </a:moveTo>
                <a:cubicBezTo>
                  <a:pt x="1252" y="1190"/>
                  <a:pt x="1254" y="1183"/>
                  <a:pt x="1241" y="1183"/>
                </a:cubicBezTo>
                <a:cubicBezTo>
                  <a:pt x="1238" y="1183"/>
                  <a:pt x="1213" y="1181"/>
                  <a:pt x="1222" y="1191"/>
                </a:cubicBezTo>
                <a:cubicBezTo>
                  <a:pt x="1220" y="1191"/>
                  <a:pt x="1219" y="1194"/>
                  <a:pt x="1220" y="1197"/>
                </a:cubicBezTo>
                <a:cubicBezTo>
                  <a:pt x="1221" y="1197"/>
                  <a:pt x="1222" y="1197"/>
                  <a:pt x="1223" y="1197"/>
                </a:cubicBezTo>
                <a:cubicBezTo>
                  <a:pt x="1215" y="1205"/>
                  <a:pt x="1227" y="1213"/>
                  <a:pt x="1234" y="1207"/>
                </a:cubicBezTo>
                <a:cubicBezTo>
                  <a:pt x="1235" y="1206"/>
                  <a:pt x="1238" y="1203"/>
                  <a:pt x="1241" y="1205"/>
                </a:cubicBezTo>
                <a:cubicBezTo>
                  <a:pt x="1241" y="1204"/>
                  <a:pt x="1241" y="1203"/>
                  <a:pt x="1241" y="1202"/>
                </a:cubicBezTo>
                <a:cubicBezTo>
                  <a:pt x="1244" y="1203"/>
                  <a:pt x="1246" y="1202"/>
                  <a:pt x="1246" y="1199"/>
                </a:cubicBezTo>
                <a:moveTo>
                  <a:pt x="1166" y="2015"/>
                </a:moveTo>
                <a:cubicBezTo>
                  <a:pt x="1159" y="2008"/>
                  <a:pt x="1151" y="2004"/>
                  <a:pt x="1142" y="2010"/>
                </a:cubicBezTo>
                <a:cubicBezTo>
                  <a:pt x="1145" y="2013"/>
                  <a:pt x="1150" y="2014"/>
                  <a:pt x="1154" y="2016"/>
                </a:cubicBezTo>
                <a:cubicBezTo>
                  <a:pt x="1153" y="2015"/>
                  <a:pt x="1151" y="2013"/>
                  <a:pt x="1149" y="2012"/>
                </a:cubicBezTo>
                <a:cubicBezTo>
                  <a:pt x="1151" y="2011"/>
                  <a:pt x="1153" y="2011"/>
                  <a:pt x="1155" y="2012"/>
                </a:cubicBezTo>
                <a:cubicBezTo>
                  <a:pt x="1157" y="2015"/>
                  <a:pt x="1165" y="2017"/>
                  <a:pt x="1168" y="2018"/>
                </a:cubicBezTo>
                <a:cubicBezTo>
                  <a:pt x="1167" y="2017"/>
                  <a:pt x="1167" y="2016"/>
                  <a:pt x="1166" y="2015"/>
                </a:cubicBezTo>
                <a:moveTo>
                  <a:pt x="1205" y="2003"/>
                </a:moveTo>
                <a:cubicBezTo>
                  <a:pt x="1202" y="2003"/>
                  <a:pt x="1200" y="2004"/>
                  <a:pt x="1198" y="2005"/>
                </a:cubicBezTo>
                <a:cubicBezTo>
                  <a:pt x="1201" y="2007"/>
                  <a:pt x="1206" y="2006"/>
                  <a:pt x="1208" y="2004"/>
                </a:cubicBezTo>
                <a:cubicBezTo>
                  <a:pt x="1207" y="2003"/>
                  <a:pt x="1206" y="2003"/>
                  <a:pt x="1205" y="2003"/>
                </a:cubicBezTo>
                <a:moveTo>
                  <a:pt x="1116" y="1996"/>
                </a:moveTo>
                <a:cubicBezTo>
                  <a:pt x="1117" y="1995"/>
                  <a:pt x="1118" y="1997"/>
                  <a:pt x="1118" y="1995"/>
                </a:cubicBezTo>
                <a:cubicBezTo>
                  <a:pt x="1122" y="2001"/>
                  <a:pt x="1127" y="1995"/>
                  <a:pt x="1120" y="1993"/>
                </a:cubicBezTo>
                <a:cubicBezTo>
                  <a:pt x="1116" y="1992"/>
                  <a:pt x="1113" y="1992"/>
                  <a:pt x="1116" y="1996"/>
                </a:cubicBezTo>
                <a:moveTo>
                  <a:pt x="1124" y="1986"/>
                </a:moveTo>
                <a:cubicBezTo>
                  <a:pt x="1120" y="1990"/>
                  <a:pt x="1124" y="1995"/>
                  <a:pt x="1129" y="1996"/>
                </a:cubicBezTo>
                <a:cubicBezTo>
                  <a:pt x="1127" y="1994"/>
                  <a:pt x="1127" y="1993"/>
                  <a:pt x="1125" y="1991"/>
                </a:cubicBezTo>
                <a:cubicBezTo>
                  <a:pt x="1126" y="1992"/>
                  <a:pt x="1128" y="1992"/>
                  <a:pt x="1129" y="1993"/>
                </a:cubicBezTo>
                <a:cubicBezTo>
                  <a:pt x="1128" y="1991"/>
                  <a:pt x="1125" y="1987"/>
                  <a:pt x="1124" y="1986"/>
                </a:cubicBezTo>
                <a:moveTo>
                  <a:pt x="1109" y="1994"/>
                </a:moveTo>
                <a:cubicBezTo>
                  <a:pt x="1108" y="1996"/>
                  <a:pt x="1110" y="1998"/>
                  <a:pt x="1109" y="1994"/>
                </a:cubicBezTo>
                <a:moveTo>
                  <a:pt x="1097" y="1994"/>
                </a:moveTo>
                <a:cubicBezTo>
                  <a:pt x="1097" y="1994"/>
                  <a:pt x="1096" y="1993"/>
                  <a:pt x="1095" y="1994"/>
                </a:cubicBezTo>
                <a:cubicBezTo>
                  <a:pt x="1096" y="1995"/>
                  <a:pt x="1097" y="1995"/>
                  <a:pt x="1099" y="1995"/>
                </a:cubicBezTo>
                <a:cubicBezTo>
                  <a:pt x="1098" y="1995"/>
                  <a:pt x="1098" y="1994"/>
                  <a:pt x="1097" y="1994"/>
                </a:cubicBezTo>
                <a:moveTo>
                  <a:pt x="1124" y="2005"/>
                </a:moveTo>
                <a:cubicBezTo>
                  <a:pt x="1125" y="2006"/>
                  <a:pt x="1126" y="2007"/>
                  <a:pt x="1128" y="2007"/>
                </a:cubicBezTo>
                <a:cubicBezTo>
                  <a:pt x="1128" y="2006"/>
                  <a:pt x="1129" y="2006"/>
                  <a:pt x="1129" y="2005"/>
                </a:cubicBezTo>
                <a:cubicBezTo>
                  <a:pt x="1127" y="2005"/>
                  <a:pt x="1126" y="2005"/>
                  <a:pt x="1124" y="2005"/>
                </a:cubicBezTo>
                <a:moveTo>
                  <a:pt x="1077" y="1972"/>
                </a:moveTo>
                <a:cubicBezTo>
                  <a:pt x="1080" y="1979"/>
                  <a:pt x="1082" y="1969"/>
                  <a:pt x="1077" y="1972"/>
                </a:cubicBezTo>
                <a:moveTo>
                  <a:pt x="1055" y="1954"/>
                </a:moveTo>
                <a:cubicBezTo>
                  <a:pt x="1054" y="1955"/>
                  <a:pt x="1053" y="1957"/>
                  <a:pt x="1055" y="1959"/>
                </a:cubicBezTo>
                <a:cubicBezTo>
                  <a:pt x="1057" y="1956"/>
                  <a:pt x="1056" y="1956"/>
                  <a:pt x="1055" y="1954"/>
                </a:cubicBezTo>
                <a:moveTo>
                  <a:pt x="1056" y="1948"/>
                </a:moveTo>
                <a:cubicBezTo>
                  <a:pt x="1056" y="1948"/>
                  <a:pt x="1055" y="1948"/>
                  <a:pt x="1054" y="1948"/>
                </a:cubicBezTo>
                <a:cubicBezTo>
                  <a:pt x="1055" y="1951"/>
                  <a:pt x="1059" y="1951"/>
                  <a:pt x="1061" y="1951"/>
                </a:cubicBezTo>
                <a:cubicBezTo>
                  <a:pt x="1061" y="1948"/>
                  <a:pt x="1059" y="1946"/>
                  <a:pt x="1056" y="1946"/>
                </a:cubicBezTo>
                <a:cubicBezTo>
                  <a:pt x="1058" y="1948"/>
                  <a:pt x="1056" y="1949"/>
                  <a:pt x="1056" y="1948"/>
                </a:cubicBezTo>
                <a:moveTo>
                  <a:pt x="1046" y="1942"/>
                </a:moveTo>
                <a:cubicBezTo>
                  <a:pt x="1046" y="1944"/>
                  <a:pt x="1046" y="1946"/>
                  <a:pt x="1049" y="1947"/>
                </a:cubicBezTo>
                <a:cubicBezTo>
                  <a:pt x="1050" y="1943"/>
                  <a:pt x="1049" y="1942"/>
                  <a:pt x="1046" y="1942"/>
                </a:cubicBezTo>
                <a:moveTo>
                  <a:pt x="1071" y="1963"/>
                </a:moveTo>
                <a:cubicBezTo>
                  <a:pt x="1069" y="1962"/>
                  <a:pt x="1067" y="1961"/>
                  <a:pt x="1065" y="1960"/>
                </a:cubicBezTo>
                <a:cubicBezTo>
                  <a:pt x="1067" y="1963"/>
                  <a:pt x="1069" y="1963"/>
                  <a:pt x="1071" y="1963"/>
                </a:cubicBezTo>
                <a:moveTo>
                  <a:pt x="1076" y="1965"/>
                </a:moveTo>
                <a:cubicBezTo>
                  <a:pt x="1075" y="1965"/>
                  <a:pt x="1073" y="1964"/>
                  <a:pt x="1072" y="1963"/>
                </a:cubicBezTo>
                <a:cubicBezTo>
                  <a:pt x="1073" y="1964"/>
                  <a:pt x="1076" y="1966"/>
                  <a:pt x="1078" y="1968"/>
                </a:cubicBezTo>
                <a:cubicBezTo>
                  <a:pt x="1079" y="1966"/>
                  <a:pt x="1077" y="1966"/>
                  <a:pt x="1076" y="1965"/>
                </a:cubicBezTo>
                <a:moveTo>
                  <a:pt x="1044" y="1934"/>
                </a:moveTo>
                <a:cubicBezTo>
                  <a:pt x="1043" y="1931"/>
                  <a:pt x="1040" y="1929"/>
                  <a:pt x="1038" y="1930"/>
                </a:cubicBezTo>
                <a:cubicBezTo>
                  <a:pt x="1039" y="1933"/>
                  <a:pt x="1041" y="1934"/>
                  <a:pt x="1044" y="1934"/>
                </a:cubicBezTo>
                <a:moveTo>
                  <a:pt x="1037" y="1912"/>
                </a:moveTo>
                <a:cubicBezTo>
                  <a:pt x="1038" y="1914"/>
                  <a:pt x="1041" y="1915"/>
                  <a:pt x="1044" y="1915"/>
                </a:cubicBezTo>
                <a:cubicBezTo>
                  <a:pt x="1043" y="1912"/>
                  <a:pt x="1040" y="1910"/>
                  <a:pt x="1038" y="1907"/>
                </a:cubicBezTo>
                <a:cubicBezTo>
                  <a:pt x="1038" y="1909"/>
                  <a:pt x="1037" y="1910"/>
                  <a:pt x="1037" y="1912"/>
                </a:cubicBezTo>
                <a:moveTo>
                  <a:pt x="1031" y="1863"/>
                </a:moveTo>
                <a:cubicBezTo>
                  <a:pt x="1027" y="1859"/>
                  <a:pt x="1020" y="1863"/>
                  <a:pt x="1031" y="1865"/>
                </a:cubicBezTo>
                <a:cubicBezTo>
                  <a:pt x="1031" y="1865"/>
                  <a:pt x="1031" y="1864"/>
                  <a:pt x="1031" y="1863"/>
                </a:cubicBezTo>
                <a:moveTo>
                  <a:pt x="1024" y="1855"/>
                </a:moveTo>
                <a:cubicBezTo>
                  <a:pt x="1022" y="1855"/>
                  <a:pt x="1021" y="1855"/>
                  <a:pt x="1020" y="1856"/>
                </a:cubicBezTo>
                <a:cubicBezTo>
                  <a:pt x="1022" y="1858"/>
                  <a:pt x="1023" y="1858"/>
                  <a:pt x="1026" y="1856"/>
                </a:cubicBezTo>
                <a:cubicBezTo>
                  <a:pt x="1026" y="1856"/>
                  <a:pt x="1024" y="1856"/>
                  <a:pt x="1024" y="1855"/>
                </a:cubicBezTo>
                <a:moveTo>
                  <a:pt x="1035" y="1872"/>
                </a:moveTo>
                <a:cubicBezTo>
                  <a:pt x="1035" y="1871"/>
                  <a:pt x="1036" y="1869"/>
                  <a:pt x="1033" y="1868"/>
                </a:cubicBezTo>
                <a:cubicBezTo>
                  <a:pt x="1032" y="1870"/>
                  <a:pt x="1034" y="1870"/>
                  <a:pt x="1035" y="1872"/>
                </a:cubicBezTo>
                <a:moveTo>
                  <a:pt x="1029" y="1869"/>
                </a:moveTo>
                <a:cubicBezTo>
                  <a:pt x="1030" y="1870"/>
                  <a:pt x="1029" y="1872"/>
                  <a:pt x="1032" y="1871"/>
                </a:cubicBezTo>
                <a:cubicBezTo>
                  <a:pt x="1032" y="1869"/>
                  <a:pt x="1030" y="1870"/>
                  <a:pt x="1029" y="1869"/>
                </a:cubicBezTo>
                <a:moveTo>
                  <a:pt x="1019" y="1838"/>
                </a:moveTo>
                <a:cubicBezTo>
                  <a:pt x="1022" y="1835"/>
                  <a:pt x="1022" y="1832"/>
                  <a:pt x="1018" y="1831"/>
                </a:cubicBezTo>
                <a:cubicBezTo>
                  <a:pt x="1019" y="1830"/>
                  <a:pt x="1019" y="1830"/>
                  <a:pt x="1020" y="1830"/>
                </a:cubicBezTo>
                <a:cubicBezTo>
                  <a:pt x="1016" y="1827"/>
                  <a:pt x="1011" y="1823"/>
                  <a:pt x="1018" y="1821"/>
                </a:cubicBezTo>
                <a:cubicBezTo>
                  <a:pt x="1013" y="1812"/>
                  <a:pt x="1005" y="1813"/>
                  <a:pt x="1009" y="1823"/>
                </a:cubicBezTo>
                <a:cubicBezTo>
                  <a:pt x="1012" y="1831"/>
                  <a:pt x="1009" y="1837"/>
                  <a:pt x="1019" y="1838"/>
                </a:cubicBezTo>
                <a:moveTo>
                  <a:pt x="1225" y="1148"/>
                </a:moveTo>
                <a:cubicBezTo>
                  <a:pt x="1221" y="1152"/>
                  <a:pt x="1227" y="1154"/>
                  <a:pt x="1225" y="1148"/>
                </a:cubicBezTo>
                <a:moveTo>
                  <a:pt x="1303" y="1226"/>
                </a:moveTo>
                <a:cubicBezTo>
                  <a:pt x="1303" y="1225"/>
                  <a:pt x="1304" y="1224"/>
                  <a:pt x="1304" y="1222"/>
                </a:cubicBezTo>
                <a:cubicBezTo>
                  <a:pt x="1302" y="1223"/>
                  <a:pt x="1303" y="1224"/>
                  <a:pt x="1303" y="1226"/>
                </a:cubicBezTo>
                <a:moveTo>
                  <a:pt x="1894" y="300"/>
                </a:moveTo>
                <a:cubicBezTo>
                  <a:pt x="1895" y="301"/>
                  <a:pt x="1896" y="301"/>
                  <a:pt x="1894" y="300"/>
                </a:cubicBezTo>
                <a:moveTo>
                  <a:pt x="2171" y="302"/>
                </a:moveTo>
                <a:cubicBezTo>
                  <a:pt x="2173" y="302"/>
                  <a:pt x="2174" y="301"/>
                  <a:pt x="2176" y="300"/>
                </a:cubicBezTo>
                <a:cubicBezTo>
                  <a:pt x="2171" y="293"/>
                  <a:pt x="2166" y="300"/>
                  <a:pt x="2171" y="302"/>
                </a:cubicBezTo>
                <a:moveTo>
                  <a:pt x="1853" y="336"/>
                </a:moveTo>
                <a:cubicBezTo>
                  <a:pt x="1869" y="342"/>
                  <a:pt x="1854" y="323"/>
                  <a:pt x="1853" y="336"/>
                </a:cubicBezTo>
                <a:moveTo>
                  <a:pt x="2249" y="639"/>
                </a:moveTo>
                <a:cubicBezTo>
                  <a:pt x="2248" y="641"/>
                  <a:pt x="2248" y="643"/>
                  <a:pt x="2249" y="645"/>
                </a:cubicBezTo>
                <a:cubicBezTo>
                  <a:pt x="2250" y="642"/>
                  <a:pt x="2249" y="640"/>
                  <a:pt x="2249" y="639"/>
                </a:cubicBezTo>
                <a:moveTo>
                  <a:pt x="2197" y="634"/>
                </a:moveTo>
                <a:cubicBezTo>
                  <a:pt x="2196" y="632"/>
                  <a:pt x="2197" y="631"/>
                  <a:pt x="2195" y="630"/>
                </a:cubicBezTo>
                <a:cubicBezTo>
                  <a:pt x="2194" y="633"/>
                  <a:pt x="2196" y="633"/>
                  <a:pt x="2197" y="634"/>
                </a:cubicBezTo>
                <a:moveTo>
                  <a:pt x="2238" y="626"/>
                </a:moveTo>
                <a:cubicBezTo>
                  <a:pt x="2238" y="627"/>
                  <a:pt x="2236" y="626"/>
                  <a:pt x="2237" y="628"/>
                </a:cubicBezTo>
                <a:cubicBezTo>
                  <a:pt x="2240" y="627"/>
                  <a:pt x="2238" y="627"/>
                  <a:pt x="2238" y="626"/>
                </a:cubicBezTo>
                <a:moveTo>
                  <a:pt x="2215" y="626"/>
                </a:moveTo>
                <a:cubicBezTo>
                  <a:pt x="2214" y="625"/>
                  <a:pt x="2214" y="623"/>
                  <a:pt x="2212" y="626"/>
                </a:cubicBezTo>
                <a:cubicBezTo>
                  <a:pt x="2213" y="626"/>
                  <a:pt x="2215" y="625"/>
                  <a:pt x="2215" y="626"/>
                </a:cubicBezTo>
                <a:moveTo>
                  <a:pt x="2222" y="619"/>
                </a:moveTo>
                <a:cubicBezTo>
                  <a:pt x="2223" y="619"/>
                  <a:pt x="2221" y="620"/>
                  <a:pt x="2223" y="621"/>
                </a:cubicBezTo>
                <a:cubicBezTo>
                  <a:pt x="2225" y="618"/>
                  <a:pt x="2223" y="619"/>
                  <a:pt x="2222" y="619"/>
                </a:cubicBezTo>
                <a:moveTo>
                  <a:pt x="2226" y="622"/>
                </a:moveTo>
                <a:cubicBezTo>
                  <a:pt x="2227" y="620"/>
                  <a:pt x="2229" y="620"/>
                  <a:pt x="2227" y="618"/>
                </a:cubicBezTo>
                <a:cubicBezTo>
                  <a:pt x="2224" y="619"/>
                  <a:pt x="2226" y="620"/>
                  <a:pt x="2226" y="622"/>
                </a:cubicBezTo>
                <a:moveTo>
                  <a:pt x="2213" y="614"/>
                </a:moveTo>
                <a:cubicBezTo>
                  <a:pt x="2213" y="615"/>
                  <a:pt x="2213" y="615"/>
                  <a:pt x="2213" y="616"/>
                </a:cubicBezTo>
                <a:cubicBezTo>
                  <a:pt x="2214" y="615"/>
                  <a:pt x="2213" y="615"/>
                  <a:pt x="2213" y="614"/>
                </a:cubicBezTo>
                <a:moveTo>
                  <a:pt x="2219" y="615"/>
                </a:moveTo>
                <a:cubicBezTo>
                  <a:pt x="2219" y="614"/>
                  <a:pt x="2221" y="615"/>
                  <a:pt x="2219" y="613"/>
                </a:cubicBezTo>
                <a:cubicBezTo>
                  <a:pt x="2217" y="613"/>
                  <a:pt x="2219" y="614"/>
                  <a:pt x="2219" y="615"/>
                </a:cubicBezTo>
                <a:moveTo>
                  <a:pt x="2224" y="613"/>
                </a:moveTo>
                <a:cubicBezTo>
                  <a:pt x="2224" y="613"/>
                  <a:pt x="2224" y="615"/>
                  <a:pt x="2225" y="614"/>
                </a:cubicBezTo>
                <a:cubicBezTo>
                  <a:pt x="2227" y="613"/>
                  <a:pt x="2225" y="614"/>
                  <a:pt x="2224" y="613"/>
                </a:cubicBezTo>
                <a:moveTo>
                  <a:pt x="2233" y="611"/>
                </a:moveTo>
                <a:cubicBezTo>
                  <a:pt x="2234" y="612"/>
                  <a:pt x="2234" y="614"/>
                  <a:pt x="2237" y="610"/>
                </a:cubicBezTo>
                <a:cubicBezTo>
                  <a:pt x="2235" y="611"/>
                  <a:pt x="2234" y="611"/>
                  <a:pt x="2233" y="611"/>
                </a:cubicBezTo>
                <a:moveTo>
                  <a:pt x="2243" y="609"/>
                </a:moveTo>
                <a:cubicBezTo>
                  <a:pt x="2241" y="609"/>
                  <a:pt x="2240" y="608"/>
                  <a:pt x="2240" y="610"/>
                </a:cubicBezTo>
                <a:cubicBezTo>
                  <a:pt x="2243" y="611"/>
                  <a:pt x="2244" y="612"/>
                  <a:pt x="2246" y="609"/>
                </a:cubicBezTo>
                <a:cubicBezTo>
                  <a:pt x="2245" y="609"/>
                  <a:pt x="2244" y="609"/>
                  <a:pt x="2243" y="609"/>
                </a:cubicBezTo>
                <a:moveTo>
                  <a:pt x="2212" y="610"/>
                </a:moveTo>
                <a:cubicBezTo>
                  <a:pt x="2212" y="611"/>
                  <a:pt x="2210" y="611"/>
                  <a:pt x="2211" y="613"/>
                </a:cubicBezTo>
                <a:cubicBezTo>
                  <a:pt x="2213" y="611"/>
                  <a:pt x="2212" y="611"/>
                  <a:pt x="2212" y="610"/>
                </a:cubicBezTo>
                <a:moveTo>
                  <a:pt x="2165" y="607"/>
                </a:moveTo>
                <a:cubicBezTo>
                  <a:pt x="2167" y="609"/>
                  <a:pt x="2166" y="611"/>
                  <a:pt x="2170" y="610"/>
                </a:cubicBezTo>
                <a:cubicBezTo>
                  <a:pt x="2169" y="608"/>
                  <a:pt x="2167" y="608"/>
                  <a:pt x="2165" y="607"/>
                </a:cubicBezTo>
                <a:moveTo>
                  <a:pt x="2166" y="596"/>
                </a:moveTo>
                <a:cubicBezTo>
                  <a:pt x="2166" y="595"/>
                  <a:pt x="2166" y="594"/>
                  <a:pt x="2166" y="593"/>
                </a:cubicBezTo>
                <a:cubicBezTo>
                  <a:pt x="2163" y="596"/>
                  <a:pt x="2165" y="595"/>
                  <a:pt x="2166" y="596"/>
                </a:cubicBezTo>
                <a:moveTo>
                  <a:pt x="2238" y="591"/>
                </a:moveTo>
                <a:cubicBezTo>
                  <a:pt x="2243" y="579"/>
                  <a:pt x="2217" y="591"/>
                  <a:pt x="2238" y="591"/>
                </a:cubicBezTo>
                <a:moveTo>
                  <a:pt x="2214" y="592"/>
                </a:moveTo>
                <a:cubicBezTo>
                  <a:pt x="2214" y="592"/>
                  <a:pt x="2213" y="591"/>
                  <a:pt x="2212" y="591"/>
                </a:cubicBezTo>
                <a:cubicBezTo>
                  <a:pt x="2213" y="593"/>
                  <a:pt x="2214" y="593"/>
                  <a:pt x="2215" y="594"/>
                </a:cubicBezTo>
                <a:cubicBezTo>
                  <a:pt x="2214" y="593"/>
                  <a:pt x="2214" y="592"/>
                  <a:pt x="2214" y="592"/>
                </a:cubicBezTo>
                <a:moveTo>
                  <a:pt x="2219" y="576"/>
                </a:moveTo>
                <a:cubicBezTo>
                  <a:pt x="2220" y="579"/>
                  <a:pt x="2222" y="580"/>
                  <a:pt x="2223" y="576"/>
                </a:cubicBezTo>
                <a:cubicBezTo>
                  <a:pt x="2222" y="575"/>
                  <a:pt x="2220" y="575"/>
                  <a:pt x="2219" y="576"/>
                </a:cubicBezTo>
                <a:moveTo>
                  <a:pt x="2233" y="597"/>
                </a:moveTo>
                <a:cubicBezTo>
                  <a:pt x="2223" y="594"/>
                  <a:pt x="2238" y="611"/>
                  <a:pt x="2233" y="597"/>
                </a:cubicBezTo>
                <a:moveTo>
                  <a:pt x="2226" y="614"/>
                </a:moveTo>
                <a:cubicBezTo>
                  <a:pt x="2226" y="614"/>
                  <a:pt x="2226" y="614"/>
                  <a:pt x="2226" y="614"/>
                </a:cubicBezTo>
                <a:moveTo>
                  <a:pt x="2214" y="619"/>
                </a:moveTo>
                <a:cubicBezTo>
                  <a:pt x="2214" y="618"/>
                  <a:pt x="2215" y="617"/>
                  <a:pt x="2214" y="618"/>
                </a:cubicBezTo>
                <a:cubicBezTo>
                  <a:pt x="2212" y="619"/>
                  <a:pt x="2214" y="618"/>
                  <a:pt x="2214" y="619"/>
                </a:cubicBezTo>
                <a:moveTo>
                  <a:pt x="2230" y="572"/>
                </a:moveTo>
                <a:cubicBezTo>
                  <a:pt x="2228" y="573"/>
                  <a:pt x="2227" y="572"/>
                  <a:pt x="2226" y="573"/>
                </a:cubicBezTo>
                <a:cubicBezTo>
                  <a:pt x="2230" y="575"/>
                  <a:pt x="2229" y="573"/>
                  <a:pt x="2230" y="572"/>
                </a:cubicBezTo>
                <a:moveTo>
                  <a:pt x="2224" y="568"/>
                </a:moveTo>
                <a:cubicBezTo>
                  <a:pt x="2225" y="568"/>
                  <a:pt x="2224" y="570"/>
                  <a:pt x="2226" y="569"/>
                </a:cubicBezTo>
                <a:cubicBezTo>
                  <a:pt x="2225" y="568"/>
                  <a:pt x="2225" y="569"/>
                  <a:pt x="2224" y="568"/>
                </a:cubicBezTo>
                <a:moveTo>
                  <a:pt x="2213" y="564"/>
                </a:moveTo>
                <a:cubicBezTo>
                  <a:pt x="2212" y="567"/>
                  <a:pt x="2215" y="567"/>
                  <a:pt x="2213" y="564"/>
                </a:cubicBezTo>
                <a:moveTo>
                  <a:pt x="2038" y="534"/>
                </a:moveTo>
                <a:cubicBezTo>
                  <a:pt x="2038" y="534"/>
                  <a:pt x="2037" y="533"/>
                  <a:pt x="2035" y="534"/>
                </a:cubicBezTo>
                <a:cubicBezTo>
                  <a:pt x="2036" y="535"/>
                  <a:pt x="2037" y="534"/>
                  <a:pt x="2038" y="534"/>
                </a:cubicBezTo>
                <a:moveTo>
                  <a:pt x="2108" y="530"/>
                </a:moveTo>
                <a:cubicBezTo>
                  <a:pt x="2108" y="530"/>
                  <a:pt x="2110" y="529"/>
                  <a:pt x="2107" y="529"/>
                </a:cubicBezTo>
                <a:cubicBezTo>
                  <a:pt x="2106" y="530"/>
                  <a:pt x="2108" y="530"/>
                  <a:pt x="2108" y="530"/>
                </a:cubicBezTo>
                <a:moveTo>
                  <a:pt x="2085" y="498"/>
                </a:moveTo>
                <a:cubicBezTo>
                  <a:pt x="2085" y="501"/>
                  <a:pt x="2086" y="504"/>
                  <a:pt x="2088" y="506"/>
                </a:cubicBezTo>
                <a:cubicBezTo>
                  <a:pt x="2087" y="504"/>
                  <a:pt x="2086" y="500"/>
                  <a:pt x="2085" y="498"/>
                </a:cubicBezTo>
                <a:moveTo>
                  <a:pt x="2090" y="501"/>
                </a:moveTo>
                <a:cubicBezTo>
                  <a:pt x="2090" y="496"/>
                  <a:pt x="2084" y="498"/>
                  <a:pt x="2090" y="501"/>
                </a:cubicBezTo>
                <a:moveTo>
                  <a:pt x="1984" y="377"/>
                </a:moveTo>
                <a:cubicBezTo>
                  <a:pt x="1983" y="377"/>
                  <a:pt x="1981" y="377"/>
                  <a:pt x="1980" y="378"/>
                </a:cubicBezTo>
                <a:cubicBezTo>
                  <a:pt x="1981" y="378"/>
                  <a:pt x="1983" y="377"/>
                  <a:pt x="1984" y="377"/>
                </a:cubicBezTo>
                <a:moveTo>
                  <a:pt x="1976" y="383"/>
                </a:moveTo>
                <a:cubicBezTo>
                  <a:pt x="1976" y="382"/>
                  <a:pt x="1977" y="381"/>
                  <a:pt x="1976" y="380"/>
                </a:cubicBezTo>
                <a:cubicBezTo>
                  <a:pt x="1973" y="383"/>
                  <a:pt x="1976" y="382"/>
                  <a:pt x="1976" y="383"/>
                </a:cubicBezTo>
                <a:moveTo>
                  <a:pt x="1810" y="370"/>
                </a:moveTo>
                <a:cubicBezTo>
                  <a:pt x="1809" y="369"/>
                  <a:pt x="1808" y="368"/>
                  <a:pt x="1806" y="369"/>
                </a:cubicBezTo>
                <a:cubicBezTo>
                  <a:pt x="1807" y="370"/>
                  <a:pt x="1809" y="370"/>
                  <a:pt x="1810" y="370"/>
                </a:cubicBezTo>
                <a:moveTo>
                  <a:pt x="1871" y="367"/>
                </a:moveTo>
                <a:cubicBezTo>
                  <a:pt x="1872" y="366"/>
                  <a:pt x="1874" y="365"/>
                  <a:pt x="1873" y="363"/>
                </a:cubicBezTo>
                <a:cubicBezTo>
                  <a:pt x="1871" y="364"/>
                  <a:pt x="1869" y="365"/>
                  <a:pt x="1868" y="368"/>
                </a:cubicBezTo>
                <a:cubicBezTo>
                  <a:pt x="1869" y="368"/>
                  <a:pt x="1870" y="367"/>
                  <a:pt x="1871" y="367"/>
                </a:cubicBezTo>
                <a:moveTo>
                  <a:pt x="2046" y="361"/>
                </a:moveTo>
                <a:cubicBezTo>
                  <a:pt x="2046" y="361"/>
                  <a:pt x="2047" y="363"/>
                  <a:pt x="2049" y="363"/>
                </a:cubicBezTo>
                <a:cubicBezTo>
                  <a:pt x="2048" y="361"/>
                  <a:pt x="2047" y="362"/>
                  <a:pt x="2046" y="361"/>
                </a:cubicBezTo>
                <a:moveTo>
                  <a:pt x="1857" y="327"/>
                </a:moveTo>
                <a:cubicBezTo>
                  <a:pt x="1856" y="328"/>
                  <a:pt x="1856" y="328"/>
                  <a:pt x="1857" y="327"/>
                </a:cubicBezTo>
                <a:moveTo>
                  <a:pt x="1843" y="326"/>
                </a:moveTo>
                <a:cubicBezTo>
                  <a:pt x="1843" y="326"/>
                  <a:pt x="1841" y="326"/>
                  <a:pt x="1842" y="327"/>
                </a:cubicBezTo>
                <a:cubicBezTo>
                  <a:pt x="1843" y="327"/>
                  <a:pt x="1843" y="325"/>
                  <a:pt x="1843" y="326"/>
                </a:cubicBezTo>
                <a:moveTo>
                  <a:pt x="1855" y="327"/>
                </a:moveTo>
                <a:cubicBezTo>
                  <a:pt x="1855" y="326"/>
                  <a:pt x="1857" y="326"/>
                  <a:pt x="1855" y="325"/>
                </a:cubicBezTo>
                <a:cubicBezTo>
                  <a:pt x="1853" y="326"/>
                  <a:pt x="1855" y="326"/>
                  <a:pt x="1855" y="327"/>
                </a:cubicBezTo>
                <a:moveTo>
                  <a:pt x="2124" y="326"/>
                </a:moveTo>
                <a:cubicBezTo>
                  <a:pt x="2130" y="325"/>
                  <a:pt x="2131" y="318"/>
                  <a:pt x="2133" y="313"/>
                </a:cubicBezTo>
                <a:cubicBezTo>
                  <a:pt x="2125" y="312"/>
                  <a:pt x="2122" y="320"/>
                  <a:pt x="2124" y="326"/>
                </a:cubicBezTo>
                <a:moveTo>
                  <a:pt x="1858" y="321"/>
                </a:moveTo>
                <a:cubicBezTo>
                  <a:pt x="1859" y="314"/>
                  <a:pt x="1850" y="316"/>
                  <a:pt x="1851" y="321"/>
                </a:cubicBezTo>
                <a:cubicBezTo>
                  <a:pt x="1851" y="326"/>
                  <a:pt x="1861" y="326"/>
                  <a:pt x="1863" y="323"/>
                </a:cubicBezTo>
                <a:cubicBezTo>
                  <a:pt x="1861" y="323"/>
                  <a:pt x="1860" y="322"/>
                  <a:pt x="1858" y="321"/>
                </a:cubicBezTo>
                <a:moveTo>
                  <a:pt x="1844" y="321"/>
                </a:moveTo>
                <a:cubicBezTo>
                  <a:pt x="1844" y="323"/>
                  <a:pt x="1842" y="324"/>
                  <a:pt x="1845" y="324"/>
                </a:cubicBezTo>
                <a:cubicBezTo>
                  <a:pt x="1847" y="321"/>
                  <a:pt x="1845" y="322"/>
                  <a:pt x="1844" y="321"/>
                </a:cubicBezTo>
                <a:moveTo>
                  <a:pt x="2054" y="309"/>
                </a:moveTo>
                <a:cubicBezTo>
                  <a:pt x="2052" y="309"/>
                  <a:pt x="2051" y="307"/>
                  <a:pt x="2050" y="311"/>
                </a:cubicBezTo>
                <a:cubicBezTo>
                  <a:pt x="2053" y="312"/>
                  <a:pt x="2053" y="311"/>
                  <a:pt x="2054" y="309"/>
                </a:cubicBezTo>
                <a:moveTo>
                  <a:pt x="2139" y="283"/>
                </a:moveTo>
                <a:cubicBezTo>
                  <a:pt x="2151" y="283"/>
                  <a:pt x="2135" y="274"/>
                  <a:pt x="2139" y="283"/>
                </a:cubicBezTo>
                <a:moveTo>
                  <a:pt x="1981" y="269"/>
                </a:moveTo>
                <a:cubicBezTo>
                  <a:pt x="1981" y="269"/>
                  <a:pt x="1982" y="268"/>
                  <a:pt x="1981" y="267"/>
                </a:cubicBezTo>
                <a:cubicBezTo>
                  <a:pt x="1981" y="268"/>
                  <a:pt x="1980" y="268"/>
                  <a:pt x="1980" y="268"/>
                </a:cubicBezTo>
                <a:cubicBezTo>
                  <a:pt x="1980" y="269"/>
                  <a:pt x="1981" y="269"/>
                  <a:pt x="1981" y="269"/>
                </a:cubicBezTo>
                <a:moveTo>
                  <a:pt x="1848" y="317"/>
                </a:moveTo>
                <a:cubicBezTo>
                  <a:pt x="1846" y="317"/>
                  <a:pt x="1844" y="316"/>
                  <a:pt x="1843" y="318"/>
                </a:cubicBezTo>
                <a:cubicBezTo>
                  <a:pt x="1845" y="319"/>
                  <a:pt x="1846" y="318"/>
                  <a:pt x="1848" y="317"/>
                </a:cubicBezTo>
                <a:moveTo>
                  <a:pt x="1846" y="320"/>
                </a:moveTo>
                <a:cubicBezTo>
                  <a:pt x="1846" y="320"/>
                  <a:pt x="1845" y="319"/>
                  <a:pt x="1844" y="320"/>
                </a:cubicBezTo>
                <a:cubicBezTo>
                  <a:pt x="1845" y="321"/>
                  <a:pt x="1846" y="320"/>
                  <a:pt x="1846" y="320"/>
                </a:cubicBezTo>
                <a:moveTo>
                  <a:pt x="1865" y="348"/>
                </a:moveTo>
                <a:cubicBezTo>
                  <a:pt x="1868" y="344"/>
                  <a:pt x="1861" y="343"/>
                  <a:pt x="1865" y="348"/>
                </a:cubicBezTo>
                <a:moveTo>
                  <a:pt x="2017" y="348"/>
                </a:moveTo>
                <a:cubicBezTo>
                  <a:pt x="2015" y="348"/>
                  <a:pt x="2018" y="348"/>
                  <a:pt x="2017" y="348"/>
                </a:cubicBezTo>
                <a:moveTo>
                  <a:pt x="2060" y="354"/>
                </a:moveTo>
                <a:cubicBezTo>
                  <a:pt x="2060" y="354"/>
                  <a:pt x="2060" y="356"/>
                  <a:pt x="2062" y="355"/>
                </a:cubicBezTo>
                <a:cubicBezTo>
                  <a:pt x="2062" y="354"/>
                  <a:pt x="2061" y="354"/>
                  <a:pt x="2060" y="354"/>
                </a:cubicBezTo>
                <a:moveTo>
                  <a:pt x="2088" y="353"/>
                </a:moveTo>
                <a:cubicBezTo>
                  <a:pt x="2098" y="356"/>
                  <a:pt x="2085" y="346"/>
                  <a:pt x="2088" y="353"/>
                </a:cubicBezTo>
                <a:moveTo>
                  <a:pt x="2044" y="354"/>
                </a:moveTo>
                <a:cubicBezTo>
                  <a:pt x="2044" y="353"/>
                  <a:pt x="2046" y="352"/>
                  <a:pt x="2044" y="353"/>
                </a:cubicBezTo>
                <a:cubicBezTo>
                  <a:pt x="2043" y="355"/>
                  <a:pt x="2042" y="356"/>
                  <a:pt x="2042" y="358"/>
                </a:cubicBezTo>
                <a:cubicBezTo>
                  <a:pt x="2042" y="357"/>
                  <a:pt x="2043" y="355"/>
                  <a:pt x="2044" y="354"/>
                </a:cubicBezTo>
                <a:moveTo>
                  <a:pt x="2034" y="354"/>
                </a:moveTo>
                <a:cubicBezTo>
                  <a:pt x="2033" y="354"/>
                  <a:pt x="2032" y="353"/>
                  <a:pt x="2030" y="353"/>
                </a:cubicBezTo>
                <a:cubicBezTo>
                  <a:pt x="2033" y="357"/>
                  <a:pt x="2033" y="357"/>
                  <a:pt x="2034" y="354"/>
                </a:cubicBezTo>
                <a:moveTo>
                  <a:pt x="2037" y="355"/>
                </a:moveTo>
                <a:cubicBezTo>
                  <a:pt x="2038" y="356"/>
                  <a:pt x="2038" y="357"/>
                  <a:pt x="2040" y="356"/>
                </a:cubicBezTo>
                <a:cubicBezTo>
                  <a:pt x="2039" y="356"/>
                  <a:pt x="2038" y="355"/>
                  <a:pt x="2037" y="355"/>
                </a:cubicBezTo>
                <a:moveTo>
                  <a:pt x="2024" y="236"/>
                </a:moveTo>
                <a:cubicBezTo>
                  <a:pt x="2024" y="236"/>
                  <a:pt x="2025" y="236"/>
                  <a:pt x="2026" y="235"/>
                </a:cubicBezTo>
                <a:cubicBezTo>
                  <a:pt x="2023" y="233"/>
                  <a:pt x="2020" y="234"/>
                  <a:pt x="2017" y="236"/>
                </a:cubicBezTo>
                <a:cubicBezTo>
                  <a:pt x="2020" y="237"/>
                  <a:pt x="2021" y="237"/>
                  <a:pt x="2024" y="236"/>
                </a:cubicBezTo>
                <a:moveTo>
                  <a:pt x="2015" y="238"/>
                </a:moveTo>
                <a:cubicBezTo>
                  <a:pt x="2015" y="238"/>
                  <a:pt x="2016" y="236"/>
                  <a:pt x="2012" y="237"/>
                </a:cubicBezTo>
                <a:cubicBezTo>
                  <a:pt x="2014" y="239"/>
                  <a:pt x="2014" y="238"/>
                  <a:pt x="2015" y="238"/>
                </a:cubicBezTo>
                <a:moveTo>
                  <a:pt x="2152" y="241"/>
                </a:moveTo>
                <a:cubicBezTo>
                  <a:pt x="2152" y="240"/>
                  <a:pt x="2154" y="240"/>
                  <a:pt x="2153" y="239"/>
                </a:cubicBezTo>
                <a:cubicBezTo>
                  <a:pt x="2152" y="239"/>
                  <a:pt x="2151" y="239"/>
                  <a:pt x="2150" y="239"/>
                </a:cubicBezTo>
                <a:cubicBezTo>
                  <a:pt x="2150" y="241"/>
                  <a:pt x="2152" y="240"/>
                  <a:pt x="2152" y="241"/>
                </a:cubicBezTo>
                <a:moveTo>
                  <a:pt x="2023" y="233"/>
                </a:moveTo>
                <a:cubicBezTo>
                  <a:pt x="2022" y="233"/>
                  <a:pt x="2021" y="232"/>
                  <a:pt x="2017" y="234"/>
                </a:cubicBezTo>
                <a:cubicBezTo>
                  <a:pt x="2019" y="234"/>
                  <a:pt x="2021" y="233"/>
                  <a:pt x="2023" y="233"/>
                </a:cubicBezTo>
                <a:moveTo>
                  <a:pt x="2184" y="216"/>
                </a:moveTo>
                <a:cubicBezTo>
                  <a:pt x="2185" y="216"/>
                  <a:pt x="2186" y="216"/>
                  <a:pt x="2188" y="216"/>
                </a:cubicBezTo>
                <a:cubicBezTo>
                  <a:pt x="2184" y="214"/>
                  <a:pt x="2184" y="216"/>
                  <a:pt x="2184" y="216"/>
                </a:cubicBezTo>
                <a:moveTo>
                  <a:pt x="2053" y="207"/>
                </a:moveTo>
                <a:cubicBezTo>
                  <a:pt x="2054" y="207"/>
                  <a:pt x="2054" y="209"/>
                  <a:pt x="2056" y="207"/>
                </a:cubicBezTo>
                <a:cubicBezTo>
                  <a:pt x="2055" y="206"/>
                  <a:pt x="2054" y="207"/>
                  <a:pt x="2053" y="207"/>
                </a:cubicBezTo>
                <a:moveTo>
                  <a:pt x="2070" y="176"/>
                </a:moveTo>
                <a:cubicBezTo>
                  <a:pt x="2073" y="175"/>
                  <a:pt x="2074" y="175"/>
                  <a:pt x="2076" y="173"/>
                </a:cubicBezTo>
                <a:cubicBezTo>
                  <a:pt x="2073" y="172"/>
                  <a:pt x="2069" y="173"/>
                  <a:pt x="2070" y="176"/>
                </a:cubicBezTo>
                <a:moveTo>
                  <a:pt x="2082" y="169"/>
                </a:moveTo>
                <a:cubicBezTo>
                  <a:pt x="2088" y="170"/>
                  <a:pt x="2089" y="165"/>
                  <a:pt x="2084" y="164"/>
                </a:cubicBezTo>
                <a:cubicBezTo>
                  <a:pt x="2084" y="168"/>
                  <a:pt x="2080" y="166"/>
                  <a:pt x="2077" y="168"/>
                </a:cubicBezTo>
                <a:cubicBezTo>
                  <a:pt x="2079" y="168"/>
                  <a:pt x="2082" y="169"/>
                  <a:pt x="2082" y="169"/>
                </a:cubicBezTo>
                <a:moveTo>
                  <a:pt x="2090" y="173"/>
                </a:moveTo>
                <a:cubicBezTo>
                  <a:pt x="2093" y="171"/>
                  <a:pt x="2105" y="167"/>
                  <a:pt x="2096" y="165"/>
                </a:cubicBezTo>
                <a:cubicBezTo>
                  <a:pt x="2087" y="163"/>
                  <a:pt x="2089" y="168"/>
                  <a:pt x="2084" y="173"/>
                </a:cubicBezTo>
                <a:cubicBezTo>
                  <a:pt x="2086" y="173"/>
                  <a:pt x="2088" y="173"/>
                  <a:pt x="2090" y="173"/>
                </a:cubicBezTo>
                <a:moveTo>
                  <a:pt x="2127" y="150"/>
                </a:moveTo>
                <a:cubicBezTo>
                  <a:pt x="2124" y="149"/>
                  <a:pt x="2122" y="149"/>
                  <a:pt x="2120" y="152"/>
                </a:cubicBezTo>
                <a:cubicBezTo>
                  <a:pt x="2123" y="154"/>
                  <a:pt x="2126" y="154"/>
                  <a:pt x="2129" y="151"/>
                </a:cubicBezTo>
                <a:cubicBezTo>
                  <a:pt x="2128" y="150"/>
                  <a:pt x="2128" y="150"/>
                  <a:pt x="2127" y="150"/>
                </a:cubicBezTo>
                <a:moveTo>
                  <a:pt x="2131" y="150"/>
                </a:moveTo>
                <a:cubicBezTo>
                  <a:pt x="2132" y="150"/>
                  <a:pt x="2132" y="150"/>
                  <a:pt x="2133" y="149"/>
                </a:cubicBezTo>
                <a:cubicBezTo>
                  <a:pt x="2131" y="148"/>
                  <a:pt x="2129" y="148"/>
                  <a:pt x="2127" y="147"/>
                </a:cubicBezTo>
                <a:cubicBezTo>
                  <a:pt x="2128" y="149"/>
                  <a:pt x="2130" y="149"/>
                  <a:pt x="2131" y="150"/>
                </a:cubicBezTo>
                <a:moveTo>
                  <a:pt x="2161" y="147"/>
                </a:moveTo>
                <a:cubicBezTo>
                  <a:pt x="2169" y="147"/>
                  <a:pt x="2165" y="140"/>
                  <a:pt x="2158" y="145"/>
                </a:cubicBezTo>
                <a:cubicBezTo>
                  <a:pt x="2159" y="146"/>
                  <a:pt x="2160" y="147"/>
                  <a:pt x="2161" y="147"/>
                </a:cubicBezTo>
                <a:moveTo>
                  <a:pt x="2176" y="138"/>
                </a:moveTo>
                <a:cubicBezTo>
                  <a:pt x="2178" y="137"/>
                  <a:pt x="2174" y="138"/>
                  <a:pt x="2176" y="138"/>
                </a:cubicBezTo>
                <a:moveTo>
                  <a:pt x="2171" y="139"/>
                </a:moveTo>
                <a:cubicBezTo>
                  <a:pt x="2170" y="139"/>
                  <a:pt x="2169" y="137"/>
                  <a:pt x="2168" y="139"/>
                </a:cubicBezTo>
                <a:cubicBezTo>
                  <a:pt x="2169" y="140"/>
                  <a:pt x="2170" y="139"/>
                  <a:pt x="2171" y="139"/>
                </a:cubicBezTo>
                <a:moveTo>
                  <a:pt x="2185" y="139"/>
                </a:moveTo>
                <a:cubicBezTo>
                  <a:pt x="2186" y="139"/>
                  <a:pt x="2188" y="138"/>
                  <a:pt x="2190" y="138"/>
                </a:cubicBezTo>
                <a:cubicBezTo>
                  <a:pt x="2187" y="136"/>
                  <a:pt x="2184" y="136"/>
                  <a:pt x="2181" y="137"/>
                </a:cubicBezTo>
                <a:cubicBezTo>
                  <a:pt x="2182" y="139"/>
                  <a:pt x="2183" y="138"/>
                  <a:pt x="2185" y="139"/>
                </a:cubicBezTo>
                <a:moveTo>
                  <a:pt x="2042" y="47"/>
                </a:moveTo>
                <a:cubicBezTo>
                  <a:pt x="2046" y="50"/>
                  <a:pt x="2051" y="52"/>
                  <a:pt x="2055" y="53"/>
                </a:cubicBezTo>
                <a:cubicBezTo>
                  <a:pt x="2053" y="51"/>
                  <a:pt x="2042" y="43"/>
                  <a:pt x="2042" y="47"/>
                </a:cubicBezTo>
                <a:moveTo>
                  <a:pt x="2167" y="144"/>
                </a:moveTo>
                <a:cubicBezTo>
                  <a:pt x="2168" y="144"/>
                  <a:pt x="2169" y="144"/>
                  <a:pt x="2170" y="143"/>
                </a:cubicBezTo>
                <a:cubicBezTo>
                  <a:pt x="2167" y="141"/>
                  <a:pt x="2165" y="140"/>
                  <a:pt x="2167" y="144"/>
                </a:cubicBezTo>
                <a:moveTo>
                  <a:pt x="2161" y="144"/>
                </a:moveTo>
                <a:cubicBezTo>
                  <a:pt x="2162" y="143"/>
                  <a:pt x="2163" y="142"/>
                  <a:pt x="2164" y="141"/>
                </a:cubicBezTo>
                <a:cubicBezTo>
                  <a:pt x="2161" y="141"/>
                  <a:pt x="2155" y="143"/>
                  <a:pt x="2152" y="145"/>
                </a:cubicBezTo>
                <a:cubicBezTo>
                  <a:pt x="2155" y="145"/>
                  <a:pt x="2158" y="144"/>
                  <a:pt x="2161" y="144"/>
                </a:cubicBezTo>
                <a:moveTo>
                  <a:pt x="2345" y="221"/>
                </a:moveTo>
                <a:cubicBezTo>
                  <a:pt x="2343" y="219"/>
                  <a:pt x="2343" y="218"/>
                  <a:pt x="2341" y="220"/>
                </a:cubicBezTo>
                <a:cubicBezTo>
                  <a:pt x="2343" y="222"/>
                  <a:pt x="2344" y="221"/>
                  <a:pt x="2345" y="221"/>
                </a:cubicBezTo>
                <a:moveTo>
                  <a:pt x="2108" y="31"/>
                </a:moveTo>
                <a:cubicBezTo>
                  <a:pt x="2108" y="31"/>
                  <a:pt x="2109" y="30"/>
                  <a:pt x="2104" y="31"/>
                </a:cubicBezTo>
                <a:cubicBezTo>
                  <a:pt x="2105" y="31"/>
                  <a:pt x="2107" y="31"/>
                  <a:pt x="2108" y="31"/>
                </a:cubicBezTo>
                <a:moveTo>
                  <a:pt x="2257" y="637"/>
                </a:moveTo>
                <a:cubicBezTo>
                  <a:pt x="2259" y="635"/>
                  <a:pt x="2261" y="633"/>
                  <a:pt x="2262" y="630"/>
                </a:cubicBezTo>
                <a:cubicBezTo>
                  <a:pt x="2258" y="629"/>
                  <a:pt x="2252" y="635"/>
                  <a:pt x="2257" y="637"/>
                </a:cubicBezTo>
                <a:moveTo>
                  <a:pt x="2097" y="609"/>
                </a:moveTo>
                <a:cubicBezTo>
                  <a:pt x="2099" y="607"/>
                  <a:pt x="2100" y="604"/>
                  <a:pt x="2102" y="602"/>
                </a:cubicBezTo>
                <a:cubicBezTo>
                  <a:pt x="2098" y="602"/>
                  <a:pt x="2091" y="605"/>
                  <a:pt x="2086" y="605"/>
                </a:cubicBezTo>
                <a:cubicBezTo>
                  <a:pt x="2080" y="606"/>
                  <a:pt x="2076" y="602"/>
                  <a:pt x="2072" y="603"/>
                </a:cubicBezTo>
                <a:cubicBezTo>
                  <a:pt x="2068" y="603"/>
                  <a:pt x="2064" y="603"/>
                  <a:pt x="2063" y="608"/>
                </a:cubicBezTo>
                <a:cubicBezTo>
                  <a:pt x="2062" y="613"/>
                  <a:pt x="2069" y="612"/>
                  <a:pt x="2072" y="613"/>
                </a:cubicBezTo>
                <a:cubicBezTo>
                  <a:pt x="2075" y="615"/>
                  <a:pt x="2078" y="619"/>
                  <a:pt x="2082" y="619"/>
                </a:cubicBezTo>
                <a:cubicBezTo>
                  <a:pt x="2087" y="619"/>
                  <a:pt x="2087" y="623"/>
                  <a:pt x="2090" y="624"/>
                </a:cubicBezTo>
                <a:cubicBezTo>
                  <a:pt x="2102" y="629"/>
                  <a:pt x="2094" y="615"/>
                  <a:pt x="2097" y="609"/>
                </a:cubicBezTo>
                <a:moveTo>
                  <a:pt x="1928" y="591"/>
                </a:moveTo>
                <a:cubicBezTo>
                  <a:pt x="1928" y="590"/>
                  <a:pt x="1929" y="590"/>
                  <a:pt x="1929" y="589"/>
                </a:cubicBezTo>
                <a:cubicBezTo>
                  <a:pt x="1926" y="589"/>
                  <a:pt x="1925" y="589"/>
                  <a:pt x="1925" y="592"/>
                </a:cubicBezTo>
                <a:cubicBezTo>
                  <a:pt x="1926" y="592"/>
                  <a:pt x="1927" y="592"/>
                  <a:pt x="1928" y="591"/>
                </a:cubicBezTo>
                <a:moveTo>
                  <a:pt x="1948" y="576"/>
                </a:moveTo>
                <a:cubicBezTo>
                  <a:pt x="1945" y="577"/>
                  <a:pt x="1943" y="579"/>
                  <a:pt x="1940" y="581"/>
                </a:cubicBezTo>
                <a:cubicBezTo>
                  <a:pt x="1936" y="583"/>
                  <a:pt x="1946" y="587"/>
                  <a:pt x="1948" y="586"/>
                </a:cubicBezTo>
                <a:cubicBezTo>
                  <a:pt x="1957" y="581"/>
                  <a:pt x="1948" y="578"/>
                  <a:pt x="1948" y="576"/>
                </a:cubicBezTo>
                <a:moveTo>
                  <a:pt x="1963" y="577"/>
                </a:moveTo>
                <a:cubicBezTo>
                  <a:pt x="1962" y="574"/>
                  <a:pt x="1960" y="573"/>
                  <a:pt x="1957" y="575"/>
                </a:cubicBezTo>
                <a:cubicBezTo>
                  <a:pt x="1958" y="577"/>
                  <a:pt x="1961" y="577"/>
                  <a:pt x="1963" y="577"/>
                </a:cubicBezTo>
                <a:moveTo>
                  <a:pt x="2057" y="360"/>
                </a:moveTo>
                <a:cubicBezTo>
                  <a:pt x="2058" y="357"/>
                  <a:pt x="2058" y="355"/>
                  <a:pt x="2054" y="355"/>
                </a:cubicBezTo>
                <a:cubicBezTo>
                  <a:pt x="2054" y="357"/>
                  <a:pt x="2055" y="359"/>
                  <a:pt x="2057" y="360"/>
                </a:cubicBezTo>
                <a:moveTo>
                  <a:pt x="1978" y="392"/>
                </a:moveTo>
                <a:cubicBezTo>
                  <a:pt x="1987" y="398"/>
                  <a:pt x="1987" y="382"/>
                  <a:pt x="1978" y="392"/>
                </a:cubicBezTo>
                <a:moveTo>
                  <a:pt x="1730" y="1065"/>
                </a:moveTo>
                <a:cubicBezTo>
                  <a:pt x="1729" y="1065"/>
                  <a:pt x="1727" y="1066"/>
                  <a:pt x="1726" y="1066"/>
                </a:cubicBezTo>
                <a:cubicBezTo>
                  <a:pt x="1729" y="1069"/>
                  <a:pt x="1734" y="1069"/>
                  <a:pt x="1730" y="1065"/>
                </a:cubicBezTo>
                <a:moveTo>
                  <a:pt x="2674" y="867"/>
                </a:moveTo>
                <a:cubicBezTo>
                  <a:pt x="2672" y="870"/>
                  <a:pt x="2671" y="872"/>
                  <a:pt x="2671" y="875"/>
                </a:cubicBezTo>
                <a:cubicBezTo>
                  <a:pt x="2674" y="873"/>
                  <a:pt x="2675" y="870"/>
                  <a:pt x="2674" y="867"/>
                </a:cubicBezTo>
                <a:moveTo>
                  <a:pt x="2523" y="727"/>
                </a:moveTo>
                <a:cubicBezTo>
                  <a:pt x="2519" y="731"/>
                  <a:pt x="2529" y="735"/>
                  <a:pt x="2523" y="727"/>
                </a:cubicBezTo>
                <a:moveTo>
                  <a:pt x="3471" y="724"/>
                </a:moveTo>
                <a:cubicBezTo>
                  <a:pt x="3470" y="726"/>
                  <a:pt x="3471" y="727"/>
                  <a:pt x="3475" y="728"/>
                </a:cubicBezTo>
                <a:cubicBezTo>
                  <a:pt x="3474" y="726"/>
                  <a:pt x="3473" y="725"/>
                  <a:pt x="3471" y="724"/>
                </a:cubicBezTo>
                <a:moveTo>
                  <a:pt x="3453" y="699"/>
                </a:moveTo>
                <a:cubicBezTo>
                  <a:pt x="3452" y="701"/>
                  <a:pt x="3458" y="704"/>
                  <a:pt x="3462" y="705"/>
                </a:cubicBezTo>
                <a:cubicBezTo>
                  <a:pt x="3460" y="702"/>
                  <a:pt x="3456" y="700"/>
                  <a:pt x="3453" y="699"/>
                </a:cubicBezTo>
                <a:moveTo>
                  <a:pt x="3513" y="678"/>
                </a:moveTo>
                <a:cubicBezTo>
                  <a:pt x="3516" y="677"/>
                  <a:pt x="3518" y="673"/>
                  <a:pt x="3514" y="673"/>
                </a:cubicBezTo>
                <a:cubicBezTo>
                  <a:pt x="3507" y="671"/>
                  <a:pt x="3505" y="681"/>
                  <a:pt x="3513" y="678"/>
                </a:cubicBezTo>
                <a:moveTo>
                  <a:pt x="3602" y="659"/>
                </a:moveTo>
                <a:cubicBezTo>
                  <a:pt x="3603" y="659"/>
                  <a:pt x="3603" y="660"/>
                  <a:pt x="3604" y="659"/>
                </a:cubicBezTo>
                <a:cubicBezTo>
                  <a:pt x="3603" y="657"/>
                  <a:pt x="3603" y="659"/>
                  <a:pt x="3602" y="659"/>
                </a:cubicBezTo>
                <a:moveTo>
                  <a:pt x="3682" y="506"/>
                </a:moveTo>
                <a:cubicBezTo>
                  <a:pt x="3684" y="500"/>
                  <a:pt x="3689" y="496"/>
                  <a:pt x="3694" y="496"/>
                </a:cubicBezTo>
                <a:cubicBezTo>
                  <a:pt x="3690" y="487"/>
                  <a:pt x="3677" y="503"/>
                  <a:pt x="3681" y="510"/>
                </a:cubicBezTo>
                <a:cubicBezTo>
                  <a:pt x="3682" y="508"/>
                  <a:pt x="3682" y="507"/>
                  <a:pt x="3682" y="506"/>
                </a:cubicBezTo>
                <a:moveTo>
                  <a:pt x="3719" y="421"/>
                </a:moveTo>
                <a:cubicBezTo>
                  <a:pt x="3718" y="422"/>
                  <a:pt x="3717" y="422"/>
                  <a:pt x="3716" y="423"/>
                </a:cubicBezTo>
                <a:cubicBezTo>
                  <a:pt x="3719" y="430"/>
                  <a:pt x="3727" y="422"/>
                  <a:pt x="3724" y="419"/>
                </a:cubicBezTo>
                <a:cubicBezTo>
                  <a:pt x="3719" y="414"/>
                  <a:pt x="3719" y="418"/>
                  <a:pt x="3719" y="421"/>
                </a:cubicBezTo>
                <a:moveTo>
                  <a:pt x="3724" y="414"/>
                </a:moveTo>
                <a:cubicBezTo>
                  <a:pt x="3722" y="416"/>
                  <a:pt x="3721" y="417"/>
                  <a:pt x="3726" y="417"/>
                </a:cubicBezTo>
                <a:cubicBezTo>
                  <a:pt x="3726" y="416"/>
                  <a:pt x="3725" y="416"/>
                  <a:pt x="3724" y="414"/>
                </a:cubicBezTo>
                <a:moveTo>
                  <a:pt x="3780" y="355"/>
                </a:moveTo>
                <a:cubicBezTo>
                  <a:pt x="3783" y="357"/>
                  <a:pt x="3786" y="358"/>
                  <a:pt x="3789" y="359"/>
                </a:cubicBezTo>
                <a:cubicBezTo>
                  <a:pt x="3785" y="355"/>
                  <a:pt x="3776" y="350"/>
                  <a:pt x="3771" y="349"/>
                </a:cubicBezTo>
                <a:cubicBezTo>
                  <a:pt x="3772" y="352"/>
                  <a:pt x="3777" y="354"/>
                  <a:pt x="3780" y="355"/>
                </a:cubicBezTo>
                <a:moveTo>
                  <a:pt x="2514" y="154"/>
                </a:moveTo>
                <a:cubicBezTo>
                  <a:pt x="2533" y="158"/>
                  <a:pt x="2506" y="140"/>
                  <a:pt x="2499" y="147"/>
                </a:cubicBezTo>
                <a:cubicBezTo>
                  <a:pt x="2503" y="152"/>
                  <a:pt x="2513" y="151"/>
                  <a:pt x="2514" y="154"/>
                </a:cubicBezTo>
                <a:moveTo>
                  <a:pt x="3559" y="154"/>
                </a:moveTo>
                <a:cubicBezTo>
                  <a:pt x="3564" y="155"/>
                  <a:pt x="3569" y="156"/>
                  <a:pt x="3573" y="156"/>
                </a:cubicBezTo>
                <a:cubicBezTo>
                  <a:pt x="3571" y="151"/>
                  <a:pt x="3566" y="152"/>
                  <a:pt x="3561" y="151"/>
                </a:cubicBezTo>
                <a:cubicBezTo>
                  <a:pt x="3556" y="150"/>
                  <a:pt x="3552" y="152"/>
                  <a:pt x="3559" y="154"/>
                </a:cubicBezTo>
                <a:moveTo>
                  <a:pt x="2412" y="157"/>
                </a:moveTo>
                <a:cubicBezTo>
                  <a:pt x="2403" y="159"/>
                  <a:pt x="2408" y="167"/>
                  <a:pt x="2415" y="167"/>
                </a:cubicBezTo>
                <a:cubicBezTo>
                  <a:pt x="2432" y="167"/>
                  <a:pt x="2426" y="156"/>
                  <a:pt x="2412" y="157"/>
                </a:cubicBezTo>
                <a:moveTo>
                  <a:pt x="2445" y="140"/>
                </a:moveTo>
                <a:cubicBezTo>
                  <a:pt x="2448" y="135"/>
                  <a:pt x="2439" y="133"/>
                  <a:pt x="2435" y="135"/>
                </a:cubicBezTo>
                <a:cubicBezTo>
                  <a:pt x="2439" y="136"/>
                  <a:pt x="2442" y="137"/>
                  <a:pt x="2445" y="140"/>
                </a:cubicBezTo>
                <a:moveTo>
                  <a:pt x="2961" y="95"/>
                </a:moveTo>
                <a:cubicBezTo>
                  <a:pt x="2960" y="96"/>
                  <a:pt x="2959" y="97"/>
                  <a:pt x="2959" y="98"/>
                </a:cubicBezTo>
                <a:cubicBezTo>
                  <a:pt x="2962" y="99"/>
                  <a:pt x="2974" y="103"/>
                  <a:pt x="2975" y="99"/>
                </a:cubicBezTo>
                <a:cubicBezTo>
                  <a:pt x="2977" y="94"/>
                  <a:pt x="2962" y="95"/>
                  <a:pt x="2961" y="95"/>
                </a:cubicBezTo>
                <a:moveTo>
                  <a:pt x="3134" y="115"/>
                </a:moveTo>
                <a:cubicBezTo>
                  <a:pt x="3133" y="116"/>
                  <a:pt x="3133" y="114"/>
                  <a:pt x="3133" y="116"/>
                </a:cubicBezTo>
                <a:cubicBezTo>
                  <a:pt x="3136" y="117"/>
                  <a:pt x="3139" y="117"/>
                  <a:pt x="3142" y="116"/>
                </a:cubicBezTo>
                <a:cubicBezTo>
                  <a:pt x="3140" y="116"/>
                  <a:pt x="3137" y="115"/>
                  <a:pt x="3134" y="115"/>
                </a:cubicBezTo>
                <a:moveTo>
                  <a:pt x="2864" y="54"/>
                </a:moveTo>
                <a:cubicBezTo>
                  <a:pt x="2868" y="54"/>
                  <a:pt x="2872" y="55"/>
                  <a:pt x="2875" y="55"/>
                </a:cubicBezTo>
                <a:cubicBezTo>
                  <a:pt x="2872" y="53"/>
                  <a:pt x="2866" y="53"/>
                  <a:pt x="2864" y="54"/>
                </a:cubicBezTo>
                <a:moveTo>
                  <a:pt x="2860" y="53"/>
                </a:moveTo>
                <a:cubicBezTo>
                  <a:pt x="2862" y="53"/>
                  <a:pt x="2863" y="53"/>
                  <a:pt x="2865" y="52"/>
                </a:cubicBezTo>
                <a:cubicBezTo>
                  <a:pt x="2864" y="52"/>
                  <a:pt x="2863" y="51"/>
                  <a:pt x="2862" y="52"/>
                </a:cubicBezTo>
                <a:cubicBezTo>
                  <a:pt x="2859" y="53"/>
                  <a:pt x="2860" y="54"/>
                  <a:pt x="2860" y="53"/>
                </a:cubicBezTo>
                <a:moveTo>
                  <a:pt x="3468" y="141"/>
                </a:moveTo>
                <a:cubicBezTo>
                  <a:pt x="3468" y="140"/>
                  <a:pt x="3471" y="141"/>
                  <a:pt x="3470" y="140"/>
                </a:cubicBezTo>
                <a:cubicBezTo>
                  <a:pt x="3468" y="140"/>
                  <a:pt x="3467" y="139"/>
                  <a:pt x="3465" y="139"/>
                </a:cubicBezTo>
                <a:cubicBezTo>
                  <a:pt x="3466" y="140"/>
                  <a:pt x="3467" y="140"/>
                  <a:pt x="3468" y="141"/>
                </a:cubicBezTo>
                <a:moveTo>
                  <a:pt x="2731" y="40"/>
                </a:moveTo>
                <a:cubicBezTo>
                  <a:pt x="2732" y="40"/>
                  <a:pt x="2733" y="41"/>
                  <a:pt x="2733" y="40"/>
                </a:cubicBezTo>
                <a:cubicBezTo>
                  <a:pt x="2733" y="40"/>
                  <a:pt x="2730" y="40"/>
                  <a:pt x="2731" y="40"/>
                </a:cubicBezTo>
                <a:moveTo>
                  <a:pt x="2468" y="26"/>
                </a:moveTo>
                <a:cubicBezTo>
                  <a:pt x="2475" y="28"/>
                  <a:pt x="2484" y="27"/>
                  <a:pt x="2491" y="25"/>
                </a:cubicBezTo>
                <a:cubicBezTo>
                  <a:pt x="2486" y="20"/>
                  <a:pt x="2471" y="23"/>
                  <a:pt x="2468" y="26"/>
                </a:cubicBezTo>
                <a:moveTo>
                  <a:pt x="2691" y="23"/>
                </a:moveTo>
                <a:cubicBezTo>
                  <a:pt x="2695" y="24"/>
                  <a:pt x="2699" y="24"/>
                  <a:pt x="2703" y="23"/>
                </a:cubicBezTo>
                <a:cubicBezTo>
                  <a:pt x="2698" y="21"/>
                  <a:pt x="2693" y="21"/>
                  <a:pt x="2689" y="23"/>
                </a:cubicBezTo>
                <a:cubicBezTo>
                  <a:pt x="2690" y="23"/>
                  <a:pt x="2690" y="23"/>
                  <a:pt x="2691" y="23"/>
                </a:cubicBezTo>
                <a:moveTo>
                  <a:pt x="2399" y="26"/>
                </a:moveTo>
                <a:cubicBezTo>
                  <a:pt x="2404" y="27"/>
                  <a:pt x="2409" y="26"/>
                  <a:pt x="2414" y="26"/>
                </a:cubicBezTo>
                <a:cubicBezTo>
                  <a:pt x="2411" y="25"/>
                  <a:pt x="2398" y="24"/>
                  <a:pt x="2399" y="26"/>
                </a:cubicBezTo>
                <a:moveTo>
                  <a:pt x="2430" y="20"/>
                </a:moveTo>
                <a:cubicBezTo>
                  <a:pt x="2433" y="19"/>
                  <a:pt x="2419" y="19"/>
                  <a:pt x="2417" y="20"/>
                </a:cubicBezTo>
                <a:cubicBezTo>
                  <a:pt x="2421" y="20"/>
                  <a:pt x="2426" y="20"/>
                  <a:pt x="2430" y="20"/>
                </a:cubicBezTo>
                <a:moveTo>
                  <a:pt x="3694" y="1837"/>
                </a:moveTo>
                <a:cubicBezTo>
                  <a:pt x="3693" y="1838"/>
                  <a:pt x="3693" y="1838"/>
                  <a:pt x="3692" y="1839"/>
                </a:cubicBezTo>
                <a:cubicBezTo>
                  <a:pt x="3695" y="1837"/>
                  <a:pt x="3695" y="1838"/>
                  <a:pt x="3696" y="1835"/>
                </a:cubicBezTo>
                <a:cubicBezTo>
                  <a:pt x="3695" y="1836"/>
                  <a:pt x="3695" y="1837"/>
                  <a:pt x="3694" y="1837"/>
                </a:cubicBezTo>
                <a:moveTo>
                  <a:pt x="3641" y="1722"/>
                </a:moveTo>
                <a:cubicBezTo>
                  <a:pt x="3634" y="1715"/>
                  <a:pt x="3615" y="1727"/>
                  <a:pt x="3628" y="1727"/>
                </a:cubicBezTo>
                <a:cubicBezTo>
                  <a:pt x="3632" y="1727"/>
                  <a:pt x="3637" y="1727"/>
                  <a:pt x="3643" y="1723"/>
                </a:cubicBezTo>
                <a:cubicBezTo>
                  <a:pt x="3643" y="1723"/>
                  <a:pt x="3642" y="1722"/>
                  <a:pt x="3641" y="1722"/>
                </a:cubicBezTo>
                <a:moveTo>
                  <a:pt x="3888" y="1597"/>
                </a:moveTo>
                <a:cubicBezTo>
                  <a:pt x="3887" y="1599"/>
                  <a:pt x="3887" y="1600"/>
                  <a:pt x="3887" y="1601"/>
                </a:cubicBezTo>
                <a:cubicBezTo>
                  <a:pt x="3888" y="1600"/>
                  <a:pt x="3889" y="1598"/>
                  <a:pt x="3890" y="1596"/>
                </a:cubicBezTo>
                <a:cubicBezTo>
                  <a:pt x="3888" y="1595"/>
                  <a:pt x="3889" y="1597"/>
                  <a:pt x="3888" y="1597"/>
                </a:cubicBezTo>
                <a:moveTo>
                  <a:pt x="3371" y="1577"/>
                </a:moveTo>
                <a:cubicBezTo>
                  <a:pt x="3371" y="1574"/>
                  <a:pt x="3370" y="1570"/>
                  <a:pt x="3370" y="1567"/>
                </a:cubicBezTo>
                <a:cubicBezTo>
                  <a:pt x="3367" y="1570"/>
                  <a:pt x="3369" y="1574"/>
                  <a:pt x="3371" y="1577"/>
                </a:cubicBezTo>
                <a:moveTo>
                  <a:pt x="3898" y="1555"/>
                </a:moveTo>
                <a:cubicBezTo>
                  <a:pt x="3897" y="1559"/>
                  <a:pt x="3889" y="1566"/>
                  <a:pt x="3891" y="1572"/>
                </a:cubicBezTo>
                <a:cubicBezTo>
                  <a:pt x="3893" y="1566"/>
                  <a:pt x="3900" y="1561"/>
                  <a:pt x="3898" y="1555"/>
                </a:cubicBezTo>
                <a:moveTo>
                  <a:pt x="3874" y="1536"/>
                </a:moveTo>
                <a:cubicBezTo>
                  <a:pt x="3874" y="1538"/>
                  <a:pt x="3873" y="1539"/>
                  <a:pt x="3876" y="1541"/>
                </a:cubicBezTo>
                <a:cubicBezTo>
                  <a:pt x="3876" y="1539"/>
                  <a:pt x="3875" y="1538"/>
                  <a:pt x="3874" y="1536"/>
                </a:cubicBezTo>
                <a:moveTo>
                  <a:pt x="3828" y="1461"/>
                </a:moveTo>
                <a:cubicBezTo>
                  <a:pt x="3828" y="1459"/>
                  <a:pt x="3830" y="1458"/>
                  <a:pt x="3826" y="1457"/>
                </a:cubicBezTo>
                <a:cubicBezTo>
                  <a:pt x="3827" y="1459"/>
                  <a:pt x="3827" y="1460"/>
                  <a:pt x="3828" y="1461"/>
                </a:cubicBezTo>
                <a:moveTo>
                  <a:pt x="4046" y="1335"/>
                </a:moveTo>
                <a:cubicBezTo>
                  <a:pt x="4045" y="1342"/>
                  <a:pt x="4054" y="1345"/>
                  <a:pt x="4059" y="1345"/>
                </a:cubicBezTo>
                <a:cubicBezTo>
                  <a:pt x="4058" y="1340"/>
                  <a:pt x="4051" y="1336"/>
                  <a:pt x="4046" y="1335"/>
                </a:cubicBezTo>
                <a:moveTo>
                  <a:pt x="3654" y="1296"/>
                </a:moveTo>
                <a:cubicBezTo>
                  <a:pt x="3660" y="1287"/>
                  <a:pt x="3653" y="1288"/>
                  <a:pt x="3649" y="1295"/>
                </a:cubicBezTo>
                <a:cubicBezTo>
                  <a:pt x="3644" y="1303"/>
                  <a:pt x="3651" y="1304"/>
                  <a:pt x="3654" y="1296"/>
                </a:cubicBezTo>
                <a:moveTo>
                  <a:pt x="3976" y="1287"/>
                </a:moveTo>
                <a:cubicBezTo>
                  <a:pt x="3977" y="1288"/>
                  <a:pt x="3975" y="1289"/>
                  <a:pt x="3978" y="1288"/>
                </a:cubicBezTo>
                <a:cubicBezTo>
                  <a:pt x="3978" y="1288"/>
                  <a:pt x="3976" y="1286"/>
                  <a:pt x="3976" y="1287"/>
                </a:cubicBezTo>
                <a:moveTo>
                  <a:pt x="3692" y="1278"/>
                </a:moveTo>
                <a:cubicBezTo>
                  <a:pt x="3691" y="1277"/>
                  <a:pt x="3690" y="1276"/>
                  <a:pt x="3689" y="1274"/>
                </a:cubicBezTo>
                <a:cubicBezTo>
                  <a:pt x="3689" y="1275"/>
                  <a:pt x="3689" y="1275"/>
                  <a:pt x="3688" y="1275"/>
                </a:cubicBezTo>
                <a:cubicBezTo>
                  <a:pt x="3687" y="1293"/>
                  <a:pt x="3695" y="1281"/>
                  <a:pt x="3692" y="1278"/>
                </a:cubicBezTo>
                <a:moveTo>
                  <a:pt x="3695" y="1277"/>
                </a:moveTo>
                <a:cubicBezTo>
                  <a:pt x="3699" y="1275"/>
                  <a:pt x="3699" y="1263"/>
                  <a:pt x="3694" y="1263"/>
                </a:cubicBezTo>
                <a:cubicBezTo>
                  <a:pt x="3690" y="1264"/>
                  <a:pt x="3690" y="1275"/>
                  <a:pt x="3695" y="1277"/>
                </a:cubicBezTo>
                <a:moveTo>
                  <a:pt x="3673" y="1267"/>
                </a:moveTo>
                <a:cubicBezTo>
                  <a:pt x="3673" y="1269"/>
                  <a:pt x="3672" y="1270"/>
                  <a:pt x="3672" y="1272"/>
                </a:cubicBezTo>
                <a:cubicBezTo>
                  <a:pt x="3674" y="1269"/>
                  <a:pt x="3676" y="1265"/>
                  <a:pt x="3677" y="1261"/>
                </a:cubicBezTo>
                <a:cubicBezTo>
                  <a:pt x="3675" y="1262"/>
                  <a:pt x="3674" y="1265"/>
                  <a:pt x="3673" y="1267"/>
                </a:cubicBezTo>
                <a:moveTo>
                  <a:pt x="3715" y="1191"/>
                </a:moveTo>
                <a:cubicBezTo>
                  <a:pt x="3714" y="1191"/>
                  <a:pt x="3711" y="1191"/>
                  <a:pt x="3709" y="1191"/>
                </a:cubicBezTo>
                <a:cubicBezTo>
                  <a:pt x="3711" y="1195"/>
                  <a:pt x="3717" y="1203"/>
                  <a:pt x="3722" y="1198"/>
                </a:cubicBezTo>
                <a:cubicBezTo>
                  <a:pt x="3720" y="1195"/>
                  <a:pt x="3718" y="1193"/>
                  <a:pt x="3715" y="1191"/>
                </a:cubicBezTo>
                <a:moveTo>
                  <a:pt x="3715" y="1206"/>
                </a:moveTo>
                <a:cubicBezTo>
                  <a:pt x="3713" y="1206"/>
                  <a:pt x="3711" y="1205"/>
                  <a:pt x="3709" y="1205"/>
                </a:cubicBezTo>
                <a:cubicBezTo>
                  <a:pt x="3714" y="1209"/>
                  <a:pt x="3723" y="1211"/>
                  <a:pt x="3729" y="1208"/>
                </a:cubicBezTo>
                <a:cubicBezTo>
                  <a:pt x="3725" y="1206"/>
                  <a:pt x="3719" y="1206"/>
                  <a:pt x="3715" y="1206"/>
                </a:cubicBezTo>
                <a:moveTo>
                  <a:pt x="3904" y="1219"/>
                </a:moveTo>
                <a:cubicBezTo>
                  <a:pt x="3912" y="1229"/>
                  <a:pt x="3909" y="1210"/>
                  <a:pt x="3904" y="1219"/>
                </a:cubicBezTo>
                <a:moveTo>
                  <a:pt x="3964" y="1263"/>
                </a:moveTo>
                <a:cubicBezTo>
                  <a:pt x="3965" y="1261"/>
                  <a:pt x="3965" y="1259"/>
                  <a:pt x="3964" y="1257"/>
                </a:cubicBezTo>
                <a:cubicBezTo>
                  <a:pt x="3962" y="1258"/>
                  <a:pt x="3962" y="1262"/>
                  <a:pt x="3964" y="1263"/>
                </a:cubicBezTo>
                <a:moveTo>
                  <a:pt x="3987" y="1284"/>
                </a:moveTo>
                <a:cubicBezTo>
                  <a:pt x="3990" y="1287"/>
                  <a:pt x="3995" y="1295"/>
                  <a:pt x="4000" y="1292"/>
                </a:cubicBezTo>
                <a:cubicBezTo>
                  <a:pt x="3998" y="1290"/>
                  <a:pt x="3986" y="1276"/>
                  <a:pt x="3987" y="1284"/>
                </a:cubicBezTo>
                <a:moveTo>
                  <a:pt x="4018" y="1303"/>
                </a:moveTo>
                <a:cubicBezTo>
                  <a:pt x="4022" y="1306"/>
                  <a:pt x="4027" y="1307"/>
                  <a:pt x="4030" y="1311"/>
                </a:cubicBezTo>
                <a:cubicBezTo>
                  <a:pt x="4030" y="1302"/>
                  <a:pt x="4018" y="1298"/>
                  <a:pt x="4012" y="1295"/>
                </a:cubicBezTo>
                <a:cubicBezTo>
                  <a:pt x="4013" y="1298"/>
                  <a:pt x="4016" y="1300"/>
                  <a:pt x="4018" y="1303"/>
                </a:cubicBezTo>
                <a:moveTo>
                  <a:pt x="4051" y="1329"/>
                </a:moveTo>
                <a:cubicBezTo>
                  <a:pt x="4051" y="1327"/>
                  <a:pt x="4051" y="1326"/>
                  <a:pt x="4050" y="1324"/>
                </a:cubicBezTo>
                <a:cubicBezTo>
                  <a:pt x="4048" y="1327"/>
                  <a:pt x="4050" y="1327"/>
                  <a:pt x="4051" y="1329"/>
                </a:cubicBezTo>
                <a:moveTo>
                  <a:pt x="4026" y="1321"/>
                </a:moveTo>
                <a:cubicBezTo>
                  <a:pt x="4020" y="1328"/>
                  <a:pt x="4034" y="1333"/>
                  <a:pt x="4039" y="1331"/>
                </a:cubicBezTo>
                <a:cubicBezTo>
                  <a:pt x="4046" y="1328"/>
                  <a:pt x="4027" y="1321"/>
                  <a:pt x="4026" y="1321"/>
                </a:cubicBezTo>
                <a:moveTo>
                  <a:pt x="3996" y="1311"/>
                </a:moveTo>
                <a:cubicBezTo>
                  <a:pt x="3996" y="1310"/>
                  <a:pt x="3996" y="1309"/>
                  <a:pt x="3996" y="1308"/>
                </a:cubicBezTo>
                <a:cubicBezTo>
                  <a:pt x="3993" y="1311"/>
                  <a:pt x="3995" y="1310"/>
                  <a:pt x="3996" y="1311"/>
                </a:cubicBezTo>
                <a:moveTo>
                  <a:pt x="4003" y="1312"/>
                </a:moveTo>
                <a:cubicBezTo>
                  <a:pt x="4005" y="1313"/>
                  <a:pt x="4006" y="1314"/>
                  <a:pt x="4007" y="1310"/>
                </a:cubicBezTo>
                <a:cubicBezTo>
                  <a:pt x="4004" y="1309"/>
                  <a:pt x="4004" y="1311"/>
                  <a:pt x="4003" y="1312"/>
                </a:cubicBezTo>
                <a:moveTo>
                  <a:pt x="4000" y="1313"/>
                </a:moveTo>
                <a:cubicBezTo>
                  <a:pt x="3999" y="1313"/>
                  <a:pt x="3998" y="1312"/>
                  <a:pt x="3997" y="1313"/>
                </a:cubicBezTo>
                <a:cubicBezTo>
                  <a:pt x="3997" y="1313"/>
                  <a:pt x="3998" y="1313"/>
                  <a:pt x="3997" y="1313"/>
                </a:cubicBezTo>
                <a:cubicBezTo>
                  <a:pt x="3998" y="1313"/>
                  <a:pt x="3999" y="1313"/>
                  <a:pt x="4000" y="1313"/>
                </a:cubicBezTo>
                <a:moveTo>
                  <a:pt x="3748" y="1305"/>
                </a:moveTo>
                <a:cubicBezTo>
                  <a:pt x="3748" y="1306"/>
                  <a:pt x="3746" y="1306"/>
                  <a:pt x="3746" y="1308"/>
                </a:cubicBezTo>
                <a:cubicBezTo>
                  <a:pt x="3748" y="1308"/>
                  <a:pt x="3749" y="1308"/>
                  <a:pt x="3750" y="1308"/>
                </a:cubicBezTo>
                <a:cubicBezTo>
                  <a:pt x="3751" y="1305"/>
                  <a:pt x="3750" y="1306"/>
                  <a:pt x="3748" y="1305"/>
                </a:cubicBezTo>
                <a:moveTo>
                  <a:pt x="3753" y="1296"/>
                </a:moveTo>
                <a:cubicBezTo>
                  <a:pt x="3747" y="1283"/>
                  <a:pt x="3735" y="1301"/>
                  <a:pt x="3733" y="1308"/>
                </a:cubicBezTo>
                <a:cubicBezTo>
                  <a:pt x="3743" y="1309"/>
                  <a:pt x="3749" y="1305"/>
                  <a:pt x="3753" y="1296"/>
                </a:cubicBezTo>
                <a:moveTo>
                  <a:pt x="3988" y="1301"/>
                </a:moveTo>
                <a:cubicBezTo>
                  <a:pt x="3991" y="1295"/>
                  <a:pt x="3983" y="1294"/>
                  <a:pt x="3988" y="1301"/>
                </a:cubicBezTo>
                <a:moveTo>
                  <a:pt x="3995" y="1301"/>
                </a:moveTo>
                <a:cubicBezTo>
                  <a:pt x="3991" y="1300"/>
                  <a:pt x="3991" y="1302"/>
                  <a:pt x="3994" y="1304"/>
                </a:cubicBezTo>
                <a:cubicBezTo>
                  <a:pt x="3995" y="1303"/>
                  <a:pt x="3994" y="1302"/>
                  <a:pt x="3995" y="1301"/>
                </a:cubicBezTo>
                <a:moveTo>
                  <a:pt x="3645" y="1304"/>
                </a:moveTo>
                <a:cubicBezTo>
                  <a:pt x="3644" y="1305"/>
                  <a:pt x="3643" y="1306"/>
                  <a:pt x="3642" y="1307"/>
                </a:cubicBezTo>
                <a:cubicBezTo>
                  <a:pt x="3644" y="1307"/>
                  <a:pt x="3645" y="1305"/>
                  <a:pt x="3647" y="1304"/>
                </a:cubicBezTo>
                <a:cubicBezTo>
                  <a:pt x="3647" y="1304"/>
                  <a:pt x="3645" y="1303"/>
                  <a:pt x="3645" y="1304"/>
                </a:cubicBezTo>
                <a:moveTo>
                  <a:pt x="92" y="354"/>
                </a:moveTo>
                <a:cubicBezTo>
                  <a:pt x="89" y="355"/>
                  <a:pt x="74" y="357"/>
                  <a:pt x="73" y="361"/>
                </a:cubicBezTo>
                <a:cubicBezTo>
                  <a:pt x="71" y="366"/>
                  <a:pt x="79" y="361"/>
                  <a:pt x="81" y="361"/>
                </a:cubicBezTo>
                <a:cubicBezTo>
                  <a:pt x="85" y="360"/>
                  <a:pt x="89" y="359"/>
                  <a:pt x="93" y="359"/>
                </a:cubicBezTo>
                <a:cubicBezTo>
                  <a:pt x="98" y="358"/>
                  <a:pt x="98" y="352"/>
                  <a:pt x="92" y="354"/>
                </a:cubicBezTo>
                <a:moveTo>
                  <a:pt x="149" y="286"/>
                </a:moveTo>
                <a:cubicBezTo>
                  <a:pt x="154" y="286"/>
                  <a:pt x="160" y="285"/>
                  <a:pt x="163" y="280"/>
                </a:cubicBezTo>
                <a:cubicBezTo>
                  <a:pt x="163" y="279"/>
                  <a:pt x="161" y="279"/>
                  <a:pt x="160" y="279"/>
                </a:cubicBezTo>
                <a:cubicBezTo>
                  <a:pt x="160" y="279"/>
                  <a:pt x="161" y="279"/>
                  <a:pt x="161" y="278"/>
                </a:cubicBezTo>
                <a:cubicBezTo>
                  <a:pt x="156" y="279"/>
                  <a:pt x="151" y="280"/>
                  <a:pt x="147" y="281"/>
                </a:cubicBezTo>
                <a:cubicBezTo>
                  <a:pt x="140" y="282"/>
                  <a:pt x="144" y="287"/>
                  <a:pt x="149" y="286"/>
                </a:cubicBezTo>
                <a:moveTo>
                  <a:pt x="3459" y="796"/>
                </a:moveTo>
                <a:cubicBezTo>
                  <a:pt x="3459" y="794"/>
                  <a:pt x="3461" y="794"/>
                  <a:pt x="3459" y="792"/>
                </a:cubicBezTo>
                <a:cubicBezTo>
                  <a:pt x="3457" y="794"/>
                  <a:pt x="3459" y="795"/>
                  <a:pt x="3459" y="796"/>
                </a:cubicBezTo>
                <a:moveTo>
                  <a:pt x="1248" y="333"/>
                </a:moveTo>
                <a:cubicBezTo>
                  <a:pt x="1246" y="333"/>
                  <a:pt x="1246" y="332"/>
                  <a:pt x="1245" y="333"/>
                </a:cubicBezTo>
                <a:cubicBezTo>
                  <a:pt x="1248" y="334"/>
                  <a:pt x="1248" y="333"/>
                  <a:pt x="1248" y="333"/>
                </a:cubicBezTo>
                <a:moveTo>
                  <a:pt x="1110" y="505"/>
                </a:moveTo>
                <a:cubicBezTo>
                  <a:pt x="1109" y="506"/>
                  <a:pt x="1111" y="506"/>
                  <a:pt x="1112" y="504"/>
                </a:cubicBezTo>
                <a:cubicBezTo>
                  <a:pt x="1111" y="504"/>
                  <a:pt x="1111" y="505"/>
                  <a:pt x="1110" y="505"/>
                </a:cubicBezTo>
                <a:moveTo>
                  <a:pt x="1277" y="462"/>
                </a:moveTo>
                <a:cubicBezTo>
                  <a:pt x="1278" y="462"/>
                  <a:pt x="1275" y="464"/>
                  <a:pt x="1274" y="465"/>
                </a:cubicBezTo>
                <a:cubicBezTo>
                  <a:pt x="1275" y="465"/>
                  <a:pt x="1276" y="464"/>
                  <a:pt x="1277" y="462"/>
                </a:cubicBezTo>
                <a:moveTo>
                  <a:pt x="1182" y="438"/>
                </a:moveTo>
                <a:cubicBezTo>
                  <a:pt x="1191" y="440"/>
                  <a:pt x="1204" y="440"/>
                  <a:pt x="1189" y="432"/>
                </a:cubicBezTo>
                <a:cubicBezTo>
                  <a:pt x="1183" y="430"/>
                  <a:pt x="1175" y="426"/>
                  <a:pt x="1169" y="428"/>
                </a:cubicBezTo>
                <a:cubicBezTo>
                  <a:pt x="1171" y="431"/>
                  <a:pt x="1179" y="438"/>
                  <a:pt x="1182" y="438"/>
                </a:cubicBezTo>
                <a:moveTo>
                  <a:pt x="1243" y="278"/>
                </a:moveTo>
                <a:cubicBezTo>
                  <a:pt x="1241" y="277"/>
                  <a:pt x="1241" y="276"/>
                  <a:pt x="1239" y="277"/>
                </a:cubicBezTo>
                <a:cubicBezTo>
                  <a:pt x="1240" y="280"/>
                  <a:pt x="1241" y="279"/>
                  <a:pt x="1243" y="278"/>
                </a:cubicBezTo>
                <a:moveTo>
                  <a:pt x="1096" y="113"/>
                </a:moveTo>
                <a:cubicBezTo>
                  <a:pt x="1103" y="108"/>
                  <a:pt x="1113" y="107"/>
                  <a:pt x="1120" y="102"/>
                </a:cubicBezTo>
                <a:cubicBezTo>
                  <a:pt x="1114" y="100"/>
                  <a:pt x="1107" y="100"/>
                  <a:pt x="1102" y="102"/>
                </a:cubicBezTo>
                <a:cubicBezTo>
                  <a:pt x="1101" y="98"/>
                  <a:pt x="1071" y="97"/>
                  <a:pt x="1074" y="105"/>
                </a:cubicBezTo>
                <a:cubicBezTo>
                  <a:pt x="1067" y="101"/>
                  <a:pt x="1059" y="111"/>
                  <a:pt x="1055" y="117"/>
                </a:cubicBezTo>
                <a:cubicBezTo>
                  <a:pt x="1058" y="120"/>
                  <a:pt x="1052" y="123"/>
                  <a:pt x="1049" y="126"/>
                </a:cubicBezTo>
                <a:cubicBezTo>
                  <a:pt x="1054" y="126"/>
                  <a:pt x="1081" y="120"/>
                  <a:pt x="1069" y="116"/>
                </a:cubicBezTo>
                <a:cubicBezTo>
                  <a:pt x="1078" y="115"/>
                  <a:pt x="1086" y="118"/>
                  <a:pt x="1096" y="113"/>
                </a:cubicBezTo>
                <a:moveTo>
                  <a:pt x="1111" y="55"/>
                </a:moveTo>
                <a:cubicBezTo>
                  <a:pt x="1116" y="62"/>
                  <a:pt x="1135" y="56"/>
                  <a:pt x="1141" y="51"/>
                </a:cubicBezTo>
                <a:cubicBezTo>
                  <a:pt x="1138" y="50"/>
                  <a:pt x="1135" y="49"/>
                  <a:pt x="1132" y="50"/>
                </a:cubicBezTo>
                <a:cubicBezTo>
                  <a:pt x="1132" y="44"/>
                  <a:pt x="1116" y="47"/>
                  <a:pt x="1112" y="50"/>
                </a:cubicBezTo>
                <a:cubicBezTo>
                  <a:pt x="1114" y="52"/>
                  <a:pt x="1116" y="54"/>
                  <a:pt x="1119" y="55"/>
                </a:cubicBezTo>
                <a:cubicBezTo>
                  <a:pt x="1116" y="54"/>
                  <a:pt x="1113" y="54"/>
                  <a:pt x="1111" y="55"/>
                </a:cubicBezTo>
                <a:moveTo>
                  <a:pt x="1126" y="58"/>
                </a:moveTo>
                <a:cubicBezTo>
                  <a:pt x="1123" y="58"/>
                  <a:pt x="1120" y="59"/>
                  <a:pt x="1117" y="60"/>
                </a:cubicBezTo>
                <a:cubicBezTo>
                  <a:pt x="1122" y="64"/>
                  <a:pt x="1139" y="63"/>
                  <a:pt x="1146" y="59"/>
                </a:cubicBezTo>
                <a:cubicBezTo>
                  <a:pt x="1140" y="56"/>
                  <a:pt x="1132" y="58"/>
                  <a:pt x="1126" y="58"/>
                </a:cubicBezTo>
                <a:moveTo>
                  <a:pt x="1056" y="52"/>
                </a:moveTo>
                <a:cubicBezTo>
                  <a:pt x="1062" y="55"/>
                  <a:pt x="1076" y="51"/>
                  <a:pt x="1084" y="53"/>
                </a:cubicBezTo>
                <a:cubicBezTo>
                  <a:pt x="1087" y="54"/>
                  <a:pt x="1082" y="57"/>
                  <a:pt x="1087" y="58"/>
                </a:cubicBezTo>
                <a:cubicBezTo>
                  <a:pt x="1091" y="58"/>
                  <a:pt x="1097" y="58"/>
                  <a:pt x="1101" y="55"/>
                </a:cubicBezTo>
                <a:cubicBezTo>
                  <a:pt x="1099" y="54"/>
                  <a:pt x="1099" y="53"/>
                  <a:pt x="1098" y="52"/>
                </a:cubicBezTo>
                <a:cubicBezTo>
                  <a:pt x="1100" y="51"/>
                  <a:pt x="1102" y="50"/>
                  <a:pt x="1104" y="49"/>
                </a:cubicBezTo>
                <a:cubicBezTo>
                  <a:pt x="1101" y="45"/>
                  <a:pt x="1087" y="46"/>
                  <a:pt x="1086" y="43"/>
                </a:cubicBezTo>
                <a:cubicBezTo>
                  <a:pt x="1084" y="37"/>
                  <a:pt x="1064" y="41"/>
                  <a:pt x="1060" y="44"/>
                </a:cubicBezTo>
                <a:cubicBezTo>
                  <a:pt x="1062" y="44"/>
                  <a:pt x="1066" y="45"/>
                  <a:pt x="1067" y="45"/>
                </a:cubicBezTo>
                <a:cubicBezTo>
                  <a:pt x="1065" y="45"/>
                  <a:pt x="1063" y="46"/>
                  <a:pt x="1061" y="47"/>
                </a:cubicBezTo>
                <a:cubicBezTo>
                  <a:pt x="1063" y="47"/>
                  <a:pt x="1080" y="43"/>
                  <a:pt x="1071" y="49"/>
                </a:cubicBezTo>
                <a:cubicBezTo>
                  <a:pt x="1067" y="52"/>
                  <a:pt x="1056" y="46"/>
                  <a:pt x="1056" y="52"/>
                </a:cubicBezTo>
                <a:moveTo>
                  <a:pt x="985" y="52"/>
                </a:moveTo>
                <a:cubicBezTo>
                  <a:pt x="990" y="51"/>
                  <a:pt x="993" y="52"/>
                  <a:pt x="998" y="52"/>
                </a:cubicBezTo>
                <a:cubicBezTo>
                  <a:pt x="1001" y="52"/>
                  <a:pt x="1024" y="53"/>
                  <a:pt x="1018" y="48"/>
                </a:cubicBezTo>
                <a:cubicBezTo>
                  <a:pt x="1013" y="44"/>
                  <a:pt x="988" y="50"/>
                  <a:pt x="982" y="52"/>
                </a:cubicBezTo>
                <a:cubicBezTo>
                  <a:pt x="983" y="53"/>
                  <a:pt x="984" y="52"/>
                  <a:pt x="985" y="52"/>
                </a:cubicBezTo>
                <a:moveTo>
                  <a:pt x="969" y="61"/>
                </a:moveTo>
                <a:cubicBezTo>
                  <a:pt x="976" y="65"/>
                  <a:pt x="994" y="64"/>
                  <a:pt x="1000" y="58"/>
                </a:cubicBezTo>
                <a:cubicBezTo>
                  <a:pt x="999" y="58"/>
                  <a:pt x="997" y="58"/>
                  <a:pt x="995" y="58"/>
                </a:cubicBezTo>
                <a:cubicBezTo>
                  <a:pt x="998" y="55"/>
                  <a:pt x="1006" y="58"/>
                  <a:pt x="1009" y="55"/>
                </a:cubicBezTo>
                <a:cubicBezTo>
                  <a:pt x="999" y="53"/>
                  <a:pt x="977" y="53"/>
                  <a:pt x="969" y="61"/>
                </a:cubicBezTo>
                <a:moveTo>
                  <a:pt x="860" y="77"/>
                </a:moveTo>
                <a:cubicBezTo>
                  <a:pt x="861" y="77"/>
                  <a:pt x="862" y="76"/>
                  <a:pt x="863" y="76"/>
                </a:cubicBezTo>
                <a:cubicBezTo>
                  <a:pt x="862" y="77"/>
                  <a:pt x="860" y="78"/>
                  <a:pt x="859" y="78"/>
                </a:cubicBezTo>
                <a:cubicBezTo>
                  <a:pt x="863" y="80"/>
                  <a:pt x="874" y="78"/>
                  <a:pt x="879" y="77"/>
                </a:cubicBezTo>
                <a:cubicBezTo>
                  <a:pt x="878" y="78"/>
                  <a:pt x="877" y="79"/>
                  <a:pt x="876" y="80"/>
                </a:cubicBezTo>
                <a:cubicBezTo>
                  <a:pt x="883" y="80"/>
                  <a:pt x="890" y="78"/>
                  <a:pt x="896" y="76"/>
                </a:cubicBezTo>
                <a:cubicBezTo>
                  <a:pt x="902" y="74"/>
                  <a:pt x="908" y="69"/>
                  <a:pt x="915" y="69"/>
                </a:cubicBezTo>
                <a:cubicBezTo>
                  <a:pt x="902" y="76"/>
                  <a:pt x="913" y="74"/>
                  <a:pt x="919" y="72"/>
                </a:cubicBezTo>
                <a:cubicBezTo>
                  <a:pt x="929" y="70"/>
                  <a:pt x="937" y="64"/>
                  <a:pt x="946" y="63"/>
                </a:cubicBezTo>
                <a:cubicBezTo>
                  <a:pt x="943" y="60"/>
                  <a:pt x="938" y="60"/>
                  <a:pt x="934" y="61"/>
                </a:cubicBezTo>
                <a:cubicBezTo>
                  <a:pt x="935" y="62"/>
                  <a:pt x="936" y="62"/>
                  <a:pt x="937" y="63"/>
                </a:cubicBezTo>
                <a:cubicBezTo>
                  <a:pt x="932" y="65"/>
                  <a:pt x="926" y="63"/>
                  <a:pt x="920" y="63"/>
                </a:cubicBezTo>
                <a:cubicBezTo>
                  <a:pt x="912" y="63"/>
                  <a:pt x="904" y="66"/>
                  <a:pt x="896" y="68"/>
                </a:cubicBezTo>
                <a:cubicBezTo>
                  <a:pt x="883" y="72"/>
                  <a:pt x="870" y="72"/>
                  <a:pt x="858" y="77"/>
                </a:cubicBezTo>
                <a:cubicBezTo>
                  <a:pt x="859" y="77"/>
                  <a:pt x="860" y="77"/>
                  <a:pt x="860" y="77"/>
                </a:cubicBezTo>
                <a:moveTo>
                  <a:pt x="774" y="129"/>
                </a:moveTo>
                <a:cubicBezTo>
                  <a:pt x="775" y="132"/>
                  <a:pt x="771" y="137"/>
                  <a:pt x="775" y="137"/>
                </a:cubicBezTo>
                <a:cubicBezTo>
                  <a:pt x="782" y="137"/>
                  <a:pt x="790" y="134"/>
                  <a:pt x="797" y="133"/>
                </a:cubicBezTo>
                <a:cubicBezTo>
                  <a:pt x="803" y="132"/>
                  <a:pt x="805" y="131"/>
                  <a:pt x="810" y="128"/>
                </a:cubicBezTo>
                <a:cubicBezTo>
                  <a:pt x="817" y="125"/>
                  <a:pt x="825" y="124"/>
                  <a:pt x="831" y="120"/>
                </a:cubicBezTo>
                <a:cubicBezTo>
                  <a:pt x="847" y="112"/>
                  <a:pt x="866" y="113"/>
                  <a:pt x="883" y="108"/>
                </a:cubicBezTo>
                <a:cubicBezTo>
                  <a:pt x="887" y="107"/>
                  <a:pt x="879" y="100"/>
                  <a:pt x="877" y="99"/>
                </a:cubicBezTo>
                <a:cubicBezTo>
                  <a:pt x="871" y="96"/>
                  <a:pt x="858" y="98"/>
                  <a:pt x="853" y="101"/>
                </a:cubicBezTo>
                <a:cubicBezTo>
                  <a:pt x="855" y="91"/>
                  <a:pt x="804" y="95"/>
                  <a:pt x="810" y="104"/>
                </a:cubicBezTo>
                <a:cubicBezTo>
                  <a:pt x="804" y="110"/>
                  <a:pt x="790" y="113"/>
                  <a:pt x="783" y="117"/>
                </a:cubicBezTo>
                <a:cubicBezTo>
                  <a:pt x="776" y="121"/>
                  <a:pt x="769" y="122"/>
                  <a:pt x="763" y="126"/>
                </a:cubicBezTo>
                <a:cubicBezTo>
                  <a:pt x="767" y="126"/>
                  <a:pt x="770" y="128"/>
                  <a:pt x="774" y="129"/>
                </a:cubicBezTo>
                <a:moveTo>
                  <a:pt x="1089" y="173"/>
                </a:moveTo>
                <a:cubicBezTo>
                  <a:pt x="1085" y="173"/>
                  <a:pt x="1078" y="181"/>
                  <a:pt x="1084" y="180"/>
                </a:cubicBezTo>
                <a:cubicBezTo>
                  <a:pt x="1087" y="179"/>
                  <a:pt x="1089" y="175"/>
                  <a:pt x="1089" y="173"/>
                </a:cubicBezTo>
                <a:moveTo>
                  <a:pt x="1058" y="153"/>
                </a:moveTo>
                <a:cubicBezTo>
                  <a:pt x="1057" y="153"/>
                  <a:pt x="1056" y="153"/>
                  <a:pt x="1056" y="154"/>
                </a:cubicBezTo>
                <a:cubicBezTo>
                  <a:pt x="1059" y="154"/>
                  <a:pt x="1058" y="152"/>
                  <a:pt x="1058" y="153"/>
                </a:cubicBezTo>
                <a:moveTo>
                  <a:pt x="1013" y="160"/>
                </a:moveTo>
                <a:cubicBezTo>
                  <a:pt x="1014" y="159"/>
                  <a:pt x="1016" y="158"/>
                  <a:pt x="1017" y="157"/>
                </a:cubicBezTo>
                <a:cubicBezTo>
                  <a:pt x="1015" y="155"/>
                  <a:pt x="1012" y="156"/>
                  <a:pt x="1009" y="159"/>
                </a:cubicBezTo>
                <a:cubicBezTo>
                  <a:pt x="1011" y="160"/>
                  <a:pt x="1012" y="160"/>
                  <a:pt x="1013" y="160"/>
                </a:cubicBezTo>
                <a:moveTo>
                  <a:pt x="967" y="115"/>
                </a:moveTo>
                <a:cubicBezTo>
                  <a:pt x="973" y="114"/>
                  <a:pt x="980" y="111"/>
                  <a:pt x="985" y="107"/>
                </a:cubicBezTo>
                <a:cubicBezTo>
                  <a:pt x="980" y="102"/>
                  <a:pt x="966" y="104"/>
                  <a:pt x="961" y="108"/>
                </a:cubicBezTo>
                <a:cubicBezTo>
                  <a:pt x="965" y="108"/>
                  <a:pt x="967" y="112"/>
                  <a:pt x="967" y="115"/>
                </a:cubicBezTo>
                <a:moveTo>
                  <a:pt x="1048" y="114"/>
                </a:moveTo>
                <a:cubicBezTo>
                  <a:pt x="1054" y="109"/>
                  <a:pt x="1047" y="111"/>
                  <a:pt x="1045" y="114"/>
                </a:cubicBezTo>
                <a:cubicBezTo>
                  <a:pt x="1046" y="114"/>
                  <a:pt x="1047" y="114"/>
                  <a:pt x="1048" y="114"/>
                </a:cubicBezTo>
                <a:moveTo>
                  <a:pt x="1043" y="116"/>
                </a:moveTo>
                <a:cubicBezTo>
                  <a:pt x="1045" y="116"/>
                  <a:pt x="1046" y="117"/>
                  <a:pt x="1047" y="114"/>
                </a:cubicBezTo>
                <a:cubicBezTo>
                  <a:pt x="1046" y="115"/>
                  <a:pt x="1044" y="115"/>
                  <a:pt x="1043" y="116"/>
                </a:cubicBezTo>
                <a:moveTo>
                  <a:pt x="1043" y="101"/>
                </a:moveTo>
                <a:cubicBezTo>
                  <a:pt x="1041" y="102"/>
                  <a:pt x="1038" y="102"/>
                  <a:pt x="1036" y="103"/>
                </a:cubicBezTo>
                <a:cubicBezTo>
                  <a:pt x="1041" y="105"/>
                  <a:pt x="1050" y="104"/>
                  <a:pt x="1055" y="100"/>
                </a:cubicBezTo>
                <a:cubicBezTo>
                  <a:pt x="1051" y="100"/>
                  <a:pt x="1047" y="101"/>
                  <a:pt x="1043" y="101"/>
                </a:cubicBezTo>
                <a:moveTo>
                  <a:pt x="891" y="83"/>
                </a:moveTo>
                <a:cubicBezTo>
                  <a:pt x="897" y="82"/>
                  <a:pt x="902" y="79"/>
                  <a:pt x="907" y="77"/>
                </a:cubicBezTo>
                <a:cubicBezTo>
                  <a:pt x="900" y="76"/>
                  <a:pt x="887" y="80"/>
                  <a:pt x="882" y="83"/>
                </a:cubicBezTo>
                <a:cubicBezTo>
                  <a:pt x="885" y="84"/>
                  <a:pt x="888" y="84"/>
                  <a:pt x="891" y="83"/>
                </a:cubicBezTo>
                <a:moveTo>
                  <a:pt x="1032" y="75"/>
                </a:moveTo>
                <a:cubicBezTo>
                  <a:pt x="1035" y="75"/>
                  <a:pt x="1038" y="74"/>
                  <a:pt x="1040" y="73"/>
                </a:cubicBezTo>
                <a:cubicBezTo>
                  <a:pt x="1036" y="70"/>
                  <a:pt x="1029" y="68"/>
                  <a:pt x="1027" y="74"/>
                </a:cubicBezTo>
                <a:cubicBezTo>
                  <a:pt x="1028" y="75"/>
                  <a:pt x="1031" y="75"/>
                  <a:pt x="1032" y="75"/>
                </a:cubicBezTo>
                <a:moveTo>
                  <a:pt x="1071" y="69"/>
                </a:moveTo>
                <a:cubicBezTo>
                  <a:pt x="1071" y="69"/>
                  <a:pt x="1074" y="71"/>
                  <a:pt x="1076" y="70"/>
                </a:cubicBezTo>
                <a:cubicBezTo>
                  <a:pt x="1075" y="70"/>
                  <a:pt x="1073" y="70"/>
                  <a:pt x="1071" y="69"/>
                </a:cubicBezTo>
                <a:moveTo>
                  <a:pt x="961" y="57"/>
                </a:moveTo>
                <a:cubicBezTo>
                  <a:pt x="964" y="60"/>
                  <a:pt x="969" y="59"/>
                  <a:pt x="971" y="57"/>
                </a:cubicBezTo>
                <a:cubicBezTo>
                  <a:pt x="971" y="56"/>
                  <a:pt x="969" y="56"/>
                  <a:pt x="968" y="55"/>
                </a:cubicBezTo>
                <a:cubicBezTo>
                  <a:pt x="968" y="55"/>
                  <a:pt x="969" y="55"/>
                  <a:pt x="969" y="55"/>
                </a:cubicBezTo>
                <a:cubicBezTo>
                  <a:pt x="969" y="55"/>
                  <a:pt x="969" y="55"/>
                  <a:pt x="969" y="55"/>
                </a:cubicBezTo>
                <a:cubicBezTo>
                  <a:pt x="965" y="55"/>
                  <a:pt x="961" y="54"/>
                  <a:pt x="961" y="57"/>
                </a:cubicBezTo>
                <a:moveTo>
                  <a:pt x="1141" y="54"/>
                </a:moveTo>
                <a:cubicBezTo>
                  <a:pt x="1142" y="53"/>
                  <a:pt x="1142" y="54"/>
                  <a:pt x="1143" y="53"/>
                </a:cubicBezTo>
                <a:cubicBezTo>
                  <a:pt x="1141" y="52"/>
                  <a:pt x="1142" y="53"/>
                  <a:pt x="1141" y="54"/>
                </a:cubicBezTo>
                <a:moveTo>
                  <a:pt x="1071" y="53"/>
                </a:moveTo>
                <a:cubicBezTo>
                  <a:pt x="1069" y="53"/>
                  <a:pt x="1067" y="53"/>
                  <a:pt x="1065" y="54"/>
                </a:cubicBezTo>
                <a:cubicBezTo>
                  <a:pt x="1067" y="54"/>
                  <a:pt x="1069" y="53"/>
                  <a:pt x="1071" y="53"/>
                </a:cubicBezTo>
                <a:moveTo>
                  <a:pt x="1006" y="158"/>
                </a:moveTo>
                <a:cubicBezTo>
                  <a:pt x="1008" y="159"/>
                  <a:pt x="1009" y="160"/>
                  <a:pt x="1010" y="156"/>
                </a:cubicBezTo>
                <a:cubicBezTo>
                  <a:pt x="1006" y="155"/>
                  <a:pt x="1006" y="156"/>
                  <a:pt x="1006" y="158"/>
                </a:cubicBezTo>
                <a:moveTo>
                  <a:pt x="951" y="163"/>
                </a:moveTo>
                <a:cubicBezTo>
                  <a:pt x="952" y="162"/>
                  <a:pt x="953" y="163"/>
                  <a:pt x="954" y="161"/>
                </a:cubicBezTo>
                <a:cubicBezTo>
                  <a:pt x="952" y="161"/>
                  <a:pt x="952" y="162"/>
                  <a:pt x="951" y="163"/>
                </a:cubicBezTo>
                <a:moveTo>
                  <a:pt x="1123" y="35"/>
                </a:moveTo>
                <a:cubicBezTo>
                  <a:pt x="1126" y="38"/>
                  <a:pt x="1132" y="37"/>
                  <a:pt x="1134" y="33"/>
                </a:cubicBezTo>
                <a:cubicBezTo>
                  <a:pt x="1129" y="32"/>
                  <a:pt x="1124" y="32"/>
                  <a:pt x="1120" y="35"/>
                </a:cubicBezTo>
                <a:cubicBezTo>
                  <a:pt x="1121" y="35"/>
                  <a:pt x="1122" y="35"/>
                  <a:pt x="1123" y="35"/>
                </a:cubicBezTo>
                <a:moveTo>
                  <a:pt x="3437" y="1304"/>
                </a:moveTo>
                <a:cubicBezTo>
                  <a:pt x="3433" y="1303"/>
                  <a:pt x="3430" y="1305"/>
                  <a:pt x="3425" y="1303"/>
                </a:cubicBezTo>
                <a:cubicBezTo>
                  <a:pt x="3426" y="1316"/>
                  <a:pt x="3449" y="1309"/>
                  <a:pt x="3437" y="1304"/>
                </a:cubicBezTo>
                <a:moveTo>
                  <a:pt x="3283" y="1185"/>
                </a:moveTo>
                <a:cubicBezTo>
                  <a:pt x="3283" y="1184"/>
                  <a:pt x="3282" y="1186"/>
                  <a:pt x="3282" y="1186"/>
                </a:cubicBezTo>
                <a:cubicBezTo>
                  <a:pt x="3284" y="1186"/>
                  <a:pt x="3284" y="1187"/>
                  <a:pt x="3286" y="1186"/>
                </a:cubicBezTo>
                <a:cubicBezTo>
                  <a:pt x="3285" y="1184"/>
                  <a:pt x="3285" y="1185"/>
                  <a:pt x="3283" y="1185"/>
                </a:cubicBezTo>
                <a:moveTo>
                  <a:pt x="3343" y="1220"/>
                </a:moveTo>
                <a:cubicBezTo>
                  <a:pt x="3335" y="1217"/>
                  <a:pt x="3336" y="1229"/>
                  <a:pt x="3338" y="1230"/>
                </a:cubicBezTo>
                <a:cubicBezTo>
                  <a:pt x="3344" y="1230"/>
                  <a:pt x="3350" y="1224"/>
                  <a:pt x="3343" y="1220"/>
                </a:cubicBezTo>
                <a:moveTo>
                  <a:pt x="3452" y="1230"/>
                </a:moveTo>
                <a:cubicBezTo>
                  <a:pt x="3449" y="1233"/>
                  <a:pt x="3449" y="1238"/>
                  <a:pt x="3450" y="1242"/>
                </a:cubicBezTo>
                <a:cubicBezTo>
                  <a:pt x="3455" y="1240"/>
                  <a:pt x="3454" y="1232"/>
                  <a:pt x="3452" y="1230"/>
                </a:cubicBezTo>
                <a:moveTo>
                  <a:pt x="3454" y="1235"/>
                </a:moveTo>
                <a:cubicBezTo>
                  <a:pt x="3455" y="1235"/>
                  <a:pt x="3456" y="1236"/>
                  <a:pt x="3455" y="1232"/>
                </a:cubicBezTo>
                <a:cubicBezTo>
                  <a:pt x="3455" y="1233"/>
                  <a:pt x="3455" y="1234"/>
                  <a:pt x="3454" y="1235"/>
                </a:cubicBezTo>
                <a:moveTo>
                  <a:pt x="3365" y="1196"/>
                </a:moveTo>
                <a:cubicBezTo>
                  <a:pt x="3355" y="1199"/>
                  <a:pt x="3370" y="1202"/>
                  <a:pt x="3365" y="1196"/>
                </a:cubicBezTo>
                <a:moveTo>
                  <a:pt x="3418" y="1285"/>
                </a:moveTo>
                <a:cubicBezTo>
                  <a:pt x="3416" y="1285"/>
                  <a:pt x="3401" y="1284"/>
                  <a:pt x="3402" y="1288"/>
                </a:cubicBezTo>
                <a:cubicBezTo>
                  <a:pt x="3404" y="1295"/>
                  <a:pt x="3418" y="1288"/>
                  <a:pt x="3421" y="1286"/>
                </a:cubicBezTo>
                <a:cubicBezTo>
                  <a:pt x="3420" y="1286"/>
                  <a:pt x="3419" y="1285"/>
                  <a:pt x="3418" y="1285"/>
                </a:cubicBezTo>
                <a:moveTo>
                  <a:pt x="3170" y="1091"/>
                </a:moveTo>
                <a:cubicBezTo>
                  <a:pt x="3171" y="1092"/>
                  <a:pt x="3170" y="1093"/>
                  <a:pt x="3172" y="1094"/>
                </a:cubicBezTo>
                <a:cubicBezTo>
                  <a:pt x="3172" y="1091"/>
                  <a:pt x="3171" y="1092"/>
                  <a:pt x="3170" y="1091"/>
                </a:cubicBezTo>
                <a:moveTo>
                  <a:pt x="3535" y="1346"/>
                </a:moveTo>
                <a:cubicBezTo>
                  <a:pt x="3539" y="1345"/>
                  <a:pt x="3542" y="1343"/>
                  <a:pt x="3541" y="1339"/>
                </a:cubicBezTo>
                <a:cubicBezTo>
                  <a:pt x="3538" y="1342"/>
                  <a:pt x="3530" y="1344"/>
                  <a:pt x="3535" y="1346"/>
                </a:cubicBezTo>
                <a:moveTo>
                  <a:pt x="3466" y="1304"/>
                </a:moveTo>
                <a:cubicBezTo>
                  <a:pt x="3465" y="1306"/>
                  <a:pt x="3464" y="1306"/>
                  <a:pt x="3465" y="1308"/>
                </a:cubicBezTo>
                <a:cubicBezTo>
                  <a:pt x="3466" y="1307"/>
                  <a:pt x="3467" y="1306"/>
                  <a:pt x="3468" y="1305"/>
                </a:cubicBezTo>
                <a:cubicBezTo>
                  <a:pt x="3468" y="1305"/>
                  <a:pt x="3466" y="1304"/>
                  <a:pt x="3466" y="1304"/>
                </a:cubicBezTo>
                <a:moveTo>
                  <a:pt x="3451" y="1316"/>
                </a:moveTo>
                <a:cubicBezTo>
                  <a:pt x="3454" y="1313"/>
                  <a:pt x="3458" y="1304"/>
                  <a:pt x="3450" y="1305"/>
                </a:cubicBezTo>
                <a:cubicBezTo>
                  <a:pt x="3444" y="1306"/>
                  <a:pt x="3439" y="1319"/>
                  <a:pt x="3451" y="1316"/>
                </a:cubicBezTo>
                <a:moveTo>
                  <a:pt x="3617" y="1149"/>
                </a:moveTo>
                <a:cubicBezTo>
                  <a:pt x="3618" y="1148"/>
                  <a:pt x="3620" y="1140"/>
                  <a:pt x="3616" y="1141"/>
                </a:cubicBezTo>
                <a:cubicBezTo>
                  <a:pt x="3612" y="1143"/>
                  <a:pt x="3611" y="1152"/>
                  <a:pt x="3617" y="1149"/>
                </a:cubicBezTo>
                <a:moveTo>
                  <a:pt x="3600" y="1189"/>
                </a:moveTo>
                <a:cubicBezTo>
                  <a:pt x="3600" y="1187"/>
                  <a:pt x="3600" y="1186"/>
                  <a:pt x="3599" y="1185"/>
                </a:cubicBezTo>
                <a:cubicBezTo>
                  <a:pt x="3597" y="1189"/>
                  <a:pt x="3599" y="1188"/>
                  <a:pt x="3600" y="1189"/>
                </a:cubicBezTo>
                <a:moveTo>
                  <a:pt x="3601" y="1191"/>
                </a:moveTo>
                <a:cubicBezTo>
                  <a:pt x="3600" y="1191"/>
                  <a:pt x="3599" y="1188"/>
                  <a:pt x="3599" y="1193"/>
                </a:cubicBezTo>
                <a:cubicBezTo>
                  <a:pt x="3601" y="1194"/>
                  <a:pt x="3601" y="1191"/>
                  <a:pt x="3601" y="1191"/>
                </a:cubicBezTo>
                <a:moveTo>
                  <a:pt x="3645" y="1189"/>
                </a:moveTo>
                <a:cubicBezTo>
                  <a:pt x="3645" y="1189"/>
                  <a:pt x="3645" y="1187"/>
                  <a:pt x="3643" y="1189"/>
                </a:cubicBezTo>
                <a:cubicBezTo>
                  <a:pt x="3643" y="1189"/>
                  <a:pt x="3645" y="1189"/>
                  <a:pt x="3645" y="1189"/>
                </a:cubicBezTo>
                <a:moveTo>
                  <a:pt x="3647" y="1199"/>
                </a:moveTo>
                <a:cubicBezTo>
                  <a:pt x="3650" y="1202"/>
                  <a:pt x="3653" y="1199"/>
                  <a:pt x="3651" y="1195"/>
                </a:cubicBezTo>
                <a:cubicBezTo>
                  <a:pt x="3649" y="1192"/>
                  <a:pt x="3644" y="1195"/>
                  <a:pt x="3647" y="1199"/>
                </a:cubicBezTo>
                <a:moveTo>
                  <a:pt x="3639" y="1207"/>
                </a:moveTo>
                <a:cubicBezTo>
                  <a:pt x="3637" y="1207"/>
                  <a:pt x="3635" y="1208"/>
                  <a:pt x="3633" y="1209"/>
                </a:cubicBezTo>
                <a:cubicBezTo>
                  <a:pt x="3639" y="1217"/>
                  <a:pt x="3646" y="1205"/>
                  <a:pt x="3639" y="1207"/>
                </a:cubicBezTo>
                <a:moveTo>
                  <a:pt x="3583" y="1218"/>
                </a:moveTo>
                <a:cubicBezTo>
                  <a:pt x="3583" y="1217"/>
                  <a:pt x="3583" y="1213"/>
                  <a:pt x="3582" y="1211"/>
                </a:cubicBezTo>
                <a:cubicBezTo>
                  <a:pt x="3581" y="1213"/>
                  <a:pt x="3581" y="1216"/>
                  <a:pt x="3583" y="1218"/>
                </a:cubicBezTo>
                <a:moveTo>
                  <a:pt x="3546" y="1198"/>
                </a:moveTo>
                <a:cubicBezTo>
                  <a:pt x="3536" y="1198"/>
                  <a:pt x="3543" y="1210"/>
                  <a:pt x="3550" y="1203"/>
                </a:cubicBezTo>
                <a:cubicBezTo>
                  <a:pt x="3552" y="1201"/>
                  <a:pt x="3549" y="1198"/>
                  <a:pt x="3547" y="1202"/>
                </a:cubicBezTo>
                <a:cubicBezTo>
                  <a:pt x="3546" y="1201"/>
                  <a:pt x="3546" y="1199"/>
                  <a:pt x="3546" y="1198"/>
                </a:cubicBezTo>
                <a:moveTo>
                  <a:pt x="3604" y="1207"/>
                </a:moveTo>
                <a:cubicBezTo>
                  <a:pt x="3619" y="1209"/>
                  <a:pt x="3608" y="1199"/>
                  <a:pt x="3602" y="1202"/>
                </a:cubicBezTo>
                <a:cubicBezTo>
                  <a:pt x="3601" y="1205"/>
                  <a:pt x="3602" y="1206"/>
                  <a:pt x="3604" y="1207"/>
                </a:cubicBezTo>
                <a:moveTo>
                  <a:pt x="3588" y="1209"/>
                </a:moveTo>
                <a:cubicBezTo>
                  <a:pt x="3586" y="1208"/>
                  <a:pt x="3578" y="1208"/>
                  <a:pt x="3575" y="1208"/>
                </a:cubicBezTo>
                <a:cubicBezTo>
                  <a:pt x="3577" y="1211"/>
                  <a:pt x="3584" y="1210"/>
                  <a:pt x="3588" y="1209"/>
                </a:cubicBezTo>
                <a:moveTo>
                  <a:pt x="3648" y="1194"/>
                </a:moveTo>
                <a:cubicBezTo>
                  <a:pt x="3648" y="1193"/>
                  <a:pt x="3650" y="1194"/>
                  <a:pt x="3648" y="1193"/>
                </a:cubicBezTo>
                <a:cubicBezTo>
                  <a:pt x="3647" y="1193"/>
                  <a:pt x="3645" y="1193"/>
                  <a:pt x="3643" y="1193"/>
                </a:cubicBezTo>
                <a:cubicBezTo>
                  <a:pt x="3643" y="1194"/>
                  <a:pt x="3643" y="1194"/>
                  <a:pt x="3643" y="1195"/>
                </a:cubicBezTo>
                <a:cubicBezTo>
                  <a:pt x="3645" y="1195"/>
                  <a:pt x="3646" y="1194"/>
                  <a:pt x="3648" y="1194"/>
                </a:cubicBezTo>
                <a:moveTo>
                  <a:pt x="3599" y="1235"/>
                </a:moveTo>
                <a:cubicBezTo>
                  <a:pt x="3601" y="1227"/>
                  <a:pt x="3588" y="1225"/>
                  <a:pt x="3585" y="1228"/>
                </a:cubicBezTo>
                <a:cubicBezTo>
                  <a:pt x="3578" y="1234"/>
                  <a:pt x="3592" y="1241"/>
                  <a:pt x="3599" y="1235"/>
                </a:cubicBezTo>
                <a:moveTo>
                  <a:pt x="3609" y="1235"/>
                </a:moveTo>
                <a:cubicBezTo>
                  <a:pt x="3605" y="1243"/>
                  <a:pt x="3621" y="1230"/>
                  <a:pt x="3609" y="1235"/>
                </a:cubicBezTo>
                <a:moveTo>
                  <a:pt x="3542" y="1241"/>
                </a:moveTo>
                <a:cubicBezTo>
                  <a:pt x="3541" y="1247"/>
                  <a:pt x="3548" y="1243"/>
                  <a:pt x="3542" y="1241"/>
                </a:cubicBezTo>
                <a:moveTo>
                  <a:pt x="3526" y="1258"/>
                </a:moveTo>
                <a:cubicBezTo>
                  <a:pt x="3522" y="1267"/>
                  <a:pt x="3534" y="1260"/>
                  <a:pt x="3526" y="1258"/>
                </a:cubicBezTo>
                <a:moveTo>
                  <a:pt x="3538" y="1255"/>
                </a:moveTo>
                <a:cubicBezTo>
                  <a:pt x="3539" y="1246"/>
                  <a:pt x="3533" y="1254"/>
                  <a:pt x="3532" y="1258"/>
                </a:cubicBezTo>
                <a:cubicBezTo>
                  <a:pt x="3530" y="1266"/>
                  <a:pt x="3538" y="1262"/>
                  <a:pt x="3538" y="1255"/>
                </a:cubicBezTo>
                <a:moveTo>
                  <a:pt x="3565" y="1308"/>
                </a:moveTo>
                <a:cubicBezTo>
                  <a:pt x="3570" y="1303"/>
                  <a:pt x="3557" y="1302"/>
                  <a:pt x="3556" y="1309"/>
                </a:cubicBezTo>
                <a:cubicBezTo>
                  <a:pt x="3559" y="1309"/>
                  <a:pt x="3562" y="1308"/>
                  <a:pt x="3565" y="1308"/>
                </a:cubicBezTo>
                <a:moveTo>
                  <a:pt x="3553" y="1310"/>
                </a:moveTo>
                <a:cubicBezTo>
                  <a:pt x="3555" y="1308"/>
                  <a:pt x="3556" y="1307"/>
                  <a:pt x="3556" y="1305"/>
                </a:cubicBezTo>
                <a:cubicBezTo>
                  <a:pt x="3554" y="1306"/>
                  <a:pt x="3552" y="1307"/>
                  <a:pt x="3550" y="1309"/>
                </a:cubicBezTo>
                <a:cubicBezTo>
                  <a:pt x="3551" y="1310"/>
                  <a:pt x="3552" y="1310"/>
                  <a:pt x="3553" y="1310"/>
                </a:cubicBezTo>
                <a:moveTo>
                  <a:pt x="3493" y="1312"/>
                </a:moveTo>
                <a:cubicBezTo>
                  <a:pt x="3494" y="1312"/>
                  <a:pt x="3491" y="1314"/>
                  <a:pt x="3494" y="1314"/>
                </a:cubicBezTo>
                <a:cubicBezTo>
                  <a:pt x="3494" y="1313"/>
                  <a:pt x="3494" y="1312"/>
                  <a:pt x="3495" y="1312"/>
                </a:cubicBezTo>
                <a:cubicBezTo>
                  <a:pt x="3493" y="1310"/>
                  <a:pt x="3493" y="1312"/>
                  <a:pt x="3493" y="1312"/>
                </a:cubicBezTo>
                <a:moveTo>
                  <a:pt x="3490" y="1309"/>
                </a:moveTo>
                <a:cubicBezTo>
                  <a:pt x="3490" y="1310"/>
                  <a:pt x="3490" y="1312"/>
                  <a:pt x="3490" y="1313"/>
                </a:cubicBezTo>
                <a:cubicBezTo>
                  <a:pt x="3493" y="1310"/>
                  <a:pt x="3492" y="1310"/>
                  <a:pt x="3490" y="1309"/>
                </a:cubicBezTo>
                <a:moveTo>
                  <a:pt x="3580" y="1297"/>
                </a:moveTo>
                <a:cubicBezTo>
                  <a:pt x="3578" y="1298"/>
                  <a:pt x="3576" y="1299"/>
                  <a:pt x="3576" y="1302"/>
                </a:cubicBezTo>
                <a:cubicBezTo>
                  <a:pt x="3578" y="1302"/>
                  <a:pt x="3593" y="1300"/>
                  <a:pt x="3588" y="1296"/>
                </a:cubicBezTo>
                <a:cubicBezTo>
                  <a:pt x="3586" y="1295"/>
                  <a:pt x="3582" y="1297"/>
                  <a:pt x="3580" y="1297"/>
                </a:cubicBezTo>
                <a:moveTo>
                  <a:pt x="3543" y="1335"/>
                </a:moveTo>
                <a:cubicBezTo>
                  <a:pt x="3542" y="1335"/>
                  <a:pt x="3540" y="1335"/>
                  <a:pt x="3540" y="1337"/>
                </a:cubicBezTo>
                <a:cubicBezTo>
                  <a:pt x="3542" y="1337"/>
                  <a:pt x="3541" y="1336"/>
                  <a:pt x="3543" y="1335"/>
                </a:cubicBezTo>
                <a:moveTo>
                  <a:pt x="3485" y="1328"/>
                </a:moveTo>
                <a:cubicBezTo>
                  <a:pt x="3492" y="1328"/>
                  <a:pt x="3493" y="1332"/>
                  <a:pt x="3497" y="1335"/>
                </a:cubicBezTo>
                <a:cubicBezTo>
                  <a:pt x="3500" y="1336"/>
                  <a:pt x="3511" y="1337"/>
                  <a:pt x="3507" y="1331"/>
                </a:cubicBezTo>
                <a:cubicBezTo>
                  <a:pt x="3503" y="1327"/>
                  <a:pt x="3498" y="1322"/>
                  <a:pt x="3492" y="1322"/>
                </a:cubicBezTo>
                <a:cubicBezTo>
                  <a:pt x="3488" y="1322"/>
                  <a:pt x="3480" y="1323"/>
                  <a:pt x="3485" y="1328"/>
                </a:cubicBezTo>
                <a:moveTo>
                  <a:pt x="3539" y="991"/>
                </a:moveTo>
                <a:cubicBezTo>
                  <a:pt x="3538" y="991"/>
                  <a:pt x="3537" y="990"/>
                  <a:pt x="3536" y="990"/>
                </a:cubicBezTo>
                <a:cubicBezTo>
                  <a:pt x="3536" y="996"/>
                  <a:pt x="3543" y="999"/>
                  <a:pt x="3548" y="1003"/>
                </a:cubicBezTo>
                <a:cubicBezTo>
                  <a:pt x="3548" y="997"/>
                  <a:pt x="3543" y="994"/>
                  <a:pt x="3539" y="991"/>
                </a:cubicBezTo>
                <a:moveTo>
                  <a:pt x="3543" y="992"/>
                </a:moveTo>
                <a:cubicBezTo>
                  <a:pt x="3542" y="991"/>
                  <a:pt x="3542" y="989"/>
                  <a:pt x="3541" y="989"/>
                </a:cubicBezTo>
                <a:cubicBezTo>
                  <a:pt x="3541" y="990"/>
                  <a:pt x="3542" y="992"/>
                  <a:pt x="3544" y="994"/>
                </a:cubicBezTo>
                <a:cubicBezTo>
                  <a:pt x="3544" y="993"/>
                  <a:pt x="3543" y="992"/>
                  <a:pt x="3543" y="992"/>
                </a:cubicBezTo>
                <a:moveTo>
                  <a:pt x="3552" y="1006"/>
                </a:moveTo>
                <a:cubicBezTo>
                  <a:pt x="3552" y="1009"/>
                  <a:pt x="3553" y="1014"/>
                  <a:pt x="3555" y="1016"/>
                </a:cubicBezTo>
                <a:cubicBezTo>
                  <a:pt x="3556" y="1016"/>
                  <a:pt x="3556" y="1015"/>
                  <a:pt x="3556" y="1014"/>
                </a:cubicBezTo>
                <a:cubicBezTo>
                  <a:pt x="3562" y="1018"/>
                  <a:pt x="3556" y="1027"/>
                  <a:pt x="3564" y="1029"/>
                </a:cubicBezTo>
                <a:cubicBezTo>
                  <a:pt x="3563" y="1027"/>
                  <a:pt x="3563" y="1025"/>
                  <a:pt x="3563" y="1024"/>
                </a:cubicBezTo>
                <a:cubicBezTo>
                  <a:pt x="3563" y="1025"/>
                  <a:pt x="3564" y="1026"/>
                  <a:pt x="3565" y="1027"/>
                </a:cubicBezTo>
                <a:cubicBezTo>
                  <a:pt x="3567" y="1024"/>
                  <a:pt x="3565" y="1015"/>
                  <a:pt x="3562" y="1012"/>
                </a:cubicBezTo>
                <a:cubicBezTo>
                  <a:pt x="3559" y="1008"/>
                  <a:pt x="3555" y="1010"/>
                  <a:pt x="3552" y="1006"/>
                </a:cubicBezTo>
                <a:moveTo>
                  <a:pt x="3549" y="1012"/>
                </a:moveTo>
                <a:cubicBezTo>
                  <a:pt x="3549" y="1011"/>
                  <a:pt x="3550" y="1010"/>
                  <a:pt x="3548" y="1010"/>
                </a:cubicBezTo>
                <a:cubicBezTo>
                  <a:pt x="3547" y="1020"/>
                  <a:pt x="3541" y="1028"/>
                  <a:pt x="3541" y="1038"/>
                </a:cubicBezTo>
                <a:cubicBezTo>
                  <a:pt x="3545" y="1035"/>
                  <a:pt x="3543" y="1028"/>
                  <a:pt x="3547" y="1025"/>
                </a:cubicBezTo>
                <a:cubicBezTo>
                  <a:pt x="3552" y="1022"/>
                  <a:pt x="3549" y="1017"/>
                  <a:pt x="3549" y="1012"/>
                </a:cubicBezTo>
                <a:moveTo>
                  <a:pt x="3548" y="1032"/>
                </a:moveTo>
                <a:cubicBezTo>
                  <a:pt x="3548" y="1038"/>
                  <a:pt x="3559" y="1036"/>
                  <a:pt x="3558" y="1031"/>
                </a:cubicBezTo>
                <a:cubicBezTo>
                  <a:pt x="3556" y="1025"/>
                  <a:pt x="3550" y="1028"/>
                  <a:pt x="3548" y="1032"/>
                </a:cubicBezTo>
                <a:moveTo>
                  <a:pt x="3531" y="1023"/>
                </a:moveTo>
                <a:cubicBezTo>
                  <a:pt x="3532" y="1021"/>
                  <a:pt x="3533" y="1020"/>
                  <a:pt x="3531" y="1018"/>
                </a:cubicBezTo>
                <a:cubicBezTo>
                  <a:pt x="3529" y="1021"/>
                  <a:pt x="3530" y="1022"/>
                  <a:pt x="3531" y="1023"/>
                </a:cubicBezTo>
                <a:moveTo>
                  <a:pt x="3556" y="1007"/>
                </a:moveTo>
                <a:cubicBezTo>
                  <a:pt x="3554" y="1005"/>
                  <a:pt x="3555" y="1003"/>
                  <a:pt x="3552" y="1004"/>
                </a:cubicBezTo>
                <a:cubicBezTo>
                  <a:pt x="3553" y="1007"/>
                  <a:pt x="3554" y="1006"/>
                  <a:pt x="3556" y="1007"/>
                </a:cubicBezTo>
                <a:moveTo>
                  <a:pt x="3492" y="995"/>
                </a:moveTo>
                <a:cubicBezTo>
                  <a:pt x="3492" y="998"/>
                  <a:pt x="3494" y="1000"/>
                  <a:pt x="3498" y="999"/>
                </a:cubicBezTo>
                <a:cubicBezTo>
                  <a:pt x="3497" y="997"/>
                  <a:pt x="3494" y="995"/>
                  <a:pt x="3492" y="995"/>
                </a:cubicBezTo>
                <a:moveTo>
                  <a:pt x="3501" y="982"/>
                </a:moveTo>
                <a:cubicBezTo>
                  <a:pt x="3502" y="984"/>
                  <a:pt x="3505" y="994"/>
                  <a:pt x="3508" y="995"/>
                </a:cubicBezTo>
                <a:cubicBezTo>
                  <a:pt x="3513" y="997"/>
                  <a:pt x="3513" y="990"/>
                  <a:pt x="3512" y="986"/>
                </a:cubicBezTo>
                <a:cubicBezTo>
                  <a:pt x="3512" y="981"/>
                  <a:pt x="3506" y="974"/>
                  <a:pt x="3499" y="976"/>
                </a:cubicBezTo>
                <a:cubicBezTo>
                  <a:pt x="3495" y="978"/>
                  <a:pt x="3495" y="979"/>
                  <a:pt x="3501" y="982"/>
                </a:cubicBezTo>
                <a:moveTo>
                  <a:pt x="3495" y="1003"/>
                </a:moveTo>
                <a:cubicBezTo>
                  <a:pt x="3494" y="1002"/>
                  <a:pt x="3494" y="1000"/>
                  <a:pt x="3492" y="1000"/>
                </a:cubicBezTo>
                <a:cubicBezTo>
                  <a:pt x="3493" y="1002"/>
                  <a:pt x="3495" y="1003"/>
                  <a:pt x="3495" y="1003"/>
                </a:cubicBezTo>
                <a:moveTo>
                  <a:pt x="3546" y="967"/>
                </a:moveTo>
                <a:cubicBezTo>
                  <a:pt x="3539" y="979"/>
                  <a:pt x="3557" y="975"/>
                  <a:pt x="3546" y="967"/>
                </a:cubicBezTo>
                <a:moveTo>
                  <a:pt x="3533" y="982"/>
                </a:moveTo>
                <a:cubicBezTo>
                  <a:pt x="3530" y="984"/>
                  <a:pt x="3534" y="987"/>
                  <a:pt x="3537" y="988"/>
                </a:cubicBezTo>
                <a:cubicBezTo>
                  <a:pt x="3536" y="986"/>
                  <a:pt x="3535" y="984"/>
                  <a:pt x="3533" y="982"/>
                </a:cubicBezTo>
                <a:moveTo>
                  <a:pt x="3495" y="1022"/>
                </a:moveTo>
                <a:cubicBezTo>
                  <a:pt x="3495" y="1021"/>
                  <a:pt x="3497" y="1020"/>
                  <a:pt x="3494" y="1020"/>
                </a:cubicBezTo>
                <a:cubicBezTo>
                  <a:pt x="3492" y="1023"/>
                  <a:pt x="3494" y="1021"/>
                  <a:pt x="3495" y="1022"/>
                </a:cubicBezTo>
                <a:moveTo>
                  <a:pt x="3209" y="1057"/>
                </a:moveTo>
                <a:cubicBezTo>
                  <a:pt x="3209" y="1060"/>
                  <a:pt x="3209" y="1062"/>
                  <a:pt x="3210" y="1064"/>
                </a:cubicBezTo>
                <a:cubicBezTo>
                  <a:pt x="3212" y="1061"/>
                  <a:pt x="3211" y="1060"/>
                  <a:pt x="3209" y="1057"/>
                </a:cubicBezTo>
                <a:moveTo>
                  <a:pt x="454" y="391"/>
                </a:moveTo>
                <a:cubicBezTo>
                  <a:pt x="453" y="391"/>
                  <a:pt x="452" y="391"/>
                  <a:pt x="451" y="394"/>
                </a:cubicBezTo>
                <a:cubicBezTo>
                  <a:pt x="452" y="393"/>
                  <a:pt x="453" y="392"/>
                  <a:pt x="454" y="391"/>
                </a:cubicBezTo>
                <a:moveTo>
                  <a:pt x="440" y="344"/>
                </a:moveTo>
                <a:cubicBezTo>
                  <a:pt x="442" y="344"/>
                  <a:pt x="443" y="344"/>
                  <a:pt x="445" y="343"/>
                </a:cubicBezTo>
                <a:cubicBezTo>
                  <a:pt x="442" y="342"/>
                  <a:pt x="441" y="344"/>
                  <a:pt x="440" y="344"/>
                </a:cubicBezTo>
                <a:moveTo>
                  <a:pt x="1248" y="78"/>
                </a:moveTo>
                <a:cubicBezTo>
                  <a:pt x="1250" y="75"/>
                  <a:pt x="1241" y="79"/>
                  <a:pt x="1239" y="79"/>
                </a:cubicBezTo>
                <a:cubicBezTo>
                  <a:pt x="1242" y="81"/>
                  <a:pt x="1245" y="79"/>
                  <a:pt x="1248" y="78"/>
                </a:cubicBezTo>
                <a:moveTo>
                  <a:pt x="1154" y="70"/>
                </a:moveTo>
                <a:cubicBezTo>
                  <a:pt x="1155" y="74"/>
                  <a:pt x="1159" y="73"/>
                  <a:pt x="1162" y="70"/>
                </a:cubicBezTo>
                <a:cubicBezTo>
                  <a:pt x="1160" y="68"/>
                  <a:pt x="1157" y="68"/>
                  <a:pt x="1154" y="70"/>
                </a:cubicBezTo>
                <a:moveTo>
                  <a:pt x="1328" y="63"/>
                </a:moveTo>
                <a:cubicBezTo>
                  <a:pt x="1329" y="63"/>
                  <a:pt x="1329" y="63"/>
                  <a:pt x="1330" y="63"/>
                </a:cubicBezTo>
                <a:cubicBezTo>
                  <a:pt x="1327" y="62"/>
                  <a:pt x="1323" y="61"/>
                  <a:pt x="1320" y="62"/>
                </a:cubicBezTo>
                <a:cubicBezTo>
                  <a:pt x="1323" y="63"/>
                  <a:pt x="1325" y="63"/>
                  <a:pt x="1328" y="63"/>
                </a:cubicBezTo>
                <a:moveTo>
                  <a:pt x="1222" y="46"/>
                </a:moveTo>
                <a:cubicBezTo>
                  <a:pt x="1225" y="45"/>
                  <a:pt x="1229" y="45"/>
                  <a:pt x="1232" y="44"/>
                </a:cubicBezTo>
                <a:cubicBezTo>
                  <a:pt x="1228" y="43"/>
                  <a:pt x="1224" y="44"/>
                  <a:pt x="1220" y="46"/>
                </a:cubicBezTo>
                <a:cubicBezTo>
                  <a:pt x="1221" y="46"/>
                  <a:pt x="1221" y="45"/>
                  <a:pt x="1222" y="46"/>
                </a:cubicBezTo>
                <a:moveTo>
                  <a:pt x="1582" y="7"/>
                </a:moveTo>
                <a:cubicBezTo>
                  <a:pt x="1579" y="7"/>
                  <a:pt x="1577" y="6"/>
                  <a:pt x="1574" y="7"/>
                </a:cubicBezTo>
                <a:cubicBezTo>
                  <a:pt x="1577" y="8"/>
                  <a:pt x="1579" y="8"/>
                  <a:pt x="1582" y="7"/>
                </a:cubicBezTo>
                <a:moveTo>
                  <a:pt x="1186" y="173"/>
                </a:moveTo>
                <a:cubicBezTo>
                  <a:pt x="1181" y="175"/>
                  <a:pt x="1172" y="179"/>
                  <a:pt x="1172" y="185"/>
                </a:cubicBezTo>
                <a:cubicBezTo>
                  <a:pt x="1172" y="189"/>
                  <a:pt x="1189" y="185"/>
                  <a:pt x="1191" y="184"/>
                </a:cubicBezTo>
                <a:cubicBezTo>
                  <a:pt x="1196" y="183"/>
                  <a:pt x="1196" y="178"/>
                  <a:pt x="1200" y="175"/>
                </a:cubicBezTo>
                <a:cubicBezTo>
                  <a:pt x="1204" y="173"/>
                  <a:pt x="1188" y="173"/>
                  <a:pt x="1186" y="173"/>
                </a:cubicBezTo>
                <a:moveTo>
                  <a:pt x="1202" y="177"/>
                </a:moveTo>
                <a:cubicBezTo>
                  <a:pt x="1203" y="181"/>
                  <a:pt x="1213" y="181"/>
                  <a:pt x="1215" y="177"/>
                </a:cubicBezTo>
                <a:cubicBezTo>
                  <a:pt x="1211" y="175"/>
                  <a:pt x="1205" y="174"/>
                  <a:pt x="1202" y="177"/>
                </a:cubicBezTo>
                <a:moveTo>
                  <a:pt x="1204" y="167"/>
                </a:moveTo>
                <a:cubicBezTo>
                  <a:pt x="1194" y="172"/>
                  <a:pt x="1212" y="174"/>
                  <a:pt x="1204" y="167"/>
                </a:cubicBezTo>
                <a:moveTo>
                  <a:pt x="244" y="324"/>
                </a:moveTo>
                <a:cubicBezTo>
                  <a:pt x="243" y="325"/>
                  <a:pt x="242" y="325"/>
                  <a:pt x="241" y="326"/>
                </a:cubicBezTo>
                <a:cubicBezTo>
                  <a:pt x="244" y="326"/>
                  <a:pt x="246" y="325"/>
                  <a:pt x="248" y="324"/>
                </a:cubicBezTo>
                <a:cubicBezTo>
                  <a:pt x="247" y="323"/>
                  <a:pt x="245" y="324"/>
                  <a:pt x="244" y="324"/>
                </a:cubicBezTo>
                <a:moveTo>
                  <a:pt x="1197" y="246"/>
                </a:moveTo>
                <a:cubicBezTo>
                  <a:pt x="1188" y="241"/>
                  <a:pt x="1193" y="252"/>
                  <a:pt x="1200" y="248"/>
                </a:cubicBezTo>
                <a:cubicBezTo>
                  <a:pt x="1199" y="247"/>
                  <a:pt x="1198" y="247"/>
                  <a:pt x="1197" y="246"/>
                </a:cubicBezTo>
                <a:moveTo>
                  <a:pt x="1240" y="259"/>
                </a:moveTo>
                <a:cubicBezTo>
                  <a:pt x="1240" y="259"/>
                  <a:pt x="1238" y="259"/>
                  <a:pt x="1238" y="259"/>
                </a:cubicBezTo>
                <a:cubicBezTo>
                  <a:pt x="1239" y="260"/>
                  <a:pt x="1239" y="259"/>
                  <a:pt x="1240" y="259"/>
                </a:cubicBezTo>
                <a:moveTo>
                  <a:pt x="1730" y="110"/>
                </a:moveTo>
                <a:cubicBezTo>
                  <a:pt x="1723" y="108"/>
                  <a:pt x="1713" y="107"/>
                  <a:pt x="1707" y="111"/>
                </a:cubicBezTo>
                <a:cubicBezTo>
                  <a:pt x="1714" y="114"/>
                  <a:pt x="1725" y="114"/>
                  <a:pt x="1733" y="112"/>
                </a:cubicBezTo>
                <a:cubicBezTo>
                  <a:pt x="1731" y="111"/>
                  <a:pt x="1729" y="111"/>
                  <a:pt x="1727" y="111"/>
                </a:cubicBezTo>
                <a:cubicBezTo>
                  <a:pt x="1728" y="111"/>
                  <a:pt x="1729" y="111"/>
                  <a:pt x="1730" y="110"/>
                </a:cubicBezTo>
                <a:moveTo>
                  <a:pt x="1732" y="121"/>
                </a:moveTo>
                <a:cubicBezTo>
                  <a:pt x="1734" y="122"/>
                  <a:pt x="1737" y="122"/>
                  <a:pt x="1738" y="121"/>
                </a:cubicBezTo>
                <a:cubicBezTo>
                  <a:pt x="1735" y="120"/>
                  <a:pt x="1721" y="112"/>
                  <a:pt x="1718" y="116"/>
                </a:cubicBezTo>
                <a:cubicBezTo>
                  <a:pt x="1713" y="120"/>
                  <a:pt x="1733" y="127"/>
                  <a:pt x="1736" y="123"/>
                </a:cubicBezTo>
                <a:cubicBezTo>
                  <a:pt x="1732" y="123"/>
                  <a:pt x="1731" y="122"/>
                  <a:pt x="1732" y="121"/>
                </a:cubicBezTo>
                <a:moveTo>
                  <a:pt x="477" y="447"/>
                </a:moveTo>
                <a:cubicBezTo>
                  <a:pt x="477" y="447"/>
                  <a:pt x="479" y="445"/>
                  <a:pt x="475" y="447"/>
                </a:cubicBezTo>
                <a:cubicBezTo>
                  <a:pt x="475" y="447"/>
                  <a:pt x="478" y="448"/>
                  <a:pt x="477" y="447"/>
                </a:cubicBezTo>
                <a:moveTo>
                  <a:pt x="468" y="431"/>
                </a:moveTo>
                <a:cubicBezTo>
                  <a:pt x="469" y="432"/>
                  <a:pt x="470" y="433"/>
                  <a:pt x="472" y="434"/>
                </a:cubicBezTo>
                <a:cubicBezTo>
                  <a:pt x="471" y="430"/>
                  <a:pt x="470" y="431"/>
                  <a:pt x="468" y="431"/>
                </a:cubicBezTo>
                <a:moveTo>
                  <a:pt x="451" y="401"/>
                </a:moveTo>
                <a:cubicBezTo>
                  <a:pt x="453" y="400"/>
                  <a:pt x="455" y="399"/>
                  <a:pt x="457" y="397"/>
                </a:cubicBezTo>
                <a:cubicBezTo>
                  <a:pt x="454" y="397"/>
                  <a:pt x="451" y="398"/>
                  <a:pt x="451" y="401"/>
                </a:cubicBezTo>
                <a:moveTo>
                  <a:pt x="3842" y="218"/>
                </a:moveTo>
                <a:cubicBezTo>
                  <a:pt x="3843" y="219"/>
                  <a:pt x="3844" y="221"/>
                  <a:pt x="3846" y="219"/>
                </a:cubicBezTo>
                <a:cubicBezTo>
                  <a:pt x="3845" y="218"/>
                  <a:pt x="3843" y="218"/>
                  <a:pt x="3842" y="218"/>
                </a:cubicBezTo>
                <a:moveTo>
                  <a:pt x="1001" y="380"/>
                </a:moveTo>
                <a:cubicBezTo>
                  <a:pt x="997" y="380"/>
                  <a:pt x="993" y="380"/>
                  <a:pt x="989" y="383"/>
                </a:cubicBezTo>
                <a:cubicBezTo>
                  <a:pt x="994" y="386"/>
                  <a:pt x="1009" y="389"/>
                  <a:pt x="1001" y="380"/>
                </a:cubicBezTo>
                <a:moveTo>
                  <a:pt x="1093" y="204"/>
                </a:moveTo>
                <a:cubicBezTo>
                  <a:pt x="1084" y="195"/>
                  <a:pt x="1087" y="212"/>
                  <a:pt x="1095" y="207"/>
                </a:cubicBezTo>
                <a:cubicBezTo>
                  <a:pt x="1093" y="206"/>
                  <a:pt x="1092" y="206"/>
                  <a:pt x="1091" y="205"/>
                </a:cubicBezTo>
                <a:cubicBezTo>
                  <a:pt x="1091" y="205"/>
                  <a:pt x="1093" y="204"/>
                  <a:pt x="1093" y="204"/>
                </a:cubicBezTo>
                <a:moveTo>
                  <a:pt x="1192" y="162"/>
                </a:moveTo>
                <a:cubicBezTo>
                  <a:pt x="1193" y="161"/>
                  <a:pt x="1195" y="160"/>
                  <a:pt x="1196" y="159"/>
                </a:cubicBezTo>
                <a:cubicBezTo>
                  <a:pt x="1192" y="157"/>
                  <a:pt x="1185" y="162"/>
                  <a:pt x="1192" y="162"/>
                </a:cubicBezTo>
                <a:moveTo>
                  <a:pt x="1169" y="163"/>
                </a:moveTo>
                <a:cubicBezTo>
                  <a:pt x="1167" y="163"/>
                  <a:pt x="1166" y="164"/>
                  <a:pt x="1165" y="165"/>
                </a:cubicBezTo>
                <a:cubicBezTo>
                  <a:pt x="1170" y="166"/>
                  <a:pt x="1178" y="162"/>
                  <a:pt x="1181" y="159"/>
                </a:cubicBezTo>
                <a:cubicBezTo>
                  <a:pt x="1177" y="158"/>
                  <a:pt x="1173" y="161"/>
                  <a:pt x="1169" y="163"/>
                </a:cubicBezTo>
                <a:moveTo>
                  <a:pt x="1102" y="150"/>
                </a:moveTo>
                <a:cubicBezTo>
                  <a:pt x="1101" y="149"/>
                  <a:pt x="1101" y="150"/>
                  <a:pt x="1101" y="151"/>
                </a:cubicBezTo>
                <a:cubicBezTo>
                  <a:pt x="1104" y="152"/>
                  <a:pt x="1107" y="152"/>
                  <a:pt x="1109" y="150"/>
                </a:cubicBezTo>
                <a:cubicBezTo>
                  <a:pt x="1107" y="149"/>
                  <a:pt x="1105" y="149"/>
                  <a:pt x="1102" y="150"/>
                </a:cubicBezTo>
                <a:moveTo>
                  <a:pt x="3098" y="839"/>
                </a:moveTo>
                <a:cubicBezTo>
                  <a:pt x="3097" y="839"/>
                  <a:pt x="3097" y="838"/>
                  <a:pt x="3096" y="838"/>
                </a:cubicBezTo>
                <a:cubicBezTo>
                  <a:pt x="3097" y="840"/>
                  <a:pt x="3097" y="840"/>
                  <a:pt x="3099" y="842"/>
                </a:cubicBezTo>
                <a:cubicBezTo>
                  <a:pt x="3099" y="841"/>
                  <a:pt x="3098" y="841"/>
                  <a:pt x="3098" y="839"/>
                </a:cubicBezTo>
                <a:moveTo>
                  <a:pt x="3092" y="840"/>
                </a:moveTo>
                <a:cubicBezTo>
                  <a:pt x="3092" y="842"/>
                  <a:pt x="3093" y="844"/>
                  <a:pt x="3093" y="846"/>
                </a:cubicBezTo>
                <a:cubicBezTo>
                  <a:pt x="3095" y="844"/>
                  <a:pt x="3094" y="842"/>
                  <a:pt x="3092" y="840"/>
                </a:cubicBezTo>
                <a:moveTo>
                  <a:pt x="3088" y="836"/>
                </a:moveTo>
                <a:cubicBezTo>
                  <a:pt x="3085" y="836"/>
                  <a:pt x="3088" y="844"/>
                  <a:pt x="3089" y="847"/>
                </a:cubicBezTo>
                <a:cubicBezTo>
                  <a:pt x="3092" y="844"/>
                  <a:pt x="3091" y="839"/>
                  <a:pt x="3088" y="836"/>
                </a:cubicBezTo>
                <a:moveTo>
                  <a:pt x="3092" y="837"/>
                </a:moveTo>
                <a:cubicBezTo>
                  <a:pt x="3090" y="836"/>
                  <a:pt x="3091" y="835"/>
                  <a:pt x="3089" y="836"/>
                </a:cubicBezTo>
                <a:cubicBezTo>
                  <a:pt x="3090" y="838"/>
                  <a:pt x="3091" y="838"/>
                  <a:pt x="3092" y="840"/>
                </a:cubicBezTo>
                <a:cubicBezTo>
                  <a:pt x="3093" y="838"/>
                  <a:pt x="3092" y="838"/>
                  <a:pt x="3092" y="837"/>
                </a:cubicBezTo>
                <a:moveTo>
                  <a:pt x="3636" y="138"/>
                </a:moveTo>
                <a:cubicBezTo>
                  <a:pt x="3642" y="142"/>
                  <a:pt x="3647" y="139"/>
                  <a:pt x="3653" y="139"/>
                </a:cubicBezTo>
                <a:cubicBezTo>
                  <a:pt x="3655" y="139"/>
                  <a:pt x="3674" y="138"/>
                  <a:pt x="3669" y="135"/>
                </a:cubicBezTo>
                <a:cubicBezTo>
                  <a:pt x="3664" y="133"/>
                  <a:pt x="3628" y="128"/>
                  <a:pt x="3636" y="138"/>
                </a:cubicBezTo>
                <a:moveTo>
                  <a:pt x="922" y="488"/>
                </a:moveTo>
                <a:cubicBezTo>
                  <a:pt x="926" y="489"/>
                  <a:pt x="941" y="498"/>
                  <a:pt x="940" y="487"/>
                </a:cubicBezTo>
                <a:cubicBezTo>
                  <a:pt x="938" y="487"/>
                  <a:pt x="924" y="486"/>
                  <a:pt x="922" y="488"/>
                </a:cubicBezTo>
                <a:moveTo>
                  <a:pt x="919" y="487"/>
                </a:moveTo>
                <a:cubicBezTo>
                  <a:pt x="919" y="487"/>
                  <a:pt x="920" y="488"/>
                  <a:pt x="920" y="488"/>
                </a:cubicBezTo>
                <a:cubicBezTo>
                  <a:pt x="921" y="487"/>
                  <a:pt x="921" y="487"/>
                  <a:pt x="922" y="486"/>
                </a:cubicBezTo>
                <a:cubicBezTo>
                  <a:pt x="920" y="485"/>
                  <a:pt x="920" y="487"/>
                  <a:pt x="919" y="487"/>
                </a:cubicBezTo>
                <a:moveTo>
                  <a:pt x="915" y="484"/>
                </a:moveTo>
                <a:cubicBezTo>
                  <a:pt x="920" y="481"/>
                  <a:pt x="913" y="480"/>
                  <a:pt x="915" y="484"/>
                </a:cubicBezTo>
                <a:moveTo>
                  <a:pt x="916" y="487"/>
                </a:moveTo>
                <a:cubicBezTo>
                  <a:pt x="923" y="487"/>
                  <a:pt x="918" y="482"/>
                  <a:pt x="916" y="487"/>
                </a:cubicBezTo>
                <a:moveTo>
                  <a:pt x="866" y="459"/>
                </a:moveTo>
                <a:cubicBezTo>
                  <a:pt x="870" y="457"/>
                  <a:pt x="874" y="456"/>
                  <a:pt x="877" y="453"/>
                </a:cubicBezTo>
                <a:cubicBezTo>
                  <a:pt x="873" y="455"/>
                  <a:pt x="866" y="456"/>
                  <a:pt x="866" y="459"/>
                </a:cubicBezTo>
              </a:path>
            </a:pathLst>
          </a:custGeom>
          <a:gradFill flip="none" rotWithShape="1">
            <a:gsLst>
              <a:gs pos="0">
                <a:srgbClr val="A3A3A3"/>
              </a:gs>
              <a:gs pos="100000">
                <a:srgbClr val="E5E5E5"/>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9" name="Arc 8"/>
          <p:cNvSpPr/>
          <p:nvPr/>
        </p:nvSpPr>
        <p:spPr bwMode="gray">
          <a:xfrm rot="20194893">
            <a:off x="2410323" y="1969266"/>
            <a:ext cx="3353575" cy="1779840"/>
          </a:xfrm>
          <a:prstGeom prst="arc">
            <a:avLst>
              <a:gd name="adj1" fmla="val 14966095"/>
              <a:gd name="adj2" fmla="val 233042"/>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bwMode="gray">
          <a:xfrm rot="16984277">
            <a:off x="5100232" y="2417928"/>
            <a:ext cx="1280534" cy="1166470"/>
          </a:xfrm>
          <a:prstGeom prst="arc">
            <a:avLst>
              <a:gd name="adj1" fmla="val 15842090"/>
              <a:gd name="adj2" fmla="val 20479390"/>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951"/>
          <p:cNvSpPr>
            <a:spLocks noEditPoints="1"/>
          </p:cNvSpPr>
          <p:nvPr/>
        </p:nvSpPr>
        <p:spPr bwMode="gray">
          <a:xfrm>
            <a:off x="5681131" y="2138489"/>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2" name="Arc 11"/>
          <p:cNvSpPr/>
          <p:nvPr/>
        </p:nvSpPr>
        <p:spPr bwMode="gray">
          <a:xfrm rot="20909333">
            <a:off x="5716639" y="2318075"/>
            <a:ext cx="1072158" cy="1037251"/>
          </a:xfrm>
          <a:prstGeom prst="arc">
            <a:avLst>
              <a:gd name="adj1" fmla="val 15377979"/>
              <a:gd name="adj2" fmla="val 18586015"/>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951"/>
          <p:cNvSpPr>
            <a:spLocks noEditPoints="1"/>
          </p:cNvSpPr>
          <p:nvPr/>
        </p:nvSpPr>
        <p:spPr bwMode="gray">
          <a:xfrm>
            <a:off x="6481338" y="2372094"/>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4" name="Arc 13"/>
          <p:cNvSpPr/>
          <p:nvPr/>
        </p:nvSpPr>
        <p:spPr bwMode="gray">
          <a:xfrm rot="2700866">
            <a:off x="1495794" y="1985464"/>
            <a:ext cx="2366556" cy="1795058"/>
          </a:xfrm>
          <a:prstGeom prst="arc">
            <a:avLst>
              <a:gd name="adj1" fmla="val 16135839"/>
              <a:gd name="adj2" fmla="val 20886594"/>
            </a:avLst>
          </a:prstGeom>
          <a:ln w="12700">
            <a:solidFill>
              <a:schemeClr val="accent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951"/>
          <p:cNvSpPr>
            <a:spLocks noEditPoints="1"/>
          </p:cNvSpPr>
          <p:nvPr/>
        </p:nvSpPr>
        <p:spPr bwMode="gray">
          <a:xfrm>
            <a:off x="3651512" y="3434273"/>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6" name="Freeform 951"/>
          <p:cNvSpPr>
            <a:spLocks noEditPoints="1"/>
          </p:cNvSpPr>
          <p:nvPr/>
        </p:nvSpPr>
        <p:spPr bwMode="gray">
          <a:xfrm>
            <a:off x="3175655" y="1898158"/>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cxnSp>
        <p:nvCxnSpPr>
          <p:cNvPr id="22" name="Straight Connector 21"/>
          <p:cNvCxnSpPr/>
          <p:nvPr/>
        </p:nvCxnSpPr>
        <p:spPr bwMode="gray">
          <a:xfrm>
            <a:off x="7408060" y="4309671"/>
            <a:ext cx="256544"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gray">
          <a:xfrm>
            <a:off x="7754805" y="4204465"/>
            <a:ext cx="914400" cy="213836"/>
          </a:xfrm>
          <a:prstGeom prst="roundRect">
            <a:avLst/>
          </a:prstGeom>
          <a:solidFill>
            <a:schemeClr val="bg1">
              <a:lumMod val="50000"/>
            </a:schemeClr>
          </a:solidFill>
          <a:ln w="28575">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lt1"/>
                </a:solidFill>
              </a:rPr>
              <a:t>Relationship</a:t>
            </a:r>
            <a:endParaRPr lang="en-US" sz="1000" dirty="0">
              <a:solidFill>
                <a:schemeClr val="lt1"/>
              </a:solidFill>
            </a:endParaRPr>
          </a:p>
        </p:txBody>
      </p:sp>
      <p:sp>
        <p:nvSpPr>
          <p:cNvPr id="18" name="Arc 17"/>
          <p:cNvSpPr/>
          <p:nvPr/>
        </p:nvSpPr>
        <p:spPr bwMode="gray">
          <a:xfrm rot="1166377">
            <a:off x="1717867" y="2314522"/>
            <a:ext cx="3884258" cy="1779840"/>
          </a:xfrm>
          <a:prstGeom prst="arc">
            <a:avLst>
              <a:gd name="adj1" fmla="val 14298768"/>
              <a:gd name="adj2" fmla="val 19904651"/>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bwMode="gray">
          <a:xfrm rot="18628819">
            <a:off x="3499103" y="3225244"/>
            <a:ext cx="2056118" cy="1418468"/>
          </a:xfrm>
          <a:prstGeom prst="arc">
            <a:avLst>
              <a:gd name="adj1" fmla="val 15589285"/>
              <a:gd name="adj2" fmla="val 20746737"/>
            </a:avLst>
          </a:prstGeom>
          <a:ln w="12700">
            <a:solidFill>
              <a:schemeClr val="accent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951"/>
          <p:cNvSpPr>
            <a:spLocks noEditPoints="1"/>
          </p:cNvSpPr>
          <p:nvPr/>
        </p:nvSpPr>
        <p:spPr bwMode="gray">
          <a:xfrm>
            <a:off x="5035556" y="2938316"/>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21" name="Freeform 951"/>
          <p:cNvSpPr>
            <a:spLocks noEditPoints="1"/>
          </p:cNvSpPr>
          <p:nvPr/>
        </p:nvSpPr>
        <p:spPr bwMode="gray">
          <a:xfrm>
            <a:off x="7539881" y="3400546"/>
            <a:ext cx="239900" cy="29672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7" name="Arc 6"/>
          <p:cNvSpPr/>
          <p:nvPr/>
        </p:nvSpPr>
        <p:spPr bwMode="gray">
          <a:xfrm rot="19273932">
            <a:off x="4842993" y="2805956"/>
            <a:ext cx="3060449" cy="3371484"/>
          </a:xfrm>
          <a:prstGeom prst="arc">
            <a:avLst>
              <a:gd name="adj1" fmla="val 16474421"/>
              <a:gd name="adj2" fmla="val 21432027"/>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 Placeholder 2"/>
          <p:cNvSpPr txBox="1">
            <a:spLocks/>
          </p:cNvSpPr>
          <p:nvPr/>
        </p:nvSpPr>
        <p:spPr bwMode="gray">
          <a:xfrm>
            <a:off x="658319" y="4343740"/>
            <a:ext cx="3326503" cy="89807"/>
          </a:xfrm>
          <a:prstGeom prst="rect">
            <a:avLst/>
          </a:prstGeom>
        </p:spPr>
        <p:txBody>
          <a:bodyPr vert="horz" lIns="0" tIns="0" rIns="0" bIns="0" rtlCol="0">
            <a:noAutofit/>
          </a:bodyPr>
          <a:lstStyle/>
          <a:p>
            <a:pPr lvl="0" indent="6350" defTabSz="228600">
              <a:spcAft>
                <a:spcPts val="600"/>
              </a:spcAft>
              <a:buClr>
                <a:srgbClr val="FF0000"/>
              </a:buClr>
              <a:buSzPct val="85000"/>
            </a:pPr>
            <a:r>
              <a:rPr lang="en-US" sz="900" i="1" dirty="0" smtClean="0">
                <a:solidFill>
                  <a:schemeClr val="bg2">
                    <a:lumMod val="50000"/>
                  </a:schemeClr>
                </a:solidFill>
                <a:latin typeface="Arial" pitchFamily="34" charset="0"/>
                <a:cs typeface="Arial" pitchFamily="34" charset="0"/>
              </a:rPr>
              <a:t>Source: </a:t>
            </a:r>
            <a:r>
              <a:rPr lang="en-US" sz="900" dirty="0" smtClean="0">
                <a:solidFill>
                  <a:schemeClr val="bg2">
                    <a:lumMod val="50000"/>
                  </a:schemeClr>
                </a:solidFill>
                <a:latin typeface="Arial" pitchFamily="34" charset="0"/>
                <a:cs typeface="Arial" pitchFamily="34" charset="0"/>
              </a:rPr>
              <a:t>Facebook &amp; University of Milan Research Study</a:t>
            </a:r>
          </a:p>
        </p:txBody>
      </p:sp>
      <p:grpSp>
        <p:nvGrpSpPr>
          <p:cNvPr id="5" name="Group 27"/>
          <p:cNvGrpSpPr/>
          <p:nvPr/>
        </p:nvGrpSpPr>
        <p:grpSpPr bwMode="gray">
          <a:xfrm>
            <a:off x="695325" y="3771900"/>
            <a:ext cx="2019300" cy="104775"/>
            <a:chOff x="438150" y="3771900"/>
            <a:chExt cx="2019300" cy="104775"/>
          </a:xfrm>
        </p:grpSpPr>
        <p:cxnSp>
          <p:nvCxnSpPr>
            <p:cNvPr id="26" name="Straight Connector 25"/>
            <p:cNvCxnSpPr/>
            <p:nvPr/>
          </p:nvCxnSpPr>
          <p:spPr bwMode="gray">
            <a:xfrm>
              <a:off x="438150" y="3819525"/>
              <a:ext cx="200025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gray">
            <a:xfrm>
              <a:off x="2352675" y="3771900"/>
              <a:ext cx="104775" cy="1047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Arc 31"/>
          <p:cNvSpPr/>
          <p:nvPr/>
        </p:nvSpPr>
        <p:spPr bwMode="gray">
          <a:xfrm rot="19187687">
            <a:off x="706522" y="2588962"/>
            <a:ext cx="3058184" cy="1341074"/>
          </a:xfrm>
          <a:prstGeom prst="arc">
            <a:avLst>
              <a:gd name="adj1" fmla="val 14660901"/>
              <a:gd name="adj2" fmla="val 20924003"/>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951"/>
          <p:cNvSpPr>
            <a:spLocks noEditPoints="1"/>
          </p:cNvSpPr>
          <p:nvPr/>
        </p:nvSpPr>
        <p:spPr bwMode="gray">
          <a:xfrm>
            <a:off x="1242079" y="2469658"/>
            <a:ext cx="558145" cy="690346"/>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50000"/>
            </a:schemeClr>
          </a:solidFill>
          <a:ln>
            <a:noFill/>
          </a:ln>
        </p:spPr>
        <p:txBody>
          <a:bodyPr wrap="square" rIns="0" anchor="b"/>
          <a:lstStyle/>
          <a:p>
            <a:endParaRPr lang="en-US" sz="700" kern="0" dirty="0">
              <a:solidFill>
                <a:srgbClr val="FFFFFF"/>
              </a:solidFill>
              <a:ea typeface="ヒラギノ角ゴ Pro W3"/>
              <a:cs typeface="ヒラギノ角ゴ Pro W3"/>
            </a:endParaRPr>
          </a:p>
        </p:txBody>
      </p:sp>
    </p:spTree>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8" grpId="0" animBg="1"/>
      <p:bldP spid="19" grpId="0" animBg="1"/>
      <p:bldP spid="7"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p:cNvPicPr>
            <a:picLocks noChangeAspect="1" noChangeArrowheads="1"/>
          </p:cNvPicPr>
          <p:nvPr/>
        </p:nvPicPr>
        <p:blipFill>
          <a:blip r:embed="rId3" cstate="print"/>
          <a:srcRect/>
          <a:stretch>
            <a:fillRect/>
          </a:stretch>
        </p:blipFill>
        <p:spPr bwMode="auto">
          <a:xfrm>
            <a:off x="5829303" y="1162050"/>
            <a:ext cx="2466975" cy="2533650"/>
          </a:xfrm>
          <a:prstGeom prst="rect">
            <a:avLst/>
          </a:prstGeom>
          <a:noFill/>
          <a:ln w="9525">
            <a:solidFill>
              <a:schemeClr val="accent3">
                <a:lumMod val="50000"/>
              </a:schemeClr>
            </a:solidFill>
            <a:miter lim="800000"/>
            <a:headEnd/>
            <a:tailEnd/>
          </a:ln>
          <a:effectLst>
            <a:outerShdw blurRad="50800" dist="38100" dir="8100000" algn="tr" rotWithShape="0">
              <a:prstClr val="black">
                <a:alpha val="40000"/>
              </a:prstClr>
            </a:outerShdw>
          </a:effectLst>
        </p:spPr>
      </p:pic>
      <p:pic>
        <p:nvPicPr>
          <p:cNvPr id="67591" name="Picture 7"/>
          <p:cNvPicPr>
            <a:picLocks noChangeAspect="1" noChangeArrowheads="1"/>
          </p:cNvPicPr>
          <p:nvPr/>
        </p:nvPicPr>
        <p:blipFill>
          <a:blip r:embed="rId4" cstate="print"/>
          <a:srcRect/>
          <a:stretch>
            <a:fillRect/>
          </a:stretch>
        </p:blipFill>
        <p:spPr bwMode="auto">
          <a:xfrm>
            <a:off x="6024563" y="1314450"/>
            <a:ext cx="500062" cy="514350"/>
          </a:xfrm>
          <a:prstGeom prst="rect">
            <a:avLst/>
          </a:prstGeom>
          <a:noFill/>
          <a:ln w="9525">
            <a:noFill/>
            <a:miter lim="800000"/>
            <a:headEnd/>
            <a:tailEnd/>
          </a:ln>
        </p:spPr>
      </p:pic>
      <p:sp>
        <p:nvSpPr>
          <p:cNvPr id="20" name="TextBox 19"/>
          <p:cNvSpPr txBox="1"/>
          <p:nvPr/>
        </p:nvSpPr>
        <p:spPr>
          <a:xfrm>
            <a:off x="6591300" y="1295400"/>
            <a:ext cx="1647825" cy="523220"/>
          </a:xfrm>
          <a:prstGeom prst="rect">
            <a:avLst/>
          </a:prstGeom>
          <a:noFill/>
        </p:spPr>
        <p:txBody>
          <a:bodyPr wrap="square" rtlCol="0">
            <a:spAutoFit/>
          </a:bodyPr>
          <a:lstStyle/>
          <a:p>
            <a:r>
              <a:rPr lang="en-US" sz="1400" b="1" dirty="0" smtClean="0">
                <a:solidFill>
                  <a:schemeClr val="bg1"/>
                </a:solidFill>
              </a:rPr>
              <a:t>Jill Davidson</a:t>
            </a:r>
          </a:p>
          <a:p>
            <a:r>
              <a:rPr lang="en-US" sz="1400" dirty="0" smtClean="0">
                <a:solidFill>
                  <a:schemeClr val="bg1"/>
                </a:solidFill>
              </a:rPr>
              <a:t>@Twitter handle</a:t>
            </a:r>
          </a:p>
        </p:txBody>
      </p:sp>
      <p:pic>
        <p:nvPicPr>
          <p:cNvPr id="67587" name="Picture 3"/>
          <p:cNvPicPr>
            <a:picLocks noChangeAspect="1" noChangeArrowheads="1"/>
          </p:cNvPicPr>
          <p:nvPr/>
        </p:nvPicPr>
        <p:blipFill>
          <a:blip r:embed="rId5" cstate="print"/>
          <a:srcRect/>
          <a:stretch>
            <a:fillRect/>
          </a:stretch>
        </p:blipFill>
        <p:spPr bwMode="auto">
          <a:xfrm>
            <a:off x="3333750" y="1157288"/>
            <a:ext cx="2362200" cy="2524125"/>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p:spPr>
      </p:pic>
      <p:pic>
        <p:nvPicPr>
          <p:cNvPr id="67586" name="Picture 2"/>
          <p:cNvPicPr>
            <a:picLocks noChangeAspect="1" noChangeArrowheads="1"/>
          </p:cNvPicPr>
          <p:nvPr/>
        </p:nvPicPr>
        <p:blipFill>
          <a:blip r:embed="rId6" cstate="print"/>
          <a:srcRect/>
          <a:stretch>
            <a:fillRect/>
          </a:stretch>
        </p:blipFill>
        <p:spPr bwMode="auto">
          <a:xfrm>
            <a:off x="766767" y="1162050"/>
            <a:ext cx="2409825" cy="2533650"/>
          </a:xfrm>
          <a:prstGeom prst="rect">
            <a:avLst/>
          </a:prstGeom>
          <a:noFill/>
          <a:ln w="9525">
            <a:solidFill>
              <a:schemeClr val="accent3">
                <a:lumMod val="50000"/>
              </a:schemeClr>
            </a:solidFill>
            <a:miter lim="800000"/>
            <a:headEnd/>
            <a:tailEnd/>
          </a:ln>
          <a:effectLst>
            <a:outerShdw blurRad="50800" dist="38100" dir="8100000" algn="tr" rotWithShape="0">
              <a:prstClr val="black">
                <a:alpha val="40000"/>
              </a:prstClr>
            </a:outerShdw>
          </a:effectLst>
        </p:spPr>
      </p:pic>
      <p:sp>
        <p:nvSpPr>
          <p:cNvPr id="2" name="Title 1"/>
          <p:cNvSpPr>
            <a:spLocks noGrp="1"/>
          </p:cNvSpPr>
          <p:nvPr>
            <p:ph type="title"/>
          </p:nvPr>
        </p:nvSpPr>
        <p:spPr>
          <a:xfrm>
            <a:off x="804347" y="245538"/>
            <a:ext cx="8229586" cy="859362"/>
          </a:xfrm>
        </p:spPr>
        <p:txBody>
          <a:bodyPr/>
          <a:lstStyle/>
          <a:p>
            <a:r>
              <a:rPr lang="en-US" dirty="0" smtClean="0"/>
              <a:t>Your Employees are Social</a:t>
            </a:r>
            <a:br>
              <a:rPr lang="en-US" dirty="0" smtClean="0"/>
            </a:br>
            <a:endParaRPr lang="en-US" dirty="0"/>
          </a:p>
        </p:txBody>
      </p:sp>
      <p:pic>
        <p:nvPicPr>
          <p:cNvPr id="9" name="Content Placeholder 7" descr="logo_185291_web.jpg"/>
          <p:cNvPicPr>
            <a:picLocks noChangeAspect="1"/>
          </p:cNvPicPr>
          <p:nvPr/>
        </p:nvPicPr>
        <p:blipFill>
          <a:blip r:embed="rId7" cstate="print"/>
          <a:stretch>
            <a:fillRect/>
          </a:stretch>
        </p:blipFill>
        <p:spPr>
          <a:xfrm>
            <a:off x="3719517" y="2936082"/>
            <a:ext cx="1519237" cy="422010"/>
          </a:xfrm>
          <a:prstGeom prst="rect">
            <a:avLst/>
          </a:prstGeom>
        </p:spPr>
      </p:pic>
      <p:pic>
        <p:nvPicPr>
          <p:cNvPr id="10" name="Content Placeholder 7" descr="logo_185291_web.jpg"/>
          <p:cNvPicPr>
            <a:picLocks noChangeAspect="1"/>
          </p:cNvPicPr>
          <p:nvPr/>
        </p:nvPicPr>
        <p:blipFill>
          <a:blip r:embed="rId7" cstate="print"/>
          <a:stretch>
            <a:fillRect/>
          </a:stretch>
        </p:blipFill>
        <p:spPr>
          <a:xfrm>
            <a:off x="6291267" y="2812256"/>
            <a:ext cx="1519237" cy="422010"/>
          </a:xfrm>
          <a:prstGeom prst="rect">
            <a:avLst/>
          </a:prstGeom>
        </p:spPr>
      </p:pic>
      <p:pic>
        <p:nvPicPr>
          <p:cNvPr id="8" name="Content Placeholder 7" descr="logo_185291_web.jpg"/>
          <p:cNvPicPr>
            <a:picLocks noGrp="1" noChangeAspect="1"/>
          </p:cNvPicPr>
          <p:nvPr>
            <p:ph sz="quarter" idx="12"/>
          </p:nvPr>
        </p:nvPicPr>
        <p:blipFill>
          <a:blip r:embed="rId7" cstate="print"/>
          <a:stretch>
            <a:fillRect/>
          </a:stretch>
        </p:blipFill>
        <p:spPr>
          <a:xfrm>
            <a:off x="1176342" y="2936082"/>
            <a:ext cx="1519237" cy="422010"/>
          </a:xfrm>
        </p:spPr>
      </p:pic>
      <p:pic>
        <p:nvPicPr>
          <p:cNvPr id="67588" name="Picture 4"/>
          <p:cNvPicPr>
            <a:picLocks noChangeAspect="1" noChangeArrowheads="1"/>
          </p:cNvPicPr>
          <p:nvPr/>
        </p:nvPicPr>
        <p:blipFill>
          <a:blip r:embed="rId8" cstate="print"/>
          <a:srcRect/>
          <a:stretch>
            <a:fillRect/>
          </a:stretch>
        </p:blipFill>
        <p:spPr bwMode="auto">
          <a:xfrm>
            <a:off x="5181600" y="2038351"/>
            <a:ext cx="381000" cy="247650"/>
          </a:xfrm>
          <a:prstGeom prst="rect">
            <a:avLst/>
          </a:prstGeom>
          <a:noFill/>
          <a:ln w="9525">
            <a:noFill/>
            <a:miter lim="800000"/>
            <a:headEnd/>
            <a:tailEnd/>
          </a:ln>
        </p:spPr>
      </p:pic>
      <p:pic>
        <p:nvPicPr>
          <p:cNvPr id="67589" name="Picture 5"/>
          <p:cNvPicPr>
            <a:picLocks noChangeAspect="1" noChangeArrowheads="1"/>
          </p:cNvPicPr>
          <p:nvPr/>
        </p:nvPicPr>
        <p:blipFill>
          <a:blip r:embed="rId9" cstate="print"/>
          <a:srcRect/>
          <a:stretch>
            <a:fillRect/>
          </a:stretch>
        </p:blipFill>
        <p:spPr bwMode="auto">
          <a:xfrm>
            <a:off x="3433767" y="2062163"/>
            <a:ext cx="428625" cy="428625"/>
          </a:xfrm>
          <a:prstGeom prst="rect">
            <a:avLst/>
          </a:prstGeom>
          <a:noFill/>
          <a:ln w="9525">
            <a:noFill/>
            <a:miter lim="800000"/>
            <a:headEnd/>
            <a:tailEnd/>
          </a:ln>
        </p:spPr>
      </p:pic>
      <p:sp>
        <p:nvSpPr>
          <p:cNvPr id="17" name="TextBox 16"/>
          <p:cNvSpPr txBox="1"/>
          <p:nvPr/>
        </p:nvSpPr>
        <p:spPr>
          <a:xfrm>
            <a:off x="3848104" y="2085974"/>
            <a:ext cx="1247775" cy="400110"/>
          </a:xfrm>
          <a:prstGeom prst="rect">
            <a:avLst/>
          </a:prstGeom>
          <a:noFill/>
        </p:spPr>
        <p:txBody>
          <a:bodyPr wrap="square" rtlCol="0">
            <a:spAutoFit/>
          </a:bodyPr>
          <a:lstStyle/>
          <a:p>
            <a:r>
              <a:rPr lang="en-US" sz="1000" b="1" dirty="0" smtClean="0">
                <a:solidFill>
                  <a:schemeClr val="tx2"/>
                </a:solidFill>
              </a:rPr>
              <a:t>Mary Jan</a:t>
            </a:r>
          </a:p>
          <a:p>
            <a:r>
              <a:rPr lang="en-US" sz="1000" dirty="0" smtClean="0">
                <a:solidFill>
                  <a:schemeClr val="tx2"/>
                </a:solidFill>
              </a:rPr>
              <a:t>Director of Sales</a:t>
            </a:r>
          </a:p>
        </p:txBody>
      </p:sp>
      <p:cxnSp>
        <p:nvCxnSpPr>
          <p:cNvPr id="23" name="Straight Connector 22"/>
          <p:cNvCxnSpPr/>
          <p:nvPr/>
        </p:nvCxnSpPr>
        <p:spPr>
          <a:xfrm flipH="1">
            <a:off x="3381379" y="2552700"/>
            <a:ext cx="2286001"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90579" y="2562225"/>
            <a:ext cx="2352675"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04879" y="2543177"/>
            <a:ext cx="1743075" cy="246221"/>
          </a:xfrm>
          <a:prstGeom prst="rect">
            <a:avLst/>
          </a:prstGeom>
          <a:noFill/>
        </p:spPr>
        <p:txBody>
          <a:bodyPr wrap="square" rtlCol="0">
            <a:spAutoFit/>
          </a:bodyPr>
          <a:lstStyle/>
          <a:p>
            <a:r>
              <a:rPr lang="en-US" sz="1000" dirty="0" smtClean="0">
                <a:solidFill>
                  <a:srgbClr val="7A7A7A"/>
                </a:solidFill>
              </a:rPr>
              <a:t>Current Employer:</a:t>
            </a:r>
          </a:p>
        </p:txBody>
      </p:sp>
      <p:sp>
        <p:nvSpPr>
          <p:cNvPr id="27" name="TextBox 26"/>
          <p:cNvSpPr txBox="1"/>
          <p:nvPr/>
        </p:nvSpPr>
        <p:spPr>
          <a:xfrm>
            <a:off x="3362329" y="2543177"/>
            <a:ext cx="1743075" cy="246221"/>
          </a:xfrm>
          <a:prstGeom prst="rect">
            <a:avLst/>
          </a:prstGeom>
          <a:noFill/>
        </p:spPr>
        <p:txBody>
          <a:bodyPr wrap="square" rtlCol="0">
            <a:spAutoFit/>
          </a:bodyPr>
          <a:lstStyle/>
          <a:p>
            <a:r>
              <a:rPr lang="en-US" sz="1000" dirty="0" smtClean="0">
                <a:solidFill>
                  <a:srgbClr val="7A7A7A"/>
                </a:solidFill>
              </a:rPr>
              <a:t>Current Employer:</a:t>
            </a:r>
          </a:p>
        </p:txBody>
      </p:sp>
      <p:sp>
        <p:nvSpPr>
          <p:cNvPr id="28" name="TextBox 27"/>
          <p:cNvSpPr txBox="1"/>
          <p:nvPr/>
        </p:nvSpPr>
        <p:spPr>
          <a:xfrm>
            <a:off x="5886454" y="2533652"/>
            <a:ext cx="1743075" cy="246221"/>
          </a:xfrm>
          <a:prstGeom prst="rect">
            <a:avLst/>
          </a:prstGeom>
          <a:noFill/>
        </p:spPr>
        <p:txBody>
          <a:bodyPr wrap="square" rtlCol="0">
            <a:spAutoFit/>
          </a:bodyPr>
          <a:lstStyle/>
          <a:p>
            <a:r>
              <a:rPr lang="en-US" sz="1000" dirty="0" smtClean="0">
                <a:solidFill>
                  <a:srgbClr val="7A7A7A"/>
                </a:solidFill>
              </a:rPr>
              <a:t>Current Employer:</a:t>
            </a:r>
          </a:p>
        </p:txBody>
      </p:sp>
      <p:cxnSp>
        <p:nvCxnSpPr>
          <p:cNvPr id="29" name="Straight Connector 28"/>
          <p:cNvCxnSpPr/>
          <p:nvPr/>
        </p:nvCxnSpPr>
        <p:spPr>
          <a:xfrm flipH="1">
            <a:off x="809629" y="2771775"/>
            <a:ext cx="2352675"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371854" y="2771775"/>
            <a:ext cx="2305051"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895979" y="2762250"/>
            <a:ext cx="2352675"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00104" y="3514725"/>
            <a:ext cx="2352675"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362326" y="3505200"/>
            <a:ext cx="2314574"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915026" y="3276600"/>
            <a:ext cx="2314574"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9" name="Picture 4"/>
          <p:cNvPicPr>
            <a:picLocks noChangeAspect="1" noChangeArrowheads="1"/>
          </p:cNvPicPr>
          <p:nvPr/>
        </p:nvPicPr>
        <p:blipFill>
          <a:blip r:embed="rId10" cstate="print"/>
          <a:srcRect/>
          <a:stretch>
            <a:fillRect/>
          </a:stretch>
        </p:blipFill>
        <p:spPr bwMode="auto">
          <a:xfrm>
            <a:off x="776290" y="1478778"/>
            <a:ext cx="2406649" cy="1997848"/>
          </a:xfrm>
          <a:prstGeom prst="rect">
            <a:avLst/>
          </a:prstGeom>
          <a:noFill/>
          <a:ln w="9525">
            <a:noFill/>
            <a:miter lim="800000"/>
            <a:headEnd/>
            <a:tailEnd/>
          </a:ln>
        </p:spPr>
      </p:pic>
      <p:sp>
        <p:nvSpPr>
          <p:cNvPr id="31" name="Rectangle 30"/>
          <p:cNvSpPr/>
          <p:nvPr/>
        </p:nvSpPr>
        <p:spPr>
          <a:xfrm>
            <a:off x="2847979" y="4867277"/>
            <a:ext cx="242887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xit" presetSubtype="0" fill="hold" nodeType="withEffect">
                                  <p:stCondLst>
                                    <p:cond delay="0"/>
                                  </p:stCondLst>
                                  <p:childTnLst>
                                    <p:animEffect transition="out" filter="fade">
                                      <p:cBhvr>
                                        <p:cTn id="9" dur="2000"/>
                                        <p:tgtEl>
                                          <p:spTgt spid="67586"/>
                                        </p:tgtEl>
                                      </p:cBhvr>
                                    </p:animEffect>
                                    <p:set>
                                      <p:cBhvr>
                                        <p:cTn id="10" dur="1" fill="hold">
                                          <p:stCondLst>
                                            <p:cond delay="1999"/>
                                          </p:stCondLst>
                                        </p:cTn>
                                        <p:tgtEl>
                                          <p:spTgt spid="6758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2847975" y="4886325"/>
            <a:ext cx="21717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stCxn id="22" idx="3"/>
          </p:cNvCxnSpPr>
          <p:nvPr/>
        </p:nvCxnSpPr>
        <p:spPr>
          <a:xfrm>
            <a:off x="4726100" y="2589193"/>
            <a:ext cx="884127" cy="11132"/>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26" idx="3"/>
          </p:cNvCxnSpPr>
          <p:nvPr/>
        </p:nvCxnSpPr>
        <p:spPr>
          <a:xfrm flipV="1">
            <a:off x="6457604" y="1952625"/>
            <a:ext cx="1038573" cy="658224"/>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26" idx="3"/>
          </p:cNvCxnSpPr>
          <p:nvPr/>
        </p:nvCxnSpPr>
        <p:spPr>
          <a:xfrm>
            <a:off x="6457602" y="2610850"/>
            <a:ext cx="1009998" cy="894351"/>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34" idx="6"/>
            <a:endCxn id="22" idx="1"/>
          </p:cNvCxnSpPr>
          <p:nvPr/>
        </p:nvCxnSpPr>
        <p:spPr>
          <a:xfrm flipV="1">
            <a:off x="3352802" y="2589193"/>
            <a:ext cx="518853" cy="1113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054" name="AutoShape 6" descr="data:image/jpeg;base64,/9j/4AAQSkZJRgABAQAAAQABAAD/2wCEAAkGBhMSERQUExQVExUWGRsYFxcXGBgYGxwWGRsVGxsbFxgaJSYeGR4jGR8fHy8gIycpLC4sGB4zNTAqNScrLC0BCQoKDgwOGg8PGiolHyQsLCwsLCwsKiwsLCwsLCkpKSksLCwsLCwsLCwpLCksNCwsLCwsLCksLCwsLCwsLCwpLP/AABEIAMYA/wMBIgACEQEDEQH/xAAbAAACAwEBAQAAAAAAAAAAAAAABAIDBQYBB//EAEUQAAIBAwIEAwUGAggEBQUAAAECEQMSIQAEBSIxQRNRYQYVMnGRFCNCUoGSU9IWM2JyobHB0SSC4fAHY5OisjRDRHOD/8QAGQEBAQEBAQEAAAAAAAAAAAAAAAECAwQF/8QAMBEAAgECBQIEBAcBAQAAAAAAAAERAhIDEyExUQShFEFSkWGxwfAVIiNxgdHhMgX/2gAMAwEAAhEDEQA/APq3GuPtTq09vRUVK9QFs/CiDBd4yc4AxPmNLbvccSolGC0NypYB1UNTZQTlgSzAgeUax9/vfsnGxUrm2juKIp03OFV1INpPaT/8hre9q/aVtlRNbwvFpqMm+0yTAAEGR6/4a9eW06VSk5Xu/PX4PQ43JptvY2NxvKdOL3VJ6XMFn5T11beImcdZ9NcTwSqlff79NyoLcnhq8R9nK/hnqJyf72srgVVloikWJ2q7xlRicGiIgT3W+SPQa+ZiY1imP81S1+Z9B4CS310/mVOn3qfSadUMJUgj0M6rfe0wYLoDMQWEz5R5+muX4/SanXRNoQtWrTqSoMAAI1rHy57YP/XXObDZrVrcOprSalu6ENuA4j7sCGJ/Pc2QR5nXq6anNpqdXlO3wWj/AGe3wZ48R2tJef3/AKdl7McaqVjuvFKxRrGmpAjlVVJJ+utqlvKbC5XVhMSGBE+Ujvr5Xu98adPcNI8L3l98eoCQsFwDJW7/ACGu39muDUkqVKyVlqvWClhTK2QJtYKuP16+p15sOtuEdMLD/QpxG9/vX745Oj0azOMqYlaK13AwjFR1IBILYEYPyB1lEVwD/wAFRY85EFRAE2KcGTHfp+p13MnUaNZux2CFJqUqatLYCr0ua3/2x/06av8AdtH+HT/augG9GlPdtH+HT/auj3bR/h0/2roBvRpT3bR/h0/2ro920f4dP9q6Ab0aU920f4dP9q6PdtH+HT/augG9GlPdtH+HT/auj3bR/h0/2roBvRpT3bR/h0/2ro920f4dP9q6Ab0aU920f4dP9q68+xU1ZSqIDPUAA9D5aAc0a5riLVb3KgVGFQDwy0RTg9JMLODceuR5Qsu43B//ABkEKpP3ncjmCiZMHziYI8iQOu0a5raeKCpa2mwqwArTfTJ7rJ/CTPlbOquOFvHc31EW1QxCsVgc1vIQZ+Iz85xE9cLDvcSRuDqtGuLG5fmLbmoIxFlXAlhdyn8UH/DoRi0VGDC7cM2SAGp1YlxaIE9IODnt3Oe3hvj2ZJOv0a5jY8IrPTQ09zCEAgBWXAuxEyJn541p8L4ZUpuzPUvBERz+kfET0AOfX5Acq8OmmfzfMsjXEeF0twhp1kWoh7MJ1l7f2H2SCBQUgdAZIHyB0cS9oRRcq9ajTzgOCDBuj8Yn4W/adCcbYsFFWkWIuACmSvSQL/PUSqShMy2uDR3nBKFUqalJHK4UlQSB6HVr7CmafhlFKdLYEfTWXuOMOglnpqJj+rbqe2H14ONNj72jkSOXty5+PpzD9w89MllvIe0PDHpbOt9iQLWthbcNEibSehtmPXXLtwinXO3fbUNxR3VN0Jq1AVIUEXhySb5Ejv1yddZ73eY8SlPlaZ6x0v8APGpPxSosS9MSYEoesE/n8gT+mutF1FNtP1OdUVOWOpwWgA4FJAKnxi0c397z0cN4LQ24Io00pg9QojSPvV/4lL9p6Dr+Ptr0cTqfnpftPlP5/LOuWUzpebJGi0eWsj7fV/Mn7G/n0fb6v5k/Y38+plsXI17R5aLR5ayPt9X8yfsb+fR9vq/mT9jfz6ZbFyNe0eWi0eWsj7fV/Mn7G/n0fb6v5k/Y38+mWxcjXtHlotHlrI+31fzJ+xv59H2+r+ZP2N/PplsXI17R5aLR5ayPt9X8yfsb+fR9vq/mT9jfz6ZbFyNe0eWi0eWsj7fV/Mn7G/n0fb6v5k/Y38+mWxcjXtHlotHlrI+31fzJ+xv59H2+r+ZP2N/PplsXI17R5aLdZH2+r+ZP2N/Po+31fzJ+xv59Mti5GnW2yP8AEqt8wD/nqv3bS/h0/wBq/wC2kPt9X8yfsb+fR9vq/mT9jfz6ZbFyNOltUX4UVfkAP8tV1+G0nNz06bHzZFJ+pGkPt9X8yfsb+fR9vq/mT9jfz6qoqWzJchv3LQ/g0v8A00/20e5aH8Gl/wCmn+2lPt9X8yfsb+fR9vq/mT9jfz61Ffq+YuRq0qKqAqgKB0AAAHyA1PWP9vq/mT9jfz6Pt9X8yfsb+fWct8luQj7QexlPdvdVUmAyiGtw5Qn9eUQe0t56T2f/AId0aVVaqKwZWZxzCLmn0nHz+c66L30tzC1wiG01OWy4Rjrd1MTbEgidV1vabbqSC82kBoViFk28xiAB1OcDPTWlTW9kIQrxDgLVVCm2AwbIuBicESJ66yK3sAWZiag5uvII+INAF3SR08tb7+1O2ETUg9YKPI+P4hbymEcwYwjHoCdR4p7Wbah4geoL6YYlB8RtFMwAYBP3id45vQx2w6+opdtKfsS2kxP6BnEOBEHCdxEGbpn1GcnWpxP2fasoUkDM9J/CyxEjsx1aPbHZws1lW4MeYMsBLrrpHL8LdYm0xMajS9s9q1RUFTL22cp5izVVtj4lKtTYNcBbidV1dS3LT0+BLaTGqewLGCKgUqZXkEBgAAbboPTp376lw72CNFkYPNhn4QCcZBMzByf+gA10vE+NUqAJcnCl4AJNqgn5DoYkiYxqr+km3mL89+V8ZYG7HLFpmYtjMaviOpqp84/YttJH3e/p9dHu9/T668/pVts/edP7L5kqAFxzE3CAJmdT3PtNtqdt1ZBcodfVGWo4Kx1BWm5x+X1E8LcX0v2YhEfd7+n10e739PrpfZ+2u0qIjeJZewUK4IYM0RI6RkC6bZIE6i/tzsxH3sqbuYAkSpoi2BzEsKqssAgrmYidZeNMWv2Yika93v6fXR7vf0+undzv0p23GLjC4Jn6dB5k4HfWft/avbuqMGbnAIWxy2QhAKgHJvWPO4ROsJYlSlLsIRP3e/p9dHu9/T66D7U7WT96MCZhrYAJm6LYgefp11Y3H6NtMhp8QkLAMyGCNMjlhiAbog4641YxfS/YQiv3e/p9dHu9/T66intZtSJFTyjlfMhSLRGeVlbHZlPQg6Z3/GaVFkWoSC4JWFZhhqaxyg5LOoA76RiTFr9hCKPd7+n10e739Prr3ce0lBFLX3QpflBOAiv16CVIiSAZjUtx7RbemEL1VUVMoTIDAsqgg9xLD9wPTSMT0v2EIh7vf0+uj3e/p9dK0PbrZsjOatgVipvVgcNVW4Yyp8N2nsFN1sGJbj222iGDVBAZkYgEhWUN17mSpUFQZYEdQY1l40xa/ZiKRj3e/p9dHu9/T66bq8TprTWoW5Wi3DEmRdhQLvhk9MAEnodVUuOUWfw1eXuK22tMgST0+H+109dc/wBR6x2FqKfd7+n10e739PrqC+1e2IBvME8sI5nFMggAEwfEQCRkusTIl7Y8UpVrvDYOFMEgGP0Jwf0nVaxKVLXYQhT3e/p9dHu9/T661dGsZjLajK93v6fXR7vf0+utXRpmMWoyvd7+n10e739PrrV0aZjFqOS3tGgatVnqVkUmoJDU7b0QmoVpgFlYIuHicdeYXItQ2RktV3EBcsyg8pqOWnkuHNTlpHceZ0zxbitbxqqJw3xCrLNV1lKihk6MEJkIykHMEOM2GV6/HasEJwpgQalhZJANMFkJUL+JmJgEdTDEyNaWPiLZlhFlVNmKNSq9bcBFxUZ05ubxqcmadzSWqJPnjsus3ebrhleo9WrUrFjCCp4Y+8XwrZQrTyBTrn1gq2YU66T3u3gsx2TSKxp+HaTciksKg5MicjEXHrOqUrsxt+wosUy2ULC5UQooNgAgqinvKAAQAdVdRiJymIRhg8MrVCTUqtefDvKqFY7g1ltPJ0MMQxEC8QZOmd1wzh6OUerWmiUJwCBY7lWYhIIFR2Ge58o1q7XcE1KatsVAaoecJFpUyHgpj4yQZzD9Dg1e/CTcuxuvJBcKxEDIZj4ckBhmJ7W3Y1fE4vqYtRXumoMqGpV3XMKlMghZK02dCKgVOY3TAOZYx31Lb7fa1WtFauC1zmVVJBFzAygkMrXFehBGOmrH4w1NIOxMKzBQEKqKYMhhywoz3g8rGACNecP4+zsrLsoFwQVFB+Em0spsBtgDrGBmIGs59fIhGfUfZupDPuOSSosQE+GgYFZQQSqiATJ+up7jb7OtWpio1YmmUp02ZEgG+myL8HdkUgnqJzBYHY3pClVobWmwYIwYoQsVHtccqG2EJJJj4hg50o/EWIn3cCSrQCDNsEQT4UC4LFskyVxGdVdRiLZiEZtHY7BjSIevKsi0+RTJBKIMIZDWkweoSSMaiOB7GDQJ3Ci9qIWAZudFgFVMAmkIBOFpk4E626e9KmqfsEGihZSqiXKEG2lygmYlfMqMDB1mj2i3EmqeGNhRAg+IHvrXywQylyBpGeZGg3gC+KxvUxai3dbzbKy0zuNwTSZgbQo8MAEtcQgPh8sRkcvppcVdmCV8bcKQBEKLhYtOIhLlhQg9bh5nVtT2jry7+7HwGkFSXdg1JRDBSPheo0QZA6jmA1uJMqKoo7VHlahX7swGAi0hUMXEnrbgHr01nPrXmIRh7mpsQPDNWqVKrgLTItbKgQmcmMdJ07uDtaZSm1esSELqAitylkqk4p+aq5nsPmNWHdtdb7vXmISYMECFknwoCAjv+G0gHIF1DiLO8vsSp8ItcRP4T92CVBOOUjzMQRnTPxORCMupttmaLFqlcU58IG1eYGjRYQAk2mmiZPkO5zLc8S2xCO1bcsVLGnK0wTzBscnSVwG/J208u+qAMp2K2zUJAmC2F6eHzXBvi6kK+O2r9xUXwkqJtEZzAdDTIZfumYCQpIzasxHNpn4nIhGfU4Rtad6GtuAACr9CCBRDWMbOa2ioIB6YjJOlOIbbYV0Vaz1mp01YrKLCrUNRHEBLlAtiCBaCkR2095xFmLf8De4tm5CbypEqrMgBtkgMzAZBE5Aq45xB6RVaPDvGml4iuE5FcCowVltDA/FjBJcDBbV8TizNwhGbu9pw4/1lSuDLNBSGEPWLkAJIHiVKi47sR0AhxPZzaNSrVFatCNUZ1hEYPDFwFKi3DExgc2ivx+tdB4WzFTFwErJqOhKkpJUiWBiebIAN2tH2e4kzsyVdr4BKqbrCqu1RSziCuCIzJMxq+JxfUxCMzh9TbMKe3WtuUAIFIcnLatgtZVlQaZU9ciuO5MV0dztaFW6m+4yCWqW07VDBqkwySQVUkEDOPPXW7daLMCtOCMgmkyRyoMFlEG20efLH4SBaOHUs/dpmSeVclpmcZmTPzOs5+JtIhHMbTa7W1XSrXi5UXkXqi0mGCkwq0lk9OQ+s1UX2lG4JX3AlaZYqFHIpFvMUBhQ0kDsYPlrrfsNOAtiQCGAtEBh0IHYjz1BOFUR0pUx8kUd7vL82fnpn4nIhGXwfjFFT4QqV6jFiJqhyQyhAVLEAAjl/V+8nW9qilsaaxbTRY6QoEdOkdOg+g1frk225ZQ0aNGoA0aNGgMysm5lrSsE4mMCVgxbPwgiCTk9hqgbfd/nWT16Y5VBxb5hj8yOoxqVb2t2qOUarDgsCtrzKulMiIzzuoHnMiQCdM7Pj23qrTenWpsKmE5gCTAa0A5utMlYkdxrT6etKWnH8nO1Pz7iNfa76VC1Kdv4iRzdF+GBHUt+1fM6pO04iBAq0jCgSRJJuySYibP0698619vxejUcIlRXJUuLTcLVa08w5cNiJnUdzxujTa13tMkRDdkNQ9ulg69Jx1xrGRU3GvcmWuX7i60NyEAuUt95JnqSxKdQTAXEfLqNFPbbmeZ1gmCBEhYOZCjmGPSZ6Y0xT41Rbo48oIIPbsfKRPlOdWLxSiYIq0zcCRDrkL8RGcgdz21cqpcltXJHfUarLCMqm9T3HICCROcn/ACx66W4dta6u1zAoQbQSWIMkiSeogx26foL6HG6DgFaqQWtUkgBmllhSfiyD06693fGqFJ1SpURGboGMYN0GTgDlPXuI7jVyqrtnJbVMyV7rxQ2AW5RkEBQczyk57RPl9aA25gGCGA/s2k8vbrET6z6ac3PF6KI7tUW1CFaDMMSAFIGQSSBHroXi9AgkVqRAAJN6wATAJM4E4nXVXR/yaKNr45JuxymLgIu5YkKZJ6zmPKNeboVr2KBogRkRPL0E/PqP17adq76mphnRSQWALAcoyTnsB31FOJ0iVAqUyWEqA6mQTEjOROJGprvAEHO47Bj1j4B/h0OpGruIXlJbJb4I6iB5xE+s6ZbjNAGPFTpJ5gQBF0sei8ucxqZ4rRz97T5QGPOuFaIJzgGRB9Rq/m9PYGcKu6kC0+phOnbv18/8I1p7EvZ94IaT5dJx0x01W3GKIcp4i3ASRPQQWlj0XAnPbTNGurqGRgynoVIIPyIwdSuY1UAno0aNciho0aNAGjRo0AaNGjQBo0aNAGjRo0AaNGjQBo0aNAcVvPZug+7r1jWVXp1aNd7ka1TTRgkm8ArBuaPxAHGsilwbYB0H22ifCRGHLysgSiqiQ8Ext0flhpE4kRv73i21ptWFTbnmLUqhFpvWqzzdzBjIUmCMCI6xpJqvDlUodoUETbyDq1bob4BBqORmZfGY16l1mMtqvh5GbUQ4HwzbUT4dHdU6pFJw0KT92vhElmp1BBtsAMiQD5GH99w+nVVqz7mlZC0mYI1oscNE+J1JEMZ+Gfnpfa8R2SMWp7VlBuV25VAD03aILfE3hwVgEGZgzPnvvZtSYNt38NiKhEgklliSLhm3FgJMTAgay+pxXVc3r/BYRLe8Fpq1SdzSR25XlDEk3oGHidmMgDPOfMaqqcEomGbdU3Li0t4fUhakNAeFhWPQAdJnvpcQ4ntltqVKFQs7M1sqSHpMEMC+0kmPhnAlsCdLcQ3eyp1PDehUZlhMEtFyq2eeRysAGMTEAmNXxeLz2QtQvV4ZS8PxDvEZb7mYIeZy3jQQrwTmYAwPLrpne0adeHfeUWhShISAZWohY/eYw7dIGR1xqFLim2sWidq6qXU00DLJ8RFgtziJDFWEkAEXfFGinvtpaFG0eCoAU2SUZrgAb4ABzkiIEanicTnsv6EIlt+H0kWqF3NIyUdwKbFlHiGogw90Xv3k83aZ0gnCNswQjdU5fwwn3RuDDwEWBdIkJTkHHUwOo06fFNqEeotJoZhTqEtzGKZdSeYkMbVBuKtMT00lR45sSRU+zuGW0raQTakKmA+HAA5esAkSoJ1V1WKnM9kLUMVuBUqrEGvSHhUvDZfDwtNBWpgmX5YDPnHrjVe72CEOo3lJDVN0FCCHd2cOpvuDLkgTAgEjqS+eIbUirVWizgs9BiCCHDXO1nNEMe5iZGl90NpfTZqFUkgMzXThlqqRVl5cWo0xMwJmdPFYvPZC1CrU6N0Dd0xYbkApQEJqM8g35AqKTDEwB5aq3HBaSJc27QqYekFpEmQKIJADyxLUhg46wBGLKO72LKbNsz9ipYZBJUkBn5jaTzeRiZMaZPGtpFKdvUOQqRkH8UnmzF2C2ZZo76LqsVbPsv6FqKa/CKVM2HdopX7sItMyhdWEC1rpN92enaACNa/B+J7ahT8Lx1e0sxaIE1KlQx3zdIiSenmJs242u4QVyoW4ybmtIa4ot0NE3SFPmTHU6u2XA9pAakqETgqxYSP1IxrFePXWoqfyEJDI43QtLeKloNpNwi6Jj6Z+QJ7aieO0LVbxFKswQEZFxiBj5gz5EHpnVND2aoKrLaSrNdBY4xbasRC2krHcMQZk6Y9zUbQtgABVhBIgqqqpGeyqB+muJT08Zo2I/iLY/wADTg/L/vy0bfi9Go1qVFZokAEGRCmRHUQRnvqpvZ6gURDT5UJK5bBJuJmZm7PzGvaXAKClSqWlfhtLCBCrAAMAWqF+QjpoAbj9AMytUClWK82JICk2z8XXt1IMdNQ/pHt7it+QSOhiVBY5HoDn0jrjU9zwChUe9qctMhgWBB8wQRBHYjI7ai3s7tzP3YySTlhkzPQ+p0B4ntLtj/8AeSOxJgHJEgntI69MjOrH47twFJqoA82yetphvocHy1UPZrbhSopgArb1J5QQQMz+IA/PU6PAaKoEILwHEuSWPiFi8nvJJ+ugJHj23gnxqcLg8w9Y+sGPPtqH9JNrn7+njrzDpMdfnj6+WvD7N7cgg0hkEdWmCaZgGZABRIjpYIjXtT2d27KFNJYHTrjmLYzjmJP66AspccoMWC1VNoLMQcBRgkt0/wAdXbTf06oJpuHAMGDMGAYPrBGPXVK8FoiYQC5bDk5XGOvoI8u2r9pskpLagtBMnJMk9SScknue+gL9GjRoA0aNGgMs7nc+Iw8NbA2DMkrKjGRm0lv0j11Ruqu6LGKKEK0qSVyJicnBtk/8wyM6efjVAEg1qYIukF1xayo057MyqfVgO+mqNZXVWUhlYAqwMggiQQR1BHfUeHUlrJztnzZjnfbq4haQIDRLcvLAIMg5mYwMR37e0N3urhdSkFhPwiF7xDHPzmY7TrTq72mpIZ1UhS5BIEIMFjPYHvqa7hSxUMCwwQDkGFOR2wwP/MNTLe8sWPlmPuuI7pQT4QgGAILEnMAAN5gCcTdMCIJVqbsXBKSZzdKiWtHX/wBqzHSmfTW0lQESCCMjGcgwfocalqWPlix8swd9U3pA8JQpkAg2dCpYt17MAsT+MntqqhuuIAC6kjyyzJAtUgFhKnMNiY7Tza6CnVDCVIIkiRnKkgj5ggg/LU9Hhud2TL1m5mLwUV4c1KKUi1ptUgAuWe8kiTNtvXrj9Jbn7Tc9hMAyn9XEWvjMkyQomR8Z8taqV1YkAgkdYMxkjP6gj9NT1bNIlmrNIlii1avhyVAa0kiSYcdAAJuHrI+WcJniNQEAK5HmyGevksA/LGtA7+nnnXDWHIw0A2/OCMasq1VVSzEKqgkk4AAyST2Ea606aNGjK941gYskZzY/TtjuQPlPp10141Tw5Ig2AyBLXnqPDj/X9Ne++tvIHjUpLBAL1kuQhCjPUh1x/bXzGndWrSJUAyE39XHKe3VGk49AAMiOn4vTXtHiNW5QVMfiYo2M+npjWlS3Ctdawa02tBBhhEg+Rz09dWaOpcAx24tV7IYk5sfoJgx38+0+mpbbidVit1OASAeV+h75wNa2jS5cANGjRrmUNGjRoA0aNGgDRo0aANGjRoA0aNGgDRo0aA4Ld+y4q72pWWomK9J7S7AcgzSmyOdwrsATlBpbbew7U/AtrUgKZVgFqMASE26F1heViaJJbI+9cGZM9BxLbbFi6uxU+J4jwCCWEgXmMgdp9PPVNHhmysIDOyqBcDiJMCZUQOaLemDiQdetf+hiJRK2j6HOaOTM4d7LNQpmkatFi9FqP9aw/rLTcq2kzAuIHUszYk6Z4hwElKrB6KKZqEtWeoFFtIXEsvMB4ZPNIzEY1Z7v2Fzkmqp/EDIgKTiIwM3R1iO2NT2uz2od2l1Woj0/Ds71rSYZQcsFEL6HWX19bqulSS6jkWHACJZm2thcuZciR4iuabGyCk9Vj4mnvGtHhm1rUaQk0h95dIrmLV5UpT4WQqKFPclSe+qdnsdmzO6vUlw1R5zAEEmSpAtOMHJGbo1Zudhs/CWgzVQquXCgPMxcRAXAUEGABEjz1mrq3UocFup3kVHAXYtURqF7lnVxUJIDNWdY5MqKjhvImkP0XHARcCX27LUi1WrE3AKq5lIcAiRjBJHfTQ4RswYmqJAhgBk1Baei4JQFbYAwYF0nTNVNmyIGL2IjKsqfhcR2E4uAHqR1Or42peaE0ciI9m6iyS1CCxyXbDTUZnmyBVBJhz0joTpleBOlI0x9nhijEM5KMaagNelguDW3HPUA5jV1LYbNERAHKrVv6EkVFCwrCJYwAIgnlM50tV4Vw+FktAugcxwQgMgjHwqf+aejZPranu0Jp5KhwG+mtIHbvZVDsTUuLFkggmz4mXM9TPTOrdnwhtuzVmagaZRlzWYKEAWVBsixVQm2MSxnXtXhuyYsD4iiSDgjoAWAESAJknBFpggdb9xtNnUQJzwoY2hSOWoyMYBH5rWhcx6EgvGVNNShNPJzmw9hwjKhq0ajWpcj1MvZWpV2Zls6tTWnTIP4QDnpqnd+ynhi2puqKl6dFRfVaGVBSgEWw6N4JIXtc+cmeh3+64fXZyzMyurXOA1ot8OeYCQSFX0I/vZhW4Zw/dmjR53Kq1NYuSA4FUlsDPJ26XkQJOun4niTNyMqrDekmp7JolOixFVKgdywYPf0RFMsQCTyyZ8861hxKl/ET4rOo+Mrfb87cx5a42p7NcOqmSlYEgmAG611joB1wDPqMkGNa6ez21TbhEkoCK0XKCQafhSboCqUny7xB15KsW9ups6KqnyZt7niNKnF7qs3RJAm1SzfRQT8hqabxCAQ6memR5Bv/jn5a5yjsNu60dvUFSRcVnlljazgwSRymCp6KYPXXp9ltqCLb2u8SSHXoeV5Y5IDNMSc/IDWU52Kqk9joju063r2/EO4kfUZ14N9TIkOhB73CMif8s/LXMU/Z/aczTUcFpMCIkC4GF7lbsZH4bRqzb8A2bPi+oWhZOQAvOD0AE24+nTW7auCnSfbE/OojzIHmP8AMH6a8Xe0yoYOpU9DOOhPXtjOudPANoGVxe4Kkq1wZQCG6HzOY/w76Y+xbW23nINbxYIIF7DsCALYMx6zknS1g2q+9RFuZlAiZntgT65I+o1QeOUP4qdWHXEr8UHvH/TWaeH7dkkM4UU1omBPKt0CCpmAWBHQhsg40seFbMEm+oMgGJ6jmSTGSGFwYySRknppbVwDdPGKIKg1FFy3DOLYJmegwD1/KfLV+23S1FuQ3Dp+o8x21jLwDbVyrczWLZnBIIeSTFwm9ptIBnMjWtttoU/G7+dxBk58gI+QgY+estQBjRo0aANGjRoA0aNGgKX2aGSUUz1lQZ6dfPoPpr37In5Fz15R5k/5kn9Trl93x2uu4qQVCFlprcQbLXphnKCCJBqmS2bKeBmVf6WbsRIok2XE2sJY00a2ATFrEjJF0R1GvUujreqgxKOuHDaUR4dOP7i+p8vPUm2VMggohB6i0dhA/wAMa5Y+01ZLgWVomCELBjfUE/HyAKFIXmJDGAe0+H+0tZwfFNNJptAAgioEokGSx6uziI/B9Z4Spa6DQ6dNnTHREHyUen+w+g14uwpjpTQYj4R0yI/xP11xe34/uKKQWFRiyHM1BbYt3NNwYtdIIgQOlwlk+01c/CyAwZuQwCFZrQL+fnAQPgGceetPoqlwJR1n2RPyL+0ep/zJ+p1H3fSx92mOnKvr6ep+uuRf2sqVKe7CugqUgrU1SJLq9QmlcSQ1yIg6CPFP6Y9LjPEE5vFvanMAgMtSaO4rEEAg/wBY1OgCD1p99bp6CpzLSgSuD6QmzQfhHUtkTzEkzJ9SfroOypn8CftHkF/+IA+Q1xDe2W9vI8OiF8e2YYxSlwCYOQVCnxBgXGQO1/s17UVw9m5IsCLa9puvJQQ5mCck8ogBc2981dDWqW9BKOvbY0yZKITM/COvn89ertEBBCKCOhtE/XXML7QWO5uqM15kYNLwvGQKUAyWFAk8smQ1wm0aUb2r3Jg8oixiAhPxUnuVpbMVY+E9gCROsro63tAlHXrw6kBApoB5Wr5AeXkAP0GvU4fSBkU0Bx0VR0BA7dgY+R1y6+01eZupWgnBQhmUHBy/IWXsQYz8tZm/4tvPtbKlU+B4yIGBT+qqlajuD/5dhpD/APbrVPRVNxKQ04O9GzSZsWcZtHbp9NSfbqVsKqVxykAiB0x0xrgOH+1m/VdujrSc8gqOwKk/d7YkNDEKQzVQXIiaQECc0/0v39qVLUut5qYVomQcKTIfqoJNpAmRMjf4ficr3FyPoVPY01yqIMzhQM+eNe7jaK8XCY6ZI/yOrUaQCO+vdeBabGoE14VTHRSO3xN0+up0uHU1YMBkTGWPXr1OmdGtXPkpRX2SOQWEkCBkjH6HVZ4ZT8j+5v8AfTejUufIEzwmnEQYmYuaJ84nXh4NSmbT3/E3fB7+WndGrfVyCmhtVSbRE9ck/wCertGjWZkBo0aNAGjRo0AaNGjQGBXp7kVHNNlYlmAuqmIKm0CnBClGgkjJAPWYFX2fiHUVEJwM2xIarkgL0KlAQDPKIIzNO79nqBqu/wBoCuzM1pKwGYgPIkEhgiqRIxT9TqNL2foR/wDVEqJnniS7EguwInmcN2ljM51JRLkNbvYb5qFRVrL4sqabGFGKjXBrV6GlHY8xPaNZlDg3FaQa3cpUJUKLzcIVqoDCVw5pikT+G5nkEAa8pbCjLA74coQghoFliIDMwSGEqR8JaTcTp3hmzoUaymnuAYBUr1BP3atcZi4nPnkdQupcuSX08i1SjxWXPj7e4XBAOVeZ6Fsgg/hWosmSCzfFIA0+IbXeCo7UqiqrdLiCEARB0K+d5+dsyMaS3HC9pVc1DV+NwbMZBtIW3rBa6p//AEJ1R/R2iwP/ABrsD1BecEWiRMT+Ef2ZBB66ty5Fy5NLiFDe+K/g1UCEEqGgthKYOCIHPnGOYz1EW+FvDTqi+nfePDM4AgSDCiYPn18hpKr7O0lYzuSr3dZAIDF2CzMyC14JJhgDECNU0vZqi2KW6cyAsKZAaS1xAMGYJ5pkgfIpRZRoHb74NN6sFcECQLqYkQQFw5HU9JiAI0ttqG/ZifGpnEGCCtwDEALbhS1oM80XQRjVm+4clOmyPXqKGqNVuhsAgi2fMfGCThgpiABqjY+ydE2mlVcIpAZV5QSq00IYCOoTM9QR0gaSthKmBiim+qUhJCOKl3Ni5FC8nIBCtUnJyFA+KZ0NQ4h+GrSPMtwIBgWqSBAH4yeubQIzMg4OvhU6fj1F8OoSHyJksLQTgnqJNx7+R0lT9maQj/i3wDPMQDcFA75GIIk4JGNatZRw0N+FZRURntEGVwxOSws/QRAgHE51ZuOHbypStNVVe+64XABfDYW8lpIFQjvMDM9NUD2YWpfZXdZIBsxDRJKwfiz8WeUkZ66vqbSm1A0hWKLeSjZBWGvtycgTABwABIMaQwQpUOISQzJbm3mEjAi5gguHytMnyxqeyfeisgcipTKgsy2AZAnMCSGOI/CMgnOqKHA6SsSdzUJuDSWPwkksskxzrgkR0BwderwJUKH7U00+YSeshYLwRMRHbkJX10hguq7DeLcadRSzVHIvLFVW42AgyLbOoQKZtyYJNXhcRzFSl1HW0kCWwYABMFSTgRNokyJcR4VTq1jUO5Ki0rYrACbYBwclW5h669f2UPhFFrNJqCpdnPKiZgzdCzd+Ykx20hoE+NbXdOytSqCkpQKys8Qbg8iAQTy2dejt5DUKG339wLOhBKSJWBBa/wDD0M/OAmQQxMW9jyzhn3FRoBxAH+p6f6nz0/wXgxoSL5WEVV7BEQDA/CS0sevb9IDN3HDuIB3anVWLqhQMSeV6iEAgiOVF5f77DsDq7bbffLVQuyvTW4sAQCxN9scoxkYJ/CuSZ10OjQHPbzZ7wVNw1JhzW+Fc5tUBaYItMr8QY/D0Jz20vtU4izliVVQ6ghgMqAS9gAEKWMCeaAMmJPU6NAYvEaW8aovhMtOmVF02lg0yYlSJjHcZOktzw7fPScGoBUNQEWuVAWwiFgKQL4MEk4yT010+jQHOtR4hcYenHP5HJDWESvQcuDmbpMQNbmyD+GniRfaLoyLozGB39Bq7RoA0aNGgDRo0aARrcFouWLUwS3xHOen+2huCUSHHhiKghxnI5uuf7R/7A1yXEPaneJu3oKBYKyUg9n8YrUVvIinSV1J/My6OHf8AiBXt261Nvc72B2VoHNT2z8oZRz/esbf/ACmz5ev8PxGpST891tuc/wAvB1Deze2K2+EseQJEZuxBxnOpJ7P0FmKYEknBYdSGPfpIBjprneE+21WsDUakEUUWeyZ5wyRzxIgEgiJlGx21e3H67pVZSo5qKUwsGbqxR3DMMhlyDBAEGO5w+hqpcNLj6CKODf8Ac9Gfg/xMdAOkxkAT5wJ1EcCoRFmIjq3SZjr56yH9pqiv4QRWYWLLP3bwZZrVi3nMEdTTbpm1fbe2jtTSERqlsvzMqghC/wCUkXRgeo08HW1MLsWKeDo6vCqbEllJkyeZsmLfPuuD5jBnU6OwpqZVYMW9+n66z+BceO4eqDTsCGBzAk8zrkD4TChvk4+Z2Nca8OyqGtSpLcUq8LpsQSsQAohmUAAyICkAZAM9cDyGpbfh1NBaqACbo7XDvB7+umdGsQi2rgQq8GRiZLZMxiOpOBHnrxuDKYlnMZzaTOB1iegjWho10vqKLbfh6KBi6DcC0Egxby4xy4x21SODr+Zu/wCU9RHceWI0/o1LmDOfgiHqW/8Ab/tr2twdXJLM5n+78ugGtDRq31ciDMHAUzzOZ9V6REdOgGBrRRYAHljUtGo6m9wGjRo1kBo0aNAGjRo0AaNGjQBo0aNAGjRo0AaNGjQHOb/Y1xUqMiLUBaQrpSgrYSQCAGBvgSxPyOvFp1/CY/ZqXiByALUgpaSCc55sGI9NXbng9cu7JuCoZpskgWy5ZZGQTyi4ZFpjqdL7jge5ZSo3ICkufxA/eRAkZhTzATm6MDVufIPd7RrzSZNupPhy9O2kB4lpwWMnBgQCP7x6arQ7iVu21EB3sBCCQIH3hFx7Sbe1pEmRpjhezro7X7oVCKZBBzDMZVoEQOpzPWBAGvfsO48NKf2sLVAqyfiJBPIc55GKCT1Ejvpe+SaEPDrikf8AhqTVBUKjkQA0wDDxPdoUnESTBAyrtdtu1+OjTqTbnw6Qg2AkABvzyLiTHkdT23D6zwV3oeJuzcBApkQMAkRMnqD0zIY23C65Rrt1d4lNkWGMC8crK2CSDJnrmB0Gl75Eohs23f3sUEowpFMhUy0rFwBzGT1AM9jqxd7vyY8GmvSWOR8QBIAfPKS/aItyebVFbgG5IATdEKxckXPMveYVpmAI+VpI66a3+1ru7ldwKaSpXIwLDc2OoDWsAetrA4Oo3yUh703gpuzUFV71VFEvgnMwQDAgzIGT5ZVrcd34a37MsljaMnlCkklg0C04/tTi3EvvtNwES+uoYMQTkAlgqp5FjP4e5f0Gldlstx4VSN14rlHC5MAm3wyCfykOLozPppJJL91u96pVlpq006cpiBV+8Li4sDHwicgeRnEt3X3qstiI4FNCyxaGqSwdQxeV/CR1jPXsjV4Xukbl3QuObTPcjrdghVHXBNp7nT+/4dWepybmxSMLOSbeX6Pzz1IJBwBpBSD73e+HSYUlvIfxFxANy+H1YESJByYuJMxBqTi+9FRUaghJW7EgfAWMvLBbXhOhumeXVXuHchQqbuGgRHdQckdczHNnpHc66KnXA5WYFh1/0/0+urAMR+Ib+MUEJVZPYM90BV58CwhpM5BHy83HEd7TDs1NCqtEgTKZF6qHmBANhMm+LhE66A1lxkZ9fSf8s6lcPPUByPENzxRnomiiqj06RqSElKjkpUADGfuwwq5mfDK941BeK8XVFB2tJ2FMEtcBLmyeUNHLJESLoMFeh7DxB5jXoOgOeqbvfigIpL4rNWn4SFHiN4Q6qCPDzJ62gEAtIu3J3aszLzqFQKITLE87WiCYGYvX5a3NGgOc94b8BiaCsxEqoiFMrAZr+bFxkAZC4zpihX3j+OrotO1T4TpEsw6GGuAB8j07kzOtvRoDFovukvu5wlMspNoL1CqwhsAi1laYAkVE6wdI7Xi+/qQVoKFN0OylZAutNt8i7HfGeog66jRoDBp7/e2ViaCBlC+GJJuOLpz/AIT6Z66rbfb9T/Uq4JYjoDF7AISHgHwwGuyCSBH4tdFo0AlwmvWZJr0xTfyBkYkdZPWLvkw7zp3Ro0AaNGjQBo0aNAZW59m6LszG6WyYaI+XlmT/AMx89ef0ao21FFwFQQYPTrFv5SMQR+RfLXujWbKeDGXTwKt7E7a22GAiOuYuDASRkSBg4xqyl7I0FmLhJY9QfjiRkeQiTkT1kAg0amXTwTKo4L/6OUZGDggxiDaFAnHkP1nM415/Rul3uIAgCRjAGIEgwBnRo1bKeC5dPBIez9OxUlrVDDt0f4u3nGRBx6mfKfs7SBmDMyTiSTAPQdD5CBnto0aWU8CyngeqbVWBmckHqeqkER5dO2ldpwSnTcus3EW9QBHlAAA+Yzj1MmjVhFdKepLccOJ+FyotCkZMgTEkmT1P+s6XXgUC24Ef3fl3mf8AvEa90a6KtpaFgnteDBCeaQVK4BU81sm4GQcDpGpbrhV7E3QCAIicCO8yenfH650aNL3MlKjwT+0B16LHWZ76PcvKq3gBZPw5M+Zn/EZ0aNXMq5JBV/R3Px4z+HuYmTP+HT9c60tjtfDW2ZyT0jr2jRo1Kq6noyjGjRo1gBo0aNAGjRo0AaNGjQBo0aNAGjRo0AaNGj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hMSERQUExQVExUWGRsYFxcXGBgYGxwWGRsVGxsbFxgaJSYeGR4jGR8fHy8gIycpLC4sGB4zNTAqNScrLC0BCQoKDgwOGg8PGiolHyQsLCwsLCwsKiwsLCwsLCkpKSksLCwsLCwsLCwpLCksNCwsLCwsLCksLCwsLCwsLCwpLP/AABEIAMYA/wMBIgACEQEDEQH/xAAbAAACAwEBAQAAAAAAAAAAAAAABAIDBQYBB//EAEUQAAIBAwIEAwUGAggEBQUAAAECEQMSIQAEBSIxQRNRYQYVMnGRFCNCUoGSU9IWM2JyobHB0SSC4fAHY5OisjRDRHOD/8QAGQEBAQEBAQEAAAAAAAAAAAAAAAECAwQF/8QAMBEAAgECBQIEBAcBAQAAAAAAAAERAhIDEyExUQShFEFSkWGxwfAVIiNxgdHhMgX/2gAMAwEAAhEDEQA/APq3GuPtTq09vRUVK9QFs/CiDBd4yc4AxPmNLbvccSolGC0NypYB1UNTZQTlgSzAgeUax9/vfsnGxUrm2juKIp03OFV1INpPaT/8hre9q/aVtlRNbwvFpqMm+0yTAAEGR6/4a9eW06VSk5Xu/PX4PQ43JptvY2NxvKdOL3VJ6XMFn5T11beImcdZ9NcTwSqlff79NyoLcnhq8R9nK/hnqJyf72srgVVloikWJ2q7xlRicGiIgT3W+SPQa+ZiY1imP81S1+Z9B4CS310/mVOn3qfSadUMJUgj0M6rfe0wYLoDMQWEz5R5+muX4/SanXRNoQtWrTqSoMAAI1rHy57YP/XXObDZrVrcOprSalu6ENuA4j7sCGJ/Pc2QR5nXq6anNpqdXlO3wWj/AGe3wZ48R2tJef3/AKdl7McaqVjuvFKxRrGmpAjlVVJJ+utqlvKbC5XVhMSGBE+Ujvr5Xu98adPcNI8L3l98eoCQsFwDJW7/ACGu39muDUkqVKyVlqvWClhTK2QJtYKuP16+p15sOtuEdMLD/QpxG9/vX745Oj0azOMqYlaK13AwjFR1IBILYEYPyB1lEVwD/wAFRY85EFRAE2KcGTHfp+p13MnUaNZux2CFJqUqatLYCr0ua3/2x/06av8AdtH+HT/augG9GlPdtH+HT/auj3bR/h0/2roBvRpT3bR/h0/2ro920f4dP9q6Ab0aU920f4dP9q6PdtH+HT/augG9GlPdtH+HT/auj3bR/h0/2roBvRpT3bR/h0/2ro920f4dP9q6Ab0aU920f4dP9q68+xU1ZSqIDPUAA9D5aAc0a5riLVb3KgVGFQDwy0RTg9JMLODceuR5Qsu43B//ABkEKpP3ncjmCiZMHziYI8iQOu0a5raeKCpa2mwqwArTfTJ7rJ/CTPlbOquOFvHc31EW1QxCsVgc1vIQZ+Iz85xE9cLDvcSRuDqtGuLG5fmLbmoIxFlXAlhdyn8UH/DoRi0VGDC7cM2SAGp1YlxaIE9IODnt3Oe3hvj2ZJOv0a5jY8IrPTQ09zCEAgBWXAuxEyJn541p8L4ZUpuzPUvBERz+kfET0AOfX5Acq8OmmfzfMsjXEeF0twhp1kWoh7MJ1l7f2H2SCBQUgdAZIHyB0cS9oRRcq9ajTzgOCDBuj8Yn4W/adCcbYsFFWkWIuACmSvSQL/PUSqShMy2uDR3nBKFUqalJHK4UlQSB6HVr7CmafhlFKdLYEfTWXuOMOglnpqJj+rbqe2H14ONNj72jkSOXty5+PpzD9w89MllvIe0PDHpbOt9iQLWthbcNEibSehtmPXXLtwinXO3fbUNxR3VN0Jq1AVIUEXhySb5Ejv1yddZ73eY8SlPlaZ6x0v8APGpPxSosS9MSYEoesE/n8gT+mutF1FNtP1OdUVOWOpwWgA4FJAKnxi0c397z0cN4LQ24Io00pg9QojSPvV/4lL9p6Dr+Ptr0cTqfnpftPlP5/LOuWUzpebJGi0eWsj7fV/Mn7G/n0fb6v5k/Y38+plsXI17R5aLR5ayPt9X8yfsb+fR9vq/mT9jfz6ZbFyNe0eWi0eWsj7fV/Mn7G/n0fb6v5k/Y38+mWxcjXtHlotHlrI+31fzJ+xv59H2+r+ZP2N/PplsXI17R5aLR5ayPt9X8yfsb+fR9vq/mT9jfz6ZbFyNe0eWi0eWsj7fV/Mn7G/n0fb6v5k/Y38+mWxcjXtHlotHlrI+31fzJ+xv59H2+r+ZP2N/PplsXI17R5aLdZH2+r+ZP2N/Po+31fzJ+xv59Mti5GnW2yP8AEqt8wD/nqv3bS/h0/wBq/wC2kPt9X8yfsb+fR9vq/mT9jfz6ZbFyNOltUX4UVfkAP8tV1+G0nNz06bHzZFJ+pGkPt9X8yfsb+fR9vq/mT9jfz6qoqWzJchv3LQ/g0v8A00/20e5aH8Gl/wCmn+2lPt9X8yfsb+fR9vq/mT9jfz61Ffq+YuRq0qKqAqgKB0AAAHyA1PWP9vq/mT9jfz6Pt9X8yfsb+fWct8luQj7QexlPdvdVUmAyiGtw5Qn9eUQe0t56T2f/AId0aVVaqKwZWZxzCLmn0nHz+c66L30tzC1wiG01OWy4Rjrd1MTbEgidV1vabbqSC82kBoViFk28xiAB1OcDPTWlTW9kIQrxDgLVVCm2AwbIuBicESJ66yK3sAWZiag5uvII+INAF3SR08tb7+1O2ETUg9YKPI+P4hbymEcwYwjHoCdR4p7Wbah4geoL6YYlB8RtFMwAYBP3id45vQx2w6+opdtKfsS2kxP6BnEOBEHCdxEGbpn1GcnWpxP2fasoUkDM9J/CyxEjsx1aPbHZws1lW4MeYMsBLrrpHL8LdYm0xMajS9s9q1RUFTL22cp5izVVtj4lKtTYNcBbidV1dS3LT0+BLaTGqewLGCKgUqZXkEBgAAbboPTp376lw72CNFkYPNhn4QCcZBMzByf+gA10vE+NUqAJcnCl4AJNqgn5DoYkiYxqr+km3mL89+V8ZYG7HLFpmYtjMaviOpqp84/YttJH3e/p9dHu9/T668/pVts/edP7L5kqAFxzE3CAJmdT3PtNtqdt1ZBcodfVGWo4Kx1BWm5x+X1E8LcX0v2YhEfd7+n10e739PrpfZ+2u0qIjeJZewUK4IYM0RI6RkC6bZIE6i/tzsxH3sqbuYAkSpoi2BzEsKqssAgrmYidZeNMWv2Yika93v6fXR7vf0+undzv0p23GLjC4Jn6dB5k4HfWft/avbuqMGbnAIWxy2QhAKgHJvWPO4ROsJYlSlLsIRP3e/p9dHu9/T66D7U7WT96MCZhrYAJm6LYgefp11Y3H6NtMhp8QkLAMyGCNMjlhiAbog4641YxfS/YQiv3e/p9dHu9/T66intZtSJFTyjlfMhSLRGeVlbHZlPQg6Z3/GaVFkWoSC4JWFZhhqaxyg5LOoA76RiTFr9hCKPd7+n10e739Prr3ce0lBFLX3QpflBOAiv16CVIiSAZjUtx7RbemEL1VUVMoTIDAsqgg9xLD9wPTSMT0v2EIh7vf0+uj3e/p9dK0PbrZsjOatgVipvVgcNVW4Yyp8N2nsFN1sGJbj222iGDVBAZkYgEhWUN17mSpUFQZYEdQY1l40xa/ZiKRj3e/p9dHu9/T66bq8TprTWoW5Wi3DEmRdhQLvhk9MAEnodVUuOUWfw1eXuK22tMgST0+H+109dc/wBR6x2FqKfd7+n10e739PrqC+1e2IBvME8sI5nFMggAEwfEQCRkusTIl7Y8UpVrvDYOFMEgGP0Jwf0nVaxKVLXYQhT3e/p9dHu9/T661dGsZjLajK93v6fXR7vf0+utXRpmMWoyvd7+n10e739PrrV0aZjFqOS3tGgatVnqVkUmoJDU7b0QmoVpgFlYIuHicdeYXItQ2RktV3EBcsyg8pqOWnkuHNTlpHceZ0zxbitbxqqJw3xCrLNV1lKihk6MEJkIykHMEOM2GV6/HasEJwpgQalhZJANMFkJUL+JmJgEdTDEyNaWPiLZlhFlVNmKNSq9bcBFxUZ05ubxqcmadzSWqJPnjsus3ebrhleo9WrUrFjCCp4Y+8XwrZQrTyBTrn1gq2YU66T3u3gsx2TSKxp+HaTciksKg5MicjEXHrOqUrsxt+wosUy2ULC5UQooNgAgqinvKAAQAdVdRiJymIRhg8MrVCTUqtefDvKqFY7g1ltPJ0MMQxEC8QZOmd1wzh6OUerWmiUJwCBY7lWYhIIFR2Ge58o1q7XcE1KatsVAaoecJFpUyHgpj4yQZzD9Dg1e/CTcuxuvJBcKxEDIZj4ckBhmJ7W3Y1fE4vqYtRXumoMqGpV3XMKlMghZK02dCKgVOY3TAOZYx31Lb7fa1WtFauC1zmVVJBFzAygkMrXFehBGOmrH4w1NIOxMKzBQEKqKYMhhywoz3g8rGACNecP4+zsrLsoFwQVFB+Em0spsBtgDrGBmIGs59fIhGfUfZupDPuOSSosQE+GgYFZQQSqiATJ+up7jb7OtWpio1YmmUp02ZEgG+myL8HdkUgnqJzBYHY3pClVobWmwYIwYoQsVHtccqG2EJJJj4hg50o/EWIn3cCSrQCDNsEQT4UC4LFskyVxGdVdRiLZiEZtHY7BjSIevKsi0+RTJBKIMIZDWkweoSSMaiOB7GDQJ3Ci9qIWAZudFgFVMAmkIBOFpk4E626e9KmqfsEGihZSqiXKEG2lygmYlfMqMDB1mj2i3EmqeGNhRAg+IHvrXywQylyBpGeZGg3gC+KxvUxai3dbzbKy0zuNwTSZgbQo8MAEtcQgPh8sRkcvppcVdmCV8bcKQBEKLhYtOIhLlhQg9bh5nVtT2jry7+7HwGkFSXdg1JRDBSPheo0QZA6jmA1uJMqKoo7VHlahX7swGAi0hUMXEnrbgHr01nPrXmIRh7mpsQPDNWqVKrgLTItbKgQmcmMdJ07uDtaZSm1esSELqAitylkqk4p+aq5nsPmNWHdtdb7vXmISYMECFknwoCAjv+G0gHIF1DiLO8vsSp8ItcRP4T92CVBOOUjzMQRnTPxORCMupttmaLFqlcU58IG1eYGjRYQAk2mmiZPkO5zLc8S2xCO1bcsVLGnK0wTzBscnSVwG/J208u+qAMp2K2zUJAmC2F6eHzXBvi6kK+O2r9xUXwkqJtEZzAdDTIZfumYCQpIzasxHNpn4nIhGfU4Rtad6GtuAACr9CCBRDWMbOa2ioIB6YjJOlOIbbYV0Vaz1mp01YrKLCrUNRHEBLlAtiCBaCkR2095xFmLf8De4tm5CbypEqrMgBtkgMzAZBE5Aq45xB6RVaPDvGml4iuE5FcCowVltDA/FjBJcDBbV8TizNwhGbu9pw4/1lSuDLNBSGEPWLkAJIHiVKi47sR0AhxPZzaNSrVFatCNUZ1hEYPDFwFKi3DExgc2ivx+tdB4WzFTFwErJqOhKkpJUiWBiebIAN2tH2e4kzsyVdr4BKqbrCqu1RSziCuCIzJMxq+JxfUxCMzh9TbMKe3WtuUAIFIcnLatgtZVlQaZU9ciuO5MV0dztaFW6m+4yCWqW07VDBqkwySQVUkEDOPPXW7daLMCtOCMgmkyRyoMFlEG20efLH4SBaOHUs/dpmSeVclpmcZmTPzOs5+JtIhHMbTa7W1XSrXi5UXkXqi0mGCkwq0lk9OQ+s1UX2lG4JX3AlaZYqFHIpFvMUBhQ0kDsYPlrrfsNOAtiQCGAtEBh0IHYjz1BOFUR0pUx8kUd7vL82fnpn4nIhGXwfjFFT4QqV6jFiJqhyQyhAVLEAAjl/V+8nW9qilsaaxbTRY6QoEdOkdOg+g1frk225ZQ0aNGoA0aNGgMysm5lrSsE4mMCVgxbPwgiCTk9hqgbfd/nWT16Y5VBxb5hj8yOoxqVb2t2qOUarDgsCtrzKulMiIzzuoHnMiQCdM7Pj23qrTenWpsKmE5gCTAa0A5utMlYkdxrT6etKWnH8nO1Pz7iNfa76VC1Kdv4iRzdF+GBHUt+1fM6pO04iBAq0jCgSRJJuySYibP0698619vxejUcIlRXJUuLTcLVa08w5cNiJnUdzxujTa13tMkRDdkNQ9ulg69Jx1xrGRU3GvcmWuX7i60NyEAuUt95JnqSxKdQTAXEfLqNFPbbmeZ1gmCBEhYOZCjmGPSZ6Y0xT41Rbo48oIIPbsfKRPlOdWLxSiYIq0zcCRDrkL8RGcgdz21cqpcltXJHfUarLCMqm9T3HICCROcn/ACx66W4dta6u1zAoQbQSWIMkiSeogx26foL6HG6DgFaqQWtUkgBmllhSfiyD06693fGqFJ1SpURGboGMYN0GTgDlPXuI7jVyqrtnJbVMyV7rxQ2AW5RkEBQczyk57RPl9aA25gGCGA/s2k8vbrET6z6ac3PF6KI7tUW1CFaDMMSAFIGQSSBHroXi9AgkVqRAAJN6wATAJM4E4nXVXR/yaKNr45JuxymLgIu5YkKZJ6zmPKNeboVr2KBogRkRPL0E/PqP17adq76mphnRSQWALAcoyTnsB31FOJ0iVAqUyWEqA6mQTEjOROJGprvAEHO47Bj1j4B/h0OpGruIXlJbJb4I6iB5xE+s6ZbjNAGPFTpJ5gQBF0sei8ucxqZ4rRz97T5QGPOuFaIJzgGRB9Rq/m9PYGcKu6kC0+phOnbv18/8I1p7EvZ94IaT5dJx0x01W3GKIcp4i3ASRPQQWlj0XAnPbTNGurqGRgynoVIIPyIwdSuY1UAno0aNciho0aNAGjRo0AaNGjQBo0aNAGjRo0AaNGjQBo0aNAcVvPZug+7r1jWVXp1aNd7ka1TTRgkm8ArBuaPxAHGsilwbYB0H22ifCRGHLysgSiqiQ8Ext0flhpE4kRv73i21ptWFTbnmLUqhFpvWqzzdzBjIUmCMCI6xpJqvDlUodoUETbyDq1bob4BBqORmZfGY16l1mMtqvh5GbUQ4HwzbUT4dHdU6pFJw0KT92vhElmp1BBtsAMiQD5GH99w+nVVqz7mlZC0mYI1oscNE+J1JEMZ+Gfnpfa8R2SMWp7VlBuV25VAD03aILfE3hwVgEGZgzPnvvZtSYNt38NiKhEgklliSLhm3FgJMTAgay+pxXVc3r/BYRLe8Fpq1SdzSR25XlDEk3oGHidmMgDPOfMaqqcEomGbdU3Li0t4fUhakNAeFhWPQAdJnvpcQ4ntltqVKFQs7M1sqSHpMEMC+0kmPhnAlsCdLcQ3eyp1PDehUZlhMEtFyq2eeRysAGMTEAmNXxeLz2QtQvV4ZS8PxDvEZb7mYIeZy3jQQrwTmYAwPLrpne0adeHfeUWhShISAZWohY/eYw7dIGR1xqFLim2sWidq6qXU00DLJ8RFgtziJDFWEkAEXfFGinvtpaFG0eCoAU2SUZrgAb4ABzkiIEanicTnsv6EIlt+H0kWqF3NIyUdwKbFlHiGogw90Xv3k83aZ0gnCNswQjdU5fwwn3RuDDwEWBdIkJTkHHUwOo06fFNqEeotJoZhTqEtzGKZdSeYkMbVBuKtMT00lR45sSRU+zuGW0raQTakKmA+HAA5esAkSoJ1V1WKnM9kLUMVuBUqrEGvSHhUvDZfDwtNBWpgmX5YDPnHrjVe72CEOo3lJDVN0FCCHd2cOpvuDLkgTAgEjqS+eIbUirVWizgs9BiCCHDXO1nNEMe5iZGl90NpfTZqFUkgMzXThlqqRVl5cWo0xMwJmdPFYvPZC1CrU6N0Dd0xYbkApQEJqM8g35AqKTDEwB5aq3HBaSJc27QqYekFpEmQKIJADyxLUhg46wBGLKO72LKbNsz9ipYZBJUkBn5jaTzeRiZMaZPGtpFKdvUOQqRkH8UnmzF2C2ZZo76LqsVbPsv6FqKa/CKVM2HdopX7sItMyhdWEC1rpN92enaACNa/B+J7ahT8Lx1e0sxaIE1KlQx3zdIiSenmJs242u4QVyoW4ybmtIa4ot0NE3SFPmTHU6u2XA9pAakqETgqxYSP1IxrFePXWoqfyEJDI43QtLeKloNpNwi6Jj6Z+QJ7aieO0LVbxFKswQEZFxiBj5gz5EHpnVND2aoKrLaSrNdBY4xbasRC2krHcMQZk6Y9zUbQtgABVhBIgqqqpGeyqB+muJT08Zo2I/iLY/wADTg/L/vy0bfi9Go1qVFZokAEGRCmRHUQRnvqpvZ6gURDT5UJK5bBJuJmZm7PzGvaXAKClSqWlfhtLCBCrAAMAWqF+QjpoAbj9AMytUClWK82JICk2z8XXt1IMdNQ/pHt7it+QSOhiVBY5HoDn0jrjU9zwChUe9qctMhgWBB8wQRBHYjI7ai3s7tzP3YySTlhkzPQ+p0B4ntLtj/8AeSOxJgHJEgntI69MjOrH47twFJqoA82yetphvocHy1UPZrbhSopgArb1J5QQQMz+IA/PU6PAaKoEILwHEuSWPiFi8nvJJ+ugJHj23gnxqcLg8w9Y+sGPPtqH9JNrn7+njrzDpMdfnj6+WvD7N7cgg0hkEdWmCaZgGZABRIjpYIjXtT2d27KFNJYHTrjmLYzjmJP66AspccoMWC1VNoLMQcBRgkt0/wAdXbTf06oJpuHAMGDMGAYPrBGPXVK8FoiYQC5bDk5XGOvoI8u2r9pskpLagtBMnJMk9SScknue+gL9GjRoA0aNGgMs7nc+Iw8NbA2DMkrKjGRm0lv0j11Ruqu6LGKKEK0qSVyJicnBtk/8wyM6efjVAEg1qYIukF1xayo057MyqfVgO+mqNZXVWUhlYAqwMggiQQR1BHfUeHUlrJztnzZjnfbq4haQIDRLcvLAIMg5mYwMR37e0N3urhdSkFhPwiF7xDHPzmY7TrTq72mpIZ1UhS5BIEIMFjPYHvqa7hSxUMCwwQDkGFOR2wwP/MNTLe8sWPlmPuuI7pQT4QgGAILEnMAAN5gCcTdMCIJVqbsXBKSZzdKiWtHX/wBqzHSmfTW0lQESCCMjGcgwfocalqWPlix8swd9U3pA8JQpkAg2dCpYt17MAsT+MntqqhuuIAC6kjyyzJAtUgFhKnMNiY7Tza6CnVDCVIIkiRnKkgj5ggg/LU9Hhud2TL1m5mLwUV4c1KKUi1ptUgAuWe8kiTNtvXrj9Jbn7Tc9hMAyn9XEWvjMkyQomR8Z8taqV1YkAgkdYMxkjP6gj9NT1bNIlmrNIlii1avhyVAa0kiSYcdAAJuHrI+WcJniNQEAK5HmyGevksA/LGtA7+nnnXDWHIw0A2/OCMasq1VVSzEKqgkk4AAyST2Ea606aNGjK941gYskZzY/TtjuQPlPp10141Tw5Ig2AyBLXnqPDj/X9Ne++tvIHjUpLBAL1kuQhCjPUh1x/bXzGndWrSJUAyE39XHKe3VGk49AAMiOn4vTXtHiNW5QVMfiYo2M+npjWlS3Ctdawa02tBBhhEg+Rz09dWaOpcAx24tV7IYk5sfoJgx38+0+mpbbidVit1OASAeV+h75wNa2jS5cANGjRrmUNGjRoA0aNGgDRo0aANGjRoA0aNGgDRo0aA4Ld+y4q72pWWomK9J7S7AcgzSmyOdwrsATlBpbbew7U/AtrUgKZVgFqMASE26F1heViaJJbI+9cGZM9BxLbbFi6uxU+J4jwCCWEgXmMgdp9PPVNHhmysIDOyqBcDiJMCZUQOaLemDiQdetf+hiJRK2j6HOaOTM4d7LNQpmkatFi9FqP9aw/rLTcq2kzAuIHUszYk6Z4hwElKrB6KKZqEtWeoFFtIXEsvMB4ZPNIzEY1Z7v2Fzkmqp/EDIgKTiIwM3R1iO2NT2uz2od2l1Woj0/Ds71rSYZQcsFEL6HWX19bqulSS6jkWHACJZm2thcuZciR4iuabGyCk9Vj4mnvGtHhm1rUaQk0h95dIrmLV5UpT4WQqKFPclSe+qdnsdmzO6vUlw1R5zAEEmSpAtOMHJGbo1Zudhs/CWgzVQquXCgPMxcRAXAUEGABEjz1mrq3UocFup3kVHAXYtURqF7lnVxUJIDNWdY5MqKjhvImkP0XHARcCX27LUi1WrE3AKq5lIcAiRjBJHfTQ4RswYmqJAhgBk1Baei4JQFbYAwYF0nTNVNmyIGL2IjKsqfhcR2E4uAHqR1Or42peaE0ciI9m6iyS1CCxyXbDTUZnmyBVBJhz0joTpleBOlI0x9nhijEM5KMaagNelguDW3HPUA5jV1LYbNERAHKrVv6EkVFCwrCJYwAIgnlM50tV4Vw+FktAugcxwQgMgjHwqf+aejZPranu0Jp5KhwG+mtIHbvZVDsTUuLFkggmz4mXM9TPTOrdnwhtuzVmagaZRlzWYKEAWVBsixVQm2MSxnXtXhuyYsD4iiSDgjoAWAESAJknBFpggdb9xtNnUQJzwoY2hSOWoyMYBH5rWhcx6EgvGVNNShNPJzmw9hwjKhq0ajWpcj1MvZWpV2Zls6tTWnTIP4QDnpqnd+ynhi2puqKl6dFRfVaGVBSgEWw6N4JIXtc+cmeh3+64fXZyzMyurXOA1ot8OeYCQSFX0I/vZhW4Zw/dmjR53Kq1NYuSA4FUlsDPJ26XkQJOun4niTNyMqrDekmp7JolOixFVKgdywYPf0RFMsQCTyyZ8861hxKl/ET4rOo+Mrfb87cx5a42p7NcOqmSlYEgmAG611joB1wDPqMkGNa6ez21TbhEkoCK0XKCQafhSboCqUny7xB15KsW9ups6KqnyZt7niNKnF7qs3RJAm1SzfRQT8hqabxCAQ6memR5Bv/jn5a5yjsNu60dvUFSRcVnlljazgwSRymCp6KYPXXp9ltqCLb2u8SSHXoeV5Y5IDNMSc/IDWU52Kqk9joju063r2/EO4kfUZ14N9TIkOhB73CMif8s/LXMU/Z/aczTUcFpMCIkC4GF7lbsZH4bRqzb8A2bPi+oWhZOQAvOD0AE24+nTW7auCnSfbE/OojzIHmP8AMH6a8Xe0yoYOpU9DOOhPXtjOudPANoGVxe4Kkq1wZQCG6HzOY/w76Y+xbW23nINbxYIIF7DsCALYMx6zknS1g2q+9RFuZlAiZntgT65I+o1QeOUP4qdWHXEr8UHvH/TWaeH7dkkM4UU1omBPKt0CCpmAWBHQhsg40seFbMEm+oMgGJ6jmSTGSGFwYySRknppbVwDdPGKIKg1FFy3DOLYJmegwD1/KfLV+23S1FuQ3Dp+o8x21jLwDbVyrczWLZnBIIeSTFwm9ptIBnMjWtttoU/G7+dxBk58gI+QgY+estQBjRo0aANGjRoA0aNGgKX2aGSUUz1lQZ6dfPoPpr37In5Fz15R5k/5kn9Trl93x2uu4qQVCFlprcQbLXphnKCCJBqmS2bKeBmVf6WbsRIok2XE2sJY00a2ATFrEjJF0R1GvUujreqgxKOuHDaUR4dOP7i+p8vPUm2VMggohB6i0dhA/wAMa5Y+01ZLgWVomCELBjfUE/HyAKFIXmJDGAe0+H+0tZwfFNNJptAAgioEokGSx6uziI/B9Z4Spa6DQ6dNnTHREHyUen+w+g14uwpjpTQYj4R0yI/xP11xe34/uKKQWFRiyHM1BbYt3NNwYtdIIgQOlwlk+01c/CyAwZuQwCFZrQL+fnAQPgGceetPoqlwJR1n2RPyL+0ep/zJ+p1H3fSx92mOnKvr6ep+uuRf2sqVKe7CugqUgrU1SJLq9QmlcSQ1yIg6CPFP6Y9LjPEE5vFvanMAgMtSaO4rEEAg/wBY1OgCD1p99bp6CpzLSgSuD6QmzQfhHUtkTzEkzJ9SfroOypn8CftHkF/+IA+Q1xDe2W9vI8OiF8e2YYxSlwCYOQVCnxBgXGQO1/s17UVw9m5IsCLa9puvJQQ5mCck8ogBc2981dDWqW9BKOvbY0yZKITM/COvn89ertEBBCKCOhtE/XXML7QWO5uqM15kYNLwvGQKUAyWFAk8smQ1wm0aUb2r3Jg8oixiAhPxUnuVpbMVY+E9gCROsro63tAlHXrw6kBApoB5Wr5AeXkAP0GvU4fSBkU0Bx0VR0BA7dgY+R1y6+01eZupWgnBQhmUHBy/IWXsQYz8tZm/4tvPtbKlU+B4yIGBT+qqlajuD/5dhpD/APbrVPRVNxKQ04O9GzSZsWcZtHbp9NSfbqVsKqVxykAiB0x0xrgOH+1m/VdujrSc8gqOwKk/d7YkNDEKQzVQXIiaQECc0/0v39qVLUut5qYVomQcKTIfqoJNpAmRMjf4ficr3FyPoVPY01yqIMzhQM+eNe7jaK8XCY6ZI/yOrUaQCO+vdeBabGoE14VTHRSO3xN0+up0uHU1YMBkTGWPXr1OmdGtXPkpRX2SOQWEkCBkjH6HVZ4ZT8j+5v8AfTejUufIEzwmnEQYmYuaJ84nXh4NSmbT3/E3fB7+WndGrfVyCmhtVSbRE9ck/wCertGjWZkBo0aNAGjRo0AaNGjQGBXp7kVHNNlYlmAuqmIKm0CnBClGgkjJAPWYFX2fiHUVEJwM2xIarkgL0KlAQDPKIIzNO79nqBqu/wBoCuzM1pKwGYgPIkEhgiqRIxT9TqNL2foR/wDVEqJnniS7EguwInmcN2ljM51JRLkNbvYb5qFRVrL4sqabGFGKjXBrV6GlHY8xPaNZlDg3FaQa3cpUJUKLzcIVqoDCVw5pikT+G5nkEAa8pbCjLA74coQghoFliIDMwSGEqR8JaTcTp3hmzoUaymnuAYBUr1BP3atcZi4nPnkdQupcuSX08i1SjxWXPj7e4XBAOVeZ6Fsgg/hWosmSCzfFIA0+IbXeCo7UqiqrdLiCEARB0K+d5+dsyMaS3HC9pVc1DV+NwbMZBtIW3rBa6p//AEJ1R/R2iwP/ABrsD1BecEWiRMT+Ef2ZBB66ty5Fy5NLiFDe+K/g1UCEEqGgthKYOCIHPnGOYz1EW+FvDTqi+nfePDM4AgSDCiYPn18hpKr7O0lYzuSr3dZAIDF2CzMyC14JJhgDECNU0vZqi2KW6cyAsKZAaS1xAMGYJ5pkgfIpRZRoHb74NN6sFcECQLqYkQQFw5HU9JiAI0ttqG/ZifGpnEGCCtwDEALbhS1oM80XQRjVm+4clOmyPXqKGqNVuhsAgi2fMfGCThgpiABqjY+ydE2mlVcIpAZV5QSq00IYCOoTM9QR0gaSthKmBiim+qUhJCOKl3Ni5FC8nIBCtUnJyFA+KZ0NQ4h+GrSPMtwIBgWqSBAH4yeubQIzMg4OvhU6fj1F8OoSHyJksLQTgnqJNx7+R0lT9maQj/i3wDPMQDcFA75GIIk4JGNatZRw0N+FZRURntEGVwxOSws/QRAgHE51ZuOHbypStNVVe+64XABfDYW8lpIFQjvMDM9NUD2YWpfZXdZIBsxDRJKwfiz8WeUkZ66vqbSm1A0hWKLeSjZBWGvtycgTABwABIMaQwQpUOISQzJbm3mEjAi5gguHytMnyxqeyfeisgcipTKgsy2AZAnMCSGOI/CMgnOqKHA6SsSdzUJuDSWPwkksskxzrgkR0BwderwJUKH7U00+YSeshYLwRMRHbkJX10hguq7DeLcadRSzVHIvLFVW42AgyLbOoQKZtyYJNXhcRzFSl1HW0kCWwYABMFSTgRNokyJcR4VTq1jUO5Ki0rYrACbYBwclW5h669f2UPhFFrNJqCpdnPKiZgzdCzd+Ykx20hoE+NbXdOytSqCkpQKys8Qbg8iAQTy2dejt5DUKG339wLOhBKSJWBBa/wDD0M/OAmQQxMW9jyzhn3FRoBxAH+p6f6nz0/wXgxoSL5WEVV7BEQDA/CS0sevb9IDN3HDuIB3anVWLqhQMSeV6iEAgiOVF5f77DsDq7bbffLVQuyvTW4sAQCxN9scoxkYJ/CuSZ10OjQHPbzZ7wVNw1JhzW+Fc5tUBaYItMr8QY/D0Jz20vtU4izliVVQ6ghgMqAS9gAEKWMCeaAMmJPU6NAYvEaW8aovhMtOmVF02lg0yYlSJjHcZOktzw7fPScGoBUNQEWuVAWwiFgKQL4MEk4yT010+jQHOtR4hcYenHP5HJDWESvQcuDmbpMQNbmyD+GniRfaLoyLozGB39Bq7RoA0aNGgDRo0aARrcFouWLUwS3xHOen+2huCUSHHhiKghxnI5uuf7R/7A1yXEPaneJu3oKBYKyUg9n8YrUVvIinSV1J/My6OHf8AiBXt261Nvc72B2VoHNT2z8oZRz/esbf/ACmz5ev8PxGpST891tuc/wAvB1Deze2K2+EseQJEZuxBxnOpJ7P0FmKYEknBYdSGPfpIBjprneE+21WsDUakEUUWeyZ5wyRzxIgEgiJlGx21e3H67pVZSo5qKUwsGbqxR3DMMhlyDBAEGO5w+hqpcNLj6CKODf8Ac9Gfg/xMdAOkxkAT5wJ1EcCoRFmIjq3SZjr56yH9pqiv4QRWYWLLP3bwZZrVi3nMEdTTbpm1fbe2jtTSERqlsvzMqghC/wCUkXRgeo08HW1MLsWKeDo6vCqbEllJkyeZsmLfPuuD5jBnU6OwpqZVYMW9+n66z+BceO4eqDTsCGBzAk8zrkD4TChvk4+Z2Nca8OyqGtSpLcUq8LpsQSsQAohmUAAyICkAZAM9cDyGpbfh1NBaqACbo7XDvB7+umdGsQi2rgQq8GRiZLZMxiOpOBHnrxuDKYlnMZzaTOB1iegjWho10vqKLbfh6KBi6DcC0Egxby4xy4x21SODr+Zu/wCU9RHceWI0/o1LmDOfgiHqW/8Ab/tr2twdXJLM5n+78ugGtDRq31ciDMHAUzzOZ9V6REdOgGBrRRYAHljUtGo6m9wGjRo1kBo0aNAGjRo0AaNGjQBo0aNAGjRo0AaNGjQHOb/Y1xUqMiLUBaQrpSgrYSQCAGBvgSxPyOvFp1/CY/ZqXiByALUgpaSCc55sGI9NXbng9cu7JuCoZpskgWy5ZZGQTyi4ZFpjqdL7jge5ZSo3ICkufxA/eRAkZhTzATm6MDVufIPd7RrzSZNupPhy9O2kB4lpwWMnBgQCP7x6arQ7iVu21EB3sBCCQIH3hFx7Sbe1pEmRpjhezro7X7oVCKZBBzDMZVoEQOpzPWBAGvfsO48NKf2sLVAqyfiJBPIc55GKCT1Ejvpe+SaEPDrikf8AhqTVBUKjkQA0wDDxPdoUnESTBAyrtdtu1+OjTqTbnw6Qg2AkABvzyLiTHkdT23D6zwV3oeJuzcBApkQMAkRMnqD0zIY23C65Rrt1d4lNkWGMC8crK2CSDJnrmB0Gl75Eohs23f3sUEowpFMhUy0rFwBzGT1AM9jqxd7vyY8GmvSWOR8QBIAfPKS/aItyebVFbgG5IATdEKxckXPMveYVpmAI+VpI66a3+1ru7ldwKaSpXIwLDc2OoDWsAetrA4Oo3yUh703gpuzUFV71VFEvgnMwQDAgzIGT5ZVrcd34a37MsljaMnlCkklg0C04/tTi3EvvtNwES+uoYMQTkAlgqp5FjP4e5f0Gldlstx4VSN14rlHC5MAm3wyCfykOLozPppJJL91u96pVlpq006cpiBV+8Li4sDHwicgeRnEt3X3qstiI4FNCyxaGqSwdQxeV/CR1jPXsjV4Xukbl3QuObTPcjrdghVHXBNp7nT+/4dWepybmxSMLOSbeX6Pzz1IJBwBpBSD73e+HSYUlvIfxFxANy+H1YESJByYuJMxBqTi+9FRUaghJW7EgfAWMvLBbXhOhumeXVXuHchQqbuGgRHdQckdczHNnpHc66KnXA5WYFh1/0/0+urAMR+Ib+MUEJVZPYM90BV58CwhpM5BHy83HEd7TDs1NCqtEgTKZF6qHmBANhMm+LhE66A1lxkZ9fSf8s6lcPPUByPENzxRnomiiqj06RqSElKjkpUADGfuwwq5mfDK941BeK8XVFB2tJ2FMEtcBLmyeUNHLJESLoMFeh7DxB5jXoOgOeqbvfigIpL4rNWn4SFHiN4Q6qCPDzJ62gEAtIu3J3aszLzqFQKITLE87WiCYGYvX5a3NGgOc94b8BiaCsxEqoiFMrAZr+bFxkAZC4zpihX3j+OrotO1T4TpEsw6GGuAB8j07kzOtvRoDFovukvu5wlMspNoL1CqwhsAi1laYAkVE6wdI7Xi+/qQVoKFN0OylZAutNt8i7HfGeog66jRoDBp7/e2ViaCBlC+GJJuOLpz/AIT6Z66rbfb9T/Uq4JYjoDF7AISHgHwwGuyCSBH4tdFo0AlwmvWZJr0xTfyBkYkdZPWLvkw7zp3Ro0AaNGjQBo0aNAZW59m6LszG6WyYaI+XlmT/AMx89ef0ao21FFwFQQYPTrFv5SMQR+RfLXujWbKeDGXTwKt7E7a22GAiOuYuDASRkSBg4xqyl7I0FmLhJY9QfjiRkeQiTkT1kAg0amXTwTKo4L/6OUZGDggxiDaFAnHkP1nM415/Rul3uIAgCRjAGIEgwBnRo1bKeC5dPBIez9OxUlrVDDt0f4u3nGRBx6mfKfs7SBmDMyTiSTAPQdD5CBnto0aWU8CyngeqbVWBmckHqeqkER5dO2ldpwSnTcus3EW9QBHlAAA+Yzj1MmjVhFdKepLccOJ+FyotCkZMgTEkmT1P+s6XXgUC24Ef3fl3mf8AvEa90a6KtpaFgnteDBCeaQVK4BU81sm4GQcDpGpbrhV7E3QCAIicCO8yenfH650aNL3MlKjwT+0B16LHWZ76PcvKq3gBZPw5M+Zn/EZ0aNXMq5JBV/R3Px4z+HuYmTP+HT9c60tjtfDW2ZyT0jr2jRo1Kq6noyjGjRo1gBo0aNAGjRo0AaNGjQBo0aNAGjRo0AaNGj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 name="TextBox 153"/>
          <p:cNvSpPr txBox="1"/>
          <p:nvPr/>
        </p:nvSpPr>
        <p:spPr>
          <a:xfrm>
            <a:off x="4762500" y="2352675"/>
            <a:ext cx="895350" cy="230832"/>
          </a:xfrm>
          <a:prstGeom prst="rect">
            <a:avLst/>
          </a:prstGeom>
          <a:noFill/>
        </p:spPr>
        <p:txBody>
          <a:bodyPr wrap="square" rtlCol="0">
            <a:spAutoFit/>
          </a:bodyPr>
          <a:lstStyle/>
          <a:p>
            <a:r>
              <a:rPr lang="en-US" sz="900" dirty="0" smtClean="0">
                <a:solidFill>
                  <a:srgbClr val="0070C0"/>
                </a:solidFill>
              </a:rPr>
              <a:t>relationship</a:t>
            </a:r>
          </a:p>
        </p:txBody>
      </p:sp>
      <p:sp>
        <p:nvSpPr>
          <p:cNvPr id="156" name="TextBox 155"/>
          <p:cNvSpPr txBox="1"/>
          <p:nvPr/>
        </p:nvSpPr>
        <p:spPr>
          <a:xfrm rot="19800000">
            <a:off x="6543656" y="2003233"/>
            <a:ext cx="1070089" cy="230832"/>
          </a:xfrm>
          <a:prstGeom prst="rect">
            <a:avLst/>
          </a:prstGeom>
          <a:noFill/>
        </p:spPr>
        <p:txBody>
          <a:bodyPr wrap="square" rtlCol="0">
            <a:spAutoFit/>
          </a:bodyPr>
          <a:lstStyle/>
          <a:p>
            <a:r>
              <a:rPr lang="en-US" sz="900" dirty="0" smtClean="0">
                <a:solidFill>
                  <a:srgbClr val="0070C0"/>
                </a:solidFill>
              </a:rPr>
              <a:t>relationship</a:t>
            </a:r>
          </a:p>
        </p:txBody>
      </p:sp>
      <p:sp>
        <p:nvSpPr>
          <p:cNvPr id="158" name="TextBox 157"/>
          <p:cNvSpPr txBox="1"/>
          <p:nvPr/>
        </p:nvSpPr>
        <p:spPr>
          <a:xfrm rot="2700000">
            <a:off x="6648430" y="2984308"/>
            <a:ext cx="1070089" cy="230832"/>
          </a:xfrm>
          <a:prstGeom prst="rect">
            <a:avLst/>
          </a:prstGeom>
          <a:noFill/>
        </p:spPr>
        <p:txBody>
          <a:bodyPr wrap="square" rtlCol="0">
            <a:spAutoFit/>
          </a:bodyPr>
          <a:lstStyle/>
          <a:p>
            <a:r>
              <a:rPr lang="en-US" sz="900" dirty="0" smtClean="0">
                <a:solidFill>
                  <a:srgbClr val="0070C0"/>
                </a:solidFill>
              </a:rPr>
              <a:t>relationship</a:t>
            </a:r>
          </a:p>
        </p:txBody>
      </p:sp>
      <p:pic>
        <p:nvPicPr>
          <p:cNvPr id="22" name="Picture 2"/>
          <p:cNvPicPr>
            <a:picLocks noChangeAspect="1" noChangeArrowheads="1"/>
          </p:cNvPicPr>
          <p:nvPr/>
        </p:nvPicPr>
        <p:blipFill>
          <a:blip r:embed="rId3" cstate="print"/>
          <a:srcRect/>
          <a:stretch>
            <a:fillRect/>
          </a:stretch>
        </p:blipFill>
        <p:spPr bwMode="auto">
          <a:xfrm>
            <a:off x="3871655" y="2170690"/>
            <a:ext cx="854445" cy="837007"/>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a:stretch>
            <a:fillRect/>
          </a:stretch>
        </p:blipFill>
        <p:spPr bwMode="auto">
          <a:xfrm>
            <a:off x="5638032" y="2200277"/>
            <a:ext cx="819570" cy="821146"/>
          </a:xfrm>
          <a:prstGeom prst="rect">
            <a:avLst/>
          </a:prstGeom>
          <a:noFill/>
          <a:ln w="9525">
            <a:noFill/>
            <a:miter lim="800000"/>
            <a:headEnd/>
            <a:tailEnd/>
          </a:ln>
        </p:spPr>
      </p:pic>
      <p:sp>
        <p:nvSpPr>
          <p:cNvPr id="34" name="Oval 33"/>
          <p:cNvSpPr/>
          <p:nvPr/>
        </p:nvSpPr>
        <p:spPr>
          <a:xfrm>
            <a:off x="1095374" y="1676400"/>
            <a:ext cx="2257426" cy="18478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Employees become Recruiters</a:t>
            </a:r>
            <a:endParaRPr lang="en-US" b="1" dirty="0"/>
          </a:p>
        </p:txBody>
      </p:sp>
      <p:pic>
        <p:nvPicPr>
          <p:cNvPr id="40" name="Picture 5"/>
          <p:cNvPicPr>
            <a:picLocks noChangeAspect="1" noChangeArrowheads="1"/>
          </p:cNvPicPr>
          <p:nvPr/>
        </p:nvPicPr>
        <p:blipFill>
          <a:blip r:embed="rId5" cstate="print"/>
          <a:srcRect/>
          <a:stretch>
            <a:fillRect/>
          </a:stretch>
        </p:blipFill>
        <p:spPr bwMode="auto">
          <a:xfrm>
            <a:off x="7468371" y="1437534"/>
            <a:ext cx="837007" cy="802132"/>
          </a:xfrm>
          <a:prstGeom prst="rect">
            <a:avLst/>
          </a:prstGeom>
          <a:noFill/>
          <a:ln w="9525">
            <a:noFill/>
            <a:miter lim="800000"/>
            <a:headEnd/>
            <a:tailEnd/>
          </a:ln>
        </p:spPr>
      </p:pic>
      <p:pic>
        <p:nvPicPr>
          <p:cNvPr id="44" name="Picture 6"/>
          <p:cNvPicPr>
            <a:picLocks noChangeAspect="1" noChangeArrowheads="1"/>
          </p:cNvPicPr>
          <p:nvPr/>
        </p:nvPicPr>
        <p:blipFill>
          <a:blip r:embed="rId6" cstate="print"/>
          <a:srcRect/>
          <a:stretch>
            <a:fillRect/>
          </a:stretch>
        </p:blipFill>
        <p:spPr bwMode="auto">
          <a:xfrm>
            <a:off x="7477418" y="3141876"/>
            <a:ext cx="809333" cy="753517"/>
          </a:xfrm>
          <a:prstGeom prst="rect">
            <a:avLst/>
          </a:prstGeom>
          <a:noFill/>
          <a:ln w="9525">
            <a:noFill/>
            <a:miter lim="800000"/>
            <a:headEnd/>
            <a:tailEnd/>
          </a:ln>
        </p:spPr>
      </p:pic>
      <p:sp>
        <p:nvSpPr>
          <p:cNvPr id="47" name="Title 1"/>
          <p:cNvSpPr>
            <a:spLocks noGrp="1"/>
          </p:cNvSpPr>
          <p:nvPr>
            <p:ph type="title"/>
          </p:nvPr>
        </p:nvSpPr>
        <p:spPr>
          <a:xfrm>
            <a:off x="804347" y="188388"/>
            <a:ext cx="8595685" cy="802212"/>
          </a:xfrm>
        </p:spPr>
        <p:txBody>
          <a:bodyPr/>
          <a:lstStyle/>
          <a:p>
            <a:r>
              <a:rPr lang="en-US" sz="2800" dirty="0" smtClean="0"/>
              <a:t>Leverage Employee’s Established Relationships</a:t>
            </a:r>
            <a:endParaRPr lang="en-US" sz="2800" dirty="0"/>
          </a:p>
        </p:txBody>
      </p:sp>
      <p:sp>
        <p:nvSpPr>
          <p:cNvPr id="48" name="Oval 47"/>
          <p:cNvSpPr/>
          <p:nvPr/>
        </p:nvSpPr>
        <p:spPr>
          <a:xfrm>
            <a:off x="7534277" y="3181350"/>
            <a:ext cx="695325" cy="66675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48" descr="pictograms.png"/>
          <p:cNvPicPr>
            <a:picLocks noChangeAspect="1"/>
          </p:cNvPicPr>
          <p:nvPr/>
        </p:nvPicPr>
        <p:blipFill>
          <a:blip r:embed="rId3" cstate="print">
            <a:lum bright="16000"/>
            <a:grayscl/>
          </a:blip>
          <a:srcRect r="51468"/>
          <a:stretch>
            <a:fillRect/>
          </a:stretch>
        </p:blipFill>
        <p:spPr bwMode="auto">
          <a:xfrm>
            <a:off x="2820234" y="1563188"/>
            <a:ext cx="246156" cy="661161"/>
          </a:xfrm>
          <a:prstGeom prst="rect">
            <a:avLst/>
          </a:prstGeom>
          <a:noFill/>
          <a:ln w="9525">
            <a:noFill/>
            <a:miter lim="800000"/>
            <a:headEnd/>
            <a:tailEnd/>
          </a:ln>
        </p:spPr>
      </p:pic>
      <p:pic>
        <p:nvPicPr>
          <p:cNvPr id="135" name="Picture 48" descr="pictograms.png"/>
          <p:cNvPicPr>
            <a:picLocks noChangeAspect="1"/>
          </p:cNvPicPr>
          <p:nvPr/>
        </p:nvPicPr>
        <p:blipFill>
          <a:blip r:embed="rId3" cstate="print">
            <a:lum bright="16000"/>
            <a:grayscl/>
          </a:blip>
          <a:srcRect r="51468"/>
          <a:stretch>
            <a:fillRect/>
          </a:stretch>
        </p:blipFill>
        <p:spPr bwMode="auto">
          <a:xfrm>
            <a:off x="2820234" y="2254523"/>
            <a:ext cx="246156" cy="661161"/>
          </a:xfrm>
          <a:prstGeom prst="rect">
            <a:avLst/>
          </a:prstGeom>
          <a:noFill/>
          <a:ln w="9525">
            <a:noFill/>
            <a:miter lim="800000"/>
            <a:headEnd/>
            <a:tailEnd/>
          </a:ln>
        </p:spPr>
      </p:pic>
      <p:sp>
        <p:nvSpPr>
          <p:cNvPr id="2" name="Title 1"/>
          <p:cNvSpPr>
            <a:spLocks noGrp="1"/>
          </p:cNvSpPr>
          <p:nvPr>
            <p:ph type="title"/>
          </p:nvPr>
        </p:nvSpPr>
        <p:spPr>
          <a:xfrm>
            <a:off x="682427" y="54864"/>
            <a:ext cx="8656645" cy="859362"/>
          </a:xfrm>
        </p:spPr>
        <p:txBody>
          <a:bodyPr/>
          <a:lstStyle/>
          <a:p>
            <a:r>
              <a:rPr lang="en-US" dirty="0" smtClean="0"/>
              <a:t>Recruit Through Employees’ Relationships</a:t>
            </a:r>
            <a:endParaRPr lang="en-US" dirty="0"/>
          </a:p>
        </p:txBody>
      </p:sp>
      <p:grpSp>
        <p:nvGrpSpPr>
          <p:cNvPr id="3" name="Group 570"/>
          <p:cNvGrpSpPr>
            <a:grpSpLocks/>
          </p:cNvGrpSpPr>
          <p:nvPr/>
        </p:nvGrpSpPr>
        <p:grpSpPr bwMode="auto">
          <a:xfrm>
            <a:off x="3123597" y="852804"/>
            <a:ext cx="4877465" cy="3426498"/>
            <a:chOff x="5008338" y="1637708"/>
            <a:chExt cx="3776197" cy="2096092"/>
          </a:xfrm>
        </p:grpSpPr>
        <p:pic>
          <p:nvPicPr>
            <p:cNvPr id="46" name="Picture 48" descr="pictograms.png"/>
            <p:cNvPicPr>
              <a:picLocks noChangeAspect="1"/>
            </p:cNvPicPr>
            <p:nvPr/>
          </p:nvPicPr>
          <p:blipFill>
            <a:blip r:embed="rId3" cstate="print">
              <a:lum bright="16000"/>
              <a:grayscl/>
            </a:blip>
            <a:srcRect r="51468"/>
            <a:stretch>
              <a:fillRect/>
            </a:stretch>
          </p:blipFill>
          <p:spPr bwMode="auto">
            <a:xfrm>
              <a:off x="5008338" y="2483528"/>
              <a:ext cx="190577" cy="404452"/>
            </a:xfrm>
            <a:prstGeom prst="rect">
              <a:avLst/>
            </a:prstGeom>
            <a:noFill/>
            <a:ln w="9525">
              <a:noFill/>
              <a:miter lim="800000"/>
              <a:headEnd/>
              <a:tailEnd/>
            </a:ln>
          </p:spPr>
        </p:pic>
        <p:pic>
          <p:nvPicPr>
            <p:cNvPr id="23" name="Picture 116" descr="pictograms.png"/>
            <p:cNvPicPr>
              <a:picLocks noChangeAspect="1"/>
            </p:cNvPicPr>
            <p:nvPr/>
          </p:nvPicPr>
          <p:blipFill>
            <a:blip r:embed="rId3" cstate="print">
              <a:lum bright="16000"/>
              <a:grayscl/>
            </a:blip>
            <a:srcRect l="47749"/>
            <a:stretch>
              <a:fillRect/>
            </a:stretch>
          </p:blipFill>
          <p:spPr bwMode="auto">
            <a:xfrm>
              <a:off x="5200302" y="1637708"/>
              <a:ext cx="205050" cy="404452"/>
            </a:xfrm>
            <a:prstGeom prst="rect">
              <a:avLst/>
            </a:prstGeom>
            <a:noFill/>
            <a:ln w="9525">
              <a:noFill/>
              <a:miter lim="800000"/>
              <a:headEnd/>
              <a:tailEnd/>
            </a:ln>
          </p:spPr>
        </p:pic>
        <p:pic>
          <p:nvPicPr>
            <p:cNvPr id="24" name="Picture 116" descr="pictograms.png"/>
            <p:cNvPicPr>
              <a:picLocks noChangeAspect="1"/>
            </p:cNvPicPr>
            <p:nvPr/>
          </p:nvPicPr>
          <p:blipFill>
            <a:blip r:embed="rId3" cstate="print">
              <a:lum bright="16000"/>
              <a:grayscl/>
            </a:blip>
            <a:srcRect l="47749"/>
            <a:stretch>
              <a:fillRect/>
            </a:stretch>
          </p:blipFill>
          <p:spPr bwMode="auto">
            <a:xfrm>
              <a:off x="6793911" y="1637708"/>
              <a:ext cx="205050" cy="404452"/>
            </a:xfrm>
            <a:prstGeom prst="rect">
              <a:avLst/>
            </a:prstGeom>
            <a:noFill/>
            <a:ln w="9525">
              <a:noFill/>
              <a:miter lim="800000"/>
              <a:headEnd/>
              <a:tailEnd/>
            </a:ln>
          </p:spPr>
        </p:pic>
        <p:pic>
          <p:nvPicPr>
            <p:cNvPr id="25" name="Picture 116" descr="pictograms.png"/>
            <p:cNvPicPr>
              <a:picLocks noChangeAspect="1"/>
            </p:cNvPicPr>
            <p:nvPr/>
          </p:nvPicPr>
          <p:blipFill>
            <a:blip r:embed="rId3" cstate="print">
              <a:lum bright="16000"/>
              <a:grayscl/>
            </a:blip>
            <a:srcRect l="47749"/>
            <a:stretch>
              <a:fillRect/>
            </a:stretch>
          </p:blipFill>
          <p:spPr bwMode="auto">
            <a:xfrm>
              <a:off x="6395509" y="1637708"/>
              <a:ext cx="205050" cy="404452"/>
            </a:xfrm>
            <a:prstGeom prst="rect">
              <a:avLst/>
            </a:prstGeom>
            <a:noFill/>
            <a:ln w="9525">
              <a:noFill/>
              <a:miter lim="800000"/>
              <a:headEnd/>
              <a:tailEnd/>
            </a:ln>
          </p:spPr>
        </p:pic>
        <p:pic>
          <p:nvPicPr>
            <p:cNvPr id="26" name="Picture 116" descr="pictograms.png"/>
            <p:cNvPicPr>
              <a:picLocks noChangeAspect="1"/>
            </p:cNvPicPr>
            <p:nvPr/>
          </p:nvPicPr>
          <p:blipFill>
            <a:blip r:embed="rId3" cstate="print">
              <a:lum bright="16000"/>
              <a:grayscl/>
            </a:blip>
            <a:srcRect l="47749"/>
            <a:stretch>
              <a:fillRect/>
            </a:stretch>
          </p:blipFill>
          <p:spPr bwMode="auto">
            <a:xfrm>
              <a:off x="5598705" y="1637708"/>
              <a:ext cx="205050" cy="404452"/>
            </a:xfrm>
            <a:prstGeom prst="rect">
              <a:avLst/>
            </a:prstGeom>
            <a:noFill/>
            <a:ln w="9525">
              <a:noFill/>
              <a:miter lim="800000"/>
              <a:headEnd/>
              <a:tailEnd/>
            </a:ln>
          </p:spPr>
        </p:pic>
        <p:pic>
          <p:nvPicPr>
            <p:cNvPr id="27" name="Picture 48" descr="pictograms.png"/>
            <p:cNvPicPr>
              <a:picLocks noChangeAspect="1"/>
            </p:cNvPicPr>
            <p:nvPr/>
          </p:nvPicPr>
          <p:blipFill>
            <a:blip r:embed="rId3" cstate="print">
              <a:lum bright="16000"/>
              <a:grayscl/>
            </a:blip>
            <a:srcRect r="51468"/>
            <a:stretch>
              <a:fillRect/>
            </a:stretch>
          </p:blipFill>
          <p:spPr bwMode="auto">
            <a:xfrm>
              <a:off x="5805143" y="1637708"/>
              <a:ext cx="190577" cy="404452"/>
            </a:xfrm>
            <a:prstGeom prst="rect">
              <a:avLst/>
            </a:prstGeom>
            <a:noFill/>
            <a:ln w="9525">
              <a:noFill/>
              <a:miter lim="800000"/>
              <a:headEnd/>
              <a:tailEnd/>
            </a:ln>
          </p:spPr>
        </p:pic>
        <p:pic>
          <p:nvPicPr>
            <p:cNvPr id="28" name="Picture 48" descr="pictograms.png"/>
            <p:cNvPicPr>
              <a:picLocks noChangeAspect="1"/>
            </p:cNvPicPr>
            <p:nvPr/>
          </p:nvPicPr>
          <p:blipFill>
            <a:blip r:embed="rId3" cstate="print">
              <a:lum bright="16000"/>
              <a:grayscl/>
            </a:blip>
            <a:srcRect r="51468"/>
            <a:stretch>
              <a:fillRect/>
            </a:stretch>
          </p:blipFill>
          <p:spPr bwMode="auto">
            <a:xfrm>
              <a:off x="6601947" y="1637708"/>
              <a:ext cx="190577" cy="404452"/>
            </a:xfrm>
            <a:prstGeom prst="rect">
              <a:avLst/>
            </a:prstGeom>
            <a:noFill/>
            <a:ln w="9525">
              <a:noFill/>
              <a:miter lim="800000"/>
              <a:headEnd/>
              <a:tailEnd/>
            </a:ln>
          </p:spPr>
        </p:pic>
        <p:pic>
          <p:nvPicPr>
            <p:cNvPr id="29" name="Picture 48" descr="pictograms.png"/>
            <p:cNvPicPr>
              <a:picLocks noChangeAspect="1"/>
            </p:cNvPicPr>
            <p:nvPr/>
          </p:nvPicPr>
          <p:blipFill>
            <a:blip r:embed="rId3" cstate="print">
              <a:lum bright="16000"/>
              <a:grayscl/>
            </a:blip>
            <a:srcRect r="51468"/>
            <a:stretch>
              <a:fillRect/>
            </a:stretch>
          </p:blipFill>
          <p:spPr bwMode="auto">
            <a:xfrm>
              <a:off x="6203545" y="1637708"/>
              <a:ext cx="190577" cy="404452"/>
            </a:xfrm>
            <a:prstGeom prst="rect">
              <a:avLst/>
            </a:prstGeom>
            <a:noFill/>
            <a:ln w="9525">
              <a:noFill/>
              <a:miter lim="800000"/>
              <a:headEnd/>
              <a:tailEnd/>
            </a:ln>
          </p:spPr>
        </p:pic>
        <p:pic>
          <p:nvPicPr>
            <p:cNvPr id="30" name="Picture 48" descr="pictograms.png"/>
            <p:cNvPicPr>
              <a:picLocks noChangeAspect="1"/>
            </p:cNvPicPr>
            <p:nvPr/>
          </p:nvPicPr>
          <p:blipFill>
            <a:blip r:embed="rId3" cstate="print">
              <a:lum bright="16000"/>
              <a:grayscl/>
            </a:blip>
            <a:srcRect r="51468"/>
            <a:stretch>
              <a:fillRect/>
            </a:stretch>
          </p:blipFill>
          <p:spPr bwMode="auto">
            <a:xfrm>
              <a:off x="5406740" y="1637708"/>
              <a:ext cx="190577" cy="404452"/>
            </a:xfrm>
            <a:prstGeom prst="rect">
              <a:avLst/>
            </a:prstGeom>
            <a:noFill/>
            <a:ln w="9525">
              <a:noFill/>
              <a:miter lim="800000"/>
              <a:headEnd/>
              <a:tailEnd/>
            </a:ln>
          </p:spPr>
        </p:pic>
        <p:pic>
          <p:nvPicPr>
            <p:cNvPr id="31" name="Picture 116" descr="pictograms.png"/>
            <p:cNvPicPr>
              <a:picLocks noChangeAspect="1"/>
            </p:cNvPicPr>
            <p:nvPr/>
          </p:nvPicPr>
          <p:blipFill>
            <a:blip r:embed="rId3" cstate="print">
              <a:lum bright="16000"/>
              <a:grayscl/>
            </a:blip>
            <a:srcRect l="47749"/>
            <a:stretch>
              <a:fillRect/>
            </a:stretch>
          </p:blipFill>
          <p:spPr bwMode="auto">
            <a:xfrm>
              <a:off x="7192314" y="1637708"/>
              <a:ext cx="205050" cy="404452"/>
            </a:xfrm>
            <a:prstGeom prst="rect">
              <a:avLst/>
            </a:prstGeom>
            <a:noFill/>
            <a:ln w="9525">
              <a:noFill/>
              <a:miter lim="800000"/>
              <a:headEnd/>
              <a:tailEnd/>
            </a:ln>
          </p:spPr>
        </p:pic>
        <p:pic>
          <p:nvPicPr>
            <p:cNvPr id="32" name="Picture 116" descr="pictograms.png"/>
            <p:cNvPicPr>
              <a:picLocks noChangeAspect="1"/>
            </p:cNvPicPr>
            <p:nvPr/>
          </p:nvPicPr>
          <p:blipFill>
            <a:blip r:embed="rId3" cstate="print">
              <a:lum bright="16000"/>
              <a:grayscl/>
            </a:blip>
            <a:srcRect l="47749"/>
            <a:stretch>
              <a:fillRect/>
            </a:stretch>
          </p:blipFill>
          <p:spPr bwMode="auto">
            <a:xfrm>
              <a:off x="7989118" y="1637708"/>
              <a:ext cx="205050" cy="404452"/>
            </a:xfrm>
            <a:prstGeom prst="rect">
              <a:avLst/>
            </a:prstGeom>
            <a:noFill/>
            <a:ln w="9525">
              <a:noFill/>
              <a:miter lim="800000"/>
              <a:headEnd/>
              <a:tailEnd/>
            </a:ln>
          </p:spPr>
        </p:pic>
        <p:pic>
          <p:nvPicPr>
            <p:cNvPr id="34" name="Picture 116" descr="pictograms.png"/>
            <p:cNvPicPr>
              <a:picLocks noChangeAspect="1"/>
            </p:cNvPicPr>
            <p:nvPr/>
          </p:nvPicPr>
          <p:blipFill>
            <a:blip r:embed="rId3" cstate="print">
              <a:lum bright="16000"/>
              <a:grayscl/>
            </a:blip>
            <a:srcRect l="47749"/>
            <a:stretch>
              <a:fillRect/>
            </a:stretch>
          </p:blipFill>
          <p:spPr bwMode="auto">
            <a:xfrm>
              <a:off x="8387521" y="1637708"/>
              <a:ext cx="205050" cy="404452"/>
            </a:xfrm>
            <a:prstGeom prst="rect">
              <a:avLst/>
            </a:prstGeom>
            <a:noFill/>
            <a:ln w="9525">
              <a:noFill/>
              <a:miter lim="800000"/>
              <a:headEnd/>
              <a:tailEnd/>
            </a:ln>
          </p:spPr>
        </p:pic>
        <p:pic>
          <p:nvPicPr>
            <p:cNvPr id="35" name="Picture 116" descr="pictograms.png"/>
            <p:cNvPicPr>
              <a:picLocks noChangeAspect="1"/>
            </p:cNvPicPr>
            <p:nvPr/>
          </p:nvPicPr>
          <p:blipFill>
            <a:blip r:embed="rId3" cstate="print">
              <a:lum bright="16000"/>
              <a:grayscl/>
            </a:blip>
            <a:srcRect l="47749"/>
            <a:stretch>
              <a:fillRect/>
            </a:stretch>
          </p:blipFill>
          <p:spPr bwMode="auto">
            <a:xfrm>
              <a:off x="7590716" y="1637708"/>
              <a:ext cx="205050" cy="404452"/>
            </a:xfrm>
            <a:prstGeom prst="rect">
              <a:avLst/>
            </a:prstGeom>
            <a:noFill/>
            <a:ln w="9525">
              <a:noFill/>
              <a:miter lim="800000"/>
              <a:headEnd/>
              <a:tailEnd/>
            </a:ln>
          </p:spPr>
        </p:pic>
        <p:pic>
          <p:nvPicPr>
            <p:cNvPr id="36" name="Picture 48" descr="pictograms.png"/>
            <p:cNvPicPr>
              <a:picLocks noChangeAspect="1"/>
            </p:cNvPicPr>
            <p:nvPr/>
          </p:nvPicPr>
          <p:blipFill>
            <a:blip r:embed="rId3" cstate="print">
              <a:lum bright="16000"/>
              <a:grayscl/>
            </a:blip>
            <a:srcRect r="51468"/>
            <a:stretch>
              <a:fillRect/>
            </a:stretch>
          </p:blipFill>
          <p:spPr bwMode="auto">
            <a:xfrm>
              <a:off x="7000349" y="1637708"/>
              <a:ext cx="190577" cy="404452"/>
            </a:xfrm>
            <a:prstGeom prst="rect">
              <a:avLst/>
            </a:prstGeom>
            <a:noFill/>
            <a:ln w="9525">
              <a:noFill/>
              <a:miter lim="800000"/>
              <a:headEnd/>
              <a:tailEnd/>
            </a:ln>
          </p:spPr>
        </p:pic>
        <p:pic>
          <p:nvPicPr>
            <p:cNvPr id="37" name="Picture 48" descr="pictograms.png"/>
            <p:cNvPicPr>
              <a:picLocks noChangeAspect="1"/>
            </p:cNvPicPr>
            <p:nvPr/>
          </p:nvPicPr>
          <p:blipFill>
            <a:blip r:embed="rId3" cstate="print">
              <a:lum bright="16000"/>
              <a:grayscl/>
            </a:blip>
            <a:srcRect r="51468"/>
            <a:stretch>
              <a:fillRect/>
            </a:stretch>
          </p:blipFill>
          <p:spPr bwMode="auto">
            <a:xfrm>
              <a:off x="7797154" y="1637708"/>
              <a:ext cx="190577" cy="404452"/>
            </a:xfrm>
            <a:prstGeom prst="rect">
              <a:avLst/>
            </a:prstGeom>
            <a:noFill/>
            <a:ln w="9525">
              <a:noFill/>
              <a:miter lim="800000"/>
              <a:headEnd/>
              <a:tailEnd/>
            </a:ln>
          </p:spPr>
        </p:pic>
        <p:pic>
          <p:nvPicPr>
            <p:cNvPr id="39" name="Picture 48" descr="pictograms.png"/>
            <p:cNvPicPr>
              <a:picLocks noChangeAspect="1"/>
            </p:cNvPicPr>
            <p:nvPr/>
          </p:nvPicPr>
          <p:blipFill>
            <a:blip r:embed="rId3" cstate="print">
              <a:lum bright="16000"/>
              <a:grayscl/>
            </a:blip>
            <a:srcRect r="51468"/>
            <a:stretch>
              <a:fillRect/>
            </a:stretch>
          </p:blipFill>
          <p:spPr bwMode="auto">
            <a:xfrm>
              <a:off x="8195556" y="1637708"/>
              <a:ext cx="190577" cy="404452"/>
            </a:xfrm>
            <a:prstGeom prst="rect">
              <a:avLst/>
            </a:prstGeom>
            <a:noFill/>
            <a:ln w="9525">
              <a:noFill/>
              <a:miter lim="800000"/>
              <a:headEnd/>
              <a:tailEnd/>
            </a:ln>
          </p:spPr>
        </p:pic>
        <p:pic>
          <p:nvPicPr>
            <p:cNvPr id="40" name="Picture 48" descr="pictograms.png"/>
            <p:cNvPicPr>
              <a:picLocks noChangeAspect="1"/>
            </p:cNvPicPr>
            <p:nvPr/>
          </p:nvPicPr>
          <p:blipFill>
            <a:blip r:embed="rId3" cstate="print">
              <a:lum bright="16000"/>
              <a:grayscl/>
            </a:blip>
            <a:srcRect r="51468"/>
            <a:stretch>
              <a:fillRect/>
            </a:stretch>
          </p:blipFill>
          <p:spPr bwMode="auto">
            <a:xfrm>
              <a:off x="7398752" y="1637708"/>
              <a:ext cx="190577" cy="404452"/>
            </a:xfrm>
            <a:prstGeom prst="rect">
              <a:avLst/>
            </a:prstGeom>
            <a:noFill/>
            <a:ln w="9525">
              <a:noFill/>
              <a:miter lim="800000"/>
              <a:headEnd/>
              <a:tailEnd/>
            </a:ln>
          </p:spPr>
        </p:pic>
        <p:pic>
          <p:nvPicPr>
            <p:cNvPr id="41" name="Picture 116" descr="pictograms.png"/>
            <p:cNvPicPr>
              <a:picLocks noChangeAspect="1"/>
            </p:cNvPicPr>
            <p:nvPr/>
          </p:nvPicPr>
          <p:blipFill>
            <a:blip r:embed="rId3" cstate="print">
              <a:lum bright="16000"/>
              <a:grayscl/>
            </a:blip>
            <a:srcRect l="47749"/>
            <a:stretch>
              <a:fillRect/>
            </a:stretch>
          </p:blipFill>
          <p:spPr bwMode="auto">
            <a:xfrm>
              <a:off x="5200302" y="2483528"/>
              <a:ext cx="205050" cy="404452"/>
            </a:xfrm>
            <a:prstGeom prst="rect">
              <a:avLst/>
            </a:prstGeom>
            <a:noFill/>
            <a:ln w="9525">
              <a:noFill/>
              <a:miter lim="800000"/>
              <a:headEnd/>
              <a:tailEnd/>
            </a:ln>
          </p:spPr>
        </p:pic>
        <p:pic>
          <p:nvPicPr>
            <p:cNvPr id="42" name="Picture 116" descr="pictograms.png"/>
            <p:cNvPicPr>
              <a:picLocks noChangeAspect="1"/>
            </p:cNvPicPr>
            <p:nvPr/>
          </p:nvPicPr>
          <p:blipFill>
            <a:blip r:embed="rId3" cstate="print">
              <a:lum bright="16000"/>
              <a:grayscl/>
            </a:blip>
            <a:srcRect l="47749"/>
            <a:stretch>
              <a:fillRect/>
            </a:stretch>
          </p:blipFill>
          <p:spPr bwMode="auto">
            <a:xfrm>
              <a:off x="5997107" y="2483528"/>
              <a:ext cx="205050" cy="404452"/>
            </a:xfrm>
            <a:prstGeom prst="rect">
              <a:avLst/>
            </a:prstGeom>
            <a:noFill/>
            <a:ln w="9525">
              <a:noFill/>
              <a:miter lim="800000"/>
              <a:headEnd/>
              <a:tailEnd/>
            </a:ln>
          </p:spPr>
        </p:pic>
        <p:pic>
          <p:nvPicPr>
            <p:cNvPr id="43" name="Picture 116" descr="pictograms.png"/>
            <p:cNvPicPr>
              <a:picLocks noChangeAspect="1"/>
            </p:cNvPicPr>
            <p:nvPr/>
          </p:nvPicPr>
          <p:blipFill>
            <a:blip r:embed="rId3" cstate="print">
              <a:lum bright="16000"/>
              <a:grayscl/>
            </a:blip>
            <a:srcRect l="47749"/>
            <a:stretch>
              <a:fillRect/>
            </a:stretch>
          </p:blipFill>
          <p:spPr bwMode="auto">
            <a:xfrm>
              <a:off x="6793911" y="2483528"/>
              <a:ext cx="205050" cy="404452"/>
            </a:xfrm>
            <a:prstGeom prst="rect">
              <a:avLst/>
            </a:prstGeom>
            <a:noFill/>
            <a:ln w="9525">
              <a:noFill/>
              <a:miter lim="800000"/>
              <a:headEnd/>
              <a:tailEnd/>
            </a:ln>
          </p:spPr>
        </p:pic>
        <p:pic>
          <p:nvPicPr>
            <p:cNvPr id="44" name="Picture 116" descr="pictograms.png"/>
            <p:cNvPicPr>
              <a:picLocks noChangeAspect="1"/>
            </p:cNvPicPr>
            <p:nvPr/>
          </p:nvPicPr>
          <p:blipFill>
            <a:blip r:embed="rId3" cstate="print">
              <a:lum bright="16000"/>
              <a:grayscl/>
            </a:blip>
            <a:srcRect l="47749"/>
            <a:stretch>
              <a:fillRect/>
            </a:stretch>
          </p:blipFill>
          <p:spPr bwMode="auto">
            <a:xfrm>
              <a:off x="6395509" y="2483528"/>
              <a:ext cx="205050" cy="404452"/>
            </a:xfrm>
            <a:prstGeom prst="rect">
              <a:avLst/>
            </a:prstGeom>
            <a:noFill/>
            <a:ln w="9525">
              <a:noFill/>
              <a:miter lim="800000"/>
              <a:headEnd/>
              <a:tailEnd/>
            </a:ln>
          </p:spPr>
        </p:pic>
        <p:pic>
          <p:nvPicPr>
            <p:cNvPr id="45" name="Picture 116" descr="pictograms.png"/>
            <p:cNvPicPr>
              <a:picLocks noChangeAspect="1"/>
            </p:cNvPicPr>
            <p:nvPr/>
          </p:nvPicPr>
          <p:blipFill>
            <a:blip r:embed="rId3" cstate="print">
              <a:lum bright="16000"/>
              <a:grayscl/>
            </a:blip>
            <a:srcRect l="47749"/>
            <a:stretch>
              <a:fillRect/>
            </a:stretch>
          </p:blipFill>
          <p:spPr bwMode="auto">
            <a:xfrm>
              <a:off x="5598705" y="2483528"/>
              <a:ext cx="205050" cy="404452"/>
            </a:xfrm>
            <a:prstGeom prst="rect">
              <a:avLst/>
            </a:prstGeom>
            <a:noFill/>
            <a:ln w="9525">
              <a:noFill/>
              <a:miter lim="800000"/>
              <a:headEnd/>
              <a:tailEnd/>
            </a:ln>
          </p:spPr>
        </p:pic>
        <p:pic>
          <p:nvPicPr>
            <p:cNvPr id="47" name="Picture 48" descr="pictograms.png"/>
            <p:cNvPicPr>
              <a:picLocks noChangeAspect="1"/>
            </p:cNvPicPr>
            <p:nvPr/>
          </p:nvPicPr>
          <p:blipFill>
            <a:blip r:embed="rId3" cstate="print">
              <a:lum bright="16000"/>
              <a:grayscl/>
            </a:blip>
            <a:srcRect r="51468"/>
            <a:stretch>
              <a:fillRect/>
            </a:stretch>
          </p:blipFill>
          <p:spPr bwMode="auto">
            <a:xfrm>
              <a:off x="5805143" y="2483528"/>
              <a:ext cx="190577" cy="404452"/>
            </a:xfrm>
            <a:prstGeom prst="rect">
              <a:avLst/>
            </a:prstGeom>
            <a:noFill/>
            <a:ln w="9525">
              <a:noFill/>
              <a:miter lim="800000"/>
              <a:headEnd/>
              <a:tailEnd/>
            </a:ln>
          </p:spPr>
        </p:pic>
        <p:pic>
          <p:nvPicPr>
            <p:cNvPr id="48" name="Picture 48" descr="pictograms.png"/>
            <p:cNvPicPr>
              <a:picLocks noChangeAspect="1"/>
            </p:cNvPicPr>
            <p:nvPr/>
          </p:nvPicPr>
          <p:blipFill>
            <a:blip r:embed="rId3" cstate="print">
              <a:lum bright="16000"/>
              <a:grayscl/>
            </a:blip>
            <a:srcRect r="51468"/>
            <a:stretch>
              <a:fillRect/>
            </a:stretch>
          </p:blipFill>
          <p:spPr bwMode="auto">
            <a:xfrm>
              <a:off x="6601947" y="2483528"/>
              <a:ext cx="190577" cy="404452"/>
            </a:xfrm>
            <a:prstGeom prst="rect">
              <a:avLst/>
            </a:prstGeom>
            <a:noFill/>
            <a:ln w="9525">
              <a:noFill/>
              <a:miter lim="800000"/>
              <a:headEnd/>
              <a:tailEnd/>
            </a:ln>
          </p:spPr>
        </p:pic>
        <p:pic>
          <p:nvPicPr>
            <p:cNvPr id="49" name="Picture 48" descr="pictograms.png"/>
            <p:cNvPicPr>
              <a:picLocks noChangeAspect="1"/>
            </p:cNvPicPr>
            <p:nvPr/>
          </p:nvPicPr>
          <p:blipFill>
            <a:blip r:embed="rId3" cstate="print">
              <a:lum bright="16000"/>
              <a:grayscl/>
            </a:blip>
            <a:srcRect r="51468"/>
            <a:stretch>
              <a:fillRect/>
            </a:stretch>
          </p:blipFill>
          <p:spPr bwMode="auto">
            <a:xfrm>
              <a:off x="6203545" y="2483528"/>
              <a:ext cx="190577" cy="404452"/>
            </a:xfrm>
            <a:prstGeom prst="rect">
              <a:avLst/>
            </a:prstGeom>
            <a:noFill/>
            <a:ln w="9525">
              <a:noFill/>
              <a:miter lim="800000"/>
              <a:headEnd/>
              <a:tailEnd/>
            </a:ln>
          </p:spPr>
        </p:pic>
        <p:pic>
          <p:nvPicPr>
            <p:cNvPr id="50" name="Picture 48" descr="pictograms.png"/>
            <p:cNvPicPr>
              <a:picLocks noChangeAspect="1"/>
            </p:cNvPicPr>
            <p:nvPr/>
          </p:nvPicPr>
          <p:blipFill>
            <a:blip r:embed="rId3" cstate="print">
              <a:lum bright="16000"/>
              <a:grayscl/>
            </a:blip>
            <a:srcRect r="51468"/>
            <a:stretch>
              <a:fillRect/>
            </a:stretch>
          </p:blipFill>
          <p:spPr bwMode="auto">
            <a:xfrm>
              <a:off x="5406740" y="2483528"/>
              <a:ext cx="190577" cy="404452"/>
            </a:xfrm>
            <a:prstGeom prst="rect">
              <a:avLst/>
            </a:prstGeom>
            <a:noFill/>
            <a:ln w="9525">
              <a:noFill/>
              <a:miter lim="800000"/>
              <a:headEnd/>
              <a:tailEnd/>
            </a:ln>
          </p:spPr>
        </p:pic>
        <p:pic>
          <p:nvPicPr>
            <p:cNvPr id="51" name="Picture 116" descr="pictograms.png"/>
            <p:cNvPicPr>
              <a:picLocks noChangeAspect="1"/>
            </p:cNvPicPr>
            <p:nvPr/>
          </p:nvPicPr>
          <p:blipFill>
            <a:blip r:embed="rId3" cstate="print">
              <a:lum bright="16000"/>
              <a:grayscl/>
            </a:blip>
            <a:srcRect l="47749"/>
            <a:stretch>
              <a:fillRect/>
            </a:stretch>
          </p:blipFill>
          <p:spPr bwMode="auto">
            <a:xfrm>
              <a:off x="7192314" y="2483528"/>
              <a:ext cx="205050" cy="404452"/>
            </a:xfrm>
            <a:prstGeom prst="rect">
              <a:avLst/>
            </a:prstGeom>
            <a:noFill/>
            <a:ln w="9525">
              <a:noFill/>
              <a:miter lim="800000"/>
              <a:headEnd/>
              <a:tailEnd/>
            </a:ln>
          </p:spPr>
        </p:pic>
        <p:pic>
          <p:nvPicPr>
            <p:cNvPr id="52" name="Picture 116" descr="pictograms.png"/>
            <p:cNvPicPr>
              <a:picLocks noChangeAspect="1"/>
            </p:cNvPicPr>
            <p:nvPr/>
          </p:nvPicPr>
          <p:blipFill>
            <a:blip r:embed="rId3" cstate="print">
              <a:lum bright="16000"/>
              <a:grayscl/>
            </a:blip>
            <a:srcRect l="47749"/>
            <a:stretch>
              <a:fillRect/>
            </a:stretch>
          </p:blipFill>
          <p:spPr bwMode="auto">
            <a:xfrm>
              <a:off x="7989118" y="2483528"/>
              <a:ext cx="205050" cy="404452"/>
            </a:xfrm>
            <a:prstGeom prst="rect">
              <a:avLst/>
            </a:prstGeom>
            <a:noFill/>
            <a:ln w="9525">
              <a:noFill/>
              <a:miter lim="800000"/>
              <a:headEnd/>
              <a:tailEnd/>
            </a:ln>
          </p:spPr>
        </p:pic>
        <p:pic>
          <p:nvPicPr>
            <p:cNvPr id="54" name="Picture 116" descr="pictograms.png"/>
            <p:cNvPicPr>
              <a:picLocks noChangeAspect="1"/>
            </p:cNvPicPr>
            <p:nvPr/>
          </p:nvPicPr>
          <p:blipFill>
            <a:blip r:embed="rId3" cstate="print">
              <a:lum bright="16000"/>
              <a:grayscl/>
            </a:blip>
            <a:srcRect l="47749"/>
            <a:stretch>
              <a:fillRect/>
            </a:stretch>
          </p:blipFill>
          <p:spPr bwMode="auto">
            <a:xfrm>
              <a:off x="8387521" y="2483528"/>
              <a:ext cx="205050" cy="404452"/>
            </a:xfrm>
            <a:prstGeom prst="rect">
              <a:avLst/>
            </a:prstGeom>
            <a:noFill/>
            <a:ln w="9525">
              <a:noFill/>
              <a:miter lim="800000"/>
              <a:headEnd/>
              <a:tailEnd/>
            </a:ln>
          </p:spPr>
        </p:pic>
        <p:pic>
          <p:nvPicPr>
            <p:cNvPr id="55" name="Picture 116" descr="pictograms.png"/>
            <p:cNvPicPr>
              <a:picLocks noChangeAspect="1"/>
            </p:cNvPicPr>
            <p:nvPr/>
          </p:nvPicPr>
          <p:blipFill>
            <a:blip r:embed="rId3" cstate="print">
              <a:lum bright="16000"/>
              <a:grayscl/>
            </a:blip>
            <a:srcRect l="47749"/>
            <a:stretch>
              <a:fillRect/>
            </a:stretch>
          </p:blipFill>
          <p:spPr bwMode="auto">
            <a:xfrm>
              <a:off x="7590716" y="2483528"/>
              <a:ext cx="205050" cy="404452"/>
            </a:xfrm>
            <a:prstGeom prst="rect">
              <a:avLst/>
            </a:prstGeom>
            <a:noFill/>
            <a:ln w="9525">
              <a:noFill/>
              <a:miter lim="800000"/>
              <a:headEnd/>
              <a:tailEnd/>
            </a:ln>
          </p:spPr>
        </p:pic>
        <p:pic>
          <p:nvPicPr>
            <p:cNvPr id="56" name="Picture 48" descr="pictograms.png"/>
            <p:cNvPicPr>
              <a:picLocks noChangeAspect="1"/>
            </p:cNvPicPr>
            <p:nvPr/>
          </p:nvPicPr>
          <p:blipFill>
            <a:blip r:embed="rId3" cstate="print">
              <a:lum bright="16000"/>
              <a:grayscl/>
            </a:blip>
            <a:srcRect r="51468"/>
            <a:stretch>
              <a:fillRect/>
            </a:stretch>
          </p:blipFill>
          <p:spPr bwMode="auto">
            <a:xfrm>
              <a:off x="7000349" y="2483528"/>
              <a:ext cx="190577" cy="404452"/>
            </a:xfrm>
            <a:prstGeom prst="rect">
              <a:avLst/>
            </a:prstGeom>
            <a:noFill/>
            <a:ln w="9525">
              <a:noFill/>
              <a:miter lim="800000"/>
              <a:headEnd/>
              <a:tailEnd/>
            </a:ln>
          </p:spPr>
        </p:pic>
        <p:pic>
          <p:nvPicPr>
            <p:cNvPr id="57" name="Picture 48" descr="pictograms.png"/>
            <p:cNvPicPr>
              <a:picLocks noChangeAspect="1"/>
            </p:cNvPicPr>
            <p:nvPr/>
          </p:nvPicPr>
          <p:blipFill>
            <a:blip r:embed="rId3" cstate="print">
              <a:lum bright="16000"/>
              <a:grayscl/>
            </a:blip>
            <a:srcRect r="51468"/>
            <a:stretch>
              <a:fillRect/>
            </a:stretch>
          </p:blipFill>
          <p:spPr bwMode="auto">
            <a:xfrm>
              <a:off x="7797154" y="2483528"/>
              <a:ext cx="190577" cy="404452"/>
            </a:xfrm>
            <a:prstGeom prst="rect">
              <a:avLst/>
            </a:prstGeom>
            <a:noFill/>
            <a:ln w="9525">
              <a:noFill/>
              <a:miter lim="800000"/>
              <a:headEnd/>
              <a:tailEnd/>
            </a:ln>
          </p:spPr>
        </p:pic>
        <p:pic>
          <p:nvPicPr>
            <p:cNvPr id="58" name="Picture 48" descr="pictograms.png"/>
            <p:cNvPicPr>
              <a:picLocks noChangeAspect="1"/>
            </p:cNvPicPr>
            <p:nvPr/>
          </p:nvPicPr>
          <p:blipFill>
            <a:blip r:embed="rId3" cstate="print">
              <a:lum bright="16000"/>
              <a:grayscl/>
            </a:blip>
            <a:srcRect r="51468"/>
            <a:stretch>
              <a:fillRect/>
            </a:stretch>
          </p:blipFill>
          <p:spPr bwMode="auto">
            <a:xfrm>
              <a:off x="8593958" y="2483528"/>
              <a:ext cx="190577" cy="404452"/>
            </a:xfrm>
            <a:prstGeom prst="rect">
              <a:avLst/>
            </a:prstGeom>
            <a:noFill/>
            <a:ln w="9525">
              <a:noFill/>
              <a:miter lim="800000"/>
              <a:headEnd/>
              <a:tailEnd/>
            </a:ln>
          </p:spPr>
        </p:pic>
        <p:pic>
          <p:nvPicPr>
            <p:cNvPr id="59" name="Picture 48" descr="pictograms.png"/>
            <p:cNvPicPr>
              <a:picLocks noChangeAspect="1"/>
            </p:cNvPicPr>
            <p:nvPr/>
          </p:nvPicPr>
          <p:blipFill>
            <a:blip r:embed="rId3" cstate="print">
              <a:lum bright="16000"/>
              <a:grayscl/>
            </a:blip>
            <a:srcRect r="51468"/>
            <a:stretch>
              <a:fillRect/>
            </a:stretch>
          </p:blipFill>
          <p:spPr bwMode="auto">
            <a:xfrm>
              <a:off x="8195556" y="2483528"/>
              <a:ext cx="190577" cy="404452"/>
            </a:xfrm>
            <a:prstGeom prst="rect">
              <a:avLst/>
            </a:prstGeom>
            <a:noFill/>
            <a:ln w="9525">
              <a:noFill/>
              <a:miter lim="800000"/>
              <a:headEnd/>
              <a:tailEnd/>
            </a:ln>
          </p:spPr>
        </p:pic>
        <p:pic>
          <p:nvPicPr>
            <p:cNvPr id="60" name="Picture 48" descr="pictograms.png"/>
            <p:cNvPicPr>
              <a:picLocks noChangeAspect="1"/>
            </p:cNvPicPr>
            <p:nvPr/>
          </p:nvPicPr>
          <p:blipFill>
            <a:blip r:embed="rId3" cstate="print">
              <a:lum bright="16000"/>
              <a:grayscl/>
            </a:blip>
            <a:srcRect r="51468"/>
            <a:stretch>
              <a:fillRect/>
            </a:stretch>
          </p:blipFill>
          <p:spPr bwMode="auto">
            <a:xfrm>
              <a:off x="7398752" y="2483528"/>
              <a:ext cx="190577" cy="404452"/>
            </a:xfrm>
            <a:prstGeom prst="rect">
              <a:avLst/>
            </a:prstGeom>
            <a:noFill/>
            <a:ln w="9525">
              <a:noFill/>
              <a:miter lim="800000"/>
              <a:headEnd/>
              <a:tailEnd/>
            </a:ln>
          </p:spPr>
        </p:pic>
        <p:pic>
          <p:nvPicPr>
            <p:cNvPr id="61" name="Picture 116" descr="pictograms.png"/>
            <p:cNvPicPr>
              <a:picLocks noChangeAspect="1"/>
            </p:cNvPicPr>
            <p:nvPr/>
          </p:nvPicPr>
          <p:blipFill>
            <a:blip r:embed="rId3" cstate="print">
              <a:lum bright="16000"/>
              <a:grayscl/>
            </a:blip>
            <a:srcRect l="47749"/>
            <a:stretch>
              <a:fillRect/>
            </a:stretch>
          </p:blipFill>
          <p:spPr bwMode="auto">
            <a:xfrm>
              <a:off x="5200302" y="2060618"/>
              <a:ext cx="205050" cy="404452"/>
            </a:xfrm>
            <a:prstGeom prst="rect">
              <a:avLst/>
            </a:prstGeom>
            <a:noFill/>
            <a:ln w="9525">
              <a:noFill/>
              <a:miter lim="800000"/>
              <a:headEnd/>
              <a:tailEnd/>
            </a:ln>
          </p:spPr>
        </p:pic>
        <p:pic>
          <p:nvPicPr>
            <p:cNvPr id="62" name="Picture 116" descr="pictograms.png"/>
            <p:cNvPicPr>
              <a:picLocks noChangeAspect="1"/>
            </p:cNvPicPr>
            <p:nvPr/>
          </p:nvPicPr>
          <p:blipFill>
            <a:blip r:embed="rId3" cstate="print">
              <a:lum bright="16000"/>
              <a:grayscl/>
            </a:blip>
            <a:srcRect l="47749"/>
            <a:stretch>
              <a:fillRect/>
            </a:stretch>
          </p:blipFill>
          <p:spPr bwMode="auto">
            <a:xfrm>
              <a:off x="5997107" y="2060618"/>
              <a:ext cx="205050" cy="404452"/>
            </a:xfrm>
            <a:prstGeom prst="rect">
              <a:avLst/>
            </a:prstGeom>
            <a:noFill/>
            <a:ln w="9525">
              <a:noFill/>
              <a:miter lim="800000"/>
              <a:headEnd/>
              <a:tailEnd/>
            </a:ln>
          </p:spPr>
        </p:pic>
        <p:pic>
          <p:nvPicPr>
            <p:cNvPr id="63" name="Picture 116" descr="pictograms.png"/>
            <p:cNvPicPr>
              <a:picLocks noChangeAspect="1"/>
            </p:cNvPicPr>
            <p:nvPr/>
          </p:nvPicPr>
          <p:blipFill>
            <a:blip r:embed="rId3" cstate="print">
              <a:lum bright="16000"/>
              <a:grayscl/>
            </a:blip>
            <a:srcRect l="47749"/>
            <a:stretch>
              <a:fillRect/>
            </a:stretch>
          </p:blipFill>
          <p:spPr bwMode="auto">
            <a:xfrm>
              <a:off x="6793911" y="2060618"/>
              <a:ext cx="205050" cy="404452"/>
            </a:xfrm>
            <a:prstGeom prst="rect">
              <a:avLst/>
            </a:prstGeom>
            <a:noFill/>
            <a:ln w="9525">
              <a:noFill/>
              <a:miter lim="800000"/>
              <a:headEnd/>
              <a:tailEnd/>
            </a:ln>
          </p:spPr>
        </p:pic>
        <p:pic>
          <p:nvPicPr>
            <p:cNvPr id="64" name="Picture 116" descr="pictograms.png"/>
            <p:cNvPicPr>
              <a:picLocks noChangeAspect="1"/>
            </p:cNvPicPr>
            <p:nvPr/>
          </p:nvPicPr>
          <p:blipFill>
            <a:blip r:embed="rId3" cstate="print">
              <a:lum bright="16000"/>
              <a:grayscl/>
            </a:blip>
            <a:srcRect l="47749"/>
            <a:stretch>
              <a:fillRect/>
            </a:stretch>
          </p:blipFill>
          <p:spPr bwMode="auto">
            <a:xfrm>
              <a:off x="6395509" y="2060618"/>
              <a:ext cx="205050" cy="404452"/>
            </a:xfrm>
            <a:prstGeom prst="rect">
              <a:avLst/>
            </a:prstGeom>
            <a:noFill/>
            <a:ln w="9525">
              <a:noFill/>
              <a:miter lim="800000"/>
              <a:headEnd/>
              <a:tailEnd/>
            </a:ln>
          </p:spPr>
        </p:pic>
        <p:pic>
          <p:nvPicPr>
            <p:cNvPr id="65" name="Picture 48" descr="pictograms.png"/>
            <p:cNvPicPr>
              <a:picLocks noChangeAspect="1"/>
            </p:cNvPicPr>
            <p:nvPr/>
          </p:nvPicPr>
          <p:blipFill>
            <a:blip r:embed="rId3" cstate="print">
              <a:lum bright="16000"/>
              <a:grayscl/>
            </a:blip>
            <a:srcRect r="51468"/>
            <a:stretch>
              <a:fillRect/>
            </a:stretch>
          </p:blipFill>
          <p:spPr bwMode="auto">
            <a:xfrm>
              <a:off x="5008338" y="2060618"/>
              <a:ext cx="190577" cy="404452"/>
            </a:xfrm>
            <a:prstGeom prst="rect">
              <a:avLst/>
            </a:prstGeom>
            <a:noFill/>
            <a:ln w="9525">
              <a:noFill/>
              <a:miter lim="800000"/>
              <a:headEnd/>
              <a:tailEnd/>
            </a:ln>
          </p:spPr>
        </p:pic>
        <p:pic>
          <p:nvPicPr>
            <p:cNvPr id="66" name="Picture 48" descr="pictograms.png"/>
            <p:cNvPicPr>
              <a:picLocks noChangeAspect="1"/>
            </p:cNvPicPr>
            <p:nvPr/>
          </p:nvPicPr>
          <p:blipFill>
            <a:blip r:embed="rId3" cstate="print">
              <a:lum bright="16000"/>
              <a:grayscl/>
            </a:blip>
            <a:srcRect r="51468"/>
            <a:stretch>
              <a:fillRect/>
            </a:stretch>
          </p:blipFill>
          <p:spPr bwMode="auto">
            <a:xfrm>
              <a:off x="5805143" y="2060618"/>
              <a:ext cx="190577" cy="404452"/>
            </a:xfrm>
            <a:prstGeom prst="rect">
              <a:avLst/>
            </a:prstGeom>
            <a:noFill/>
            <a:ln w="9525">
              <a:noFill/>
              <a:miter lim="800000"/>
              <a:headEnd/>
              <a:tailEnd/>
            </a:ln>
          </p:spPr>
        </p:pic>
        <p:pic>
          <p:nvPicPr>
            <p:cNvPr id="67" name="Picture 48" descr="pictograms.png"/>
            <p:cNvPicPr>
              <a:picLocks noChangeAspect="1"/>
            </p:cNvPicPr>
            <p:nvPr/>
          </p:nvPicPr>
          <p:blipFill>
            <a:blip r:embed="rId3" cstate="print">
              <a:lum bright="16000"/>
              <a:grayscl/>
            </a:blip>
            <a:srcRect r="51468"/>
            <a:stretch>
              <a:fillRect/>
            </a:stretch>
          </p:blipFill>
          <p:spPr bwMode="auto">
            <a:xfrm>
              <a:off x="6601947" y="2060618"/>
              <a:ext cx="190577" cy="404452"/>
            </a:xfrm>
            <a:prstGeom prst="rect">
              <a:avLst/>
            </a:prstGeom>
            <a:noFill/>
            <a:ln w="9525">
              <a:noFill/>
              <a:miter lim="800000"/>
              <a:headEnd/>
              <a:tailEnd/>
            </a:ln>
          </p:spPr>
        </p:pic>
        <p:pic>
          <p:nvPicPr>
            <p:cNvPr id="68" name="Picture 48" descr="pictograms.png"/>
            <p:cNvPicPr>
              <a:picLocks noChangeAspect="1"/>
            </p:cNvPicPr>
            <p:nvPr/>
          </p:nvPicPr>
          <p:blipFill>
            <a:blip r:embed="rId3" cstate="print">
              <a:lum bright="16000"/>
              <a:grayscl/>
            </a:blip>
            <a:srcRect r="51468"/>
            <a:stretch>
              <a:fillRect/>
            </a:stretch>
          </p:blipFill>
          <p:spPr bwMode="auto">
            <a:xfrm>
              <a:off x="6203545" y="2060618"/>
              <a:ext cx="190577" cy="404452"/>
            </a:xfrm>
            <a:prstGeom prst="rect">
              <a:avLst/>
            </a:prstGeom>
            <a:noFill/>
            <a:ln w="9525">
              <a:noFill/>
              <a:miter lim="800000"/>
              <a:headEnd/>
              <a:tailEnd/>
            </a:ln>
          </p:spPr>
        </p:pic>
        <p:pic>
          <p:nvPicPr>
            <p:cNvPr id="69" name="Picture 48" descr="pictograms.png"/>
            <p:cNvPicPr>
              <a:picLocks noChangeAspect="1"/>
            </p:cNvPicPr>
            <p:nvPr/>
          </p:nvPicPr>
          <p:blipFill>
            <a:blip r:embed="rId3" cstate="print">
              <a:lum bright="16000"/>
              <a:grayscl/>
            </a:blip>
            <a:srcRect r="51468"/>
            <a:stretch>
              <a:fillRect/>
            </a:stretch>
          </p:blipFill>
          <p:spPr bwMode="auto">
            <a:xfrm>
              <a:off x="5406740" y="2060618"/>
              <a:ext cx="190577" cy="404452"/>
            </a:xfrm>
            <a:prstGeom prst="rect">
              <a:avLst/>
            </a:prstGeom>
            <a:noFill/>
            <a:ln w="9525">
              <a:noFill/>
              <a:miter lim="800000"/>
              <a:headEnd/>
              <a:tailEnd/>
            </a:ln>
          </p:spPr>
        </p:pic>
        <p:pic>
          <p:nvPicPr>
            <p:cNvPr id="70" name="Picture 116" descr="pictograms.png"/>
            <p:cNvPicPr>
              <a:picLocks noChangeAspect="1"/>
            </p:cNvPicPr>
            <p:nvPr/>
          </p:nvPicPr>
          <p:blipFill>
            <a:blip r:embed="rId3" cstate="print">
              <a:lum bright="16000"/>
              <a:grayscl/>
            </a:blip>
            <a:srcRect l="47749"/>
            <a:stretch>
              <a:fillRect/>
            </a:stretch>
          </p:blipFill>
          <p:spPr bwMode="auto">
            <a:xfrm>
              <a:off x="7192314" y="2060618"/>
              <a:ext cx="205050" cy="404452"/>
            </a:xfrm>
            <a:prstGeom prst="rect">
              <a:avLst/>
            </a:prstGeom>
            <a:noFill/>
            <a:ln w="9525">
              <a:noFill/>
              <a:miter lim="800000"/>
              <a:headEnd/>
              <a:tailEnd/>
            </a:ln>
          </p:spPr>
        </p:pic>
        <p:pic>
          <p:nvPicPr>
            <p:cNvPr id="71" name="Picture 116" descr="pictograms.png"/>
            <p:cNvPicPr>
              <a:picLocks noChangeAspect="1"/>
            </p:cNvPicPr>
            <p:nvPr/>
          </p:nvPicPr>
          <p:blipFill>
            <a:blip r:embed="rId3" cstate="print">
              <a:lum bright="16000"/>
              <a:grayscl/>
            </a:blip>
            <a:srcRect l="47749"/>
            <a:stretch>
              <a:fillRect/>
            </a:stretch>
          </p:blipFill>
          <p:spPr bwMode="auto">
            <a:xfrm>
              <a:off x="7989118" y="2060618"/>
              <a:ext cx="205050" cy="404452"/>
            </a:xfrm>
            <a:prstGeom prst="rect">
              <a:avLst/>
            </a:prstGeom>
            <a:noFill/>
            <a:ln w="9525">
              <a:noFill/>
              <a:miter lim="800000"/>
              <a:headEnd/>
              <a:tailEnd/>
            </a:ln>
          </p:spPr>
        </p:pic>
        <p:pic>
          <p:nvPicPr>
            <p:cNvPr id="73" name="Picture 116" descr="pictograms.png"/>
            <p:cNvPicPr>
              <a:picLocks noChangeAspect="1"/>
            </p:cNvPicPr>
            <p:nvPr/>
          </p:nvPicPr>
          <p:blipFill>
            <a:blip r:embed="rId3" cstate="print">
              <a:lum bright="16000"/>
              <a:grayscl/>
            </a:blip>
            <a:srcRect l="47749"/>
            <a:stretch>
              <a:fillRect/>
            </a:stretch>
          </p:blipFill>
          <p:spPr bwMode="auto">
            <a:xfrm>
              <a:off x="8387521" y="2060618"/>
              <a:ext cx="205050" cy="404452"/>
            </a:xfrm>
            <a:prstGeom prst="rect">
              <a:avLst/>
            </a:prstGeom>
            <a:noFill/>
            <a:ln w="9525">
              <a:noFill/>
              <a:miter lim="800000"/>
              <a:headEnd/>
              <a:tailEnd/>
            </a:ln>
          </p:spPr>
        </p:pic>
        <p:pic>
          <p:nvPicPr>
            <p:cNvPr id="74" name="Picture 116" descr="pictograms.png"/>
            <p:cNvPicPr>
              <a:picLocks noChangeAspect="1"/>
            </p:cNvPicPr>
            <p:nvPr/>
          </p:nvPicPr>
          <p:blipFill>
            <a:blip r:embed="rId3" cstate="print">
              <a:lum bright="16000"/>
              <a:grayscl/>
            </a:blip>
            <a:srcRect l="47749"/>
            <a:stretch>
              <a:fillRect/>
            </a:stretch>
          </p:blipFill>
          <p:spPr bwMode="auto">
            <a:xfrm>
              <a:off x="7590716" y="2060618"/>
              <a:ext cx="205050" cy="404452"/>
            </a:xfrm>
            <a:prstGeom prst="rect">
              <a:avLst/>
            </a:prstGeom>
            <a:noFill/>
            <a:ln w="9525">
              <a:noFill/>
              <a:miter lim="800000"/>
              <a:headEnd/>
              <a:tailEnd/>
            </a:ln>
          </p:spPr>
        </p:pic>
        <p:pic>
          <p:nvPicPr>
            <p:cNvPr id="75" name="Picture 48" descr="pictograms.png"/>
            <p:cNvPicPr>
              <a:picLocks noChangeAspect="1"/>
            </p:cNvPicPr>
            <p:nvPr/>
          </p:nvPicPr>
          <p:blipFill>
            <a:blip r:embed="rId3" cstate="print">
              <a:lum bright="16000"/>
              <a:grayscl/>
            </a:blip>
            <a:srcRect r="51468"/>
            <a:stretch>
              <a:fillRect/>
            </a:stretch>
          </p:blipFill>
          <p:spPr bwMode="auto">
            <a:xfrm>
              <a:off x="8195556" y="2060618"/>
              <a:ext cx="190577" cy="404452"/>
            </a:xfrm>
            <a:prstGeom prst="rect">
              <a:avLst/>
            </a:prstGeom>
            <a:noFill/>
            <a:ln w="9525">
              <a:noFill/>
              <a:miter lim="800000"/>
              <a:headEnd/>
              <a:tailEnd/>
            </a:ln>
          </p:spPr>
        </p:pic>
        <p:pic>
          <p:nvPicPr>
            <p:cNvPr id="76" name="Picture 48" descr="pictograms.png"/>
            <p:cNvPicPr>
              <a:picLocks noChangeAspect="1"/>
            </p:cNvPicPr>
            <p:nvPr/>
          </p:nvPicPr>
          <p:blipFill>
            <a:blip r:embed="rId3" cstate="print">
              <a:lum bright="16000"/>
              <a:grayscl/>
            </a:blip>
            <a:srcRect r="51468"/>
            <a:stretch>
              <a:fillRect/>
            </a:stretch>
          </p:blipFill>
          <p:spPr bwMode="auto">
            <a:xfrm>
              <a:off x="7398752" y="2060618"/>
              <a:ext cx="190577" cy="404452"/>
            </a:xfrm>
            <a:prstGeom prst="rect">
              <a:avLst/>
            </a:prstGeom>
            <a:noFill/>
            <a:ln w="9525">
              <a:noFill/>
              <a:miter lim="800000"/>
              <a:headEnd/>
              <a:tailEnd/>
            </a:ln>
          </p:spPr>
        </p:pic>
        <p:pic>
          <p:nvPicPr>
            <p:cNvPr id="77" name="Picture 116" descr="pictograms.png"/>
            <p:cNvPicPr>
              <a:picLocks noChangeAspect="1"/>
            </p:cNvPicPr>
            <p:nvPr/>
          </p:nvPicPr>
          <p:blipFill>
            <a:blip r:embed="rId3" cstate="print">
              <a:lum bright="16000"/>
              <a:grayscl/>
            </a:blip>
            <a:srcRect l="47749"/>
            <a:stretch>
              <a:fillRect/>
            </a:stretch>
          </p:blipFill>
          <p:spPr bwMode="auto">
            <a:xfrm>
              <a:off x="5200302" y="2906438"/>
              <a:ext cx="205050" cy="404452"/>
            </a:xfrm>
            <a:prstGeom prst="rect">
              <a:avLst/>
            </a:prstGeom>
            <a:noFill/>
            <a:ln w="9525">
              <a:noFill/>
              <a:miter lim="800000"/>
              <a:headEnd/>
              <a:tailEnd/>
            </a:ln>
          </p:spPr>
        </p:pic>
        <p:pic>
          <p:nvPicPr>
            <p:cNvPr id="78" name="Picture 116" descr="pictograms.png"/>
            <p:cNvPicPr>
              <a:picLocks noChangeAspect="1"/>
            </p:cNvPicPr>
            <p:nvPr/>
          </p:nvPicPr>
          <p:blipFill>
            <a:blip r:embed="rId3" cstate="print">
              <a:lum bright="16000"/>
              <a:grayscl/>
            </a:blip>
            <a:srcRect l="47749"/>
            <a:stretch>
              <a:fillRect/>
            </a:stretch>
          </p:blipFill>
          <p:spPr bwMode="auto">
            <a:xfrm>
              <a:off x="5997107" y="2906438"/>
              <a:ext cx="205050" cy="404452"/>
            </a:xfrm>
            <a:prstGeom prst="rect">
              <a:avLst/>
            </a:prstGeom>
            <a:noFill/>
            <a:ln w="9525">
              <a:noFill/>
              <a:miter lim="800000"/>
              <a:headEnd/>
              <a:tailEnd/>
            </a:ln>
          </p:spPr>
        </p:pic>
        <p:pic>
          <p:nvPicPr>
            <p:cNvPr id="79" name="Picture 116" descr="pictograms.png"/>
            <p:cNvPicPr>
              <a:picLocks noChangeAspect="1"/>
            </p:cNvPicPr>
            <p:nvPr/>
          </p:nvPicPr>
          <p:blipFill>
            <a:blip r:embed="rId3" cstate="print">
              <a:lum bright="16000"/>
              <a:grayscl/>
            </a:blip>
            <a:srcRect l="47749"/>
            <a:stretch>
              <a:fillRect/>
            </a:stretch>
          </p:blipFill>
          <p:spPr bwMode="auto">
            <a:xfrm>
              <a:off x="6793912" y="2906438"/>
              <a:ext cx="205050" cy="404452"/>
            </a:xfrm>
            <a:prstGeom prst="rect">
              <a:avLst/>
            </a:prstGeom>
            <a:noFill/>
            <a:ln w="9525">
              <a:noFill/>
              <a:miter lim="800000"/>
              <a:headEnd/>
              <a:tailEnd/>
            </a:ln>
          </p:spPr>
        </p:pic>
        <p:pic>
          <p:nvPicPr>
            <p:cNvPr id="80" name="Picture 116" descr="pictograms.png"/>
            <p:cNvPicPr>
              <a:picLocks noChangeAspect="1"/>
            </p:cNvPicPr>
            <p:nvPr/>
          </p:nvPicPr>
          <p:blipFill>
            <a:blip r:embed="rId3" cstate="print">
              <a:lum bright="16000"/>
              <a:grayscl/>
            </a:blip>
            <a:srcRect l="47749"/>
            <a:stretch>
              <a:fillRect/>
            </a:stretch>
          </p:blipFill>
          <p:spPr bwMode="auto">
            <a:xfrm>
              <a:off x="5598705" y="2906438"/>
              <a:ext cx="205050" cy="404452"/>
            </a:xfrm>
            <a:prstGeom prst="rect">
              <a:avLst/>
            </a:prstGeom>
            <a:noFill/>
            <a:ln w="9525">
              <a:noFill/>
              <a:miter lim="800000"/>
              <a:headEnd/>
              <a:tailEnd/>
            </a:ln>
          </p:spPr>
        </p:pic>
        <p:pic>
          <p:nvPicPr>
            <p:cNvPr id="81" name="Picture 48" descr="pictograms.png"/>
            <p:cNvPicPr>
              <a:picLocks noChangeAspect="1"/>
            </p:cNvPicPr>
            <p:nvPr/>
          </p:nvPicPr>
          <p:blipFill>
            <a:blip r:embed="rId3" cstate="print">
              <a:lum bright="16000"/>
              <a:grayscl/>
            </a:blip>
            <a:srcRect r="51468"/>
            <a:stretch>
              <a:fillRect/>
            </a:stretch>
          </p:blipFill>
          <p:spPr bwMode="auto">
            <a:xfrm>
              <a:off x="5008338" y="2906438"/>
              <a:ext cx="190577" cy="404452"/>
            </a:xfrm>
            <a:prstGeom prst="rect">
              <a:avLst/>
            </a:prstGeom>
            <a:noFill/>
            <a:ln w="9525">
              <a:noFill/>
              <a:miter lim="800000"/>
              <a:headEnd/>
              <a:tailEnd/>
            </a:ln>
          </p:spPr>
        </p:pic>
        <p:pic>
          <p:nvPicPr>
            <p:cNvPr id="82" name="Picture 48" descr="pictograms.png"/>
            <p:cNvPicPr>
              <a:picLocks noChangeAspect="1"/>
            </p:cNvPicPr>
            <p:nvPr/>
          </p:nvPicPr>
          <p:blipFill>
            <a:blip r:embed="rId3" cstate="print">
              <a:lum bright="16000"/>
              <a:grayscl/>
            </a:blip>
            <a:srcRect r="51468"/>
            <a:stretch>
              <a:fillRect/>
            </a:stretch>
          </p:blipFill>
          <p:spPr bwMode="auto">
            <a:xfrm>
              <a:off x="5805143" y="2906438"/>
              <a:ext cx="190577" cy="404452"/>
            </a:xfrm>
            <a:prstGeom prst="rect">
              <a:avLst/>
            </a:prstGeom>
            <a:noFill/>
            <a:ln w="9525">
              <a:noFill/>
              <a:miter lim="800000"/>
              <a:headEnd/>
              <a:tailEnd/>
            </a:ln>
          </p:spPr>
        </p:pic>
        <p:pic>
          <p:nvPicPr>
            <p:cNvPr id="83" name="Picture 48" descr="pictograms.png"/>
            <p:cNvPicPr>
              <a:picLocks noChangeAspect="1"/>
            </p:cNvPicPr>
            <p:nvPr/>
          </p:nvPicPr>
          <p:blipFill>
            <a:blip r:embed="rId3" cstate="print">
              <a:lum bright="16000"/>
              <a:grayscl/>
            </a:blip>
            <a:srcRect r="51468"/>
            <a:stretch>
              <a:fillRect/>
            </a:stretch>
          </p:blipFill>
          <p:spPr bwMode="auto">
            <a:xfrm>
              <a:off x="6601947" y="2906438"/>
              <a:ext cx="190577" cy="404452"/>
            </a:xfrm>
            <a:prstGeom prst="rect">
              <a:avLst/>
            </a:prstGeom>
            <a:noFill/>
            <a:ln w="9525">
              <a:noFill/>
              <a:miter lim="800000"/>
              <a:headEnd/>
              <a:tailEnd/>
            </a:ln>
          </p:spPr>
        </p:pic>
        <p:pic>
          <p:nvPicPr>
            <p:cNvPr id="84" name="Picture 48" descr="pictograms.png"/>
            <p:cNvPicPr>
              <a:picLocks noChangeAspect="1"/>
            </p:cNvPicPr>
            <p:nvPr/>
          </p:nvPicPr>
          <p:blipFill>
            <a:blip r:embed="rId3" cstate="print">
              <a:lum bright="16000"/>
              <a:grayscl/>
            </a:blip>
            <a:srcRect r="51468"/>
            <a:stretch>
              <a:fillRect/>
            </a:stretch>
          </p:blipFill>
          <p:spPr bwMode="auto">
            <a:xfrm>
              <a:off x="6203545" y="2906438"/>
              <a:ext cx="190577" cy="404452"/>
            </a:xfrm>
            <a:prstGeom prst="rect">
              <a:avLst/>
            </a:prstGeom>
            <a:noFill/>
            <a:ln w="9525">
              <a:noFill/>
              <a:miter lim="800000"/>
              <a:headEnd/>
              <a:tailEnd/>
            </a:ln>
          </p:spPr>
        </p:pic>
        <p:pic>
          <p:nvPicPr>
            <p:cNvPr id="85" name="Picture 48" descr="pictograms.png"/>
            <p:cNvPicPr>
              <a:picLocks noChangeAspect="1"/>
            </p:cNvPicPr>
            <p:nvPr/>
          </p:nvPicPr>
          <p:blipFill>
            <a:blip r:embed="rId3" cstate="print">
              <a:lum bright="16000"/>
              <a:grayscl/>
            </a:blip>
            <a:srcRect r="51468"/>
            <a:stretch>
              <a:fillRect/>
            </a:stretch>
          </p:blipFill>
          <p:spPr bwMode="auto">
            <a:xfrm>
              <a:off x="5406740" y="2906438"/>
              <a:ext cx="190577" cy="404452"/>
            </a:xfrm>
            <a:prstGeom prst="rect">
              <a:avLst/>
            </a:prstGeom>
            <a:noFill/>
            <a:ln w="9525">
              <a:noFill/>
              <a:miter lim="800000"/>
              <a:headEnd/>
              <a:tailEnd/>
            </a:ln>
          </p:spPr>
        </p:pic>
        <p:pic>
          <p:nvPicPr>
            <p:cNvPr id="86" name="Picture 116" descr="pictograms.png"/>
            <p:cNvPicPr>
              <a:picLocks noChangeAspect="1"/>
            </p:cNvPicPr>
            <p:nvPr/>
          </p:nvPicPr>
          <p:blipFill>
            <a:blip r:embed="rId3" cstate="print">
              <a:lum bright="16000"/>
              <a:grayscl/>
            </a:blip>
            <a:srcRect l="47749"/>
            <a:stretch>
              <a:fillRect/>
            </a:stretch>
          </p:blipFill>
          <p:spPr bwMode="auto">
            <a:xfrm>
              <a:off x="7192313" y="2906438"/>
              <a:ext cx="205050" cy="404452"/>
            </a:xfrm>
            <a:prstGeom prst="rect">
              <a:avLst/>
            </a:prstGeom>
            <a:noFill/>
            <a:ln w="9525">
              <a:noFill/>
              <a:miter lim="800000"/>
              <a:headEnd/>
              <a:tailEnd/>
            </a:ln>
          </p:spPr>
        </p:pic>
        <p:pic>
          <p:nvPicPr>
            <p:cNvPr id="88" name="Picture 116" descr="pictograms.png"/>
            <p:cNvPicPr>
              <a:picLocks noChangeAspect="1"/>
            </p:cNvPicPr>
            <p:nvPr/>
          </p:nvPicPr>
          <p:blipFill>
            <a:blip r:embed="rId3" cstate="print">
              <a:lum bright="16000"/>
              <a:grayscl/>
            </a:blip>
            <a:srcRect l="47749"/>
            <a:stretch>
              <a:fillRect/>
            </a:stretch>
          </p:blipFill>
          <p:spPr bwMode="auto">
            <a:xfrm>
              <a:off x="8387520" y="2906438"/>
              <a:ext cx="205050" cy="404452"/>
            </a:xfrm>
            <a:prstGeom prst="rect">
              <a:avLst/>
            </a:prstGeom>
            <a:noFill/>
            <a:ln w="9525">
              <a:noFill/>
              <a:miter lim="800000"/>
              <a:headEnd/>
              <a:tailEnd/>
            </a:ln>
          </p:spPr>
        </p:pic>
        <p:pic>
          <p:nvPicPr>
            <p:cNvPr id="89" name="Picture 116" descr="pictograms.png"/>
            <p:cNvPicPr>
              <a:picLocks noChangeAspect="1"/>
            </p:cNvPicPr>
            <p:nvPr/>
          </p:nvPicPr>
          <p:blipFill>
            <a:blip r:embed="rId3" cstate="print">
              <a:lum bright="16000"/>
              <a:grayscl/>
            </a:blip>
            <a:srcRect l="47749"/>
            <a:stretch>
              <a:fillRect/>
            </a:stretch>
          </p:blipFill>
          <p:spPr bwMode="auto">
            <a:xfrm>
              <a:off x="7590716" y="2906438"/>
              <a:ext cx="205050" cy="404452"/>
            </a:xfrm>
            <a:prstGeom prst="rect">
              <a:avLst/>
            </a:prstGeom>
            <a:noFill/>
            <a:ln w="9525">
              <a:noFill/>
              <a:miter lim="800000"/>
              <a:headEnd/>
              <a:tailEnd/>
            </a:ln>
          </p:spPr>
        </p:pic>
        <p:pic>
          <p:nvPicPr>
            <p:cNvPr id="90" name="Picture 48" descr="pictograms.png"/>
            <p:cNvPicPr>
              <a:picLocks noChangeAspect="1"/>
            </p:cNvPicPr>
            <p:nvPr/>
          </p:nvPicPr>
          <p:blipFill>
            <a:blip r:embed="rId3" cstate="print">
              <a:lum bright="16000"/>
              <a:grayscl/>
            </a:blip>
            <a:srcRect r="51468"/>
            <a:stretch>
              <a:fillRect/>
            </a:stretch>
          </p:blipFill>
          <p:spPr bwMode="auto">
            <a:xfrm>
              <a:off x="7000349" y="2906438"/>
              <a:ext cx="190577" cy="404452"/>
            </a:xfrm>
            <a:prstGeom prst="rect">
              <a:avLst/>
            </a:prstGeom>
            <a:noFill/>
            <a:ln w="9525">
              <a:noFill/>
              <a:miter lim="800000"/>
              <a:headEnd/>
              <a:tailEnd/>
            </a:ln>
          </p:spPr>
        </p:pic>
        <p:pic>
          <p:nvPicPr>
            <p:cNvPr id="91" name="Picture 48" descr="pictograms.png"/>
            <p:cNvPicPr>
              <a:picLocks noChangeAspect="1"/>
            </p:cNvPicPr>
            <p:nvPr/>
          </p:nvPicPr>
          <p:blipFill>
            <a:blip r:embed="rId3" cstate="print">
              <a:lum bright="16000"/>
              <a:grayscl/>
            </a:blip>
            <a:srcRect r="51468"/>
            <a:stretch>
              <a:fillRect/>
            </a:stretch>
          </p:blipFill>
          <p:spPr bwMode="auto">
            <a:xfrm>
              <a:off x="7797154" y="2906438"/>
              <a:ext cx="190577" cy="404452"/>
            </a:xfrm>
            <a:prstGeom prst="rect">
              <a:avLst/>
            </a:prstGeom>
            <a:noFill/>
            <a:ln w="9525">
              <a:noFill/>
              <a:miter lim="800000"/>
              <a:headEnd/>
              <a:tailEnd/>
            </a:ln>
          </p:spPr>
        </p:pic>
        <p:pic>
          <p:nvPicPr>
            <p:cNvPr id="92" name="Picture 48" descr="pictograms.png"/>
            <p:cNvPicPr>
              <a:picLocks noChangeAspect="1"/>
            </p:cNvPicPr>
            <p:nvPr/>
          </p:nvPicPr>
          <p:blipFill>
            <a:blip r:embed="rId3" cstate="print">
              <a:lum bright="16000"/>
              <a:grayscl/>
            </a:blip>
            <a:srcRect r="51468"/>
            <a:stretch>
              <a:fillRect/>
            </a:stretch>
          </p:blipFill>
          <p:spPr bwMode="auto">
            <a:xfrm>
              <a:off x="8593958" y="2906438"/>
              <a:ext cx="190577" cy="404452"/>
            </a:xfrm>
            <a:prstGeom prst="rect">
              <a:avLst/>
            </a:prstGeom>
            <a:noFill/>
            <a:ln w="9525">
              <a:noFill/>
              <a:miter lim="800000"/>
              <a:headEnd/>
              <a:tailEnd/>
            </a:ln>
          </p:spPr>
        </p:pic>
        <p:pic>
          <p:nvPicPr>
            <p:cNvPr id="93" name="Picture 48" descr="pictograms.png"/>
            <p:cNvPicPr>
              <a:picLocks noChangeAspect="1"/>
            </p:cNvPicPr>
            <p:nvPr/>
          </p:nvPicPr>
          <p:blipFill>
            <a:blip r:embed="rId3" cstate="print">
              <a:lum bright="16000"/>
              <a:grayscl/>
            </a:blip>
            <a:srcRect r="51468"/>
            <a:stretch>
              <a:fillRect/>
            </a:stretch>
          </p:blipFill>
          <p:spPr bwMode="auto">
            <a:xfrm>
              <a:off x="8195556" y="2906438"/>
              <a:ext cx="190577" cy="404452"/>
            </a:xfrm>
            <a:prstGeom prst="rect">
              <a:avLst/>
            </a:prstGeom>
            <a:noFill/>
            <a:ln w="9525">
              <a:noFill/>
              <a:miter lim="800000"/>
              <a:headEnd/>
              <a:tailEnd/>
            </a:ln>
          </p:spPr>
        </p:pic>
        <p:pic>
          <p:nvPicPr>
            <p:cNvPr id="94" name="Picture 48" descr="pictograms.png"/>
            <p:cNvPicPr>
              <a:picLocks noChangeAspect="1"/>
            </p:cNvPicPr>
            <p:nvPr/>
          </p:nvPicPr>
          <p:blipFill>
            <a:blip r:embed="rId3" cstate="print">
              <a:lum bright="16000"/>
              <a:grayscl/>
            </a:blip>
            <a:srcRect r="51468"/>
            <a:stretch>
              <a:fillRect/>
            </a:stretch>
          </p:blipFill>
          <p:spPr bwMode="auto">
            <a:xfrm>
              <a:off x="7398751" y="2906438"/>
              <a:ext cx="190577" cy="404452"/>
            </a:xfrm>
            <a:prstGeom prst="rect">
              <a:avLst/>
            </a:prstGeom>
            <a:noFill/>
            <a:ln w="9525">
              <a:noFill/>
              <a:miter lim="800000"/>
              <a:headEnd/>
              <a:tailEnd/>
            </a:ln>
          </p:spPr>
        </p:pic>
        <p:pic>
          <p:nvPicPr>
            <p:cNvPr id="95" name="Picture 116" descr="pictograms.png"/>
            <p:cNvPicPr>
              <a:picLocks noChangeAspect="1"/>
            </p:cNvPicPr>
            <p:nvPr/>
          </p:nvPicPr>
          <p:blipFill>
            <a:blip r:embed="rId3" cstate="print">
              <a:lum bright="16000"/>
              <a:grayscl/>
            </a:blip>
            <a:srcRect l="47749"/>
            <a:stretch>
              <a:fillRect/>
            </a:stretch>
          </p:blipFill>
          <p:spPr bwMode="auto">
            <a:xfrm>
              <a:off x="5200929" y="3329348"/>
              <a:ext cx="205050" cy="404452"/>
            </a:xfrm>
            <a:prstGeom prst="rect">
              <a:avLst/>
            </a:prstGeom>
            <a:noFill/>
            <a:ln w="9525">
              <a:noFill/>
              <a:miter lim="800000"/>
              <a:headEnd/>
              <a:tailEnd/>
            </a:ln>
          </p:spPr>
        </p:pic>
        <p:pic>
          <p:nvPicPr>
            <p:cNvPr id="96" name="Picture 116" descr="pictograms.png"/>
            <p:cNvPicPr>
              <a:picLocks noChangeAspect="1"/>
            </p:cNvPicPr>
            <p:nvPr/>
          </p:nvPicPr>
          <p:blipFill>
            <a:blip r:embed="rId3" cstate="print">
              <a:lum bright="16000"/>
              <a:grayscl/>
            </a:blip>
            <a:srcRect l="47749"/>
            <a:stretch>
              <a:fillRect/>
            </a:stretch>
          </p:blipFill>
          <p:spPr bwMode="auto">
            <a:xfrm>
              <a:off x="5997734" y="3329348"/>
              <a:ext cx="205050" cy="404452"/>
            </a:xfrm>
            <a:prstGeom prst="rect">
              <a:avLst/>
            </a:prstGeom>
            <a:noFill/>
            <a:ln w="9525">
              <a:noFill/>
              <a:miter lim="800000"/>
              <a:headEnd/>
              <a:tailEnd/>
            </a:ln>
          </p:spPr>
        </p:pic>
        <p:pic>
          <p:nvPicPr>
            <p:cNvPr id="97" name="Picture 116" descr="pictograms.png"/>
            <p:cNvPicPr>
              <a:picLocks noChangeAspect="1"/>
            </p:cNvPicPr>
            <p:nvPr/>
          </p:nvPicPr>
          <p:blipFill>
            <a:blip r:embed="rId3" cstate="print">
              <a:lum bright="16000"/>
              <a:grayscl/>
            </a:blip>
            <a:srcRect l="47749"/>
            <a:stretch>
              <a:fillRect/>
            </a:stretch>
          </p:blipFill>
          <p:spPr bwMode="auto">
            <a:xfrm>
              <a:off x="6794538" y="3329348"/>
              <a:ext cx="205050" cy="404452"/>
            </a:xfrm>
            <a:prstGeom prst="rect">
              <a:avLst/>
            </a:prstGeom>
            <a:noFill/>
            <a:ln w="9525">
              <a:noFill/>
              <a:miter lim="800000"/>
              <a:headEnd/>
              <a:tailEnd/>
            </a:ln>
          </p:spPr>
        </p:pic>
        <p:pic>
          <p:nvPicPr>
            <p:cNvPr id="98" name="Picture 116" descr="pictograms.png"/>
            <p:cNvPicPr>
              <a:picLocks noChangeAspect="1"/>
            </p:cNvPicPr>
            <p:nvPr/>
          </p:nvPicPr>
          <p:blipFill>
            <a:blip r:embed="rId3" cstate="print">
              <a:lum bright="16000"/>
              <a:grayscl/>
            </a:blip>
            <a:srcRect l="47749"/>
            <a:stretch>
              <a:fillRect/>
            </a:stretch>
          </p:blipFill>
          <p:spPr bwMode="auto">
            <a:xfrm>
              <a:off x="6396136" y="3329348"/>
              <a:ext cx="205050" cy="404452"/>
            </a:xfrm>
            <a:prstGeom prst="rect">
              <a:avLst/>
            </a:prstGeom>
            <a:noFill/>
            <a:ln w="9525">
              <a:noFill/>
              <a:miter lim="800000"/>
              <a:headEnd/>
              <a:tailEnd/>
            </a:ln>
          </p:spPr>
        </p:pic>
        <p:pic>
          <p:nvPicPr>
            <p:cNvPr id="99" name="Picture 116" descr="pictograms.png"/>
            <p:cNvPicPr>
              <a:picLocks noChangeAspect="1"/>
            </p:cNvPicPr>
            <p:nvPr/>
          </p:nvPicPr>
          <p:blipFill>
            <a:blip r:embed="rId3" cstate="print">
              <a:lum bright="16000"/>
              <a:grayscl/>
            </a:blip>
            <a:srcRect l="47749"/>
            <a:stretch>
              <a:fillRect/>
            </a:stretch>
          </p:blipFill>
          <p:spPr bwMode="auto">
            <a:xfrm>
              <a:off x="5599332" y="3329348"/>
              <a:ext cx="205050" cy="404452"/>
            </a:xfrm>
            <a:prstGeom prst="rect">
              <a:avLst/>
            </a:prstGeom>
            <a:noFill/>
            <a:ln w="9525">
              <a:noFill/>
              <a:miter lim="800000"/>
              <a:headEnd/>
              <a:tailEnd/>
            </a:ln>
          </p:spPr>
        </p:pic>
        <p:pic>
          <p:nvPicPr>
            <p:cNvPr id="100" name="Picture 48" descr="pictograms.png"/>
            <p:cNvPicPr>
              <a:picLocks noChangeAspect="1"/>
            </p:cNvPicPr>
            <p:nvPr/>
          </p:nvPicPr>
          <p:blipFill>
            <a:blip r:embed="rId3" cstate="print">
              <a:lum bright="16000"/>
              <a:grayscl/>
            </a:blip>
            <a:srcRect r="51468"/>
            <a:stretch>
              <a:fillRect/>
            </a:stretch>
          </p:blipFill>
          <p:spPr bwMode="auto">
            <a:xfrm>
              <a:off x="5008965" y="3329348"/>
              <a:ext cx="190577" cy="404452"/>
            </a:xfrm>
            <a:prstGeom prst="rect">
              <a:avLst/>
            </a:prstGeom>
            <a:noFill/>
            <a:ln w="9525">
              <a:noFill/>
              <a:miter lim="800000"/>
              <a:headEnd/>
              <a:tailEnd/>
            </a:ln>
          </p:spPr>
        </p:pic>
        <p:pic>
          <p:nvPicPr>
            <p:cNvPr id="101" name="Picture 48" descr="pictograms.png"/>
            <p:cNvPicPr>
              <a:picLocks noChangeAspect="1"/>
            </p:cNvPicPr>
            <p:nvPr/>
          </p:nvPicPr>
          <p:blipFill>
            <a:blip r:embed="rId3" cstate="print">
              <a:lum bright="16000"/>
              <a:grayscl/>
            </a:blip>
            <a:srcRect r="51468"/>
            <a:stretch>
              <a:fillRect/>
            </a:stretch>
          </p:blipFill>
          <p:spPr bwMode="auto">
            <a:xfrm>
              <a:off x="6602574" y="3329348"/>
              <a:ext cx="190577" cy="404452"/>
            </a:xfrm>
            <a:prstGeom prst="rect">
              <a:avLst/>
            </a:prstGeom>
            <a:noFill/>
            <a:ln w="9525">
              <a:noFill/>
              <a:miter lim="800000"/>
              <a:headEnd/>
              <a:tailEnd/>
            </a:ln>
          </p:spPr>
        </p:pic>
        <p:pic>
          <p:nvPicPr>
            <p:cNvPr id="102" name="Picture 48" descr="pictograms.png"/>
            <p:cNvPicPr>
              <a:picLocks noChangeAspect="1"/>
            </p:cNvPicPr>
            <p:nvPr/>
          </p:nvPicPr>
          <p:blipFill>
            <a:blip r:embed="rId3" cstate="print">
              <a:lum bright="16000"/>
              <a:grayscl/>
            </a:blip>
            <a:srcRect r="51468"/>
            <a:stretch>
              <a:fillRect/>
            </a:stretch>
          </p:blipFill>
          <p:spPr bwMode="auto">
            <a:xfrm>
              <a:off x="6204172" y="3329348"/>
              <a:ext cx="190577" cy="404452"/>
            </a:xfrm>
            <a:prstGeom prst="rect">
              <a:avLst/>
            </a:prstGeom>
            <a:noFill/>
            <a:ln w="9525">
              <a:noFill/>
              <a:miter lim="800000"/>
              <a:headEnd/>
              <a:tailEnd/>
            </a:ln>
          </p:spPr>
        </p:pic>
        <p:pic>
          <p:nvPicPr>
            <p:cNvPr id="103" name="Picture 48" descr="pictograms.png"/>
            <p:cNvPicPr>
              <a:picLocks noChangeAspect="1"/>
            </p:cNvPicPr>
            <p:nvPr/>
          </p:nvPicPr>
          <p:blipFill>
            <a:blip r:embed="rId3" cstate="print">
              <a:lum bright="16000"/>
              <a:grayscl/>
            </a:blip>
            <a:srcRect r="51468"/>
            <a:stretch>
              <a:fillRect/>
            </a:stretch>
          </p:blipFill>
          <p:spPr bwMode="auto">
            <a:xfrm>
              <a:off x="5407367" y="3329348"/>
              <a:ext cx="190577" cy="404452"/>
            </a:xfrm>
            <a:prstGeom prst="rect">
              <a:avLst/>
            </a:prstGeom>
            <a:noFill/>
            <a:ln w="9525">
              <a:noFill/>
              <a:miter lim="800000"/>
              <a:headEnd/>
              <a:tailEnd/>
            </a:ln>
          </p:spPr>
        </p:pic>
        <p:pic>
          <p:nvPicPr>
            <p:cNvPr id="104" name="Picture 116" descr="pictograms.png"/>
            <p:cNvPicPr>
              <a:picLocks noChangeAspect="1"/>
            </p:cNvPicPr>
            <p:nvPr/>
          </p:nvPicPr>
          <p:blipFill>
            <a:blip r:embed="rId3" cstate="print">
              <a:lum bright="16000"/>
              <a:grayscl/>
            </a:blip>
            <a:srcRect l="47749"/>
            <a:stretch>
              <a:fillRect/>
            </a:stretch>
          </p:blipFill>
          <p:spPr bwMode="auto">
            <a:xfrm>
              <a:off x="7192941" y="3329348"/>
              <a:ext cx="205050" cy="404452"/>
            </a:xfrm>
            <a:prstGeom prst="rect">
              <a:avLst/>
            </a:prstGeom>
            <a:noFill/>
            <a:ln w="9525">
              <a:noFill/>
              <a:miter lim="800000"/>
              <a:headEnd/>
              <a:tailEnd/>
            </a:ln>
          </p:spPr>
        </p:pic>
        <p:pic>
          <p:nvPicPr>
            <p:cNvPr id="105" name="Picture 116" descr="pictograms.png"/>
            <p:cNvPicPr>
              <a:picLocks noChangeAspect="1"/>
            </p:cNvPicPr>
            <p:nvPr/>
          </p:nvPicPr>
          <p:blipFill>
            <a:blip r:embed="rId3" cstate="print">
              <a:lum bright="16000"/>
              <a:grayscl/>
            </a:blip>
            <a:srcRect l="47749"/>
            <a:stretch>
              <a:fillRect/>
            </a:stretch>
          </p:blipFill>
          <p:spPr bwMode="auto">
            <a:xfrm>
              <a:off x="7989745" y="3329348"/>
              <a:ext cx="205050" cy="404452"/>
            </a:xfrm>
            <a:prstGeom prst="rect">
              <a:avLst/>
            </a:prstGeom>
            <a:noFill/>
            <a:ln w="9525">
              <a:noFill/>
              <a:miter lim="800000"/>
              <a:headEnd/>
              <a:tailEnd/>
            </a:ln>
          </p:spPr>
        </p:pic>
        <p:pic>
          <p:nvPicPr>
            <p:cNvPr id="106" name="Picture 116" descr="pictograms.png"/>
            <p:cNvPicPr>
              <a:picLocks noChangeAspect="1"/>
            </p:cNvPicPr>
            <p:nvPr/>
          </p:nvPicPr>
          <p:blipFill>
            <a:blip r:embed="rId3" cstate="print">
              <a:lum bright="16000"/>
              <a:grayscl/>
            </a:blip>
            <a:srcRect l="47749"/>
            <a:stretch>
              <a:fillRect/>
            </a:stretch>
          </p:blipFill>
          <p:spPr bwMode="auto">
            <a:xfrm>
              <a:off x="8388148" y="3329348"/>
              <a:ext cx="205050" cy="404452"/>
            </a:xfrm>
            <a:prstGeom prst="rect">
              <a:avLst/>
            </a:prstGeom>
            <a:noFill/>
            <a:ln w="9525">
              <a:noFill/>
              <a:miter lim="800000"/>
              <a:headEnd/>
              <a:tailEnd/>
            </a:ln>
          </p:spPr>
        </p:pic>
        <p:pic>
          <p:nvPicPr>
            <p:cNvPr id="107" name="Picture 116" descr="pictograms.png"/>
            <p:cNvPicPr>
              <a:picLocks noChangeAspect="1"/>
            </p:cNvPicPr>
            <p:nvPr/>
          </p:nvPicPr>
          <p:blipFill>
            <a:blip r:embed="rId3" cstate="print">
              <a:lum bright="16000"/>
              <a:grayscl/>
            </a:blip>
            <a:srcRect l="47749"/>
            <a:stretch>
              <a:fillRect/>
            </a:stretch>
          </p:blipFill>
          <p:spPr bwMode="auto">
            <a:xfrm>
              <a:off x="7591343" y="3329348"/>
              <a:ext cx="205050" cy="404452"/>
            </a:xfrm>
            <a:prstGeom prst="rect">
              <a:avLst/>
            </a:prstGeom>
            <a:noFill/>
            <a:ln w="9525">
              <a:noFill/>
              <a:miter lim="800000"/>
              <a:headEnd/>
              <a:tailEnd/>
            </a:ln>
          </p:spPr>
        </p:pic>
        <p:pic>
          <p:nvPicPr>
            <p:cNvPr id="108" name="Picture 48" descr="pictograms.png"/>
            <p:cNvPicPr>
              <a:picLocks noChangeAspect="1"/>
            </p:cNvPicPr>
            <p:nvPr/>
          </p:nvPicPr>
          <p:blipFill>
            <a:blip r:embed="rId3" cstate="print">
              <a:lum bright="16000"/>
              <a:grayscl/>
            </a:blip>
            <a:srcRect r="51468"/>
            <a:stretch>
              <a:fillRect/>
            </a:stretch>
          </p:blipFill>
          <p:spPr bwMode="auto">
            <a:xfrm>
              <a:off x="7000976" y="3329348"/>
              <a:ext cx="190577" cy="404452"/>
            </a:xfrm>
            <a:prstGeom prst="rect">
              <a:avLst/>
            </a:prstGeom>
            <a:noFill/>
            <a:ln w="9525">
              <a:noFill/>
              <a:miter lim="800000"/>
              <a:headEnd/>
              <a:tailEnd/>
            </a:ln>
          </p:spPr>
        </p:pic>
        <p:pic>
          <p:nvPicPr>
            <p:cNvPr id="109" name="Picture 48" descr="pictograms.png"/>
            <p:cNvPicPr>
              <a:picLocks noChangeAspect="1"/>
            </p:cNvPicPr>
            <p:nvPr/>
          </p:nvPicPr>
          <p:blipFill>
            <a:blip r:embed="rId3" cstate="print">
              <a:lum bright="16000"/>
              <a:grayscl/>
            </a:blip>
            <a:srcRect r="51468"/>
            <a:stretch>
              <a:fillRect/>
            </a:stretch>
          </p:blipFill>
          <p:spPr bwMode="auto">
            <a:xfrm>
              <a:off x="7797781" y="3329348"/>
              <a:ext cx="190577" cy="404452"/>
            </a:xfrm>
            <a:prstGeom prst="rect">
              <a:avLst/>
            </a:prstGeom>
            <a:noFill/>
            <a:ln w="9525">
              <a:noFill/>
              <a:miter lim="800000"/>
              <a:headEnd/>
              <a:tailEnd/>
            </a:ln>
          </p:spPr>
        </p:pic>
        <p:pic>
          <p:nvPicPr>
            <p:cNvPr id="111" name="Picture 48" descr="pictograms.png"/>
            <p:cNvPicPr>
              <a:picLocks noChangeAspect="1"/>
            </p:cNvPicPr>
            <p:nvPr/>
          </p:nvPicPr>
          <p:blipFill>
            <a:blip r:embed="rId3" cstate="print">
              <a:lum bright="16000"/>
              <a:grayscl/>
            </a:blip>
            <a:srcRect r="51468"/>
            <a:stretch>
              <a:fillRect/>
            </a:stretch>
          </p:blipFill>
          <p:spPr bwMode="auto">
            <a:xfrm>
              <a:off x="8196183" y="3329348"/>
              <a:ext cx="190577" cy="404452"/>
            </a:xfrm>
            <a:prstGeom prst="rect">
              <a:avLst/>
            </a:prstGeom>
            <a:noFill/>
            <a:ln w="9525">
              <a:noFill/>
              <a:miter lim="800000"/>
              <a:headEnd/>
              <a:tailEnd/>
            </a:ln>
          </p:spPr>
        </p:pic>
        <p:pic>
          <p:nvPicPr>
            <p:cNvPr id="112" name="Picture 48" descr="pictograms.png"/>
            <p:cNvPicPr>
              <a:picLocks noChangeAspect="1"/>
            </p:cNvPicPr>
            <p:nvPr/>
          </p:nvPicPr>
          <p:blipFill>
            <a:blip r:embed="rId3" cstate="print">
              <a:lum bright="16000"/>
              <a:grayscl/>
            </a:blip>
            <a:srcRect r="51468"/>
            <a:stretch>
              <a:fillRect/>
            </a:stretch>
          </p:blipFill>
          <p:spPr bwMode="auto">
            <a:xfrm>
              <a:off x="7399379" y="3329348"/>
              <a:ext cx="190577" cy="404452"/>
            </a:xfrm>
            <a:prstGeom prst="rect">
              <a:avLst/>
            </a:prstGeom>
            <a:noFill/>
            <a:ln w="9525">
              <a:noFill/>
              <a:miter lim="800000"/>
              <a:headEnd/>
              <a:tailEnd/>
            </a:ln>
          </p:spPr>
        </p:pic>
      </p:grpSp>
      <p:grpSp>
        <p:nvGrpSpPr>
          <p:cNvPr id="4" name="Group 162"/>
          <p:cNvGrpSpPr/>
          <p:nvPr/>
        </p:nvGrpSpPr>
        <p:grpSpPr>
          <a:xfrm>
            <a:off x="1047753" y="952500"/>
            <a:ext cx="904875" cy="866776"/>
            <a:chOff x="1632735" y="1295401"/>
            <a:chExt cx="691365" cy="628650"/>
          </a:xfrm>
        </p:grpSpPr>
        <p:sp>
          <p:nvSpPr>
            <p:cNvPr id="128" name="Rounded Rectangle 127"/>
            <p:cNvSpPr/>
            <p:nvPr/>
          </p:nvSpPr>
          <p:spPr>
            <a:xfrm>
              <a:off x="1632735" y="1295401"/>
              <a:ext cx="691365" cy="628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611" name="Picture 3"/>
            <p:cNvPicPr>
              <a:picLocks noChangeAspect="1" noChangeArrowheads="1"/>
            </p:cNvPicPr>
            <p:nvPr/>
          </p:nvPicPr>
          <p:blipFill>
            <a:blip r:embed="rId4" cstate="print"/>
            <a:srcRect/>
            <a:stretch>
              <a:fillRect/>
            </a:stretch>
          </p:blipFill>
          <p:spPr bwMode="auto">
            <a:xfrm>
              <a:off x="1720974" y="1364691"/>
              <a:ext cx="523072" cy="495300"/>
            </a:xfrm>
            <a:prstGeom prst="rect">
              <a:avLst/>
            </a:prstGeom>
            <a:noFill/>
            <a:ln w="9525">
              <a:noFill/>
              <a:miter lim="800000"/>
              <a:headEnd/>
              <a:tailEnd/>
            </a:ln>
          </p:spPr>
        </p:pic>
      </p:grpSp>
      <p:pic>
        <p:nvPicPr>
          <p:cNvPr id="137" name="Picture 48" descr="pictograms.png"/>
          <p:cNvPicPr>
            <a:picLocks noChangeAspect="1"/>
          </p:cNvPicPr>
          <p:nvPr/>
        </p:nvPicPr>
        <p:blipFill>
          <a:blip r:embed="rId3" cstate="print">
            <a:lum bright="16000"/>
            <a:grayscl/>
          </a:blip>
          <a:srcRect r="51468"/>
          <a:stretch>
            <a:fillRect/>
          </a:stretch>
        </p:blipFill>
        <p:spPr bwMode="auto">
          <a:xfrm>
            <a:off x="2820233" y="2945858"/>
            <a:ext cx="246156" cy="661161"/>
          </a:xfrm>
          <a:prstGeom prst="rect">
            <a:avLst/>
          </a:prstGeom>
          <a:noFill/>
          <a:ln w="9525">
            <a:noFill/>
            <a:miter lim="800000"/>
            <a:headEnd/>
            <a:tailEnd/>
          </a:ln>
        </p:spPr>
      </p:pic>
      <p:cxnSp>
        <p:nvCxnSpPr>
          <p:cNvPr id="153" name="Straight Connector 152"/>
          <p:cNvCxnSpPr>
            <a:stCxn id="147" idx="3"/>
            <a:endCxn id="148" idx="1"/>
          </p:cNvCxnSpPr>
          <p:nvPr/>
        </p:nvCxnSpPr>
        <p:spPr>
          <a:xfrm>
            <a:off x="3916473" y="1246169"/>
            <a:ext cx="160122" cy="12689"/>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5" name="Group 165"/>
          <p:cNvGrpSpPr/>
          <p:nvPr/>
        </p:nvGrpSpPr>
        <p:grpSpPr>
          <a:xfrm>
            <a:off x="6610350" y="1666875"/>
            <a:ext cx="1771650" cy="1771650"/>
            <a:chOff x="6267450" y="1628775"/>
            <a:chExt cx="1419225" cy="1419225"/>
          </a:xfrm>
          <a:effectLst>
            <a:outerShdw blurRad="50800" dist="38100" dir="8100000" algn="tr" rotWithShape="0">
              <a:prstClr val="black">
                <a:alpha val="40000"/>
              </a:prstClr>
            </a:outerShdw>
          </a:effectLst>
        </p:grpSpPr>
        <p:sp>
          <p:nvSpPr>
            <p:cNvPr id="165" name="Oval 164"/>
            <p:cNvSpPr/>
            <p:nvPr/>
          </p:nvSpPr>
          <p:spPr>
            <a:xfrm>
              <a:off x="6267450" y="1628775"/>
              <a:ext cx="1419225" cy="1419225"/>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p:cNvSpPr txBox="1"/>
            <p:nvPr/>
          </p:nvSpPr>
          <p:spPr>
            <a:xfrm>
              <a:off x="6336122" y="1891788"/>
              <a:ext cx="1274250" cy="678019"/>
            </a:xfrm>
            <a:prstGeom prst="rect">
              <a:avLst/>
            </a:prstGeom>
            <a:noFill/>
          </p:spPr>
          <p:txBody>
            <a:bodyPr wrap="square" rtlCol="0">
              <a:spAutoFit/>
            </a:bodyPr>
            <a:lstStyle/>
            <a:p>
              <a:pPr algn="ctr"/>
              <a:r>
                <a:rPr lang="en-US" sz="3300" b="1" dirty="0" smtClean="0">
                  <a:solidFill>
                    <a:schemeClr val="accent1"/>
                  </a:solidFill>
                </a:rPr>
                <a:t> 100+ </a:t>
              </a:r>
              <a:r>
                <a:rPr lang="en-US" sz="800" b="1" dirty="0" smtClean="0">
                  <a:solidFill>
                    <a:schemeClr val="accent1"/>
                  </a:solidFill>
                </a:rPr>
                <a:t>Direct Connections</a:t>
              </a:r>
            </a:p>
            <a:p>
              <a:pPr algn="ctr"/>
              <a:r>
                <a:rPr lang="en-US" sz="800" b="1" dirty="0" smtClean="0">
                  <a:solidFill>
                    <a:schemeClr val="accent1"/>
                  </a:solidFill>
                </a:rPr>
                <a:t>Per Employee</a:t>
              </a:r>
            </a:p>
          </p:txBody>
        </p:sp>
        <p:pic>
          <p:nvPicPr>
            <p:cNvPr id="68612" name="Picture 4"/>
            <p:cNvPicPr>
              <a:picLocks noChangeAspect="1" noChangeArrowheads="1"/>
            </p:cNvPicPr>
            <p:nvPr/>
          </p:nvPicPr>
          <p:blipFill>
            <a:blip r:embed="rId5" cstate="print"/>
            <a:srcRect/>
            <a:stretch>
              <a:fillRect/>
            </a:stretch>
          </p:blipFill>
          <p:spPr bwMode="auto">
            <a:xfrm>
              <a:off x="6643688" y="2574721"/>
              <a:ext cx="657225" cy="200025"/>
            </a:xfrm>
            <a:prstGeom prst="rect">
              <a:avLst/>
            </a:prstGeom>
            <a:noFill/>
            <a:ln w="9525">
              <a:noFill/>
              <a:miter lim="800000"/>
              <a:headEnd/>
              <a:tailEnd/>
            </a:ln>
          </p:spPr>
        </p:pic>
      </p:grpSp>
      <p:grpSp>
        <p:nvGrpSpPr>
          <p:cNvPr id="6" name="Group 123"/>
          <p:cNvGrpSpPr/>
          <p:nvPr/>
        </p:nvGrpSpPr>
        <p:grpSpPr>
          <a:xfrm>
            <a:off x="3062030" y="827665"/>
            <a:ext cx="854445" cy="837007"/>
            <a:chOff x="3062028" y="827664"/>
            <a:chExt cx="854445" cy="837007"/>
          </a:xfrm>
        </p:grpSpPr>
        <p:pic>
          <p:nvPicPr>
            <p:cNvPr id="147" name="Picture 2"/>
            <p:cNvPicPr>
              <a:picLocks noChangeAspect="1" noChangeArrowheads="1"/>
            </p:cNvPicPr>
            <p:nvPr/>
          </p:nvPicPr>
          <p:blipFill>
            <a:blip r:embed="rId6" cstate="print"/>
            <a:srcRect/>
            <a:stretch>
              <a:fillRect/>
            </a:stretch>
          </p:blipFill>
          <p:spPr bwMode="auto">
            <a:xfrm>
              <a:off x="3062028" y="827664"/>
              <a:ext cx="854445" cy="837007"/>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143250" y="1376363"/>
              <a:ext cx="685066" cy="261937"/>
            </a:xfrm>
            <a:prstGeom prst="rect">
              <a:avLst/>
            </a:prstGeom>
            <a:noFill/>
            <a:ln w="9525">
              <a:noFill/>
              <a:miter lim="800000"/>
              <a:headEnd/>
              <a:tailEnd/>
            </a:ln>
          </p:spPr>
        </p:pic>
      </p:grpSp>
      <p:grpSp>
        <p:nvGrpSpPr>
          <p:cNvPr id="7" name="Group 124"/>
          <p:cNvGrpSpPr/>
          <p:nvPr/>
        </p:nvGrpSpPr>
        <p:grpSpPr>
          <a:xfrm>
            <a:off x="4076597" y="857792"/>
            <a:ext cx="828289" cy="802132"/>
            <a:chOff x="4076595" y="857791"/>
            <a:chExt cx="828289" cy="802132"/>
          </a:xfrm>
        </p:grpSpPr>
        <p:pic>
          <p:nvPicPr>
            <p:cNvPr id="148" name="Picture 3"/>
            <p:cNvPicPr>
              <a:picLocks noChangeAspect="1" noChangeArrowheads="1"/>
            </p:cNvPicPr>
            <p:nvPr/>
          </p:nvPicPr>
          <p:blipFill>
            <a:blip r:embed="rId8" cstate="print"/>
            <a:srcRect/>
            <a:stretch>
              <a:fillRect/>
            </a:stretch>
          </p:blipFill>
          <p:spPr bwMode="auto">
            <a:xfrm>
              <a:off x="4076595" y="857791"/>
              <a:ext cx="828289" cy="802132"/>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4171950" y="1395413"/>
              <a:ext cx="647700" cy="252603"/>
            </a:xfrm>
            <a:prstGeom prst="rect">
              <a:avLst/>
            </a:prstGeom>
            <a:noFill/>
            <a:ln w="9525">
              <a:noFill/>
              <a:miter lim="800000"/>
              <a:headEnd/>
              <a:tailEnd/>
            </a:ln>
          </p:spPr>
        </p:pic>
      </p:grpSp>
      <p:grpSp>
        <p:nvGrpSpPr>
          <p:cNvPr id="8" name="Group 125"/>
          <p:cNvGrpSpPr/>
          <p:nvPr/>
        </p:nvGrpSpPr>
        <p:grpSpPr>
          <a:xfrm>
            <a:off x="5390382" y="1533527"/>
            <a:ext cx="819570" cy="821146"/>
            <a:chOff x="5390382" y="1533526"/>
            <a:chExt cx="819570" cy="821146"/>
          </a:xfrm>
        </p:grpSpPr>
        <p:pic>
          <p:nvPicPr>
            <p:cNvPr id="149" name="Picture 4"/>
            <p:cNvPicPr>
              <a:picLocks noChangeAspect="1" noChangeArrowheads="1"/>
            </p:cNvPicPr>
            <p:nvPr/>
          </p:nvPicPr>
          <p:blipFill>
            <a:blip r:embed="rId10" cstate="print"/>
            <a:srcRect/>
            <a:stretch>
              <a:fillRect/>
            </a:stretch>
          </p:blipFill>
          <p:spPr bwMode="auto">
            <a:xfrm>
              <a:off x="5390382" y="1533526"/>
              <a:ext cx="819570" cy="821146"/>
            </a:xfrm>
            <a:prstGeom prst="rect">
              <a:avLst/>
            </a:prstGeom>
            <a:noFill/>
            <a:ln w="9525">
              <a:noFill/>
              <a:miter lim="800000"/>
              <a:headEnd/>
              <a:tailEnd/>
            </a:ln>
          </p:spPr>
        </p:pic>
        <p:pic>
          <p:nvPicPr>
            <p:cNvPr id="120" name="Picture 5"/>
            <p:cNvPicPr>
              <a:picLocks noChangeAspect="1" noChangeArrowheads="1"/>
            </p:cNvPicPr>
            <p:nvPr/>
          </p:nvPicPr>
          <p:blipFill>
            <a:blip r:embed="rId9" cstate="print"/>
            <a:srcRect/>
            <a:stretch>
              <a:fillRect/>
            </a:stretch>
          </p:blipFill>
          <p:spPr bwMode="auto">
            <a:xfrm>
              <a:off x="5476875" y="2081910"/>
              <a:ext cx="647700" cy="261432"/>
            </a:xfrm>
            <a:prstGeom prst="rect">
              <a:avLst/>
            </a:prstGeom>
            <a:noFill/>
            <a:ln w="9525">
              <a:noFill/>
              <a:miter lim="800000"/>
              <a:headEnd/>
              <a:tailEnd/>
            </a:ln>
          </p:spPr>
        </p:pic>
      </p:grpSp>
      <p:grpSp>
        <p:nvGrpSpPr>
          <p:cNvPr id="9" name="Group 126"/>
          <p:cNvGrpSpPr/>
          <p:nvPr/>
        </p:nvGrpSpPr>
        <p:grpSpPr>
          <a:xfrm>
            <a:off x="3877446" y="2123334"/>
            <a:ext cx="837007" cy="802132"/>
            <a:chOff x="3829819" y="2151909"/>
            <a:chExt cx="837007" cy="802132"/>
          </a:xfrm>
        </p:grpSpPr>
        <p:pic>
          <p:nvPicPr>
            <p:cNvPr id="150" name="Picture 5"/>
            <p:cNvPicPr>
              <a:picLocks noChangeAspect="1" noChangeArrowheads="1"/>
            </p:cNvPicPr>
            <p:nvPr/>
          </p:nvPicPr>
          <p:blipFill>
            <a:blip r:embed="rId11" cstate="print"/>
            <a:srcRect/>
            <a:stretch>
              <a:fillRect/>
            </a:stretch>
          </p:blipFill>
          <p:spPr bwMode="auto">
            <a:xfrm>
              <a:off x="3829819" y="2151909"/>
              <a:ext cx="837007" cy="802132"/>
            </a:xfrm>
            <a:prstGeom prst="rect">
              <a:avLst/>
            </a:prstGeom>
            <a:noFill/>
            <a:ln w="9525">
              <a:noFill/>
              <a:miter lim="800000"/>
              <a:headEnd/>
              <a:tailEnd/>
            </a:ln>
          </p:spPr>
        </p:pic>
        <p:pic>
          <p:nvPicPr>
            <p:cNvPr id="121" name="Picture 5"/>
            <p:cNvPicPr>
              <a:picLocks noChangeAspect="1" noChangeArrowheads="1"/>
            </p:cNvPicPr>
            <p:nvPr/>
          </p:nvPicPr>
          <p:blipFill>
            <a:blip r:embed="rId9" cstate="print"/>
            <a:srcRect/>
            <a:stretch>
              <a:fillRect/>
            </a:stretch>
          </p:blipFill>
          <p:spPr bwMode="auto">
            <a:xfrm>
              <a:off x="3924300" y="2690813"/>
              <a:ext cx="647700" cy="252603"/>
            </a:xfrm>
            <a:prstGeom prst="rect">
              <a:avLst/>
            </a:prstGeom>
            <a:noFill/>
            <a:ln w="9525">
              <a:noFill/>
              <a:miter lim="800000"/>
              <a:headEnd/>
              <a:tailEnd/>
            </a:ln>
          </p:spPr>
        </p:pic>
      </p:grpSp>
      <p:grpSp>
        <p:nvGrpSpPr>
          <p:cNvPr id="10" name="Group 128"/>
          <p:cNvGrpSpPr/>
          <p:nvPr/>
        </p:nvGrpSpPr>
        <p:grpSpPr>
          <a:xfrm>
            <a:off x="4890612" y="2913353"/>
            <a:ext cx="749819" cy="732381"/>
            <a:chOff x="4890610" y="2913353"/>
            <a:chExt cx="749819" cy="732381"/>
          </a:xfrm>
        </p:grpSpPr>
        <p:pic>
          <p:nvPicPr>
            <p:cNvPr id="152" name="Picture 7"/>
            <p:cNvPicPr>
              <a:picLocks noChangeAspect="1" noChangeArrowheads="1"/>
            </p:cNvPicPr>
            <p:nvPr/>
          </p:nvPicPr>
          <p:blipFill>
            <a:blip r:embed="rId12" cstate="print"/>
            <a:srcRect/>
            <a:stretch>
              <a:fillRect/>
            </a:stretch>
          </p:blipFill>
          <p:spPr bwMode="auto">
            <a:xfrm>
              <a:off x="4890610" y="2913353"/>
              <a:ext cx="749819" cy="732381"/>
            </a:xfrm>
            <a:prstGeom prst="rect">
              <a:avLst/>
            </a:prstGeom>
            <a:noFill/>
            <a:ln w="9525">
              <a:noFill/>
              <a:miter lim="800000"/>
              <a:headEnd/>
              <a:tailEnd/>
            </a:ln>
          </p:spPr>
        </p:pic>
        <p:pic>
          <p:nvPicPr>
            <p:cNvPr id="122" name="Picture 5"/>
            <p:cNvPicPr>
              <a:picLocks noChangeAspect="1" noChangeArrowheads="1"/>
            </p:cNvPicPr>
            <p:nvPr/>
          </p:nvPicPr>
          <p:blipFill>
            <a:blip r:embed="rId9" cstate="print"/>
            <a:srcRect/>
            <a:stretch>
              <a:fillRect/>
            </a:stretch>
          </p:blipFill>
          <p:spPr bwMode="auto">
            <a:xfrm>
              <a:off x="4953000" y="3376613"/>
              <a:ext cx="647700" cy="252603"/>
            </a:xfrm>
            <a:prstGeom prst="rect">
              <a:avLst/>
            </a:prstGeom>
            <a:noFill/>
            <a:ln w="9525">
              <a:noFill/>
              <a:miter lim="800000"/>
              <a:headEnd/>
              <a:tailEnd/>
            </a:ln>
          </p:spPr>
        </p:pic>
      </p:grpSp>
      <p:grpSp>
        <p:nvGrpSpPr>
          <p:cNvPr id="11" name="Group 129"/>
          <p:cNvGrpSpPr/>
          <p:nvPr/>
        </p:nvGrpSpPr>
        <p:grpSpPr>
          <a:xfrm>
            <a:off x="3886492" y="3618126"/>
            <a:ext cx="758538" cy="706225"/>
            <a:chOff x="3886492" y="3618125"/>
            <a:chExt cx="758538" cy="706225"/>
          </a:xfrm>
        </p:grpSpPr>
        <p:pic>
          <p:nvPicPr>
            <p:cNvPr id="151" name="Picture 6"/>
            <p:cNvPicPr>
              <a:picLocks noChangeAspect="1" noChangeArrowheads="1"/>
            </p:cNvPicPr>
            <p:nvPr/>
          </p:nvPicPr>
          <p:blipFill>
            <a:blip r:embed="rId13" cstate="print"/>
            <a:srcRect/>
            <a:stretch>
              <a:fillRect/>
            </a:stretch>
          </p:blipFill>
          <p:spPr bwMode="auto">
            <a:xfrm>
              <a:off x="3886492" y="3618125"/>
              <a:ext cx="758538" cy="706225"/>
            </a:xfrm>
            <a:prstGeom prst="rect">
              <a:avLst/>
            </a:prstGeom>
            <a:noFill/>
            <a:ln w="9525">
              <a:noFill/>
              <a:miter lim="800000"/>
              <a:headEnd/>
              <a:tailEnd/>
            </a:ln>
          </p:spPr>
        </p:pic>
        <p:pic>
          <p:nvPicPr>
            <p:cNvPr id="123" name="Picture 5"/>
            <p:cNvPicPr>
              <a:picLocks noChangeAspect="1" noChangeArrowheads="1"/>
            </p:cNvPicPr>
            <p:nvPr/>
          </p:nvPicPr>
          <p:blipFill>
            <a:blip r:embed="rId9" cstate="print"/>
            <a:srcRect/>
            <a:stretch>
              <a:fillRect/>
            </a:stretch>
          </p:blipFill>
          <p:spPr bwMode="auto">
            <a:xfrm>
              <a:off x="3962400" y="4071939"/>
              <a:ext cx="609600" cy="237744"/>
            </a:xfrm>
            <a:prstGeom prst="rect">
              <a:avLst/>
            </a:prstGeom>
            <a:noFill/>
            <a:ln w="9525">
              <a:noFill/>
              <a:miter lim="800000"/>
              <a:headEnd/>
              <a:tailEnd/>
            </a:ln>
          </p:spPr>
        </p:pic>
      </p:grpSp>
      <p:cxnSp>
        <p:nvCxnSpPr>
          <p:cNvPr id="154" name="Straight Connector 153"/>
          <p:cNvCxnSpPr/>
          <p:nvPr/>
        </p:nvCxnSpPr>
        <p:spPr>
          <a:xfrm>
            <a:off x="3611850" y="1628780"/>
            <a:ext cx="332301" cy="669303"/>
          </a:xfrm>
          <a:prstGeom prst="line">
            <a:avLst/>
          </a:prstGeom>
          <a:ln w="50800">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4577364" y="3491729"/>
            <a:ext cx="393030" cy="32024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5399817" y="2294889"/>
            <a:ext cx="278505" cy="66552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4613758" y="2059111"/>
            <a:ext cx="809107" cy="30447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847115" y="1375282"/>
            <a:ext cx="574537" cy="376926"/>
          </a:xfrm>
          <a:prstGeom prst="line">
            <a:avLst/>
          </a:prstGeom>
          <a:ln w="50800">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48" idx="2"/>
          </p:cNvCxnSpPr>
          <p:nvPr/>
        </p:nvCxnSpPr>
        <p:spPr>
          <a:xfrm flipV="1">
            <a:off x="4290410" y="1659922"/>
            <a:ext cx="200330" cy="5011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8" idx="3"/>
            <a:endCxn id="150" idx="1"/>
          </p:cNvCxnSpPr>
          <p:nvPr/>
        </p:nvCxnSpPr>
        <p:spPr>
          <a:xfrm>
            <a:off x="1952626" y="1385888"/>
            <a:ext cx="1924818" cy="113851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219577" y="1400175"/>
            <a:ext cx="600075" cy="200055"/>
          </a:xfrm>
          <a:prstGeom prst="rect">
            <a:avLst/>
          </a:prstGeom>
          <a:noFill/>
        </p:spPr>
        <p:txBody>
          <a:bodyPr wrap="square" rtlCol="0">
            <a:spAutoFit/>
          </a:bodyPr>
          <a:lstStyle/>
          <a:p>
            <a:r>
              <a:rPr lang="en-US" sz="700" dirty="0" smtClean="0"/>
              <a:t>Engineer</a:t>
            </a:r>
          </a:p>
        </p:txBody>
      </p:sp>
      <p:sp>
        <p:nvSpPr>
          <p:cNvPr id="132" name="TextBox 131"/>
          <p:cNvSpPr txBox="1"/>
          <p:nvPr/>
        </p:nvSpPr>
        <p:spPr>
          <a:xfrm>
            <a:off x="3181352" y="1343025"/>
            <a:ext cx="600075" cy="307777"/>
          </a:xfrm>
          <a:prstGeom prst="rect">
            <a:avLst/>
          </a:prstGeom>
          <a:noFill/>
        </p:spPr>
        <p:txBody>
          <a:bodyPr wrap="square" rtlCol="0">
            <a:spAutoFit/>
          </a:bodyPr>
          <a:lstStyle/>
          <a:p>
            <a:pPr algn="ctr"/>
            <a:r>
              <a:rPr lang="en-US" sz="700" dirty="0" smtClean="0"/>
              <a:t>Product</a:t>
            </a:r>
          </a:p>
          <a:p>
            <a:pPr algn="ctr"/>
            <a:r>
              <a:rPr lang="en-US" sz="700" dirty="0" smtClean="0"/>
              <a:t>Exec.</a:t>
            </a:r>
          </a:p>
        </p:txBody>
      </p:sp>
      <p:sp>
        <p:nvSpPr>
          <p:cNvPr id="133" name="TextBox 132"/>
          <p:cNvSpPr txBox="1"/>
          <p:nvPr/>
        </p:nvSpPr>
        <p:spPr>
          <a:xfrm>
            <a:off x="3952877" y="2686050"/>
            <a:ext cx="600075" cy="200055"/>
          </a:xfrm>
          <a:prstGeom prst="rect">
            <a:avLst/>
          </a:prstGeom>
          <a:noFill/>
        </p:spPr>
        <p:txBody>
          <a:bodyPr wrap="square" rtlCol="0">
            <a:spAutoFit/>
          </a:bodyPr>
          <a:lstStyle/>
          <a:p>
            <a:r>
              <a:rPr lang="en-US" sz="700" dirty="0" smtClean="0"/>
              <a:t>Controller</a:t>
            </a:r>
          </a:p>
        </p:txBody>
      </p:sp>
      <p:sp>
        <p:nvSpPr>
          <p:cNvPr id="134" name="TextBox 133"/>
          <p:cNvSpPr txBox="1"/>
          <p:nvPr/>
        </p:nvSpPr>
        <p:spPr>
          <a:xfrm>
            <a:off x="4000502" y="4057650"/>
            <a:ext cx="600075" cy="200055"/>
          </a:xfrm>
          <a:prstGeom prst="rect">
            <a:avLst/>
          </a:prstGeom>
          <a:noFill/>
        </p:spPr>
        <p:txBody>
          <a:bodyPr wrap="square" rtlCol="0">
            <a:spAutoFit/>
          </a:bodyPr>
          <a:lstStyle/>
          <a:p>
            <a:r>
              <a:rPr lang="en-US" sz="700" dirty="0" smtClean="0"/>
              <a:t>Attorney</a:t>
            </a:r>
          </a:p>
        </p:txBody>
      </p:sp>
      <p:sp>
        <p:nvSpPr>
          <p:cNvPr id="138" name="TextBox 137"/>
          <p:cNvSpPr txBox="1"/>
          <p:nvPr/>
        </p:nvSpPr>
        <p:spPr>
          <a:xfrm>
            <a:off x="5029202" y="3381375"/>
            <a:ext cx="600075" cy="200055"/>
          </a:xfrm>
          <a:prstGeom prst="rect">
            <a:avLst/>
          </a:prstGeom>
          <a:noFill/>
        </p:spPr>
        <p:txBody>
          <a:bodyPr wrap="square" rtlCol="0">
            <a:spAutoFit/>
          </a:bodyPr>
          <a:lstStyle/>
          <a:p>
            <a:r>
              <a:rPr lang="en-US" sz="700" dirty="0" smtClean="0"/>
              <a:t>IT  Mgr.</a:t>
            </a:r>
          </a:p>
        </p:txBody>
      </p:sp>
      <p:sp>
        <p:nvSpPr>
          <p:cNvPr id="139" name="TextBox 138"/>
          <p:cNvSpPr txBox="1"/>
          <p:nvPr/>
        </p:nvSpPr>
        <p:spPr>
          <a:xfrm>
            <a:off x="5495927" y="2047875"/>
            <a:ext cx="600075" cy="307777"/>
          </a:xfrm>
          <a:prstGeom prst="rect">
            <a:avLst/>
          </a:prstGeom>
          <a:noFill/>
        </p:spPr>
        <p:txBody>
          <a:bodyPr wrap="square" rtlCol="0">
            <a:spAutoFit/>
          </a:bodyPr>
          <a:lstStyle/>
          <a:p>
            <a:pPr algn="ctr"/>
            <a:r>
              <a:rPr lang="en-US" sz="700" dirty="0" smtClean="0"/>
              <a:t>Retail Clerk</a:t>
            </a:r>
          </a:p>
        </p:txBody>
      </p:sp>
      <p:sp>
        <p:nvSpPr>
          <p:cNvPr id="140" name="Rectangle 139"/>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4" grpId="0"/>
      <p:bldP spid="138" grpId="0"/>
      <p:bldP spid="1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59" y="117523"/>
            <a:ext cx="8339653" cy="430737"/>
          </a:xfrm>
        </p:spPr>
        <p:txBody>
          <a:bodyPr/>
          <a:lstStyle/>
          <a:p>
            <a:r>
              <a:rPr lang="en-US" sz="2800" dirty="0" smtClean="0"/>
              <a:t>These Relationships Aren’t Being Fully Tapped</a:t>
            </a:r>
            <a:endParaRPr lang="en-US" sz="2800" dirty="0"/>
          </a:p>
        </p:txBody>
      </p:sp>
      <p:grpSp>
        <p:nvGrpSpPr>
          <p:cNvPr id="3" name="Group 570"/>
          <p:cNvGrpSpPr>
            <a:grpSpLocks/>
          </p:cNvGrpSpPr>
          <p:nvPr/>
        </p:nvGrpSpPr>
        <p:grpSpPr bwMode="auto">
          <a:xfrm>
            <a:off x="1344318" y="1666545"/>
            <a:ext cx="2720965" cy="2448256"/>
            <a:chOff x="5406740" y="1637708"/>
            <a:chExt cx="2979393" cy="2096092"/>
          </a:xfrm>
        </p:grpSpPr>
        <p:pic>
          <p:nvPicPr>
            <p:cNvPr id="25" name="Picture 116" descr="pictograms.png"/>
            <p:cNvPicPr>
              <a:picLocks noChangeAspect="1"/>
            </p:cNvPicPr>
            <p:nvPr/>
          </p:nvPicPr>
          <p:blipFill>
            <a:blip r:embed="rId3" cstate="print">
              <a:lum bright="16000"/>
              <a:grayscl/>
            </a:blip>
            <a:srcRect l="47749"/>
            <a:stretch>
              <a:fillRect/>
            </a:stretch>
          </p:blipFill>
          <p:spPr bwMode="auto">
            <a:xfrm>
              <a:off x="6793911" y="1637708"/>
              <a:ext cx="205050" cy="404452"/>
            </a:xfrm>
            <a:prstGeom prst="rect">
              <a:avLst/>
            </a:prstGeom>
            <a:noFill/>
            <a:ln w="9525">
              <a:noFill/>
              <a:miter lim="800000"/>
              <a:headEnd/>
              <a:tailEnd/>
            </a:ln>
          </p:spPr>
        </p:pic>
        <p:pic>
          <p:nvPicPr>
            <p:cNvPr id="26" name="Picture 116" descr="pictograms.png"/>
            <p:cNvPicPr>
              <a:picLocks noChangeAspect="1"/>
            </p:cNvPicPr>
            <p:nvPr/>
          </p:nvPicPr>
          <p:blipFill>
            <a:blip r:embed="rId3" cstate="print">
              <a:lum bright="16000"/>
              <a:grayscl/>
            </a:blip>
            <a:srcRect l="47749"/>
            <a:stretch>
              <a:fillRect/>
            </a:stretch>
          </p:blipFill>
          <p:spPr bwMode="auto">
            <a:xfrm>
              <a:off x="6395509" y="1637708"/>
              <a:ext cx="205050" cy="404452"/>
            </a:xfrm>
            <a:prstGeom prst="rect">
              <a:avLst/>
            </a:prstGeom>
            <a:noFill/>
            <a:ln w="9525">
              <a:noFill/>
              <a:miter lim="800000"/>
              <a:headEnd/>
              <a:tailEnd/>
            </a:ln>
          </p:spPr>
        </p:pic>
        <p:pic>
          <p:nvPicPr>
            <p:cNvPr id="27" name="Picture 116" descr="pictograms.png"/>
            <p:cNvPicPr>
              <a:picLocks noChangeAspect="1"/>
            </p:cNvPicPr>
            <p:nvPr/>
          </p:nvPicPr>
          <p:blipFill>
            <a:blip r:embed="rId3" cstate="print">
              <a:lum bright="16000"/>
              <a:grayscl/>
            </a:blip>
            <a:srcRect l="47749"/>
            <a:stretch>
              <a:fillRect/>
            </a:stretch>
          </p:blipFill>
          <p:spPr bwMode="auto">
            <a:xfrm>
              <a:off x="5776009" y="1637708"/>
              <a:ext cx="205050" cy="404452"/>
            </a:xfrm>
            <a:prstGeom prst="rect">
              <a:avLst/>
            </a:prstGeom>
            <a:noFill/>
            <a:ln w="9525">
              <a:noFill/>
              <a:miter lim="800000"/>
              <a:headEnd/>
              <a:tailEnd/>
            </a:ln>
          </p:spPr>
        </p:pic>
        <p:pic>
          <p:nvPicPr>
            <p:cNvPr id="28" name="Picture 48" descr="pictograms.png"/>
            <p:cNvPicPr>
              <a:picLocks noChangeAspect="1"/>
            </p:cNvPicPr>
            <p:nvPr/>
          </p:nvPicPr>
          <p:blipFill>
            <a:blip r:embed="rId3" cstate="print">
              <a:lum bright="16000"/>
              <a:grayscl/>
            </a:blip>
            <a:srcRect r="51468"/>
            <a:stretch>
              <a:fillRect/>
            </a:stretch>
          </p:blipFill>
          <p:spPr bwMode="auto">
            <a:xfrm>
              <a:off x="6003306" y="1637708"/>
              <a:ext cx="190577" cy="404452"/>
            </a:xfrm>
            <a:prstGeom prst="rect">
              <a:avLst/>
            </a:prstGeom>
            <a:noFill/>
            <a:ln w="9525">
              <a:noFill/>
              <a:miter lim="800000"/>
              <a:headEnd/>
              <a:tailEnd/>
            </a:ln>
          </p:spPr>
        </p:pic>
        <p:pic>
          <p:nvPicPr>
            <p:cNvPr id="29" name="Picture 48" descr="pictograms.png"/>
            <p:cNvPicPr>
              <a:picLocks noChangeAspect="1"/>
            </p:cNvPicPr>
            <p:nvPr/>
          </p:nvPicPr>
          <p:blipFill>
            <a:blip r:embed="rId3" cstate="print">
              <a:lum bright="16000"/>
              <a:grayscl/>
            </a:blip>
            <a:srcRect r="51468"/>
            <a:stretch>
              <a:fillRect/>
            </a:stretch>
          </p:blipFill>
          <p:spPr bwMode="auto">
            <a:xfrm>
              <a:off x="6612377" y="1637708"/>
              <a:ext cx="190577" cy="404452"/>
            </a:xfrm>
            <a:prstGeom prst="rect">
              <a:avLst/>
            </a:prstGeom>
            <a:noFill/>
            <a:ln w="9525">
              <a:noFill/>
              <a:miter lim="800000"/>
              <a:headEnd/>
              <a:tailEnd/>
            </a:ln>
          </p:spPr>
        </p:pic>
        <p:pic>
          <p:nvPicPr>
            <p:cNvPr id="30" name="Picture 48" descr="pictograms.png"/>
            <p:cNvPicPr>
              <a:picLocks noChangeAspect="1"/>
            </p:cNvPicPr>
            <p:nvPr/>
          </p:nvPicPr>
          <p:blipFill>
            <a:blip r:embed="rId3" cstate="print">
              <a:lum bright="16000"/>
              <a:grayscl/>
            </a:blip>
            <a:srcRect r="51468"/>
            <a:stretch>
              <a:fillRect/>
            </a:stretch>
          </p:blipFill>
          <p:spPr bwMode="auto">
            <a:xfrm>
              <a:off x="6213974" y="1637708"/>
              <a:ext cx="190577" cy="404452"/>
            </a:xfrm>
            <a:prstGeom prst="rect">
              <a:avLst/>
            </a:prstGeom>
            <a:noFill/>
            <a:ln w="9525">
              <a:noFill/>
              <a:miter lim="800000"/>
              <a:headEnd/>
              <a:tailEnd/>
            </a:ln>
          </p:spPr>
        </p:pic>
        <p:pic>
          <p:nvPicPr>
            <p:cNvPr id="32" name="Picture 116" descr="pictograms.png"/>
            <p:cNvPicPr>
              <a:picLocks noChangeAspect="1"/>
            </p:cNvPicPr>
            <p:nvPr/>
          </p:nvPicPr>
          <p:blipFill>
            <a:blip r:embed="rId3" cstate="print">
              <a:lum bright="16000"/>
              <a:grayscl/>
            </a:blip>
            <a:srcRect l="47749"/>
            <a:stretch>
              <a:fillRect/>
            </a:stretch>
          </p:blipFill>
          <p:spPr bwMode="auto">
            <a:xfrm>
              <a:off x="7192314" y="1637708"/>
              <a:ext cx="205050" cy="404452"/>
            </a:xfrm>
            <a:prstGeom prst="rect">
              <a:avLst/>
            </a:prstGeom>
            <a:noFill/>
            <a:ln w="9525">
              <a:noFill/>
              <a:miter lim="800000"/>
              <a:headEnd/>
              <a:tailEnd/>
            </a:ln>
          </p:spPr>
        </p:pic>
        <p:pic>
          <p:nvPicPr>
            <p:cNvPr id="33" name="Picture 116" descr="pictograms.png"/>
            <p:cNvPicPr>
              <a:picLocks noChangeAspect="1"/>
            </p:cNvPicPr>
            <p:nvPr/>
          </p:nvPicPr>
          <p:blipFill>
            <a:blip r:embed="rId3" cstate="print">
              <a:lum bright="16000"/>
              <a:grayscl/>
            </a:blip>
            <a:srcRect l="47749"/>
            <a:stretch>
              <a:fillRect/>
            </a:stretch>
          </p:blipFill>
          <p:spPr bwMode="auto">
            <a:xfrm>
              <a:off x="7601145" y="1637708"/>
              <a:ext cx="205050" cy="404452"/>
            </a:xfrm>
            <a:prstGeom prst="rect">
              <a:avLst/>
            </a:prstGeom>
            <a:noFill/>
            <a:ln w="9525">
              <a:noFill/>
              <a:miter lim="800000"/>
              <a:headEnd/>
              <a:tailEnd/>
            </a:ln>
          </p:spPr>
        </p:pic>
        <p:pic>
          <p:nvPicPr>
            <p:cNvPr id="34" name="Picture 48" descr="pictograms.png"/>
            <p:cNvPicPr>
              <a:picLocks noChangeAspect="1"/>
            </p:cNvPicPr>
            <p:nvPr/>
          </p:nvPicPr>
          <p:blipFill>
            <a:blip r:embed="rId3" cstate="print">
              <a:lum bright="16000"/>
              <a:grayscl/>
            </a:blip>
            <a:srcRect r="51468"/>
            <a:stretch>
              <a:fillRect/>
            </a:stretch>
          </p:blipFill>
          <p:spPr bwMode="auto">
            <a:xfrm>
              <a:off x="7021209" y="1637708"/>
              <a:ext cx="190577" cy="404452"/>
            </a:xfrm>
            <a:prstGeom prst="rect">
              <a:avLst/>
            </a:prstGeom>
            <a:noFill/>
            <a:ln w="9525">
              <a:noFill/>
              <a:miter lim="800000"/>
              <a:headEnd/>
              <a:tailEnd/>
            </a:ln>
          </p:spPr>
        </p:pic>
        <p:pic>
          <p:nvPicPr>
            <p:cNvPr id="35" name="Picture 48" descr="pictograms.png"/>
            <p:cNvPicPr>
              <a:picLocks noChangeAspect="1"/>
            </p:cNvPicPr>
            <p:nvPr/>
          </p:nvPicPr>
          <p:blipFill>
            <a:blip r:embed="rId3" cstate="print">
              <a:lum bright="16000"/>
              <a:grayscl/>
            </a:blip>
            <a:srcRect r="51468"/>
            <a:stretch>
              <a:fillRect/>
            </a:stretch>
          </p:blipFill>
          <p:spPr bwMode="auto">
            <a:xfrm>
              <a:off x="7828443" y="1637708"/>
              <a:ext cx="190577" cy="404452"/>
            </a:xfrm>
            <a:prstGeom prst="rect">
              <a:avLst/>
            </a:prstGeom>
            <a:noFill/>
            <a:ln w="9525">
              <a:noFill/>
              <a:miter lim="800000"/>
              <a:headEnd/>
              <a:tailEnd/>
            </a:ln>
          </p:spPr>
        </p:pic>
        <p:pic>
          <p:nvPicPr>
            <p:cNvPr id="36" name="Picture 48" descr="pictograms.png"/>
            <p:cNvPicPr>
              <a:picLocks noChangeAspect="1"/>
            </p:cNvPicPr>
            <p:nvPr/>
          </p:nvPicPr>
          <p:blipFill>
            <a:blip r:embed="rId3" cstate="print">
              <a:lum bright="16000"/>
              <a:grayscl/>
            </a:blip>
            <a:srcRect r="51468"/>
            <a:stretch>
              <a:fillRect/>
            </a:stretch>
          </p:blipFill>
          <p:spPr bwMode="auto">
            <a:xfrm>
              <a:off x="7409182" y="1637708"/>
              <a:ext cx="190577" cy="404452"/>
            </a:xfrm>
            <a:prstGeom prst="rect">
              <a:avLst/>
            </a:prstGeom>
            <a:noFill/>
            <a:ln w="9525">
              <a:noFill/>
              <a:miter lim="800000"/>
              <a:headEnd/>
              <a:tailEnd/>
            </a:ln>
          </p:spPr>
        </p:pic>
        <p:pic>
          <p:nvPicPr>
            <p:cNvPr id="38" name="Picture 116" descr="pictograms.png"/>
            <p:cNvPicPr>
              <a:picLocks noChangeAspect="1"/>
            </p:cNvPicPr>
            <p:nvPr/>
          </p:nvPicPr>
          <p:blipFill>
            <a:blip r:embed="rId3" cstate="print">
              <a:lum bright="16000"/>
              <a:grayscl/>
            </a:blip>
            <a:srcRect l="47749"/>
            <a:stretch>
              <a:fillRect/>
            </a:stretch>
          </p:blipFill>
          <p:spPr bwMode="auto">
            <a:xfrm>
              <a:off x="5997107" y="2483528"/>
              <a:ext cx="205050" cy="404452"/>
            </a:xfrm>
            <a:prstGeom prst="rect">
              <a:avLst/>
            </a:prstGeom>
            <a:noFill/>
            <a:ln w="9525">
              <a:noFill/>
              <a:miter lim="800000"/>
              <a:headEnd/>
              <a:tailEnd/>
            </a:ln>
          </p:spPr>
        </p:pic>
        <p:pic>
          <p:nvPicPr>
            <p:cNvPr id="39" name="Picture 116" descr="pictograms.png"/>
            <p:cNvPicPr>
              <a:picLocks noChangeAspect="1"/>
            </p:cNvPicPr>
            <p:nvPr/>
          </p:nvPicPr>
          <p:blipFill>
            <a:blip r:embed="rId3" cstate="print">
              <a:lum bright="16000"/>
              <a:grayscl/>
            </a:blip>
            <a:srcRect l="47749"/>
            <a:stretch>
              <a:fillRect/>
            </a:stretch>
          </p:blipFill>
          <p:spPr bwMode="auto">
            <a:xfrm>
              <a:off x="6793911" y="2483528"/>
              <a:ext cx="205050" cy="404452"/>
            </a:xfrm>
            <a:prstGeom prst="rect">
              <a:avLst/>
            </a:prstGeom>
            <a:noFill/>
            <a:ln w="9525">
              <a:noFill/>
              <a:miter lim="800000"/>
              <a:headEnd/>
              <a:tailEnd/>
            </a:ln>
          </p:spPr>
        </p:pic>
        <p:pic>
          <p:nvPicPr>
            <p:cNvPr id="40" name="Picture 116" descr="pictograms.png"/>
            <p:cNvPicPr>
              <a:picLocks noChangeAspect="1"/>
            </p:cNvPicPr>
            <p:nvPr/>
          </p:nvPicPr>
          <p:blipFill>
            <a:blip r:embed="rId3" cstate="print">
              <a:lum bright="16000"/>
              <a:grayscl/>
            </a:blip>
            <a:srcRect l="47749"/>
            <a:stretch>
              <a:fillRect/>
            </a:stretch>
          </p:blipFill>
          <p:spPr bwMode="auto">
            <a:xfrm>
              <a:off x="6395509" y="2483528"/>
              <a:ext cx="205050" cy="404452"/>
            </a:xfrm>
            <a:prstGeom prst="rect">
              <a:avLst/>
            </a:prstGeom>
            <a:noFill/>
            <a:ln w="9525">
              <a:noFill/>
              <a:miter lim="800000"/>
              <a:headEnd/>
              <a:tailEnd/>
            </a:ln>
          </p:spPr>
        </p:pic>
        <p:pic>
          <p:nvPicPr>
            <p:cNvPr id="41" name="Picture 116" descr="pictograms.png"/>
            <p:cNvPicPr>
              <a:picLocks noChangeAspect="1"/>
            </p:cNvPicPr>
            <p:nvPr/>
          </p:nvPicPr>
          <p:blipFill>
            <a:blip r:embed="rId3" cstate="print">
              <a:lum bright="16000"/>
              <a:grayscl/>
            </a:blip>
            <a:srcRect l="47749"/>
            <a:stretch>
              <a:fillRect/>
            </a:stretch>
          </p:blipFill>
          <p:spPr bwMode="auto">
            <a:xfrm>
              <a:off x="5598705" y="2483528"/>
              <a:ext cx="205050" cy="404452"/>
            </a:xfrm>
            <a:prstGeom prst="rect">
              <a:avLst/>
            </a:prstGeom>
            <a:noFill/>
            <a:ln w="9525">
              <a:noFill/>
              <a:miter lim="800000"/>
              <a:headEnd/>
              <a:tailEnd/>
            </a:ln>
          </p:spPr>
        </p:pic>
        <p:pic>
          <p:nvPicPr>
            <p:cNvPr id="42" name="Picture 48" descr="pictograms.png"/>
            <p:cNvPicPr>
              <a:picLocks noChangeAspect="1"/>
            </p:cNvPicPr>
            <p:nvPr/>
          </p:nvPicPr>
          <p:blipFill>
            <a:blip r:embed="rId3" cstate="print">
              <a:lum bright="16000"/>
              <a:grayscl/>
            </a:blip>
            <a:srcRect r="51468"/>
            <a:stretch>
              <a:fillRect/>
            </a:stretch>
          </p:blipFill>
          <p:spPr bwMode="auto">
            <a:xfrm>
              <a:off x="5805143" y="2483528"/>
              <a:ext cx="190577" cy="404452"/>
            </a:xfrm>
            <a:prstGeom prst="rect">
              <a:avLst/>
            </a:prstGeom>
            <a:noFill/>
            <a:ln w="9525">
              <a:noFill/>
              <a:miter lim="800000"/>
              <a:headEnd/>
              <a:tailEnd/>
            </a:ln>
          </p:spPr>
        </p:pic>
        <p:pic>
          <p:nvPicPr>
            <p:cNvPr id="43" name="Picture 48" descr="pictograms.png"/>
            <p:cNvPicPr>
              <a:picLocks noChangeAspect="1"/>
            </p:cNvPicPr>
            <p:nvPr/>
          </p:nvPicPr>
          <p:blipFill>
            <a:blip r:embed="rId3" cstate="print">
              <a:lum bright="16000"/>
              <a:grayscl/>
            </a:blip>
            <a:srcRect r="51468"/>
            <a:stretch>
              <a:fillRect/>
            </a:stretch>
          </p:blipFill>
          <p:spPr bwMode="auto">
            <a:xfrm>
              <a:off x="6601947" y="2483528"/>
              <a:ext cx="190577" cy="404452"/>
            </a:xfrm>
            <a:prstGeom prst="rect">
              <a:avLst/>
            </a:prstGeom>
            <a:noFill/>
            <a:ln w="9525">
              <a:noFill/>
              <a:miter lim="800000"/>
              <a:headEnd/>
              <a:tailEnd/>
            </a:ln>
          </p:spPr>
        </p:pic>
        <p:pic>
          <p:nvPicPr>
            <p:cNvPr id="44" name="Picture 43" descr="pictograms.png"/>
            <p:cNvPicPr>
              <a:picLocks noChangeAspect="1"/>
            </p:cNvPicPr>
            <p:nvPr/>
          </p:nvPicPr>
          <p:blipFill>
            <a:blip r:embed="rId3" cstate="print">
              <a:lum bright="16000"/>
              <a:grayscl/>
            </a:blip>
            <a:srcRect r="51468"/>
            <a:stretch>
              <a:fillRect/>
            </a:stretch>
          </p:blipFill>
          <p:spPr bwMode="auto">
            <a:xfrm>
              <a:off x="6203545" y="2483528"/>
              <a:ext cx="190577" cy="404452"/>
            </a:xfrm>
            <a:prstGeom prst="rect">
              <a:avLst/>
            </a:prstGeom>
            <a:noFill/>
            <a:ln w="9525">
              <a:noFill/>
              <a:miter lim="800000"/>
              <a:headEnd/>
              <a:tailEnd/>
            </a:ln>
          </p:spPr>
        </p:pic>
        <p:pic>
          <p:nvPicPr>
            <p:cNvPr id="45" name="Picture 48" descr="pictograms.png"/>
            <p:cNvPicPr>
              <a:picLocks noChangeAspect="1"/>
            </p:cNvPicPr>
            <p:nvPr/>
          </p:nvPicPr>
          <p:blipFill>
            <a:blip r:embed="rId3" cstate="print">
              <a:lum bright="16000"/>
              <a:grayscl/>
            </a:blip>
            <a:srcRect r="51468"/>
            <a:stretch>
              <a:fillRect/>
            </a:stretch>
          </p:blipFill>
          <p:spPr bwMode="auto">
            <a:xfrm>
              <a:off x="5406740" y="2483528"/>
              <a:ext cx="190577" cy="404452"/>
            </a:xfrm>
            <a:prstGeom prst="rect">
              <a:avLst/>
            </a:prstGeom>
            <a:noFill/>
            <a:ln w="9525">
              <a:noFill/>
              <a:miter lim="800000"/>
              <a:headEnd/>
              <a:tailEnd/>
            </a:ln>
          </p:spPr>
        </p:pic>
        <p:pic>
          <p:nvPicPr>
            <p:cNvPr id="46" name="Picture 116" descr="pictograms.png"/>
            <p:cNvPicPr>
              <a:picLocks noChangeAspect="1"/>
            </p:cNvPicPr>
            <p:nvPr/>
          </p:nvPicPr>
          <p:blipFill>
            <a:blip r:embed="rId3" cstate="print">
              <a:lum bright="16000"/>
              <a:grayscl/>
            </a:blip>
            <a:srcRect l="47749"/>
            <a:stretch>
              <a:fillRect/>
            </a:stretch>
          </p:blipFill>
          <p:spPr bwMode="auto">
            <a:xfrm>
              <a:off x="7192314" y="2483528"/>
              <a:ext cx="205050" cy="404452"/>
            </a:xfrm>
            <a:prstGeom prst="rect">
              <a:avLst/>
            </a:prstGeom>
            <a:noFill/>
            <a:ln w="9525">
              <a:noFill/>
              <a:miter lim="800000"/>
              <a:headEnd/>
              <a:tailEnd/>
            </a:ln>
          </p:spPr>
        </p:pic>
        <p:pic>
          <p:nvPicPr>
            <p:cNvPr id="47" name="Picture 116" descr="pictograms.png"/>
            <p:cNvPicPr>
              <a:picLocks noChangeAspect="1"/>
            </p:cNvPicPr>
            <p:nvPr/>
          </p:nvPicPr>
          <p:blipFill>
            <a:blip r:embed="rId3" cstate="print">
              <a:lum bright="16000"/>
              <a:grayscl/>
            </a:blip>
            <a:srcRect l="47749"/>
            <a:stretch>
              <a:fillRect/>
            </a:stretch>
          </p:blipFill>
          <p:spPr bwMode="auto">
            <a:xfrm>
              <a:off x="7989118" y="2483528"/>
              <a:ext cx="205050" cy="404452"/>
            </a:xfrm>
            <a:prstGeom prst="rect">
              <a:avLst/>
            </a:prstGeom>
            <a:noFill/>
            <a:ln w="9525">
              <a:noFill/>
              <a:miter lim="800000"/>
              <a:headEnd/>
              <a:tailEnd/>
            </a:ln>
          </p:spPr>
        </p:pic>
        <p:pic>
          <p:nvPicPr>
            <p:cNvPr id="49" name="Picture 116" descr="pictograms.png"/>
            <p:cNvPicPr>
              <a:picLocks noChangeAspect="1"/>
            </p:cNvPicPr>
            <p:nvPr/>
          </p:nvPicPr>
          <p:blipFill>
            <a:blip r:embed="rId3" cstate="print">
              <a:lum bright="16000"/>
              <a:grayscl/>
            </a:blip>
            <a:srcRect l="47749"/>
            <a:stretch>
              <a:fillRect/>
            </a:stretch>
          </p:blipFill>
          <p:spPr bwMode="auto">
            <a:xfrm>
              <a:off x="7590716" y="2483528"/>
              <a:ext cx="205050" cy="404452"/>
            </a:xfrm>
            <a:prstGeom prst="rect">
              <a:avLst/>
            </a:prstGeom>
            <a:noFill/>
            <a:ln w="9525">
              <a:noFill/>
              <a:miter lim="800000"/>
              <a:headEnd/>
              <a:tailEnd/>
            </a:ln>
          </p:spPr>
        </p:pic>
        <p:pic>
          <p:nvPicPr>
            <p:cNvPr id="50" name="Picture 48" descr="pictograms.png"/>
            <p:cNvPicPr>
              <a:picLocks noChangeAspect="1"/>
            </p:cNvPicPr>
            <p:nvPr/>
          </p:nvPicPr>
          <p:blipFill>
            <a:blip r:embed="rId3" cstate="print">
              <a:lum bright="16000"/>
              <a:grayscl/>
            </a:blip>
            <a:srcRect r="51468"/>
            <a:stretch>
              <a:fillRect/>
            </a:stretch>
          </p:blipFill>
          <p:spPr bwMode="auto">
            <a:xfrm>
              <a:off x="7000349" y="2483528"/>
              <a:ext cx="190577" cy="404452"/>
            </a:xfrm>
            <a:prstGeom prst="rect">
              <a:avLst/>
            </a:prstGeom>
            <a:noFill/>
            <a:ln w="9525">
              <a:noFill/>
              <a:miter lim="800000"/>
              <a:headEnd/>
              <a:tailEnd/>
            </a:ln>
          </p:spPr>
        </p:pic>
        <p:pic>
          <p:nvPicPr>
            <p:cNvPr id="51" name="Picture 48" descr="pictograms.png"/>
            <p:cNvPicPr>
              <a:picLocks noChangeAspect="1"/>
            </p:cNvPicPr>
            <p:nvPr/>
          </p:nvPicPr>
          <p:blipFill>
            <a:blip r:embed="rId3" cstate="print">
              <a:lum bright="16000"/>
              <a:grayscl/>
            </a:blip>
            <a:srcRect r="51468"/>
            <a:stretch>
              <a:fillRect/>
            </a:stretch>
          </p:blipFill>
          <p:spPr bwMode="auto">
            <a:xfrm>
              <a:off x="7797154" y="2483528"/>
              <a:ext cx="190577" cy="404452"/>
            </a:xfrm>
            <a:prstGeom prst="rect">
              <a:avLst/>
            </a:prstGeom>
            <a:noFill/>
            <a:ln w="9525">
              <a:noFill/>
              <a:miter lim="800000"/>
              <a:headEnd/>
              <a:tailEnd/>
            </a:ln>
          </p:spPr>
        </p:pic>
        <p:pic>
          <p:nvPicPr>
            <p:cNvPr id="52" name="Picture 48" descr="pictograms.png"/>
            <p:cNvPicPr>
              <a:picLocks noChangeAspect="1"/>
            </p:cNvPicPr>
            <p:nvPr/>
          </p:nvPicPr>
          <p:blipFill>
            <a:blip r:embed="rId3" cstate="print">
              <a:lum bright="16000"/>
              <a:grayscl/>
            </a:blip>
            <a:srcRect r="51468"/>
            <a:stretch>
              <a:fillRect/>
            </a:stretch>
          </p:blipFill>
          <p:spPr bwMode="auto">
            <a:xfrm>
              <a:off x="7019080" y="2059473"/>
              <a:ext cx="190577" cy="404452"/>
            </a:xfrm>
            <a:prstGeom prst="rect">
              <a:avLst/>
            </a:prstGeom>
            <a:noFill/>
            <a:ln w="9525">
              <a:noFill/>
              <a:miter lim="800000"/>
              <a:headEnd/>
              <a:tailEnd/>
            </a:ln>
          </p:spPr>
        </p:pic>
        <p:pic>
          <p:nvPicPr>
            <p:cNvPr id="53" name="Picture 48" descr="pictograms.png"/>
            <p:cNvPicPr>
              <a:picLocks noChangeAspect="1"/>
            </p:cNvPicPr>
            <p:nvPr/>
          </p:nvPicPr>
          <p:blipFill>
            <a:blip r:embed="rId3" cstate="print">
              <a:lum bright="16000"/>
              <a:grayscl/>
            </a:blip>
            <a:srcRect r="51468"/>
            <a:stretch>
              <a:fillRect/>
            </a:stretch>
          </p:blipFill>
          <p:spPr bwMode="auto">
            <a:xfrm>
              <a:off x="8195556" y="2483528"/>
              <a:ext cx="190577" cy="404452"/>
            </a:xfrm>
            <a:prstGeom prst="rect">
              <a:avLst/>
            </a:prstGeom>
            <a:noFill/>
            <a:ln w="9525">
              <a:noFill/>
              <a:miter lim="800000"/>
              <a:headEnd/>
              <a:tailEnd/>
            </a:ln>
          </p:spPr>
        </p:pic>
        <p:pic>
          <p:nvPicPr>
            <p:cNvPr id="54" name="Picture 48" descr="pictograms.png"/>
            <p:cNvPicPr>
              <a:picLocks noChangeAspect="1"/>
            </p:cNvPicPr>
            <p:nvPr/>
          </p:nvPicPr>
          <p:blipFill>
            <a:blip r:embed="rId3" cstate="print">
              <a:lum bright="16000"/>
              <a:grayscl/>
            </a:blip>
            <a:srcRect r="51468"/>
            <a:stretch>
              <a:fillRect/>
            </a:stretch>
          </p:blipFill>
          <p:spPr bwMode="auto">
            <a:xfrm>
              <a:off x="7398752" y="2483528"/>
              <a:ext cx="190577" cy="404452"/>
            </a:xfrm>
            <a:prstGeom prst="rect">
              <a:avLst/>
            </a:prstGeom>
            <a:noFill/>
            <a:ln w="9525">
              <a:noFill/>
              <a:miter lim="800000"/>
              <a:headEnd/>
              <a:tailEnd/>
            </a:ln>
          </p:spPr>
        </p:pic>
        <p:pic>
          <p:nvPicPr>
            <p:cNvPr id="55" name="Picture 116" descr="pictograms.png"/>
            <p:cNvPicPr>
              <a:picLocks noChangeAspect="1"/>
            </p:cNvPicPr>
            <p:nvPr/>
          </p:nvPicPr>
          <p:blipFill>
            <a:blip r:embed="rId3" cstate="print">
              <a:lum bright="16000"/>
              <a:grayscl/>
            </a:blip>
            <a:srcRect l="47749"/>
            <a:stretch>
              <a:fillRect/>
            </a:stretch>
          </p:blipFill>
          <p:spPr bwMode="auto">
            <a:xfrm>
              <a:off x="5575769" y="2060618"/>
              <a:ext cx="205050" cy="404452"/>
            </a:xfrm>
            <a:prstGeom prst="rect">
              <a:avLst/>
            </a:prstGeom>
            <a:noFill/>
            <a:ln w="9525">
              <a:noFill/>
              <a:miter lim="800000"/>
              <a:headEnd/>
              <a:tailEnd/>
            </a:ln>
          </p:spPr>
        </p:pic>
        <p:pic>
          <p:nvPicPr>
            <p:cNvPr id="56" name="Picture 116" descr="pictograms.png"/>
            <p:cNvPicPr>
              <a:picLocks noChangeAspect="1"/>
            </p:cNvPicPr>
            <p:nvPr/>
          </p:nvPicPr>
          <p:blipFill>
            <a:blip r:embed="rId3" cstate="print">
              <a:lum bright="16000"/>
              <a:grayscl/>
            </a:blip>
            <a:srcRect l="47749"/>
            <a:stretch>
              <a:fillRect/>
            </a:stretch>
          </p:blipFill>
          <p:spPr bwMode="auto">
            <a:xfrm>
              <a:off x="5997107" y="2060618"/>
              <a:ext cx="205050" cy="404452"/>
            </a:xfrm>
            <a:prstGeom prst="rect">
              <a:avLst/>
            </a:prstGeom>
            <a:noFill/>
            <a:ln w="9525">
              <a:noFill/>
              <a:miter lim="800000"/>
              <a:headEnd/>
              <a:tailEnd/>
            </a:ln>
          </p:spPr>
        </p:pic>
        <p:pic>
          <p:nvPicPr>
            <p:cNvPr id="57" name="Picture 116" descr="pictograms.png"/>
            <p:cNvPicPr>
              <a:picLocks noChangeAspect="1"/>
            </p:cNvPicPr>
            <p:nvPr/>
          </p:nvPicPr>
          <p:blipFill>
            <a:blip r:embed="rId3" cstate="print">
              <a:lum bright="16000"/>
              <a:grayscl/>
            </a:blip>
            <a:srcRect l="47749"/>
            <a:stretch>
              <a:fillRect/>
            </a:stretch>
          </p:blipFill>
          <p:spPr bwMode="auto">
            <a:xfrm>
              <a:off x="6793911" y="2060618"/>
              <a:ext cx="205050" cy="404452"/>
            </a:xfrm>
            <a:prstGeom prst="rect">
              <a:avLst/>
            </a:prstGeom>
            <a:noFill/>
            <a:ln w="9525">
              <a:noFill/>
              <a:miter lim="800000"/>
              <a:headEnd/>
              <a:tailEnd/>
            </a:ln>
          </p:spPr>
        </p:pic>
        <p:pic>
          <p:nvPicPr>
            <p:cNvPr id="58" name="Picture 116" descr="pictograms.png"/>
            <p:cNvPicPr>
              <a:picLocks noChangeAspect="1"/>
            </p:cNvPicPr>
            <p:nvPr/>
          </p:nvPicPr>
          <p:blipFill>
            <a:blip r:embed="rId3" cstate="print">
              <a:lum bright="16000"/>
              <a:grayscl/>
            </a:blip>
            <a:srcRect l="47749"/>
            <a:stretch>
              <a:fillRect/>
            </a:stretch>
          </p:blipFill>
          <p:spPr bwMode="auto">
            <a:xfrm>
              <a:off x="6395509" y="2060618"/>
              <a:ext cx="205050" cy="404452"/>
            </a:xfrm>
            <a:prstGeom prst="rect">
              <a:avLst/>
            </a:prstGeom>
            <a:noFill/>
            <a:ln w="9525">
              <a:noFill/>
              <a:miter lim="800000"/>
              <a:headEnd/>
              <a:tailEnd/>
            </a:ln>
          </p:spPr>
        </p:pic>
        <p:pic>
          <p:nvPicPr>
            <p:cNvPr id="59" name="Picture 48" descr="pictograms.png"/>
            <p:cNvPicPr>
              <a:picLocks noChangeAspect="1"/>
            </p:cNvPicPr>
            <p:nvPr/>
          </p:nvPicPr>
          <p:blipFill>
            <a:blip r:embed="rId3" cstate="print">
              <a:lum bright="16000"/>
              <a:grayscl/>
            </a:blip>
            <a:srcRect r="51468"/>
            <a:stretch>
              <a:fillRect/>
            </a:stretch>
          </p:blipFill>
          <p:spPr bwMode="auto">
            <a:xfrm>
              <a:off x="5805143" y="2060618"/>
              <a:ext cx="190577" cy="404452"/>
            </a:xfrm>
            <a:prstGeom prst="rect">
              <a:avLst/>
            </a:prstGeom>
            <a:noFill/>
            <a:ln w="9525">
              <a:noFill/>
              <a:miter lim="800000"/>
              <a:headEnd/>
              <a:tailEnd/>
            </a:ln>
          </p:spPr>
        </p:pic>
        <p:pic>
          <p:nvPicPr>
            <p:cNvPr id="60" name="Picture 48" descr="pictograms.png"/>
            <p:cNvPicPr>
              <a:picLocks noChangeAspect="1"/>
            </p:cNvPicPr>
            <p:nvPr/>
          </p:nvPicPr>
          <p:blipFill>
            <a:blip r:embed="rId3" cstate="print">
              <a:lum bright="16000"/>
              <a:grayscl/>
            </a:blip>
            <a:srcRect r="51468"/>
            <a:stretch>
              <a:fillRect/>
            </a:stretch>
          </p:blipFill>
          <p:spPr bwMode="auto">
            <a:xfrm>
              <a:off x="6601947" y="2060618"/>
              <a:ext cx="190577" cy="404452"/>
            </a:xfrm>
            <a:prstGeom prst="rect">
              <a:avLst/>
            </a:prstGeom>
            <a:noFill/>
            <a:ln w="9525">
              <a:noFill/>
              <a:miter lim="800000"/>
              <a:headEnd/>
              <a:tailEnd/>
            </a:ln>
          </p:spPr>
        </p:pic>
        <p:pic>
          <p:nvPicPr>
            <p:cNvPr id="61" name="Picture 48" descr="pictograms.png"/>
            <p:cNvPicPr>
              <a:picLocks noChangeAspect="1"/>
            </p:cNvPicPr>
            <p:nvPr/>
          </p:nvPicPr>
          <p:blipFill>
            <a:blip r:embed="rId3" cstate="print">
              <a:lum bright="16000"/>
              <a:grayscl/>
            </a:blip>
            <a:srcRect r="51468"/>
            <a:stretch>
              <a:fillRect/>
            </a:stretch>
          </p:blipFill>
          <p:spPr bwMode="auto">
            <a:xfrm>
              <a:off x="6203545" y="2060618"/>
              <a:ext cx="190577" cy="404452"/>
            </a:xfrm>
            <a:prstGeom prst="rect">
              <a:avLst/>
            </a:prstGeom>
            <a:noFill/>
            <a:ln w="9525">
              <a:noFill/>
              <a:miter lim="800000"/>
              <a:headEnd/>
              <a:tailEnd/>
            </a:ln>
          </p:spPr>
        </p:pic>
        <p:pic>
          <p:nvPicPr>
            <p:cNvPr id="62" name="Picture 48" descr="pictograms.png"/>
            <p:cNvPicPr>
              <a:picLocks noChangeAspect="1"/>
            </p:cNvPicPr>
            <p:nvPr/>
          </p:nvPicPr>
          <p:blipFill>
            <a:blip r:embed="rId3" cstate="print">
              <a:lum bright="16000"/>
              <a:grayscl/>
            </a:blip>
            <a:srcRect r="51468"/>
            <a:stretch>
              <a:fillRect/>
            </a:stretch>
          </p:blipFill>
          <p:spPr bwMode="auto">
            <a:xfrm>
              <a:off x="5406740" y="2060618"/>
              <a:ext cx="190577" cy="404452"/>
            </a:xfrm>
            <a:prstGeom prst="rect">
              <a:avLst/>
            </a:prstGeom>
            <a:noFill/>
            <a:ln w="9525">
              <a:noFill/>
              <a:miter lim="800000"/>
              <a:headEnd/>
              <a:tailEnd/>
            </a:ln>
          </p:spPr>
        </p:pic>
        <p:pic>
          <p:nvPicPr>
            <p:cNvPr id="63" name="Picture 116" descr="pictograms.png"/>
            <p:cNvPicPr>
              <a:picLocks noChangeAspect="1"/>
            </p:cNvPicPr>
            <p:nvPr/>
          </p:nvPicPr>
          <p:blipFill>
            <a:blip r:embed="rId3" cstate="print">
              <a:lum bright="16000"/>
              <a:grayscl/>
            </a:blip>
            <a:srcRect l="47749"/>
            <a:stretch>
              <a:fillRect/>
            </a:stretch>
          </p:blipFill>
          <p:spPr bwMode="auto">
            <a:xfrm>
              <a:off x="7192314" y="2060618"/>
              <a:ext cx="205050" cy="404452"/>
            </a:xfrm>
            <a:prstGeom prst="rect">
              <a:avLst/>
            </a:prstGeom>
            <a:noFill/>
            <a:ln w="9525">
              <a:noFill/>
              <a:miter lim="800000"/>
              <a:headEnd/>
              <a:tailEnd/>
            </a:ln>
          </p:spPr>
        </p:pic>
        <p:pic>
          <p:nvPicPr>
            <p:cNvPr id="64" name="Picture 116" descr="pictograms.png"/>
            <p:cNvPicPr>
              <a:picLocks noChangeAspect="1"/>
            </p:cNvPicPr>
            <p:nvPr/>
          </p:nvPicPr>
          <p:blipFill>
            <a:blip r:embed="rId3" cstate="print">
              <a:lum bright="16000"/>
              <a:grayscl/>
            </a:blip>
            <a:srcRect l="47749"/>
            <a:stretch>
              <a:fillRect/>
            </a:stretch>
          </p:blipFill>
          <p:spPr bwMode="auto">
            <a:xfrm>
              <a:off x="7989118" y="2060618"/>
              <a:ext cx="205050" cy="404452"/>
            </a:xfrm>
            <a:prstGeom prst="rect">
              <a:avLst/>
            </a:prstGeom>
            <a:noFill/>
            <a:ln w="9525">
              <a:noFill/>
              <a:miter lim="800000"/>
              <a:headEnd/>
              <a:tailEnd/>
            </a:ln>
          </p:spPr>
        </p:pic>
        <p:pic>
          <p:nvPicPr>
            <p:cNvPr id="66" name="Picture 116" descr="pictograms.png"/>
            <p:cNvPicPr>
              <a:picLocks noChangeAspect="1"/>
            </p:cNvPicPr>
            <p:nvPr/>
          </p:nvPicPr>
          <p:blipFill>
            <a:blip r:embed="rId3" cstate="print">
              <a:lum bright="16000"/>
              <a:grayscl/>
            </a:blip>
            <a:srcRect l="47749"/>
            <a:stretch>
              <a:fillRect/>
            </a:stretch>
          </p:blipFill>
          <p:spPr bwMode="auto">
            <a:xfrm>
              <a:off x="7590716" y="2060618"/>
              <a:ext cx="205050" cy="404452"/>
            </a:xfrm>
            <a:prstGeom prst="rect">
              <a:avLst/>
            </a:prstGeom>
            <a:noFill/>
            <a:ln w="9525">
              <a:noFill/>
              <a:miter lim="800000"/>
              <a:headEnd/>
              <a:tailEnd/>
            </a:ln>
          </p:spPr>
        </p:pic>
        <p:pic>
          <p:nvPicPr>
            <p:cNvPr id="67" name="Picture 66" descr="pictograms.png"/>
            <p:cNvPicPr>
              <a:picLocks noChangeAspect="1"/>
            </p:cNvPicPr>
            <p:nvPr/>
          </p:nvPicPr>
          <p:blipFill>
            <a:blip r:embed="rId3" cstate="print">
              <a:lum bright="16000"/>
              <a:grayscl/>
            </a:blip>
            <a:srcRect r="51468"/>
            <a:stretch>
              <a:fillRect/>
            </a:stretch>
          </p:blipFill>
          <p:spPr bwMode="auto">
            <a:xfrm>
              <a:off x="8195556" y="2060618"/>
              <a:ext cx="190577" cy="404452"/>
            </a:xfrm>
            <a:prstGeom prst="rect">
              <a:avLst/>
            </a:prstGeom>
            <a:noFill/>
            <a:ln w="9525">
              <a:noFill/>
              <a:miter lim="800000"/>
              <a:headEnd/>
              <a:tailEnd/>
            </a:ln>
          </p:spPr>
        </p:pic>
        <p:pic>
          <p:nvPicPr>
            <p:cNvPr id="68" name="Picture 48" descr="pictograms.png"/>
            <p:cNvPicPr>
              <a:picLocks noChangeAspect="1"/>
            </p:cNvPicPr>
            <p:nvPr/>
          </p:nvPicPr>
          <p:blipFill>
            <a:blip r:embed="rId3" cstate="print">
              <a:lum bright="16000"/>
              <a:grayscl/>
            </a:blip>
            <a:srcRect r="51468"/>
            <a:stretch>
              <a:fillRect/>
            </a:stretch>
          </p:blipFill>
          <p:spPr bwMode="auto">
            <a:xfrm>
              <a:off x="7398752" y="2060618"/>
              <a:ext cx="190577" cy="404452"/>
            </a:xfrm>
            <a:prstGeom prst="rect">
              <a:avLst/>
            </a:prstGeom>
            <a:noFill/>
            <a:ln w="9525">
              <a:noFill/>
              <a:miter lim="800000"/>
              <a:headEnd/>
              <a:tailEnd/>
            </a:ln>
          </p:spPr>
        </p:pic>
        <p:pic>
          <p:nvPicPr>
            <p:cNvPr id="70" name="Picture 116" descr="pictograms.png"/>
            <p:cNvPicPr>
              <a:picLocks noChangeAspect="1"/>
            </p:cNvPicPr>
            <p:nvPr/>
          </p:nvPicPr>
          <p:blipFill>
            <a:blip r:embed="rId3" cstate="print">
              <a:lum bright="16000"/>
              <a:grayscl/>
            </a:blip>
            <a:srcRect l="47749"/>
            <a:stretch>
              <a:fillRect/>
            </a:stretch>
          </p:blipFill>
          <p:spPr bwMode="auto">
            <a:xfrm>
              <a:off x="5997107" y="2906438"/>
              <a:ext cx="205050" cy="404452"/>
            </a:xfrm>
            <a:prstGeom prst="rect">
              <a:avLst/>
            </a:prstGeom>
            <a:noFill/>
            <a:ln w="9525">
              <a:noFill/>
              <a:miter lim="800000"/>
              <a:headEnd/>
              <a:tailEnd/>
            </a:ln>
          </p:spPr>
        </p:pic>
        <p:pic>
          <p:nvPicPr>
            <p:cNvPr id="71" name="Picture 116" descr="pictograms.png"/>
            <p:cNvPicPr>
              <a:picLocks noChangeAspect="1"/>
            </p:cNvPicPr>
            <p:nvPr/>
          </p:nvPicPr>
          <p:blipFill>
            <a:blip r:embed="rId3" cstate="print">
              <a:lum bright="16000"/>
              <a:grayscl/>
            </a:blip>
            <a:srcRect l="47749"/>
            <a:stretch>
              <a:fillRect/>
            </a:stretch>
          </p:blipFill>
          <p:spPr bwMode="auto">
            <a:xfrm>
              <a:off x="6793912" y="2906438"/>
              <a:ext cx="205050" cy="404452"/>
            </a:xfrm>
            <a:prstGeom prst="rect">
              <a:avLst/>
            </a:prstGeom>
            <a:noFill/>
            <a:ln w="9525">
              <a:noFill/>
              <a:miter lim="800000"/>
              <a:headEnd/>
              <a:tailEnd/>
            </a:ln>
          </p:spPr>
        </p:pic>
        <p:pic>
          <p:nvPicPr>
            <p:cNvPr id="72" name="Picture 116" descr="pictograms.png"/>
            <p:cNvPicPr>
              <a:picLocks noChangeAspect="1"/>
            </p:cNvPicPr>
            <p:nvPr/>
          </p:nvPicPr>
          <p:blipFill>
            <a:blip r:embed="rId3" cstate="print">
              <a:lum bright="16000"/>
              <a:grayscl/>
            </a:blip>
            <a:srcRect l="47749"/>
            <a:stretch>
              <a:fillRect/>
            </a:stretch>
          </p:blipFill>
          <p:spPr bwMode="auto">
            <a:xfrm>
              <a:off x="5598705" y="2906438"/>
              <a:ext cx="205050" cy="404452"/>
            </a:xfrm>
            <a:prstGeom prst="rect">
              <a:avLst/>
            </a:prstGeom>
            <a:noFill/>
            <a:ln w="9525">
              <a:noFill/>
              <a:miter lim="800000"/>
              <a:headEnd/>
              <a:tailEnd/>
            </a:ln>
          </p:spPr>
        </p:pic>
        <p:pic>
          <p:nvPicPr>
            <p:cNvPr id="74" name="Picture 48" descr="pictograms.png"/>
            <p:cNvPicPr>
              <a:picLocks noChangeAspect="1"/>
            </p:cNvPicPr>
            <p:nvPr/>
          </p:nvPicPr>
          <p:blipFill>
            <a:blip r:embed="rId3" cstate="print">
              <a:lum bright="16000"/>
              <a:grayscl/>
            </a:blip>
            <a:srcRect r="51468"/>
            <a:stretch>
              <a:fillRect/>
            </a:stretch>
          </p:blipFill>
          <p:spPr bwMode="auto">
            <a:xfrm>
              <a:off x="5805143" y="2906438"/>
              <a:ext cx="190577" cy="404452"/>
            </a:xfrm>
            <a:prstGeom prst="rect">
              <a:avLst/>
            </a:prstGeom>
            <a:noFill/>
            <a:ln w="9525">
              <a:noFill/>
              <a:miter lim="800000"/>
              <a:headEnd/>
              <a:tailEnd/>
            </a:ln>
          </p:spPr>
        </p:pic>
        <p:pic>
          <p:nvPicPr>
            <p:cNvPr id="75" name="Picture 48" descr="pictograms.png"/>
            <p:cNvPicPr>
              <a:picLocks noChangeAspect="1"/>
            </p:cNvPicPr>
            <p:nvPr/>
          </p:nvPicPr>
          <p:blipFill>
            <a:blip r:embed="rId3" cstate="print">
              <a:lum bright="16000"/>
              <a:grayscl/>
            </a:blip>
            <a:srcRect r="51468"/>
            <a:stretch>
              <a:fillRect/>
            </a:stretch>
          </p:blipFill>
          <p:spPr bwMode="auto">
            <a:xfrm>
              <a:off x="6601947" y="2906438"/>
              <a:ext cx="190577" cy="404452"/>
            </a:xfrm>
            <a:prstGeom prst="rect">
              <a:avLst/>
            </a:prstGeom>
            <a:noFill/>
            <a:ln w="9525">
              <a:noFill/>
              <a:miter lim="800000"/>
              <a:headEnd/>
              <a:tailEnd/>
            </a:ln>
          </p:spPr>
        </p:pic>
        <p:pic>
          <p:nvPicPr>
            <p:cNvPr id="76" name="Picture 48" descr="pictograms.png"/>
            <p:cNvPicPr>
              <a:picLocks noChangeAspect="1"/>
            </p:cNvPicPr>
            <p:nvPr/>
          </p:nvPicPr>
          <p:blipFill>
            <a:blip r:embed="rId3" cstate="print">
              <a:lum bright="16000"/>
              <a:grayscl/>
            </a:blip>
            <a:srcRect r="51468"/>
            <a:stretch>
              <a:fillRect/>
            </a:stretch>
          </p:blipFill>
          <p:spPr bwMode="auto">
            <a:xfrm>
              <a:off x="6203545" y="2906438"/>
              <a:ext cx="190577" cy="404452"/>
            </a:xfrm>
            <a:prstGeom prst="rect">
              <a:avLst/>
            </a:prstGeom>
            <a:noFill/>
            <a:ln w="9525">
              <a:noFill/>
              <a:miter lim="800000"/>
              <a:headEnd/>
              <a:tailEnd/>
            </a:ln>
          </p:spPr>
        </p:pic>
        <p:pic>
          <p:nvPicPr>
            <p:cNvPr id="77" name="Picture 48" descr="pictograms.png"/>
            <p:cNvPicPr>
              <a:picLocks noChangeAspect="1"/>
            </p:cNvPicPr>
            <p:nvPr/>
          </p:nvPicPr>
          <p:blipFill>
            <a:blip r:embed="rId3" cstate="print">
              <a:lum bright="16000"/>
              <a:grayscl/>
            </a:blip>
            <a:srcRect r="51468"/>
            <a:stretch>
              <a:fillRect/>
            </a:stretch>
          </p:blipFill>
          <p:spPr bwMode="auto">
            <a:xfrm>
              <a:off x="5406740" y="2906438"/>
              <a:ext cx="190577" cy="404452"/>
            </a:xfrm>
            <a:prstGeom prst="rect">
              <a:avLst/>
            </a:prstGeom>
            <a:noFill/>
            <a:ln w="9525">
              <a:noFill/>
              <a:miter lim="800000"/>
              <a:headEnd/>
              <a:tailEnd/>
            </a:ln>
          </p:spPr>
        </p:pic>
        <p:pic>
          <p:nvPicPr>
            <p:cNvPr id="78" name="Picture 116" descr="pictograms.png"/>
            <p:cNvPicPr>
              <a:picLocks noChangeAspect="1"/>
            </p:cNvPicPr>
            <p:nvPr/>
          </p:nvPicPr>
          <p:blipFill>
            <a:blip r:embed="rId3" cstate="print">
              <a:lum bright="16000"/>
              <a:grayscl/>
            </a:blip>
            <a:srcRect l="47749"/>
            <a:stretch>
              <a:fillRect/>
            </a:stretch>
          </p:blipFill>
          <p:spPr bwMode="auto">
            <a:xfrm>
              <a:off x="7192313" y="2906438"/>
              <a:ext cx="205050" cy="404452"/>
            </a:xfrm>
            <a:prstGeom prst="rect">
              <a:avLst/>
            </a:prstGeom>
            <a:noFill/>
            <a:ln w="9525">
              <a:noFill/>
              <a:miter lim="800000"/>
              <a:headEnd/>
              <a:tailEnd/>
            </a:ln>
          </p:spPr>
        </p:pic>
        <p:pic>
          <p:nvPicPr>
            <p:cNvPr id="79" name="Picture 116" descr="pictograms.png"/>
            <p:cNvPicPr>
              <a:picLocks noChangeAspect="1"/>
            </p:cNvPicPr>
            <p:nvPr/>
          </p:nvPicPr>
          <p:blipFill>
            <a:blip r:embed="rId3" cstate="print">
              <a:lum bright="16000"/>
              <a:grayscl/>
            </a:blip>
            <a:srcRect l="47749"/>
            <a:stretch>
              <a:fillRect/>
            </a:stretch>
          </p:blipFill>
          <p:spPr bwMode="auto">
            <a:xfrm>
              <a:off x="7803460" y="2058329"/>
              <a:ext cx="205050" cy="404452"/>
            </a:xfrm>
            <a:prstGeom prst="rect">
              <a:avLst/>
            </a:prstGeom>
            <a:noFill/>
            <a:ln w="9525">
              <a:noFill/>
              <a:miter lim="800000"/>
              <a:headEnd/>
              <a:tailEnd/>
            </a:ln>
          </p:spPr>
        </p:pic>
        <p:pic>
          <p:nvPicPr>
            <p:cNvPr id="80" name="Picture 116" descr="pictograms.png"/>
            <p:cNvPicPr>
              <a:picLocks noChangeAspect="1"/>
            </p:cNvPicPr>
            <p:nvPr/>
          </p:nvPicPr>
          <p:blipFill>
            <a:blip r:embed="rId3" cstate="print">
              <a:lum bright="16000"/>
              <a:grayscl/>
            </a:blip>
            <a:srcRect l="47749"/>
            <a:stretch>
              <a:fillRect/>
            </a:stretch>
          </p:blipFill>
          <p:spPr bwMode="auto">
            <a:xfrm>
              <a:off x="7590716" y="2906438"/>
              <a:ext cx="205050" cy="404452"/>
            </a:xfrm>
            <a:prstGeom prst="rect">
              <a:avLst/>
            </a:prstGeom>
            <a:noFill/>
            <a:ln w="9525">
              <a:noFill/>
              <a:miter lim="800000"/>
              <a:headEnd/>
              <a:tailEnd/>
            </a:ln>
          </p:spPr>
        </p:pic>
        <p:pic>
          <p:nvPicPr>
            <p:cNvPr id="81" name="Picture 48" descr="pictograms.png"/>
            <p:cNvPicPr>
              <a:picLocks noChangeAspect="1"/>
            </p:cNvPicPr>
            <p:nvPr/>
          </p:nvPicPr>
          <p:blipFill>
            <a:blip r:embed="rId3" cstate="print">
              <a:lum bright="16000"/>
              <a:grayscl/>
            </a:blip>
            <a:srcRect r="51468"/>
            <a:stretch>
              <a:fillRect/>
            </a:stretch>
          </p:blipFill>
          <p:spPr bwMode="auto">
            <a:xfrm>
              <a:off x="7000349" y="2906438"/>
              <a:ext cx="190577" cy="404452"/>
            </a:xfrm>
            <a:prstGeom prst="rect">
              <a:avLst/>
            </a:prstGeom>
            <a:noFill/>
            <a:ln w="9525">
              <a:noFill/>
              <a:miter lim="800000"/>
              <a:headEnd/>
              <a:tailEnd/>
            </a:ln>
          </p:spPr>
        </p:pic>
        <p:pic>
          <p:nvPicPr>
            <p:cNvPr id="82" name="Picture 48" descr="pictograms.png"/>
            <p:cNvPicPr>
              <a:picLocks noChangeAspect="1"/>
            </p:cNvPicPr>
            <p:nvPr/>
          </p:nvPicPr>
          <p:blipFill>
            <a:blip r:embed="rId3" cstate="print">
              <a:lum bright="16000"/>
              <a:grayscl/>
            </a:blip>
            <a:srcRect r="51468"/>
            <a:stretch>
              <a:fillRect/>
            </a:stretch>
          </p:blipFill>
          <p:spPr bwMode="auto">
            <a:xfrm>
              <a:off x="7797154" y="2906438"/>
              <a:ext cx="190577" cy="404452"/>
            </a:xfrm>
            <a:prstGeom prst="rect">
              <a:avLst/>
            </a:prstGeom>
            <a:noFill/>
            <a:ln w="9525">
              <a:noFill/>
              <a:miter lim="800000"/>
              <a:headEnd/>
              <a:tailEnd/>
            </a:ln>
          </p:spPr>
        </p:pic>
        <p:pic>
          <p:nvPicPr>
            <p:cNvPr id="83" name="Picture 48" descr="pictograms.png"/>
            <p:cNvPicPr>
              <a:picLocks noChangeAspect="1"/>
            </p:cNvPicPr>
            <p:nvPr/>
          </p:nvPicPr>
          <p:blipFill>
            <a:blip r:embed="rId3" cstate="print">
              <a:lum bright="16000"/>
              <a:grayscl/>
            </a:blip>
            <a:srcRect r="51468"/>
            <a:stretch>
              <a:fillRect/>
            </a:stretch>
          </p:blipFill>
          <p:spPr bwMode="auto">
            <a:xfrm>
              <a:off x="8195556" y="2906438"/>
              <a:ext cx="190577" cy="404452"/>
            </a:xfrm>
            <a:prstGeom prst="rect">
              <a:avLst/>
            </a:prstGeom>
            <a:noFill/>
            <a:ln w="9525">
              <a:noFill/>
              <a:miter lim="800000"/>
              <a:headEnd/>
              <a:tailEnd/>
            </a:ln>
          </p:spPr>
        </p:pic>
        <p:pic>
          <p:nvPicPr>
            <p:cNvPr id="84" name="Picture 48" descr="pictograms.png"/>
            <p:cNvPicPr>
              <a:picLocks noChangeAspect="1"/>
            </p:cNvPicPr>
            <p:nvPr/>
          </p:nvPicPr>
          <p:blipFill>
            <a:blip r:embed="rId3" cstate="print">
              <a:lum bright="16000"/>
              <a:grayscl/>
            </a:blip>
            <a:srcRect r="51468"/>
            <a:stretch>
              <a:fillRect/>
            </a:stretch>
          </p:blipFill>
          <p:spPr bwMode="auto">
            <a:xfrm>
              <a:off x="7398751" y="2906438"/>
              <a:ext cx="190577" cy="404452"/>
            </a:xfrm>
            <a:prstGeom prst="rect">
              <a:avLst/>
            </a:prstGeom>
            <a:noFill/>
            <a:ln w="9525">
              <a:noFill/>
              <a:miter lim="800000"/>
              <a:headEnd/>
              <a:tailEnd/>
            </a:ln>
          </p:spPr>
        </p:pic>
        <p:pic>
          <p:nvPicPr>
            <p:cNvPr id="85" name="Picture 116" descr="pictograms.png"/>
            <p:cNvPicPr>
              <a:picLocks noChangeAspect="1"/>
            </p:cNvPicPr>
            <p:nvPr/>
          </p:nvPicPr>
          <p:blipFill>
            <a:blip r:embed="rId3" cstate="print">
              <a:lum bright="16000"/>
              <a:grayscl/>
            </a:blip>
            <a:srcRect l="47749"/>
            <a:stretch>
              <a:fillRect/>
            </a:stretch>
          </p:blipFill>
          <p:spPr bwMode="auto">
            <a:xfrm>
              <a:off x="5997734" y="3329348"/>
              <a:ext cx="205050" cy="404452"/>
            </a:xfrm>
            <a:prstGeom prst="rect">
              <a:avLst/>
            </a:prstGeom>
            <a:noFill/>
            <a:ln w="9525">
              <a:noFill/>
              <a:miter lim="800000"/>
              <a:headEnd/>
              <a:tailEnd/>
            </a:ln>
          </p:spPr>
        </p:pic>
        <p:pic>
          <p:nvPicPr>
            <p:cNvPr id="86" name="Picture 116" descr="pictograms.png"/>
            <p:cNvPicPr>
              <a:picLocks noChangeAspect="1"/>
            </p:cNvPicPr>
            <p:nvPr/>
          </p:nvPicPr>
          <p:blipFill>
            <a:blip r:embed="rId3" cstate="print">
              <a:lum bright="16000"/>
              <a:grayscl/>
            </a:blip>
            <a:srcRect l="47749"/>
            <a:stretch>
              <a:fillRect/>
            </a:stretch>
          </p:blipFill>
          <p:spPr bwMode="auto">
            <a:xfrm>
              <a:off x="6794538" y="3329348"/>
              <a:ext cx="205050" cy="404452"/>
            </a:xfrm>
            <a:prstGeom prst="rect">
              <a:avLst/>
            </a:prstGeom>
            <a:noFill/>
            <a:ln w="9525">
              <a:noFill/>
              <a:miter lim="800000"/>
              <a:headEnd/>
              <a:tailEnd/>
            </a:ln>
          </p:spPr>
        </p:pic>
        <p:pic>
          <p:nvPicPr>
            <p:cNvPr id="87" name="Picture 116" descr="pictograms.png"/>
            <p:cNvPicPr>
              <a:picLocks noChangeAspect="1"/>
            </p:cNvPicPr>
            <p:nvPr/>
          </p:nvPicPr>
          <p:blipFill>
            <a:blip r:embed="rId3" cstate="print">
              <a:lum bright="16000"/>
              <a:grayscl/>
            </a:blip>
            <a:srcRect l="47749"/>
            <a:stretch>
              <a:fillRect/>
            </a:stretch>
          </p:blipFill>
          <p:spPr bwMode="auto">
            <a:xfrm>
              <a:off x="6396136" y="3329348"/>
              <a:ext cx="205050" cy="404452"/>
            </a:xfrm>
            <a:prstGeom prst="rect">
              <a:avLst/>
            </a:prstGeom>
            <a:noFill/>
            <a:ln w="9525">
              <a:noFill/>
              <a:miter lim="800000"/>
              <a:headEnd/>
              <a:tailEnd/>
            </a:ln>
          </p:spPr>
        </p:pic>
        <p:pic>
          <p:nvPicPr>
            <p:cNvPr id="88" name="Picture 116" descr="pictograms.png"/>
            <p:cNvPicPr>
              <a:picLocks noChangeAspect="1"/>
            </p:cNvPicPr>
            <p:nvPr/>
          </p:nvPicPr>
          <p:blipFill>
            <a:blip r:embed="rId3" cstate="print">
              <a:lum bright="16000"/>
              <a:grayscl/>
            </a:blip>
            <a:srcRect l="47749"/>
            <a:stretch>
              <a:fillRect/>
            </a:stretch>
          </p:blipFill>
          <p:spPr bwMode="auto">
            <a:xfrm>
              <a:off x="5818355" y="3329348"/>
              <a:ext cx="205050" cy="404452"/>
            </a:xfrm>
            <a:prstGeom prst="rect">
              <a:avLst/>
            </a:prstGeom>
            <a:noFill/>
            <a:ln w="9525">
              <a:noFill/>
              <a:miter lim="800000"/>
              <a:headEnd/>
              <a:tailEnd/>
            </a:ln>
          </p:spPr>
        </p:pic>
        <p:pic>
          <p:nvPicPr>
            <p:cNvPr id="90" name="Picture 48" descr="pictograms.png"/>
            <p:cNvPicPr>
              <a:picLocks noChangeAspect="1"/>
            </p:cNvPicPr>
            <p:nvPr/>
          </p:nvPicPr>
          <p:blipFill>
            <a:blip r:embed="rId3" cstate="print">
              <a:lum bright="16000"/>
              <a:grayscl/>
            </a:blip>
            <a:srcRect r="51468"/>
            <a:stretch>
              <a:fillRect/>
            </a:stretch>
          </p:blipFill>
          <p:spPr bwMode="auto">
            <a:xfrm>
              <a:off x="6602574" y="3329348"/>
              <a:ext cx="190577" cy="404452"/>
            </a:xfrm>
            <a:prstGeom prst="rect">
              <a:avLst/>
            </a:prstGeom>
            <a:noFill/>
            <a:ln w="9525">
              <a:noFill/>
              <a:miter lim="800000"/>
              <a:headEnd/>
              <a:tailEnd/>
            </a:ln>
          </p:spPr>
        </p:pic>
        <p:pic>
          <p:nvPicPr>
            <p:cNvPr id="91" name="Picture 48" descr="pictograms.png"/>
            <p:cNvPicPr>
              <a:picLocks noChangeAspect="1"/>
            </p:cNvPicPr>
            <p:nvPr/>
          </p:nvPicPr>
          <p:blipFill>
            <a:blip r:embed="rId3" cstate="print">
              <a:lum bright="16000"/>
              <a:grayscl/>
            </a:blip>
            <a:srcRect r="51468"/>
            <a:stretch>
              <a:fillRect/>
            </a:stretch>
          </p:blipFill>
          <p:spPr bwMode="auto">
            <a:xfrm>
              <a:off x="6204172" y="3329348"/>
              <a:ext cx="190577" cy="404452"/>
            </a:xfrm>
            <a:prstGeom prst="rect">
              <a:avLst/>
            </a:prstGeom>
            <a:noFill/>
            <a:ln w="9525">
              <a:noFill/>
              <a:miter lim="800000"/>
              <a:headEnd/>
              <a:tailEnd/>
            </a:ln>
          </p:spPr>
        </p:pic>
        <p:pic>
          <p:nvPicPr>
            <p:cNvPr id="92" name="Picture 48" descr="pictograms.png"/>
            <p:cNvPicPr>
              <a:picLocks noChangeAspect="1"/>
            </p:cNvPicPr>
            <p:nvPr/>
          </p:nvPicPr>
          <p:blipFill>
            <a:blip r:embed="rId3" cstate="print">
              <a:lum bright="16000"/>
              <a:grayscl/>
            </a:blip>
            <a:srcRect r="51468"/>
            <a:stretch>
              <a:fillRect/>
            </a:stretch>
          </p:blipFill>
          <p:spPr bwMode="auto">
            <a:xfrm>
              <a:off x="6408613" y="2897138"/>
              <a:ext cx="190577" cy="404452"/>
            </a:xfrm>
            <a:prstGeom prst="rect">
              <a:avLst/>
            </a:prstGeom>
            <a:noFill/>
            <a:ln w="9525">
              <a:noFill/>
              <a:miter lim="800000"/>
              <a:headEnd/>
              <a:tailEnd/>
            </a:ln>
          </p:spPr>
        </p:pic>
        <p:pic>
          <p:nvPicPr>
            <p:cNvPr id="94" name="Picture 116" descr="pictograms.png"/>
            <p:cNvPicPr>
              <a:picLocks noChangeAspect="1"/>
            </p:cNvPicPr>
            <p:nvPr/>
          </p:nvPicPr>
          <p:blipFill>
            <a:blip r:embed="rId3" cstate="print">
              <a:lum bright="16000"/>
              <a:grayscl/>
            </a:blip>
            <a:srcRect l="47749"/>
            <a:stretch>
              <a:fillRect/>
            </a:stretch>
          </p:blipFill>
          <p:spPr bwMode="auto">
            <a:xfrm>
              <a:off x="7192941" y="3329348"/>
              <a:ext cx="205050" cy="404452"/>
            </a:xfrm>
            <a:prstGeom prst="rect">
              <a:avLst/>
            </a:prstGeom>
            <a:noFill/>
            <a:ln w="9525">
              <a:noFill/>
              <a:miter lim="800000"/>
              <a:headEnd/>
              <a:tailEnd/>
            </a:ln>
          </p:spPr>
        </p:pic>
        <p:pic>
          <p:nvPicPr>
            <p:cNvPr id="96" name="Picture 116" descr="pictograms.png"/>
            <p:cNvPicPr>
              <a:picLocks noChangeAspect="1"/>
            </p:cNvPicPr>
            <p:nvPr/>
          </p:nvPicPr>
          <p:blipFill>
            <a:blip r:embed="rId3" cstate="print">
              <a:lum bright="16000"/>
              <a:grayscl/>
            </a:blip>
            <a:srcRect l="47749"/>
            <a:stretch>
              <a:fillRect/>
            </a:stretch>
          </p:blipFill>
          <p:spPr bwMode="auto">
            <a:xfrm>
              <a:off x="7591343" y="3329348"/>
              <a:ext cx="205050" cy="404452"/>
            </a:xfrm>
            <a:prstGeom prst="rect">
              <a:avLst/>
            </a:prstGeom>
            <a:noFill/>
            <a:ln w="9525">
              <a:noFill/>
              <a:miter lim="800000"/>
              <a:headEnd/>
              <a:tailEnd/>
            </a:ln>
          </p:spPr>
        </p:pic>
        <p:pic>
          <p:nvPicPr>
            <p:cNvPr id="97" name="Picture 48" descr="pictograms.png"/>
            <p:cNvPicPr>
              <a:picLocks noChangeAspect="1"/>
            </p:cNvPicPr>
            <p:nvPr/>
          </p:nvPicPr>
          <p:blipFill>
            <a:blip r:embed="rId3" cstate="print">
              <a:lum bright="16000"/>
              <a:grayscl/>
            </a:blip>
            <a:srcRect r="51468"/>
            <a:stretch>
              <a:fillRect/>
            </a:stretch>
          </p:blipFill>
          <p:spPr bwMode="auto">
            <a:xfrm>
              <a:off x="7000976" y="3329348"/>
              <a:ext cx="190577" cy="404452"/>
            </a:xfrm>
            <a:prstGeom prst="rect">
              <a:avLst/>
            </a:prstGeom>
            <a:noFill/>
            <a:ln w="9525">
              <a:noFill/>
              <a:miter lim="800000"/>
              <a:headEnd/>
              <a:tailEnd/>
            </a:ln>
          </p:spPr>
        </p:pic>
        <p:pic>
          <p:nvPicPr>
            <p:cNvPr id="99" name="Picture 48" descr="pictograms.png"/>
            <p:cNvPicPr>
              <a:picLocks noChangeAspect="1"/>
            </p:cNvPicPr>
            <p:nvPr/>
          </p:nvPicPr>
          <p:blipFill>
            <a:blip r:embed="rId3" cstate="print">
              <a:lum bright="16000"/>
              <a:grayscl/>
            </a:blip>
            <a:srcRect r="51468"/>
            <a:stretch>
              <a:fillRect/>
            </a:stretch>
          </p:blipFill>
          <p:spPr bwMode="auto">
            <a:xfrm>
              <a:off x="7797781" y="3329348"/>
              <a:ext cx="190577" cy="404452"/>
            </a:xfrm>
            <a:prstGeom prst="rect">
              <a:avLst/>
            </a:prstGeom>
            <a:noFill/>
            <a:ln w="9525">
              <a:noFill/>
              <a:miter lim="800000"/>
              <a:headEnd/>
              <a:tailEnd/>
            </a:ln>
          </p:spPr>
        </p:pic>
        <p:pic>
          <p:nvPicPr>
            <p:cNvPr id="100" name="Picture 48" descr="pictograms.png"/>
            <p:cNvPicPr>
              <a:picLocks noChangeAspect="1"/>
            </p:cNvPicPr>
            <p:nvPr/>
          </p:nvPicPr>
          <p:blipFill>
            <a:blip r:embed="rId3" cstate="print">
              <a:lum bright="16000"/>
              <a:grayscl/>
            </a:blip>
            <a:srcRect r="51468"/>
            <a:stretch>
              <a:fillRect/>
            </a:stretch>
          </p:blipFill>
          <p:spPr bwMode="auto">
            <a:xfrm>
              <a:off x="8008449" y="2905293"/>
              <a:ext cx="190577" cy="404452"/>
            </a:xfrm>
            <a:prstGeom prst="rect">
              <a:avLst/>
            </a:prstGeom>
            <a:noFill/>
            <a:ln w="9525">
              <a:noFill/>
              <a:miter lim="800000"/>
              <a:headEnd/>
              <a:tailEnd/>
            </a:ln>
          </p:spPr>
        </p:pic>
        <p:pic>
          <p:nvPicPr>
            <p:cNvPr id="104" name="Picture 48" descr="pictograms.png"/>
            <p:cNvPicPr>
              <a:picLocks noChangeAspect="1"/>
            </p:cNvPicPr>
            <p:nvPr/>
          </p:nvPicPr>
          <p:blipFill>
            <a:blip r:embed="rId3" cstate="print">
              <a:lum bright="16000"/>
              <a:grayscl/>
            </a:blip>
            <a:srcRect r="51468"/>
            <a:stretch>
              <a:fillRect/>
            </a:stretch>
          </p:blipFill>
          <p:spPr bwMode="auto">
            <a:xfrm>
              <a:off x="7399379" y="3329348"/>
              <a:ext cx="190577" cy="404452"/>
            </a:xfrm>
            <a:prstGeom prst="rect">
              <a:avLst/>
            </a:prstGeom>
            <a:noFill/>
            <a:ln w="9525">
              <a:noFill/>
              <a:miter lim="800000"/>
              <a:headEnd/>
              <a:tailEnd/>
            </a:ln>
          </p:spPr>
        </p:pic>
      </p:grpSp>
      <p:sp>
        <p:nvSpPr>
          <p:cNvPr id="105" name="Rectangle 104"/>
          <p:cNvSpPr/>
          <p:nvPr/>
        </p:nvSpPr>
        <p:spPr>
          <a:xfrm>
            <a:off x="1257301" y="1581151"/>
            <a:ext cx="2886075" cy="5619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52524" y="2162174"/>
            <a:ext cx="3133726" cy="4857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162049" y="2657474"/>
            <a:ext cx="3133726" cy="4857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104899" y="3143249"/>
            <a:ext cx="3133726" cy="4857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19203" y="1371601"/>
            <a:ext cx="2990849" cy="299084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Elbow Connector 112"/>
          <p:cNvCxnSpPr/>
          <p:nvPr/>
        </p:nvCxnSpPr>
        <p:spPr>
          <a:xfrm rot="10800000" flipH="1" flipV="1">
            <a:off x="823914" y="1080161"/>
            <a:ext cx="795337" cy="748639"/>
          </a:xfrm>
          <a:prstGeom prst="bentConnector3">
            <a:avLst>
              <a:gd name="adj1" fmla="val -28743"/>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334002" y="3209925"/>
            <a:ext cx="1971675" cy="338554"/>
          </a:xfrm>
          <a:prstGeom prst="rect">
            <a:avLst/>
          </a:prstGeom>
          <a:noFill/>
        </p:spPr>
        <p:txBody>
          <a:bodyPr wrap="square" rtlCol="0">
            <a:spAutoFit/>
          </a:bodyPr>
          <a:lstStyle/>
          <a:p>
            <a:r>
              <a:rPr lang="en-US" sz="1600" b="1" dirty="0" smtClean="0">
                <a:solidFill>
                  <a:schemeClr val="accent1"/>
                </a:solidFill>
              </a:rPr>
              <a:t>Even worse…</a:t>
            </a:r>
          </a:p>
        </p:txBody>
      </p:sp>
      <p:pic>
        <p:nvPicPr>
          <p:cNvPr id="118" name="Picture 117" descr="Yourcompetitor_logo.jpg"/>
          <p:cNvPicPr>
            <a:picLocks noChangeAspect="1"/>
          </p:cNvPicPr>
          <p:nvPr/>
        </p:nvPicPr>
        <p:blipFill>
          <a:blip r:embed="rId4" cstate="print"/>
          <a:stretch>
            <a:fillRect/>
          </a:stretch>
        </p:blipFill>
        <p:spPr>
          <a:xfrm>
            <a:off x="5483225" y="3664293"/>
            <a:ext cx="2241550" cy="666407"/>
          </a:xfrm>
          <a:prstGeom prst="rect">
            <a:avLst/>
          </a:prstGeom>
        </p:spPr>
      </p:pic>
      <p:sp>
        <p:nvSpPr>
          <p:cNvPr id="120" name="TextBox 119"/>
          <p:cNvSpPr txBox="1"/>
          <p:nvPr/>
        </p:nvSpPr>
        <p:spPr>
          <a:xfrm>
            <a:off x="5362577" y="1695451"/>
            <a:ext cx="3486149" cy="584775"/>
          </a:xfrm>
          <a:prstGeom prst="rect">
            <a:avLst/>
          </a:prstGeom>
          <a:noFill/>
        </p:spPr>
        <p:txBody>
          <a:bodyPr wrap="square" rtlCol="0">
            <a:spAutoFit/>
          </a:bodyPr>
          <a:lstStyle/>
          <a:p>
            <a:r>
              <a:rPr lang="en-US" sz="1600" b="1" dirty="0" smtClean="0">
                <a:solidFill>
                  <a:schemeClr val="accent1"/>
                </a:solidFill>
              </a:rPr>
              <a:t>Most of your employees’ friends aren’t proactively applying.</a:t>
            </a:r>
          </a:p>
        </p:txBody>
      </p:sp>
      <p:sp>
        <p:nvSpPr>
          <p:cNvPr id="121" name="TextBox 120"/>
          <p:cNvSpPr txBox="1"/>
          <p:nvPr/>
        </p:nvSpPr>
        <p:spPr>
          <a:xfrm>
            <a:off x="5343525" y="2362201"/>
            <a:ext cx="3505200" cy="584775"/>
          </a:xfrm>
          <a:prstGeom prst="rect">
            <a:avLst/>
          </a:prstGeom>
          <a:noFill/>
        </p:spPr>
        <p:txBody>
          <a:bodyPr wrap="square" rtlCol="0">
            <a:spAutoFit/>
          </a:bodyPr>
          <a:lstStyle/>
          <a:p>
            <a:r>
              <a:rPr lang="en-US" sz="1600" b="1" dirty="0" smtClean="0">
                <a:solidFill>
                  <a:schemeClr val="accent1"/>
                </a:solidFill>
              </a:rPr>
              <a:t>Many prospects don’t respond when recruiters reach out cold.</a:t>
            </a:r>
          </a:p>
        </p:txBody>
      </p:sp>
      <p:sp>
        <p:nvSpPr>
          <p:cNvPr id="122" name="TextBox 121"/>
          <p:cNvSpPr txBox="1"/>
          <p:nvPr/>
        </p:nvSpPr>
        <p:spPr>
          <a:xfrm>
            <a:off x="5362572" y="828677"/>
            <a:ext cx="3314703" cy="830997"/>
          </a:xfrm>
          <a:prstGeom prst="rect">
            <a:avLst/>
          </a:prstGeom>
          <a:noFill/>
        </p:spPr>
        <p:txBody>
          <a:bodyPr wrap="square" rtlCol="0">
            <a:spAutoFit/>
          </a:bodyPr>
          <a:lstStyle/>
          <a:p>
            <a:r>
              <a:rPr lang="en-US" sz="1600" b="1" dirty="0" smtClean="0">
                <a:solidFill>
                  <a:schemeClr val="accent1"/>
                </a:solidFill>
              </a:rPr>
              <a:t>Bonuses alone don’t motivate employees to refer on a consistent basis.</a:t>
            </a:r>
          </a:p>
        </p:txBody>
      </p:sp>
      <p:sp>
        <p:nvSpPr>
          <p:cNvPr id="123" name="Oval 122"/>
          <p:cNvSpPr/>
          <p:nvPr/>
        </p:nvSpPr>
        <p:spPr bwMode="auto">
          <a:xfrm>
            <a:off x="5019924" y="1162051"/>
            <a:ext cx="269384" cy="269489"/>
          </a:xfrm>
          <a:prstGeom prst="ellipse">
            <a:avLst/>
          </a:prstGeom>
          <a:gradFill flip="none" rotWithShape="1">
            <a:gsLst>
              <a:gs pos="0">
                <a:srgbClr val="C80000"/>
              </a:gs>
              <a:gs pos="100000">
                <a:srgbClr val="FF1414"/>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24" name="Oval 123"/>
          <p:cNvSpPr/>
          <p:nvPr/>
        </p:nvSpPr>
        <p:spPr bwMode="auto">
          <a:xfrm>
            <a:off x="5019924" y="1876426"/>
            <a:ext cx="269384" cy="269489"/>
          </a:xfrm>
          <a:prstGeom prst="ellipse">
            <a:avLst/>
          </a:prstGeom>
          <a:gradFill flip="none" rotWithShape="1">
            <a:gsLst>
              <a:gs pos="0">
                <a:srgbClr val="C80000"/>
              </a:gs>
              <a:gs pos="100000">
                <a:srgbClr val="FF1414"/>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29" name="Oval 128"/>
          <p:cNvSpPr/>
          <p:nvPr/>
        </p:nvSpPr>
        <p:spPr bwMode="auto">
          <a:xfrm>
            <a:off x="5019924" y="2524126"/>
            <a:ext cx="269384" cy="269489"/>
          </a:xfrm>
          <a:prstGeom prst="ellipse">
            <a:avLst/>
          </a:prstGeom>
          <a:gradFill flip="none" rotWithShape="1">
            <a:gsLst>
              <a:gs pos="0">
                <a:srgbClr val="C80000"/>
              </a:gs>
              <a:gs pos="100000">
                <a:srgbClr val="FF1414"/>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131" name="Oval 130"/>
          <p:cNvSpPr/>
          <p:nvPr/>
        </p:nvSpPr>
        <p:spPr bwMode="auto">
          <a:xfrm>
            <a:off x="5019924" y="3257551"/>
            <a:ext cx="269384" cy="269489"/>
          </a:xfrm>
          <a:prstGeom prst="ellipse">
            <a:avLst/>
          </a:prstGeom>
          <a:gradFill flip="none" rotWithShape="1">
            <a:gsLst>
              <a:gs pos="0">
                <a:srgbClr val="C80000"/>
              </a:gs>
              <a:gs pos="100000">
                <a:srgbClr val="FF1414"/>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cxnSp>
        <p:nvCxnSpPr>
          <p:cNvPr id="132" name="Straight Arrow Connector 131"/>
          <p:cNvCxnSpPr>
            <a:endCxn id="123" idx="2"/>
          </p:cNvCxnSpPr>
          <p:nvPr/>
        </p:nvCxnSpPr>
        <p:spPr>
          <a:xfrm flipV="1">
            <a:off x="3838577" y="1296796"/>
            <a:ext cx="1181349" cy="474855"/>
          </a:xfrm>
          <a:prstGeom prst="straightConnector1">
            <a:avLst/>
          </a:prstGeom>
          <a:ln w="25400">
            <a:solidFill>
              <a:schemeClr val="tx1">
                <a:lumMod val="65000"/>
                <a:lumOff val="3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24" idx="2"/>
          </p:cNvCxnSpPr>
          <p:nvPr/>
        </p:nvCxnSpPr>
        <p:spPr>
          <a:xfrm flipV="1">
            <a:off x="4133850" y="2011171"/>
            <a:ext cx="886074" cy="208155"/>
          </a:xfrm>
          <a:prstGeom prst="straightConnector1">
            <a:avLst/>
          </a:prstGeom>
          <a:ln w="25400">
            <a:solidFill>
              <a:schemeClr val="tx1">
                <a:lumMod val="50000"/>
                <a:lumOff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29" idx="2"/>
          </p:cNvCxnSpPr>
          <p:nvPr/>
        </p:nvCxnSpPr>
        <p:spPr>
          <a:xfrm>
            <a:off x="4248150" y="2647950"/>
            <a:ext cx="771774" cy="10920"/>
          </a:xfrm>
          <a:prstGeom prst="straightConnector1">
            <a:avLst/>
          </a:prstGeom>
          <a:ln w="25400">
            <a:solidFill>
              <a:schemeClr val="tx1">
                <a:lumMod val="50000"/>
                <a:lumOff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010025" y="3714750"/>
            <a:ext cx="1428750" cy="209550"/>
          </a:xfrm>
          <a:prstGeom prst="straightConnector1">
            <a:avLst/>
          </a:prstGeom>
          <a:ln w="25400">
            <a:solidFill>
              <a:schemeClr val="tx1">
                <a:lumMod val="50000"/>
                <a:lumOff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98" name="Picture 2"/>
          <p:cNvPicPr>
            <a:picLocks noChangeAspect="1" noChangeArrowheads="1"/>
          </p:cNvPicPr>
          <p:nvPr/>
        </p:nvPicPr>
        <p:blipFill>
          <a:blip r:embed="rId5" cstate="print"/>
          <a:srcRect/>
          <a:stretch>
            <a:fillRect/>
          </a:stretch>
        </p:blipFill>
        <p:spPr bwMode="auto">
          <a:xfrm>
            <a:off x="2004754" y="1618240"/>
            <a:ext cx="642778" cy="629660"/>
          </a:xfrm>
          <a:prstGeom prst="rect">
            <a:avLst/>
          </a:prstGeom>
          <a:noFill/>
          <a:ln w="9525">
            <a:noFill/>
            <a:miter lim="800000"/>
            <a:headEnd/>
            <a:tailEnd/>
          </a:ln>
        </p:spPr>
      </p:pic>
      <p:pic>
        <p:nvPicPr>
          <p:cNvPr id="101" name="Picture 3"/>
          <p:cNvPicPr>
            <a:picLocks noChangeAspect="1" noChangeArrowheads="1"/>
          </p:cNvPicPr>
          <p:nvPr/>
        </p:nvPicPr>
        <p:blipFill>
          <a:blip r:embed="rId6" cstate="print"/>
          <a:srcRect/>
          <a:stretch>
            <a:fillRect/>
          </a:stretch>
        </p:blipFill>
        <p:spPr bwMode="auto">
          <a:xfrm>
            <a:off x="2985322" y="2619375"/>
            <a:ext cx="531123" cy="514350"/>
          </a:xfrm>
          <a:prstGeom prst="rect">
            <a:avLst/>
          </a:prstGeom>
          <a:noFill/>
          <a:ln w="9525">
            <a:noFill/>
            <a:miter lim="800000"/>
            <a:headEnd/>
            <a:tailEnd/>
          </a:ln>
        </p:spPr>
      </p:pic>
      <p:pic>
        <p:nvPicPr>
          <p:cNvPr id="102" name="Picture 4"/>
          <p:cNvPicPr>
            <a:picLocks noChangeAspect="1" noChangeArrowheads="1"/>
          </p:cNvPicPr>
          <p:nvPr/>
        </p:nvPicPr>
        <p:blipFill>
          <a:blip r:embed="rId7" cstate="print"/>
          <a:srcRect/>
          <a:stretch>
            <a:fillRect/>
          </a:stretch>
        </p:blipFill>
        <p:spPr bwMode="auto">
          <a:xfrm>
            <a:off x="1866132" y="3048001"/>
            <a:ext cx="600180" cy="581025"/>
          </a:xfrm>
          <a:prstGeom prst="rect">
            <a:avLst/>
          </a:prstGeom>
          <a:noFill/>
          <a:ln w="9525">
            <a:noFill/>
            <a:miter lim="800000"/>
            <a:headEnd/>
            <a:tailEnd/>
          </a:ln>
        </p:spPr>
      </p:pic>
      <p:sp>
        <p:nvSpPr>
          <p:cNvPr id="103" name="TextBox 102"/>
          <p:cNvSpPr txBox="1"/>
          <p:nvPr/>
        </p:nvSpPr>
        <p:spPr>
          <a:xfrm>
            <a:off x="762001" y="790576"/>
            <a:ext cx="1924051" cy="584775"/>
          </a:xfrm>
          <a:prstGeom prst="rect">
            <a:avLst/>
          </a:prstGeom>
          <a:noFill/>
        </p:spPr>
        <p:txBody>
          <a:bodyPr wrap="square" rtlCol="0">
            <a:spAutoFit/>
          </a:bodyPr>
          <a:lstStyle/>
          <a:p>
            <a:r>
              <a:rPr lang="en-US" sz="1600" b="1" dirty="0" smtClean="0">
                <a:solidFill>
                  <a:schemeClr val="bg2"/>
                </a:solidFill>
              </a:rPr>
              <a:t>Your employees’ connections</a:t>
            </a:r>
          </a:p>
        </p:txBody>
      </p:sp>
      <p:sp>
        <p:nvSpPr>
          <p:cNvPr id="95" name="Rectangle 94"/>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32"/>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2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2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2000"/>
                                        <p:tgtEl>
                                          <p:spTgt spid="106"/>
                                        </p:tgtEl>
                                      </p:cBhvr>
                                    </p:animEffect>
                                  </p:childTnLst>
                                </p:cTn>
                              </p:par>
                              <p:par>
                                <p:cTn id="27" presetID="1" presetClass="entr" presetSubtype="0" fill="hold"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01"/>
                                        </p:tgtEl>
                                      </p:cBhvr>
                                    </p:animEffect>
                                    <p:set>
                                      <p:cBhvr>
                                        <p:cTn id="37" dur="1" fill="hold">
                                          <p:stCondLst>
                                            <p:cond delay="1999"/>
                                          </p:stCondLst>
                                        </p:cTn>
                                        <p:tgtEl>
                                          <p:spTgt spid="10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3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2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20"/>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2000"/>
                                        <p:tgtEl>
                                          <p:spTgt spid="107"/>
                                        </p:tgtEl>
                                      </p:cBhvr>
                                    </p:animEffect>
                                  </p:childTnLst>
                                </p:cTn>
                              </p:par>
                              <p:par>
                                <p:cTn id="47" presetID="1" presetClass="entr" presetSubtype="0" fill="hold"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3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2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2000"/>
                                        <p:tgtEl>
                                          <p:spTgt spid="108"/>
                                        </p:tgtEl>
                                      </p:cBhvr>
                                    </p:animEffect>
                                  </p:childTnLst>
                                </p:cTn>
                              </p:par>
                              <p:par>
                                <p:cTn id="68" presetID="1" presetClass="entr" presetSubtype="0" fill="hold" nodeType="withEffect">
                                  <p:stCondLst>
                                    <p:cond delay="0"/>
                                  </p:stCondLst>
                                  <p:childTnLst>
                                    <p:set>
                                      <p:cBhvr>
                                        <p:cTn id="69" dur="1" fill="hold">
                                          <p:stCondLst>
                                            <p:cond delay="0"/>
                                          </p:stCondLst>
                                        </p:cTn>
                                        <p:tgtEl>
                                          <p:spTgt spid="13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18"/>
                                        </p:tgtEl>
                                        <p:attrNameLst>
                                          <p:attrName>style.visibility</p:attrName>
                                        </p:attrNameLst>
                                      </p:cBhvr>
                                      <p:to>
                                        <p:strVal val="visible"/>
                                      </p:to>
                                    </p:set>
                                  </p:childTnLst>
                                </p:cTn>
                              </p:par>
                              <p:par>
                                <p:cTn id="72" presetID="10" presetClass="exit" presetSubtype="0" fill="hold" nodeType="withEffect">
                                  <p:stCondLst>
                                    <p:cond delay="0"/>
                                  </p:stCondLst>
                                  <p:childTnLst>
                                    <p:animEffect transition="out" filter="fade">
                                      <p:cBhvr>
                                        <p:cTn id="73" dur="2000"/>
                                        <p:tgtEl>
                                          <p:spTgt spid="102"/>
                                        </p:tgtEl>
                                      </p:cBhvr>
                                    </p:animEffect>
                                    <p:set>
                                      <p:cBhvr>
                                        <p:cTn id="74" dur="1" fill="hold">
                                          <p:stCondLst>
                                            <p:cond delay="19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20" grpId="0"/>
      <p:bldP spid="120" grpId="1"/>
      <p:bldP spid="121" grpId="0"/>
      <p:bldP spid="121" grpId="1"/>
      <p:bldP spid="122" grpId="0"/>
      <p:bldP spid="122" grpId="1"/>
      <p:bldP spid="123" grpId="0" animBg="1"/>
      <p:bldP spid="123" grpId="1" animBg="1"/>
      <p:bldP spid="124" grpId="0" animBg="1"/>
      <p:bldP spid="124" grpId="1" animBg="1"/>
      <p:bldP spid="129" grpId="0" animBg="1"/>
      <p:bldP spid="12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84"/>
          <p:cNvSpPr>
            <a:spLocks noChangeArrowheads="1"/>
          </p:cNvSpPr>
          <p:nvPr/>
        </p:nvSpPr>
        <p:spPr bwMode="auto">
          <a:xfrm>
            <a:off x="1" y="1040262"/>
            <a:ext cx="4638675" cy="1998214"/>
          </a:xfrm>
          <a:prstGeom prst="rect">
            <a:avLst/>
          </a:prstGeom>
          <a:gradFill flip="none" rotWithShape="1">
            <a:gsLst>
              <a:gs pos="0">
                <a:schemeClr val="tx1">
                  <a:lumMod val="65000"/>
                  <a:lumOff val="35000"/>
                </a:schemeClr>
              </a:gs>
              <a:gs pos="100000">
                <a:schemeClr val="tx1"/>
              </a:gs>
            </a:gsLst>
            <a:lin ang="5400000" scaled="1"/>
            <a:tileRect/>
          </a:gradFill>
          <a:ln w="50800">
            <a:noFill/>
          </a:ln>
          <a:extLst/>
        </p:spPr>
        <p:txBody>
          <a:bodyPr wrap="none" lIns="45681" tIns="22839" rIns="45681" bIns="22839" anchor="ctr"/>
          <a:lstStyle/>
          <a:p>
            <a:pPr defTabSz="456880" fontAlgn="base">
              <a:spcBef>
                <a:spcPct val="0"/>
              </a:spcBef>
              <a:spcAft>
                <a:spcPct val="0"/>
              </a:spcAft>
            </a:pPr>
            <a:endParaRPr lang="en-US" sz="900" dirty="0">
              <a:solidFill>
                <a:srgbClr val="000000"/>
              </a:solidFill>
              <a:ea typeface="MS PGothic" pitchFamily="34" charset="-128"/>
              <a:cs typeface="Arial" pitchFamily="34" charset="0"/>
            </a:endParaRPr>
          </a:p>
        </p:txBody>
      </p:sp>
      <p:sp>
        <p:nvSpPr>
          <p:cNvPr id="209" name="Rectangle 84"/>
          <p:cNvSpPr>
            <a:spLocks noChangeArrowheads="1"/>
          </p:cNvSpPr>
          <p:nvPr/>
        </p:nvSpPr>
        <p:spPr bwMode="auto">
          <a:xfrm>
            <a:off x="4638677" y="1040261"/>
            <a:ext cx="4505325" cy="1998213"/>
          </a:xfrm>
          <a:prstGeom prst="rect">
            <a:avLst/>
          </a:prstGeom>
          <a:gradFill flip="none" rotWithShape="1">
            <a:gsLst>
              <a:gs pos="0">
                <a:srgbClr val="C80000"/>
              </a:gs>
              <a:gs pos="100000">
                <a:srgbClr val="FF1414"/>
              </a:gs>
            </a:gsLst>
            <a:lin ang="16200000" scaled="1"/>
            <a:tileRect/>
          </a:gradFill>
          <a:ln>
            <a:noFill/>
          </a:ln>
          <a:extLst/>
        </p:spPr>
        <p:txBody>
          <a:bodyPr wrap="square" rIns="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ea typeface="ヒラギノ角ゴ Pro W3"/>
              <a:cs typeface="ヒラギノ角ゴ Pro W3"/>
            </a:endParaRPr>
          </a:p>
        </p:txBody>
      </p:sp>
      <p:sp>
        <p:nvSpPr>
          <p:cNvPr id="194" name="TextBox 193"/>
          <p:cNvSpPr txBox="1"/>
          <p:nvPr/>
        </p:nvSpPr>
        <p:spPr>
          <a:xfrm>
            <a:off x="5219703" y="1314449"/>
            <a:ext cx="3257549" cy="1492716"/>
          </a:xfrm>
          <a:prstGeom prst="rect">
            <a:avLst/>
          </a:prstGeom>
          <a:noFill/>
        </p:spPr>
        <p:txBody>
          <a:bodyPr wrap="square" rtlCol="0">
            <a:spAutoFit/>
          </a:bodyPr>
          <a:lstStyle/>
          <a:p>
            <a:r>
              <a:rPr lang="en-US" sz="3900" b="1" dirty="0" smtClean="0">
                <a:solidFill>
                  <a:schemeClr val="bg1"/>
                </a:solidFill>
                <a:effectLst>
                  <a:outerShdw blurRad="50800" dist="38100" dir="8100000" algn="tr" rotWithShape="0">
                    <a:prstClr val="black">
                      <a:alpha val="40000"/>
                    </a:prstClr>
                  </a:outerShdw>
                </a:effectLst>
              </a:rPr>
              <a:t>#1 MISSED </a:t>
            </a:r>
            <a:r>
              <a:rPr lang="en-US" sz="2800" b="1" dirty="0" smtClean="0">
                <a:solidFill>
                  <a:schemeClr val="bg1"/>
                </a:solidFill>
                <a:effectLst>
                  <a:outerShdw blurRad="50800" dist="38100" dir="8100000" algn="tr" rotWithShape="0">
                    <a:prstClr val="black">
                      <a:alpha val="40000"/>
                    </a:prstClr>
                  </a:outerShdw>
                </a:effectLst>
              </a:rPr>
              <a:t>OPPORTUNITY</a:t>
            </a:r>
          </a:p>
          <a:p>
            <a:r>
              <a:rPr lang="en-US" sz="2400" b="1" dirty="0" smtClean="0">
                <a:solidFill>
                  <a:schemeClr val="bg1"/>
                </a:solidFill>
                <a:effectLst>
                  <a:outerShdw blurRad="50800" dist="38100" dir="8100000" algn="tr" rotWithShape="0">
                    <a:prstClr val="black">
                      <a:alpha val="40000"/>
                    </a:prstClr>
                  </a:outerShdw>
                </a:effectLst>
              </a:rPr>
              <a:t>IN SOURCING</a:t>
            </a:r>
          </a:p>
        </p:txBody>
      </p:sp>
      <p:sp>
        <p:nvSpPr>
          <p:cNvPr id="198" name="TextBox 197"/>
          <p:cNvSpPr txBox="1"/>
          <p:nvPr/>
        </p:nvSpPr>
        <p:spPr>
          <a:xfrm>
            <a:off x="219074" y="1323977"/>
            <a:ext cx="4429126" cy="1400383"/>
          </a:xfrm>
          <a:prstGeom prst="rect">
            <a:avLst/>
          </a:prstGeom>
          <a:noFill/>
        </p:spPr>
        <p:txBody>
          <a:bodyPr wrap="square" rtlCol="0" anchor="t">
            <a:spAutoFit/>
          </a:bodyPr>
          <a:lstStyle/>
          <a:p>
            <a:pPr algn="ctr"/>
            <a:r>
              <a:rPr lang="en-US" sz="4500" b="1" dirty="0" smtClean="0">
                <a:solidFill>
                  <a:schemeClr val="bg1"/>
                </a:solidFill>
                <a:effectLst>
                  <a:outerShdw blurRad="50800" dist="38100" dir="8100000" algn="tr" rotWithShape="0">
                    <a:prstClr val="black">
                      <a:alpha val="40000"/>
                    </a:prstClr>
                  </a:outerShdw>
                </a:effectLst>
              </a:rPr>
              <a:t>UNTAPPED</a:t>
            </a:r>
          </a:p>
          <a:p>
            <a:pPr algn="ctr"/>
            <a:r>
              <a:rPr lang="en-US" sz="4000" b="1" dirty="0" smtClean="0">
                <a:solidFill>
                  <a:schemeClr val="bg1"/>
                </a:solidFill>
                <a:effectLst>
                  <a:outerShdw blurRad="50800" dist="38100" dir="8100000" algn="tr" rotWithShape="0">
                    <a:prstClr val="black">
                      <a:alpha val="40000"/>
                    </a:prstClr>
                  </a:outerShdw>
                </a:effectLst>
              </a:rPr>
              <a:t>REFERRALS</a:t>
            </a:r>
          </a:p>
        </p:txBody>
      </p:sp>
      <p:sp>
        <p:nvSpPr>
          <p:cNvPr id="206" name="Oval 205"/>
          <p:cNvSpPr/>
          <p:nvPr/>
        </p:nvSpPr>
        <p:spPr bwMode="auto">
          <a:xfrm>
            <a:off x="4324599" y="1771427"/>
            <a:ext cx="621558" cy="621801"/>
          </a:xfrm>
          <a:prstGeom prst="ellipse">
            <a:avLst/>
          </a:prstGeom>
          <a:gradFill flip="none" rotWithShape="1">
            <a:gsLst>
              <a:gs pos="0">
                <a:srgbClr val="A3A3A3"/>
              </a:gs>
              <a:gs pos="100000">
                <a:srgbClr val="E5E5E5"/>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207" name="TextBox 206"/>
          <p:cNvSpPr txBox="1"/>
          <p:nvPr/>
        </p:nvSpPr>
        <p:spPr>
          <a:xfrm>
            <a:off x="4400550" y="1733549"/>
            <a:ext cx="447676" cy="707886"/>
          </a:xfrm>
          <a:prstGeom prst="rect">
            <a:avLst/>
          </a:prstGeom>
          <a:noFill/>
        </p:spPr>
        <p:txBody>
          <a:bodyPr wrap="square" rtlCol="0">
            <a:spAutoFit/>
          </a:bodyPr>
          <a:lstStyle/>
          <a:p>
            <a:r>
              <a:rPr lang="en-US" sz="4000" b="1" dirty="0" smtClean="0">
                <a:solidFill>
                  <a:schemeClr val="tx2"/>
                </a:solidFill>
              </a:rPr>
              <a:t>=</a:t>
            </a:r>
          </a:p>
        </p:txBody>
      </p:sp>
      <p:sp>
        <p:nvSpPr>
          <p:cNvPr id="10" name="TextBox 9"/>
          <p:cNvSpPr txBox="1"/>
          <p:nvPr/>
        </p:nvSpPr>
        <p:spPr>
          <a:xfrm>
            <a:off x="0" y="3476625"/>
            <a:ext cx="9144000" cy="338554"/>
          </a:xfrm>
          <a:prstGeom prst="rect">
            <a:avLst/>
          </a:prstGeom>
          <a:noFill/>
        </p:spPr>
        <p:txBody>
          <a:bodyPr wrap="square" rtlCol="0">
            <a:spAutoFit/>
          </a:bodyPr>
          <a:lstStyle/>
          <a:p>
            <a:pPr algn="ctr"/>
            <a:r>
              <a:rPr lang="en-US" sz="1400" b="1" dirty="0" smtClean="0">
                <a:solidFill>
                  <a:schemeClr val="tx2"/>
                </a:solidFill>
              </a:rPr>
              <a:t>2,000</a:t>
            </a:r>
            <a:r>
              <a:rPr lang="en-US" sz="1400" dirty="0" smtClean="0">
                <a:solidFill>
                  <a:schemeClr val="tx2"/>
                </a:solidFill>
              </a:rPr>
              <a:t> EMPLOYEES x </a:t>
            </a:r>
            <a:r>
              <a:rPr lang="en-US" sz="1400" b="1" dirty="0" smtClean="0">
                <a:solidFill>
                  <a:schemeClr val="tx2"/>
                </a:solidFill>
              </a:rPr>
              <a:t>100 </a:t>
            </a:r>
            <a:r>
              <a:rPr lang="en-US" sz="1400" dirty="0" smtClean="0">
                <a:solidFill>
                  <a:schemeClr val="tx2"/>
                </a:solidFill>
              </a:rPr>
              <a:t>FRIENDS x </a:t>
            </a:r>
            <a:r>
              <a:rPr lang="en-US" sz="1400" b="1" dirty="0" smtClean="0">
                <a:solidFill>
                  <a:schemeClr val="tx2"/>
                </a:solidFill>
              </a:rPr>
              <a:t>100 </a:t>
            </a:r>
            <a:r>
              <a:rPr lang="en-US" sz="1400" dirty="0" smtClean="0">
                <a:solidFill>
                  <a:schemeClr val="tx2"/>
                </a:solidFill>
              </a:rPr>
              <a:t>FRIENDS OF FRIENDS =</a:t>
            </a:r>
            <a:r>
              <a:rPr lang="en-US" sz="1600" dirty="0" smtClean="0">
                <a:solidFill>
                  <a:schemeClr val="tx2"/>
                </a:solidFill>
              </a:rPr>
              <a:t> </a:t>
            </a:r>
            <a:r>
              <a:rPr lang="en-US" sz="1600" b="1" dirty="0" smtClean="0">
                <a:solidFill>
                  <a:schemeClr val="accent1"/>
                </a:solidFill>
              </a:rPr>
              <a:t>20 MILLION CONNECTIONS</a:t>
            </a:r>
          </a:p>
        </p:txBody>
      </p:sp>
      <p:sp>
        <p:nvSpPr>
          <p:cNvPr id="9" name="Rectangle 8"/>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8038" y="1164166"/>
            <a:ext cx="7910512" cy="3297237"/>
          </a:xfrm>
          <a:prstGeom prst="rect">
            <a:avLst/>
          </a:prstGeom>
        </p:spPr>
        <p:txBody>
          <a:bodyPr/>
          <a:lstStyle/>
          <a:p>
            <a:pPr marL="0" marR="0" lvl="0" indent="0"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 The development, release, and timing of any features or functionality described for Oracle’s products remains at the sole discretion of Oracle.</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66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5" name="Title 3"/>
          <p:cNvSpPr txBox="1">
            <a:spLocks/>
          </p:cNvSpPr>
          <p:nvPr/>
        </p:nvSpPr>
        <p:spPr>
          <a:xfrm>
            <a:off x="615820" y="107246"/>
            <a:ext cx="8070980" cy="42378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pitchFamily="34" charset="0"/>
                <a:ea typeface="ＭＳ Ｐゴシック" pitchFamily="127" charset="-128"/>
                <a:cs typeface="ＭＳ Ｐゴシック" pitchFamily="127" charset="-128"/>
              </a:rPr>
              <a:t>Safe Harbour</a:t>
            </a:r>
            <a:endParaRPr kumimoji="0" lang="en-US" sz="2800" b="1" i="0" u="none" strike="noStrike" kern="1200" cap="none" spc="0" normalizeH="0" baseline="0" noProof="0" dirty="0">
              <a:ln>
                <a:noFill/>
              </a:ln>
              <a:solidFill>
                <a:schemeClr val="tx1"/>
              </a:solidFill>
              <a:effectLst/>
              <a:uLnTx/>
              <a:uFillTx/>
              <a:latin typeface="Arial" pitchFamily="34"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3085319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90550" y="901305"/>
            <a:ext cx="7958138" cy="1450181"/>
          </a:xfrm>
          <a:prstGeom prst="roundRect">
            <a:avLst>
              <a:gd name="adj" fmla="val 13226"/>
            </a:avLst>
          </a:prstGeom>
          <a:solidFill>
            <a:schemeClr val="accent4">
              <a:lumMod val="20000"/>
              <a:lumOff val="80000"/>
            </a:schemeClr>
          </a:solidFill>
          <a:ln w="12700" cap="sq" algn="ctr">
            <a:noFill/>
            <a:miter lim="800000"/>
            <a:headEnd/>
            <a:tailEnd/>
          </a:ln>
          <a:effectLst/>
        </p:spPr>
        <p:txBody>
          <a:bodyPr anchor="ctr"/>
          <a:lstStyle/>
          <a:p>
            <a:pPr>
              <a:defRPr/>
            </a:pPr>
            <a:endParaRPr lang="en-US" sz="2800" b="1" dirty="0">
              <a:solidFill>
                <a:srgbClr val="E84B04"/>
              </a:solidFill>
            </a:endParaRPr>
          </a:p>
        </p:txBody>
      </p:sp>
      <p:sp>
        <p:nvSpPr>
          <p:cNvPr id="2" name="Title 1"/>
          <p:cNvSpPr>
            <a:spLocks noGrp="1"/>
          </p:cNvSpPr>
          <p:nvPr>
            <p:ph type="title"/>
          </p:nvPr>
        </p:nvSpPr>
        <p:spPr>
          <a:xfrm>
            <a:off x="42014" y="1"/>
            <a:ext cx="9144000" cy="600075"/>
          </a:xfrm>
        </p:spPr>
        <p:txBody>
          <a:bodyPr>
            <a:normAutofit fontScale="90000"/>
          </a:bodyPr>
          <a:lstStyle/>
          <a:p>
            <a:pPr>
              <a:defRPr/>
            </a:pPr>
            <a:r>
              <a:rPr lang="en-US" sz="2800" dirty="0" smtClean="0"/>
              <a:t/>
            </a:r>
            <a:br>
              <a:rPr lang="en-US" sz="2800" dirty="0" smtClean="0"/>
            </a:br>
            <a:r>
              <a:rPr lang="en-US" sz="2800" dirty="0" smtClean="0"/>
              <a:t>	Referrals: The Proven, #1 External Sourcing Channel</a:t>
            </a:r>
            <a:endParaRPr lang="en-US" sz="2800" dirty="0"/>
          </a:p>
        </p:txBody>
      </p:sp>
      <p:sp>
        <p:nvSpPr>
          <p:cNvPr id="4" name="Rectangle 3"/>
          <p:cNvSpPr/>
          <p:nvPr/>
        </p:nvSpPr>
        <p:spPr bwMode="auto">
          <a:xfrm rot="10800000">
            <a:off x="-9525" y="1650207"/>
            <a:ext cx="9153525" cy="2605088"/>
          </a:xfrm>
          <a:prstGeom prst="rect">
            <a:avLst/>
          </a:prstGeom>
          <a:gradFill flip="none" rotWithShape="1">
            <a:gsLst>
              <a:gs pos="0">
                <a:schemeClr val="bg2">
                  <a:alpha val="50000"/>
                </a:schemeClr>
              </a:gs>
              <a:gs pos="65000">
                <a:schemeClr val="bg1">
                  <a:alpha val="0"/>
                </a:schemeClr>
              </a:gs>
            </a:gsLst>
            <a:lin ang="5400000" scaled="1"/>
            <a:tileRect/>
          </a:gradFill>
          <a:ln w="12700" cap="sq" algn="ctr">
            <a:noFill/>
            <a:miter lim="800000"/>
            <a:headEnd/>
            <a:tailEnd/>
          </a:ln>
          <a:effectLst/>
        </p:spPr>
        <p:txBody>
          <a:bodyPr wrap="none" anchor="ctr"/>
          <a:lstStyle/>
          <a:p>
            <a:pPr algn="ctr">
              <a:defRPr/>
            </a:pPr>
            <a:endParaRPr lang="en-US" b="1" dirty="0">
              <a:solidFill>
                <a:schemeClr val="bg1"/>
              </a:solidFill>
            </a:endParaRPr>
          </a:p>
        </p:txBody>
      </p:sp>
      <p:sp>
        <p:nvSpPr>
          <p:cNvPr id="7" name="Rectangle 6"/>
          <p:cNvSpPr/>
          <p:nvPr/>
        </p:nvSpPr>
        <p:spPr bwMode="auto">
          <a:xfrm>
            <a:off x="-9525" y="4269581"/>
            <a:ext cx="9153525" cy="428625"/>
          </a:xfrm>
          <a:prstGeom prst="rect">
            <a:avLst/>
          </a:prstGeom>
          <a:gradFill flip="none" rotWithShape="1">
            <a:gsLst>
              <a:gs pos="0">
                <a:schemeClr val="accent1">
                  <a:alpha val="30000"/>
                </a:schemeClr>
              </a:gs>
              <a:gs pos="65000">
                <a:schemeClr val="bg1">
                  <a:alpha val="0"/>
                </a:schemeClr>
              </a:gs>
            </a:gsLst>
            <a:lin ang="5400000" scaled="1"/>
            <a:tileRect/>
          </a:gradFill>
          <a:ln w="12700" cap="sq" algn="ctr">
            <a:noFill/>
            <a:miter lim="800000"/>
            <a:headEnd/>
            <a:tailEnd/>
          </a:ln>
          <a:effectLst/>
        </p:spPr>
        <p:txBody>
          <a:bodyPr wrap="none" anchor="ctr"/>
          <a:lstStyle/>
          <a:p>
            <a:pPr algn="ctr">
              <a:defRPr/>
            </a:pPr>
            <a:endParaRPr lang="en-US" b="1" dirty="0">
              <a:solidFill>
                <a:schemeClr val="bg1"/>
              </a:solidFill>
            </a:endParaRPr>
          </a:p>
        </p:txBody>
      </p:sp>
      <p:sp>
        <p:nvSpPr>
          <p:cNvPr id="21509" name="Rectangle 7"/>
          <p:cNvSpPr>
            <a:spLocks noChangeArrowheads="1"/>
          </p:cNvSpPr>
          <p:nvPr/>
        </p:nvSpPr>
        <p:spPr bwMode="auto">
          <a:xfrm>
            <a:off x="590550" y="4395640"/>
            <a:ext cx="8553450" cy="200055"/>
          </a:xfrm>
          <a:prstGeom prst="rect">
            <a:avLst/>
          </a:prstGeom>
          <a:noFill/>
          <a:ln w="9525">
            <a:noFill/>
            <a:miter lim="800000"/>
            <a:headEnd/>
            <a:tailEnd/>
          </a:ln>
        </p:spPr>
        <p:txBody>
          <a:bodyPr bIns="0" anchor="b">
            <a:prstTxWarp prst="textNoShape">
              <a:avLst/>
            </a:prstTxWarp>
            <a:spAutoFit/>
          </a:bodyPr>
          <a:lstStyle/>
          <a:p>
            <a:r>
              <a:rPr lang="en-US" sz="1000" b="1" dirty="0">
                <a:solidFill>
                  <a:schemeClr val="accent1"/>
                </a:solidFill>
              </a:rPr>
              <a:t>Figure 4: </a:t>
            </a:r>
            <a:r>
              <a:rPr lang="en-US" sz="1000" dirty="0">
                <a:solidFill>
                  <a:schemeClr val="accent1"/>
                </a:solidFill>
              </a:rPr>
              <a:t>Value of referrals</a:t>
            </a:r>
          </a:p>
        </p:txBody>
      </p:sp>
      <p:grpSp>
        <p:nvGrpSpPr>
          <p:cNvPr id="3" name="Group 31"/>
          <p:cNvGrpSpPr>
            <a:grpSpLocks/>
          </p:cNvGrpSpPr>
          <p:nvPr/>
        </p:nvGrpSpPr>
        <p:grpSpPr bwMode="auto">
          <a:xfrm>
            <a:off x="955675" y="2378869"/>
            <a:ext cx="5741988" cy="342900"/>
            <a:chOff x="1844022" y="3143972"/>
            <a:chExt cx="5742108" cy="457200"/>
          </a:xfrm>
        </p:grpSpPr>
        <p:sp>
          <p:nvSpPr>
            <p:cNvPr id="21545" name="TextBox 8"/>
            <p:cNvSpPr txBox="1">
              <a:spLocks noChangeArrowheads="1"/>
            </p:cNvSpPr>
            <p:nvPr/>
          </p:nvSpPr>
          <p:spPr bwMode="auto">
            <a:xfrm>
              <a:off x="1844022" y="3143972"/>
              <a:ext cx="1594503" cy="457200"/>
            </a:xfrm>
            <a:prstGeom prst="rect">
              <a:avLst/>
            </a:prstGeom>
            <a:noFill/>
            <a:ln w="12700" cap="sq">
              <a:noFill/>
              <a:miter lim="800000"/>
              <a:headEnd/>
              <a:tailEnd/>
            </a:ln>
          </p:spPr>
          <p:txBody>
            <a:bodyPr anchor="ctr">
              <a:prstTxWarp prst="textNoShape">
                <a:avLst/>
              </a:prstTxWarp>
            </a:bodyPr>
            <a:lstStyle/>
            <a:p>
              <a:pPr algn="r"/>
              <a:r>
                <a:rPr lang="en-US" sz="1200" b="1" dirty="0"/>
                <a:t>High performance</a:t>
              </a:r>
            </a:p>
          </p:txBody>
        </p:sp>
        <p:sp>
          <p:nvSpPr>
            <p:cNvPr id="17" name="Round Same Side Corner Rectangle 16"/>
            <p:cNvSpPr/>
            <p:nvPr/>
          </p:nvSpPr>
          <p:spPr bwMode="auto">
            <a:xfrm rot="5400000">
              <a:off x="5353575" y="1346396"/>
              <a:ext cx="412758" cy="4052353"/>
            </a:xfrm>
            <a:prstGeom prst="round2SameRect">
              <a:avLst/>
            </a:prstGeom>
            <a:gradFill flip="none" rotWithShape="1">
              <a:gsLst>
                <a:gs pos="3000">
                  <a:schemeClr val="bg2">
                    <a:lumMod val="75000"/>
                  </a:schemeClr>
                </a:gs>
                <a:gs pos="18000">
                  <a:schemeClr val="accent1"/>
                </a:gs>
              </a:gsLst>
              <a:lin ang="0" scaled="1"/>
              <a:tileRect/>
            </a:gradFill>
            <a:ln w="12700" cap="sq" algn="ctr">
              <a:noFill/>
              <a:miter lim="800000"/>
              <a:headEnd/>
              <a:tailEnd/>
            </a:ln>
            <a:effectLst/>
          </p:spPr>
          <p:txBody>
            <a:bodyPr vert="vert270" tIns="91440" anchor="ctr"/>
            <a:lstStyle/>
            <a:p>
              <a:pPr algn="r">
                <a:defRPr/>
              </a:pPr>
              <a:r>
                <a:rPr lang="en-US" sz="2000" b="1" dirty="0">
                  <a:solidFill>
                    <a:schemeClr val="bg1"/>
                  </a:solidFill>
                </a:rPr>
                <a:t>42</a:t>
              </a:r>
              <a:r>
                <a:rPr lang="en-US" sz="1600" b="1" dirty="0">
                  <a:solidFill>
                    <a:schemeClr val="bg1"/>
                  </a:solidFill>
                </a:rPr>
                <a:t>%</a:t>
              </a:r>
            </a:p>
          </p:txBody>
        </p:sp>
      </p:grpSp>
      <p:grpSp>
        <p:nvGrpSpPr>
          <p:cNvPr id="5" name="Group 30"/>
          <p:cNvGrpSpPr>
            <a:grpSpLocks/>
          </p:cNvGrpSpPr>
          <p:nvPr/>
        </p:nvGrpSpPr>
        <p:grpSpPr bwMode="auto">
          <a:xfrm>
            <a:off x="1233488" y="2834878"/>
            <a:ext cx="4641850" cy="342900"/>
            <a:chOff x="2122365" y="3786380"/>
            <a:chExt cx="4642497" cy="457200"/>
          </a:xfrm>
        </p:grpSpPr>
        <p:sp>
          <p:nvSpPr>
            <p:cNvPr id="21543" name="TextBox 11"/>
            <p:cNvSpPr txBox="1">
              <a:spLocks noChangeArrowheads="1"/>
            </p:cNvSpPr>
            <p:nvPr/>
          </p:nvSpPr>
          <p:spPr bwMode="auto">
            <a:xfrm>
              <a:off x="2122365" y="3786380"/>
              <a:ext cx="1316160" cy="457200"/>
            </a:xfrm>
            <a:prstGeom prst="rect">
              <a:avLst/>
            </a:prstGeom>
            <a:noFill/>
            <a:ln w="12700" cap="sq">
              <a:noFill/>
              <a:miter lim="800000"/>
              <a:headEnd/>
              <a:tailEnd/>
            </a:ln>
          </p:spPr>
          <p:txBody>
            <a:bodyPr anchor="ctr">
              <a:prstTxWarp prst="textNoShape">
                <a:avLst/>
              </a:prstTxWarp>
            </a:bodyPr>
            <a:lstStyle/>
            <a:p>
              <a:pPr algn="r"/>
              <a:r>
                <a:rPr lang="en-US" sz="1200" b="1" dirty="0"/>
                <a:t>Lower turnover</a:t>
              </a:r>
            </a:p>
          </p:txBody>
        </p:sp>
        <p:sp>
          <p:nvSpPr>
            <p:cNvPr id="18" name="Round Same Side Corner Rectangle 17"/>
            <p:cNvSpPr/>
            <p:nvPr/>
          </p:nvSpPr>
          <p:spPr bwMode="auto">
            <a:xfrm rot="5400000">
              <a:off x="4942943" y="2399437"/>
              <a:ext cx="412754" cy="3231085"/>
            </a:xfrm>
            <a:prstGeom prst="round2SameRect">
              <a:avLst/>
            </a:prstGeom>
            <a:gradFill flip="none" rotWithShape="1">
              <a:gsLst>
                <a:gs pos="3000">
                  <a:schemeClr val="bg2">
                    <a:lumMod val="75000"/>
                  </a:schemeClr>
                </a:gs>
                <a:gs pos="18000">
                  <a:schemeClr val="accent1"/>
                </a:gs>
              </a:gsLst>
              <a:lin ang="0" scaled="1"/>
              <a:tileRect/>
            </a:gradFill>
            <a:ln w="12700" cap="sq" algn="ctr">
              <a:noFill/>
              <a:miter lim="800000"/>
              <a:headEnd/>
              <a:tailEnd/>
            </a:ln>
            <a:effectLst/>
          </p:spPr>
          <p:txBody>
            <a:bodyPr vert="vert270" tIns="91440" anchor="ctr"/>
            <a:lstStyle/>
            <a:p>
              <a:pPr algn="r">
                <a:defRPr/>
              </a:pPr>
              <a:r>
                <a:rPr lang="en-US" sz="2000" b="1" dirty="0">
                  <a:solidFill>
                    <a:schemeClr val="bg1"/>
                  </a:solidFill>
                </a:rPr>
                <a:t>33</a:t>
              </a:r>
              <a:r>
                <a:rPr lang="en-US" sz="1600" b="1" dirty="0">
                  <a:solidFill>
                    <a:schemeClr val="bg1"/>
                  </a:solidFill>
                </a:rPr>
                <a:t>%</a:t>
              </a:r>
            </a:p>
          </p:txBody>
        </p:sp>
      </p:grpSp>
      <p:grpSp>
        <p:nvGrpSpPr>
          <p:cNvPr id="6" name="Group 29"/>
          <p:cNvGrpSpPr>
            <a:grpSpLocks/>
          </p:cNvGrpSpPr>
          <p:nvPr/>
        </p:nvGrpSpPr>
        <p:grpSpPr bwMode="auto">
          <a:xfrm>
            <a:off x="1338266" y="3290888"/>
            <a:ext cx="4275137" cy="342900"/>
            <a:chOff x="2226743" y="4428789"/>
            <a:chExt cx="4275653" cy="457200"/>
          </a:xfrm>
        </p:grpSpPr>
        <p:sp>
          <p:nvSpPr>
            <p:cNvPr id="21541" name="TextBox 10"/>
            <p:cNvSpPr txBox="1">
              <a:spLocks noChangeArrowheads="1"/>
            </p:cNvSpPr>
            <p:nvPr/>
          </p:nvSpPr>
          <p:spPr bwMode="auto">
            <a:xfrm>
              <a:off x="2226743" y="4428789"/>
              <a:ext cx="1211782" cy="457200"/>
            </a:xfrm>
            <a:prstGeom prst="rect">
              <a:avLst/>
            </a:prstGeom>
            <a:noFill/>
            <a:ln w="12700" cap="sq">
              <a:noFill/>
              <a:miter lim="800000"/>
              <a:headEnd/>
              <a:tailEnd/>
            </a:ln>
          </p:spPr>
          <p:txBody>
            <a:bodyPr anchor="ctr">
              <a:prstTxWarp prst="textNoShape">
                <a:avLst/>
              </a:prstTxWarp>
            </a:bodyPr>
            <a:lstStyle/>
            <a:p>
              <a:pPr algn="r"/>
              <a:r>
                <a:rPr lang="en-US" sz="1200" b="1" dirty="0"/>
                <a:t>More diverse</a:t>
              </a:r>
            </a:p>
          </p:txBody>
        </p:sp>
        <p:sp>
          <p:nvSpPr>
            <p:cNvPr id="19" name="Round Same Side Corner Rectangle 18"/>
            <p:cNvSpPr/>
            <p:nvPr/>
          </p:nvSpPr>
          <p:spPr bwMode="auto">
            <a:xfrm rot="5400000">
              <a:off x="4811709" y="3173080"/>
              <a:ext cx="412756" cy="2968618"/>
            </a:xfrm>
            <a:prstGeom prst="round2SameRect">
              <a:avLst/>
            </a:prstGeom>
            <a:gradFill flip="none" rotWithShape="1">
              <a:gsLst>
                <a:gs pos="3000">
                  <a:schemeClr val="bg2">
                    <a:lumMod val="75000"/>
                  </a:schemeClr>
                </a:gs>
                <a:gs pos="18000">
                  <a:schemeClr val="accent1"/>
                </a:gs>
              </a:gsLst>
              <a:lin ang="0" scaled="1"/>
              <a:tileRect/>
            </a:gradFill>
            <a:ln w="12700" cap="sq" algn="ctr">
              <a:noFill/>
              <a:miter lim="800000"/>
              <a:headEnd/>
              <a:tailEnd/>
            </a:ln>
            <a:effectLst/>
          </p:spPr>
          <p:txBody>
            <a:bodyPr vert="vert270" tIns="91440" anchor="ctr"/>
            <a:lstStyle/>
            <a:p>
              <a:pPr algn="r">
                <a:defRPr/>
              </a:pPr>
              <a:r>
                <a:rPr lang="en-US" sz="2000" b="1" dirty="0">
                  <a:solidFill>
                    <a:schemeClr val="bg1"/>
                  </a:solidFill>
                </a:rPr>
                <a:t>30</a:t>
              </a:r>
              <a:r>
                <a:rPr lang="en-US" sz="1600" b="1" dirty="0">
                  <a:solidFill>
                    <a:schemeClr val="bg1"/>
                  </a:solidFill>
                </a:rPr>
                <a:t>%</a:t>
              </a:r>
            </a:p>
          </p:txBody>
        </p:sp>
      </p:grpSp>
      <p:grpSp>
        <p:nvGrpSpPr>
          <p:cNvPr id="8" name="Group 33"/>
          <p:cNvGrpSpPr>
            <a:grpSpLocks/>
          </p:cNvGrpSpPr>
          <p:nvPr/>
        </p:nvGrpSpPr>
        <p:grpSpPr bwMode="auto">
          <a:xfrm>
            <a:off x="373063" y="1466851"/>
            <a:ext cx="7110574" cy="342901"/>
            <a:chOff x="1269992" y="1866521"/>
            <a:chExt cx="7111111" cy="457201"/>
          </a:xfrm>
        </p:grpSpPr>
        <p:sp>
          <p:nvSpPr>
            <p:cNvPr id="21539" name="TextBox 21"/>
            <p:cNvSpPr txBox="1">
              <a:spLocks noChangeArrowheads="1"/>
            </p:cNvSpPr>
            <p:nvPr/>
          </p:nvSpPr>
          <p:spPr bwMode="auto">
            <a:xfrm>
              <a:off x="1269992" y="1866521"/>
              <a:ext cx="2168534" cy="457200"/>
            </a:xfrm>
            <a:prstGeom prst="rect">
              <a:avLst/>
            </a:prstGeom>
            <a:noFill/>
            <a:ln w="12700" cap="sq">
              <a:noFill/>
              <a:miter lim="800000"/>
              <a:headEnd/>
              <a:tailEnd/>
            </a:ln>
          </p:spPr>
          <p:txBody>
            <a:bodyPr anchor="ctr">
              <a:prstTxWarp prst="textNoShape">
                <a:avLst/>
              </a:prstTxWarp>
            </a:bodyPr>
            <a:lstStyle/>
            <a:p>
              <a:pPr algn="r"/>
              <a:r>
                <a:rPr lang="en-US" sz="1200" b="1" dirty="0"/>
                <a:t>Higher quality per hire</a:t>
              </a:r>
            </a:p>
          </p:txBody>
        </p:sp>
        <p:sp>
          <p:nvSpPr>
            <p:cNvPr id="23" name="Round Same Side Corner Rectangle 22"/>
            <p:cNvSpPr/>
            <p:nvPr/>
          </p:nvSpPr>
          <p:spPr bwMode="auto">
            <a:xfrm rot="5400000">
              <a:off x="5759080" y="-298302"/>
              <a:ext cx="412758" cy="4831289"/>
            </a:xfrm>
            <a:prstGeom prst="round2SameRect">
              <a:avLst/>
            </a:prstGeom>
            <a:solidFill>
              <a:schemeClr val="accent1"/>
            </a:solidFill>
            <a:ln w="12700" cap="sq" algn="ctr">
              <a:noFill/>
              <a:miter lim="800000"/>
              <a:headEnd/>
              <a:tailEnd/>
            </a:ln>
            <a:effectLst/>
          </p:spPr>
          <p:txBody>
            <a:bodyPr vert="vert270" tIns="91440" anchor="ctr"/>
            <a:lstStyle/>
            <a:p>
              <a:pPr algn="r">
                <a:defRPr/>
              </a:pPr>
              <a:r>
                <a:rPr lang="en-US" b="1" dirty="0">
                  <a:solidFill>
                    <a:schemeClr val="bg1"/>
                  </a:solidFill>
                </a:rPr>
                <a:t>49%</a:t>
              </a:r>
            </a:p>
          </p:txBody>
        </p:sp>
      </p:grpSp>
      <p:grpSp>
        <p:nvGrpSpPr>
          <p:cNvPr id="9" name="Group 34"/>
          <p:cNvGrpSpPr>
            <a:grpSpLocks/>
          </p:cNvGrpSpPr>
          <p:nvPr/>
        </p:nvGrpSpPr>
        <p:grpSpPr bwMode="auto">
          <a:xfrm>
            <a:off x="541338" y="1010841"/>
            <a:ext cx="7340600" cy="342900"/>
            <a:chOff x="1430861" y="1289208"/>
            <a:chExt cx="7340604" cy="457200"/>
          </a:xfrm>
        </p:grpSpPr>
        <p:sp>
          <p:nvSpPr>
            <p:cNvPr id="21537" name="TextBox 24"/>
            <p:cNvSpPr txBox="1">
              <a:spLocks noChangeArrowheads="1"/>
            </p:cNvSpPr>
            <p:nvPr/>
          </p:nvSpPr>
          <p:spPr bwMode="auto">
            <a:xfrm>
              <a:off x="1430861" y="1289208"/>
              <a:ext cx="2007666" cy="457200"/>
            </a:xfrm>
            <a:prstGeom prst="rect">
              <a:avLst/>
            </a:prstGeom>
            <a:noFill/>
            <a:ln w="12700" cap="sq">
              <a:noFill/>
              <a:miter lim="800000"/>
              <a:headEnd/>
              <a:tailEnd/>
            </a:ln>
          </p:spPr>
          <p:txBody>
            <a:bodyPr anchor="ctr">
              <a:prstTxWarp prst="textNoShape">
                <a:avLst/>
              </a:prstTxWarp>
            </a:bodyPr>
            <a:lstStyle/>
            <a:p>
              <a:pPr algn="r"/>
              <a:r>
                <a:rPr lang="en-US" sz="1200" b="1" dirty="0"/>
                <a:t>Lower cost per hire</a:t>
              </a:r>
            </a:p>
          </p:txBody>
        </p:sp>
        <p:sp>
          <p:nvSpPr>
            <p:cNvPr id="26" name="Round Same Side Corner Rectangle 25"/>
            <p:cNvSpPr/>
            <p:nvPr/>
          </p:nvSpPr>
          <p:spPr bwMode="auto">
            <a:xfrm rot="5400000">
              <a:off x="5946242" y="-1101035"/>
              <a:ext cx="412758" cy="5237688"/>
            </a:xfrm>
            <a:prstGeom prst="round2SameRect">
              <a:avLst/>
            </a:prstGeom>
            <a:solidFill>
              <a:schemeClr val="accent1"/>
            </a:solidFill>
            <a:ln w="12700" cap="sq" algn="ctr">
              <a:noFill/>
              <a:miter lim="800000"/>
              <a:headEnd/>
              <a:tailEnd/>
            </a:ln>
            <a:effectLst/>
          </p:spPr>
          <p:txBody>
            <a:bodyPr vert="vert270" tIns="91440" anchor="ctr"/>
            <a:lstStyle/>
            <a:p>
              <a:pPr algn="r">
                <a:defRPr/>
              </a:pPr>
              <a:r>
                <a:rPr lang="en-US" b="1" dirty="0">
                  <a:solidFill>
                    <a:schemeClr val="bg1"/>
                  </a:solidFill>
                </a:rPr>
                <a:t>53%</a:t>
              </a:r>
            </a:p>
          </p:txBody>
        </p:sp>
      </p:grpSp>
      <p:grpSp>
        <p:nvGrpSpPr>
          <p:cNvPr id="10" name="Group 28"/>
          <p:cNvGrpSpPr>
            <a:grpSpLocks/>
          </p:cNvGrpSpPr>
          <p:nvPr/>
        </p:nvGrpSpPr>
        <p:grpSpPr bwMode="auto">
          <a:xfrm>
            <a:off x="1790700" y="3748088"/>
            <a:ext cx="1384300" cy="342900"/>
            <a:chOff x="2679051" y="4929128"/>
            <a:chExt cx="1384949" cy="457200"/>
          </a:xfrm>
        </p:grpSpPr>
        <p:sp>
          <p:nvSpPr>
            <p:cNvPr id="21535" name="TextBox 26"/>
            <p:cNvSpPr txBox="1">
              <a:spLocks noChangeArrowheads="1"/>
            </p:cNvSpPr>
            <p:nvPr/>
          </p:nvSpPr>
          <p:spPr bwMode="auto">
            <a:xfrm>
              <a:off x="2679051" y="4929128"/>
              <a:ext cx="759474" cy="457200"/>
            </a:xfrm>
            <a:prstGeom prst="rect">
              <a:avLst/>
            </a:prstGeom>
            <a:noFill/>
            <a:ln w="12700" cap="sq">
              <a:noFill/>
              <a:miter lim="800000"/>
              <a:headEnd/>
              <a:tailEnd/>
            </a:ln>
          </p:spPr>
          <p:txBody>
            <a:bodyPr anchor="ctr">
              <a:prstTxWarp prst="textNoShape">
                <a:avLst/>
              </a:prstTxWarp>
            </a:bodyPr>
            <a:lstStyle/>
            <a:p>
              <a:pPr algn="r"/>
              <a:r>
                <a:rPr lang="en-US" sz="1200" b="1" dirty="0"/>
                <a:t>Other</a:t>
              </a:r>
            </a:p>
          </p:txBody>
        </p:sp>
        <p:sp>
          <p:nvSpPr>
            <p:cNvPr id="28" name="Round Same Side Corner Rectangle 27"/>
            <p:cNvSpPr/>
            <p:nvPr/>
          </p:nvSpPr>
          <p:spPr bwMode="auto">
            <a:xfrm rot="5400000">
              <a:off x="3592511" y="4892617"/>
              <a:ext cx="412756" cy="530222"/>
            </a:xfrm>
            <a:prstGeom prst="round2SameRect">
              <a:avLst/>
            </a:prstGeom>
            <a:gradFill flip="none" rotWithShape="1">
              <a:gsLst>
                <a:gs pos="3000">
                  <a:schemeClr val="bg2">
                    <a:lumMod val="75000"/>
                  </a:schemeClr>
                </a:gs>
                <a:gs pos="18000">
                  <a:schemeClr val="accent1"/>
                </a:gs>
              </a:gsLst>
              <a:lin ang="0" scaled="1"/>
              <a:tileRect/>
            </a:gradFill>
            <a:ln w="12700" cap="sq" algn="ctr">
              <a:noFill/>
              <a:miter lim="800000"/>
              <a:headEnd/>
              <a:tailEnd/>
            </a:ln>
            <a:effectLst/>
          </p:spPr>
          <p:txBody>
            <a:bodyPr vert="vert270" tIns="91440" anchor="ctr"/>
            <a:lstStyle/>
            <a:p>
              <a:pPr algn="r">
                <a:defRPr/>
              </a:pPr>
              <a:r>
                <a:rPr lang="en-US" sz="2000" b="1" dirty="0">
                  <a:solidFill>
                    <a:schemeClr val="bg1"/>
                  </a:solidFill>
                </a:rPr>
                <a:t>2</a:t>
              </a:r>
              <a:r>
                <a:rPr lang="en-US" sz="1600" b="1" dirty="0">
                  <a:solidFill>
                    <a:schemeClr val="bg1"/>
                  </a:solidFill>
                </a:rPr>
                <a:t>%</a:t>
              </a:r>
            </a:p>
          </p:txBody>
        </p:sp>
      </p:grpSp>
      <p:grpSp>
        <p:nvGrpSpPr>
          <p:cNvPr id="11" name="Group 39"/>
          <p:cNvGrpSpPr>
            <a:grpSpLocks/>
          </p:cNvGrpSpPr>
          <p:nvPr/>
        </p:nvGrpSpPr>
        <p:grpSpPr bwMode="auto">
          <a:xfrm>
            <a:off x="406403" y="1922860"/>
            <a:ext cx="6486525" cy="342900"/>
            <a:chOff x="1295394" y="2501564"/>
            <a:chExt cx="6486533" cy="457200"/>
          </a:xfrm>
        </p:grpSpPr>
        <p:sp>
          <p:nvSpPr>
            <p:cNvPr id="21533" name="TextBox 40"/>
            <p:cNvSpPr txBox="1">
              <a:spLocks noChangeArrowheads="1"/>
            </p:cNvSpPr>
            <p:nvPr/>
          </p:nvSpPr>
          <p:spPr bwMode="auto">
            <a:xfrm>
              <a:off x="1295394" y="2501564"/>
              <a:ext cx="2143132" cy="457200"/>
            </a:xfrm>
            <a:prstGeom prst="rect">
              <a:avLst/>
            </a:prstGeom>
            <a:noFill/>
            <a:ln w="12700" cap="sq">
              <a:noFill/>
              <a:miter lim="800000"/>
              <a:headEnd/>
              <a:tailEnd/>
            </a:ln>
          </p:spPr>
          <p:txBody>
            <a:bodyPr anchor="ctr">
              <a:prstTxWarp prst="textNoShape">
                <a:avLst/>
              </a:prstTxWarp>
            </a:bodyPr>
            <a:lstStyle/>
            <a:p>
              <a:pPr algn="r"/>
              <a:r>
                <a:rPr lang="en-US" sz="1200" b="1" dirty="0"/>
                <a:t>Faster time per hire</a:t>
              </a:r>
            </a:p>
          </p:txBody>
        </p:sp>
        <p:sp>
          <p:nvSpPr>
            <p:cNvPr id="42" name="Round Same Side Corner Rectangle 41"/>
            <p:cNvSpPr/>
            <p:nvPr/>
          </p:nvSpPr>
          <p:spPr bwMode="auto">
            <a:xfrm rot="5400000">
              <a:off x="5451473" y="606089"/>
              <a:ext cx="412758" cy="4248151"/>
            </a:xfrm>
            <a:prstGeom prst="round2SameRect">
              <a:avLst/>
            </a:prstGeom>
            <a:solidFill>
              <a:schemeClr val="accent1"/>
            </a:solidFill>
            <a:ln w="12700" cap="sq" algn="ctr">
              <a:solidFill>
                <a:schemeClr val="bg2"/>
              </a:solidFill>
              <a:miter lim="800000"/>
              <a:headEnd/>
              <a:tailEnd/>
            </a:ln>
            <a:effectLst/>
          </p:spPr>
          <p:txBody>
            <a:bodyPr vert="vert270" tIns="91440" anchor="ctr"/>
            <a:lstStyle/>
            <a:p>
              <a:pPr algn="r">
                <a:defRPr/>
              </a:pPr>
              <a:r>
                <a:rPr lang="en-US" b="1" dirty="0">
                  <a:solidFill>
                    <a:schemeClr val="bg1"/>
                  </a:solidFill>
                </a:rPr>
                <a:t>46%</a:t>
              </a:r>
            </a:p>
          </p:txBody>
        </p:sp>
      </p:grpSp>
      <p:cxnSp>
        <p:nvCxnSpPr>
          <p:cNvPr id="21517" name="Straight Connector 5"/>
          <p:cNvCxnSpPr>
            <a:cxnSpLocks noChangeShapeType="1"/>
          </p:cNvCxnSpPr>
          <p:nvPr/>
        </p:nvCxnSpPr>
        <p:spPr bwMode="auto">
          <a:xfrm rot="5400000">
            <a:off x="1016598" y="2638227"/>
            <a:ext cx="3251597" cy="1588"/>
          </a:xfrm>
          <a:prstGeom prst="line">
            <a:avLst/>
          </a:prstGeom>
          <a:noFill/>
          <a:ln w="12700" cap="sq">
            <a:solidFill>
              <a:schemeClr val="tx2"/>
            </a:solidFill>
            <a:round/>
            <a:headEnd/>
            <a:tailEnd/>
          </a:ln>
        </p:spPr>
      </p:cxnSp>
      <p:grpSp>
        <p:nvGrpSpPr>
          <p:cNvPr id="12" name="Group 62"/>
          <p:cNvGrpSpPr>
            <a:grpSpLocks/>
          </p:cNvGrpSpPr>
          <p:nvPr/>
        </p:nvGrpSpPr>
        <p:grpSpPr bwMode="auto">
          <a:xfrm>
            <a:off x="2652713" y="4149339"/>
            <a:ext cx="6153150" cy="406955"/>
            <a:chOff x="3541917" y="5219700"/>
            <a:chExt cx="4189204" cy="542035"/>
          </a:xfrm>
        </p:grpSpPr>
        <p:cxnSp>
          <p:nvCxnSpPr>
            <p:cNvPr id="21519" name="Straight Connector 37"/>
            <p:cNvCxnSpPr>
              <a:cxnSpLocks noChangeShapeType="1"/>
            </p:cNvCxnSpPr>
            <p:nvPr/>
          </p:nvCxnSpPr>
          <p:spPr bwMode="auto">
            <a:xfrm>
              <a:off x="3541917" y="5368219"/>
              <a:ext cx="4021155" cy="1588"/>
            </a:xfrm>
            <a:prstGeom prst="line">
              <a:avLst/>
            </a:prstGeom>
            <a:noFill/>
            <a:ln w="12700" cap="sq">
              <a:solidFill>
                <a:schemeClr val="tx2"/>
              </a:solidFill>
              <a:round/>
              <a:headEnd/>
              <a:tailEnd/>
            </a:ln>
          </p:spPr>
        </p:cxnSp>
        <p:grpSp>
          <p:nvGrpSpPr>
            <p:cNvPr id="13" name="Group 54"/>
            <p:cNvGrpSpPr>
              <a:grpSpLocks/>
            </p:cNvGrpSpPr>
            <p:nvPr/>
          </p:nvGrpSpPr>
          <p:grpSpPr bwMode="auto">
            <a:xfrm>
              <a:off x="4202406" y="5219700"/>
              <a:ext cx="3362034" cy="152488"/>
              <a:chOff x="4202406" y="5184524"/>
              <a:chExt cx="3362034" cy="187664"/>
            </a:xfrm>
          </p:grpSpPr>
          <p:cxnSp>
            <p:nvCxnSpPr>
              <p:cNvPr id="21527" name="Straight Connector 45"/>
              <p:cNvCxnSpPr>
                <a:cxnSpLocks noChangeShapeType="1"/>
              </p:cNvCxnSpPr>
              <p:nvPr/>
            </p:nvCxnSpPr>
            <p:spPr bwMode="auto">
              <a:xfrm rot="5400000">
                <a:off x="4110075" y="5276855"/>
                <a:ext cx="187664" cy="3001"/>
              </a:xfrm>
              <a:prstGeom prst="line">
                <a:avLst/>
              </a:prstGeom>
              <a:noFill/>
              <a:ln w="12700" cap="sq">
                <a:solidFill>
                  <a:schemeClr val="tx2"/>
                </a:solidFill>
                <a:round/>
                <a:headEnd/>
                <a:tailEnd/>
              </a:ln>
            </p:spPr>
          </p:cxnSp>
          <p:cxnSp>
            <p:nvCxnSpPr>
              <p:cNvPr id="21528" name="Straight Connector 47"/>
              <p:cNvCxnSpPr>
                <a:cxnSpLocks noChangeShapeType="1"/>
              </p:cNvCxnSpPr>
              <p:nvPr/>
            </p:nvCxnSpPr>
            <p:spPr bwMode="auto">
              <a:xfrm rot="5400000">
                <a:off x="4781882" y="5276855"/>
                <a:ext cx="187664" cy="3001"/>
              </a:xfrm>
              <a:prstGeom prst="line">
                <a:avLst/>
              </a:prstGeom>
              <a:noFill/>
              <a:ln w="12700" cap="sq">
                <a:solidFill>
                  <a:schemeClr val="tx2"/>
                </a:solidFill>
                <a:round/>
                <a:headEnd/>
                <a:tailEnd/>
              </a:ln>
            </p:spPr>
          </p:cxnSp>
          <p:cxnSp>
            <p:nvCxnSpPr>
              <p:cNvPr id="21529" name="Straight Connector 48"/>
              <p:cNvCxnSpPr>
                <a:cxnSpLocks noChangeShapeType="1"/>
              </p:cNvCxnSpPr>
              <p:nvPr/>
            </p:nvCxnSpPr>
            <p:spPr bwMode="auto">
              <a:xfrm rot="5400000">
                <a:off x="5453689" y="5276855"/>
                <a:ext cx="187664" cy="3001"/>
              </a:xfrm>
              <a:prstGeom prst="line">
                <a:avLst/>
              </a:prstGeom>
              <a:noFill/>
              <a:ln w="12700" cap="sq">
                <a:solidFill>
                  <a:schemeClr val="tx2"/>
                </a:solidFill>
                <a:round/>
                <a:headEnd/>
                <a:tailEnd/>
              </a:ln>
            </p:spPr>
          </p:cxnSp>
          <p:cxnSp>
            <p:nvCxnSpPr>
              <p:cNvPr id="21530" name="Straight Connector 49"/>
              <p:cNvCxnSpPr>
                <a:cxnSpLocks noChangeShapeType="1"/>
              </p:cNvCxnSpPr>
              <p:nvPr/>
            </p:nvCxnSpPr>
            <p:spPr bwMode="auto">
              <a:xfrm rot="5400000">
                <a:off x="6125496" y="5276855"/>
                <a:ext cx="187664" cy="3001"/>
              </a:xfrm>
              <a:prstGeom prst="line">
                <a:avLst/>
              </a:prstGeom>
              <a:noFill/>
              <a:ln w="12700" cap="sq">
                <a:solidFill>
                  <a:schemeClr val="tx2"/>
                </a:solidFill>
                <a:round/>
                <a:headEnd/>
                <a:tailEnd/>
              </a:ln>
            </p:spPr>
          </p:cxnSp>
          <p:cxnSp>
            <p:nvCxnSpPr>
              <p:cNvPr id="21531" name="Straight Connector 50"/>
              <p:cNvCxnSpPr>
                <a:cxnSpLocks noChangeShapeType="1"/>
              </p:cNvCxnSpPr>
              <p:nvPr/>
            </p:nvCxnSpPr>
            <p:spPr bwMode="auto">
              <a:xfrm rot="5400000">
                <a:off x="6797303" y="5276855"/>
                <a:ext cx="187664" cy="3001"/>
              </a:xfrm>
              <a:prstGeom prst="line">
                <a:avLst/>
              </a:prstGeom>
              <a:noFill/>
              <a:ln w="12700" cap="sq">
                <a:solidFill>
                  <a:schemeClr val="tx2"/>
                </a:solidFill>
                <a:round/>
                <a:headEnd/>
                <a:tailEnd/>
              </a:ln>
            </p:spPr>
          </p:cxnSp>
          <p:cxnSp>
            <p:nvCxnSpPr>
              <p:cNvPr id="21532" name="Straight Connector 51"/>
              <p:cNvCxnSpPr>
                <a:cxnSpLocks noChangeShapeType="1"/>
              </p:cNvCxnSpPr>
              <p:nvPr/>
            </p:nvCxnSpPr>
            <p:spPr bwMode="auto">
              <a:xfrm rot="5400000">
                <a:off x="7469108" y="5276855"/>
                <a:ext cx="187664" cy="3001"/>
              </a:xfrm>
              <a:prstGeom prst="line">
                <a:avLst/>
              </a:prstGeom>
              <a:noFill/>
              <a:ln w="12700" cap="sq">
                <a:solidFill>
                  <a:schemeClr val="tx2"/>
                </a:solidFill>
                <a:round/>
                <a:headEnd/>
                <a:tailEnd/>
              </a:ln>
            </p:spPr>
          </p:cxnSp>
        </p:grpSp>
        <p:sp>
          <p:nvSpPr>
            <p:cNvPr id="21521" name="Rectangle 56"/>
            <p:cNvSpPr>
              <a:spLocks noChangeArrowheads="1"/>
            </p:cNvSpPr>
            <p:nvPr/>
          </p:nvSpPr>
          <p:spPr bwMode="auto">
            <a:xfrm>
              <a:off x="4042330" y="5433786"/>
              <a:ext cx="327484"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10</a:t>
              </a:r>
            </a:p>
          </p:txBody>
        </p:sp>
        <p:sp>
          <p:nvSpPr>
            <p:cNvPr id="21522" name="Rectangle 57"/>
            <p:cNvSpPr>
              <a:spLocks noChangeArrowheads="1"/>
            </p:cNvSpPr>
            <p:nvPr/>
          </p:nvSpPr>
          <p:spPr bwMode="auto">
            <a:xfrm>
              <a:off x="4711349" y="5433781"/>
              <a:ext cx="327484"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20</a:t>
              </a:r>
            </a:p>
          </p:txBody>
        </p:sp>
        <p:sp>
          <p:nvSpPr>
            <p:cNvPr id="21523" name="Rectangle 58"/>
            <p:cNvSpPr>
              <a:spLocks noChangeArrowheads="1"/>
            </p:cNvSpPr>
            <p:nvPr/>
          </p:nvSpPr>
          <p:spPr bwMode="auto">
            <a:xfrm>
              <a:off x="5380368" y="5433778"/>
              <a:ext cx="327484"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30</a:t>
              </a:r>
            </a:p>
          </p:txBody>
        </p:sp>
        <p:sp>
          <p:nvSpPr>
            <p:cNvPr id="21524" name="Rectangle 59"/>
            <p:cNvSpPr>
              <a:spLocks noChangeArrowheads="1"/>
            </p:cNvSpPr>
            <p:nvPr/>
          </p:nvSpPr>
          <p:spPr bwMode="auto">
            <a:xfrm>
              <a:off x="6058033" y="5433778"/>
              <a:ext cx="326404"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40</a:t>
              </a:r>
            </a:p>
          </p:txBody>
        </p:sp>
        <p:sp>
          <p:nvSpPr>
            <p:cNvPr id="21525" name="Rectangle 60"/>
            <p:cNvSpPr>
              <a:spLocks noChangeArrowheads="1"/>
            </p:cNvSpPr>
            <p:nvPr/>
          </p:nvSpPr>
          <p:spPr bwMode="auto">
            <a:xfrm>
              <a:off x="6725971" y="5433778"/>
              <a:ext cx="327485"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50</a:t>
              </a:r>
            </a:p>
          </p:txBody>
        </p:sp>
        <p:sp>
          <p:nvSpPr>
            <p:cNvPr id="21526" name="Rectangle 61"/>
            <p:cNvSpPr>
              <a:spLocks noChangeArrowheads="1"/>
            </p:cNvSpPr>
            <p:nvPr/>
          </p:nvSpPr>
          <p:spPr bwMode="auto">
            <a:xfrm>
              <a:off x="7403637" y="5433778"/>
              <a:ext cx="327484" cy="327949"/>
            </a:xfrm>
            <a:prstGeom prst="rect">
              <a:avLst/>
            </a:prstGeom>
            <a:noFill/>
            <a:ln w="9525">
              <a:noFill/>
              <a:miter lim="800000"/>
              <a:headEnd/>
              <a:tailEnd/>
            </a:ln>
          </p:spPr>
          <p:txBody>
            <a:bodyPr>
              <a:prstTxWarp prst="textNoShape">
                <a:avLst/>
              </a:prstTxWarp>
              <a:spAutoFit/>
            </a:bodyPr>
            <a:lstStyle/>
            <a:p>
              <a:pPr algn="ctr"/>
              <a:r>
                <a:rPr lang="en-US" sz="1000">
                  <a:solidFill>
                    <a:schemeClr val="accent2"/>
                  </a:solidFill>
                </a:rPr>
                <a:t>60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506937"/>
          </a:xfrm>
        </p:spPr>
        <p:txBody>
          <a:bodyPr/>
          <a:lstStyle/>
          <a:p>
            <a:r>
              <a:rPr lang="en-US" dirty="0" smtClean="0"/>
              <a:t>Socialize your Referral Program</a:t>
            </a:r>
            <a:endParaRPr lang="en-US" dirty="0"/>
          </a:p>
        </p:txBody>
      </p:sp>
      <p:sp>
        <p:nvSpPr>
          <p:cNvPr id="4" name="AutoShape 54"/>
          <p:cNvSpPr>
            <a:spLocks noChangeArrowheads="1"/>
          </p:cNvSpPr>
          <p:nvPr/>
        </p:nvSpPr>
        <p:spPr bwMode="ltGray">
          <a:xfrm>
            <a:off x="0" y="2020362"/>
            <a:ext cx="9144000" cy="841604"/>
          </a:xfrm>
          <a:custGeom>
            <a:avLst/>
            <a:gdLst/>
            <a:ahLst/>
            <a:cxnLst/>
            <a:rect l="l" t="t" r="r" b="b"/>
            <a:pathLst>
              <a:path w="9188136" h="841604">
                <a:moveTo>
                  <a:pt x="0" y="0"/>
                </a:moveTo>
                <a:lnTo>
                  <a:pt x="8477448" y="0"/>
                </a:lnTo>
                <a:lnTo>
                  <a:pt x="8842375" y="0"/>
                </a:lnTo>
                <a:lnTo>
                  <a:pt x="8843836" y="0"/>
                </a:lnTo>
                <a:lnTo>
                  <a:pt x="9188136" y="420802"/>
                </a:lnTo>
                <a:lnTo>
                  <a:pt x="8843836" y="841604"/>
                </a:lnTo>
                <a:lnTo>
                  <a:pt x="8842375" y="841604"/>
                </a:lnTo>
                <a:lnTo>
                  <a:pt x="8477448" y="841604"/>
                </a:lnTo>
                <a:lnTo>
                  <a:pt x="0" y="841604"/>
                </a:lnTo>
                <a:close/>
              </a:path>
            </a:pathLst>
          </a:custGeom>
          <a:gradFill rotWithShape="1">
            <a:gsLst>
              <a:gs pos="100000">
                <a:schemeClr val="accent1">
                  <a:lumMod val="75000"/>
                </a:schemeClr>
              </a:gs>
              <a:gs pos="0">
                <a:srgbClr val="FF1414"/>
              </a:gs>
            </a:gsLst>
            <a:lin ang="0" scaled="1"/>
          </a:gradFill>
          <a:ln w="19050">
            <a:noFill/>
            <a:miter lim="800000"/>
            <a:headEnd/>
            <a:tailEnd/>
          </a:ln>
        </p:spPr>
        <p:txBody>
          <a:bodyPr anchor="ctr"/>
          <a:lstStyle/>
          <a:p>
            <a:endParaRPr lang="en-US" sz="2400"/>
          </a:p>
        </p:txBody>
      </p:sp>
      <p:pic>
        <p:nvPicPr>
          <p:cNvPr id="5" name="Picture 2"/>
          <p:cNvPicPr>
            <a:picLocks noChangeAspect="1" noChangeArrowheads="1"/>
          </p:cNvPicPr>
          <p:nvPr/>
        </p:nvPicPr>
        <p:blipFill>
          <a:blip r:embed="rId3" cstate="print"/>
          <a:srcRect/>
          <a:stretch>
            <a:fillRect/>
          </a:stretch>
        </p:blipFill>
        <p:spPr bwMode="auto">
          <a:xfrm>
            <a:off x="342901" y="1419225"/>
            <a:ext cx="2346455" cy="20574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 name="Picture 2"/>
          <p:cNvPicPr>
            <a:picLocks noChangeAspect="1" noChangeArrowheads="1"/>
          </p:cNvPicPr>
          <p:nvPr/>
        </p:nvPicPr>
        <p:blipFill>
          <a:blip r:embed="rId4" cstate="print"/>
          <a:srcRect/>
          <a:stretch>
            <a:fillRect/>
          </a:stretch>
        </p:blipFill>
        <p:spPr bwMode="auto">
          <a:xfrm>
            <a:off x="3009900" y="1411943"/>
            <a:ext cx="2530248" cy="2064683"/>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7" name="TextBox 6"/>
          <p:cNvSpPr txBox="1"/>
          <p:nvPr/>
        </p:nvSpPr>
        <p:spPr>
          <a:xfrm>
            <a:off x="333375" y="1095377"/>
            <a:ext cx="2362200" cy="276999"/>
          </a:xfrm>
          <a:prstGeom prst="rect">
            <a:avLst/>
          </a:prstGeom>
          <a:noFill/>
        </p:spPr>
        <p:txBody>
          <a:bodyPr wrap="square" rtlCol="0">
            <a:spAutoFit/>
          </a:bodyPr>
          <a:lstStyle/>
          <a:p>
            <a:pPr algn="ctr"/>
            <a:r>
              <a:rPr lang="en-US" sz="1200" b="1" dirty="0" smtClean="0">
                <a:solidFill>
                  <a:schemeClr val="accent1"/>
                </a:solidFill>
              </a:rPr>
              <a:t>Alert employees regularly.</a:t>
            </a:r>
          </a:p>
        </p:txBody>
      </p:sp>
      <p:sp>
        <p:nvSpPr>
          <p:cNvPr id="8" name="TextBox 7"/>
          <p:cNvSpPr txBox="1"/>
          <p:nvPr/>
        </p:nvSpPr>
        <p:spPr>
          <a:xfrm>
            <a:off x="3019425" y="1095377"/>
            <a:ext cx="2552700" cy="276999"/>
          </a:xfrm>
          <a:prstGeom prst="rect">
            <a:avLst/>
          </a:prstGeom>
          <a:noFill/>
        </p:spPr>
        <p:txBody>
          <a:bodyPr wrap="square" rtlCol="0">
            <a:spAutoFit/>
          </a:bodyPr>
          <a:lstStyle/>
          <a:p>
            <a:pPr algn="ctr"/>
            <a:r>
              <a:rPr lang="en-US" sz="1200" b="1" dirty="0" smtClean="0">
                <a:solidFill>
                  <a:schemeClr val="accent1"/>
                </a:solidFill>
              </a:rPr>
              <a:t>Help them recommend jobs…</a:t>
            </a:r>
          </a:p>
        </p:txBody>
      </p:sp>
      <p:sp>
        <p:nvSpPr>
          <p:cNvPr id="9" name="TextBox 8"/>
          <p:cNvSpPr txBox="1"/>
          <p:nvPr/>
        </p:nvSpPr>
        <p:spPr>
          <a:xfrm>
            <a:off x="5753100" y="1095377"/>
            <a:ext cx="2838450" cy="276999"/>
          </a:xfrm>
          <a:prstGeom prst="rect">
            <a:avLst/>
          </a:prstGeom>
          <a:noFill/>
        </p:spPr>
        <p:txBody>
          <a:bodyPr wrap="square" rtlCol="0">
            <a:spAutoFit/>
          </a:bodyPr>
          <a:lstStyle/>
          <a:p>
            <a:pPr algn="ctr"/>
            <a:r>
              <a:rPr lang="en-US" sz="1200" b="1" dirty="0" smtClean="0">
                <a:solidFill>
                  <a:schemeClr val="accent1"/>
                </a:solidFill>
              </a:rPr>
              <a:t>Watch referrals roll in.</a:t>
            </a:r>
          </a:p>
        </p:txBody>
      </p:sp>
      <p:pic>
        <p:nvPicPr>
          <p:cNvPr id="12" name="Picture 3"/>
          <p:cNvPicPr>
            <a:picLocks noChangeAspect="1" noChangeArrowheads="1"/>
          </p:cNvPicPr>
          <p:nvPr/>
        </p:nvPicPr>
        <p:blipFill>
          <a:blip r:embed="rId5" cstate="print"/>
          <a:srcRect/>
          <a:stretch>
            <a:fillRect/>
          </a:stretch>
        </p:blipFill>
        <p:spPr bwMode="auto">
          <a:xfrm>
            <a:off x="5810251" y="1414509"/>
            <a:ext cx="2714625" cy="2081166"/>
          </a:xfrm>
          <a:prstGeom prst="rect">
            <a:avLst/>
          </a:prstGeom>
          <a:noFill/>
          <a:ln w="9525">
            <a:solidFill>
              <a:schemeClr val="bg2"/>
            </a:solidFill>
            <a:miter lim="800000"/>
            <a:headEnd/>
            <a:tailEnd/>
          </a:ln>
          <a:effectLst>
            <a:outerShdw blurRad="50800" dist="38100" dir="8100000" algn="tr" rotWithShape="0">
              <a:prstClr val="black">
                <a:alpha val="40000"/>
              </a:prstClr>
            </a:outerShdw>
          </a:effectLst>
        </p:spPr>
      </p:pic>
      <p:sp>
        <p:nvSpPr>
          <p:cNvPr id="13" name="TextBox 12"/>
          <p:cNvSpPr txBox="1"/>
          <p:nvPr/>
        </p:nvSpPr>
        <p:spPr>
          <a:xfrm>
            <a:off x="7439025" y="1714500"/>
            <a:ext cx="1095375" cy="338554"/>
          </a:xfrm>
          <a:prstGeom prst="rect">
            <a:avLst/>
          </a:prstGeom>
          <a:noFill/>
        </p:spPr>
        <p:txBody>
          <a:bodyPr wrap="square" rtlCol="0">
            <a:spAutoFit/>
          </a:bodyPr>
          <a:lstStyle/>
          <a:p>
            <a:r>
              <a:rPr lang="en-US" sz="800" dirty="0" smtClean="0">
                <a:solidFill>
                  <a:schemeClr val="tx2"/>
                </a:solidFill>
              </a:rPr>
              <a:t>Jane Smith</a:t>
            </a:r>
          </a:p>
          <a:p>
            <a:r>
              <a:rPr lang="en-US" sz="800" dirty="0" smtClean="0">
                <a:solidFill>
                  <a:schemeClr val="tx2"/>
                </a:solidFill>
              </a:rPr>
              <a:t>New York, NY</a:t>
            </a:r>
          </a:p>
        </p:txBody>
      </p:sp>
      <p:sp>
        <p:nvSpPr>
          <p:cNvPr id="14" name="TextBox 13"/>
          <p:cNvSpPr txBox="1"/>
          <p:nvPr/>
        </p:nvSpPr>
        <p:spPr>
          <a:xfrm>
            <a:off x="7439025" y="2076450"/>
            <a:ext cx="1095375" cy="338554"/>
          </a:xfrm>
          <a:prstGeom prst="rect">
            <a:avLst/>
          </a:prstGeom>
          <a:noFill/>
        </p:spPr>
        <p:txBody>
          <a:bodyPr wrap="square" rtlCol="0">
            <a:spAutoFit/>
          </a:bodyPr>
          <a:lstStyle/>
          <a:p>
            <a:r>
              <a:rPr lang="en-US" sz="800" dirty="0" smtClean="0">
                <a:solidFill>
                  <a:schemeClr val="tx2"/>
                </a:solidFill>
              </a:rPr>
              <a:t>Bob Jones</a:t>
            </a:r>
          </a:p>
          <a:p>
            <a:r>
              <a:rPr lang="en-US" sz="800" dirty="0" smtClean="0">
                <a:solidFill>
                  <a:schemeClr val="tx2"/>
                </a:solidFill>
              </a:rPr>
              <a:t>Philadelphia, PA</a:t>
            </a:r>
          </a:p>
        </p:txBody>
      </p:sp>
      <p:sp>
        <p:nvSpPr>
          <p:cNvPr id="15" name="TextBox 14"/>
          <p:cNvSpPr txBox="1"/>
          <p:nvPr/>
        </p:nvSpPr>
        <p:spPr>
          <a:xfrm>
            <a:off x="7448552" y="2447925"/>
            <a:ext cx="1095375" cy="338554"/>
          </a:xfrm>
          <a:prstGeom prst="rect">
            <a:avLst/>
          </a:prstGeom>
          <a:noFill/>
          <a:effectLst/>
        </p:spPr>
        <p:txBody>
          <a:bodyPr wrap="square" rtlCol="0">
            <a:spAutoFit/>
          </a:bodyPr>
          <a:lstStyle/>
          <a:p>
            <a:r>
              <a:rPr lang="en-US" sz="800" dirty="0" smtClean="0">
                <a:solidFill>
                  <a:schemeClr val="tx2"/>
                </a:solidFill>
              </a:rPr>
              <a:t>Ralph Edwards</a:t>
            </a:r>
          </a:p>
          <a:p>
            <a:r>
              <a:rPr lang="en-US" sz="800" dirty="0" smtClean="0">
                <a:solidFill>
                  <a:schemeClr val="tx2"/>
                </a:solidFill>
              </a:rPr>
              <a:t>Seattle, WA</a:t>
            </a:r>
          </a:p>
        </p:txBody>
      </p:sp>
      <p:sp>
        <p:nvSpPr>
          <p:cNvPr id="20" name="Text Placeholder 3"/>
          <p:cNvSpPr txBox="1">
            <a:spLocks/>
          </p:cNvSpPr>
          <p:nvPr/>
        </p:nvSpPr>
        <p:spPr>
          <a:xfrm>
            <a:off x="381002" y="3905766"/>
            <a:ext cx="8067675" cy="304800"/>
          </a:xfrm>
          <a:prstGeom prst="rect">
            <a:avLst/>
          </a:prstGeom>
        </p:spPr>
        <p:txBody>
          <a:bodyPr vert="horz" lIns="0" tIns="0" rIns="0" bIns="0" rtlCol="0" anchor="t" anchorCtr="0">
            <a:noAutofit/>
          </a:bodyPr>
          <a:lstStyle/>
          <a:p>
            <a:pPr marL="0" marR="0" lvl="0" indent="0" algn="ctr" defTabSz="228600" rtl="0" eaLnBrk="1" fontAlgn="auto" latinLnBrk="0" hangingPunct="1">
              <a:lnSpc>
                <a:spcPct val="100000"/>
              </a:lnSpc>
              <a:spcBef>
                <a:spcPts val="0"/>
              </a:spcBef>
              <a:spcAft>
                <a:spcPts val="0"/>
              </a:spcAft>
              <a:buClr>
                <a:srgbClr val="FF0000"/>
              </a:buClr>
              <a:buSzPct val="85000"/>
              <a:buFontTx/>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Referred Prospects  Apply or Join </a:t>
            </a:r>
            <a:r>
              <a:rPr lang="en-US" sz="2000" dirty="0" smtClean="0">
                <a:solidFill>
                  <a:schemeClr val="tx1">
                    <a:lumMod val="65000"/>
                    <a:lumOff val="35000"/>
                  </a:schemeClr>
                </a:solidFill>
                <a:latin typeface="Arial" pitchFamily="34" charset="0"/>
                <a:cs typeface="Arial" pitchFamily="34" charset="0"/>
              </a:rPr>
              <a:t>Your</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Talent Community.</a:t>
            </a:r>
            <a:endParaRPr kumimoji="0" lang="en-US" sz="20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21" name="Rectangle 20"/>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859362"/>
          </a:xfrm>
        </p:spPr>
        <p:txBody>
          <a:bodyPr/>
          <a:lstStyle/>
          <a:p>
            <a:r>
              <a:rPr lang="en-US" dirty="0" smtClean="0"/>
              <a:t>Common Results</a:t>
            </a:r>
            <a:endParaRPr lang="en-US" dirty="0"/>
          </a:p>
        </p:txBody>
      </p:sp>
      <p:sp>
        <p:nvSpPr>
          <p:cNvPr id="5" name="Content Placeholder 4"/>
          <p:cNvSpPr>
            <a:spLocks noGrp="1"/>
          </p:cNvSpPr>
          <p:nvPr>
            <p:ph sz="quarter" idx="12"/>
          </p:nvPr>
        </p:nvSpPr>
        <p:spPr>
          <a:xfrm>
            <a:off x="2442647" y="1047751"/>
            <a:ext cx="5358328" cy="1352550"/>
          </a:xfrm>
        </p:spPr>
        <p:txBody>
          <a:bodyPr/>
          <a:lstStyle/>
          <a:p>
            <a:r>
              <a:rPr lang="en-US" sz="1800" dirty="0" smtClean="0">
                <a:solidFill>
                  <a:schemeClr val="accent1"/>
                </a:solidFill>
              </a:rPr>
              <a:t>100%+</a:t>
            </a:r>
            <a:r>
              <a:rPr lang="en-US" sz="1800" dirty="0" smtClean="0"/>
              <a:t> overall increase in referral applications after implementing social referrals for 12 months.</a:t>
            </a:r>
            <a:endParaRPr lang="en-US" sz="800" dirty="0" smtClean="0"/>
          </a:p>
          <a:p>
            <a:pPr>
              <a:buNone/>
            </a:pPr>
            <a:endParaRPr lang="en-US" sz="1600" dirty="0" smtClean="0"/>
          </a:p>
          <a:p>
            <a:r>
              <a:rPr lang="en-US" sz="1800" dirty="0" smtClean="0">
                <a:solidFill>
                  <a:schemeClr val="accent1"/>
                </a:solidFill>
              </a:rPr>
              <a:t>25%+ </a:t>
            </a:r>
            <a:r>
              <a:rPr lang="en-US" sz="1800" dirty="0" smtClean="0"/>
              <a:t>increase in referral hires </a:t>
            </a:r>
            <a:r>
              <a:rPr lang="en-US" sz="1800" dirty="0" smtClean="0">
                <a:solidFill>
                  <a:schemeClr val="accent1"/>
                </a:solidFill>
              </a:rPr>
              <a:t>tracked directly </a:t>
            </a:r>
            <a:r>
              <a:rPr lang="en-US" sz="1800" dirty="0" smtClean="0"/>
              <a:t>back to social referrals after 12 months.</a:t>
            </a:r>
          </a:p>
        </p:txBody>
      </p:sp>
      <p:sp>
        <p:nvSpPr>
          <p:cNvPr id="7" name="Rectangle 6"/>
          <p:cNvSpPr/>
          <p:nvPr/>
        </p:nvSpPr>
        <p:spPr>
          <a:xfrm>
            <a:off x="1684970" y="918430"/>
            <a:ext cx="581980" cy="8012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After</a:t>
            </a:r>
            <a:endParaRPr lang="en-US" sz="800" dirty="0">
              <a:solidFill>
                <a:schemeClr val="bg1"/>
              </a:solidFill>
            </a:endParaRPr>
          </a:p>
        </p:txBody>
      </p:sp>
      <p:sp>
        <p:nvSpPr>
          <p:cNvPr id="8" name="Rectangle 7"/>
          <p:cNvSpPr/>
          <p:nvPr/>
        </p:nvSpPr>
        <p:spPr>
          <a:xfrm>
            <a:off x="989645" y="1343026"/>
            <a:ext cx="581980" cy="366738"/>
          </a:xfrm>
          <a:prstGeom prst="rect">
            <a:avLst/>
          </a:prstGeom>
          <a:solidFill>
            <a:schemeClr val="bg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 dirty="0" smtClean="0">
                <a:solidFill>
                  <a:schemeClr val="bg1"/>
                </a:solidFill>
              </a:rPr>
              <a:t>Before</a:t>
            </a:r>
          </a:p>
        </p:txBody>
      </p:sp>
      <p:sp>
        <p:nvSpPr>
          <p:cNvPr id="10" name="Rectangle 9"/>
          <p:cNvSpPr/>
          <p:nvPr/>
        </p:nvSpPr>
        <p:spPr>
          <a:xfrm>
            <a:off x="1684970" y="1962150"/>
            <a:ext cx="581980" cy="57664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After</a:t>
            </a:r>
            <a:endParaRPr lang="en-US" sz="800" dirty="0">
              <a:solidFill>
                <a:schemeClr val="bg1"/>
              </a:solidFill>
            </a:endParaRPr>
          </a:p>
        </p:txBody>
      </p:sp>
      <p:sp>
        <p:nvSpPr>
          <p:cNvPr id="11" name="Rectangle 10"/>
          <p:cNvSpPr/>
          <p:nvPr/>
        </p:nvSpPr>
        <p:spPr>
          <a:xfrm>
            <a:off x="989645" y="2162176"/>
            <a:ext cx="581980" cy="366738"/>
          </a:xfrm>
          <a:prstGeom prst="rect">
            <a:avLst/>
          </a:prstGeom>
          <a:solidFill>
            <a:schemeClr val="bg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 dirty="0" smtClean="0">
                <a:solidFill>
                  <a:schemeClr val="bg1"/>
                </a:solidFill>
              </a:rPr>
              <a:t>Before</a:t>
            </a:r>
          </a:p>
        </p:txBody>
      </p:sp>
      <p:sp>
        <p:nvSpPr>
          <p:cNvPr id="12" name="TextBox 11"/>
          <p:cNvSpPr txBox="1"/>
          <p:nvPr/>
        </p:nvSpPr>
        <p:spPr>
          <a:xfrm>
            <a:off x="1028701" y="3209925"/>
            <a:ext cx="1162050" cy="707886"/>
          </a:xfrm>
          <a:prstGeom prst="rect">
            <a:avLst/>
          </a:prstGeom>
          <a:noFill/>
        </p:spPr>
        <p:txBody>
          <a:bodyPr wrap="square" rtlCol="0">
            <a:spAutoFit/>
          </a:bodyPr>
          <a:lstStyle/>
          <a:p>
            <a:r>
              <a:rPr lang="en-US" sz="2000" b="1" dirty="0" smtClean="0">
                <a:solidFill>
                  <a:schemeClr val="accent1"/>
                </a:solidFill>
              </a:rPr>
              <a:t>Hidden Impact:</a:t>
            </a:r>
          </a:p>
        </p:txBody>
      </p:sp>
      <p:graphicFrame>
        <p:nvGraphicFramePr>
          <p:cNvPr id="13" name="Table 12"/>
          <p:cNvGraphicFramePr>
            <a:graphicFrameLocks noGrp="1"/>
          </p:cNvGraphicFramePr>
          <p:nvPr/>
        </p:nvGraphicFramePr>
        <p:xfrm>
          <a:off x="1657348" y="2921002"/>
          <a:ext cx="5762628" cy="1458266"/>
        </p:xfrm>
        <a:graphic>
          <a:graphicData uri="http://schemas.openxmlformats.org/drawingml/2006/table">
            <a:tbl>
              <a:tblPr firstRow="1" bandRow="1">
                <a:effectLst/>
                <a:tableStyleId>{5C22544A-7EE6-4342-B048-85BDC9FD1C3A}</a:tableStyleId>
              </a:tblPr>
              <a:tblGrid>
                <a:gridCol w="1781177"/>
                <a:gridCol w="1343025"/>
                <a:gridCol w="1303058"/>
                <a:gridCol w="1335368"/>
              </a:tblGrid>
              <a:tr h="457200">
                <a:tc>
                  <a:txBody>
                    <a:bodyPr/>
                    <a:lstStyle/>
                    <a:p>
                      <a:pPr algn="r"/>
                      <a:r>
                        <a:rPr lang="en-US" sz="1200" dirty="0" smtClean="0">
                          <a:solidFill>
                            <a:schemeClr val="bg1"/>
                          </a:solidFill>
                        </a:rPr>
                        <a:t>Source:</a:t>
                      </a:r>
                      <a:endParaRPr lang="en-US" sz="1200" dirty="0">
                        <a:solidFill>
                          <a:schemeClr val="bg1"/>
                        </a:solidFill>
                      </a:endParaRPr>
                    </a:p>
                  </a:txBody>
                  <a:tcPr anchor="ctr">
                    <a:solidFill>
                      <a:schemeClr val="accent1"/>
                    </a:solidFill>
                  </a:tcPr>
                </a:tc>
                <a:tc>
                  <a:txBody>
                    <a:bodyPr/>
                    <a:lstStyle/>
                    <a:p>
                      <a:pPr algn="ctr"/>
                      <a:r>
                        <a:rPr lang="en-US" sz="1200" dirty="0" smtClean="0">
                          <a:solidFill>
                            <a:schemeClr val="bg1"/>
                          </a:solidFill>
                        </a:rPr>
                        <a:t>Boomerangs</a:t>
                      </a:r>
                      <a:endParaRPr lang="en-US" sz="1200" dirty="0">
                        <a:solidFill>
                          <a:schemeClr val="bg1"/>
                        </a:solidFill>
                      </a:endParaRPr>
                    </a:p>
                  </a:txBody>
                  <a:tcPr anchor="ctr">
                    <a:solidFill>
                      <a:schemeClr val="bg2">
                        <a:lumMod val="50000"/>
                      </a:schemeClr>
                    </a:solidFill>
                  </a:tcPr>
                </a:tc>
                <a:tc>
                  <a:txBody>
                    <a:bodyPr/>
                    <a:lstStyle/>
                    <a:p>
                      <a:pPr algn="ctr"/>
                      <a:r>
                        <a:rPr lang="en-US" sz="1200" dirty="0" smtClean="0">
                          <a:solidFill>
                            <a:schemeClr val="bg1"/>
                          </a:solidFill>
                        </a:rPr>
                        <a:t>Career Site</a:t>
                      </a:r>
                      <a:endParaRPr lang="en-US" sz="1200" dirty="0">
                        <a:solidFill>
                          <a:schemeClr val="bg1"/>
                        </a:solidFill>
                      </a:endParaRPr>
                    </a:p>
                  </a:txBody>
                  <a:tcPr anchor="c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Job Boards</a:t>
                      </a:r>
                    </a:p>
                  </a:txBody>
                  <a:tcPr anchor="ctr">
                    <a:solidFill>
                      <a:schemeClr val="bg2">
                        <a:lumMod val="50000"/>
                      </a:schemeClr>
                    </a:solidFill>
                  </a:tcPr>
                </a:tc>
              </a:tr>
              <a:tr h="1001066">
                <a:tc>
                  <a:txBody>
                    <a:bodyPr/>
                    <a:lstStyle/>
                    <a:p>
                      <a:pPr algn="r"/>
                      <a:r>
                        <a:rPr lang="en-US" sz="1200" b="1" dirty="0" smtClean="0">
                          <a:solidFill>
                            <a:schemeClr val="bg1"/>
                          </a:solidFill>
                        </a:rPr>
                        <a:t>% Applies</a:t>
                      </a:r>
                    </a:p>
                    <a:p>
                      <a:pPr algn="r"/>
                      <a:r>
                        <a:rPr lang="en-US" sz="1200" b="1" dirty="0" smtClean="0">
                          <a:solidFill>
                            <a:schemeClr val="bg1"/>
                          </a:solidFill>
                        </a:rPr>
                        <a:t>initiated by</a:t>
                      </a:r>
                    </a:p>
                    <a:p>
                      <a:pPr algn="r"/>
                      <a:r>
                        <a:rPr lang="en-US" sz="1200" b="1" dirty="0" smtClean="0">
                          <a:solidFill>
                            <a:schemeClr val="bg1"/>
                          </a:solidFill>
                        </a:rPr>
                        <a:t>referrals:</a:t>
                      </a:r>
                      <a:endParaRPr lang="en-US" sz="1200" b="1" dirty="0">
                        <a:solidFill>
                          <a:schemeClr val="bg1"/>
                        </a:solidFill>
                      </a:endParaRPr>
                    </a:p>
                  </a:txBody>
                  <a:tcPr anchor="ctr">
                    <a:solidFill>
                      <a:schemeClr val="accent1"/>
                    </a:solidFill>
                  </a:tcPr>
                </a:tc>
                <a:tc>
                  <a:txBody>
                    <a:bodyPr/>
                    <a:lstStyle/>
                    <a:p>
                      <a:pPr algn="ctr"/>
                      <a:endParaRPr lang="en-US" sz="1600" dirty="0" smtClean="0">
                        <a:solidFill>
                          <a:schemeClr val="accent1"/>
                        </a:solidFill>
                      </a:endParaRPr>
                    </a:p>
                    <a:p>
                      <a:pPr algn="ctr"/>
                      <a:r>
                        <a:rPr lang="en-US" sz="1600" dirty="0" smtClean="0">
                          <a:solidFill>
                            <a:schemeClr val="accent1"/>
                          </a:solidFill>
                        </a:rPr>
                        <a:t>53.1%</a:t>
                      </a:r>
                    </a:p>
                    <a:p>
                      <a:pPr algn="ctr"/>
                      <a:endParaRPr lang="en-US" sz="1600" dirty="0">
                        <a:solidFill>
                          <a:schemeClr val="accent1"/>
                        </a:solidFill>
                      </a:endParaRPr>
                    </a:p>
                  </a:txBody>
                  <a:tcPr anchor="ctr">
                    <a:solidFill>
                      <a:schemeClr val="bg1"/>
                    </a:solidFill>
                  </a:tcPr>
                </a:tc>
                <a:tc>
                  <a:txBody>
                    <a:bodyPr/>
                    <a:lstStyle/>
                    <a:p>
                      <a:pPr algn="ctr"/>
                      <a:endParaRPr lang="en-US" sz="1600" dirty="0" smtClean="0">
                        <a:solidFill>
                          <a:schemeClr val="accent1"/>
                        </a:solidFill>
                      </a:endParaRPr>
                    </a:p>
                    <a:p>
                      <a:pPr algn="ctr"/>
                      <a:r>
                        <a:rPr lang="en-US" sz="1600" dirty="0" smtClean="0">
                          <a:solidFill>
                            <a:schemeClr val="accent1"/>
                          </a:solidFill>
                        </a:rPr>
                        <a:t>33.3%</a:t>
                      </a:r>
                    </a:p>
                    <a:p>
                      <a:pPr algn="ctr"/>
                      <a:endParaRPr lang="en-US" sz="1600" dirty="0">
                        <a:solidFill>
                          <a:schemeClr val="accent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accent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1"/>
                          </a:solidFill>
                        </a:rPr>
                        <a:t>27.6%</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accent1"/>
                        </a:solidFill>
                      </a:endParaRPr>
                    </a:p>
                  </a:txBody>
                  <a:tcPr anchor="ctr">
                    <a:solidFill>
                      <a:schemeClr val="bg1"/>
                    </a:solidFill>
                  </a:tcPr>
                </a:tc>
              </a:tr>
            </a:tbl>
          </a:graphicData>
        </a:graphic>
      </p:graphicFrame>
      <p:sp>
        <p:nvSpPr>
          <p:cNvPr id="15" name="Oval 14"/>
          <p:cNvSpPr/>
          <p:nvPr/>
        </p:nvSpPr>
        <p:spPr>
          <a:xfrm>
            <a:off x="923925" y="2952750"/>
            <a:ext cx="1333500" cy="133350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Hidden impact on other sources</a:t>
            </a:r>
            <a:endParaRPr lang="en-US" sz="1600" dirty="0">
              <a:solidFill>
                <a:schemeClr val="tx1"/>
              </a:solidFill>
            </a:endParaRPr>
          </a:p>
        </p:txBody>
      </p:sp>
      <p:sp>
        <p:nvSpPr>
          <p:cNvPr id="18" name="Rectangle 17"/>
          <p:cNvSpPr/>
          <p:nvPr/>
        </p:nvSpPr>
        <p:spPr>
          <a:xfrm>
            <a:off x="7539933" y="3415784"/>
            <a:ext cx="1308792" cy="461665"/>
          </a:xfrm>
          <a:prstGeom prst="rect">
            <a:avLst/>
          </a:prstGeom>
        </p:spPr>
        <p:txBody>
          <a:bodyPr wrap="square">
            <a:spAutoFit/>
          </a:bodyPr>
          <a:lstStyle/>
          <a:p>
            <a:r>
              <a:rPr lang="en-US" sz="800" dirty="0" smtClean="0"/>
              <a:t>Source:</a:t>
            </a:r>
          </a:p>
          <a:p>
            <a:r>
              <a:rPr lang="en-US" sz="800" dirty="0" smtClean="0">
                <a:hlinkClick r:id="rId3"/>
              </a:rPr>
              <a:t>2012 Sources of Hire</a:t>
            </a:r>
            <a:r>
              <a:rPr lang="en-US" sz="800" dirty="0" smtClean="0"/>
              <a:t>, </a:t>
            </a:r>
          </a:p>
          <a:p>
            <a:r>
              <a:rPr lang="en-US" sz="800" dirty="0" smtClean="0"/>
              <a:t>By: </a:t>
            </a:r>
            <a:r>
              <a:rPr lang="en-US" sz="800" dirty="0" err="1" smtClean="0"/>
              <a:t>CareerXroads</a:t>
            </a:r>
            <a:endParaRPr lang="en-US" sz="800" dirty="0" smtClean="0"/>
          </a:p>
        </p:txBody>
      </p:sp>
      <p:cxnSp>
        <p:nvCxnSpPr>
          <p:cNvPr id="16" name="Straight Connector 15"/>
          <p:cNvCxnSpPr/>
          <p:nvPr/>
        </p:nvCxnSpPr>
        <p:spPr>
          <a:xfrm>
            <a:off x="4781550" y="3324226"/>
            <a:ext cx="0" cy="94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6475" y="3324226"/>
            <a:ext cx="0" cy="94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10450" y="3324226"/>
            <a:ext cx="0" cy="94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43277" y="4295775"/>
            <a:ext cx="40481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531300" y="1593854"/>
            <a:ext cx="8469827" cy="1644645"/>
          </a:xfrm>
        </p:spPr>
        <p:txBody>
          <a:bodyPr>
            <a:noAutofit/>
          </a:bodyPr>
          <a:lstStyle/>
          <a:p>
            <a:pPr algn="ctr">
              <a:lnSpc>
                <a:spcPct val="100000"/>
              </a:lnSpc>
            </a:pPr>
            <a:r>
              <a:rPr lang="en-US" sz="3600" b="1" dirty="0" smtClean="0">
                <a:cs typeface="MV Boli" pitchFamily="2" charset="0"/>
              </a:rPr>
              <a:t>Engage your Fans &amp; Followers:</a:t>
            </a:r>
          </a:p>
          <a:p>
            <a:pPr algn="ctr">
              <a:lnSpc>
                <a:spcPct val="100000"/>
              </a:lnSpc>
            </a:pPr>
            <a:r>
              <a:rPr lang="en-US" sz="3600" b="1" dirty="0" smtClean="0">
                <a:cs typeface="MV Boli" pitchFamily="2" charset="0"/>
              </a:rPr>
              <a:t>Attract “</a:t>
            </a:r>
            <a:r>
              <a:rPr lang="en-US" sz="3600" b="1" dirty="0" err="1" smtClean="0">
                <a:cs typeface="MV Boli" pitchFamily="2" charset="0"/>
              </a:rPr>
              <a:t>Fandidates</a:t>
            </a:r>
            <a:r>
              <a:rPr lang="en-US" sz="3600" b="1" dirty="0" smtClean="0">
                <a:cs typeface="MV Boli" pitchFamily="2" charset="0"/>
              </a:rPr>
              <a:t>”</a:t>
            </a:r>
            <a:endParaRPr lang="en-US" sz="3600" b="1" dirty="0">
              <a:latin typeface="+mn-lt"/>
              <a:cs typeface="MV Boli" pitchFamily="2" charset="0"/>
            </a:endParaRPr>
          </a:p>
        </p:txBody>
      </p:sp>
      <p:sp>
        <p:nvSpPr>
          <p:cNvPr id="8" name="Title 1"/>
          <p:cNvSpPr txBox="1">
            <a:spLocks/>
          </p:cNvSpPr>
          <p:nvPr/>
        </p:nvSpPr>
        <p:spPr>
          <a:xfrm>
            <a:off x="714377" y="226489"/>
            <a:ext cx="6429375" cy="40639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859362"/>
          </a:xfrm>
        </p:spPr>
        <p:txBody>
          <a:bodyPr/>
          <a:lstStyle/>
          <a:p>
            <a:r>
              <a:rPr lang="en-US" dirty="0" smtClean="0"/>
              <a:t>Your Brand is Social</a:t>
            </a:r>
            <a:endParaRPr lang="en-US" dirty="0"/>
          </a:p>
        </p:txBody>
      </p:sp>
      <p:pic>
        <p:nvPicPr>
          <p:cNvPr id="5" name="Picture 4" descr="Retail Denim Jeans.jpg"/>
          <p:cNvPicPr>
            <a:picLocks noChangeAspect="1"/>
          </p:cNvPicPr>
          <p:nvPr/>
        </p:nvPicPr>
        <p:blipFill>
          <a:blip r:embed="rId3" cstate="print"/>
          <a:stretch>
            <a:fillRect/>
          </a:stretch>
        </p:blipFill>
        <p:spPr>
          <a:xfrm>
            <a:off x="312762" y="1447800"/>
            <a:ext cx="1969399" cy="1476376"/>
          </a:xfrm>
          <a:prstGeom prst="rect">
            <a:avLst/>
          </a:prstGeom>
        </p:spPr>
      </p:pic>
      <p:pic>
        <p:nvPicPr>
          <p:cNvPr id="6" name="Picture 5" descr="B2C Tech Audio.jpg"/>
          <p:cNvPicPr>
            <a:picLocks noChangeAspect="1"/>
          </p:cNvPicPr>
          <p:nvPr/>
        </p:nvPicPr>
        <p:blipFill>
          <a:blip r:embed="rId4" cstate="print"/>
          <a:stretch>
            <a:fillRect/>
          </a:stretch>
        </p:blipFill>
        <p:spPr>
          <a:xfrm>
            <a:off x="2484794" y="1452485"/>
            <a:ext cx="1962961" cy="1471691"/>
          </a:xfrm>
          <a:prstGeom prst="rect">
            <a:avLst/>
          </a:prstGeom>
        </p:spPr>
      </p:pic>
      <p:pic>
        <p:nvPicPr>
          <p:cNvPr id="7" name="Picture 6" descr="Defense Aerospace.jpg"/>
          <p:cNvPicPr>
            <a:picLocks noChangeAspect="1"/>
          </p:cNvPicPr>
          <p:nvPr/>
        </p:nvPicPr>
        <p:blipFill>
          <a:blip r:embed="rId5" cstate="print"/>
          <a:stretch>
            <a:fillRect/>
          </a:stretch>
        </p:blipFill>
        <p:spPr>
          <a:xfrm>
            <a:off x="4666819" y="1455100"/>
            <a:ext cx="1972107" cy="1478600"/>
          </a:xfrm>
          <a:prstGeom prst="rect">
            <a:avLst/>
          </a:prstGeom>
        </p:spPr>
      </p:pic>
      <p:sp>
        <p:nvSpPr>
          <p:cNvPr id="8" name="TextBox 7"/>
          <p:cNvSpPr txBox="1"/>
          <p:nvPr/>
        </p:nvSpPr>
        <p:spPr>
          <a:xfrm>
            <a:off x="257175" y="1038225"/>
            <a:ext cx="1943100" cy="400110"/>
          </a:xfrm>
          <a:prstGeom prst="rect">
            <a:avLst/>
          </a:prstGeom>
          <a:noFill/>
        </p:spPr>
        <p:txBody>
          <a:bodyPr wrap="square" rtlCol="0">
            <a:spAutoFit/>
          </a:bodyPr>
          <a:lstStyle/>
          <a:p>
            <a:r>
              <a:rPr lang="en-US" sz="2000" b="1" dirty="0" err="1" smtClean="0">
                <a:solidFill>
                  <a:schemeClr val="tx2"/>
                </a:solidFill>
              </a:rPr>
              <a:t>Retail</a:t>
            </a:r>
            <a:r>
              <a:rPr lang="en-US" sz="2000" dirty="0" err="1" smtClean="0">
                <a:solidFill>
                  <a:schemeClr val="tx2"/>
                </a:solidFill>
              </a:rPr>
              <a:t>Co</a:t>
            </a:r>
            <a:r>
              <a:rPr lang="en-US" sz="2000" dirty="0" smtClean="0">
                <a:solidFill>
                  <a:schemeClr val="tx2"/>
                </a:solidFill>
              </a:rPr>
              <a:t>™</a:t>
            </a:r>
          </a:p>
        </p:txBody>
      </p:sp>
      <p:sp>
        <p:nvSpPr>
          <p:cNvPr id="9" name="TextBox 8"/>
          <p:cNvSpPr txBox="1"/>
          <p:nvPr/>
        </p:nvSpPr>
        <p:spPr>
          <a:xfrm>
            <a:off x="2409825" y="1038225"/>
            <a:ext cx="1943100" cy="400110"/>
          </a:xfrm>
          <a:prstGeom prst="rect">
            <a:avLst/>
          </a:prstGeom>
          <a:noFill/>
        </p:spPr>
        <p:txBody>
          <a:bodyPr wrap="square" rtlCol="0">
            <a:spAutoFit/>
          </a:bodyPr>
          <a:lstStyle/>
          <a:p>
            <a:r>
              <a:rPr lang="en-US" sz="2000" b="1" dirty="0" smtClean="0">
                <a:solidFill>
                  <a:schemeClr val="tx2"/>
                </a:solidFill>
              </a:rPr>
              <a:t>Big Beats!</a:t>
            </a:r>
            <a:endParaRPr lang="en-US" sz="2000" dirty="0" smtClean="0">
              <a:solidFill>
                <a:schemeClr val="tx2"/>
              </a:solidFill>
            </a:endParaRPr>
          </a:p>
        </p:txBody>
      </p:sp>
      <p:sp>
        <p:nvSpPr>
          <p:cNvPr id="10" name="TextBox 9"/>
          <p:cNvSpPr txBox="1"/>
          <p:nvPr/>
        </p:nvSpPr>
        <p:spPr>
          <a:xfrm>
            <a:off x="4572000" y="1038225"/>
            <a:ext cx="1943100" cy="400110"/>
          </a:xfrm>
          <a:prstGeom prst="rect">
            <a:avLst/>
          </a:prstGeom>
          <a:noFill/>
        </p:spPr>
        <p:txBody>
          <a:bodyPr wrap="square" rtlCol="0">
            <a:spAutoFit/>
          </a:bodyPr>
          <a:lstStyle/>
          <a:p>
            <a:r>
              <a:rPr lang="en-US" sz="2000" b="1" dirty="0" smtClean="0">
                <a:solidFill>
                  <a:schemeClr val="tx2"/>
                </a:solidFill>
              </a:rPr>
              <a:t>Defense, </a:t>
            </a:r>
            <a:r>
              <a:rPr lang="en-US" sz="2000" dirty="0" smtClean="0">
                <a:solidFill>
                  <a:schemeClr val="tx2"/>
                </a:solidFill>
              </a:rPr>
              <a:t>Inc.</a:t>
            </a:r>
          </a:p>
        </p:txBody>
      </p:sp>
      <p:pic>
        <p:nvPicPr>
          <p:cNvPr id="11" name="Picture 10" descr="Life Sciences_a.bmp"/>
          <p:cNvPicPr>
            <a:picLocks noChangeAspect="1"/>
          </p:cNvPicPr>
          <p:nvPr/>
        </p:nvPicPr>
        <p:blipFill>
          <a:blip r:embed="rId6" cstate="print"/>
          <a:stretch>
            <a:fillRect/>
          </a:stretch>
        </p:blipFill>
        <p:spPr>
          <a:xfrm>
            <a:off x="6867525" y="1457326"/>
            <a:ext cx="1981200" cy="1486362"/>
          </a:xfrm>
          <a:prstGeom prst="rect">
            <a:avLst/>
          </a:prstGeom>
        </p:spPr>
      </p:pic>
      <p:sp>
        <p:nvSpPr>
          <p:cNvPr id="12" name="TextBox 11"/>
          <p:cNvSpPr txBox="1"/>
          <p:nvPr/>
        </p:nvSpPr>
        <p:spPr>
          <a:xfrm>
            <a:off x="6753227" y="1028700"/>
            <a:ext cx="2047875" cy="400110"/>
          </a:xfrm>
          <a:prstGeom prst="rect">
            <a:avLst/>
          </a:prstGeom>
          <a:noFill/>
        </p:spPr>
        <p:txBody>
          <a:bodyPr wrap="square" rtlCol="0">
            <a:spAutoFit/>
          </a:bodyPr>
          <a:lstStyle/>
          <a:p>
            <a:r>
              <a:rPr lang="en-US" sz="2000" dirty="0" err="1" smtClean="0">
                <a:solidFill>
                  <a:schemeClr val="tx2"/>
                </a:solidFill>
              </a:rPr>
              <a:t>The</a:t>
            </a:r>
            <a:r>
              <a:rPr lang="en-US" sz="2000" b="1" dirty="0" err="1" smtClean="0">
                <a:solidFill>
                  <a:schemeClr val="tx2"/>
                </a:solidFill>
              </a:rPr>
              <a:t>Pharma</a:t>
            </a:r>
            <a:r>
              <a:rPr lang="en-US" sz="2000" b="1" dirty="0" smtClean="0">
                <a:solidFill>
                  <a:schemeClr val="tx2"/>
                </a:solidFill>
              </a:rPr>
              <a:t> </a:t>
            </a:r>
            <a:r>
              <a:rPr lang="en-US" sz="2000" dirty="0" smtClean="0">
                <a:solidFill>
                  <a:schemeClr val="tx2"/>
                </a:solidFill>
              </a:rPr>
              <a:t>Co.</a:t>
            </a:r>
          </a:p>
        </p:txBody>
      </p:sp>
      <p:pic>
        <p:nvPicPr>
          <p:cNvPr id="80900" name="Picture 4" descr="http://media.trb.com/media/photo/2012-02/295337780-02132527.jpeg"/>
          <p:cNvPicPr>
            <a:picLocks noChangeAspect="1" noChangeArrowheads="1"/>
          </p:cNvPicPr>
          <p:nvPr/>
        </p:nvPicPr>
        <p:blipFill>
          <a:blip r:embed="rId7" cstate="print"/>
          <a:srcRect/>
          <a:stretch>
            <a:fillRect/>
          </a:stretch>
        </p:blipFill>
        <p:spPr bwMode="auto">
          <a:xfrm>
            <a:off x="-9525" y="3162301"/>
            <a:ext cx="1337734" cy="752475"/>
          </a:xfrm>
          <a:prstGeom prst="rect">
            <a:avLst/>
          </a:prstGeom>
          <a:noFill/>
        </p:spPr>
      </p:pic>
      <p:pic>
        <p:nvPicPr>
          <p:cNvPr id="15" name="Picture 4" descr="http://media.trb.com/media/photo/2012-02/295337780-02132527.jpeg"/>
          <p:cNvPicPr>
            <a:picLocks noChangeAspect="1" noChangeArrowheads="1"/>
          </p:cNvPicPr>
          <p:nvPr/>
        </p:nvPicPr>
        <p:blipFill>
          <a:blip r:embed="rId7" cstate="print"/>
          <a:srcRect/>
          <a:stretch>
            <a:fillRect/>
          </a:stretch>
        </p:blipFill>
        <p:spPr bwMode="auto">
          <a:xfrm>
            <a:off x="2152650" y="3162301"/>
            <a:ext cx="1337734" cy="752475"/>
          </a:xfrm>
          <a:prstGeom prst="rect">
            <a:avLst/>
          </a:prstGeom>
          <a:noFill/>
        </p:spPr>
      </p:pic>
      <p:sp>
        <p:nvSpPr>
          <p:cNvPr id="16" name="TextBox 15"/>
          <p:cNvSpPr txBox="1"/>
          <p:nvPr/>
        </p:nvSpPr>
        <p:spPr>
          <a:xfrm>
            <a:off x="1143000" y="3257550"/>
            <a:ext cx="1066800" cy="523220"/>
          </a:xfrm>
          <a:prstGeom prst="rect">
            <a:avLst/>
          </a:prstGeom>
          <a:noFill/>
        </p:spPr>
        <p:txBody>
          <a:bodyPr wrap="square" rtlCol="0">
            <a:spAutoFit/>
          </a:bodyPr>
          <a:lstStyle/>
          <a:p>
            <a:r>
              <a:rPr lang="en-US" sz="1400" b="1" dirty="0" smtClean="0">
                <a:solidFill>
                  <a:schemeClr val="accent4"/>
                </a:solidFill>
              </a:rPr>
              <a:t>13,292 Fans</a:t>
            </a:r>
          </a:p>
        </p:txBody>
      </p:sp>
      <p:sp>
        <p:nvSpPr>
          <p:cNvPr id="17" name="TextBox 16"/>
          <p:cNvSpPr txBox="1"/>
          <p:nvPr/>
        </p:nvSpPr>
        <p:spPr>
          <a:xfrm>
            <a:off x="3286125" y="3248025"/>
            <a:ext cx="1066800" cy="523220"/>
          </a:xfrm>
          <a:prstGeom prst="rect">
            <a:avLst/>
          </a:prstGeom>
          <a:noFill/>
        </p:spPr>
        <p:txBody>
          <a:bodyPr wrap="square" rtlCol="0">
            <a:spAutoFit/>
          </a:bodyPr>
          <a:lstStyle/>
          <a:p>
            <a:r>
              <a:rPr lang="en-US" sz="1400" b="1" dirty="0" smtClean="0">
                <a:solidFill>
                  <a:schemeClr val="accent4"/>
                </a:solidFill>
              </a:rPr>
              <a:t>143,197 Fans</a:t>
            </a:r>
          </a:p>
        </p:txBody>
      </p:sp>
      <p:pic>
        <p:nvPicPr>
          <p:cNvPr id="80902" name="Picture 6" descr="http://www.theleaf.com/images/stories/Twitter_Logo.gif"/>
          <p:cNvPicPr>
            <a:picLocks noChangeAspect="1" noChangeArrowheads="1"/>
          </p:cNvPicPr>
          <p:nvPr/>
        </p:nvPicPr>
        <p:blipFill>
          <a:blip r:embed="rId8" cstate="print"/>
          <a:srcRect/>
          <a:stretch>
            <a:fillRect/>
          </a:stretch>
        </p:blipFill>
        <p:spPr bwMode="auto">
          <a:xfrm>
            <a:off x="4670426" y="3162300"/>
            <a:ext cx="758824" cy="758824"/>
          </a:xfrm>
          <a:prstGeom prst="rect">
            <a:avLst/>
          </a:prstGeom>
          <a:noFill/>
        </p:spPr>
      </p:pic>
      <p:pic>
        <p:nvPicPr>
          <p:cNvPr id="19" name="Picture 6" descr="http://www.theleaf.com/images/stories/Twitter_Logo.gif"/>
          <p:cNvPicPr>
            <a:picLocks noChangeAspect="1" noChangeArrowheads="1"/>
          </p:cNvPicPr>
          <p:nvPr/>
        </p:nvPicPr>
        <p:blipFill>
          <a:blip r:embed="rId8" cstate="print"/>
          <a:srcRect/>
          <a:stretch>
            <a:fillRect/>
          </a:stretch>
        </p:blipFill>
        <p:spPr bwMode="auto">
          <a:xfrm>
            <a:off x="6870701" y="3162300"/>
            <a:ext cx="758824" cy="758824"/>
          </a:xfrm>
          <a:prstGeom prst="rect">
            <a:avLst/>
          </a:prstGeom>
          <a:noFill/>
        </p:spPr>
      </p:pic>
      <p:sp>
        <p:nvSpPr>
          <p:cNvPr id="20" name="TextBox 19"/>
          <p:cNvSpPr txBox="1"/>
          <p:nvPr/>
        </p:nvSpPr>
        <p:spPr>
          <a:xfrm>
            <a:off x="5514975" y="3267075"/>
            <a:ext cx="1066800" cy="523220"/>
          </a:xfrm>
          <a:prstGeom prst="rect">
            <a:avLst/>
          </a:prstGeom>
          <a:noFill/>
        </p:spPr>
        <p:txBody>
          <a:bodyPr wrap="square" rtlCol="0">
            <a:spAutoFit/>
          </a:bodyPr>
          <a:lstStyle/>
          <a:p>
            <a:r>
              <a:rPr lang="en-US" sz="1400" b="1" dirty="0" smtClean="0">
                <a:solidFill>
                  <a:srgbClr val="00B0F0"/>
                </a:solidFill>
              </a:rPr>
              <a:t>7,876 Fans</a:t>
            </a:r>
          </a:p>
        </p:txBody>
      </p:sp>
      <p:sp>
        <p:nvSpPr>
          <p:cNvPr id="21" name="TextBox 20"/>
          <p:cNvSpPr txBox="1"/>
          <p:nvPr/>
        </p:nvSpPr>
        <p:spPr>
          <a:xfrm>
            <a:off x="7762875" y="3295650"/>
            <a:ext cx="1066800" cy="523220"/>
          </a:xfrm>
          <a:prstGeom prst="rect">
            <a:avLst/>
          </a:prstGeom>
          <a:noFill/>
        </p:spPr>
        <p:txBody>
          <a:bodyPr wrap="square" rtlCol="0">
            <a:spAutoFit/>
          </a:bodyPr>
          <a:lstStyle/>
          <a:p>
            <a:r>
              <a:rPr lang="en-US" sz="1400" b="1" dirty="0" smtClean="0">
                <a:solidFill>
                  <a:srgbClr val="00B0F0"/>
                </a:solidFill>
              </a:rPr>
              <a:t>14,345 Fans</a:t>
            </a:r>
          </a:p>
        </p:txBody>
      </p:sp>
      <p:sp>
        <p:nvSpPr>
          <p:cNvPr id="22" name="Rectangle 21"/>
          <p:cNvSpPr/>
          <p:nvPr/>
        </p:nvSpPr>
        <p:spPr>
          <a:xfrm>
            <a:off x="219075" y="1009651"/>
            <a:ext cx="2152650" cy="30194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47977" y="4867276"/>
            <a:ext cx="242887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media.trb.com/media/photo/2012-02/295337780-02132527.jpeg"/>
          <p:cNvPicPr>
            <a:picLocks noChangeAspect="1" noChangeArrowheads="1"/>
          </p:cNvPicPr>
          <p:nvPr/>
        </p:nvPicPr>
        <p:blipFill>
          <a:blip r:embed="rId3" cstate="print"/>
          <a:srcRect/>
          <a:stretch>
            <a:fillRect/>
          </a:stretch>
        </p:blipFill>
        <p:spPr bwMode="auto">
          <a:xfrm>
            <a:off x="628651" y="819151"/>
            <a:ext cx="928159" cy="522089"/>
          </a:xfrm>
          <a:prstGeom prst="rect">
            <a:avLst/>
          </a:prstGeom>
          <a:noFill/>
        </p:spPr>
      </p:pic>
      <p:sp>
        <p:nvSpPr>
          <p:cNvPr id="2" name="Title 1"/>
          <p:cNvSpPr>
            <a:spLocks noGrp="1"/>
          </p:cNvSpPr>
          <p:nvPr>
            <p:ph type="title"/>
          </p:nvPr>
        </p:nvSpPr>
        <p:spPr>
          <a:xfrm>
            <a:off x="676276" y="245538"/>
            <a:ext cx="8357658" cy="459312"/>
          </a:xfrm>
        </p:spPr>
        <p:txBody>
          <a:bodyPr/>
          <a:lstStyle/>
          <a:p>
            <a:r>
              <a:rPr lang="en-US" sz="2700" dirty="0" smtClean="0"/>
              <a:t>Fans Make Great Candidates (“</a:t>
            </a:r>
            <a:r>
              <a:rPr lang="en-US" sz="2700" dirty="0" err="1" smtClean="0"/>
              <a:t>Fandidates</a:t>
            </a:r>
            <a:r>
              <a:rPr lang="en-US" sz="2700" dirty="0" smtClean="0"/>
              <a:t>”)</a:t>
            </a:r>
            <a:endParaRPr lang="en-US" sz="2700" dirty="0"/>
          </a:p>
        </p:txBody>
      </p:sp>
      <p:pic>
        <p:nvPicPr>
          <p:cNvPr id="4" name="Content Placeholder 3" descr="facebookdemographics.png"/>
          <p:cNvPicPr>
            <a:picLocks noGrp="1" noChangeAspect="1"/>
          </p:cNvPicPr>
          <p:nvPr>
            <p:ph sz="quarter" idx="12"/>
          </p:nvPr>
        </p:nvPicPr>
        <p:blipFill>
          <a:blip r:embed="rId4" cstate="print"/>
          <a:stretch>
            <a:fillRect/>
          </a:stretch>
        </p:blipFill>
        <p:spPr>
          <a:xfrm>
            <a:off x="794590" y="1352550"/>
            <a:ext cx="6316570" cy="3028950"/>
          </a:xfrm>
        </p:spPr>
      </p:pic>
      <p:sp>
        <p:nvSpPr>
          <p:cNvPr id="6" name="Rectangle 5"/>
          <p:cNvSpPr/>
          <p:nvPr/>
        </p:nvSpPr>
        <p:spPr>
          <a:xfrm>
            <a:off x="704850" y="742951"/>
            <a:ext cx="6438900" cy="3667125"/>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551" y="876300"/>
            <a:ext cx="2943225" cy="400110"/>
          </a:xfrm>
          <a:prstGeom prst="rect">
            <a:avLst/>
          </a:prstGeom>
          <a:noFill/>
        </p:spPr>
        <p:txBody>
          <a:bodyPr wrap="square" rtlCol="0">
            <a:spAutoFit/>
          </a:bodyPr>
          <a:lstStyle/>
          <a:p>
            <a:r>
              <a:rPr lang="en-US" sz="2000" b="1" dirty="0" err="1" smtClean="0">
                <a:solidFill>
                  <a:schemeClr val="tx2"/>
                </a:solidFill>
              </a:rPr>
              <a:t>Retail</a:t>
            </a:r>
            <a:r>
              <a:rPr lang="en-US" sz="2000" dirty="0" err="1" smtClean="0">
                <a:solidFill>
                  <a:schemeClr val="tx2"/>
                </a:solidFill>
              </a:rPr>
              <a:t>Co</a:t>
            </a:r>
            <a:r>
              <a:rPr lang="en-US" sz="2000" dirty="0" smtClean="0">
                <a:solidFill>
                  <a:schemeClr val="tx2"/>
                </a:solidFill>
              </a:rPr>
              <a:t>™ Fan Page</a:t>
            </a:r>
          </a:p>
        </p:txBody>
      </p:sp>
      <p:sp>
        <p:nvSpPr>
          <p:cNvPr id="9" name="Rectangle 8"/>
          <p:cNvSpPr/>
          <p:nvPr/>
        </p:nvSpPr>
        <p:spPr>
          <a:xfrm>
            <a:off x="1304925" y="3667125"/>
            <a:ext cx="876300" cy="1143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33725" y="3409950"/>
            <a:ext cx="876300" cy="1143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19225" y="933450"/>
            <a:ext cx="1352550" cy="2762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86627" y="752475"/>
            <a:ext cx="1704975" cy="226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1,800+ POTENTIAL CANDIDATES </a:t>
            </a:r>
          </a:p>
          <a:p>
            <a:pPr algn="just"/>
            <a:r>
              <a:rPr lang="en-US" dirty="0" smtClean="0"/>
              <a:t>FOR NEW </a:t>
            </a:r>
          </a:p>
          <a:p>
            <a:pPr algn="just"/>
            <a:r>
              <a:rPr lang="en-US" dirty="0" smtClean="0"/>
              <a:t>STORE </a:t>
            </a:r>
          </a:p>
          <a:p>
            <a:pPr algn="just"/>
            <a:r>
              <a:rPr lang="en-US" dirty="0" smtClean="0"/>
              <a:t>IN SYDNEY</a:t>
            </a:r>
            <a:endParaRPr lang="en-US" dirty="0"/>
          </a:p>
        </p:txBody>
      </p:sp>
      <p:sp>
        <p:nvSpPr>
          <p:cNvPr id="13" name="Rectangle 12"/>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531300" y="1593854"/>
            <a:ext cx="8469827" cy="1644645"/>
          </a:xfrm>
        </p:spPr>
        <p:txBody>
          <a:bodyPr>
            <a:noAutofit/>
          </a:bodyPr>
          <a:lstStyle/>
          <a:p>
            <a:pPr algn="ctr">
              <a:lnSpc>
                <a:spcPct val="100000"/>
              </a:lnSpc>
            </a:pPr>
            <a:r>
              <a:rPr lang="en-US" sz="3600" b="1" dirty="0" smtClean="0">
                <a:cs typeface="MV Boli" pitchFamily="2" charset="0"/>
              </a:rPr>
              <a:t>Tracking and Reporting:</a:t>
            </a:r>
          </a:p>
        </p:txBody>
      </p:sp>
      <p:sp>
        <p:nvSpPr>
          <p:cNvPr id="8" name="Title 1"/>
          <p:cNvSpPr txBox="1">
            <a:spLocks/>
          </p:cNvSpPr>
          <p:nvPr/>
        </p:nvSpPr>
        <p:spPr>
          <a:xfrm>
            <a:off x="714377" y="226489"/>
            <a:ext cx="6429375" cy="40639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25" y="218364"/>
            <a:ext cx="8134011" cy="565906"/>
          </a:xfrm>
        </p:spPr>
        <p:txBody>
          <a:bodyPr/>
          <a:lstStyle/>
          <a:p>
            <a:r>
              <a:rPr lang="en-US" dirty="0" smtClean="0"/>
              <a:t>Referral Data from Social Sourcing </a:t>
            </a:r>
            <a:r>
              <a:rPr lang="en-US" dirty="0" smtClean="0">
                <a:sym typeface="Wingdings" pitchFamily="2" charset="2"/>
              </a:rPr>
              <a:t> ATS</a:t>
            </a:r>
            <a:endParaRPr lang="en-US" dirty="0"/>
          </a:p>
        </p:txBody>
      </p:sp>
      <p:sp>
        <p:nvSpPr>
          <p:cNvPr id="3" name="Slide Number Placeholder 2"/>
          <p:cNvSpPr>
            <a:spLocks noGrp="1"/>
          </p:cNvSpPr>
          <p:nvPr>
            <p:ph type="sldNum" sz="quarter" idx="4294967295"/>
          </p:nvPr>
        </p:nvSpPr>
        <p:spPr>
          <a:xfrm>
            <a:off x="6263896" y="4827564"/>
            <a:ext cx="2839822" cy="273844"/>
          </a:xfrm>
          <a:prstGeom prst="rect">
            <a:avLst/>
          </a:prstGeom>
        </p:spPr>
        <p:txBody>
          <a:bodyPr/>
          <a:lstStyle/>
          <a:p>
            <a:fld id="{F2CBCE35-31A0-D748-9B13-4B3C75EA2C73}" type="slidenum">
              <a:rPr lang="en-US" smtClean="0"/>
              <a:pPr/>
              <a:t>37</a:t>
            </a:fld>
            <a:endParaRPr lang="en-US" dirty="0"/>
          </a:p>
        </p:txBody>
      </p:sp>
      <p:sp>
        <p:nvSpPr>
          <p:cNvPr id="4" name="Text Placeholder 3"/>
          <p:cNvSpPr>
            <a:spLocks noGrp="1"/>
          </p:cNvSpPr>
          <p:nvPr>
            <p:ph type="body" sz="quarter" idx="13"/>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 y="1236684"/>
            <a:ext cx="9018914" cy="3626374"/>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0" y="827613"/>
            <a:ext cx="9103718" cy="4035223"/>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5637" y="836022"/>
            <a:ext cx="9144000" cy="39731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0739" y="139440"/>
            <a:ext cx="8862161" cy="565906"/>
          </a:xfrm>
        </p:spPr>
        <p:txBody>
          <a:bodyPr>
            <a:normAutofit/>
          </a:bodyPr>
          <a:lstStyle/>
          <a:p>
            <a:r>
              <a:rPr lang="en-US" dirty="0" smtClean="0"/>
              <a:t>Analytics Dashboard &amp; Reporting</a:t>
            </a:r>
            <a:endParaRPr lang="en-US" dirty="0"/>
          </a:p>
        </p:txBody>
      </p:sp>
      <p:sp>
        <p:nvSpPr>
          <p:cNvPr id="8" name="Slide Number Placeholder 7"/>
          <p:cNvSpPr>
            <a:spLocks noGrp="1"/>
          </p:cNvSpPr>
          <p:nvPr>
            <p:ph type="sldNum" sz="quarter" idx="4294967295"/>
          </p:nvPr>
        </p:nvSpPr>
        <p:spPr>
          <a:xfrm>
            <a:off x="6263896" y="4827564"/>
            <a:ext cx="2839822" cy="273844"/>
          </a:xfrm>
          <a:prstGeom prst="rect">
            <a:avLst/>
          </a:prstGeom>
        </p:spPr>
        <p:txBody>
          <a:bodyPr/>
          <a:lstStyle/>
          <a:p>
            <a:fld id="{F2CBCE35-31A0-D748-9B13-4B3C75EA2C73}" type="slidenum">
              <a:rPr lang="en-US" smtClean="0"/>
              <a:pPr/>
              <a:t>38</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1716058" y="902499"/>
            <a:ext cx="5795086" cy="336317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2003638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336228" y="2252223"/>
            <a:ext cx="8469827" cy="655570"/>
          </a:xfrm>
        </p:spPr>
        <p:txBody>
          <a:bodyPr>
            <a:noAutofit/>
          </a:bodyPr>
          <a:lstStyle/>
          <a:p>
            <a:pPr algn="ctr">
              <a:lnSpc>
                <a:spcPct val="100000"/>
              </a:lnSpc>
            </a:pPr>
            <a:r>
              <a:rPr lang="en-US" sz="3600" b="1" dirty="0" smtClean="0">
                <a:cs typeface="MV Boli" pitchFamily="2" charset="0"/>
              </a:rPr>
              <a:t>One Integrated Solution</a:t>
            </a:r>
          </a:p>
        </p:txBody>
      </p:sp>
      <p:sp>
        <p:nvSpPr>
          <p:cNvPr id="8" name="Title 1"/>
          <p:cNvSpPr txBox="1">
            <a:spLocks/>
          </p:cNvSpPr>
          <p:nvPr/>
        </p:nvSpPr>
        <p:spPr>
          <a:xfrm>
            <a:off x="714377" y="226489"/>
            <a:ext cx="6429375" cy="40639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1" y="742952"/>
            <a:ext cx="8516436" cy="544835"/>
          </a:xfrm>
        </p:spPr>
        <p:txBody>
          <a:bodyPr/>
          <a:lstStyle/>
          <a:p>
            <a:r>
              <a:rPr lang="en-US" dirty="0">
                <a:solidFill>
                  <a:srgbClr val="FF0000"/>
                </a:solidFill>
              </a:rPr>
              <a:t>Service Centric Economy</a:t>
            </a:r>
          </a:p>
        </p:txBody>
      </p:sp>
      <p:sp>
        <p:nvSpPr>
          <p:cNvPr id="2" name="Title 1"/>
          <p:cNvSpPr>
            <a:spLocks noGrp="1"/>
          </p:cNvSpPr>
          <p:nvPr>
            <p:ph type="title"/>
          </p:nvPr>
        </p:nvSpPr>
        <p:spPr>
          <a:xfrm>
            <a:off x="577516" y="114300"/>
            <a:ext cx="8167525" cy="571500"/>
          </a:xfrm>
        </p:spPr>
        <p:txBody>
          <a:bodyPr/>
          <a:lstStyle/>
          <a:p>
            <a:r>
              <a:rPr lang="en-US" dirty="0" smtClean="0"/>
              <a:t>21</a:t>
            </a:r>
            <a:r>
              <a:rPr lang="en-US" baseline="30000" dirty="0" smtClean="0"/>
              <a:t>st</a:t>
            </a:r>
            <a:r>
              <a:rPr lang="en-US" dirty="0" smtClean="0"/>
              <a:t> Century</a:t>
            </a:r>
            <a:endParaRPr lang="en-US" dirty="0"/>
          </a:p>
        </p:txBody>
      </p:sp>
      <p:sp>
        <p:nvSpPr>
          <p:cNvPr id="12" name="Rectangle 11"/>
          <p:cNvSpPr/>
          <p:nvPr/>
        </p:nvSpPr>
        <p:spPr bwMode="gray">
          <a:xfrm>
            <a:off x="398963" y="1371603"/>
            <a:ext cx="4861914" cy="742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lstStyle/>
          <a:p>
            <a:r>
              <a:rPr lang="en-US" sz="2800" dirty="0" smtClean="0">
                <a:latin typeface="Calibri" pitchFamily="34" charset="0"/>
                <a:cs typeface="Calibri" pitchFamily="34" charset="0"/>
              </a:rPr>
              <a:t>Your company’s value is driven by people</a:t>
            </a:r>
            <a:endParaRPr lang="en-US" sz="2800" dirty="0">
              <a:latin typeface="Calibri" pitchFamily="34" charset="0"/>
              <a:cs typeface="Calibri" pitchFamily="34" charset="0"/>
            </a:endParaRPr>
          </a:p>
        </p:txBody>
      </p:sp>
      <p:sp>
        <p:nvSpPr>
          <p:cNvPr id="13" name="Rectangle 12"/>
          <p:cNvSpPr/>
          <p:nvPr/>
        </p:nvSpPr>
        <p:spPr bwMode="gray">
          <a:xfrm>
            <a:off x="398966" y="2286000"/>
            <a:ext cx="4859015"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lstStyle/>
          <a:p>
            <a:r>
              <a:rPr lang="en-US" sz="2800" dirty="0" smtClean="0">
                <a:solidFill>
                  <a:srgbClr val="5E5F60"/>
                </a:solidFill>
                <a:latin typeface="Calibri" pitchFamily="34" charset="0"/>
                <a:cs typeface="Calibri" pitchFamily="34" charset="0"/>
              </a:rPr>
              <a:t> Take Care of Your </a:t>
            </a:r>
            <a:r>
              <a:rPr lang="en-US" sz="2800" dirty="0" smtClean="0">
                <a:solidFill>
                  <a:srgbClr val="F20000"/>
                </a:solidFill>
                <a:latin typeface="Calibri" pitchFamily="34" charset="0"/>
                <a:cs typeface="Calibri" pitchFamily="34" charset="0"/>
              </a:rPr>
              <a:t>Employees</a:t>
            </a:r>
            <a:endParaRPr lang="en-US" sz="2800" dirty="0">
              <a:solidFill>
                <a:srgbClr val="F20000"/>
              </a:solidFill>
              <a:latin typeface="Calibri" pitchFamily="34" charset="0"/>
              <a:cs typeface="Calibri" pitchFamily="34" charset="0"/>
            </a:endParaRPr>
          </a:p>
        </p:txBody>
      </p:sp>
      <p:sp>
        <p:nvSpPr>
          <p:cNvPr id="14" name="Rectangle 13"/>
          <p:cNvSpPr/>
          <p:nvPr/>
        </p:nvSpPr>
        <p:spPr bwMode="gray">
          <a:xfrm>
            <a:off x="398966" y="2971800"/>
            <a:ext cx="4859015"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lstStyle/>
          <a:p>
            <a:r>
              <a:rPr lang="en-US" sz="2800" dirty="0" smtClean="0">
                <a:solidFill>
                  <a:srgbClr val="5E5F60"/>
                </a:solidFill>
                <a:latin typeface="Calibri" pitchFamily="34" charset="0"/>
                <a:cs typeface="Calibri" pitchFamily="34" charset="0"/>
              </a:rPr>
              <a:t> Take Care of Your </a:t>
            </a:r>
            <a:r>
              <a:rPr lang="en-US" sz="2800" dirty="0" smtClean="0">
                <a:solidFill>
                  <a:srgbClr val="F20000"/>
                </a:solidFill>
                <a:latin typeface="Calibri" pitchFamily="34" charset="0"/>
                <a:cs typeface="Calibri" pitchFamily="34" charset="0"/>
              </a:rPr>
              <a:t>Customers</a:t>
            </a:r>
            <a:endParaRPr lang="en-US" sz="2800" dirty="0">
              <a:solidFill>
                <a:srgbClr val="F20000"/>
              </a:solidFill>
              <a:latin typeface="Calibri" pitchFamily="34" charset="0"/>
              <a:cs typeface="Calibri" pitchFamily="34" charset="0"/>
            </a:endParaRPr>
          </a:p>
        </p:txBody>
      </p:sp>
      <p:grpSp>
        <p:nvGrpSpPr>
          <p:cNvPr id="6" name="Group 6"/>
          <p:cNvGrpSpPr/>
          <p:nvPr/>
        </p:nvGrpSpPr>
        <p:grpSpPr>
          <a:xfrm>
            <a:off x="6115452" y="1257304"/>
            <a:ext cx="2722052" cy="3186950"/>
            <a:chOff x="8761412" y="2057400"/>
            <a:chExt cx="2790258" cy="3267656"/>
          </a:xfrm>
        </p:grpSpPr>
        <p:pic>
          <p:nvPicPr>
            <p:cNvPr id="15" name="Picture 14" descr="globe.emf"/>
            <p:cNvPicPr>
              <a:picLocks noChangeAspect="1"/>
            </p:cNvPicPr>
            <p:nvPr/>
          </p:nvPicPr>
          <p:blipFill>
            <a:blip r:embed="rId3" cstate="screen"/>
            <a:stretch>
              <a:fillRect/>
            </a:stretch>
          </p:blipFill>
          <p:spPr bwMode="gray">
            <a:xfrm>
              <a:off x="8761412" y="2057400"/>
              <a:ext cx="2633486" cy="2627275"/>
            </a:xfrm>
            <a:prstGeom prst="rect">
              <a:avLst/>
            </a:prstGeom>
          </p:spPr>
        </p:pic>
        <p:grpSp>
          <p:nvGrpSpPr>
            <p:cNvPr id="7" name="Group 48"/>
            <p:cNvGrpSpPr/>
            <p:nvPr/>
          </p:nvGrpSpPr>
          <p:grpSpPr bwMode="gray">
            <a:xfrm>
              <a:off x="9187190" y="4298082"/>
              <a:ext cx="2364480" cy="1026974"/>
              <a:chOff x="6245225" y="3511550"/>
              <a:chExt cx="3384551" cy="1470025"/>
            </a:xfrm>
            <a:solidFill>
              <a:schemeClr val="bg1">
                <a:lumMod val="85000"/>
              </a:schemeClr>
            </a:solidFill>
          </p:grpSpPr>
          <p:sp>
            <p:nvSpPr>
              <p:cNvPr id="22" name="Freeform 21"/>
              <p:cNvSpPr>
                <a:spLocks/>
              </p:cNvSpPr>
              <p:nvPr/>
            </p:nvSpPr>
            <p:spPr bwMode="gray">
              <a:xfrm>
                <a:off x="6245225" y="3511550"/>
                <a:ext cx="2986088" cy="1136650"/>
              </a:xfrm>
              <a:custGeom>
                <a:avLst/>
                <a:gdLst/>
                <a:ahLst/>
                <a:cxnLst>
                  <a:cxn ang="0">
                    <a:pos x="492" y="166"/>
                  </a:cxn>
                  <a:cxn ang="0">
                    <a:pos x="463" y="155"/>
                  </a:cxn>
                  <a:cxn ang="0">
                    <a:pos x="343" y="155"/>
                  </a:cxn>
                  <a:cxn ang="0">
                    <a:pos x="305" y="110"/>
                  </a:cxn>
                  <a:cxn ang="0">
                    <a:pos x="343" y="65"/>
                  </a:cxn>
                  <a:cxn ang="0">
                    <a:pos x="613" y="66"/>
                  </a:cxn>
                  <a:cxn ang="0">
                    <a:pos x="658" y="77"/>
                  </a:cxn>
                  <a:cxn ang="0">
                    <a:pos x="794" y="145"/>
                  </a:cxn>
                  <a:cxn ang="0">
                    <a:pos x="755" y="301"/>
                  </a:cxn>
                  <a:cxn ang="0">
                    <a:pos x="738" y="293"/>
                  </a:cxn>
                  <a:cxn ang="0">
                    <a:pos x="413" y="238"/>
                  </a:cxn>
                  <a:cxn ang="0">
                    <a:pos x="278" y="249"/>
                  </a:cxn>
                  <a:cxn ang="0">
                    <a:pos x="232" y="235"/>
                  </a:cxn>
                  <a:cxn ang="0">
                    <a:pos x="30" y="92"/>
                  </a:cxn>
                  <a:cxn ang="0">
                    <a:pos x="18" y="28"/>
                  </a:cxn>
                  <a:cxn ang="0">
                    <a:pos x="75" y="24"/>
                  </a:cxn>
                  <a:cxn ang="0">
                    <a:pos x="205" y="117"/>
                  </a:cxn>
                  <a:cxn ang="0">
                    <a:pos x="276" y="146"/>
                  </a:cxn>
                  <a:cxn ang="0">
                    <a:pos x="283" y="147"/>
                  </a:cxn>
                  <a:cxn ang="0">
                    <a:pos x="416" y="177"/>
                  </a:cxn>
                  <a:cxn ang="0">
                    <a:pos x="489" y="177"/>
                  </a:cxn>
                  <a:cxn ang="0">
                    <a:pos x="492" y="166"/>
                  </a:cxn>
                </a:cxnLst>
                <a:rect l="0" t="0" r="r" b="b"/>
                <a:pathLst>
                  <a:path w="794" h="301">
                    <a:moveTo>
                      <a:pt x="492" y="166"/>
                    </a:moveTo>
                    <a:cubicBezTo>
                      <a:pt x="482" y="162"/>
                      <a:pt x="473" y="155"/>
                      <a:pt x="463" y="155"/>
                    </a:cubicBezTo>
                    <a:cubicBezTo>
                      <a:pt x="423" y="154"/>
                      <a:pt x="383" y="153"/>
                      <a:pt x="343" y="155"/>
                    </a:cubicBezTo>
                    <a:cubicBezTo>
                      <a:pt x="309" y="156"/>
                      <a:pt x="305" y="134"/>
                      <a:pt x="305" y="110"/>
                    </a:cubicBezTo>
                    <a:cubicBezTo>
                      <a:pt x="304" y="85"/>
                      <a:pt x="309" y="65"/>
                      <a:pt x="343" y="65"/>
                    </a:cubicBezTo>
                    <a:cubicBezTo>
                      <a:pt x="433" y="67"/>
                      <a:pt x="523" y="65"/>
                      <a:pt x="613" y="66"/>
                    </a:cubicBezTo>
                    <a:cubicBezTo>
                      <a:pt x="628" y="66"/>
                      <a:pt x="644" y="71"/>
                      <a:pt x="658" y="77"/>
                    </a:cubicBezTo>
                    <a:cubicBezTo>
                      <a:pt x="703" y="98"/>
                      <a:pt x="747" y="122"/>
                      <a:pt x="794" y="145"/>
                    </a:cubicBezTo>
                    <a:cubicBezTo>
                      <a:pt x="781" y="197"/>
                      <a:pt x="768" y="248"/>
                      <a:pt x="755" y="301"/>
                    </a:cubicBezTo>
                    <a:cubicBezTo>
                      <a:pt x="749" y="298"/>
                      <a:pt x="743" y="296"/>
                      <a:pt x="738" y="293"/>
                    </a:cubicBezTo>
                    <a:cubicBezTo>
                      <a:pt x="638" y="221"/>
                      <a:pt x="526" y="229"/>
                      <a:pt x="413" y="238"/>
                    </a:cubicBezTo>
                    <a:cubicBezTo>
                      <a:pt x="368" y="242"/>
                      <a:pt x="323" y="248"/>
                      <a:pt x="278" y="249"/>
                    </a:cubicBezTo>
                    <a:cubicBezTo>
                      <a:pt x="263" y="250"/>
                      <a:pt x="245" y="244"/>
                      <a:pt x="232" y="235"/>
                    </a:cubicBezTo>
                    <a:cubicBezTo>
                      <a:pt x="164" y="189"/>
                      <a:pt x="97" y="139"/>
                      <a:pt x="30" y="92"/>
                    </a:cubicBezTo>
                    <a:cubicBezTo>
                      <a:pt x="3" y="74"/>
                      <a:pt x="0" y="55"/>
                      <a:pt x="18" y="28"/>
                    </a:cubicBezTo>
                    <a:cubicBezTo>
                      <a:pt x="36" y="0"/>
                      <a:pt x="54" y="8"/>
                      <a:pt x="75" y="24"/>
                    </a:cubicBezTo>
                    <a:cubicBezTo>
                      <a:pt x="118" y="56"/>
                      <a:pt x="161" y="87"/>
                      <a:pt x="205" y="117"/>
                    </a:cubicBezTo>
                    <a:cubicBezTo>
                      <a:pt x="226" y="132"/>
                      <a:pt x="245" y="155"/>
                      <a:pt x="276" y="146"/>
                    </a:cubicBezTo>
                    <a:cubicBezTo>
                      <a:pt x="278" y="145"/>
                      <a:pt x="282" y="146"/>
                      <a:pt x="283" y="147"/>
                    </a:cubicBezTo>
                    <a:cubicBezTo>
                      <a:pt x="318" y="201"/>
                      <a:pt x="371" y="170"/>
                      <a:pt x="416" y="177"/>
                    </a:cubicBezTo>
                    <a:cubicBezTo>
                      <a:pt x="440" y="180"/>
                      <a:pt x="464" y="177"/>
                      <a:pt x="489" y="177"/>
                    </a:cubicBezTo>
                    <a:cubicBezTo>
                      <a:pt x="490" y="174"/>
                      <a:pt x="491" y="170"/>
                      <a:pt x="492" y="1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gray">
              <a:xfrm>
                <a:off x="9129713" y="4044950"/>
                <a:ext cx="500063" cy="936625"/>
              </a:xfrm>
              <a:custGeom>
                <a:avLst/>
                <a:gdLst/>
                <a:ahLst/>
                <a:cxnLst>
                  <a:cxn ang="0">
                    <a:pos x="54" y="0"/>
                  </a:cxn>
                  <a:cxn ang="0">
                    <a:pos x="114" y="107"/>
                  </a:cxn>
                  <a:cxn ang="0">
                    <a:pos x="80" y="240"/>
                  </a:cxn>
                  <a:cxn ang="0">
                    <a:pos x="74" y="248"/>
                  </a:cxn>
                  <a:cxn ang="0">
                    <a:pos x="0" y="218"/>
                  </a:cxn>
                  <a:cxn ang="0">
                    <a:pos x="54" y="0"/>
                  </a:cxn>
                </a:cxnLst>
                <a:rect l="0" t="0" r="r" b="b"/>
                <a:pathLst>
                  <a:path w="133" h="248">
                    <a:moveTo>
                      <a:pt x="54" y="0"/>
                    </a:moveTo>
                    <a:cubicBezTo>
                      <a:pt x="133" y="31"/>
                      <a:pt x="133" y="31"/>
                      <a:pt x="114" y="107"/>
                    </a:cubicBezTo>
                    <a:cubicBezTo>
                      <a:pt x="103" y="151"/>
                      <a:pt x="92" y="196"/>
                      <a:pt x="80" y="240"/>
                    </a:cubicBezTo>
                    <a:cubicBezTo>
                      <a:pt x="80" y="242"/>
                      <a:pt x="77" y="244"/>
                      <a:pt x="74" y="248"/>
                    </a:cubicBezTo>
                    <a:cubicBezTo>
                      <a:pt x="51" y="238"/>
                      <a:pt x="26" y="229"/>
                      <a:pt x="0" y="218"/>
                    </a:cubicBezTo>
                    <a:cubicBezTo>
                      <a:pt x="18" y="145"/>
                      <a:pt x="36" y="74"/>
                      <a:pt x="5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4" name="Picture 2" descr="D:\stocks\All_Icons\ic-Recruitment-red.png"/>
            <p:cNvPicPr>
              <a:picLocks noChangeAspect="1" noChangeArrowheads="1"/>
            </p:cNvPicPr>
            <p:nvPr/>
          </p:nvPicPr>
          <p:blipFill>
            <a:blip r:embed="rId4" cstate="print"/>
            <a:srcRect l="30443" t="14858" r="28519" b="23059"/>
            <a:stretch>
              <a:fillRect/>
            </a:stretch>
          </p:blipFill>
          <p:spPr bwMode="gray">
            <a:xfrm>
              <a:off x="9385993" y="2200882"/>
              <a:ext cx="1423358" cy="2153302"/>
            </a:xfrm>
            <a:prstGeom prst="rect">
              <a:avLst/>
            </a:prstGeom>
            <a:noFill/>
          </p:spPr>
        </p:pic>
      </p:grpSp>
    </p:spTree>
    <p:extLst>
      <p:ext uri="{BB962C8B-B14F-4D97-AF65-F5344CB8AC3E}">
        <p14:creationId xmlns="" xmlns:p14="http://schemas.microsoft.com/office/powerpoint/2010/main" val="2413259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Sourcing: A Key Piece of the Puzzle</a:t>
            </a:r>
            <a:endParaRPr lang="en-US" dirty="0"/>
          </a:p>
        </p:txBody>
      </p:sp>
      <p:sp>
        <p:nvSpPr>
          <p:cNvPr id="5" name="Isosceles Triangle 4"/>
          <p:cNvSpPr/>
          <p:nvPr/>
        </p:nvSpPr>
        <p:spPr>
          <a:xfrm rot="16200000">
            <a:off x="1896269" y="1240632"/>
            <a:ext cx="3475038" cy="3051175"/>
          </a:xfrm>
          <a:prstGeom prst="triangle">
            <a:avLst/>
          </a:prstGeom>
          <a:gradFill flip="none" rotWithShape="1">
            <a:gsLst>
              <a:gs pos="0">
                <a:schemeClr val="bg1"/>
              </a:gs>
              <a:gs pos="48000">
                <a:schemeClr val="tx2">
                  <a:alpha val="6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latin typeface="Arial" pitchFamily="34" charset="0"/>
              <a:cs typeface="Arial" pitchFamily="34" charset="0"/>
            </a:endParaRPr>
          </a:p>
        </p:txBody>
      </p:sp>
      <p:sp>
        <p:nvSpPr>
          <p:cNvPr id="6" name="Freeform 2"/>
          <p:cNvSpPr>
            <a:spLocks noEditPoints="1"/>
          </p:cNvSpPr>
          <p:nvPr/>
        </p:nvSpPr>
        <p:spPr bwMode="gray">
          <a:xfrm>
            <a:off x="1150938" y="1028701"/>
            <a:ext cx="3408362" cy="3406775"/>
          </a:xfrm>
          <a:custGeom>
            <a:avLst/>
            <a:gdLst>
              <a:gd name="T0" fmla="*/ 2147483647 w 1486"/>
              <a:gd name="T1" fmla="*/ 0 h 1486"/>
              <a:gd name="T2" fmla="*/ 0 w 1486"/>
              <a:gd name="T3" fmla="*/ 2147483647 h 1486"/>
              <a:gd name="T4" fmla="*/ 2147483647 w 1486"/>
              <a:gd name="T5" fmla="*/ 2147483647 h 1486"/>
              <a:gd name="T6" fmla="*/ 2147483647 w 1486"/>
              <a:gd name="T7" fmla="*/ 2147483647 h 1486"/>
              <a:gd name="T8" fmla="*/ 2147483647 w 1486"/>
              <a:gd name="T9" fmla="*/ 0 h 1486"/>
              <a:gd name="T10" fmla="*/ 2147483647 w 1486"/>
              <a:gd name="T11" fmla="*/ 2147483647 h 1486"/>
              <a:gd name="T12" fmla="*/ 2147483647 w 1486"/>
              <a:gd name="T13" fmla="*/ 2147483647 h 1486"/>
              <a:gd name="T14" fmla="*/ 2147483647 w 1486"/>
              <a:gd name="T15" fmla="*/ 2147483647 h 1486"/>
              <a:gd name="T16" fmla="*/ 2147483647 w 1486"/>
              <a:gd name="T17" fmla="*/ 2147483647 h 1486"/>
              <a:gd name="T18" fmla="*/ 2147483647 w 1486"/>
              <a:gd name="T19" fmla="*/ 2147483647 h 1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6"/>
              <a:gd name="T31" fmla="*/ 0 h 1486"/>
              <a:gd name="T32" fmla="*/ 1486 w 1486"/>
              <a:gd name="T33" fmla="*/ 1486 h 1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6" h="1486">
                <a:moveTo>
                  <a:pt x="743" y="0"/>
                </a:moveTo>
                <a:cubicBezTo>
                  <a:pt x="333" y="0"/>
                  <a:pt x="0" y="333"/>
                  <a:pt x="0" y="743"/>
                </a:cubicBezTo>
                <a:cubicBezTo>
                  <a:pt x="0" y="1154"/>
                  <a:pt x="333" y="1486"/>
                  <a:pt x="743" y="1486"/>
                </a:cubicBezTo>
                <a:cubicBezTo>
                  <a:pt x="1154" y="1486"/>
                  <a:pt x="1486" y="1154"/>
                  <a:pt x="1486" y="743"/>
                </a:cubicBezTo>
                <a:cubicBezTo>
                  <a:pt x="1486" y="333"/>
                  <a:pt x="1154" y="0"/>
                  <a:pt x="743" y="0"/>
                </a:cubicBezTo>
                <a:close/>
                <a:moveTo>
                  <a:pt x="743" y="974"/>
                </a:moveTo>
                <a:cubicBezTo>
                  <a:pt x="616" y="974"/>
                  <a:pt x="512" y="871"/>
                  <a:pt x="512" y="743"/>
                </a:cubicBezTo>
                <a:cubicBezTo>
                  <a:pt x="512" y="616"/>
                  <a:pt x="616" y="512"/>
                  <a:pt x="743" y="512"/>
                </a:cubicBezTo>
                <a:cubicBezTo>
                  <a:pt x="871" y="512"/>
                  <a:pt x="974" y="616"/>
                  <a:pt x="974" y="743"/>
                </a:cubicBezTo>
                <a:cubicBezTo>
                  <a:pt x="974" y="871"/>
                  <a:pt x="871" y="974"/>
                  <a:pt x="743" y="974"/>
                </a:cubicBezTo>
                <a:close/>
              </a:path>
            </a:pathLst>
          </a:custGeom>
          <a:solidFill>
            <a:schemeClr val="bg2">
              <a:lumMod val="40000"/>
              <a:lumOff val="60000"/>
            </a:schemeClr>
          </a:solidFill>
          <a:ln w="19050">
            <a:noFill/>
            <a:round/>
            <a:headEnd/>
            <a:tailEnd/>
          </a:ln>
        </p:spPr>
        <p:txBody>
          <a:bodyPr wrap="none" anchor="ctr"/>
          <a:lstStyle/>
          <a:p>
            <a:pPr algn="ctr">
              <a:defRPr/>
            </a:pPr>
            <a:endParaRPr lang="en-US" sz="1400">
              <a:ea typeface="ＭＳ Ｐゴシック" pitchFamily="34" charset="-128"/>
            </a:endParaRPr>
          </a:p>
        </p:txBody>
      </p:sp>
      <p:sp>
        <p:nvSpPr>
          <p:cNvPr id="7" name="Freeform 3"/>
          <p:cNvSpPr>
            <a:spLocks/>
          </p:cNvSpPr>
          <p:nvPr/>
        </p:nvSpPr>
        <p:spPr bwMode="gray">
          <a:xfrm>
            <a:off x="2854327" y="1090613"/>
            <a:ext cx="1425575" cy="1390650"/>
          </a:xfrm>
          <a:custGeom>
            <a:avLst/>
            <a:gdLst>
              <a:gd name="T0" fmla="*/ 2147483647 w 738"/>
              <a:gd name="T1" fmla="*/ 2147483647 h 721"/>
              <a:gd name="T2" fmla="*/ 2147483647 w 738"/>
              <a:gd name="T3" fmla="*/ 2147483647 h 721"/>
              <a:gd name="T4" fmla="*/ 2147483647 w 738"/>
              <a:gd name="T5" fmla="*/ 2147483647 h 721"/>
              <a:gd name="T6" fmla="*/ 0 w 738"/>
              <a:gd name="T7" fmla="*/ 2147483647 h 721"/>
              <a:gd name="T8" fmla="*/ 0 w 738"/>
              <a:gd name="T9" fmla="*/ 2147483647 h 721"/>
              <a:gd name="T10" fmla="*/ 2147483647 w 738"/>
              <a:gd name="T11" fmla="*/ 2147483647 h 721"/>
              <a:gd name="T12" fmla="*/ 2147483647 w 738"/>
              <a:gd name="T13" fmla="*/ 2147483647 h 721"/>
              <a:gd name="T14" fmla="*/ 2147483647 w 738"/>
              <a:gd name="T15" fmla="*/ 2147483647 h 721"/>
              <a:gd name="T16" fmla="*/ 2147483647 w 738"/>
              <a:gd name="T17" fmla="*/ 2147483647 h 721"/>
              <a:gd name="T18" fmla="*/ 2147483647 w 738"/>
              <a:gd name="T19" fmla="*/ 2147483647 h 721"/>
              <a:gd name="T20" fmla="*/ 2147483647 w 738"/>
              <a:gd name="T21" fmla="*/ 2147483647 h 721"/>
              <a:gd name="T22" fmla="*/ 2147483647 w 738"/>
              <a:gd name="T23" fmla="*/ 2147483647 h 721"/>
              <a:gd name="T24" fmla="*/ 0 w 738"/>
              <a:gd name="T25" fmla="*/ 0 h 721"/>
              <a:gd name="T26" fmla="*/ 0 w 738"/>
              <a:gd name="T27" fmla="*/ 2147483647 h 721"/>
              <a:gd name="T28" fmla="*/ 2147483647 w 738"/>
              <a:gd name="T29" fmla="*/ 2147483647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8"/>
              <a:gd name="T46" fmla="*/ 0 h 721"/>
              <a:gd name="T47" fmla="*/ 738 w 738"/>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8" h="721">
                <a:moveTo>
                  <a:pt x="66" y="190"/>
                </a:moveTo>
                <a:cubicBezTo>
                  <a:pt x="114" y="190"/>
                  <a:pt x="153" y="229"/>
                  <a:pt x="153" y="277"/>
                </a:cubicBezTo>
                <a:cubicBezTo>
                  <a:pt x="153" y="325"/>
                  <a:pt x="114" y="364"/>
                  <a:pt x="66" y="364"/>
                </a:cubicBezTo>
                <a:cubicBezTo>
                  <a:pt x="39" y="364"/>
                  <a:pt x="16" y="352"/>
                  <a:pt x="0" y="334"/>
                </a:cubicBezTo>
                <a:cubicBezTo>
                  <a:pt x="0" y="546"/>
                  <a:pt x="0" y="546"/>
                  <a:pt x="0" y="546"/>
                </a:cubicBezTo>
                <a:cubicBezTo>
                  <a:pt x="114" y="546"/>
                  <a:pt x="213" y="608"/>
                  <a:pt x="265" y="700"/>
                </a:cubicBezTo>
                <a:cubicBezTo>
                  <a:pt x="450" y="594"/>
                  <a:pt x="450" y="594"/>
                  <a:pt x="450" y="594"/>
                </a:cubicBezTo>
                <a:cubicBezTo>
                  <a:pt x="442" y="616"/>
                  <a:pt x="443" y="642"/>
                  <a:pt x="456" y="665"/>
                </a:cubicBezTo>
                <a:cubicBezTo>
                  <a:pt x="480" y="707"/>
                  <a:pt x="534" y="721"/>
                  <a:pt x="575" y="697"/>
                </a:cubicBezTo>
                <a:cubicBezTo>
                  <a:pt x="617" y="673"/>
                  <a:pt x="631" y="620"/>
                  <a:pt x="607" y="578"/>
                </a:cubicBezTo>
                <a:cubicBezTo>
                  <a:pt x="594" y="555"/>
                  <a:pt x="572" y="541"/>
                  <a:pt x="548" y="537"/>
                </a:cubicBezTo>
                <a:cubicBezTo>
                  <a:pt x="738" y="427"/>
                  <a:pt x="738" y="427"/>
                  <a:pt x="738" y="427"/>
                </a:cubicBezTo>
                <a:cubicBezTo>
                  <a:pt x="591" y="172"/>
                  <a:pt x="316" y="0"/>
                  <a:pt x="0" y="0"/>
                </a:cubicBezTo>
                <a:cubicBezTo>
                  <a:pt x="0" y="220"/>
                  <a:pt x="0" y="220"/>
                  <a:pt x="0" y="220"/>
                </a:cubicBezTo>
                <a:cubicBezTo>
                  <a:pt x="16" y="202"/>
                  <a:pt x="39" y="190"/>
                  <a:pt x="66" y="190"/>
                </a:cubicBezTo>
                <a:close/>
              </a:path>
            </a:pathLst>
          </a:custGeom>
          <a:gradFill flip="none" rotWithShape="1">
            <a:gsLst>
              <a:gs pos="43000">
                <a:srgbClr val="FFC000"/>
              </a:gs>
              <a:gs pos="0">
                <a:srgbClr val="FFF200"/>
              </a:gs>
              <a:gs pos="45000">
                <a:srgbClr val="FF7A00"/>
              </a:gs>
              <a:gs pos="70000">
                <a:srgbClr val="FF0300"/>
              </a:gs>
              <a:gs pos="100000">
                <a:srgbClr val="4D0808"/>
              </a:gs>
            </a:gsLst>
            <a:lin ang="1800000" scaled="0"/>
            <a:tileRect/>
          </a:gradFill>
          <a:ln w="28575">
            <a:solidFill>
              <a:srgbClr val="FFC000"/>
            </a:solidFill>
          </a:ln>
        </p:spPr>
        <p:txBody>
          <a:bodyPr rIns="0" anchor="b"/>
          <a:lstStyle/>
          <a:p>
            <a:pPr>
              <a:defRPr/>
            </a:pPr>
            <a:endParaRPr lang="en-US" kern="0" dirty="0">
              <a:solidFill>
                <a:schemeClr val="bg1"/>
              </a:solidFill>
              <a:ea typeface="ヒラギノ角ゴ Pro W3"/>
              <a:cs typeface="ヒラギノ角ゴ Pro W3"/>
            </a:endParaRPr>
          </a:p>
        </p:txBody>
      </p:sp>
      <p:sp>
        <p:nvSpPr>
          <p:cNvPr id="8" name="Freeform 4"/>
          <p:cNvSpPr>
            <a:spLocks/>
          </p:cNvSpPr>
          <p:nvPr/>
        </p:nvSpPr>
        <p:spPr bwMode="gray">
          <a:xfrm>
            <a:off x="1214438" y="1884364"/>
            <a:ext cx="1135062" cy="1671637"/>
          </a:xfrm>
          <a:custGeom>
            <a:avLst/>
            <a:gdLst>
              <a:gd name="T0" fmla="*/ 2147483647 w 588"/>
              <a:gd name="T1" fmla="*/ 2147483647 h 866"/>
              <a:gd name="T2" fmla="*/ 2147483647 w 588"/>
              <a:gd name="T3" fmla="*/ 2147483647 h 866"/>
              <a:gd name="T4" fmla="*/ 2147483647 w 588"/>
              <a:gd name="T5" fmla="*/ 2147483647 h 866"/>
              <a:gd name="T6" fmla="*/ 2147483647 w 588"/>
              <a:gd name="T7" fmla="*/ 2147483647 h 866"/>
              <a:gd name="T8" fmla="*/ 2147483647 w 588"/>
              <a:gd name="T9" fmla="*/ 2147483647 h 866"/>
              <a:gd name="T10" fmla="*/ 2147483647 w 588"/>
              <a:gd name="T11" fmla="*/ 2147483647 h 866"/>
              <a:gd name="T12" fmla="*/ 2147483647 w 588"/>
              <a:gd name="T13" fmla="*/ 2147483647 h 866"/>
              <a:gd name="T14" fmla="*/ 2147483647 w 588"/>
              <a:gd name="T15" fmla="*/ 2147483647 h 866"/>
              <a:gd name="T16" fmla="*/ 2147483647 w 588"/>
              <a:gd name="T17" fmla="*/ 2147483647 h 866"/>
              <a:gd name="T18" fmla="*/ 2147483647 w 588"/>
              <a:gd name="T19" fmla="*/ 2147483647 h 866"/>
              <a:gd name="T20" fmla="*/ 2147483647 w 588"/>
              <a:gd name="T21" fmla="*/ 2147483647 h 866"/>
              <a:gd name="T22" fmla="*/ 2147483647 w 588"/>
              <a:gd name="T23" fmla="*/ 2147483647 h 866"/>
              <a:gd name="T24" fmla="*/ 2147483647 w 588"/>
              <a:gd name="T25" fmla="*/ 2147483647 h 866"/>
              <a:gd name="T26" fmla="*/ 0 w 588"/>
              <a:gd name="T27" fmla="*/ 2147483647 h 866"/>
              <a:gd name="T28" fmla="*/ 2147483647 w 588"/>
              <a:gd name="T29" fmla="*/ 2147483647 h 866"/>
              <a:gd name="T30" fmla="*/ 2147483647 w 588"/>
              <a:gd name="T31" fmla="*/ 2147483647 h 866"/>
              <a:gd name="T32" fmla="*/ 2147483647 w 588"/>
              <a:gd name="T33" fmla="*/ 2147483647 h 8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8"/>
              <a:gd name="T52" fmla="*/ 0 h 866"/>
              <a:gd name="T53" fmla="*/ 588 w 588"/>
              <a:gd name="T54" fmla="*/ 866 h 8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8" h="866">
                <a:moveTo>
                  <a:pt x="241" y="718"/>
                </a:moveTo>
                <a:cubicBezTo>
                  <a:pt x="217" y="677"/>
                  <a:pt x="231" y="623"/>
                  <a:pt x="273" y="599"/>
                </a:cubicBezTo>
                <a:cubicBezTo>
                  <a:pt x="314" y="575"/>
                  <a:pt x="367" y="590"/>
                  <a:pt x="391" y="631"/>
                </a:cubicBezTo>
                <a:cubicBezTo>
                  <a:pt x="404" y="654"/>
                  <a:pt x="406" y="680"/>
                  <a:pt x="398" y="703"/>
                </a:cubicBezTo>
                <a:cubicBezTo>
                  <a:pt x="588" y="593"/>
                  <a:pt x="588" y="593"/>
                  <a:pt x="588" y="593"/>
                </a:cubicBezTo>
                <a:cubicBezTo>
                  <a:pt x="562" y="548"/>
                  <a:pt x="546" y="495"/>
                  <a:pt x="546" y="439"/>
                </a:cubicBezTo>
                <a:cubicBezTo>
                  <a:pt x="546" y="385"/>
                  <a:pt x="560" y="335"/>
                  <a:pt x="585" y="291"/>
                </a:cubicBezTo>
                <a:cubicBezTo>
                  <a:pt x="396" y="184"/>
                  <a:pt x="396" y="184"/>
                  <a:pt x="396" y="184"/>
                </a:cubicBezTo>
                <a:cubicBezTo>
                  <a:pt x="420" y="179"/>
                  <a:pt x="442" y="165"/>
                  <a:pt x="455" y="142"/>
                </a:cubicBezTo>
                <a:cubicBezTo>
                  <a:pt x="479" y="100"/>
                  <a:pt x="464" y="47"/>
                  <a:pt x="422" y="23"/>
                </a:cubicBezTo>
                <a:cubicBezTo>
                  <a:pt x="380" y="0"/>
                  <a:pt x="327" y="14"/>
                  <a:pt x="304" y="56"/>
                </a:cubicBezTo>
                <a:cubicBezTo>
                  <a:pt x="291" y="79"/>
                  <a:pt x="289" y="105"/>
                  <a:pt x="297" y="128"/>
                </a:cubicBezTo>
                <a:cubicBezTo>
                  <a:pt x="110" y="21"/>
                  <a:pt x="110" y="21"/>
                  <a:pt x="110" y="21"/>
                </a:cubicBezTo>
                <a:cubicBezTo>
                  <a:pt x="40" y="144"/>
                  <a:pt x="0" y="287"/>
                  <a:pt x="0" y="439"/>
                </a:cubicBezTo>
                <a:cubicBezTo>
                  <a:pt x="0" y="595"/>
                  <a:pt x="42" y="740"/>
                  <a:pt x="115" y="866"/>
                </a:cubicBezTo>
                <a:cubicBezTo>
                  <a:pt x="299" y="760"/>
                  <a:pt x="299" y="760"/>
                  <a:pt x="299" y="760"/>
                </a:cubicBezTo>
                <a:cubicBezTo>
                  <a:pt x="276" y="755"/>
                  <a:pt x="254" y="741"/>
                  <a:pt x="241" y="718"/>
                </a:cubicBezTo>
                <a:close/>
              </a:path>
            </a:pathLst>
          </a:custGeom>
          <a:solidFill>
            <a:schemeClr val="tx2"/>
          </a:solidFill>
          <a:ln w="19050">
            <a:solidFill>
              <a:srgbClr val="FFFFFF"/>
            </a:solidFill>
            <a:miter lim="800000"/>
            <a:headEnd/>
            <a:tailEnd/>
          </a:ln>
        </p:spPr>
        <p:txBody>
          <a:bodyPr wrap="none" anchor="ctr"/>
          <a:lstStyle/>
          <a:p>
            <a:endParaRPr lang="en-US"/>
          </a:p>
        </p:txBody>
      </p:sp>
      <p:sp>
        <p:nvSpPr>
          <p:cNvPr id="9" name="Freeform 5"/>
          <p:cNvSpPr>
            <a:spLocks/>
          </p:cNvSpPr>
          <p:nvPr/>
        </p:nvSpPr>
        <p:spPr bwMode="gray">
          <a:xfrm>
            <a:off x="1427165" y="1090614"/>
            <a:ext cx="1724025" cy="1355725"/>
          </a:xfrm>
          <a:custGeom>
            <a:avLst/>
            <a:gdLst>
              <a:gd name="T0" fmla="*/ 2147483647 w 893"/>
              <a:gd name="T1" fmla="*/ 2147483647 h 702"/>
              <a:gd name="T2" fmla="*/ 2147483647 w 893"/>
              <a:gd name="T3" fmla="*/ 2147483647 h 702"/>
              <a:gd name="T4" fmla="*/ 2147483647 w 893"/>
              <a:gd name="T5" fmla="*/ 2147483647 h 702"/>
              <a:gd name="T6" fmla="*/ 2147483647 w 893"/>
              <a:gd name="T7" fmla="*/ 2147483647 h 702"/>
              <a:gd name="T8" fmla="*/ 2147483647 w 893"/>
              <a:gd name="T9" fmla="*/ 2147483647 h 702"/>
              <a:gd name="T10" fmla="*/ 2147483647 w 893"/>
              <a:gd name="T11" fmla="*/ 2147483647 h 702"/>
              <a:gd name="T12" fmla="*/ 2147483647 w 893"/>
              <a:gd name="T13" fmla="*/ 2147483647 h 702"/>
              <a:gd name="T14" fmla="*/ 2147483647 w 893"/>
              <a:gd name="T15" fmla="*/ 2147483647 h 702"/>
              <a:gd name="T16" fmla="*/ 2147483647 w 893"/>
              <a:gd name="T17" fmla="*/ 2147483647 h 702"/>
              <a:gd name="T18" fmla="*/ 2147483647 w 893"/>
              <a:gd name="T19" fmla="*/ 2147483647 h 702"/>
              <a:gd name="T20" fmla="*/ 2147483647 w 893"/>
              <a:gd name="T21" fmla="*/ 2147483647 h 702"/>
              <a:gd name="T22" fmla="*/ 2147483647 w 893"/>
              <a:gd name="T23" fmla="*/ 0 h 702"/>
              <a:gd name="T24" fmla="*/ 0 w 893"/>
              <a:gd name="T25" fmla="*/ 2147483647 h 702"/>
              <a:gd name="T26" fmla="*/ 2147483647 w 893"/>
              <a:gd name="T27" fmla="*/ 2147483647 h 702"/>
              <a:gd name="T28" fmla="*/ 2147483647 w 893"/>
              <a:gd name="T29" fmla="*/ 2147483647 h 7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3"/>
              <a:gd name="T46" fmla="*/ 0 h 702"/>
              <a:gd name="T47" fmla="*/ 893 w 893"/>
              <a:gd name="T48" fmla="*/ 702 h 7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3" h="702">
                <a:moveTo>
                  <a:pt x="194" y="467"/>
                </a:moveTo>
                <a:cubicBezTo>
                  <a:pt x="217" y="425"/>
                  <a:pt x="270" y="411"/>
                  <a:pt x="312" y="434"/>
                </a:cubicBezTo>
                <a:cubicBezTo>
                  <a:pt x="354" y="458"/>
                  <a:pt x="369" y="511"/>
                  <a:pt x="345" y="553"/>
                </a:cubicBezTo>
                <a:cubicBezTo>
                  <a:pt x="332" y="576"/>
                  <a:pt x="310" y="590"/>
                  <a:pt x="286" y="595"/>
                </a:cubicBezTo>
                <a:cubicBezTo>
                  <a:pt x="475" y="702"/>
                  <a:pt x="475" y="702"/>
                  <a:pt x="475" y="702"/>
                </a:cubicBezTo>
                <a:cubicBezTo>
                  <a:pt x="527" y="609"/>
                  <a:pt x="626" y="546"/>
                  <a:pt x="740" y="546"/>
                </a:cubicBezTo>
                <a:cubicBezTo>
                  <a:pt x="740" y="334"/>
                  <a:pt x="740" y="334"/>
                  <a:pt x="740" y="334"/>
                </a:cubicBezTo>
                <a:cubicBezTo>
                  <a:pt x="756" y="352"/>
                  <a:pt x="779" y="364"/>
                  <a:pt x="806" y="364"/>
                </a:cubicBezTo>
                <a:cubicBezTo>
                  <a:pt x="854" y="364"/>
                  <a:pt x="893" y="325"/>
                  <a:pt x="893" y="277"/>
                </a:cubicBezTo>
                <a:cubicBezTo>
                  <a:pt x="893" y="229"/>
                  <a:pt x="854" y="190"/>
                  <a:pt x="806" y="190"/>
                </a:cubicBezTo>
                <a:cubicBezTo>
                  <a:pt x="779" y="190"/>
                  <a:pt x="756" y="202"/>
                  <a:pt x="740" y="220"/>
                </a:cubicBezTo>
                <a:cubicBezTo>
                  <a:pt x="740" y="0"/>
                  <a:pt x="740" y="0"/>
                  <a:pt x="740" y="0"/>
                </a:cubicBezTo>
                <a:cubicBezTo>
                  <a:pt x="423" y="0"/>
                  <a:pt x="146" y="174"/>
                  <a:pt x="0" y="432"/>
                </a:cubicBezTo>
                <a:cubicBezTo>
                  <a:pt x="187" y="539"/>
                  <a:pt x="187" y="539"/>
                  <a:pt x="187" y="539"/>
                </a:cubicBezTo>
                <a:cubicBezTo>
                  <a:pt x="179" y="516"/>
                  <a:pt x="181" y="490"/>
                  <a:pt x="194" y="467"/>
                </a:cubicBezTo>
                <a:close/>
              </a:path>
            </a:pathLst>
          </a:custGeom>
          <a:solidFill>
            <a:schemeClr val="tx2"/>
          </a:solidFill>
          <a:ln w="19050">
            <a:solidFill>
              <a:srgbClr val="FFFFFF"/>
            </a:solidFill>
            <a:miter lim="800000"/>
            <a:headEnd/>
            <a:tailEnd/>
          </a:ln>
        </p:spPr>
        <p:txBody>
          <a:bodyPr wrap="none" anchor="ctr"/>
          <a:lstStyle/>
          <a:p>
            <a:endParaRPr lang="en-US"/>
          </a:p>
        </p:txBody>
      </p:sp>
      <p:sp>
        <p:nvSpPr>
          <p:cNvPr id="10" name="Freeform 6"/>
          <p:cNvSpPr>
            <a:spLocks/>
          </p:cNvSpPr>
          <p:nvPr/>
        </p:nvSpPr>
        <p:spPr bwMode="gray">
          <a:xfrm>
            <a:off x="3362327" y="1914526"/>
            <a:ext cx="1133475" cy="1674813"/>
          </a:xfrm>
          <a:custGeom>
            <a:avLst/>
            <a:gdLst>
              <a:gd name="T0" fmla="*/ 2147483647 w 587"/>
              <a:gd name="T1" fmla="*/ 0 h 867"/>
              <a:gd name="T2" fmla="*/ 2147483647 w 587"/>
              <a:gd name="T3" fmla="*/ 2147483647 h 867"/>
              <a:gd name="T4" fmla="*/ 2147483647 w 587"/>
              <a:gd name="T5" fmla="*/ 2147483647 h 867"/>
              <a:gd name="T6" fmla="*/ 2147483647 w 587"/>
              <a:gd name="T7" fmla="*/ 2147483647 h 867"/>
              <a:gd name="T8" fmla="*/ 2147483647 w 587"/>
              <a:gd name="T9" fmla="*/ 2147483647 h 867"/>
              <a:gd name="T10" fmla="*/ 2147483647 w 587"/>
              <a:gd name="T11" fmla="*/ 2147483647 h 867"/>
              <a:gd name="T12" fmla="*/ 2147483647 w 587"/>
              <a:gd name="T13" fmla="*/ 2147483647 h 867"/>
              <a:gd name="T14" fmla="*/ 2147483647 w 587"/>
              <a:gd name="T15" fmla="*/ 2147483647 h 867"/>
              <a:gd name="T16" fmla="*/ 0 w 587"/>
              <a:gd name="T17" fmla="*/ 2147483647 h 867"/>
              <a:gd name="T18" fmla="*/ 2147483647 w 587"/>
              <a:gd name="T19" fmla="*/ 2147483647 h 867"/>
              <a:gd name="T20" fmla="*/ 2147483647 w 587"/>
              <a:gd name="T21" fmla="*/ 2147483647 h 867"/>
              <a:gd name="T22" fmla="*/ 2147483647 w 587"/>
              <a:gd name="T23" fmla="*/ 2147483647 h 867"/>
              <a:gd name="T24" fmla="*/ 2147483647 w 587"/>
              <a:gd name="T25" fmla="*/ 2147483647 h 867"/>
              <a:gd name="T26" fmla="*/ 2147483647 w 587"/>
              <a:gd name="T27" fmla="*/ 2147483647 h 867"/>
              <a:gd name="T28" fmla="*/ 2147483647 w 587"/>
              <a:gd name="T29" fmla="*/ 2147483647 h 867"/>
              <a:gd name="T30" fmla="*/ 2147483647 w 587"/>
              <a:gd name="T31" fmla="*/ 2147483647 h 867"/>
              <a:gd name="T32" fmla="*/ 2147483647 w 587"/>
              <a:gd name="T33" fmla="*/ 0 h 8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7"/>
              <a:gd name="T52" fmla="*/ 0 h 867"/>
              <a:gd name="T53" fmla="*/ 587 w 587"/>
              <a:gd name="T54" fmla="*/ 867 h 8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7" h="867">
                <a:moveTo>
                  <a:pt x="475" y="0"/>
                </a:moveTo>
                <a:cubicBezTo>
                  <a:pt x="285" y="110"/>
                  <a:pt x="285" y="110"/>
                  <a:pt x="285" y="110"/>
                </a:cubicBezTo>
                <a:cubicBezTo>
                  <a:pt x="309" y="114"/>
                  <a:pt x="331" y="128"/>
                  <a:pt x="344" y="151"/>
                </a:cubicBezTo>
                <a:cubicBezTo>
                  <a:pt x="368" y="193"/>
                  <a:pt x="354" y="246"/>
                  <a:pt x="312" y="270"/>
                </a:cubicBezTo>
                <a:cubicBezTo>
                  <a:pt x="271" y="294"/>
                  <a:pt x="217" y="280"/>
                  <a:pt x="193" y="238"/>
                </a:cubicBezTo>
                <a:cubicBezTo>
                  <a:pt x="180" y="215"/>
                  <a:pt x="179" y="189"/>
                  <a:pt x="187" y="167"/>
                </a:cubicBezTo>
                <a:cubicBezTo>
                  <a:pt x="2" y="273"/>
                  <a:pt x="2" y="273"/>
                  <a:pt x="2" y="273"/>
                </a:cubicBezTo>
                <a:cubicBezTo>
                  <a:pt x="27" y="317"/>
                  <a:pt x="41" y="368"/>
                  <a:pt x="41" y="423"/>
                </a:cubicBezTo>
                <a:cubicBezTo>
                  <a:pt x="41" y="478"/>
                  <a:pt x="26" y="531"/>
                  <a:pt x="0" y="575"/>
                </a:cubicBezTo>
                <a:cubicBezTo>
                  <a:pt x="188" y="683"/>
                  <a:pt x="188" y="683"/>
                  <a:pt x="188" y="683"/>
                </a:cubicBezTo>
                <a:cubicBezTo>
                  <a:pt x="165" y="687"/>
                  <a:pt x="143" y="702"/>
                  <a:pt x="130" y="725"/>
                </a:cubicBezTo>
                <a:cubicBezTo>
                  <a:pt x="106" y="766"/>
                  <a:pt x="121" y="819"/>
                  <a:pt x="163" y="843"/>
                </a:cubicBezTo>
                <a:cubicBezTo>
                  <a:pt x="204" y="867"/>
                  <a:pt x="257" y="852"/>
                  <a:pt x="281" y="811"/>
                </a:cubicBezTo>
                <a:cubicBezTo>
                  <a:pt x="294" y="788"/>
                  <a:pt x="295" y="762"/>
                  <a:pt x="287" y="739"/>
                </a:cubicBezTo>
                <a:cubicBezTo>
                  <a:pt x="475" y="845"/>
                  <a:pt x="475" y="845"/>
                  <a:pt x="475" y="845"/>
                </a:cubicBezTo>
                <a:cubicBezTo>
                  <a:pt x="546" y="721"/>
                  <a:pt x="587" y="577"/>
                  <a:pt x="587" y="423"/>
                </a:cubicBezTo>
                <a:cubicBezTo>
                  <a:pt x="587" y="269"/>
                  <a:pt x="546" y="125"/>
                  <a:pt x="475" y="0"/>
                </a:cubicBezTo>
                <a:close/>
              </a:path>
            </a:pathLst>
          </a:custGeom>
          <a:solidFill>
            <a:schemeClr val="tx2"/>
          </a:solidFill>
          <a:ln w="19050">
            <a:solidFill>
              <a:srgbClr val="FFFFFF"/>
            </a:solidFill>
            <a:miter lim="800000"/>
            <a:headEnd/>
            <a:tailEnd/>
          </a:ln>
        </p:spPr>
        <p:txBody>
          <a:bodyPr wrap="none" anchor="ctr"/>
          <a:lstStyle/>
          <a:p>
            <a:endParaRPr lang="en-US"/>
          </a:p>
        </p:txBody>
      </p:sp>
      <p:sp>
        <p:nvSpPr>
          <p:cNvPr id="11" name="Freeform 7"/>
          <p:cNvSpPr>
            <a:spLocks/>
          </p:cNvSpPr>
          <p:nvPr/>
        </p:nvSpPr>
        <p:spPr bwMode="gray">
          <a:xfrm>
            <a:off x="1436690" y="2994025"/>
            <a:ext cx="1417637" cy="1377950"/>
          </a:xfrm>
          <a:custGeom>
            <a:avLst/>
            <a:gdLst>
              <a:gd name="T0" fmla="*/ 2147483647 w 735"/>
              <a:gd name="T1" fmla="*/ 2147483647 h 714"/>
              <a:gd name="T2" fmla="*/ 2147483647 w 735"/>
              <a:gd name="T3" fmla="*/ 2147483647 h 714"/>
              <a:gd name="T4" fmla="*/ 2147483647 w 735"/>
              <a:gd name="T5" fmla="*/ 2147483647 h 714"/>
              <a:gd name="T6" fmla="*/ 2147483647 w 735"/>
              <a:gd name="T7" fmla="*/ 2147483647 h 714"/>
              <a:gd name="T8" fmla="*/ 2147483647 w 735"/>
              <a:gd name="T9" fmla="*/ 2147483647 h 714"/>
              <a:gd name="T10" fmla="*/ 2147483647 w 735"/>
              <a:gd name="T11" fmla="*/ 2147483647 h 714"/>
              <a:gd name="T12" fmla="*/ 2147483647 w 735"/>
              <a:gd name="T13" fmla="*/ 2147483647 h 714"/>
              <a:gd name="T14" fmla="*/ 2147483647 w 735"/>
              <a:gd name="T15" fmla="*/ 2147483647 h 714"/>
              <a:gd name="T16" fmla="*/ 2147483647 w 735"/>
              <a:gd name="T17" fmla="*/ 2147483647 h 714"/>
              <a:gd name="T18" fmla="*/ 2147483647 w 735"/>
              <a:gd name="T19" fmla="*/ 2147483647 h 714"/>
              <a:gd name="T20" fmla="*/ 2147483647 w 735"/>
              <a:gd name="T21" fmla="*/ 2147483647 h 714"/>
              <a:gd name="T22" fmla="*/ 0 w 735"/>
              <a:gd name="T23" fmla="*/ 2147483647 h 714"/>
              <a:gd name="T24" fmla="*/ 2147483647 w 735"/>
              <a:gd name="T25" fmla="*/ 2147483647 h 714"/>
              <a:gd name="T26" fmla="*/ 2147483647 w 735"/>
              <a:gd name="T27" fmla="*/ 2147483647 h 714"/>
              <a:gd name="T28" fmla="*/ 2147483647 w 735"/>
              <a:gd name="T29" fmla="*/ 2147483647 h 7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5"/>
              <a:gd name="T46" fmla="*/ 0 h 714"/>
              <a:gd name="T47" fmla="*/ 735 w 735"/>
              <a:gd name="T48" fmla="*/ 714 h 7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5" h="714">
                <a:moveTo>
                  <a:pt x="670" y="533"/>
                </a:moveTo>
                <a:cubicBezTo>
                  <a:pt x="622" y="533"/>
                  <a:pt x="583" y="494"/>
                  <a:pt x="583" y="446"/>
                </a:cubicBezTo>
                <a:cubicBezTo>
                  <a:pt x="583" y="398"/>
                  <a:pt x="622" y="359"/>
                  <a:pt x="670" y="359"/>
                </a:cubicBezTo>
                <a:cubicBezTo>
                  <a:pt x="696" y="359"/>
                  <a:pt x="719" y="371"/>
                  <a:pt x="735" y="389"/>
                </a:cubicBezTo>
                <a:cubicBezTo>
                  <a:pt x="735" y="168"/>
                  <a:pt x="735" y="168"/>
                  <a:pt x="735" y="168"/>
                </a:cubicBezTo>
                <a:cubicBezTo>
                  <a:pt x="624" y="168"/>
                  <a:pt x="526" y="108"/>
                  <a:pt x="473" y="18"/>
                </a:cubicBezTo>
                <a:cubicBezTo>
                  <a:pt x="283" y="128"/>
                  <a:pt x="283" y="128"/>
                  <a:pt x="283" y="128"/>
                </a:cubicBezTo>
                <a:cubicBezTo>
                  <a:pt x="291" y="105"/>
                  <a:pt x="289" y="79"/>
                  <a:pt x="276" y="56"/>
                </a:cubicBezTo>
                <a:cubicBezTo>
                  <a:pt x="252" y="15"/>
                  <a:pt x="199" y="0"/>
                  <a:pt x="158" y="24"/>
                </a:cubicBezTo>
                <a:cubicBezTo>
                  <a:pt x="116" y="48"/>
                  <a:pt x="102" y="102"/>
                  <a:pt x="126" y="143"/>
                </a:cubicBezTo>
                <a:cubicBezTo>
                  <a:pt x="139" y="166"/>
                  <a:pt x="161" y="180"/>
                  <a:pt x="184" y="185"/>
                </a:cubicBezTo>
                <a:cubicBezTo>
                  <a:pt x="0" y="291"/>
                  <a:pt x="0" y="291"/>
                  <a:pt x="0" y="291"/>
                </a:cubicBezTo>
                <a:cubicBezTo>
                  <a:pt x="148" y="544"/>
                  <a:pt x="422" y="714"/>
                  <a:pt x="735" y="714"/>
                </a:cubicBezTo>
                <a:cubicBezTo>
                  <a:pt x="735" y="503"/>
                  <a:pt x="735" y="503"/>
                  <a:pt x="735" y="503"/>
                </a:cubicBezTo>
                <a:cubicBezTo>
                  <a:pt x="719" y="521"/>
                  <a:pt x="696" y="533"/>
                  <a:pt x="670" y="533"/>
                </a:cubicBezTo>
                <a:close/>
              </a:path>
            </a:pathLst>
          </a:custGeom>
          <a:solidFill>
            <a:schemeClr val="tx2"/>
          </a:solidFill>
          <a:ln w="19050">
            <a:solidFill>
              <a:srgbClr val="FFFFFF"/>
            </a:solidFill>
            <a:miter lim="800000"/>
            <a:headEnd/>
            <a:tailEnd/>
          </a:ln>
        </p:spPr>
        <p:txBody>
          <a:bodyPr wrap="none" anchor="ctr"/>
          <a:lstStyle/>
          <a:p>
            <a:endParaRPr lang="en-US"/>
          </a:p>
        </p:txBody>
      </p:sp>
      <p:sp>
        <p:nvSpPr>
          <p:cNvPr id="12" name="Freeform 8"/>
          <p:cNvSpPr>
            <a:spLocks/>
          </p:cNvSpPr>
          <p:nvPr/>
        </p:nvSpPr>
        <p:spPr bwMode="gray">
          <a:xfrm>
            <a:off x="2562227" y="3024189"/>
            <a:ext cx="1717675" cy="1347787"/>
          </a:xfrm>
          <a:custGeom>
            <a:avLst/>
            <a:gdLst>
              <a:gd name="T0" fmla="*/ 2147483647 w 890"/>
              <a:gd name="T1" fmla="*/ 2147483647 h 698"/>
              <a:gd name="T2" fmla="*/ 2147483647 w 890"/>
              <a:gd name="T3" fmla="*/ 2147483647 h 698"/>
              <a:gd name="T4" fmla="*/ 2147483647 w 890"/>
              <a:gd name="T5" fmla="*/ 2147483647 h 698"/>
              <a:gd name="T6" fmla="*/ 2147483647 w 890"/>
              <a:gd name="T7" fmla="*/ 2147483647 h 698"/>
              <a:gd name="T8" fmla="*/ 2147483647 w 890"/>
              <a:gd name="T9" fmla="*/ 0 h 698"/>
              <a:gd name="T10" fmla="*/ 2147483647 w 890"/>
              <a:gd name="T11" fmla="*/ 2147483647 h 698"/>
              <a:gd name="T12" fmla="*/ 2147483647 w 890"/>
              <a:gd name="T13" fmla="*/ 2147483647 h 698"/>
              <a:gd name="T14" fmla="*/ 2147483647 w 890"/>
              <a:gd name="T15" fmla="*/ 2147483647 h 698"/>
              <a:gd name="T16" fmla="*/ 0 w 890"/>
              <a:gd name="T17" fmla="*/ 2147483647 h 698"/>
              <a:gd name="T18" fmla="*/ 2147483647 w 890"/>
              <a:gd name="T19" fmla="*/ 2147483647 h 698"/>
              <a:gd name="T20" fmla="*/ 2147483647 w 890"/>
              <a:gd name="T21" fmla="*/ 2147483647 h 698"/>
              <a:gd name="T22" fmla="*/ 2147483647 w 890"/>
              <a:gd name="T23" fmla="*/ 2147483647 h 698"/>
              <a:gd name="T24" fmla="*/ 2147483647 w 890"/>
              <a:gd name="T25" fmla="*/ 2147483647 h 698"/>
              <a:gd name="T26" fmla="*/ 2147483647 w 890"/>
              <a:gd name="T27" fmla="*/ 2147483647 h 698"/>
              <a:gd name="T28" fmla="*/ 2147483647 w 890"/>
              <a:gd name="T29" fmla="*/ 2147483647 h 6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0"/>
              <a:gd name="T46" fmla="*/ 0 h 698"/>
              <a:gd name="T47" fmla="*/ 890 w 890"/>
              <a:gd name="T48" fmla="*/ 698 h 6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0" h="698">
                <a:moveTo>
                  <a:pt x="696" y="236"/>
                </a:moveTo>
                <a:cubicBezTo>
                  <a:pt x="672" y="277"/>
                  <a:pt x="619" y="292"/>
                  <a:pt x="578" y="268"/>
                </a:cubicBezTo>
                <a:cubicBezTo>
                  <a:pt x="536" y="244"/>
                  <a:pt x="521" y="191"/>
                  <a:pt x="545" y="150"/>
                </a:cubicBezTo>
                <a:cubicBezTo>
                  <a:pt x="558" y="127"/>
                  <a:pt x="580" y="112"/>
                  <a:pt x="603" y="108"/>
                </a:cubicBezTo>
                <a:cubicBezTo>
                  <a:pt x="415" y="0"/>
                  <a:pt x="415" y="0"/>
                  <a:pt x="415" y="0"/>
                </a:cubicBezTo>
                <a:cubicBezTo>
                  <a:pt x="362" y="91"/>
                  <a:pt x="264" y="152"/>
                  <a:pt x="152" y="152"/>
                </a:cubicBezTo>
                <a:cubicBezTo>
                  <a:pt x="152" y="373"/>
                  <a:pt x="152" y="373"/>
                  <a:pt x="152" y="373"/>
                </a:cubicBezTo>
                <a:cubicBezTo>
                  <a:pt x="136" y="355"/>
                  <a:pt x="113" y="343"/>
                  <a:pt x="87" y="343"/>
                </a:cubicBezTo>
                <a:cubicBezTo>
                  <a:pt x="39" y="343"/>
                  <a:pt x="0" y="382"/>
                  <a:pt x="0" y="430"/>
                </a:cubicBezTo>
                <a:cubicBezTo>
                  <a:pt x="0" y="478"/>
                  <a:pt x="39" y="517"/>
                  <a:pt x="87" y="517"/>
                </a:cubicBezTo>
                <a:cubicBezTo>
                  <a:pt x="113" y="517"/>
                  <a:pt x="136" y="505"/>
                  <a:pt x="152" y="487"/>
                </a:cubicBezTo>
                <a:cubicBezTo>
                  <a:pt x="152" y="698"/>
                  <a:pt x="152" y="698"/>
                  <a:pt x="152" y="698"/>
                </a:cubicBezTo>
                <a:cubicBezTo>
                  <a:pt x="468" y="698"/>
                  <a:pt x="743" y="526"/>
                  <a:pt x="890" y="270"/>
                </a:cubicBezTo>
                <a:cubicBezTo>
                  <a:pt x="702" y="164"/>
                  <a:pt x="702" y="164"/>
                  <a:pt x="702" y="164"/>
                </a:cubicBezTo>
                <a:cubicBezTo>
                  <a:pt x="710" y="187"/>
                  <a:pt x="709" y="213"/>
                  <a:pt x="696" y="236"/>
                </a:cubicBezTo>
                <a:close/>
              </a:path>
            </a:pathLst>
          </a:custGeom>
          <a:solidFill>
            <a:schemeClr val="tx2"/>
          </a:solidFill>
          <a:ln w="19050">
            <a:solidFill>
              <a:srgbClr val="FFFFFF"/>
            </a:solidFill>
            <a:miter lim="800000"/>
            <a:headEnd/>
            <a:tailEnd/>
          </a:ln>
        </p:spPr>
        <p:txBody>
          <a:bodyPr wrap="none" anchor="ctr"/>
          <a:lstStyle/>
          <a:p>
            <a:endParaRPr lang="en-US"/>
          </a:p>
        </p:txBody>
      </p:sp>
      <p:sp>
        <p:nvSpPr>
          <p:cNvPr id="13" name="Text Box 9"/>
          <p:cNvSpPr txBox="1">
            <a:spLocks noChangeArrowheads="1"/>
          </p:cNvSpPr>
          <p:nvPr/>
        </p:nvSpPr>
        <p:spPr bwMode="gray">
          <a:xfrm>
            <a:off x="3087688" y="1557339"/>
            <a:ext cx="984250" cy="276999"/>
          </a:xfrm>
          <a:prstGeom prst="rect">
            <a:avLst/>
          </a:prstGeom>
          <a:noFill/>
          <a:ln w="9525">
            <a:noFill/>
            <a:miter lim="800000"/>
            <a:headEnd/>
            <a:tailEnd/>
          </a:ln>
        </p:spPr>
        <p:txBody>
          <a:bodyPr>
            <a:spAutoFit/>
          </a:bodyPr>
          <a:lstStyle/>
          <a:p>
            <a:pPr algn="ctr"/>
            <a:r>
              <a:rPr lang="en-US" sz="1200" b="1">
                <a:ea typeface="Arial Unicode MS" pitchFamily="34" charset="-128"/>
                <a:cs typeface="Arial Unicode MS" pitchFamily="34" charset="-128"/>
              </a:rPr>
              <a:t>Source</a:t>
            </a:r>
          </a:p>
        </p:txBody>
      </p:sp>
      <p:sp>
        <p:nvSpPr>
          <p:cNvPr id="14" name="Text Box 10"/>
          <p:cNvSpPr txBox="1">
            <a:spLocks noChangeArrowheads="1"/>
          </p:cNvSpPr>
          <p:nvPr/>
        </p:nvSpPr>
        <p:spPr bwMode="gray">
          <a:xfrm>
            <a:off x="3471863" y="2563814"/>
            <a:ext cx="984250" cy="276999"/>
          </a:xfrm>
          <a:prstGeom prst="rect">
            <a:avLst/>
          </a:prstGeom>
          <a:noFill/>
          <a:ln w="9525">
            <a:noFill/>
            <a:miter lim="800000"/>
            <a:headEnd/>
            <a:tailEnd/>
          </a:ln>
        </p:spPr>
        <p:txBody>
          <a:bodyPr>
            <a:spAutoFit/>
          </a:bodyPr>
          <a:lstStyle/>
          <a:p>
            <a:pPr algn="ctr"/>
            <a:r>
              <a:rPr lang="en-US" sz="1200" b="1">
                <a:solidFill>
                  <a:schemeClr val="bg1"/>
                </a:solidFill>
                <a:ea typeface="Arial Unicode MS" pitchFamily="34" charset="-128"/>
                <a:cs typeface="Arial Unicode MS" pitchFamily="34" charset="-128"/>
              </a:rPr>
              <a:t>Hire </a:t>
            </a:r>
          </a:p>
        </p:txBody>
      </p:sp>
      <p:sp>
        <p:nvSpPr>
          <p:cNvPr id="15" name="Text Box 11"/>
          <p:cNvSpPr txBox="1">
            <a:spLocks noChangeArrowheads="1"/>
          </p:cNvSpPr>
          <p:nvPr/>
        </p:nvSpPr>
        <p:spPr bwMode="gray">
          <a:xfrm>
            <a:off x="2913063" y="3520679"/>
            <a:ext cx="984250" cy="276999"/>
          </a:xfrm>
          <a:prstGeom prst="rect">
            <a:avLst/>
          </a:prstGeom>
          <a:noFill/>
          <a:ln w="9525">
            <a:noFill/>
            <a:miter lim="800000"/>
            <a:headEnd/>
            <a:tailEnd/>
          </a:ln>
        </p:spPr>
        <p:txBody>
          <a:bodyPr>
            <a:spAutoFit/>
          </a:bodyPr>
          <a:lstStyle/>
          <a:p>
            <a:pPr algn="ctr"/>
            <a:r>
              <a:rPr lang="en-US" sz="1200" b="1" dirty="0">
                <a:solidFill>
                  <a:schemeClr val="bg1"/>
                </a:solidFill>
                <a:ea typeface="Arial Unicode MS" pitchFamily="34" charset="-128"/>
                <a:cs typeface="Arial Unicode MS" pitchFamily="34" charset="-128"/>
              </a:rPr>
              <a:t>On-board</a:t>
            </a:r>
          </a:p>
        </p:txBody>
      </p:sp>
      <p:sp>
        <p:nvSpPr>
          <p:cNvPr id="16" name="Text Box 12"/>
          <p:cNvSpPr txBox="1">
            <a:spLocks noChangeArrowheads="1"/>
          </p:cNvSpPr>
          <p:nvPr/>
        </p:nvSpPr>
        <p:spPr bwMode="gray">
          <a:xfrm>
            <a:off x="1841500" y="3522267"/>
            <a:ext cx="984250" cy="276999"/>
          </a:xfrm>
          <a:prstGeom prst="rect">
            <a:avLst/>
          </a:prstGeom>
          <a:noFill/>
          <a:ln w="9525">
            <a:noFill/>
            <a:miter lim="800000"/>
            <a:headEnd/>
            <a:tailEnd/>
          </a:ln>
        </p:spPr>
        <p:txBody>
          <a:bodyPr>
            <a:spAutoFit/>
          </a:bodyPr>
          <a:lstStyle/>
          <a:p>
            <a:pPr algn="ctr"/>
            <a:r>
              <a:rPr lang="en-US" sz="1200" b="1">
                <a:solidFill>
                  <a:schemeClr val="bg1"/>
                </a:solidFill>
                <a:ea typeface="Arial Unicode MS" pitchFamily="34" charset="-128"/>
                <a:cs typeface="Arial Unicode MS" pitchFamily="34" charset="-128"/>
              </a:rPr>
              <a:t>Develop</a:t>
            </a:r>
          </a:p>
        </p:txBody>
      </p:sp>
      <p:sp>
        <p:nvSpPr>
          <p:cNvPr id="17" name="Text Box 13"/>
          <p:cNvSpPr txBox="1">
            <a:spLocks noChangeArrowheads="1"/>
          </p:cNvSpPr>
          <p:nvPr/>
        </p:nvSpPr>
        <p:spPr bwMode="gray">
          <a:xfrm>
            <a:off x="1250952" y="2563813"/>
            <a:ext cx="982663" cy="276999"/>
          </a:xfrm>
          <a:prstGeom prst="rect">
            <a:avLst/>
          </a:prstGeom>
          <a:noFill/>
          <a:ln w="9525">
            <a:noFill/>
            <a:miter lim="800000"/>
            <a:headEnd/>
            <a:tailEnd/>
          </a:ln>
        </p:spPr>
        <p:txBody>
          <a:bodyPr>
            <a:spAutoFit/>
          </a:bodyPr>
          <a:lstStyle/>
          <a:p>
            <a:pPr algn="ctr"/>
            <a:r>
              <a:rPr lang="en-US" sz="1200" b="1">
                <a:solidFill>
                  <a:schemeClr val="bg1"/>
                </a:solidFill>
                <a:ea typeface="Arial Unicode MS" pitchFamily="34" charset="-128"/>
                <a:cs typeface="Arial Unicode MS" pitchFamily="34" charset="-128"/>
              </a:rPr>
              <a:t>Reward</a:t>
            </a:r>
          </a:p>
        </p:txBody>
      </p:sp>
      <p:sp>
        <p:nvSpPr>
          <p:cNvPr id="18" name="Text Box 14"/>
          <p:cNvSpPr txBox="1">
            <a:spLocks noChangeArrowheads="1"/>
          </p:cNvSpPr>
          <p:nvPr/>
        </p:nvSpPr>
        <p:spPr bwMode="gray">
          <a:xfrm>
            <a:off x="1838325" y="1557339"/>
            <a:ext cx="984250" cy="276999"/>
          </a:xfrm>
          <a:prstGeom prst="rect">
            <a:avLst/>
          </a:prstGeom>
          <a:noFill/>
          <a:ln w="9525">
            <a:noFill/>
            <a:miter lim="800000"/>
            <a:headEnd/>
            <a:tailEnd/>
          </a:ln>
        </p:spPr>
        <p:txBody>
          <a:bodyPr>
            <a:spAutoFit/>
          </a:bodyPr>
          <a:lstStyle/>
          <a:p>
            <a:pPr algn="ctr"/>
            <a:r>
              <a:rPr lang="en-US" sz="1200" b="1">
                <a:solidFill>
                  <a:schemeClr val="bg1"/>
                </a:solidFill>
                <a:ea typeface="Arial Unicode MS" pitchFamily="34" charset="-128"/>
                <a:cs typeface="Arial Unicode MS" pitchFamily="34" charset="-128"/>
              </a:rPr>
              <a:t>Plan</a:t>
            </a:r>
          </a:p>
        </p:txBody>
      </p:sp>
      <p:sp>
        <p:nvSpPr>
          <p:cNvPr id="19" name="Rectangle 8"/>
          <p:cNvSpPr>
            <a:spLocks noChangeArrowheads="1"/>
          </p:cNvSpPr>
          <p:nvPr/>
        </p:nvSpPr>
        <p:spPr bwMode="auto">
          <a:xfrm>
            <a:off x="5794377" y="1546226"/>
            <a:ext cx="2733675" cy="1011238"/>
          </a:xfrm>
          <a:prstGeom prst="rect">
            <a:avLst/>
          </a:prstGeom>
          <a:noFill/>
          <a:ln w="9525" algn="ctr">
            <a:noFill/>
            <a:round/>
            <a:headEnd/>
            <a:tailEnd/>
          </a:ln>
        </p:spPr>
        <p:txBody>
          <a:bodyPr lIns="92075" tIns="46038" rIns="92075" bIns="46038"/>
          <a:lstStyle/>
          <a:p>
            <a:pPr marL="119063" indent="-119063">
              <a:lnSpc>
                <a:spcPct val="90000"/>
              </a:lnSpc>
              <a:spcBef>
                <a:spcPct val="50000"/>
              </a:spcBef>
              <a:buClr>
                <a:schemeClr val="accent1"/>
              </a:buClr>
            </a:pPr>
            <a:r>
              <a:rPr lang="en-US" sz="1200" b="1"/>
              <a:t>  </a:t>
            </a:r>
          </a:p>
          <a:p>
            <a:pPr marL="119063" indent="-119063">
              <a:lnSpc>
                <a:spcPct val="90000"/>
              </a:lnSpc>
              <a:spcBef>
                <a:spcPct val="50000"/>
              </a:spcBef>
              <a:buClr>
                <a:schemeClr val="accent1"/>
              </a:buClr>
            </a:pPr>
            <a:endParaRPr lang="en-US" sz="1200" b="1"/>
          </a:p>
          <a:p>
            <a:pPr marL="119063" lvl="1" indent="-119063">
              <a:lnSpc>
                <a:spcPct val="90000"/>
              </a:lnSpc>
              <a:spcBef>
                <a:spcPct val="50000"/>
              </a:spcBef>
              <a:buClr>
                <a:schemeClr val="accent1"/>
              </a:buClr>
            </a:pPr>
            <a:r>
              <a:rPr lang="en-US" sz="1200"/>
              <a:t>    </a:t>
            </a:r>
            <a:endParaRPr lang="en-US" sz="1000"/>
          </a:p>
        </p:txBody>
      </p:sp>
      <p:sp>
        <p:nvSpPr>
          <p:cNvPr id="20" name="Right Arrow 19"/>
          <p:cNvSpPr/>
          <p:nvPr/>
        </p:nvSpPr>
        <p:spPr>
          <a:xfrm>
            <a:off x="5232400" y="884238"/>
            <a:ext cx="2584450" cy="728662"/>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tx1"/>
                </a:solidFill>
                <a:latin typeface="Arial" pitchFamily="34" charset="0"/>
                <a:cs typeface="Arial" pitchFamily="34" charset="0"/>
              </a:rPr>
              <a:t>Social Referrals</a:t>
            </a:r>
          </a:p>
        </p:txBody>
      </p:sp>
      <p:sp>
        <p:nvSpPr>
          <p:cNvPr id="21" name="Right Arrow 20"/>
          <p:cNvSpPr/>
          <p:nvPr/>
        </p:nvSpPr>
        <p:spPr>
          <a:xfrm>
            <a:off x="5232400" y="1344613"/>
            <a:ext cx="2584450" cy="73025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tx1"/>
                </a:solidFill>
                <a:latin typeface="Arial" pitchFamily="34" charset="0"/>
                <a:cs typeface="Arial" pitchFamily="34" charset="0"/>
              </a:rPr>
              <a:t>Social Job Distribution</a:t>
            </a:r>
          </a:p>
        </p:txBody>
      </p:sp>
      <p:sp>
        <p:nvSpPr>
          <p:cNvPr id="22" name="Right Arrow 21"/>
          <p:cNvSpPr/>
          <p:nvPr/>
        </p:nvSpPr>
        <p:spPr>
          <a:xfrm>
            <a:off x="5232400" y="1790701"/>
            <a:ext cx="2584450" cy="728663"/>
          </a:xfrm>
          <a:prstGeom prst="rightArrow">
            <a:avLst/>
          </a:prstGeom>
          <a:gradFill>
            <a:gsLst>
              <a:gs pos="0">
                <a:srgbClr val="FFF200"/>
              </a:gs>
              <a:gs pos="45000">
                <a:srgbClr val="FF7A00"/>
              </a:gs>
              <a:gs pos="70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tx1"/>
                </a:solidFill>
                <a:latin typeface="Arial" pitchFamily="34" charset="0"/>
                <a:cs typeface="Arial" pitchFamily="34" charset="0"/>
              </a:rPr>
              <a:t>Talent Pipeline </a:t>
            </a:r>
          </a:p>
        </p:txBody>
      </p:sp>
      <p:sp>
        <p:nvSpPr>
          <p:cNvPr id="23" name="Right Arrow 22"/>
          <p:cNvSpPr/>
          <p:nvPr/>
        </p:nvSpPr>
        <p:spPr>
          <a:xfrm>
            <a:off x="5232400" y="2224089"/>
            <a:ext cx="2584450" cy="72866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bg1"/>
                </a:solidFill>
                <a:latin typeface="Arial" pitchFamily="34" charset="0"/>
                <a:cs typeface="Arial" pitchFamily="34" charset="0"/>
              </a:rPr>
              <a:t>Recruiting and Hiring</a:t>
            </a:r>
          </a:p>
        </p:txBody>
      </p:sp>
      <p:sp>
        <p:nvSpPr>
          <p:cNvPr id="24" name="Right Arrow 23"/>
          <p:cNvSpPr/>
          <p:nvPr/>
        </p:nvSpPr>
        <p:spPr>
          <a:xfrm>
            <a:off x="5232400" y="2662239"/>
            <a:ext cx="2584450" cy="7302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bg1"/>
                </a:solidFill>
                <a:latin typeface="Arial" pitchFamily="34" charset="0"/>
                <a:cs typeface="Arial" pitchFamily="34" charset="0"/>
              </a:rPr>
              <a:t>Employee On-Boarding</a:t>
            </a:r>
          </a:p>
        </p:txBody>
      </p:sp>
      <p:sp>
        <p:nvSpPr>
          <p:cNvPr id="25" name="Right Arrow 24"/>
          <p:cNvSpPr/>
          <p:nvPr/>
        </p:nvSpPr>
        <p:spPr>
          <a:xfrm>
            <a:off x="5232400" y="3095626"/>
            <a:ext cx="2584450" cy="7286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bg1"/>
                </a:solidFill>
                <a:latin typeface="Arial" pitchFamily="34" charset="0"/>
                <a:cs typeface="Arial" pitchFamily="34" charset="0"/>
              </a:rPr>
              <a:t>Learning and Development</a:t>
            </a:r>
          </a:p>
        </p:txBody>
      </p:sp>
      <p:sp>
        <p:nvSpPr>
          <p:cNvPr id="26" name="Right Arrow 25"/>
          <p:cNvSpPr/>
          <p:nvPr/>
        </p:nvSpPr>
        <p:spPr>
          <a:xfrm>
            <a:off x="5240338" y="3527426"/>
            <a:ext cx="2584450" cy="7286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indent="174625">
              <a:defRPr/>
            </a:pPr>
            <a:r>
              <a:rPr lang="en-US" sz="1200" b="1" dirty="0">
                <a:solidFill>
                  <a:schemeClr val="bg1"/>
                </a:solidFill>
                <a:latin typeface="Arial" pitchFamily="34" charset="0"/>
                <a:cs typeface="Arial" pitchFamily="34" charset="0"/>
              </a:rPr>
              <a:t>Engagement and Retention</a:t>
            </a:r>
          </a:p>
        </p:txBody>
      </p:sp>
      <p:sp>
        <p:nvSpPr>
          <p:cNvPr id="27" name="Text Box 9"/>
          <p:cNvSpPr txBox="1">
            <a:spLocks noChangeArrowheads="1"/>
          </p:cNvSpPr>
          <p:nvPr/>
        </p:nvSpPr>
        <p:spPr bwMode="gray">
          <a:xfrm rot="3844045">
            <a:off x="3897313" y="1731963"/>
            <a:ext cx="1084263" cy="306388"/>
          </a:xfrm>
          <a:prstGeom prst="rect">
            <a:avLst/>
          </a:prstGeom>
          <a:noFill/>
          <a:ln w="9525">
            <a:noFill/>
            <a:miter lim="800000"/>
            <a:headEnd/>
            <a:tailEnd/>
          </a:ln>
        </p:spPr>
        <p:txBody>
          <a:bodyPr>
            <a:spAutoFit/>
          </a:bodyPr>
          <a:lstStyle/>
          <a:p>
            <a:pPr algn="ctr"/>
            <a:r>
              <a:rPr lang="en-US" sz="1400" b="1">
                <a:solidFill>
                  <a:schemeClr val="bg1"/>
                </a:solidFill>
                <a:ea typeface="Arial Unicode MS" pitchFamily="34" charset="-128"/>
                <a:cs typeface="Arial Unicode MS" pitchFamily="34" charset="-128"/>
              </a:rPr>
              <a:t>Social </a:t>
            </a:r>
          </a:p>
        </p:txBody>
      </p:sp>
      <p:sp>
        <p:nvSpPr>
          <p:cNvPr id="28" name="Text Box 9"/>
          <p:cNvSpPr txBox="1">
            <a:spLocks noChangeArrowheads="1"/>
          </p:cNvSpPr>
          <p:nvPr/>
        </p:nvSpPr>
        <p:spPr bwMode="gray">
          <a:xfrm rot="-3391804">
            <a:off x="746921" y="1688307"/>
            <a:ext cx="1084262" cy="307975"/>
          </a:xfrm>
          <a:prstGeom prst="rect">
            <a:avLst/>
          </a:prstGeom>
          <a:noFill/>
          <a:ln w="9525">
            <a:noFill/>
            <a:miter lim="800000"/>
            <a:headEnd/>
            <a:tailEnd/>
          </a:ln>
        </p:spPr>
        <p:txBody>
          <a:bodyPr>
            <a:spAutoFit/>
          </a:bodyPr>
          <a:lstStyle/>
          <a:p>
            <a:pPr algn="ctr"/>
            <a:r>
              <a:rPr lang="en-US" sz="1400" b="1">
                <a:solidFill>
                  <a:schemeClr val="bg1"/>
                </a:solidFill>
                <a:ea typeface="Arial Unicode MS" pitchFamily="34" charset="-128"/>
                <a:cs typeface="Arial Unicode MS" pitchFamily="34" charset="-128"/>
              </a:rPr>
              <a:t>Mobile</a:t>
            </a:r>
          </a:p>
        </p:txBody>
      </p:sp>
      <p:sp>
        <p:nvSpPr>
          <p:cNvPr id="29" name="Oval 28"/>
          <p:cNvSpPr/>
          <p:nvPr/>
        </p:nvSpPr>
        <p:spPr>
          <a:xfrm>
            <a:off x="2257427" y="2132014"/>
            <a:ext cx="1190625" cy="1182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latin typeface="Arial" pitchFamily="34" charset="0"/>
              <a:cs typeface="Arial" pitchFamily="34" charset="0"/>
            </a:endParaRPr>
          </a:p>
        </p:txBody>
      </p:sp>
      <p:sp>
        <p:nvSpPr>
          <p:cNvPr id="30" name="TextBox 44"/>
          <p:cNvSpPr txBox="1">
            <a:spLocks noChangeArrowheads="1"/>
          </p:cNvSpPr>
          <p:nvPr/>
        </p:nvSpPr>
        <p:spPr bwMode="auto">
          <a:xfrm>
            <a:off x="3263900" y="2874964"/>
            <a:ext cx="204788" cy="74612"/>
          </a:xfrm>
          <a:prstGeom prst="rect">
            <a:avLst/>
          </a:prstGeom>
          <a:noFill/>
          <a:ln w="9525">
            <a:noFill/>
            <a:miter lim="800000"/>
            <a:headEnd/>
            <a:tailEnd/>
          </a:ln>
        </p:spPr>
        <p:txBody>
          <a:bodyPr wrap="none" lIns="0" tIns="0" rIns="0" bIns="0"/>
          <a:lstStyle/>
          <a:p>
            <a:endParaRPr lang="en-US" sz="1200" dirty="0"/>
          </a:p>
        </p:txBody>
      </p:sp>
      <p:sp>
        <p:nvSpPr>
          <p:cNvPr id="31" name="Rectangle 30"/>
          <p:cNvSpPr/>
          <p:nvPr/>
        </p:nvSpPr>
        <p:spPr>
          <a:xfrm>
            <a:off x="2867025" y="4905375"/>
            <a:ext cx="2324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74175" y="1479554"/>
            <a:ext cx="7926901" cy="1644645"/>
          </a:xfrm>
        </p:spPr>
        <p:txBody>
          <a:bodyPr>
            <a:noAutofit/>
          </a:bodyPr>
          <a:lstStyle/>
          <a:p>
            <a:pPr>
              <a:lnSpc>
                <a:spcPct val="100000"/>
              </a:lnSpc>
            </a:pPr>
            <a:r>
              <a:rPr lang="en-US" sz="2800" dirty="0" smtClean="0"/>
              <a:t> It’s not a “nice-to-have” – it’s a “</a:t>
            </a:r>
            <a:r>
              <a:rPr lang="en-US" sz="2800" dirty="0" err="1" smtClean="0"/>
              <a:t>gotta</a:t>
            </a:r>
            <a:r>
              <a:rPr lang="en-US" sz="2800" dirty="0" smtClean="0"/>
              <a:t> have.” Using social media as a means to source talent is here to stay.</a:t>
            </a:r>
            <a:endParaRPr lang="en-US" sz="2800" dirty="0"/>
          </a:p>
        </p:txBody>
      </p:sp>
      <p:sp>
        <p:nvSpPr>
          <p:cNvPr id="5" name="Text Placeholder 4"/>
          <p:cNvSpPr>
            <a:spLocks noGrp="1"/>
          </p:cNvSpPr>
          <p:nvPr>
            <p:ph type="body" sz="quarter" idx="16"/>
          </p:nvPr>
        </p:nvSpPr>
        <p:spPr>
          <a:xfrm>
            <a:off x="794829" y="2959104"/>
            <a:ext cx="3994149" cy="443953"/>
          </a:xfrm>
        </p:spPr>
        <p:txBody>
          <a:bodyPr/>
          <a:lstStyle/>
          <a:p>
            <a:r>
              <a:rPr lang="en-US" dirty="0" smtClean="0"/>
              <a:t>Katherine Jones</a:t>
            </a:r>
            <a:endParaRPr lang="en-US" dirty="0"/>
          </a:p>
        </p:txBody>
      </p:sp>
      <p:sp>
        <p:nvSpPr>
          <p:cNvPr id="6" name="Text Placeholder 5"/>
          <p:cNvSpPr>
            <a:spLocks noGrp="1"/>
          </p:cNvSpPr>
          <p:nvPr>
            <p:ph type="body" sz="quarter" idx="17"/>
          </p:nvPr>
        </p:nvSpPr>
        <p:spPr>
          <a:xfrm>
            <a:off x="794827" y="3457923"/>
            <a:ext cx="4777298" cy="399702"/>
          </a:xfrm>
        </p:spPr>
        <p:txBody>
          <a:bodyPr/>
          <a:lstStyle/>
          <a:p>
            <a:r>
              <a:rPr lang="en-US" dirty="0" err="1" smtClean="0"/>
              <a:t>Bersin</a:t>
            </a:r>
            <a:r>
              <a:rPr lang="en-US" dirty="0" smtClean="0"/>
              <a:t> Analyst </a:t>
            </a:r>
            <a:r>
              <a:rPr lang="en-US" dirty="0"/>
              <a:t>&amp;</a:t>
            </a:r>
            <a:r>
              <a:rPr lang="en-US" dirty="0" smtClean="0"/>
              <a:t> Blogger: Technology For Talent</a:t>
            </a:r>
            <a:endParaRPr lang="en-US" dirty="0"/>
          </a:p>
        </p:txBody>
      </p:sp>
      <p:pic>
        <p:nvPicPr>
          <p:cNvPr id="7170" name="Picture 2" descr="Bersin by Deloitte"/>
          <p:cNvPicPr>
            <a:picLocks noChangeAspect="1" noChangeArrowheads="1"/>
          </p:cNvPicPr>
          <p:nvPr/>
        </p:nvPicPr>
        <p:blipFill>
          <a:blip r:embed="rId3" cstate="print"/>
          <a:srcRect/>
          <a:stretch>
            <a:fillRect/>
          </a:stretch>
        </p:blipFill>
        <p:spPr bwMode="auto">
          <a:xfrm>
            <a:off x="6194426" y="3248026"/>
            <a:ext cx="2682875" cy="432971"/>
          </a:xfrm>
          <a:prstGeom prst="rect">
            <a:avLst/>
          </a:prstGeom>
          <a:noFill/>
        </p:spPr>
      </p:pic>
      <p:sp>
        <p:nvSpPr>
          <p:cNvPr id="8" name="Title 1"/>
          <p:cNvSpPr txBox="1">
            <a:spLocks/>
          </p:cNvSpPr>
          <p:nvPr/>
        </p:nvSpPr>
        <p:spPr>
          <a:xfrm>
            <a:off x="714377" y="226489"/>
            <a:ext cx="6429375" cy="40639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Social Sourcing: A “</a:t>
            </a:r>
            <a:r>
              <a:rPr kumimoji="0" lang="en-US" sz="26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Gotta</a:t>
            </a:r>
            <a:r>
              <a:rPr kumimoji="0" lang="en-US" sz="2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Have”</a:t>
            </a:r>
            <a:endParaRPr kumimoji="0" lang="en-US" sz="2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title1.jpg"/>
          <p:cNvPicPr>
            <a:picLocks noChangeAspect="1"/>
          </p:cNvPicPr>
          <p:nvPr/>
        </p:nvPicPr>
        <p:blipFill>
          <a:blip r:embed="rId3" cstate="print"/>
          <a:srcRect/>
          <a:stretch>
            <a:fillRect/>
          </a:stretch>
        </p:blipFill>
        <p:spPr bwMode="gray">
          <a:xfrm>
            <a:off x="0" y="0"/>
            <a:ext cx="9139238" cy="5143500"/>
          </a:xfrm>
          <a:prstGeom prst="rect">
            <a:avLst/>
          </a:prstGeom>
          <a:noFill/>
          <a:ln w="9525">
            <a:noFill/>
            <a:miter lim="800000"/>
            <a:headEnd/>
            <a:tailEnd/>
          </a:ln>
        </p:spPr>
      </p:pic>
      <p:sp>
        <p:nvSpPr>
          <p:cNvPr id="3" name="Rectangle 2"/>
          <p:cNvSpPr/>
          <p:nvPr/>
        </p:nvSpPr>
        <p:spPr bwMode="gray">
          <a:xfrm>
            <a:off x="2295525" y="3948113"/>
            <a:ext cx="6858000" cy="571500"/>
          </a:xfrm>
          <a:prstGeom prst="rect">
            <a:avLst/>
          </a:pr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fontAlgn="auto">
              <a:spcBef>
                <a:spcPts val="0"/>
              </a:spcBef>
              <a:spcAft>
                <a:spcPts val="0"/>
              </a:spcAft>
              <a:defRPr/>
            </a:pPr>
            <a:r>
              <a:rPr lang="en-US" sz="2400" b="1" dirty="0" smtClean="0">
                <a:solidFill>
                  <a:schemeClr val="accent1"/>
                </a:solidFill>
                <a:cs typeface="MV Boli" pitchFamily="2" charset="0"/>
              </a:rPr>
              <a:t>Work Life Solutions for HCM</a:t>
            </a:r>
            <a:endParaRPr lang="en-US" sz="2400" b="1" dirty="0">
              <a:solidFill>
                <a:schemeClr val="tx1"/>
              </a:solidFill>
              <a:cs typeface="MV Boli" pitchFamily="2" charset="0"/>
            </a:endParaRPr>
          </a:p>
        </p:txBody>
      </p:sp>
      <p:sp>
        <p:nvSpPr>
          <p:cNvPr id="2" name="Rectangle 1"/>
          <p:cNvSpPr/>
          <p:nvPr/>
        </p:nvSpPr>
        <p:spPr bwMode="gray">
          <a:xfrm>
            <a:off x="2298700" y="3948113"/>
            <a:ext cx="21272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anchor="ctr"/>
          <a:lstStyle/>
          <a:p>
            <a:pPr fontAlgn="auto">
              <a:spcBef>
                <a:spcPts val="0"/>
              </a:spcBef>
              <a:spcAft>
                <a:spcPts val="0"/>
              </a:spcAft>
              <a:defRPr/>
            </a:pPr>
            <a:endParaRPr lang="en-US" sz="2000" b="1" dirty="0">
              <a:solidFill>
                <a:schemeClr val="bg1"/>
              </a:solidFill>
              <a:cs typeface="MV Boli" pitchFamily="2" charset="0"/>
            </a:endParaRPr>
          </a:p>
        </p:txBody>
      </p:sp>
      <p:grpSp>
        <p:nvGrpSpPr>
          <p:cNvPr id="4" name="Group 10"/>
          <p:cNvGrpSpPr>
            <a:grpSpLocks/>
          </p:cNvGrpSpPr>
          <p:nvPr/>
        </p:nvGrpSpPr>
        <p:grpSpPr bwMode="auto">
          <a:xfrm>
            <a:off x="8547100" y="4105275"/>
            <a:ext cx="390525" cy="276225"/>
            <a:chOff x="6410325" y="885825"/>
            <a:chExt cx="885825" cy="628650"/>
          </a:xfrm>
        </p:grpSpPr>
        <p:sp>
          <p:nvSpPr>
            <p:cNvPr id="7" name="Chevron 6"/>
            <p:cNvSpPr/>
            <p:nvPr/>
          </p:nvSpPr>
          <p:spPr bwMode="gray">
            <a:xfrm>
              <a:off x="6410325" y="972535"/>
              <a:ext cx="457317" cy="4552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hevron 7"/>
            <p:cNvSpPr/>
            <p:nvPr/>
          </p:nvSpPr>
          <p:spPr bwMode="gray">
            <a:xfrm>
              <a:off x="6665991" y="885825"/>
              <a:ext cx="630159" cy="6286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2"/>
          <p:cNvSpPr>
            <a:spLocks noGrp="1"/>
          </p:cNvSpPr>
          <p:nvPr>
            <p:ph sz="half" idx="2"/>
          </p:nvPr>
        </p:nvSpPr>
        <p:spPr/>
        <p:txBody>
          <a:bodyPr>
            <a:normAutofit lnSpcReduction="10000"/>
          </a:bodyPr>
          <a:lstStyle/>
          <a:p>
            <a:r>
              <a:rPr lang="en-US" sz="1800" b="1" dirty="0" smtClean="0">
                <a:cs typeface="Calibri" pitchFamily="34" charset="0"/>
              </a:rPr>
              <a:t>Employees </a:t>
            </a:r>
            <a:r>
              <a:rPr lang="en-US" sz="1800" dirty="0" smtClean="0">
                <a:cs typeface="Calibri" pitchFamily="34" charset="0"/>
              </a:rPr>
              <a:t>want insight and the tools to better </a:t>
            </a:r>
            <a:r>
              <a:rPr lang="en-US" sz="1800" dirty="0" smtClean="0">
                <a:solidFill>
                  <a:srgbClr val="FF0000"/>
                </a:solidFill>
                <a:cs typeface="Calibri" pitchFamily="34" charset="0"/>
              </a:rPr>
              <a:t>achieve development / performance goals </a:t>
            </a:r>
            <a:r>
              <a:rPr lang="en-US" sz="1800" dirty="0" smtClean="0">
                <a:cs typeface="Calibri" pitchFamily="34" charset="0"/>
              </a:rPr>
              <a:t>in ways that align to both their </a:t>
            </a:r>
            <a:r>
              <a:rPr lang="en-US" sz="1800" dirty="0" smtClean="0">
                <a:solidFill>
                  <a:srgbClr val="FF0000"/>
                </a:solidFill>
                <a:cs typeface="Calibri" pitchFamily="34" charset="0"/>
              </a:rPr>
              <a:t>personal life </a:t>
            </a:r>
            <a:r>
              <a:rPr lang="en-US" sz="1800" b="1" dirty="0" smtClean="0">
                <a:solidFill>
                  <a:srgbClr val="FF0000"/>
                </a:solidFill>
                <a:cs typeface="Calibri" pitchFamily="34" charset="0"/>
              </a:rPr>
              <a:t>and</a:t>
            </a:r>
            <a:r>
              <a:rPr lang="en-US" sz="1800" dirty="0" smtClean="0">
                <a:solidFill>
                  <a:srgbClr val="FF0000"/>
                </a:solidFill>
                <a:cs typeface="Calibri" pitchFamily="34" charset="0"/>
              </a:rPr>
              <a:t> career goals</a:t>
            </a:r>
            <a:r>
              <a:rPr lang="en-US" sz="1800" dirty="0" smtClean="0">
                <a:solidFill>
                  <a:srgbClr val="000000"/>
                </a:solidFill>
                <a:cs typeface="Calibri" pitchFamily="34" charset="0"/>
              </a:rPr>
              <a:t>.</a:t>
            </a:r>
          </a:p>
          <a:p>
            <a:r>
              <a:rPr lang="en-US" sz="1800" b="1" dirty="0" smtClean="0"/>
              <a:t>Employers</a:t>
            </a:r>
            <a:r>
              <a:rPr lang="en-US" sz="1800" dirty="0" smtClean="0"/>
              <a:t> want to </a:t>
            </a:r>
            <a:r>
              <a:rPr lang="en-US" sz="1800" dirty="0" smtClean="0">
                <a:solidFill>
                  <a:srgbClr val="FF0000"/>
                </a:solidFill>
              </a:rPr>
              <a:t>attract and retain engaged top talent </a:t>
            </a:r>
            <a:r>
              <a:rPr lang="en-US" sz="1800" dirty="0" smtClean="0"/>
              <a:t>and the </a:t>
            </a:r>
            <a:r>
              <a:rPr lang="en-US" sz="1800" dirty="0" smtClean="0">
                <a:solidFill>
                  <a:srgbClr val="FF0000"/>
                </a:solidFill>
              </a:rPr>
              <a:t>strategic insights</a:t>
            </a:r>
            <a:r>
              <a:rPr lang="en-US" sz="1800" dirty="0" smtClean="0"/>
              <a:t> as well as </a:t>
            </a:r>
            <a:r>
              <a:rPr lang="en-US" sz="1800" dirty="0" smtClean="0">
                <a:solidFill>
                  <a:srgbClr val="FF0000"/>
                </a:solidFill>
              </a:rPr>
              <a:t>cost savings</a:t>
            </a:r>
            <a:r>
              <a:rPr lang="en-US" sz="1800" dirty="0" smtClean="0"/>
              <a:t> that come from individuals using these tools and sharing their insights.</a:t>
            </a:r>
          </a:p>
        </p:txBody>
      </p:sp>
      <p:sp>
        <p:nvSpPr>
          <p:cNvPr id="2" name="Title 1"/>
          <p:cNvSpPr>
            <a:spLocks noGrp="1"/>
          </p:cNvSpPr>
          <p:nvPr>
            <p:ph type="title"/>
          </p:nvPr>
        </p:nvSpPr>
        <p:spPr/>
        <p:txBody>
          <a:bodyPr/>
          <a:lstStyle/>
          <a:p>
            <a:r>
              <a:rPr lang="en-US" dirty="0" smtClean="0"/>
              <a:t>Identity for the employee aligned with the company</a:t>
            </a:r>
            <a:endParaRPr lang="en-US" dirty="0"/>
          </a:p>
        </p:txBody>
      </p:sp>
      <p:grpSp>
        <p:nvGrpSpPr>
          <p:cNvPr id="3" name="Group 20"/>
          <p:cNvGrpSpPr/>
          <p:nvPr/>
        </p:nvGrpSpPr>
        <p:grpSpPr>
          <a:xfrm>
            <a:off x="5477554" y="1534511"/>
            <a:ext cx="2270234" cy="2228193"/>
            <a:chOff x="5265683" y="1534510"/>
            <a:chExt cx="2270234" cy="2228193"/>
          </a:xfrm>
        </p:grpSpPr>
        <p:cxnSp>
          <p:nvCxnSpPr>
            <p:cNvPr id="22" name="Straight Connector 21"/>
            <p:cNvCxnSpPr/>
            <p:nvPr/>
          </p:nvCxnSpPr>
          <p:spPr>
            <a:xfrm>
              <a:off x="5265683" y="2354317"/>
              <a:ext cx="1145627" cy="420414"/>
            </a:xfrm>
            <a:prstGeom prst="line">
              <a:avLst/>
            </a:prstGeom>
            <a:ln w="698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79779" y="1534510"/>
              <a:ext cx="31531" cy="1198180"/>
            </a:xfrm>
            <a:prstGeom prst="line">
              <a:avLst/>
            </a:prstGeom>
            <a:ln w="698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32331" y="2354317"/>
              <a:ext cx="1103586" cy="409904"/>
            </a:xfrm>
            <a:prstGeom prst="line">
              <a:avLst/>
            </a:prstGeom>
            <a:ln w="698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442842" y="2795753"/>
              <a:ext cx="683172" cy="966950"/>
            </a:xfrm>
            <a:prstGeom prst="line">
              <a:avLst/>
            </a:prstGeom>
            <a:ln w="698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86096" y="2774731"/>
              <a:ext cx="735725" cy="977463"/>
            </a:xfrm>
            <a:prstGeom prst="line">
              <a:avLst/>
            </a:prstGeom>
            <a:ln w="698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a:spLocks noChangeAspect="1"/>
            </p:cNvSpPr>
            <p:nvPr/>
          </p:nvSpPr>
          <p:spPr bwMode="gray">
            <a:xfrm>
              <a:off x="5859747" y="2240280"/>
              <a:ext cx="1079076" cy="1078992"/>
            </a:xfrm>
            <a:prstGeom prst="ellipse">
              <a:avLst/>
            </a:prstGeom>
            <a:solidFill>
              <a:schemeClr val="bg1">
                <a:lumMod val="65000"/>
              </a:schemeClr>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r>
                <a:rPr lang="en-US" sz="1400" b="1" dirty="0" smtClean="0">
                  <a:solidFill>
                    <a:schemeClr val="bg1"/>
                  </a:solidFill>
                  <a:ea typeface="ヒラギノ角ゴ Pro W3"/>
                  <a:cs typeface="ヒラギノ角ゴ Pro W3"/>
                </a:rPr>
                <a:t>Work Life</a:t>
              </a:r>
              <a:br>
                <a:rPr lang="en-US" sz="1400" b="1" dirty="0" smtClean="0">
                  <a:solidFill>
                    <a:schemeClr val="bg1"/>
                  </a:solidFill>
                  <a:ea typeface="ヒラギノ角ゴ Pro W3"/>
                  <a:cs typeface="ヒラギノ角ゴ Pro W3"/>
                </a:rPr>
              </a:br>
              <a:r>
                <a:rPr lang="en-US" sz="1400" b="1" dirty="0" smtClean="0">
                  <a:solidFill>
                    <a:schemeClr val="bg1"/>
                  </a:solidFill>
                  <a:ea typeface="ヒラギノ角ゴ Pro W3"/>
                  <a:cs typeface="ヒラギノ角ゴ Pro W3"/>
                </a:rPr>
                <a:t>Solutions</a:t>
              </a:r>
              <a:endParaRPr lang="en-US" sz="1400" b="1" dirty="0">
                <a:solidFill>
                  <a:schemeClr val="bg1"/>
                </a:solidFill>
                <a:ea typeface="ヒラギノ角ゴ Pro W3"/>
                <a:cs typeface="ヒラギノ角ゴ Pro W3"/>
              </a:endParaRPr>
            </a:p>
          </p:txBody>
        </p:sp>
      </p:grpSp>
      <p:sp>
        <p:nvSpPr>
          <p:cNvPr id="74" name="Oval 73"/>
          <p:cNvSpPr>
            <a:spLocks noChangeAspect="1"/>
          </p:cNvSpPr>
          <p:nvPr/>
        </p:nvSpPr>
        <p:spPr bwMode="gray">
          <a:xfrm>
            <a:off x="5466385" y="3336720"/>
            <a:ext cx="824998" cy="824935"/>
          </a:xfrm>
          <a:prstGeom prst="ellipse">
            <a:avLst/>
          </a:prstGeom>
          <a:solidFill>
            <a:srgbClr val="FF0000"/>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endParaRPr lang="en-US" sz="6000" b="1" dirty="0">
              <a:solidFill>
                <a:schemeClr val="bg1"/>
              </a:solidFill>
              <a:ea typeface="ヒラギノ角ゴ Pro W3"/>
              <a:cs typeface="ヒラギノ角ゴ Pro W3"/>
            </a:endParaRPr>
          </a:p>
        </p:txBody>
      </p:sp>
      <p:grpSp>
        <p:nvGrpSpPr>
          <p:cNvPr id="5" name="Group 27"/>
          <p:cNvGrpSpPr/>
          <p:nvPr/>
        </p:nvGrpSpPr>
        <p:grpSpPr>
          <a:xfrm>
            <a:off x="7018674" y="1928334"/>
            <a:ext cx="1441100" cy="824935"/>
            <a:chOff x="9355797" y="2571112"/>
            <a:chExt cx="1920966" cy="1099913"/>
          </a:xfrm>
        </p:grpSpPr>
        <p:sp>
          <p:nvSpPr>
            <p:cNvPr id="32" name="Oval 31"/>
            <p:cNvSpPr>
              <a:spLocks noChangeAspect="1"/>
            </p:cNvSpPr>
            <p:nvPr/>
          </p:nvSpPr>
          <p:spPr bwMode="gray">
            <a:xfrm>
              <a:off x="9766413" y="2571112"/>
              <a:ext cx="1099711" cy="1099913"/>
            </a:xfrm>
            <a:prstGeom prst="ellipse">
              <a:avLst/>
            </a:prstGeom>
            <a:solidFill>
              <a:srgbClr val="FFC000"/>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endParaRPr lang="en-US" sz="6000" b="1" dirty="0">
                <a:solidFill>
                  <a:schemeClr val="bg1"/>
                </a:solidFill>
                <a:ea typeface="ヒラギノ角ゴ Pro W3"/>
                <a:cs typeface="ヒラギノ角ゴ Pro W3"/>
              </a:endParaRPr>
            </a:p>
          </p:txBody>
        </p:sp>
        <p:sp>
          <p:nvSpPr>
            <p:cNvPr id="31" name="TextBox 30"/>
            <p:cNvSpPr txBox="1"/>
            <p:nvPr/>
          </p:nvSpPr>
          <p:spPr bwMode="gray">
            <a:xfrm>
              <a:off x="9355797" y="2974875"/>
              <a:ext cx="1920966" cy="287259"/>
            </a:xfrm>
            <a:prstGeom prst="rect">
              <a:avLst/>
            </a:prstGeom>
            <a:noFill/>
            <a:ln>
              <a:noFill/>
            </a:ln>
          </p:spPr>
          <p:txBody>
            <a:bodyPr wrap="none" lIns="0" tIns="0" rIns="0" bIns="0" rtlCol="0">
              <a:spAutoFit/>
            </a:bodyPr>
            <a:lstStyle/>
            <a:p>
              <a:pPr algn="ctr"/>
              <a:r>
                <a:rPr lang="en-US" sz="1400" b="1" dirty="0" smtClean="0"/>
                <a:t>My Competitions</a:t>
              </a:r>
            </a:p>
          </p:txBody>
        </p:sp>
      </p:grpSp>
      <p:grpSp>
        <p:nvGrpSpPr>
          <p:cNvPr id="6" name="Group 29"/>
          <p:cNvGrpSpPr/>
          <p:nvPr/>
        </p:nvGrpSpPr>
        <p:grpSpPr>
          <a:xfrm>
            <a:off x="5988546" y="1119037"/>
            <a:ext cx="1231107" cy="824935"/>
            <a:chOff x="7982649" y="1492049"/>
            <a:chExt cx="1641049" cy="1099913"/>
          </a:xfrm>
        </p:grpSpPr>
        <p:sp>
          <p:nvSpPr>
            <p:cNvPr id="54" name="Oval 53"/>
            <p:cNvSpPr>
              <a:spLocks noChangeAspect="1"/>
            </p:cNvSpPr>
            <p:nvPr/>
          </p:nvSpPr>
          <p:spPr bwMode="gray">
            <a:xfrm>
              <a:off x="8253315" y="1492049"/>
              <a:ext cx="1099711" cy="1099913"/>
            </a:xfrm>
            <a:prstGeom prst="ellipse">
              <a:avLst/>
            </a:prstGeom>
            <a:solidFill>
              <a:srgbClr val="00B0F0"/>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endParaRPr lang="en-US" sz="6000" b="1" dirty="0">
                <a:solidFill>
                  <a:schemeClr val="bg1"/>
                </a:solidFill>
                <a:ea typeface="ヒラギノ角ゴ Pro W3"/>
                <a:cs typeface="ヒラギノ角ゴ Pro W3"/>
              </a:endParaRPr>
            </a:p>
          </p:txBody>
        </p:sp>
        <p:sp>
          <p:nvSpPr>
            <p:cNvPr id="53" name="TextBox 52"/>
            <p:cNvSpPr txBox="1"/>
            <p:nvPr/>
          </p:nvSpPr>
          <p:spPr bwMode="gray">
            <a:xfrm>
              <a:off x="7982649" y="1895812"/>
              <a:ext cx="1641049" cy="287259"/>
            </a:xfrm>
            <a:prstGeom prst="rect">
              <a:avLst/>
            </a:prstGeom>
            <a:noFill/>
            <a:ln>
              <a:noFill/>
            </a:ln>
          </p:spPr>
          <p:txBody>
            <a:bodyPr wrap="none" lIns="0" tIns="0" rIns="0" bIns="0" rtlCol="0">
              <a:spAutoFit/>
            </a:bodyPr>
            <a:lstStyle/>
            <a:p>
              <a:pPr algn="ctr"/>
              <a:r>
                <a:rPr lang="en-US" sz="1400" b="1" dirty="0" smtClean="0"/>
                <a:t>My Reputation</a:t>
              </a:r>
            </a:p>
          </p:txBody>
        </p:sp>
      </p:grpSp>
      <p:grpSp>
        <p:nvGrpSpPr>
          <p:cNvPr id="7" name="Group 32"/>
          <p:cNvGrpSpPr/>
          <p:nvPr/>
        </p:nvGrpSpPr>
        <p:grpSpPr>
          <a:xfrm>
            <a:off x="4933611" y="1928334"/>
            <a:ext cx="1070742" cy="824935"/>
            <a:chOff x="6576435" y="2571112"/>
            <a:chExt cx="1427285" cy="1099913"/>
          </a:xfrm>
        </p:grpSpPr>
        <p:sp>
          <p:nvSpPr>
            <p:cNvPr id="62" name="Oval 61"/>
            <p:cNvSpPr>
              <a:spLocks noChangeAspect="1"/>
            </p:cNvSpPr>
            <p:nvPr/>
          </p:nvSpPr>
          <p:spPr bwMode="gray">
            <a:xfrm>
              <a:off x="6740220" y="2571112"/>
              <a:ext cx="1099711" cy="1099913"/>
            </a:xfrm>
            <a:prstGeom prst="ellipse">
              <a:avLst/>
            </a:prstGeom>
            <a:solidFill>
              <a:srgbClr val="FFFF00"/>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endParaRPr lang="en-US" sz="1000" b="1" dirty="0">
                <a:ea typeface="ヒラギノ角ゴ Pro W3"/>
                <a:cs typeface="ヒラギノ角ゴ Pro W3"/>
              </a:endParaRPr>
            </a:p>
          </p:txBody>
        </p:sp>
        <p:sp>
          <p:nvSpPr>
            <p:cNvPr id="61" name="TextBox 60"/>
            <p:cNvSpPr txBox="1"/>
            <p:nvPr/>
          </p:nvSpPr>
          <p:spPr bwMode="gray">
            <a:xfrm>
              <a:off x="6576435" y="2974875"/>
              <a:ext cx="1427285" cy="287259"/>
            </a:xfrm>
            <a:prstGeom prst="rect">
              <a:avLst/>
            </a:prstGeom>
            <a:noFill/>
            <a:ln>
              <a:noFill/>
            </a:ln>
          </p:spPr>
          <p:txBody>
            <a:bodyPr wrap="none" lIns="0" tIns="0" rIns="0" bIns="0" rtlCol="0">
              <a:spAutoFit/>
            </a:bodyPr>
            <a:lstStyle/>
            <a:p>
              <a:pPr algn="ctr"/>
              <a:r>
                <a:rPr lang="en-US" sz="1400" b="1" dirty="0" smtClean="0"/>
                <a:t>My Wellness</a:t>
              </a:r>
            </a:p>
          </p:txBody>
        </p:sp>
      </p:grpSp>
      <p:grpSp>
        <p:nvGrpSpPr>
          <p:cNvPr id="8" name="Group 33"/>
          <p:cNvGrpSpPr/>
          <p:nvPr/>
        </p:nvGrpSpPr>
        <p:grpSpPr>
          <a:xfrm>
            <a:off x="6916815" y="3336720"/>
            <a:ext cx="824998" cy="824935"/>
            <a:chOff x="9220018" y="4448959"/>
            <a:chExt cx="1099711" cy="1099913"/>
          </a:xfrm>
        </p:grpSpPr>
        <p:sp>
          <p:nvSpPr>
            <p:cNvPr id="78" name="Oval 77"/>
            <p:cNvSpPr>
              <a:spLocks noChangeAspect="1"/>
            </p:cNvSpPr>
            <p:nvPr/>
          </p:nvSpPr>
          <p:spPr bwMode="gray">
            <a:xfrm>
              <a:off x="9220018" y="4448959"/>
              <a:ext cx="1099711" cy="1099913"/>
            </a:xfrm>
            <a:prstGeom prst="ellipse">
              <a:avLst/>
            </a:prstGeom>
            <a:solidFill>
              <a:srgbClr val="00B050"/>
            </a:solidFill>
            <a:ln w="28575">
              <a:noFill/>
            </a:ln>
            <a:effectLst>
              <a:outerShdw blurRad="63500" sx="102000" sy="102000" algn="ctr" rotWithShape="0">
                <a:prstClr val="black">
                  <a:alpha val="40000"/>
                </a:prstClr>
              </a:outerShdw>
            </a:effectLst>
          </p:spPr>
          <p:txBody>
            <a:bodyPr wrap="square" lIns="0" tIns="0" rIns="0" bIns="0" anchor="ctr"/>
            <a:lstStyle/>
            <a:p>
              <a:pPr algn="ctr">
                <a:spcBef>
                  <a:spcPct val="20000"/>
                </a:spcBef>
                <a:defRPr/>
              </a:pPr>
              <a:endParaRPr lang="en-US" sz="6000" b="1" dirty="0">
                <a:solidFill>
                  <a:schemeClr val="bg1"/>
                </a:solidFill>
                <a:ea typeface="ヒラギノ角ゴ Pro W3"/>
                <a:cs typeface="ヒラギノ角ゴ Pro W3"/>
              </a:endParaRPr>
            </a:p>
          </p:txBody>
        </p:sp>
        <p:sp>
          <p:nvSpPr>
            <p:cNvPr id="77" name="TextBox 76"/>
            <p:cNvSpPr txBox="1"/>
            <p:nvPr/>
          </p:nvSpPr>
          <p:spPr bwMode="gray">
            <a:xfrm>
              <a:off x="9279485" y="4852722"/>
              <a:ext cx="980783" cy="287259"/>
            </a:xfrm>
            <a:prstGeom prst="rect">
              <a:avLst/>
            </a:prstGeom>
            <a:noFill/>
            <a:ln>
              <a:noFill/>
            </a:ln>
          </p:spPr>
          <p:txBody>
            <a:bodyPr wrap="none" lIns="0" tIns="0" rIns="0" bIns="0" rtlCol="0">
              <a:spAutoFit/>
            </a:bodyPr>
            <a:lstStyle/>
            <a:p>
              <a:pPr algn="ctr"/>
              <a:r>
                <a:rPr lang="en-US" sz="1400" b="1" dirty="0" smtClean="0"/>
                <a:t>Future…</a:t>
              </a:r>
            </a:p>
          </p:txBody>
        </p:sp>
      </p:grpSp>
      <p:sp>
        <p:nvSpPr>
          <p:cNvPr id="64" name="TextBox 63"/>
          <p:cNvSpPr txBox="1"/>
          <p:nvPr/>
        </p:nvSpPr>
        <p:spPr bwMode="gray">
          <a:xfrm>
            <a:off x="5510995" y="3639541"/>
            <a:ext cx="735779" cy="215444"/>
          </a:xfrm>
          <a:prstGeom prst="rect">
            <a:avLst/>
          </a:prstGeom>
          <a:noFill/>
          <a:ln>
            <a:noFill/>
          </a:ln>
        </p:spPr>
        <p:txBody>
          <a:bodyPr wrap="none" lIns="0" tIns="0" rIns="0" bIns="0" rtlCol="0">
            <a:spAutoFit/>
          </a:bodyPr>
          <a:lstStyle/>
          <a:p>
            <a:pPr algn="ctr"/>
            <a:r>
              <a:rPr lang="en-US" sz="1400" b="1" dirty="0" smtClean="0"/>
              <a:t>Future…</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Life Solutions</a:t>
            </a:r>
            <a:endParaRPr lang="en-US" dirty="0"/>
          </a:p>
        </p:txBody>
      </p:sp>
      <p:sp>
        <p:nvSpPr>
          <p:cNvPr id="3" name="Content Placeholder 2"/>
          <p:cNvSpPr>
            <a:spLocks noGrp="1"/>
          </p:cNvSpPr>
          <p:nvPr>
            <p:ph idx="1"/>
          </p:nvPr>
        </p:nvSpPr>
        <p:spPr>
          <a:xfrm>
            <a:off x="544472" y="1177085"/>
            <a:ext cx="8229600" cy="2929889"/>
          </a:xfrm>
        </p:spPr>
        <p:txBody>
          <a:bodyPr/>
          <a:lstStyle/>
          <a:p>
            <a:pPr lvl="1"/>
            <a:r>
              <a:rPr lang="en-US" sz="2000" b="1" dirty="0" smtClean="0">
                <a:solidFill>
                  <a:srgbClr val="FF0000"/>
                </a:solidFill>
              </a:rPr>
              <a:t>My Reputation</a:t>
            </a:r>
            <a:r>
              <a:rPr lang="en-US" sz="2000" dirty="0" smtClean="0"/>
              <a:t>: Monitor and modify your social profile, presence, and reach across social media and any tools that leverage social engagement.</a:t>
            </a:r>
          </a:p>
          <a:p>
            <a:pPr lvl="1"/>
            <a:r>
              <a:rPr lang="en-US" sz="2000" b="1" dirty="0" smtClean="0">
                <a:solidFill>
                  <a:srgbClr val="FF0000"/>
                </a:solidFill>
              </a:rPr>
              <a:t>My Wellness</a:t>
            </a:r>
            <a:r>
              <a:rPr lang="en-US" sz="2000" dirty="0" smtClean="0"/>
              <a:t>: Correlate wellness-related metrics such as activity and sleep with work-related measures such as output, innovation, and engagement.</a:t>
            </a:r>
          </a:p>
          <a:p>
            <a:pPr lvl="1"/>
            <a:r>
              <a:rPr lang="en-US" sz="2000" b="1" dirty="0" smtClean="0">
                <a:solidFill>
                  <a:srgbClr val="FF0000"/>
                </a:solidFill>
              </a:rPr>
              <a:t>My Competitions</a:t>
            </a:r>
            <a:r>
              <a:rPr lang="en-US" sz="2000" dirty="0" smtClean="0"/>
              <a:t>: Quickly create and run contests comprised of individuals or teams that are ranked based on various metrics or voting results.</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8963" y="1270535"/>
            <a:ext cx="4060994" cy="3187165"/>
          </a:xfrm>
        </p:spPr>
        <p:txBody>
          <a:bodyPr>
            <a:normAutofit/>
          </a:bodyPr>
          <a:lstStyle/>
          <a:p>
            <a:r>
              <a:rPr lang="en-US" sz="1800" dirty="0" smtClean="0"/>
              <a:t>Our presence in internal/external social media has become a representation of ourselves to the rest of the world.</a:t>
            </a:r>
          </a:p>
          <a:p>
            <a:r>
              <a:rPr lang="en-US" sz="1800" dirty="0" smtClean="0"/>
              <a:t>Our reach and influence are more and more reflected in:</a:t>
            </a:r>
          </a:p>
          <a:p>
            <a:pPr lvl="1"/>
            <a:r>
              <a:rPr lang="en-US" sz="1500" dirty="0" smtClean="0"/>
              <a:t>How our capabilities and what we communicate and do in social media is echoed, referenced, and recognized </a:t>
            </a:r>
            <a:r>
              <a:rPr lang="en-US" sz="1500" b="1" i="1" dirty="0" smtClean="0"/>
              <a:t>by</a:t>
            </a:r>
            <a:r>
              <a:rPr lang="en-US" sz="1500" dirty="0" smtClean="0"/>
              <a:t> others.</a:t>
            </a:r>
          </a:p>
          <a:p>
            <a:pPr lvl="1"/>
            <a:r>
              <a:rPr lang="en-US" sz="1500" dirty="0" smtClean="0"/>
              <a:t>How we do the same </a:t>
            </a:r>
            <a:r>
              <a:rPr lang="en-US" sz="1500" b="1" i="1" dirty="0" smtClean="0"/>
              <a:t>for</a:t>
            </a:r>
            <a:r>
              <a:rPr lang="en-US" sz="1500" dirty="0" smtClean="0"/>
              <a:t> others.</a:t>
            </a:r>
          </a:p>
        </p:txBody>
      </p:sp>
      <p:pic>
        <p:nvPicPr>
          <p:cNvPr id="6" name="Picture 5" descr="Reputation2.png"/>
          <p:cNvPicPr>
            <a:picLocks noChangeAspect="1"/>
          </p:cNvPicPr>
          <p:nvPr/>
        </p:nvPicPr>
        <p:blipFill>
          <a:blip r:embed="rId4" cstate="print"/>
          <a:srcRect l="17108" r="17147" b="13247"/>
          <a:stretch>
            <a:fillRect/>
          </a:stretch>
        </p:blipFill>
        <p:spPr>
          <a:xfrm>
            <a:off x="5007644" y="1371600"/>
            <a:ext cx="3680461" cy="274320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667997" y="118813"/>
            <a:ext cx="8229590"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My Reputation – Up to date insight into social influence and workforce capabilities</a:t>
            </a:r>
            <a:b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8963" y="1501541"/>
            <a:ext cx="4060994" cy="2956159"/>
          </a:xfrm>
        </p:spPr>
        <p:txBody>
          <a:bodyPr>
            <a:normAutofit/>
          </a:bodyPr>
          <a:lstStyle/>
          <a:p>
            <a:r>
              <a:rPr lang="en-US" sz="1800" dirty="0" smtClean="0"/>
              <a:t>Wellness improves both well-being as well as balance in work-life integration</a:t>
            </a:r>
          </a:p>
          <a:p>
            <a:r>
              <a:rPr lang="en-US" sz="1800" dirty="0" smtClean="0"/>
              <a:t>Taps into the Wearables/“Quantified Self” trend</a:t>
            </a:r>
          </a:p>
          <a:p>
            <a:r>
              <a:rPr lang="en-US" sz="1800" dirty="0" smtClean="0"/>
              <a:t>Allows an employee to track key fitness data and see improvement over time</a:t>
            </a:r>
          </a:p>
          <a:p>
            <a:pPr>
              <a:buNone/>
            </a:pPr>
            <a:endParaRPr lang="en-US" sz="1800" dirty="0" smtClean="0"/>
          </a:p>
        </p:txBody>
      </p:sp>
      <p:sp>
        <p:nvSpPr>
          <p:cNvPr id="2" name="Title 1"/>
          <p:cNvSpPr>
            <a:spLocks noGrp="1"/>
          </p:cNvSpPr>
          <p:nvPr>
            <p:ph type="title"/>
          </p:nvPr>
        </p:nvSpPr>
        <p:spPr/>
        <p:txBody>
          <a:bodyPr/>
          <a:lstStyle/>
          <a:p>
            <a:r>
              <a:rPr lang="en-US" dirty="0" smtClean="0"/>
              <a:t>My Wellness – Linking Individual Wellness Goals and Employer Healthcare Costs</a:t>
            </a:r>
            <a:endParaRPr lang="en-US" dirty="0"/>
          </a:p>
        </p:txBody>
      </p:sp>
      <p:pic>
        <p:nvPicPr>
          <p:cNvPr id="6" name="Picture 5" descr="Wellness2.png"/>
          <p:cNvPicPr>
            <a:picLocks noChangeAspect="1"/>
          </p:cNvPicPr>
          <p:nvPr/>
        </p:nvPicPr>
        <p:blipFill>
          <a:blip r:embed="rId3" cstate="print"/>
          <a:srcRect l="16618" r="16658" b="13074"/>
          <a:stretch>
            <a:fillRect/>
          </a:stretch>
        </p:blipFill>
        <p:spPr>
          <a:xfrm>
            <a:off x="5007644" y="1371600"/>
            <a:ext cx="3727793" cy="2743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mployee_wellness_latest-06.png"/>
          <p:cNvPicPr>
            <a:picLocks noChangeAspect="1"/>
          </p:cNvPicPr>
          <p:nvPr/>
        </p:nvPicPr>
        <p:blipFill>
          <a:blip r:embed="rId3" cstate="print"/>
          <a:srcRect/>
          <a:stretch>
            <a:fillRect/>
          </a:stretch>
        </p:blipFill>
        <p:spPr bwMode="auto">
          <a:xfrm>
            <a:off x="5554754" y="2176306"/>
            <a:ext cx="3172385" cy="238342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2"/>
          </p:nvPr>
        </p:nvSpPr>
        <p:spPr>
          <a:xfrm>
            <a:off x="408589" y="1357764"/>
            <a:ext cx="4060994" cy="2686050"/>
          </a:xfrm>
        </p:spPr>
        <p:txBody>
          <a:bodyPr>
            <a:noAutofit/>
          </a:bodyPr>
          <a:lstStyle/>
          <a:p>
            <a:r>
              <a:rPr lang="en-US" sz="1800" dirty="0" smtClean="0"/>
              <a:t>Set and get progress feedback toward wellness goals</a:t>
            </a:r>
          </a:p>
          <a:p>
            <a:r>
              <a:rPr lang="en-US" sz="1800" spc="-60" dirty="0" smtClean="0"/>
              <a:t>Get r</a:t>
            </a:r>
            <a:r>
              <a:rPr lang="en-US" sz="1800" dirty="0" smtClean="0"/>
              <a:t>ecommendations</a:t>
            </a:r>
            <a:r>
              <a:rPr lang="en-US" sz="1800" spc="-60" dirty="0" smtClean="0"/>
              <a:t> </a:t>
            </a:r>
            <a:r>
              <a:rPr lang="en-US" sz="1800" dirty="0" smtClean="0"/>
              <a:t>on behaviors that can increase wellbeing </a:t>
            </a:r>
          </a:p>
          <a:p>
            <a:r>
              <a:rPr lang="en-US" sz="1800" dirty="0" smtClean="0"/>
              <a:t>Provides insights that can help employees improve wellness</a:t>
            </a:r>
          </a:p>
          <a:p>
            <a:r>
              <a:rPr lang="en-US" sz="1800" dirty="0" smtClean="0"/>
              <a:t>Uses game mechanics to help employees achieve wellness goals</a:t>
            </a:r>
          </a:p>
          <a:p>
            <a:r>
              <a:rPr lang="en-US" sz="1800" dirty="0" smtClean="0"/>
              <a:t>Provides employers healthcare savings</a:t>
            </a:r>
            <a:endParaRPr lang="en-US" sz="1800" dirty="0"/>
          </a:p>
        </p:txBody>
      </p:sp>
      <p:pic>
        <p:nvPicPr>
          <p:cNvPr id="7" name="Picture 6" descr="Wellness5.png"/>
          <p:cNvPicPr>
            <a:picLocks noChangeAspect="1"/>
          </p:cNvPicPr>
          <p:nvPr/>
        </p:nvPicPr>
        <p:blipFill>
          <a:blip r:embed="rId4" cstate="print"/>
          <a:srcRect l="17703" r="17725" b="15309"/>
          <a:stretch>
            <a:fillRect/>
          </a:stretch>
        </p:blipFill>
        <p:spPr>
          <a:xfrm>
            <a:off x="4784033" y="1282535"/>
            <a:ext cx="3233899" cy="2395847"/>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804347" y="245538"/>
            <a:ext cx="8229590" cy="406395"/>
          </a:xfrm>
        </p:spPr>
        <p:txBody>
          <a:bodyPr/>
          <a:lstStyle/>
          <a:p>
            <a:r>
              <a:rPr lang="en-US" dirty="0" smtClean="0"/>
              <a:t>My Wellness – Linking Individual Wellness Goals and Employer Healthcare Costs</a:t>
            </a:r>
            <a:endParaRPr lang="en-US" dirty="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lnSpcReduction="10000"/>
          </a:bodyPr>
          <a:lstStyle/>
          <a:p>
            <a:r>
              <a:rPr lang="en-US" sz="1800" dirty="0" smtClean="0"/>
              <a:t>Monitor, suggest, track, and influence individual, concrete behaviors</a:t>
            </a:r>
          </a:p>
          <a:p>
            <a:r>
              <a:rPr lang="en-US" sz="1800" dirty="0" smtClean="0"/>
              <a:t>Connect changes in enterprise systems to targeted behaviors</a:t>
            </a:r>
          </a:p>
          <a:p>
            <a:r>
              <a:rPr lang="en-US" sz="1800" dirty="0" smtClean="0"/>
              <a:t>Record recognition by colleagues of targeted behaviors</a:t>
            </a:r>
          </a:p>
          <a:p>
            <a:r>
              <a:rPr lang="en-US" sz="1800" dirty="0" smtClean="0"/>
              <a:t>Put standings of monitored behaviors into context relative to other participants</a:t>
            </a:r>
          </a:p>
          <a:p>
            <a:endParaRPr lang="en-US" sz="1800" dirty="0"/>
          </a:p>
        </p:txBody>
      </p:sp>
      <p:sp>
        <p:nvSpPr>
          <p:cNvPr id="8" name="Title 1"/>
          <p:cNvSpPr>
            <a:spLocks noGrp="1"/>
          </p:cNvSpPr>
          <p:nvPr>
            <p:ph type="title"/>
          </p:nvPr>
        </p:nvSpPr>
        <p:spPr/>
        <p:txBody>
          <a:bodyPr/>
          <a:lstStyle/>
          <a:p>
            <a:r>
              <a:rPr lang="en-US" dirty="0" smtClean="0"/>
              <a:t>My Competitions – Align individual motivations and behaviors to business outcomes</a:t>
            </a:r>
            <a:endParaRPr lang="en-US" dirty="0"/>
          </a:p>
        </p:txBody>
      </p:sp>
      <p:pic>
        <p:nvPicPr>
          <p:cNvPr id="6" name="Picture 5" descr="Screen Shot 2014-09-22 at 10.15.25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76242" y="1371600"/>
            <a:ext cx="3306417" cy="244457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andscape"/>
          <p:cNvSpPr/>
          <p:nvPr/>
        </p:nvSpPr>
        <p:spPr>
          <a:xfrm rot="10800000">
            <a:off x="-47631" y="3190462"/>
            <a:ext cx="9248777" cy="1478463"/>
          </a:xfrm>
          <a:prstGeom prst="rect">
            <a:avLst/>
          </a:prstGeom>
          <a:gradFill>
            <a:gsLst>
              <a:gs pos="100000">
                <a:schemeClr val="bg1">
                  <a:lumMod val="85000"/>
                </a:schemeClr>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399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7774" y="1030288"/>
            <a:ext cx="1165225" cy="3341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1" descr="O_signature_clr_rgb.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151" y="903782"/>
            <a:ext cx="3783212" cy="1163336"/>
          </a:xfrm>
          <a:prstGeom prst="rect">
            <a:avLst/>
          </a:prstGeom>
        </p:spPr>
      </p:pic>
      <p:sp>
        <p:nvSpPr>
          <p:cNvPr id="21" name="Text Placeholder 19"/>
          <p:cNvSpPr txBox="1">
            <a:spLocks/>
          </p:cNvSpPr>
          <p:nvPr/>
        </p:nvSpPr>
        <p:spPr>
          <a:xfrm>
            <a:off x="1137055" y="1762809"/>
            <a:ext cx="1320800" cy="595986"/>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3600" b="1" dirty="0" smtClean="0">
                <a:ln w="6350">
                  <a:noFill/>
                </a:ln>
                <a:solidFill>
                  <a:srgbClr val="000000"/>
                </a:solidFill>
                <a:latin typeface="Arial"/>
              </a:rPr>
              <a:t>HCM</a:t>
            </a:r>
            <a:endParaRPr lang="en-US" sz="3600" b="1" dirty="0">
              <a:ln w="6350">
                <a:noFill/>
              </a:ln>
              <a:gradFill>
                <a:gsLst>
                  <a:gs pos="0">
                    <a:srgbClr val="FF1414">
                      <a:lumMod val="75000"/>
                    </a:srgbClr>
                  </a:gs>
                  <a:gs pos="100000">
                    <a:srgbClr val="FF1414">
                      <a:lumMod val="95000"/>
                    </a:srgbClr>
                  </a:gs>
                </a:gsLst>
                <a:lin ang="16200000" scaled="0"/>
              </a:gradFill>
              <a:latin typeface="Arial"/>
            </a:endParaRPr>
          </a:p>
        </p:txBody>
      </p:sp>
      <p:sp>
        <p:nvSpPr>
          <p:cNvPr id="3" name="Rectangle 2"/>
          <p:cNvSpPr/>
          <p:nvPr/>
        </p:nvSpPr>
        <p:spPr>
          <a:xfrm>
            <a:off x="440600" y="2515054"/>
            <a:ext cx="2621230" cy="590931"/>
          </a:xfrm>
          <a:prstGeom prst="rect">
            <a:avLst/>
          </a:prstGeom>
        </p:spPr>
        <p:txBody>
          <a:bodyPr wrap="none">
            <a:spAutoFit/>
          </a:bodyPr>
          <a:lstStyle/>
          <a:p>
            <a:pPr algn="ctr" fontAlgn="base">
              <a:lnSpc>
                <a:spcPct val="90000"/>
              </a:lnSpc>
              <a:spcBef>
                <a:spcPct val="0"/>
              </a:spcBef>
              <a:spcAft>
                <a:spcPts val="1800"/>
              </a:spcAft>
            </a:pPr>
            <a:r>
              <a:rPr lang="en-US" b="1" dirty="0">
                <a:ln w="6350">
                  <a:noFill/>
                </a:ln>
                <a:gradFill>
                  <a:gsLst>
                    <a:gs pos="0">
                      <a:srgbClr val="FF1414">
                        <a:lumMod val="75000"/>
                      </a:srgbClr>
                    </a:gs>
                    <a:gs pos="100000">
                      <a:srgbClr val="FF1414">
                        <a:lumMod val="95000"/>
                      </a:srgbClr>
                    </a:gs>
                  </a:gsLst>
                  <a:lin ang="16200000" scaled="0"/>
                </a:gradFill>
              </a:rPr>
              <a:t>Think of what it </a:t>
            </a:r>
            <a:r>
              <a:rPr lang="en-US" b="1" dirty="0" smtClean="0">
                <a:ln w="6350">
                  <a:noFill/>
                </a:ln>
                <a:gradFill>
                  <a:gsLst>
                    <a:gs pos="0">
                      <a:srgbClr val="FF1414">
                        <a:lumMod val="75000"/>
                      </a:srgbClr>
                    </a:gs>
                    <a:gs pos="100000">
                      <a:srgbClr val="FF1414">
                        <a:lumMod val="95000"/>
                      </a:srgbClr>
                    </a:gs>
                  </a:gsLst>
                  <a:lin ang="16200000" scaled="0"/>
                </a:gradFill>
              </a:rPr>
              <a:t>could</a:t>
            </a:r>
            <a:br>
              <a:rPr lang="en-US" b="1" dirty="0" smtClean="0">
                <a:ln w="6350">
                  <a:noFill/>
                </a:ln>
                <a:gradFill>
                  <a:gsLst>
                    <a:gs pos="0">
                      <a:srgbClr val="FF1414">
                        <a:lumMod val="75000"/>
                      </a:srgbClr>
                    </a:gs>
                    <a:gs pos="100000">
                      <a:srgbClr val="FF1414">
                        <a:lumMod val="95000"/>
                      </a:srgbClr>
                    </a:gs>
                  </a:gsLst>
                  <a:lin ang="16200000" scaled="0"/>
                </a:gradFill>
              </a:rPr>
            </a:br>
            <a:r>
              <a:rPr lang="en-US" b="1" dirty="0" smtClean="0">
                <a:ln w="6350">
                  <a:noFill/>
                </a:ln>
                <a:gradFill>
                  <a:gsLst>
                    <a:gs pos="0">
                      <a:srgbClr val="FF1414">
                        <a:lumMod val="75000"/>
                      </a:srgbClr>
                    </a:gs>
                    <a:gs pos="100000">
                      <a:srgbClr val="FF1414">
                        <a:lumMod val="95000"/>
                      </a:srgbClr>
                    </a:gs>
                  </a:gsLst>
                  <a:lin ang="16200000" scaled="0"/>
                </a:gradFill>
              </a:rPr>
              <a:t>do </a:t>
            </a:r>
            <a:r>
              <a:rPr lang="en-US" b="1" dirty="0">
                <a:ln w="6350">
                  <a:noFill/>
                </a:ln>
                <a:gradFill>
                  <a:gsLst>
                    <a:gs pos="0">
                      <a:srgbClr val="FF1414">
                        <a:lumMod val="75000"/>
                      </a:srgbClr>
                    </a:gs>
                    <a:gs pos="100000">
                      <a:srgbClr val="FF1414">
                        <a:lumMod val="95000"/>
                      </a:srgbClr>
                    </a:gs>
                  </a:gsLst>
                  <a:lin ang="16200000" scaled="0"/>
                </a:gradFill>
              </a:rPr>
              <a:t>for your business</a:t>
            </a:r>
          </a:p>
        </p:txBody>
      </p:sp>
      <p:sp>
        <p:nvSpPr>
          <p:cNvPr id="26" name="Freeform 7"/>
          <p:cNvSpPr>
            <a:spLocks/>
          </p:cNvSpPr>
          <p:nvPr/>
        </p:nvSpPr>
        <p:spPr bwMode="auto">
          <a:xfrm>
            <a:off x="8008507" y="1087487"/>
            <a:ext cx="905276" cy="3133352"/>
          </a:xfrm>
          <a:custGeom>
            <a:avLst/>
            <a:gdLst>
              <a:gd name="T0" fmla="*/ 11 w 104"/>
              <a:gd name="T1" fmla="*/ 145 h 359"/>
              <a:gd name="T2" fmla="*/ 8 w 104"/>
              <a:gd name="T3" fmla="*/ 167 h 359"/>
              <a:gd name="T4" fmla="*/ 7 w 104"/>
              <a:gd name="T5" fmla="*/ 183 h 359"/>
              <a:gd name="T6" fmla="*/ 13 w 104"/>
              <a:gd name="T7" fmla="*/ 193 h 359"/>
              <a:gd name="T8" fmla="*/ 12 w 104"/>
              <a:gd name="T9" fmla="*/ 230 h 359"/>
              <a:gd name="T10" fmla="*/ 16 w 104"/>
              <a:gd name="T11" fmla="*/ 267 h 359"/>
              <a:gd name="T12" fmla="*/ 16 w 104"/>
              <a:gd name="T13" fmla="*/ 290 h 359"/>
              <a:gd name="T14" fmla="*/ 18 w 104"/>
              <a:gd name="T15" fmla="*/ 314 h 359"/>
              <a:gd name="T16" fmla="*/ 21 w 104"/>
              <a:gd name="T17" fmla="*/ 333 h 359"/>
              <a:gd name="T18" fmla="*/ 32 w 104"/>
              <a:gd name="T19" fmla="*/ 358 h 359"/>
              <a:gd name="T20" fmla="*/ 43 w 104"/>
              <a:gd name="T21" fmla="*/ 345 h 359"/>
              <a:gd name="T22" fmla="*/ 41 w 104"/>
              <a:gd name="T23" fmla="*/ 330 h 359"/>
              <a:gd name="T24" fmla="*/ 43 w 104"/>
              <a:gd name="T25" fmla="*/ 312 h 359"/>
              <a:gd name="T26" fmla="*/ 40 w 104"/>
              <a:gd name="T27" fmla="*/ 280 h 359"/>
              <a:gd name="T28" fmla="*/ 47 w 104"/>
              <a:gd name="T29" fmla="*/ 237 h 359"/>
              <a:gd name="T30" fmla="*/ 55 w 104"/>
              <a:gd name="T31" fmla="*/ 234 h 359"/>
              <a:gd name="T32" fmla="*/ 56 w 104"/>
              <a:gd name="T33" fmla="*/ 276 h 359"/>
              <a:gd name="T34" fmla="*/ 54 w 104"/>
              <a:gd name="T35" fmla="*/ 325 h 359"/>
              <a:gd name="T36" fmla="*/ 55 w 104"/>
              <a:gd name="T37" fmla="*/ 343 h 359"/>
              <a:gd name="T38" fmla="*/ 74 w 104"/>
              <a:gd name="T39" fmla="*/ 355 h 359"/>
              <a:gd name="T40" fmla="*/ 89 w 104"/>
              <a:gd name="T41" fmla="*/ 347 h 359"/>
              <a:gd name="T42" fmla="*/ 76 w 104"/>
              <a:gd name="T43" fmla="*/ 335 h 359"/>
              <a:gd name="T44" fmla="*/ 77 w 104"/>
              <a:gd name="T45" fmla="*/ 315 h 359"/>
              <a:gd name="T46" fmla="*/ 82 w 104"/>
              <a:gd name="T47" fmla="*/ 297 h 359"/>
              <a:gd name="T48" fmla="*/ 81 w 104"/>
              <a:gd name="T49" fmla="*/ 275 h 359"/>
              <a:gd name="T50" fmla="*/ 83 w 104"/>
              <a:gd name="T51" fmla="*/ 240 h 359"/>
              <a:gd name="T52" fmla="*/ 89 w 104"/>
              <a:gd name="T53" fmla="*/ 195 h 359"/>
              <a:gd name="T54" fmla="*/ 91 w 104"/>
              <a:gd name="T55" fmla="*/ 179 h 359"/>
              <a:gd name="T56" fmla="*/ 92 w 104"/>
              <a:gd name="T57" fmla="*/ 150 h 359"/>
              <a:gd name="T58" fmla="*/ 86 w 104"/>
              <a:gd name="T59" fmla="*/ 131 h 359"/>
              <a:gd name="T60" fmla="*/ 99 w 104"/>
              <a:gd name="T61" fmla="*/ 124 h 359"/>
              <a:gd name="T62" fmla="*/ 101 w 104"/>
              <a:gd name="T63" fmla="*/ 99 h 359"/>
              <a:gd name="T64" fmla="*/ 95 w 104"/>
              <a:gd name="T65" fmla="*/ 80 h 359"/>
              <a:gd name="T66" fmla="*/ 79 w 104"/>
              <a:gd name="T67" fmla="*/ 61 h 359"/>
              <a:gd name="T68" fmla="*/ 67 w 104"/>
              <a:gd name="T69" fmla="*/ 56 h 359"/>
              <a:gd name="T70" fmla="*/ 59 w 104"/>
              <a:gd name="T71" fmla="*/ 42 h 359"/>
              <a:gd name="T72" fmla="*/ 64 w 104"/>
              <a:gd name="T73" fmla="*/ 32 h 359"/>
              <a:gd name="T74" fmla="*/ 62 w 104"/>
              <a:gd name="T75" fmla="*/ 21 h 359"/>
              <a:gd name="T76" fmla="*/ 55 w 104"/>
              <a:gd name="T77" fmla="*/ 4 h 359"/>
              <a:gd name="T78" fmla="*/ 36 w 104"/>
              <a:gd name="T79" fmla="*/ 2 h 359"/>
              <a:gd name="T80" fmla="*/ 25 w 104"/>
              <a:gd name="T81" fmla="*/ 18 h 359"/>
              <a:gd name="T82" fmla="*/ 28 w 104"/>
              <a:gd name="T83" fmla="*/ 28 h 359"/>
              <a:gd name="T84" fmla="*/ 26 w 104"/>
              <a:gd name="T85" fmla="*/ 34 h 359"/>
              <a:gd name="T86" fmla="*/ 32 w 104"/>
              <a:gd name="T87" fmla="*/ 40 h 359"/>
              <a:gd name="T88" fmla="*/ 26 w 104"/>
              <a:gd name="T89" fmla="*/ 55 h 359"/>
              <a:gd name="T90" fmla="*/ 2 w 104"/>
              <a:gd name="T91" fmla="*/ 72 h 359"/>
              <a:gd name="T92" fmla="*/ 4 w 104"/>
              <a:gd name="T93" fmla="*/ 108 h 359"/>
              <a:gd name="T94" fmla="*/ 14 w 104"/>
              <a:gd name="T95" fmla="*/ 13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59">
                <a:moveTo>
                  <a:pt x="14" y="131"/>
                </a:moveTo>
                <a:cubicBezTo>
                  <a:pt x="14" y="136"/>
                  <a:pt x="12" y="140"/>
                  <a:pt x="11" y="145"/>
                </a:cubicBezTo>
                <a:cubicBezTo>
                  <a:pt x="10" y="148"/>
                  <a:pt x="11" y="151"/>
                  <a:pt x="10" y="154"/>
                </a:cubicBezTo>
                <a:cubicBezTo>
                  <a:pt x="8" y="158"/>
                  <a:pt x="8" y="163"/>
                  <a:pt x="8" y="167"/>
                </a:cubicBezTo>
                <a:cubicBezTo>
                  <a:pt x="7" y="171"/>
                  <a:pt x="6" y="174"/>
                  <a:pt x="5" y="178"/>
                </a:cubicBezTo>
                <a:cubicBezTo>
                  <a:pt x="5" y="181"/>
                  <a:pt x="4" y="182"/>
                  <a:pt x="7" y="183"/>
                </a:cubicBezTo>
                <a:cubicBezTo>
                  <a:pt x="8" y="183"/>
                  <a:pt x="10" y="183"/>
                  <a:pt x="12" y="183"/>
                </a:cubicBezTo>
                <a:cubicBezTo>
                  <a:pt x="15" y="184"/>
                  <a:pt x="13" y="190"/>
                  <a:pt x="13" y="193"/>
                </a:cubicBezTo>
                <a:cubicBezTo>
                  <a:pt x="13" y="197"/>
                  <a:pt x="13" y="202"/>
                  <a:pt x="14" y="207"/>
                </a:cubicBezTo>
                <a:cubicBezTo>
                  <a:pt x="15" y="214"/>
                  <a:pt x="13" y="223"/>
                  <a:pt x="12" y="230"/>
                </a:cubicBezTo>
                <a:cubicBezTo>
                  <a:pt x="11" y="239"/>
                  <a:pt x="11" y="248"/>
                  <a:pt x="13" y="257"/>
                </a:cubicBezTo>
                <a:cubicBezTo>
                  <a:pt x="14" y="261"/>
                  <a:pt x="15" y="264"/>
                  <a:pt x="16" y="267"/>
                </a:cubicBezTo>
                <a:cubicBezTo>
                  <a:pt x="18" y="270"/>
                  <a:pt x="16" y="274"/>
                  <a:pt x="16" y="277"/>
                </a:cubicBezTo>
                <a:cubicBezTo>
                  <a:pt x="15" y="281"/>
                  <a:pt x="15" y="285"/>
                  <a:pt x="16" y="290"/>
                </a:cubicBezTo>
                <a:cubicBezTo>
                  <a:pt x="16" y="294"/>
                  <a:pt x="16" y="299"/>
                  <a:pt x="17" y="303"/>
                </a:cubicBezTo>
                <a:cubicBezTo>
                  <a:pt x="18" y="307"/>
                  <a:pt x="19" y="310"/>
                  <a:pt x="18" y="314"/>
                </a:cubicBezTo>
                <a:cubicBezTo>
                  <a:pt x="18" y="318"/>
                  <a:pt x="19" y="321"/>
                  <a:pt x="19" y="324"/>
                </a:cubicBezTo>
                <a:cubicBezTo>
                  <a:pt x="19" y="328"/>
                  <a:pt x="21" y="330"/>
                  <a:pt x="21" y="333"/>
                </a:cubicBezTo>
                <a:cubicBezTo>
                  <a:pt x="22" y="337"/>
                  <a:pt x="22" y="341"/>
                  <a:pt x="22" y="345"/>
                </a:cubicBezTo>
                <a:cubicBezTo>
                  <a:pt x="23" y="352"/>
                  <a:pt x="25" y="357"/>
                  <a:pt x="32" y="358"/>
                </a:cubicBezTo>
                <a:cubicBezTo>
                  <a:pt x="37" y="359"/>
                  <a:pt x="46" y="359"/>
                  <a:pt x="45" y="352"/>
                </a:cubicBezTo>
                <a:cubicBezTo>
                  <a:pt x="44" y="350"/>
                  <a:pt x="44" y="347"/>
                  <a:pt x="43" y="345"/>
                </a:cubicBezTo>
                <a:cubicBezTo>
                  <a:pt x="43" y="343"/>
                  <a:pt x="41" y="341"/>
                  <a:pt x="40" y="339"/>
                </a:cubicBezTo>
                <a:cubicBezTo>
                  <a:pt x="40" y="337"/>
                  <a:pt x="40" y="332"/>
                  <a:pt x="41" y="330"/>
                </a:cubicBezTo>
                <a:cubicBezTo>
                  <a:pt x="43" y="327"/>
                  <a:pt x="38" y="325"/>
                  <a:pt x="40" y="323"/>
                </a:cubicBezTo>
                <a:cubicBezTo>
                  <a:pt x="43" y="320"/>
                  <a:pt x="44" y="315"/>
                  <a:pt x="43" y="312"/>
                </a:cubicBezTo>
                <a:cubicBezTo>
                  <a:pt x="42" y="307"/>
                  <a:pt x="43" y="302"/>
                  <a:pt x="42" y="298"/>
                </a:cubicBezTo>
                <a:cubicBezTo>
                  <a:pt x="40" y="293"/>
                  <a:pt x="40" y="286"/>
                  <a:pt x="40" y="280"/>
                </a:cubicBezTo>
                <a:cubicBezTo>
                  <a:pt x="39" y="272"/>
                  <a:pt x="40" y="265"/>
                  <a:pt x="42" y="257"/>
                </a:cubicBezTo>
                <a:cubicBezTo>
                  <a:pt x="43" y="250"/>
                  <a:pt x="46" y="244"/>
                  <a:pt x="47" y="237"/>
                </a:cubicBezTo>
                <a:cubicBezTo>
                  <a:pt x="48" y="235"/>
                  <a:pt x="51" y="216"/>
                  <a:pt x="52" y="216"/>
                </a:cubicBezTo>
                <a:cubicBezTo>
                  <a:pt x="55" y="217"/>
                  <a:pt x="55" y="232"/>
                  <a:pt x="55" y="234"/>
                </a:cubicBezTo>
                <a:cubicBezTo>
                  <a:pt x="56" y="241"/>
                  <a:pt x="55" y="249"/>
                  <a:pt x="56" y="257"/>
                </a:cubicBezTo>
                <a:cubicBezTo>
                  <a:pt x="56" y="264"/>
                  <a:pt x="57" y="270"/>
                  <a:pt x="56" y="276"/>
                </a:cubicBezTo>
                <a:cubicBezTo>
                  <a:pt x="55" y="284"/>
                  <a:pt x="55" y="293"/>
                  <a:pt x="54" y="301"/>
                </a:cubicBezTo>
                <a:cubicBezTo>
                  <a:pt x="53" y="309"/>
                  <a:pt x="53" y="316"/>
                  <a:pt x="54" y="325"/>
                </a:cubicBezTo>
                <a:cubicBezTo>
                  <a:pt x="54" y="327"/>
                  <a:pt x="54" y="329"/>
                  <a:pt x="54" y="331"/>
                </a:cubicBezTo>
                <a:cubicBezTo>
                  <a:pt x="54" y="334"/>
                  <a:pt x="54" y="341"/>
                  <a:pt x="55" y="343"/>
                </a:cubicBezTo>
                <a:cubicBezTo>
                  <a:pt x="57" y="347"/>
                  <a:pt x="64" y="347"/>
                  <a:pt x="68" y="350"/>
                </a:cubicBezTo>
                <a:cubicBezTo>
                  <a:pt x="70" y="352"/>
                  <a:pt x="71" y="354"/>
                  <a:pt x="74" y="355"/>
                </a:cubicBezTo>
                <a:cubicBezTo>
                  <a:pt x="77" y="356"/>
                  <a:pt x="81" y="357"/>
                  <a:pt x="84" y="356"/>
                </a:cubicBezTo>
                <a:cubicBezTo>
                  <a:pt x="90" y="356"/>
                  <a:pt x="94" y="352"/>
                  <a:pt x="89" y="347"/>
                </a:cubicBezTo>
                <a:cubicBezTo>
                  <a:pt x="87" y="344"/>
                  <a:pt x="85" y="343"/>
                  <a:pt x="82" y="341"/>
                </a:cubicBezTo>
                <a:cubicBezTo>
                  <a:pt x="80" y="340"/>
                  <a:pt x="78" y="337"/>
                  <a:pt x="76" y="335"/>
                </a:cubicBezTo>
                <a:cubicBezTo>
                  <a:pt x="74" y="332"/>
                  <a:pt x="76" y="326"/>
                  <a:pt x="78" y="323"/>
                </a:cubicBezTo>
                <a:cubicBezTo>
                  <a:pt x="79" y="322"/>
                  <a:pt x="77" y="317"/>
                  <a:pt x="77" y="315"/>
                </a:cubicBezTo>
                <a:cubicBezTo>
                  <a:pt x="77" y="311"/>
                  <a:pt x="77" y="309"/>
                  <a:pt x="79" y="305"/>
                </a:cubicBezTo>
                <a:cubicBezTo>
                  <a:pt x="80" y="302"/>
                  <a:pt x="82" y="300"/>
                  <a:pt x="82" y="297"/>
                </a:cubicBezTo>
                <a:cubicBezTo>
                  <a:pt x="83" y="293"/>
                  <a:pt x="82" y="289"/>
                  <a:pt x="82" y="286"/>
                </a:cubicBezTo>
                <a:cubicBezTo>
                  <a:pt x="82" y="282"/>
                  <a:pt x="82" y="279"/>
                  <a:pt x="81" y="275"/>
                </a:cubicBezTo>
                <a:cubicBezTo>
                  <a:pt x="80" y="271"/>
                  <a:pt x="82" y="268"/>
                  <a:pt x="82" y="264"/>
                </a:cubicBezTo>
                <a:cubicBezTo>
                  <a:pt x="83" y="256"/>
                  <a:pt x="82" y="248"/>
                  <a:pt x="83" y="240"/>
                </a:cubicBezTo>
                <a:cubicBezTo>
                  <a:pt x="85" y="233"/>
                  <a:pt x="87" y="225"/>
                  <a:pt x="88" y="218"/>
                </a:cubicBezTo>
                <a:cubicBezTo>
                  <a:pt x="89" y="210"/>
                  <a:pt x="90" y="202"/>
                  <a:pt x="89" y="195"/>
                </a:cubicBezTo>
                <a:cubicBezTo>
                  <a:pt x="89" y="191"/>
                  <a:pt x="89" y="187"/>
                  <a:pt x="89" y="183"/>
                </a:cubicBezTo>
                <a:cubicBezTo>
                  <a:pt x="89" y="181"/>
                  <a:pt x="88" y="180"/>
                  <a:pt x="91" y="179"/>
                </a:cubicBezTo>
                <a:cubicBezTo>
                  <a:pt x="93" y="179"/>
                  <a:pt x="95" y="178"/>
                  <a:pt x="97" y="178"/>
                </a:cubicBezTo>
                <a:cubicBezTo>
                  <a:pt x="94" y="169"/>
                  <a:pt x="94" y="159"/>
                  <a:pt x="92" y="150"/>
                </a:cubicBezTo>
                <a:cubicBezTo>
                  <a:pt x="90" y="146"/>
                  <a:pt x="90" y="141"/>
                  <a:pt x="88" y="136"/>
                </a:cubicBezTo>
                <a:cubicBezTo>
                  <a:pt x="88" y="134"/>
                  <a:pt x="87" y="133"/>
                  <a:pt x="86" y="131"/>
                </a:cubicBezTo>
                <a:cubicBezTo>
                  <a:pt x="86" y="129"/>
                  <a:pt x="86" y="127"/>
                  <a:pt x="86" y="124"/>
                </a:cubicBezTo>
                <a:cubicBezTo>
                  <a:pt x="90" y="123"/>
                  <a:pt x="94" y="124"/>
                  <a:pt x="99" y="124"/>
                </a:cubicBezTo>
                <a:cubicBezTo>
                  <a:pt x="104" y="123"/>
                  <a:pt x="104" y="116"/>
                  <a:pt x="103" y="112"/>
                </a:cubicBezTo>
                <a:cubicBezTo>
                  <a:pt x="103" y="108"/>
                  <a:pt x="102" y="103"/>
                  <a:pt x="101" y="99"/>
                </a:cubicBezTo>
                <a:cubicBezTo>
                  <a:pt x="101" y="96"/>
                  <a:pt x="101" y="95"/>
                  <a:pt x="99" y="93"/>
                </a:cubicBezTo>
                <a:cubicBezTo>
                  <a:pt x="97" y="89"/>
                  <a:pt x="96" y="84"/>
                  <a:pt x="95" y="80"/>
                </a:cubicBezTo>
                <a:cubicBezTo>
                  <a:pt x="93" y="76"/>
                  <a:pt x="90" y="72"/>
                  <a:pt x="88" y="68"/>
                </a:cubicBezTo>
                <a:cubicBezTo>
                  <a:pt x="87" y="64"/>
                  <a:pt x="83" y="62"/>
                  <a:pt x="79" y="61"/>
                </a:cubicBezTo>
                <a:cubicBezTo>
                  <a:pt x="77" y="60"/>
                  <a:pt x="75" y="60"/>
                  <a:pt x="73" y="59"/>
                </a:cubicBezTo>
                <a:cubicBezTo>
                  <a:pt x="71" y="58"/>
                  <a:pt x="69" y="57"/>
                  <a:pt x="67" y="56"/>
                </a:cubicBezTo>
                <a:cubicBezTo>
                  <a:pt x="65" y="55"/>
                  <a:pt x="57" y="54"/>
                  <a:pt x="57" y="51"/>
                </a:cubicBezTo>
                <a:cubicBezTo>
                  <a:pt x="57" y="48"/>
                  <a:pt x="58" y="46"/>
                  <a:pt x="59" y="42"/>
                </a:cubicBezTo>
                <a:cubicBezTo>
                  <a:pt x="60" y="40"/>
                  <a:pt x="59" y="39"/>
                  <a:pt x="61" y="37"/>
                </a:cubicBezTo>
                <a:cubicBezTo>
                  <a:pt x="63" y="36"/>
                  <a:pt x="63" y="34"/>
                  <a:pt x="64" y="32"/>
                </a:cubicBezTo>
                <a:cubicBezTo>
                  <a:pt x="64" y="31"/>
                  <a:pt x="66" y="24"/>
                  <a:pt x="62" y="26"/>
                </a:cubicBezTo>
                <a:cubicBezTo>
                  <a:pt x="59" y="26"/>
                  <a:pt x="62" y="23"/>
                  <a:pt x="62" y="21"/>
                </a:cubicBezTo>
                <a:cubicBezTo>
                  <a:pt x="62" y="18"/>
                  <a:pt x="62" y="13"/>
                  <a:pt x="61" y="10"/>
                </a:cubicBezTo>
                <a:cubicBezTo>
                  <a:pt x="61" y="7"/>
                  <a:pt x="57" y="6"/>
                  <a:pt x="55" y="4"/>
                </a:cubicBezTo>
                <a:cubicBezTo>
                  <a:pt x="52" y="2"/>
                  <a:pt x="49" y="0"/>
                  <a:pt x="45" y="0"/>
                </a:cubicBezTo>
                <a:cubicBezTo>
                  <a:pt x="41" y="1"/>
                  <a:pt x="40" y="0"/>
                  <a:pt x="36" y="2"/>
                </a:cubicBezTo>
                <a:cubicBezTo>
                  <a:pt x="33" y="4"/>
                  <a:pt x="28" y="5"/>
                  <a:pt x="27" y="8"/>
                </a:cubicBezTo>
                <a:cubicBezTo>
                  <a:pt x="26" y="11"/>
                  <a:pt x="24" y="15"/>
                  <a:pt x="25" y="18"/>
                </a:cubicBezTo>
                <a:cubicBezTo>
                  <a:pt x="26" y="20"/>
                  <a:pt x="25" y="21"/>
                  <a:pt x="26" y="22"/>
                </a:cubicBezTo>
                <a:cubicBezTo>
                  <a:pt x="26" y="24"/>
                  <a:pt x="28" y="26"/>
                  <a:pt x="28" y="28"/>
                </a:cubicBezTo>
                <a:cubicBezTo>
                  <a:pt x="27" y="28"/>
                  <a:pt x="26" y="27"/>
                  <a:pt x="25" y="28"/>
                </a:cubicBezTo>
                <a:cubicBezTo>
                  <a:pt x="23" y="29"/>
                  <a:pt x="25" y="33"/>
                  <a:pt x="26" y="34"/>
                </a:cubicBezTo>
                <a:cubicBezTo>
                  <a:pt x="26" y="35"/>
                  <a:pt x="28" y="39"/>
                  <a:pt x="30" y="39"/>
                </a:cubicBezTo>
                <a:cubicBezTo>
                  <a:pt x="31" y="40"/>
                  <a:pt x="31" y="39"/>
                  <a:pt x="32" y="40"/>
                </a:cubicBezTo>
                <a:cubicBezTo>
                  <a:pt x="32" y="42"/>
                  <a:pt x="33" y="44"/>
                  <a:pt x="34" y="46"/>
                </a:cubicBezTo>
                <a:cubicBezTo>
                  <a:pt x="36" y="52"/>
                  <a:pt x="31" y="53"/>
                  <a:pt x="26" y="55"/>
                </a:cubicBezTo>
                <a:cubicBezTo>
                  <a:pt x="21" y="57"/>
                  <a:pt x="17" y="59"/>
                  <a:pt x="12" y="61"/>
                </a:cubicBezTo>
                <a:cubicBezTo>
                  <a:pt x="6" y="63"/>
                  <a:pt x="3" y="66"/>
                  <a:pt x="2" y="72"/>
                </a:cubicBezTo>
                <a:cubicBezTo>
                  <a:pt x="0" y="81"/>
                  <a:pt x="2" y="88"/>
                  <a:pt x="2" y="97"/>
                </a:cubicBezTo>
                <a:cubicBezTo>
                  <a:pt x="3" y="101"/>
                  <a:pt x="2" y="104"/>
                  <a:pt x="4" y="108"/>
                </a:cubicBezTo>
                <a:cubicBezTo>
                  <a:pt x="5" y="110"/>
                  <a:pt x="7" y="113"/>
                  <a:pt x="8" y="115"/>
                </a:cubicBezTo>
                <a:cubicBezTo>
                  <a:pt x="11" y="121"/>
                  <a:pt x="14" y="125"/>
                  <a:pt x="14" y="131"/>
                </a:cubicBezTo>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8"/>
          <p:cNvSpPr>
            <a:spLocks/>
          </p:cNvSpPr>
          <p:nvPr/>
        </p:nvSpPr>
        <p:spPr bwMode="auto">
          <a:xfrm>
            <a:off x="3833178" y="1097620"/>
            <a:ext cx="1023516" cy="3166609"/>
          </a:xfrm>
          <a:custGeom>
            <a:avLst/>
            <a:gdLst>
              <a:gd name="T0" fmla="*/ 79 w 117"/>
              <a:gd name="T1" fmla="*/ 263 h 363"/>
              <a:gd name="T2" fmla="*/ 83 w 117"/>
              <a:gd name="T3" fmla="*/ 332 h 363"/>
              <a:gd name="T4" fmla="*/ 80 w 117"/>
              <a:gd name="T5" fmla="*/ 351 h 363"/>
              <a:gd name="T6" fmla="*/ 73 w 117"/>
              <a:gd name="T7" fmla="*/ 350 h 363"/>
              <a:gd name="T8" fmla="*/ 73 w 117"/>
              <a:gd name="T9" fmla="*/ 344 h 363"/>
              <a:gd name="T10" fmla="*/ 48 w 117"/>
              <a:gd name="T11" fmla="*/ 361 h 363"/>
              <a:gd name="T12" fmla="*/ 53 w 117"/>
              <a:gd name="T13" fmla="*/ 351 h 363"/>
              <a:gd name="T14" fmla="*/ 62 w 117"/>
              <a:gd name="T15" fmla="*/ 329 h 363"/>
              <a:gd name="T16" fmla="*/ 60 w 117"/>
              <a:gd name="T17" fmla="*/ 316 h 363"/>
              <a:gd name="T18" fmla="*/ 51 w 117"/>
              <a:gd name="T19" fmla="*/ 321 h 363"/>
              <a:gd name="T20" fmla="*/ 40 w 117"/>
              <a:gd name="T21" fmla="*/ 325 h 363"/>
              <a:gd name="T22" fmla="*/ 35 w 117"/>
              <a:gd name="T23" fmla="*/ 317 h 363"/>
              <a:gd name="T24" fmla="*/ 47 w 117"/>
              <a:gd name="T25" fmla="*/ 306 h 363"/>
              <a:gd name="T26" fmla="*/ 50 w 117"/>
              <a:gd name="T27" fmla="*/ 299 h 363"/>
              <a:gd name="T28" fmla="*/ 51 w 117"/>
              <a:gd name="T29" fmla="*/ 296 h 363"/>
              <a:gd name="T30" fmla="*/ 46 w 117"/>
              <a:gd name="T31" fmla="*/ 284 h 363"/>
              <a:gd name="T32" fmla="*/ 39 w 117"/>
              <a:gd name="T33" fmla="*/ 256 h 363"/>
              <a:gd name="T34" fmla="*/ 35 w 117"/>
              <a:gd name="T35" fmla="*/ 230 h 363"/>
              <a:gd name="T36" fmla="*/ 28 w 117"/>
              <a:gd name="T37" fmla="*/ 203 h 363"/>
              <a:gd name="T38" fmla="*/ 22 w 117"/>
              <a:gd name="T39" fmla="*/ 189 h 363"/>
              <a:gd name="T40" fmla="*/ 22 w 117"/>
              <a:gd name="T41" fmla="*/ 166 h 363"/>
              <a:gd name="T42" fmla="*/ 26 w 117"/>
              <a:gd name="T43" fmla="*/ 152 h 363"/>
              <a:gd name="T44" fmla="*/ 22 w 117"/>
              <a:gd name="T45" fmla="*/ 130 h 363"/>
              <a:gd name="T46" fmla="*/ 20 w 117"/>
              <a:gd name="T47" fmla="*/ 119 h 363"/>
              <a:gd name="T48" fmla="*/ 19 w 117"/>
              <a:gd name="T49" fmla="*/ 119 h 363"/>
              <a:gd name="T50" fmla="*/ 12 w 117"/>
              <a:gd name="T51" fmla="*/ 117 h 363"/>
              <a:gd name="T52" fmla="*/ 11 w 117"/>
              <a:gd name="T53" fmla="*/ 113 h 363"/>
              <a:gd name="T54" fmla="*/ 8 w 117"/>
              <a:gd name="T55" fmla="*/ 109 h 363"/>
              <a:gd name="T56" fmla="*/ 11 w 117"/>
              <a:gd name="T57" fmla="*/ 103 h 363"/>
              <a:gd name="T58" fmla="*/ 13 w 117"/>
              <a:gd name="T59" fmla="*/ 106 h 363"/>
              <a:gd name="T60" fmla="*/ 12 w 117"/>
              <a:gd name="T61" fmla="*/ 85 h 363"/>
              <a:gd name="T62" fmla="*/ 37 w 117"/>
              <a:gd name="T63" fmla="*/ 87 h 363"/>
              <a:gd name="T64" fmla="*/ 56 w 117"/>
              <a:gd name="T65" fmla="*/ 63 h 363"/>
              <a:gd name="T66" fmla="*/ 60 w 117"/>
              <a:gd name="T67" fmla="*/ 57 h 363"/>
              <a:gd name="T68" fmla="*/ 51 w 117"/>
              <a:gd name="T69" fmla="*/ 31 h 363"/>
              <a:gd name="T70" fmla="*/ 50 w 117"/>
              <a:gd name="T71" fmla="*/ 19 h 363"/>
              <a:gd name="T72" fmla="*/ 66 w 117"/>
              <a:gd name="T73" fmla="*/ 1 h 363"/>
              <a:gd name="T74" fmla="*/ 69 w 117"/>
              <a:gd name="T75" fmla="*/ 0 h 363"/>
              <a:gd name="T76" fmla="*/ 89 w 117"/>
              <a:gd name="T77" fmla="*/ 24 h 363"/>
              <a:gd name="T78" fmla="*/ 104 w 117"/>
              <a:gd name="T79" fmla="*/ 55 h 363"/>
              <a:gd name="T80" fmla="*/ 100 w 117"/>
              <a:gd name="T81" fmla="*/ 64 h 363"/>
              <a:gd name="T82" fmla="*/ 116 w 117"/>
              <a:gd name="T83" fmla="*/ 83 h 363"/>
              <a:gd name="T84" fmla="*/ 116 w 117"/>
              <a:gd name="T85" fmla="*/ 102 h 363"/>
              <a:gd name="T86" fmla="*/ 95 w 117"/>
              <a:gd name="T87" fmla="*/ 141 h 363"/>
              <a:gd name="T88" fmla="*/ 92 w 117"/>
              <a:gd name="T89" fmla="*/ 168 h 363"/>
              <a:gd name="T90" fmla="*/ 91 w 117"/>
              <a:gd name="T91" fmla="*/ 199 h 363"/>
              <a:gd name="T92" fmla="*/ 77 w 117"/>
              <a:gd name="T93" fmla="*/ 25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363">
                <a:moveTo>
                  <a:pt x="77" y="252"/>
                </a:moveTo>
                <a:cubicBezTo>
                  <a:pt x="79" y="263"/>
                  <a:pt x="79" y="263"/>
                  <a:pt x="79" y="263"/>
                </a:cubicBezTo>
                <a:cubicBezTo>
                  <a:pt x="86" y="331"/>
                  <a:pt x="86" y="331"/>
                  <a:pt x="86" y="331"/>
                </a:cubicBezTo>
                <a:cubicBezTo>
                  <a:pt x="86" y="332"/>
                  <a:pt x="85" y="331"/>
                  <a:pt x="83" y="332"/>
                </a:cubicBezTo>
                <a:cubicBezTo>
                  <a:pt x="82" y="335"/>
                  <a:pt x="82" y="337"/>
                  <a:pt x="81" y="340"/>
                </a:cubicBezTo>
                <a:cubicBezTo>
                  <a:pt x="81" y="344"/>
                  <a:pt x="81" y="347"/>
                  <a:pt x="80" y="351"/>
                </a:cubicBezTo>
                <a:cubicBezTo>
                  <a:pt x="80" y="351"/>
                  <a:pt x="79" y="352"/>
                  <a:pt x="78" y="352"/>
                </a:cubicBezTo>
                <a:cubicBezTo>
                  <a:pt x="77" y="352"/>
                  <a:pt x="74" y="351"/>
                  <a:pt x="73" y="350"/>
                </a:cubicBezTo>
                <a:cubicBezTo>
                  <a:pt x="73" y="348"/>
                  <a:pt x="72" y="346"/>
                  <a:pt x="73" y="344"/>
                </a:cubicBezTo>
                <a:cubicBezTo>
                  <a:pt x="73" y="344"/>
                  <a:pt x="73" y="344"/>
                  <a:pt x="73" y="344"/>
                </a:cubicBezTo>
                <a:cubicBezTo>
                  <a:pt x="69" y="348"/>
                  <a:pt x="71" y="354"/>
                  <a:pt x="68" y="358"/>
                </a:cubicBezTo>
                <a:cubicBezTo>
                  <a:pt x="65" y="362"/>
                  <a:pt x="55" y="363"/>
                  <a:pt x="48" y="361"/>
                </a:cubicBezTo>
                <a:cubicBezTo>
                  <a:pt x="48" y="361"/>
                  <a:pt x="48" y="361"/>
                  <a:pt x="48" y="361"/>
                </a:cubicBezTo>
                <a:cubicBezTo>
                  <a:pt x="43" y="359"/>
                  <a:pt x="53" y="351"/>
                  <a:pt x="53" y="351"/>
                </a:cubicBezTo>
                <a:cubicBezTo>
                  <a:pt x="54" y="350"/>
                  <a:pt x="60" y="341"/>
                  <a:pt x="60" y="340"/>
                </a:cubicBezTo>
                <a:cubicBezTo>
                  <a:pt x="60" y="339"/>
                  <a:pt x="62" y="329"/>
                  <a:pt x="62" y="329"/>
                </a:cubicBezTo>
                <a:cubicBezTo>
                  <a:pt x="59" y="329"/>
                  <a:pt x="59" y="329"/>
                  <a:pt x="59" y="329"/>
                </a:cubicBezTo>
                <a:cubicBezTo>
                  <a:pt x="60" y="316"/>
                  <a:pt x="60" y="316"/>
                  <a:pt x="60" y="316"/>
                </a:cubicBezTo>
                <a:cubicBezTo>
                  <a:pt x="58" y="318"/>
                  <a:pt x="58" y="318"/>
                  <a:pt x="58" y="318"/>
                </a:cubicBezTo>
                <a:cubicBezTo>
                  <a:pt x="51" y="321"/>
                  <a:pt x="51" y="321"/>
                  <a:pt x="51" y="321"/>
                </a:cubicBezTo>
                <a:cubicBezTo>
                  <a:pt x="49" y="322"/>
                  <a:pt x="46" y="324"/>
                  <a:pt x="45" y="324"/>
                </a:cubicBezTo>
                <a:cubicBezTo>
                  <a:pt x="43" y="324"/>
                  <a:pt x="41" y="325"/>
                  <a:pt x="40" y="325"/>
                </a:cubicBezTo>
                <a:cubicBezTo>
                  <a:pt x="40" y="325"/>
                  <a:pt x="40" y="325"/>
                  <a:pt x="40" y="325"/>
                </a:cubicBezTo>
                <a:cubicBezTo>
                  <a:pt x="24" y="325"/>
                  <a:pt x="35" y="317"/>
                  <a:pt x="35" y="317"/>
                </a:cubicBezTo>
                <a:cubicBezTo>
                  <a:pt x="43" y="310"/>
                  <a:pt x="43" y="310"/>
                  <a:pt x="43" y="310"/>
                </a:cubicBezTo>
                <a:cubicBezTo>
                  <a:pt x="47" y="306"/>
                  <a:pt x="47" y="306"/>
                  <a:pt x="47" y="306"/>
                </a:cubicBezTo>
                <a:cubicBezTo>
                  <a:pt x="50" y="300"/>
                  <a:pt x="50" y="300"/>
                  <a:pt x="50" y="300"/>
                </a:cubicBezTo>
                <a:cubicBezTo>
                  <a:pt x="50" y="299"/>
                  <a:pt x="50" y="299"/>
                  <a:pt x="50" y="299"/>
                </a:cubicBezTo>
                <a:cubicBezTo>
                  <a:pt x="50" y="300"/>
                  <a:pt x="50" y="300"/>
                  <a:pt x="50" y="300"/>
                </a:cubicBezTo>
                <a:cubicBezTo>
                  <a:pt x="51" y="296"/>
                  <a:pt x="51" y="296"/>
                  <a:pt x="51" y="296"/>
                </a:cubicBezTo>
                <a:cubicBezTo>
                  <a:pt x="49" y="296"/>
                  <a:pt x="49" y="296"/>
                  <a:pt x="49" y="296"/>
                </a:cubicBezTo>
                <a:cubicBezTo>
                  <a:pt x="46" y="284"/>
                  <a:pt x="46" y="284"/>
                  <a:pt x="46" y="284"/>
                </a:cubicBezTo>
                <a:cubicBezTo>
                  <a:pt x="41" y="268"/>
                  <a:pt x="41" y="268"/>
                  <a:pt x="41" y="268"/>
                </a:cubicBezTo>
                <a:cubicBezTo>
                  <a:pt x="39" y="256"/>
                  <a:pt x="39" y="256"/>
                  <a:pt x="39" y="256"/>
                </a:cubicBezTo>
                <a:cubicBezTo>
                  <a:pt x="37" y="243"/>
                  <a:pt x="37" y="243"/>
                  <a:pt x="37" y="243"/>
                </a:cubicBezTo>
                <a:cubicBezTo>
                  <a:pt x="35" y="230"/>
                  <a:pt x="35" y="230"/>
                  <a:pt x="35" y="230"/>
                </a:cubicBezTo>
                <a:cubicBezTo>
                  <a:pt x="31" y="217"/>
                  <a:pt x="31" y="217"/>
                  <a:pt x="31" y="217"/>
                </a:cubicBezTo>
                <a:cubicBezTo>
                  <a:pt x="28" y="203"/>
                  <a:pt x="28" y="203"/>
                  <a:pt x="28" y="203"/>
                </a:cubicBezTo>
                <a:cubicBezTo>
                  <a:pt x="27" y="190"/>
                  <a:pt x="27" y="190"/>
                  <a:pt x="27" y="190"/>
                </a:cubicBezTo>
                <a:cubicBezTo>
                  <a:pt x="22" y="189"/>
                  <a:pt x="22" y="189"/>
                  <a:pt x="22" y="189"/>
                </a:cubicBezTo>
                <a:cubicBezTo>
                  <a:pt x="23" y="166"/>
                  <a:pt x="23" y="166"/>
                  <a:pt x="23" y="166"/>
                </a:cubicBezTo>
                <a:cubicBezTo>
                  <a:pt x="22" y="166"/>
                  <a:pt x="22" y="166"/>
                  <a:pt x="22" y="166"/>
                </a:cubicBezTo>
                <a:cubicBezTo>
                  <a:pt x="25" y="156"/>
                  <a:pt x="25" y="156"/>
                  <a:pt x="25" y="156"/>
                </a:cubicBezTo>
                <a:cubicBezTo>
                  <a:pt x="26" y="152"/>
                  <a:pt x="26" y="152"/>
                  <a:pt x="26" y="152"/>
                </a:cubicBezTo>
                <a:cubicBezTo>
                  <a:pt x="33" y="137"/>
                  <a:pt x="33" y="137"/>
                  <a:pt x="33" y="137"/>
                </a:cubicBezTo>
                <a:cubicBezTo>
                  <a:pt x="22" y="130"/>
                  <a:pt x="22" y="130"/>
                  <a:pt x="22" y="130"/>
                </a:cubicBezTo>
                <a:cubicBezTo>
                  <a:pt x="20" y="124"/>
                  <a:pt x="20" y="124"/>
                  <a:pt x="20" y="124"/>
                </a:cubicBezTo>
                <a:cubicBezTo>
                  <a:pt x="20" y="119"/>
                  <a:pt x="20" y="119"/>
                  <a:pt x="20" y="119"/>
                </a:cubicBezTo>
                <a:cubicBezTo>
                  <a:pt x="20" y="118"/>
                  <a:pt x="20" y="118"/>
                  <a:pt x="20" y="118"/>
                </a:cubicBezTo>
                <a:cubicBezTo>
                  <a:pt x="19" y="119"/>
                  <a:pt x="19" y="119"/>
                  <a:pt x="19" y="119"/>
                </a:cubicBezTo>
                <a:cubicBezTo>
                  <a:pt x="15" y="118"/>
                  <a:pt x="15" y="118"/>
                  <a:pt x="15" y="118"/>
                </a:cubicBezTo>
                <a:cubicBezTo>
                  <a:pt x="12" y="117"/>
                  <a:pt x="12" y="117"/>
                  <a:pt x="12" y="117"/>
                </a:cubicBezTo>
                <a:cubicBezTo>
                  <a:pt x="12" y="114"/>
                  <a:pt x="12" y="114"/>
                  <a:pt x="12" y="114"/>
                </a:cubicBezTo>
                <a:cubicBezTo>
                  <a:pt x="11" y="113"/>
                  <a:pt x="11" y="113"/>
                  <a:pt x="11" y="113"/>
                </a:cubicBezTo>
                <a:cubicBezTo>
                  <a:pt x="11" y="110"/>
                  <a:pt x="11" y="110"/>
                  <a:pt x="11" y="110"/>
                </a:cubicBezTo>
                <a:cubicBezTo>
                  <a:pt x="8" y="109"/>
                  <a:pt x="8" y="109"/>
                  <a:pt x="8" y="109"/>
                </a:cubicBezTo>
                <a:cubicBezTo>
                  <a:pt x="8" y="106"/>
                  <a:pt x="8" y="106"/>
                  <a:pt x="8" y="106"/>
                </a:cubicBezTo>
                <a:cubicBezTo>
                  <a:pt x="11" y="103"/>
                  <a:pt x="11" y="103"/>
                  <a:pt x="11" y="103"/>
                </a:cubicBezTo>
                <a:cubicBezTo>
                  <a:pt x="13" y="106"/>
                  <a:pt x="13" y="106"/>
                  <a:pt x="13" y="106"/>
                </a:cubicBezTo>
                <a:cubicBezTo>
                  <a:pt x="13" y="106"/>
                  <a:pt x="13" y="106"/>
                  <a:pt x="13" y="106"/>
                </a:cubicBezTo>
                <a:cubicBezTo>
                  <a:pt x="0" y="82"/>
                  <a:pt x="0" y="82"/>
                  <a:pt x="0" y="82"/>
                </a:cubicBezTo>
                <a:cubicBezTo>
                  <a:pt x="12" y="85"/>
                  <a:pt x="12" y="85"/>
                  <a:pt x="12" y="85"/>
                </a:cubicBezTo>
                <a:cubicBezTo>
                  <a:pt x="14" y="81"/>
                  <a:pt x="14" y="81"/>
                  <a:pt x="14" y="81"/>
                </a:cubicBezTo>
                <a:cubicBezTo>
                  <a:pt x="37" y="87"/>
                  <a:pt x="37" y="87"/>
                  <a:pt x="37" y="87"/>
                </a:cubicBezTo>
                <a:cubicBezTo>
                  <a:pt x="38" y="79"/>
                  <a:pt x="38" y="79"/>
                  <a:pt x="38" y="79"/>
                </a:cubicBezTo>
                <a:cubicBezTo>
                  <a:pt x="38" y="79"/>
                  <a:pt x="37" y="70"/>
                  <a:pt x="56" y="63"/>
                </a:cubicBezTo>
                <a:cubicBezTo>
                  <a:pt x="60" y="60"/>
                  <a:pt x="60" y="60"/>
                  <a:pt x="60" y="60"/>
                </a:cubicBezTo>
                <a:cubicBezTo>
                  <a:pt x="60" y="57"/>
                  <a:pt x="60" y="57"/>
                  <a:pt x="60" y="57"/>
                </a:cubicBezTo>
                <a:cubicBezTo>
                  <a:pt x="55" y="59"/>
                  <a:pt x="49" y="60"/>
                  <a:pt x="49" y="60"/>
                </a:cubicBezTo>
                <a:cubicBezTo>
                  <a:pt x="56" y="58"/>
                  <a:pt x="52" y="39"/>
                  <a:pt x="51" y="31"/>
                </a:cubicBezTo>
                <a:cubicBezTo>
                  <a:pt x="49" y="35"/>
                  <a:pt x="49" y="35"/>
                  <a:pt x="49" y="35"/>
                </a:cubicBezTo>
                <a:cubicBezTo>
                  <a:pt x="48" y="29"/>
                  <a:pt x="48" y="24"/>
                  <a:pt x="50" y="19"/>
                </a:cubicBezTo>
                <a:cubicBezTo>
                  <a:pt x="50" y="15"/>
                  <a:pt x="53" y="5"/>
                  <a:pt x="63" y="0"/>
                </a:cubicBezTo>
                <a:cubicBezTo>
                  <a:pt x="64" y="0"/>
                  <a:pt x="66" y="1"/>
                  <a:pt x="66" y="1"/>
                </a:cubicBezTo>
                <a:cubicBezTo>
                  <a:pt x="66" y="1"/>
                  <a:pt x="67" y="1"/>
                  <a:pt x="67" y="1"/>
                </a:cubicBezTo>
                <a:cubicBezTo>
                  <a:pt x="69" y="0"/>
                  <a:pt x="69" y="0"/>
                  <a:pt x="69" y="0"/>
                </a:cubicBezTo>
                <a:cubicBezTo>
                  <a:pt x="70" y="0"/>
                  <a:pt x="71" y="0"/>
                  <a:pt x="71" y="0"/>
                </a:cubicBezTo>
                <a:cubicBezTo>
                  <a:pt x="78" y="1"/>
                  <a:pt x="88" y="4"/>
                  <a:pt x="89" y="24"/>
                </a:cubicBezTo>
                <a:cubicBezTo>
                  <a:pt x="89" y="24"/>
                  <a:pt x="90" y="31"/>
                  <a:pt x="92" y="39"/>
                </a:cubicBezTo>
                <a:cubicBezTo>
                  <a:pt x="95" y="45"/>
                  <a:pt x="100" y="55"/>
                  <a:pt x="104" y="55"/>
                </a:cubicBezTo>
                <a:cubicBezTo>
                  <a:pt x="98" y="57"/>
                  <a:pt x="94" y="55"/>
                  <a:pt x="94" y="55"/>
                </a:cubicBezTo>
                <a:cubicBezTo>
                  <a:pt x="100" y="64"/>
                  <a:pt x="100" y="64"/>
                  <a:pt x="100" y="64"/>
                </a:cubicBezTo>
                <a:cubicBezTo>
                  <a:pt x="106" y="66"/>
                  <a:pt x="106" y="66"/>
                  <a:pt x="106" y="66"/>
                </a:cubicBezTo>
                <a:cubicBezTo>
                  <a:pt x="109" y="67"/>
                  <a:pt x="114" y="72"/>
                  <a:pt x="116" y="83"/>
                </a:cubicBezTo>
                <a:cubicBezTo>
                  <a:pt x="117" y="87"/>
                  <a:pt x="117" y="91"/>
                  <a:pt x="117" y="97"/>
                </a:cubicBezTo>
                <a:cubicBezTo>
                  <a:pt x="116" y="102"/>
                  <a:pt x="116" y="102"/>
                  <a:pt x="116" y="102"/>
                </a:cubicBezTo>
                <a:cubicBezTo>
                  <a:pt x="108" y="119"/>
                  <a:pt x="108" y="119"/>
                  <a:pt x="108" y="119"/>
                </a:cubicBezTo>
                <a:cubicBezTo>
                  <a:pt x="108" y="119"/>
                  <a:pt x="101" y="135"/>
                  <a:pt x="95" y="141"/>
                </a:cubicBezTo>
                <a:cubicBezTo>
                  <a:pt x="93" y="151"/>
                  <a:pt x="93" y="151"/>
                  <a:pt x="93" y="151"/>
                </a:cubicBezTo>
                <a:cubicBezTo>
                  <a:pt x="92" y="168"/>
                  <a:pt x="92" y="168"/>
                  <a:pt x="92" y="168"/>
                </a:cubicBezTo>
                <a:cubicBezTo>
                  <a:pt x="91" y="179"/>
                  <a:pt x="91" y="179"/>
                  <a:pt x="91" y="179"/>
                </a:cubicBezTo>
                <a:cubicBezTo>
                  <a:pt x="91" y="199"/>
                  <a:pt x="91" y="199"/>
                  <a:pt x="91" y="199"/>
                </a:cubicBezTo>
                <a:cubicBezTo>
                  <a:pt x="86" y="199"/>
                  <a:pt x="86" y="199"/>
                  <a:pt x="86" y="199"/>
                </a:cubicBezTo>
                <a:cubicBezTo>
                  <a:pt x="86" y="199"/>
                  <a:pt x="77" y="216"/>
                  <a:pt x="77" y="252"/>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5" name="Freeform 14"/>
          <p:cNvSpPr>
            <a:spLocks/>
          </p:cNvSpPr>
          <p:nvPr/>
        </p:nvSpPr>
        <p:spPr bwMode="auto">
          <a:xfrm>
            <a:off x="6519549" y="1098254"/>
            <a:ext cx="1173666" cy="3151710"/>
          </a:xfrm>
          <a:custGeom>
            <a:avLst/>
            <a:gdLst>
              <a:gd name="T0" fmla="*/ 96 w 136"/>
              <a:gd name="T1" fmla="*/ 63 h 365"/>
              <a:gd name="T2" fmla="*/ 116 w 136"/>
              <a:gd name="T3" fmla="*/ 70 h 365"/>
              <a:gd name="T4" fmla="*/ 127 w 136"/>
              <a:gd name="T5" fmla="*/ 107 h 365"/>
              <a:gd name="T6" fmla="*/ 133 w 136"/>
              <a:gd name="T7" fmla="*/ 125 h 365"/>
              <a:gd name="T8" fmla="*/ 134 w 136"/>
              <a:gd name="T9" fmla="*/ 138 h 365"/>
              <a:gd name="T10" fmla="*/ 130 w 136"/>
              <a:gd name="T11" fmla="*/ 154 h 365"/>
              <a:gd name="T12" fmla="*/ 123 w 136"/>
              <a:gd name="T13" fmla="*/ 175 h 365"/>
              <a:gd name="T14" fmla="*/ 115 w 136"/>
              <a:gd name="T15" fmla="*/ 179 h 365"/>
              <a:gd name="T16" fmla="*/ 111 w 136"/>
              <a:gd name="T17" fmla="*/ 202 h 365"/>
              <a:gd name="T18" fmla="*/ 99 w 136"/>
              <a:gd name="T19" fmla="*/ 211 h 365"/>
              <a:gd name="T20" fmla="*/ 99 w 136"/>
              <a:gd name="T21" fmla="*/ 272 h 365"/>
              <a:gd name="T22" fmla="*/ 97 w 136"/>
              <a:gd name="T23" fmla="*/ 317 h 365"/>
              <a:gd name="T24" fmla="*/ 101 w 136"/>
              <a:gd name="T25" fmla="*/ 350 h 365"/>
              <a:gd name="T26" fmla="*/ 80 w 136"/>
              <a:gd name="T27" fmla="*/ 350 h 365"/>
              <a:gd name="T28" fmla="*/ 75 w 136"/>
              <a:gd name="T29" fmla="*/ 336 h 365"/>
              <a:gd name="T30" fmla="*/ 74 w 136"/>
              <a:gd name="T31" fmla="*/ 303 h 365"/>
              <a:gd name="T32" fmla="*/ 68 w 136"/>
              <a:gd name="T33" fmla="*/ 230 h 365"/>
              <a:gd name="T34" fmla="*/ 62 w 136"/>
              <a:gd name="T35" fmla="*/ 215 h 365"/>
              <a:gd name="T36" fmla="*/ 59 w 136"/>
              <a:gd name="T37" fmla="*/ 237 h 365"/>
              <a:gd name="T38" fmla="*/ 57 w 136"/>
              <a:gd name="T39" fmla="*/ 275 h 365"/>
              <a:gd name="T40" fmla="*/ 52 w 136"/>
              <a:gd name="T41" fmla="*/ 323 h 365"/>
              <a:gd name="T42" fmla="*/ 51 w 136"/>
              <a:gd name="T43" fmla="*/ 340 h 365"/>
              <a:gd name="T44" fmla="*/ 43 w 136"/>
              <a:gd name="T45" fmla="*/ 349 h 365"/>
              <a:gd name="T46" fmla="*/ 30 w 136"/>
              <a:gd name="T47" fmla="*/ 356 h 365"/>
              <a:gd name="T48" fmla="*/ 13 w 136"/>
              <a:gd name="T49" fmla="*/ 349 h 365"/>
              <a:gd name="T50" fmla="*/ 24 w 136"/>
              <a:gd name="T51" fmla="*/ 341 h 365"/>
              <a:gd name="T52" fmla="*/ 28 w 136"/>
              <a:gd name="T53" fmla="*/ 333 h 365"/>
              <a:gd name="T54" fmla="*/ 30 w 136"/>
              <a:gd name="T55" fmla="*/ 311 h 365"/>
              <a:gd name="T56" fmla="*/ 30 w 136"/>
              <a:gd name="T57" fmla="*/ 256 h 365"/>
              <a:gd name="T58" fmla="*/ 29 w 136"/>
              <a:gd name="T59" fmla="*/ 221 h 365"/>
              <a:gd name="T60" fmla="*/ 23 w 136"/>
              <a:gd name="T61" fmla="*/ 209 h 365"/>
              <a:gd name="T62" fmla="*/ 25 w 136"/>
              <a:gd name="T63" fmla="*/ 178 h 365"/>
              <a:gd name="T64" fmla="*/ 27 w 136"/>
              <a:gd name="T65" fmla="*/ 141 h 365"/>
              <a:gd name="T66" fmla="*/ 0 w 136"/>
              <a:gd name="T67" fmla="*/ 134 h 365"/>
              <a:gd name="T68" fmla="*/ 5 w 136"/>
              <a:gd name="T69" fmla="*/ 116 h 365"/>
              <a:gd name="T70" fmla="*/ 14 w 136"/>
              <a:gd name="T71" fmla="*/ 78 h 365"/>
              <a:gd name="T72" fmla="*/ 31 w 136"/>
              <a:gd name="T73" fmla="*/ 68 h 365"/>
              <a:gd name="T74" fmla="*/ 50 w 136"/>
              <a:gd name="T75" fmla="*/ 54 h 365"/>
              <a:gd name="T76" fmla="*/ 46 w 136"/>
              <a:gd name="T77" fmla="*/ 39 h 365"/>
              <a:gd name="T78" fmla="*/ 43 w 136"/>
              <a:gd name="T79" fmla="*/ 27 h 365"/>
              <a:gd name="T80" fmla="*/ 47 w 136"/>
              <a:gd name="T81" fmla="*/ 6 h 365"/>
              <a:gd name="T82" fmla="*/ 63 w 136"/>
              <a:gd name="T83" fmla="*/ 1 h 365"/>
              <a:gd name="T84" fmla="*/ 78 w 136"/>
              <a:gd name="T85" fmla="*/ 14 h 365"/>
              <a:gd name="T86" fmla="*/ 77 w 136"/>
              <a:gd name="T87" fmla="*/ 35 h 365"/>
              <a:gd name="T88" fmla="*/ 74 w 136"/>
              <a:gd name="T89" fmla="*/ 45 h 365"/>
              <a:gd name="T90" fmla="*/ 75 w 136"/>
              <a:gd name="T91" fmla="*/ 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365">
                <a:moveTo>
                  <a:pt x="86" y="61"/>
                </a:moveTo>
                <a:cubicBezTo>
                  <a:pt x="90" y="62"/>
                  <a:pt x="93" y="62"/>
                  <a:pt x="96" y="63"/>
                </a:cubicBezTo>
                <a:cubicBezTo>
                  <a:pt x="98" y="64"/>
                  <a:pt x="100" y="63"/>
                  <a:pt x="102" y="64"/>
                </a:cubicBezTo>
                <a:cubicBezTo>
                  <a:pt x="106" y="67"/>
                  <a:pt x="113" y="65"/>
                  <a:pt x="116" y="70"/>
                </a:cubicBezTo>
                <a:cubicBezTo>
                  <a:pt x="119" y="75"/>
                  <a:pt x="121" y="81"/>
                  <a:pt x="121" y="87"/>
                </a:cubicBezTo>
                <a:cubicBezTo>
                  <a:pt x="121" y="94"/>
                  <a:pt x="125" y="100"/>
                  <a:pt x="127" y="107"/>
                </a:cubicBezTo>
                <a:cubicBezTo>
                  <a:pt x="128" y="110"/>
                  <a:pt x="129" y="113"/>
                  <a:pt x="130" y="117"/>
                </a:cubicBezTo>
                <a:cubicBezTo>
                  <a:pt x="131" y="119"/>
                  <a:pt x="133" y="122"/>
                  <a:pt x="133" y="125"/>
                </a:cubicBezTo>
                <a:cubicBezTo>
                  <a:pt x="134" y="128"/>
                  <a:pt x="136" y="130"/>
                  <a:pt x="135" y="133"/>
                </a:cubicBezTo>
                <a:cubicBezTo>
                  <a:pt x="135" y="135"/>
                  <a:pt x="134" y="137"/>
                  <a:pt x="134" y="138"/>
                </a:cubicBezTo>
                <a:cubicBezTo>
                  <a:pt x="133" y="141"/>
                  <a:pt x="134" y="143"/>
                  <a:pt x="133" y="146"/>
                </a:cubicBezTo>
                <a:cubicBezTo>
                  <a:pt x="133" y="149"/>
                  <a:pt x="130" y="151"/>
                  <a:pt x="130" y="154"/>
                </a:cubicBezTo>
                <a:cubicBezTo>
                  <a:pt x="129" y="158"/>
                  <a:pt x="128" y="162"/>
                  <a:pt x="126" y="166"/>
                </a:cubicBezTo>
                <a:cubicBezTo>
                  <a:pt x="125" y="169"/>
                  <a:pt x="124" y="172"/>
                  <a:pt x="123" y="175"/>
                </a:cubicBezTo>
                <a:cubicBezTo>
                  <a:pt x="123" y="177"/>
                  <a:pt x="121" y="179"/>
                  <a:pt x="121" y="181"/>
                </a:cubicBezTo>
                <a:cubicBezTo>
                  <a:pt x="121" y="180"/>
                  <a:pt x="116" y="179"/>
                  <a:pt x="115" y="179"/>
                </a:cubicBezTo>
                <a:cubicBezTo>
                  <a:pt x="113" y="181"/>
                  <a:pt x="112" y="181"/>
                  <a:pt x="110" y="181"/>
                </a:cubicBezTo>
                <a:cubicBezTo>
                  <a:pt x="107" y="181"/>
                  <a:pt x="112" y="199"/>
                  <a:pt x="111" y="202"/>
                </a:cubicBezTo>
                <a:cubicBezTo>
                  <a:pt x="110" y="205"/>
                  <a:pt x="103" y="206"/>
                  <a:pt x="101" y="207"/>
                </a:cubicBezTo>
                <a:cubicBezTo>
                  <a:pt x="99" y="208"/>
                  <a:pt x="99" y="209"/>
                  <a:pt x="99" y="211"/>
                </a:cubicBezTo>
                <a:cubicBezTo>
                  <a:pt x="99" y="215"/>
                  <a:pt x="98" y="220"/>
                  <a:pt x="98" y="224"/>
                </a:cubicBezTo>
                <a:cubicBezTo>
                  <a:pt x="97" y="240"/>
                  <a:pt x="98" y="256"/>
                  <a:pt x="99" y="272"/>
                </a:cubicBezTo>
                <a:cubicBezTo>
                  <a:pt x="99" y="279"/>
                  <a:pt x="101" y="286"/>
                  <a:pt x="101" y="293"/>
                </a:cubicBezTo>
                <a:cubicBezTo>
                  <a:pt x="101" y="301"/>
                  <a:pt x="98" y="309"/>
                  <a:pt x="97" y="317"/>
                </a:cubicBezTo>
                <a:cubicBezTo>
                  <a:pt x="97" y="323"/>
                  <a:pt x="97" y="330"/>
                  <a:pt x="95" y="336"/>
                </a:cubicBezTo>
                <a:cubicBezTo>
                  <a:pt x="93" y="342"/>
                  <a:pt x="99" y="345"/>
                  <a:pt x="101" y="350"/>
                </a:cubicBezTo>
                <a:cubicBezTo>
                  <a:pt x="106" y="363"/>
                  <a:pt x="88" y="365"/>
                  <a:pt x="82" y="358"/>
                </a:cubicBezTo>
                <a:cubicBezTo>
                  <a:pt x="80" y="355"/>
                  <a:pt x="81" y="352"/>
                  <a:pt x="80" y="350"/>
                </a:cubicBezTo>
                <a:cubicBezTo>
                  <a:pt x="79" y="348"/>
                  <a:pt x="76" y="347"/>
                  <a:pt x="76" y="344"/>
                </a:cubicBezTo>
                <a:cubicBezTo>
                  <a:pt x="76" y="341"/>
                  <a:pt x="77" y="340"/>
                  <a:pt x="75" y="336"/>
                </a:cubicBezTo>
                <a:cubicBezTo>
                  <a:pt x="74" y="334"/>
                  <a:pt x="73" y="330"/>
                  <a:pt x="72" y="327"/>
                </a:cubicBezTo>
                <a:cubicBezTo>
                  <a:pt x="72" y="319"/>
                  <a:pt x="73" y="311"/>
                  <a:pt x="74" y="303"/>
                </a:cubicBezTo>
                <a:cubicBezTo>
                  <a:pt x="75" y="295"/>
                  <a:pt x="74" y="287"/>
                  <a:pt x="74" y="279"/>
                </a:cubicBezTo>
                <a:cubicBezTo>
                  <a:pt x="73" y="262"/>
                  <a:pt x="72" y="246"/>
                  <a:pt x="68" y="230"/>
                </a:cubicBezTo>
                <a:cubicBezTo>
                  <a:pt x="67" y="224"/>
                  <a:pt x="65" y="218"/>
                  <a:pt x="64" y="213"/>
                </a:cubicBezTo>
                <a:cubicBezTo>
                  <a:pt x="63" y="210"/>
                  <a:pt x="62" y="215"/>
                  <a:pt x="62" y="215"/>
                </a:cubicBezTo>
                <a:cubicBezTo>
                  <a:pt x="61" y="219"/>
                  <a:pt x="61" y="224"/>
                  <a:pt x="59" y="227"/>
                </a:cubicBezTo>
                <a:cubicBezTo>
                  <a:pt x="58" y="230"/>
                  <a:pt x="59" y="234"/>
                  <a:pt x="59" y="237"/>
                </a:cubicBezTo>
                <a:cubicBezTo>
                  <a:pt x="59" y="241"/>
                  <a:pt x="58" y="245"/>
                  <a:pt x="58" y="248"/>
                </a:cubicBezTo>
                <a:cubicBezTo>
                  <a:pt x="58" y="257"/>
                  <a:pt x="58" y="266"/>
                  <a:pt x="57" y="275"/>
                </a:cubicBezTo>
                <a:cubicBezTo>
                  <a:pt x="57" y="283"/>
                  <a:pt x="58" y="291"/>
                  <a:pt x="57" y="298"/>
                </a:cubicBezTo>
                <a:cubicBezTo>
                  <a:pt x="56" y="306"/>
                  <a:pt x="54" y="315"/>
                  <a:pt x="52" y="323"/>
                </a:cubicBezTo>
                <a:cubicBezTo>
                  <a:pt x="51" y="326"/>
                  <a:pt x="50" y="329"/>
                  <a:pt x="51" y="332"/>
                </a:cubicBezTo>
                <a:cubicBezTo>
                  <a:pt x="51" y="334"/>
                  <a:pt x="50" y="339"/>
                  <a:pt x="51" y="340"/>
                </a:cubicBezTo>
                <a:cubicBezTo>
                  <a:pt x="52" y="341"/>
                  <a:pt x="52" y="345"/>
                  <a:pt x="51" y="345"/>
                </a:cubicBezTo>
                <a:cubicBezTo>
                  <a:pt x="49" y="347"/>
                  <a:pt x="46" y="348"/>
                  <a:pt x="43" y="349"/>
                </a:cubicBezTo>
                <a:cubicBezTo>
                  <a:pt x="41" y="349"/>
                  <a:pt x="38" y="349"/>
                  <a:pt x="37" y="351"/>
                </a:cubicBezTo>
                <a:cubicBezTo>
                  <a:pt x="34" y="353"/>
                  <a:pt x="33" y="355"/>
                  <a:pt x="30" y="356"/>
                </a:cubicBezTo>
                <a:cubicBezTo>
                  <a:pt x="25" y="358"/>
                  <a:pt x="15" y="360"/>
                  <a:pt x="10" y="355"/>
                </a:cubicBezTo>
                <a:cubicBezTo>
                  <a:pt x="10" y="355"/>
                  <a:pt x="12" y="350"/>
                  <a:pt x="13" y="349"/>
                </a:cubicBezTo>
                <a:cubicBezTo>
                  <a:pt x="14" y="347"/>
                  <a:pt x="17" y="346"/>
                  <a:pt x="19" y="344"/>
                </a:cubicBezTo>
                <a:cubicBezTo>
                  <a:pt x="21" y="343"/>
                  <a:pt x="23" y="342"/>
                  <a:pt x="24" y="341"/>
                </a:cubicBezTo>
                <a:cubicBezTo>
                  <a:pt x="25" y="340"/>
                  <a:pt x="26" y="340"/>
                  <a:pt x="26" y="338"/>
                </a:cubicBezTo>
                <a:cubicBezTo>
                  <a:pt x="26" y="336"/>
                  <a:pt x="28" y="335"/>
                  <a:pt x="28" y="333"/>
                </a:cubicBezTo>
                <a:cubicBezTo>
                  <a:pt x="29" y="329"/>
                  <a:pt x="31" y="324"/>
                  <a:pt x="31" y="319"/>
                </a:cubicBezTo>
                <a:cubicBezTo>
                  <a:pt x="32" y="317"/>
                  <a:pt x="31" y="314"/>
                  <a:pt x="30" y="311"/>
                </a:cubicBezTo>
                <a:cubicBezTo>
                  <a:pt x="28" y="307"/>
                  <a:pt x="28" y="303"/>
                  <a:pt x="27" y="298"/>
                </a:cubicBezTo>
                <a:cubicBezTo>
                  <a:pt x="26" y="284"/>
                  <a:pt x="28" y="270"/>
                  <a:pt x="30" y="256"/>
                </a:cubicBezTo>
                <a:cubicBezTo>
                  <a:pt x="31" y="248"/>
                  <a:pt x="31" y="240"/>
                  <a:pt x="30" y="232"/>
                </a:cubicBezTo>
                <a:cubicBezTo>
                  <a:pt x="30" y="228"/>
                  <a:pt x="29" y="225"/>
                  <a:pt x="29" y="221"/>
                </a:cubicBezTo>
                <a:cubicBezTo>
                  <a:pt x="29" y="218"/>
                  <a:pt x="29" y="214"/>
                  <a:pt x="28" y="211"/>
                </a:cubicBezTo>
                <a:cubicBezTo>
                  <a:pt x="28" y="209"/>
                  <a:pt x="24" y="210"/>
                  <a:pt x="23" y="209"/>
                </a:cubicBezTo>
                <a:cubicBezTo>
                  <a:pt x="23" y="206"/>
                  <a:pt x="24" y="202"/>
                  <a:pt x="24" y="200"/>
                </a:cubicBezTo>
                <a:cubicBezTo>
                  <a:pt x="24" y="192"/>
                  <a:pt x="24" y="185"/>
                  <a:pt x="25" y="178"/>
                </a:cubicBezTo>
                <a:cubicBezTo>
                  <a:pt x="25" y="172"/>
                  <a:pt x="24" y="167"/>
                  <a:pt x="26" y="162"/>
                </a:cubicBezTo>
                <a:cubicBezTo>
                  <a:pt x="27" y="155"/>
                  <a:pt x="27" y="148"/>
                  <a:pt x="27" y="141"/>
                </a:cubicBezTo>
                <a:cubicBezTo>
                  <a:pt x="22" y="138"/>
                  <a:pt x="16" y="144"/>
                  <a:pt x="10" y="144"/>
                </a:cubicBezTo>
                <a:cubicBezTo>
                  <a:pt x="6" y="144"/>
                  <a:pt x="0" y="138"/>
                  <a:pt x="0" y="134"/>
                </a:cubicBezTo>
                <a:cubicBezTo>
                  <a:pt x="0" y="131"/>
                  <a:pt x="1" y="128"/>
                  <a:pt x="1" y="125"/>
                </a:cubicBezTo>
                <a:cubicBezTo>
                  <a:pt x="1" y="121"/>
                  <a:pt x="2" y="119"/>
                  <a:pt x="5" y="116"/>
                </a:cubicBezTo>
                <a:cubicBezTo>
                  <a:pt x="11" y="110"/>
                  <a:pt x="8" y="104"/>
                  <a:pt x="9" y="96"/>
                </a:cubicBezTo>
                <a:cubicBezTo>
                  <a:pt x="10" y="90"/>
                  <a:pt x="13" y="84"/>
                  <a:pt x="14" y="78"/>
                </a:cubicBezTo>
                <a:cubicBezTo>
                  <a:pt x="15" y="74"/>
                  <a:pt x="16" y="72"/>
                  <a:pt x="19" y="71"/>
                </a:cubicBezTo>
                <a:cubicBezTo>
                  <a:pt x="23" y="70"/>
                  <a:pt x="27" y="69"/>
                  <a:pt x="31" y="68"/>
                </a:cubicBezTo>
                <a:cubicBezTo>
                  <a:pt x="35" y="67"/>
                  <a:pt x="39" y="66"/>
                  <a:pt x="44" y="64"/>
                </a:cubicBezTo>
                <a:cubicBezTo>
                  <a:pt x="47" y="63"/>
                  <a:pt x="47" y="56"/>
                  <a:pt x="50" y="54"/>
                </a:cubicBezTo>
                <a:cubicBezTo>
                  <a:pt x="49" y="47"/>
                  <a:pt x="49" y="47"/>
                  <a:pt x="49" y="47"/>
                </a:cubicBezTo>
                <a:cubicBezTo>
                  <a:pt x="49" y="47"/>
                  <a:pt x="47" y="39"/>
                  <a:pt x="46" y="39"/>
                </a:cubicBezTo>
                <a:cubicBezTo>
                  <a:pt x="44" y="39"/>
                  <a:pt x="44" y="37"/>
                  <a:pt x="43" y="36"/>
                </a:cubicBezTo>
                <a:cubicBezTo>
                  <a:pt x="42" y="33"/>
                  <a:pt x="40" y="26"/>
                  <a:pt x="43" y="27"/>
                </a:cubicBezTo>
                <a:cubicBezTo>
                  <a:pt x="44" y="26"/>
                  <a:pt x="41" y="19"/>
                  <a:pt x="42" y="15"/>
                </a:cubicBezTo>
                <a:cubicBezTo>
                  <a:pt x="43" y="13"/>
                  <a:pt x="45" y="8"/>
                  <a:pt x="47" y="6"/>
                </a:cubicBezTo>
                <a:cubicBezTo>
                  <a:pt x="48" y="4"/>
                  <a:pt x="53" y="1"/>
                  <a:pt x="57" y="1"/>
                </a:cubicBezTo>
                <a:cubicBezTo>
                  <a:pt x="59" y="1"/>
                  <a:pt x="60" y="2"/>
                  <a:pt x="63" y="1"/>
                </a:cubicBezTo>
                <a:cubicBezTo>
                  <a:pt x="66" y="0"/>
                  <a:pt x="68" y="2"/>
                  <a:pt x="71" y="4"/>
                </a:cubicBezTo>
                <a:cubicBezTo>
                  <a:pt x="75" y="7"/>
                  <a:pt x="77" y="10"/>
                  <a:pt x="78" y="14"/>
                </a:cubicBezTo>
                <a:cubicBezTo>
                  <a:pt x="78" y="19"/>
                  <a:pt x="77" y="25"/>
                  <a:pt x="78" y="26"/>
                </a:cubicBezTo>
                <a:cubicBezTo>
                  <a:pt x="80" y="25"/>
                  <a:pt x="78" y="32"/>
                  <a:pt x="77" y="35"/>
                </a:cubicBezTo>
                <a:cubicBezTo>
                  <a:pt x="76" y="36"/>
                  <a:pt x="76" y="38"/>
                  <a:pt x="74" y="38"/>
                </a:cubicBezTo>
                <a:cubicBezTo>
                  <a:pt x="74" y="39"/>
                  <a:pt x="74" y="44"/>
                  <a:pt x="74" y="45"/>
                </a:cubicBezTo>
                <a:cubicBezTo>
                  <a:pt x="73" y="46"/>
                  <a:pt x="73" y="48"/>
                  <a:pt x="73" y="50"/>
                </a:cubicBezTo>
                <a:cubicBezTo>
                  <a:pt x="73" y="52"/>
                  <a:pt x="74" y="51"/>
                  <a:pt x="75" y="53"/>
                </a:cubicBezTo>
                <a:cubicBezTo>
                  <a:pt x="78" y="57"/>
                  <a:pt x="82" y="59"/>
                  <a:pt x="86" y="61"/>
                </a:cubicBezTo>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 name="Text Placeholder 19"/>
          <p:cNvSpPr txBox="1">
            <a:spLocks/>
          </p:cNvSpPr>
          <p:nvPr/>
        </p:nvSpPr>
        <p:spPr>
          <a:xfrm>
            <a:off x="3995890" y="858273"/>
            <a:ext cx="8663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SVP</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56" name="Text Placeholder 19"/>
          <p:cNvSpPr txBox="1">
            <a:spLocks/>
          </p:cNvSpPr>
          <p:nvPr/>
        </p:nvSpPr>
        <p:spPr>
          <a:xfrm>
            <a:off x="6376782" y="858273"/>
            <a:ext cx="13208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CEO</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57" name="Text Placeholder 19"/>
          <p:cNvSpPr txBox="1">
            <a:spLocks/>
          </p:cNvSpPr>
          <p:nvPr/>
        </p:nvSpPr>
        <p:spPr>
          <a:xfrm>
            <a:off x="7697582" y="858273"/>
            <a:ext cx="13208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CFO</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pic>
        <p:nvPicPr>
          <p:cNvPr id="3993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00504" y="1940738"/>
            <a:ext cx="847725" cy="245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69104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7.40741E-7 L -0.02639 -0.09167 " pathEditMode="relative" rAng="0" ptsTypes="AA">
                                      <p:cBhvr>
                                        <p:cTn id="6" dur="500" fill="hold"/>
                                        <p:tgtEl>
                                          <p:spTgt spid="39938"/>
                                        </p:tgtEl>
                                        <p:attrNameLst>
                                          <p:attrName>ppt_x</p:attrName>
                                          <p:attrName>ppt_y</p:attrName>
                                        </p:attrNameLst>
                                      </p:cBhvr>
                                      <p:rCtr x="-1319" y="-4599"/>
                                    </p:animMotion>
                                  </p:childTnLst>
                                </p:cTn>
                              </p:par>
                              <p:par>
                                <p:cTn id="7" presetID="6" presetClass="emph" presetSubtype="0" accel="50000" decel="50000" fill="hold" nodeType="withEffect">
                                  <p:stCondLst>
                                    <p:cond delay="0"/>
                                  </p:stCondLst>
                                  <p:childTnLst>
                                    <p:animScale>
                                      <p:cBhvr>
                                        <p:cTn id="8" dur="500" fill="hold"/>
                                        <p:tgtEl>
                                          <p:spTgt spid="39938"/>
                                        </p:tgtEl>
                                      </p:cBhvr>
                                      <p:by x="137000" y="137000"/>
                                    </p:animScale>
                                  </p:childTnLst>
                                </p:cTn>
                              </p:par>
                              <p:par>
                                <p:cTn id="9" presetID="1" presetClass="exit" presetSubtype="0" fill="hold" nodeType="withEffect">
                                  <p:stCondLst>
                                    <p:cond delay="500"/>
                                  </p:stCondLst>
                                  <p:childTnLst>
                                    <p:set>
                                      <p:cBhvr>
                                        <p:cTn id="10" dur="1" fill="hold">
                                          <p:stCondLst>
                                            <p:cond delay="0"/>
                                          </p:stCondLst>
                                        </p:cTn>
                                        <p:tgtEl>
                                          <p:spTgt spid="39938"/>
                                        </p:tgtEl>
                                        <p:attrNameLst>
                                          <p:attrName>style.visibility</p:attrName>
                                        </p:attrNameLst>
                                      </p:cBhvr>
                                      <p:to>
                                        <p:strVal val="hidden"/>
                                      </p:to>
                                    </p:set>
                                  </p:childTnLst>
                                </p:cTn>
                              </p:par>
                              <p:par>
                                <p:cTn id="11" presetID="1" presetClass="entr" presetSubtype="0" fill="hold" nodeType="withEffect">
                                  <p:stCondLst>
                                    <p:cond delay="500"/>
                                  </p:stCondLst>
                                  <p:childTnLst>
                                    <p:set>
                                      <p:cBhvr>
                                        <p:cTn id="12" dur="1" fill="hold">
                                          <p:stCondLst>
                                            <p:cond delay="0"/>
                                          </p:stCondLst>
                                        </p:cTn>
                                        <p:tgtEl>
                                          <p:spTgt spid="39939"/>
                                        </p:tgtEl>
                                        <p:attrNameLst>
                                          <p:attrName>style.visibility</p:attrName>
                                        </p:attrNameLst>
                                      </p:cBhvr>
                                      <p:to>
                                        <p:strVal val="visible"/>
                                      </p:to>
                                    </p:set>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900"/>
                                  </p:stCondLst>
                                  <p:childTnLst>
                                    <p:set>
                                      <p:cBhvr>
                                        <p:cTn id="20" dur="1" fill="hold">
                                          <p:stCondLst>
                                            <p:cond delay="0"/>
                                          </p:stCondLst>
                                        </p:cTn>
                                        <p:tgtEl>
                                          <p:spTgt spid="1025"/>
                                        </p:tgtEl>
                                        <p:attrNameLst>
                                          <p:attrName>style.visibility</p:attrName>
                                        </p:attrNameLst>
                                      </p:cBhvr>
                                      <p:to>
                                        <p:strVal val="visible"/>
                                      </p:to>
                                    </p:set>
                                    <p:animEffect transition="in" filter="fade">
                                      <p:cBhvr>
                                        <p:cTn id="21" dur="500"/>
                                        <p:tgtEl>
                                          <p:spTgt spid="1025"/>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130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17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P spid="27" grpId="0" animBg="1"/>
      <p:bldP spid="1025"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17" y="171450"/>
            <a:ext cx="8527983" cy="800100"/>
          </a:xfrm>
        </p:spPr>
        <p:txBody>
          <a:bodyPr/>
          <a:lstStyle/>
          <a:p>
            <a:r>
              <a:rPr lang="en-US" dirty="0" smtClean="0"/>
              <a:t>The </a:t>
            </a:r>
            <a:r>
              <a:rPr lang="en-US" dirty="0" smtClean="0">
                <a:solidFill>
                  <a:srgbClr val="FF0000"/>
                </a:solidFill>
              </a:rPr>
              <a:t>Multi-Generational Workforce</a:t>
            </a:r>
            <a:r>
              <a:rPr lang="en-US" dirty="0" smtClean="0"/>
              <a:t> is Here to Stay</a:t>
            </a:r>
            <a:endParaRPr lang="en-US" dirty="0"/>
          </a:p>
        </p:txBody>
      </p:sp>
      <p:sp>
        <p:nvSpPr>
          <p:cNvPr id="5" name="Text Placeholder 4"/>
          <p:cNvSpPr>
            <a:spLocks noGrp="1"/>
          </p:cNvSpPr>
          <p:nvPr>
            <p:ph type="body" sz="quarter" idx="15"/>
          </p:nvPr>
        </p:nvSpPr>
        <p:spPr>
          <a:xfrm>
            <a:off x="1942414" y="1257300"/>
            <a:ext cx="2629586" cy="857250"/>
          </a:xfrm>
        </p:spPr>
        <p:txBody>
          <a:bodyPr anchor="b"/>
          <a:lstStyle/>
          <a:p>
            <a:r>
              <a:rPr lang="en-US" dirty="0" smtClean="0">
                <a:solidFill>
                  <a:schemeClr val="accent5"/>
                </a:solidFill>
              </a:rPr>
              <a:t>is the new retirement age</a:t>
            </a:r>
            <a:endParaRPr lang="en-US" dirty="0">
              <a:solidFill>
                <a:schemeClr val="accent5"/>
              </a:solidFill>
            </a:endParaRPr>
          </a:p>
        </p:txBody>
      </p:sp>
      <p:sp>
        <p:nvSpPr>
          <p:cNvPr id="9" name="Rectangle 8"/>
          <p:cNvSpPr/>
          <p:nvPr/>
        </p:nvSpPr>
        <p:spPr bwMode="gray">
          <a:xfrm>
            <a:off x="4719448" y="1370488"/>
            <a:ext cx="1452752" cy="992579"/>
          </a:xfrm>
          <a:prstGeom prst="rect">
            <a:avLst/>
          </a:prstGeom>
        </p:spPr>
        <p:txBody>
          <a:bodyPr wrap="square" lIns="0" tIns="0" rIns="0" bIns="0" anchor="ctr">
            <a:noAutofit/>
          </a:bodyPr>
          <a:lstStyle/>
          <a:p>
            <a:r>
              <a:rPr lang="en-US" sz="7200" b="1" dirty="0" smtClean="0">
                <a:solidFill>
                  <a:schemeClr val="accent5"/>
                </a:solidFill>
              </a:rPr>
              <a:t>50</a:t>
            </a:r>
            <a:r>
              <a:rPr lang="en-US" sz="3600" dirty="0" smtClean="0">
                <a:solidFill>
                  <a:schemeClr val="accent5"/>
                </a:solidFill>
              </a:rPr>
              <a:t>%</a:t>
            </a:r>
            <a:endParaRPr lang="en-US" sz="8800" dirty="0">
              <a:solidFill>
                <a:schemeClr val="accent5"/>
              </a:solidFill>
            </a:endParaRPr>
          </a:p>
        </p:txBody>
      </p:sp>
      <p:sp>
        <p:nvSpPr>
          <p:cNvPr id="6" name="Text Placeholder 5"/>
          <p:cNvSpPr>
            <a:spLocks noGrp="1"/>
          </p:cNvSpPr>
          <p:nvPr>
            <p:ph type="body" sz="quarter" idx="16"/>
          </p:nvPr>
        </p:nvSpPr>
        <p:spPr>
          <a:xfrm>
            <a:off x="6266363" y="1314450"/>
            <a:ext cx="2572838" cy="971550"/>
          </a:xfrm>
        </p:spPr>
        <p:txBody>
          <a:bodyPr anchor="b"/>
          <a:lstStyle/>
          <a:p>
            <a:r>
              <a:rPr lang="en-US" dirty="0" smtClean="0">
                <a:solidFill>
                  <a:schemeClr val="accent5"/>
                </a:solidFill>
              </a:rPr>
              <a:t>of the workforce will </a:t>
            </a:r>
            <a:br>
              <a:rPr lang="en-US" dirty="0" smtClean="0">
                <a:solidFill>
                  <a:schemeClr val="accent5"/>
                </a:solidFill>
              </a:rPr>
            </a:br>
            <a:r>
              <a:rPr lang="en-US" dirty="0" smtClean="0">
                <a:solidFill>
                  <a:schemeClr val="accent5"/>
                </a:solidFill>
              </a:rPr>
              <a:t>be </a:t>
            </a:r>
            <a:r>
              <a:rPr lang="en-US" dirty="0" err="1" smtClean="0">
                <a:solidFill>
                  <a:schemeClr val="accent5"/>
                </a:solidFill>
              </a:rPr>
              <a:t>millennials</a:t>
            </a:r>
            <a:r>
              <a:rPr lang="en-US" dirty="0" smtClean="0">
                <a:solidFill>
                  <a:schemeClr val="accent5"/>
                </a:solidFill>
              </a:rPr>
              <a:t> in 2020</a:t>
            </a:r>
            <a:endParaRPr lang="en-US" dirty="0">
              <a:solidFill>
                <a:schemeClr val="accent5"/>
              </a:solidFill>
            </a:endParaRPr>
          </a:p>
        </p:txBody>
      </p:sp>
      <p:sp>
        <p:nvSpPr>
          <p:cNvPr id="7" name="Text Placeholder 6"/>
          <p:cNvSpPr>
            <a:spLocks noGrp="1"/>
          </p:cNvSpPr>
          <p:nvPr>
            <p:ph type="body" sz="quarter" idx="17"/>
          </p:nvPr>
        </p:nvSpPr>
        <p:spPr>
          <a:xfrm>
            <a:off x="1943130" y="3143250"/>
            <a:ext cx="2476470" cy="914400"/>
          </a:xfrm>
        </p:spPr>
        <p:txBody>
          <a:bodyPr anchor="b"/>
          <a:lstStyle/>
          <a:p>
            <a:r>
              <a:rPr lang="en-US" dirty="0" smtClean="0">
                <a:solidFill>
                  <a:schemeClr val="accent5"/>
                </a:solidFill>
              </a:rPr>
              <a:t>of </a:t>
            </a:r>
            <a:r>
              <a:rPr lang="en-US" dirty="0" err="1" smtClean="0">
                <a:solidFill>
                  <a:schemeClr val="accent5"/>
                </a:solidFill>
              </a:rPr>
              <a:t>millennials</a:t>
            </a:r>
            <a:r>
              <a:rPr lang="en-US" dirty="0" smtClean="0">
                <a:solidFill>
                  <a:schemeClr val="accent5"/>
                </a:solidFill>
              </a:rPr>
              <a:t> leave a job in under 3 years</a:t>
            </a:r>
            <a:endParaRPr lang="en-US" dirty="0">
              <a:solidFill>
                <a:schemeClr val="accent5"/>
              </a:solidFill>
            </a:endParaRPr>
          </a:p>
        </p:txBody>
      </p:sp>
      <p:sp>
        <p:nvSpPr>
          <p:cNvPr id="8" name="Text Placeholder 7"/>
          <p:cNvSpPr>
            <a:spLocks noGrp="1"/>
          </p:cNvSpPr>
          <p:nvPr>
            <p:ph type="body" sz="quarter" idx="18"/>
          </p:nvPr>
        </p:nvSpPr>
        <p:spPr>
          <a:xfrm>
            <a:off x="6266362" y="3200400"/>
            <a:ext cx="2418948" cy="857250"/>
          </a:xfrm>
        </p:spPr>
        <p:txBody>
          <a:bodyPr anchor="b"/>
          <a:lstStyle/>
          <a:p>
            <a:r>
              <a:rPr lang="en-US" dirty="0" smtClean="0">
                <a:solidFill>
                  <a:schemeClr val="accent5"/>
                </a:solidFill>
              </a:rPr>
              <a:t>of people would choose flexibility over more pay</a:t>
            </a:r>
            <a:endParaRPr lang="en-US" dirty="0">
              <a:solidFill>
                <a:schemeClr val="accent5"/>
              </a:solidFill>
            </a:endParaRPr>
          </a:p>
        </p:txBody>
      </p:sp>
      <p:sp>
        <p:nvSpPr>
          <p:cNvPr id="25" name="Rectangle 24"/>
          <p:cNvSpPr/>
          <p:nvPr/>
        </p:nvSpPr>
        <p:spPr bwMode="gray">
          <a:xfrm>
            <a:off x="398963" y="1370488"/>
            <a:ext cx="1281674" cy="992579"/>
          </a:xfrm>
          <a:prstGeom prst="rect">
            <a:avLst/>
          </a:prstGeom>
        </p:spPr>
        <p:txBody>
          <a:bodyPr wrap="square" lIns="0" tIns="0" rIns="0" bIns="0" anchor="ctr">
            <a:noAutofit/>
          </a:bodyPr>
          <a:lstStyle/>
          <a:p>
            <a:r>
              <a:rPr lang="en-US" sz="8000" b="1" dirty="0" smtClean="0">
                <a:solidFill>
                  <a:schemeClr val="accent5"/>
                </a:solidFill>
              </a:rPr>
              <a:t>72</a:t>
            </a:r>
            <a:endParaRPr lang="en-US" sz="9600" dirty="0">
              <a:solidFill>
                <a:schemeClr val="accent5"/>
              </a:solidFill>
            </a:endParaRPr>
          </a:p>
        </p:txBody>
      </p:sp>
      <p:sp>
        <p:nvSpPr>
          <p:cNvPr id="28" name="Rectangle 27"/>
          <p:cNvSpPr/>
          <p:nvPr/>
        </p:nvSpPr>
        <p:spPr bwMode="gray">
          <a:xfrm>
            <a:off x="398967" y="3179378"/>
            <a:ext cx="1429837" cy="992579"/>
          </a:xfrm>
          <a:prstGeom prst="rect">
            <a:avLst/>
          </a:prstGeom>
        </p:spPr>
        <p:txBody>
          <a:bodyPr wrap="square" lIns="0" tIns="0" rIns="0" bIns="0" anchor="ctr">
            <a:noAutofit/>
          </a:bodyPr>
          <a:lstStyle/>
          <a:p>
            <a:r>
              <a:rPr lang="en-US" sz="7200" b="1" dirty="0" smtClean="0">
                <a:solidFill>
                  <a:schemeClr val="accent5"/>
                </a:solidFill>
              </a:rPr>
              <a:t>60</a:t>
            </a:r>
            <a:r>
              <a:rPr lang="en-US" sz="3600" dirty="0" smtClean="0">
                <a:solidFill>
                  <a:schemeClr val="accent5"/>
                </a:solidFill>
              </a:rPr>
              <a:t>%</a:t>
            </a:r>
            <a:endParaRPr lang="en-US" sz="8800" dirty="0">
              <a:solidFill>
                <a:schemeClr val="accent5"/>
              </a:solidFill>
            </a:endParaRPr>
          </a:p>
        </p:txBody>
      </p:sp>
      <p:sp>
        <p:nvSpPr>
          <p:cNvPr id="29" name="Rectangle 28"/>
          <p:cNvSpPr/>
          <p:nvPr/>
        </p:nvSpPr>
        <p:spPr bwMode="gray">
          <a:xfrm>
            <a:off x="4719448" y="3200407"/>
            <a:ext cx="1452752" cy="992579"/>
          </a:xfrm>
          <a:prstGeom prst="rect">
            <a:avLst/>
          </a:prstGeom>
        </p:spPr>
        <p:txBody>
          <a:bodyPr wrap="square" lIns="0" tIns="0" rIns="0" bIns="0" anchor="ctr">
            <a:noAutofit/>
          </a:bodyPr>
          <a:lstStyle/>
          <a:p>
            <a:r>
              <a:rPr lang="en-US" sz="7200" b="1" dirty="0" smtClean="0">
                <a:solidFill>
                  <a:schemeClr val="accent5"/>
                </a:solidFill>
              </a:rPr>
              <a:t>56</a:t>
            </a:r>
            <a:r>
              <a:rPr lang="en-US" sz="3600" dirty="0" smtClean="0">
                <a:solidFill>
                  <a:schemeClr val="accent5"/>
                </a:solidFill>
              </a:rPr>
              <a:t>%</a:t>
            </a:r>
            <a:endParaRPr lang="en-US" sz="8800" dirty="0">
              <a:solidFill>
                <a:schemeClr val="accent5"/>
              </a:solidFill>
            </a:endParaRPr>
          </a:p>
        </p:txBody>
      </p:sp>
      <p:sp>
        <p:nvSpPr>
          <p:cNvPr id="30" name="TextBox 29"/>
          <p:cNvSpPr txBox="1"/>
          <p:nvPr/>
        </p:nvSpPr>
        <p:spPr bwMode="gray">
          <a:xfrm>
            <a:off x="5562602" y="4457700"/>
            <a:ext cx="3142596" cy="261610"/>
          </a:xfrm>
          <a:prstGeom prst="rect">
            <a:avLst/>
          </a:prstGeom>
          <a:noFill/>
        </p:spPr>
        <p:txBody>
          <a:bodyPr wrap="square" rtlCol="0">
            <a:spAutoFit/>
          </a:bodyPr>
          <a:lstStyle/>
          <a:p>
            <a:pPr algn="r"/>
            <a:r>
              <a:rPr lang="en-US" sz="1100" b="1" dirty="0" smtClean="0">
                <a:solidFill>
                  <a:srgbClr val="FF0000"/>
                </a:solidFill>
                <a:latin typeface="Calibri" pitchFamily="34" charset="0"/>
                <a:cs typeface="Calibri" pitchFamily="34" charset="0"/>
              </a:rPr>
              <a:t>SHRM, 2013;  Tammy Erikson, 2009; Forbes , 2013</a:t>
            </a:r>
            <a:endParaRPr lang="en-US" sz="11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xmlns="" val="1058278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90078" y="3554369"/>
            <a:ext cx="1905000" cy="1428750"/>
          </a:xfrm>
          <a:prstGeom prst="rect">
            <a:avLst/>
          </a:prstGeom>
        </p:spPr>
      </p:pic>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4158" r="4158"/>
          <a:stretch>
            <a:fillRect/>
          </a:stretch>
        </p:blipFill>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 y="243148"/>
            <a:ext cx="1421856" cy="7294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490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5943600" y="2514600"/>
            <a:ext cx="2743200" cy="1600200"/>
          </a:xfrm>
          <a:prstGeom prst="cloud">
            <a:avLst/>
          </a:prstGeom>
          <a:solidFill>
            <a:schemeClr val="accent5">
              <a:alpha val="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Cloud 17"/>
          <p:cNvSpPr/>
          <p:nvPr/>
        </p:nvSpPr>
        <p:spPr>
          <a:xfrm>
            <a:off x="5856975" y="800100"/>
            <a:ext cx="3048000" cy="1771650"/>
          </a:xfrm>
          <a:prstGeom prst="cloud">
            <a:avLst/>
          </a:prstGeom>
          <a:solidFill>
            <a:schemeClr val="accent5">
              <a:alpha val="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a:p>
        </p:txBody>
      </p:sp>
      <p:sp>
        <p:nvSpPr>
          <p:cNvPr id="2" name="Title 1"/>
          <p:cNvSpPr>
            <a:spLocks noGrp="1"/>
          </p:cNvSpPr>
          <p:nvPr>
            <p:ph type="title"/>
          </p:nvPr>
        </p:nvSpPr>
        <p:spPr>
          <a:xfrm>
            <a:off x="606392" y="171450"/>
            <a:ext cx="8385208" cy="800100"/>
          </a:xfrm>
        </p:spPr>
        <p:txBody>
          <a:bodyPr/>
          <a:lstStyle/>
          <a:p>
            <a:r>
              <a:rPr lang="en-US" sz="2800" dirty="0" smtClean="0"/>
              <a:t>Technology is changing how, where, and the way people work</a:t>
            </a:r>
            <a:endParaRPr lang="en-US" sz="2800" dirty="0"/>
          </a:p>
        </p:txBody>
      </p:sp>
      <p:sp>
        <p:nvSpPr>
          <p:cNvPr id="3" name="Content Placeholder 2"/>
          <p:cNvSpPr>
            <a:spLocks noGrp="1"/>
          </p:cNvSpPr>
          <p:nvPr>
            <p:ph idx="1"/>
          </p:nvPr>
        </p:nvSpPr>
        <p:spPr>
          <a:xfrm>
            <a:off x="398470" y="1200150"/>
            <a:ext cx="8347065" cy="3314700"/>
          </a:xfrm>
        </p:spPr>
        <p:txBody>
          <a:bodyPr>
            <a:normAutofit/>
          </a:bodyPr>
          <a:lstStyle/>
          <a:p>
            <a:pPr marL="0" indent="0">
              <a:buNone/>
            </a:pPr>
            <a:r>
              <a:rPr lang="en-US" b="1" dirty="0" smtClean="0">
                <a:solidFill>
                  <a:srgbClr val="FF0000"/>
                </a:solidFill>
              </a:rPr>
              <a:t>Mobile-enhanced processes </a:t>
            </a:r>
            <a:r>
              <a:rPr lang="en-US" dirty="0" smtClean="0"/>
              <a:t>will almost </a:t>
            </a:r>
            <a:br>
              <a:rPr lang="en-US" dirty="0" smtClean="0"/>
            </a:br>
            <a:r>
              <a:rPr lang="en-US" dirty="0" smtClean="0"/>
              <a:t>double by 2016</a:t>
            </a:r>
            <a:endParaRPr lang="en-US" dirty="0"/>
          </a:p>
          <a:p>
            <a:pPr marL="0" indent="0">
              <a:buNone/>
            </a:pPr>
            <a:r>
              <a:rPr lang="en-US" b="1" dirty="0" smtClean="0">
                <a:solidFill>
                  <a:srgbClr val="FF0000"/>
                </a:solidFill>
              </a:rPr>
              <a:t>61% </a:t>
            </a:r>
            <a:r>
              <a:rPr lang="en-US" dirty="0" smtClean="0"/>
              <a:t>of companies report of employees using </a:t>
            </a:r>
            <a:br>
              <a:rPr lang="en-US" dirty="0" smtClean="0"/>
            </a:br>
            <a:r>
              <a:rPr lang="en-US" b="1" dirty="0" smtClean="0">
                <a:solidFill>
                  <a:srgbClr val="FF0000"/>
                </a:solidFill>
              </a:rPr>
              <a:t>mobile devices at work</a:t>
            </a:r>
            <a:endParaRPr lang="en-US" b="1" dirty="0">
              <a:solidFill>
                <a:srgbClr val="FF0000"/>
              </a:solidFill>
            </a:endParaRPr>
          </a:p>
          <a:p>
            <a:pPr marL="0" indent="0">
              <a:buNone/>
            </a:pPr>
            <a:r>
              <a:rPr lang="en-US" b="1" dirty="0" smtClean="0">
                <a:solidFill>
                  <a:srgbClr val="FF0000"/>
                </a:solidFill>
              </a:rPr>
              <a:t>86% </a:t>
            </a:r>
            <a:r>
              <a:rPr lang="en-US" dirty="0" smtClean="0"/>
              <a:t>of job seekers say they would use their </a:t>
            </a:r>
            <a:br>
              <a:rPr lang="en-US" dirty="0" smtClean="0"/>
            </a:br>
            <a:r>
              <a:rPr lang="en-US" b="1" dirty="0" smtClean="0">
                <a:solidFill>
                  <a:srgbClr val="FF0000"/>
                </a:solidFill>
              </a:rPr>
              <a:t>smart phone </a:t>
            </a:r>
            <a:r>
              <a:rPr lang="en-US" dirty="0" smtClean="0"/>
              <a:t>to search for a job</a:t>
            </a:r>
            <a:endParaRPr lang="en-US" dirty="0"/>
          </a:p>
          <a:p>
            <a:pPr marL="0" indent="0">
              <a:buNone/>
            </a:pPr>
            <a:r>
              <a:rPr lang="en-US" b="1" dirty="0" smtClean="0">
                <a:solidFill>
                  <a:srgbClr val="FF0000"/>
                </a:solidFill>
              </a:rPr>
              <a:t>1 in 5 </a:t>
            </a:r>
            <a:r>
              <a:rPr lang="en-US" dirty="0" smtClean="0"/>
              <a:t>job searches starts on a mobile device</a:t>
            </a:r>
            <a:endParaRPr lang="en-US" dirty="0"/>
          </a:p>
        </p:txBody>
      </p:sp>
      <p:sp>
        <p:nvSpPr>
          <p:cNvPr id="12" name="Text Box 14"/>
          <p:cNvSpPr txBox="1">
            <a:spLocks noChangeArrowheads="1"/>
          </p:cNvSpPr>
          <p:nvPr/>
        </p:nvSpPr>
        <p:spPr bwMode="gray">
          <a:xfrm>
            <a:off x="6150333" y="4132426"/>
            <a:ext cx="2517545" cy="732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3117" tIns="11559" rIns="23117" bIns="11559"/>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r>
              <a:rPr lang="en-US" sz="1100" b="1" i="1" dirty="0" smtClean="0">
                <a:solidFill>
                  <a:srgbClr val="FF0000"/>
                </a:solidFill>
                <a:latin typeface="Calibri" pitchFamily="34" charset="0"/>
                <a:cs typeface="Calibri" pitchFamily="34" charset="0"/>
              </a:rPr>
              <a:t>Source:</a:t>
            </a:r>
            <a:r>
              <a:rPr lang="en-US" sz="1100" b="1" dirty="0" smtClean="0">
                <a:solidFill>
                  <a:srgbClr val="FF0000"/>
                </a:solidFill>
                <a:latin typeface="Calibri" pitchFamily="34" charset="0"/>
                <a:cs typeface="Calibri" pitchFamily="34" charset="0"/>
              </a:rPr>
              <a:t> CEB Breakthrough Performance in the New Work Environment, Executive Guidance</a:t>
            </a:r>
          </a:p>
        </p:txBody>
      </p:sp>
      <p:sp>
        <p:nvSpPr>
          <p:cNvPr id="7" name="TextBox 6"/>
          <p:cNvSpPr txBox="1"/>
          <p:nvPr/>
        </p:nvSpPr>
        <p:spPr bwMode="gray">
          <a:xfrm>
            <a:off x="6152619" y="862652"/>
            <a:ext cx="1275823" cy="830997"/>
          </a:xfrm>
          <a:prstGeom prst="rect">
            <a:avLst/>
          </a:prstGeom>
          <a:noFill/>
        </p:spPr>
        <p:txBody>
          <a:bodyPr wrap="square" rtlCol="0">
            <a:spAutoFit/>
          </a:bodyPr>
          <a:lstStyle/>
          <a:p>
            <a:r>
              <a:rPr lang="en-US" sz="4800" b="1" dirty="0" smtClean="0">
                <a:solidFill>
                  <a:srgbClr val="FF1414"/>
                </a:solidFill>
              </a:rPr>
              <a:t>67</a:t>
            </a:r>
            <a:r>
              <a:rPr lang="en-US" sz="2800" dirty="0" smtClean="0">
                <a:solidFill>
                  <a:srgbClr val="FF1414"/>
                </a:solidFill>
              </a:rPr>
              <a:t>%</a:t>
            </a:r>
            <a:endParaRPr lang="en-US" sz="4800" dirty="0" smtClean="0">
              <a:solidFill>
                <a:srgbClr val="FF1414"/>
              </a:solidFill>
            </a:endParaRPr>
          </a:p>
        </p:txBody>
      </p:sp>
      <p:sp>
        <p:nvSpPr>
          <p:cNvPr id="8" name="TextBox 7"/>
          <p:cNvSpPr txBox="1"/>
          <p:nvPr/>
        </p:nvSpPr>
        <p:spPr bwMode="gray">
          <a:xfrm>
            <a:off x="6076951" y="1706062"/>
            <a:ext cx="2723754" cy="584775"/>
          </a:xfrm>
          <a:prstGeom prst="rect">
            <a:avLst/>
          </a:prstGeom>
          <a:noFill/>
        </p:spPr>
        <p:txBody>
          <a:bodyPr wrap="square" rtlCol="0">
            <a:spAutoFit/>
          </a:bodyPr>
          <a:lstStyle/>
          <a:p>
            <a:r>
              <a:rPr lang="en-US" sz="1600" dirty="0" smtClean="0">
                <a:solidFill>
                  <a:srgbClr val="5E5F60"/>
                </a:solidFill>
              </a:rPr>
              <a:t>of Employees Report an Increase in Collaboration</a:t>
            </a:r>
          </a:p>
        </p:txBody>
      </p:sp>
      <p:sp>
        <p:nvSpPr>
          <p:cNvPr id="10" name="TextBox 9"/>
          <p:cNvSpPr txBox="1"/>
          <p:nvPr/>
        </p:nvSpPr>
        <p:spPr bwMode="gray">
          <a:xfrm>
            <a:off x="6230957" y="3318907"/>
            <a:ext cx="2393279" cy="584775"/>
          </a:xfrm>
          <a:prstGeom prst="rect">
            <a:avLst/>
          </a:prstGeom>
          <a:noFill/>
        </p:spPr>
        <p:txBody>
          <a:bodyPr wrap="square" rtlCol="0">
            <a:spAutoFit/>
          </a:bodyPr>
          <a:lstStyle/>
          <a:p>
            <a:r>
              <a:rPr lang="en-US" sz="1600" dirty="0" smtClean="0">
                <a:solidFill>
                  <a:srgbClr val="5E5F60"/>
                </a:solidFill>
              </a:rPr>
              <a:t>Increase in Working </a:t>
            </a:r>
          </a:p>
          <a:p>
            <a:r>
              <a:rPr lang="en-US" sz="1600" dirty="0" smtClean="0">
                <a:solidFill>
                  <a:srgbClr val="5E5F60"/>
                </a:solidFill>
              </a:rPr>
              <a:t>with Data</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gray">
          <a:xfrm>
            <a:off x="7258750" y="571500"/>
            <a:ext cx="1503292" cy="1502901"/>
          </a:xfrm>
          <a:prstGeom prst="rect">
            <a:avLst/>
          </a:prstGeom>
          <a:noFill/>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gray">
          <a:xfrm>
            <a:off x="7144420" y="2171700"/>
            <a:ext cx="1625231" cy="1624808"/>
          </a:xfrm>
          <a:prstGeom prst="rect">
            <a:avLst/>
          </a:prstGeom>
          <a:noFill/>
        </p:spPr>
      </p:pic>
      <p:sp>
        <p:nvSpPr>
          <p:cNvPr id="17" name="TextBox 16"/>
          <p:cNvSpPr txBox="1"/>
          <p:nvPr/>
        </p:nvSpPr>
        <p:spPr bwMode="gray">
          <a:xfrm>
            <a:off x="6152619" y="2603405"/>
            <a:ext cx="1275823" cy="830997"/>
          </a:xfrm>
          <a:prstGeom prst="rect">
            <a:avLst/>
          </a:prstGeom>
          <a:noFill/>
        </p:spPr>
        <p:txBody>
          <a:bodyPr wrap="square" rtlCol="0">
            <a:spAutoFit/>
          </a:bodyPr>
          <a:lstStyle/>
          <a:p>
            <a:r>
              <a:rPr lang="en-US" sz="4800" b="1" dirty="0" smtClean="0">
                <a:solidFill>
                  <a:srgbClr val="FF1414"/>
                </a:solidFill>
              </a:rPr>
              <a:t>76</a:t>
            </a:r>
            <a:r>
              <a:rPr lang="en-US" sz="2800" dirty="0" smtClean="0">
                <a:solidFill>
                  <a:srgbClr val="FF1414"/>
                </a:solidFill>
              </a:rPr>
              <a:t>%</a:t>
            </a:r>
            <a:endParaRPr lang="en-US" sz="4800" dirty="0" smtClean="0">
              <a:solidFill>
                <a:srgbClr val="FF1414"/>
              </a:solidFill>
            </a:endParaRPr>
          </a:p>
        </p:txBody>
      </p:sp>
    </p:spTree>
    <p:extLst>
      <p:ext uri="{BB962C8B-B14F-4D97-AF65-F5344CB8AC3E}">
        <p14:creationId xmlns:p14="http://schemas.microsoft.com/office/powerpoint/2010/main" xmlns="" val="2963000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168538"/>
            <a:ext cx="8229590" cy="406395"/>
          </a:xfrm>
        </p:spPr>
        <p:txBody>
          <a:bodyPr/>
          <a:lstStyle/>
          <a:p>
            <a:r>
              <a:rPr lang="en-US" dirty="0" smtClean="0"/>
              <a:t>New, disruptive challenges for both employees and employers</a:t>
            </a:r>
            <a:endParaRPr lang="en-US" dirty="0"/>
          </a:p>
        </p:txBody>
      </p:sp>
      <p:sp>
        <p:nvSpPr>
          <p:cNvPr id="82" name="Content Placeholder 2"/>
          <p:cNvSpPr>
            <a:spLocks noGrp="1"/>
          </p:cNvSpPr>
          <p:nvPr>
            <p:ph idx="1"/>
          </p:nvPr>
        </p:nvSpPr>
        <p:spPr/>
        <p:txBody>
          <a:bodyPr>
            <a:normAutofit lnSpcReduction="10000"/>
          </a:bodyPr>
          <a:lstStyle/>
          <a:p>
            <a:r>
              <a:rPr lang="en-US" b="1" dirty="0" smtClean="0">
                <a:cs typeface="Calibri" pitchFamily="34" charset="0"/>
              </a:rPr>
              <a:t>Problem</a:t>
            </a:r>
            <a:r>
              <a:rPr lang="en-US" dirty="0" smtClean="0">
                <a:cs typeface="Calibri" pitchFamily="34" charset="0"/>
              </a:rPr>
              <a:t>: Today’s fast-paced changes in business and the pressure for increased productivity, innovation, and profits has taken a </a:t>
            </a:r>
            <a:r>
              <a:rPr lang="en-US" dirty="0" smtClean="0">
                <a:solidFill>
                  <a:srgbClr val="FF0000"/>
                </a:solidFill>
                <a:cs typeface="Calibri" pitchFamily="34" charset="0"/>
              </a:rPr>
              <a:t>toll on both employees as well as employers</a:t>
            </a:r>
            <a:r>
              <a:rPr lang="en-US" dirty="0" smtClean="0">
                <a:solidFill>
                  <a:srgbClr val="000000"/>
                </a:solidFill>
                <a:cs typeface="Calibri" pitchFamily="34" charset="0"/>
              </a:rPr>
              <a:t>.</a:t>
            </a:r>
          </a:p>
          <a:p>
            <a:r>
              <a:rPr lang="en-US" b="1" dirty="0" smtClean="0">
                <a:cs typeface="Calibri" pitchFamily="34" charset="0"/>
              </a:rPr>
              <a:t>Employees: </a:t>
            </a:r>
            <a:r>
              <a:rPr lang="en-US" dirty="0" smtClean="0">
                <a:cs typeface="Calibri" pitchFamily="34" charset="0"/>
              </a:rPr>
              <a:t>Feel more and more </a:t>
            </a:r>
            <a:r>
              <a:rPr lang="en-US" dirty="0" smtClean="0">
                <a:solidFill>
                  <a:srgbClr val="FF0000"/>
                </a:solidFill>
                <a:cs typeface="Calibri" pitchFamily="34" charset="0"/>
              </a:rPr>
              <a:t>disengaged</a:t>
            </a:r>
            <a:r>
              <a:rPr lang="en-US" dirty="0" smtClean="0">
                <a:cs typeface="Calibri" pitchFamily="34" charset="0"/>
              </a:rPr>
              <a:t> and that the only way to advance may be to </a:t>
            </a:r>
            <a:r>
              <a:rPr lang="en-US" dirty="0" smtClean="0">
                <a:solidFill>
                  <a:srgbClr val="FF0000"/>
                </a:solidFill>
                <a:cs typeface="Calibri" pitchFamily="34" charset="0"/>
              </a:rPr>
              <a:t>leave the company</a:t>
            </a:r>
            <a:r>
              <a:rPr lang="en-US" dirty="0" smtClean="0">
                <a:cs typeface="Calibri" pitchFamily="34" charset="0"/>
              </a:rPr>
              <a:t>, but are worried about prospects and likely disruption in their lives.</a:t>
            </a:r>
          </a:p>
          <a:p>
            <a:r>
              <a:rPr lang="en-US" b="1" dirty="0" smtClean="0"/>
              <a:t>Employers:</a:t>
            </a:r>
            <a:r>
              <a:rPr lang="en-US" dirty="0" smtClean="0"/>
              <a:t> Are worried that </a:t>
            </a:r>
            <a:r>
              <a:rPr lang="en-US" dirty="0" smtClean="0">
                <a:solidFill>
                  <a:srgbClr val="FF0000"/>
                </a:solidFill>
              </a:rPr>
              <a:t>productivity</a:t>
            </a:r>
            <a:r>
              <a:rPr lang="en-US" dirty="0" smtClean="0"/>
              <a:t> is not increasing fast enough, that they are </a:t>
            </a:r>
            <a:r>
              <a:rPr lang="en-US" dirty="0" smtClean="0">
                <a:solidFill>
                  <a:srgbClr val="FF0000"/>
                </a:solidFill>
              </a:rPr>
              <a:t>losing the war for talent</a:t>
            </a:r>
            <a:r>
              <a:rPr lang="en-US" dirty="0" smtClean="0"/>
              <a:t>, and that the competition is out-innovating them or worse, that an unknown company will disrupt their business entirely.</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trends and technologies are all around us</a:t>
            </a:r>
            <a:endParaRPr lang="en-US" dirty="0"/>
          </a:p>
        </p:txBody>
      </p:sp>
      <p:sp>
        <p:nvSpPr>
          <p:cNvPr id="82" name="Content Placeholder 2"/>
          <p:cNvSpPr>
            <a:spLocks noGrp="1"/>
          </p:cNvSpPr>
          <p:nvPr>
            <p:ph idx="1"/>
          </p:nvPr>
        </p:nvSpPr>
        <p:spPr>
          <a:xfrm>
            <a:off x="398467" y="1177900"/>
            <a:ext cx="8347065" cy="2971800"/>
          </a:xfrm>
        </p:spPr>
        <p:txBody>
          <a:bodyPr/>
          <a:lstStyle/>
          <a:p>
            <a:r>
              <a:rPr lang="en-US" b="1" dirty="0" smtClean="0">
                <a:cs typeface="Calibri" pitchFamily="34" charset="0"/>
              </a:rPr>
              <a:t>Social Media</a:t>
            </a:r>
            <a:r>
              <a:rPr lang="en-US" dirty="0" smtClean="0">
                <a:cs typeface="Calibri" pitchFamily="34" charset="0"/>
              </a:rPr>
              <a:t>: Our lives are becoming more online and the line between our “work” persona and our “life” persona is fading</a:t>
            </a:r>
            <a:r>
              <a:rPr lang="en-US" dirty="0" smtClean="0">
                <a:solidFill>
                  <a:srgbClr val="000000"/>
                </a:solidFill>
                <a:cs typeface="Calibri" pitchFamily="34" charset="0"/>
              </a:rPr>
              <a:t>.</a:t>
            </a:r>
          </a:p>
          <a:p>
            <a:r>
              <a:rPr lang="en-US" b="1" dirty="0" smtClean="0">
                <a:cs typeface="Calibri" pitchFamily="34" charset="0"/>
              </a:rPr>
              <a:t>Wearables: </a:t>
            </a:r>
            <a:r>
              <a:rPr lang="en-US" dirty="0" smtClean="0">
                <a:cs typeface="Calibri" pitchFamily="34" charset="0"/>
              </a:rPr>
              <a:t>Wristbands, glasses, headsets, etc. are ubiquitous and are monitoring data about our vital signs.</a:t>
            </a:r>
          </a:p>
          <a:p>
            <a:r>
              <a:rPr lang="en-US" b="1" dirty="0" smtClean="0"/>
              <a:t>Quantified Self:</a:t>
            </a:r>
            <a:r>
              <a:rPr lang="en-US" dirty="0" smtClean="0"/>
              <a:t> Data from wearables, apps in our smartphones, monitors on our nightstands, infrared spectrometers, etc. are streaming data about our activities, vital  signs, what we eat, etc.</a:t>
            </a:r>
          </a:p>
          <a:p>
            <a:r>
              <a:rPr lang="en-US" b="1" dirty="0" smtClean="0"/>
              <a:t>Self-directed behavior change:</a:t>
            </a:r>
            <a:r>
              <a:rPr lang="en-US" dirty="0" smtClean="0"/>
              <a:t> Intrinsic motivations (autonomy, mastery, and purpose) linked to useful triggers and processes.</a:t>
            </a:r>
          </a:p>
          <a:p>
            <a:pPr>
              <a:buNone/>
            </a:pPr>
            <a:endParaRPr lang="en-US" dirty="0" smtClean="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0" y="130035"/>
            <a:ext cx="8229590" cy="406395"/>
          </a:xfrm>
        </p:spPr>
        <p:txBody>
          <a:bodyPr/>
          <a:lstStyle/>
          <a:p>
            <a:r>
              <a:rPr lang="en-US" dirty="0" smtClean="0"/>
              <a:t>Trends, Technologies, and Modern HR are converging</a:t>
            </a:r>
            <a:endParaRPr lang="en-US" dirty="0"/>
          </a:p>
        </p:txBody>
      </p:sp>
      <p:sp>
        <p:nvSpPr>
          <p:cNvPr id="82" name="Content Placeholder 2"/>
          <p:cNvSpPr>
            <a:spLocks noGrp="1"/>
          </p:cNvSpPr>
          <p:nvPr>
            <p:ph idx="1"/>
          </p:nvPr>
        </p:nvSpPr>
        <p:spPr>
          <a:xfrm>
            <a:off x="398467" y="1293400"/>
            <a:ext cx="8347065" cy="2971800"/>
          </a:xfrm>
        </p:spPr>
        <p:txBody>
          <a:bodyPr/>
          <a:lstStyle/>
          <a:p>
            <a:r>
              <a:rPr lang="en-US" b="1" dirty="0" smtClean="0">
                <a:cs typeface="Calibri" pitchFamily="34" charset="0"/>
              </a:rPr>
              <a:t>HR mission</a:t>
            </a:r>
            <a:r>
              <a:rPr lang="en-US" dirty="0" smtClean="0">
                <a:cs typeface="Calibri" pitchFamily="34" charset="0"/>
              </a:rPr>
              <a:t>: Find a way to apply these new trends and technologies to the workplace challenges in a way that respects privacy and encourages adoption.</a:t>
            </a:r>
            <a:endParaRPr lang="en-US" dirty="0" smtClean="0">
              <a:solidFill>
                <a:srgbClr val="000000"/>
              </a:solidFill>
              <a:cs typeface="Calibri" pitchFamily="34" charset="0"/>
            </a:endParaRPr>
          </a:p>
          <a:p>
            <a:r>
              <a:rPr lang="en-US" b="1" dirty="0" smtClean="0">
                <a:cs typeface="Calibri" pitchFamily="34" charset="0"/>
              </a:rPr>
              <a:t>Employee-centered: </a:t>
            </a:r>
            <a:r>
              <a:rPr lang="en-US" dirty="0" smtClean="0">
                <a:cs typeface="Calibri" pitchFamily="34" charset="0"/>
              </a:rPr>
              <a:t>Recognize that the trends, technologies, and challenges are all about the employees as individuals.</a:t>
            </a:r>
          </a:p>
          <a:p>
            <a:pPr lvl="1"/>
            <a:r>
              <a:rPr lang="en-US" dirty="0" smtClean="0">
                <a:cs typeface="Calibri" pitchFamily="34" charset="0"/>
              </a:rPr>
              <a:t>Personalized: One size does not fit all</a:t>
            </a:r>
          </a:p>
          <a:p>
            <a:pPr lvl="1"/>
            <a:r>
              <a:rPr lang="en-US" dirty="0" smtClean="0">
                <a:cs typeface="Calibri" pitchFamily="34" charset="0"/>
              </a:rPr>
              <a:t>Control: Nothing about me, without me</a:t>
            </a:r>
          </a:p>
          <a:p>
            <a:r>
              <a:rPr lang="en-US" b="1" dirty="0" smtClean="0">
                <a:cs typeface="Calibri" pitchFamily="34" charset="0"/>
              </a:rPr>
              <a:t>Unified</a:t>
            </a:r>
            <a:r>
              <a:rPr lang="en-US" dirty="0" smtClean="0">
                <a:cs typeface="Calibri" pitchFamily="34" charset="0"/>
              </a:rPr>
              <a:t>: Connect trends and technologies in useful ways to existing HCM system to better meet employee needs while delivering business results.</a:t>
            </a:r>
            <a:endParaRPr lang="en-US" dirty="0" smtClean="0">
              <a:solidFill>
                <a:srgbClr val="000000"/>
              </a:solidFill>
              <a:cs typeface="Calibri" pitchFamily="34" charset="0"/>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454"/>
  <p:tag name="ORIGINAL_AUDIO_FILEPATH" val="D:\Recordings\031015_13939_Hajer\r\031002.wav"/>
  <p:tag name="ELAPSEDTIME" val="159.652"/>
  <p:tag name="ARTICULATE_USED_LAYOUT" val="7"/>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UDIO_ID" val="455"/>
  <p:tag name="ORIGINAL_AUDIO_FILEPATH" val="D:\Recordings\031015_13939_Hajer\r\031003.wav"/>
  <p:tag name="ELAPSEDTIME" val="224.252"/>
  <p:tag name="ARTICULATE_USED_LAYOUT" val="7"/>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3.xml><?xml version="1.0" encoding="utf-8"?>
<p:tagLst xmlns:a="http://schemas.openxmlformats.org/drawingml/2006/main" xmlns:r="http://schemas.openxmlformats.org/officeDocument/2006/relationships" xmlns:p="http://schemas.openxmlformats.org/presentationml/2006/main">
  <p:tag name="AUDIO_ID" val="456"/>
  <p:tag name="ORIGINAL_AUDIO_FILEPATH" val="D:\Recordings\031015_13939_Hajer\r\031004.wav"/>
  <p:tag name="ELAPSEDTIME" val="136.202"/>
  <p:tag name="ARTICULATE_USED_LAYOUT" val="7"/>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4.xml><?xml version="1.0" encoding="utf-8"?>
<p:tagLst xmlns:a="http://schemas.openxmlformats.org/drawingml/2006/main" xmlns:r="http://schemas.openxmlformats.org/officeDocument/2006/relationships" xmlns:p="http://schemas.openxmlformats.org/presentationml/2006/main">
  <p:tag name="AUDIO_ID" val="453"/>
  <p:tag name="ORIGINAL_AUDIO_FILEPATH" val="D:\Recordings\031015_13939_Hajer\r\031005.wav"/>
  <p:tag name="ELAPSEDTIME" val="44.642"/>
  <p:tag name="ARTICULATE_USED_LAYOUT" val="20"/>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5.xml><?xml version="1.0" encoding="utf-8"?>
<p:tagLst xmlns:a="http://schemas.openxmlformats.org/drawingml/2006/main" xmlns:r="http://schemas.openxmlformats.org/officeDocument/2006/relationships" xmlns:p="http://schemas.openxmlformats.org/presentationml/2006/main">
  <p:tag name="AUDIO_ID" val="457"/>
  <p:tag name="ORIGINAL_AUDIO_FILEPATH" val="D:\Recordings\031015_13939_Hajer\r\031006.wav"/>
  <p:tag name="ELAPSEDTIME" val="38.732"/>
  <p:tag name="ARTICULATE_USED_LAYOUT" val="6"/>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460"/>
  <p:tag name="ORIGINAL_AUDIO_FILEPATH" val="D:\Recordings\031015_13939_Hajer\r\031009.wav"/>
  <p:tag name="ELAPSEDTIME" val="154.352"/>
  <p:tag name="ARTICULATE_USED_LAYOUT" val="20"/>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7.xml><?xml version="1.0" encoding="utf-8"?>
<p:tagLst xmlns:a="http://schemas.openxmlformats.org/drawingml/2006/main" xmlns:r="http://schemas.openxmlformats.org/officeDocument/2006/relationships" xmlns:p="http://schemas.openxmlformats.org/presentationml/2006/main">
  <p:tag name="AUDIO_ID" val="469"/>
  <p:tag name="ORIGINAL_AUDIO_FILEPATH" val="D:\Recordings\031015_13939_Hajer\r\031015.wav"/>
  <p:tag name="ELAPSEDTIME" val="70.302"/>
  <p:tag name="ARTICULATE_USED_LAYOUT" val="20"/>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8.xml><?xml version="1.0" encoding="utf-8"?>
<p:tagLst xmlns:a="http://schemas.openxmlformats.org/drawingml/2006/main" xmlns:r="http://schemas.openxmlformats.org/officeDocument/2006/relationships" xmlns:p="http://schemas.openxmlformats.org/presentationml/2006/main">
  <p:tag name="AUDIO_ID" val="470"/>
  <p:tag name="ORIGINAL_AUDIO_FILEPATH" val="D:\Recordings\031015_13939_Hajer\r\031016.wav"/>
  <p:tag name="ELAPSEDTIME" val="71.632"/>
  <p:tag name="ARTICULATE_USED_LAYOUT" val="20"/>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ags/tag9.xml><?xml version="1.0" encoding="utf-8"?>
<p:tagLst xmlns:a="http://schemas.openxmlformats.org/drawingml/2006/main" xmlns:r="http://schemas.openxmlformats.org/officeDocument/2006/relationships" xmlns:p="http://schemas.openxmlformats.org/presentationml/2006/main">
  <p:tag name="AUDIO_ID" val="480"/>
  <p:tag name="ORIGINAL_AUDIO_FILEPATH" val="D:\Recordings\031015_13939_Hajer\r\031020.wav"/>
  <p:tag name="ELAPSEDTIME" val="19.752"/>
  <p:tag name="ARTICULATE_USED_LAYOUT" val="20"/>
  <p:tag name="ARTICULATE_NAV_LEVEL" val="1"/>
  <p:tag name="ARTICULATE_SLIDE_PRESENTER_GUID" val="ae9b678b-b338-44dc-8305-4951750749c4"/>
  <p:tag name="ARTICULATE_SLIDE_PAUSE" val="0"/>
  <p:tag name="ARTICULATE_LOCK_SLIDE" val="0"/>
  <p:tag name="ARTICULATE_HIDE_SLIDE" val="0"/>
  <p:tag name="ARTICULATE_PLAYER_CONTROL_PREVIOUS" val="True"/>
  <p:tag name="ARTICULATE_PLAYER_CONTROL_NEXT" val="True"/>
</p:tagLst>
</file>

<file path=ppt/theme/theme1.xml><?xml version="1.0" encoding="utf-8"?>
<a:theme xmlns:a="http://schemas.openxmlformats.org/drawingml/2006/main" name="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Oracle_Template_16x9</Template>
  <TotalTime>17247</TotalTime>
  <Words>4282</Words>
  <Application>Microsoft Office PowerPoint</Application>
  <PresentationFormat>On-screen Show (16:9)</PresentationFormat>
  <Paragraphs>414</Paragraphs>
  <Slides>50</Slides>
  <Notes>41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Oracle_Template_16x9</vt:lpstr>
      <vt:lpstr>How To Manage Your Talent Through The Digital Disruption Era</vt:lpstr>
      <vt:lpstr>Slide 2</vt:lpstr>
      <vt:lpstr>Slide 3</vt:lpstr>
      <vt:lpstr>21st Century</vt:lpstr>
      <vt:lpstr>The Multi-Generational Workforce is Here to Stay</vt:lpstr>
      <vt:lpstr>Technology is changing how, where, and the way people work</vt:lpstr>
      <vt:lpstr>New, disruptive challenges for both employees and employers</vt:lpstr>
      <vt:lpstr>New trends and technologies are all around us</vt:lpstr>
      <vt:lpstr>Trends, Technologies, and Modern HR are converging</vt:lpstr>
      <vt:lpstr>Slide 10</vt:lpstr>
      <vt:lpstr>Slide 11</vt:lpstr>
      <vt:lpstr>Slide 12</vt:lpstr>
      <vt:lpstr>Slide 13</vt:lpstr>
      <vt:lpstr>Slide 14</vt:lpstr>
      <vt:lpstr>Social Collaboration</vt:lpstr>
      <vt:lpstr>Social Learning</vt:lpstr>
      <vt:lpstr>Learning– Designed for the way you want to learn</vt:lpstr>
      <vt:lpstr>Social Performance</vt:lpstr>
      <vt:lpstr>Slide 19</vt:lpstr>
      <vt:lpstr>Slide 20</vt:lpstr>
      <vt:lpstr>Social Recruiting</vt:lpstr>
      <vt:lpstr>Slide 22</vt:lpstr>
      <vt:lpstr>Slide 23</vt:lpstr>
      <vt:lpstr>Slide 24</vt:lpstr>
      <vt:lpstr>Your Employees are Social </vt:lpstr>
      <vt:lpstr>Leverage Employee’s Established Relationships</vt:lpstr>
      <vt:lpstr>Recruit Through Employees’ Relationships</vt:lpstr>
      <vt:lpstr>These Relationships Aren’t Being Fully Tapped</vt:lpstr>
      <vt:lpstr>Slide 29</vt:lpstr>
      <vt:lpstr>  Referrals: The Proven, #1 External Sourcing Channel</vt:lpstr>
      <vt:lpstr>Socialize your Referral Program</vt:lpstr>
      <vt:lpstr>Common Results</vt:lpstr>
      <vt:lpstr>Slide 33</vt:lpstr>
      <vt:lpstr>Your Brand is Social</vt:lpstr>
      <vt:lpstr>Fans Make Great Candidates (“Fandidates”)</vt:lpstr>
      <vt:lpstr>Slide 36</vt:lpstr>
      <vt:lpstr>Referral Data from Social Sourcing  ATS</vt:lpstr>
      <vt:lpstr>Analytics Dashboard &amp; Reporting</vt:lpstr>
      <vt:lpstr>Slide 39</vt:lpstr>
      <vt:lpstr>Social Sourcing: A Key Piece of the Puzzle</vt:lpstr>
      <vt:lpstr>Slide 41</vt:lpstr>
      <vt:lpstr>Slide 42</vt:lpstr>
      <vt:lpstr>Identity for the employee aligned with the company</vt:lpstr>
      <vt:lpstr>Work Life Solutions</vt:lpstr>
      <vt:lpstr>Slide 45</vt:lpstr>
      <vt:lpstr>My Wellness – Linking Individual Wellness Goals and Employer Healthcare Costs</vt:lpstr>
      <vt:lpstr>My Wellness – Linking Individual Wellness Goals and Employer Healthcare Costs</vt:lpstr>
      <vt:lpstr>My Competitions – Align individual motivations and behaviors to business outcomes</vt:lpstr>
      <vt:lpstr>Slide 49</vt:lpstr>
      <vt:lpstr>THANK YOU!</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HCM: HR’s Partner in Success</dc:title>
  <dc:subject>Oracle HCM Cloud Differentiators</dc:subject>
  <dc:creator>Stephanie Lepow</dc:creator>
  <cp:lastModifiedBy>rtoerien</cp:lastModifiedBy>
  <cp:revision>1699</cp:revision>
  <cp:lastPrinted>2012-08-21T21:28:08Z</cp:lastPrinted>
  <dcterms:created xsi:type="dcterms:W3CDTF">2012-12-19T19:39:21Z</dcterms:created>
  <dcterms:modified xsi:type="dcterms:W3CDTF">2016-06-17T07:22:33Z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dDocName">
    <vt:lpwstr>CNT1919933</vt:lpwstr>
  </property>
  <property fmtid="{D5CDD505-2E9C-101B-9397-08002B2CF9AE}" pid="3" name="DISProperties">
    <vt:lpwstr>DISdDocName,DIScgiUrl,DISdUser,DISdID,DISidcName,DISTaskPaneUrl</vt:lpwstr>
  </property>
  <property fmtid="{D5CDD505-2E9C-101B-9397-08002B2CF9AE}" pid="4" name="DIScgiUrl">
    <vt:lpwstr>http://content.oracle.com/content/idcplg</vt:lpwstr>
  </property>
  <property fmtid="{D5CDD505-2E9C-101B-9397-08002B2CF9AE}" pid="5" name="DISdUser">
    <vt:lpwstr>anonymous</vt:lpwstr>
  </property>
  <property fmtid="{D5CDD505-2E9C-101B-9397-08002B2CF9AE}" pid="6" name="DISdID">
    <vt:lpwstr>4894406</vt:lpwstr>
  </property>
  <property fmtid="{D5CDD505-2E9C-101B-9397-08002B2CF9AE}" pid="7" name="DISidcName">
    <vt:lpwstr>sites_contrib_prod</vt:lpwstr>
  </property>
  <property fmtid="{D5CDD505-2E9C-101B-9397-08002B2CF9AE}" pid="8" name="DISTaskPaneUrl">
    <vt:lpwstr>http://content.oracle.com/content/idcplg?IdcService=DESKTOP_DOC_INFO&amp;dDocName=CNT1919933&amp;dID=4894406&amp;ClientControlled=DocMan,taskpane&amp;coreContentOnly=1</vt:lpwstr>
  </property>
</Properties>
</file>