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1"/>
  </p:notesMasterIdLst>
  <p:sldIdLst>
    <p:sldId id="259" r:id="rId2"/>
    <p:sldId id="260" r:id="rId3"/>
    <p:sldId id="269" r:id="rId4"/>
    <p:sldId id="268" r:id="rId5"/>
    <p:sldId id="261" r:id="rId6"/>
    <p:sldId id="262" r:id="rId7"/>
    <p:sldId id="266" r:id="rId8"/>
    <p:sldId id="270" r:id="rId9"/>
    <p:sldId id="285" r:id="rId10"/>
    <p:sldId id="286" r:id="rId11"/>
    <p:sldId id="263" r:id="rId12"/>
    <p:sldId id="289" r:id="rId13"/>
    <p:sldId id="287" r:id="rId14"/>
    <p:sldId id="265" r:id="rId15"/>
    <p:sldId id="277" r:id="rId16"/>
    <p:sldId id="296" r:id="rId17"/>
    <p:sldId id="290" r:id="rId18"/>
    <p:sldId id="292" r:id="rId19"/>
    <p:sldId id="300" r:id="rId20"/>
    <p:sldId id="304" r:id="rId21"/>
    <p:sldId id="305" r:id="rId22"/>
    <p:sldId id="297" r:id="rId23"/>
    <p:sldId id="301" r:id="rId24"/>
    <p:sldId id="302" r:id="rId25"/>
    <p:sldId id="281" r:id="rId26"/>
    <p:sldId id="273" r:id="rId27"/>
    <p:sldId id="284" r:id="rId28"/>
    <p:sldId id="299"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3838" autoAdjust="0"/>
  </p:normalViewPr>
  <p:slideViewPr>
    <p:cSldViewPr snapToGrid="0">
      <p:cViewPr varScale="1">
        <p:scale>
          <a:sx n="92" d="100"/>
          <a:sy n="92" d="100"/>
        </p:scale>
        <p:origin x="2520"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4042"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654-4495-91FC-13B380DB29F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654-4495-91FC-13B380DB29F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654-4495-91FC-13B380DB29F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654-4495-91FC-13B380DB29F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654-4495-91FC-13B380DB29FE}"/>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5654-4495-91FC-13B380DB29FE}"/>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5654-4495-91FC-13B380DB29FE}"/>
                </c:ext>
              </c:extLst>
            </c:dLbl>
            <c:dLbl>
              <c:idx val="3"/>
              <c:layout>
                <c:manualLayout>
                  <c:x val="7.7525149303999313E-2"/>
                  <c:y val="1.469687691365582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10320494414174"/>
                      <c:h val="0.11379066594018063"/>
                    </c:manualLayout>
                  </c15:layout>
                </c:ext>
                <c:ext xmlns:c16="http://schemas.microsoft.com/office/drawing/2014/chart" uri="{C3380CC4-5D6E-409C-BE32-E72D297353CC}">
                  <c16:uniqueId val="{00000007-5654-4495-91FC-13B380DB29F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Match</c:v>
                </c:pt>
                <c:pt idx="1">
                  <c:v>Remove</c:v>
                </c:pt>
                <c:pt idx="2">
                  <c:v>Work around</c:v>
                </c:pt>
                <c:pt idx="3">
                  <c:v>Customisation</c:v>
                </c:pt>
              </c:strCache>
            </c:strRef>
          </c:cat>
          <c:val>
            <c:numRef>
              <c:f>Sheet1!$B$2:$B$5</c:f>
              <c:numCache>
                <c:formatCode>General</c:formatCode>
                <c:ptCount val="4"/>
                <c:pt idx="0">
                  <c:v>41</c:v>
                </c:pt>
                <c:pt idx="1">
                  <c:v>39</c:v>
                </c:pt>
                <c:pt idx="2">
                  <c:v>15</c:v>
                </c:pt>
                <c:pt idx="3">
                  <c:v>5</c:v>
                </c:pt>
              </c:numCache>
            </c:numRef>
          </c:val>
          <c:extLst>
            <c:ext xmlns:c16="http://schemas.microsoft.com/office/drawing/2014/chart" uri="{C3380CC4-5D6E-409C-BE32-E72D297353CC}">
              <c16:uniqueId val="{00000008-5654-4495-91FC-13B380DB29F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F18A4-981B-4457-B8DA-3EE40A5BC1F9}" type="doc">
      <dgm:prSet loTypeId="urn:microsoft.com/office/officeart/2005/8/layout/hChevron3" loCatId="process" qsTypeId="urn:microsoft.com/office/officeart/2005/8/quickstyle/simple1" qsCatId="simple" csTypeId="urn:microsoft.com/office/officeart/2005/8/colors/accent1_2" csCatId="accent1" phldr="1"/>
      <dgm:spPr/>
    </dgm:pt>
    <dgm:pt modelId="{9D35A92D-6178-44F9-A43F-52363C9B7C1A}">
      <dgm:prSet phldrT="[Text]" custT="1"/>
      <dgm:spPr/>
      <dgm:t>
        <a:bodyPr/>
        <a:lstStyle/>
        <a:p>
          <a:pPr>
            <a:lnSpc>
              <a:spcPct val="100000"/>
            </a:lnSpc>
            <a:spcBef>
              <a:spcPts val="0"/>
            </a:spcBef>
            <a:spcAft>
              <a:spcPts val="0"/>
            </a:spcAft>
          </a:pPr>
          <a:r>
            <a:rPr lang="en-AU" sz="2400" b="0" dirty="0"/>
            <a:t>Q2</a:t>
          </a:r>
        </a:p>
        <a:p>
          <a:pPr>
            <a:lnSpc>
              <a:spcPct val="100000"/>
            </a:lnSpc>
            <a:spcBef>
              <a:spcPts val="0"/>
            </a:spcBef>
            <a:spcAft>
              <a:spcPts val="0"/>
            </a:spcAft>
          </a:pPr>
          <a:r>
            <a:rPr lang="en-AU" sz="2400" b="0" dirty="0"/>
            <a:t>2016</a:t>
          </a:r>
        </a:p>
      </dgm:t>
    </dgm:pt>
    <dgm:pt modelId="{D5B9D57E-FA26-4F07-A169-313D912406EA}" type="parTrans" cxnId="{C199B403-4EBD-4615-9E4B-305DD73C78C2}">
      <dgm:prSet/>
      <dgm:spPr/>
      <dgm:t>
        <a:bodyPr/>
        <a:lstStyle/>
        <a:p>
          <a:pPr>
            <a:lnSpc>
              <a:spcPct val="100000"/>
            </a:lnSpc>
            <a:spcBef>
              <a:spcPts val="0"/>
            </a:spcBef>
            <a:spcAft>
              <a:spcPts val="0"/>
            </a:spcAft>
          </a:pPr>
          <a:endParaRPr lang="en-AU" sz="2000" b="0"/>
        </a:p>
      </dgm:t>
    </dgm:pt>
    <dgm:pt modelId="{D6A56731-A8F9-4314-A1FD-202E275C4BED}" type="sibTrans" cxnId="{C199B403-4EBD-4615-9E4B-305DD73C78C2}">
      <dgm:prSet/>
      <dgm:spPr/>
      <dgm:t>
        <a:bodyPr/>
        <a:lstStyle/>
        <a:p>
          <a:pPr>
            <a:lnSpc>
              <a:spcPct val="100000"/>
            </a:lnSpc>
            <a:spcBef>
              <a:spcPts val="0"/>
            </a:spcBef>
            <a:spcAft>
              <a:spcPts val="0"/>
            </a:spcAft>
          </a:pPr>
          <a:endParaRPr lang="en-AU" sz="2000" b="0"/>
        </a:p>
      </dgm:t>
    </dgm:pt>
    <dgm:pt modelId="{185C1CC7-B078-42F3-8F9A-3128FAB551F8}">
      <dgm:prSet phldrT="[Text]" custT="1"/>
      <dgm:spPr/>
      <dgm:t>
        <a:bodyPr/>
        <a:lstStyle/>
        <a:p>
          <a:pPr>
            <a:lnSpc>
              <a:spcPct val="100000"/>
            </a:lnSpc>
            <a:spcBef>
              <a:spcPts val="0"/>
            </a:spcBef>
            <a:spcAft>
              <a:spcPts val="0"/>
            </a:spcAft>
          </a:pPr>
          <a:r>
            <a:rPr lang="en-AU" sz="2400" b="0" dirty="0"/>
            <a:t>Q3 </a:t>
          </a:r>
        </a:p>
        <a:p>
          <a:pPr>
            <a:lnSpc>
              <a:spcPct val="100000"/>
            </a:lnSpc>
            <a:spcBef>
              <a:spcPts val="0"/>
            </a:spcBef>
            <a:spcAft>
              <a:spcPts val="0"/>
            </a:spcAft>
          </a:pPr>
          <a:r>
            <a:rPr lang="en-AU" sz="2400" b="0" dirty="0"/>
            <a:t>2016</a:t>
          </a:r>
        </a:p>
      </dgm:t>
    </dgm:pt>
    <dgm:pt modelId="{1F8C6792-E94F-4210-8D64-F5AD67BD3CC1}" type="parTrans" cxnId="{4702FD73-FD47-4810-996C-B756D60CE95E}">
      <dgm:prSet/>
      <dgm:spPr/>
      <dgm:t>
        <a:bodyPr/>
        <a:lstStyle/>
        <a:p>
          <a:pPr>
            <a:lnSpc>
              <a:spcPct val="100000"/>
            </a:lnSpc>
            <a:spcBef>
              <a:spcPts val="0"/>
            </a:spcBef>
            <a:spcAft>
              <a:spcPts val="0"/>
            </a:spcAft>
          </a:pPr>
          <a:endParaRPr lang="en-AU" sz="2000" b="0"/>
        </a:p>
      </dgm:t>
    </dgm:pt>
    <dgm:pt modelId="{37300198-0620-4D46-9E18-67D47C929A5F}" type="sibTrans" cxnId="{4702FD73-FD47-4810-996C-B756D60CE95E}">
      <dgm:prSet/>
      <dgm:spPr/>
      <dgm:t>
        <a:bodyPr/>
        <a:lstStyle/>
        <a:p>
          <a:pPr>
            <a:lnSpc>
              <a:spcPct val="100000"/>
            </a:lnSpc>
            <a:spcBef>
              <a:spcPts val="0"/>
            </a:spcBef>
            <a:spcAft>
              <a:spcPts val="0"/>
            </a:spcAft>
          </a:pPr>
          <a:endParaRPr lang="en-AU" sz="2000" b="0"/>
        </a:p>
      </dgm:t>
    </dgm:pt>
    <dgm:pt modelId="{83238115-B11D-43AC-A98E-ABC75E94A99B}">
      <dgm:prSet phldrT="[Text]" custT="1"/>
      <dgm:spPr>
        <a:solidFill>
          <a:schemeClr val="accent1">
            <a:lumMod val="75000"/>
          </a:schemeClr>
        </a:solidFill>
      </dgm:spPr>
      <dgm:t>
        <a:bodyPr/>
        <a:lstStyle/>
        <a:p>
          <a:pPr>
            <a:lnSpc>
              <a:spcPct val="100000"/>
            </a:lnSpc>
            <a:spcBef>
              <a:spcPts val="0"/>
            </a:spcBef>
            <a:spcAft>
              <a:spcPts val="0"/>
            </a:spcAft>
          </a:pPr>
          <a:r>
            <a:rPr lang="en-AU" sz="2400" b="0" dirty="0"/>
            <a:t>Q4 </a:t>
          </a:r>
        </a:p>
        <a:p>
          <a:pPr>
            <a:lnSpc>
              <a:spcPct val="100000"/>
            </a:lnSpc>
            <a:spcBef>
              <a:spcPts val="0"/>
            </a:spcBef>
            <a:spcAft>
              <a:spcPts val="0"/>
            </a:spcAft>
          </a:pPr>
          <a:r>
            <a:rPr lang="en-AU" sz="2400" b="0" dirty="0"/>
            <a:t>2016</a:t>
          </a:r>
        </a:p>
      </dgm:t>
    </dgm:pt>
    <dgm:pt modelId="{7C8C0602-0835-4F7F-864C-39F4B15E7BEB}" type="parTrans" cxnId="{54BE2FEE-02BE-409C-9426-96E84DC28A1F}">
      <dgm:prSet/>
      <dgm:spPr/>
      <dgm:t>
        <a:bodyPr/>
        <a:lstStyle/>
        <a:p>
          <a:pPr>
            <a:lnSpc>
              <a:spcPct val="100000"/>
            </a:lnSpc>
            <a:spcBef>
              <a:spcPts val="0"/>
            </a:spcBef>
            <a:spcAft>
              <a:spcPts val="0"/>
            </a:spcAft>
          </a:pPr>
          <a:endParaRPr lang="en-AU" sz="2000" b="0"/>
        </a:p>
      </dgm:t>
    </dgm:pt>
    <dgm:pt modelId="{09F9A291-D15C-4DBC-B7D6-8A4044E5AE10}" type="sibTrans" cxnId="{54BE2FEE-02BE-409C-9426-96E84DC28A1F}">
      <dgm:prSet/>
      <dgm:spPr/>
      <dgm:t>
        <a:bodyPr/>
        <a:lstStyle/>
        <a:p>
          <a:pPr>
            <a:lnSpc>
              <a:spcPct val="100000"/>
            </a:lnSpc>
            <a:spcBef>
              <a:spcPts val="0"/>
            </a:spcBef>
            <a:spcAft>
              <a:spcPts val="0"/>
            </a:spcAft>
          </a:pPr>
          <a:endParaRPr lang="en-AU" sz="2000" b="0"/>
        </a:p>
      </dgm:t>
    </dgm:pt>
    <dgm:pt modelId="{0E4E648A-6D41-4C20-8E1D-C2BE51E349D6}">
      <dgm:prSet phldrT="[Text]" custT="1"/>
      <dgm:spPr>
        <a:solidFill>
          <a:schemeClr val="accent1">
            <a:lumMod val="75000"/>
          </a:schemeClr>
        </a:solidFill>
      </dgm:spPr>
      <dgm:t>
        <a:bodyPr/>
        <a:lstStyle/>
        <a:p>
          <a:pPr>
            <a:lnSpc>
              <a:spcPct val="100000"/>
            </a:lnSpc>
            <a:spcBef>
              <a:spcPts val="0"/>
            </a:spcBef>
            <a:spcAft>
              <a:spcPts val="0"/>
            </a:spcAft>
          </a:pPr>
          <a:r>
            <a:rPr lang="en-AU" sz="2400" b="0" dirty="0"/>
            <a:t>Q1 </a:t>
          </a:r>
        </a:p>
        <a:p>
          <a:pPr>
            <a:lnSpc>
              <a:spcPct val="100000"/>
            </a:lnSpc>
            <a:spcBef>
              <a:spcPts val="0"/>
            </a:spcBef>
            <a:spcAft>
              <a:spcPts val="0"/>
            </a:spcAft>
          </a:pPr>
          <a:r>
            <a:rPr lang="en-AU" sz="2400" b="0" dirty="0"/>
            <a:t>2017</a:t>
          </a:r>
        </a:p>
      </dgm:t>
    </dgm:pt>
    <dgm:pt modelId="{6B45A454-AEE6-418E-BF88-3EF6C923417F}" type="parTrans" cxnId="{5ADD7C5D-197D-4CCD-B903-C8CFCAD5290D}">
      <dgm:prSet/>
      <dgm:spPr/>
      <dgm:t>
        <a:bodyPr/>
        <a:lstStyle/>
        <a:p>
          <a:pPr>
            <a:lnSpc>
              <a:spcPct val="100000"/>
            </a:lnSpc>
            <a:spcBef>
              <a:spcPts val="0"/>
            </a:spcBef>
            <a:spcAft>
              <a:spcPts val="0"/>
            </a:spcAft>
          </a:pPr>
          <a:endParaRPr lang="en-AU" sz="2000" b="0"/>
        </a:p>
      </dgm:t>
    </dgm:pt>
    <dgm:pt modelId="{1E663E2F-75F6-4C63-BEB5-B8A7090BC6DC}" type="sibTrans" cxnId="{5ADD7C5D-197D-4CCD-B903-C8CFCAD5290D}">
      <dgm:prSet/>
      <dgm:spPr/>
      <dgm:t>
        <a:bodyPr/>
        <a:lstStyle/>
        <a:p>
          <a:pPr>
            <a:lnSpc>
              <a:spcPct val="100000"/>
            </a:lnSpc>
            <a:spcBef>
              <a:spcPts val="0"/>
            </a:spcBef>
            <a:spcAft>
              <a:spcPts val="0"/>
            </a:spcAft>
          </a:pPr>
          <a:endParaRPr lang="en-AU" sz="2000" b="0"/>
        </a:p>
      </dgm:t>
    </dgm:pt>
    <dgm:pt modelId="{8EEFAEC9-80BF-44AB-993C-49B92B534A48}">
      <dgm:prSet phldrT="[Text]" custT="1"/>
      <dgm:spPr/>
      <dgm:t>
        <a:bodyPr/>
        <a:lstStyle/>
        <a:p>
          <a:pPr>
            <a:lnSpc>
              <a:spcPct val="100000"/>
            </a:lnSpc>
            <a:spcBef>
              <a:spcPts val="0"/>
            </a:spcBef>
            <a:spcAft>
              <a:spcPts val="0"/>
            </a:spcAft>
          </a:pPr>
          <a:r>
            <a:rPr lang="en-AU" sz="2400" b="0" dirty="0"/>
            <a:t>Q2 </a:t>
          </a:r>
        </a:p>
        <a:p>
          <a:pPr>
            <a:lnSpc>
              <a:spcPct val="100000"/>
            </a:lnSpc>
            <a:spcBef>
              <a:spcPts val="0"/>
            </a:spcBef>
            <a:spcAft>
              <a:spcPts val="0"/>
            </a:spcAft>
          </a:pPr>
          <a:r>
            <a:rPr lang="en-AU" sz="2400" b="0" dirty="0"/>
            <a:t>2017</a:t>
          </a:r>
        </a:p>
      </dgm:t>
    </dgm:pt>
    <dgm:pt modelId="{D3C92F42-F321-47B7-B2C6-D2F5020DFFAA}" type="parTrans" cxnId="{624CB9D3-BF97-47C5-9724-E4E76B1932EB}">
      <dgm:prSet/>
      <dgm:spPr/>
      <dgm:t>
        <a:bodyPr/>
        <a:lstStyle/>
        <a:p>
          <a:pPr>
            <a:lnSpc>
              <a:spcPct val="100000"/>
            </a:lnSpc>
            <a:spcBef>
              <a:spcPts val="0"/>
            </a:spcBef>
            <a:spcAft>
              <a:spcPts val="0"/>
            </a:spcAft>
          </a:pPr>
          <a:endParaRPr lang="en-AU" sz="2000" b="0"/>
        </a:p>
      </dgm:t>
    </dgm:pt>
    <dgm:pt modelId="{D6DB751E-FF7E-4EFE-A66B-484741454241}" type="sibTrans" cxnId="{624CB9D3-BF97-47C5-9724-E4E76B1932EB}">
      <dgm:prSet/>
      <dgm:spPr/>
      <dgm:t>
        <a:bodyPr/>
        <a:lstStyle/>
        <a:p>
          <a:pPr>
            <a:lnSpc>
              <a:spcPct val="100000"/>
            </a:lnSpc>
            <a:spcBef>
              <a:spcPts val="0"/>
            </a:spcBef>
            <a:spcAft>
              <a:spcPts val="0"/>
            </a:spcAft>
          </a:pPr>
          <a:endParaRPr lang="en-AU" sz="2000" b="0"/>
        </a:p>
      </dgm:t>
    </dgm:pt>
    <dgm:pt modelId="{E0C739A6-E67C-44A7-9AA0-F6875AE5BCC8}" type="pres">
      <dgm:prSet presAssocID="{B22F18A4-981B-4457-B8DA-3EE40A5BC1F9}" presName="Name0" presStyleCnt="0">
        <dgm:presLayoutVars>
          <dgm:dir/>
          <dgm:resizeHandles val="exact"/>
        </dgm:presLayoutVars>
      </dgm:prSet>
      <dgm:spPr/>
    </dgm:pt>
    <dgm:pt modelId="{3A3137A0-452B-452E-B383-1E8E9489CB15}" type="pres">
      <dgm:prSet presAssocID="{9D35A92D-6178-44F9-A43F-52363C9B7C1A}" presName="parTxOnly" presStyleLbl="node1" presStyleIdx="0" presStyleCnt="5">
        <dgm:presLayoutVars>
          <dgm:bulletEnabled val="1"/>
        </dgm:presLayoutVars>
      </dgm:prSet>
      <dgm:spPr/>
    </dgm:pt>
    <dgm:pt modelId="{114CDA7E-EB66-4D8F-A76B-BC198AAC6BDC}" type="pres">
      <dgm:prSet presAssocID="{D6A56731-A8F9-4314-A1FD-202E275C4BED}" presName="parSpace" presStyleCnt="0"/>
      <dgm:spPr/>
    </dgm:pt>
    <dgm:pt modelId="{CF1435AF-BCC7-4C16-953C-26871AF4EE12}" type="pres">
      <dgm:prSet presAssocID="{185C1CC7-B078-42F3-8F9A-3128FAB551F8}" presName="parTxOnly" presStyleLbl="node1" presStyleIdx="1" presStyleCnt="5">
        <dgm:presLayoutVars>
          <dgm:bulletEnabled val="1"/>
        </dgm:presLayoutVars>
      </dgm:prSet>
      <dgm:spPr/>
    </dgm:pt>
    <dgm:pt modelId="{C35D05D6-844A-4070-9AD4-78991E99C1D6}" type="pres">
      <dgm:prSet presAssocID="{37300198-0620-4D46-9E18-67D47C929A5F}" presName="parSpace" presStyleCnt="0"/>
      <dgm:spPr/>
    </dgm:pt>
    <dgm:pt modelId="{A12F2E2C-BE25-45F0-AE82-91E54A182374}" type="pres">
      <dgm:prSet presAssocID="{83238115-B11D-43AC-A98E-ABC75E94A99B}" presName="parTxOnly" presStyleLbl="node1" presStyleIdx="2" presStyleCnt="5">
        <dgm:presLayoutVars>
          <dgm:bulletEnabled val="1"/>
        </dgm:presLayoutVars>
      </dgm:prSet>
      <dgm:spPr/>
    </dgm:pt>
    <dgm:pt modelId="{77F78C0A-D625-45BB-9E79-141A029CC5E0}" type="pres">
      <dgm:prSet presAssocID="{09F9A291-D15C-4DBC-B7D6-8A4044E5AE10}" presName="parSpace" presStyleCnt="0"/>
      <dgm:spPr/>
    </dgm:pt>
    <dgm:pt modelId="{3B39C344-0940-4243-96E9-FC4FC4F9E54D}" type="pres">
      <dgm:prSet presAssocID="{0E4E648A-6D41-4C20-8E1D-C2BE51E349D6}" presName="parTxOnly" presStyleLbl="node1" presStyleIdx="3" presStyleCnt="5">
        <dgm:presLayoutVars>
          <dgm:bulletEnabled val="1"/>
        </dgm:presLayoutVars>
      </dgm:prSet>
      <dgm:spPr/>
    </dgm:pt>
    <dgm:pt modelId="{22B7636A-7855-4485-A60E-DF84907AA719}" type="pres">
      <dgm:prSet presAssocID="{1E663E2F-75F6-4C63-BEB5-B8A7090BC6DC}" presName="parSpace" presStyleCnt="0"/>
      <dgm:spPr/>
    </dgm:pt>
    <dgm:pt modelId="{7FFA83F2-FC8A-4A94-9E52-01DE812B777B}" type="pres">
      <dgm:prSet presAssocID="{8EEFAEC9-80BF-44AB-993C-49B92B534A48}" presName="parTxOnly" presStyleLbl="node1" presStyleIdx="4" presStyleCnt="5">
        <dgm:presLayoutVars>
          <dgm:bulletEnabled val="1"/>
        </dgm:presLayoutVars>
      </dgm:prSet>
      <dgm:spPr/>
    </dgm:pt>
  </dgm:ptLst>
  <dgm:cxnLst>
    <dgm:cxn modelId="{C199B403-4EBD-4615-9E4B-305DD73C78C2}" srcId="{B22F18A4-981B-4457-B8DA-3EE40A5BC1F9}" destId="{9D35A92D-6178-44F9-A43F-52363C9B7C1A}" srcOrd="0" destOrd="0" parTransId="{D5B9D57E-FA26-4F07-A169-313D912406EA}" sibTransId="{D6A56731-A8F9-4314-A1FD-202E275C4BED}"/>
    <dgm:cxn modelId="{8DB4C411-372C-4588-B74B-93BD15DEF15F}" type="presOf" srcId="{8EEFAEC9-80BF-44AB-993C-49B92B534A48}" destId="{7FFA83F2-FC8A-4A94-9E52-01DE812B777B}" srcOrd="0" destOrd="0" presId="urn:microsoft.com/office/officeart/2005/8/layout/hChevron3"/>
    <dgm:cxn modelId="{5ADD7C5D-197D-4CCD-B903-C8CFCAD5290D}" srcId="{B22F18A4-981B-4457-B8DA-3EE40A5BC1F9}" destId="{0E4E648A-6D41-4C20-8E1D-C2BE51E349D6}" srcOrd="3" destOrd="0" parTransId="{6B45A454-AEE6-418E-BF88-3EF6C923417F}" sibTransId="{1E663E2F-75F6-4C63-BEB5-B8A7090BC6DC}"/>
    <dgm:cxn modelId="{3FD5EC62-3DA2-4F4E-942C-6C035FEF5F8C}" type="presOf" srcId="{0E4E648A-6D41-4C20-8E1D-C2BE51E349D6}" destId="{3B39C344-0940-4243-96E9-FC4FC4F9E54D}" srcOrd="0" destOrd="0" presId="urn:microsoft.com/office/officeart/2005/8/layout/hChevron3"/>
    <dgm:cxn modelId="{03662667-40BF-45E1-94D4-D5E19E28FF42}" type="presOf" srcId="{B22F18A4-981B-4457-B8DA-3EE40A5BC1F9}" destId="{E0C739A6-E67C-44A7-9AA0-F6875AE5BCC8}" srcOrd="0" destOrd="0" presId="urn:microsoft.com/office/officeart/2005/8/layout/hChevron3"/>
    <dgm:cxn modelId="{4702FD73-FD47-4810-996C-B756D60CE95E}" srcId="{B22F18A4-981B-4457-B8DA-3EE40A5BC1F9}" destId="{185C1CC7-B078-42F3-8F9A-3128FAB551F8}" srcOrd="1" destOrd="0" parTransId="{1F8C6792-E94F-4210-8D64-F5AD67BD3CC1}" sibTransId="{37300198-0620-4D46-9E18-67D47C929A5F}"/>
    <dgm:cxn modelId="{30488EA7-C813-4BAA-81E6-08030B1B079F}" type="presOf" srcId="{83238115-B11D-43AC-A98E-ABC75E94A99B}" destId="{A12F2E2C-BE25-45F0-AE82-91E54A182374}" srcOrd="0" destOrd="0" presId="urn:microsoft.com/office/officeart/2005/8/layout/hChevron3"/>
    <dgm:cxn modelId="{32761DB9-3B63-4FB7-B1BF-A0F8774B3BDD}" type="presOf" srcId="{9D35A92D-6178-44F9-A43F-52363C9B7C1A}" destId="{3A3137A0-452B-452E-B383-1E8E9489CB15}" srcOrd="0" destOrd="0" presId="urn:microsoft.com/office/officeart/2005/8/layout/hChevron3"/>
    <dgm:cxn modelId="{7EFF2AB9-C2C8-49E0-B28D-151138666744}" type="presOf" srcId="{185C1CC7-B078-42F3-8F9A-3128FAB551F8}" destId="{CF1435AF-BCC7-4C16-953C-26871AF4EE12}" srcOrd="0" destOrd="0" presId="urn:microsoft.com/office/officeart/2005/8/layout/hChevron3"/>
    <dgm:cxn modelId="{624CB9D3-BF97-47C5-9724-E4E76B1932EB}" srcId="{B22F18A4-981B-4457-B8DA-3EE40A5BC1F9}" destId="{8EEFAEC9-80BF-44AB-993C-49B92B534A48}" srcOrd="4" destOrd="0" parTransId="{D3C92F42-F321-47B7-B2C6-D2F5020DFFAA}" sibTransId="{D6DB751E-FF7E-4EFE-A66B-484741454241}"/>
    <dgm:cxn modelId="{54BE2FEE-02BE-409C-9426-96E84DC28A1F}" srcId="{B22F18A4-981B-4457-B8DA-3EE40A5BC1F9}" destId="{83238115-B11D-43AC-A98E-ABC75E94A99B}" srcOrd="2" destOrd="0" parTransId="{7C8C0602-0835-4F7F-864C-39F4B15E7BEB}" sibTransId="{09F9A291-D15C-4DBC-B7D6-8A4044E5AE10}"/>
    <dgm:cxn modelId="{CDADDAC9-8A42-4E1F-B80D-0D100227CFD8}" type="presParOf" srcId="{E0C739A6-E67C-44A7-9AA0-F6875AE5BCC8}" destId="{3A3137A0-452B-452E-B383-1E8E9489CB15}" srcOrd="0" destOrd="0" presId="urn:microsoft.com/office/officeart/2005/8/layout/hChevron3"/>
    <dgm:cxn modelId="{8FFF2838-00E6-41D3-A8A1-1ED3D2041A14}" type="presParOf" srcId="{E0C739A6-E67C-44A7-9AA0-F6875AE5BCC8}" destId="{114CDA7E-EB66-4D8F-A76B-BC198AAC6BDC}" srcOrd="1" destOrd="0" presId="urn:microsoft.com/office/officeart/2005/8/layout/hChevron3"/>
    <dgm:cxn modelId="{D6FF5673-C663-478A-8AD8-B1D0E31DB374}" type="presParOf" srcId="{E0C739A6-E67C-44A7-9AA0-F6875AE5BCC8}" destId="{CF1435AF-BCC7-4C16-953C-26871AF4EE12}" srcOrd="2" destOrd="0" presId="urn:microsoft.com/office/officeart/2005/8/layout/hChevron3"/>
    <dgm:cxn modelId="{0B1093DE-0271-459A-A0ED-1BF875E8EE83}" type="presParOf" srcId="{E0C739A6-E67C-44A7-9AA0-F6875AE5BCC8}" destId="{C35D05D6-844A-4070-9AD4-78991E99C1D6}" srcOrd="3" destOrd="0" presId="urn:microsoft.com/office/officeart/2005/8/layout/hChevron3"/>
    <dgm:cxn modelId="{CF5E671B-DB90-4C15-AE51-9518B7581520}" type="presParOf" srcId="{E0C739A6-E67C-44A7-9AA0-F6875AE5BCC8}" destId="{A12F2E2C-BE25-45F0-AE82-91E54A182374}" srcOrd="4" destOrd="0" presId="urn:microsoft.com/office/officeart/2005/8/layout/hChevron3"/>
    <dgm:cxn modelId="{E6F21848-B9C8-464C-9ACD-D72001C5316D}" type="presParOf" srcId="{E0C739A6-E67C-44A7-9AA0-F6875AE5BCC8}" destId="{77F78C0A-D625-45BB-9E79-141A029CC5E0}" srcOrd="5" destOrd="0" presId="urn:microsoft.com/office/officeart/2005/8/layout/hChevron3"/>
    <dgm:cxn modelId="{594AE658-2C44-4E49-A76F-EAD075C0A0D6}" type="presParOf" srcId="{E0C739A6-E67C-44A7-9AA0-F6875AE5BCC8}" destId="{3B39C344-0940-4243-96E9-FC4FC4F9E54D}" srcOrd="6" destOrd="0" presId="urn:microsoft.com/office/officeart/2005/8/layout/hChevron3"/>
    <dgm:cxn modelId="{1B6BE076-E868-48FC-986E-531951A99438}" type="presParOf" srcId="{E0C739A6-E67C-44A7-9AA0-F6875AE5BCC8}" destId="{22B7636A-7855-4485-A60E-DF84907AA719}" srcOrd="7" destOrd="0" presId="urn:microsoft.com/office/officeart/2005/8/layout/hChevron3"/>
    <dgm:cxn modelId="{84EA8319-02FE-4C03-9AAE-EEEE80C34933}" type="presParOf" srcId="{E0C739A6-E67C-44A7-9AA0-F6875AE5BCC8}" destId="{7FFA83F2-FC8A-4A94-9E52-01DE812B777B}"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137A0-452B-452E-B383-1E8E9489CB15}">
      <dsp:nvSpPr>
        <dsp:cNvPr id="0" name=""/>
        <dsp:cNvSpPr/>
      </dsp:nvSpPr>
      <dsp:spPr>
        <a:xfrm>
          <a:off x="1012" y="1797869"/>
          <a:ext cx="1975333" cy="79013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100000"/>
            </a:lnSpc>
            <a:spcBef>
              <a:spcPct val="0"/>
            </a:spcBef>
            <a:spcAft>
              <a:spcPts val="0"/>
            </a:spcAft>
            <a:buNone/>
          </a:pPr>
          <a:r>
            <a:rPr lang="en-AU" sz="2400" b="0" kern="1200" dirty="0"/>
            <a:t>Q2</a:t>
          </a:r>
        </a:p>
        <a:p>
          <a:pPr marL="0" lvl="0" indent="0" algn="ctr" defTabSz="1066800">
            <a:lnSpc>
              <a:spcPct val="100000"/>
            </a:lnSpc>
            <a:spcBef>
              <a:spcPct val="0"/>
            </a:spcBef>
            <a:spcAft>
              <a:spcPts val="0"/>
            </a:spcAft>
            <a:buNone/>
          </a:pPr>
          <a:r>
            <a:rPr lang="en-AU" sz="2400" b="0" kern="1200" dirty="0"/>
            <a:t>2016</a:t>
          </a:r>
        </a:p>
      </dsp:txBody>
      <dsp:txXfrm>
        <a:off x="1012" y="1797869"/>
        <a:ext cx="1777800" cy="790133"/>
      </dsp:txXfrm>
    </dsp:sp>
    <dsp:sp modelId="{CF1435AF-BCC7-4C16-953C-26871AF4EE12}">
      <dsp:nvSpPr>
        <dsp:cNvPr id="0" name=""/>
        <dsp:cNvSpPr/>
      </dsp:nvSpPr>
      <dsp:spPr>
        <a:xfrm>
          <a:off x="1581279" y="1797869"/>
          <a:ext cx="1975333" cy="79013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100000"/>
            </a:lnSpc>
            <a:spcBef>
              <a:spcPct val="0"/>
            </a:spcBef>
            <a:spcAft>
              <a:spcPts val="0"/>
            </a:spcAft>
            <a:buNone/>
          </a:pPr>
          <a:r>
            <a:rPr lang="en-AU" sz="2400" b="0" kern="1200" dirty="0"/>
            <a:t>Q3 </a:t>
          </a:r>
        </a:p>
        <a:p>
          <a:pPr marL="0" lvl="0" indent="0" algn="ctr" defTabSz="1066800">
            <a:lnSpc>
              <a:spcPct val="100000"/>
            </a:lnSpc>
            <a:spcBef>
              <a:spcPct val="0"/>
            </a:spcBef>
            <a:spcAft>
              <a:spcPts val="0"/>
            </a:spcAft>
            <a:buNone/>
          </a:pPr>
          <a:r>
            <a:rPr lang="en-AU" sz="2400" b="0" kern="1200" dirty="0"/>
            <a:t>2016</a:t>
          </a:r>
        </a:p>
      </dsp:txBody>
      <dsp:txXfrm>
        <a:off x="1976346" y="1797869"/>
        <a:ext cx="1185200" cy="790133"/>
      </dsp:txXfrm>
    </dsp:sp>
    <dsp:sp modelId="{A12F2E2C-BE25-45F0-AE82-91E54A182374}">
      <dsp:nvSpPr>
        <dsp:cNvPr id="0" name=""/>
        <dsp:cNvSpPr/>
      </dsp:nvSpPr>
      <dsp:spPr>
        <a:xfrm>
          <a:off x="3161545" y="1797869"/>
          <a:ext cx="1975333" cy="790133"/>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100000"/>
            </a:lnSpc>
            <a:spcBef>
              <a:spcPct val="0"/>
            </a:spcBef>
            <a:spcAft>
              <a:spcPts val="0"/>
            </a:spcAft>
            <a:buNone/>
          </a:pPr>
          <a:r>
            <a:rPr lang="en-AU" sz="2400" b="0" kern="1200" dirty="0"/>
            <a:t>Q4 </a:t>
          </a:r>
        </a:p>
        <a:p>
          <a:pPr marL="0" lvl="0" indent="0" algn="ctr" defTabSz="1066800">
            <a:lnSpc>
              <a:spcPct val="100000"/>
            </a:lnSpc>
            <a:spcBef>
              <a:spcPct val="0"/>
            </a:spcBef>
            <a:spcAft>
              <a:spcPts val="0"/>
            </a:spcAft>
            <a:buNone/>
          </a:pPr>
          <a:r>
            <a:rPr lang="en-AU" sz="2400" b="0" kern="1200" dirty="0"/>
            <a:t>2016</a:t>
          </a:r>
        </a:p>
      </dsp:txBody>
      <dsp:txXfrm>
        <a:off x="3556612" y="1797869"/>
        <a:ext cx="1185200" cy="790133"/>
      </dsp:txXfrm>
    </dsp:sp>
    <dsp:sp modelId="{3B39C344-0940-4243-96E9-FC4FC4F9E54D}">
      <dsp:nvSpPr>
        <dsp:cNvPr id="0" name=""/>
        <dsp:cNvSpPr/>
      </dsp:nvSpPr>
      <dsp:spPr>
        <a:xfrm>
          <a:off x="4741812" y="1797869"/>
          <a:ext cx="1975333" cy="790133"/>
        </a:xfrm>
        <a:prstGeom prst="chevron">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100000"/>
            </a:lnSpc>
            <a:spcBef>
              <a:spcPct val="0"/>
            </a:spcBef>
            <a:spcAft>
              <a:spcPts val="0"/>
            </a:spcAft>
            <a:buNone/>
          </a:pPr>
          <a:r>
            <a:rPr lang="en-AU" sz="2400" b="0" kern="1200" dirty="0"/>
            <a:t>Q1 </a:t>
          </a:r>
        </a:p>
        <a:p>
          <a:pPr marL="0" lvl="0" indent="0" algn="ctr" defTabSz="1066800">
            <a:lnSpc>
              <a:spcPct val="100000"/>
            </a:lnSpc>
            <a:spcBef>
              <a:spcPct val="0"/>
            </a:spcBef>
            <a:spcAft>
              <a:spcPts val="0"/>
            </a:spcAft>
            <a:buNone/>
          </a:pPr>
          <a:r>
            <a:rPr lang="en-AU" sz="2400" b="0" kern="1200" dirty="0"/>
            <a:t>2017</a:t>
          </a:r>
        </a:p>
      </dsp:txBody>
      <dsp:txXfrm>
        <a:off x="5136879" y="1797869"/>
        <a:ext cx="1185200" cy="790133"/>
      </dsp:txXfrm>
    </dsp:sp>
    <dsp:sp modelId="{7FFA83F2-FC8A-4A94-9E52-01DE812B777B}">
      <dsp:nvSpPr>
        <dsp:cNvPr id="0" name=""/>
        <dsp:cNvSpPr/>
      </dsp:nvSpPr>
      <dsp:spPr>
        <a:xfrm>
          <a:off x="6322078" y="1797869"/>
          <a:ext cx="1975333" cy="790133"/>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100000"/>
            </a:lnSpc>
            <a:spcBef>
              <a:spcPct val="0"/>
            </a:spcBef>
            <a:spcAft>
              <a:spcPts val="0"/>
            </a:spcAft>
            <a:buNone/>
          </a:pPr>
          <a:r>
            <a:rPr lang="en-AU" sz="2400" b="0" kern="1200" dirty="0"/>
            <a:t>Q2 </a:t>
          </a:r>
        </a:p>
        <a:p>
          <a:pPr marL="0" lvl="0" indent="0" algn="ctr" defTabSz="1066800">
            <a:lnSpc>
              <a:spcPct val="100000"/>
            </a:lnSpc>
            <a:spcBef>
              <a:spcPct val="0"/>
            </a:spcBef>
            <a:spcAft>
              <a:spcPts val="0"/>
            </a:spcAft>
            <a:buNone/>
          </a:pPr>
          <a:r>
            <a:rPr lang="en-AU" sz="2400" b="0" kern="1200" dirty="0"/>
            <a:t>2017</a:t>
          </a:r>
        </a:p>
      </dsp:txBody>
      <dsp:txXfrm>
        <a:off x="6717145" y="1797869"/>
        <a:ext cx="1185200" cy="7901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F7816-2A27-4A2E-B262-0C89886884DB}"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a:t>
            </a:fld>
            <a:endParaRPr lang="en-US"/>
          </a:p>
        </p:txBody>
      </p:sp>
    </p:spTree>
    <p:extLst>
      <p:ext uri="{BB962C8B-B14F-4D97-AF65-F5344CB8AC3E}">
        <p14:creationId xmlns:p14="http://schemas.microsoft.com/office/powerpoint/2010/main" val="159899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a:t>Remove customisations: </a:t>
            </a:r>
            <a:r>
              <a:rPr lang="en-AU" altLang="en-US" dirty="0"/>
              <a:t>Not purely rhetoric, we are pushing back hard when people ask for customisations. Where it is the only way, then of course we go ahead, but all other options are investigated such as queries, related content, CAF fields, etc.</a:t>
            </a:r>
          </a:p>
          <a:p>
            <a:endParaRPr lang="en-AU" altLang="en-US" dirty="0"/>
          </a:p>
          <a:p>
            <a:r>
              <a:rPr lang="en-AU" altLang="en-US" b="1" dirty="0"/>
              <a:t>Data integrity: </a:t>
            </a:r>
            <a:r>
              <a:rPr lang="en-AU" altLang="en-US" dirty="0"/>
              <a:t>I’ve spent a fair bit of time as both a user and a functional analyst on the research module. I’ve regularly been frustrated (as have many others on campus) with the integrity of some of our data. Supervisors being a big one – that executive is always interested in – and I’ve always found it hard to get a straight answer from the system.</a:t>
            </a:r>
          </a:p>
          <a:p>
            <a:endParaRPr lang="en-AU" altLang="en-US" dirty="0"/>
          </a:p>
          <a:p>
            <a:r>
              <a:rPr lang="en-AU" altLang="en-US" b="1" dirty="0"/>
              <a:t>New functionality: </a:t>
            </a:r>
            <a:r>
              <a:rPr lang="en-AU" altLang="en-US" dirty="0"/>
              <a:t>A couple of pieces of functionality from the new module jumped out at us. Evaluation management is something we’ve only just dabbled with, but would be very interested in looking further at – we think it has a range of other applications from scholarship award committees to admissions. Also the self-service tools. We’re currently running our own self-service though with the release of fluid are looking closely at the delivered functionality. Either to borrow from it or purchase it, we haven’t decided yet.</a:t>
            </a:r>
          </a:p>
          <a:p>
            <a:endParaRPr lang="en-AU" altLang="en-US" dirty="0"/>
          </a:p>
          <a:p>
            <a:endParaRPr lang="en-AU" altLang="en-US" dirty="0"/>
          </a:p>
        </p:txBody>
      </p:sp>
      <p:sp>
        <p:nvSpPr>
          <p:cNvPr id="4" name="Slide Number Placeholder 3"/>
          <p:cNvSpPr>
            <a:spLocks noGrp="1"/>
          </p:cNvSpPr>
          <p:nvPr>
            <p:ph type="sldNum" sz="quarter" idx="10"/>
          </p:nvPr>
        </p:nvSpPr>
        <p:spPr/>
        <p:txBody>
          <a:bodyPr/>
          <a:lstStyle/>
          <a:p>
            <a:fld id="{CD741181-854E-4982-AE1F-4433C05B9F07}" type="slidenum">
              <a:rPr lang="en-US" smtClean="0"/>
              <a:t>10</a:t>
            </a:fld>
            <a:endParaRPr lang="en-US"/>
          </a:p>
        </p:txBody>
      </p:sp>
    </p:spTree>
    <p:extLst>
      <p:ext uri="{BB962C8B-B14F-4D97-AF65-F5344CB8AC3E}">
        <p14:creationId xmlns:p14="http://schemas.microsoft.com/office/powerpoint/2010/main" val="238442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11</a:t>
            </a:fld>
            <a:endParaRPr lang="en-US"/>
          </a:p>
        </p:txBody>
      </p:sp>
    </p:spTree>
    <p:extLst>
      <p:ext uri="{BB962C8B-B14F-4D97-AF65-F5344CB8AC3E}">
        <p14:creationId xmlns:p14="http://schemas.microsoft.com/office/powerpoint/2010/main" val="3385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Run as a BAU project – initially came about as a pre-upgrade project to remove customisations</a:t>
            </a:r>
          </a:p>
          <a:p>
            <a:endParaRPr lang="en-AU" dirty="0"/>
          </a:p>
          <a:p>
            <a:r>
              <a:rPr lang="en-AU" dirty="0"/>
              <a:t>Both the functional and technical resources fluxed a little bit but 2 of each was probably a fair average for the project.</a:t>
            </a:r>
          </a:p>
          <a:p>
            <a:endParaRPr lang="en-AU" dirty="0"/>
          </a:p>
          <a:p>
            <a:r>
              <a:rPr lang="en-AU" dirty="0"/>
              <a:t>The timing was also a little vague as it had a couple of soft starts thanks to the 9.2 upgrade project and long tails, but again 6-9 months feels about right. The functional lead changed through the project which caused some disruption</a:t>
            </a:r>
          </a:p>
          <a:p>
            <a:endParaRPr lang="en-AU" dirty="0"/>
          </a:p>
          <a:p>
            <a:r>
              <a:rPr lang="en-AU" dirty="0"/>
              <a:t>Handled as a ‘migration’ and carefully avoided referring to it as an upgrade. Maintain existing functionality. Attempt to avoid</a:t>
            </a:r>
            <a:r>
              <a:rPr lang="en-AU" baseline="0" dirty="0"/>
              <a:t> interfering with business processes.</a:t>
            </a:r>
          </a:p>
          <a:p>
            <a:endParaRPr lang="en-AU" baseline="0" dirty="0"/>
          </a:p>
          <a:p>
            <a:r>
              <a:rPr lang="en-AU" baseline="0" dirty="0"/>
              <a:t>Candidature and Thesis Submission/Examination, Evaluation</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12</a:t>
            </a:fld>
            <a:endParaRPr lang="en-US"/>
          </a:p>
        </p:txBody>
      </p:sp>
    </p:spTree>
    <p:extLst>
      <p:ext uri="{BB962C8B-B14F-4D97-AF65-F5344CB8AC3E}">
        <p14:creationId xmlns:p14="http://schemas.microsoft.com/office/powerpoint/2010/main" val="60983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Last 3 months were the busiest. We decided to totally split the data/pages from the reports interfaces and put senior BA’s on each to help get us over the line.</a:t>
            </a:r>
          </a:p>
          <a:p>
            <a:endParaRPr lang="en-AU" dirty="0"/>
          </a:p>
          <a:p>
            <a:r>
              <a:rPr lang="en-AU" dirty="0"/>
              <a:t>Data migration was fairly complex and needed a fair bit of massaging through the</a:t>
            </a:r>
            <a:r>
              <a:rPr lang="en-AU" baseline="0" dirty="0"/>
              <a:t> testing process and a few tweaks post go-live.</a:t>
            </a:r>
          </a:p>
          <a:p>
            <a:r>
              <a:rPr lang="en-AU" baseline="0" dirty="0"/>
              <a:t>Cleansing bad data was a bit of an issue.</a:t>
            </a:r>
          </a:p>
          <a:p>
            <a:endParaRPr lang="en-AU" baseline="0" dirty="0"/>
          </a:p>
          <a:p>
            <a:r>
              <a:rPr lang="en-AU" baseline="0" dirty="0"/>
              <a:t>Setup a business reference group to provide input to the project.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13</a:t>
            </a:fld>
            <a:endParaRPr lang="en-US"/>
          </a:p>
        </p:txBody>
      </p:sp>
    </p:spTree>
    <p:extLst>
      <p:ext uri="{BB962C8B-B14F-4D97-AF65-F5344CB8AC3E}">
        <p14:creationId xmlns:p14="http://schemas.microsoft.com/office/powerpoint/2010/main" val="194945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14</a:t>
            </a:fld>
            <a:endParaRPr lang="en-US"/>
          </a:p>
        </p:txBody>
      </p:sp>
    </p:spTree>
    <p:extLst>
      <p:ext uri="{BB962C8B-B14F-4D97-AF65-F5344CB8AC3E}">
        <p14:creationId xmlns:p14="http://schemas.microsoft.com/office/powerpoint/2010/main" val="2233778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bit redundant to say but…the first step was to understand the new functionality and new business process. The pages were different. The structures were different. In many cases the way to record particular actions was substantially different. Being candid, I’d say we didn’t spend quite enough time on this activity as we were still getting surprises well into the testing process.</a:t>
            </a:r>
          </a:p>
          <a:p>
            <a:endParaRPr lang="en-AU" dirty="0"/>
          </a:p>
          <a:p>
            <a:r>
              <a:rPr lang="en-AU" b="1" dirty="0"/>
              <a:t>Testing approach: </a:t>
            </a:r>
          </a:p>
          <a:p>
            <a:pPr marL="171450" indent="-171450">
              <a:buFontTx/>
              <a:buChar char="-"/>
            </a:pPr>
            <a:r>
              <a:rPr lang="en-AU" dirty="0"/>
              <a:t>Front</a:t>
            </a:r>
            <a:r>
              <a:rPr lang="en-AU" baseline="0" dirty="0"/>
              <a:t> end checks</a:t>
            </a:r>
          </a:p>
          <a:p>
            <a:pPr marL="171450" indent="-171450">
              <a:buFontTx/>
              <a:buChar char="-"/>
            </a:pPr>
            <a:r>
              <a:rPr lang="en-AU" baseline="0" dirty="0"/>
              <a:t>SQL compares of numbers</a:t>
            </a:r>
          </a:p>
          <a:p>
            <a:pPr marL="171450" indent="-171450">
              <a:buFontTx/>
              <a:buChar char="-"/>
            </a:pPr>
            <a:r>
              <a:rPr lang="en-AU" baseline="0" dirty="0"/>
              <a:t>SQL compare of key fields</a:t>
            </a:r>
          </a:p>
          <a:p>
            <a:pPr marL="171450" indent="-171450">
              <a:buFontTx/>
              <a:buChar char="-"/>
            </a:pPr>
            <a:r>
              <a:rPr lang="en-AU" dirty="0"/>
              <a:t>Robot to insert</a:t>
            </a:r>
            <a:r>
              <a:rPr lang="en-AU" baseline="0" dirty="0"/>
              <a:t> new rows and trigger </a:t>
            </a:r>
            <a:r>
              <a:rPr lang="en-AU" baseline="0" dirty="0" err="1"/>
              <a:t>recalc</a:t>
            </a:r>
            <a:r>
              <a:rPr lang="en-AU" baseline="0" dirty="0"/>
              <a:t> followed by more SQL data compares</a:t>
            </a:r>
          </a:p>
          <a:p>
            <a:pPr marL="171450" indent="-171450">
              <a:buFontTx/>
              <a:buChar char="-"/>
            </a:pPr>
            <a:endParaRPr lang="en-AU" baseline="0" dirty="0"/>
          </a:p>
          <a:p>
            <a:pPr marL="171450" indent="-171450">
              <a:buFontTx/>
              <a:buChar char="-"/>
            </a:pPr>
            <a:r>
              <a:rPr lang="en-AU" baseline="0" dirty="0"/>
              <a:t>At the end of the day, we had the vast majority of data migrated cleanly, though we did have perhaps a hundred students that had to be manually corrected which were identified prior to conversion due to one reason or another.</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15</a:t>
            </a:fld>
            <a:endParaRPr lang="en-US"/>
          </a:p>
        </p:txBody>
      </p:sp>
    </p:spTree>
    <p:extLst>
      <p:ext uri="{BB962C8B-B14F-4D97-AF65-F5344CB8AC3E}">
        <p14:creationId xmlns:p14="http://schemas.microsoft.com/office/powerpoint/2010/main" val="378881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baseline="0" dirty="0"/>
              <a:t>Changed Data structures:</a:t>
            </a:r>
          </a:p>
          <a:p>
            <a:pPr marL="228600" indent="-228600">
              <a:buAutoNum type="arabicParenR"/>
            </a:pPr>
            <a:r>
              <a:rPr lang="en-AU" baseline="0" dirty="0"/>
              <a:t>Changed keys – supervisor data has a student career number (which is great) but matching the data where it had changed program across </a:t>
            </a:r>
            <a:r>
              <a:rPr lang="en-AU" baseline="0" dirty="0" err="1"/>
              <a:t>effdt</a:t>
            </a:r>
            <a:r>
              <a:rPr lang="en-AU" baseline="0" dirty="0"/>
              <a:t> was messy.</a:t>
            </a:r>
          </a:p>
          <a:p>
            <a:pPr marL="228600" indent="-228600">
              <a:buAutoNum type="arabicParenR"/>
            </a:pPr>
            <a:r>
              <a:rPr lang="en-AU" baseline="0" dirty="0"/>
              <a:t>Significant changes to records (elimination of records) – leave, credit and load are now recorded in very different ways – all stored in the stack. This created some issues both in terms of logic and data cleansing. E.g. no rows can exist while a student is on leave which was possible in the old system.</a:t>
            </a:r>
          </a:p>
          <a:p>
            <a:pPr marL="228600" indent="-228600">
              <a:buAutoNum type="arabicParen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First migrated all data from candidature across (including each max submission date) and were trying to insert the leave/credit/load change rows without breaking the submissions dates migrated across. After running round in circles with increasingly convoluted code, we then </a:t>
            </a:r>
            <a:r>
              <a:rPr lang="en-AU" baseline="0" dirty="0"/>
              <a:t>changed to only migrate the minimum rows for candidature and rebuild everything from the bottom up. As mentioned on the previous slide, we then ran many </a:t>
            </a:r>
            <a:r>
              <a:rPr lang="en-AU" baseline="0" dirty="0" err="1"/>
              <a:t>sql</a:t>
            </a:r>
            <a:r>
              <a:rPr lang="en-AU" baseline="0" dirty="0"/>
              <a:t> compares to ensure the data matched.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indent="0">
              <a:buNone/>
            </a:pPr>
            <a:r>
              <a:rPr lang="en-AU" b="1" dirty="0"/>
              <a:t>Historical data:</a:t>
            </a:r>
          </a:p>
          <a:p>
            <a:pPr marL="0" indent="0">
              <a:buNone/>
            </a:pPr>
            <a:r>
              <a:rPr lang="en-AU" dirty="0"/>
              <a:t>We had candidate data for non-research programs (from somewhere).</a:t>
            </a:r>
          </a:p>
          <a:p>
            <a:pPr marL="0" indent="0">
              <a:buNone/>
            </a:pPr>
            <a:r>
              <a:rPr lang="en-AU" dirty="0"/>
              <a:t>We had Thesis data without candidature.</a:t>
            </a:r>
          </a:p>
          <a:p>
            <a:pPr marL="0" indent="0">
              <a:buNone/>
            </a:pPr>
            <a:r>
              <a:rPr lang="en-AU" dirty="0"/>
              <a:t>Supervisors without consumption.</a:t>
            </a:r>
          </a:p>
          <a:p>
            <a:pPr marL="0" indent="0">
              <a:buNone/>
            </a:pPr>
            <a:endParaRPr lang="en-AU" dirty="0"/>
          </a:p>
          <a:p>
            <a:pPr marL="0" indent="0">
              <a:buNone/>
            </a:pPr>
            <a:r>
              <a:rPr lang="en-AU" b="1" dirty="0"/>
              <a:t>Changing requirements:</a:t>
            </a:r>
          </a:p>
          <a:p>
            <a:pPr marL="0" indent="0">
              <a:buNone/>
            </a:pPr>
            <a:r>
              <a:rPr lang="en-AU" dirty="0"/>
              <a:t>Linked to above, we formulated our rules for the conversion and then had to change them when testing the data – probably should have come up in analysis. According to business rules, a thesis status of pending indicated a grade of ‘minor amendments’. Post go-live we were advised there were a couple of hundred students who were incorrectly coded as pending with a grade of ‘revise and resubmit’.</a:t>
            </a:r>
          </a:p>
          <a:p>
            <a:pPr marL="0" indent="0">
              <a:buNone/>
            </a:pPr>
            <a:endParaRPr lang="en-AU" dirty="0"/>
          </a:p>
          <a:p>
            <a:pPr marL="0" indent="0">
              <a:buNone/>
            </a:pPr>
            <a:r>
              <a:rPr lang="en-AU" b="1" dirty="0"/>
              <a:t>Unexpected issues:</a:t>
            </a:r>
          </a:p>
          <a:p>
            <a:pPr marL="0" indent="0">
              <a:buNone/>
            </a:pPr>
            <a:r>
              <a:rPr lang="en-AU" dirty="0"/>
              <a:t>We stumbled a little with the connection with the Admissions module. We had staff turn-over through the middle of the project and this impacted our testing and understanding of the product – some knowledge was lost. Once we went live, we quickly realised the dependency hadn’t been thoroughly identified and this required additional data manipulation and Oracle bug fixes.</a:t>
            </a:r>
          </a:p>
        </p:txBody>
      </p:sp>
      <p:sp>
        <p:nvSpPr>
          <p:cNvPr id="4" name="Slide Number Placeholder 3"/>
          <p:cNvSpPr>
            <a:spLocks noGrp="1"/>
          </p:cNvSpPr>
          <p:nvPr>
            <p:ph type="sldNum" sz="quarter" idx="10"/>
          </p:nvPr>
        </p:nvSpPr>
        <p:spPr/>
        <p:txBody>
          <a:bodyPr/>
          <a:lstStyle/>
          <a:p>
            <a:fld id="{CD741181-854E-4982-AE1F-4433C05B9F07}" type="slidenum">
              <a:rPr lang="en-US" smtClean="0"/>
              <a:t>16</a:t>
            </a:fld>
            <a:endParaRPr lang="en-US"/>
          </a:p>
        </p:txBody>
      </p:sp>
    </p:spTree>
    <p:extLst>
      <p:ext uri="{BB962C8B-B14F-4D97-AF65-F5344CB8AC3E}">
        <p14:creationId xmlns:p14="http://schemas.microsoft.com/office/powerpoint/2010/main" val="415215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17</a:t>
            </a:fld>
            <a:endParaRPr lang="en-US"/>
          </a:p>
        </p:txBody>
      </p:sp>
    </p:spTree>
    <p:extLst>
      <p:ext uri="{BB962C8B-B14F-4D97-AF65-F5344CB8AC3E}">
        <p14:creationId xmlns:p14="http://schemas.microsoft.com/office/powerpoint/2010/main" val="166647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Numbers</a:t>
            </a:r>
            <a:r>
              <a:rPr lang="en-AU" baseline="0" dirty="0"/>
              <a:t> were from an early analysis and may have changed a little – but should be fairly close.</a:t>
            </a:r>
          </a:p>
          <a:p>
            <a:endParaRPr lang="en-AU" baseline="0" dirty="0"/>
          </a:p>
          <a:p>
            <a:r>
              <a:rPr lang="en-AU" baseline="0" dirty="0"/>
              <a:t>Our analysis was that the product was a good fit (as you would expect) with a few additional enhancements required. </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18</a:t>
            </a:fld>
            <a:endParaRPr lang="en-US"/>
          </a:p>
        </p:txBody>
      </p:sp>
    </p:spTree>
    <p:extLst>
      <p:ext uri="{BB962C8B-B14F-4D97-AF65-F5344CB8AC3E}">
        <p14:creationId xmlns:p14="http://schemas.microsoft.com/office/powerpoint/2010/main" val="3578805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a:t>
            </a:r>
          </a:p>
          <a:p>
            <a:pPr marL="228600" indent="-228600">
              <a:buAutoNum type="arabicParenR"/>
            </a:pPr>
            <a:r>
              <a:rPr lang="en-AU" dirty="0"/>
              <a:t>Create new dropdown for Leave Reason when Status = LEAVE is selected</a:t>
            </a:r>
          </a:p>
          <a:p>
            <a:pPr marL="228600" indent="-228600">
              <a:buAutoNum type="arabicParenR"/>
            </a:pPr>
            <a:endParaRPr lang="en-AU" dirty="0"/>
          </a:p>
          <a:p>
            <a:pPr marL="0" indent="0">
              <a:buNone/>
            </a:pPr>
            <a:r>
              <a:rPr lang="en-AU" b="1" dirty="0"/>
              <a:t>Bug:</a:t>
            </a:r>
          </a:p>
          <a:p>
            <a:pPr marL="228600" indent="-228600">
              <a:buAutoNum type="arabicParenR"/>
            </a:pPr>
            <a:r>
              <a:rPr lang="en-AU" dirty="0"/>
              <a:t>Prevent adding of multiple effective dated rows in Consumption and Submission stack. If multiple rows are added then calculation of number of Days consumed, Remaining and Final Submission dates are derived/</a:t>
            </a:r>
            <a:r>
              <a:rPr lang="en-AU" dirty="0" err="1"/>
              <a:t>calculted</a:t>
            </a:r>
            <a:r>
              <a:rPr lang="en-AU" dirty="0"/>
              <a:t> incorrectly.</a:t>
            </a:r>
          </a:p>
          <a:p>
            <a:pPr marL="228600" indent="-228600">
              <a:buAutoNum type="arabicParenR"/>
            </a:pPr>
            <a:endParaRPr lang="en-AU" dirty="0"/>
          </a:p>
          <a:p>
            <a:pPr marL="228600" indent="-228600">
              <a:buAutoNum type="arabicParenR"/>
            </a:pPr>
            <a:r>
              <a:rPr lang="en-AU" dirty="0"/>
              <a:t>Prevent Retrospective Effective Dated Row Changes. System allows the user to add/remove/change (in correction mode) rows with effective dates less than the maximum date in Consumption and Submission stack. This will result in incorrect data in the Consumption and Submission stack and system will not calculate the Final Submission Date and Days Remaining correctly.</a:t>
            </a:r>
          </a:p>
          <a:p>
            <a:pPr marL="228600" indent="-228600">
              <a:buAutoNum type="arabicParenR"/>
            </a:pPr>
            <a:endParaRPr lang="en-AU" dirty="0"/>
          </a:p>
          <a:p>
            <a:pPr marL="228600" indent="-228600">
              <a:buAutoNum type="arabicParenR"/>
            </a:pPr>
            <a:r>
              <a:rPr lang="en-AU" dirty="0"/>
              <a:t>Changes to Final Submission Date when new Effective Date row is added and Eff Date &gt; Calculated Maximum Submission Date of previous row. To prevent inconsistency of FSD and CFSD when adding a new row when  Eff Date &gt; Calculated Maximum Submission Date of previous row.</a:t>
            </a:r>
          </a:p>
          <a:p>
            <a:pPr marL="228600" indent="-228600">
              <a:buAutoNum type="arabicParenR"/>
            </a:pPr>
            <a:endParaRPr lang="en-AU" dirty="0"/>
          </a:p>
          <a:p>
            <a:pPr marL="228600" indent="-228600">
              <a:buAutoNum type="arabicParenR"/>
            </a:pPr>
            <a:r>
              <a:rPr lang="en-AU" dirty="0"/>
              <a:t>The minimum submission date is set based on a simple formula – depending on config but according to our rules [Max submission date] – [start date] divided by two. It sounds legit and works when things stay clean, but…when students exceed the minimum submission date and then take leave (which change the max submission date), the results are not what we would expect. I suspect this should be working off the total number of days allowed instead.</a:t>
            </a:r>
          </a:p>
          <a:p>
            <a:pPr marL="0" indent="0">
              <a:buNone/>
            </a:pPr>
            <a:endParaRPr lang="en-AU" dirty="0"/>
          </a:p>
          <a:p>
            <a:pPr marL="228600" indent="-228600">
              <a:buAutoNum type="arabicParen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19</a:t>
            </a:fld>
            <a:endParaRPr lang="en-US"/>
          </a:p>
        </p:txBody>
      </p:sp>
    </p:spTree>
    <p:extLst>
      <p:ext uri="{BB962C8B-B14F-4D97-AF65-F5344CB8AC3E}">
        <p14:creationId xmlns:p14="http://schemas.microsoft.com/office/powerpoint/2010/main" val="405064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a:t>
            </a:fld>
            <a:endParaRPr lang="en-US"/>
          </a:p>
        </p:txBody>
      </p:sp>
    </p:spTree>
    <p:extLst>
      <p:ext uri="{BB962C8B-B14F-4D97-AF65-F5344CB8AC3E}">
        <p14:creationId xmlns:p14="http://schemas.microsoft.com/office/powerpoint/2010/main" val="112110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a:t>
            </a:r>
          </a:p>
          <a:p>
            <a:pPr marL="228600" indent="-228600">
              <a:buAutoNum type="arabicParenR"/>
            </a:pPr>
            <a:r>
              <a:rPr lang="en-AU" dirty="0"/>
              <a:t>Create new dropdown for Leave Reason when Status = LEAVE is selected</a:t>
            </a:r>
          </a:p>
          <a:p>
            <a:pPr marL="228600" indent="-228600">
              <a:buAutoNum type="arabicParenR"/>
            </a:pPr>
            <a:endParaRPr lang="en-AU" dirty="0"/>
          </a:p>
          <a:p>
            <a:pPr marL="0" indent="0">
              <a:buNone/>
            </a:pPr>
            <a:r>
              <a:rPr lang="en-AU" b="1" dirty="0"/>
              <a:t>Bug:</a:t>
            </a:r>
          </a:p>
          <a:p>
            <a:pPr marL="228600" indent="-228600">
              <a:buAutoNum type="arabicParenR"/>
            </a:pPr>
            <a:r>
              <a:rPr lang="en-AU" dirty="0"/>
              <a:t>Prevent adding of multiple effective dated rows in Consumption and Submission stack. If multiple rows are added then calculation of number of Days consumed, Remaining and Final Submission dates are derived/</a:t>
            </a:r>
            <a:r>
              <a:rPr lang="en-AU" dirty="0" err="1"/>
              <a:t>calculted</a:t>
            </a:r>
            <a:r>
              <a:rPr lang="en-AU" dirty="0"/>
              <a:t> incorrectly.</a:t>
            </a:r>
          </a:p>
          <a:p>
            <a:pPr marL="228600" indent="-228600">
              <a:buAutoNum type="arabicParenR"/>
            </a:pPr>
            <a:endParaRPr lang="en-AU" dirty="0"/>
          </a:p>
          <a:p>
            <a:pPr marL="228600" indent="-228600">
              <a:buAutoNum type="arabicParenR"/>
            </a:pPr>
            <a:r>
              <a:rPr lang="en-AU" dirty="0"/>
              <a:t>Prevent Retrospective Effective Dated Row Changes. System allows the user to add/remove/change (in correction mode) rows with effective dates less than the maximum date in Consumption and Submission stack. This will result in incorrect data in the Consumption and Submission stack and system will not calculate the Final Submission Date and Days Remaining correctly.</a:t>
            </a:r>
          </a:p>
          <a:p>
            <a:pPr marL="228600" indent="-228600">
              <a:buAutoNum type="arabicParenR"/>
            </a:pPr>
            <a:endParaRPr lang="en-AU" dirty="0"/>
          </a:p>
          <a:p>
            <a:pPr marL="228600" indent="-228600">
              <a:buAutoNum type="arabicParenR"/>
            </a:pPr>
            <a:r>
              <a:rPr lang="en-AU" dirty="0"/>
              <a:t>Changes to Final Submission Date when new Effective Date row is added and Eff Date &gt; Calculated Maximum Submission Date of previous row. To prevent inconsistency of FSD and CFSD when adding a new row when  Eff Date &gt; Calculated Maximum Submission Date of previous row.</a:t>
            </a:r>
          </a:p>
          <a:p>
            <a:pPr marL="228600" indent="-228600">
              <a:buAutoNum type="arabicParenR"/>
            </a:pPr>
            <a:endParaRPr lang="en-AU" dirty="0"/>
          </a:p>
          <a:p>
            <a:pPr marL="228600" indent="-228600">
              <a:buAutoNum type="arabicParenR"/>
            </a:pPr>
            <a:r>
              <a:rPr lang="en-AU" dirty="0"/>
              <a:t>The minimum submission date is set based on a simple formula – depending on config but according to our rules [Max submission date] – [start date] divided by two. It sounds legit and works when things stay clean, but…when students exceed the minimum submission date and then take leave (which change the max submission date), the results are not what we would expect. I suspect this should be working off the total number of days allowed instead.</a:t>
            </a:r>
          </a:p>
          <a:p>
            <a:pPr marL="0" indent="0">
              <a:buNone/>
            </a:pPr>
            <a:endParaRPr lang="en-AU" dirty="0"/>
          </a:p>
          <a:p>
            <a:pPr marL="228600" indent="-228600">
              <a:buAutoNum type="arabicParen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20</a:t>
            </a:fld>
            <a:endParaRPr lang="en-US"/>
          </a:p>
        </p:txBody>
      </p:sp>
    </p:spTree>
    <p:extLst>
      <p:ext uri="{BB962C8B-B14F-4D97-AF65-F5344CB8AC3E}">
        <p14:creationId xmlns:p14="http://schemas.microsoft.com/office/powerpoint/2010/main" val="241412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a:t>
            </a:r>
          </a:p>
          <a:p>
            <a:pPr marL="228600" indent="-228600">
              <a:buAutoNum type="arabicParenR"/>
            </a:pPr>
            <a:r>
              <a:rPr lang="en-AU" dirty="0"/>
              <a:t>Create new dropdown for Leave Reason when Status = LEAVE is selected</a:t>
            </a:r>
          </a:p>
          <a:p>
            <a:pPr marL="228600" indent="-228600">
              <a:buAutoNum type="arabicParenR"/>
            </a:pPr>
            <a:endParaRPr lang="en-AU" dirty="0"/>
          </a:p>
          <a:p>
            <a:pPr marL="0" indent="0">
              <a:buNone/>
            </a:pPr>
            <a:r>
              <a:rPr lang="en-AU" b="1" dirty="0"/>
              <a:t>Bug:</a:t>
            </a:r>
          </a:p>
          <a:p>
            <a:pPr marL="228600" indent="-228600">
              <a:buAutoNum type="arabicParenR"/>
            </a:pPr>
            <a:r>
              <a:rPr lang="en-AU" dirty="0"/>
              <a:t>Prevent adding of multiple effective dated rows in Consumption and Submission stack. If multiple rows are added then calculation of number of Days consumed, Remaining and Final Submission dates are derived/</a:t>
            </a:r>
            <a:r>
              <a:rPr lang="en-AU" dirty="0" err="1"/>
              <a:t>calculted</a:t>
            </a:r>
            <a:r>
              <a:rPr lang="en-AU" dirty="0"/>
              <a:t> incorrectly.</a:t>
            </a:r>
          </a:p>
          <a:p>
            <a:pPr marL="228600" indent="-228600">
              <a:buAutoNum type="arabicParenR"/>
            </a:pPr>
            <a:endParaRPr lang="en-AU" dirty="0"/>
          </a:p>
          <a:p>
            <a:pPr marL="228600" indent="-228600">
              <a:buAutoNum type="arabicParenR"/>
            </a:pPr>
            <a:r>
              <a:rPr lang="en-AU" dirty="0"/>
              <a:t>Prevent Retrospective Effective Dated Row Changes. System allows the user to add/remove/change (in correction mode) rows with effective dates less than the maximum date in Consumption and Submission stack. This will result in incorrect data in the Consumption and Submission stack and system will not calculate the Final Submission Date and Days Remaining correctly.</a:t>
            </a:r>
          </a:p>
          <a:p>
            <a:pPr marL="228600" indent="-228600">
              <a:buAutoNum type="arabicParenR"/>
            </a:pPr>
            <a:endParaRPr lang="en-AU" dirty="0"/>
          </a:p>
          <a:p>
            <a:pPr marL="228600" indent="-228600">
              <a:buAutoNum type="arabicParenR"/>
            </a:pPr>
            <a:r>
              <a:rPr lang="en-AU" dirty="0"/>
              <a:t>Changes to Final Submission Date when new Effective Date row is added and Eff Date &gt; Calculated Maximum Submission Date of previous row. To prevent inconsistency of FSD and CFSD when adding a new row when  Eff Date &gt; Calculated Maximum Submission Date of previous row.</a:t>
            </a:r>
          </a:p>
          <a:p>
            <a:pPr marL="228600" indent="-228600">
              <a:buAutoNum type="arabicParenR"/>
            </a:pPr>
            <a:endParaRPr lang="en-AU" dirty="0"/>
          </a:p>
          <a:p>
            <a:pPr marL="228600" indent="-228600">
              <a:buAutoNum type="arabicParenR"/>
            </a:pPr>
            <a:r>
              <a:rPr lang="en-AU" dirty="0"/>
              <a:t>The minimum submission date is set based on a simple formula – depending on config but according to our rules [Max submission date] – [start date] divided by two. It sounds legit and works when things stay clean, but…when students exceed the minimum submission date and then take leave (which change the max submission date), the results are not what we would expect. I suspect this should be working off the total number of days allowed instead.</a:t>
            </a:r>
          </a:p>
          <a:p>
            <a:pPr marL="0" indent="0">
              <a:buNone/>
            </a:pPr>
            <a:endParaRPr lang="en-AU" dirty="0"/>
          </a:p>
          <a:p>
            <a:pPr marL="228600" indent="-228600">
              <a:buAutoNum type="arabicParen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21</a:t>
            </a:fld>
            <a:endParaRPr lang="en-US"/>
          </a:p>
        </p:txBody>
      </p:sp>
    </p:spTree>
    <p:extLst>
      <p:ext uri="{BB962C8B-B14F-4D97-AF65-F5344CB8AC3E}">
        <p14:creationId xmlns:p14="http://schemas.microsoft.com/office/powerpoint/2010/main" val="3209222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a:t>
            </a:r>
          </a:p>
          <a:p>
            <a:pPr marL="228600" indent="-228600">
              <a:buAutoNum type="arabicParenR"/>
            </a:pPr>
            <a:r>
              <a:rPr lang="en-AU" dirty="0"/>
              <a:t>Disable Supervisor Selection. The confusion arises due to the fact that system allows user to select different Supervisors at both Supervisor section level and Supervisor Details section.</a:t>
            </a:r>
          </a:p>
          <a:p>
            <a:pPr marL="0" indent="0">
              <a:buNone/>
            </a:pPr>
            <a:r>
              <a:rPr lang="en-AU" dirty="0"/>
              <a:t>	Proposed Solution:</a:t>
            </a:r>
          </a:p>
          <a:p>
            <a:pPr marL="0" indent="0">
              <a:buNone/>
            </a:pPr>
            <a:r>
              <a:rPr lang="en-AU" dirty="0"/>
              <a:t>	User is unable to select a new Supervisor in Supervisor Details section. This will force the user to add a new 	Supervisor at the top level (under Supervisor Section).</a:t>
            </a:r>
          </a:p>
          <a:p>
            <a:pPr marL="0" indent="0">
              <a:buNone/>
            </a:pPr>
            <a:endParaRPr lang="en-AU" dirty="0"/>
          </a:p>
          <a:p>
            <a:pPr marL="228600" indent="-228600">
              <a:buFont typeface="+mj-lt"/>
              <a:buAutoNum type="arabicParenR" startAt="2"/>
            </a:pPr>
            <a:r>
              <a:rPr lang="en-AU" dirty="0"/>
              <a:t>Supervisor Page Changes (Disable Supervisor and Supervisor Role Selection)</a:t>
            </a:r>
          </a:p>
          <a:p>
            <a:pPr marL="0" indent="0">
              <a:buNone/>
            </a:pPr>
            <a:endParaRPr lang="en-AU" dirty="0"/>
          </a:p>
          <a:p>
            <a:pPr marL="457200" lvl="1" indent="0">
              <a:buNone/>
            </a:pPr>
            <a:r>
              <a:rPr lang="en-AU" b="1" dirty="0"/>
              <a:t>Rule 1:  </a:t>
            </a:r>
            <a:r>
              <a:rPr lang="en-AU" dirty="0"/>
              <a:t>Prevent addition of multiple rows at "Supervisor Details" section</a:t>
            </a:r>
          </a:p>
          <a:p>
            <a:pPr marL="457200" lvl="1" indent="0">
              <a:buNone/>
            </a:pPr>
            <a:r>
              <a:rPr lang="en-AU" dirty="0"/>
              <a:t>User must first save row at “Supervisor Details" section before a new row is added</a:t>
            </a:r>
          </a:p>
          <a:p>
            <a:pPr marL="457200" lvl="1" indent="0">
              <a:buNone/>
            </a:pPr>
            <a:r>
              <a:rPr lang="en-AU" b="1" dirty="0"/>
              <a:t>Rule 2: </a:t>
            </a:r>
            <a:r>
              <a:rPr lang="en-AU" dirty="0"/>
              <a:t>Force user to select "Supervisor" and "Supervisor Role" when saving the row.</a:t>
            </a:r>
          </a:p>
          <a:p>
            <a:pPr marL="457200" lvl="1" indent="0">
              <a:buNone/>
            </a:pPr>
            <a:r>
              <a:rPr lang="en-AU" b="1" dirty="0"/>
              <a:t>Rule 3: </a:t>
            </a:r>
            <a:r>
              <a:rPr lang="en-AU" dirty="0"/>
              <a:t>When adding a new row (+), copy the "Supervisor" and "Supervisor Role" from previous row and disable selection of both in all rows.</a:t>
            </a:r>
          </a:p>
          <a:p>
            <a:pPr marL="457200" lvl="1" indent="0">
              <a:buNone/>
            </a:pPr>
            <a:r>
              <a:rPr lang="en-AU" b="1" dirty="0"/>
              <a:t>Rule 4: </a:t>
            </a:r>
            <a:r>
              <a:rPr lang="en-AU" dirty="0"/>
              <a:t>When Effective Status = Inactive for a row, system must prompt user to enter End Date</a:t>
            </a:r>
          </a:p>
          <a:p>
            <a:pPr marL="457200" lvl="1" indent="0">
              <a:buNone/>
            </a:pPr>
            <a:r>
              <a:rPr lang="en-AU" b="1" dirty="0"/>
              <a:t>Rule 5: </a:t>
            </a:r>
            <a:r>
              <a:rPr lang="en-AU" dirty="0"/>
              <a:t>System must not allow user to add a new row on top of an Inactive Supervisor row.</a:t>
            </a:r>
          </a:p>
          <a:p>
            <a:pPr marL="228600" indent="-228600">
              <a:buAutoNum type="arabicParenR"/>
            </a:pPr>
            <a:endParaRPr lang="en-AU" dirty="0"/>
          </a:p>
          <a:p>
            <a:pPr marL="228600" indent="-228600">
              <a:buFont typeface="+mj-lt"/>
              <a:buAutoNum type="arabicParenR" startAt="3"/>
            </a:pPr>
            <a:r>
              <a:rPr lang="en-AU" dirty="0"/>
              <a:t>Hide Primary Supervisor Label and Checkbox </a:t>
            </a:r>
          </a:p>
          <a:p>
            <a:pPr marL="228600" indent="-228600">
              <a:buAutoNum type="arabicParenR"/>
            </a:pPr>
            <a:endParaRPr lang="en-AU" dirty="0"/>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22</a:t>
            </a:fld>
            <a:endParaRPr lang="en-US"/>
          </a:p>
        </p:txBody>
      </p:sp>
    </p:spTree>
    <p:extLst>
      <p:ext uri="{BB962C8B-B14F-4D97-AF65-F5344CB8AC3E}">
        <p14:creationId xmlns:p14="http://schemas.microsoft.com/office/powerpoint/2010/main" val="103147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Enhancements:</a:t>
            </a:r>
          </a:p>
          <a:p>
            <a:endParaRPr lang="en-AU" dirty="0"/>
          </a:p>
          <a:p>
            <a:pPr marL="228600" indent="-228600">
              <a:buFont typeface="+mj-lt"/>
              <a:buAutoNum type="arabicParenR"/>
            </a:pPr>
            <a:r>
              <a:rPr lang="en-AU" dirty="0"/>
              <a:t>Tweaks to allow duplicates in committee evaluation</a:t>
            </a:r>
          </a:p>
          <a:p>
            <a:pPr marL="228600" indent="-228600">
              <a:buFont typeface="+mj-lt"/>
              <a:buAutoNum type="arabicParenR"/>
            </a:pPr>
            <a:r>
              <a:rPr lang="en-AU" dirty="0"/>
              <a:t>Audit Trail – Individual Evaluator/Committee Scheme</a:t>
            </a:r>
          </a:p>
          <a:p>
            <a:pPr marL="228600" indent="-228600">
              <a:buFont typeface="+mj-lt"/>
              <a:buAutoNum type="arabicParenR"/>
            </a:pPr>
            <a:r>
              <a:rPr lang="en-AU" dirty="0"/>
              <a:t>Remove </a:t>
            </a:r>
            <a:r>
              <a:rPr lang="en-AU" dirty="0" err="1"/>
              <a:t>PeopleCode</a:t>
            </a:r>
            <a:r>
              <a:rPr lang="en-AU" dirty="0"/>
              <a:t> Validations [Individual Evaluator Scheme Page]. The requirement is to remove the validation which prevents saving of the page only when Individual Evaluation Status is set to Withdrawn or Paid but Overall Evaluation Status at Scheme Details is set to Complete. </a:t>
            </a:r>
          </a:p>
          <a:p>
            <a:pPr marL="228600" indent="-228600">
              <a:buFont typeface="+mj-lt"/>
              <a:buAutoNum type="arabicParenR"/>
            </a:pPr>
            <a:r>
              <a:rPr lang="en-AU" dirty="0"/>
              <a:t>Make Comments Textbox Editable on Individual Evaluator Scheme Page. Comments textbox editable when Evaluation Status under Scheme Details and Evaluator Details section is set to COMP. This is to allow comments to be made regarding examiner payments after the evaluation has been finalised without need to change the evaluation status (which would disturb the audit record).</a:t>
            </a:r>
          </a:p>
          <a:p>
            <a:pPr marL="228600" indent="-228600">
              <a:buFont typeface="+mj-lt"/>
              <a:buAutoNum type="arabicParenR"/>
            </a:pPr>
            <a:endParaRPr lang="en-AU" dirty="0"/>
          </a:p>
          <a:p>
            <a:pPr marL="0" indent="0">
              <a:buFont typeface="+mj-lt"/>
              <a:buNone/>
            </a:pPr>
            <a:r>
              <a:rPr lang="en-AU" b="1" dirty="0"/>
              <a:t>Bugs:</a:t>
            </a:r>
          </a:p>
          <a:p>
            <a:pPr marL="228600" indent="-228600">
              <a:buFont typeface="+mj-lt"/>
              <a:buAutoNum type="arabicParenR"/>
            </a:pPr>
            <a:r>
              <a:rPr lang="en-AU" dirty="0"/>
              <a:t>Missing name on the evaluations page due to poor </a:t>
            </a:r>
            <a:r>
              <a:rPr lang="en-AU" dirty="0" err="1"/>
              <a:t>effdt</a:t>
            </a:r>
            <a:r>
              <a:rPr lang="en-AU" dirty="0"/>
              <a:t> logic.</a:t>
            </a:r>
          </a:p>
          <a:p>
            <a:pPr marL="228600" indent="-228600">
              <a:buFont typeface="+mj-lt"/>
              <a:buAutoNum type="arabicParen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23</a:t>
            </a:fld>
            <a:endParaRPr lang="en-US"/>
          </a:p>
        </p:txBody>
      </p:sp>
    </p:spTree>
    <p:extLst>
      <p:ext uri="{BB962C8B-B14F-4D97-AF65-F5344CB8AC3E}">
        <p14:creationId xmlns:p14="http://schemas.microsoft.com/office/powerpoint/2010/main" val="2095324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Enhancements:</a:t>
            </a:r>
          </a:p>
          <a:p>
            <a:endParaRPr lang="en-AU" dirty="0"/>
          </a:p>
          <a:p>
            <a:pPr marL="228600" indent="-228600">
              <a:buFont typeface="+mj-lt"/>
              <a:buAutoNum type="arabicParenR"/>
            </a:pPr>
            <a:r>
              <a:rPr lang="en-AU" dirty="0"/>
              <a:t>Do not require admissions office to complete an additional page when creating applications for RSCH applicants.</a:t>
            </a:r>
          </a:p>
          <a:p>
            <a:pPr marL="228600" indent="-228600">
              <a:buFont typeface="+mj-lt"/>
              <a:buAutoNum type="arabicParenR"/>
            </a:pPr>
            <a:r>
              <a:rPr lang="en-AU" dirty="0"/>
              <a:t>As part of migration, candidature numbers were created for all candidates, not applicants. When candidature was stored against most </a:t>
            </a:r>
            <a:r>
              <a:rPr lang="en-AU" dirty="0" err="1"/>
              <a:t>effdt</a:t>
            </a:r>
            <a:r>
              <a:rPr lang="en-AU" dirty="0"/>
              <a:t> row only for a student, removing the top row would cause a </a:t>
            </a:r>
            <a:r>
              <a:rPr lang="en-AU" dirty="0" err="1"/>
              <a:t>peoplecode</a:t>
            </a:r>
            <a:r>
              <a:rPr lang="en-AU" dirty="0"/>
              <a:t> error.</a:t>
            </a:r>
          </a:p>
          <a:p>
            <a:pPr marL="228600" indent="-228600">
              <a:buFont typeface="+mj-lt"/>
              <a:buAutoNum type="arabicParenR"/>
            </a:pPr>
            <a:endParaRPr lang="en-AU" dirty="0"/>
          </a:p>
          <a:p>
            <a:pPr marL="0" indent="0">
              <a:buFont typeface="+mj-lt"/>
              <a:buNone/>
            </a:pPr>
            <a:r>
              <a:rPr lang="en-AU" b="1" dirty="0"/>
              <a:t>Bugs:</a:t>
            </a:r>
          </a:p>
          <a:p>
            <a:pPr marL="228600" indent="-228600">
              <a:buFont typeface="+mj-lt"/>
              <a:buAutoNum type="arabicParenR"/>
            </a:pPr>
            <a:r>
              <a:rPr lang="en-AU" dirty="0"/>
              <a:t>Career number is stored against candidature record when the application is created. This includes career number. When application is matriculated, this number may change but not update the candidature stack (fixed in PUM04).</a:t>
            </a:r>
          </a:p>
        </p:txBody>
      </p:sp>
      <p:sp>
        <p:nvSpPr>
          <p:cNvPr id="4" name="Slide Number Placeholder 3"/>
          <p:cNvSpPr>
            <a:spLocks noGrp="1"/>
          </p:cNvSpPr>
          <p:nvPr>
            <p:ph type="sldNum" sz="quarter" idx="10"/>
          </p:nvPr>
        </p:nvSpPr>
        <p:spPr/>
        <p:txBody>
          <a:bodyPr/>
          <a:lstStyle/>
          <a:p>
            <a:fld id="{CD741181-854E-4982-AE1F-4433C05B9F07}" type="slidenum">
              <a:rPr lang="en-US" smtClean="0"/>
              <a:t>24</a:t>
            </a:fld>
            <a:endParaRPr lang="en-US"/>
          </a:p>
        </p:txBody>
      </p:sp>
    </p:spTree>
    <p:extLst>
      <p:ext uri="{BB962C8B-B14F-4D97-AF65-F5344CB8AC3E}">
        <p14:creationId xmlns:p14="http://schemas.microsoft.com/office/powerpoint/2010/main" val="822675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25</a:t>
            </a:fld>
            <a:endParaRPr lang="en-US"/>
          </a:p>
        </p:txBody>
      </p:sp>
    </p:spTree>
    <p:extLst>
      <p:ext uri="{BB962C8B-B14F-4D97-AF65-F5344CB8AC3E}">
        <p14:creationId xmlns:p14="http://schemas.microsoft.com/office/powerpoint/2010/main" val="58604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Mixed feedback:</a:t>
            </a:r>
          </a:p>
          <a:p>
            <a:endParaRPr lang="en-AU" b="1" dirty="0"/>
          </a:p>
          <a:p>
            <a:r>
              <a:rPr lang="en-AU" b="1" dirty="0"/>
              <a:t>Good:</a:t>
            </a:r>
          </a:p>
          <a:p>
            <a:pPr marL="171450" indent="-171450">
              <a:buFontTx/>
              <a:buChar char="-"/>
            </a:pPr>
            <a:r>
              <a:rPr lang="en-AU" dirty="0"/>
              <a:t>Supervisor data integrity</a:t>
            </a:r>
          </a:p>
          <a:p>
            <a:pPr marL="171450" indent="-171450">
              <a:buFontTx/>
              <a:buChar char="-"/>
            </a:pPr>
            <a:r>
              <a:rPr lang="en-AU" dirty="0"/>
              <a:t>One stop shop for student information</a:t>
            </a:r>
          </a:p>
          <a:p>
            <a:pPr marL="0" indent="0">
              <a:buFontTx/>
              <a:buNone/>
            </a:pPr>
            <a:r>
              <a:rPr lang="en-AU" b="1" dirty="0"/>
              <a:t>Bad:</a:t>
            </a:r>
          </a:p>
          <a:p>
            <a:pPr marL="171450" indent="-171450">
              <a:buFontTx/>
              <a:buChar char="-"/>
            </a:pPr>
            <a:r>
              <a:rPr lang="en-AU" dirty="0"/>
              <a:t>Some functionality lost due to removed customisations</a:t>
            </a:r>
          </a:p>
          <a:p>
            <a:pPr marL="171450" indent="-171450">
              <a:buFontTx/>
              <a:buChar char="-"/>
            </a:pPr>
            <a:r>
              <a:rPr lang="en-AU" dirty="0"/>
              <a:t>Some pages clunky to use</a:t>
            </a:r>
          </a:p>
          <a:p>
            <a:pPr marL="171450" indent="-171450">
              <a:buFontTx/>
              <a:buChar char="-"/>
            </a:pPr>
            <a:r>
              <a:rPr lang="en-AU" dirty="0"/>
              <a:t>Some functionality not-intuitive</a:t>
            </a:r>
          </a:p>
          <a:p>
            <a:pPr marL="171450" indent="-171450">
              <a:buFontTx/>
              <a:buChar char="-"/>
            </a:pPr>
            <a:endParaRPr lang="en-AU" dirty="0"/>
          </a:p>
          <a:p>
            <a:pPr marL="0" indent="0">
              <a:buFontTx/>
              <a:buNone/>
            </a:pPr>
            <a:r>
              <a:rPr lang="en-AU" dirty="0"/>
              <a:t>Washup meeting the first request was to include gender or date of birth on the summary page which I took as a fair indication of success.</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26</a:t>
            </a:fld>
            <a:endParaRPr lang="en-US"/>
          </a:p>
        </p:txBody>
      </p:sp>
    </p:spTree>
    <p:extLst>
      <p:ext uri="{BB962C8B-B14F-4D97-AF65-F5344CB8AC3E}">
        <p14:creationId xmlns:p14="http://schemas.microsoft.com/office/powerpoint/2010/main" val="81077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While on the face of it, the product seems like a good fit – it feels like it was built by someone with a good map, but no real understanding of the process – at least from an ANU (ANZ) perspective. Pages are unnecessarily clunky, concepts like consumption were delivered but with some very pointy corners. </a:t>
            </a:r>
          </a:p>
          <a:p>
            <a:endParaRPr lang="en-AU" dirty="0"/>
          </a:p>
          <a:p>
            <a:r>
              <a:rPr lang="en-AU" dirty="0"/>
              <a:t>It’s fit for purpose, but it certainly has a few warts. We have submitted perhaps 5 SR’s and have prepared a more conversational ‘feedback’ paper to share with Oracle regarding the functionality. Unfortunately true to style, many of the SR’s have been returned as operating as intended. </a:t>
            </a:r>
          </a:p>
          <a:p>
            <a:endParaRPr lang="en-AU" dirty="0"/>
          </a:p>
          <a:p>
            <a:r>
              <a:rPr lang="en-AU" dirty="0"/>
              <a:t>A big step forwards in terms of core functionality but go in with your eyes open and prepared to smooth off some of the pointy bits.</a:t>
            </a:r>
          </a:p>
        </p:txBody>
      </p:sp>
      <p:sp>
        <p:nvSpPr>
          <p:cNvPr id="4" name="Slide Number Placeholder 3"/>
          <p:cNvSpPr>
            <a:spLocks noGrp="1"/>
          </p:cNvSpPr>
          <p:nvPr>
            <p:ph type="sldNum" sz="quarter" idx="10"/>
          </p:nvPr>
        </p:nvSpPr>
        <p:spPr/>
        <p:txBody>
          <a:bodyPr/>
          <a:lstStyle/>
          <a:p>
            <a:fld id="{CD741181-854E-4982-AE1F-4433C05B9F07}" type="slidenum">
              <a:rPr lang="en-US" smtClean="0"/>
              <a:t>27</a:t>
            </a:fld>
            <a:endParaRPr lang="en-US"/>
          </a:p>
        </p:txBody>
      </p:sp>
    </p:spTree>
    <p:extLst>
      <p:ext uri="{BB962C8B-B14F-4D97-AF65-F5344CB8AC3E}">
        <p14:creationId xmlns:p14="http://schemas.microsoft.com/office/powerpoint/2010/main" val="407471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28</a:t>
            </a:fld>
            <a:endParaRPr lang="en-US"/>
          </a:p>
        </p:txBody>
      </p:sp>
    </p:spTree>
    <p:extLst>
      <p:ext uri="{BB962C8B-B14F-4D97-AF65-F5344CB8AC3E}">
        <p14:creationId xmlns:p14="http://schemas.microsoft.com/office/powerpoint/2010/main" val="2313207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29</a:t>
            </a:fld>
            <a:endParaRPr lang="en-US"/>
          </a:p>
        </p:txBody>
      </p:sp>
    </p:spTree>
    <p:extLst>
      <p:ext uri="{BB962C8B-B14F-4D97-AF65-F5344CB8AC3E}">
        <p14:creationId xmlns:p14="http://schemas.microsoft.com/office/powerpoint/2010/main" val="392152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3</a:t>
            </a:fld>
            <a:endParaRPr lang="en-US"/>
          </a:p>
        </p:txBody>
      </p:sp>
    </p:spTree>
    <p:extLst>
      <p:ext uri="{BB962C8B-B14F-4D97-AF65-F5344CB8AC3E}">
        <p14:creationId xmlns:p14="http://schemas.microsoft.com/office/powerpoint/2010/main" val="311971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a:t>
            </a:fld>
            <a:endParaRPr lang="en-US"/>
          </a:p>
        </p:txBody>
      </p:sp>
    </p:spTree>
    <p:extLst>
      <p:ext uri="{BB962C8B-B14F-4D97-AF65-F5344CB8AC3E}">
        <p14:creationId xmlns:p14="http://schemas.microsoft.com/office/powerpoint/2010/main" val="153325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5</a:t>
            </a:fld>
            <a:endParaRPr lang="en-US"/>
          </a:p>
        </p:txBody>
      </p:sp>
    </p:spTree>
    <p:extLst>
      <p:ext uri="{BB962C8B-B14F-4D97-AF65-F5344CB8AC3E}">
        <p14:creationId xmlns:p14="http://schemas.microsoft.com/office/powerpoint/2010/main" val="41557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6</a:t>
            </a:fld>
            <a:endParaRPr lang="en-US"/>
          </a:p>
        </p:txBody>
      </p:sp>
    </p:spTree>
    <p:extLst>
      <p:ext uri="{BB962C8B-B14F-4D97-AF65-F5344CB8AC3E}">
        <p14:creationId xmlns:p14="http://schemas.microsoft.com/office/powerpoint/2010/main" val="640136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chemeClr val="bg2"/>
                </a:solidFill>
              </a:rPr>
              <a:t>In early 2000’s a group of Australian Institutions engaged Oracle consulting to build an ANZ Research Student Module. This is what ANU have been using since 7.6 with the framework dragged through the 9.0 and 9.2 upgrades. </a:t>
            </a:r>
          </a:p>
          <a:p>
            <a:endParaRPr lang="en-AU"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dirty="0"/>
              <a:t>My notes say that at least Griffith, Newcastle, UQ, UNSW and ANU all implemented this module</a:t>
            </a:r>
          </a:p>
          <a:p>
            <a:endParaRPr lang="en-AU" dirty="0">
              <a:solidFill>
                <a:schemeClr val="bg2"/>
              </a:solidFill>
            </a:endParaRPr>
          </a:p>
          <a:p>
            <a:r>
              <a:rPr lang="en-AU" dirty="0">
                <a:solidFill>
                  <a:schemeClr val="bg2"/>
                </a:solidFill>
              </a:rPr>
              <a:t>Over the past 3+ years Oracle have been releasing delivered functionality for managing research students. This includes candidature and thesis submission, though no specific scholarships functionality was delivered.</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7</a:t>
            </a:fld>
            <a:endParaRPr lang="en-US"/>
          </a:p>
        </p:txBody>
      </p:sp>
    </p:spTree>
    <p:extLst>
      <p:ext uri="{BB962C8B-B14F-4D97-AF65-F5344CB8AC3E}">
        <p14:creationId xmlns:p14="http://schemas.microsoft.com/office/powerpoint/2010/main" val="137943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a:t>A number of customisations were made to this functionality at ANU both to deliver on local requirements and to complement/simplify related business processes. Example being connections to the scholarship module for changes to program leave.</a:t>
            </a:r>
          </a:p>
        </p:txBody>
      </p:sp>
      <p:sp>
        <p:nvSpPr>
          <p:cNvPr id="4" name="Slide Number Placeholder 3"/>
          <p:cNvSpPr>
            <a:spLocks noGrp="1"/>
          </p:cNvSpPr>
          <p:nvPr>
            <p:ph type="sldNum" sz="quarter" idx="10"/>
          </p:nvPr>
        </p:nvSpPr>
        <p:spPr/>
        <p:txBody>
          <a:bodyPr/>
          <a:lstStyle/>
          <a:p>
            <a:fld id="{CD741181-854E-4982-AE1F-4433C05B9F07}" type="slidenum">
              <a:rPr lang="en-US" smtClean="0"/>
              <a:t>8</a:t>
            </a:fld>
            <a:endParaRPr lang="en-US"/>
          </a:p>
        </p:txBody>
      </p:sp>
    </p:spTree>
    <p:extLst>
      <p:ext uri="{BB962C8B-B14F-4D97-AF65-F5344CB8AC3E}">
        <p14:creationId xmlns:p14="http://schemas.microsoft.com/office/powerpoint/2010/main" val="365205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Here’s a fairly high level fit-gap from an ANU perspective. There’s a few small things that were missing and a few tweaks required, but our theory going in was that it should be reasonably fit for purpose.</a:t>
            </a:r>
          </a:p>
          <a:p>
            <a:endParaRPr lang="en-AU" dirty="0"/>
          </a:p>
          <a:p>
            <a:r>
              <a:rPr lang="en-AU" dirty="0"/>
              <a:t>Milestones and scholarships functionality not changed.</a:t>
            </a:r>
          </a:p>
        </p:txBody>
      </p:sp>
      <p:sp>
        <p:nvSpPr>
          <p:cNvPr id="4" name="Slide Number Placeholder 3"/>
          <p:cNvSpPr>
            <a:spLocks noGrp="1"/>
          </p:cNvSpPr>
          <p:nvPr>
            <p:ph type="sldNum" sz="quarter" idx="10"/>
          </p:nvPr>
        </p:nvSpPr>
        <p:spPr/>
        <p:txBody>
          <a:bodyPr/>
          <a:lstStyle/>
          <a:p>
            <a:fld id="{CD741181-854E-4982-AE1F-4433C05B9F07}" type="slidenum">
              <a:rPr lang="en-US" smtClean="0"/>
              <a:t>9</a:t>
            </a:fld>
            <a:endParaRPr lang="en-US"/>
          </a:p>
        </p:txBody>
      </p:sp>
    </p:spTree>
    <p:extLst>
      <p:ext uri="{BB962C8B-B14F-4D97-AF65-F5344CB8AC3E}">
        <p14:creationId xmlns:p14="http://schemas.microsoft.com/office/powerpoint/2010/main" val="172719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11/6/2017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11/6/2017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11/6/2017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11/6/2017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11/6/2017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11/6/2017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11/6/2017</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11/6/2017</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11/6/2017</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11/6/2017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11/6/2017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11/6/2017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531" y="5007664"/>
            <a:ext cx="6474940" cy="1463040"/>
          </a:xfrm>
        </p:spPr>
        <p:txBody>
          <a:bodyPr>
            <a:normAutofit/>
          </a:bodyPr>
          <a:lstStyle/>
          <a:p>
            <a:r>
              <a:rPr lang="en-AU" sz="4200" b="1" dirty="0"/>
              <a:t>Research Management 9.0 Warts and All</a:t>
            </a:r>
            <a:endParaRPr lang="en-US" sz="4200" dirty="0"/>
          </a:p>
        </p:txBody>
      </p:sp>
      <p:sp>
        <p:nvSpPr>
          <p:cNvPr id="4" name="Text Placeholder 3"/>
          <p:cNvSpPr>
            <a:spLocks noGrp="1"/>
          </p:cNvSpPr>
          <p:nvPr>
            <p:ph type="body" sz="half" idx="2"/>
          </p:nvPr>
        </p:nvSpPr>
        <p:spPr>
          <a:xfrm>
            <a:off x="6499139" y="5007664"/>
            <a:ext cx="2400300" cy="1463040"/>
          </a:xfrm>
        </p:spPr>
        <p:txBody>
          <a:bodyPr/>
          <a:lstStyle/>
          <a:p>
            <a:r>
              <a:rPr lang="en-US" dirty="0"/>
              <a:t>SESSION 5026</a:t>
            </a:r>
          </a:p>
          <a:p>
            <a:r>
              <a:rPr lang="en-US" dirty="0"/>
              <a:t>8</a:t>
            </a:r>
            <a:r>
              <a:rPr lang="en-US" baseline="30000" dirty="0"/>
              <a:t>th</a:t>
            </a:r>
            <a:r>
              <a:rPr lang="en-US" dirty="0"/>
              <a:t> November 2017</a:t>
            </a:r>
          </a:p>
        </p:txBody>
      </p:sp>
      <p:sp>
        <p:nvSpPr>
          <p:cNvPr id="3" name="Footer Placeholder 2"/>
          <p:cNvSpPr>
            <a:spLocks noGrp="1"/>
          </p:cNvSpPr>
          <p:nvPr>
            <p:ph type="ftr" sz="quarter" idx="11"/>
          </p:nvPr>
        </p:nvSpPr>
        <p:spPr/>
        <p:txBody>
          <a:bodyPr/>
          <a:lstStyle/>
          <a:p>
            <a:r>
              <a:rPr lang="en-US" dirty="0"/>
              <a:t>ADU 8-10 November 2017</a:t>
            </a:r>
          </a:p>
        </p:txBody>
      </p:sp>
      <p:pic>
        <p:nvPicPr>
          <p:cNvPr id="14" name="Picture Placeholder 1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15" b="415"/>
          <a:stretch>
            <a:fillRect/>
          </a:stretch>
        </p:blipFill>
        <p:spPr/>
      </p:pic>
      <p:pic>
        <p:nvPicPr>
          <p:cNvPr id="18" name="Picture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62881" y="377035"/>
            <a:ext cx="1190826" cy="783340"/>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change?</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a:xfrm>
            <a:off x="4491989" y="2286000"/>
            <a:ext cx="4229223" cy="4023360"/>
          </a:xfrm>
        </p:spPr>
        <p:txBody>
          <a:bodyPr>
            <a:normAutofit/>
          </a:bodyPr>
          <a:lstStyle/>
          <a:p>
            <a:pPr>
              <a:buFont typeface="Arial" panose="020B0604020202020204" pitchFamily="34" charset="0"/>
              <a:buChar char="•"/>
            </a:pPr>
            <a:r>
              <a:rPr lang="en-AU" dirty="0"/>
              <a:t> Remove customisations</a:t>
            </a:r>
          </a:p>
          <a:p>
            <a:pPr>
              <a:buFont typeface="Arial" panose="020B0604020202020204" pitchFamily="34" charset="0"/>
              <a:buChar char="•"/>
            </a:pPr>
            <a:r>
              <a:rPr lang="en-AU" dirty="0"/>
              <a:t> Improve integrity of data</a:t>
            </a:r>
          </a:p>
          <a:p>
            <a:pPr>
              <a:buFont typeface="Arial" panose="020B0604020202020204" pitchFamily="34" charset="0"/>
              <a:buChar char="•"/>
            </a:pPr>
            <a:r>
              <a:rPr lang="en-AU" dirty="0"/>
              <a:t> Access new functionality </a:t>
            </a:r>
          </a:p>
          <a:p>
            <a:pPr>
              <a:buFont typeface="Arial" panose="020B0604020202020204" pitchFamily="34" charset="0"/>
              <a:buChar char="•"/>
            </a:pPr>
            <a:r>
              <a:rPr lang="en-AU" dirty="0"/>
              <a:t> Maintain vendor support</a:t>
            </a: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55624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Project Structure</a:t>
            </a:r>
          </a:p>
        </p:txBody>
      </p:sp>
      <p:sp>
        <p:nvSpPr>
          <p:cNvPr id="3" name="Subtitle 2"/>
          <p:cNvSpPr>
            <a:spLocks noGrp="1"/>
          </p:cNvSpPr>
          <p:nvPr>
            <p:ph type="subTitle" idx="1"/>
          </p:nvPr>
        </p:nvSpPr>
        <p:spPr/>
        <p:txBody>
          <a:bodyPr/>
          <a:lstStyle/>
          <a:p>
            <a:r>
              <a:rPr lang="en-US" dirty="0"/>
              <a:t>What the project looked like</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48794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structure</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pPr>
              <a:buFont typeface="Arial" panose="020B0604020202020204" pitchFamily="34" charset="0"/>
              <a:buChar char="•"/>
            </a:pPr>
            <a:r>
              <a:rPr lang="en-US" dirty="0"/>
              <a:t> Run as a BAU project</a:t>
            </a:r>
          </a:p>
          <a:p>
            <a:pPr>
              <a:buFont typeface="Arial" panose="020B0604020202020204" pitchFamily="34" charset="0"/>
              <a:buChar char="•"/>
            </a:pPr>
            <a:r>
              <a:rPr lang="en-US" dirty="0"/>
              <a:t> 2 functional resources</a:t>
            </a:r>
          </a:p>
          <a:p>
            <a:pPr>
              <a:buFont typeface="Arial" panose="020B0604020202020204" pitchFamily="34" charset="0"/>
              <a:buChar char="•"/>
            </a:pPr>
            <a:r>
              <a:rPr lang="en-US" dirty="0"/>
              <a:t> 2 technical resources</a:t>
            </a:r>
          </a:p>
          <a:p>
            <a:pPr>
              <a:buFont typeface="Arial" panose="020B0604020202020204" pitchFamily="34" charset="0"/>
              <a:buChar char="•"/>
            </a:pPr>
            <a:r>
              <a:rPr lang="en-US" dirty="0"/>
              <a:t> Approx. 6-9 months</a:t>
            </a:r>
          </a:p>
          <a:p>
            <a:pPr>
              <a:buFont typeface="Arial" panose="020B0604020202020204" pitchFamily="34" charset="0"/>
              <a:buChar char="•"/>
            </a:pPr>
            <a:r>
              <a:rPr lang="en-US" dirty="0"/>
              <a:t> Migrate all research data</a:t>
            </a:r>
          </a:p>
          <a:p>
            <a:pPr>
              <a:buFont typeface="Arial" panose="020B0604020202020204" pitchFamily="34" charset="0"/>
              <a:buChar char="•"/>
            </a:pPr>
            <a:r>
              <a:rPr lang="en-US" dirty="0"/>
              <a:t> Update all research reports/interfaces</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8483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timeline</a:t>
            </a:r>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dirty="0"/>
              <a:t>ADU 8-10 November 2017</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3269720809"/>
              </p:ext>
            </p:extLst>
          </p:nvPr>
        </p:nvGraphicFramePr>
        <p:xfrm>
          <a:off x="363794" y="2084832"/>
          <a:ext cx="8298425" cy="438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Left Brace 25"/>
          <p:cNvSpPr/>
          <p:nvPr/>
        </p:nvSpPr>
        <p:spPr>
          <a:xfrm rot="16200000">
            <a:off x="924232" y="4483509"/>
            <a:ext cx="511278" cy="1081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Left Brace 26"/>
          <p:cNvSpPr/>
          <p:nvPr/>
        </p:nvSpPr>
        <p:spPr>
          <a:xfrm rot="16200000">
            <a:off x="2571138" y="4483503"/>
            <a:ext cx="511278" cy="1081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8" name="Left Brace 27"/>
          <p:cNvSpPr/>
          <p:nvPr/>
        </p:nvSpPr>
        <p:spPr>
          <a:xfrm rot="16200000">
            <a:off x="4896469" y="3736256"/>
            <a:ext cx="511278" cy="25760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29" name="Left Brace 28"/>
          <p:cNvSpPr/>
          <p:nvPr/>
        </p:nvSpPr>
        <p:spPr>
          <a:xfrm rot="16200000">
            <a:off x="7221801" y="4483507"/>
            <a:ext cx="511278" cy="10815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0" name="TextBox 29"/>
          <p:cNvSpPr txBox="1"/>
          <p:nvPr/>
        </p:nvSpPr>
        <p:spPr>
          <a:xfrm>
            <a:off x="718045" y="5232417"/>
            <a:ext cx="923651" cy="369332"/>
          </a:xfrm>
          <a:prstGeom prst="rect">
            <a:avLst/>
          </a:prstGeom>
          <a:noFill/>
        </p:spPr>
        <p:txBody>
          <a:bodyPr wrap="none" rtlCol="0">
            <a:spAutoFit/>
          </a:bodyPr>
          <a:lstStyle/>
          <a:p>
            <a:r>
              <a:rPr lang="en-AU" dirty="0"/>
              <a:t>Analysis</a:t>
            </a:r>
          </a:p>
        </p:txBody>
      </p:sp>
      <p:sp>
        <p:nvSpPr>
          <p:cNvPr id="31" name="TextBox 30"/>
          <p:cNvSpPr txBox="1"/>
          <p:nvPr/>
        </p:nvSpPr>
        <p:spPr>
          <a:xfrm>
            <a:off x="2370013" y="5230750"/>
            <a:ext cx="795411" cy="369332"/>
          </a:xfrm>
          <a:prstGeom prst="rect">
            <a:avLst/>
          </a:prstGeom>
          <a:noFill/>
        </p:spPr>
        <p:txBody>
          <a:bodyPr wrap="none" rtlCol="0">
            <a:spAutoFit/>
          </a:bodyPr>
          <a:lstStyle/>
          <a:p>
            <a:r>
              <a:rPr lang="en-AU" dirty="0"/>
              <a:t>Design</a:t>
            </a:r>
          </a:p>
        </p:txBody>
      </p:sp>
      <p:sp>
        <p:nvSpPr>
          <p:cNvPr id="32" name="TextBox 31"/>
          <p:cNvSpPr txBox="1"/>
          <p:nvPr/>
        </p:nvSpPr>
        <p:spPr>
          <a:xfrm>
            <a:off x="4467579" y="5226445"/>
            <a:ext cx="1644361" cy="369332"/>
          </a:xfrm>
          <a:prstGeom prst="rect">
            <a:avLst/>
          </a:prstGeom>
          <a:noFill/>
        </p:spPr>
        <p:txBody>
          <a:bodyPr wrap="none" rtlCol="0">
            <a:spAutoFit/>
          </a:bodyPr>
          <a:lstStyle/>
          <a:p>
            <a:r>
              <a:rPr lang="en-AU" dirty="0"/>
              <a:t>CS9.2 Upgrade</a:t>
            </a:r>
          </a:p>
        </p:txBody>
      </p:sp>
      <p:sp>
        <p:nvSpPr>
          <p:cNvPr id="33" name="TextBox 32"/>
          <p:cNvSpPr txBox="1"/>
          <p:nvPr/>
        </p:nvSpPr>
        <p:spPr>
          <a:xfrm>
            <a:off x="7079734" y="5226445"/>
            <a:ext cx="800989" cy="369332"/>
          </a:xfrm>
          <a:prstGeom prst="rect">
            <a:avLst/>
          </a:prstGeom>
          <a:noFill/>
        </p:spPr>
        <p:txBody>
          <a:bodyPr wrap="none" rtlCol="0">
            <a:spAutoFit/>
          </a:bodyPr>
          <a:lstStyle/>
          <a:p>
            <a:r>
              <a:rPr lang="en-AU" dirty="0"/>
              <a:t>Testing</a:t>
            </a:r>
          </a:p>
        </p:txBody>
      </p:sp>
      <p:cxnSp>
        <p:nvCxnSpPr>
          <p:cNvPr id="35" name="Straight Arrow Connector 34"/>
          <p:cNvCxnSpPr/>
          <p:nvPr/>
        </p:nvCxnSpPr>
        <p:spPr>
          <a:xfrm>
            <a:off x="718045" y="3260697"/>
            <a:ext cx="0" cy="5920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8068" y="2595738"/>
            <a:ext cx="1140056" cy="646331"/>
          </a:xfrm>
          <a:prstGeom prst="rect">
            <a:avLst/>
          </a:prstGeom>
          <a:noFill/>
        </p:spPr>
        <p:txBody>
          <a:bodyPr wrap="none" rtlCol="0">
            <a:spAutoFit/>
          </a:bodyPr>
          <a:lstStyle/>
          <a:p>
            <a:pPr algn="ctr"/>
            <a:r>
              <a:rPr lang="en-AU" dirty="0"/>
              <a:t>Fit gap</a:t>
            </a:r>
          </a:p>
          <a:p>
            <a:pPr algn="ctr"/>
            <a:r>
              <a:rPr lang="en-AU" dirty="0"/>
              <a:t>completed</a:t>
            </a:r>
          </a:p>
        </p:txBody>
      </p:sp>
      <p:cxnSp>
        <p:nvCxnSpPr>
          <p:cNvPr id="38" name="Straight Arrow Connector 37"/>
          <p:cNvCxnSpPr/>
          <p:nvPr/>
        </p:nvCxnSpPr>
        <p:spPr>
          <a:xfrm>
            <a:off x="1509463" y="2621676"/>
            <a:ext cx="0" cy="123112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02337" y="3237237"/>
            <a:ext cx="0" cy="5920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98042" y="1959386"/>
            <a:ext cx="1454822" cy="646331"/>
          </a:xfrm>
          <a:prstGeom prst="rect">
            <a:avLst/>
          </a:prstGeom>
          <a:noFill/>
        </p:spPr>
        <p:txBody>
          <a:bodyPr wrap="none" rtlCol="0">
            <a:spAutoFit/>
          </a:bodyPr>
          <a:lstStyle/>
          <a:p>
            <a:pPr algn="ctr"/>
            <a:r>
              <a:rPr lang="en-AU" dirty="0"/>
              <a:t>Page changes</a:t>
            </a:r>
          </a:p>
          <a:p>
            <a:pPr algn="ctr"/>
            <a:r>
              <a:rPr lang="en-AU" dirty="0"/>
              <a:t>documented</a:t>
            </a:r>
          </a:p>
        </p:txBody>
      </p:sp>
      <p:sp>
        <p:nvSpPr>
          <p:cNvPr id="41" name="TextBox 40"/>
          <p:cNvSpPr txBox="1"/>
          <p:nvPr/>
        </p:nvSpPr>
        <p:spPr>
          <a:xfrm>
            <a:off x="1625453" y="2595738"/>
            <a:ext cx="1567417" cy="646331"/>
          </a:xfrm>
          <a:prstGeom prst="rect">
            <a:avLst/>
          </a:prstGeom>
          <a:noFill/>
        </p:spPr>
        <p:txBody>
          <a:bodyPr wrap="none" rtlCol="0">
            <a:spAutoFit/>
          </a:bodyPr>
          <a:lstStyle/>
          <a:p>
            <a:pPr algn="ctr"/>
            <a:r>
              <a:rPr lang="en-AU" dirty="0"/>
              <a:t>Data migration</a:t>
            </a:r>
          </a:p>
          <a:p>
            <a:pPr algn="ctr"/>
            <a:r>
              <a:rPr lang="en-AU" dirty="0"/>
              <a:t>documented</a:t>
            </a:r>
          </a:p>
        </p:txBody>
      </p:sp>
      <p:sp>
        <p:nvSpPr>
          <p:cNvPr id="42" name="TextBox 41"/>
          <p:cNvSpPr txBox="1"/>
          <p:nvPr/>
        </p:nvSpPr>
        <p:spPr>
          <a:xfrm>
            <a:off x="5922879" y="2589494"/>
            <a:ext cx="1599284" cy="646331"/>
          </a:xfrm>
          <a:prstGeom prst="rect">
            <a:avLst/>
          </a:prstGeom>
          <a:noFill/>
        </p:spPr>
        <p:txBody>
          <a:bodyPr wrap="none" rtlCol="0">
            <a:spAutoFit/>
          </a:bodyPr>
          <a:lstStyle/>
          <a:p>
            <a:pPr algn="ctr"/>
            <a:r>
              <a:rPr lang="en-AU" dirty="0"/>
              <a:t>Report changes</a:t>
            </a:r>
          </a:p>
          <a:p>
            <a:pPr algn="ctr"/>
            <a:r>
              <a:rPr lang="en-AU" dirty="0"/>
              <a:t>documented</a:t>
            </a:r>
          </a:p>
        </p:txBody>
      </p:sp>
      <p:sp>
        <p:nvSpPr>
          <p:cNvPr id="43" name="TextBox 42"/>
          <p:cNvSpPr txBox="1"/>
          <p:nvPr/>
        </p:nvSpPr>
        <p:spPr>
          <a:xfrm>
            <a:off x="2711196" y="1691036"/>
            <a:ext cx="1567417" cy="923330"/>
          </a:xfrm>
          <a:prstGeom prst="rect">
            <a:avLst/>
          </a:prstGeom>
          <a:noFill/>
        </p:spPr>
        <p:txBody>
          <a:bodyPr wrap="none" rtlCol="0">
            <a:spAutoFit/>
          </a:bodyPr>
          <a:lstStyle/>
          <a:p>
            <a:pPr algn="ctr"/>
            <a:r>
              <a:rPr lang="en-AU" dirty="0"/>
              <a:t>[First cut] </a:t>
            </a:r>
          </a:p>
          <a:p>
            <a:pPr algn="ctr"/>
            <a:r>
              <a:rPr lang="en-AU" dirty="0"/>
              <a:t>Data migration</a:t>
            </a:r>
          </a:p>
          <a:p>
            <a:pPr algn="ctr"/>
            <a:r>
              <a:rPr lang="en-AU" dirty="0"/>
              <a:t>completed</a:t>
            </a:r>
          </a:p>
        </p:txBody>
      </p:sp>
      <p:sp>
        <p:nvSpPr>
          <p:cNvPr id="44" name="TextBox 43"/>
          <p:cNvSpPr txBox="1"/>
          <p:nvPr/>
        </p:nvSpPr>
        <p:spPr>
          <a:xfrm>
            <a:off x="7557469" y="2614366"/>
            <a:ext cx="1140056" cy="646331"/>
          </a:xfrm>
          <a:prstGeom prst="rect">
            <a:avLst/>
          </a:prstGeom>
          <a:noFill/>
        </p:spPr>
        <p:txBody>
          <a:bodyPr wrap="none" rtlCol="0">
            <a:spAutoFit/>
          </a:bodyPr>
          <a:lstStyle/>
          <a:p>
            <a:pPr algn="ctr"/>
            <a:r>
              <a:rPr lang="en-AU" dirty="0"/>
              <a:t>Testing</a:t>
            </a:r>
          </a:p>
          <a:p>
            <a:pPr algn="ctr"/>
            <a:r>
              <a:rPr lang="en-AU" dirty="0"/>
              <a:t>completed</a:t>
            </a:r>
          </a:p>
        </p:txBody>
      </p:sp>
      <p:cxnSp>
        <p:nvCxnSpPr>
          <p:cNvPr id="45" name="Straight Arrow Connector 44"/>
          <p:cNvCxnSpPr/>
          <p:nvPr/>
        </p:nvCxnSpPr>
        <p:spPr>
          <a:xfrm>
            <a:off x="6742346" y="3268007"/>
            <a:ext cx="0" cy="5920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140124" y="3268007"/>
            <a:ext cx="0" cy="5920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477816" y="2621676"/>
            <a:ext cx="0" cy="1231122"/>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51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migration</a:t>
            </a:r>
          </a:p>
        </p:txBody>
      </p:sp>
      <p:sp>
        <p:nvSpPr>
          <p:cNvPr id="3" name="Subtitle 2"/>
          <p:cNvSpPr>
            <a:spLocks noGrp="1"/>
          </p:cNvSpPr>
          <p:nvPr>
            <p:ph type="subTitle" idx="1"/>
          </p:nvPr>
        </p:nvSpPr>
        <p:spPr/>
        <p:txBody>
          <a:bodyPr/>
          <a:lstStyle/>
          <a:p>
            <a:r>
              <a:rPr lang="en-US" dirty="0"/>
              <a:t>ANZ mod to CS9.2</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53461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Migrated data</a:t>
            </a:r>
          </a:p>
        </p:txBody>
      </p:sp>
      <p:sp>
        <p:nvSpPr>
          <p:cNvPr id="4" name="Text Placeholder 3"/>
          <p:cNvSpPr>
            <a:spLocks noGrp="1"/>
          </p:cNvSpPr>
          <p:nvPr>
            <p:ph type="body" sz="half" idx="2"/>
          </p:nvPr>
        </p:nvSpPr>
        <p:spPr>
          <a:xfrm>
            <a:off x="216408" y="2244806"/>
            <a:ext cx="3291840" cy="3762294"/>
          </a:xfrm>
        </p:spPr>
        <p:txBody>
          <a:bodyPr/>
          <a:lstStyle/>
          <a:p>
            <a:pPr defTabSz="1219170">
              <a:lnSpc>
                <a:spcPct val="107000"/>
              </a:lnSpc>
              <a:spcBef>
                <a:spcPts val="0"/>
              </a:spcBef>
              <a:spcAft>
                <a:spcPts val="0"/>
              </a:spcAft>
              <a:buClrTx/>
              <a:buSzTx/>
              <a:defRPr/>
            </a:pPr>
            <a:r>
              <a:rPr lang="en-AU" dirty="0">
                <a:latin typeface="Calibri" panose="020F0502020204030204" pitchFamily="34" charset="0"/>
                <a:ea typeface="Calibri" panose="020F0502020204030204" pitchFamily="34" charset="0"/>
                <a:cs typeface="Times New Roman" panose="02020603050405020304" pitchFamily="18" charset="0"/>
              </a:rPr>
              <a:t>Number of rows: </a:t>
            </a:r>
          </a:p>
          <a:p>
            <a:pPr defTabSz="1219170">
              <a:lnSpc>
                <a:spcPct val="107000"/>
              </a:lnSpc>
              <a:spcBef>
                <a:spcPts val="0"/>
              </a:spcBef>
              <a:spcAft>
                <a:spcPts val="0"/>
              </a:spcAft>
              <a:buClrTx/>
              <a:buSzTx/>
              <a:defRPr/>
            </a:pPr>
            <a:r>
              <a:rPr lang="en-AU" dirty="0">
                <a:solidFill>
                  <a:srgbClr val="000000"/>
                </a:solidFill>
                <a:latin typeface="Calibri" panose="020F0502020204030204" pitchFamily="34" charset="0"/>
                <a:ea typeface="Calibri" panose="020F0502020204030204" pitchFamily="34" charset="0"/>
                <a:cs typeface="Times New Roman" panose="02020603050405020304" pitchFamily="18" charset="0"/>
              </a:rPr>
              <a:t>476,505</a:t>
            </a:r>
            <a:r>
              <a:rPr lang="en-A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Number of active research students: 3,065 </a:t>
            </a:r>
          </a:p>
          <a:p>
            <a:pPr>
              <a:lnSpc>
                <a:spcPct val="107000"/>
              </a:lnSpc>
              <a:spcAft>
                <a:spcPts val="0"/>
              </a:spcAft>
            </a:pP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Number of research students (total): 15,546</a:t>
            </a:r>
          </a:p>
        </p:txBody>
      </p:sp>
      <p:sp>
        <p:nvSpPr>
          <p:cNvPr id="3" name="Footer Placeholder 2"/>
          <p:cNvSpPr>
            <a:spLocks noGrp="1"/>
          </p:cNvSpPr>
          <p:nvPr>
            <p:ph type="ftr" sz="quarter" idx="11"/>
          </p:nvPr>
        </p:nvSpPr>
        <p:spPr/>
        <p:txBody>
          <a:bodyPr/>
          <a:lstStyle/>
          <a:p>
            <a:r>
              <a:rPr lang="en-US" dirty="0"/>
              <a:t>ADU 8-10 November 2017</a:t>
            </a:r>
          </a:p>
        </p:txBody>
      </p:sp>
      <p:graphicFrame>
        <p:nvGraphicFramePr>
          <p:cNvPr id="6" name="Content Placeholder 5">
            <a:extLst>
              <a:ext uri="{FF2B5EF4-FFF2-40B4-BE49-F238E27FC236}">
                <a16:creationId xmlns:a16="http://schemas.microsoft.com/office/drawing/2014/main" id="{97E18A4E-069A-40F6-9BB2-BC81A57A55BA}"/>
              </a:ext>
            </a:extLst>
          </p:cNvPr>
          <p:cNvGraphicFramePr>
            <a:graphicFrameLocks noGrp="1"/>
          </p:cNvGraphicFramePr>
          <p:nvPr>
            <p:ph idx="1"/>
            <p:extLst>
              <p:ext uri="{D42A27DB-BD31-4B8C-83A1-F6EECF244321}">
                <p14:modId xmlns:p14="http://schemas.microsoft.com/office/powerpoint/2010/main" val="1802140039"/>
              </p:ext>
            </p:extLst>
          </p:nvPr>
        </p:nvGraphicFramePr>
        <p:xfrm>
          <a:off x="3632200" y="982123"/>
          <a:ext cx="5212080" cy="5162051"/>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3762060539"/>
                    </a:ext>
                  </a:extLst>
                </a:gridCol>
                <a:gridCol w="1737360">
                  <a:extLst>
                    <a:ext uri="{9D8B030D-6E8A-4147-A177-3AD203B41FA5}">
                      <a16:colId xmlns:a16="http://schemas.microsoft.com/office/drawing/2014/main" val="3727018294"/>
                    </a:ext>
                  </a:extLst>
                </a:gridCol>
                <a:gridCol w="1737360">
                  <a:extLst>
                    <a:ext uri="{9D8B030D-6E8A-4147-A177-3AD203B41FA5}">
                      <a16:colId xmlns:a16="http://schemas.microsoft.com/office/drawing/2014/main" val="189800073"/>
                    </a:ext>
                  </a:extLst>
                </a:gridCol>
              </a:tblGrid>
              <a:tr h="0">
                <a:tc>
                  <a:txBody>
                    <a:bodyPr/>
                    <a:lstStyle/>
                    <a:p>
                      <a:pPr>
                        <a:lnSpc>
                          <a:spcPct val="107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Name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Description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a:lnSpc>
                          <a:spcPct val="107000"/>
                        </a:lnSpc>
                        <a:spcAft>
                          <a:spcPts val="0"/>
                        </a:spcAft>
                      </a:pPr>
                      <a:r>
                        <a:rPr lang="en-AU" sz="1200">
                          <a:effectLst/>
                          <a:latin typeface="Calibri" panose="020F0502020204030204" pitchFamily="34" charset="0"/>
                          <a:ea typeface="Calibri" panose="020F0502020204030204" pitchFamily="34" charset="0"/>
                          <a:cs typeface="Times New Roman" panose="02020603050405020304" pitchFamily="18" charset="0"/>
                        </a:rPr>
                        <a:t>Volume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755567749"/>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RSH_DTL_HDR_ANZ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Student Career </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15561</a:t>
                      </a:r>
                    </a:p>
                  </a:txBody>
                  <a:tcPr marL="45720" marR="45720"/>
                </a:tc>
                <a:extLst>
                  <a:ext uri="{0D108BD9-81ED-4DB2-BD59-A6C34878D82A}">
                    <a16:rowId xmlns:a16="http://schemas.microsoft.com/office/drawing/2014/main" val="3544932727"/>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RSH_DETAIL_ANZ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Candidature details</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50962</a:t>
                      </a:r>
                    </a:p>
                  </a:txBody>
                  <a:tcPr marL="45720" marR="45720"/>
                </a:tc>
                <a:extLst>
                  <a:ext uri="{0D108BD9-81ED-4DB2-BD59-A6C34878D82A}">
                    <a16:rowId xmlns:a16="http://schemas.microsoft.com/office/drawing/2014/main" val="2007354626"/>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RSH_EX_RSLT_ANZ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Final Thesis result</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28961</a:t>
                      </a:r>
                    </a:p>
                  </a:txBody>
                  <a:tcPr marL="45720" marR="45720"/>
                </a:tc>
                <a:extLst>
                  <a:ext uri="{0D108BD9-81ED-4DB2-BD59-A6C34878D82A}">
                    <a16:rowId xmlns:a16="http://schemas.microsoft.com/office/drawing/2014/main" val="3218631818"/>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RSH_EXM_PNL_ANZ </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Examiners and results</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27754</a:t>
                      </a:r>
                    </a:p>
                  </a:txBody>
                  <a:tcPr marL="45720" marR="45720"/>
                </a:tc>
                <a:extLst>
                  <a:ext uri="{0D108BD9-81ED-4DB2-BD59-A6C34878D82A}">
                    <a16:rowId xmlns:a16="http://schemas.microsoft.com/office/drawing/2014/main" val="1610250317"/>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RSH_LEAVE_ANZ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Leave</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11790</a:t>
                      </a:r>
                    </a:p>
                  </a:txBody>
                  <a:tcPr marL="45720" marR="45720"/>
                </a:tc>
                <a:extLst>
                  <a:ext uri="{0D108BD9-81ED-4DB2-BD59-A6C34878D82A}">
                    <a16:rowId xmlns:a16="http://schemas.microsoft.com/office/drawing/2014/main" val="3026852283"/>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RSH_CREDIT_ANZ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Credit/Status</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687</a:t>
                      </a:r>
                    </a:p>
                  </a:txBody>
                  <a:tcPr marL="45720" marR="45720"/>
                </a:tc>
                <a:extLst>
                  <a:ext uri="{0D108BD9-81ED-4DB2-BD59-A6C34878D82A}">
                    <a16:rowId xmlns:a16="http://schemas.microsoft.com/office/drawing/2014/main" val="1327032020"/>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RSH_NDS_HDR_ANZ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Student Module</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4982</a:t>
                      </a:r>
                    </a:p>
                  </a:txBody>
                  <a:tcPr marL="45720" marR="45720"/>
                </a:tc>
                <a:extLst>
                  <a:ext uri="{0D108BD9-81ED-4DB2-BD59-A6C34878D82A}">
                    <a16:rowId xmlns:a16="http://schemas.microsoft.com/office/drawing/2014/main" val="3922610832"/>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RSH_NEEDS_ANZ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Needs Analysis</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7415</a:t>
                      </a:r>
                    </a:p>
                  </a:txBody>
                  <a:tcPr marL="45720" marR="45720"/>
                </a:tc>
                <a:extLst>
                  <a:ext uri="{0D108BD9-81ED-4DB2-BD59-A6C34878D82A}">
                    <a16:rowId xmlns:a16="http://schemas.microsoft.com/office/drawing/2014/main" val="573484056"/>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RSH_OFF_ADV_ANZ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Student Module</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4620</a:t>
                      </a:r>
                    </a:p>
                  </a:txBody>
                  <a:tcPr marL="45720" marR="45720"/>
                </a:tc>
                <a:extLst>
                  <a:ext uri="{0D108BD9-81ED-4DB2-BD59-A6C34878D82A}">
                    <a16:rowId xmlns:a16="http://schemas.microsoft.com/office/drawing/2014/main" val="365398397"/>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RSH_PRG_RPT_ANZ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Student Module</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7650</a:t>
                      </a:r>
                    </a:p>
                  </a:txBody>
                  <a:tcPr marL="45720" marR="45720"/>
                </a:tc>
                <a:extLst>
                  <a:ext uri="{0D108BD9-81ED-4DB2-BD59-A6C34878D82A}">
                    <a16:rowId xmlns:a16="http://schemas.microsoft.com/office/drawing/2014/main" val="2433798408"/>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RSH_PRV_ERL_ANZ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Previous Enrolment data</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559</a:t>
                      </a:r>
                    </a:p>
                  </a:txBody>
                  <a:tcPr marL="45720" marR="45720"/>
                </a:tc>
                <a:extLst>
                  <a:ext uri="{0D108BD9-81ED-4DB2-BD59-A6C34878D82A}">
                    <a16:rowId xmlns:a16="http://schemas.microsoft.com/office/drawing/2014/main" val="2179732779"/>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RSH_REFEREE_ANZ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Research Module</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4986</a:t>
                      </a:r>
                    </a:p>
                  </a:txBody>
                  <a:tcPr marL="45720" marR="45720"/>
                </a:tc>
                <a:extLst>
                  <a:ext uri="{0D108BD9-81ED-4DB2-BD59-A6C34878D82A}">
                    <a16:rowId xmlns:a16="http://schemas.microsoft.com/office/drawing/2014/main" val="886268517"/>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RSH_SUBMIT_ANZ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Thesis submission header</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10777</a:t>
                      </a:r>
                    </a:p>
                  </a:txBody>
                  <a:tcPr marL="45720" marR="45720"/>
                </a:tc>
                <a:extLst>
                  <a:ext uri="{0D108BD9-81ED-4DB2-BD59-A6C34878D82A}">
                    <a16:rowId xmlns:a16="http://schemas.microsoft.com/office/drawing/2014/main" val="2735368575"/>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RSH_FORMAT_ANZ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Thesis format</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11287</a:t>
                      </a:r>
                    </a:p>
                  </a:txBody>
                  <a:tcPr marL="45720" marR="45720"/>
                </a:tc>
                <a:extLst>
                  <a:ext uri="{0D108BD9-81ED-4DB2-BD59-A6C34878D82A}">
                    <a16:rowId xmlns:a16="http://schemas.microsoft.com/office/drawing/2014/main" val="2199510177"/>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STDNT_ADVISOR</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Student Advisor</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25000</a:t>
                      </a:r>
                    </a:p>
                  </a:txBody>
                  <a:tcPr marL="45720" marR="45720"/>
                </a:tc>
                <a:extLst>
                  <a:ext uri="{0D108BD9-81ED-4DB2-BD59-A6C34878D82A}">
                    <a16:rowId xmlns:a16="http://schemas.microsoft.com/office/drawing/2014/main" val="2708186794"/>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STDNT_ADVR_HIST</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Supervisors Header</a:t>
                      </a:r>
                    </a:p>
                  </a:txBody>
                  <a:tcPr marL="45720" marR="45720"/>
                </a:tc>
                <a:tc>
                  <a:txBody>
                    <a:bodyPr/>
                    <a:lstStyle/>
                    <a:p>
                      <a:pP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88000</a:t>
                      </a:r>
                    </a:p>
                  </a:txBody>
                  <a:tcPr marL="45720" marR="45720"/>
                </a:tc>
                <a:extLst>
                  <a:ext uri="{0D108BD9-81ED-4DB2-BD59-A6C34878D82A}">
                    <a16:rowId xmlns:a16="http://schemas.microsoft.com/office/drawing/2014/main" val="2843793225"/>
                  </a:ext>
                </a:extLst>
              </a:tr>
              <a:tr h="0">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RSH_SUPER_ANZ</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Supervisors Detail</a:t>
                      </a:r>
                    </a:p>
                  </a:txBody>
                  <a:tcPr marL="45720" marR="45720"/>
                </a:tc>
                <a:tc>
                  <a:txBody>
                    <a:bodyPr/>
                    <a:lstStyle/>
                    <a:p>
                      <a:pP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91165</a:t>
                      </a:r>
                    </a:p>
                  </a:txBody>
                  <a:tcPr marL="45720" marR="45720"/>
                </a:tc>
                <a:extLst>
                  <a:ext uri="{0D108BD9-81ED-4DB2-BD59-A6C34878D82A}">
                    <a16:rowId xmlns:a16="http://schemas.microsoft.com/office/drawing/2014/main" val="1913968967"/>
                  </a:ext>
                </a:extLst>
              </a:tr>
              <a:tr h="0">
                <a:tc>
                  <a:txBody>
                    <a:bodyPr/>
                    <a:lstStyle/>
                    <a:p>
                      <a:pPr algn="r">
                        <a:lnSpc>
                          <a:spcPct val="107000"/>
                        </a:lnSpc>
                        <a:spcAft>
                          <a:spcPts val="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45720" marR="45720"/>
                </a:tc>
                <a:tc>
                  <a:txBody>
                    <a:bodyPr/>
                    <a:lstStyle/>
                    <a:p>
                      <a:pPr algn="r">
                        <a:lnSpc>
                          <a:spcPct val="107000"/>
                        </a:lnSpc>
                        <a:spcAft>
                          <a:spcPts val="0"/>
                        </a:spcAft>
                      </a:pPr>
                      <a:r>
                        <a:rPr lang="en-AU" sz="1100">
                          <a:effectLst/>
                          <a:latin typeface="Calibri" panose="020F0502020204030204" pitchFamily="34" charset="0"/>
                          <a:ea typeface="Calibri" panose="020F0502020204030204" pitchFamily="34" charset="0"/>
                          <a:cs typeface="Times New Roman" panose="02020603050405020304" pitchFamily="18" charset="0"/>
                        </a:rPr>
                        <a:t>Total:</a:t>
                      </a:r>
                    </a:p>
                  </a:txBody>
                  <a:tcPr marL="45720" marR="45720"/>
                </a:tc>
                <a:tc>
                  <a:txBody>
                    <a:bodyPr/>
                    <a:lstStyle/>
                    <a:p>
                      <a:pPr>
                        <a:lnSpc>
                          <a:spcPct val="107000"/>
                        </a:lnSpc>
                        <a:spcAft>
                          <a:spcPts val="0"/>
                        </a:spcAft>
                      </a:pPr>
                      <a:r>
                        <a:rPr lang="en-A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476505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069385502"/>
                  </a:ext>
                </a:extLst>
              </a:tr>
            </a:tbl>
          </a:graphicData>
        </a:graphic>
      </p:graphicFrame>
    </p:spTree>
    <p:extLst>
      <p:ext uri="{BB962C8B-B14F-4D97-AF65-F5344CB8AC3E}">
        <p14:creationId xmlns:p14="http://schemas.microsoft.com/office/powerpoint/2010/main" val="239513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pPr>
              <a:buFont typeface="Arial" panose="020B0604020202020204" pitchFamily="34" charset="0"/>
              <a:buChar char="•"/>
            </a:pPr>
            <a:r>
              <a:rPr lang="en-US" dirty="0"/>
              <a:t> Changed data structures</a:t>
            </a:r>
          </a:p>
          <a:p>
            <a:pPr lvl="1">
              <a:buFont typeface="Arial" panose="020B0604020202020204" pitchFamily="34" charset="0"/>
              <a:buChar char="•"/>
            </a:pPr>
            <a:r>
              <a:rPr lang="en-US" dirty="0"/>
              <a:t>Supervisors</a:t>
            </a:r>
          </a:p>
          <a:p>
            <a:pPr lvl="1">
              <a:buFont typeface="Arial" panose="020B0604020202020204" pitchFamily="34" charset="0"/>
              <a:buChar char="•"/>
            </a:pPr>
            <a:r>
              <a:rPr lang="en-US" dirty="0"/>
              <a:t>Leave</a:t>
            </a:r>
          </a:p>
          <a:p>
            <a:pPr lvl="1">
              <a:buFont typeface="Arial" panose="020B0604020202020204" pitchFamily="34" charset="0"/>
              <a:buChar char="•"/>
            </a:pPr>
            <a:r>
              <a:rPr lang="en-US" dirty="0"/>
              <a:t>Credit</a:t>
            </a:r>
          </a:p>
          <a:p>
            <a:pPr lvl="1">
              <a:buFont typeface="Arial" panose="020B0604020202020204" pitchFamily="34" charset="0"/>
              <a:buChar char="•"/>
            </a:pPr>
            <a:r>
              <a:rPr lang="en-US" dirty="0"/>
              <a:t>Load</a:t>
            </a:r>
          </a:p>
          <a:p>
            <a:pPr>
              <a:buFont typeface="Arial" panose="020B0604020202020204" pitchFamily="34" charset="0"/>
              <a:buChar char="•"/>
            </a:pPr>
            <a:r>
              <a:rPr lang="en-US" dirty="0"/>
              <a:t> Historical data</a:t>
            </a:r>
          </a:p>
          <a:p>
            <a:pPr lvl="1">
              <a:buFont typeface="Arial" panose="020B0604020202020204" pitchFamily="34" charset="0"/>
              <a:buChar char="•"/>
            </a:pPr>
            <a:r>
              <a:rPr lang="en-US" dirty="0"/>
              <a:t> Data cleansing</a:t>
            </a:r>
          </a:p>
          <a:p>
            <a:pPr>
              <a:buFont typeface="Arial" panose="020B0604020202020204" pitchFamily="34" charset="0"/>
              <a:buChar char="•"/>
            </a:pPr>
            <a:r>
              <a:rPr lang="en-US" dirty="0"/>
              <a:t>Changing requirements</a:t>
            </a:r>
          </a:p>
          <a:p>
            <a:pPr lvl="1">
              <a:buFont typeface="Arial" panose="020B0604020202020204" pitchFamily="34" charset="0"/>
              <a:buChar char="•"/>
            </a:pPr>
            <a:r>
              <a:rPr lang="en-US" dirty="0"/>
              <a:t>Unexpected data</a:t>
            </a:r>
          </a:p>
          <a:p>
            <a:pPr>
              <a:buFont typeface="Arial" panose="020B0604020202020204" pitchFamily="34" charset="0"/>
              <a:buChar char="•"/>
            </a:pPr>
            <a:r>
              <a:rPr lang="en-US" dirty="0"/>
              <a:t> Unexpected issues</a:t>
            </a:r>
          </a:p>
          <a:p>
            <a:pPr lvl="1">
              <a:buFont typeface="Arial" panose="020B0604020202020204" pitchFamily="34" charset="0"/>
              <a:buChar char="•"/>
            </a:pPr>
            <a:r>
              <a:rPr lang="en-US" dirty="0"/>
              <a:t>Admissions data</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62472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Page Functionality</a:t>
            </a:r>
          </a:p>
        </p:txBody>
      </p:sp>
      <p:sp>
        <p:nvSpPr>
          <p:cNvPr id="3" name="Subtitle 2"/>
          <p:cNvSpPr>
            <a:spLocks noGrp="1"/>
          </p:cNvSpPr>
          <p:nvPr>
            <p:ph type="subTitle" idx="1"/>
          </p:nvPr>
        </p:nvSpPr>
        <p:spPr/>
        <p:txBody>
          <a:bodyPr/>
          <a:lstStyle/>
          <a:p>
            <a:r>
              <a:rPr lang="en-US" dirty="0"/>
              <a:t>Where were the gaps </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51171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mapping</a:t>
            </a:r>
          </a:p>
        </p:txBody>
      </p:sp>
      <p:sp>
        <p:nvSpPr>
          <p:cNvPr id="4" name="Text Placeholder 3"/>
          <p:cNvSpPr>
            <a:spLocks noGrp="1"/>
          </p:cNvSpPr>
          <p:nvPr>
            <p:ph type="body" sz="half" idx="2"/>
          </p:nvPr>
        </p:nvSpPr>
        <p:spPr/>
        <p:txBody>
          <a:bodyPr/>
          <a:lstStyle/>
          <a:p>
            <a:r>
              <a:rPr lang="en-US" dirty="0"/>
              <a:t>Breakdown from 117 identified fields</a:t>
            </a:r>
          </a:p>
          <a:p>
            <a:endParaRPr lang="en-US" dirty="0"/>
          </a:p>
        </p:txBody>
      </p:sp>
      <p:sp>
        <p:nvSpPr>
          <p:cNvPr id="3" name="Footer Placeholder 2"/>
          <p:cNvSpPr>
            <a:spLocks noGrp="1"/>
          </p:cNvSpPr>
          <p:nvPr>
            <p:ph type="ftr" sz="quarter" idx="11"/>
          </p:nvPr>
        </p:nvSpPr>
        <p:spPr/>
        <p:txBody>
          <a:bodyPr/>
          <a:lstStyle/>
          <a:p>
            <a:r>
              <a:rPr lang="en-US" dirty="0"/>
              <a:t>ADU 8-10 November 2017</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48606463"/>
              </p:ext>
            </p:extLst>
          </p:nvPr>
        </p:nvGraphicFramePr>
        <p:xfrm>
          <a:off x="3773978" y="822325"/>
          <a:ext cx="4771535" cy="5403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50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Consumption &amp; Submission</a:t>
            </a:r>
            <a:endParaRPr lang="en-US" dirty="0"/>
          </a:p>
        </p:txBody>
      </p:sp>
      <p:sp>
        <p:nvSpPr>
          <p:cNvPr id="4" name="Footer Placeholder 3"/>
          <p:cNvSpPr>
            <a:spLocks noGrp="1"/>
          </p:cNvSpPr>
          <p:nvPr>
            <p:ph type="ftr" sz="quarter" idx="11"/>
          </p:nvPr>
        </p:nvSpPr>
        <p:spPr/>
        <p:txBody>
          <a:bodyPr/>
          <a:lstStyle/>
          <a:p>
            <a:r>
              <a:rPr lang="en-US"/>
              <a:t>ADU 8-10 November 2017</a:t>
            </a:r>
            <a:endParaRPr lang="en-US" dirty="0"/>
          </a:p>
        </p:txBody>
      </p:sp>
      <p:pic>
        <p:nvPicPr>
          <p:cNvPr id="3" name="Picture 2">
            <a:extLst>
              <a:ext uri="{FF2B5EF4-FFF2-40B4-BE49-F238E27FC236}">
                <a16:creationId xmlns:a16="http://schemas.microsoft.com/office/drawing/2014/main" id="{D768A5C8-8F08-4751-8D7E-5089A7AF0D64}"/>
              </a:ext>
            </a:extLst>
          </p:cNvPr>
          <p:cNvPicPr>
            <a:picLocks noChangeAspect="1"/>
          </p:cNvPicPr>
          <p:nvPr/>
        </p:nvPicPr>
        <p:blipFill>
          <a:blip r:embed="rId3"/>
          <a:stretch>
            <a:fillRect/>
          </a:stretch>
        </p:blipFill>
        <p:spPr>
          <a:xfrm>
            <a:off x="885072" y="1741471"/>
            <a:ext cx="7239739" cy="4729233"/>
          </a:xfrm>
          <a:prstGeom prst="rect">
            <a:avLst/>
          </a:prstGeom>
        </p:spPr>
      </p:pic>
    </p:spTree>
    <p:extLst>
      <p:ext uri="{BB962C8B-B14F-4D97-AF65-F5344CB8AC3E}">
        <p14:creationId xmlns:p14="http://schemas.microsoft.com/office/powerpoint/2010/main" val="377057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p:txBody>
          <a:bodyPr/>
          <a:lstStyle/>
          <a:p>
            <a:r>
              <a:rPr lang="en-US" dirty="0"/>
              <a:t>Jonathan Peters</a:t>
            </a:r>
          </a:p>
        </p:txBody>
      </p:sp>
      <p:sp>
        <p:nvSpPr>
          <p:cNvPr id="4" name="Content Placeholder 3"/>
          <p:cNvSpPr>
            <a:spLocks noGrp="1"/>
          </p:cNvSpPr>
          <p:nvPr>
            <p:ph sz="half" idx="2"/>
          </p:nvPr>
        </p:nvSpPr>
        <p:spPr>
          <a:xfrm>
            <a:off x="768096" y="2967788"/>
            <a:ext cx="3723894" cy="1446168"/>
          </a:xfrm>
        </p:spPr>
        <p:txBody>
          <a:bodyPr>
            <a:normAutofit lnSpcReduction="10000"/>
          </a:bodyPr>
          <a:lstStyle/>
          <a:p>
            <a:r>
              <a:rPr lang="en-AU" dirty="0"/>
              <a:t>Manager, Student Systems Development (Functional)</a:t>
            </a:r>
          </a:p>
          <a:p>
            <a:r>
              <a:rPr lang="en-US" dirty="0"/>
              <a:t>The Australian National University</a:t>
            </a:r>
          </a:p>
          <a:p>
            <a:r>
              <a:rPr lang="en-US" dirty="0"/>
              <a:t>Jonathan.Peters@anu.edu.au</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Consumption &amp; Submission</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086023216"/>
              </p:ext>
            </p:extLst>
          </p:nvPr>
        </p:nvGraphicFramePr>
        <p:xfrm>
          <a:off x="951738" y="2084832"/>
          <a:ext cx="7106412" cy="2595880"/>
        </p:xfrm>
        <a:graphic>
          <a:graphicData uri="http://schemas.openxmlformats.org/drawingml/2006/table">
            <a:tbl>
              <a:tblPr firstRow="1" bandRow="1">
                <a:tableStyleId>{5C22544A-7EE6-4342-B048-85BDC9FD1C3A}</a:tableStyleId>
              </a:tblPr>
              <a:tblGrid>
                <a:gridCol w="3553206">
                  <a:extLst>
                    <a:ext uri="{9D8B030D-6E8A-4147-A177-3AD203B41FA5}">
                      <a16:colId xmlns:a16="http://schemas.microsoft.com/office/drawing/2014/main" val="20000"/>
                    </a:ext>
                  </a:extLst>
                </a:gridCol>
                <a:gridCol w="3553206">
                  <a:extLst>
                    <a:ext uri="{9D8B030D-6E8A-4147-A177-3AD203B41FA5}">
                      <a16:colId xmlns:a16="http://schemas.microsoft.com/office/drawing/2014/main" val="20001"/>
                    </a:ext>
                  </a:extLst>
                </a:gridCol>
              </a:tblGrid>
              <a:tr h="370840">
                <a:tc>
                  <a:txBody>
                    <a:bodyPr/>
                    <a:lstStyle/>
                    <a:p>
                      <a:r>
                        <a:rPr lang="en-AU" dirty="0"/>
                        <a:t>Enhancement</a:t>
                      </a:r>
                    </a:p>
                  </a:txBody>
                  <a:tcPr/>
                </a:tc>
                <a:tc>
                  <a:txBody>
                    <a:bodyPr/>
                    <a:lstStyle/>
                    <a:p>
                      <a:r>
                        <a:rPr lang="en-AU" dirty="0"/>
                        <a:t>Bug</a:t>
                      </a:r>
                    </a:p>
                  </a:txBody>
                  <a:tcPr/>
                </a:tc>
                <a:extLst>
                  <a:ext uri="{0D108BD9-81ED-4DB2-BD59-A6C34878D82A}">
                    <a16:rowId xmlns:a16="http://schemas.microsoft.com/office/drawing/2014/main" val="10000"/>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Capture ‘Leave Code’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Prevent adding multiple </a:t>
                      </a:r>
                      <a:r>
                        <a:rPr lang="en-US" dirty="0" err="1"/>
                        <a:t>effdt</a:t>
                      </a:r>
                      <a:r>
                        <a:rPr lang="en-US" dirty="0"/>
                        <a:t> rows</a:t>
                      </a:r>
                    </a:p>
                  </a:txBody>
                  <a:tcPr/>
                </a:tc>
                <a:extLst>
                  <a:ext uri="{0D108BD9-81ED-4DB2-BD59-A6C34878D82A}">
                    <a16:rowId xmlns:a16="http://schemas.microsoft.com/office/drawing/2014/main" val="10001"/>
                  </a:ext>
                </a:extLst>
              </a:tr>
              <a:tr h="370840">
                <a:tc>
                  <a:txBody>
                    <a:bodyPr/>
                    <a:lstStyle/>
                    <a:p>
                      <a:endParaRPr lang="en-AU"/>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Prevent retrospective row changes</a:t>
                      </a:r>
                    </a:p>
                  </a:txBody>
                  <a:tcPr/>
                </a:tc>
                <a:extLst>
                  <a:ext uri="{0D108BD9-81ED-4DB2-BD59-A6C34878D82A}">
                    <a16:rowId xmlns:a16="http://schemas.microsoft.com/office/drawing/2014/main" val="10002"/>
                  </a:ext>
                </a:extLst>
              </a:tr>
              <a:tr h="370840">
                <a:tc gridSpan="2">
                  <a:txBody>
                    <a:bodyPr/>
                    <a:lstStyle/>
                    <a:p>
                      <a:pPr marL="0" marR="0" lvl="0" indent="0" algn="ctr" defTabSz="914377" rtl="0" eaLnBrk="1" fontAlgn="auto" latinLnBrk="0" hangingPunct="1">
                        <a:lnSpc>
                          <a:spcPct val="100000"/>
                        </a:lnSpc>
                        <a:spcBef>
                          <a:spcPts val="0"/>
                        </a:spcBef>
                        <a:spcAft>
                          <a:spcPts val="0"/>
                        </a:spcAft>
                        <a:buClrTx/>
                        <a:buSzTx/>
                        <a:buFont typeface="+mj-lt"/>
                        <a:buNone/>
                        <a:tabLst/>
                        <a:defRPr/>
                      </a:pPr>
                      <a:r>
                        <a:rPr lang="en-AU" dirty="0"/>
                        <a:t>Minimum submission date calculation</a:t>
                      </a:r>
                    </a:p>
                  </a:txBody>
                  <a:tcPr/>
                </a:tc>
                <a:tc hMerge="1">
                  <a:txBody>
                    <a:bodyPr/>
                    <a:lstStyle/>
                    <a:p>
                      <a:endParaRPr lang="en-AU"/>
                    </a:p>
                  </a:txBody>
                  <a:tcPr/>
                </a:tc>
                <a:extLst>
                  <a:ext uri="{0D108BD9-81ED-4DB2-BD59-A6C34878D82A}">
                    <a16:rowId xmlns:a16="http://schemas.microsoft.com/office/drawing/2014/main" val="320717690"/>
                  </a:ext>
                </a:extLst>
              </a:tr>
              <a:tr h="370840">
                <a:tc gridSpan="2">
                  <a:txBody>
                    <a:bodyPr/>
                    <a:lstStyle/>
                    <a:p>
                      <a:pPr marL="0" indent="0" algn="ctr">
                        <a:buFont typeface="+mj-lt"/>
                        <a:buNone/>
                      </a:pPr>
                      <a:r>
                        <a:rPr lang="en-AU" dirty="0" err="1"/>
                        <a:t>Effdt</a:t>
                      </a:r>
                      <a:r>
                        <a:rPr lang="en-AU" dirty="0"/>
                        <a:t> row greater than max submission date</a:t>
                      </a:r>
                      <a:endParaRPr lang="en-US" dirty="0"/>
                    </a:p>
                  </a:txBody>
                  <a:tcPr/>
                </a:tc>
                <a:tc hMerge="1">
                  <a:txBody>
                    <a:bodyPr/>
                    <a:lstStyle/>
                    <a:p>
                      <a:endParaRPr lang="en-AU" dirty="0"/>
                    </a:p>
                  </a:txBody>
                  <a:tcPr/>
                </a:tc>
                <a:extLst>
                  <a:ext uri="{0D108BD9-81ED-4DB2-BD59-A6C34878D82A}">
                    <a16:rowId xmlns:a16="http://schemas.microsoft.com/office/drawing/2014/main" val="10003"/>
                  </a:ext>
                </a:extLst>
              </a:tr>
              <a:tr h="370840">
                <a:tc>
                  <a:txBody>
                    <a:bodyPr/>
                    <a:lstStyle/>
                    <a:p>
                      <a:endParaRPr lang="en-AU"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CAF functionality is unstable</a:t>
                      </a:r>
                    </a:p>
                  </a:txBody>
                  <a:tcPr/>
                </a:tc>
                <a:extLst>
                  <a:ext uri="{0D108BD9-81ED-4DB2-BD59-A6C34878D82A}">
                    <a16:rowId xmlns:a16="http://schemas.microsoft.com/office/drawing/2014/main" val="10004"/>
                  </a:ext>
                </a:extLst>
              </a:tr>
              <a:tr h="37084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Tw Cen MT" panose="020B0602020104020603"/>
                          <a:ea typeface="+mn-ea"/>
                          <a:cs typeface="+mn-cs"/>
                        </a:rPr>
                        <a:t>Effdt</a:t>
                      </a:r>
                      <a:r>
                        <a:rPr kumimoji="0" lang="en-AU" sz="1800" b="0" i="0" u="none" strike="noStrike" kern="1200" cap="none" spc="0" normalizeH="0" baseline="0" noProof="0" dirty="0">
                          <a:ln>
                            <a:noFill/>
                          </a:ln>
                          <a:solidFill>
                            <a:prstClr val="black"/>
                          </a:solidFill>
                          <a:effectLst/>
                          <a:uLnTx/>
                          <a:uFillTx/>
                          <a:latin typeface="Tw Cen MT" panose="020B0602020104020603"/>
                          <a:ea typeface="+mn-ea"/>
                          <a:cs typeface="+mn-cs"/>
                        </a:rPr>
                        <a:t> structure on Other Assignments page</a:t>
                      </a:r>
                    </a:p>
                  </a:txBody>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Tw Cen MT" panose="020B0602020104020603"/>
                        <a:ea typeface="+mn-ea"/>
                        <a:cs typeface="+mn-cs"/>
                      </a:endParaRPr>
                    </a:p>
                  </a:txBody>
                  <a:tcPr/>
                </a:tc>
                <a:extLst>
                  <a:ext uri="{0D108BD9-81ED-4DB2-BD59-A6C34878D82A}">
                    <a16:rowId xmlns:a16="http://schemas.microsoft.com/office/drawing/2014/main" val="3983614664"/>
                  </a:ext>
                </a:extLst>
              </a:tr>
            </a:tbl>
          </a:graphicData>
        </a:graphic>
      </p:graphicFrame>
      <p:sp>
        <p:nvSpPr>
          <p:cNvPr id="4" name="Footer Placeholder 3"/>
          <p:cNvSpPr>
            <a:spLocks noGrp="1"/>
          </p:cNvSpPr>
          <p:nvPr>
            <p:ph type="ftr" sz="quarter" idx="11"/>
          </p:nvPr>
        </p:nvSpPr>
        <p:spPr/>
        <p:txBody>
          <a:bodyPr/>
          <a:lstStyle/>
          <a:p>
            <a:r>
              <a:rPr lang="en-US"/>
              <a:t>ADU 8-10 November 2017</a:t>
            </a:r>
            <a:endParaRPr lang="en-US" dirty="0"/>
          </a:p>
        </p:txBody>
      </p:sp>
    </p:spTree>
    <p:extLst>
      <p:ext uri="{BB962C8B-B14F-4D97-AF65-F5344CB8AC3E}">
        <p14:creationId xmlns:p14="http://schemas.microsoft.com/office/powerpoint/2010/main" val="119118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849B54-218A-4D01-B716-345BF1E35E10}"/>
              </a:ext>
            </a:extLst>
          </p:cNvPr>
          <p:cNvPicPr>
            <a:picLocks noChangeAspect="1"/>
          </p:cNvPicPr>
          <p:nvPr/>
        </p:nvPicPr>
        <p:blipFill>
          <a:blip r:embed="rId3"/>
          <a:stretch>
            <a:fillRect/>
          </a:stretch>
        </p:blipFill>
        <p:spPr>
          <a:xfrm>
            <a:off x="565059" y="1873234"/>
            <a:ext cx="7879763" cy="4465707"/>
          </a:xfrm>
          <a:prstGeom prst="rect">
            <a:avLst/>
          </a:prstGeom>
        </p:spPr>
      </p:pic>
      <p:sp>
        <p:nvSpPr>
          <p:cNvPr id="2" name="Title 1"/>
          <p:cNvSpPr>
            <a:spLocks noGrp="1"/>
          </p:cNvSpPr>
          <p:nvPr>
            <p:ph type="title"/>
          </p:nvPr>
        </p:nvSpPr>
        <p:spPr/>
        <p:txBody>
          <a:bodyPr/>
          <a:lstStyle/>
          <a:p>
            <a:r>
              <a:rPr lang="en-US"/>
              <a:t>Consumption &amp; Submission</a:t>
            </a:r>
            <a:endParaRPr lang="en-US" dirty="0"/>
          </a:p>
        </p:txBody>
      </p:sp>
      <p:sp>
        <p:nvSpPr>
          <p:cNvPr id="4" name="Footer Placeholder 3"/>
          <p:cNvSpPr>
            <a:spLocks noGrp="1"/>
          </p:cNvSpPr>
          <p:nvPr>
            <p:ph type="ftr" sz="quarter" idx="11"/>
          </p:nvPr>
        </p:nvSpPr>
        <p:spPr/>
        <p:txBody>
          <a:bodyPr/>
          <a:lstStyle/>
          <a:p>
            <a:r>
              <a:rPr lang="en-US"/>
              <a:t>ADU 8-10 November 2017</a:t>
            </a:r>
            <a:endParaRPr lang="en-US" dirty="0"/>
          </a:p>
        </p:txBody>
      </p:sp>
    </p:spTree>
    <p:extLst>
      <p:ext uri="{BB962C8B-B14F-4D97-AF65-F5344CB8AC3E}">
        <p14:creationId xmlns:p14="http://schemas.microsoft.com/office/powerpoint/2010/main" val="14439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Supervisors</a:t>
            </a:r>
          </a:p>
        </p:txBody>
      </p:sp>
      <p:sp>
        <p:nvSpPr>
          <p:cNvPr id="4" name="Footer Placeholder 3"/>
          <p:cNvSpPr>
            <a:spLocks noGrp="1"/>
          </p:cNvSpPr>
          <p:nvPr>
            <p:ph type="ftr" sz="quarter" idx="11"/>
          </p:nvPr>
        </p:nvSpPr>
        <p:spPr/>
        <p:txBody>
          <a:bodyPr/>
          <a:lstStyle/>
          <a:p>
            <a:r>
              <a:rPr lang="en-US" dirty="0"/>
              <a:t>ADU 8-10 November 2017</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438646584"/>
              </p:ext>
            </p:extLst>
          </p:nvPr>
        </p:nvGraphicFramePr>
        <p:xfrm>
          <a:off x="1068115" y="2344882"/>
          <a:ext cx="6922772" cy="1854200"/>
        </p:xfrm>
        <a:graphic>
          <a:graphicData uri="http://schemas.openxmlformats.org/drawingml/2006/table">
            <a:tbl>
              <a:tblPr firstRow="1" bandRow="1">
                <a:tableStyleId>{5C22544A-7EE6-4342-B048-85BDC9FD1C3A}</a:tableStyleId>
              </a:tblPr>
              <a:tblGrid>
                <a:gridCol w="3461386">
                  <a:extLst>
                    <a:ext uri="{9D8B030D-6E8A-4147-A177-3AD203B41FA5}">
                      <a16:colId xmlns:a16="http://schemas.microsoft.com/office/drawing/2014/main" val="20000"/>
                    </a:ext>
                  </a:extLst>
                </a:gridCol>
                <a:gridCol w="3461386">
                  <a:extLst>
                    <a:ext uri="{9D8B030D-6E8A-4147-A177-3AD203B41FA5}">
                      <a16:colId xmlns:a16="http://schemas.microsoft.com/office/drawing/2014/main" val="20001"/>
                    </a:ext>
                  </a:extLst>
                </a:gridCol>
              </a:tblGrid>
              <a:tr h="370840">
                <a:tc>
                  <a:txBody>
                    <a:bodyPr/>
                    <a:lstStyle/>
                    <a:p>
                      <a:pPr algn="l"/>
                      <a:r>
                        <a:rPr lang="en-AU" dirty="0"/>
                        <a:t>Enhancement</a:t>
                      </a:r>
                    </a:p>
                  </a:txBody>
                  <a:tcPr/>
                </a:tc>
                <a:tc>
                  <a:txBody>
                    <a:bodyPr/>
                    <a:lstStyle/>
                    <a:p>
                      <a:pPr algn="l"/>
                      <a:r>
                        <a:rPr lang="en-AU" dirty="0"/>
                        <a:t>Bug</a:t>
                      </a:r>
                    </a:p>
                  </a:txBody>
                  <a:tcPr/>
                </a:tc>
                <a:extLst>
                  <a:ext uri="{0D108BD9-81ED-4DB2-BD59-A6C34878D82A}">
                    <a16:rowId xmlns:a16="http://schemas.microsoft.com/office/drawing/2014/main" val="10000"/>
                  </a:ext>
                </a:extLst>
              </a:tr>
              <a:tr h="370840">
                <a:tc>
                  <a:txBody>
                    <a:bodyPr/>
                    <a:lstStyle/>
                    <a:p>
                      <a:pPr algn="l"/>
                      <a:r>
                        <a:rPr lang="en-AU" dirty="0"/>
                        <a:t>Ambiguous page function</a:t>
                      </a:r>
                    </a:p>
                  </a:txBody>
                  <a:tcPr/>
                </a:tc>
                <a:tc>
                  <a:txBody>
                    <a:bodyPr/>
                    <a:lstStyle/>
                    <a:p>
                      <a:pPr algn="l"/>
                      <a:endParaRPr lang="en-AU" dirty="0"/>
                    </a:p>
                  </a:txBody>
                  <a:tcPr/>
                </a:tc>
                <a:extLst>
                  <a:ext uri="{0D108BD9-81ED-4DB2-BD59-A6C34878D82A}">
                    <a16:rowId xmlns:a16="http://schemas.microsoft.com/office/drawing/2014/main" val="10001"/>
                  </a:ext>
                </a:extLst>
              </a:tr>
              <a:tr h="370840">
                <a:tc>
                  <a:txBody>
                    <a:bodyPr/>
                    <a:lstStyle/>
                    <a:p>
                      <a:pPr algn="l"/>
                      <a:r>
                        <a:rPr lang="en-AU" dirty="0"/>
                        <a:t>Various page validation</a:t>
                      </a:r>
                    </a:p>
                  </a:txBody>
                  <a:tcPr/>
                </a:tc>
                <a:tc>
                  <a:txBody>
                    <a:bodyPr/>
                    <a:lstStyle/>
                    <a:p>
                      <a:pPr algn="l"/>
                      <a:endParaRPr lang="en-AU" dirty="0"/>
                    </a:p>
                  </a:txBody>
                  <a:tcPr/>
                </a:tc>
                <a:extLst>
                  <a:ext uri="{0D108BD9-81ED-4DB2-BD59-A6C34878D82A}">
                    <a16:rowId xmlns:a16="http://schemas.microsoft.com/office/drawing/2014/main" val="10002"/>
                  </a:ext>
                </a:extLst>
              </a:tr>
              <a:tr h="370840">
                <a:tc>
                  <a:txBody>
                    <a:bodyPr/>
                    <a:lstStyle/>
                    <a:p>
                      <a:pPr marL="0" indent="0" algn="l">
                        <a:buFont typeface="+mj-lt"/>
                        <a:buNone/>
                      </a:pPr>
                      <a:r>
                        <a:rPr lang="en-US" dirty="0"/>
                        <a:t>Hide ‘Primary Supervisor</a:t>
                      </a:r>
                      <a:r>
                        <a:rPr lang="en-US" baseline="0" dirty="0"/>
                        <a:t>’ field</a:t>
                      </a:r>
                      <a:endParaRPr lang="en-US" dirty="0"/>
                    </a:p>
                  </a:txBody>
                  <a:tcPr/>
                </a:tc>
                <a:tc>
                  <a:txBody>
                    <a:bodyPr/>
                    <a:lstStyle/>
                    <a:p>
                      <a:pPr marL="0" indent="0" algn="l">
                        <a:buFont typeface="+mj-lt"/>
                        <a:buNone/>
                      </a:pPr>
                      <a:endParaRPr lang="en-US" dirty="0"/>
                    </a:p>
                  </a:txBody>
                  <a:tcPr/>
                </a:tc>
                <a:extLst>
                  <a:ext uri="{0D108BD9-81ED-4DB2-BD59-A6C34878D82A}">
                    <a16:rowId xmlns:a16="http://schemas.microsoft.com/office/drawing/2014/main" val="10003"/>
                  </a:ext>
                </a:extLst>
              </a:tr>
              <a:tr h="370840">
                <a:tc gridSpan="2">
                  <a:txBody>
                    <a:bodyPr/>
                    <a:lstStyle/>
                    <a:p>
                      <a:pPr algn="l"/>
                      <a:r>
                        <a:rPr lang="en-AU" dirty="0"/>
                        <a:t>Un-actioned but…page appears to be built upside down</a:t>
                      </a:r>
                    </a:p>
                  </a:txBody>
                  <a:tcPr/>
                </a:tc>
                <a:tc hMerge="1">
                  <a:txBody>
                    <a:bodyPr/>
                    <a:lstStyle/>
                    <a:p>
                      <a:endParaRPr lang="en-AU" dirty="0"/>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39F5DD46-76AF-4E17-A4C5-1F28F11B5CE4}"/>
              </a:ext>
            </a:extLst>
          </p:cNvPr>
          <p:cNvPicPr>
            <a:picLocks noChangeAspect="1"/>
          </p:cNvPicPr>
          <p:nvPr/>
        </p:nvPicPr>
        <p:blipFill>
          <a:blip r:embed="rId3"/>
          <a:stretch>
            <a:fillRect/>
          </a:stretch>
        </p:blipFill>
        <p:spPr>
          <a:xfrm>
            <a:off x="964718" y="1611811"/>
            <a:ext cx="7129566" cy="4788989"/>
          </a:xfrm>
          <a:prstGeom prst="rect">
            <a:avLst/>
          </a:prstGeom>
        </p:spPr>
      </p:pic>
    </p:spTree>
    <p:extLst>
      <p:ext uri="{BB962C8B-B14F-4D97-AF65-F5344CB8AC3E}">
        <p14:creationId xmlns:p14="http://schemas.microsoft.com/office/powerpoint/2010/main" val="22183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4" name="Footer Placeholder 3"/>
          <p:cNvSpPr>
            <a:spLocks noGrp="1"/>
          </p:cNvSpPr>
          <p:nvPr>
            <p:ph type="ftr" sz="quarter" idx="11"/>
          </p:nvPr>
        </p:nvSpPr>
        <p:spPr/>
        <p:txBody>
          <a:bodyPr/>
          <a:lstStyle/>
          <a:p>
            <a:r>
              <a:rPr lang="en-US" dirty="0"/>
              <a:t>ADU 8-10 November 2017</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824096177"/>
              </p:ext>
            </p:extLst>
          </p:nvPr>
        </p:nvGraphicFramePr>
        <p:xfrm>
          <a:off x="951737" y="2278380"/>
          <a:ext cx="6922772" cy="2931160"/>
        </p:xfrm>
        <a:graphic>
          <a:graphicData uri="http://schemas.openxmlformats.org/drawingml/2006/table">
            <a:tbl>
              <a:tblPr firstRow="1" bandRow="1">
                <a:tableStyleId>{5C22544A-7EE6-4342-B048-85BDC9FD1C3A}</a:tableStyleId>
              </a:tblPr>
              <a:tblGrid>
                <a:gridCol w="3461386">
                  <a:extLst>
                    <a:ext uri="{9D8B030D-6E8A-4147-A177-3AD203B41FA5}">
                      <a16:colId xmlns:a16="http://schemas.microsoft.com/office/drawing/2014/main" val="20000"/>
                    </a:ext>
                  </a:extLst>
                </a:gridCol>
                <a:gridCol w="3461386">
                  <a:extLst>
                    <a:ext uri="{9D8B030D-6E8A-4147-A177-3AD203B41FA5}">
                      <a16:colId xmlns:a16="http://schemas.microsoft.com/office/drawing/2014/main" val="20001"/>
                    </a:ext>
                  </a:extLst>
                </a:gridCol>
              </a:tblGrid>
              <a:tr h="370840">
                <a:tc>
                  <a:txBody>
                    <a:bodyPr/>
                    <a:lstStyle/>
                    <a:p>
                      <a:r>
                        <a:rPr lang="en-AU" dirty="0"/>
                        <a:t>Enhancement</a:t>
                      </a:r>
                    </a:p>
                  </a:txBody>
                  <a:tcPr/>
                </a:tc>
                <a:tc>
                  <a:txBody>
                    <a:bodyPr/>
                    <a:lstStyle/>
                    <a:p>
                      <a:r>
                        <a:rPr lang="en-AU" dirty="0"/>
                        <a:t>Bug</a:t>
                      </a:r>
                    </a:p>
                  </a:txBody>
                  <a:tcPr/>
                </a:tc>
                <a:extLst>
                  <a:ext uri="{0D108BD9-81ED-4DB2-BD59-A6C34878D82A}">
                    <a16:rowId xmlns:a16="http://schemas.microsoft.com/office/drawing/2014/main" val="10000"/>
                  </a:ext>
                </a:extLst>
              </a:tr>
              <a:tr h="370840">
                <a:tc>
                  <a:txBody>
                    <a:bodyPr/>
                    <a:lstStyle/>
                    <a:p>
                      <a:r>
                        <a:rPr lang="en-AU" dirty="0"/>
                        <a:t>Tweaks to allow duplicates in committee evaluation</a:t>
                      </a:r>
                    </a:p>
                  </a:txBody>
                  <a:tcPr/>
                </a:tc>
                <a:tc>
                  <a:txBody>
                    <a:bodyPr/>
                    <a:lstStyle/>
                    <a:p>
                      <a:r>
                        <a:rPr lang="en-AU"/>
                        <a:t>Missing name on evaluations page</a:t>
                      </a:r>
                      <a:endParaRPr lang="en-AU" dirty="0"/>
                    </a:p>
                  </a:txBody>
                  <a:tcPr/>
                </a:tc>
                <a:extLst>
                  <a:ext uri="{0D108BD9-81ED-4DB2-BD59-A6C34878D82A}">
                    <a16:rowId xmlns:a16="http://schemas.microsoft.com/office/drawing/2014/main" val="10001"/>
                  </a:ext>
                </a:extLst>
              </a:tr>
              <a:tr h="370840">
                <a:tc>
                  <a:txBody>
                    <a:bodyPr/>
                    <a:lstStyle/>
                    <a:p>
                      <a:r>
                        <a:rPr lang="en-AU"/>
                        <a:t>Evaluation</a:t>
                      </a:r>
                      <a:r>
                        <a:rPr lang="en-AU" baseline="0"/>
                        <a:t> is not effdt – included audit trail</a:t>
                      </a:r>
                      <a:endParaRPr lang="en-AU" dirty="0"/>
                    </a:p>
                  </a:txBody>
                  <a:tcPr/>
                </a:tc>
                <a:tc>
                  <a:txBody>
                    <a:bodyPr/>
                    <a:lstStyle/>
                    <a:p>
                      <a:endParaRPr lang="en-AU" dirty="0"/>
                    </a:p>
                  </a:txBody>
                  <a:tcPr/>
                </a:tc>
                <a:extLst>
                  <a:ext uri="{0D108BD9-81ED-4DB2-BD59-A6C34878D82A}">
                    <a16:rowId xmlns:a16="http://schemas.microsoft.com/office/drawing/2014/main" val="10002"/>
                  </a:ext>
                </a:extLst>
              </a:tr>
              <a:tr h="370840">
                <a:tc>
                  <a:txBody>
                    <a:bodyPr/>
                    <a:lstStyle/>
                    <a:p>
                      <a:pPr marL="0" indent="0" algn="l">
                        <a:buFont typeface="+mj-lt"/>
                        <a:buNone/>
                      </a:pPr>
                      <a:r>
                        <a:rPr lang="en-US"/>
                        <a:t>Allow multiple final evaluation status</a:t>
                      </a:r>
                      <a:endParaRPr lang="en-US" dirty="0"/>
                    </a:p>
                  </a:txBody>
                  <a:tcPr/>
                </a:tc>
                <a:tc>
                  <a:txBody>
                    <a:bodyPr/>
                    <a:lstStyle/>
                    <a:p>
                      <a:pPr marL="0" indent="0" algn="l">
                        <a:buFont typeface="+mj-lt"/>
                        <a:buNone/>
                      </a:pPr>
                      <a:endParaRPr lang="en-US" dirty="0"/>
                    </a:p>
                  </a:txBody>
                  <a:tcPr/>
                </a:tc>
                <a:extLst>
                  <a:ext uri="{0D108BD9-81ED-4DB2-BD59-A6C34878D82A}">
                    <a16:rowId xmlns:a16="http://schemas.microsoft.com/office/drawing/2014/main" val="10003"/>
                  </a:ext>
                </a:extLst>
              </a:tr>
              <a:tr h="370840">
                <a:tc>
                  <a:txBody>
                    <a:bodyPr/>
                    <a:lstStyle/>
                    <a:p>
                      <a:pPr algn="l"/>
                      <a:r>
                        <a:rPr lang="en-AU"/>
                        <a:t>Allow for comments to be added when evaluation is</a:t>
                      </a:r>
                      <a:r>
                        <a:rPr lang="en-AU" baseline="0"/>
                        <a:t> final</a:t>
                      </a:r>
                      <a:endParaRPr lang="en-AU" dirty="0"/>
                    </a:p>
                  </a:txBody>
                  <a:tcPr/>
                </a:tc>
                <a:tc>
                  <a:txBody>
                    <a:bodyPr/>
                    <a:lstStyle/>
                    <a:p>
                      <a:pPr algn="ctr"/>
                      <a:endParaRPr lang="en-AU" dirty="0"/>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0C02E220-367A-4618-9E02-664069672C51}"/>
              </a:ext>
            </a:extLst>
          </p:cNvPr>
          <p:cNvPicPr>
            <a:picLocks noChangeAspect="1"/>
          </p:cNvPicPr>
          <p:nvPr/>
        </p:nvPicPr>
        <p:blipFill>
          <a:blip r:embed="rId3"/>
          <a:stretch>
            <a:fillRect/>
          </a:stretch>
        </p:blipFill>
        <p:spPr>
          <a:xfrm>
            <a:off x="643405" y="1906877"/>
            <a:ext cx="7906246" cy="4563827"/>
          </a:xfrm>
          <a:prstGeom prst="rect">
            <a:avLst/>
          </a:prstGeom>
        </p:spPr>
      </p:pic>
    </p:spTree>
    <p:extLst>
      <p:ext uri="{BB962C8B-B14F-4D97-AF65-F5344CB8AC3E}">
        <p14:creationId xmlns:p14="http://schemas.microsoft.com/office/powerpoint/2010/main" val="80117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a:t>
            </a:r>
          </a:p>
        </p:txBody>
      </p:sp>
      <p:sp>
        <p:nvSpPr>
          <p:cNvPr id="4" name="Footer Placeholder 3"/>
          <p:cNvSpPr>
            <a:spLocks noGrp="1"/>
          </p:cNvSpPr>
          <p:nvPr>
            <p:ph type="ftr" sz="quarter" idx="11"/>
          </p:nvPr>
        </p:nvSpPr>
        <p:spPr/>
        <p:txBody>
          <a:bodyPr/>
          <a:lstStyle/>
          <a:p>
            <a:r>
              <a:rPr lang="en-US" dirty="0"/>
              <a:t>ADU 8-10 November 2017</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2089045287"/>
              </p:ext>
            </p:extLst>
          </p:nvPr>
        </p:nvGraphicFramePr>
        <p:xfrm>
          <a:off x="951737" y="2278380"/>
          <a:ext cx="6922772" cy="2685415"/>
        </p:xfrm>
        <a:graphic>
          <a:graphicData uri="http://schemas.openxmlformats.org/drawingml/2006/table">
            <a:tbl>
              <a:tblPr firstRow="1" bandRow="1">
                <a:tableStyleId>{5C22544A-7EE6-4342-B048-85BDC9FD1C3A}</a:tableStyleId>
              </a:tblPr>
              <a:tblGrid>
                <a:gridCol w="3461386">
                  <a:extLst>
                    <a:ext uri="{9D8B030D-6E8A-4147-A177-3AD203B41FA5}">
                      <a16:colId xmlns:a16="http://schemas.microsoft.com/office/drawing/2014/main" val="20000"/>
                    </a:ext>
                  </a:extLst>
                </a:gridCol>
                <a:gridCol w="3461386">
                  <a:extLst>
                    <a:ext uri="{9D8B030D-6E8A-4147-A177-3AD203B41FA5}">
                      <a16:colId xmlns:a16="http://schemas.microsoft.com/office/drawing/2014/main" val="20001"/>
                    </a:ext>
                  </a:extLst>
                </a:gridCol>
              </a:tblGrid>
              <a:tr h="370840">
                <a:tc>
                  <a:txBody>
                    <a:bodyPr/>
                    <a:lstStyle/>
                    <a:p>
                      <a:r>
                        <a:rPr lang="en-AU" dirty="0"/>
                        <a:t>Enhancement</a:t>
                      </a:r>
                    </a:p>
                  </a:txBody>
                  <a:tcPr/>
                </a:tc>
                <a:tc>
                  <a:txBody>
                    <a:bodyPr/>
                    <a:lstStyle/>
                    <a:p>
                      <a:r>
                        <a:rPr lang="en-AU" dirty="0"/>
                        <a:t>Bug</a:t>
                      </a:r>
                    </a:p>
                  </a:txBody>
                  <a:tcPr/>
                </a:tc>
                <a:extLst>
                  <a:ext uri="{0D108BD9-81ED-4DB2-BD59-A6C34878D82A}">
                    <a16:rowId xmlns:a16="http://schemas.microsoft.com/office/drawing/2014/main" val="10000"/>
                  </a:ext>
                </a:extLst>
              </a:tr>
              <a:tr h="370840">
                <a:tc>
                  <a:txBody>
                    <a:bodyPr/>
                    <a:lstStyle/>
                    <a:p>
                      <a:pPr marL="0" algn="l" defTabSz="914377" rtl="0" eaLnBrk="1" fontAlgn="ctr" latinLnBrk="0" hangingPunct="1"/>
                      <a:r>
                        <a:rPr lang="en-AU" sz="1800" b="0" i="0" u="none" strike="noStrike" kern="1200" dirty="0">
                          <a:solidFill>
                            <a:srgbClr val="000000"/>
                          </a:solidFill>
                          <a:effectLst/>
                          <a:latin typeface="Tw Cen MT" panose="020B0602020104020603" pitchFamily="34" charset="0"/>
                          <a:ea typeface="+mn-ea"/>
                          <a:cs typeface="+mn-cs"/>
                        </a:rPr>
                        <a:t>Set Default Status for New Research Application (manual)</a:t>
                      </a:r>
                    </a:p>
                  </a:txBody>
                  <a:tcPr marL="9525" marR="9525" marT="9525" marB="0" anchor="ctr"/>
                </a:tc>
                <a:tc>
                  <a:txBody>
                    <a:bodyPr/>
                    <a:lstStyle/>
                    <a:p>
                      <a:r>
                        <a:rPr lang="en-AU" dirty="0"/>
                        <a:t>Career number changes on Matric do not update candidature</a:t>
                      </a:r>
                    </a:p>
                  </a:txBody>
                  <a:tcPr/>
                </a:tc>
                <a:extLst>
                  <a:ext uri="{0D108BD9-81ED-4DB2-BD59-A6C34878D82A}">
                    <a16:rowId xmlns:a16="http://schemas.microsoft.com/office/drawing/2014/main" val="10001"/>
                  </a:ext>
                </a:extLst>
              </a:tr>
              <a:tr h="370840">
                <a:tc>
                  <a:txBody>
                    <a:bodyPr/>
                    <a:lstStyle/>
                    <a:p>
                      <a:pPr marL="0" algn="l" defTabSz="914377" rtl="0" eaLnBrk="1" fontAlgn="ctr" latinLnBrk="0" hangingPunct="1"/>
                      <a:r>
                        <a:rPr lang="en-AU" sz="1800" b="0" i="0" u="none" strike="noStrike" kern="1200" dirty="0">
                          <a:solidFill>
                            <a:srgbClr val="000000"/>
                          </a:solidFill>
                          <a:effectLst/>
                          <a:latin typeface="Tw Cen MT" panose="020B0602020104020603" pitchFamily="34" charset="0"/>
                          <a:ea typeface="+mn-ea"/>
                          <a:cs typeface="+mn-cs"/>
                        </a:rPr>
                        <a:t>Set Default Status for New Research Application (upload)</a:t>
                      </a:r>
                    </a:p>
                  </a:txBody>
                  <a:tcPr marL="9525" marR="9525" marT="9525" marB="0" anchor="ctr"/>
                </a:tc>
                <a:tc>
                  <a:txBody>
                    <a:bodyPr/>
                    <a:lstStyle/>
                    <a:p>
                      <a:endParaRPr lang="en-AU" dirty="0"/>
                    </a:p>
                  </a:txBody>
                  <a:tcPr/>
                </a:tc>
                <a:extLst>
                  <a:ext uri="{0D108BD9-81ED-4DB2-BD59-A6C34878D82A}">
                    <a16:rowId xmlns:a16="http://schemas.microsoft.com/office/drawing/2014/main" val="10002"/>
                  </a:ext>
                </a:extLst>
              </a:tr>
              <a:tr h="370840">
                <a:tc>
                  <a:txBody>
                    <a:bodyPr/>
                    <a:lstStyle/>
                    <a:p>
                      <a:pPr algn="l" rtl="0" fontAlgn="ctr"/>
                      <a:r>
                        <a:rPr lang="en-AU" sz="1800" b="0" i="0" u="none" strike="noStrike" dirty="0">
                          <a:solidFill>
                            <a:srgbClr val="000000"/>
                          </a:solidFill>
                          <a:effectLst/>
                          <a:latin typeface="Tw Cen MT" panose="020B0602020104020603" pitchFamily="34" charset="0"/>
                        </a:rPr>
                        <a:t>Set Default Status for Existing Research Application </a:t>
                      </a:r>
                    </a:p>
                  </a:txBody>
                  <a:tcPr marL="9525" marR="9525" marT="9525" marB="0" anchor="ctr"/>
                </a:tc>
                <a:tc>
                  <a:txBody>
                    <a:bodyPr/>
                    <a:lstStyle/>
                    <a:p>
                      <a:pPr marL="0" indent="0" algn="l">
                        <a:buFont typeface="+mj-lt"/>
                        <a:buNone/>
                      </a:pPr>
                      <a:endParaRPr lang="en-US" dirty="0"/>
                    </a:p>
                  </a:txBody>
                  <a:tcPr/>
                </a:tc>
                <a:extLst>
                  <a:ext uri="{0D108BD9-81ED-4DB2-BD59-A6C34878D82A}">
                    <a16:rowId xmlns:a16="http://schemas.microsoft.com/office/drawing/2014/main" val="10003"/>
                  </a:ext>
                </a:extLst>
              </a:tr>
              <a:tr h="370840">
                <a:tc>
                  <a:txBody>
                    <a:bodyPr/>
                    <a:lstStyle/>
                    <a:p>
                      <a:pPr algn="l" rtl="0" fontAlgn="ctr"/>
                      <a:r>
                        <a:rPr lang="en-AU" sz="1800" b="0" i="0" u="none" strike="noStrike" dirty="0">
                          <a:solidFill>
                            <a:srgbClr val="000000"/>
                          </a:solidFill>
                          <a:effectLst/>
                          <a:latin typeface="Tw Cen MT" panose="020B0602020104020603" pitchFamily="34" charset="0"/>
                        </a:rPr>
                        <a:t>Copy candidate number to previous application rows</a:t>
                      </a:r>
                    </a:p>
                  </a:txBody>
                  <a:tcPr marL="9525" marR="9525" marT="9525" marB="0" anchor="ctr"/>
                </a:tc>
                <a:tc>
                  <a:txBody>
                    <a:bodyPr/>
                    <a:lstStyle/>
                    <a:p>
                      <a:pPr algn="ctr"/>
                      <a:endParaRPr lang="en-AU" dirty="0"/>
                    </a:p>
                  </a:txBody>
                  <a:tcPr/>
                </a:tc>
                <a:extLst>
                  <a:ext uri="{0D108BD9-81ED-4DB2-BD59-A6C34878D82A}">
                    <a16:rowId xmlns:a16="http://schemas.microsoft.com/office/drawing/2014/main" val="10004"/>
                  </a:ext>
                </a:extLst>
              </a:tr>
            </a:tbl>
          </a:graphicData>
        </a:graphic>
      </p:graphicFrame>
      <p:pic>
        <p:nvPicPr>
          <p:cNvPr id="6" name="Picture 5">
            <a:extLst>
              <a:ext uri="{FF2B5EF4-FFF2-40B4-BE49-F238E27FC236}">
                <a16:creationId xmlns:a16="http://schemas.microsoft.com/office/drawing/2014/main" id="{3261F538-2EFA-40C9-BDBF-957B6B7251CF}"/>
              </a:ext>
            </a:extLst>
          </p:cNvPr>
          <p:cNvPicPr>
            <a:picLocks noChangeAspect="1"/>
          </p:cNvPicPr>
          <p:nvPr/>
        </p:nvPicPr>
        <p:blipFill>
          <a:blip r:embed="rId3"/>
          <a:stretch>
            <a:fillRect/>
          </a:stretch>
        </p:blipFill>
        <p:spPr>
          <a:xfrm>
            <a:off x="444660" y="2084832"/>
            <a:ext cx="8192263" cy="3889190"/>
          </a:xfrm>
          <a:prstGeom prst="rect">
            <a:avLst/>
          </a:prstGeom>
        </p:spPr>
      </p:pic>
    </p:spTree>
    <p:extLst>
      <p:ext uri="{BB962C8B-B14F-4D97-AF65-F5344CB8AC3E}">
        <p14:creationId xmlns:p14="http://schemas.microsoft.com/office/powerpoint/2010/main" val="369286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48642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acceptance</a:t>
            </a:r>
          </a:p>
        </p:txBody>
      </p:sp>
      <p:sp>
        <p:nvSpPr>
          <p:cNvPr id="4" name="Footer Placeholder 3"/>
          <p:cNvSpPr>
            <a:spLocks noGrp="1"/>
          </p:cNvSpPr>
          <p:nvPr>
            <p:ph type="ftr" sz="quarter" idx="11"/>
          </p:nvPr>
        </p:nvSpPr>
        <p:spPr/>
        <p:txBody>
          <a:bodyPr/>
          <a:lstStyle/>
          <a:p>
            <a:r>
              <a:rPr lang="en-US" dirty="0"/>
              <a:t>ADU 8-10 November 2017</a:t>
            </a:r>
          </a:p>
        </p:txBody>
      </p:sp>
      <p:pic>
        <p:nvPicPr>
          <p:cNvPr id="6" name="Picture 5"/>
          <p:cNvPicPr>
            <a:picLocks noChangeAspect="1"/>
          </p:cNvPicPr>
          <p:nvPr/>
        </p:nvPicPr>
        <p:blipFill>
          <a:blip r:embed="rId3"/>
          <a:stretch>
            <a:fillRect/>
          </a:stretch>
        </p:blipFill>
        <p:spPr>
          <a:xfrm>
            <a:off x="374890" y="2215769"/>
            <a:ext cx="8394219" cy="4099625"/>
          </a:xfrm>
          <a:prstGeom prst="rect">
            <a:avLst/>
          </a:prstGeom>
        </p:spPr>
      </p:pic>
      <p:sp>
        <p:nvSpPr>
          <p:cNvPr id="3" name="TextBox 2">
            <a:extLst>
              <a:ext uri="{FF2B5EF4-FFF2-40B4-BE49-F238E27FC236}">
                <a16:creationId xmlns:a16="http://schemas.microsoft.com/office/drawing/2014/main" id="{AE1A9705-E139-4CFC-95FA-0B4C8455D97F}"/>
              </a:ext>
            </a:extLst>
          </p:cNvPr>
          <p:cNvSpPr txBox="1"/>
          <p:nvPr/>
        </p:nvSpPr>
        <p:spPr>
          <a:xfrm rot="418383">
            <a:off x="648393" y="2427317"/>
            <a:ext cx="789709" cy="369332"/>
          </a:xfrm>
          <a:prstGeom prst="rect">
            <a:avLst/>
          </a:prstGeom>
          <a:noFill/>
        </p:spPr>
        <p:txBody>
          <a:bodyPr wrap="square" rtlCol="0">
            <a:spAutoFit/>
          </a:bodyPr>
          <a:lstStyle/>
          <a:p>
            <a:r>
              <a:rPr lang="en-AU" dirty="0">
                <a:solidFill>
                  <a:schemeClr val="bg1"/>
                </a:solidFill>
              </a:rPr>
              <a:t>Good</a:t>
            </a:r>
          </a:p>
        </p:txBody>
      </p:sp>
      <p:sp>
        <p:nvSpPr>
          <p:cNvPr id="7" name="TextBox 6">
            <a:extLst>
              <a:ext uri="{FF2B5EF4-FFF2-40B4-BE49-F238E27FC236}">
                <a16:creationId xmlns:a16="http://schemas.microsoft.com/office/drawing/2014/main" id="{59555093-E56F-40A6-B046-5A88C79AEB98}"/>
              </a:ext>
            </a:extLst>
          </p:cNvPr>
          <p:cNvSpPr txBox="1"/>
          <p:nvPr/>
        </p:nvSpPr>
        <p:spPr>
          <a:xfrm>
            <a:off x="3353724" y="2658554"/>
            <a:ext cx="789709" cy="369332"/>
          </a:xfrm>
          <a:prstGeom prst="rect">
            <a:avLst/>
          </a:prstGeom>
          <a:noFill/>
        </p:spPr>
        <p:txBody>
          <a:bodyPr wrap="square" rtlCol="0">
            <a:spAutoFit/>
          </a:bodyPr>
          <a:lstStyle/>
          <a:p>
            <a:r>
              <a:rPr lang="en-AU" dirty="0">
                <a:solidFill>
                  <a:schemeClr val="bg1"/>
                </a:solidFill>
              </a:rPr>
              <a:t>Bad</a:t>
            </a:r>
          </a:p>
        </p:txBody>
      </p:sp>
      <p:sp>
        <p:nvSpPr>
          <p:cNvPr id="8" name="TextBox 7">
            <a:extLst>
              <a:ext uri="{FF2B5EF4-FFF2-40B4-BE49-F238E27FC236}">
                <a16:creationId xmlns:a16="http://schemas.microsoft.com/office/drawing/2014/main" id="{7917C057-5303-4BFA-B8E1-7A866A19392F}"/>
              </a:ext>
            </a:extLst>
          </p:cNvPr>
          <p:cNvSpPr txBox="1"/>
          <p:nvPr/>
        </p:nvSpPr>
        <p:spPr>
          <a:xfrm rot="21005772">
            <a:off x="6929352" y="3093047"/>
            <a:ext cx="789709" cy="369332"/>
          </a:xfrm>
          <a:prstGeom prst="rect">
            <a:avLst/>
          </a:prstGeom>
          <a:noFill/>
        </p:spPr>
        <p:txBody>
          <a:bodyPr wrap="square" rtlCol="0">
            <a:spAutoFit/>
          </a:bodyPr>
          <a:lstStyle/>
          <a:p>
            <a:r>
              <a:rPr lang="en-AU" dirty="0">
                <a:solidFill>
                  <a:schemeClr val="bg1"/>
                </a:solidFill>
              </a:rPr>
              <a:t>Ugly</a:t>
            </a:r>
          </a:p>
        </p:txBody>
      </p:sp>
    </p:spTree>
    <p:extLst>
      <p:ext uri="{BB962C8B-B14F-4D97-AF65-F5344CB8AC3E}">
        <p14:creationId xmlns:p14="http://schemas.microsoft.com/office/powerpoint/2010/main" val="43700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987" y="1862038"/>
            <a:ext cx="4885514" cy="3900895"/>
          </a:xfrm>
          <a:prstGeom prst="rect">
            <a:avLst/>
          </a:prstGeom>
        </p:spPr>
      </p:pic>
      <p:sp>
        <p:nvSpPr>
          <p:cNvPr id="2" name="Title 1"/>
          <p:cNvSpPr>
            <a:spLocks noGrp="1"/>
          </p:cNvSpPr>
          <p:nvPr>
            <p:ph type="title"/>
          </p:nvPr>
        </p:nvSpPr>
        <p:spPr/>
        <p:txBody>
          <a:bodyPr/>
          <a:lstStyle/>
          <a:p>
            <a:r>
              <a:rPr lang="en-US" dirty="0"/>
              <a:t>SUMMARY</a:t>
            </a: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525579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a:t>
            </a:r>
          </a:p>
        </p:txBody>
      </p:sp>
      <p:sp>
        <p:nvSpPr>
          <p:cNvPr id="3" name="Text Placeholder 2"/>
          <p:cNvSpPr>
            <a:spLocks noGrp="1"/>
          </p:cNvSpPr>
          <p:nvPr>
            <p:ph type="body" idx="1"/>
          </p:nvPr>
        </p:nvSpPr>
        <p:spPr/>
        <p:txBody>
          <a:bodyPr/>
          <a:lstStyle/>
          <a:p>
            <a:r>
              <a:rPr lang="en-US" dirty="0"/>
              <a:t>Jonathan Peters</a:t>
            </a:r>
          </a:p>
        </p:txBody>
      </p:sp>
      <p:sp>
        <p:nvSpPr>
          <p:cNvPr id="4" name="Content Placeholder 3"/>
          <p:cNvSpPr>
            <a:spLocks noGrp="1"/>
          </p:cNvSpPr>
          <p:nvPr>
            <p:ph sz="half" idx="2"/>
          </p:nvPr>
        </p:nvSpPr>
        <p:spPr>
          <a:xfrm>
            <a:off x="768096" y="2967788"/>
            <a:ext cx="3723894" cy="1446168"/>
          </a:xfrm>
        </p:spPr>
        <p:txBody>
          <a:bodyPr>
            <a:normAutofit/>
          </a:bodyPr>
          <a:lstStyle/>
          <a:p>
            <a:r>
              <a:rPr lang="en-AU" dirty="0"/>
              <a:t>Manager, Systems Development</a:t>
            </a:r>
          </a:p>
          <a:p>
            <a:r>
              <a:rPr lang="en-US" dirty="0"/>
              <a:t>The Australian National University</a:t>
            </a:r>
          </a:p>
          <a:p>
            <a:r>
              <a:rPr lang="en-US" dirty="0"/>
              <a:t>Jonathan.Peters@anu.edu.au</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412360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2853306" cy="1463040"/>
          </a:xfrm>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8-10 November 2017</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159" y="4960138"/>
            <a:ext cx="1994700" cy="1496026"/>
          </a:xfrm>
          <a:prstGeom prst="rect">
            <a:avLst/>
          </a:prstGeom>
        </p:spPr>
      </p:pic>
      <p:pic>
        <p:nvPicPr>
          <p:cNvPr id="7" name="Picture Placeholder 6"/>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415" b="415"/>
          <a:stretch>
            <a:fillRect/>
          </a:stretch>
        </p:blipFill>
        <p:spPr/>
      </p:pic>
      <p:pic>
        <p:nvPicPr>
          <p:cNvPr id="10" name="Picture 9"/>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Australian National University</a:t>
            </a:r>
          </a:p>
        </p:txBody>
      </p:sp>
      <p:sp>
        <p:nvSpPr>
          <p:cNvPr id="4" name="Text Placeholder 3"/>
          <p:cNvSpPr>
            <a:spLocks noGrp="1"/>
          </p:cNvSpPr>
          <p:nvPr>
            <p:ph type="body" sz="half" idx="2"/>
          </p:nvPr>
        </p:nvSpPr>
        <p:spPr/>
        <p:txBody>
          <a:bodyPr>
            <a:normAutofit/>
          </a:bodyPr>
          <a:lstStyle/>
          <a:p>
            <a:r>
              <a:rPr lang="en-US" dirty="0"/>
              <a:t>Total students 23k</a:t>
            </a:r>
          </a:p>
          <a:p>
            <a:r>
              <a:rPr lang="en-US" dirty="0"/>
              <a:t>Research 3k</a:t>
            </a:r>
          </a:p>
        </p:txBody>
      </p:sp>
      <p:sp>
        <p:nvSpPr>
          <p:cNvPr id="3" name="Footer Placeholder 2"/>
          <p:cNvSpPr>
            <a:spLocks noGrp="1"/>
          </p:cNvSpPr>
          <p:nvPr>
            <p:ph type="ftr" sz="quarter" idx="11"/>
          </p:nvPr>
        </p:nvSpPr>
        <p:spPr/>
        <p:txBody>
          <a:bodyPr/>
          <a:lstStyle/>
          <a:p>
            <a:r>
              <a:rPr lang="en-US" dirty="0"/>
              <a:t>ADU 8-10 November 2017</a:t>
            </a:r>
          </a:p>
        </p:txBody>
      </p:sp>
      <p:pic>
        <p:nvPicPr>
          <p:cNvPr id="9" name="Picture 8"/>
          <p:cNvPicPr>
            <a:picLocks noGrp="1" noChangeAspect="1"/>
          </p:cNvPicPr>
          <p:nvPr/>
        </p:nvPicPr>
        <p:blipFill>
          <a:blip r:embed="rId3">
            <a:extLst>
              <a:ext uri="{28A0092B-C50C-407E-A947-70E740481C1C}">
                <a14:useLocalDpi xmlns:a14="http://schemas.microsoft.com/office/drawing/2010/main" val="0"/>
              </a:ext>
            </a:extLst>
          </a:blip>
          <a:srcRect t="12456" b="12456"/>
          <a:stretch>
            <a:fillRect/>
          </a:stretch>
        </p:blipFill>
        <p:spPr>
          <a:xfrm>
            <a:off x="1143" y="4863"/>
            <a:ext cx="9141714" cy="4572000"/>
          </a:xfrm>
          <a:prstGeom prst="rect">
            <a:avLst/>
          </a:prstGeom>
          <a:solidFill>
            <a:schemeClr val="accent2">
              <a:lumMod val="60000"/>
              <a:lumOff val="40000"/>
            </a:schemeClr>
          </a:solidFill>
        </p:spPr>
      </p:pic>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ORGANIsATION &amp; ORACLE</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t>CS9.2</a:t>
            </a:r>
          </a:p>
          <a:p>
            <a:r>
              <a:rPr lang="en-US" dirty="0"/>
              <a:t>PUM02</a:t>
            </a:r>
          </a:p>
          <a:p>
            <a:r>
              <a:rPr lang="en-US" dirty="0"/>
              <a:t>Tools 8.55.09</a:t>
            </a: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Background</a:t>
            </a:r>
            <a:br>
              <a:rPr lang="en-US" dirty="0"/>
            </a:br>
            <a:r>
              <a:rPr lang="en-US" dirty="0"/>
              <a:t>Moving from the previous system</a:t>
            </a:r>
          </a:p>
          <a:p>
            <a:pPr marL="457200" indent="-457200">
              <a:buFont typeface="+mj-lt"/>
              <a:buAutoNum type="arabicPeriod"/>
            </a:pPr>
            <a:r>
              <a:rPr lang="en-US" dirty="0"/>
              <a:t>Project structure</a:t>
            </a:r>
            <a:br>
              <a:rPr lang="en-US" dirty="0"/>
            </a:br>
            <a:r>
              <a:rPr lang="en-US" dirty="0"/>
              <a:t>What the project looked like</a:t>
            </a:r>
          </a:p>
          <a:p>
            <a:pPr marL="457200" indent="-457200">
              <a:buFont typeface="+mj-lt"/>
              <a:buAutoNum type="arabicPeriod"/>
            </a:pPr>
            <a:r>
              <a:rPr lang="en-US" dirty="0"/>
              <a:t>Data migration</a:t>
            </a:r>
            <a:br>
              <a:rPr lang="en-US" dirty="0"/>
            </a:br>
            <a:r>
              <a:rPr lang="en-US" dirty="0"/>
              <a:t>ANZ mod to CS9.2</a:t>
            </a:r>
          </a:p>
          <a:p>
            <a:pPr marL="457200" indent="-457200">
              <a:buFont typeface="+mj-lt"/>
              <a:buAutoNum type="arabicPeriod"/>
            </a:pPr>
            <a:r>
              <a:rPr lang="en-US" dirty="0"/>
              <a:t>Page functionality</a:t>
            </a:r>
            <a:br>
              <a:rPr lang="en-US" dirty="0"/>
            </a:br>
            <a:r>
              <a:rPr lang="en-US" dirty="0"/>
              <a:t>Where were the gaps </a:t>
            </a:r>
          </a:p>
          <a:p>
            <a:pPr marL="457200" indent="-457200">
              <a:buFont typeface="+mj-lt"/>
              <a:buAutoNum type="arabicPeriod"/>
            </a:pPr>
            <a:r>
              <a:rPr lang="en-US" dirty="0"/>
              <a:t>Summary</a:t>
            </a:r>
            <a:br>
              <a:rPr lang="en-US" dirty="0"/>
            </a:br>
            <a:endParaRPr lang="en-US" dirty="0"/>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Background</a:t>
            </a:r>
          </a:p>
        </p:txBody>
      </p:sp>
      <p:sp>
        <p:nvSpPr>
          <p:cNvPr id="3" name="Subtitle 2"/>
          <p:cNvSpPr>
            <a:spLocks noGrp="1"/>
          </p:cNvSpPr>
          <p:nvPr>
            <p:ph type="subTitle" idx="1"/>
          </p:nvPr>
        </p:nvSpPr>
        <p:spPr/>
        <p:txBody>
          <a:bodyPr/>
          <a:lstStyle/>
          <a:p>
            <a:r>
              <a:rPr lang="en-US" dirty="0"/>
              <a:t>Moving from the previous system</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41147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system</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 In early 2000’s a group of Australian Institutions engaged Oracle consulting to build an ANZ Research Student Module</a:t>
            </a:r>
          </a:p>
          <a:p>
            <a:pPr>
              <a:buFont typeface="Arial" panose="020B0604020202020204" pitchFamily="34" charset="0"/>
              <a:buChar char="•"/>
            </a:pPr>
            <a:r>
              <a:rPr lang="en-AU" dirty="0"/>
              <a:t> Over last 3+ years, Oracle have been releasing delivered functionality for managing research students</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28597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ANZ Research module</a:t>
            </a:r>
          </a:p>
        </p:txBody>
      </p:sp>
      <p:pic>
        <p:nvPicPr>
          <p:cNvPr id="6" name="Content Placeholder 5"/>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a:xfrm>
            <a:off x="4491989" y="2286000"/>
            <a:ext cx="4229223" cy="4023360"/>
          </a:xfrm>
        </p:spPr>
        <p:txBody>
          <a:bodyPr>
            <a:normAutofit/>
          </a:bodyPr>
          <a:lstStyle/>
          <a:p>
            <a:pPr>
              <a:buFont typeface="Arial" panose="020B0604020202020204" pitchFamily="34" charset="0"/>
              <a:buChar char="•"/>
            </a:pPr>
            <a:r>
              <a:rPr lang="en-AU" dirty="0"/>
              <a:t> Candidature pages (incl. application)</a:t>
            </a:r>
          </a:p>
          <a:p>
            <a:pPr>
              <a:buFont typeface="Arial" panose="020B0604020202020204" pitchFamily="34" charset="0"/>
              <a:buChar char="•"/>
            </a:pPr>
            <a:r>
              <a:rPr lang="en-AU" dirty="0"/>
              <a:t> Customised student milestones pages</a:t>
            </a:r>
          </a:p>
          <a:p>
            <a:pPr>
              <a:buFont typeface="Arial" panose="020B0604020202020204" pitchFamily="34" charset="0"/>
              <a:buChar char="•"/>
            </a:pPr>
            <a:r>
              <a:rPr lang="en-AU" dirty="0"/>
              <a:t> Student Advisors</a:t>
            </a:r>
          </a:p>
          <a:p>
            <a:pPr>
              <a:buFont typeface="Arial" panose="020B0604020202020204" pitchFamily="34" charset="0"/>
              <a:buChar char="•"/>
            </a:pPr>
            <a:r>
              <a:rPr lang="en-AU" dirty="0"/>
              <a:t> Referees</a:t>
            </a:r>
          </a:p>
          <a:p>
            <a:pPr>
              <a:buFont typeface="Arial" panose="020B0604020202020204" pitchFamily="34" charset="0"/>
              <a:buChar char="•"/>
            </a:pPr>
            <a:r>
              <a:rPr lang="en-AU" dirty="0"/>
              <a:t> IP agreements and ethical clearance</a:t>
            </a:r>
          </a:p>
          <a:p>
            <a:pPr>
              <a:buFont typeface="Arial" panose="020B0604020202020204" pitchFamily="34" charset="0"/>
              <a:buChar char="•"/>
            </a:pPr>
            <a:r>
              <a:rPr lang="en-AU" dirty="0"/>
              <a:t> Research leave and load</a:t>
            </a:r>
          </a:p>
          <a:p>
            <a:pPr>
              <a:buFont typeface="Arial" panose="020B0604020202020204" pitchFamily="34" charset="0"/>
              <a:buChar char="•"/>
            </a:pPr>
            <a:r>
              <a:rPr lang="en-AU" dirty="0"/>
              <a:t> Scholarship sub-module</a:t>
            </a:r>
          </a:p>
          <a:p>
            <a:pPr>
              <a:buFont typeface="Arial" panose="020B0604020202020204" pitchFamily="34" charset="0"/>
              <a:buChar char="•"/>
            </a:pPr>
            <a:r>
              <a:rPr lang="en-AU" dirty="0"/>
              <a:t> Thesis management</a:t>
            </a:r>
          </a:p>
          <a:p>
            <a:pPr>
              <a:buFont typeface="Arial" panose="020B0604020202020204" pitchFamily="34" charset="0"/>
              <a:buChar char="•"/>
            </a:pPr>
            <a:r>
              <a:rPr lang="en-AU" dirty="0"/>
              <a:t> A suite of reports</a:t>
            </a: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66119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240" y="555719"/>
            <a:ext cx="7290054" cy="1499616"/>
          </a:xfrm>
        </p:spPr>
        <p:txBody>
          <a:bodyPr/>
          <a:lstStyle/>
          <a:p>
            <a:r>
              <a:rPr lang="en-US" dirty="0"/>
              <a:t>Fit gap</a:t>
            </a:r>
          </a:p>
        </p:txBody>
      </p:sp>
      <p:sp>
        <p:nvSpPr>
          <p:cNvPr id="3" name="Footer Placeholder 2"/>
          <p:cNvSpPr>
            <a:spLocks noGrp="1"/>
          </p:cNvSpPr>
          <p:nvPr>
            <p:ph type="ftr" sz="quarter" idx="11"/>
          </p:nvPr>
        </p:nvSpPr>
        <p:spPr>
          <a:xfrm>
            <a:off x="4413267" y="6470704"/>
            <a:ext cx="4426094" cy="274320"/>
          </a:xfrm>
        </p:spPr>
        <p:txBody>
          <a:bodyPr/>
          <a:lstStyle/>
          <a:p>
            <a:r>
              <a:rPr lang="en-US" dirty="0"/>
              <a:t>ADU 8-10 November 2017</a:t>
            </a:r>
          </a:p>
        </p:txBody>
      </p:sp>
      <p:pic>
        <p:nvPicPr>
          <p:cNvPr id="13" name="Picture 12"/>
          <p:cNvPicPr>
            <a:picLocks noChangeAspect="1"/>
          </p:cNvPicPr>
          <p:nvPr/>
        </p:nvPicPr>
        <p:blipFill>
          <a:blip r:embed="rId3"/>
          <a:stretch>
            <a:fillRect/>
          </a:stretch>
        </p:blipFill>
        <p:spPr>
          <a:xfrm>
            <a:off x="1452263" y="1590416"/>
            <a:ext cx="5922007" cy="5154608"/>
          </a:xfrm>
          <a:prstGeom prst="rect">
            <a:avLst/>
          </a:prstGeom>
        </p:spPr>
      </p:pic>
    </p:spTree>
    <p:extLst>
      <p:ext uri="{BB962C8B-B14F-4D97-AF65-F5344CB8AC3E}">
        <p14:creationId xmlns:p14="http://schemas.microsoft.com/office/powerpoint/2010/main" val="8845733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2693</TotalTime>
  <Words>3154</Words>
  <Application>Microsoft Office PowerPoint</Application>
  <PresentationFormat>On-screen Show (4:3)</PresentationFormat>
  <Paragraphs>408</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Times New Roman</vt:lpstr>
      <vt:lpstr>Tw Cen MT</vt:lpstr>
      <vt:lpstr>Tw Cen MT Condensed</vt:lpstr>
      <vt:lpstr>Wingdings 3</vt:lpstr>
      <vt:lpstr>Integral</vt:lpstr>
      <vt:lpstr>Research Management 9.0 Warts and All</vt:lpstr>
      <vt:lpstr>presenter</vt:lpstr>
      <vt:lpstr>Australian National University</vt:lpstr>
      <vt:lpstr>ORGANIsATION &amp; ORACLE</vt:lpstr>
      <vt:lpstr>Overview</vt:lpstr>
      <vt:lpstr>Background</vt:lpstr>
      <vt:lpstr>Previous system</vt:lpstr>
      <vt:lpstr>ANZ Research module</vt:lpstr>
      <vt:lpstr>Fit gap</vt:lpstr>
      <vt:lpstr>Why change?</vt:lpstr>
      <vt:lpstr>Project Structure</vt:lpstr>
      <vt:lpstr>Project structure</vt:lpstr>
      <vt:lpstr>Project timeline</vt:lpstr>
      <vt:lpstr>Data migration</vt:lpstr>
      <vt:lpstr>Migrated data</vt:lpstr>
      <vt:lpstr>Challenges</vt:lpstr>
      <vt:lpstr>Page Functionality</vt:lpstr>
      <vt:lpstr>Field mapping</vt:lpstr>
      <vt:lpstr>Consumption &amp; Submission</vt:lpstr>
      <vt:lpstr>Consumption &amp; Submission</vt:lpstr>
      <vt:lpstr>Consumption &amp; Submission</vt:lpstr>
      <vt:lpstr>Supervisors</vt:lpstr>
      <vt:lpstr>Evaluation</vt:lpstr>
      <vt:lpstr>Admissions</vt:lpstr>
      <vt:lpstr>Concluding thoughts</vt:lpstr>
      <vt:lpstr>user acceptance</vt:lpstr>
      <vt:lpstr>SUMMARY</vt:lpstr>
      <vt:lpstr>presenter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Jonathan Peters</cp:lastModifiedBy>
  <cp:revision>79</cp:revision>
  <cp:lastPrinted>2017-11-06T11:18:58Z</cp:lastPrinted>
  <dcterms:created xsi:type="dcterms:W3CDTF">2015-09-02T14:36:24Z</dcterms:created>
  <dcterms:modified xsi:type="dcterms:W3CDTF">2017-11-06T11:21:03Z</dcterms:modified>
</cp:coreProperties>
</file>