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5" r:id="rId3"/>
    <p:sldId id="318" r:id="rId4"/>
    <p:sldId id="261" r:id="rId5"/>
    <p:sldId id="262" r:id="rId6"/>
    <p:sldId id="312" r:id="rId7"/>
    <p:sldId id="313" r:id="rId8"/>
    <p:sldId id="314" r:id="rId9"/>
    <p:sldId id="316" r:id="rId10"/>
    <p:sldId id="315" r:id="rId11"/>
    <p:sldId id="317" r:id="rId12"/>
    <p:sldId id="274" r:id="rId13"/>
    <p:sldId id="283" r:id="rId14"/>
    <p:sldId id="284" r:id="rId15"/>
    <p:sldId id="285" r:id="rId16"/>
    <p:sldId id="286" r:id="rId17"/>
    <p:sldId id="287" r:id="rId18"/>
    <p:sldId id="282" r:id="rId19"/>
    <p:sldId id="288" r:id="rId20"/>
    <p:sldId id="323" r:id="rId21"/>
    <p:sldId id="324" r:id="rId22"/>
    <p:sldId id="325" r:id="rId23"/>
    <p:sldId id="326" r:id="rId24"/>
  </p:sldIdLst>
  <p:sldSz cx="9144000" cy="5143500" type="screen16x9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Martin (GRC)" initials="KM(" lastIdx="2" clrIdx="0">
    <p:extLst>
      <p:ext uri="{19B8F6BF-5375-455C-9EA6-DF929625EA0E}">
        <p15:presenceInfo xmlns:p15="http://schemas.microsoft.com/office/powerpoint/2012/main" userId="S-1-5-21-1818349276-1015700856-800089250-840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9" autoAdjust="0"/>
    <p:restoredTop sz="95053" autoAdjust="0"/>
  </p:normalViewPr>
  <p:slideViewPr>
    <p:cSldViewPr>
      <p:cViewPr varScale="1">
        <p:scale>
          <a:sx n="148" d="100"/>
          <a:sy n="148" d="100"/>
        </p:scale>
        <p:origin x="63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428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069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4100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915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88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6437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8908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173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3641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49671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1476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055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3103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5390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7293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7019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284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503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4533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7169" tIns="53584" rIns="107169" bIns="53584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415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779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408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1759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lIns="107169" tIns="53584" rIns="107169" bIns="53584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56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93077" y="1057926"/>
            <a:ext cx="8157844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848056"/>
            <a:ext cx="9144000" cy="129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6743" y="4297441"/>
            <a:ext cx="1462530" cy="434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115" y="291256"/>
            <a:ext cx="8319769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2822" y="1057926"/>
            <a:ext cx="8158354" cy="1656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56743" y="4297441"/>
            <a:ext cx="1462530" cy="4347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12254" y="1581150"/>
            <a:ext cx="552259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AU" sz="2400" spc="-10" dirty="0" smtClean="0">
                <a:solidFill>
                  <a:srgbClr val="FFFFFF"/>
                </a:solidFill>
                <a:latin typeface="Arial"/>
                <a:cs typeface="Arial"/>
              </a:rPr>
              <a:t>2 years on – the highs and lows of the journey to integrated research management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8739" y="3496742"/>
            <a:ext cx="3309620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lang="en-AU" sz="1400" spc="-5" dirty="0" smtClean="0">
                <a:solidFill>
                  <a:srgbClr val="FFFFFF"/>
                </a:solidFill>
                <a:latin typeface="Arial"/>
                <a:cs typeface="Arial"/>
              </a:rPr>
              <a:t>ADU 2017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271486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Allan Tabor</a:t>
            </a:r>
          </a:p>
          <a:p>
            <a:r>
              <a:rPr lang="en-AU" sz="1400" dirty="0" smtClean="0">
                <a:solidFill>
                  <a:schemeClr val="bg1"/>
                </a:solidFill>
              </a:rPr>
              <a:t>Director Student and Academic Services</a:t>
            </a:r>
          </a:p>
          <a:p>
            <a:r>
              <a:rPr lang="en-AU" sz="1400" dirty="0" smtClean="0">
                <a:solidFill>
                  <a:schemeClr val="bg1"/>
                </a:solidFill>
              </a:rPr>
              <a:t>UniSA</a:t>
            </a:r>
            <a:endParaRPr lang="en-A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 smtClean="0"/>
              <a:t>Project Outcomes – Research student view</a:t>
            </a:r>
            <a:endParaRPr sz="2400" dirty="0">
              <a:solidFill>
                <a:srgbClr val="18181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742950"/>
            <a:ext cx="4865687" cy="3037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06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 smtClean="0"/>
              <a:t>Project Outcomes – Staff portal view</a:t>
            </a:r>
            <a:endParaRPr sz="2400" dirty="0">
              <a:solidFill>
                <a:srgbClr val="18181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819150"/>
            <a:ext cx="5715000" cy="30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98808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dirty="0" smtClean="0"/>
              <a:t>Project Outcomes - Research </a:t>
            </a:r>
            <a:r>
              <a:rPr sz="2400" dirty="0" smtClean="0"/>
              <a:t>St</a:t>
            </a:r>
            <a:r>
              <a:rPr sz="2400" spc="-5" dirty="0" smtClean="0"/>
              <a:t>ud</a:t>
            </a:r>
            <a:r>
              <a:rPr sz="2400" dirty="0" smtClean="0"/>
              <a:t>y</a:t>
            </a:r>
            <a:r>
              <a:rPr sz="2400" spc="-20" dirty="0" smtClean="0"/>
              <a:t> </a:t>
            </a:r>
            <a:r>
              <a:rPr sz="2400" dirty="0"/>
              <a:t>P</a:t>
            </a:r>
            <a:r>
              <a:rPr sz="2400" spc="-10" dirty="0"/>
              <a:t>e</a:t>
            </a:r>
            <a:r>
              <a:rPr sz="2400" dirty="0"/>
              <a:t>r</a:t>
            </a:r>
            <a:r>
              <a:rPr sz="2400" spc="-5" dirty="0"/>
              <a:t>iod</a:t>
            </a:r>
            <a:r>
              <a:rPr sz="2400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1216908" y="1150442"/>
            <a:ext cx="6462666" cy="25552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98808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dirty="0" smtClean="0"/>
              <a:t>Project Outcomes - </a:t>
            </a:r>
            <a:r>
              <a:rPr sz="2400" dirty="0" smtClean="0"/>
              <a:t>R</a:t>
            </a:r>
            <a:r>
              <a:rPr sz="2400" spc="-10" dirty="0" smtClean="0"/>
              <a:t>ev</a:t>
            </a:r>
            <a:r>
              <a:rPr sz="2400" spc="-5" dirty="0" smtClean="0"/>
              <a:t>i</a:t>
            </a:r>
            <a:r>
              <a:rPr sz="2400" spc="-10" dirty="0" smtClean="0"/>
              <a:t>e</a:t>
            </a:r>
            <a:r>
              <a:rPr sz="2400" dirty="0" smtClean="0"/>
              <a:t>w</a:t>
            </a:r>
            <a:r>
              <a:rPr sz="2400" spc="-15" dirty="0" smtClean="0"/>
              <a:t> </a:t>
            </a:r>
            <a:r>
              <a:rPr sz="2400" spc="-5" dirty="0"/>
              <a:t>o</a:t>
            </a:r>
            <a:r>
              <a:rPr sz="2400" dirty="0"/>
              <a:t>f</a:t>
            </a:r>
            <a:r>
              <a:rPr sz="2400" spc="-15" dirty="0"/>
              <a:t> </a:t>
            </a:r>
            <a:r>
              <a:rPr sz="2400" dirty="0"/>
              <a:t>Pr</a:t>
            </a:r>
            <a:r>
              <a:rPr sz="2400" spc="-5" dirty="0"/>
              <a:t>og</a:t>
            </a:r>
            <a:r>
              <a:rPr sz="2400" dirty="0"/>
              <a:t>r</a:t>
            </a:r>
            <a:r>
              <a:rPr sz="2400" spc="-10" dirty="0"/>
              <a:t>ess</a:t>
            </a:r>
            <a:r>
              <a:rPr sz="2400" dirty="0"/>
              <a:t>:</a:t>
            </a:r>
            <a:r>
              <a:rPr sz="2400" spc="-30" dirty="0"/>
              <a:t> </a:t>
            </a:r>
            <a:r>
              <a:rPr sz="2400" dirty="0"/>
              <a:t>O</a:t>
            </a:r>
            <a:r>
              <a:rPr sz="2400" spc="-5" dirty="0"/>
              <a:t>nlin</a:t>
            </a:r>
            <a:r>
              <a:rPr sz="240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12770" y="1542353"/>
            <a:ext cx="8851779" cy="205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530" y="2144651"/>
            <a:ext cx="96901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14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Blan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iew appea</a:t>
            </a:r>
            <a:r>
              <a:rPr sz="1100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 </a:t>
            </a:r>
            <a:r>
              <a:rPr sz="1100" spc="-5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uden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5073" y="2880066"/>
            <a:ext cx="59245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 marR="5080" indent="-69215">
              <a:lnSpc>
                <a:spcPts val="1340"/>
              </a:lnSpc>
            </a:pP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rtal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5530" y="1932592"/>
            <a:ext cx="1031875" cy="895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700" marR="5080" indent="-69215">
              <a:lnSpc>
                <a:spcPts val="1340"/>
              </a:lnSpc>
            </a:pP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rtal</a:t>
            </a:r>
            <a:endParaRPr sz="1300">
              <a:latin typeface="Arial"/>
              <a:cs typeface="Arial"/>
            </a:endParaRPr>
          </a:p>
          <a:p>
            <a:pPr marL="70485" marR="258445" indent="-58419">
              <a:lnSpc>
                <a:spcPts val="1140"/>
              </a:lnSpc>
              <a:spcBef>
                <a:spcPts val="58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w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rm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tt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h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528" y="2144651"/>
            <a:ext cx="990600" cy="60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14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uden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Supe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ee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di</a:t>
            </a:r>
            <a:r>
              <a:rPr sz="1100" dirty="0">
                <a:latin typeface="Arial"/>
                <a:cs typeface="Arial"/>
              </a:rPr>
              <a:t>sc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5" dirty="0">
                <a:latin typeface="Arial"/>
                <a:cs typeface="Arial"/>
              </a:rPr>
              <a:t>ew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05953" y="2880066"/>
            <a:ext cx="60960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130">
              <a:lnSpc>
                <a:spcPts val="1340"/>
              </a:lnSpc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eet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5527" y="2018030"/>
            <a:ext cx="1154430" cy="640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sz="1300" spc="-3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Portal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100">
              <a:latin typeface="Times New Roman"/>
              <a:cs typeface="Times New Roman"/>
            </a:endParaRPr>
          </a:p>
          <a:p>
            <a:pPr marL="70485" marR="111125" indent="-58419">
              <a:lnSpc>
                <a:spcPts val="114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Supe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or 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me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5527" y="2144651"/>
            <a:ext cx="877569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14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REP</a:t>
            </a:r>
            <a:r>
              <a:rPr sz="1100" dirty="0">
                <a:latin typeface="Arial"/>
                <a:cs typeface="Arial"/>
              </a:rPr>
              <a:t>L 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rs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rm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11658" y="2965506"/>
            <a:ext cx="83820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sz="1300" spc="-3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Portal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05526" y="1932592"/>
            <a:ext cx="1031875" cy="581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700" marR="5080" indent="-69215">
              <a:lnSpc>
                <a:spcPts val="1340"/>
              </a:lnSpc>
            </a:pP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rtal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spc="-10" dirty="0">
                <a:latin typeface="Arial"/>
                <a:cs typeface="Arial"/>
              </a:rPr>
              <a:t>lt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98808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spc="-5" dirty="0" smtClean="0"/>
              <a:t>Project Outcomes - </a:t>
            </a:r>
            <a:r>
              <a:rPr sz="2400" spc="-5" dirty="0" smtClean="0"/>
              <a:t>Th</a:t>
            </a:r>
            <a:r>
              <a:rPr sz="2400" spc="-10" dirty="0" smtClean="0"/>
              <a:t>es</a:t>
            </a:r>
            <a:r>
              <a:rPr sz="2400" spc="-5" dirty="0" smtClean="0"/>
              <a:t>i</a:t>
            </a:r>
            <a:r>
              <a:rPr sz="2400" dirty="0" smtClean="0"/>
              <a:t>s</a:t>
            </a:r>
            <a:r>
              <a:rPr sz="2400" spc="-20" dirty="0" smtClean="0"/>
              <a:t> </a:t>
            </a:r>
            <a:r>
              <a:rPr sz="2400" spc="-5" dirty="0"/>
              <a:t>M</a:t>
            </a:r>
            <a:r>
              <a:rPr sz="2400" spc="-10" dirty="0"/>
              <a:t>a</a:t>
            </a:r>
            <a:r>
              <a:rPr sz="2400" spc="-5" dirty="0"/>
              <a:t>n</a:t>
            </a:r>
            <a:r>
              <a:rPr sz="2400" spc="-10" dirty="0"/>
              <a:t>a</a:t>
            </a:r>
            <a:r>
              <a:rPr sz="2400" spc="-5" dirty="0"/>
              <a:t>g</a:t>
            </a:r>
            <a:r>
              <a:rPr sz="2400" spc="-10" dirty="0"/>
              <a:t>e</a:t>
            </a:r>
            <a:r>
              <a:rPr sz="2400" spc="-5" dirty="0"/>
              <a:t>m</a:t>
            </a:r>
            <a:r>
              <a:rPr sz="2400" spc="-10" dirty="0"/>
              <a:t>e</a:t>
            </a:r>
            <a:r>
              <a:rPr sz="2400" spc="-5" dirty="0"/>
              <a:t>n</a:t>
            </a:r>
            <a:r>
              <a:rPr sz="2400" dirty="0"/>
              <a:t>t:</a:t>
            </a:r>
            <a:r>
              <a:rPr sz="2400" spc="-40" dirty="0"/>
              <a:t> </a:t>
            </a:r>
            <a:r>
              <a:rPr sz="2400" dirty="0"/>
              <a:t>O</a:t>
            </a:r>
            <a:r>
              <a:rPr sz="2400" spc="-5" dirty="0"/>
              <a:t>nlin</a:t>
            </a:r>
            <a:r>
              <a:rPr sz="240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367284" y="2052827"/>
            <a:ext cx="1737359" cy="746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8536" y="2231135"/>
            <a:ext cx="1447787" cy="417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578" y="2073224"/>
            <a:ext cx="1651241" cy="6605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2806" y="2307599"/>
            <a:ext cx="115252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submit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88591" y="2052827"/>
            <a:ext cx="1737359" cy="746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0823" y="2060447"/>
            <a:ext cx="1156715" cy="758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568" y="2073224"/>
            <a:ext cx="1651228" cy="6605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45323" y="2136720"/>
            <a:ext cx="857885" cy="53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340"/>
              </a:lnSpc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nat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 E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amin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09899" y="2052827"/>
            <a:ext cx="1735835" cy="746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2987" y="2145791"/>
            <a:ext cx="1171956" cy="5882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52559" y="2073224"/>
            <a:ext cx="1651228" cy="6605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57182" y="2222159"/>
            <a:ext cx="87630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2245">
              <a:lnSpc>
                <a:spcPts val="1340"/>
              </a:lnSpc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esis S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bmissi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31207" y="2052827"/>
            <a:ext cx="1735835" cy="7467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28388" y="2145791"/>
            <a:ext cx="1225295" cy="5882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3536" y="2073224"/>
            <a:ext cx="1651228" cy="6605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52163" y="2222159"/>
            <a:ext cx="92964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8279">
              <a:lnSpc>
                <a:spcPts val="1340"/>
              </a:lnSpc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esis E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amin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52515" y="2052827"/>
            <a:ext cx="1735835" cy="7467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42303" y="2231135"/>
            <a:ext cx="637031" cy="4175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94527" y="2073224"/>
            <a:ext cx="1651228" cy="6605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367391" y="2307599"/>
            <a:ext cx="3409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72300" y="2052827"/>
            <a:ext cx="1737359" cy="7467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99959" y="2231135"/>
            <a:ext cx="1162811" cy="4175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15505" y="2073224"/>
            <a:ext cx="1651241" cy="66050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424693" y="2307599"/>
            <a:ext cx="86677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Corr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ctio</a:t>
            </a:r>
            <a:r>
              <a:rPr sz="13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98808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spc="-5" dirty="0" smtClean="0"/>
              <a:t>Project Outcomes - </a:t>
            </a:r>
            <a:r>
              <a:rPr sz="2400" spc="-5" dirty="0" smtClean="0"/>
              <a:t>Th</a:t>
            </a:r>
            <a:r>
              <a:rPr sz="2400" spc="-10" dirty="0" smtClean="0"/>
              <a:t>es</a:t>
            </a:r>
            <a:r>
              <a:rPr sz="2400" spc="-5" dirty="0" smtClean="0"/>
              <a:t>i</a:t>
            </a:r>
            <a:r>
              <a:rPr sz="2400" dirty="0" smtClean="0"/>
              <a:t>s</a:t>
            </a:r>
            <a:r>
              <a:rPr sz="2400" spc="-20" dirty="0" smtClean="0"/>
              <a:t> </a:t>
            </a:r>
            <a:r>
              <a:rPr sz="2400" spc="-10" dirty="0"/>
              <a:t>Ma</a:t>
            </a:r>
            <a:r>
              <a:rPr sz="2400" spc="-5" dirty="0"/>
              <a:t>n</a:t>
            </a:r>
            <a:r>
              <a:rPr sz="2400" spc="-10" dirty="0"/>
              <a:t>a</a:t>
            </a:r>
            <a:r>
              <a:rPr sz="2400" spc="-5" dirty="0"/>
              <a:t>g</a:t>
            </a:r>
            <a:r>
              <a:rPr sz="2400" spc="-10" dirty="0"/>
              <a:t>e</a:t>
            </a:r>
            <a:r>
              <a:rPr sz="2400" spc="-5" dirty="0"/>
              <a:t>m</a:t>
            </a:r>
            <a:r>
              <a:rPr sz="2400" spc="-10" dirty="0"/>
              <a:t>e</a:t>
            </a:r>
            <a:r>
              <a:rPr sz="2400" spc="-5" dirty="0"/>
              <a:t>n</a:t>
            </a:r>
            <a:r>
              <a:rPr sz="2400" dirty="0"/>
              <a:t>t:</a:t>
            </a:r>
            <a:r>
              <a:rPr sz="2400" spc="-40" dirty="0"/>
              <a:t> </a:t>
            </a:r>
            <a:r>
              <a:rPr sz="2400" spc="-5" dirty="0"/>
              <a:t>In</a:t>
            </a:r>
            <a:r>
              <a:rPr sz="2400" dirty="0"/>
              <a:t>t</a:t>
            </a:r>
            <a:r>
              <a:rPr sz="2400" spc="-10" dirty="0"/>
              <a:t>e</a:t>
            </a:r>
            <a:r>
              <a:rPr sz="2400" spc="-5" dirty="0"/>
              <a:t>n</a:t>
            </a:r>
            <a:r>
              <a:rPr sz="2400" dirty="0"/>
              <a:t>t</a:t>
            </a:r>
            <a:r>
              <a:rPr sz="2400" spc="-30" dirty="0"/>
              <a:t> </a:t>
            </a:r>
            <a:r>
              <a:rPr sz="2400" dirty="0"/>
              <a:t>to</a:t>
            </a:r>
            <a:r>
              <a:rPr sz="2400" spc="-20" dirty="0"/>
              <a:t> </a:t>
            </a:r>
            <a:r>
              <a:rPr sz="2400" spc="-10" dirty="0"/>
              <a:t>s</a:t>
            </a:r>
            <a:r>
              <a:rPr sz="2400" spc="-5" dirty="0"/>
              <a:t>ubmi</a:t>
            </a:r>
            <a:r>
              <a:rPr sz="24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893362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25604" y="1792205"/>
            <a:ext cx="1261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•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Studen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eque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ted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3537" y="1923251"/>
            <a:ext cx="11042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rm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 </a:t>
            </a:r>
            <a:r>
              <a:rPr sz="1000" spc="-15" dirty="0">
                <a:latin typeface="Arial"/>
                <a:cs typeface="Arial"/>
              </a:rPr>
              <a:t>up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537" y="2054297"/>
            <a:ext cx="6610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ub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ss</a:t>
            </a:r>
            <a:r>
              <a:rPr sz="1000" spc="-15" dirty="0">
                <a:latin typeface="Arial"/>
                <a:cs typeface="Arial"/>
              </a:rPr>
              <a:t>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5604" y="2208237"/>
            <a:ext cx="94106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•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Cc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Supe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537" y="2339283"/>
            <a:ext cx="3505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eam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74487" y="3101030"/>
            <a:ext cx="1393825" cy="452120"/>
          </a:xfrm>
          <a:custGeom>
            <a:avLst/>
            <a:gdLst/>
            <a:ahLst/>
            <a:cxnLst/>
            <a:rect l="l" t="t" r="r" b="b"/>
            <a:pathLst>
              <a:path w="1393825" h="452120">
                <a:moveTo>
                  <a:pt x="67881" y="0"/>
                </a:moveTo>
                <a:lnTo>
                  <a:pt x="0" y="38557"/>
                </a:lnTo>
                <a:lnTo>
                  <a:pt x="7811" y="52012"/>
                </a:lnTo>
                <a:lnTo>
                  <a:pt x="15871" y="65305"/>
                </a:lnTo>
                <a:lnTo>
                  <a:pt x="41510" y="104180"/>
                </a:lnTo>
                <a:lnTo>
                  <a:pt x="69284" y="141481"/>
                </a:lnTo>
                <a:lnTo>
                  <a:pt x="99118" y="177124"/>
                </a:lnTo>
                <a:lnTo>
                  <a:pt x="130940" y="211022"/>
                </a:lnTo>
                <a:lnTo>
                  <a:pt x="164676" y="243089"/>
                </a:lnTo>
                <a:lnTo>
                  <a:pt x="200253" y="273240"/>
                </a:lnTo>
                <a:lnTo>
                  <a:pt x="254286" y="312978"/>
                </a:lnTo>
                <a:lnTo>
                  <a:pt x="310450" y="347662"/>
                </a:lnTo>
                <a:lnTo>
                  <a:pt x="368449" y="377326"/>
                </a:lnTo>
                <a:lnTo>
                  <a:pt x="427988" y="402002"/>
                </a:lnTo>
                <a:lnTo>
                  <a:pt x="488770" y="421723"/>
                </a:lnTo>
                <a:lnTo>
                  <a:pt x="550500" y="436522"/>
                </a:lnTo>
                <a:lnTo>
                  <a:pt x="612884" y="446432"/>
                </a:lnTo>
                <a:lnTo>
                  <a:pt x="675624" y="451487"/>
                </a:lnTo>
                <a:lnTo>
                  <a:pt x="738426" y="451718"/>
                </a:lnTo>
                <a:lnTo>
                  <a:pt x="800993" y="447159"/>
                </a:lnTo>
                <a:lnTo>
                  <a:pt x="863031" y="437842"/>
                </a:lnTo>
                <a:lnTo>
                  <a:pt x="924244" y="423801"/>
                </a:lnTo>
                <a:lnTo>
                  <a:pt x="984336" y="405069"/>
                </a:lnTo>
                <a:lnTo>
                  <a:pt x="1043011" y="381679"/>
                </a:lnTo>
                <a:lnTo>
                  <a:pt x="1059240" y="373697"/>
                </a:lnTo>
                <a:lnTo>
                  <a:pt x="739443" y="373697"/>
                </a:lnTo>
                <a:lnTo>
                  <a:pt x="682312" y="373669"/>
                </a:lnTo>
                <a:lnTo>
                  <a:pt x="625553" y="369253"/>
                </a:lnTo>
                <a:lnTo>
                  <a:pt x="569427" y="360521"/>
                </a:lnTo>
                <a:lnTo>
                  <a:pt x="514191" y="347543"/>
                </a:lnTo>
                <a:lnTo>
                  <a:pt x="460105" y="330391"/>
                </a:lnTo>
                <a:lnTo>
                  <a:pt x="407429" y="309137"/>
                </a:lnTo>
                <a:lnTo>
                  <a:pt x="356422" y="283853"/>
                </a:lnTo>
                <a:lnTo>
                  <a:pt x="307343" y="254609"/>
                </a:lnTo>
                <a:lnTo>
                  <a:pt x="260451" y="221477"/>
                </a:lnTo>
                <a:lnTo>
                  <a:pt x="216006" y="184528"/>
                </a:lnTo>
                <a:lnTo>
                  <a:pt x="174268" y="143835"/>
                </a:lnTo>
                <a:lnTo>
                  <a:pt x="135494" y="99468"/>
                </a:lnTo>
                <a:lnTo>
                  <a:pt x="99946" y="51499"/>
                </a:lnTo>
                <a:lnTo>
                  <a:pt x="67881" y="0"/>
                </a:lnTo>
                <a:close/>
              </a:path>
              <a:path w="1393825" h="452120">
                <a:moveTo>
                  <a:pt x="1387182" y="19278"/>
                </a:moveTo>
                <a:lnTo>
                  <a:pt x="1235176" y="80848"/>
                </a:lnTo>
                <a:lnTo>
                  <a:pt x="1279931" y="106260"/>
                </a:lnTo>
                <a:lnTo>
                  <a:pt x="1271264" y="116539"/>
                </a:lnTo>
                <a:lnTo>
                  <a:pt x="1244203" y="146365"/>
                </a:lnTo>
                <a:lnTo>
                  <a:pt x="1215602" y="174631"/>
                </a:lnTo>
                <a:lnTo>
                  <a:pt x="1185529" y="201282"/>
                </a:lnTo>
                <a:lnTo>
                  <a:pt x="1154051" y="226259"/>
                </a:lnTo>
                <a:lnTo>
                  <a:pt x="1121237" y="249505"/>
                </a:lnTo>
                <a:lnTo>
                  <a:pt x="1087155" y="270964"/>
                </a:lnTo>
                <a:lnTo>
                  <a:pt x="1021605" y="305512"/>
                </a:lnTo>
                <a:lnTo>
                  <a:pt x="966503" y="328497"/>
                </a:lnTo>
                <a:lnTo>
                  <a:pt x="910476" y="346737"/>
                </a:lnTo>
                <a:lnTo>
                  <a:pt x="853784" y="360302"/>
                </a:lnTo>
                <a:lnTo>
                  <a:pt x="796686" y="369265"/>
                </a:lnTo>
                <a:lnTo>
                  <a:pt x="739443" y="373697"/>
                </a:lnTo>
                <a:lnTo>
                  <a:pt x="1059240" y="373697"/>
                </a:lnTo>
                <a:lnTo>
                  <a:pt x="1099974" y="353663"/>
                </a:lnTo>
                <a:lnTo>
                  <a:pt x="1154930" y="321054"/>
                </a:lnTo>
                <a:lnTo>
                  <a:pt x="1207622" y="283853"/>
                </a:lnTo>
                <a:lnTo>
                  <a:pt x="1257636" y="242190"/>
                </a:lnTo>
                <a:lnTo>
                  <a:pt x="1304796" y="196001"/>
                </a:lnTo>
                <a:lnTo>
                  <a:pt x="1348765" y="145351"/>
                </a:lnTo>
                <a:lnTo>
                  <a:pt x="1392498" y="145351"/>
                </a:lnTo>
                <a:lnTo>
                  <a:pt x="1387182" y="19278"/>
                </a:lnTo>
                <a:close/>
              </a:path>
              <a:path w="1393825" h="452120">
                <a:moveTo>
                  <a:pt x="1392498" y="145351"/>
                </a:moveTo>
                <a:lnTo>
                  <a:pt x="1348765" y="145351"/>
                </a:lnTo>
                <a:lnTo>
                  <a:pt x="1393571" y="170789"/>
                </a:lnTo>
                <a:lnTo>
                  <a:pt x="1392498" y="145351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6501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96501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51128" y="2773746"/>
            <a:ext cx="502284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80814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13055" y="2033301"/>
            <a:ext cx="1252220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030"/>
              </a:lnSpc>
            </a:pPr>
            <a:r>
              <a:rPr sz="1000" spc="-5" dirty="0">
                <a:latin typeface="Arial"/>
                <a:cs typeface="Arial"/>
              </a:rPr>
              <a:t>•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Studen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‘Intent 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Sub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’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61944" y="1042910"/>
            <a:ext cx="1546225" cy="495934"/>
          </a:xfrm>
          <a:custGeom>
            <a:avLst/>
            <a:gdLst/>
            <a:ahLst/>
            <a:cxnLst/>
            <a:rect l="l" t="t" r="r" b="b"/>
            <a:pathLst>
              <a:path w="1546225" h="495934">
                <a:moveTo>
                  <a:pt x="821681" y="0"/>
                </a:moveTo>
                <a:lnTo>
                  <a:pt x="751779" y="33"/>
                </a:lnTo>
                <a:lnTo>
                  <a:pt x="682332" y="5436"/>
                </a:lnTo>
                <a:lnTo>
                  <a:pt x="613658" y="16120"/>
                </a:lnTo>
                <a:lnTo>
                  <a:pt x="546074" y="31999"/>
                </a:lnTo>
                <a:lnTo>
                  <a:pt x="479898" y="52984"/>
                </a:lnTo>
                <a:lnTo>
                  <a:pt x="415446" y="78989"/>
                </a:lnTo>
                <a:lnTo>
                  <a:pt x="353036" y="109926"/>
                </a:lnTo>
                <a:lnTo>
                  <a:pt x="292986" y="145707"/>
                </a:lnTo>
                <a:lnTo>
                  <a:pt x="235612" y="186246"/>
                </a:lnTo>
                <a:lnTo>
                  <a:pt x="181232" y="231454"/>
                </a:lnTo>
                <a:lnTo>
                  <a:pt x="130164" y="281244"/>
                </a:lnTo>
                <a:lnTo>
                  <a:pt x="82724" y="335529"/>
                </a:lnTo>
                <a:lnTo>
                  <a:pt x="39230" y="394222"/>
                </a:lnTo>
                <a:lnTo>
                  <a:pt x="0" y="457234"/>
                </a:lnTo>
                <a:lnTo>
                  <a:pt x="67894" y="495792"/>
                </a:lnTo>
                <a:lnTo>
                  <a:pt x="75824" y="482132"/>
                </a:lnTo>
                <a:lnTo>
                  <a:pt x="84007" y="468638"/>
                </a:lnTo>
                <a:lnTo>
                  <a:pt x="110043" y="429180"/>
                </a:lnTo>
                <a:lnTo>
                  <a:pt x="138254" y="391326"/>
                </a:lnTo>
                <a:lnTo>
                  <a:pt x="168564" y="355164"/>
                </a:lnTo>
                <a:lnTo>
                  <a:pt x="200897" y="320784"/>
                </a:lnTo>
                <a:lnTo>
                  <a:pt x="235179" y="288272"/>
                </a:lnTo>
                <a:lnTo>
                  <a:pt x="271335" y="257717"/>
                </a:lnTo>
                <a:lnTo>
                  <a:pt x="326031" y="217621"/>
                </a:lnTo>
                <a:lnTo>
                  <a:pt x="382873" y="182637"/>
                </a:lnTo>
                <a:lnTo>
                  <a:pt x="441563" y="152733"/>
                </a:lnTo>
                <a:lnTo>
                  <a:pt x="501801" y="127874"/>
                </a:lnTo>
                <a:lnTo>
                  <a:pt x="563290" y="108027"/>
                </a:lnTo>
                <a:lnTo>
                  <a:pt x="625729" y="93158"/>
                </a:lnTo>
                <a:lnTo>
                  <a:pt x="688821" y="83233"/>
                </a:lnTo>
                <a:lnTo>
                  <a:pt x="752266" y="78219"/>
                </a:lnTo>
                <a:lnTo>
                  <a:pt x="1154101" y="78082"/>
                </a:lnTo>
                <a:lnTo>
                  <a:pt x="1099499" y="55305"/>
                </a:lnTo>
                <a:lnTo>
                  <a:pt x="1030948" y="32988"/>
                </a:lnTo>
                <a:lnTo>
                  <a:pt x="961583" y="16389"/>
                </a:lnTo>
                <a:lnTo>
                  <a:pt x="891722" y="5423"/>
                </a:lnTo>
                <a:lnTo>
                  <a:pt x="821681" y="0"/>
                </a:lnTo>
                <a:close/>
              </a:path>
              <a:path w="1546225" h="495934">
                <a:moveTo>
                  <a:pt x="1154101" y="78082"/>
                </a:moveTo>
                <a:lnTo>
                  <a:pt x="815766" y="78082"/>
                </a:lnTo>
                <a:lnTo>
                  <a:pt x="879022" y="82788"/>
                </a:lnTo>
                <a:lnTo>
                  <a:pt x="941735" y="92303"/>
                </a:lnTo>
                <a:lnTo>
                  <a:pt x="1003606" y="106594"/>
                </a:lnTo>
                <a:lnTo>
                  <a:pt x="1064336" y="125626"/>
                </a:lnTo>
                <a:lnTo>
                  <a:pt x="1123627" y="149367"/>
                </a:lnTo>
                <a:lnTo>
                  <a:pt x="1181179" y="177782"/>
                </a:lnTo>
                <a:lnTo>
                  <a:pt x="1236694" y="210838"/>
                </a:lnTo>
                <a:lnTo>
                  <a:pt x="1289874" y="248501"/>
                </a:lnTo>
                <a:lnTo>
                  <a:pt x="1340418" y="290737"/>
                </a:lnTo>
                <a:lnTo>
                  <a:pt x="1388029" y="337513"/>
                </a:lnTo>
                <a:lnTo>
                  <a:pt x="1432407" y="388794"/>
                </a:lnTo>
                <a:lnTo>
                  <a:pt x="1387551" y="414258"/>
                </a:lnTo>
                <a:lnTo>
                  <a:pt x="1538732" y="476513"/>
                </a:lnTo>
                <a:lnTo>
                  <a:pt x="1544747" y="349805"/>
                </a:lnTo>
                <a:lnTo>
                  <a:pt x="1501063" y="349805"/>
                </a:lnTo>
                <a:lnTo>
                  <a:pt x="1489954" y="335761"/>
                </a:lnTo>
                <a:lnTo>
                  <a:pt x="1455049" y="295052"/>
                </a:lnTo>
                <a:lnTo>
                  <a:pt x="1417858" y="256549"/>
                </a:lnTo>
                <a:lnTo>
                  <a:pt x="1378488" y="220343"/>
                </a:lnTo>
                <a:lnTo>
                  <a:pt x="1337046" y="186528"/>
                </a:lnTo>
                <a:lnTo>
                  <a:pt x="1293639" y="155197"/>
                </a:lnTo>
                <a:lnTo>
                  <a:pt x="1248373" y="126442"/>
                </a:lnTo>
                <a:lnTo>
                  <a:pt x="1166919" y="83429"/>
                </a:lnTo>
                <a:lnTo>
                  <a:pt x="1154101" y="78082"/>
                </a:lnTo>
                <a:close/>
              </a:path>
              <a:path w="1546225" h="495934">
                <a:moveTo>
                  <a:pt x="1545958" y="324303"/>
                </a:moveTo>
                <a:lnTo>
                  <a:pt x="1501063" y="349805"/>
                </a:lnTo>
                <a:lnTo>
                  <a:pt x="1544747" y="349805"/>
                </a:lnTo>
                <a:lnTo>
                  <a:pt x="1545958" y="324303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83953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83953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47171" y="1550044"/>
            <a:ext cx="685800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 marR="5080" indent="-81280">
              <a:lnSpc>
                <a:spcPts val="155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udent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68264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5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2"/>
                </a:lnTo>
                <a:lnTo>
                  <a:pt x="1306274" y="14145"/>
                </a:lnTo>
                <a:lnTo>
                  <a:pt x="1338016" y="40434"/>
                </a:lnTo>
                <a:lnTo>
                  <a:pt x="1358291" y="76633"/>
                </a:lnTo>
                <a:lnTo>
                  <a:pt x="1364132" y="1012609"/>
                </a:lnTo>
                <a:lnTo>
                  <a:pt x="1363189" y="1027240"/>
                </a:lnTo>
                <a:lnTo>
                  <a:pt x="1349984" y="1067264"/>
                </a:lnTo>
                <a:lnTo>
                  <a:pt x="1323689" y="1099003"/>
                </a:lnTo>
                <a:lnTo>
                  <a:pt x="1287487" y="1119277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00506" y="1792205"/>
            <a:ext cx="11518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•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Supe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ry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ea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58439" y="1923251"/>
            <a:ext cx="11931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adv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en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58439" y="2054297"/>
            <a:ext cx="8305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di</a:t>
            </a:r>
            <a:r>
              <a:rPr sz="1000" dirty="0">
                <a:latin typeface="Arial"/>
                <a:cs typeface="Arial"/>
              </a:rPr>
              <a:t>sc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ss</a:t>
            </a:r>
            <a:r>
              <a:rPr sz="1000" spc="-10" dirty="0">
                <a:latin typeface="Arial"/>
                <a:cs typeface="Arial"/>
              </a:rPr>
              <a:t>ion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58439" y="2185342"/>
            <a:ext cx="8089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ination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58439" y="2317906"/>
            <a:ext cx="6254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x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ine</a:t>
            </a:r>
            <a:r>
              <a:rPr sz="1000" spc="-5" dirty="0">
                <a:latin typeface="Arial"/>
                <a:cs typeface="Arial"/>
              </a:rPr>
              <a:t>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971404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71404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326032" y="2773746"/>
            <a:ext cx="502284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8316" y="419481"/>
            <a:ext cx="68783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AU" sz="2400" b="1" spc="-5" dirty="0" smtClean="0">
                <a:solidFill>
                  <a:srgbClr val="0000C8"/>
                </a:solidFill>
                <a:latin typeface="Arial"/>
                <a:cs typeface="Arial"/>
              </a:rPr>
              <a:t>Project Outcomes - </a:t>
            </a:r>
            <a:r>
              <a:rPr sz="2400" b="1" spc="-5" dirty="0" smtClean="0">
                <a:solidFill>
                  <a:srgbClr val="0000C8"/>
                </a:solidFill>
                <a:latin typeface="Arial"/>
                <a:cs typeface="Arial"/>
              </a:rPr>
              <a:t>Th</a:t>
            </a:r>
            <a:r>
              <a:rPr sz="2400" b="1" spc="-10" dirty="0" smtClean="0">
                <a:solidFill>
                  <a:srgbClr val="0000C8"/>
                </a:solidFill>
                <a:latin typeface="Arial"/>
                <a:cs typeface="Arial"/>
              </a:rPr>
              <a:t>es</a:t>
            </a:r>
            <a:r>
              <a:rPr sz="2400" b="1" spc="-5" dirty="0" smtClean="0">
                <a:solidFill>
                  <a:srgbClr val="0000C8"/>
                </a:solidFill>
                <a:latin typeface="Arial"/>
                <a:cs typeface="Arial"/>
              </a:rPr>
              <a:t>i</a:t>
            </a:r>
            <a:r>
              <a:rPr sz="2400" b="1" dirty="0" smtClean="0">
                <a:solidFill>
                  <a:srgbClr val="0000C8"/>
                </a:solidFill>
                <a:latin typeface="Arial"/>
                <a:cs typeface="Arial"/>
              </a:rPr>
              <a:t>s</a:t>
            </a:r>
            <a:r>
              <a:rPr sz="2400" b="1" spc="-20" dirty="0" smtClean="0">
                <a:solidFill>
                  <a:srgbClr val="0000C8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e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e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000C8"/>
                </a:solidFill>
                <a:latin typeface="Arial"/>
                <a:cs typeface="Arial"/>
              </a:rPr>
              <a:t>t:</a:t>
            </a:r>
            <a:r>
              <a:rPr sz="2400" b="1" spc="-40" dirty="0">
                <a:solidFill>
                  <a:srgbClr val="0000C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C8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omin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000C8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io</a:t>
            </a:r>
            <a:r>
              <a:rPr sz="2400" b="1" dirty="0">
                <a:solidFill>
                  <a:srgbClr val="0000C8"/>
                </a:solidFill>
                <a:latin typeface="Arial"/>
                <a:cs typeface="Arial"/>
              </a:rPr>
              <a:t>n</a:t>
            </a:r>
            <a:r>
              <a:rPr sz="2400" b="1" spc="-30" dirty="0">
                <a:solidFill>
                  <a:srgbClr val="0000C8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00C8"/>
                </a:solidFill>
                <a:latin typeface="Arial"/>
                <a:cs typeface="Arial"/>
              </a:rPr>
              <a:t>f 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xa</a:t>
            </a:r>
            <a:r>
              <a:rPr sz="2400" b="1" spc="-5" dirty="0">
                <a:solidFill>
                  <a:srgbClr val="0000C8"/>
                </a:solidFill>
                <a:latin typeface="Arial"/>
                <a:cs typeface="Arial"/>
              </a:rPr>
              <a:t>min</a:t>
            </a:r>
            <a:r>
              <a:rPr sz="2400" b="1" spc="-10" dirty="0">
                <a:solidFill>
                  <a:srgbClr val="0000C8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00C8"/>
                </a:solidFill>
                <a:latin typeface="Arial"/>
                <a:cs typeface="Arial"/>
              </a:rPr>
              <a:t>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3362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33224" y="1798986"/>
            <a:ext cx="989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400" spc="-5" dirty="0">
                <a:latin typeface="Arial"/>
                <a:cs typeface="Arial"/>
              </a:rPr>
              <a:t>Supe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7519" y="1983357"/>
            <a:ext cx="6604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upda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7519" y="2167727"/>
            <a:ext cx="11220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7519" y="2350671"/>
            <a:ext cx="8642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74487" y="3101030"/>
            <a:ext cx="1393825" cy="452120"/>
          </a:xfrm>
          <a:custGeom>
            <a:avLst/>
            <a:gdLst/>
            <a:ahLst/>
            <a:cxnLst/>
            <a:rect l="l" t="t" r="r" b="b"/>
            <a:pathLst>
              <a:path w="1393825" h="452120">
                <a:moveTo>
                  <a:pt x="67881" y="0"/>
                </a:moveTo>
                <a:lnTo>
                  <a:pt x="0" y="38557"/>
                </a:lnTo>
                <a:lnTo>
                  <a:pt x="7811" y="52012"/>
                </a:lnTo>
                <a:lnTo>
                  <a:pt x="15871" y="65305"/>
                </a:lnTo>
                <a:lnTo>
                  <a:pt x="41510" y="104180"/>
                </a:lnTo>
                <a:lnTo>
                  <a:pt x="69284" y="141481"/>
                </a:lnTo>
                <a:lnTo>
                  <a:pt x="99118" y="177124"/>
                </a:lnTo>
                <a:lnTo>
                  <a:pt x="130940" y="211022"/>
                </a:lnTo>
                <a:lnTo>
                  <a:pt x="164676" y="243089"/>
                </a:lnTo>
                <a:lnTo>
                  <a:pt x="200253" y="273240"/>
                </a:lnTo>
                <a:lnTo>
                  <a:pt x="254286" y="312978"/>
                </a:lnTo>
                <a:lnTo>
                  <a:pt x="310450" y="347662"/>
                </a:lnTo>
                <a:lnTo>
                  <a:pt x="368449" y="377326"/>
                </a:lnTo>
                <a:lnTo>
                  <a:pt x="427988" y="402002"/>
                </a:lnTo>
                <a:lnTo>
                  <a:pt x="488770" y="421723"/>
                </a:lnTo>
                <a:lnTo>
                  <a:pt x="550500" y="436522"/>
                </a:lnTo>
                <a:lnTo>
                  <a:pt x="612884" y="446432"/>
                </a:lnTo>
                <a:lnTo>
                  <a:pt x="675624" y="451487"/>
                </a:lnTo>
                <a:lnTo>
                  <a:pt x="738426" y="451718"/>
                </a:lnTo>
                <a:lnTo>
                  <a:pt x="800993" y="447159"/>
                </a:lnTo>
                <a:lnTo>
                  <a:pt x="863031" y="437842"/>
                </a:lnTo>
                <a:lnTo>
                  <a:pt x="924244" y="423801"/>
                </a:lnTo>
                <a:lnTo>
                  <a:pt x="984336" y="405069"/>
                </a:lnTo>
                <a:lnTo>
                  <a:pt x="1043011" y="381679"/>
                </a:lnTo>
                <a:lnTo>
                  <a:pt x="1059240" y="373697"/>
                </a:lnTo>
                <a:lnTo>
                  <a:pt x="739443" y="373697"/>
                </a:lnTo>
                <a:lnTo>
                  <a:pt x="682312" y="373669"/>
                </a:lnTo>
                <a:lnTo>
                  <a:pt x="625553" y="369253"/>
                </a:lnTo>
                <a:lnTo>
                  <a:pt x="569427" y="360521"/>
                </a:lnTo>
                <a:lnTo>
                  <a:pt x="514191" y="347543"/>
                </a:lnTo>
                <a:lnTo>
                  <a:pt x="460105" y="330391"/>
                </a:lnTo>
                <a:lnTo>
                  <a:pt x="407429" y="309137"/>
                </a:lnTo>
                <a:lnTo>
                  <a:pt x="356422" y="283853"/>
                </a:lnTo>
                <a:lnTo>
                  <a:pt x="307343" y="254609"/>
                </a:lnTo>
                <a:lnTo>
                  <a:pt x="260451" y="221477"/>
                </a:lnTo>
                <a:lnTo>
                  <a:pt x="216006" y="184528"/>
                </a:lnTo>
                <a:lnTo>
                  <a:pt x="174268" y="143835"/>
                </a:lnTo>
                <a:lnTo>
                  <a:pt x="135494" y="99468"/>
                </a:lnTo>
                <a:lnTo>
                  <a:pt x="99946" y="51499"/>
                </a:lnTo>
                <a:lnTo>
                  <a:pt x="67881" y="0"/>
                </a:lnTo>
                <a:close/>
              </a:path>
              <a:path w="1393825" h="452120">
                <a:moveTo>
                  <a:pt x="1387182" y="19278"/>
                </a:moveTo>
                <a:lnTo>
                  <a:pt x="1235176" y="80848"/>
                </a:lnTo>
                <a:lnTo>
                  <a:pt x="1279931" y="106260"/>
                </a:lnTo>
                <a:lnTo>
                  <a:pt x="1271264" y="116539"/>
                </a:lnTo>
                <a:lnTo>
                  <a:pt x="1244203" y="146365"/>
                </a:lnTo>
                <a:lnTo>
                  <a:pt x="1215602" y="174631"/>
                </a:lnTo>
                <a:lnTo>
                  <a:pt x="1185529" y="201282"/>
                </a:lnTo>
                <a:lnTo>
                  <a:pt x="1154051" y="226259"/>
                </a:lnTo>
                <a:lnTo>
                  <a:pt x="1121237" y="249505"/>
                </a:lnTo>
                <a:lnTo>
                  <a:pt x="1087155" y="270964"/>
                </a:lnTo>
                <a:lnTo>
                  <a:pt x="1021605" y="305512"/>
                </a:lnTo>
                <a:lnTo>
                  <a:pt x="966503" y="328497"/>
                </a:lnTo>
                <a:lnTo>
                  <a:pt x="910476" y="346737"/>
                </a:lnTo>
                <a:lnTo>
                  <a:pt x="853784" y="360302"/>
                </a:lnTo>
                <a:lnTo>
                  <a:pt x="796686" y="369265"/>
                </a:lnTo>
                <a:lnTo>
                  <a:pt x="739443" y="373697"/>
                </a:lnTo>
                <a:lnTo>
                  <a:pt x="1059240" y="373697"/>
                </a:lnTo>
                <a:lnTo>
                  <a:pt x="1099974" y="353663"/>
                </a:lnTo>
                <a:lnTo>
                  <a:pt x="1154930" y="321054"/>
                </a:lnTo>
                <a:lnTo>
                  <a:pt x="1207622" y="283853"/>
                </a:lnTo>
                <a:lnTo>
                  <a:pt x="1257636" y="242190"/>
                </a:lnTo>
                <a:lnTo>
                  <a:pt x="1304796" y="196001"/>
                </a:lnTo>
                <a:lnTo>
                  <a:pt x="1348765" y="145351"/>
                </a:lnTo>
                <a:lnTo>
                  <a:pt x="1392498" y="145351"/>
                </a:lnTo>
                <a:lnTo>
                  <a:pt x="1387182" y="19278"/>
                </a:lnTo>
                <a:close/>
              </a:path>
              <a:path w="1393825" h="452120">
                <a:moveTo>
                  <a:pt x="1392498" y="145351"/>
                </a:moveTo>
                <a:lnTo>
                  <a:pt x="1348765" y="145351"/>
                </a:lnTo>
                <a:lnTo>
                  <a:pt x="1393571" y="170789"/>
                </a:lnTo>
                <a:lnTo>
                  <a:pt x="1392498" y="145351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96501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6501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57759" y="2760944"/>
            <a:ext cx="109029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f Po</a:t>
            </a: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80814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20675" y="2040082"/>
            <a:ext cx="124714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ts val="1450"/>
              </a:lnSpc>
              <a:buFont typeface="Arial"/>
              <a:buChar char="•"/>
              <a:tabLst>
                <a:tab pos="127000" algn="l"/>
              </a:tabLst>
            </a:pPr>
            <a:r>
              <a:rPr sz="1400" spc="-10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EPL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ie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s </a:t>
            </a:r>
            <a:r>
              <a:rPr sz="1400" spc="-5" dirty="0">
                <a:latin typeface="Arial"/>
                <a:cs typeface="Arial"/>
              </a:rPr>
              <a:t>no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61944" y="1042910"/>
            <a:ext cx="1546225" cy="495934"/>
          </a:xfrm>
          <a:custGeom>
            <a:avLst/>
            <a:gdLst/>
            <a:ahLst/>
            <a:cxnLst/>
            <a:rect l="l" t="t" r="r" b="b"/>
            <a:pathLst>
              <a:path w="1546225" h="495934">
                <a:moveTo>
                  <a:pt x="821681" y="0"/>
                </a:moveTo>
                <a:lnTo>
                  <a:pt x="751779" y="33"/>
                </a:lnTo>
                <a:lnTo>
                  <a:pt x="682332" y="5436"/>
                </a:lnTo>
                <a:lnTo>
                  <a:pt x="613658" y="16120"/>
                </a:lnTo>
                <a:lnTo>
                  <a:pt x="546074" y="31999"/>
                </a:lnTo>
                <a:lnTo>
                  <a:pt x="479898" y="52984"/>
                </a:lnTo>
                <a:lnTo>
                  <a:pt x="415446" y="78989"/>
                </a:lnTo>
                <a:lnTo>
                  <a:pt x="353036" y="109926"/>
                </a:lnTo>
                <a:lnTo>
                  <a:pt x="292986" y="145707"/>
                </a:lnTo>
                <a:lnTo>
                  <a:pt x="235612" y="186246"/>
                </a:lnTo>
                <a:lnTo>
                  <a:pt x="181232" y="231454"/>
                </a:lnTo>
                <a:lnTo>
                  <a:pt x="130164" y="281244"/>
                </a:lnTo>
                <a:lnTo>
                  <a:pt x="82724" y="335529"/>
                </a:lnTo>
                <a:lnTo>
                  <a:pt x="39230" y="394222"/>
                </a:lnTo>
                <a:lnTo>
                  <a:pt x="0" y="457234"/>
                </a:lnTo>
                <a:lnTo>
                  <a:pt x="67894" y="495792"/>
                </a:lnTo>
                <a:lnTo>
                  <a:pt x="75824" y="482132"/>
                </a:lnTo>
                <a:lnTo>
                  <a:pt x="84007" y="468638"/>
                </a:lnTo>
                <a:lnTo>
                  <a:pt x="110043" y="429180"/>
                </a:lnTo>
                <a:lnTo>
                  <a:pt x="138254" y="391326"/>
                </a:lnTo>
                <a:lnTo>
                  <a:pt x="168564" y="355164"/>
                </a:lnTo>
                <a:lnTo>
                  <a:pt x="200897" y="320784"/>
                </a:lnTo>
                <a:lnTo>
                  <a:pt x="235179" y="288272"/>
                </a:lnTo>
                <a:lnTo>
                  <a:pt x="271335" y="257717"/>
                </a:lnTo>
                <a:lnTo>
                  <a:pt x="326031" y="217621"/>
                </a:lnTo>
                <a:lnTo>
                  <a:pt x="382873" y="182637"/>
                </a:lnTo>
                <a:lnTo>
                  <a:pt x="441563" y="152733"/>
                </a:lnTo>
                <a:lnTo>
                  <a:pt x="501801" y="127874"/>
                </a:lnTo>
                <a:lnTo>
                  <a:pt x="563290" y="108027"/>
                </a:lnTo>
                <a:lnTo>
                  <a:pt x="625729" y="93158"/>
                </a:lnTo>
                <a:lnTo>
                  <a:pt x="688821" y="83233"/>
                </a:lnTo>
                <a:lnTo>
                  <a:pt x="752266" y="78219"/>
                </a:lnTo>
                <a:lnTo>
                  <a:pt x="1154101" y="78082"/>
                </a:lnTo>
                <a:lnTo>
                  <a:pt x="1099499" y="55305"/>
                </a:lnTo>
                <a:lnTo>
                  <a:pt x="1030948" y="32988"/>
                </a:lnTo>
                <a:lnTo>
                  <a:pt x="961583" y="16389"/>
                </a:lnTo>
                <a:lnTo>
                  <a:pt x="891722" y="5423"/>
                </a:lnTo>
                <a:lnTo>
                  <a:pt x="821681" y="0"/>
                </a:lnTo>
                <a:close/>
              </a:path>
              <a:path w="1546225" h="495934">
                <a:moveTo>
                  <a:pt x="1154101" y="78082"/>
                </a:moveTo>
                <a:lnTo>
                  <a:pt x="815766" y="78082"/>
                </a:lnTo>
                <a:lnTo>
                  <a:pt x="879022" y="82788"/>
                </a:lnTo>
                <a:lnTo>
                  <a:pt x="941735" y="92303"/>
                </a:lnTo>
                <a:lnTo>
                  <a:pt x="1003606" y="106594"/>
                </a:lnTo>
                <a:lnTo>
                  <a:pt x="1064336" y="125626"/>
                </a:lnTo>
                <a:lnTo>
                  <a:pt x="1123627" y="149367"/>
                </a:lnTo>
                <a:lnTo>
                  <a:pt x="1181179" y="177782"/>
                </a:lnTo>
                <a:lnTo>
                  <a:pt x="1236694" y="210838"/>
                </a:lnTo>
                <a:lnTo>
                  <a:pt x="1289874" y="248501"/>
                </a:lnTo>
                <a:lnTo>
                  <a:pt x="1340418" y="290737"/>
                </a:lnTo>
                <a:lnTo>
                  <a:pt x="1388029" y="337513"/>
                </a:lnTo>
                <a:lnTo>
                  <a:pt x="1432407" y="388794"/>
                </a:lnTo>
                <a:lnTo>
                  <a:pt x="1387551" y="414258"/>
                </a:lnTo>
                <a:lnTo>
                  <a:pt x="1538732" y="476513"/>
                </a:lnTo>
                <a:lnTo>
                  <a:pt x="1544747" y="349805"/>
                </a:lnTo>
                <a:lnTo>
                  <a:pt x="1501063" y="349805"/>
                </a:lnTo>
                <a:lnTo>
                  <a:pt x="1489954" y="335761"/>
                </a:lnTo>
                <a:lnTo>
                  <a:pt x="1455049" y="295052"/>
                </a:lnTo>
                <a:lnTo>
                  <a:pt x="1417858" y="256549"/>
                </a:lnTo>
                <a:lnTo>
                  <a:pt x="1378488" y="220343"/>
                </a:lnTo>
                <a:lnTo>
                  <a:pt x="1337046" y="186528"/>
                </a:lnTo>
                <a:lnTo>
                  <a:pt x="1293639" y="155197"/>
                </a:lnTo>
                <a:lnTo>
                  <a:pt x="1248373" y="126442"/>
                </a:lnTo>
                <a:lnTo>
                  <a:pt x="1166919" y="83429"/>
                </a:lnTo>
                <a:lnTo>
                  <a:pt x="1154101" y="78082"/>
                </a:lnTo>
                <a:close/>
              </a:path>
              <a:path w="1546225" h="495934">
                <a:moveTo>
                  <a:pt x="1545958" y="324303"/>
                </a:moveTo>
                <a:lnTo>
                  <a:pt x="1501063" y="349805"/>
                </a:lnTo>
                <a:lnTo>
                  <a:pt x="1544747" y="349805"/>
                </a:lnTo>
                <a:lnTo>
                  <a:pt x="1545958" y="324303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83953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83953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45210" y="1635826"/>
            <a:ext cx="109029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f Po</a:t>
            </a: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68264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5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2"/>
                </a:lnTo>
                <a:lnTo>
                  <a:pt x="1306274" y="14145"/>
                </a:lnTo>
                <a:lnTo>
                  <a:pt x="1338016" y="40434"/>
                </a:lnTo>
                <a:lnTo>
                  <a:pt x="1358291" y="76633"/>
                </a:lnTo>
                <a:lnTo>
                  <a:pt x="1364132" y="1012609"/>
                </a:lnTo>
                <a:lnTo>
                  <a:pt x="1363189" y="1027240"/>
                </a:lnTo>
                <a:lnTo>
                  <a:pt x="1349984" y="1067264"/>
                </a:lnTo>
                <a:lnTo>
                  <a:pt x="1323689" y="1099003"/>
                </a:lnTo>
                <a:lnTo>
                  <a:pt x="1287487" y="1119277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08126" y="1798986"/>
            <a:ext cx="12134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400" spc="-10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ea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22422" y="1983357"/>
            <a:ext cx="8578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22422" y="2167727"/>
            <a:ext cx="844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71404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1404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032662" y="2760944"/>
            <a:ext cx="109029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f Po</a:t>
            </a: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868140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spc="-5" dirty="0" smtClean="0"/>
              <a:t>Project Outcomes - </a:t>
            </a:r>
            <a:r>
              <a:rPr sz="2400" spc="-5" dirty="0" smtClean="0"/>
              <a:t>Th</a:t>
            </a:r>
            <a:r>
              <a:rPr sz="2400" spc="-10" dirty="0" smtClean="0"/>
              <a:t>es</a:t>
            </a:r>
            <a:r>
              <a:rPr sz="2400" spc="-5" dirty="0" smtClean="0"/>
              <a:t>i</a:t>
            </a:r>
            <a:r>
              <a:rPr sz="2400" dirty="0" smtClean="0"/>
              <a:t>s</a:t>
            </a:r>
            <a:r>
              <a:rPr sz="2400" spc="-20" dirty="0" smtClean="0"/>
              <a:t> </a:t>
            </a:r>
            <a:r>
              <a:rPr sz="2400" spc="-10" dirty="0"/>
              <a:t>Ma</a:t>
            </a:r>
            <a:r>
              <a:rPr sz="2400" spc="-5" dirty="0"/>
              <a:t>n</a:t>
            </a:r>
            <a:r>
              <a:rPr sz="2400" spc="-10" dirty="0"/>
              <a:t>a</a:t>
            </a:r>
            <a:r>
              <a:rPr sz="2400" spc="-5" dirty="0"/>
              <a:t>g</a:t>
            </a:r>
            <a:r>
              <a:rPr sz="2400" spc="-10" dirty="0"/>
              <a:t>e</a:t>
            </a:r>
            <a:r>
              <a:rPr sz="2400" spc="-5" dirty="0"/>
              <a:t>m</a:t>
            </a:r>
            <a:r>
              <a:rPr sz="2400" spc="-10" dirty="0"/>
              <a:t>e</a:t>
            </a:r>
            <a:r>
              <a:rPr sz="2400" spc="-5" dirty="0"/>
              <a:t>n</a:t>
            </a:r>
            <a:r>
              <a:rPr sz="2400" dirty="0"/>
              <a:t>t:</a:t>
            </a:r>
            <a:r>
              <a:rPr sz="2400" spc="-40" dirty="0"/>
              <a:t> </a:t>
            </a:r>
            <a:r>
              <a:rPr sz="2400" spc="-5" dirty="0"/>
              <a:t>Th</a:t>
            </a:r>
            <a:r>
              <a:rPr sz="2400" spc="-10" dirty="0"/>
              <a:t>es</a:t>
            </a:r>
            <a:r>
              <a:rPr sz="2400" spc="-5" dirty="0"/>
              <a:t>i</a:t>
            </a:r>
            <a:r>
              <a:rPr sz="2400" dirty="0"/>
              <a:t>s</a:t>
            </a:r>
            <a:r>
              <a:rPr sz="2400" spc="-20" dirty="0"/>
              <a:t> </a:t>
            </a:r>
            <a:r>
              <a:rPr sz="2400" spc="-5" dirty="0"/>
              <a:t>Submi</a:t>
            </a:r>
            <a:r>
              <a:rPr sz="2400" spc="-10" dirty="0"/>
              <a:t>ss</a:t>
            </a:r>
            <a:r>
              <a:rPr sz="2400" spc="-5" dirty="0"/>
              <a:t>io</a:t>
            </a:r>
            <a:r>
              <a:rPr sz="2400" dirty="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949637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1403" y="1801680"/>
            <a:ext cx="80010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500" spc="-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udent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5703" y="1998276"/>
            <a:ext cx="68453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Arial"/>
                <a:cs typeface="Arial"/>
              </a:rPr>
              <a:t>sub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its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5703" y="2196396"/>
            <a:ext cx="10877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hes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on</a:t>
            </a:r>
            <a:r>
              <a:rPr sz="1500" dirty="0">
                <a:latin typeface="Arial"/>
                <a:cs typeface="Arial"/>
              </a:rPr>
              <a:t>li</a:t>
            </a:r>
            <a:r>
              <a:rPr sz="1500" spc="5" dirty="0">
                <a:latin typeface="Arial"/>
                <a:cs typeface="Arial"/>
              </a:rPr>
              <a:t>ne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0762" y="3101030"/>
            <a:ext cx="1393825" cy="452120"/>
          </a:xfrm>
          <a:custGeom>
            <a:avLst/>
            <a:gdLst/>
            <a:ahLst/>
            <a:cxnLst/>
            <a:rect l="l" t="t" r="r" b="b"/>
            <a:pathLst>
              <a:path w="1393825" h="452120">
                <a:moveTo>
                  <a:pt x="67881" y="0"/>
                </a:moveTo>
                <a:lnTo>
                  <a:pt x="0" y="38557"/>
                </a:lnTo>
                <a:lnTo>
                  <a:pt x="7811" y="52012"/>
                </a:lnTo>
                <a:lnTo>
                  <a:pt x="15871" y="65305"/>
                </a:lnTo>
                <a:lnTo>
                  <a:pt x="41510" y="104180"/>
                </a:lnTo>
                <a:lnTo>
                  <a:pt x="69284" y="141481"/>
                </a:lnTo>
                <a:lnTo>
                  <a:pt x="99118" y="177124"/>
                </a:lnTo>
                <a:lnTo>
                  <a:pt x="130940" y="211022"/>
                </a:lnTo>
                <a:lnTo>
                  <a:pt x="164676" y="243089"/>
                </a:lnTo>
                <a:lnTo>
                  <a:pt x="200253" y="273240"/>
                </a:lnTo>
                <a:lnTo>
                  <a:pt x="254286" y="312978"/>
                </a:lnTo>
                <a:lnTo>
                  <a:pt x="310450" y="347662"/>
                </a:lnTo>
                <a:lnTo>
                  <a:pt x="368449" y="377326"/>
                </a:lnTo>
                <a:lnTo>
                  <a:pt x="427988" y="402002"/>
                </a:lnTo>
                <a:lnTo>
                  <a:pt x="488770" y="421723"/>
                </a:lnTo>
                <a:lnTo>
                  <a:pt x="550500" y="436522"/>
                </a:lnTo>
                <a:lnTo>
                  <a:pt x="612884" y="446432"/>
                </a:lnTo>
                <a:lnTo>
                  <a:pt x="675624" y="451487"/>
                </a:lnTo>
                <a:lnTo>
                  <a:pt x="738426" y="451718"/>
                </a:lnTo>
                <a:lnTo>
                  <a:pt x="800993" y="447159"/>
                </a:lnTo>
                <a:lnTo>
                  <a:pt x="863031" y="437842"/>
                </a:lnTo>
                <a:lnTo>
                  <a:pt x="924244" y="423801"/>
                </a:lnTo>
                <a:lnTo>
                  <a:pt x="984336" y="405069"/>
                </a:lnTo>
                <a:lnTo>
                  <a:pt x="1043011" y="381679"/>
                </a:lnTo>
                <a:lnTo>
                  <a:pt x="1059240" y="373697"/>
                </a:lnTo>
                <a:lnTo>
                  <a:pt x="739443" y="373697"/>
                </a:lnTo>
                <a:lnTo>
                  <a:pt x="682312" y="373669"/>
                </a:lnTo>
                <a:lnTo>
                  <a:pt x="625553" y="369253"/>
                </a:lnTo>
                <a:lnTo>
                  <a:pt x="569427" y="360521"/>
                </a:lnTo>
                <a:lnTo>
                  <a:pt x="514191" y="347543"/>
                </a:lnTo>
                <a:lnTo>
                  <a:pt x="460105" y="330391"/>
                </a:lnTo>
                <a:lnTo>
                  <a:pt x="407429" y="309137"/>
                </a:lnTo>
                <a:lnTo>
                  <a:pt x="356422" y="283853"/>
                </a:lnTo>
                <a:lnTo>
                  <a:pt x="307343" y="254609"/>
                </a:lnTo>
                <a:lnTo>
                  <a:pt x="260451" y="221477"/>
                </a:lnTo>
                <a:lnTo>
                  <a:pt x="216006" y="184528"/>
                </a:lnTo>
                <a:lnTo>
                  <a:pt x="174268" y="143835"/>
                </a:lnTo>
                <a:lnTo>
                  <a:pt x="135494" y="99468"/>
                </a:lnTo>
                <a:lnTo>
                  <a:pt x="99946" y="51499"/>
                </a:lnTo>
                <a:lnTo>
                  <a:pt x="67881" y="0"/>
                </a:lnTo>
                <a:close/>
              </a:path>
              <a:path w="1393825" h="452120">
                <a:moveTo>
                  <a:pt x="1387182" y="19278"/>
                </a:moveTo>
                <a:lnTo>
                  <a:pt x="1235176" y="80848"/>
                </a:lnTo>
                <a:lnTo>
                  <a:pt x="1279931" y="106260"/>
                </a:lnTo>
                <a:lnTo>
                  <a:pt x="1271264" y="116539"/>
                </a:lnTo>
                <a:lnTo>
                  <a:pt x="1244203" y="146365"/>
                </a:lnTo>
                <a:lnTo>
                  <a:pt x="1215602" y="174631"/>
                </a:lnTo>
                <a:lnTo>
                  <a:pt x="1185529" y="201282"/>
                </a:lnTo>
                <a:lnTo>
                  <a:pt x="1154051" y="226259"/>
                </a:lnTo>
                <a:lnTo>
                  <a:pt x="1121237" y="249505"/>
                </a:lnTo>
                <a:lnTo>
                  <a:pt x="1087155" y="270964"/>
                </a:lnTo>
                <a:lnTo>
                  <a:pt x="1021605" y="305512"/>
                </a:lnTo>
                <a:lnTo>
                  <a:pt x="966503" y="328497"/>
                </a:lnTo>
                <a:lnTo>
                  <a:pt x="910476" y="346737"/>
                </a:lnTo>
                <a:lnTo>
                  <a:pt x="853784" y="360302"/>
                </a:lnTo>
                <a:lnTo>
                  <a:pt x="796686" y="369265"/>
                </a:lnTo>
                <a:lnTo>
                  <a:pt x="739443" y="373697"/>
                </a:lnTo>
                <a:lnTo>
                  <a:pt x="1059240" y="373697"/>
                </a:lnTo>
                <a:lnTo>
                  <a:pt x="1099974" y="353663"/>
                </a:lnTo>
                <a:lnTo>
                  <a:pt x="1154930" y="321054"/>
                </a:lnTo>
                <a:lnTo>
                  <a:pt x="1207622" y="283853"/>
                </a:lnTo>
                <a:lnTo>
                  <a:pt x="1257636" y="242190"/>
                </a:lnTo>
                <a:lnTo>
                  <a:pt x="1304796" y="196001"/>
                </a:lnTo>
                <a:lnTo>
                  <a:pt x="1348765" y="145351"/>
                </a:lnTo>
                <a:lnTo>
                  <a:pt x="1392498" y="145351"/>
                </a:lnTo>
                <a:lnTo>
                  <a:pt x="1387182" y="19278"/>
                </a:lnTo>
                <a:close/>
              </a:path>
              <a:path w="1393825" h="452120">
                <a:moveTo>
                  <a:pt x="1392498" y="145351"/>
                </a:moveTo>
                <a:lnTo>
                  <a:pt x="1348765" y="145351"/>
                </a:lnTo>
                <a:lnTo>
                  <a:pt x="1393571" y="170789"/>
                </a:lnTo>
                <a:lnTo>
                  <a:pt x="1392498" y="145351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2776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2776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15995" y="2675163"/>
            <a:ext cx="68580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udent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6767" y="2871759"/>
            <a:ext cx="52578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7088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78855" y="2042775"/>
            <a:ext cx="1098550" cy="610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86300"/>
              </a:lnSpc>
              <a:buFont typeface="Arial"/>
              <a:buChar char="•"/>
              <a:tabLst>
                <a:tab pos="127000" algn="l"/>
              </a:tabLst>
            </a:pPr>
            <a:r>
              <a:rPr sz="1500" spc="-5" dirty="0">
                <a:latin typeface="Arial"/>
                <a:cs typeface="Arial"/>
              </a:rPr>
              <a:t>S</a:t>
            </a:r>
            <a:r>
              <a:rPr sz="1500" spc="5" dirty="0">
                <a:latin typeface="Arial"/>
                <a:cs typeface="Arial"/>
              </a:rPr>
              <a:t>upe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sor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s </a:t>
            </a:r>
            <a:r>
              <a:rPr sz="1500" spc="5" dirty="0">
                <a:latin typeface="Arial"/>
                <a:cs typeface="Arial"/>
              </a:rPr>
              <a:t>sub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ss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18218" y="1042910"/>
            <a:ext cx="1546225" cy="495934"/>
          </a:xfrm>
          <a:custGeom>
            <a:avLst/>
            <a:gdLst/>
            <a:ahLst/>
            <a:cxnLst/>
            <a:rect l="l" t="t" r="r" b="b"/>
            <a:pathLst>
              <a:path w="1546225" h="495934">
                <a:moveTo>
                  <a:pt x="821681" y="0"/>
                </a:moveTo>
                <a:lnTo>
                  <a:pt x="751779" y="33"/>
                </a:lnTo>
                <a:lnTo>
                  <a:pt x="682332" y="5436"/>
                </a:lnTo>
                <a:lnTo>
                  <a:pt x="613658" y="16120"/>
                </a:lnTo>
                <a:lnTo>
                  <a:pt x="546074" y="31999"/>
                </a:lnTo>
                <a:lnTo>
                  <a:pt x="479898" y="52984"/>
                </a:lnTo>
                <a:lnTo>
                  <a:pt x="415446" y="78989"/>
                </a:lnTo>
                <a:lnTo>
                  <a:pt x="353036" y="109926"/>
                </a:lnTo>
                <a:lnTo>
                  <a:pt x="292986" y="145707"/>
                </a:lnTo>
                <a:lnTo>
                  <a:pt x="235612" y="186246"/>
                </a:lnTo>
                <a:lnTo>
                  <a:pt x="181232" y="231454"/>
                </a:lnTo>
                <a:lnTo>
                  <a:pt x="130164" y="281244"/>
                </a:lnTo>
                <a:lnTo>
                  <a:pt x="82724" y="335529"/>
                </a:lnTo>
                <a:lnTo>
                  <a:pt x="39230" y="394222"/>
                </a:lnTo>
                <a:lnTo>
                  <a:pt x="0" y="457234"/>
                </a:lnTo>
                <a:lnTo>
                  <a:pt x="67894" y="495792"/>
                </a:lnTo>
                <a:lnTo>
                  <a:pt x="75824" y="482132"/>
                </a:lnTo>
                <a:lnTo>
                  <a:pt x="84007" y="468638"/>
                </a:lnTo>
                <a:lnTo>
                  <a:pt x="110043" y="429180"/>
                </a:lnTo>
                <a:lnTo>
                  <a:pt x="138254" y="391326"/>
                </a:lnTo>
                <a:lnTo>
                  <a:pt x="168564" y="355164"/>
                </a:lnTo>
                <a:lnTo>
                  <a:pt x="200897" y="320784"/>
                </a:lnTo>
                <a:lnTo>
                  <a:pt x="235179" y="288272"/>
                </a:lnTo>
                <a:lnTo>
                  <a:pt x="271335" y="257717"/>
                </a:lnTo>
                <a:lnTo>
                  <a:pt x="326031" y="217621"/>
                </a:lnTo>
                <a:lnTo>
                  <a:pt x="382873" y="182637"/>
                </a:lnTo>
                <a:lnTo>
                  <a:pt x="441563" y="152733"/>
                </a:lnTo>
                <a:lnTo>
                  <a:pt x="501801" y="127874"/>
                </a:lnTo>
                <a:lnTo>
                  <a:pt x="563290" y="108027"/>
                </a:lnTo>
                <a:lnTo>
                  <a:pt x="625729" y="93158"/>
                </a:lnTo>
                <a:lnTo>
                  <a:pt x="688821" y="83233"/>
                </a:lnTo>
                <a:lnTo>
                  <a:pt x="752266" y="78219"/>
                </a:lnTo>
                <a:lnTo>
                  <a:pt x="1154101" y="78082"/>
                </a:lnTo>
                <a:lnTo>
                  <a:pt x="1099499" y="55305"/>
                </a:lnTo>
                <a:lnTo>
                  <a:pt x="1030948" y="32988"/>
                </a:lnTo>
                <a:lnTo>
                  <a:pt x="961583" y="16389"/>
                </a:lnTo>
                <a:lnTo>
                  <a:pt x="891722" y="5423"/>
                </a:lnTo>
                <a:lnTo>
                  <a:pt x="821681" y="0"/>
                </a:lnTo>
                <a:close/>
              </a:path>
              <a:path w="1546225" h="495934">
                <a:moveTo>
                  <a:pt x="1154101" y="78082"/>
                </a:moveTo>
                <a:lnTo>
                  <a:pt x="815766" y="78082"/>
                </a:lnTo>
                <a:lnTo>
                  <a:pt x="879022" y="82788"/>
                </a:lnTo>
                <a:lnTo>
                  <a:pt x="941735" y="92303"/>
                </a:lnTo>
                <a:lnTo>
                  <a:pt x="1003606" y="106594"/>
                </a:lnTo>
                <a:lnTo>
                  <a:pt x="1064336" y="125626"/>
                </a:lnTo>
                <a:lnTo>
                  <a:pt x="1123627" y="149367"/>
                </a:lnTo>
                <a:lnTo>
                  <a:pt x="1181179" y="177782"/>
                </a:lnTo>
                <a:lnTo>
                  <a:pt x="1236694" y="210838"/>
                </a:lnTo>
                <a:lnTo>
                  <a:pt x="1289874" y="248501"/>
                </a:lnTo>
                <a:lnTo>
                  <a:pt x="1340418" y="290737"/>
                </a:lnTo>
                <a:lnTo>
                  <a:pt x="1388029" y="337513"/>
                </a:lnTo>
                <a:lnTo>
                  <a:pt x="1432407" y="388794"/>
                </a:lnTo>
                <a:lnTo>
                  <a:pt x="1387551" y="414258"/>
                </a:lnTo>
                <a:lnTo>
                  <a:pt x="1538732" y="476513"/>
                </a:lnTo>
                <a:lnTo>
                  <a:pt x="1544747" y="349805"/>
                </a:lnTo>
                <a:lnTo>
                  <a:pt x="1501063" y="349805"/>
                </a:lnTo>
                <a:lnTo>
                  <a:pt x="1489954" y="335761"/>
                </a:lnTo>
                <a:lnTo>
                  <a:pt x="1455049" y="295052"/>
                </a:lnTo>
                <a:lnTo>
                  <a:pt x="1417858" y="256549"/>
                </a:lnTo>
                <a:lnTo>
                  <a:pt x="1378488" y="220343"/>
                </a:lnTo>
                <a:lnTo>
                  <a:pt x="1337046" y="186528"/>
                </a:lnTo>
                <a:lnTo>
                  <a:pt x="1293639" y="155197"/>
                </a:lnTo>
                <a:lnTo>
                  <a:pt x="1248373" y="126442"/>
                </a:lnTo>
                <a:lnTo>
                  <a:pt x="1166919" y="83429"/>
                </a:lnTo>
                <a:lnTo>
                  <a:pt x="1154101" y="78082"/>
                </a:lnTo>
                <a:close/>
              </a:path>
              <a:path w="1546225" h="495934">
                <a:moveTo>
                  <a:pt x="1545958" y="324303"/>
                </a:moveTo>
                <a:lnTo>
                  <a:pt x="1501063" y="349805"/>
                </a:lnTo>
                <a:lnTo>
                  <a:pt x="1544747" y="349805"/>
                </a:lnTo>
                <a:lnTo>
                  <a:pt x="1545958" y="324303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0227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40228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63238" y="1648628"/>
            <a:ext cx="9658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24539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766306" y="1801680"/>
            <a:ext cx="6356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500" spc="-5" dirty="0">
                <a:latin typeface="Arial"/>
                <a:cs typeface="Arial"/>
              </a:rPr>
              <a:t>REPL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80606" y="1998276"/>
            <a:ext cx="6692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80606" y="2196396"/>
            <a:ext cx="98425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Arial"/>
                <a:cs typeface="Arial"/>
              </a:rPr>
              <a:t>sub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ss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05665" y="3101030"/>
            <a:ext cx="1393825" cy="452120"/>
          </a:xfrm>
          <a:custGeom>
            <a:avLst/>
            <a:gdLst/>
            <a:ahLst/>
            <a:cxnLst/>
            <a:rect l="l" t="t" r="r" b="b"/>
            <a:pathLst>
              <a:path w="1393825" h="452120">
                <a:moveTo>
                  <a:pt x="67881" y="0"/>
                </a:moveTo>
                <a:lnTo>
                  <a:pt x="0" y="38557"/>
                </a:lnTo>
                <a:lnTo>
                  <a:pt x="7811" y="52012"/>
                </a:lnTo>
                <a:lnTo>
                  <a:pt x="15871" y="65305"/>
                </a:lnTo>
                <a:lnTo>
                  <a:pt x="41510" y="104180"/>
                </a:lnTo>
                <a:lnTo>
                  <a:pt x="69283" y="141481"/>
                </a:lnTo>
                <a:lnTo>
                  <a:pt x="99116" y="177124"/>
                </a:lnTo>
                <a:lnTo>
                  <a:pt x="130936" y="211022"/>
                </a:lnTo>
                <a:lnTo>
                  <a:pt x="164668" y="243089"/>
                </a:lnTo>
                <a:lnTo>
                  <a:pt x="200240" y="273240"/>
                </a:lnTo>
                <a:lnTo>
                  <a:pt x="254276" y="312978"/>
                </a:lnTo>
                <a:lnTo>
                  <a:pt x="310441" y="347662"/>
                </a:lnTo>
                <a:lnTo>
                  <a:pt x="368441" y="377326"/>
                </a:lnTo>
                <a:lnTo>
                  <a:pt x="427981" y="402002"/>
                </a:lnTo>
                <a:lnTo>
                  <a:pt x="488765" y="421723"/>
                </a:lnTo>
                <a:lnTo>
                  <a:pt x="550496" y="436522"/>
                </a:lnTo>
                <a:lnTo>
                  <a:pt x="612880" y="446432"/>
                </a:lnTo>
                <a:lnTo>
                  <a:pt x="675621" y="451487"/>
                </a:lnTo>
                <a:lnTo>
                  <a:pt x="738423" y="451718"/>
                </a:lnTo>
                <a:lnTo>
                  <a:pt x="800992" y="447159"/>
                </a:lnTo>
                <a:lnTo>
                  <a:pt x="863030" y="437842"/>
                </a:lnTo>
                <a:lnTo>
                  <a:pt x="924243" y="423801"/>
                </a:lnTo>
                <a:lnTo>
                  <a:pt x="984335" y="405069"/>
                </a:lnTo>
                <a:lnTo>
                  <a:pt x="1043011" y="381679"/>
                </a:lnTo>
                <a:lnTo>
                  <a:pt x="1059239" y="373697"/>
                </a:lnTo>
                <a:lnTo>
                  <a:pt x="739443" y="373697"/>
                </a:lnTo>
                <a:lnTo>
                  <a:pt x="682312" y="373669"/>
                </a:lnTo>
                <a:lnTo>
                  <a:pt x="625553" y="369253"/>
                </a:lnTo>
                <a:lnTo>
                  <a:pt x="569427" y="360521"/>
                </a:lnTo>
                <a:lnTo>
                  <a:pt x="514191" y="347543"/>
                </a:lnTo>
                <a:lnTo>
                  <a:pt x="460105" y="330391"/>
                </a:lnTo>
                <a:lnTo>
                  <a:pt x="407429" y="309137"/>
                </a:lnTo>
                <a:lnTo>
                  <a:pt x="356422" y="283853"/>
                </a:lnTo>
                <a:lnTo>
                  <a:pt x="307343" y="254609"/>
                </a:lnTo>
                <a:lnTo>
                  <a:pt x="260451" y="221477"/>
                </a:lnTo>
                <a:lnTo>
                  <a:pt x="216006" y="184528"/>
                </a:lnTo>
                <a:lnTo>
                  <a:pt x="174268" y="143835"/>
                </a:lnTo>
                <a:lnTo>
                  <a:pt x="135494" y="99468"/>
                </a:lnTo>
                <a:lnTo>
                  <a:pt x="99946" y="51499"/>
                </a:lnTo>
                <a:lnTo>
                  <a:pt x="67881" y="0"/>
                </a:lnTo>
                <a:close/>
              </a:path>
              <a:path w="1393825" h="452120">
                <a:moveTo>
                  <a:pt x="1387182" y="19278"/>
                </a:moveTo>
                <a:lnTo>
                  <a:pt x="1235176" y="80848"/>
                </a:lnTo>
                <a:lnTo>
                  <a:pt x="1279931" y="106260"/>
                </a:lnTo>
                <a:lnTo>
                  <a:pt x="1271264" y="116539"/>
                </a:lnTo>
                <a:lnTo>
                  <a:pt x="1244203" y="146365"/>
                </a:lnTo>
                <a:lnTo>
                  <a:pt x="1215602" y="174631"/>
                </a:lnTo>
                <a:lnTo>
                  <a:pt x="1185529" y="201282"/>
                </a:lnTo>
                <a:lnTo>
                  <a:pt x="1154051" y="226259"/>
                </a:lnTo>
                <a:lnTo>
                  <a:pt x="1121237" y="249505"/>
                </a:lnTo>
                <a:lnTo>
                  <a:pt x="1087155" y="270964"/>
                </a:lnTo>
                <a:lnTo>
                  <a:pt x="1021605" y="305512"/>
                </a:lnTo>
                <a:lnTo>
                  <a:pt x="966503" y="328497"/>
                </a:lnTo>
                <a:lnTo>
                  <a:pt x="910476" y="346737"/>
                </a:lnTo>
                <a:lnTo>
                  <a:pt x="853784" y="360302"/>
                </a:lnTo>
                <a:lnTo>
                  <a:pt x="796686" y="369265"/>
                </a:lnTo>
                <a:lnTo>
                  <a:pt x="739443" y="373697"/>
                </a:lnTo>
                <a:lnTo>
                  <a:pt x="1059239" y="373697"/>
                </a:lnTo>
                <a:lnTo>
                  <a:pt x="1099974" y="353663"/>
                </a:lnTo>
                <a:lnTo>
                  <a:pt x="1154930" y="321054"/>
                </a:lnTo>
                <a:lnTo>
                  <a:pt x="1207622" y="283853"/>
                </a:lnTo>
                <a:lnTo>
                  <a:pt x="1257636" y="242190"/>
                </a:lnTo>
                <a:lnTo>
                  <a:pt x="1304796" y="196001"/>
                </a:lnTo>
                <a:lnTo>
                  <a:pt x="1348765" y="145351"/>
                </a:lnTo>
                <a:lnTo>
                  <a:pt x="1392498" y="145351"/>
                </a:lnTo>
                <a:lnTo>
                  <a:pt x="1387182" y="19278"/>
                </a:lnTo>
                <a:close/>
              </a:path>
              <a:path w="1393825" h="452120">
                <a:moveTo>
                  <a:pt x="1392498" y="145351"/>
                </a:moveTo>
                <a:lnTo>
                  <a:pt x="1348765" y="145351"/>
                </a:lnTo>
                <a:lnTo>
                  <a:pt x="1393571" y="170789"/>
                </a:lnTo>
                <a:lnTo>
                  <a:pt x="1392498" y="145351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7678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7678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150690" y="2773746"/>
            <a:ext cx="9658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11990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5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653758" y="2042775"/>
            <a:ext cx="1098550" cy="610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86300"/>
              </a:lnSpc>
              <a:buFont typeface="Arial"/>
              <a:buChar char="•"/>
              <a:tabLst>
                <a:tab pos="127000" algn="l"/>
              </a:tabLst>
            </a:pPr>
            <a:r>
              <a:rPr sz="1500" spc="-5" dirty="0">
                <a:latin typeface="Arial"/>
                <a:cs typeface="Arial"/>
              </a:rPr>
              <a:t>D</a:t>
            </a:r>
            <a:r>
              <a:rPr sz="1500" spc="5" dirty="0">
                <a:latin typeface="Arial"/>
                <a:cs typeface="Arial"/>
              </a:rPr>
              <a:t>ean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s </a:t>
            </a:r>
            <a:r>
              <a:rPr sz="1500" spc="5" dirty="0">
                <a:latin typeface="Arial"/>
                <a:cs typeface="Arial"/>
              </a:rPr>
              <a:t>sub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ss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15129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15129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038140" y="1648628"/>
            <a:ext cx="9658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629613"/>
          </a:xfrm>
          <a:prstGeom prst="rect">
            <a:avLst/>
          </a:prstGeom>
        </p:spPr>
        <p:txBody>
          <a:bodyPr vert="horz" wrap="square" lIns="0" tIns="140924" rIns="0" bIns="0" rtlCol="0">
            <a:spAutoFit/>
          </a:bodyPr>
          <a:lstStyle/>
          <a:p>
            <a:pPr marL="88900">
              <a:lnSpc>
                <a:spcPts val="3810"/>
              </a:lnSpc>
            </a:pPr>
            <a:r>
              <a:rPr lang="en-AU" sz="2400" spc="-5" dirty="0" smtClean="0"/>
              <a:t>Project Outcomes - </a:t>
            </a:r>
            <a:r>
              <a:rPr sz="2400" spc="-5" dirty="0" smtClean="0"/>
              <a:t>Th</a:t>
            </a:r>
            <a:r>
              <a:rPr sz="2400" spc="-10" dirty="0" smtClean="0"/>
              <a:t>es</a:t>
            </a:r>
            <a:r>
              <a:rPr sz="2400" spc="-5" dirty="0" smtClean="0"/>
              <a:t>i</a:t>
            </a:r>
            <a:r>
              <a:rPr sz="2400" dirty="0" smtClean="0"/>
              <a:t>s</a:t>
            </a:r>
            <a:r>
              <a:rPr sz="2400" spc="-20" dirty="0" smtClean="0"/>
              <a:t> </a:t>
            </a:r>
            <a:r>
              <a:rPr sz="2400" dirty="0"/>
              <a:t>S</a:t>
            </a:r>
            <a:r>
              <a:rPr sz="2400" spc="-5" dirty="0"/>
              <a:t>ubmi</a:t>
            </a:r>
            <a:r>
              <a:rPr sz="2400" spc="-10" dirty="0"/>
              <a:t>ss</a:t>
            </a:r>
            <a:r>
              <a:rPr sz="2400" spc="-5" dirty="0"/>
              <a:t>io</a:t>
            </a:r>
            <a:r>
              <a:rPr sz="240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077" y="1057926"/>
            <a:ext cx="7850505" cy="104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tudent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20" dirty="0">
                <a:latin typeface="Arial"/>
                <a:cs typeface="Arial"/>
              </a:rPr>
              <a:t>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</a:t>
            </a:r>
            <a:r>
              <a:rPr sz="1600" spc="-25" dirty="0">
                <a:latin typeface="Arial"/>
                <a:cs typeface="Arial"/>
              </a:rPr>
              <a:t>v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0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consu</a:t>
            </a:r>
            <a:r>
              <a:rPr sz="1600" spc="-10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pt</a:t>
            </a:r>
            <a:r>
              <a:rPr sz="1600" spc="-10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(and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scho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dirty="0">
                <a:latin typeface="Arial"/>
                <a:cs typeface="Arial"/>
              </a:rPr>
              <a:t>arsh</a:t>
            </a:r>
            <a:r>
              <a:rPr sz="1600" spc="-10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p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etc)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put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 ho</a:t>
            </a:r>
            <a:r>
              <a:rPr sz="1600" spc="-10" dirty="0">
                <a:latin typeface="Arial"/>
                <a:cs typeface="Arial"/>
              </a:rPr>
              <a:t>l</a:t>
            </a:r>
            <a:r>
              <a:rPr sz="1600" dirty="0">
                <a:latin typeface="Arial"/>
                <a:cs typeface="Arial"/>
              </a:rPr>
              <a:t>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</a:t>
            </a:r>
            <a:r>
              <a:rPr sz="1600" spc="-25" dirty="0">
                <a:latin typeface="Arial"/>
                <a:cs typeface="Arial"/>
              </a:rPr>
              <a:t>v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sub</a:t>
            </a:r>
            <a:r>
              <a:rPr sz="1600" spc="-10" dirty="0">
                <a:latin typeface="Arial"/>
                <a:cs typeface="Arial"/>
              </a:rPr>
              <a:t>m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tted.</a:t>
            </a:r>
          </a:p>
          <a:p>
            <a:pPr marL="12700" marR="197485">
              <a:lnSpc>
                <a:spcPct val="100000"/>
              </a:lnSpc>
              <a:spcBef>
                <a:spcPts val="480"/>
              </a:spcBef>
            </a:pPr>
            <a:r>
              <a:rPr sz="1600" spc="5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onsu</a:t>
            </a:r>
            <a:r>
              <a:rPr sz="1600" spc="-10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pt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restart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d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go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35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ond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author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sed t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fra</a:t>
            </a:r>
            <a:r>
              <a:rPr sz="1600" spc="-10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</a:t>
            </a:r>
            <a:r>
              <a:rPr sz="1600" spc="-10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dirty="0">
                <a:latin typeface="Arial"/>
                <a:cs typeface="Arial"/>
              </a:rPr>
              <a:t>ete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 smtClean="0">
                <a:latin typeface="Arial"/>
                <a:cs typeface="Arial"/>
              </a:rPr>
              <a:t>correct</a:t>
            </a:r>
            <a:r>
              <a:rPr sz="1600" spc="-10" dirty="0" smtClean="0">
                <a:latin typeface="Arial"/>
                <a:cs typeface="Arial"/>
              </a:rPr>
              <a:t>i</a:t>
            </a:r>
            <a:r>
              <a:rPr sz="1600" dirty="0" smtClean="0">
                <a:latin typeface="Arial"/>
                <a:cs typeface="Arial"/>
              </a:rPr>
              <a:t>ons</a:t>
            </a:r>
            <a:r>
              <a:rPr lang="en-AU" sz="1600" spc="-4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7226" y="2466924"/>
            <a:ext cx="6348303" cy="13176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868140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spc="-5" dirty="0" smtClean="0"/>
              <a:t>Project Outcomes - </a:t>
            </a:r>
            <a:r>
              <a:rPr sz="2400" spc="-5" dirty="0" smtClean="0"/>
              <a:t>Th</a:t>
            </a:r>
            <a:r>
              <a:rPr sz="2400" spc="-10" dirty="0" smtClean="0"/>
              <a:t>es</a:t>
            </a:r>
            <a:r>
              <a:rPr sz="2400" spc="-5" dirty="0" smtClean="0"/>
              <a:t>i</a:t>
            </a:r>
            <a:r>
              <a:rPr sz="2400" dirty="0" smtClean="0"/>
              <a:t>s</a:t>
            </a:r>
            <a:r>
              <a:rPr sz="2400" spc="-20" dirty="0" smtClean="0"/>
              <a:t> </a:t>
            </a:r>
            <a:r>
              <a:rPr sz="2400" spc="-10" dirty="0"/>
              <a:t>Ma</a:t>
            </a:r>
            <a:r>
              <a:rPr sz="2400" spc="-5" dirty="0"/>
              <a:t>n</a:t>
            </a:r>
            <a:r>
              <a:rPr sz="2400" spc="-10" dirty="0"/>
              <a:t>a</a:t>
            </a:r>
            <a:r>
              <a:rPr sz="2400" spc="-5" dirty="0"/>
              <a:t>g</a:t>
            </a:r>
            <a:r>
              <a:rPr sz="2400" spc="-10" dirty="0"/>
              <a:t>e</a:t>
            </a:r>
            <a:r>
              <a:rPr sz="2400" spc="-5" dirty="0"/>
              <a:t>m</a:t>
            </a:r>
            <a:r>
              <a:rPr sz="2400" spc="-10" dirty="0"/>
              <a:t>e</a:t>
            </a:r>
            <a:r>
              <a:rPr sz="2400" spc="-5" dirty="0"/>
              <a:t>n</a:t>
            </a:r>
            <a:r>
              <a:rPr sz="2400" dirty="0"/>
              <a:t>t:</a:t>
            </a:r>
            <a:r>
              <a:rPr sz="2400" spc="-40" dirty="0"/>
              <a:t> </a:t>
            </a:r>
            <a:r>
              <a:rPr sz="2400" spc="-5" dirty="0"/>
              <a:t>Th</a:t>
            </a:r>
            <a:r>
              <a:rPr sz="2400" spc="-10" dirty="0"/>
              <a:t>es</a:t>
            </a:r>
            <a:r>
              <a:rPr sz="2400" spc="-5" dirty="0"/>
              <a:t>i</a:t>
            </a:r>
            <a:r>
              <a:rPr sz="2400" dirty="0"/>
              <a:t>s</a:t>
            </a:r>
            <a:r>
              <a:rPr sz="2400" spc="-20" dirty="0"/>
              <a:t> </a:t>
            </a:r>
            <a:r>
              <a:rPr sz="2400" spc="-5" dirty="0"/>
              <a:t>E</a:t>
            </a:r>
            <a:r>
              <a:rPr sz="2400" spc="-10" dirty="0"/>
              <a:t>xa</a:t>
            </a:r>
            <a:r>
              <a:rPr sz="2400" spc="-5" dirty="0"/>
              <a:t>min</a:t>
            </a:r>
            <a:r>
              <a:rPr sz="2400" spc="-10" dirty="0"/>
              <a:t>a</a:t>
            </a:r>
            <a:r>
              <a:rPr sz="2400" dirty="0"/>
              <a:t>t</a:t>
            </a:r>
            <a:r>
              <a:rPr sz="2400" spc="-5" dirty="0"/>
              <a:t>io</a:t>
            </a:r>
            <a:r>
              <a:rPr sz="2400" dirty="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949637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5213" y="1805832"/>
            <a:ext cx="121856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latin typeface="Arial"/>
                <a:cs typeface="Arial"/>
              </a:rPr>
              <a:t>E</a:t>
            </a:r>
            <a:r>
              <a:rPr sz="1700" spc="-15" dirty="0">
                <a:latin typeface="Arial"/>
                <a:cs typeface="Arial"/>
              </a:rPr>
              <a:t>x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5" dirty="0">
                <a:latin typeface="Arial"/>
                <a:cs typeface="Arial"/>
              </a:rPr>
              <a:t>m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ne</a:t>
            </a:r>
            <a:r>
              <a:rPr sz="1700" spc="-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s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7474" y="2028300"/>
            <a:ext cx="57848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g</a:t>
            </a:r>
            <a:r>
              <a:rPr sz="1700" spc="-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ade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7474" y="2252282"/>
            <a:ext cx="59118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hes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0762" y="3101030"/>
            <a:ext cx="1393825" cy="452120"/>
          </a:xfrm>
          <a:custGeom>
            <a:avLst/>
            <a:gdLst/>
            <a:ahLst/>
            <a:cxnLst/>
            <a:rect l="l" t="t" r="r" b="b"/>
            <a:pathLst>
              <a:path w="1393825" h="452120">
                <a:moveTo>
                  <a:pt x="67881" y="0"/>
                </a:moveTo>
                <a:lnTo>
                  <a:pt x="0" y="38557"/>
                </a:lnTo>
                <a:lnTo>
                  <a:pt x="7811" y="52012"/>
                </a:lnTo>
                <a:lnTo>
                  <a:pt x="15871" y="65305"/>
                </a:lnTo>
                <a:lnTo>
                  <a:pt x="41510" y="104180"/>
                </a:lnTo>
                <a:lnTo>
                  <a:pt x="69284" y="141481"/>
                </a:lnTo>
                <a:lnTo>
                  <a:pt x="99118" y="177124"/>
                </a:lnTo>
                <a:lnTo>
                  <a:pt x="130940" y="211022"/>
                </a:lnTo>
                <a:lnTo>
                  <a:pt x="164676" y="243089"/>
                </a:lnTo>
                <a:lnTo>
                  <a:pt x="200253" y="273240"/>
                </a:lnTo>
                <a:lnTo>
                  <a:pt x="254286" y="312978"/>
                </a:lnTo>
                <a:lnTo>
                  <a:pt x="310450" y="347662"/>
                </a:lnTo>
                <a:lnTo>
                  <a:pt x="368449" y="377326"/>
                </a:lnTo>
                <a:lnTo>
                  <a:pt x="427988" y="402002"/>
                </a:lnTo>
                <a:lnTo>
                  <a:pt x="488770" y="421723"/>
                </a:lnTo>
                <a:lnTo>
                  <a:pt x="550500" y="436522"/>
                </a:lnTo>
                <a:lnTo>
                  <a:pt x="612884" y="446432"/>
                </a:lnTo>
                <a:lnTo>
                  <a:pt x="675624" y="451487"/>
                </a:lnTo>
                <a:lnTo>
                  <a:pt x="738426" y="451718"/>
                </a:lnTo>
                <a:lnTo>
                  <a:pt x="800993" y="447159"/>
                </a:lnTo>
                <a:lnTo>
                  <a:pt x="863031" y="437842"/>
                </a:lnTo>
                <a:lnTo>
                  <a:pt x="924244" y="423801"/>
                </a:lnTo>
                <a:lnTo>
                  <a:pt x="984336" y="405069"/>
                </a:lnTo>
                <a:lnTo>
                  <a:pt x="1043011" y="381679"/>
                </a:lnTo>
                <a:lnTo>
                  <a:pt x="1059240" y="373697"/>
                </a:lnTo>
                <a:lnTo>
                  <a:pt x="739443" y="373697"/>
                </a:lnTo>
                <a:lnTo>
                  <a:pt x="682312" y="373669"/>
                </a:lnTo>
                <a:lnTo>
                  <a:pt x="625553" y="369253"/>
                </a:lnTo>
                <a:lnTo>
                  <a:pt x="569427" y="360521"/>
                </a:lnTo>
                <a:lnTo>
                  <a:pt x="514191" y="347543"/>
                </a:lnTo>
                <a:lnTo>
                  <a:pt x="460105" y="330391"/>
                </a:lnTo>
                <a:lnTo>
                  <a:pt x="407429" y="309137"/>
                </a:lnTo>
                <a:lnTo>
                  <a:pt x="356422" y="283853"/>
                </a:lnTo>
                <a:lnTo>
                  <a:pt x="307343" y="254609"/>
                </a:lnTo>
                <a:lnTo>
                  <a:pt x="260451" y="221477"/>
                </a:lnTo>
                <a:lnTo>
                  <a:pt x="216006" y="184528"/>
                </a:lnTo>
                <a:lnTo>
                  <a:pt x="174268" y="143835"/>
                </a:lnTo>
                <a:lnTo>
                  <a:pt x="135494" y="99468"/>
                </a:lnTo>
                <a:lnTo>
                  <a:pt x="99946" y="51499"/>
                </a:lnTo>
                <a:lnTo>
                  <a:pt x="67881" y="0"/>
                </a:lnTo>
                <a:close/>
              </a:path>
              <a:path w="1393825" h="452120">
                <a:moveTo>
                  <a:pt x="1387182" y="19278"/>
                </a:moveTo>
                <a:lnTo>
                  <a:pt x="1235176" y="80848"/>
                </a:lnTo>
                <a:lnTo>
                  <a:pt x="1279931" y="106260"/>
                </a:lnTo>
                <a:lnTo>
                  <a:pt x="1271264" y="116539"/>
                </a:lnTo>
                <a:lnTo>
                  <a:pt x="1244203" y="146365"/>
                </a:lnTo>
                <a:lnTo>
                  <a:pt x="1215602" y="174631"/>
                </a:lnTo>
                <a:lnTo>
                  <a:pt x="1185529" y="201282"/>
                </a:lnTo>
                <a:lnTo>
                  <a:pt x="1154051" y="226259"/>
                </a:lnTo>
                <a:lnTo>
                  <a:pt x="1121237" y="249505"/>
                </a:lnTo>
                <a:lnTo>
                  <a:pt x="1087155" y="270964"/>
                </a:lnTo>
                <a:lnTo>
                  <a:pt x="1021605" y="305512"/>
                </a:lnTo>
                <a:lnTo>
                  <a:pt x="966503" y="328497"/>
                </a:lnTo>
                <a:lnTo>
                  <a:pt x="910476" y="346737"/>
                </a:lnTo>
                <a:lnTo>
                  <a:pt x="853784" y="360302"/>
                </a:lnTo>
                <a:lnTo>
                  <a:pt x="796686" y="369265"/>
                </a:lnTo>
                <a:lnTo>
                  <a:pt x="739443" y="373697"/>
                </a:lnTo>
                <a:lnTo>
                  <a:pt x="1059240" y="373697"/>
                </a:lnTo>
                <a:lnTo>
                  <a:pt x="1099974" y="353663"/>
                </a:lnTo>
                <a:lnTo>
                  <a:pt x="1154930" y="321054"/>
                </a:lnTo>
                <a:lnTo>
                  <a:pt x="1207622" y="283853"/>
                </a:lnTo>
                <a:lnTo>
                  <a:pt x="1257636" y="242190"/>
                </a:lnTo>
                <a:lnTo>
                  <a:pt x="1304796" y="196001"/>
                </a:lnTo>
                <a:lnTo>
                  <a:pt x="1348765" y="145351"/>
                </a:lnTo>
                <a:lnTo>
                  <a:pt x="1392498" y="145351"/>
                </a:lnTo>
                <a:lnTo>
                  <a:pt x="1387182" y="19278"/>
                </a:lnTo>
                <a:close/>
              </a:path>
              <a:path w="1393825" h="452120">
                <a:moveTo>
                  <a:pt x="1392498" y="145351"/>
                </a:moveTo>
                <a:lnTo>
                  <a:pt x="1348765" y="145351"/>
                </a:lnTo>
                <a:lnTo>
                  <a:pt x="1393571" y="170789"/>
                </a:lnTo>
                <a:lnTo>
                  <a:pt x="1392498" y="145351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2776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2776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69303" y="2675163"/>
            <a:ext cx="57912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4731" y="2871759"/>
            <a:ext cx="5886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hes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7088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82665" y="2046927"/>
            <a:ext cx="125349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ts val="1895"/>
              </a:lnSpc>
              <a:buFont typeface="Arial"/>
              <a:buChar char="•"/>
              <a:tabLst>
                <a:tab pos="185420" algn="l"/>
              </a:tabLst>
            </a:pPr>
            <a:r>
              <a:rPr lang="en-AU" sz="1700" spc="-10" dirty="0" smtClean="0">
                <a:latin typeface="Arial"/>
                <a:cs typeface="Arial"/>
              </a:rPr>
              <a:t>SAS</a:t>
            </a:r>
            <a:endParaRPr sz="1700" dirty="0">
              <a:latin typeface="Arial"/>
              <a:cs typeface="Arial"/>
            </a:endParaRPr>
          </a:p>
          <a:p>
            <a:pPr marL="184785" marR="5080">
              <a:lnSpc>
                <a:spcPts val="1760"/>
              </a:lnSpc>
              <a:spcBef>
                <a:spcPts val="145"/>
              </a:spcBef>
            </a:pPr>
            <a:r>
              <a:rPr sz="1700" spc="5" dirty="0">
                <a:latin typeface="Arial"/>
                <a:cs typeface="Arial"/>
              </a:rPr>
              <a:t>U</a:t>
            </a:r>
            <a:r>
              <a:rPr sz="1700" dirty="0">
                <a:latin typeface="Arial"/>
                <a:cs typeface="Arial"/>
              </a:rPr>
              <a:t>pda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he ou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co</a:t>
            </a:r>
            <a:r>
              <a:rPr sz="1700" spc="-5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e</a:t>
            </a:r>
          </a:p>
        </p:txBody>
      </p:sp>
      <p:sp>
        <p:nvSpPr>
          <p:cNvPr id="14" name="object 14"/>
          <p:cNvSpPr/>
          <p:nvPr/>
        </p:nvSpPr>
        <p:spPr>
          <a:xfrm>
            <a:off x="3718218" y="1042910"/>
            <a:ext cx="1546225" cy="495934"/>
          </a:xfrm>
          <a:custGeom>
            <a:avLst/>
            <a:gdLst/>
            <a:ahLst/>
            <a:cxnLst/>
            <a:rect l="l" t="t" r="r" b="b"/>
            <a:pathLst>
              <a:path w="1546225" h="495934">
                <a:moveTo>
                  <a:pt x="821681" y="0"/>
                </a:moveTo>
                <a:lnTo>
                  <a:pt x="751779" y="33"/>
                </a:lnTo>
                <a:lnTo>
                  <a:pt x="682332" y="5436"/>
                </a:lnTo>
                <a:lnTo>
                  <a:pt x="613658" y="16120"/>
                </a:lnTo>
                <a:lnTo>
                  <a:pt x="546074" y="31999"/>
                </a:lnTo>
                <a:lnTo>
                  <a:pt x="479898" y="52984"/>
                </a:lnTo>
                <a:lnTo>
                  <a:pt x="415446" y="78989"/>
                </a:lnTo>
                <a:lnTo>
                  <a:pt x="353036" y="109926"/>
                </a:lnTo>
                <a:lnTo>
                  <a:pt x="292986" y="145707"/>
                </a:lnTo>
                <a:lnTo>
                  <a:pt x="235612" y="186246"/>
                </a:lnTo>
                <a:lnTo>
                  <a:pt x="181232" y="231454"/>
                </a:lnTo>
                <a:lnTo>
                  <a:pt x="130164" y="281244"/>
                </a:lnTo>
                <a:lnTo>
                  <a:pt x="82724" y="335529"/>
                </a:lnTo>
                <a:lnTo>
                  <a:pt x="39230" y="394222"/>
                </a:lnTo>
                <a:lnTo>
                  <a:pt x="0" y="457234"/>
                </a:lnTo>
                <a:lnTo>
                  <a:pt x="67894" y="495792"/>
                </a:lnTo>
                <a:lnTo>
                  <a:pt x="75824" y="482132"/>
                </a:lnTo>
                <a:lnTo>
                  <a:pt x="84007" y="468638"/>
                </a:lnTo>
                <a:lnTo>
                  <a:pt x="110043" y="429180"/>
                </a:lnTo>
                <a:lnTo>
                  <a:pt x="138254" y="391326"/>
                </a:lnTo>
                <a:lnTo>
                  <a:pt x="168564" y="355164"/>
                </a:lnTo>
                <a:lnTo>
                  <a:pt x="200897" y="320784"/>
                </a:lnTo>
                <a:lnTo>
                  <a:pt x="235179" y="288272"/>
                </a:lnTo>
                <a:lnTo>
                  <a:pt x="271335" y="257717"/>
                </a:lnTo>
                <a:lnTo>
                  <a:pt x="326031" y="217621"/>
                </a:lnTo>
                <a:lnTo>
                  <a:pt x="382873" y="182637"/>
                </a:lnTo>
                <a:lnTo>
                  <a:pt x="441563" y="152733"/>
                </a:lnTo>
                <a:lnTo>
                  <a:pt x="501801" y="127874"/>
                </a:lnTo>
                <a:lnTo>
                  <a:pt x="563290" y="108027"/>
                </a:lnTo>
                <a:lnTo>
                  <a:pt x="625729" y="93158"/>
                </a:lnTo>
                <a:lnTo>
                  <a:pt x="688821" y="83233"/>
                </a:lnTo>
                <a:lnTo>
                  <a:pt x="752266" y="78219"/>
                </a:lnTo>
                <a:lnTo>
                  <a:pt x="1154101" y="78082"/>
                </a:lnTo>
                <a:lnTo>
                  <a:pt x="1099499" y="55305"/>
                </a:lnTo>
                <a:lnTo>
                  <a:pt x="1030948" y="32988"/>
                </a:lnTo>
                <a:lnTo>
                  <a:pt x="961583" y="16389"/>
                </a:lnTo>
                <a:lnTo>
                  <a:pt x="891722" y="5423"/>
                </a:lnTo>
                <a:lnTo>
                  <a:pt x="821681" y="0"/>
                </a:lnTo>
                <a:close/>
              </a:path>
              <a:path w="1546225" h="495934">
                <a:moveTo>
                  <a:pt x="1154101" y="78082"/>
                </a:moveTo>
                <a:lnTo>
                  <a:pt x="815766" y="78082"/>
                </a:lnTo>
                <a:lnTo>
                  <a:pt x="879022" y="82788"/>
                </a:lnTo>
                <a:lnTo>
                  <a:pt x="941735" y="92303"/>
                </a:lnTo>
                <a:lnTo>
                  <a:pt x="1003606" y="106594"/>
                </a:lnTo>
                <a:lnTo>
                  <a:pt x="1064336" y="125626"/>
                </a:lnTo>
                <a:lnTo>
                  <a:pt x="1123627" y="149367"/>
                </a:lnTo>
                <a:lnTo>
                  <a:pt x="1181179" y="177782"/>
                </a:lnTo>
                <a:lnTo>
                  <a:pt x="1236694" y="210838"/>
                </a:lnTo>
                <a:lnTo>
                  <a:pt x="1289874" y="248501"/>
                </a:lnTo>
                <a:lnTo>
                  <a:pt x="1340418" y="290737"/>
                </a:lnTo>
                <a:lnTo>
                  <a:pt x="1388029" y="337513"/>
                </a:lnTo>
                <a:lnTo>
                  <a:pt x="1432407" y="388794"/>
                </a:lnTo>
                <a:lnTo>
                  <a:pt x="1387551" y="414258"/>
                </a:lnTo>
                <a:lnTo>
                  <a:pt x="1538732" y="476513"/>
                </a:lnTo>
                <a:lnTo>
                  <a:pt x="1544747" y="349805"/>
                </a:lnTo>
                <a:lnTo>
                  <a:pt x="1501063" y="349805"/>
                </a:lnTo>
                <a:lnTo>
                  <a:pt x="1489954" y="335761"/>
                </a:lnTo>
                <a:lnTo>
                  <a:pt x="1455049" y="295052"/>
                </a:lnTo>
                <a:lnTo>
                  <a:pt x="1417858" y="256549"/>
                </a:lnTo>
                <a:lnTo>
                  <a:pt x="1378488" y="220343"/>
                </a:lnTo>
                <a:lnTo>
                  <a:pt x="1337046" y="186528"/>
                </a:lnTo>
                <a:lnTo>
                  <a:pt x="1293639" y="155197"/>
                </a:lnTo>
                <a:lnTo>
                  <a:pt x="1248373" y="126442"/>
                </a:lnTo>
                <a:lnTo>
                  <a:pt x="1166919" y="83429"/>
                </a:lnTo>
                <a:lnTo>
                  <a:pt x="1154101" y="78082"/>
                </a:lnTo>
                <a:close/>
              </a:path>
              <a:path w="1546225" h="495934">
                <a:moveTo>
                  <a:pt x="1545958" y="324303"/>
                </a:moveTo>
                <a:lnTo>
                  <a:pt x="1501063" y="349805"/>
                </a:lnTo>
                <a:lnTo>
                  <a:pt x="1544747" y="349805"/>
                </a:lnTo>
                <a:lnTo>
                  <a:pt x="1545958" y="324303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0227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40228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456786" y="1648628"/>
            <a:ext cx="57912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24539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4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770117" y="1805832"/>
            <a:ext cx="94361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latin typeface="Arial"/>
                <a:cs typeface="Arial"/>
              </a:rPr>
              <a:t>S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udent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42378" y="2028300"/>
            <a:ext cx="109537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unde</a:t>
            </a:r>
            <a:r>
              <a:rPr sz="1700" spc="-5" dirty="0">
                <a:latin typeface="Arial"/>
                <a:cs typeface="Arial"/>
              </a:rPr>
              <a:t>r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akes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2378" y="2252282"/>
            <a:ext cx="44323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35" dirty="0">
                <a:latin typeface="Arial"/>
                <a:cs typeface="Arial"/>
              </a:rPr>
              <a:t>V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va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05665" y="3101030"/>
            <a:ext cx="1393825" cy="452120"/>
          </a:xfrm>
          <a:custGeom>
            <a:avLst/>
            <a:gdLst/>
            <a:ahLst/>
            <a:cxnLst/>
            <a:rect l="l" t="t" r="r" b="b"/>
            <a:pathLst>
              <a:path w="1393825" h="452120">
                <a:moveTo>
                  <a:pt x="67881" y="0"/>
                </a:moveTo>
                <a:lnTo>
                  <a:pt x="0" y="38557"/>
                </a:lnTo>
                <a:lnTo>
                  <a:pt x="7811" y="52012"/>
                </a:lnTo>
                <a:lnTo>
                  <a:pt x="15871" y="65305"/>
                </a:lnTo>
                <a:lnTo>
                  <a:pt x="41510" y="104180"/>
                </a:lnTo>
                <a:lnTo>
                  <a:pt x="69283" y="141481"/>
                </a:lnTo>
                <a:lnTo>
                  <a:pt x="99116" y="177124"/>
                </a:lnTo>
                <a:lnTo>
                  <a:pt x="130936" y="211022"/>
                </a:lnTo>
                <a:lnTo>
                  <a:pt x="164668" y="243089"/>
                </a:lnTo>
                <a:lnTo>
                  <a:pt x="200240" y="273240"/>
                </a:lnTo>
                <a:lnTo>
                  <a:pt x="254276" y="312978"/>
                </a:lnTo>
                <a:lnTo>
                  <a:pt x="310441" y="347662"/>
                </a:lnTo>
                <a:lnTo>
                  <a:pt x="368441" y="377326"/>
                </a:lnTo>
                <a:lnTo>
                  <a:pt x="427981" y="402002"/>
                </a:lnTo>
                <a:lnTo>
                  <a:pt x="488765" y="421723"/>
                </a:lnTo>
                <a:lnTo>
                  <a:pt x="550496" y="436522"/>
                </a:lnTo>
                <a:lnTo>
                  <a:pt x="612880" y="446432"/>
                </a:lnTo>
                <a:lnTo>
                  <a:pt x="675621" y="451487"/>
                </a:lnTo>
                <a:lnTo>
                  <a:pt x="738423" y="451718"/>
                </a:lnTo>
                <a:lnTo>
                  <a:pt x="800992" y="447159"/>
                </a:lnTo>
                <a:lnTo>
                  <a:pt x="863030" y="437842"/>
                </a:lnTo>
                <a:lnTo>
                  <a:pt x="924243" y="423801"/>
                </a:lnTo>
                <a:lnTo>
                  <a:pt x="984335" y="405069"/>
                </a:lnTo>
                <a:lnTo>
                  <a:pt x="1043011" y="381679"/>
                </a:lnTo>
                <a:lnTo>
                  <a:pt x="1059239" y="373697"/>
                </a:lnTo>
                <a:lnTo>
                  <a:pt x="739443" y="373697"/>
                </a:lnTo>
                <a:lnTo>
                  <a:pt x="682312" y="373669"/>
                </a:lnTo>
                <a:lnTo>
                  <a:pt x="625553" y="369253"/>
                </a:lnTo>
                <a:lnTo>
                  <a:pt x="569427" y="360521"/>
                </a:lnTo>
                <a:lnTo>
                  <a:pt x="514191" y="347543"/>
                </a:lnTo>
                <a:lnTo>
                  <a:pt x="460105" y="330391"/>
                </a:lnTo>
                <a:lnTo>
                  <a:pt x="407429" y="309137"/>
                </a:lnTo>
                <a:lnTo>
                  <a:pt x="356422" y="283853"/>
                </a:lnTo>
                <a:lnTo>
                  <a:pt x="307343" y="254609"/>
                </a:lnTo>
                <a:lnTo>
                  <a:pt x="260451" y="221477"/>
                </a:lnTo>
                <a:lnTo>
                  <a:pt x="216006" y="184528"/>
                </a:lnTo>
                <a:lnTo>
                  <a:pt x="174268" y="143835"/>
                </a:lnTo>
                <a:lnTo>
                  <a:pt x="135494" y="99468"/>
                </a:lnTo>
                <a:lnTo>
                  <a:pt x="99946" y="51499"/>
                </a:lnTo>
                <a:lnTo>
                  <a:pt x="67881" y="0"/>
                </a:lnTo>
                <a:close/>
              </a:path>
              <a:path w="1393825" h="452120">
                <a:moveTo>
                  <a:pt x="1387182" y="19278"/>
                </a:moveTo>
                <a:lnTo>
                  <a:pt x="1235176" y="80848"/>
                </a:lnTo>
                <a:lnTo>
                  <a:pt x="1279931" y="106260"/>
                </a:lnTo>
                <a:lnTo>
                  <a:pt x="1271264" y="116539"/>
                </a:lnTo>
                <a:lnTo>
                  <a:pt x="1244203" y="146365"/>
                </a:lnTo>
                <a:lnTo>
                  <a:pt x="1215602" y="174631"/>
                </a:lnTo>
                <a:lnTo>
                  <a:pt x="1185529" y="201282"/>
                </a:lnTo>
                <a:lnTo>
                  <a:pt x="1154051" y="226259"/>
                </a:lnTo>
                <a:lnTo>
                  <a:pt x="1121237" y="249505"/>
                </a:lnTo>
                <a:lnTo>
                  <a:pt x="1087155" y="270964"/>
                </a:lnTo>
                <a:lnTo>
                  <a:pt x="1021605" y="305512"/>
                </a:lnTo>
                <a:lnTo>
                  <a:pt x="966503" y="328497"/>
                </a:lnTo>
                <a:lnTo>
                  <a:pt x="910476" y="346737"/>
                </a:lnTo>
                <a:lnTo>
                  <a:pt x="853784" y="360302"/>
                </a:lnTo>
                <a:lnTo>
                  <a:pt x="796686" y="369265"/>
                </a:lnTo>
                <a:lnTo>
                  <a:pt x="739443" y="373697"/>
                </a:lnTo>
                <a:lnTo>
                  <a:pt x="1059239" y="373697"/>
                </a:lnTo>
                <a:lnTo>
                  <a:pt x="1099974" y="353663"/>
                </a:lnTo>
                <a:lnTo>
                  <a:pt x="1154930" y="321054"/>
                </a:lnTo>
                <a:lnTo>
                  <a:pt x="1207622" y="283853"/>
                </a:lnTo>
                <a:lnTo>
                  <a:pt x="1257636" y="242190"/>
                </a:lnTo>
                <a:lnTo>
                  <a:pt x="1304796" y="196001"/>
                </a:lnTo>
                <a:lnTo>
                  <a:pt x="1348765" y="145351"/>
                </a:lnTo>
                <a:lnTo>
                  <a:pt x="1392498" y="145351"/>
                </a:lnTo>
                <a:lnTo>
                  <a:pt x="1387182" y="19278"/>
                </a:lnTo>
                <a:close/>
              </a:path>
              <a:path w="1393825" h="452120">
                <a:moveTo>
                  <a:pt x="1392498" y="145351"/>
                </a:moveTo>
                <a:lnTo>
                  <a:pt x="1348765" y="145351"/>
                </a:lnTo>
                <a:lnTo>
                  <a:pt x="1393571" y="170789"/>
                </a:lnTo>
                <a:lnTo>
                  <a:pt x="1392498" y="145351"/>
                </a:lnTo>
                <a:close/>
              </a:path>
            </a:pathLst>
          </a:custGeom>
          <a:solidFill>
            <a:srgbClr val="ADA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7678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7678" y="2641324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11294" y="2773746"/>
            <a:ext cx="4311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-114" dirty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11990" y="1757309"/>
            <a:ext cx="1364615" cy="1125220"/>
          </a:xfrm>
          <a:custGeom>
            <a:avLst/>
            <a:gdLst/>
            <a:ahLst/>
            <a:cxnLst/>
            <a:rect l="l" t="t" r="r" b="b"/>
            <a:pathLst>
              <a:path w="1364615" h="1125220">
                <a:moveTo>
                  <a:pt x="0" y="112509"/>
                </a:moveTo>
                <a:lnTo>
                  <a:pt x="8134" y="70424"/>
                </a:lnTo>
                <a:lnTo>
                  <a:pt x="30416" y="35569"/>
                </a:lnTo>
                <a:lnTo>
                  <a:pt x="63668" y="11123"/>
                </a:lnTo>
                <a:lnTo>
                  <a:pt x="104710" y="266"/>
                </a:lnTo>
                <a:lnTo>
                  <a:pt x="1251610" y="0"/>
                </a:lnTo>
                <a:lnTo>
                  <a:pt x="1266245" y="943"/>
                </a:lnTo>
                <a:lnTo>
                  <a:pt x="1306273" y="14146"/>
                </a:lnTo>
                <a:lnTo>
                  <a:pt x="1338012" y="40439"/>
                </a:lnTo>
                <a:lnTo>
                  <a:pt x="1358282" y="76641"/>
                </a:lnTo>
                <a:lnTo>
                  <a:pt x="1364119" y="1012609"/>
                </a:lnTo>
                <a:lnTo>
                  <a:pt x="1363176" y="1027241"/>
                </a:lnTo>
                <a:lnTo>
                  <a:pt x="1349973" y="1067266"/>
                </a:lnTo>
                <a:lnTo>
                  <a:pt x="1323680" y="1099007"/>
                </a:lnTo>
                <a:lnTo>
                  <a:pt x="1287478" y="1119279"/>
                </a:lnTo>
                <a:lnTo>
                  <a:pt x="112509" y="1125118"/>
                </a:lnTo>
                <a:lnTo>
                  <a:pt x="97874" y="1124175"/>
                </a:lnTo>
                <a:lnTo>
                  <a:pt x="57845" y="1110969"/>
                </a:lnTo>
                <a:lnTo>
                  <a:pt x="26107" y="1084674"/>
                </a:lnTo>
                <a:lnTo>
                  <a:pt x="5837" y="1048472"/>
                </a:lnTo>
                <a:lnTo>
                  <a:pt x="0" y="112509"/>
                </a:lnTo>
                <a:close/>
              </a:path>
            </a:pathLst>
          </a:custGeom>
          <a:ln w="25400">
            <a:solidFill>
              <a:srgbClr val="2D2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657568" y="2046927"/>
            <a:ext cx="125349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ts val="1895"/>
              </a:lnSpc>
              <a:buFont typeface="Arial"/>
              <a:buChar char="•"/>
              <a:tabLst>
                <a:tab pos="185420" algn="l"/>
              </a:tabLst>
            </a:pPr>
            <a:r>
              <a:rPr lang="en-AU" sz="1700" spc="-10" dirty="0" smtClean="0">
                <a:latin typeface="Arial"/>
                <a:cs typeface="Arial"/>
              </a:rPr>
              <a:t>SAS</a:t>
            </a:r>
            <a:endParaRPr sz="1700" dirty="0">
              <a:latin typeface="Arial"/>
              <a:cs typeface="Arial"/>
            </a:endParaRPr>
          </a:p>
          <a:p>
            <a:pPr marL="184785" marR="5080">
              <a:lnSpc>
                <a:spcPts val="1760"/>
              </a:lnSpc>
              <a:spcBef>
                <a:spcPts val="145"/>
              </a:spcBef>
            </a:pPr>
            <a:r>
              <a:rPr sz="1700" spc="5" dirty="0">
                <a:latin typeface="Arial"/>
                <a:cs typeface="Arial"/>
              </a:rPr>
              <a:t>U</a:t>
            </a:r>
            <a:r>
              <a:rPr sz="1700" dirty="0">
                <a:latin typeface="Arial"/>
                <a:cs typeface="Arial"/>
              </a:rPr>
              <a:t>pda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he ou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co</a:t>
            </a:r>
            <a:r>
              <a:rPr sz="1700" spc="-5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e</a:t>
            </a:r>
          </a:p>
        </p:txBody>
      </p:sp>
      <p:sp>
        <p:nvSpPr>
          <p:cNvPr id="28" name="object 28"/>
          <p:cNvSpPr/>
          <p:nvPr/>
        </p:nvSpPr>
        <p:spPr>
          <a:xfrm>
            <a:off x="6915129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1164336" y="0"/>
                </a:moveTo>
                <a:lnTo>
                  <a:pt x="42797" y="301"/>
                </a:lnTo>
                <a:lnTo>
                  <a:pt x="8130" y="21417"/>
                </a:lnTo>
                <a:lnTo>
                  <a:pt x="0" y="48221"/>
                </a:lnTo>
                <a:lnTo>
                  <a:pt x="301" y="439396"/>
                </a:lnTo>
                <a:lnTo>
                  <a:pt x="21417" y="474063"/>
                </a:lnTo>
                <a:lnTo>
                  <a:pt x="48221" y="482193"/>
                </a:lnTo>
                <a:lnTo>
                  <a:pt x="1169760" y="481891"/>
                </a:lnTo>
                <a:lnTo>
                  <a:pt x="1204427" y="460775"/>
                </a:lnTo>
                <a:lnTo>
                  <a:pt x="1212557" y="433971"/>
                </a:lnTo>
                <a:lnTo>
                  <a:pt x="1212256" y="42797"/>
                </a:lnTo>
                <a:lnTo>
                  <a:pt x="1191140" y="8130"/>
                </a:lnTo>
                <a:lnTo>
                  <a:pt x="1164336" y="0"/>
                </a:lnTo>
                <a:close/>
              </a:path>
            </a:pathLst>
          </a:custGeom>
          <a:solidFill>
            <a:srgbClr val="2D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15129" y="1516205"/>
            <a:ext cx="1212850" cy="482600"/>
          </a:xfrm>
          <a:custGeom>
            <a:avLst/>
            <a:gdLst/>
            <a:ahLst/>
            <a:cxnLst/>
            <a:rect l="l" t="t" r="r" b="b"/>
            <a:pathLst>
              <a:path w="1212850" h="482600">
                <a:moveTo>
                  <a:pt x="0" y="48221"/>
                </a:moveTo>
                <a:lnTo>
                  <a:pt x="17330" y="11192"/>
                </a:lnTo>
                <a:lnTo>
                  <a:pt x="1164336" y="0"/>
                </a:lnTo>
                <a:lnTo>
                  <a:pt x="1178583" y="2139"/>
                </a:lnTo>
                <a:lnTo>
                  <a:pt x="1208617" y="29100"/>
                </a:lnTo>
                <a:lnTo>
                  <a:pt x="1212557" y="433971"/>
                </a:lnTo>
                <a:lnTo>
                  <a:pt x="1210418" y="448219"/>
                </a:lnTo>
                <a:lnTo>
                  <a:pt x="1183457" y="478253"/>
                </a:lnTo>
                <a:lnTo>
                  <a:pt x="48221" y="482193"/>
                </a:lnTo>
                <a:lnTo>
                  <a:pt x="33974" y="480054"/>
                </a:lnTo>
                <a:lnTo>
                  <a:pt x="3939" y="453093"/>
                </a:lnTo>
                <a:lnTo>
                  <a:pt x="0" y="482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231688" y="1648628"/>
            <a:ext cx="57912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402590" y="1570575"/>
            <a:ext cx="77387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20002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6"/>
          <p:cNvSpPr/>
          <p:nvPr/>
        </p:nvSpPr>
        <p:spPr>
          <a:xfrm>
            <a:off x="0" y="0"/>
            <a:ext cx="9141714" cy="3867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953000" y="4029730"/>
            <a:ext cx="358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6 Campuses</a:t>
            </a:r>
          </a:p>
          <a:p>
            <a:r>
              <a:rPr lang="en-AU" sz="1400" dirty="0" smtClean="0">
                <a:solidFill>
                  <a:schemeClr val="bg1"/>
                </a:solidFill>
              </a:rPr>
              <a:t>4 Metropolitan, 2 Regional</a:t>
            </a:r>
          </a:p>
          <a:p>
            <a:r>
              <a:rPr lang="en-AU" sz="1400" dirty="0" smtClean="0">
                <a:solidFill>
                  <a:schemeClr val="bg1"/>
                </a:solidFill>
              </a:rPr>
              <a:t>31,000 + students</a:t>
            </a:r>
            <a:endParaRPr lang="en-A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33800" y="590550"/>
            <a:ext cx="1295400" cy="1143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Highs and Lows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81000" y="36195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Communication</a:t>
            </a:r>
            <a:endParaRPr lang="en-AU" dirty="0"/>
          </a:p>
        </p:txBody>
      </p:sp>
      <p:sp>
        <p:nvSpPr>
          <p:cNvPr id="8" name="Oval 7"/>
          <p:cNvSpPr/>
          <p:nvPr/>
        </p:nvSpPr>
        <p:spPr>
          <a:xfrm>
            <a:off x="6019800" y="133350"/>
            <a:ext cx="1447800" cy="990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Start Anytime</a:t>
            </a:r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5715000" y="2800350"/>
            <a:ext cx="1295400" cy="685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Auto enrolment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3276600" y="2800350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Easy Entry pages</a:t>
            </a:r>
            <a:endParaRPr lang="en-AU" dirty="0"/>
          </a:p>
        </p:txBody>
      </p:sp>
      <p:sp>
        <p:nvSpPr>
          <p:cNvPr id="11" name="Oval 10"/>
          <p:cNvSpPr/>
          <p:nvPr/>
        </p:nvSpPr>
        <p:spPr>
          <a:xfrm>
            <a:off x="685800" y="1581150"/>
            <a:ext cx="14478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Pagelets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209550"/>
            <a:ext cx="18614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More, more, more</a:t>
            </a:r>
          </a:p>
          <a:p>
            <a:r>
              <a:rPr lang="en-AU" sz="1100" dirty="0"/>
              <a:t>p</a:t>
            </a:r>
            <a:r>
              <a:rPr lang="en-AU" sz="1100" dirty="0" smtClean="0"/>
              <a:t>articularly non regular users</a:t>
            </a:r>
            <a:endParaRPr lang="en-AU" sz="1100" dirty="0"/>
          </a:p>
        </p:txBody>
      </p:sp>
      <p:sp>
        <p:nvSpPr>
          <p:cNvPr id="26" name="Rectangle 25"/>
          <p:cNvSpPr/>
          <p:nvPr/>
        </p:nvSpPr>
        <p:spPr>
          <a:xfrm>
            <a:off x="7467600" y="2114550"/>
            <a:ext cx="1447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Consumption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7543800" y="20955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Flexibility, alignment</a:t>
            </a:r>
          </a:p>
          <a:p>
            <a:r>
              <a:rPr lang="en-AU" sz="1100" dirty="0" smtClean="0"/>
              <a:t>to sponsors</a:t>
            </a:r>
            <a:endParaRPr lang="en-AU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093209" y="3055263"/>
            <a:ext cx="17459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Research periods 1,3 or 2,4</a:t>
            </a:r>
          </a:p>
          <a:p>
            <a:r>
              <a:rPr lang="en-AU" sz="1100" dirty="0"/>
              <a:t>p</a:t>
            </a:r>
            <a:r>
              <a:rPr lang="en-AU" sz="1100" dirty="0" smtClean="0"/>
              <a:t>atterns </a:t>
            </a:r>
            <a:endParaRPr lang="en-A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7239000" y="1504950"/>
            <a:ext cx="182293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New v current students,</a:t>
            </a:r>
          </a:p>
          <a:p>
            <a:r>
              <a:rPr lang="en-AU" sz="1100" dirty="0"/>
              <a:t>b</a:t>
            </a:r>
            <a:r>
              <a:rPr lang="en-AU" sz="1100" dirty="0" smtClean="0"/>
              <a:t>etter transparency v </a:t>
            </a:r>
          </a:p>
          <a:p>
            <a:r>
              <a:rPr lang="en-AU" sz="1100" dirty="0" smtClean="0"/>
              <a:t>old census date study period</a:t>
            </a:r>
            <a:endParaRPr lang="en-A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233390" y="2885986"/>
            <a:ext cx="132921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Leave, start date</a:t>
            </a:r>
          </a:p>
          <a:p>
            <a:r>
              <a:rPr lang="en-AU" sz="1100" dirty="0"/>
              <a:t>c</a:t>
            </a:r>
            <a:r>
              <a:rPr lang="en-AU" sz="1100" dirty="0" smtClean="0"/>
              <a:t>hanges (deferral),</a:t>
            </a:r>
          </a:p>
          <a:p>
            <a:r>
              <a:rPr lang="en-AU" sz="1100" dirty="0" smtClean="0"/>
              <a:t>Load change (PT,FT)</a:t>
            </a:r>
            <a:endParaRPr lang="en-A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" y="2724150"/>
            <a:ext cx="1210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Thesis evaluation:</a:t>
            </a:r>
          </a:p>
          <a:p>
            <a:r>
              <a:rPr lang="en-AU" sz="1100" dirty="0" smtClean="0"/>
              <a:t>Supervisor</a:t>
            </a:r>
          </a:p>
          <a:p>
            <a:r>
              <a:rPr lang="en-AU" sz="1100" dirty="0" smtClean="0"/>
              <a:t>REPL</a:t>
            </a:r>
          </a:p>
          <a:p>
            <a:r>
              <a:rPr lang="en-AU" sz="1100" dirty="0" smtClean="0"/>
              <a:t>Dean</a:t>
            </a:r>
            <a:endParaRPr lang="en-AU" sz="11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133600" y="819150"/>
            <a:ext cx="16002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29200" y="819150"/>
            <a:ext cx="10668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26" idx="1"/>
          </p:cNvCxnSpPr>
          <p:nvPr/>
        </p:nvCxnSpPr>
        <p:spPr>
          <a:xfrm>
            <a:off x="5029200" y="1352550"/>
            <a:ext cx="24384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6"/>
          </p:cNvCxnSpPr>
          <p:nvPr/>
        </p:nvCxnSpPr>
        <p:spPr>
          <a:xfrm flipH="1">
            <a:off x="2133600" y="1352550"/>
            <a:ext cx="16002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 flipH="1">
            <a:off x="3733800" y="1733550"/>
            <a:ext cx="3810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5"/>
            <a:endCxn id="9" idx="0"/>
          </p:cNvCxnSpPr>
          <p:nvPr/>
        </p:nvCxnSpPr>
        <p:spPr>
          <a:xfrm>
            <a:off x="4839493" y="1566162"/>
            <a:ext cx="1523207" cy="1234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73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2" grpId="0"/>
      <p:bldP spid="26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33800" y="1504950"/>
            <a:ext cx="1295400" cy="1143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Highs and Lows</a:t>
            </a:r>
            <a:endParaRPr lang="en-AU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285750"/>
            <a:ext cx="1676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Scholarship management</a:t>
            </a:r>
            <a:endParaRPr lang="en-AU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85750"/>
            <a:ext cx="15240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Review of progress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6858000" y="285750"/>
            <a:ext cx="1600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Exam management</a:t>
            </a:r>
            <a:endParaRPr lang="en-AU" dirty="0"/>
          </a:p>
        </p:txBody>
      </p:sp>
      <p:sp>
        <p:nvSpPr>
          <p:cNvPr id="8" name="Oval 7"/>
          <p:cNvSpPr/>
          <p:nvPr/>
        </p:nvSpPr>
        <p:spPr>
          <a:xfrm>
            <a:off x="6934200" y="2038350"/>
            <a:ext cx="16002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Academic report</a:t>
            </a:r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3124200" y="2952750"/>
            <a:ext cx="16002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Other Assignments</a:t>
            </a:r>
            <a:endParaRPr lang="en-AU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1962150"/>
            <a:ext cx="1600200" cy="685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BFS management</a:t>
            </a:r>
            <a:endParaRPr lang="en-AU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953000" y="603082"/>
            <a:ext cx="1905000" cy="118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2"/>
          </p:cNvCxnSpPr>
          <p:nvPr/>
        </p:nvCxnSpPr>
        <p:spPr>
          <a:xfrm>
            <a:off x="5029200" y="2190750"/>
            <a:ext cx="19050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3"/>
          </p:cNvCxnSpPr>
          <p:nvPr/>
        </p:nvCxnSpPr>
        <p:spPr>
          <a:xfrm flipH="1">
            <a:off x="2209800" y="1885950"/>
            <a:ext cx="15240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085181" y="824785"/>
            <a:ext cx="16764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123950"/>
            <a:ext cx="160973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Payments details Medici,</a:t>
            </a:r>
          </a:p>
          <a:p>
            <a:r>
              <a:rPr lang="en-AU" sz="1100" dirty="0" smtClean="0"/>
              <a:t>Account details SCMS</a:t>
            </a:r>
          </a:p>
          <a:p>
            <a:r>
              <a:rPr lang="en-AU" sz="1100" dirty="0" smtClean="0"/>
              <a:t>Scheme management</a:t>
            </a:r>
            <a:endParaRPr lang="en-A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4800600" y="-9614"/>
            <a:ext cx="14670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Review in research</a:t>
            </a:r>
          </a:p>
          <a:p>
            <a:r>
              <a:rPr lang="en-AU" sz="1100" dirty="0"/>
              <a:t>p</a:t>
            </a:r>
            <a:r>
              <a:rPr lang="en-AU" sz="1100" dirty="0" smtClean="0"/>
              <a:t>eriod, 4 per year</a:t>
            </a:r>
          </a:p>
          <a:p>
            <a:r>
              <a:rPr lang="en-AU" sz="1100" dirty="0"/>
              <a:t>d</a:t>
            </a:r>
            <a:r>
              <a:rPr lang="en-AU" sz="1100" dirty="0" smtClean="0"/>
              <a:t>epending on pattern,</a:t>
            </a:r>
          </a:p>
          <a:p>
            <a:r>
              <a:rPr lang="en-AU" sz="1100" dirty="0"/>
              <a:t>s</a:t>
            </a:r>
            <a:r>
              <a:rPr lang="en-AU" sz="1100" dirty="0" smtClean="0"/>
              <a:t>tudent summary, </a:t>
            </a:r>
          </a:p>
          <a:p>
            <a:r>
              <a:rPr lang="en-AU" sz="1100" dirty="0"/>
              <a:t>s</a:t>
            </a:r>
            <a:r>
              <a:rPr lang="en-AU" sz="1100" dirty="0" smtClean="0"/>
              <a:t>upervisor summary, </a:t>
            </a:r>
          </a:p>
          <a:p>
            <a:r>
              <a:rPr lang="en-AU" sz="1100" dirty="0"/>
              <a:t>u</a:t>
            </a:r>
            <a:r>
              <a:rPr lang="en-AU" sz="1100" dirty="0" smtClean="0"/>
              <a:t>pload documents</a:t>
            </a:r>
            <a:endParaRPr lang="en-A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3105150"/>
            <a:ext cx="216437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Summary student – enrolment, </a:t>
            </a:r>
          </a:p>
          <a:p>
            <a:r>
              <a:rPr lang="en-AU" sz="1100" dirty="0" smtClean="0"/>
              <a:t>credit, scholarships, leave, reviews</a:t>
            </a:r>
          </a:p>
          <a:p>
            <a:r>
              <a:rPr lang="en-AU" sz="1100" dirty="0" smtClean="0"/>
              <a:t>(extended FAR report)</a:t>
            </a:r>
            <a:endParaRPr lang="en-A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953000" y="2647950"/>
            <a:ext cx="16193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Records attendance</a:t>
            </a:r>
          </a:p>
          <a:p>
            <a:r>
              <a:rPr lang="en-AU" sz="1100" dirty="0"/>
              <a:t>o</a:t>
            </a:r>
            <a:r>
              <a:rPr lang="en-AU" sz="1100" dirty="0" smtClean="0"/>
              <a:t>rientation, workshops,</a:t>
            </a:r>
          </a:p>
          <a:p>
            <a:r>
              <a:rPr lang="en-AU" sz="1100" dirty="0" smtClean="0"/>
              <a:t>study abroad, </a:t>
            </a:r>
            <a:r>
              <a:rPr lang="en-AU" sz="1100" dirty="0" err="1" smtClean="0"/>
              <a:t>unsatis</a:t>
            </a:r>
            <a:r>
              <a:rPr lang="en-AU" sz="1100" dirty="0" smtClean="0"/>
              <a:t>-</a:t>
            </a:r>
          </a:p>
          <a:p>
            <a:r>
              <a:rPr lang="en-AU" sz="1100" dirty="0" smtClean="0"/>
              <a:t>factory progress, appeals</a:t>
            </a:r>
          </a:p>
          <a:p>
            <a:r>
              <a:rPr lang="en-AU" sz="1100" dirty="0" smtClean="0"/>
              <a:t>&amp;</a:t>
            </a:r>
            <a:r>
              <a:rPr lang="en-AU" sz="1100" dirty="0"/>
              <a:t> </a:t>
            </a:r>
            <a:r>
              <a:rPr lang="en-AU" sz="1100" dirty="0" smtClean="0"/>
              <a:t>outcomes, industry</a:t>
            </a:r>
          </a:p>
          <a:p>
            <a:r>
              <a:rPr lang="en-AU" sz="1100" dirty="0" smtClean="0"/>
              <a:t>placements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600" y="2800350"/>
            <a:ext cx="26853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Advise to Deans, REPL, scholarship ceases,</a:t>
            </a:r>
          </a:p>
          <a:p>
            <a:r>
              <a:rPr lang="en-AU" sz="1100" dirty="0" smtClean="0"/>
              <a:t>ability to reinstate scholarship and back pay</a:t>
            </a:r>
            <a:endParaRPr lang="en-AU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6629400" y="895350"/>
            <a:ext cx="2433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Lodgement of thesis (timing),</a:t>
            </a:r>
          </a:p>
          <a:p>
            <a:r>
              <a:rPr lang="en-AU" sz="1100" dirty="0" smtClean="0"/>
              <a:t>online examiner grading, record</a:t>
            </a:r>
          </a:p>
          <a:p>
            <a:r>
              <a:rPr lang="en-AU" sz="1100" dirty="0"/>
              <a:t>o</a:t>
            </a:r>
            <a:r>
              <a:rPr lang="en-AU" sz="1100" dirty="0" smtClean="0"/>
              <a:t>utcome, moving to VIVA all new</a:t>
            </a:r>
          </a:p>
          <a:p>
            <a:r>
              <a:rPr lang="en-AU" sz="1100" dirty="0" smtClean="0"/>
              <a:t>students, management of consumption</a:t>
            </a:r>
            <a:endParaRPr lang="en-AU" sz="1100" dirty="0"/>
          </a:p>
        </p:txBody>
      </p:sp>
      <p:cxnSp>
        <p:nvCxnSpPr>
          <p:cNvPr id="34" name="Straight Arrow Connector 33"/>
          <p:cNvCxnSpPr>
            <a:endCxn id="9" idx="0"/>
          </p:cNvCxnSpPr>
          <p:nvPr/>
        </p:nvCxnSpPr>
        <p:spPr>
          <a:xfrm flipH="1">
            <a:off x="3924300" y="2571750"/>
            <a:ext cx="1143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038600" y="895350"/>
            <a:ext cx="76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33800" y="1504950"/>
            <a:ext cx="1295400" cy="1143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Highs and Lows</a:t>
            </a:r>
            <a:endParaRPr lang="en-AU" dirty="0"/>
          </a:p>
        </p:txBody>
      </p:sp>
      <p:sp>
        <p:nvSpPr>
          <p:cNvPr id="2" name="Rounded Rectangle 1"/>
          <p:cNvSpPr/>
          <p:nvPr/>
        </p:nvSpPr>
        <p:spPr>
          <a:xfrm>
            <a:off x="381000" y="43815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Transparency of system enhancements</a:t>
            </a:r>
            <a:endParaRPr lang="en-AU" sz="1100" dirty="0"/>
          </a:p>
        </p:txBody>
      </p:sp>
      <p:sp>
        <p:nvSpPr>
          <p:cNvPr id="4" name="Rounded Rectangle 3"/>
          <p:cNvSpPr/>
          <p:nvPr/>
        </p:nvSpPr>
        <p:spPr>
          <a:xfrm>
            <a:off x="6019800" y="361950"/>
            <a:ext cx="1752600" cy="68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Reports under development</a:t>
            </a:r>
            <a:endParaRPr lang="en-AU" sz="1100" dirty="0"/>
          </a:p>
        </p:txBody>
      </p:sp>
      <p:sp>
        <p:nvSpPr>
          <p:cNvPr id="6" name="Oval 5"/>
          <p:cNvSpPr/>
          <p:nvPr/>
        </p:nvSpPr>
        <p:spPr>
          <a:xfrm>
            <a:off x="1219200" y="2647950"/>
            <a:ext cx="13716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Investigations</a:t>
            </a:r>
            <a:endParaRPr lang="en-AU" sz="1100" dirty="0"/>
          </a:p>
        </p:txBody>
      </p:sp>
      <p:cxnSp>
        <p:nvCxnSpPr>
          <p:cNvPr id="8" name="Straight Arrow Connector 7"/>
          <p:cNvCxnSpPr>
            <a:endCxn id="2" idx="3"/>
          </p:cNvCxnSpPr>
          <p:nvPr/>
        </p:nvCxnSpPr>
        <p:spPr>
          <a:xfrm flipH="1" flipV="1">
            <a:off x="2133600" y="781050"/>
            <a:ext cx="1676400" cy="95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9200" y="1047750"/>
            <a:ext cx="17526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64166" y="2329369"/>
            <a:ext cx="1222904" cy="675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1352550"/>
            <a:ext cx="226696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Initially didn’t know what was being </a:t>
            </a:r>
          </a:p>
          <a:p>
            <a:r>
              <a:rPr lang="en-AU" sz="1100" dirty="0"/>
              <a:t>a</a:t>
            </a:r>
            <a:r>
              <a:rPr lang="en-AU" sz="1100" dirty="0" smtClean="0"/>
              <a:t>ctioned therefore thought nothing</a:t>
            </a:r>
          </a:p>
          <a:p>
            <a:r>
              <a:rPr lang="en-AU" sz="1100" dirty="0"/>
              <a:t>h</a:t>
            </a:r>
            <a:r>
              <a:rPr lang="en-AU" sz="1100" dirty="0" smtClean="0"/>
              <a:t>appening, regular update to key </a:t>
            </a:r>
          </a:p>
          <a:p>
            <a:r>
              <a:rPr lang="en-AU" sz="1100" dirty="0" smtClean="0"/>
              <a:t>stakeholders, prioritising with other </a:t>
            </a:r>
          </a:p>
          <a:p>
            <a:r>
              <a:rPr lang="en-AU" sz="1100" dirty="0"/>
              <a:t>s</a:t>
            </a:r>
            <a:r>
              <a:rPr lang="en-AU" sz="1100" dirty="0" smtClean="0"/>
              <a:t>ystems </a:t>
            </a:r>
            <a:endParaRPr lang="en-AU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428750"/>
            <a:ext cx="27590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New reports in </a:t>
            </a:r>
            <a:r>
              <a:rPr lang="en-AU" sz="1100" dirty="0" err="1" smtClean="0"/>
              <a:t>Cognos</a:t>
            </a:r>
            <a:r>
              <a:rPr lang="en-AU" sz="1100" dirty="0" smtClean="0"/>
              <a:t> specifically for</a:t>
            </a:r>
          </a:p>
          <a:p>
            <a:r>
              <a:rPr lang="en-AU" sz="1100" dirty="0" smtClean="0"/>
              <a:t>research (load, enrolments </a:t>
            </a:r>
            <a:r>
              <a:rPr lang="en-AU" sz="1100" dirty="0" err="1" smtClean="0"/>
              <a:t>etc</a:t>
            </a:r>
            <a:r>
              <a:rPr lang="en-AU" sz="1100" dirty="0" smtClean="0"/>
              <a:t>), </a:t>
            </a:r>
          </a:p>
          <a:p>
            <a:r>
              <a:rPr lang="en-AU" sz="1100" dirty="0"/>
              <a:t>s</a:t>
            </a:r>
            <a:r>
              <a:rPr lang="en-AU" sz="1100" dirty="0" smtClean="0"/>
              <a:t>cholarship reconciliation (new cost centres),</a:t>
            </a:r>
          </a:p>
          <a:p>
            <a:r>
              <a:rPr lang="en-AU" sz="1100" dirty="0"/>
              <a:t>s</a:t>
            </a:r>
            <a:r>
              <a:rPr lang="en-AU" sz="1100" dirty="0" smtClean="0"/>
              <a:t>chemes  </a:t>
            </a:r>
            <a:endParaRPr lang="en-A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564482" y="3181350"/>
            <a:ext cx="352211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Viewing on examiner comments for thesis resubmission,</a:t>
            </a:r>
          </a:p>
          <a:p>
            <a:r>
              <a:rPr lang="en-AU" sz="1100" dirty="0"/>
              <a:t>v</a:t>
            </a:r>
            <a:r>
              <a:rPr lang="en-AU" sz="1100" dirty="0" smtClean="0"/>
              <a:t>iew of historical scholarship payments (conversion issue),</a:t>
            </a:r>
          </a:p>
          <a:p>
            <a:r>
              <a:rPr lang="en-AU" sz="1100" dirty="0" smtClean="0"/>
              <a:t>updating co-supervisor to supervisor still manual 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74562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9400" y="1200150"/>
            <a:ext cx="2819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Questions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81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/>
              <a:t>RAM (Research Administration in Medici) </a:t>
            </a:r>
            <a:endParaRPr sz="2400" dirty="0">
              <a:solidFill>
                <a:srgbClr val="18181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742950"/>
            <a:ext cx="8427083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endParaRPr lang="en-AU" sz="1600" dirty="0" smtClean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dirty="0" smtClean="0">
                <a:latin typeface="Arial"/>
                <a:cs typeface="Arial"/>
              </a:rPr>
              <a:t>This </a:t>
            </a:r>
            <a:r>
              <a:rPr lang="en-AU" sz="1600" dirty="0">
                <a:latin typeface="Arial"/>
                <a:cs typeface="Arial"/>
              </a:rPr>
              <a:t>was the name </a:t>
            </a:r>
            <a:r>
              <a:rPr lang="en-AU" sz="1600" dirty="0" smtClean="0">
                <a:latin typeface="Arial"/>
                <a:cs typeface="Arial"/>
              </a:rPr>
              <a:t>of our </a:t>
            </a:r>
            <a:r>
              <a:rPr lang="en-AU" sz="1600" dirty="0">
                <a:latin typeface="Arial"/>
                <a:cs typeface="Arial"/>
              </a:rPr>
              <a:t>project implemented December </a:t>
            </a:r>
            <a:r>
              <a:rPr lang="en-AU" sz="1600" dirty="0" smtClean="0">
                <a:latin typeface="Arial"/>
                <a:cs typeface="Arial"/>
              </a:rPr>
              <a:t>2015, hence the name of this presentation</a:t>
            </a:r>
            <a:endParaRPr lang="en-AU" sz="160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tabLst>
                <a:tab pos="355600" algn="l"/>
              </a:tabLst>
            </a:pPr>
            <a:endParaRPr lang="en-AU" sz="1600" dirty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dirty="0">
                <a:latin typeface="Arial"/>
                <a:cs typeface="Arial"/>
              </a:rPr>
              <a:t>Medici is the name of our student system which is actually Campus Solutions 9.2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endParaRPr lang="en-AU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6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98808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dirty="0" smtClean="0"/>
              <a:t>Overview </a:t>
            </a:r>
            <a:r>
              <a:rPr sz="2400" spc="-5" dirty="0" smtClean="0"/>
              <a:t>o</a:t>
            </a:r>
            <a:r>
              <a:rPr sz="2400" dirty="0" smtClean="0"/>
              <a:t>f</a:t>
            </a:r>
            <a:r>
              <a:rPr sz="2400" spc="-15" dirty="0" smtClean="0"/>
              <a:t> </a:t>
            </a:r>
            <a:r>
              <a:rPr sz="2400" dirty="0"/>
              <a:t>C</a:t>
            </a:r>
            <a:r>
              <a:rPr sz="2400" spc="-5" dirty="0"/>
              <a:t>h</a:t>
            </a:r>
            <a:r>
              <a:rPr sz="2400" spc="-10" dirty="0"/>
              <a:t>a</a:t>
            </a:r>
            <a:r>
              <a:rPr sz="2400" spc="-5" dirty="0"/>
              <a:t>ng</a:t>
            </a:r>
            <a:r>
              <a:rPr sz="240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533571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1460360" y="0"/>
                </a:moveTo>
                <a:lnTo>
                  <a:pt x="0" y="0"/>
                </a:lnTo>
                <a:lnTo>
                  <a:pt x="324002" y="324002"/>
                </a:lnTo>
                <a:lnTo>
                  <a:pt x="0" y="648004"/>
                </a:lnTo>
                <a:lnTo>
                  <a:pt x="1460360" y="648004"/>
                </a:lnTo>
                <a:lnTo>
                  <a:pt x="1784362" y="324002"/>
                </a:lnTo>
                <a:lnTo>
                  <a:pt x="146036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3599" y="1731800"/>
            <a:ext cx="93535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5570">
              <a:lnSpc>
                <a:spcPts val="125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stem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0819" y="2294613"/>
            <a:ext cx="1427480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123825" indent="-114300">
              <a:lnSpc>
                <a:spcPts val="125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</a:t>
            </a:r>
            <a:r>
              <a:rPr sz="1200" spc="-5" dirty="0">
                <a:latin typeface="Arial"/>
                <a:cs typeface="Arial"/>
              </a:rPr>
              <a:t> C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&amp; </a:t>
            </a:r>
            <a:r>
              <a:rPr sz="1200" spc="-12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0" marR="5080" indent="-114300">
              <a:lnSpc>
                <a:spcPts val="1240"/>
              </a:lnSpc>
              <a:spcBef>
                <a:spcPts val="209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&amp; 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ses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</a:t>
            </a:r>
            <a:r>
              <a:rPr sz="1200" spc="-5" dirty="0">
                <a:latin typeface="Arial"/>
                <a:cs typeface="Arial"/>
              </a:rPr>
              <a:t> F</a:t>
            </a:r>
            <a:r>
              <a:rPr sz="1200" dirty="0">
                <a:latin typeface="Arial"/>
                <a:cs typeface="Arial"/>
              </a:rPr>
              <a:t>ees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01932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1460360" y="0"/>
                </a:moveTo>
                <a:lnTo>
                  <a:pt x="0" y="0"/>
                </a:lnTo>
                <a:lnTo>
                  <a:pt x="324002" y="324002"/>
                </a:lnTo>
                <a:lnTo>
                  <a:pt x="0" y="648004"/>
                </a:lnTo>
                <a:lnTo>
                  <a:pt x="1460360" y="648004"/>
                </a:lnTo>
                <a:lnTo>
                  <a:pt x="1784362" y="324002"/>
                </a:lnTo>
                <a:lnTo>
                  <a:pt x="146036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01932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0" y="0"/>
                </a:moveTo>
                <a:lnTo>
                  <a:pt x="1460360" y="0"/>
                </a:lnTo>
                <a:lnTo>
                  <a:pt x="1784362" y="324002"/>
                </a:lnTo>
                <a:lnTo>
                  <a:pt x="1460360" y="648004"/>
                </a:lnTo>
                <a:lnTo>
                  <a:pt x="0" y="648004"/>
                </a:lnTo>
                <a:lnTo>
                  <a:pt x="324002" y="324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25163" y="1731800"/>
            <a:ext cx="969644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  <a:p>
            <a:pPr marL="64135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9299" y="2294613"/>
            <a:ext cx="1207770" cy="123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En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OS</a:t>
            </a:r>
            <a:r>
              <a:rPr sz="1200" spc="-5" dirty="0">
                <a:latin typeface="Arial"/>
                <a:cs typeface="Arial"/>
              </a:rPr>
              <a:t>HC</a:t>
            </a:r>
            <a:endParaRPr sz="1200">
              <a:latin typeface="Arial"/>
              <a:cs typeface="Arial"/>
            </a:endParaRPr>
          </a:p>
          <a:p>
            <a:pPr marL="127000" marR="240029" indent="-114300">
              <a:lnSpc>
                <a:spcPts val="1240"/>
              </a:lnSpc>
              <a:spcBef>
                <a:spcPts val="220"/>
              </a:spcBef>
              <a:buFont typeface="Arial"/>
              <a:buChar char="•"/>
              <a:tabLst>
                <a:tab pos="127000" algn="l"/>
              </a:tabLst>
            </a:pP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datu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27000" marR="5080" indent="-114300">
              <a:lnSpc>
                <a:spcPts val="1250"/>
              </a:lnSpc>
              <a:spcBef>
                <a:spcPts val="200"/>
              </a:spcBef>
              <a:buFont typeface="Arial"/>
              <a:buChar char="•"/>
              <a:tabLst>
                <a:tab pos="127000" algn="l"/>
              </a:tabLst>
            </a:pPr>
            <a:r>
              <a:rPr sz="1200" spc="-5" dirty="0">
                <a:latin typeface="Arial"/>
                <a:cs typeface="Arial"/>
              </a:rPr>
              <a:t>Cl</a:t>
            </a:r>
            <a:r>
              <a:rPr sz="1200" dirty="0">
                <a:latin typeface="Arial"/>
                <a:cs typeface="Arial"/>
              </a:rPr>
              <a:t>ass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esea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70293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1460360" y="0"/>
                </a:moveTo>
                <a:lnTo>
                  <a:pt x="0" y="0"/>
                </a:lnTo>
                <a:lnTo>
                  <a:pt x="324002" y="324002"/>
                </a:lnTo>
                <a:lnTo>
                  <a:pt x="0" y="648004"/>
                </a:lnTo>
                <a:lnTo>
                  <a:pt x="1460360" y="648004"/>
                </a:lnTo>
                <a:lnTo>
                  <a:pt x="1784362" y="324002"/>
                </a:lnTo>
                <a:lnTo>
                  <a:pt x="146036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70293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0" y="0"/>
                </a:moveTo>
                <a:lnTo>
                  <a:pt x="1460360" y="0"/>
                </a:lnTo>
                <a:lnTo>
                  <a:pt x="1784362" y="324002"/>
                </a:lnTo>
                <a:lnTo>
                  <a:pt x="1460360" y="648004"/>
                </a:lnTo>
                <a:lnTo>
                  <a:pt x="0" y="648004"/>
                </a:lnTo>
                <a:lnTo>
                  <a:pt x="324002" y="324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42908" y="1810698"/>
            <a:ext cx="6705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57540" y="2294569"/>
            <a:ext cx="128460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Student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tal</a:t>
            </a: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Sta</a:t>
            </a:r>
            <a:r>
              <a:rPr sz="1200" spc="-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 smtClean="0">
                <a:latin typeface="Arial"/>
                <a:cs typeface="Arial"/>
              </a:rPr>
              <a:t>Po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dirty="0" smtClean="0">
                <a:latin typeface="Arial"/>
                <a:cs typeface="Arial"/>
              </a:rPr>
              <a:t>tal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38654" y="1576821"/>
            <a:ext cx="1784985" cy="648335"/>
          </a:xfrm>
          <a:custGeom>
            <a:avLst/>
            <a:gdLst/>
            <a:ahLst/>
            <a:cxnLst/>
            <a:rect l="l" t="t" r="r" b="b"/>
            <a:pathLst>
              <a:path w="1784984" h="648335">
                <a:moveTo>
                  <a:pt x="1460360" y="0"/>
                </a:moveTo>
                <a:lnTo>
                  <a:pt x="0" y="0"/>
                </a:lnTo>
                <a:lnTo>
                  <a:pt x="324002" y="324002"/>
                </a:lnTo>
                <a:lnTo>
                  <a:pt x="0" y="648004"/>
                </a:lnTo>
                <a:lnTo>
                  <a:pt x="1460360" y="648004"/>
                </a:lnTo>
                <a:lnTo>
                  <a:pt x="1784362" y="324002"/>
                </a:lnTo>
                <a:lnTo>
                  <a:pt x="146036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38654" y="1576821"/>
            <a:ext cx="1784985" cy="648335"/>
          </a:xfrm>
          <a:custGeom>
            <a:avLst/>
            <a:gdLst/>
            <a:ahLst/>
            <a:cxnLst/>
            <a:rect l="l" t="t" r="r" b="b"/>
            <a:pathLst>
              <a:path w="1784984" h="648335">
                <a:moveTo>
                  <a:pt x="0" y="0"/>
                </a:moveTo>
                <a:lnTo>
                  <a:pt x="1460360" y="0"/>
                </a:lnTo>
                <a:lnTo>
                  <a:pt x="1784362" y="324002"/>
                </a:lnTo>
                <a:lnTo>
                  <a:pt x="1460360" y="648004"/>
                </a:lnTo>
                <a:lnTo>
                  <a:pt x="0" y="648004"/>
                </a:lnTo>
                <a:lnTo>
                  <a:pt x="324002" y="324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63443" y="1731800"/>
            <a:ext cx="96837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0">
              <a:lnSpc>
                <a:spcPts val="125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6.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Peop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&amp; 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sat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25902" y="2294613"/>
            <a:ext cx="108267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Supe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0" marR="5080" indent="-114300">
              <a:lnSpc>
                <a:spcPts val="1250"/>
              </a:lnSpc>
              <a:spcBef>
                <a:spcPts val="2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nal 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sat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ts val="143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07015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1460360" y="0"/>
                </a:moveTo>
                <a:lnTo>
                  <a:pt x="0" y="0"/>
                </a:lnTo>
                <a:lnTo>
                  <a:pt x="324002" y="324002"/>
                </a:lnTo>
                <a:lnTo>
                  <a:pt x="0" y="648004"/>
                </a:lnTo>
                <a:lnTo>
                  <a:pt x="1460360" y="648004"/>
                </a:lnTo>
                <a:lnTo>
                  <a:pt x="1784362" y="324002"/>
                </a:lnTo>
                <a:lnTo>
                  <a:pt x="146036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07015" y="1576821"/>
            <a:ext cx="1784350" cy="648335"/>
          </a:xfrm>
          <a:custGeom>
            <a:avLst/>
            <a:gdLst/>
            <a:ahLst/>
            <a:cxnLst/>
            <a:rect l="l" t="t" r="r" b="b"/>
            <a:pathLst>
              <a:path w="1784350" h="648335">
                <a:moveTo>
                  <a:pt x="0" y="0"/>
                </a:moveTo>
                <a:lnTo>
                  <a:pt x="1460360" y="0"/>
                </a:lnTo>
                <a:lnTo>
                  <a:pt x="1784362" y="324002"/>
                </a:lnTo>
                <a:lnTo>
                  <a:pt x="1460360" y="648004"/>
                </a:lnTo>
                <a:lnTo>
                  <a:pt x="0" y="648004"/>
                </a:lnTo>
                <a:lnTo>
                  <a:pt x="324002" y="324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167795" y="1731800"/>
            <a:ext cx="1096010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7.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Scho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Sponso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94263" y="2294613"/>
            <a:ext cx="1421130" cy="104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ts val="125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sh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 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spc="-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ee</a:t>
            </a:r>
            <a:r>
              <a:rPr sz="1200" spc="-5" dirty="0">
                <a:latin typeface="Arial"/>
                <a:cs typeface="Arial"/>
              </a:rPr>
              <a:t> 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li</a:t>
            </a:r>
            <a:r>
              <a:rPr sz="1200" dirty="0">
                <a:latin typeface="Arial"/>
                <a:cs typeface="Arial"/>
              </a:rPr>
              <a:t>ef</a:t>
            </a:r>
            <a:endParaRPr sz="1200">
              <a:latin typeface="Arial"/>
              <a:cs typeface="Arial"/>
            </a:endParaRPr>
          </a:p>
          <a:p>
            <a:pPr marL="127000" marR="487680" indent="-114300">
              <a:lnSpc>
                <a:spcPts val="1250"/>
              </a:lnSpc>
              <a:spcBef>
                <a:spcPts val="20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Scho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sh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han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Sponso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sh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552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5" h="594360">
                <a:moveTo>
                  <a:pt x="1584502" y="0"/>
                </a:moveTo>
                <a:lnTo>
                  <a:pt x="0" y="0"/>
                </a:lnTo>
                <a:lnTo>
                  <a:pt x="297002" y="297002"/>
                </a:lnTo>
                <a:lnTo>
                  <a:pt x="0" y="594004"/>
                </a:lnTo>
                <a:lnTo>
                  <a:pt x="1584502" y="594004"/>
                </a:lnTo>
                <a:lnTo>
                  <a:pt x="1881505" y="297002"/>
                </a:lnTo>
                <a:lnTo>
                  <a:pt x="1584502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17360" y="1585983"/>
            <a:ext cx="94297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" marR="5080" indent="-50800">
              <a:lnSpc>
                <a:spcPts val="114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Candida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re 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744" y="2101809"/>
            <a:ext cx="1434465" cy="146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408305" indent="-58419">
              <a:lnSpc>
                <a:spcPts val="114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Con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rm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io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 Candida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Re</a:t>
            </a:r>
            <a:r>
              <a:rPr sz="1100" spc="10" dirty="0">
                <a:latin typeface="Arial"/>
                <a:cs typeface="Arial"/>
              </a:rPr>
              <a:t>q</a:t>
            </a:r>
            <a:r>
              <a:rPr sz="1100" spc="-5" dirty="0">
                <a:latin typeface="Arial"/>
                <a:cs typeface="Arial"/>
              </a:rPr>
              <a:t>ue</a:t>
            </a:r>
            <a:r>
              <a:rPr sz="1100" dirty="0">
                <a:latin typeface="Arial"/>
                <a:cs typeface="Arial"/>
              </a:rPr>
              <a:t>st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han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Chan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 Supe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  <a:p>
            <a:pPr marL="70485" marR="92710" indent="-58419">
              <a:lnSpc>
                <a:spcPts val="1140"/>
              </a:lnSpc>
              <a:spcBef>
                <a:spcPts val="18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Chan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 P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m/ </a:t>
            </a:r>
            <a:r>
              <a:rPr sz="1100" spc="-5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hool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25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hd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Read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ss</a:t>
            </a:r>
            <a:r>
              <a:rPr sz="1100" spc="-5" dirty="0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99061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1584502" y="0"/>
                </a:moveTo>
                <a:lnTo>
                  <a:pt x="0" y="0"/>
                </a:lnTo>
                <a:lnTo>
                  <a:pt x="297002" y="297002"/>
                </a:lnTo>
                <a:lnTo>
                  <a:pt x="0" y="594004"/>
                </a:lnTo>
                <a:lnTo>
                  <a:pt x="1584502" y="594004"/>
                </a:lnTo>
                <a:lnTo>
                  <a:pt x="1881505" y="297002"/>
                </a:lnTo>
                <a:lnTo>
                  <a:pt x="1584502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99061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0" y="0"/>
                </a:moveTo>
                <a:lnTo>
                  <a:pt x="1584502" y="0"/>
                </a:lnTo>
                <a:lnTo>
                  <a:pt x="1881505" y="297002"/>
                </a:lnTo>
                <a:lnTo>
                  <a:pt x="1584502" y="594004"/>
                </a:lnTo>
                <a:lnTo>
                  <a:pt x="0" y="594004"/>
                </a:lnTo>
                <a:lnTo>
                  <a:pt x="297002" y="297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50865" y="1658278"/>
            <a:ext cx="10052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Con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6356" y="2101756"/>
            <a:ext cx="1504950" cy="67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Lea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Chan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ode</a:t>
            </a:r>
            <a:r>
              <a:rPr sz="1100" dirty="0">
                <a:latin typeface="Arial"/>
                <a:cs typeface="Arial"/>
              </a:rPr>
              <a:t>/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Load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me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10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ck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</a:t>
            </a:r>
            <a:r>
              <a:rPr sz="1100" spc="10" dirty="0">
                <a:latin typeface="Arial"/>
                <a:cs typeface="Arial"/>
              </a:rPr>
              <a:t>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64570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1584502" y="0"/>
                </a:moveTo>
                <a:lnTo>
                  <a:pt x="0" y="0"/>
                </a:lnTo>
                <a:lnTo>
                  <a:pt x="297002" y="297002"/>
                </a:lnTo>
                <a:lnTo>
                  <a:pt x="0" y="594004"/>
                </a:lnTo>
                <a:lnTo>
                  <a:pt x="1584502" y="594004"/>
                </a:lnTo>
                <a:lnTo>
                  <a:pt x="1881505" y="297002"/>
                </a:lnTo>
                <a:lnTo>
                  <a:pt x="1584502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64570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0" y="0"/>
                </a:moveTo>
                <a:lnTo>
                  <a:pt x="1584502" y="0"/>
                </a:lnTo>
                <a:lnTo>
                  <a:pt x="1881505" y="297002"/>
                </a:lnTo>
                <a:lnTo>
                  <a:pt x="1584502" y="594004"/>
                </a:lnTo>
                <a:lnTo>
                  <a:pt x="0" y="594004"/>
                </a:lnTo>
                <a:lnTo>
                  <a:pt x="297002" y="297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81937" y="1585983"/>
            <a:ext cx="87185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 marR="5080" indent="-143510">
              <a:lnSpc>
                <a:spcPts val="114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Re</a:t>
            </a:r>
            <a:r>
              <a:rPr sz="11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of P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51951" y="2101809"/>
            <a:ext cx="92836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2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j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iew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30078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1584502" y="0"/>
                </a:moveTo>
                <a:lnTo>
                  <a:pt x="0" y="0"/>
                </a:lnTo>
                <a:lnTo>
                  <a:pt x="297002" y="297002"/>
                </a:lnTo>
                <a:lnTo>
                  <a:pt x="0" y="594004"/>
                </a:lnTo>
                <a:lnTo>
                  <a:pt x="1584502" y="594004"/>
                </a:lnTo>
                <a:lnTo>
                  <a:pt x="1881505" y="297002"/>
                </a:lnTo>
                <a:lnTo>
                  <a:pt x="1584502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30079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0" y="0"/>
                </a:moveTo>
                <a:lnTo>
                  <a:pt x="1584502" y="0"/>
                </a:lnTo>
                <a:lnTo>
                  <a:pt x="1881505" y="297002"/>
                </a:lnTo>
                <a:lnTo>
                  <a:pt x="1584502" y="594004"/>
                </a:lnTo>
                <a:lnTo>
                  <a:pt x="0" y="594004"/>
                </a:lnTo>
                <a:lnTo>
                  <a:pt x="297002" y="297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49553" y="1658278"/>
            <a:ext cx="67183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7355" y="2101756"/>
            <a:ext cx="1488440" cy="1324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Sub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ss</a:t>
            </a:r>
            <a:r>
              <a:rPr sz="1100" spc="-5" dirty="0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ck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rr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x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5" dirty="0">
                <a:latin typeface="Arial"/>
                <a:cs typeface="Arial"/>
              </a:rPr>
              <a:t>ne</a:t>
            </a:r>
            <a:r>
              <a:rPr sz="1100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De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pa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ch</a:t>
            </a:r>
            <a:endParaRPr sz="1100">
              <a:latin typeface="Arial"/>
              <a:cs typeface="Arial"/>
            </a:endParaRPr>
          </a:p>
          <a:p>
            <a:pPr marL="70485" marR="276225" indent="-58419">
              <a:lnSpc>
                <a:spcPts val="1140"/>
              </a:lnSpc>
              <a:spcBef>
                <a:spcPts val="18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Re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eip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10" dirty="0">
                <a:latin typeface="Arial"/>
                <a:cs typeface="Arial"/>
              </a:rPr>
              <a:t>k</a:t>
            </a:r>
            <a:r>
              <a:rPr sz="1100" spc="-5" dirty="0">
                <a:latin typeface="Arial"/>
                <a:cs typeface="Arial"/>
              </a:rPr>
              <a:t>ed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he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Pa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x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ine</a:t>
            </a:r>
            <a:r>
              <a:rPr sz="1100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Chan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95586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1584502" y="0"/>
                </a:moveTo>
                <a:lnTo>
                  <a:pt x="0" y="0"/>
                </a:lnTo>
                <a:lnTo>
                  <a:pt x="297002" y="297002"/>
                </a:lnTo>
                <a:lnTo>
                  <a:pt x="0" y="594004"/>
                </a:lnTo>
                <a:lnTo>
                  <a:pt x="1584502" y="594004"/>
                </a:lnTo>
                <a:lnTo>
                  <a:pt x="1881505" y="297002"/>
                </a:lnTo>
                <a:lnTo>
                  <a:pt x="1584502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95586" y="1445586"/>
            <a:ext cx="1881505" cy="594360"/>
          </a:xfrm>
          <a:custGeom>
            <a:avLst/>
            <a:gdLst/>
            <a:ahLst/>
            <a:cxnLst/>
            <a:rect l="l" t="t" r="r" b="b"/>
            <a:pathLst>
              <a:path w="1881504" h="594360">
                <a:moveTo>
                  <a:pt x="0" y="0"/>
                </a:moveTo>
                <a:lnTo>
                  <a:pt x="1584502" y="0"/>
                </a:lnTo>
                <a:lnTo>
                  <a:pt x="1881505" y="297002"/>
                </a:lnTo>
                <a:lnTo>
                  <a:pt x="1584502" y="594004"/>
                </a:lnTo>
                <a:lnTo>
                  <a:pt x="0" y="594004"/>
                </a:lnTo>
                <a:lnTo>
                  <a:pt x="297002" y="29700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68758" y="1585983"/>
            <a:ext cx="96456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620" marR="5080" indent="-122555">
              <a:lnSpc>
                <a:spcPts val="1140"/>
              </a:lnSpc>
            </a:pP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Con</a:t>
            </a:r>
            <a:r>
              <a:rPr sz="11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adua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82938" y="2101809"/>
            <a:ext cx="6616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•</a:t>
            </a:r>
            <a:r>
              <a:rPr sz="1100" spc="-5" dirty="0">
                <a:latin typeface="Arial"/>
                <a:cs typeface="Arial"/>
              </a:rPr>
              <a:t>Con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rr</a:t>
            </a:r>
            <a:r>
              <a:rPr sz="1100" spc="-5" dirty="0"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412115" y="291256"/>
            <a:ext cx="8319769" cy="498808"/>
          </a:xfrm>
          <a:prstGeom prst="rect">
            <a:avLst/>
          </a:prstGeom>
        </p:spPr>
        <p:txBody>
          <a:bodyPr vert="horz" wrap="square" lIns="0" tIns="12822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AU" sz="2400" dirty="0" smtClean="0"/>
              <a:t>Overview </a:t>
            </a:r>
            <a:r>
              <a:rPr sz="2400" spc="-5" dirty="0" smtClean="0"/>
              <a:t>o</a:t>
            </a:r>
            <a:r>
              <a:rPr sz="2400" dirty="0" smtClean="0"/>
              <a:t>f</a:t>
            </a:r>
            <a:r>
              <a:rPr sz="2400" spc="-15" dirty="0" smtClean="0"/>
              <a:t> </a:t>
            </a:r>
            <a:r>
              <a:rPr sz="2400" dirty="0" smtClean="0"/>
              <a:t>C</a:t>
            </a:r>
            <a:r>
              <a:rPr sz="2400" spc="-5" dirty="0" smtClean="0"/>
              <a:t>h</a:t>
            </a:r>
            <a:r>
              <a:rPr sz="2400" spc="-10" dirty="0" smtClean="0"/>
              <a:t>a</a:t>
            </a:r>
            <a:r>
              <a:rPr sz="2400" spc="-5" dirty="0" smtClean="0"/>
              <a:t>ng</a:t>
            </a:r>
            <a:r>
              <a:rPr sz="2400" dirty="0" smtClean="0"/>
              <a:t>e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 smtClean="0"/>
              <a:t>Project Outcomes</a:t>
            </a:r>
            <a:endParaRPr sz="2400" dirty="0">
              <a:solidFill>
                <a:srgbClr val="18181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742950"/>
            <a:ext cx="8427083" cy="2934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dirty="0">
                <a:latin typeface="Arial"/>
                <a:cs typeface="Arial"/>
              </a:rPr>
              <a:t>M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ve</a:t>
            </a:r>
            <a:r>
              <a:rPr lang="en-AU" sz="1600" spc="-5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ad</a:t>
            </a:r>
            <a:r>
              <a:rPr lang="en-AU" sz="1600" dirty="0">
                <a:latin typeface="Arial"/>
                <a:cs typeface="Arial"/>
              </a:rPr>
              <a:t>m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spc="-10" dirty="0">
                <a:latin typeface="Arial"/>
                <a:cs typeface="Arial"/>
              </a:rPr>
              <a:t>n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dirty="0">
                <a:latin typeface="Arial"/>
                <a:cs typeface="Arial"/>
              </a:rPr>
              <a:t>str</a:t>
            </a:r>
            <a:r>
              <a:rPr lang="en-AU" sz="1600" spc="-10" dirty="0">
                <a:latin typeface="Arial"/>
                <a:cs typeface="Arial"/>
              </a:rPr>
              <a:t>a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n</a:t>
            </a:r>
            <a:r>
              <a:rPr lang="en-AU" sz="1600" spc="20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f</a:t>
            </a:r>
            <a:r>
              <a:rPr lang="en-AU" sz="1600" spc="5" dirty="0">
                <a:latin typeface="Arial"/>
                <a:cs typeface="Arial"/>
              </a:rPr>
              <a:t> </a:t>
            </a:r>
            <a:r>
              <a:rPr lang="en-AU" sz="1600" spc="-5" dirty="0">
                <a:latin typeface="Arial"/>
                <a:cs typeface="Arial"/>
              </a:rPr>
              <a:t>HD</a:t>
            </a:r>
            <a:r>
              <a:rPr lang="en-AU" sz="1600" dirty="0">
                <a:latin typeface="Arial"/>
                <a:cs typeface="Arial"/>
              </a:rPr>
              <a:t>R</a:t>
            </a:r>
            <a:r>
              <a:rPr lang="en-AU" sz="1600" spc="10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st</a:t>
            </a:r>
            <a:r>
              <a:rPr lang="en-AU" sz="1600" spc="-10" dirty="0">
                <a:latin typeface="Arial"/>
                <a:cs typeface="Arial"/>
              </a:rPr>
              <a:t>uden</a:t>
            </a:r>
            <a:r>
              <a:rPr lang="en-AU" sz="1600" dirty="0">
                <a:latin typeface="Arial"/>
                <a:cs typeface="Arial"/>
              </a:rPr>
              <a:t>ts</a:t>
            </a:r>
            <a:r>
              <a:rPr lang="en-AU" sz="1600" spc="5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fr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m </a:t>
            </a:r>
            <a:r>
              <a:rPr lang="en-AU" sz="1600" spc="-5" dirty="0">
                <a:latin typeface="Arial"/>
                <a:cs typeface="Arial"/>
              </a:rPr>
              <a:t>R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dirty="0">
                <a:latin typeface="Arial"/>
                <a:cs typeface="Arial"/>
              </a:rPr>
              <a:t>s</a:t>
            </a:r>
            <a:r>
              <a:rPr lang="en-AU" sz="1600" spc="-10" dirty="0">
                <a:latin typeface="Arial"/>
                <a:cs typeface="Arial"/>
              </a:rPr>
              <a:t>ea</a:t>
            </a:r>
            <a:r>
              <a:rPr lang="en-AU" sz="1600" dirty="0">
                <a:latin typeface="Arial"/>
                <a:cs typeface="Arial"/>
              </a:rPr>
              <a:t>rch</a:t>
            </a:r>
            <a:r>
              <a:rPr lang="en-AU" sz="1600" spc="10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M</a:t>
            </a:r>
            <a:r>
              <a:rPr lang="en-AU" sz="1600" spc="-10" dirty="0">
                <a:latin typeface="Arial"/>
                <a:cs typeface="Arial"/>
              </a:rPr>
              <a:t>a</a:t>
            </a:r>
            <a:r>
              <a:rPr lang="en-AU" sz="1600" dirty="0">
                <a:latin typeface="Arial"/>
                <a:cs typeface="Arial"/>
              </a:rPr>
              <a:t>st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dirty="0">
                <a:latin typeface="Arial"/>
                <a:cs typeface="Arial"/>
              </a:rPr>
              <a:t>r to</a:t>
            </a:r>
            <a:r>
              <a:rPr lang="en-AU" sz="1600" spc="-5" dirty="0">
                <a:latin typeface="Arial"/>
                <a:cs typeface="Arial"/>
              </a:rPr>
              <a:t> R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dirty="0">
                <a:latin typeface="Arial"/>
                <a:cs typeface="Arial"/>
              </a:rPr>
              <a:t>s</a:t>
            </a:r>
            <a:r>
              <a:rPr lang="en-AU" sz="1600" spc="-10" dirty="0">
                <a:latin typeface="Arial"/>
                <a:cs typeface="Arial"/>
              </a:rPr>
              <a:t>ea</a:t>
            </a:r>
            <a:r>
              <a:rPr lang="en-AU" sz="1600" dirty="0">
                <a:latin typeface="Arial"/>
                <a:cs typeface="Arial"/>
              </a:rPr>
              <a:t>rch M</a:t>
            </a:r>
            <a:r>
              <a:rPr lang="en-AU" sz="1600" spc="-10" dirty="0">
                <a:latin typeface="Arial"/>
                <a:cs typeface="Arial"/>
              </a:rPr>
              <a:t>odu</a:t>
            </a:r>
            <a:r>
              <a:rPr lang="en-AU" sz="1600" spc="-5" dirty="0">
                <a:latin typeface="Arial"/>
                <a:cs typeface="Arial"/>
              </a:rPr>
              <a:t>l</a:t>
            </a:r>
            <a:r>
              <a:rPr lang="en-AU" sz="1600" dirty="0">
                <a:latin typeface="Arial"/>
                <a:cs typeface="Arial"/>
              </a:rPr>
              <a:t>e</a:t>
            </a:r>
            <a:r>
              <a:rPr lang="en-AU" sz="1600" spc="10" dirty="0">
                <a:latin typeface="Arial"/>
                <a:cs typeface="Arial"/>
              </a:rPr>
              <a:t> 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dirty="0">
                <a:latin typeface="Arial"/>
                <a:cs typeface="Arial"/>
              </a:rPr>
              <a:t>n</a:t>
            </a:r>
            <a:r>
              <a:rPr lang="en-AU" sz="1600" spc="10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M</a:t>
            </a:r>
            <a:r>
              <a:rPr lang="en-AU" sz="1600" spc="-10" dirty="0">
                <a:latin typeface="Arial"/>
                <a:cs typeface="Arial"/>
              </a:rPr>
              <a:t>ed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dirty="0">
                <a:latin typeface="Arial"/>
                <a:cs typeface="Arial"/>
              </a:rPr>
              <a:t>c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dirty="0">
                <a:latin typeface="Arial"/>
                <a:cs typeface="Arial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Arial"/>
              <a:buChar char="•"/>
              <a:tabLst>
                <a:tab pos="355600" algn="l"/>
              </a:tabLst>
            </a:pPr>
            <a:r>
              <a:rPr lang="en-AU" sz="1600" dirty="0">
                <a:latin typeface="Arial"/>
                <a:cs typeface="Arial"/>
              </a:rPr>
              <a:t>W</a:t>
            </a:r>
            <a:r>
              <a:rPr lang="en-AU" sz="1600" spc="-10" dirty="0">
                <a:latin typeface="Arial"/>
                <a:cs typeface="Arial"/>
              </a:rPr>
              <a:t>he</a:t>
            </a:r>
            <a:r>
              <a:rPr lang="en-AU" sz="1600" dirty="0">
                <a:latin typeface="Arial"/>
                <a:cs typeface="Arial"/>
              </a:rPr>
              <a:t>r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dirty="0">
                <a:latin typeface="Arial"/>
                <a:cs typeface="Arial"/>
              </a:rPr>
              <a:t>v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dirty="0">
                <a:latin typeface="Arial"/>
                <a:cs typeface="Arial"/>
              </a:rPr>
              <a:t>r</a:t>
            </a:r>
            <a:r>
              <a:rPr lang="en-AU" sz="1600" spc="15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po</a:t>
            </a:r>
            <a:r>
              <a:rPr lang="en-AU" sz="1600" dirty="0">
                <a:latin typeface="Arial"/>
                <a:cs typeface="Arial"/>
              </a:rPr>
              <a:t>ss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spc="-10" dirty="0">
                <a:latin typeface="Arial"/>
                <a:cs typeface="Arial"/>
              </a:rPr>
              <a:t>b</a:t>
            </a:r>
            <a:r>
              <a:rPr lang="en-AU" sz="1600" spc="-5" dirty="0">
                <a:latin typeface="Arial"/>
                <a:cs typeface="Arial"/>
              </a:rPr>
              <a:t>l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dirty="0">
                <a:latin typeface="Arial"/>
                <a:cs typeface="Arial"/>
              </a:rPr>
              <a:t>,</a:t>
            </a:r>
            <a:r>
              <a:rPr lang="en-AU" sz="1600" spc="15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u</a:t>
            </a:r>
            <a:r>
              <a:rPr lang="en-AU" sz="1600" dirty="0">
                <a:latin typeface="Arial"/>
                <a:cs typeface="Arial"/>
              </a:rPr>
              <a:t>se</a:t>
            </a:r>
            <a:r>
              <a:rPr lang="en-AU" sz="1600" spc="-5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spc="-15" dirty="0">
                <a:latin typeface="Arial"/>
                <a:cs typeface="Arial"/>
              </a:rPr>
              <a:t>x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dirty="0">
                <a:latin typeface="Arial"/>
                <a:cs typeface="Arial"/>
              </a:rPr>
              <a:t>st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spc="-10" dirty="0">
                <a:latin typeface="Arial"/>
                <a:cs typeface="Arial"/>
              </a:rPr>
              <a:t>n</a:t>
            </a:r>
            <a:r>
              <a:rPr lang="en-AU" sz="1600" dirty="0">
                <a:latin typeface="Arial"/>
                <a:cs typeface="Arial"/>
              </a:rPr>
              <a:t>g</a:t>
            </a:r>
            <a:r>
              <a:rPr lang="en-AU" sz="1600" spc="20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c</a:t>
            </a:r>
            <a:r>
              <a:rPr lang="en-AU" sz="1600" spc="-10" dirty="0">
                <a:latin typeface="Arial"/>
                <a:cs typeface="Arial"/>
              </a:rPr>
              <a:t>on</a:t>
            </a:r>
            <a:r>
              <a:rPr lang="en-AU" sz="1600" dirty="0">
                <a:latin typeface="Arial"/>
                <a:cs typeface="Arial"/>
              </a:rPr>
              <a:t>f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spc="-10" dirty="0">
                <a:latin typeface="Arial"/>
                <a:cs typeface="Arial"/>
              </a:rPr>
              <a:t>gu</a:t>
            </a:r>
            <a:r>
              <a:rPr lang="en-AU" sz="1600" dirty="0">
                <a:latin typeface="Arial"/>
                <a:cs typeface="Arial"/>
              </a:rPr>
              <a:t>r</a:t>
            </a:r>
            <a:r>
              <a:rPr lang="en-AU" sz="1600" spc="-10" dirty="0">
                <a:latin typeface="Arial"/>
                <a:cs typeface="Arial"/>
              </a:rPr>
              <a:t>a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n</a:t>
            </a:r>
            <a:r>
              <a:rPr lang="en-AU" sz="1600" spc="20" dirty="0">
                <a:latin typeface="Arial"/>
                <a:cs typeface="Arial"/>
              </a:rPr>
              <a:t> </a:t>
            </a:r>
            <a:r>
              <a:rPr lang="en-AU" sz="1600" spc="20" dirty="0" smtClean="0">
                <a:latin typeface="Arial"/>
                <a:cs typeface="Arial"/>
              </a:rPr>
              <a:t>in </a:t>
            </a:r>
            <a:r>
              <a:rPr lang="en-AU" sz="1600" spc="-5" dirty="0" smtClean="0">
                <a:latin typeface="Arial"/>
                <a:cs typeface="Arial"/>
              </a:rPr>
              <a:t>P</a:t>
            </a:r>
            <a:r>
              <a:rPr lang="en-AU" sz="1600" spc="-10" dirty="0" smtClean="0">
                <a:latin typeface="Arial"/>
                <a:cs typeface="Arial"/>
              </a:rPr>
              <a:t>eop</a:t>
            </a:r>
            <a:r>
              <a:rPr lang="en-AU" sz="1600" spc="-5" dirty="0" smtClean="0">
                <a:latin typeface="Arial"/>
                <a:cs typeface="Arial"/>
              </a:rPr>
              <a:t>l</a:t>
            </a:r>
            <a:r>
              <a:rPr lang="en-AU" sz="1600" spc="-10" dirty="0" smtClean="0">
                <a:latin typeface="Arial"/>
                <a:cs typeface="Arial"/>
              </a:rPr>
              <a:t>e</a:t>
            </a:r>
            <a:r>
              <a:rPr lang="en-AU" sz="1600" spc="-5" dirty="0" smtClean="0">
                <a:latin typeface="Arial"/>
                <a:cs typeface="Arial"/>
              </a:rPr>
              <a:t>S</a:t>
            </a:r>
            <a:r>
              <a:rPr lang="en-AU" sz="1600" spc="-10" dirty="0" smtClean="0">
                <a:latin typeface="Arial"/>
                <a:cs typeface="Arial"/>
              </a:rPr>
              <a:t>o</a:t>
            </a:r>
            <a:r>
              <a:rPr lang="en-AU" sz="1600" dirty="0" smtClean="0">
                <a:latin typeface="Arial"/>
                <a:cs typeface="Arial"/>
              </a:rPr>
              <a:t>ft and minimise customisation.</a:t>
            </a:r>
            <a:endParaRPr lang="en-AU" sz="160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Arial"/>
              <a:buChar char="•"/>
              <a:tabLst>
                <a:tab pos="355600" algn="l"/>
              </a:tabLst>
            </a:pPr>
            <a:r>
              <a:rPr lang="en-AU" sz="1600" dirty="0" smtClean="0">
                <a:latin typeface="Arial"/>
                <a:cs typeface="Arial"/>
              </a:rPr>
              <a:t>Move processes online – reduce reliance on manual forms and processes to increase efficiency and data integrity</a:t>
            </a:r>
            <a:endParaRPr lang="en-AU" sz="1600" dirty="0">
              <a:latin typeface="Arial"/>
              <a:cs typeface="Arial"/>
            </a:endParaRPr>
          </a:p>
          <a:p>
            <a:pPr marL="355600" marR="183515" indent="-342900">
              <a:lnSpc>
                <a:spcPct val="15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lang="en-AU" sz="1600" dirty="0" smtClean="0">
                <a:latin typeface="Arial"/>
                <a:cs typeface="Arial"/>
              </a:rPr>
              <a:t>Identify </a:t>
            </a:r>
            <a:r>
              <a:rPr lang="en-AU" sz="1600" spc="-10" dirty="0" smtClean="0">
                <a:latin typeface="Arial"/>
                <a:cs typeface="Arial"/>
              </a:rPr>
              <a:t>oppo</a:t>
            </a:r>
            <a:r>
              <a:rPr lang="en-AU" sz="1600" dirty="0" smtClean="0">
                <a:latin typeface="Arial"/>
                <a:cs typeface="Arial"/>
              </a:rPr>
              <a:t>rt</a:t>
            </a:r>
            <a:r>
              <a:rPr lang="en-AU" sz="1600" spc="-10" dirty="0" smtClean="0">
                <a:latin typeface="Arial"/>
                <a:cs typeface="Arial"/>
              </a:rPr>
              <a:t>un</a:t>
            </a:r>
            <a:r>
              <a:rPr lang="en-AU" sz="1600" spc="-5" dirty="0" smtClean="0">
                <a:latin typeface="Arial"/>
                <a:cs typeface="Arial"/>
              </a:rPr>
              <a:t>i</a:t>
            </a:r>
            <a:r>
              <a:rPr lang="en-AU" sz="1600" dirty="0" smtClean="0">
                <a:latin typeface="Arial"/>
                <a:cs typeface="Arial"/>
              </a:rPr>
              <a:t>t</a:t>
            </a:r>
            <a:r>
              <a:rPr lang="en-AU" sz="1600" spc="-5" dirty="0" smtClean="0">
                <a:latin typeface="Arial"/>
                <a:cs typeface="Arial"/>
              </a:rPr>
              <a:t>i</a:t>
            </a:r>
            <a:r>
              <a:rPr lang="en-AU" sz="1600" spc="-10" dirty="0" smtClean="0">
                <a:latin typeface="Arial"/>
                <a:cs typeface="Arial"/>
              </a:rPr>
              <a:t>e</a:t>
            </a:r>
            <a:r>
              <a:rPr lang="en-AU" sz="1600" dirty="0" smtClean="0">
                <a:latin typeface="Arial"/>
                <a:cs typeface="Arial"/>
              </a:rPr>
              <a:t>s</a:t>
            </a:r>
            <a:r>
              <a:rPr lang="en-AU" sz="1600" spc="25" dirty="0" smtClean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to</a:t>
            </a:r>
            <a:r>
              <a:rPr lang="en-AU" sz="1600" spc="-5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u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5" dirty="0">
                <a:latin typeface="Arial"/>
                <a:cs typeface="Arial"/>
              </a:rPr>
              <a:t>ili</a:t>
            </a:r>
            <a:r>
              <a:rPr lang="en-AU" sz="1600" dirty="0">
                <a:latin typeface="Arial"/>
                <a:cs typeface="Arial"/>
              </a:rPr>
              <a:t>se</a:t>
            </a:r>
            <a:r>
              <a:rPr lang="en-AU" sz="1600" spc="10" dirty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ne</a:t>
            </a:r>
            <a:r>
              <a:rPr lang="en-AU" sz="1600" dirty="0">
                <a:latin typeface="Arial"/>
                <a:cs typeface="Arial"/>
              </a:rPr>
              <a:t>w</a:t>
            </a:r>
            <a:r>
              <a:rPr lang="en-AU" sz="1600" spc="10" dirty="0">
                <a:latin typeface="Arial"/>
                <a:cs typeface="Arial"/>
              </a:rPr>
              <a:t> </a:t>
            </a:r>
            <a:r>
              <a:rPr lang="en-AU" sz="1600" spc="-5" dirty="0">
                <a:latin typeface="Arial"/>
                <a:cs typeface="Arial"/>
              </a:rPr>
              <a:t>P</a:t>
            </a:r>
            <a:r>
              <a:rPr lang="en-AU" sz="1600" spc="-10" dirty="0">
                <a:latin typeface="Arial"/>
                <a:cs typeface="Arial"/>
              </a:rPr>
              <a:t>eop</a:t>
            </a:r>
            <a:r>
              <a:rPr lang="en-AU" sz="1600" spc="-5" dirty="0">
                <a:latin typeface="Arial"/>
                <a:cs typeface="Arial"/>
              </a:rPr>
              <a:t>l</a:t>
            </a:r>
            <a:r>
              <a:rPr lang="en-AU" sz="1600" spc="-10" dirty="0">
                <a:latin typeface="Arial"/>
                <a:cs typeface="Arial"/>
              </a:rPr>
              <a:t>e</a:t>
            </a:r>
            <a:r>
              <a:rPr lang="en-AU" sz="1600" spc="-5" dirty="0">
                <a:latin typeface="Arial"/>
                <a:cs typeface="Arial"/>
              </a:rPr>
              <a:t>S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ft</a:t>
            </a:r>
            <a:r>
              <a:rPr lang="en-AU" sz="1600" spc="15" dirty="0">
                <a:latin typeface="Arial"/>
                <a:cs typeface="Arial"/>
              </a:rPr>
              <a:t> </a:t>
            </a:r>
            <a:r>
              <a:rPr lang="en-AU" sz="1600" dirty="0" smtClean="0">
                <a:latin typeface="Arial"/>
                <a:cs typeface="Arial"/>
              </a:rPr>
              <a:t>f</a:t>
            </a:r>
            <a:r>
              <a:rPr lang="en-AU" sz="1600" spc="-10" dirty="0" smtClean="0">
                <a:latin typeface="Arial"/>
                <a:cs typeface="Arial"/>
              </a:rPr>
              <a:t>un</a:t>
            </a:r>
            <a:r>
              <a:rPr lang="en-AU" sz="1600" dirty="0" smtClean="0">
                <a:latin typeface="Arial"/>
                <a:cs typeface="Arial"/>
              </a:rPr>
              <a:t>ct</a:t>
            </a:r>
            <a:r>
              <a:rPr lang="en-AU" sz="1600" spc="-5" dirty="0" smtClean="0">
                <a:latin typeface="Arial"/>
                <a:cs typeface="Arial"/>
              </a:rPr>
              <a:t>i</a:t>
            </a:r>
            <a:r>
              <a:rPr lang="en-AU" sz="1600" spc="-10" dirty="0" smtClean="0">
                <a:latin typeface="Arial"/>
                <a:cs typeface="Arial"/>
              </a:rPr>
              <a:t>ona</a:t>
            </a:r>
            <a:r>
              <a:rPr lang="en-AU" sz="1600" spc="-5" dirty="0" smtClean="0">
                <a:latin typeface="Arial"/>
                <a:cs typeface="Arial"/>
              </a:rPr>
              <a:t>li</a:t>
            </a:r>
            <a:r>
              <a:rPr lang="en-AU" sz="1600" dirty="0" smtClean="0">
                <a:latin typeface="Arial"/>
                <a:cs typeface="Arial"/>
              </a:rPr>
              <a:t>ty</a:t>
            </a:r>
            <a:r>
              <a:rPr lang="en-AU" sz="1600" spc="15" dirty="0" smtClean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10" dirty="0">
                <a:latin typeface="Arial"/>
                <a:cs typeface="Arial"/>
              </a:rPr>
              <a:t>ha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5" dirty="0">
                <a:latin typeface="Arial"/>
                <a:cs typeface="Arial"/>
              </a:rPr>
              <a:t> </a:t>
            </a:r>
            <a:r>
              <a:rPr lang="en-AU" sz="1600" spc="5" dirty="0" smtClean="0">
                <a:latin typeface="Arial"/>
                <a:cs typeface="Arial"/>
              </a:rPr>
              <a:t>could </a:t>
            </a:r>
            <a:r>
              <a:rPr lang="en-AU" sz="1600" spc="-10" dirty="0" smtClean="0">
                <a:latin typeface="Arial"/>
                <a:cs typeface="Arial"/>
              </a:rPr>
              <a:t>b</a:t>
            </a:r>
            <a:r>
              <a:rPr lang="en-AU" sz="1600" dirty="0" smtClean="0">
                <a:latin typeface="Arial"/>
                <a:cs typeface="Arial"/>
              </a:rPr>
              <a:t>e</a:t>
            </a:r>
            <a:r>
              <a:rPr lang="en-AU" sz="1600" spc="-5" dirty="0" smtClean="0">
                <a:latin typeface="Arial"/>
                <a:cs typeface="Arial"/>
              </a:rPr>
              <a:t> </a:t>
            </a:r>
            <a:r>
              <a:rPr lang="en-AU" sz="1600" spc="-10" dirty="0" smtClean="0">
                <a:latin typeface="Arial"/>
                <a:cs typeface="Arial"/>
              </a:rPr>
              <a:t>u</a:t>
            </a:r>
            <a:r>
              <a:rPr lang="en-AU" sz="1600" dirty="0" smtClean="0">
                <a:latin typeface="Arial"/>
                <a:cs typeface="Arial"/>
              </a:rPr>
              <a:t>t</a:t>
            </a:r>
            <a:r>
              <a:rPr lang="en-AU" sz="1600" spc="-5" dirty="0" smtClean="0">
                <a:latin typeface="Arial"/>
                <a:cs typeface="Arial"/>
              </a:rPr>
              <a:t>ili</a:t>
            </a:r>
            <a:r>
              <a:rPr lang="en-AU" sz="1600" dirty="0" smtClean="0">
                <a:latin typeface="Arial"/>
                <a:cs typeface="Arial"/>
              </a:rPr>
              <a:t>s</a:t>
            </a:r>
            <a:r>
              <a:rPr lang="en-AU" sz="1600" spc="-10" dirty="0" smtClean="0">
                <a:latin typeface="Arial"/>
                <a:cs typeface="Arial"/>
              </a:rPr>
              <a:t>e</a:t>
            </a:r>
            <a:r>
              <a:rPr lang="en-AU" sz="1600" dirty="0" smtClean="0">
                <a:latin typeface="Arial"/>
                <a:cs typeface="Arial"/>
              </a:rPr>
              <a:t>d</a:t>
            </a:r>
            <a:r>
              <a:rPr lang="en-AU" sz="1600" spc="20" dirty="0" smtClean="0">
                <a:latin typeface="Arial"/>
                <a:cs typeface="Arial"/>
              </a:rPr>
              <a:t> </a:t>
            </a:r>
            <a:r>
              <a:rPr lang="en-AU" sz="1600" spc="-10" dirty="0">
                <a:latin typeface="Arial"/>
                <a:cs typeface="Arial"/>
              </a:rPr>
              <a:t>b</a:t>
            </a:r>
            <a:r>
              <a:rPr lang="en-AU" sz="1600" dirty="0">
                <a:latin typeface="Arial"/>
                <a:cs typeface="Arial"/>
              </a:rPr>
              <a:t>y </a:t>
            </a:r>
            <a:r>
              <a:rPr lang="en-AU" sz="1600" spc="-10" dirty="0">
                <a:latin typeface="Arial"/>
                <a:cs typeface="Arial"/>
              </a:rPr>
              <a:t>o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10" dirty="0">
                <a:latin typeface="Arial"/>
                <a:cs typeface="Arial"/>
              </a:rPr>
              <a:t>he</a:t>
            </a:r>
            <a:r>
              <a:rPr lang="en-AU" sz="1600" dirty="0">
                <a:latin typeface="Arial"/>
                <a:cs typeface="Arial"/>
              </a:rPr>
              <a:t>r </a:t>
            </a:r>
            <a:r>
              <a:rPr lang="en-AU" sz="1600" spc="-10" dirty="0">
                <a:latin typeface="Arial"/>
                <a:cs typeface="Arial"/>
              </a:rPr>
              <a:t>a</a:t>
            </a:r>
            <a:r>
              <a:rPr lang="en-AU" sz="1600" dirty="0">
                <a:latin typeface="Arial"/>
                <a:cs typeface="Arial"/>
              </a:rPr>
              <a:t>r</a:t>
            </a:r>
            <a:r>
              <a:rPr lang="en-AU" sz="1600" spc="-10" dirty="0">
                <a:latin typeface="Arial"/>
                <a:cs typeface="Arial"/>
              </a:rPr>
              <a:t>ea</a:t>
            </a:r>
            <a:r>
              <a:rPr lang="en-AU" sz="1600" dirty="0">
                <a:latin typeface="Arial"/>
                <a:cs typeface="Arial"/>
              </a:rPr>
              <a:t>s</a:t>
            </a:r>
            <a:r>
              <a:rPr lang="en-AU" sz="1600" spc="15" dirty="0">
                <a:latin typeface="Arial"/>
                <a:cs typeface="Arial"/>
              </a:rPr>
              <a:t> </a:t>
            </a:r>
            <a:r>
              <a:rPr lang="en-AU" sz="1600" spc="-5" dirty="0">
                <a:latin typeface="Arial"/>
                <a:cs typeface="Arial"/>
              </a:rPr>
              <a:t>i</a:t>
            </a:r>
            <a:r>
              <a:rPr lang="en-AU" sz="1600" dirty="0">
                <a:latin typeface="Arial"/>
                <a:cs typeface="Arial"/>
              </a:rPr>
              <a:t>n</a:t>
            </a:r>
            <a:r>
              <a:rPr lang="en-AU" sz="1600" spc="-5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10" dirty="0">
                <a:latin typeface="Arial"/>
                <a:cs typeface="Arial"/>
              </a:rPr>
              <a:t>h</a:t>
            </a:r>
            <a:r>
              <a:rPr lang="en-AU" sz="1600" dirty="0">
                <a:latin typeface="Arial"/>
                <a:cs typeface="Arial"/>
              </a:rPr>
              <a:t>e</a:t>
            </a:r>
            <a:r>
              <a:rPr lang="en-AU" sz="1600" spc="-5" dirty="0">
                <a:latin typeface="Arial"/>
                <a:cs typeface="Arial"/>
              </a:rPr>
              <a:t> </a:t>
            </a:r>
            <a:r>
              <a:rPr lang="en-AU" sz="1600" dirty="0">
                <a:latin typeface="Arial"/>
                <a:cs typeface="Arial"/>
              </a:rPr>
              <a:t>f</a:t>
            </a:r>
            <a:r>
              <a:rPr lang="en-AU" sz="1600" spc="-10" dirty="0">
                <a:latin typeface="Arial"/>
                <a:cs typeface="Arial"/>
              </a:rPr>
              <a:t>u</a:t>
            </a:r>
            <a:r>
              <a:rPr lang="en-AU" sz="1600" dirty="0">
                <a:latin typeface="Arial"/>
                <a:cs typeface="Arial"/>
              </a:rPr>
              <a:t>t</a:t>
            </a:r>
            <a:r>
              <a:rPr lang="en-AU" sz="1600" spc="-10" dirty="0">
                <a:latin typeface="Arial"/>
                <a:cs typeface="Arial"/>
              </a:rPr>
              <a:t>u</a:t>
            </a:r>
            <a:r>
              <a:rPr lang="en-AU" sz="1600" dirty="0">
                <a:latin typeface="Arial"/>
                <a:cs typeface="Arial"/>
              </a:rPr>
              <a:t>r</a:t>
            </a:r>
            <a:r>
              <a:rPr lang="en-AU" sz="1600" spc="-10" dirty="0">
                <a:latin typeface="Arial"/>
                <a:cs typeface="Arial"/>
              </a:rPr>
              <a:t>e?</a:t>
            </a:r>
            <a:endParaRPr lang="en-AU" sz="1600" dirty="0">
              <a:latin typeface="Arial"/>
              <a:cs typeface="Arial"/>
            </a:endParaRPr>
          </a:p>
          <a:p>
            <a:pPr marL="104139">
              <a:lnSpc>
                <a:spcPts val="2210"/>
              </a:lnSpc>
            </a:pPr>
            <a:endParaRPr sz="15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716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 smtClean="0"/>
              <a:t>Project Outcomes</a:t>
            </a:r>
            <a:endParaRPr sz="2400" dirty="0">
              <a:solidFill>
                <a:srgbClr val="18181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742950"/>
            <a:ext cx="8427083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Enrolment to reflect if the student is active </a:t>
            </a:r>
            <a:r>
              <a:rPr lang="en-AU" sz="1600" spc="-10" dirty="0" smtClean="0">
                <a:latin typeface="Arial"/>
                <a:cs typeface="Arial"/>
              </a:rPr>
              <a:t>(previously we were massaging enrolment around </a:t>
            </a:r>
            <a:r>
              <a:rPr lang="en-AU" sz="1600" spc="-10" dirty="0" smtClean="0">
                <a:latin typeface="Arial"/>
                <a:cs typeface="Arial"/>
              </a:rPr>
              <a:t>census dates)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Fees to reflect the consumption used (didn’t previously use the consumption model for </a:t>
            </a:r>
            <a:r>
              <a:rPr lang="en-AU" sz="1600" spc="-10" dirty="0" smtClean="0">
                <a:latin typeface="Arial"/>
                <a:cs typeface="Arial"/>
              </a:rPr>
              <a:t>fees but enrolled in set study periods and recorded consumption outside system)</a:t>
            </a:r>
            <a:endParaRPr lang="en-AU" sz="1600" spc="-10" dirty="0" smtClean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Record student leave and accurately reflect fees and any extension to candidature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Manage review of progress (milestones and evaluation), supervisor information, thesis submission and exams management, post exam corrections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Manage scholarships (stipends) within Campus Solutions using Financial Aid</a:t>
            </a:r>
            <a:endParaRPr lang="en-AU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87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 smtClean="0"/>
              <a:t>Project Outcomes</a:t>
            </a:r>
            <a:endParaRPr sz="2400" dirty="0">
              <a:solidFill>
                <a:srgbClr val="18181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742950"/>
            <a:ext cx="8427083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Prepare portal views for staff and students using Fluid functionality 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Implement new </a:t>
            </a:r>
            <a:r>
              <a:rPr lang="en-AU" sz="1600" spc="-10" dirty="0" smtClean="0">
                <a:latin typeface="Arial"/>
                <a:cs typeface="Arial"/>
              </a:rPr>
              <a:t>research study periods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Implement new </a:t>
            </a:r>
            <a:r>
              <a:rPr lang="en-AU" sz="1600" spc="-10" dirty="0" smtClean="0">
                <a:latin typeface="Arial"/>
                <a:cs typeface="Arial"/>
              </a:rPr>
              <a:t>Research Career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AU" sz="1600" spc="-10" dirty="0" smtClean="0">
                <a:latin typeface="Arial"/>
                <a:cs typeface="Arial"/>
              </a:rPr>
              <a:t>Implement Evaluation Management System</a:t>
            </a: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endParaRPr lang="en-AU" sz="1600" spc="-10" dirty="0" smtClean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</a:tabLst>
            </a:pPr>
            <a:endParaRPr lang="en-AU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69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15" y="-19050"/>
            <a:ext cx="8319769" cy="640174"/>
          </a:xfrm>
          <a:prstGeom prst="rect">
            <a:avLst/>
          </a:prstGeom>
        </p:spPr>
        <p:txBody>
          <a:bodyPr vert="horz" wrap="square" lIns="0" tIns="26822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AU" sz="2400" dirty="0" smtClean="0"/>
              <a:t>Project Outcomes – Student portal</a:t>
            </a:r>
            <a:endParaRPr sz="2400" dirty="0">
              <a:solidFill>
                <a:srgbClr val="18181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885" y="742950"/>
            <a:ext cx="5009515" cy="30613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12115" y="1428750"/>
            <a:ext cx="1224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My Research tab</a:t>
            </a:r>
            <a:endParaRPr lang="en-AU" sz="1200" dirty="0"/>
          </a:p>
        </p:txBody>
      </p:sp>
      <p:cxnSp>
        <p:nvCxnSpPr>
          <p:cNvPr id="16" name="Straight Arrow Connector 15"/>
          <p:cNvCxnSpPr>
            <a:stCxn id="5" idx="3"/>
          </p:cNvCxnSpPr>
          <p:nvPr/>
        </p:nvCxnSpPr>
        <p:spPr>
          <a:xfrm flipV="1">
            <a:off x="1636746" y="1276350"/>
            <a:ext cx="725454" cy="290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4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933</Words>
  <Application>Microsoft Office PowerPoint</Application>
  <PresentationFormat>On-screen Show (16:9)</PresentationFormat>
  <Paragraphs>238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Tw Cen MT</vt:lpstr>
      <vt:lpstr>Office Theme</vt:lpstr>
      <vt:lpstr>PowerPoint Presentation</vt:lpstr>
      <vt:lpstr>PowerPoint Presentation</vt:lpstr>
      <vt:lpstr>RAM (Research Administration in Medici) </vt:lpstr>
      <vt:lpstr>Overview of Change</vt:lpstr>
      <vt:lpstr>Overview of Change</vt:lpstr>
      <vt:lpstr>Project Outcomes</vt:lpstr>
      <vt:lpstr>Project Outcomes</vt:lpstr>
      <vt:lpstr>Project Outcomes</vt:lpstr>
      <vt:lpstr>Project Outcomes – Student portal</vt:lpstr>
      <vt:lpstr>Project Outcomes – Research student view</vt:lpstr>
      <vt:lpstr>Project Outcomes – Staff portal view</vt:lpstr>
      <vt:lpstr>Project Outcomes - Research Study Periods</vt:lpstr>
      <vt:lpstr>Project Outcomes - Review of Progress: Online</vt:lpstr>
      <vt:lpstr>Project Outcomes - Thesis Management: Online</vt:lpstr>
      <vt:lpstr>Project Outcomes - Thesis Management: Intent to submit</vt:lpstr>
      <vt:lpstr>PowerPoint Presentation</vt:lpstr>
      <vt:lpstr>Project Outcomes - Thesis Management: Thesis Submission</vt:lpstr>
      <vt:lpstr>Project Outcomes - Thesis Submission</vt:lpstr>
      <vt:lpstr>Project Outcomes - Thesis Management: Thesis Examination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Edmund Boey</dc:creator>
  <cp:lastModifiedBy>Allan Tabor</cp:lastModifiedBy>
  <cp:revision>86</cp:revision>
  <cp:lastPrinted>2017-11-06T07:20:11Z</cp:lastPrinted>
  <dcterms:created xsi:type="dcterms:W3CDTF">2017-11-01T12:16:34Z</dcterms:created>
  <dcterms:modified xsi:type="dcterms:W3CDTF">2017-11-07T04:38:14Z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2017-07-07T00:00:00Z</vt:filetime>
  </property>
  <property fmtid="{D5CDD505-2E9C-101B-9397-08002B2CF9AE}" pid="3" name="LastSaved">
    <vt:filetime>2017-11-01T00:00:00Z</vt:filetime>
  </property>
</Properties>
</file>