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7"/>
  </p:notesMasterIdLst>
  <p:sldIdLst>
    <p:sldId id="259" r:id="rId2"/>
    <p:sldId id="260" r:id="rId3"/>
    <p:sldId id="261" r:id="rId4"/>
    <p:sldId id="269" r:id="rId5"/>
    <p:sldId id="288" r:id="rId6"/>
    <p:sldId id="299" r:id="rId7"/>
    <p:sldId id="310" r:id="rId8"/>
    <p:sldId id="309" r:id="rId9"/>
    <p:sldId id="312" r:id="rId10"/>
    <p:sldId id="291" r:id="rId11"/>
    <p:sldId id="298" r:id="rId12"/>
    <p:sldId id="311" r:id="rId13"/>
    <p:sldId id="313" r:id="rId14"/>
    <p:sldId id="315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esker, Jennifer" initials="MJ" lastIdx="2" clrIdx="0">
    <p:extLst>
      <p:ext uri="{19B8F6BF-5375-455C-9EA6-DF929625EA0E}">
        <p15:presenceInfo xmlns:p15="http://schemas.microsoft.com/office/powerpoint/2012/main" userId="S-1-5-21-515780917-1758335671-1282690175-350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04T15:47:38.257" idx="1">
    <p:pos x="10" y="10"/>
    <p:text>logo MCX en Oracle toevoegen?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04T15:55:40.805" idx="2">
    <p:pos x="4764" y="1842"/>
    <p:text>even checken!!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DEEEC-C0A0-43F1-8408-297B83A8A65E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A1C35-8428-4D2E-B6AB-CEFA782053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41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Outsourcing hosting </a:t>
            </a:r>
            <a:r>
              <a:rPr lang="nl-NL" dirty="0" smtClean="0"/>
              <a:t>&amp; Technisch beheer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SESSION 5331</a:t>
            </a:r>
          </a:p>
          <a:p>
            <a:r>
              <a:rPr lang="en-US" dirty="0" smtClean="0"/>
              <a:t>17 November 2015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22865"/>
          <a:stretch/>
        </p:blipFill>
        <p:spPr>
          <a:xfrm>
            <a:off x="0" y="16537"/>
            <a:ext cx="9141714" cy="4572000"/>
          </a:xfr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5075"/>
            <a:ext cx="3912231" cy="45658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452" y="4613785"/>
            <a:ext cx="1315262" cy="6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Oorspronkelijke business case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Aanpak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Go live en resultaten</a:t>
            </a:r>
          </a:p>
        </p:txBody>
      </p:sp>
    </p:spTree>
    <p:extLst>
      <p:ext uri="{BB962C8B-B14F-4D97-AF65-F5344CB8AC3E}">
        <p14:creationId xmlns:p14="http://schemas.microsoft.com/office/powerpoint/2010/main" val="14264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nu….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Huidige benefits</a:t>
            </a:r>
          </a:p>
          <a:p>
            <a:r>
              <a:rPr lang="nl-NL" dirty="0" smtClean="0"/>
              <a:t>Hoe gaat het straks…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84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552264"/>
            <a:ext cx="7290054" cy="1499616"/>
          </a:xfrm>
        </p:spPr>
        <p:txBody>
          <a:bodyPr/>
          <a:lstStyle/>
          <a:p>
            <a:r>
              <a:rPr lang="en-US" dirty="0" smtClean="0"/>
              <a:t>Deployment </a:t>
            </a:r>
            <a:r>
              <a:rPr lang="en-US" dirty="0" err="1" smtClean="0"/>
              <a:t>modellen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Oracle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Private </a:t>
            </a:r>
            <a:r>
              <a:rPr lang="en-US" dirty="0" smtClean="0"/>
              <a:t>cloud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Managed cloud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public cloud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hybride</a:t>
            </a:r>
            <a:r>
              <a:rPr lang="en-US" dirty="0" smtClean="0"/>
              <a:t> </a:t>
            </a:r>
            <a:r>
              <a:rPr lang="en-US" dirty="0"/>
              <a:t>cloud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Externe hosting (in het onderwijs)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Feiten en cijfers..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53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Panel discussie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stellingen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19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22674"/>
          <a:stretch/>
        </p:blipFill>
        <p:spPr/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Presentatoren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panelleden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642" y="2084832"/>
            <a:ext cx="3566160" cy="822960"/>
          </a:xfrm>
        </p:spPr>
        <p:txBody>
          <a:bodyPr/>
          <a:lstStyle/>
          <a:p>
            <a:r>
              <a:rPr lang="en-US" dirty="0" smtClean="0"/>
              <a:t>Patrick </a:t>
            </a:r>
            <a:r>
              <a:rPr lang="en-US" dirty="0" err="1" smtClean="0"/>
              <a:t>Vogelaar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41720"/>
            <a:ext cx="3566160" cy="1446168"/>
          </a:xfrm>
        </p:spPr>
        <p:txBody>
          <a:bodyPr/>
          <a:lstStyle/>
          <a:p>
            <a:pPr marL="0" lvl="0" indent="0">
              <a:buClr>
                <a:srgbClr val="7F7B99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Shared Service Centre PeopleSoft</a:t>
            </a:r>
          </a:p>
          <a:p>
            <a:pPr marL="0" lvl="0" indent="0">
              <a:buClr>
                <a:srgbClr val="7F7B99"/>
              </a:buClr>
              <a:buNone/>
            </a:pPr>
            <a:r>
              <a:rPr lang="nl-NL" dirty="0"/>
              <a:t>hcm.overbeek@alfa-college.nl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1790" y="3913881"/>
            <a:ext cx="3566160" cy="822960"/>
          </a:xfrm>
        </p:spPr>
        <p:txBody>
          <a:bodyPr/>
          <a:lstStyle/>
          <a:p>
            <a:r>
              <a:rPr lang="en-US" dirty="0" smtClean="0"/>
              <a:t>Jean-Francois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642" y="4684311"/>
            <a:ext cx="3566160" cy="1446168"/>
          </a:xfrm>
        </p:spPr>
        <p:txBody>
          <a:bodyPr/>
          <a:lstStyle/>
          <a:p>
            <a:r>
              <a:rPr lang="en-US" dirty="0" smtClean="0"/>
              <a:t>MCX Administration Services </a:t>
            </a:r>
            <a:r>
              <a:rPr lang="en-US" dirty="0" err="1" smtClean="0"/>
              <a:t>bv</a:t>
            </a:r>
            <a:endParaRPr lang="en-US" dirty="0" smtClean="0"/>
          </a:p>
          <a:p>
            <a:r>
              <a:rPr lang="en-US" dirty="0" smtClean="0"/>
              <a:t>JFBloem@mcx.nl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46963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37176" y="4495839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58296" y="3861351"/>
            <a:ext cx="3566160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2200" b="0" kern="1200" cap="none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René </a:t>
            </a:r>
            <a:r>
              <a:rPr lang="en-US" dirty="0" err="1" smtClean="0"/>
              <a:t>Donker</a:t>
            </a:r>
            <a:endParaRPr lang="en-US" dirty="0" smtClean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629206" y="2226222"/>
            <a:ext cx="3566160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2200" b="0" kern="1200" cap="none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Huub</a:t>
            </a:r>
            <a:r>
              <a:rPr lang="en-US" dirty="0" smtClean="0"/>
              <a:t> </a:t>
            </a:r>
            <a:r>
              <a:rPr lang="en-US" dirty="0" err="1" smtClean="0"/>
              <a:t>Overbeek</a:t>
            </a:r>
            <a:endParaRPr lang="en-US" dirty="0" smtClean="0"/>
          </a:p>
        </p:txBody>
      </p:sp>
      <p:sp>
        <p:nvSpPr>
          <p:cNvPr id="17" name="Rechthoek 16"/>
          <p:cNvSpPr/>
          <p:nvPr/>
        </p:nvSpPr>
        <p:spPr>
          <a:xfrm>
            <a:off x="658296" y="4592465"/>
            <a:ext cx="4572000" cy="8258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F7B99"/>
              </a:buClr>
              <a:buSzPct val="100000"/>
            </a:pPr>
            <a:r>
              <a:rPr lang="en-US" sz="2000" dirty="0" smtClean="0">
                <a:solidFill>
                  <a:prstClr val="black"/>
                </a:solidFill>
              </a:rPr>
              <a:t>Oracle</a:t>
            </a:r>
          </a:p>
          <a:p>
            <a:pPr lvl="0" defTabSz="914377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F7B99"/>
              </a:buClr>
              <a:buSzPct val="100000"/>
            </a:pPr>
            <a:r>
              <a:rPr lang="en-US" sz="2000" dirty="0" smtClean="0">
                <a:solidFill>
                  <a:prstClr val="black"/>
                </a:solidFill>
              </a:rPr>
              <a:t>rene.donker@oracle.com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4549655" y="2954184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/>
              <a:t>SaNS</a:t>
            </a:r>
            <a:r>
              <a:rPr lang="en-US" sz="2000" dirty="0"/>
              <a:t> </a:t>
            </a:r>
            <a:r>
              <a:rPr lang="en-US" sz="2000" dirty="0" err="1"/>
              <a:t>Expertisecentrum</a:t>
            </a:r>
            <a:endParaRPr lang="en-US" sz="2000" dirty="0"/>
          </a:p>
          <a:p>
            <a:r>
              <a:rPr lang="en-US" sz="2000" dirty="0"/>
              <a:t>Patrick.vogelaar@sans-ec.nl</a:t>
            </a:r>
          </a:p>
          <a:p>
            <a:pPr marL="91440" lvl="0" indent="-91440" defTabSz="914377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F7B99"/>
              </a:buClr>
              <a:buSzPct val="100000"/>
              <a:buFont typeface="Tw Cen MT" panose="020B0602020104020603" pitchFamily="34" charset="0"/>
              <a:buChar char=" "/>
            </a:pP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Opening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Migratie</a:t>
            </a:r>
            <a:r>
              <a:rPr lang="en-US" dirty="0" smtClean="0"/>
              <a:t> </a:t>
            </a:r>
            <a:r>
              <a:rPr lang="en-US" dirty="0" smtClean="0"/>
              <a:t>SSC ROC’s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Ervaringen</a:t>
            </a:r>
            <a:r>
              <a:rPr lang="en-US" dirty="0" smtClean="0"/>
              <a:t> </a:t>
            </a:r>
            <a:r>
              <a:rPr lang="en-US" dirty="0" err="1" smtClean="0"/>
              <a:t>SaNS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2 </a:t>
            </a:r>
            <a:r>
              <a:rPr lang="en-US" dirty="0" err="1" smtClean="0"/>
              <a:t>jaar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Deployment </a:t>
            </a:r>
            <a:r>
              <a:rPr lang="en-US" dirty="0" err="1" smtClean="0"/>
              <a:t>modellen</a:t>
            </a:r>
            <a:r>
              <a:rPr lang="en-US" dirty="0" smtClean="0"/>
              <a:t> </a:t>
            </a:r>
          </a:p>
          <a:p>
            <a:pPr marL="173736" lvl="1" indent="0">
              <a:buNone/>
            </a:pPr>
            <a:r>
              <a:rPr lang="en-US" dirty="0" smtClean="0"/>
              <a:t>- Oracle </a:t>
            </a:r>
          </a:p>
          <a:p>
            <a:pPr marL="173736" lvl="1" indent="0">
              <a:buNone/>
            </a:pPr>
            <a:r>
              <a:rPr lang="en-US" dirty="0" smtClean="0"/>
              <a:t>- MCX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paneldiscussie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Migratie SSC </a:t>
            </a:r>
            <a:r>
              <a:rPr lang="nl-NL" dirty="0" err="1" smtClean="0"/>
              <a:t>ROC’s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Noorderpoort</a:t>
            </a:r>
            <a:endParaRPr lang="en-US" dirty="0" smtClean="0"/>
          </a:p>
          <a:p>
            <a:r>
              <a:rPr lang="en-US" dirty="0" smtClean="0"/>
              <a:t>Alfa-college</a:t>
            </a:r>
          </a:p>
          <a:p>
            <a:r>
              <a:rPr lang="en-US" dirty="0" smtClean="0"/>
              <a:t>ROC van </a:t>
            </a:r>
            <a:r>
              <a:rPr lang="en-US" dirty="0" err="1" smtClean="0"/>
              <a:t>Twente</a:t>
            </a:r>
            <a:endParaRPr lang="en-US" dirty="0" smtClean="0"/>
          </a:p>
          <a:p>
            <a:r>
              <a:rPr lang="en-US" dirty="0" smtClean="0"/>
              <a:t>ROC Nijmegen</a:t>
            </a:r>
            <a:endParaRPr lang="en-US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6661"/>
          <a:stretch>
            <a:fillRect/>
          </a:stretch>
        </p:blipFill>
        <p:spPr>
          <a:xfrm>
            <a:off x="0" y="0"/>
            <a:ext cx="9141714" cy="4572000"/>
          </a:xfrm>
        </p:spPr>
      </p:pic>
      <p:sp>
        <p:nvSpPr>
          <p:cNvPr id="6" name="Rechthoek 5"/>
          <p:cNvSpPr/>
          <p:nvPr/>
        </p:nvSpPr>
        <p:spPr>
          <a:xfrm>
            <a:off x="1576504" y="2967335"/>
            <a:ext cx="5990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ROC Nijmegen Live </a:t>
            </a:r>
            <a:endParaRPr lang="nl-N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33CC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Aanpak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3736" lvl="1" indent="0">
              <a:buNone/>
            </a:pPr>
            <a:r>
              <a:rPr lang="en-US" sz="2000" dirty="0" err="1" smtClean="0"/>
              <a:t>Globale</a:t>
            </a:r>
            <a:r>
              <a:rPr lang="en-US" sz="2000" dirty="0" smtClean="0"/>
              <a:t> </a:t>
            </a:r>
            <a:r>
              <a:rPr lang="en-US" sz="2000" dirty="0"/>
              <a:t>Business case</a:t>
            </a:r>
          </a:p>
          <a:p>
            <a:pPr marL="699516" lvl="2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concentratie</a:t>
            </a:r>
            <a:r>
              <a:rPr lang="en-US" sz="2000" dirty="0" smtClean="0"/>
              <a:t> </a:t>
            </a:r>
            <a:r>
              <a:rPr lang="en-US" sz="2000" dirty="0" err="1" smtClean="0"/>
              <a:t>serverpark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1 housing- en hosting partner</a:t>
            </a:r>
          </a:p>
          <a:p>
            <a:pPr marL="699516" lvl="2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Besparing</a:t>
            </a:r>
            <a:r>
              <a:rPr lang="en-US" sz="2000" dirty="0" smtClean="0"/>
              <a:t> 50 tot 100k per ROC per </a:t>
            </a:r>
            <a:r>
              <a:rPr lang="en-US" sz="2000" dirty="0" err="1" smtClean="0"/>
              <a:t>jaar</a:t>
            </a:r>
            <a:r>
              <a:rPr lang="en-US" sz="2000" dirty="0" smtClean="0"/>
              <a:t>  (</a:t>
            </a:r>
            <a:r>
              <a:rPr lang="en-US" sz="2000" dirty="0" err="1" smtClean="0"/>
              <a:t>totale</a:t>
            </a:r>
            <a:r>
              <a:rPr lang="en-US" sz="2000" dirty="0" smtClean="0"/>
              <a:t> </a:t>
            </a:r>
            <a:r>
              <a:rPr lang="en-US" sz="2000" dirty="0" err="1" smtClean="0"/>
              <a:t>kosten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migratie</a:t>
            </a:r>
            <a:r>
              <a:rPr lang="en-US" sz="2000" dirty="0" smtClean="0"/>
              <a:t> 180k)</a:t>
            </a:r>
          </a:p>
          <a:p>
            <a:pPr marL="516636" lvl="1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173736" lvl="1" indent="0">
              <a:buNone/>
            </a:pPr>
            <a:r>
              <a:rPr lang="en-US" sz="2000" dirty="0" err="1" smtClean="0"/>
              <a:t>Europese</a:t>
            </a:r>
            <a:r>
              <a:rPr lang="en-US" sz="2000" dirty="0" smtClean="0"/>
              <a:t> </a:t>
            </a:r>
            <a:r>
              <a:rPr lang="en-US" sz="2000" dirty="0" err="1"/>
              <a:t>aanbesteding</a:t>
            </a:r>
            <a:r>
              <a:rPr lang="en-US" sz="2000" dirty="0"/>
              <a:t> </a:t>
            </a:r>
            <a:r>
              <a:rPr lang="en-US" sz="2000" dirty="0" smtClean="0"/>
              <a:t>op </a:t>
            </a:r>
            <a:r>
              <a:rPr lang="en-US" sz="2000" dirty="0"/>
              <a:t>basis van Best Value Procurement</a:t>
            </a:r>
          </a:p>
          <a:p>
            <a:pPr marL="516636" lvl="1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Inkoopteam</a:t>
            </a:r>
            <a:r>
              <a:rPr lang="en-US" sz="2000" dirty="0"/>
              <a:t> Alfa-college </a:t>
            </a:r>
          </a:p>
          <a:p>
            <a:pPr marL="516636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Start </a:t>
            </a:r>
            <a:r>
              <a:rPr lang="en-US" sz="2000" dirty="0" err="1"/>
              <a:t>aanbesteding</a:t>
            </a:r>
            <a:r>
              <a:rPr lang="en-US" sz="2000" dirty="0"/>
              <a:t>: </a:t>
            </a:r>
            <a:r>
              <a:rPr lang="en-US" sz="2000" dirty="0" err="1"/>
              <a:t>oktober</a:t>
            </a:r>
            <a:r>
              <a:rPr lang="en-US" sz="2000" dirty="0"/>
              <a:t> 2014</a:t>
            </a:r>
          </a:p>
          <a:p>
            <a:pPr marL="516636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Contract </a:t>
            </a:r>
            <a:r>
              <a:rPr lang="en-US" sz="2000" dirty="0" err="1"/>
              <a:t>getekend</a:t>
            </a:r>
            <a:r>
              <a:rPr lang="en-US" sz="2000" dirty="0"/>
              <a:t>: </a:t>
            </a:r>
            <a:r>
              <a:rPr lang="en-US" sz="2000" dirty="0" err="1"/>
              <a:t>eind</a:t>
            </a:r>
            <a:r>
              <a:rPr lang="en-US" sz="2000" dirty="0"/>
              <a:t> </a:t>
            </a:r>
            <a:r>
              <a:rPr lang="en-US" sz="2000" dirty="0" err="1"/>
              <a:t>maart</a:t>
            </a:r>
            <a:r>
              <a:rPr lang="en-US" sz="2000" dirty="0"/>
              <a:t> 2015</a:t>
            </a:r>
          </a:p>
          <a:p>
            <a:pPr marL="516636" lvl="1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619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US" sz="2000" dirty="0" err="1" smtClean="0"/>
              <a:t>Gefaseerde</a:t>
            </a:r>
            <a:r>
              <a:rPr lang="en-US" sz="2000" dirty="0" smtClean="0"/>
              <a:t> </a:t>
            </a:r>
            <a:r>
              <a:rPr lang="en-US" sz="2000" dirty="0" err="1" smtClean="0"/>
              <a:t>invoering</a:t>
            </a:r>
            <a:r>
              <a:rPr lang="en-US" sz="2000" dirty="0" smtClean="0"/>
              <a:t>: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ROC Nijmegen: </a:t>
            </a:r>
            <a:r>
              <a:rPr lang="en-US" sz="2000" dirty="0" err="1" smtClean="0"/>
              <a:t>Configuratie</a:t>
            </a:r>
            <a:r>
              <a:rPr lang="en-US" sz="2000" dirty="0" smtClean="0"/>
              <a:t> 1 </a:t>
            </a:r>
            <a:r>
              <a:rPr lang="en-US" sz="2000" dirty="0" err="1"/>
              <a:t>juli</a:t>
            </a:r>
            <a:r>
              <a:rPr lang="en-US" sz="2000" dirty="0"/>
              <a:t> </a:t>
            </a:r>
            <a:r>
              <a:rPr lang="en-US" sz="2000" dirty="0" smtClean="0"/>
              <a:t>2015, 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G</a:t>
            </a:r>
            <a:r>
              <a:rPr lang="nl-NL" sz="2000" dirty="0" smtClean="0"/>
              <a:t>o live 23 oktober 2015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nl-NL" sz="2000" dirty="0" smtClean="0"/>
              <a:t>ROC van Twente en Alfa-college: 12 december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nl-NL" sz="2000" dirty="0" smtClean="0"/>
              <a:t>Noorderpoort: 8 februari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96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Transitie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186238"/>
          </a:xfrm>
        </p:spPr>
        <p:txBody>
          <a:bodyPr>
            <a:normAutofit fontScale="85000" lnSpcReduction="20000"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err="1" smtClean="0"/>
              <a:t>Kenmerken</a:t>
            </a:r>
            <a:r>
              <a:rPr lang="en-US" sz="2400" dirty="0" smtClean="0"/>
              <a:t>:</a:t>
            </a:r>
          </a:p>
          <a:p>
            <a:pPr marL="525780" lvl="2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Van 2 Oracle </a:t>
            </a:r>
            <a:r>
              <a:rPr lang="en-US" sz="2400" dirty="0" err="1" smtClean="0"/>
              <a:t>db</a:t>
            </a:r>
            <a:r>
              <a:rPr lang="en-US" sz="2400" dirty="0" smtClean="0"/>
              <a:t> en 2 </a:t>
            </a:r>
            <a:r>
              <a:rPr lang="en-US" sz="2400" dirty="0" err="1" smtClean="0"/>
              <a:t>sql</a:t>
            </a:r>
            <a:r>
              <a:rPr lang="en-US" sz="2400" dirty="0" smtClean="0"/>
              <a:t> </a:t>
            </a:r>
            <a:r>
              <a:rPr lang="en-US" sz="2400" dirty="0" err="1" smtClean="0"/>
              <a:t>db</a:t>
            </a:r>
            <a:r>
              <a:rPr lang="en-US" sz="2400" dirty="0" smtClean="0"/>
              <a:t> </a:t>
            </a:r>
            <a:r>
              <a:rPr lang="en-US" sz="2400" dirty="0" err="1" smtClean="0"/>
              <a:t>naar</a:t>
            </a:r>
            <a:r>
              <a:rPr lang="en-US" sz="2400" dirty="0" smtClean="0"/>
              <a:t> 1 Oracle platform </a:t>
            </a:r>
            <a:r>
              <a:rPr lang="en-US" sz="2400" dirty="0" err="1" smtClean="0"/>
              <a:t>o.b.v</a:t>
            </a:r>
            <a:r>
              <a:rPr lang="en-US" sz="2400" dirty="0" smtClean="0"/>
              <a:t>. Linux</a:t>
            </a:r>
          </a:p>
          <a:p>
            <a:pPr marL="525780" lvl="2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err="1" smtClean="0"/>
              <a:t>Ptools</a:t>
            </a:r>
            <a:r>
              <a:rPr lang="en-US" sz="2400" dirty="0" smtClean="0"/>
              <a:t> 8.54 </a:t>
            </a:r>
            <a:r>
              <a:rPr lang="en-US" sz="2400" dirty="0" err="1" smtClean="0"/>
              <a:t>als</a:t>
            </a:r>
            <a:r>
              <a:rPr lang="en-US" sz="2400" dirty="0" smtClean="0"/>
              <a:t> basis</a:t>
            </a:r>
          </a:p>
          <a:p>
            <a:pPr marL="525780" lvl="2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42 </a:t>
            </a:r>
            <a:r>
              <a:rPr lang="en-US" sz="2400" dirty="0" err="1" smtClean="0"/>
              <a:t>omgevingen</a:t>
            </a:r>
            <a:r>
              <a:rPr lang="en-US" sz="2400" dirty="0" smtClean="0"/>
              <a:t> (OTAP, training, </a:t>
            </a:r>
            <a:r>
              <a:rPr lang="en-US" sz="2400" dirty="0" err="1" smtClean="0"/>
              <a:t>exceptie</a:t>
            </a:r>
            <a:r>
              <a:rPr lang="en-US" sz="2400" dirty="0" smtClean="0"/>
              <a:t>, </a:t>
            </a:r>
            <a:r>
              <a:rPr lang="en-US" sz="2400" dirty="0" err="1" smtClean="0"/>
              <a:t>projecten</a:t>
            </a:r>
            <a:r>
              <a:rPr lang="en-US" sz="2400" dirty="0" smtClean="0"/>
              <a:t>) </a:t>
            </a:r>
            <a:r>
              <a:rPr lang="en-US" sz="2400" dirty="0" err="1" smtClean="0"/>
              <a:t>voor</a:t>
            </a:r>
            <a:r>
              <a:rPr lang="en-US" sz="2400" dirty="0" smtClean="0"/>
              <a:t> 4 ROC’s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sz="2400" dirty="0" smtClean="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err="1" smtClean="0"/>
              <a:t>Uitdagingen</a:t>
            </a:r>
            <a:endParaRPr lang="en-US" sz="2400" dirty="0" smtClean="0"/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err="1" smtClean="0"/>
              <a:t>Datamigratie</a:t>
            </a:r>
            <a:r>
              <a:rPr lang="en-US" sz="2400" dirty="0" smtClean="0"/>
              <a:t> van </a:t>
            </a:r>
            <a:r>
              <a:rPr lang="en-US" sz="2400" dirty="0" err="1" smtClean="0"/>
              <a:t>eigen</a:t>
            </a:r>
            <a:r>
              <a:rPr lang="en-US" sz="2400" dirty="0" smtClean="0"/>
              <a:t> </a:t>
            </a:r>
            <a:r>
              <a:rPr lang="en-US" sz="2400" dirty="0" err="1" smtClean="0"/>
              <a:t>Ict</a:t>
            </a:r>
            <a:r>
              <a:rPr lang="en-US" sz="2400" dirty="0" smtClean="0"/>
              <a:t> </a:t>
            </a:r>
            <a:r>
              <a:rPr lang="en-US" sz="2400" dirty="0" err="1" smtClean="0"/>
              <a:t>naar</a:t>
            </a:r>
            <a:r>
              <a:rPr lang="en-US" sz="2400" dirty="0" smtClean="0"/>
              <a:t> MCX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err="1" smtClean="0"/>
              <a:t>vervanging</a:t>
            </a:r>
            <a:r>
              <a:rPr lang="en-US" sz="2400" dirty="0" smtClean="0"/>
              <a:t> SQL code (</a:t>
            </a:r>
            <a:r>
              <a:rPr lang="en-US" sz="2400" dirty="0" err="1" smtClean="0"/>
              <a:t>m.n</a:t>
            </a:r>
            <a:r>
              <a:rPr lang="en-US" sz="2400" dirty="0" smtClean="0"/>
              <a:t>. </a:t>
            </a:r>
            <a:r>
              <a:rPr lang="en-US" sz="2400" dirty="0" err="1" smtClean="0"/>
              <a:t>koppelingen</a:t>
            </a:r>
            <a:r>
              <a:rPr lang="en-US" sz="2400" dirty="0" smtClean="0"/>
              <a:t>!)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err="1" smtClean="0"/>
              <a:t>Afstemming</a:t>
            </a:r>
            <a:r>
              <a:rPr lang="en-US" sz="2400" dirty="0" smtClean="0"/>
              <a:t> infra met 4 x ICT </a:t>
            </a:r>
            <a:r>
              <a:rPr lang="en-US" sz="2400" dirty="0" err="1" smtClean="0"/>
              <a:t>afdeling</a:t>
            </a:r>
            <a:r>
              <a:rPr lang="en-US" sz="2400" dirty="0" smtClean="0"/>
              <a:t> </a:t>
            </a:r>
            <a:r>
              <a:rPr lang="en-US" sz="2400" dirty="0" err="1" smtClean="0"/>
              <a:t>én</a:t>
            </a:r>
            <a:r>
              <a:rPr lang="en-US" sz="2400" dirty="0" smtClean="0"/>
              <a:t> MCX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err="1" smtClean="0"/>
              <a:t>Beschikbaar</a:t>
            </a:r>
            <a:r>
              <a:rPr lang="en-US" sz="2400" dirty="0" smtClean="0"/>
              <a:t> via </a:t>
            </a:r>
            <a:r>
              <a:rPr lang="en-US" sz="2400" dirty="0" err="1" smtClean="0"/>
              <a:t>openbaar</a:t>
            </a:r>
            <a:r>
              <a:rPr lang="en-US" sz="2400" dirty="0" smtClean="0"/>
              <a:t> internet: </a:t>
            </a:r>
            <a:r>
              <a:rPr lang="en-US" sz="2400" dirty="0" err="1" smtClean="0"/>
              <a:t>spannend</a:t>
            </a:r>
            <a:r>
              <a:rPr lang="en-US" sz="2400" dirty="0" smtClean="0"/>
              <a:t>! (</a:t>
            </a:r>
            <a:r>
              <a:rPr lang="en-US" sz="2400" dirty="0" err="1" smtClean="0"/>
              <a:t>binnenkort</a:t>
            </a:r>
            <a:r>
              <a:rPr lang="en-US" sz="2400" dirty="0" smtClean="0"/>
              <a:t> via </a:t>
            </a:r>
            <a:r>
              <a:rPr lang="en-US" sz="2400" dirty="0" err="1" smtClean="0"/>
              <a:t>SURFConext</a:t>
            </a:r>
            <a:r>
              <a:rPr lang="en-US" sz="2400" dirty="0" smtClean="0"/>
              <a:t>/</a:t>
            </a:r>
            <a:r>
              <a:rPr lang="en-US" sz="2400" dirty="0" err="1" smtClean="0"/>
              <a:t>SaNS</a:t>
            </a:r>
            <a:r>
              <a:rPr lang="en-US" sz="2400" dirty="0" smtClean="0"/>
              <a:t>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en-US" sz="2400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40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Benefits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Volgens Business Case en…</a:t>
            </a:r>
          </a:p>
          <a:p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</a:t>
            </a:r>
            <a:r>
              <a:rPr lang="nl-NL" dirty="0" smtClean="0"/>
              <a:t>Performancewinst: verwachting 40% (garantie 20%)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 1 ICT partner voor SSC (efficiency) snellere beheer en upgrade cyclus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 Uniforme inrichting en platform: minder complexiteit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 Professionalisering (SLA/bewerkersovereenkomst)</a:t>
            </a:r>
          </a:p>
          <a:p>
            <a:endParaRPr lang="nl-NL" dirty="0" smtClean="0"/>
          </a:p>
          <a:p>
            <a:r>
              <a:rPr lang="nl-NL" dirty="0" smtClean="0"/>
              <a:t>Disbenefit: geen lagere licentiekosten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98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Migratie Sans instellingen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4960138"/>
            <a:ext cx="2457450" cy="1463040"/>
          </a:xfrm>
        </p:spPr>
        <p:txBody>
          <a:bodyPr>
            <a:normAutofit/>
          </a:bodyPr>
          <a:lstStyle/>
          <a:p>
            <a:r>
              <a:rPr lang="en-US" dirty="0" err="1" smtClean="0"/>
              <a:t>Universiteit</a:t>
            </a:r>
            <a:r>
              <a:rPr lang="en-US" dirty="0" smtClean="0"/>
              <a:t> Leiden</a:t>
            </a:r>
          </a:p>
          <a:p>
            <a:r>
              <a:rPr lang="en-US" dirty="0" err="1" smtClean="0"/>
              <a:t>Universiteit</a:t>
            </a:r>
            <a:r>
              <a:rPr lang="en-US" dirty="0" smtClean="0"/>
              <a:t> van Amsterdam</a:t>
            </a:r>
          </a:p>
          <a:p>
            <a:r>
              <a:rPr lang="en-US" dirty="0" err="1" smtClean="0"/>
              <a:t>Hogeschool</a:t>
            </a:r>
            <a:r>
              <a:rPr lang="en-US" dirty="0" smtClean="0"/>
              <a:t> van Amsterdam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8" b="24563"/>
          <a:stretch/>
        </p:blipFill>
        <p:spPr>
          <a:xfrm>
            <a:off x="0" y="-1"/>
            <a:ext cx="9141714" cy="4572000"/>
          </a:xfrm>
        </p:spPr>
      </p:pic>
    </p:spTree>
    <p:extLst>
      <p:ext uri="{BB962C8B-B14F-4D97-AF65-F5344CB8AC3E}">
        <p14:creationId xmlns:p14="http://schemas.microsoft.com/office/powerpoint/2010/main" val="36789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5910</TotalTime>
  <Words>319</Words>
  <Application>Microsoft Office PowerPoint</Application>
  <PresentationFormat>Diavoorstelling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Calibri</vt:lpstr>
      <vt:lpstr>Tw Cen MT</vt:lpstr>
      <vt:lpstr>Tw Cen MT Condensed</vt:lpstr>
      <vt:lpstr>Wingdings</vt:lpstr>
      <vt:lpstr>Wingdings 3</vt:lpstr>
      <vt:lpstr>Integral</vt:lpstr>
      <vt:lpstr>Outsourcing hosting &amp; Technisch beheer</vt:lpstr>
      <vt:lpstr>Presentatoren/panelleden</vt:lpstr>
      <vt:lpstr>Agenda</vt:lpstr>
      <vt:lpstr>Migratie SSC ROC’s</vt:lpstr>
      <vt:lpstr>Aanpak</vt:lpstr>
      <vt:lpstr>planning</vt:lpstr>
      <vt:lpstr>Transitie </vt:lpstr>
      <vt:lpstr>Benefits </vt:lpstr>
      <vt:lpstr>Migratie Sans instellingen</vt:lpstr>
      <vt:lpstr>Terugblik</vt:lpstr>
      <vt:lpstr>En nu….</vt:lpstr>
      <vt:lpstr>Deployment modellen </vt:lpstr>
      <vt:lpstr>Externe hosting (in het onderwijs)</vt:lpstr>
      <vt:lpstr>Panel discussie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Moesker, Jennifer</cp:lastModifiedBy>
  <cp:revision>65</cp:revision>
  <dcterms:created xsi:type="dcterms:W3CDTF">2015-09-02T14:36:24Z</dcterms:created>
  <dcterms:modified xsi:type="dcterms:W3CDTF">2015-11-05T14:45:43Z</dcterms:modified>
</cp:coreProperties>
</file>