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20"/>
  </p:notesMasterIdLst>
  <p:sldIdLst>
    <p:sldId id="259" r:id="rId2"/>
    <p:sldId id="260" r:id="rId3"/>
    <p:sldId id="269" r:id="rId4"/>
    <p:sldId id="268" r:id="rId5"/>
    <p:sldId id="295" r:id="rId6"/>
    <p:sldId id="261" r:id="rId7"/>
    <p:sldId id="297" r:id="rId8"/>
    <p:sldId id="286" r:id="rId9"/>
    <p:sldId id="291" r:id="rId10"/>
    <p:sldId id="293" r:id="rId11"/>
    <p:sldId id="266" r:id="rId12"/>
    <p:sldId id="270" r:id="rId13"/>
    <p:sldId id="287" r:id="rId14"/>
    <p:sldId id="288" r:id="rId15"/>
    <p:sldId id="284" r:id="rId16"/>
    <p:sldId id="281" r:id="rId17"/>
    <p:sldId id="283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F7816-2A27-4A2E-B262-0C89886884DB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41181-854E-4982-AE1F-4433C05B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41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1E47C00-CA5A-449B-AFF4-39933D5FEF0A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4E02-59BF-4712-925D-106C31C35635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E40F-480B-46E3-8D74-8CF23500BABC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0DF7-F23B-422D-BE45-5AD6C72C438A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DBF1-7AE2-44CD-A01B-C203EC0D1B2F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5C9A-16B1-4E48-9482-2AADE8846F12}" type="datetime1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A655-8F02-44A4-B0D6-FD0CAC24D64C}" type="datetime1">
              <a:rPr lang="en-US" smtClean="0"/>
              <a:t>10/20/2016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3C23-B749-4D10-B7E9-3E52E6751D49}" type="datetime1">
              <a:rPr lang="en-US" smtClean="0"/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403F-A48F-4724-BC19-8B3D1679F96D}" type="datetime1">
              <a:rPr lang="en-US" smtClean="0"/>
              <a:t>10/20/2016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5534-9ED6-4C67-92B2-9BC614BB5165}" type="datetime1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BA87-0AFF-42EC-BF4E-75ED77AB7B30}" type="datetime1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0326B37-5487-4FB6-BFCA-0980821CD2EE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Sessional Timesheet Reconciliatio</a:t>
            </a:r>
            <a:r>
              <a:rPr lang="en-US" dirty="0"/>
              <a:t>n</a:t>
            </a:r>
            <a:r>
              <a:rPr lang="en-US" dirty="0" smtClean="0"/>
              <a:t> Presentation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SESSION </a:t>
            </a:r>
            <a:r>
              <a:rPr lang="en-US" dirty="0" smtClean="0"/>
              <a:t>#</a:t>
            </a:r>
            <a:r>
              <a:rPr lang="en-AU" dirty="0" smtClean="0"/>
              <a:t>36007 </a:t>
            </a:r>
          </a:p>
          <a:p>
            <a:r>
              <a:rPr lang="en-US" dirty="0" smtClean="0"/>
              <a:t>9 November, 2016</a:t>
            </a: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" b="24717"/>
          <a:stretch/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609929"/>
            <a:ext cx="7290054" cy="1499616"/>
          </a:xfrm>
        </p:spPr>
        <p:txBody>
          <a:bodyPr/>
          <a:lstStyle/>
          <a:p>
            <a:r>
              <a:rPr lang="en-AU" dirty="0" smtClean="0"/>
              <a:t>Worksheet view from graph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139572" y="2286000"/>
            <a:ext cx="8823196" cy="2004646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10" y="1985885"/>
            <a:ext cx="7459362" cy="46074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367" y="433474"/>
            <a:ext cx="1969179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9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 smtClean="0"/>
              <a:t>Approved appointment totals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130" y="371772"/>
            <a:ext cx="1969179" cy="1926503"/>
          </a:xfrm>
          <a:prstGeom prst="rect">
            <a:avLst/>
          </a:prstGeom>
        </p:spPr>
      </p:pic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8096" y="2422581"/>
            <a:ext cx="7782780" cy="6269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" y="3718997"/>
            <a:ext cx="7968131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Timesheet Claimed Details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243" y="359497"/>
            <a:ext cx="1969179" cy="1271595"/>
          </a:xfrm>
          <a:prstGeom prst="rect">
            <a:avLst/>
          </a:prstGeom>
        </p:spPr>
      </p:pic>
      <p:sp>
        <p:nvSpPr>
          <p:cNvPr id="9" name="Text Placeholder 3"/>
          <p:cNvSpPr txBox="1">
            <a:spLocks/>
          </p:cNvSpPr>
          <p:nvPr/>
        </p:nvSpPr>
        <p:spPr>
          <a:xfrm>
            <a:off x="839788" y="2286000"/>
            <a:ext cx="7218362" cy="105032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38" y="1767017"/>
            <a:ext cx="8390238" cy="479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9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609929"/>
            <a:ext cx="7290054" cy="1499616"/>
          </a:xfrm>
        </p:spPr>
        <p:txBody>
          <a:bodyPr/>
          <a:lstStyle/>
          <a:p>
            <a:r>
              <a:rPr lang="en-US" dirty="0" smtClean="0"/>
              <a:t>download </a:t>
            </a:r>
            <a:r>
              <a:rPr lang="en-US" dirty="0" smtClean="0"/>
              <a:t>to excel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427" y="146032"/>
            <a:ext cx="1969179" cy="1963511"/>
          </a:xfrm>
          <a:prstGeom prst="rect">
            <a:avLst/>
          </a:prstGeo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139572" y="2286000"/>
            <a:ext cx="8823196" cy="179173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23" y="2179752"/>
            <a:ext cx="8369645" cy="419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1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240" y="680968"/>
            <a:ext cx="7290054" cy="1153214"/>
          </a:xfrm>
        </p:spPr>
        <p:txBody>
          <a:bodyPr/>
          <a:lstStyle/>
          <a:p>
            <a:r>
              <a:rPr lang="en-US" dirty="0" smtClean="0"/>
              <a:t>Sorting columns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070" y="359498"/>
            <a:ext cx="1969179" cy="1538172"/>
          </a:xfrm>
          <a:prstGeom prst="rect">
            <a:avLst/>
          </a:prstGeo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139572" y="2286000"/>
            <a:ext cx="8823196" cy="2004646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55" y="1834182"/>
            <a:ext cx="8406714" cy="473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634" y="351692"/>
            <a:ext cx="1279804" cy="1473156"/>
          </a:xfrm>
        </p:spPr>
      </p:pic>
      <p:sp>
        <p:nvSpPr>
          <p:cNvPr id="8" name="Rectangle 7"/>
          <p:cNvSpPr/>
          <p:nvPr/>
        </p:nvSpPr>
        <p:spPr>
          <a:xfrm>
            <a:off x="650789" y="1943977"/>
            <a:ext cx="81966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Reduction in phone and email enquiries</a:t>
            </a:r>
            <a:endParaRPr lang="en-AU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Timesheets submitted in a more timely manner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Sessional staff </a:t>
            </a:r>
            <a:r>
              <a:rPr lang="en-AU" sz="2400" dirty="0" smtClean="0"/>
              <a:t>can access Reconciliation any day, any time as available via Self Service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Less enquiries for the Faculty/School Admin</a:t>
            </a:r>
            <a:endParaRPr lang="en-AU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Happy </a:t>
            </a:r>
            <a:r>
              <a:rPr lang="en-AU" sz="2400" dirty="0" smtClean="0"/>
              <a:t>Payroll </a:t>
            </a:r>
            <a:r>
              <a:rPr lang="en-AU" sz="2400" dirty="0" smtClean="0"/>
              <a:t>&amp; Faculty Admin staff </a:t>
            </a:r>
            <a:r>
              <a:rPr lang="en-AU" sz="2400" dirty="0" smtClean="0"/>
              <a:t>and Happy customers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52557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ANY QUESTIONS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114" y="0"/>
            <a:ext cx="4543167" cy="454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2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Kellie McVey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HR Officer</a:t>
            </a:r>
          </a:p>
          <a:p>
            <a:pPr marL="0" indent="0">
              <a:buNone/>
            </a:pPr>
            <a:r>
              <a:rPr lang="en-US" dirty="0"/>
              <a:t>University of the Sunshine Coast</a:t>
            </a:r>
          </a:p>
          <a:p>
            <a:pPr marL="0" indent="0">
              <a:buNone/>
            </a:pPr>
            <a:r>
              <a:rPr lang="en-US" dirty="0"/>
              <a:t>kmcvey@usc.edu.au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Karen Dixon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144616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HR </a:t>
            </a:r>
            <a:r>
              <a:rPr lang="en-US" dirty="0"/>
              <a:t>Consultant (Remuneration &amp; Systems)</a:t>
            </a:r>
          </a:p>
          <a:p>
            <a:r>
              <a:rPr lang="en-US" dirty="0"/>
              <a:t>University of the Sunshine Coast</a:t>
            </a:r>
          </a:p>
          <a:p>
            <a:r>
              <a:rPr lang="en-US" dirty="0"/>
              <a:t>kdixon@usc.edu.au</a:t>
            </a:r>
          </a:p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26973" y="4869349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</a:rPr>
              <a:t>all Alliance presentations will be available for download from the Conference Site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28985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2853306" cy="146304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78" y="4739158"/>
            <a:ext cx="1905000" cy="1905000"/>
          </a:xfrm>
          <a:prstGeom prst="rect">
            <a:avLst/>
          </a:prstGeom>
        </p:spPr>
      </p:pic>
      <p:pic>
        <p:nvPicPr>
          <p:cNvPr id="13" name="Picture Placeholder 12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" b="24717"/>
          <a:stretch/>
        </p:blipFill>
        <p:spPr>
          <a:xfrm>
            <a:off x="0" y="-1"/>
            <a:ext cx="9141714" cy="45720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159" y="4960138"/>
            <a:ext cx="1994700" cy="149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Kellie McVey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>
            <a:normAutofit/>
          </a:bodyPr>
          <a:lstStyle/>
          <a:p>
            <a:r>
              <a:rPr lang="en-US" dirty="0"/>
              <a:t>HR Officer</a:t>
            </a:r>
          </a:p>
          <a:p>
            <a:r>
              <a:rPr lang="en-US" dirty="0"/>
              <a:t>University of the Sunshine Coast</a:t>
            </a:r>
          </a:p>
          <a:p>
            <a:r>
              <a:rPr lang="en-US" dirty="0"/>
              <a:t>kmcvey@usc.edu.au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Karen Dixon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14461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HR Consultant (Remuneration &amp; Systems)</a:t>
            </a:r>
          </a:p>
          <a:p>
            <a:r>
              <a:rPr lang="en-US" dirty="0"/>
              <a:t>University of the Sunshine Coast</a:t>
            </a:r>
          </a:p>
          <a:p>
            <a:r>
              <a:rPr lang="en-US" dirty="0"/>
              <a:t>kdixon@usc.edu.au</a:t>
            </a:r>
          </a:p>
          <a:p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68096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491990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of the sunshine coast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9238" y="5283200"/>
            <a:ext cx="2349012" cy="1139978"/>
          </a:xfrm>
        </p:spPr>
        <p:txBody>
          <a:bodyPr>
            <a:normAutofit/>
          </a:bodyPr>
          <a:lstStyle/>
          <a:p>
            <a:r>
              <a:rPr lang="en-US" dirty="0" smtClean="0"/>
              <a:t>4 Campuses </a:t>
            </a:r>
          </a:p>
          <a:p>
            <a:r>
              <a:rPr lang="en-US" dirty="0" smtClean="0"/>
              <a:t>Fraser Coast, Gympie, Sippy Downs &amp; Southbank </a:t>
            </a:r>
          </a:p>
          <a:p>
            <a:r>
              <a:rPr lang="en-US" dirty="0" smtClean="0"/>
              <a:t>2111 Staff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133" y="541294"/>
            <a:ext cx="6624528" cy="441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V9.0 (</a:t>
            </a:r>
            <a:r>
              <a:rPr lang="en-US" dirty="0" err="1" smtClean="0"/>
              <a:t>Ptools</a:t>
            </a:r>
            <a:r>
              <a:rPr lang="en-US" dirty="0" smtClean="0"/>
              <a:t> 8.54) </a:t>
            </a:r>
            <a:br>
              <a:rPr lang="en-US" dirty="0" smtClean="0"/>
            </a:br>
            <a:r>
              <a:rPr lang="en-US" dirty="0" smtClean="0"/>
              <a:t>currently upgrading to v9.2 (</a:t>
            </a:r>
            <a:r>
              <a:rPr lang="en-US" dirty="0" err="1" smtClean="0"/>
              <a:t>Ptools</a:t>
            </a:r>
            <a:r>
              <a:rPr lang="en-US" dirty="0" smtClean="0"/>
              <a:t> 8.55)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12493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33489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50" y="-247209"/>
            <a:ext cx="7290054" cy="1499616"/>
          </a:xfrm>
        </p:spPr>
        <p:txBody>
          <a:bodyPr/>
          <a:lstStyle/>
          <a:p>
            <a:r>
              <a:rPr lang="en-US" dirty="0" smtClean="0"/>
              <a:t>Sessional Worksheet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782" y="54616"/>
            <a:ext cx="1134890" cy="895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38" y="950583"/>
            <a:ext cx="8418513" cy="1298348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92220" y="2286000"/>
            <a:ext cx="7242060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5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Rectangle 5"/>
          <p:cNvSpPr/>
          <p:nvPr/>
        </p:nvSpPr>
        <p:spPr>
          <a:xfrm>
            <a:off x="234778" y="2084832"/>
            <a:ext cx="82913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dirty="0" smtClean="0"/>
              <a:t>1959 Sessional and Casual Academic Appointments for 2015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dirty="0" smtClean="0"/>
              <a:t>Manual process – </a:t>
            </a:r>
          </a:p>
          <a:p>
            <a:pPr marL="800100" lvl="1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AU" dirty="0" smtClean="0"/>
              <a:t>Sessional staff are unable to claim more hours than what has been approved on their worksheet</a:t>
            </a:r>
          </a:p>
          <a:p>
            <a:pPr marL="800100" lvl="1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AU" dirty="0" smtClean="0"/>
              <a:t>Many sessional staff have multiple jobs and lose track of their hours claimed</a:t>
            </a:r>
          </a:p>
          <a:p>
            <a:pPr marL="800100" lvl="1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AU" dirty="0" smtClean="0"/>
              <a:t>Sessional’s rely on payroll staff to conduct manual audits on hours already claimed</a:t>
            </a:r>
          </a:p>
          <a:p>
            <a:pPr marL="800100" lvl="1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AU" dirty="0" smtClean="0"/>
              <a:t>Payroll run queries on hours paid and compare this to the latest worksheet for variance in hours</a:t>
            </a:r>
          </a:p>
          <a:p>
            <a:pPr marL="800100" lvl="1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AU" dirty="0" smtClean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dirty="0" smtClean="0"/>
              <a:t>Requested Timeline</a:t>
            </a:r>
          </a:p>
          <a:p>
            <a:pPr marL="800100" lvl="1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AU" dirty="0" smtClean="0">
                <a:solidFill>
                  <a:srgbClr val="FF0000"/>
                </a:solidFill>
              </a:rPr>
              <a:t> </a:t>
            </a:r>
            <a:r>
              <a:rPr lang="en-AU" dirty="0" smtClean="0"/>
              <a:t>When a sessional calls/emails about their hours they are normally trying to enter a timesheet so the timeline requested is always a priority and immediate action is taken</a:t>
            </a:r>
          </a:p>
          <a:p>
            <a:pPr marL="800100" lvl="1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AU" dirty="0" smtClean="0">
                <a:solidFill>
                  <a:srgbClr val="FF0000"/>
                </a:solidFill>
              </a:rPr>
              <a:t> </a:t>
            </a:r>
            <a:r>
              <a:rPr lang="en-AU" dirty="0" smtClean="0"/>
              <a:t>If a request is against all job records by this could take anywhere from 5 min to over half an hour for the more complicated jobs</a:t>
            </a:r>
          </a:p>
          <a:p>
            <a:pPr marL="800100" lvl="1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AU" dirty="0" smtClean="0"/>
          </a:p>
          <a:p>
            <a:pPr marL="800100" lvl="1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AU" dirty="0" smtClean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663" y="196143"/>
            <a:ext cx="2139292" cy="188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 Process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sz="2400" dirty="0"/>
              <a:t>Manual processing </a:t>
            </a:r>
            <a:endParaRPr lang="en-AU" sz="2400" dirty="0" smtClean="0"/>
          </a:p>
          <a:p>
            <a:pPr lvl="3">
              <a:buFont typeface="Wingdings" panose="05000000000000000000" pitchFamily="2" charset="2"/>
              <a:buChar char="Ø"/>
            </a:pPr>
            <a:r>
              <a:rPr lang="en-AU" sz="1800" dirty="0"/>
              <a:t>This brings our work to a standstill as it is  priority to pay staff on time</a:t>
            </a:r>
          </a:p>
          <a:p>
            <a:pPr lvl="3">
              <a:buFont typeface="Wingdings" panose="05000000000000000000" pitchFamily="2" charset="2"/>
              <a:buChar char="Ø"/>
            </a:pPr>
            <a:endParaRPr lang="en-AU" dirty="0" smtClean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sz="2400" dirty="0" smtClean="0"/>
              <a:t>Solution</a:t>
            </a:r>
            <a:endParaRPr lang="en-AU" sz="1800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en-AU" sz="1800" dirty="0" err="1" smtClean="0"/>
              <a:t>Approx</a:t>
            </a:r>
            <a:r>
              <a:rPr lang="en-AU" sz="1800" dirty="0" smtClean="0"/>
              <a:t> 120 hours to build and test</a:t>
            </a:r>
            <a:endParaRPr lang="en-AU" sz="1800" dirty="0"/>
          </a:p>
          <a:p>
            <a:pPr marL="457203" lvl="3" indent="0">
              <a:buNone/>
            </a:pPr>
            <a:endParaRPr lang="en-AU" sz="1800" dirty="0" smtClean="0"/>
          </a:p>
          <a:p>
            <a:pPr marL="457203" lvl="3" indent="0">
              <a:buNone/>
            </a:pPr>
            <a:endParaRPr lang="en-AU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712" y="235967"/>
            <a:ext cx="2139292" cy="188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Automated </a:t>
            </a:r>
            <a:r>
              <a:rPr lang="en-AU" dirty="0"/>
              <a:t>Process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– Timesheet Reconciliation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458" y="192057"/>
            <a:ext cx="2560542" cy="1932599"/>
          </a:xfrm>
          <a:prstGeom prst="rect">
            <a:avLst/>
          </a:prstGeom>
        </p:spPr>
      </p:pic>
      <p:sp>
        <p:nvSpPr>
          <p:cNvPr id="6" name="Subtitle 2"/>
          <p:cNvSpPr txBox="1">
            <a:spLocks noGrp="1"/>
          </p:cNvSpPr>
          <p:nvPr>
            <p:ph idx="1"/>
          </p:nvPr>
        </p:nvSpPr>
        <p:spPr>
          <a:xfrm>
            <a:off x="768097" y="2286000"/>
            <a:ext cx="7290054" cy="41448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AU" sz="1800" dirty="0" smtClean="0"/>
              <a:t>Automated Process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1800" dirty="0" smtClean="0"/>
              <a:t>Online Timesheet reconciliation report was created and implemented into PeopleSoft including into Self Service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1800" dirty="0" smtClean="0"/>
              <a:t>Report is assembled with information for the sessional</a:t>
            </a:r>
          </a:p>
          <a:p>
            <a:pPr lvl="2"/>
            <a:r>
              <a:rPr lang="en-AU" sz="1800" dirty="0" smtClean="0"/>
              <a:t>Graphs of hours claimed against hours approved for payment</a:t>
            </a:r>
          </a:p>
          <a:p>
            <a:pPr lvl="2"/>
            <a:r>
              <a:rPr lang="en-AU" sz="1800" dirty="0" smtClean="0"/>
              <a:t>Approved Appointment Totals</a:t>
            </a:r>
          </a:p>
          <a:p>
            <a:pPr lvl="2"/>
            <a:r>
              <a:rPr lang="en-AU" sz="1800" dirty="0" smtClean="0"/>
              <a:t>Timesheets Claimed in more detail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1800" dirty="0" smtClean="0"/>
              <a:t>Report has the ability to </a:t>
            </a:r>
            <a:r>
              <a:rPr lang="en-AU" sz="1800" dirty="0" smtClean="0"/>
              <a:t>download </a:t>
            </a:r>
            <a:r>
              <a:rPr lang="en-AU" sz="1800" dirty="0" smtClean="0"/>
              <a:t>data to excel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1800" dirty="0" smtClean="0"/>
              <a:t>Each column can be sorted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1800" dirty="0" smtClean="0"/>
              <a:t>Latest worksheet is accessible from this report</a:t>
            </a:r>
            <a:endParaRPr lang="en-AU" sz="1800" dirty="0" smtClean="0">
              <a:solidFill>
                <a:srgbClr val="FF0000"/>
              </a:solidFill>
            </a:endParaRPr>
          </a:p>
          <a:p>
            <a:pPr marL="342900" indent="-342900"/>
            <a:r>
              <a:rPr lang="en-AU" sz="1800" dirty="0" smtClean="0"/>
              <a:t>Reconciliation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1800" dirty="0" smtClean="0"/>
              <a:t>Immediate</a:t>
            </a:r>
          </a:p>
        </p:txBody>
      </p:sp>
    </p:spTree>
    <p:extLst>
      <p:ext uri="{BB962C8B-B14F-4D97-AF65-F5344CB8AC3E}">
        <p14:creationId xmlns:p14="http://schemas.microsoft.com/office/powerpoint/2010/main" val="130393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Timesheet Report graph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458" y="152233"/>
            <a:ext cx="2560542" cy="1932599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96951" y="2286000"/>
            <a:ext cx="5832597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6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2103</TotalTime>
  <Words>463</Words>
  <Application>Microsoft Office PowerPoint</Application>
  <PresentationFormat>On-screen Show (4:3)</PresentationFormat>
  <Paragraphs>92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Sessional Timesheet Reconciliation Presentation</vt:lpstr>
      <vt:lpstr>presenters</vt:lpstr>
      <vt:lpstr>University of the sunshine coast</vt:lpstr>
      <vt:lpstr>V9.0 (Ptools 8.54)  currently upgrading to v9.2 (Ptools 8.55)</vt:lpstr>
      <vt:lpstr>Sessional Worksheet</vt:lpstr>
      <vt:lpstr>Manual Process</vt:lpstr>
      <vt:lpstr>Manual Process</vt:lpstr>
      <vt:lpstr>Automated Process  – Timesheet Reconciliation</vt:lpstr>
      <vt:lpstr>Timesheet Report graph</vt:lpstr>
      <vt:lpstr>Worksheet view from graph</vt:lpstr>
      <vt:lpstr>Approved appointment totals</vt:lpstr>
      <vt:lpstr>Timesheet Claimed Details</vt:lpstr>
      <vt:lpstr>download to excel</vt:lpstr>
      <vt:lpstr>Sorting columns</vt:lpstr>
      <vt:lpstr>SUMMARY</vt:lpstr>
      <vt:lpstr>ANY QUESTIONS</vt:lpstr>
      <vt:lpstr>presenters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Karen Dixon</cp:lastModifiedBy>
  <cp:revision>95</cp:revision>
  <dcterms:created xsi:type="dcterms:W3CDTF">2015-09-02T14:36:24Z</dcterms:created>
  <dcterms:modified xsi:type="dcterms:W3CDTF">2016-10-20T04:00:45Z</dcterms:modified>
</cp:coreProperties>
</file>