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Alfa Slab One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6759A3-6C49-487C-BD78-76B2F199B29C}">
  <a:tblStyle styleId="{666759A3-6C49-487C-BD78-76B2F199B2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ID: 3508970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ID: 3508970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ID: 3508970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rgbClr val="FF0000"/>
                </a:solidFill>
              </a:rPr>
              <a:t>Password</a:t>
            </a:r>
            <a:r>
              <a:rPr lang="en-GB"/>
              <a:t>: testing123!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0000FF"/>
                </a:solidFill>
              </a:rPr>
              <a:t>TS1 environment</a:t>
            </a:r>
            <a:r>
              <a:rPr lang="en-GB"/>
              <a:t>: https://sams-test100.its.rmit.edu.au/psp/ps/?cmd=login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Eg ID 4043397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Eg ID 4043397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82625" y="1168003"/>
            <a:ext cx="6553200" cy="97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682625" y="2518172"/>
            <a:ext cx="5859600" cy="37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1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-1651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16000" marR="0" lvl="2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3500" marR="0" lvl="3" indent="-1651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47850" marR="0" lvl="5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05050" marR="0" lvl="6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62250" marR="0" lvl="7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19450" marR="0" lvl="8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2" name="Shape 62" descr="RMIT University Logo" title="RMIT Univers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0600" y="3876675"/>
            <a:ext cx="1711500" cy="12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 descr="www.rmit.ed.au" title="RMIT Webs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1" y="4781550"/>
            <a:ext cx="1177800" cy="2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81000" y="975122"/>
            <a:ext cx="8229600" cy="364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7500" marR="0" lvl="0" indent="-127000" algn="l" rtl="0">
              <a:spcBef>
                <a:spcPts val="14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marR="0" lvl="2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2700" marR="0" lvl="3" indent="-1143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36700" marR="0" lvl="4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47850" marR="0" lvl="5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05050" marR="0" lvl="6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62250" marR="0" lvl="7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19450" marR="0" lvl="8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44500" y="4924425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611438" y="4931569"/>
            <a:ext cx="38322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23038" y="4933950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5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5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5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5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5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5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44500" y="4924425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11438" y="4931569"/>
            <a:ext cx="38322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23038" y="4933950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81000" y="975122"/>
            <a:ext cx="4038600" cy="364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7500" marR="0" lvl="0" indent="-127000" algn="l" rtl="0">
              <a:spcBef>
                <a:spcPts val="14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-1651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0" marR="0" lvl="2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4000" marR="0" lvl="4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47850" marR="0" lvl="5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05050" marR="0" lvl="6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62250" marR="0" lvl="7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19450" marR="0" lvl="8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572000" y="975122"/>
            <a:ext cx="4038600" cy="364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7500" marR="0" lvl="0" indent="-127000" algn="l" rtl="0">
              <a:spcBef>
                <a:spcPts val="14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-1651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0" marR="0" lvl="2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4000" marR="0" lvl="4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47850" marR="0" lvl="5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05050" marR="0" lvl="6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62250" marR="0" lvl="7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19450" marR="0" lvl="8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44500" y="4924425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2611438" y="4931569"/>
            <a:ext cx="38322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23038" y="4933950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57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57200" y="1726406"/>
            <a:ext cx="4040100" cy="28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7500" marR="0" lvl="0" indent="-152400" algn="l" rtl="0">
              <a:spcBef>
                <a:spcPts val="12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1500" marR="0" lvl="1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0" marR="0" lvl="2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4000" marR="0" lvl="4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47850" marR="0" lvl="5" indent="-6985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05050" marR="0" lvl="6" indent="-6985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62250" marR="0" lvl="7" indent="-6985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19450" marR="0" lvl="8" indent="-6985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57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4"/>
          </p:nvPr>
        </p:nvSpPr>
        <p:spPr>
          <a:xfrm>
            <a:off x="4645025" y="1726406"/>
            <a:ext cx="4041900" cy="28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7500" marR="0" lvl="0" indent="-152400" algn="l" rtl="0">
              <a:spcBef>
                <a:spcPts val="12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1500" marR="0" lvl="1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0" marR="0" lvl="2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4000" marR="0" lvl="4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47850" marR="0" lvl="5" indent="-6985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05050" marR="0" lvl="6" indent="-6985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62250" marR="0" lvl="7" indent="-6985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19450" marR="0" lvl="8" indent="-69850" algn="l" rtl="0">
              <a:spcBef>
                <a:spcPts val="4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44500" y="4924425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2611438" y="4931569"/>
            <a:ext cx="38322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23038" y="4933950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44500" y="4924425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2611438" y="4931569"/>
            <a:ext cx="38322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23038" y="4933950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44500" y="4924425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2611438" y="4931569"/>
            <a:ext cx="38322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23038" y="4933950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7500" marR="0" lvl="0" indent="-101600" algn="l" rtl="0">
              <a:spcBef>
                <a:spcPts val="1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8500" marR="0" lvl="1" indent="-139700" algn="l" rtl="0">
              <a:spcBef>
                <a:spcPts val="7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marR="0" lvl="2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2700" marR="0" lvl="3" indent="-1143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36700" marR="0" lvl="4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47850" marR="0" lvl="5" indent="-44450" algn="l" rtl="0">
              <a:spcBef>
                <a:spcPts val="5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05050" marR="0" lvl="6" indent="-44450" algn="l" rtl="0">
              <a:spcBef>
                <a:spcPts val="5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62250" marR="0" lvl="7" indent="-44450" algn="l" rtl="0">
              <a:spcBef>
                <a:spcPts val="5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19450" marR="0" lvl="8" indent="-44450" algn="l" rtl="0">
              <a:spcBef>
                <a:spcPts val="5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9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5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25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25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25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25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25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25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44500" y="4924425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2611438" y="4931569"/>
            <a:ext cx="38322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23038" y="4933950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7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50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25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25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25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25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25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25"/>
              </a:spcBef>
              <a:spcAft>
                <a:spcPts val="0"/>
              </a:spcAft>
              <a:buClr>
                <a:srgbClr val="887E6E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44500" y="4924425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2611438" y="4931569"/>
            <a:ext cx="38322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23038" y="4933950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 rot="5400000">
            <a:off x="2671200" y="-1315078"/>
            <a:ext cx="364920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7500" marR="0" lvl="0" indent="-127000" algn="l" rtl="0">
              <a:spcBef>
                <a:spcPts val="14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-1651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16000" marR="0" lvl="2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3500" marR="0" lvl="3" indent="-1651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47850" marR="0" lvl="5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05050" marR="0" lvl="6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62250" marR="0" lvl="7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19450" marR="0" lvl="8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444500" y="4924425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2611438" y="4931569"/>
            <a:ext cx="38322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523038" y="4933950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 rot="5400000">
            <a:off x="5372700" y="1386478"/>
            <a:ext cx="44184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1181700" y="-594722"/>
            <a:ext cx="44184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7500" marR="0" lvl="0" indent="-127000" algn="l" rtl="0">
              <a:spcBef>
                <a:spcPts val="14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-1651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16000" marR="0" lvl="2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3500" marR="0" lvl="3" indent="-1651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47850" marR="0" lvl="5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05050" marR="0" lvl="6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62250" marR="0" lvl="7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19450" marR="0" lvl="8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444500" y="4924425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2611438" y="4931569"/>
            <a:ext cx="38322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23038" y="4933950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GB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core footer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900613"/>
            <a:ext cx="9144000" cy="2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500" b="0" i="0" u="none" strike="noStrike" cap="none">
                <a:solidFill>
                  <a:srgbClr val="EE322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1000" y="975122"/>
            <a:ext cx="8229600" cy="364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7500" marR="0" lvl="0" indent="-127000" algn="l" rtl="0">
              <a:spcBef>
                <a:spcPts val="14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-1651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16000" marR="0" lvl="2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3500" marR="0" lvl="3" indent="-1651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01600" algn="l" rtl="0">
              <a:spcBef>
                <a:spcPts val="60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47850" marR="0" lvl="5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05050" marR="0" lvl="6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62250" marR="0" lvl="7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19450" marR="0" lvl="8" indent="-57150" algn="l" rtl="0">
              <a:spcBef>
                <a:spcPts val="450"/>
              </a:spcBef>
              <a:spcAft>
                <a:spcPts val="0"/>
              </a:spcAft>
              <a:buClr>
                <a:srgbClr val="887E6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44500" y="4924425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2611438" y="4931569"/>
            <a:ext cx="38322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23038" y="4933950"/>
            <a:ext cx="2133600" cy="1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ctrTitle"/>
          </p:nvPr>
        </p:nvSpPr>
        <p:spPr>
          <a:xfrm>
            <a:off x="682625" y="1168000"/>
            <a:ext cx="8000700" cy="97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Commonwealth Assistance Forms (CAFs)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in EOL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682625" y="2518184"/>
            <a:ext cx="5859600" cy="161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>
              <a:spcBef>
                <a:spcPts val="0"/>
              </a:spcBef>
              <a:buClr>
                <a:srgbClr val="FFFFFF"/>
              </a:buClr>
              <a:buSzPct val="54545"/>
              <a:buChar char="●"/>
            </a:pPr>
            <a:r>
              <a:rPr lang="en-GB"/>
              <a:t>Opting in to optional loans</a:t>
            </a: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54545"/>
              <a:buChar char="●"/>
            </a:pPr>
            <a:r>
              <a:rPr lang="en-GB"/>
              <a:t>Verified citizenship requirement</a:t>
            </a: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54545"/>
              <a:buChar char="●"/>
            </a:pPr>
            <a:r>
              <a:rPr lang="en-GB"/>
              <a:t>Self-service eCAF reactivation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HECS-HELP</a:t>
            </a:r>
            <a:r>
              <a:rPr lang="en-GB" sz="1800"/>
              <a:t>											</a:t>
            </a:r>
            <a:r>
              <a:rPr lang="en-GB" sz="2400"/>
              <a:t>(1/2)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446475" y="760600"/>
            <a:ext cx="2532300" cy="6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1800"/>
              <a:t>...unverified citizenship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4" name="Shape 194"/>
          <p:cNvCxnSpPr/>
          <p:nvPr/>
        </p:nvCxnSpPr>
        <p:spPr>
          <a:xfrm flipH="1">
            <a:off x="4818375" y="832025"/>
            <a:ext cx="15000" cy="39711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50178"/>
            <a:ext cx="4513574" cy="263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5775" y="1513300"/>
            <a:ext cx="4005824" cy="2148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HECS-HELP</a:t>
            </a:r>
            <a:r>
              <a:rPr lang="en-GB" sz="1800"/>
              <a:t>											</a:t>
            </a:r>
            <a:r>
              <a:rPr lang="en-GB" sz="2400"/>
              <a:t>(2/2)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152400" y="760600"/>
            <a:ext cx="8826300" cy="6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1800"/>
              <a:t>...Expired / Lapsed (past census date)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7378"/>
            <a:ext cx="4513575" cy="2169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13450" y="205978"/>
            <a:ext cx="8229600" cy="69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Manage CAFS &amp; optional loans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52400" y="760600"/>
            <a:ext cx="8826300" cy="6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6150" y="1248050"/>
            <a:ext cx="5343825" cy="296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600" y="1051900"/>
            <a:ext cx="3305506" cy="34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Testing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81000" y="975122"/>
            <a:ext cx="8229600" cy="364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218" name="Shape 218"/>
          <p:cNvGraphicFramePr/>
          <p:nvPr/>
        </p:nvGraphicFramePr>
        <p:xfrm>
          <a:off x="611650" y="795727"/>
          <a:ext cx="7869775" cy="4294190"/>
        </p:xfrm>
        <a:graphic>
          <a:graphicData uri="http://schemas.openxmlformats.org/drawingml/2006/table">
            <a:tbl>
              <a:tblPr>
                <a:noFill/>
                <a:tableStyleId>{666759A3-6C49-487C-BD78-76B2F199B29C}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4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 b="1"/>
                        <a:t>Student ID</a:t>
                      </a: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 b="1"/>
                        <a:t>CAF Type</a:t>
                      </a: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 b="1"/>
                        <a:t>Scenario</a:t>
                      </a: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 b="1">
                          <a:solidFill>
                            <a:schemeClr val="dk1"/>
                          </a:solidFill>
                        </a:rPr>
                        <a:t>UAT Journey</a:t>
                      </a:r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s4043351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HECS-HELP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Student requires citizenship verification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Attempt to enrol &gt; verification page stops enrolment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s4043354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HECS-HELP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Commencing</a:t>
                      </a:r>
                      <a:r>
                        <a:rPr lang="en-GB" sz="1000"/>
                        <a:t> </a:t>
                      </a:r>
                      <a:r>
                        <a:rPr lang="en-GB" sz="900"/>
                        <a:t>student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Opt in and complete CHESSN consent and enrol</a:t>
                      </a:r>
                      <a:r>
                        <a:rPr lang="en-GB" sz="1000"/>
                        <a:t>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s4043376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HECS-HELP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Commencing student who enrolled late, eCAF has expired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Reactive eCAF via EOL and enrol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s4043394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FEE &amp; SA-HELP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Student who is enrolled and citizenship hasn’t been verified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Attempt to opt in via My Student record. Verify citizenship page displays and student can continue to enrol.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s4043383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FEE &amp; SA-HELP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Student opted out at enrolment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Opt in via My Student record &amp; complete CHESSN consent</a:t>
                      </a: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s4043395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FEE &amp; SA-HELP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Student opted in, enrolled but did not submit eCAF, eCAF past census date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Reactivate eCAF via My Student Record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s4043385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VSL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Commencing student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Opt in and complete CHESSN consent and enrol</a:t>
                      </a: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s4043386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VSL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Student opted out at enrolment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Opt in via My Student record &amp; complete CHESSN consent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s4043387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VSL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Student opted in, enrolled but did not submit eCAF, eCAF past census date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22222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Reactivate eCAF via My Student Record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Background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81000" y="722375"/>
            <a:ext cx="8612400" cy="390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914400" lvl="1" indent="-3429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GB" sz="1800"/>
              <a:t>DET introduced the eCAF portal in Jan 2017.</a:t>
            </a:r>
          </a:p>
          <a:p>
            <a:pPr marL="914400" lvl="1" indent="-3429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GB" sz="1800"/>
              <a:t>From May 2017, RMIT </a:t>
            </a:r>
            <a:r>
              <a:rPr lang="en-GB" sz="1800" i="1"/>
              <a:t>posts </a:t>
            </a:r>
            <a:r>
              <a:rPr lang="en-GB" sz="1800"/>
              <a:t>all students eligible for a CAF to the portal. These students receive an invitation email and login credentials</a:t>
            </a:r>
          </a:p>
          <a:p>
            <a:pPr marL="914400" lvl="1" indent="-3429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GB" sz="1800"/>
              <a:t>Complaints from students about eCAF spam. Exacerbated by deleting/reposting for past census dates</a:t>
            </a:r>
          </a:p>
          <a:p>
            <a:pPr marL="914400" lvl="1" indent="-342900" rtl="0">
              <a:spcBef>
                <a:spcPts val="0"/>
              </a:spcBef>
              <a:spcAft>
                <a:spcPts val="1000"/>
              </a:spcAft>
              <a:buClr>
                <a:srgbClr val="0000FF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Agreed solution with DET is to only post student CAFs where student has indicated interest in the CAF.</a:t>
            </a:r>
          </a:p>
          <a:p>
            <a:pPr marL="914400" lvl="1" indent="-342900" rtl="0">
              <a:spcBef>
                <a:spcPts val="0"/>
              </a:spcBef>
              <a:spcAft>
                <a:spcPts val="1000"/>
              </a:spcAft>
              <a:buClr>
                <a:srgbClr val="0000FF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Changed rules for deleting/reposting eCAFs: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only when Census Date has passed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students initiate eCAF reactivation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Changes from 6 Oct 2017</a:t>
            </a:r>
            <a:r>
              <a:rPr lang="en-GB" sz="1800"/>
              <a:t> 						</a:t>
            </a:r>
            <a:r>
              <a:rPr lang="en-GB" sz="2400"/>
              <a:t>(1/4)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81000" y="722375"/>
            <a:ext cx="8612400" cy="390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/>
              <a:t>For all CAF types...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A student’s CAF is not sent to the Government eCAF system unless their Citizenship has been verified.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GB"/>
              <a:t>In the enrolment flow, CAF pages now appear after ESE and enrolment checklists (if applicable).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Before the appropriate CAF page displays, CAF Creation runs to reprocess/validate eligibility.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Changes from 6 Oct 2017</a:t>
            </a:r>
            <a:r>
              <a:rPr lang="en-GB" sz="1800" dirty="0"/>
              <a:t> 						</a:t>
            </a:r>
            <a:r>
              <a:rPr lang="en-GB" sz="2400" dirty="0"/>
              <a:t>(2/4)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81000" y="1050035"/>
            <a:ext cx="8673000" cy="390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/>
              <a:t>Optional loans (FEE-HELP, SA-HELP, </a:t>
            </a:r>
            <a:r>
              <a:rPr lang="en-GB" sz="2400" dirty="0" err="1"/>
              <a:t>VSL</a:t>
            </a:r>
            <a:r>
              <a:rPr lang="en-GB" sz="2400" dirty="0"/>
              <a:t>)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GB" dirty="0"/>
              <a:t>S</a:t>
            </a:r>
            <a:r>
              <a:rPr lang="en-GB" sz="2400" dirty="0"/>
              <a:t>tudents must indicate whether they are interested in </a:t>
            </a:r>
            <a:r>
              <a:rPr lang="en-GB" dirty="0"/>
              <a:t>an optional loan for which they are eligible (</a:t>
            </a:r>
            <a:r>
              <a:rPr lang="en-GB" dirty="0" err="1"/>
              <a:t>ie</a:t>
            </a:r>
            <a:r>
              <a:rPr lang="en-GB" dirty="0"/>
              <a:t> opt in/out)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</a:pPr>
            <a:r>
              <a:rPr lang="en-GB" dirty="0"/>
              <a:t>Students who opt-in must provide </a:t>
            </a:r>
            <a:r>
              <a:rPr lang="en-GB" dirty="0" err="1"/>
              <a:t>CHESSN</a:t>
            </a:r>
            <a:r>
              <a:rPr lang="en-GB" dirty="0"/>
              <a:t> consent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</a:pPr>
            <a:r>
              <a:rPr lang="en-GB" dirty="0"/>
              <a:t>Only students who opt-in have their </a:t>
            </a:r>
            <a:r>
              <a:rPr lang="en-GB" dirty="0" err="1"/>
              <a:t>CAFs</a:t>
            </a:r>
            <a:r>
              <a:rPr lang="en-GB" dirty="0"/>
              <a:t> sent to the Government portal.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</a:pPr>
            <a:r>
              <a:rPr lang="en-GB" dirty="0"/>
              <a:t>Students whose citizenship is unverified cannot opt-in.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</a:pPr>
            <a:r>
              <a:rPr lang="en-GB" dirty="0"/>
              <a:t>Students who opt-out can change their decision later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sz="2400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/>
              <a:t>Changes from 6 Oct 2017</a:t>
            </a:r>
            <a:r>
              <a:rPr lang="en-GB" sz="1800"/>
              <a:t> 						</a:t>
            </a:r>
            <a:r>
              <a:rPr lang="en-GB" sz="2400"/>
              <a:t>(3/4)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81000" y="1499615"/>
            <a:ext cx="8612400" cy="390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 err="1"/>
              <a:t>CSP</a:t>
            </a:r>
            <a:r>
              <a:rPr lang="en-GB" sz="2400" dirty="0"/>
              <a:t> students (</a:t>
            </a:r>
            <a:r>
              <a:rPr lang="en-GB" sz="2400" dirty="0" err="1"/>
              <a:t>HECS</a:t>
            </a:r>
            <a:r>
              <a:rPr lang="en-GB" sz="2400" dirty="0"/>
              <a:t>-HELP)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</a:pPr>
            <a:r>
              <a:rPr lang="en-GB" dirty="0"/>
              <a:t>Only students with a verified citizenship have their </a:t>
            </a:r>
            <a:r>
              <a:rPr lang="en-GB" dirty="0" err="1"/>
              <a:t>CAFs</a:t>
            </a:r>
            <a:r>
              <a:rPr lang="en-GB" dirty="0"/>
              <a:t> sent to the Government portal.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</a:pPr>
            <a:r>
              <a:rPr lang="en-GB" dirty="0"/>
              <a:t>Students can reactivate an expired or lapsed </a:t>
            </a:r>
            <a:r>
              <a:rPr lang="en-GB" dirty="0" err="1"/>
              <a:t>CAF</a:t>
            </a:r>
            <a:r>
              <a:rPr lang="en-GB" dirty="0"/>
              <a:t> if they have a valid future census date.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sz="2400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Changes from 6 Oct 2017</a:t>
            </a:r>
            <a:r>
              <a:rPr lang="en-GB" sz="1800"/>
              <a:t> 						</a:t>
            </a:r>
            <a:r>
              <a:rPr lang="en-GB" sz="2400"/>
              <a:t>(4/4)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81000" y="722375"/>
            <a:ext cx="8612400" cy="390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/>
              <a:t>My Student Record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The </a:t>
            </a:r>
            <a:r>
              <a:rPr lang="en-GB">
                <a:solidFill>
                  <a:srgbClr val="0000FF"/>
                </a:solidFill>
              </a:rPr>
              <a:t>View Commonwealth assistance form</a:t>
            </a:r>
            <a:r>
              <a:rPr lang="en-GB"/>
              <a:t> link has changed to </a:t>
            </a:r>
            <a:r>
              <a:rPr lang="en-GB">
                <a:solidFill>
                  <a:srgbClr val="0000FF"/>
                </a:solidFill>
              </a:rPr>
              <a:t>Manage Commonwealth assistance and optional loans</a:t>
            </a:r>
            <a:r>
              <a:rPr lang="en-GB"/>
              <a:t>.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Students can opt-in to an optional loan </a:t>
            </a:r>
            <a:r>
              <a:rPr lang="en-GB" u="sng"/>
              <a:t>if</a:t>
            </a:r>
            <a:r>
              <a:rPr lang="en-GB"/>
              <a:t> citizenship is verified.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Students can reactivate an expired or lapsed CAF if they have a valid future census date</a:t>
            </a:r>
          </a:p>
          <a:p>
            <a:pPr marL="914400" lvl="1" indent="-3810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Submitted and Approved CAF statuses display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FEE-HELP and SA-HELP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446475" y="989200"/>
            <a:ext cx="2532300" cy="6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1800"/>
              <a:t>...unverified citizenship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50" y="837025"/>
            <a:ext cx="4490724" cy="396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3900" y="1576375"/>
            <a:ext cx="4020376" cy="2163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Shape 171"/>
          <p:cNvCxnSpPr/>
          <p:nvPr/>
        </p:nvCxnSpPr>
        <p:spPr>
          <a:xfrm flipH="1">
            <a:off x="4818375" y="832025"/>
            <a:ext cx="15000" cy="39711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VET Student Loan (VSL)</a:t>
            </a:r>
            <a:r>
              <a:rPr lang="en-GB" sz="1800"/>
              <a:t>							</a:t>
            </a:r>
            <a:r>
              <a:rPr lang="en-GB" sz="2400"/>
              <a:t>(1/2)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446475" y="989200"/>
            <a:ext cx="2532300" cy="6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1800"/>
              <a:t>...unverified citizenship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900" y="1576375"/>
            <a:ext cx="4020376" cy="2163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Shape 179"/>
          <p:cNvCxnSpPr/>
          <p:nvPr/>
        </p:nvCxnSpPr>
        <p:spPr>
          <a:xfrm flipH="1">
            <a:off x="4818375" y="832025"/>
            <a:ext cx="15000" cy="39711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50600"/>
            <a:ext cx="4512951" cy="31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229600" cy="69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VET Student Loan (VSL)</a:t>
            </a:r>
            <a:r>
              <a:rPr lang="en-GB" sz="1800"/>
              <a:t>							</a:t>
            </a:r>
            <a:r>
              <a:rPr lang="en-GB" sz="2400"/>
              <a:t>(2/2)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875" y="847116"/>
            <a:ext cx="3905734" cy="394092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453850" y="805425"/>
            <a:ext cx="1399200" cy="62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VSL checklist: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RMIT Core Presentation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On-screen Show (16:9)</PresentationFormat>
  <Paragraphs>111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Alfa Slab One</vt:lpstr>
      <vt:lpstr>Arial</vt:lpstr>
      <vt:lpstr>Calibri</vt:lpstr>
      <vt:lpstr>Proxima Nova</vt:lpstr>
      <vt:lpstr>Gameday</vt:lpstr>
      <vt:lpstr>Blank</vt:lpstr>
      <vt:lpstr>Commonwealth Assistance Forms (CAFs) in EOL</vt:lpstr>
      <vt:lpstr>Background</vt:lpstr>
      <vt:lpstr>Changes from 6 Oct 2017       (1/4)</vt:lpstr>
      <vt:lpstr>Changes from 6 Oct 2017       (2/4)</vt:lpstr>
      <vt:lpstr>Changes from 6 Oct 2017       (3/4) </vt:lpstr>
      <vt:lpstr>Changes from 6 Oct 2017       (4/4) </vt:lpstr>
      <vt:lpstr>FEE-HELP and SA-HELP</vt:lpstr>
      <vt:lpstr>VET Student Loan (VSL)       (1/2)</vt:lpstr>
      <vt:lpstr>VET Student Loan (VSL)       (2/2)</vt:lpstr>
      <vt:lpstr>HECS-HELP           (1/2)</vt:lpstr>
      <vt:lpstr>HECS-HELP           (2/2)</vt:lpstr>
      <vt:lpstr>Manage CAFS &amp; optional loans</vt:lpstr>
      <vt:lpstr>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Commonwealth Assistance Forms (CAFs) in EOL</dc:title>
  <cp:lastModifiedBy>Troy Severino</cp:lastModifiedBy>
  <cp:revision>2</cp:revision>
  <dcterms:modified xsi:type="dcterms:W3CDTF">2017-11-06T04:30:02Z</dcterms:modified>
</cp:coreProperties>
</file>