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5"/>
  </p:sldMasterIdLst>
  <p:notesMasterIdLst>
    <p:notesMasterId r:id="rId61"/>
  </p:notesMasterIdLst>
  <p:sldIdLst>
    <p:sldId id="259" r:id="rId6"/>
    <p:sldId id="260" r:id="rId7"/>
    <p:sldId id="269" r:id="rId8"/>
    <p:sldId id="268" r:id="rId9"/>
    <p:sldId id="261" r:id="rId10"/>
    <p:sldId id="341" r:id="rId11"/>
    <p:sldId id="315" r:id="rId12"/>
    <p:sldId id="262" r:id="rId13"/>
    <p:sldId id="294" r:id="rId14"/>
    <p:sldId id="296" r:id="rId15"/>
    <p:sldId id="295" r:id="rId16"/>
    <p:sldId id="308" r:id="rId17"/>
    <p:sldId id="309" r:id="rId18"/>
    <p:sldId id="293" r:id="rId19"/>
    <p:sldId id="335" r:id="rId20"/>
    <p:sldId id="271" r:id="rId21"/>
    <p:sldId id="310" r:id="rId22"/>
    <p:sldId id="286" r:id="rId23"/>
    <p:sldId id="311" r:id="rId24"/>
    <p:sldId id="312" r:id="rId25"/>
    <p:sldId id="288" r:id="rId26"/>
    <p:sldId id="263" r:id="rId27"/>
    <p:sldId id="336" r:id="rId28"/>
    <p:sldId id="342" r:id="rId29"/>
    <p:sldId id="340" r:id="rId30"/>
    <p:sldId id="289" r:id="rId31"/>
    <p:sldId id="290" r:id="rId32"/>
    <p:sldId id="334" r:id="rId33"/>
    <p:sldId id="305" r:id="rId34"/>
    <p:sldId id="291" r:id="rId35"/>
    <p:sldId id="292" r:id="rId36"/>
    <p:sldId id="264" r:id="rId37"/>
    <p:sldId id="297" r:id="rId38"/>
    <p:sldId id="299" r:id="rId39"/>
    <p:sldId id="298" r:id="rId40"/>
    <p:sldId id="265" r:id="rId41"/>
    <p:sldId id="301" r:id="rId42"/>
    <p:sldId id="321" r:id="rId43"/>
    <p:sldId id="319" r:id="rId44"/>
    <p:sldId id="304" r:id="rId45"/>
    <p:sldId id="327" r:id="rId46"/>
    <p:sldId id="328" r:id="rId47"/>
    <p:sldId id="303" r:id="rId48"/>
    <p:sldId id="332" r:id="rId49"/>
    <p:sldId id="331" r:id="rId50"/>
    <p:sldId id="300" r:id="rId51"/>
    <p:sldId id="322" r:id="rId52"/>
    <p:sldId id="316" r:id="rId53"/>
    <p:sldId id="318" r:id="rId54"/>
    <p:sldId id="324" r:id="rId55"/>
    <p:sldId id="325" r:id="rId56"/>
    <p:sldId id="281" r:id="rId57"/>
    <p:sldId id="307" r:id="rId58"/>
    <p:sldId id="283" r:id="rId59"/>
    <p:sldId id="28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rtin" initials="PM" lastIdx="1" clrIdx="0">
    <p:extLst>
      <p:ext uri="{19B8F6BF-5375-455C-9EA6-DF929625EA0E}">
        <p15:presenceInfo xmlns:p15="http://schemas.microsoft.com/office/powerpoint/2012/main" userId="S-1-5-21-2025429265-616249376-725345543-2275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78469" autoAdjust="0"/>
  </p:normalViewPr>
  <p:slideViewPr>
    <p:cSldViewPr snapToGrid="0">
      <p:cViewPr varScale="1">
        <p:scale>
          <a:sx n="87" d="100"/>
          <a:sy n="87" d="100"/>
        </p:scale>
        <p:origin x="1530"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184121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40916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310987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180978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229537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346334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345925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90114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11/9/2017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11/9/2017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11/9/2017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11/9/2017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11/9/2017</a:t>
            </a:fld>
            <a:endParaRPr lang="en-US"/>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11/9/2017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11/9/2017</a:t>
            </a:fld>
            <a:endParaRPr lang="en-US"/>
          </a:p>
        </p:txBody>
      </p:sp>
      <p:sp>
        <p:nvSpPr>
          <p:cNvPr id="8" name="Footer Placeholder 7"/>
          <p:cNvSpPr>
            <a:spLocks noGrp="1"/>
          </p:cNvSpPr>
          <p:nvPr>
            <p:ph type="ftr" sz="quarter" idx="11"/>
          </p:nvPr>
        </p:nvSpPr>
        <p:spPr/>
        <p:txBody>
          <a:bodyPr/>
          <a:lstStyle/>
          <a:p>
            <a:r>
              <a:rPr lang="en-US" dirty="0" smtClean="0"/>
              <a:t>Canada Alliance   5-7 November 2017</a:t>
            </a:r>
            <a:endParaRPr lang="en-US" dirty="0"/>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11/9/2017</a:t>
            </a:fld>
            <a:endParaRPr lang="en-US"/>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11/9/2017</a:t>
            </a:fld>
            <a:endParaRPr lang="en-US"/>
          </a:p>
        </p:txBody>
      </p:sp>
      <p:sp>
        <p:nvSpPr>
          <p:cNvPr id="3" name="Footer Placeholder 2"/>
          <p:cNvSpPr>
            <a:spLocks noGrp="1"/>
          </p:cNvSpPr>
          <p:nvPr>
            <p:ph type="ftr" sz="quarter" idx="11"/>
          </p:nvPr>
        </p:nvSpPr>
        <p:spPr/>
        <p:txBody>
          <a:bodyPr/>
          <a:lstStyle/>
          <a:p>
            <a:r>
              <a:rPr lang="en-US" dirty="0" smtClean="0"/>
              <a:t>Canada Alliance   5-7 November 2017</a:t>
            </a:r>
            <a:endParaRPr lang="en-US" dirty="0"/>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11/9/2017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11/9/2017</a:t>
            </a:fld>
            <a:endParaRPr lang="en-US"/>
          </a:p>
        </p:txBody>
      </p:sp>
      <p:sp>
        <p:nvSpPr>
          <p:cNvPr id="6" name="Footer Placeholder 5"/>
          <p:cNvSpPr>
            <a:spLocks noGrp="1"/>
          </p:cNvSpPr>
          <p:nvPr>
            <p:ph type="ftr" sz="quarter" idx="11"/>
          </p:nvPr>
        </p:nvSpPr>
        <p:spPr/>
        <p:txBody>
          <a:bodyPr/>
          <a:lstStyle/>
          <a:p>
            <a:r>
              <a:rPr lang="en-US" dirty="0" smtClean="0"/>
              <a:t>Canada Alliance   5-7 November 2017</a:t>
            </a:r>
            <a:endParaRPr lang="en-US" dirty="0"/>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11/9/2017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smtClean="0"/>
              <a:t>Canada Alliance   5-7 November 2017</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1.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Query Report Viewer </a:t>
            </a:r>
            <a:r>
              <a:rPr lang="en-CA" dirty="0" smtClean="0"/>
              <a:t>- </a:t>
            </a:r>
            <a:r>
              <a:rPr lang="en-CA" dirty="0"/>
              <a:t>A way to save time and solve issues</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5054</a:t>
            </a:r>
            <a:endParaRPr lang="en-US" dirty="0"/>
          </a:p>
          <a:p>
            <a:r>
              <a:rPr lang="en-CA" dirty="0"/>
              <a:t>Mon, Nov 06, 2017 </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5656"/>
            <a:ext cx="9144000" cy="3229331"/>
          </a:xfrm>
          <a:prstGeom prst="rect">
            <a:avLst/>
          </a:prstGeom>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35" y="804490"/>
            <a:ext cx="2047908" cy="1691468"/>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Content Placeholder 2"/>
          <p:cNvSpPr txBox="1">
            <a:spLocks/>
          </p:cNvSpPr>
          <p:nvPr/>
        </p:nvSpPr>
        <p:spPr>
          <a:xfrm>
            <a:off x="768219" y="1070964"/>
            <a:ext cx="7552821" cy="190433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Font typeface="+mj-lt"/>
              <a:buAutoNum type="arabicPeriod"/>
            </a:pPr>
            <a:r>
              <a:rPr lang="en-US" dirty="0" smtClean="0"/>
              <a:t>The user is then able to search for the relevant report. </a:t>
            </a:r>
            <a:endParaRPr lang="en-US" dirty="0"/>
          </a:p>
          <a:p>
            <a:pPr marL="457200" indent="-457200">
              <a:buFont typeface="+mj-lt"/>
              <a:buAutoNum type="arabicPeriod"/>
            </a:pPr>
            <a:r>
              <a:rPr lang="en-US" dirty="0" smtClean="0"/>
              <a:t>It is recommended to establish a naming convention for different user groups to make the reports easier to find (e.g. at Concordia we prefix report names </a:t>
            </a:r>
            <a:r>
              <a:rPr lang="en-US" dirty="0"/>
              <a:t>used by </a:t>
            </a:r>
            <a:r>
              <a:rPr lang="en-US" dirty="0" smtClean="0"/>
              <a:t>convocation with CU_CNV).</a:t>
            </a:r>
            <a:endParaRPr lang="en-US" dirty="0"/>
          </a:p>
        </p:txBody>
      </p:sp>
      <p:pic>
        <p:nvPicPr>
          <p:cNvPr id="3" name="Content Placeholder 2"/>
          <p:cNvPicPr>
            <a:picLocks noGrp="1" noChangeAspect="1"/>
          </p:cNvPicPr>
          <p:nvPr>
            <p:ph idx="1"/>
          </p:nvPr>
        </p:nvPicPr>
        <p:blipFill rotWithShape="1">
          <a:blip r:embed="rId2"/>
          <a:srcRect b="25178"/>
          <a:stretch/>
        </p:blipFill>
        <p:spPr>
          <a:xfrm>
            <a:off x="2474086" y="3162301"/>
            <a:ext cx="3878319" cy="3009900"/>
          </a:xfrm>
          <a:prstGeom prst="rect">
            <a:avLst/>
          </a:prstGeom>
        </p:spPr>
      </p:pic>
      <p:sp>
        <p:nvSpPr>
          <p:cNvPr id="8" name="Title 4"/>
          <p:cNvSpPr>
            <a:spLocks noGrp="1"/>
          </p:cNvSpPr>
          <p:nvPr>
            <p:ph type="title"/>
          </p:nvPr>
        </p:nvSpPr>
        <p:spPr>
          <a:xfrm>
            <a:off x="768240" y="0"/>
            <a:ext cx="7290054" cy="954598"/>
          </a:xfrm>
        </p:spPr>
        <p:txBody>
          <a:bodyPr>
            <a:normAutofit/>
          </a:bodyPr>
          <a:lstStyle/>
          <a:p>
            <a:r>
              <a:rPr lang="en-CA" sz="4000" dirty="0" smtClean="0"/>
              <a:t>Searching</a:t>
            </a:r>
            <a:endParaRPr lang="en-CA" sz="4000" dirty="0"/>
          </a:p>
        </p:txBody>
      </p:sp>
      <p:grpSp>
        <p:nvGrpSpPr>
          <p:cNvPr id="9" name="Group 8"/>
          <p:cNvGrpSpPr/>
          <p:nvPr/>
        </p:nvGrpSpPr>
        <p:grpSpPr>
          <a:xfrm>
            <a:off x="4804048" y="3691432"/>
            <a:ext cx="972619" cy="354836"/>
            <a:chOff x="2621408" y="4348324"/>
            <a:chExt cx="1282663" cy="519924"/>
          </a:xfrm>
        </p:grpSpPr>
        <p:sp>
          <p:nvSpPr>
            <p:cNvPr id="10" name="Rectangle 9"/>
            <p:cNvSpPr/>
            <p:nvPr/>
          </p:nvSpPr>
          <p:spPr>
            <a:xfrm>
              <a:off x="3614640" y="4348324"/>
              <a:ext cx="289431" cy="400110"/>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1" name="Rectangle 10"/>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p:cNvGrpSpPr/>
          <p:nvPr/>
        </p:nvGrpSpPr>
        <p:grpSpPr>
          <a:xfrm>
            <a:off x="2148840" y="4428008"/>
            <a:ext cx="884217" cy="1713716"/>
            <a:chOff x="2621408" y="4414722"/>
            <a:chExt cx="1274731" cy="453526"/>
          </a:xfrm>
        </p:grpSpPr>
        <p:sp>
          <p:nvSpPr>
            <p:cNvPr id="13" name="Rectangle 12"/>
            <p:cNvSpPr/>
            <p:nvPr/>
          </p:nvSpPr>
          <p:spPr>
            <a:xfrm>
              <a:off x="2784892" y="4414722"/>
              <a:ext cx="289431" cy="10588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Rectangle 13"/>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17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7" name="Content Placeholder 2"/>
          <p:cNvSpPr txBox="1">
            <a:spLocks/>
          </p:cNvSpPr>
          <p:nvPr/>
        </p:nvSpPr>
        <p:spPr>
          <a:xfrm>
            <a:off x="768240" y="1044006"/>
            <a:ext cx="7290055" cy="169760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Font typeface="+mj-lt"/>
              <a:buAutoNum type="arabicPeriod"/>
            </a:pPr>
            <a:r>
              <a:rPr lang="en-US" dirty="0" smtClean="0"/>
              <a:t>Before the user runs the report the option is available to pick the output format from one of the 4 options HTML, PDF, RTF or XLS. This allows users to choose the best option based on their needs.</a:t>
            </a:r>
            <a:endParaRPr lang="en-US" dirty="0"/>
          </a:p>
        </p:txBody>
      </p:sp>
      <p:pic>
        <p:nvPicPr>
          <p:cNvPr id="3" name="Content Placeholder 2"/>
          <p:cNvPicPr>
            <a:picLocks noGrp="1" noChangeAspect="1"/>
          </p:cNvPicPr>
          <p:nvPr>
            <p:ph idx="1"/>
          </p:nvPr>
        </p:nvPicPr>
        <p:blipFill>
          <a:blip r:embed="rId2"/>
          <a:stretch>
            <a:fillRect/>
          </a:stretch>
        </p:blipFill>
        <p:spPr>
          <a:xfrm>
            <a:off x="1113160" y="2447979"/>
            <a:ext cx="6600213" cy="4022725"/>
          </a:xfrm>
          <a:prstGeom prst="rect">
            <a:avLst/>
          </a:prstGeom>
        </p:spPr>
      </p:pic>
      <p:sp>
        <p:nvSpPr>
          <p:cNvPr id="5" name="Title 4"/>
          <p:cNvSpPr>
            <a:spLocks noGrp="1"/>
          </p:cNvSpPr>
          <p:nvPr>
            <p:ph type="title"/>
          </p:nvPr>
        </p:nvSpPr>
        <p:spPr>
          <a:xfrm>
            <a:off x="768240" y="0"/>
            <a:ext cx="7290054" cy="1499616"/>
          </a:xfrm>
        </p:spPr>
        <p:txBody>
          <a:bodyPr>
            <a:normAutofit/>
          </a:bodyPr>
          <a:lstStyle/>
          <a:p>
            <a:r>
              <a:rPr lang="en-CA" sz="4000" dirty="0" smtClean="0"/>
              <a:t>Opening</a:t>
            </a:r>
            <a:endParaRPr lang="en-CA" sz="4000" dirty="0"/>
          </a:p>
        </p:txBody>
      </p:sp>
      <p:grpSp>
        <p:nvGrpSpPr>
          <p:cNvPr id="6" name="Group 5"/>
          <p:cNvGrpSpPr/>
          <p:nvPr/>
        </p:nvGrpSpPr>
        <p:grpSpPr>
          <a:xfrm>
            <a:off x="5113020" y="4922024"/>
            <a:ext cx="1011408" cy="1006340"/>
            <a:chOff x="2621408" y="4395478"/>
            <a:chExt cx="1274731" cy="472770"/>
          </a:xfrm>
        </p:grpSpPr>
        <p:sp>
          <p:nvSpPr>
            <p:cNvPr id="8" name="Rectangle 7"/>
            <p:cNvSpPr/>
            <p:nvPr/>
          </p:nvSpPr>
          <p:spPr>
            <a:xfrm>
              <a:off x="3606708" y="4395478"/>
              <a:ext cx="289431" cy="400110"/>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9" name="Rectangle 8"/>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789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58966" y="2286000"/>
            <a:ext cx="6308568" cy="4022725"/>
          </a:xfrm>
          <a:prstGeom prst="rect">
            <a:avLst/>
          </a:prstGeom>
        </p:spPr>
      </p:pic>
      <p:sp>
        <p:nvSpPr>
          <p:cNvPr id="4" name="Footer Placeholder 3"/>
          <p:cNvSpPr>
            <a:spLocks noGrp="1"/>
          </p:cNvSpPr>
          <p:nvPr>
            <p:ph type="ftr" sz="quarter" idx="11"/>
          </p:nvPr>
        </p:nvSpPr>
        <p:spPr/>
        <p:txBody>
          <a:bodyPr/>
          <a:lstStyle/>
          <a:p>
            <a:r>
              <a:rPr lang="en-US" dirty="0"/>
              <a:t>Canada Alliance   5-7 November 2017</a:t>
            </a:r>
          </a:p>
        </p:txBody>
      </p:sp>
      <p:sp>
        <p:nvSpPr>
          <p:cNvPr id="6" name="Content Placeholder 2"/>
          <p:cNvSpPr txBox="1">
            <a:spLocks/>
          </p:cNvSpPr>
          <p:nvPr/>
        </p:nvSpPr>
        <p:spPr>
          <a:xfrm>
            <a:off x="768222" y="1044006"/>
            <a:ext cx="7290055" cy="169760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Font typeface="+mj-lt"/>
              <a:buAutoNum type="arabicPeriod"/>
            </a:pPr>
            <a:r>
              <a:rPr lang="en-US" dirty="0" smtClean="0"/>
              <a:t>The same as with regular queries, it is possible to add any type of prompts that you would normally use in query manager.</a:t>
            </a:r>
          </a:p>
        </p:txBody>
      </p:sp>
      <p:grpSp>
        <p:nvGrpSpPr>
          <p:cNvPr id="7" name="Group 6"/>
          <p:cNvGrpSpPr/>
          <p:nvPr/>
        </p:nvGrpSpPr>
        <p:grpSpPr>
          <a:xfrm>
            <a:off x="4099560" y="4144784"/>
            <a:ext cx="1011408" cy="1006340"/>
            <a:chOff x="2621408" y="4395478"/>
            <a:chExt cx="1274731" cy="472770"/>
          </a:xfrm>
        </p:grpSpPr>
        <p:sp>
          <p:nvSpPr>
            <p:cNvPr id="8" name="Rectangle 7"/>
            <p:cNvSpPr/>
            <p:nvPr/>
          </p:nvSpPr>
          <p:spPr>
            <a:xfrm>
              <a:off x="3606708" y="4395478"/>
              <a:ext cx="289431" cy="400110"/>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9" name="Rectangle 8"/>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itle 4"/>
          <p:cNvSpPr>
            <a:spLocks noGrp="1"/>
          </p:cNvSpPr>
          <p:nvPr>
            <p:ph type="title"/>
          </p:nvPr>
        </p:nvSpPr>
        <p:spPr>
          <a:xfrm>
            <a:off x="768240" y="0"/>
            <a:ext cx="7290054" cy="1499616"/>
          </a:xfrm>
        </p:spPr>
        <p:txBody>
          <a:bodyPr>
            <a:normAutofit/>
          </a:bodyPr>
          <a:lstStyle/>
          <a:p>
            <a:r>
              <a:rPr lang="en-CA" sz="4000" dirty="0" smtClean="0"/>
              <a:t>PROMPTS</a:t>
            </a:r>
            <a:endParaRPr lang="en-CA" sz="4000" dirty="0"/>
          </a:p>
        </p:txBody>
      </p:sp>
    </p:spTree>
    <p:extLst>
      <p:ext uri="{BB962C8B-B14F-4D97-AF65-F5344CB8AC3E}">
        <p14:creationId xmlns:p14="http://schemas.microsoft.com/office/powerpoint/2010/main" val="251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Content Placeholder 2"/>
          <p:cNvSpPr txBox="1">
            <a:spLocks/>
          </p:cNvSpPr>
          <p:nvPr/>
        </p:nvSpPr>
        <p:spPr>
          <a:xfrm>
            <a:off x="768222" y="1232987"/>
            <a:ext cx="7290055" cy="1697604"/>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The report will then open in your requested format.  Below is a report example.</a:t>
            </a:r>
          </a:p>
        </p:txBody>
      </p:sp>
      <p:sp>
        <p:nvSpPr>
          <p:cNvPr id="7" name="Title 4"/>
          <p:cNvSpPr>
            <a:spLocks noGrp="1"/>
          </p:cNvSpPr>
          <p:nvPr>
            <p:ph type="title"/>
          </p:nvPr>
        </p:nvSpPr>
        <p:spPr>
          <a:xfrm>
            <a:off x="768240" y="0"/>
            <a:ext cx="7290054" cy="1499616"/>
          </a:xfrm>
        </p:spPr>
        <p:txBody>
          <a:bodyPr>
            <a:normAutofit/>
          </a:bodyPr>
          <a:lstStyle/>
          <a:p>
            <a:r>
              <a:rPr lang="en-CA" sz="4000" dirty="0" smtClean="0"/>
              <a:t>EXAMPLE</a:t>
            </a:r>
            <a:endParaRPr lang="en-CA" sz="4000" dirty="0"/>
          </a:p>
        </p:txBody>
      </p:sp>
      <p:pic>
        <p:nvPicPr>
          <p:cNvPr id="8" name="Content Placeholder 7"/>
          <p:cNvPicPr>
            <a:picLocks noGrp="1" noChangeAspect="1"/>
          </p:cNvPicPr>
          <p:nvPr>
            <p:ph idx="1"/>
          </p:nvPr>
        </p:nvPicPr>
        <p:blipFill>
          <a:blip r:embed="rId2"/>
          <a:stretch>
            <a:fillRect/>
          </a:stretch>
        </p:blipFill>
        <p:spPr>
          <a:xfrm>
            <a:off x="2731471" y="1808808"/>
            <a:ext cx="3639466" cy="43527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897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spcBef>
                <a:spcPts val="0"/>
              </a:spcBef>
            </a:pPr>
            <a:r>
              <a:rPr lang="en-US" dirty="0" smtClean="0"/>
              <a:t>2. How </a:t>
            </a:r>
            <a:r>
              <a:rPr lang="en-US" dirty="0"/>
              <a:t>to set </a:t>
            </a:r>
            <a:r>
              <a:rPr lang="en-US" dirty="0" smtClean="0"/>
              <a:t>up the </a:t>
            </a:r>
            <a:r>
              <a:rPr lang="en-US" dirty="0"/>
              <a:t>report</a:t>
            </a:r>
          </a:p>
        </p:txBody>
      </p:sp>
      <p:sp>
        <p:nvSpPr>
          <p:cNvPr id="3" name="Subtitle 2"/>
          <p:cNvSpPr>
            <a:spLocks noGrp="1"/>
          </p:cNvSpPr>
          <p:nvPr>
            <p:ph type="subTitle" idx="1"/>
          </p:nvPr>
        </p:nvSpPr>
        <p:spPr/>
        <p:txBody>
          <a:bodyPr/>
          <a:lstStyle/>
          <a:p>
            <a:r>
              <a:rPr lang="en-US" dirty="0" smtClean="0"/>
              <a:t>This section details how to set up the report</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0758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5" name="Title 4"/>
          <p:cNvSpPr>
            <a:spLocks noGrp="1"/>
          </p:cNvSpPr>
          <p:nvPr>
            <p:ph type="title"/>
          </p:nvPr>
        </p:nvSpPr>
        <p:spPr/>
        <p:txBody>
          <a:bodyPr>
            <a:normAutofit/>
          </a:bodyPr>
          <a:lstStyle/>
          <a:p>
            <a:r>
              <a:rPr lang="en-CA" sz="4000" dirty="0" err="1" smtClean="0"/>
              <a:t>qUERY</a:t>
            </a:r>
            <a:endParaRPr lang="en-CA" sz="4000" dirty="0"/>
          </a:p>
        </p:txBody>
      </p:sp>
      <p:sp>
        <p:nvSpPr>
          <p:cNvPr id="7" name="Content Placeholder 2"/>
          <p:cNvSpPr txBox="1">
            <a:spLocks/>
          </p:cNvSpPr>
          <p:nvPr/>
        </p:nvSpPr>
        <p:spPr>
          <a:xfrm>
            <a:off x="768095" y="2266088"/>
            <a:ext cx="7290055" cy="402336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The first thing you need to do is to create a query that contains the data you wish to pull in to your report.</a:t>
            </a:r>
            <a:endParaRPr lang="en-US" dirty="0"/>
          </a:p>
          <a:p>
            <a:r>
              <a:rPr lang="en-US" sz="1800" i="1" dirty="0" smtClean="0"/>
              <a:t>We will not go over the creation of the query and the use of query manager in this presentation as that is a large and complex session in itself. </a:t>
            </a:r>
            <a:endParaRPr lang="en-US" sz="1800" i="1" dirty="0"/>
          </a:p>
        </p:txBody>
      </p:sp>
      <p:sp>
        <p:nvSpPr>
          <p:cNvPr id="3" name="TextBox 2"/>
          <p:cNvSpPr txBox="1"/>
          <p:nvPr/>
        </p:nvSpPr>
        <p:spPr>
          <a:xfrm>
            <a:off x="768095" y="4164084"/>
            <a:ext cx="729005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NOTE</a:t>
            </a:r>
            <a:endParaRPr lang="en-US" b="1" dirty="0"/>
          </a:p>
          <a:p>
            <a:r>
              <a:rPr lang="en-US" dirty="0" smtClean="0"/>
              <a:t>Your query </a:t>
            </a:r>
            <a:r>
              <a:rPr lang="en-US" dirty="0"/>
              <a:t>can pull more data that you </a:t>
            </a:r>
            <a:r>
              <a:rPr lang="en-US" dirty="0" smtClean="0"/>
              <a:t>may need </a:t>
            </a:r>
            <a:r>
              <a:rPr lang="en-US" dirty="0"/>
              <a:t>as you </a:t>
            </a:r>
            <a:r>
              <a:rPr lang="en-US" dirty="0" smtClean="0"/>
              <a:t>are able to </a:t>
            </a:r>
            <a:r>
              <a:rPr lang="en-US" dirty="0"/>
              <a:t>add criteria </a:t>
            </a:r>
            <a:r>
              <a:rPr lang="en-US" dirty="0" smtClean="0"/>
              <a:t>within </a:t>
            </a:r>
            <a:r>
              <a:rPr lang="en-US" dirty="0"/>
              <a:t>your </a:t>
            </a:r>
            <a:r>
              <a:rPr lang="en-US" dirty="0" smtClean="0"/>
              <a:t>report template</a:t>
            </a:r>
            <a:r>
              <a:rPr lang="en-US" dirty="0"/>
              <a:t>.</a:t>
            </a:r>
          </a:p>
          <a:p>
            <a:endParaRPr lang="en-CA" dirty="0"/>
          </a:p>
        </p:txBody>
      </p:sp>
    </p:spTree>
    <p:extLst>
      <p:ext uri="{BB962C8B-B14F-4D97-AF65-F5344CB8AC3E}">
        <p14:creationId xmlns:p14="http://schemas.microsoft.com/office/powerpoint/2010/main" val="7483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Canada Alliance   5-7 November 2017</a:t>
            </a:r>
          </a:p>
        </p:txBody>
      </p:sp>
      <p:pic>
        <p:nvPicPr>
          <p:cNvPr id="8" name="Content Placeholder 7"/>
          <p:cNvPicPr>
            <a:picLocks noGrp="1" noChangeAspect="1"/>
          </p:cNvPicPr>
          <p:nvPr>
            <p:ph idx="1"/>
          </p:nvPr>
        </p:nvPicPr>
        <p:blipFill>
          <a:blip r:embed="rId2"/>
          <a:stretch>
            <a:fillRect/>
          </a:stretch>
        </p:blipFill>
        <p:spPr>
          <a:xfrm>
            <a:off x="768240" y="3023085"/>
            <a:ext cx="6190476" cy="3447619"/>
          </a:xfrm>
          <a:prstGeom prst="rect">
            <a:avLst/>
          </a:prstGeom>
        </p:spPr>
      </p:pic>
      <p:sp>
        <p:nvSpPr>
          <p:cNvPr id="6" name="Content Placeholder 2"/>
          <p:cNvSpPr txBox="1">
            <a:spLocks/>
          </p:cNvSpPr>
          <p:nvPr/>
        </p:nvSpPr>
        <p:spPr>
          <a:xfrm>
            <a:off x="781285" y="1192265"/>
            <a:ext cx="7290055" cy="1458397"/>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CA" dirty="0" smtClean="0"/>
              <a:t>After you have created your query, you can start </a:t>
            </a:r>
            <a:r>
              <a:rPr lang="en-CA" dirty="0"/>
              <a:t>creating your </a:t>
            </a:r>
            <a:r>
              <a:rPr lang="en-CA" dirty="0" smtClean="0"/>
              <a:t>report </a:t>
            </a:r>
            <a:endParaRPr lang="en-US" dirty="0" smtClean="0"/>
          </a:p>
          <a:p>
            <a:pPr marL="457200" indent="-457200">
              <a:buFont typeface="+mj-lt"/>
              <a:buAutoNum type="arabicPeriod"/>
            </a:pPr>
            <a:r>
              <a:rPr lang="en-US" dirty="0" smtClean="0"/>
              <a:t>Navigate to: </a:t>
            </a:r>
            <a:r>
              <a:rPr lang="en-US" b="1" dirty="0" smtClean="0"/>
              <a:t>Reporting tools &gt; BI Publisher &gt; Report Definition.</a:t>
            </a:r>
          </a:p>
          <a:p>
            <a:pPr marL="457200" indent="-457200">
              <a:buFont typeface="+mj-lt"/>
              <a:buAutoNum type="arabicPeriod"/>
            </a:pPr>
            <a:r>
              <a:rPr lang="en-US" dirty="0" smtClean="0"/>
              <a:t>Then select ‘</a:t>
            </a:r>
            <a:r>
              <a:rPr lang="en-US" i="1" dirty="0" smtClean="0"/>
              <a:t>Add a New Value</a:t>
            </a:r>
            <a:r>
              <a:rPr lang="en-US" dirty="0" smtClean="0"/>
              <a:t>’.</a:t>
            </a:r>
            <a:endParaRPr lang="en-US" dirty="0"/>
          </a:p>
        </p:txBody>
      </p:sp>
      <p:sp>
        <p:nvSpPr>
          <p:cNvPr id="10" name="Title 1"/>
          <p:cNvSpPr>
            <a:spLocks noGrp="1"/>
          </p:cNvSpPr>
          <p:nvPr>
            <p:ph type="title"/>
          </p:nvPr>
        </p:nvSpPr>
        <p:spPr>
          <a:xfrm>
            <a:off x="768240" y="412328"/>
            <a:ext cx="7290054" cy="886947"/>
          </a:xfrm>
        </p:spPr>
        <p:txBody>
          <a:bodyPr/>
          <a:lstStyle/>
          <a:p>
            <a:r>
              <a:rPr lang="en-US" sz="4000" dirty="0" smtClean="0"/>
              <a:t>Building</a:t>
            </a:r>
            <a:r>
              <a:rPr lang="en-US" dirty="0" smtClean="0"/>
              <a:t> </a:t>
            </a:r>
            <a:r>
              <a:rPr lang="en-US" sz="4000" dirty="0" smtClean="0"/>
              <a:t>the report</a:t>
            </a:r>
            <a:endParaRPr lang="en-US" dirty="0"/>
          </a:p>
        </p:txBody>
      </p:sp>
      <p:grpSp>
        <p:nvGrpSpPr>
          <p:cNvPr id="16" name="Group 15"/>
          <p:cNvGrpSpPr/>
          <p:nvPr/>
        </p:nvGrpSpPr>
        <p:grpSpPr>
          <a:xfrm>
            <a:off x="2511135" y="3427012"/>
            <a:ext cx="3533563" cy="485030"/>
            <a:chOff x="3137581" y="3427012"/>
            <a:chExt cx="3533563" cy="485030"/>
          </a:xfrm>
        </p:grpSpPr>
        <p:sp>
          <p:nvSpPr>
            <p:cNvPr id="12" name="Rectangle 11"/>
            <p:cNvSpPr/>
            <p:nvPr/>
          </p:nvSpPr>
          <p:spPr>
            <a:xfrm>
              <a:off x="3137581" y="3469472"/>
              <a:ext cx="289431" cy="40011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Rectangle 13"/>
            <p:cNvSpPr/>
            <p:nvPr/>
          </p:nvSpPr>
          <p:spPr>
            <a:xfrm>
              <a:off x="3137581" y="3427012"/>
              <a:ext cx="3533563" cy="485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p:cNvGrpSpPr/>
          <p:nvPr/>
        </p:nvGrpSpPr>
        <p:grpSpPr>
          <a:xfrm>
            <a:off x="1994962" y="4374472"/>
            <a:ext cx="1274731" cy="437790"/>
            <a:chOff x="2621408" y="4414722"/>
            <a:chExt cx="1274731" cy="453526"/>
          </a:xfrm>
        </p:grpSpPr>
        <p:sp>
          <p:nvSpPr>
            <p:cNvPr id="13" name="Rectangle 12"/>
            <p:cNvSpPr/>
            <p:nvPr/>
          </p:nvSpPr>
          <p:spPr>
            <a:xfrm>
              <a:off x="3552502" y="4441430"/>
              <a:ext cx="289431" cy="40011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5" name="Rectangle 14"/>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extBox 1"/>
          <p:cNvSpPr txBox="1"/>
          <p:nvPr/>
        </p:nvSpPr>
        <p:spPr>
          <a:xfrm>
            <a:off x="7174961" y="2547664"/>
            <a:ext cx="1611592"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smtClean="0"/>
              <a:t>NOTE</a:t>
            </a:r>
          </a:p>
          <a:p>
            <a:r>
              <a:rPr lang="en-US" dirty="0" smtClean="0"/>
              <a:t>You have </a:t>
            </a:r>
            <a:r>
              <a:rPr lang="en-US" dirty="0"/>
              <a:t>to </a:t>
            </a:r>
            <a:r>
              <a:rPr lang="en-US" dirty="0" smtClean="0"/>
              <a:t>create the </a:t>
            </a:r>
            <a:r>
              <a:rPr lang="en-US" i="1" dirty="0" smtClean="0"/>
              <a:t>report definition </a:t>
            </a:r>
            <a:r>
              <a:rPr lang="en-US" dirty="0" smtClean="0"/>
              <a:t>first as you need to pull the sample file from it to create your </a:t>
            </a:r>
            <a:r>
              <a:rPr lang="en-US" i="1" dirty="0" smtClean="0"/>
              <a:t>report template</a:t>
            </a:r>
            <a:endParaRPr lang="en-US" i="1" dirty="0"/>
          </a:p>
          <a:p>
            <a:endParaRPr lang="en-CA" dirty="0"/>
          </a:p>
        </p:txBody>
      </p:sp>
    </p:spTree>
    <p:extLst>
      <p:ext uri="{BB962C8B-B14F-4D97-AF65-F5344CB8AC3E}">
        <p14:creationId xmlns:p14="http://schemas.microsoft.com/office/powerpoint/2010/main" val="1569887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pic>
        <p:nvPicPr>
          <p:cNvPr id="8" name="Content Placeholder 7"/>
          <p:cNvPicPr>
            <a:picLocks noGrp="1" noChangeAspect="1"/>
          </p:cNvPicPr>
          <p:nvPr>
            <p:ph idx="1"/>
          </p:nvPr>
        </p:nvPicPr>
        <p:blipFill>
          <a:blip r:embed="rId2"/>
          <a:stretch>
            <a:fillRect/>
          </a:stretch>
        </p:blipFill>
        <p:spPr>
          <a:xfrm>
            <a:off x="1758893" y="3101316"/>
            <a:ext cx="5619048" cy="3228571"/>
          </a:xfrm>
          <a:prstGeom prst="rect">
            <a:avLst/>
          </a:prstGeom>
        </p:spPr>
      </p:pic>
      <p:sp>
        <p:nvSpPr>
          <p:cNvPr id="5" name="Content Placeholder 2"/>
          <p:cNvSpPr txBox="1">
            <a:spLocks/>
          </p:cNvSpPr>
          <p:nvPr/>
        </p:nvSpPr>
        <p:spPr>
          <a:xfrm>
            <a:off x="923390" y="1144762"/>
            <a:ext cx="7290055" cy="1815737"/>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Font typeface="+mj-lt"/>
              <a:buAutoNum type="arabicPeriod"/>
            </a:pPr>
            <a:r>
              <a:rPr lang="en-US" dirty="0" smtClean="0"/>
              <a:t>You will then need to name your report.</a:t>
            </a:r>
          </a:p>
          <a:p>
            <a:pPr marL="457200" indent="-457200">
              <a:buFont typeface="+mj-lt"/>
              <a:buAutoNum type="arabicPeriod"/>
            </a:pPr>
            <a:r>
              <a:rPr lang="en-US" dirty="0" smtClean="0"/>
              <a:t>Select the data source type of ‘</a:t>
            </a:r>
            <a:r>
              <a:rPr lang="en-US" i="1" dirty="0" smtClean="0"/>
              <a:t>Query</a:t>
            </a:r>
            <a:r>
              <a:rPr lang="en-US" dirty="0" smtClean="0"/>
              <a:t>’.</a:t>
            </a:r>
          </a:p>
          <a:p>
            <a:pPr marL="457200" indent="-457200">
              <a:buFont typeface="+mj-lt"/>
              <a:buAutoNum type="arabicPeriod"/>
            </a:pPr>
            <a:r>
              <a:rPr lang="en-US" dirty="0" smtClean="0"/>
              <a:t>Enter the query name you created. </a:t>
            </a:r>
          </a:p>
          <a:p>
            <a:pPr marL="457200" indent="-457200">
              <a:buFont typeface="+mj-lt"/>
              <a:buAutoNum type="arabicPeriod"/>
            </a:pPr>
            <a:r>
              <a:rPr lang="en-US" dirty="0" smtClean="0"/>
              <a:t>Then hit ‘</a:t>
            </a:r>
            <a:r>
              <a:rPr lang="en-US" i="1" dirty="0" smtClean="0"/>
              <a:t>Add</a:t>
            </a:r>
            <a:r>
              <a:rPr lang="en-US" dirty="0" smtClean="0"/>
              <a:t>’ to create your report.</a:t>
            </a:r>
            <a:endParaRPr lang="en-US" dirty="0"/>
          </a:p>
        </p:txBody>
      </p:sp>
      <p:sp>
        <p:nvSpPr>
          <p:cNvPr id="11" name="Title 1"/>
          <p:cNvSpPr>
            <a:spLocks noGrp="1"/>
          </p:cNvSpPr>
          <p:nvPr>
            <p:ph type="title"/>
          </p:nvPr>
        </p:nvSpPr>
        <p:spPr>
          <a:xfrm>
            <a:off x="923390" y="405486"/>
            <a:ext cx="7290054" cy="886947"/>
          </a:xfrm>
        </p:spPr>
        <p:txBody>
          <a:bodyPr>
            <a:normAutofit/>
          </a:bodyPr>
          <a:lstStyle/>
          <a:p>
            <a:r>
              <a:rPr lang="en-US" sz="4000" dirty="0" smtClean="0"/>
              <a:t>Defining the report</a:t>
            </a:r>
            <a:endParaRPr lang="en-US" sz="4000" dirty="0"/>
          </a:p>
        </p:txBody>
      </p:sp>
      <p:grpSp>
        <p:nvGrpSpPr>
          <p:cNvPr id="13" name="Group 12"/>
          <p:cNvGrpSpPr/>
          <p:nvPr/>
        </p:nvGrpSpPr>
        <p:grpSpPr>
          <a:xfrm>
            <a:off x="2854518" y="4540962"/>
            <a:ext cx="2158369" cy="400110"/>
            <a:chOff x="4512775" y="3473985"/>
            <a:chExt cx="2158369" cy="559747"/>
          </a:xfrm>
        </p:grpSpPr>
        <p:sp>
          <p:nvSpPr>
            <p:cNvPr id="14" name="Rectangle 13"/>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5" name="Rectangle 14"/>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1478732" y="5279595"/>
            <a:ext cx="1161101" cy="415362"/>
            <a:chOff x="3137581" y="3358674"/>
            <a:chExt cx="3533563" cy="553367"/>
          </a:xfrm>
        </p:grpSpPr>
        <p:sp>
          <p:nvSpPr>
            <p:cNvPr id="17" name="Rectangle 16"/>
            <p:cNvSpPr/>
            <p:nvPr/>
          </p:nvSpPr>
          <p:spPr>
            <a:xfrm>
              <a:off x="3203639" y="3358674"/>
              <a:ext cx="886887" cy="550940"/>
            </a:xfrm>
            <a:prstGeom prst="rect">
              <a:avLst/>
            </a:prstGeom>
            <a:noFill/>
          </p:spPr>
          <p:txBody>
            <a:bodyPr wrap="square" lIns="91440" tIns="45720" rIns="91440" bIns="45720">
              <a:spAutoFit/>
            </a:bodyPr>
            <a:lstStyle/>
            <a:p>
              <a:pPr algn="ctr"/>
              <a:r>
                <a:rPr lang="en-US" sz="2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4</a:t>
              </a:r>
              <a:endPar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8" name="Rectangle 17"/>
            <p:cNvSpPr/>
            <p:nvPr/>
          </p:nvSpPr>
          <p:spPr>
            <a:xfrm>
              <a:off x="3137581" y="3473747"/>
              <a:ext cx="3533563" cy="438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1478733" y="4780243"/>
            <a:ext cx="2727507" cy="400110"/>
            <a:chOff x="3127719" y="3462050"/>
            <a:chExt cx="3543425" cy="559747"/>
          </a:xfrm>
        </p:grpSpPr>
        <p:sp>
          <p:nvSpPr>
            <p:cNvPr id="20" name="Rectangle 19"/>
            <p:cNvSpPr/>
            <p:nvPr/>
          </p:nvSpPr>
          <p:spPr>
            <a:xfrm>
              <a:off x="3127719" y="3462050"/>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1" name="Rectangle 20"/>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p:cNvGrpSpPr/>
          <p:nvPr/>
        </p:nvGrpSpPr>
        <p:grpSpPr>
          <a:xfrm>
            <a:off x="2854517" y="5042597"/>
            <a:ext cx="2525667" cy="400110"/>
            <a:chOff x="3137581" y="3473785"/>
            <a:chExt cx="2771909" cy="559747"/>
          </a:xfrm>
        </p:grpSpPr>
        <p:sp>
          <p:nvSpPr>
            <p:cNvPr id="23" name="Rectangle 22"/>
            <p:cNvSpPr/>
            <p:nvPr/>
          </p:nvSpPr>
          <p:spPr>
            <a:xfrm>
              <a:off x="5620059" y="34737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4" name="Rectangle 23"/>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066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7" name="TextBox 6"/>
          <p:cNvSpPr txBox="1"/>
          <p:nvPr/>
        </p:nvSpPr>
        <p:spPr>
          <a:xfrm>
            <a:off x="652561" y="1112713"/>
            <a:ext cx="2833922" cy="5355312"/>
          </a:xfrm>
          <a:prstGeom prst="rect">
            <a:avLst/>
          </a:prstGeom>
          <a:noFill/>
        </p:spPr>
        <p:txBody>
          <a:bodyPr wrap="square" rtlCol="0">
            <a:spAutoFit/>
          </a:bodyPr>
          <a:lstStyle/>
          <a:p>
            <a:r>
              <a:rPr lang="en-CA" dirty="0" smtClean="0"/>
              <a:t>On the first tab ‘</a:t>
            </a:r>
            <a:r>
              <a:rPr lang="en-CA" i="1" dirty="0" smtClean="0"/>
              <a:t>Definition</a:t>
            </a:r>
            <a:r>
              <a:rPr lang="en-CA" dirty="0" smtClean="0"/>
              <a:t>’ you will need to add some basic details as below:</a:t>
            </a:r>
          </a:p>
          <a:p>
            <a:endParaRPr lang="en-CA" dirty="0" smtClean="0"/>
          </a:p>
          <a:p>
            <a:pPr marL="342900" indent="-342900">
              <a:buClr>
                <a:srgbClr val="C00000"/>
              </a:buClr>
              <a:buFont typeface="+mj-lt"/>
              <a:buAutoNum type="arabicPeriod"/>
            </a:pPr>
            <a:r>
              <a:rPr lang="en-CA" b="1" dirty="0" smtClean="0"/>
              <a:t>Report Description </a:t>
            </a:r>
            <a:r>
              <a:rPr lang="en-CA" dirty="0" smtClean="0"/>
              <a:t>– This is the description that will display to users.</a:t>
            </a:r>
          </a:p>
          <a:p>
            <a:pPr marL="342900" indent="-342900">
              <a:buClr>
                <a:srgbClr val="C00000"/>
              </a:buClr>
              <a:buFont typeface="+mj-lt"/>
              <a:buAutoNum type="arabicPeriod"/>
            </a:pPr>
            <a:r>
              <a:rPr lang="en-CA" b="1" dirty="0" smtClean="0"/>
              <a:t>Report Status </a:t>
            </a:r>
            <a:r>
              <a:rPr lang="en-CA" dirty="0" smtClean="0"/>
              <a:t>– change this to ‘</a:t>
            </a:r>
            <a:r>
              <a:rPr lang="en-CA" i="1" dirty="0" smtClean="0"/>
              <a:t>Active</a:t>
            </a:r>
            <a:r>
              <a:rPr lang="en-CA" dirty="0" smtClean="0"/>
              <a:t>’.</a:t>
            </a:r>
          </a:p>
          <a:p>
            <a:pPr marL="342900" indent="-342900">
              <a:buClr>
                <a:srgbClr val="C00000"/>
              </a:buClr>
              <a:buFont typeface="+mj-lt"/>
              <a:buAutoNum type="arabicPeriod"/>
            </a:pPr>
            <a:r>
              <a:rPr lang="en-CA" b="1" dirty="0" smtClean="0"/>
              <a:t>Report category ID </a:t>
            </a:r>
            <a:r>
              <a:rPr lang="en-CA" dirty="0" smtClean="0"/>
              <a:t>– This is used by security and it will be explained in section 5 of this presentation.</a:t>
            </a:r>
          </a:p>
          <a:p>
            <a:pPr marL="342900" indent="-342900">
              <a:buClr>
                <a:srgbClr val="C00000"/>
              </a:buClr>
              <a:buFont typeface="+mj-lt"/>
              <a:buAutoNum type="arabicPeriod"/>
            </a:pPr>
            <a:r>
              <a:rPr lang="en-CA" b="1" dirty="0"/>
              <a:t>O</a:t>
            </a:r>
            <a:r>
              <a:rPr lang="en-CA" b="1" dirty="0" smtClean="0"/>
              <a:t>wner ID- </a:t>
            </a:r>
            <a:r>
              <a:rPr lang="en-CA" dirty="0" smtClean="0"/>
              <a:t>We default all our reports to ‘</a:t>
            </a:r>
            <a:r>
              <a:rPr lang="en-CA" i="1" dirty="0" err="1" smtClean="0"/>
              <a:t>PeopleTools</a:t>
            </a:r>
            <a:r>
              <a:rPr lang="en-CA" dirty="0" smtClean="0"/>
              <a:t>’.</a:t>
            </a:r>
          </a:p>
          <a:p>
            <a:endParaRPr lang="en-CA" dirty="0"/>
          </a:p>
          <a:p>
            <a:endParaRPr lang="en-CA" dirty="0"/>
          </a:p>
        </p:txBody>
      </p:sp>
      <p:pic>
        <p:nvPicPr>
          <p:cNvPr id="3" name="Content Placeholder 2"/>
          <p:cNvPicPr>
            <a:picLocks noGrp="1" noChangeAspect="1"/>
          </p:cNvPicPr>
          <p:nvPr>
            <p:ph idx="1"/>
          </p:nvPr>
        </p:nvPicPr>
        <p:blipFill>
          <a:blip r:embed="rId3"/>
          <a:stretch>
            <a:fillRect/>
          </a:stretch>
        </p:blipFill>
        <p:spPr>
          <a:xfrm>
            <a:off x="3632200" y="1336915"/>
            <a:ext cx="4824698" cy="4786887"/>
          </a:xfrm>
          <a:prstGeom prst="rect">
            <a:avLst/>
          </a:prstGeom>
        </p:spPr>
      </p:pic>
      <p:grpSp>
        <p:nvGrpSpPr>
          <p:cNvPr id="10" name="Group 9"/>
          <p:cNvGrpSpPr/>
          <p:nvPr/>
        </p:nvGrpSpPr>
        <p:grpSpPr>
          <a:xfrm>
            <a:off x="4853523" y="3395979"/>
            <a:ext cx="2398063" cy="400110"/>
            <a:chOff x="4512775" y="3473985"/>
            <a:chExt cx="2158369" cy="559747"/>
          </a:xfrm>
        </p:grpSpPr>
        <p:sp>
          <p:nvSpPr>
            <p:cNvPr id="11" name="Rectangle 10"/>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2" name="Rectangle 11"/>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4005246" y="4028900"/>
            <a:ext cx="2540885" cy="461665"/>
            <a:chOff x="2952189" y="3266590"/>
            <a:chExt cx="3718955" cy="819429"/>
          </a:xfrm>
        </p:grpSpPr>
        <p:sp>
          <p:nvSpPr>
            <p:cNvPr id="17" name="Rectangle 16"/>
            <p:cNvSpPr/>
            <p:nvPr/>
          </p:nvSpPr>
          <p:spPr>
            <a:xfrm>
              <a:off x="2952189" y="3266590"/>
              <a:ext cx="792753" cy="819429"/>
            </a:xfrm>
            <a:prstGeom prst="rect">
              <a:avLst/>
            </a:prstGeom>
            <a:noFill/>
          </p:spPr>
          <p:txBody>
            <a:bodyPr wrap="square" lIns="91440" tIns="45720" rIns="91440" bIns="45720">
              <a:spAutoFit/>
            </a:bodyPr>
            <a:lstStyle/>
            <a:p>
              <a:pPr algn="ctr"/>
              <a:r>
                <a:rPr lang="en-US" sz="2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4</a:t>
              </a:r>
              <a:endParaRPr lang="en-US" sz="24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8" name="Rectangle 17"/>
            <p:cNvSpPr/>
            <p:nvPr/>
          </p:nvSpPr>
          <p:spPr>
            <a:xfrm>
              <a:off x="3137581" y="3514120"/>
              <a:ext cx="3533563" cy="37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4014577" y="3626958"/>
            <a:ext cx="2120627" cy="344507"/>
            <a:chOff x="3127719" y="3436212"/>
            <a:chExt cx="3543425" cy="559747"/>
          </a:xfrm>
        </p:grpSpPr>
        <p:sp>
          <p:nvSpPr>
            <p:cNvPr id="20" name="Rectangle 19"/>
            <p:cNvSpPr/>
            <p:nvPr/>
          </p:nvSpPr>
          <p:spPr>
            <a:xfrm>
              <a:off x="3127719" y="3436212"/>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1" name="Rectangle 20"/>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p:cNvGrpSpPr/>
          <p:nvPr/>
        </p:nvGrpSpPr>
        <p:grpSpPr>
          <a:xfrm>
            <a:off x="4804272" y="3819656"/>
            <a:ext cx="2447313" cy="354783"/>
            <a:chOff x="3137582" y="3423609"/>
            <a:chExt cx="2562473" cy="559747"/>
          </a:xfrm>
        </p:grpSpPr>
        <p:sp>
          <p:nvSpPr>
            <p:cNvPr id="23" name="Rectangle 22"/>
            <p:cNvSpPr/>
            <p:nvPr/>
          </p:nvSpPr>
          <p:spPr>
            <a:xfrm>
              <a:off x="5410623" y="3423609"/>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4" name="Rectangle 23"/>
            <p:cNvSpPr/>
            <p:nvPr/>
          </p:nvSpPr>
          <p:spPr>
            <a:xfrm>
              <a:off x="3137582" y="3617521"/>
              <a:ext cx="2562473" cy="322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5" name="Title 1"/>
          <p:cNvSpPr>
            <a:spLocks noGrp="1"/>
          </p:cNvSpPr>
          <p:nvPr>
            <p:ph type="title"/>
          </p:nvPr>
        </p:nvSpPr>
        <p:spPr>
          <a:xfrm>
            <a:off x="636201" y="315842"/>
            <a:ext cx="7290054" cy="886947"/>
          </a:xfrm>
        </p:spPr>
        <p:txBody>
          <a:bodyPr/>
          <a:lstStyle/>
          <a:p>
            <a:r>
              <a:rPr lang="en-US" sz="4000" dirty="0" smtClean="0"/>
              <a:t>REPORT PROPERTIES</a:t>
            </a:r>
            <a:endParaRPr lang="en-US" dirty="0"/>
          </a:p>
        </p:txBody>
      </p:sp>
    </p:spTree>
    <p:extLst>
      <p:ext uri="{BB962C8B-B14F-4D97-AF65-F5344CB8AC3E}">
        <p14:creationId xmlns:p14="http://schemas.microsoft.com/office/powerpoint/2010/main" val="14978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40827" y="2538144"/>
            <a:ext cx="5572223" cy="3770581"/>
          </a:xfrm>
          <a:prstGeom prst="rect">
            <a:avLst/>
          </a:prstGeom>
        </p:spPr>
      </p:pic>
      <p:sp>
        <p:nvSpPr>
          <p:cNvPr id="4" name="Footer Placeholder 3"/>
          <p:cNvSpPr>
            <a:spLocks noGrp="1"/>
          </p:cNvSpPr>
          <p:nvPr>
            <p:ph type="ftr" sz="quarter" idx="11"/>
          </p:nvPr>
        </p:nvSpPr>
        <p:spPr/>
        <p:txBody>
          <a:bodyPr/>
          <a:lstStyle/>
          <a:p>
            <a:r>
              <a:rPr lang="en-US" dirty="0"/>
              <a:t>Canada Alliance   5-7 November 2017</a:t>
            </a:r>
          </a:p>
        </p:txBody>
      </p:sp>
      <p:sp>
        <p:nvSpPr>
          <p:cNvPr id="6" name="TextBox 5"/>
          <p:cNvSpPr txBox="1"/>
          <p:nvPr/>
        </p:nvSpPr>
        <p:spPr>
          <a:xfrm>
            <a:off x="697319" y="747965"/>
            <a:ext cx="7839852" cy="2031325"/>
          </a:xfrm>
          <a:prstGeom prst="rect">
            <a:avLst/>
          </a:prstGeom>
          <a:noFill/>
        </p:spPr>
        <p:txBody>
          <a:bodyPr wrap="square" rtlCol="0">
            <a:spAutoFit/>
          </a:bodyPr>
          <a:lstStyle/>
          <a:p>
            <a:endParaRPr lang="en-CA" dirty="0" smtClean="0"/>
          </a:p>
          <a:p>
            <a:r>
              <a:rPr lang="en-CA" dirty="0" smtClean="0"/>
              <a:t>On the second tab you will need to add details about the template (that you have not created yet – this is covered in section 3 of this presentation) and then upload it.</a:t>
            </a:r>
          </a:p>
          <a:p>
            <a:endParaRPr lang="en-CA" dirty="0" smtClean="0"/>
          </a:p>
          <a:p>
            <a:pPr marL="342900" indent="-342900">
              <a:buClr>
                <a:srgbClr val="B40404"/>
              </a:buClr>
              <a:buFont typeface="+mj-lt"/>
              <a:buAutoNum type="arabicPeriod"/>
            </a:pPr>
            <a:r>
              <a:rPr lang="en-CA" b="1" dirty="0" smtClean="0"/>
              <a:t>Description</a:t>
            </a:r>
            <a:r>
              <a:rPr lang="en-CA" dirty="0" smtClean="0"/>
              <a:t> – We match this to the description on the ‘</a:t>
            </a:r>
            <a:r>
              <a:rPr lang="en-CA" i="1" dirty="0" smtClean="0"/>
              <a:t>Definition</a:t>
            </a:r>
            <a:r>
              <a:rPr lang="en-CA" dirty="0" smtClean="0"/>
              <a:t>’ tab.</a:t>
            </a:r>
          </a:p>
          <a:p>
            <a:pPr marL="342900" indent="-342900">
              <a:buClr>
                <a:srgbClr val="B40404"/>
              </a:buClr>
              <a:buFont typeface="+mj-lt"/>
              <a:buAutoNum type="arabicPeriod"/>
            </a:pPr>
            <a:r>
              <a:rPr lang="en-CA" b="1" dirty="0" smtClean="0"/>
              <a:t>Status</a:t>
            </a:r>
            <a:r>
              <a:rPr lang="en-CA" dirty="0" smtClean="0"/>
              <a:t> – Change to ‘</a:t>
            </a:r>
            <a:r>
              <a:rPr lang="en-CA" i="1" dirty="0" smtClean="0"/>
              <a:t>Active</a:t>
            </a:r>
            <a:r>
              <a:rPr lang="en-CA" dirty="0" smtClean="0"/>
              <a:t>’.</a:t>
            </a:r>
            <a:endParaRPr lang="en-CA" dirty="0"/>
          </a:p>
          <a:p>
            <a:endParaRPr lang="en-CA" dirty="0"/>
          </a:p>
        </p:txBody>
      </p:sp>
      <p:sp>
        <p:nvSpPr>
          <p:cNvPr id="7" name="Title 1"/>
          <p:cNvSpPr>
            <a:spLocks noGrp="1"/>
          </p:cNvSpPr>
          <p:nvPr>
            <p:ph type="title"/>
          </p:nvPr>
        </p:nvSpPr>
        <p:spPr>
          <a:xfrm>
            <a:off x="697319" y="148865"/>
            <a:ext cx="7290054" cy="886947"/>
          </a:xfrm>
        </p:spPr>
        <p:txBody>
          <a:bodyPr/>
          <a:lstStyle/>
          <a:p>
            <a:r>
              <a:rPr lang="en-US" sz="4000" dirty="0" smtClean="0"/>
              <a:t>ADDING THE TEMPLATE</a:t>
            </a:r>
            <a:endParaRPr lang="en-US" dirty="0"/>
          </a:p>
        </p:txBody>
      </p:sp>
      <p:grpSp>
        <p:nvGrpSpPr>
          <p:cNvPr id="8" name="Group 7"/>
          <p:cNvGrpSpPr/>
          <p:nvPr/>
        </p:nvGrpSpPr>
        <p:grpSpPr>
          <a:xfrm>
            <a:off x="1623768" y="3800144"/>
            <a:ext cx="2226830" cy="384575"/>
            <a:chOff x="4446718" y="3484908"/>
            <a:chExt cx="2224426" cy="559747"/>
          </a:xfrm>
        </p:grpSpPr>
        <p:sp>
          <p:nvSpPr>
            <p:cNvPr id="9" name="Rectangle 8"/>
            <p:cNvSpPr/>
            <p:nvPr/>
          </p:nvSpPr>
          <p:spPr>
            <a:xfrm>
              <a:off x="4446718" y="3484908"/>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0" name="Rectangle 9"/>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10"/>
          <p:cNvGrpSpPr/>
          <p:nvPr/>
        </p:nvGrpSpPr>
        <p:grpSpPr>
          <a:xfrm>
            <a:off x="1686369" y="4561183"/>
            <a:ext cx="1339118" cy="362544"/>
            <a:chOff x="4512775" y="3461762"/>
            <a:chExt cx="2158369" cy="527682"/>
          </a:xfrm>
        </p:grpSpPr>
        <p:sp>
          <p:nvSpPr>
            <p:cNvPr id="12" name="Rectangle 11"/>
            <p:cNvSpPr/>
            <p:nvPr/>
          </p:nvSpPr>
          <p:spPr>
            <a:xfrm>
              <a:off x="4684954" y="3461762"/>
              <a:ext cx="289431" cy="527682"/>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3" name="Rectangle 12"/>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745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a:xfrm>
            <a:off x="768096" y="2931964"/>
            <a:ext cx="3566160" cy="822960"/>
          </a:xfrm>
        </p:spPr>
        <p:txBody>
          <a:bodyPr/>
          <a:lstStyle/>
          <a:p>
            <a:r>
              <a:rPr lang="en-US" dirty="0" smtClean="0"/>
              <a:t>Sam Durant</a:t>
            </a:r>
            <a:endParaRPr lang="en-US" dirty="0"/>
          </a:p>
        </p:txBody>
      </p:sp>
      <p:sp>
        <p:nvSpPr>
          <p:cNvPr id="4" name="Content Placeholder 3"/>
          <p:cNvSpPr>
            <a:spLocks noGrp="1"/>
          </p:cNvSpPr>
          <p:nvPr>
            <p:ph sz="half" idx="2"/>
          </p:nvPr>
        </p:nvSpPr>
        <p:spPr>
          <a:xfrm>
            <a:off x="768096" y="3720116"/>
            <a:ext cx="3566160" cy="1446168"/>
          </a:xfrm>
        </p:spPr>
        <p:txBody>
          <a:bodyPr>
            <a:normAutofit fontScale="92500" lnSpcReduction="20000"/>
          </a:bodyPr>
          <a:lstStyle/>
          <a:p>
            <a:r>
              <a:rPr lang="en-US" dirty="0" smtClean="0"/>
              <a:t>Business Analyst</a:t>
            </a:r>
          </a:p>
          <a:p>
            <a:r>
              <a:rPr lang="en-US" dirty="0" smtClean="0"/>
              <a:t>SIS Planning &amp; Support </a:t>
            </a:r>
            <a:r>
              <a:rPr lang="en-US" dirty="0"/>
              <a:t>O</a:t>
            </a:r>
            <a:r>
              <a:rPr lang="en-US" dirty="0" smtClean="0"/>
              <a:t>ffice</a:t>
            </a:r>
          </a:p>
          <a:p>
            <a:r>
              <a:rPr lang="en-US" dirty="0" smtClean="0"/>
              <a:t>Concordia University</a:t>
            </a:r>
            <a:endParaRPr lang="en-US" dirty="0"/>
          </a:p>
          <a:p>
            <a:r>
              <a:rPr lang="en-US" dirty="0" smtClean="0"/>
              <a:t>sam.durant@concordia.ca</a:t>
            </a:r>
            <a:endParaRPr lang="en-US" dirty="0"/>
          </a:p>
        </p:txBody>
      </p:sp>
      <p:sp>
        <p:nvSpPr>
          <p:cNvPr id="10" name="Footer Placeholder 9"/>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a:blip r:embed="rId3"/>
          <a:stretch>
            <a:fillRect/>
          </a:stretch>
        </p:blipFill>
        <p:spPr>
          <a:xfrm>
            <a:off x="4870382" y="2994253"/>
            <a:ext cx="3389698" cy="2118561"/>
          </a:xfrm>
          <a:prstGeom prst="rect">
            <a:avLst/>
          </a:prstGeom>
        </p:spPr>
      </p:pic>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89509" y="2286000"/>
            <a:ext cx="6847481" cy="4022725"/>
          </a:xfrm>
          <a:prstGeom prst="rect">
            <a:avLst/>
          </a:prstGeom>
        </p:spPr>
      </p:pic>
      <p:sp>
        <p:nvSpPr>
          <p:cNvPr id="4" name="Footer Placeholder 3"/>
          <p:cNvSpPr>
            <a:spLocks noGrp="1"/>
          </p:cNvSpPr>
          <p:nvPr>
            <p:ph type="ftr" sz="quarter" idx="11"/>
          </p:nvPr>
        </p:nvSpPr>
        <p:spPr/>
        <p:txBody>
          <a:bodyPr/>
          <a:lstStyle/>
          <a:p>
            <a:r>
              <a:rPr lang="en-US" dirty="0"/>
              <a:t>Canada Alliance   5-7 November 2017</a:t>
            </a:r>
          </a:p>
        </p:txBody>
      </p:sp>
      <p:sp>
        <p:nvSpPr>
          <p:cNvPr id="6" name="TextBox 5"/>
          <p:cNvSpPr txBox="1"/>
          <p:nvPr/>
        </p:nvSpPr>
        <p:spPr>
          <a:xfrm>
            <a:off x="798781" y="808672"/>
            <a:ext cx="7228936" cy="1754326"/>
          </a:xfrm>
          <a:prstGeom prst="rect">
            <a:avLst/>
          </a:prstGeom>
          <a:noFill/>
        </p:spPr>
        <p:txBody>
          <a:bodyPr wrap="square" rtlCol="0">
            <a:spAutoFit/>
          </a:bodyPr>
          <a:lstStyle/>
          <a:p>
            <a:pPr marL="342900" indent="-342900">
              <a:buClr>
                <a:srgbClr val="C00000"/>
              </a:buClr>
              <a:buFont typeface="+mj-lt"/>
              <a:buAutoNum type="arabicPeriod"/>
            </a:pPr>
            <a:r>
              <a:rPr lang="en-CA" dirty="0" smtClean="0"/>
              <a:t>Click the ‘</a:t>
            </a:r>
            <a:r>
              <a:rPr lang="en-CA" i="1" dirty="0" smtClean="0"/>
              <a:t>Upload</a:t>
            </a:r>
            <a:r>
              <a:rPr lang="en-CA" dirty="0" smtClean="0"/>
              <a:t>’ button and then ‘</a:t>
            </a:r>
            <a:r>
              <a:rPr lang="en-CA" i="1" dirty="0" smtClean="0"/>
              <a:t>Choose File</a:t>
            </a:r>
            <a:r>
              <a:rPr lang="en-CA" dirty="0" smtClean="0"/>
              <a:t>’.</a:t>
            </a:r>
          </a:p>
          <a:p>
            <a:pPr marL="342900" indent="-342900">
              <a:buClr>
                <a:srgbClr val="C00000"/>
              </a:buClr>
              <a:buFont typeface="+mj-lt"/>
              <a:buAutoNum type="arabicPeriod"/>
            </a:pPr>
            <a:r>
              <a:rPr lang="en-CA" dirty="0" smtClean="0"/>
              <a:t>Select the Rich Text Format (RTF) template file that you will create for the report.</a:t>
            </a:r>
            <a:endParaRPr lang="en-CA" dirty="0"/>
          </a:p>
          <a:p>
            <a:pPr>
              <a:buClr>
                <a:srgbClr val="C00000"/>
              </a:buClr>
            </a:pPr>
            <a:r>
              <a:rPr lang="en-CA" i="1" dirty="0" smtClean="0"/>
              <a:t>It is recommended to add a blank template at this point so you can save the report definition while you prepare your template.</a:t>
            </a:r>
            <a:endParaRPr lang="en-CA" i="1" dirty="0"/>
          </a:p>
          <a:p>
            <a:endParaRPr lang="en-CA" dirty="0"/>
          </a:p>
        </p:txBody>
      </p:sp>
      <p:sp>
        <p:nvSpPr>
          <p:cNvPr id="7" name="Title 1"/>
          <p:cNvSpPr>
            <a:spLocks noGrp="1"/>
          </p:cNvSpPr>
          <p:nvPr>
            <p:ph type="title"/>
          </p:nvPr>
        </p:nvSpPr>
        <p:spPr>
          <a:xfrm>
            <a:off x="697319" y="148865"/>
            <a:ext cx="7290054" cy="659807"/>
          </a:xfrm>
        </p:spPr>
        <p:txBody>
          <a:bodyPr/>
          <a:lstStyle/>
          <a:p>
            <a:r>
              <a:rPr lang="en-US" sz="4000" dirty="0" smtClean="0"/>
              <a:t>Upload THE TEMPLATE</a:t>
            </a:r>
            <a:endParaRPr lang="en-US" dirty="0"/>
          </a:p>
        </p:txBody>
      </p:sp>
      <p:grpSp>
        <p:nvGrpSpPr>
          <p:cNvPr id="8" name="Group 7"/>
          <p:cNvGrpSpPr/>
          <p:nvPr/>
        </p:nvGrpSpPr>
        <p:grpSpPr>
          <a:xfrm>
            <a:off x="5775875" y="4836678"/>
            <a:ext cx="2156479" cy="1163078"/>
            <a:chOff x="4512775" y="3617521"/>
            <a:chExt cx="2179395" cy="294522"/>
          </a:xfrm>
        </p:grpSpPr>
        <p:sp>
          <p:nvSpPr>
            <p:cNvPr id="9" name="Rectangle 8"/>
            <p:cNvSpPr/>
            <p:nvPr/>
          </p:nvSpPr>
          <p:spPr>
            <a:xfrm>
              <a:off x="6402739" y="3632169"/>
              <a:ext cx="289431" cy="101318"/>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2</a:t>
              </a:r>
            </a:p>
          </p:txBody>
        </p:sp>
        <p:sp>
          <p:nvSpPr>
            <p:cNvPr id="10" name="Rectangle 9"/>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10"/>
          <p:cNvGrpSpPr/>
          <p:nvPr/>
        </p:nvGrpSpPr>
        <p:grpSpPr>
          <a:xfrm>
            <a:off x="1976474" y="4817818"/>
            <a:ext cx="1655726" cy="424423"/>
            <a:chOff x="4512775" y="3484908"/>
            <a:chExt cx="2158369" cy="559747"/>
          </a:xfrm>
        </p:grpSpPr>
        <p:sp>
          <p:nvSpPr>
            <p:cNvPr id="12" name="Rectangle 11"/>
            <p:cNvSpPr/>
            <p:nvPr/>
          </p:nvSpPr>
          <p:spPr>
            <a:xfrm>
              <a:off x="4684954" y="3484908"/>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3" name="Rectangle 12"/>
            <p:cNvSpPr/>
            <p:nvPr/>
          </p:nvSpPr>
          <p:spPr>
            <a:xfrm>
              <a:off x="4512775" y="3617521"/>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09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TextBox 5"/>
          <p:cNvSpPr txBox="1"/>
          <p:nvPr/>
        </p:nvSpPr>
        <p:spPr>
          <a:xfrm>
            <a:off x="829358" y="919076"/>
            <a:ext cx="7228936" cy="1200329"/>
          </a:xfrm>
          <a:prstGeom prst="rect">
            <a:avLst/>
          </a:prstGeom>
          <a:noFill/>
        </p:spPr>
        <p:txBody>
          <a:bodyPr wrap="square" rtlCol="0">
            <a:spAutoFit/>
          </a:bodyPr>
          <a:lstStyle/>
          <a:p>
            <a:pPr marL="342900" indent="-342900">
              <a:buClr>
                <a:schemeClr val="accent1"/>
              </a:buClr>
              <a:buFont typeface="+mj-lt"/>
              <a:buAutoNum type="arabicPeriod"/>
            </a:pPr>
            <a:r>
              <a:rPr lang="en-CA" dirty="0" smtClean="0"/>
              <a:t>The ‘</a:t>
            </a:r>
            <a:r>
              <a:rPr lang="en-CA" i="1" dirty="0" smtClean="0"/>
              <a:t>Output</a:t>
            </a:r>
            <a:r>
              <a:rPr lang="en-CA" dirty="0" smtClean="0"/>
              <a:t>’ tab can be used to change the default setting for output </a:t>
            </a:r>
            <a:r>
              <a:rPr lang="en-CA" dirty="0"/>
              <a:t>f</a:t>
            </a:r>
            <a:r>
              <a:rPr lang="en-CA" dirty="0" smtClean="0"/>
              <a:t>ormat </a:t>
            </a:r>
            <a:r>
              <a:rPr lang="en-CA" dirty="0"/>
              <a:t>t</a:t>
            </a:r>
            <a:r>
              <a:rPr lang="en-CA" dirty="0" smtClean="0"/>
              <a:t>ype on the query report page. </a:t>
            </a:r>
          </a:p>
          <a:p>
            <a:pPr marL="342900" indent="-342900">
              <a:buClr>
                <a:schemeClr val="accent1"/>
              </a:buClr>
              <a:buFont typeface="+mj-lt"/>
              <a:buAutoNum type="arabicPeriod"/>
            </a:pPr>
            <a:r>
              <a:rPr lang="en-CA" dirty="0" smtClean="0"/>
              <a:t>You can also disable a format type if you do not want users to be able to select it.</a:t>
            </a:r>
            <a:endParaRPr lang="en-CA" dirty="0"/>
          </a:p>
        </p:txBody>
      </p:sp>
      <p:pic>
        <p:nvPicPr>
          <p:cNvPr id="3" name="Content Placeholder 2"/>
          <p:cNvPicPr>
            <a:picLocks noGrp="1" noChangeAspect="1"/>
          </p:cNvPicPr>
          <p:nvPr>
            <p:ph idx="1"/>
          </p:nvPr>
        </p:nvPicPr>
        <p:blipFill>
          <a:blip r:embed="rId2"/>
          <a:stretch>
            <a:fillRect/>
          </a:stretch>
        </p:blipFill>
        <p:spPr>
          <a:xfrm>
            <a:off x="1910704" y="2301240"/>
            <a:ext cx="5066243" cy="4022725"/>
          </a:xfrm>
          <a:prstGeom prst="rect">
            <a:avLst/>
          </a:prstGeom>
        </p:spPr>
      </p:pic>
      <p:sp>
        <p:nvSpPr>
          <p:cNvPr id="5" name="Title 1"/>
          <p:cNvSpPr>
            <a:spLocks noGrp="1"/>
          </p:cNvSpPr>
          <p:nvPr>
            <p:ph type="title"/>
          </p:nvPr>
        </p:nvSpPr>
        <p:spPr>
          <a:xfrm>
            <a:off x="697319" y="148865"/>
            <a:ext cx="7290054" cy="886947"/>
          </a:xfrm>
        </p:spPr>
        <p:txBody>
          <a:bodyPr/>
          <a:lstStyle/>
          <a:p>
            <a:r>
              <a:rPr lang="en-US" sz="4000" dirty="0" smtClean="0"/>
              <a:t>TEMPLATE settings</a:t>
            </a:r>
            <a:endParaRPr lang="en-US" dirty="0"/>
          </a:p>
        </p:txBody>
      </p:sp>
      <p:grpSp>
        <p:nvGrpSpPr>
          <p:cNvPr id="7" name="Group 6"/>
          <p:cNvGrpSpPr/>
          <p:nvPr/>
        </p:nvGrpSpPr>
        <p:grpSpPr>
          <a:xfrm>
            <a:off x="6011288" y="3849330"/>
            <a:ext cx="643772" cy="1088826"/>
            <a:chOff x="3137581" y="3603230"/>
            <a:chExt cx="2771909" cy="308813"/>
          </a:xfrm>
        </p:grpSpPr>
        <p:sp>
          <p:nvSpPr>
            <p:cNvPr id="8" name="Rectangle 7"/>
            <p:cNvSpPr/>
            <p:nvPr/>
          </p:nvSpPr>
          <p:spPr>
            <a:xfrm>
              <a:off x="5270042" y="3603230"/>
              <a:ext cx="289431" cy="113479"/>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9" name="Rectangle 8"/>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p:cNvGrpSpPr/>
          <p:nvPr/>
        </p:nvGrpSpPr>
        <p:grpSpPr>
          <a:xfrm>
            <a:off x="4798000" y="3849330"/>
            <a:ext cx="643772" cy="1088826"/>
            <a:chOff x="3137581" y="3603230"/>
            <a:chExt cx="2771909" cy="308813"/>
          </a:xfrm>
        </p:grpSpPr>
        <p:sp>
          <p:nvSpPr>
            <p:cNvPr id="11" name="Rectangle 10"/>
            <p:cNvSpPr/>
            <p:nvPr/>
          </p:nvSpPr>
          <p:spPr>
            <a:xfrm>
              <a:off x="5270042" y="3603230"/>
              <a:ext cx="289431" cy="113479"/>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2" name="Rectangle 11"/>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250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How </a:t>
            </a:r>
            <a:r>
              <a:rPr lang="en-US" dirty="0"/>
              <a:t>to create the template</a:t>
            </a:r>
          </a:p>
        </p:txBody>
      </p:sp>
      <p:sp>
        <p:nvSpPr>
          <p:cNvPr id="3" name="Subtitle 2"/>
          <p:cNvSpPr>
            <a:spLocks noGrp="1"/>
          </p:cNvSpPr>
          <p:nvPr>
            <p:ph type="subTitle" idx="1"/>
          </p:nvPr>
        </p:nvSpPr>
        <p:spPr/>
        <p:txBody>
          <a:bodyPr/>
          <a:lstStyle/>
          <a:p>
            <a:r>
              <a:rPr lang="en-US" dirty="0" smtClean="0"/>
              <a:t>This section will cover how to build the template for the report</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41434"/>
          </a:xfrm>
        </p:spPr>
        <p:txBody>
          <a:bodyPr>
            <a:normAutofit/>
          </a:bodyPr>
          <a:lstStyle/>
          <a:p>
            <a:r>
              <a:rPr lang="en-US" sz="4000" dirty="0" smtClean="0"/>
              <a:t>Creating the template</a:t>
            </a:r>
            <a:endParaRPr lang="en-US" sz="4000" dirty="0"/>
          </a:p>
        </p:txBody>
      </p:sp>
      <p:sp>
        <p:nvSpPr>
          <p:cNvPr id="3" name="Content Placeholder 2"/>
          <p:cNvSpPr>
            <a:spLocks noGrp="1"/>
          </p:cNvSpPr>
          <p:nvPr>
            <p:ph idx="1"/>
          </p:nvPr>
        </p:nvSpPr>
        <p:spPr/>
        <p:txBody>
          <a:bodyPr/>
          <a:lstStyle/>
          <a:p>
            <a:pPr marL="0" indent="0">
              <a:buNone/>
            </a:pPr>
            <a:r>
              <a:rPr lang="en-US" dirty="0" smtClean="0"/>
              <a:t>In this section we will cover how to create the template file.</a:t>
            </a:r>
          </a:p>
          <a:p>
            <a:pPr marL="0" indent="0">
              <a:buNone/>
            </a:pPr>
            <a:endParaRPr lang="en-US" dirty="0"/>
          </a:p>
          <a:p>
            <a:pPr marL="0" indent="0">
              <a:buNone/>
            </a:pPr>
            <a:r>
              <a:rPr lang="en-US" dirty="0" smtClean="0"/>
              <a:t>This will be created on word using Business Intelligence (BI) Publisher.</a:t>
            </a:r>
          </a:p>
          <a:p>
            <a:pPr marL="0" indent="0">
              <a:buNone/>
            </a:pPr>
            <a:endParaRPr lang="en-US" dirty="0" smtClean="0"/>
          </a:p>
          <a:p>
            <a:pPr marL="0" indent="0">
              <a:buNone/>
            </a:pPr>
            <a:r>
              <a:rPr lang="en-US" dirty="0" smtClean="0"/>
              <a:t>The functionality of BI publisher is very detailed and complex therefore  we will just simply address the basics of what can be done.</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6" name="Rectangle 5"/>
          <p:cNvSpPr/>
          <p:nvPr/>
        </p:nvSpPr>
        <p:spPr>
          <a:xfrm>
            <a:off x="768096" y="5107682"/>
            <a:ext cx="688792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t>NOTE</a:t>
            </a:r>
            <a:r>
              <a:rPr lang="en-US" dirty="0" smtClean="0"/>
              <a:t> </a:t>
            </a:r>
            <a:endParaRPr lang="en-US" dirty="0"/>
          </a:p>
          <a:p>
            <a:r>
              <a:rPr lang="en-US" dirty="0"/>
              <a:t>Trial and error will be needed to get the report looking as you wish</a:t>
            </a:r>
            <a:r>
              <a:rPr lang="en-US" dirty="0" smtClean="0"/>
              <a:t>. </a:t>
            </a:r>
            <a:r>
              <a:rPr lang="en-CA" dirty="0"/>
              <a:t>e.g. alignment of fields, </a:t>
            </a:r>
            <a:r>
              <a:rPr lang="en-CA" dirty="0" smtClean="0"/>
              <a:t>grouping</a:t>
            </a:r>
            <a:r>
              <a:rPr lang="en-CA" dirty="0"/>
              <a:t>, text wrapping</a:t>
            </a:r>
            <a:endParaRPr lang="en-US" dirty="0"/>
          </a:p>
        </p:txBody>
      </p:sp>
    </p:spTree>
    <p:extLst>
      <p:ext uri="{BB962C8B-B14F-4D97-AF65-F5344CB8AC3E}">
        <p14:creationId xmlns:p14="http://schemas.microsoft.com/office/powerpoint/2010/main" val="12103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Canada Alliance   5-7 November 2017</a:t>
            </a:r>
            <a:endParaRPr lang="en-US" dirty="0"/>
          </a:p>
        </p:txBody>
      </p:sp>
      <p:sp>
        <p:nvSpPr>
          <p:cNvPr id="5" name="Title 4"/>
          <p:cNvSpPr txBox="1">
            <a:spLocks/>
          </p:cNvSpPr>
          <p:nvPr/>
        </p:nvSpPr>
        <p:spPr>
          <a:xfrm>
            <a:off x="768223" y="-44413"/>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000" dirty="0" smtClean="0"/>
              <a:t>Extract </a:t>
            </a:r>
            <a:r>
              <a:rPr lang="en-CA" sz="4000" dirty="0"/>
              <a:t>the data</a:t>
            </a:r>
          </a:p>
        </p:txBody>
      </p:sp>
      <p:pic>
        <p:nvPicPr>
          <p:cNvPr id="6" name="Content Placeholder 2"/>
          <p:cNvPicPr>
            <a:picLocks noGrp="1" noChangeAspect="1"/>
          </p:cNvPicPr>
          <p:nvPr>
            <p:ph idx="1"/>
          </p:nvPr>
        </p:nvPicPr>
        <p:blipFill>
          <a:blip r:embed="rId2"/>
          <a:stretch>
            <a:fillRect/>
          </a:stretch>
        </p:blipFill>
        <p:spPr>
          <a:xfrm>
            <a:off x="2386000" y="2286000"/>
            <a:ext cx="4054500" cy="4022725"/>
          </a:xfrm>
          <a:prstGeom prst="rect">
            <a:avLst/>
          </a:prstGeom>
        </p:spPr>
      </p:pic>
      <p:sp>
        <p:nvSpPr>
          <p:cNvPr id="7" name="TextBox 6"/>
          <p:cNvSpPr txBox="1"/>
          <p:nvPr/>
        </p:nvSpPr>
        <p:spPr>
          <a:xfrm>
            <a:off x="566437" y="944536"/>
            <a:ext cx="7228936" cy="923330"/>
          </a:xfrm>
          <a:prstGeom prst="rect">
            <a:avLst/>
          </a:prstGeom>
          <a:noFill/>
        </p:spPr>
        <p:txBody>
          <a:bodyPr wrap="square" rtlCol="0">
            <a:spAutoFit/>
          </a:bodyPr>
          <a:lstStyle/>
          <a:p>
            <a:pPr marL="342900" indent="-342900">
              <a:buClr>
                <a:schemeClr val="accent1"/>
              </a:buClr>
              <a:buFont typeface="+mj-lt"/>
              <a:buAutoNum type="arabicPeriod"/>
            </a:pPr>
            <a:r>
              <a:rPr lang="en-CA" dirty="0" smtClean="0"/>
              <a:t>First you need to extract your data. On the ‘</a:t>
            </a:r>
            <a:r>
              <a:rPr lang="en-CA" i="1" dirty="0" smtClean="0"/>
              <a:t>Definition</a:t>
            </a:r>
            <a:r>
              <a:rPr lang="en-CA" dirty="0" smtClean="0"/>
              <a:t>’ tab of the Report Definition created earlier, click the ‘</a:t>
            </a:r>
            <a:r>
              <a:rPr lang="en-CA" i="1" dirty="0" smtClean="0"/>
              <a:t>Sample Data</a:t>
            </a:r>
            <a:r>
              <a:rPr lang="en-CA" dirty="0" smtClean="0"/>
              <a:t>’ link and save the file to your system.</a:t>
            </a:r>
            <a:endParaRPr lang="en-CA" dirty="0"/>
          </a:p>
        </p:txBody>
      </p:sp>
      <p:grpSp>
        <p:nvGrpSpPr>
          <p:cNvPr id="8" name="Group 7"/>
          <p:cNvGrpSpPr/>
          <p:nvPr/>
        </p:nvGrpSpPr>
        <p:grpSpPr>
          <a:xfrm>
            <a:off x="4102873" y="5253135"/>
            <a:ext cx="1057342" cy="455911"/>
            <a:chOff x="3137581" y="3565705"/>
            <a:chExt cx="2771909" cy="346338"/>
          </a:xfrm>
        </p:grpSpPr>
        <p:sp>
          <p:nvSpPr>
            <p:cNvPr id="9" name="Rectangle 8"/>
            <p:cNvSpPr/>
            <p:nvPr/>
          </p:nvSpPr>
          <p:spPr>
            <a:xfrm>
              <a:off x="5311730" y="3565705"/>
              <a:ext cx="289431" cy="113479"/>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0" name="Rectangle 9"/>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40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10" name="Content Placeholder 2"/>
          <p:cNvSpPr txBox="1">
            <a:spLocks/>
          </p:cNvSpPr>
          <p:nvPr/>
        </p:nvSpPr>
        <p:spPr>
          <a:xfrm>
            <a:off x="2194504" y="1973480"/>
            <a:ext cx="4387191" cy="5073466"/>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dirty="0" smtClean="0"/>
          </a:p>
          <a:p>
            <a:r>
              <a:rPr lang="en-US" dirty="0" smtClean="0"/>
              <a:t>d</a:t>
            </a:r>
            <a:endParaRPr lang="en-US" dirty="0"/>
          </a:p>
        </p:txBody>
      </p:sp>
      <p:pic>
        <p:nvPicPr>
          <p:cNvPr id="12" name="Picture 11"/>
          <p:cNvPicPr>
            <a:picLocks noChangeAspect="1"/>
          </p:cNvPicPr>
          <p:nvPr/>
        </p:nvPicPr>
        <p:blipFill>
          <a:blip r:embed="rId2"/>
          <a:stretch>
            <a:fillRect/>
          </a:stretch>
        </p:blipFill>
        <p:spPr>
          <a:xfrm>
            <a:off x="1672839" y="2255750"/>
            <a:ext cx="5499124" cy="3846704"/>
          </a:xfrm>
          <a:prstGeom prst="rect">
            <a:avLst/>
          </a:prstGeom>
        </p:spPr>
      </p:pic>
      <p:sp>
        <p:nvSpPr>
          <p:cNvPr id="13" name="Title 4"/>
          <p:cNvSpPr txBox="1">
            <a:spLocks/>
          </p:cNvSpPr>
          <p:nvPr/>
        </p:nvSpPr>
        <p:spPr>
          <a:xfrm>
            <a:off x="768240" y="0"/>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000" dirty="0" smtClean="0"/>
              <a:t>import </a:t>
            </a:r>
            <a:r>
              <a:rPr lang="en-CA" sz="4000" dirty="0"/>
              <a:t>the data</a:t>
            </a:r>
          </a:p>
        </p:txBody>
      </p:sp>
      <p:sp>
        <p:nvSpPr>
          <p:cNvPr id="8" name="TextBox 7"/>
          <p:cNvSpPr txBox="1"/>
          <p:nvPr/>
        </p:nvSpPr>
        <p:spPr>
          <a:xfrm>
            <a:off x="566437" y="944536"/>
            <a:ext cx="7228936" cy="923330"/>
          </a:xfrm>
          <a:prstGeom prst="rect">
            <a:avLst/>
          </a:prstGeom>
          <a:noFill/>
        </p:spPr>
        <p:txBody>
          <a:bodyPr wrap="square" rtlCol="0">
            <a:spAutoFit/>
          </a:bodyPr>
          <a:lstStyle/>
          <a:p>
            <a:pPr marL="342900" indent="-342900">
              <a:buClr>
                <a:schemeClr val="accent1"/>
              </a:buClr>
              <a:buFont typeface="+mj-lt"/>
              <a:buAutoNum type="arabicPeriod"/>
            </a:pPr>
            <a:r>
              <a:rPr lang="en-CA" dirty="0" smtClean="0"/>
              <a:t>Then open Microsoft Word and navigate to </a:t>
            </a:r>
            <a:r>
              <a:rPr lang="en-CA" dirty="0"/>
              <a:t>the </a:t>
            </a:r>
            <a:r>
              <a:rPr lang="en-CA" dirty="0" smtClean="0"/>
              <a:t>‘BI publisher’ tab.  Select the ‘Sample XML’ </a:t>
            </a:r>
            <a:r>
              <a:rPr lang="en-CA" dirty="0"/>
              <a:t>button and </a:t>
            </a:r>
            <a:r>
              <a:rPr lang="en-CA" dirty="0" smtClean="0"/>
              <a:t>follow the steps to locate and open the data file you downloaded on the previous slide. </a:t>
            </a:r>
            <a:endParaRPr lang="en-CA" dirty="0"/>
          </a:p>
        </p:txBody>
      </p:sp>
      <p:grpSp>
        <p:nvGrpSpPr>
          <p:cNvPr id="9" name="Group 8"/>
          <p:cNvGrpSpPr/>
          <p:nvPr/>
        </p:nvGrpSpPr>
        <p:grpSpPr>
          <a:xfrm>
            <a:off x="3162301" y="2150141"/>
            <a:ext cx="290512" cy="895214"/>
            <a:chOff x="3137581" y="3609484"/>
            <a:chExt cx="2771909" cy="302559"/>
          </a:xfrm>
        </p:grpSpPr>
        <p:sp>
          <p:nvSpPr>
            <p:cNvPr id="11" name="Rectangle 10"/>
            <p:cNvSpPr/>
            <p:nvPr/>
          </p:nvSpPr>
          <p:spPr>
            <a:xfrm>
              <a:off x="4378817" y="3609484"/>
              <a:ext cx="289426" cy="113479"/>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4" name="Rectangle 13"/>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4294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half" idx="1"/>
          </p:nvPr>
        </p:nvPicPr>
        <p:blipFill>
          <a:blip r:embed="rId2"/>
          <a:stretch>
            <a:fillRect/>
          </a:stretch>
        </p:blipFill>
        <p:spPr>
          <a:xfrm>
            <a:off x="1438910" y="2964288"/>
            <a:ext cx="5800090" cy="3490066"/>
          </a:xfrm>
          <a:prstGeom prst="rect">
            <a:avLst/>
          </a:prstGeom>
        </p:spPr>
      </p:pic>
      <p:sp>
        <p:nvSpPr>
          <p:cNvPr id="5" name="Footer Placeholder 4"/>
          <p:cNvSpPr>
            <a:spLocks noGrp="1"/>
          </p:cNvSpPr>
          <p:nvPr>
            <p:ph type="ftr" sz="quarter" idx="11"/>
          </p:nvPr>
        </p:nvSpPr>
        <p:spPr/>
        <p:txBody>
          <a:bodyPr/>
          <a:lstStyle/>
          <a:p>
            <a:r>
              <a:rPr lang="en-US" dirty="0"/>
              <a:t>Canada Alliance   5-7 November 2017</a:t>
            </a:r>
          </a:p>
        </p:txBody>
      </p:sp>
      <p:sp>
        <p:nvSpPr>
          <p:cNvPr id="3" name="TextBox 2"/>
          <p:cNvSpPr txBox="1"/>
          <p:nvPr/>
        </p:nvSpPr>
        <p:spPr>
          <a:xfrm>
            <a:off x="744386" y="177391"/>
            <a:ext cx="3384056" cy="707886"/>
          </a:xfrm>
          <a:prstGeom prst="rect">
            <a:avLst/>
          </a:prstGeom>
          <a:noFill/>
        </p:spPr>
        <p:txBody>
          <a:bodyPr wrap="square" rtlCol="0">
            <a:spAutoFit/>
          </a:bodyPr>
          <a:lstStyle/>
          <a:p>
            <a:r>
              <a:rPr lang="en-CA" sz="4000" dirty="0" smtClean="0">
                <a:latin typeface="+mj-lt"/>
              </a:rPr>
              <a:t>ADD FIELDS</a:t>
            </a:r>
            <a:endParaRPr lang="en-CA" sz="4000" dirty="0">
              <a:latin typeface="+mj-lt"/>
            </a:endParaRPr>
          </a:p>
        </p:txBody>
      </p:sp>
      <p:sp>
        <p:nvSpPr>
          <p:cNvPr id="6" name="Content Placeholder 2"/>
          <p:cNvSpPr txBox="1">
            <a:spLocks/>
          </p:cNvSpPr>
          <p:nvPr/>
        </p:nvSpPr>
        <p:spPr>
          <a:xfrm>
            <a:off x="768239" y="934492"/>
            <a:ext cx="7290055" cy="1815737"/>
          </a:xfrm>
          <a:prstGeom prst="rect">
            <a:avLst/>
          </a:prstGeom>
        </p:spPr>
        <p:txBody>
          <a:bodyPr vert="horz" lIns="45720" tIns="45720" rIns="45720" bIns="45720" rtlCol="0">
            <a:normAutofit fontScale="92500"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a:buNone/>
            </a:pPr>
            <a:r>
              <a:rPr lang="en-CA" dirty="0" smtClean="0"/>
              <a:t>The simplest part of creating a report is to add fields present in the query you created. </a:t>
            </a:r>
          </a:p>
          <a:p>
            <a:pPr marL="457200" indent="-457200">
              <a:buFont typeface="+mj-lt"/>
              <a:buAutoNum type="arabicPeriod"/>
            </a:pPr>
            <a:r>
              <a:rPr lang="en-US" dirty="0" smtClean="0"/>
              <a:t>Click the ‘</a:t>
            </a:r>
            <a:r>
              <a:rPr lang="en-US" i="1" dirty="0" smtClean="0"/>
              <a:t>Field</a:t>
            </a:r>
            <a:r>
              <a:rPr lang="en-US" dirty="0" smtClean="0"/>
              <a:t>’ button</a:t>
            </a:r>
          </a:p>
          <a:p>
            <a:pPr marL="457200" indent="-457200">
              <a:buFont typeface="+mj-lt"/>
              <a:buAutoNum type="arabicPeriod"/>
            </a:pPr>
            <a:r>
              <a:rPr lang="en-US" dirty="0" smtClean="0"/>
              <a:t>Choose the field you want</a:t>
            </a:r>
          </a:p>
          <a:p>
            <a:pPr marL="457200" indent="-457200">
              <a:buFont typeface="+mj-lt"/>
              <a:buAutoNum type="arabicPeriod"/>
            </a:pPr>
            <a:r>
              <a:rPr lang="en-US" dirty="0" smtClean="0"/>
              <a:t>Click and drag the field to the page</a:t>
            </a:r>
            <a:endParaRPr lang="en-US" dirty="0"/>
          </a:p>
        </p:txBody>
      </p:sp>
      <p:grpSp>
        <p:nvGrpSpPr>
          <p:cNvPr id="8" name="Group 7"/>
          <p:cNvGrpSpPr/>
          <p:nvPr/>
        </p:nvGrpSpPr>
        <p:grpSpPr>
          <a:xfrm>
            <a:off x="2369820" y="3051560"/>
            <a:ext cx="649766" cy="400110"/>
            <a:chOff x="4504539" y="3473985"/>
            <a:chExt cx="2158369" cy="559747"/>
          </a:xfrm>
        </p:grpSpPr>
        <p:sp>
          <p:nvSpPr>
            <p:cNvPr id="10" name="Rectangle 9"/>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1" name="Rectangle 10"/>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p:cNvGrpSpPr/>
          <p:nvPr/>
        </p:nvGrpSpPr>
        <p:grpSpPr>
          <a:xfrm>
            <a:off x="5095912" y="4654077"/>
            <a:ext cx="1068668" cy="379096"/>
            <a:chOff x="3127719" y="3462050"/>
            <a:chExt cx="3543425" cy="559747"/>
          </a:xfrm>
        </p:grpSpPr>
        <p:sp>
          <p:nvSpPr>
            <p:cNvPr id="13" name="Rectangle 12"/>
            <p:cNvSpPr/>
            <p:nvPr/>
          </p:nvSpPr>
          <p:spPr>
            <a:xfrm>
              <a:off x="3127719" y="3462050"/>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Rectangle 13"/>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p:cNvGrpSpPr/>
          <p:nvPr/>
        </p:nvGrpSpPr>
        <p:grpSpPr>
          <a:xfrm>
            <a:off x="2476500" y="4728708"/>
            <a:ext cx="1375292" cy="644623"/>
            <a:chOff x="3137581" y="3579944"/>
            <a:chExt cx="2771909" cy="559747"/>
          </a:xfrm>
        </p:grpSpPr>
        <p:sp>
          <p:nvSpPr>
            <p:cNvPr id="16" name="Rectangle 15"/>
            <p:cNvSpPr/>
            <p:nvPr/>
          </p:nvSpPr>
          <p:spPr>
            <a:xfrm>
              <a:off x="5466901" y="3579944"/>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7" name="Rectangle 16"/>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3" name="Straight Arrow Connector 22"/>
          <p:cNvCxnSpPr/>
          <p:nvPr/>
        </p:nvCxnSpPr>
        <p:spPr>
          <a:xfrm flipH="1">
            <a:off x="3939540" y="4842672"/>
            <a:ext cx="1097280" cy="11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95911" y="1431791"/>
            <a:ext cx="381504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t>NOTE</a:t>
            </a:r>
            <a:r>
              <a:rPr lang="en-US" dirty="0" smtClean="0"/>
              <a:t> </a:t>
            </a:r>
            <a:endParaRPr lang="en-US" dirty="0"/>
          </a:p>
          <a:p>
            <a:r>
              <a:rPr lang="en-US" dirty="0" smtClean="0"/>
              <a:t>You can also manually type the data you want inserted, for example, by typing “A.EMPLID”</a:t>
            </a:r>
            <a:endParaRPr lang="en-US" dirty="0"/>
          </a:p>
        </p:txBody>
      </p:sp>
    </p:spTree>
    <p:extLst>
      <p:ext uri="{BB962C8B-B14F-4D97-AF65-F5344CB8AC3E}">
        <p14:creationId xmlns:p14="http://schemas.microsoft.com/office/powerpoint/2010/main" val="8328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pic>
        <p:nvPicPr>
          <p:cNvPr id="7" name="Content Placeholder 6"/>
          <p:cNvPicPr>
            <a:picLocks noGrp="1" noChangeAspect="1"/>
          </p:cNvPicPr>
          <p:nvPr>
            <p:ph sz="half" idx="1"/>
          </p:nvPr>
        </p:nvPicPr>
        <p:blipFill>
          <a:blip r:embed="rId2"/>
          <a:stretch>
            <a:fillRect/>
          </a:stretch>
        </p:blipFill>
        <p:spPr>
          <a:xfrm>
            <a:off x="768240" y="3064626"/>
            <a:ext cx="7350125" cy="3229300"/>
          </a:xfrm>
          <a:prstGeom prst="rect">
            <a:avLst/>
          </a:prstGeom>
        </p:spPr>
      </p:pic>
      <p:grpSp>
        <p:nvGrpSpPr>
          <p:cNvPr id="6" name="Group 5"/>
          <p:cNvGrpSpPr/>
          <p:nvPr/>
        </p:nvGrpSpPr>
        <p:grpSpPr>
          <a:xfrm>
            <a:off x="1826734" y="3588570"/>
            <a:ext cx="863126" cy="400110"/>
            <a:chOff x="4504539" y="3473985"/>
            <a:chExt cx="2158369" cy="559747"/>
          </a:xfrm>
        </p:grpSpPr>
        <p:sp>
          <p:nvSpPr>
            <p:cNvPr id="8" name="Rectangle 7"/>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9" name="Rectangle 8"/>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p:cNvGrpSpPr/>
          <p:nvPr/>
        </p:nvGrpSpPr>
        <p:grpSpPr>
          <a:xfrm>
            <a:off x="5310912" y="4634942"/>
            <a:ext cx="1859507" cy="379096"/>
            <a:chOff x="3127719" y="3462050"/>
            <a:chExt cx="3543425" cy="559747"/>
          </a:xfrm>
        </p:grpSpPr>
        <p:sp>
          <p:nvSpPr>
            <p:cNvPr id="11" name="Rectangle 10"/>
            <p:cNvSpPr/>
            <p:nvPr/>
          </p:nvSpPr>
          <p:spPr>
            <a:xfrm>
              <a:off x="3127719" y="3462050"/>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2" name="Rectangle 11"/>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5310910" y="4945360"/>
            <a:ext cx="2095729" cy="491857"/>
            <a:chOff x="3137581" y="3519240"/>
            <a:chExt cx="2771909" cy="559747"/>
          </a:xfrm>
        </p:grpSpPr>
        <p:sp>
          <p:nvSpPr>
            <p:cNvPr id="14" name="Rectangle 13"/>
            <p:cNvSpPr/>
            <p:nvPr/>
          </p:nvSpPr>
          <p:spPr>
            <a:xfrm>
              <a:off x="5507215" y="3519240"/>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5" name="Rectangle 14"/>
            <p:cNvSpPr/>
            <p:nvPr/>
          </p:nvSpPr>
          <p:spPr>
            <a:xfrm>
              <a:off x="3137581" y="3617521"/>
              <a:ext cx="277190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TextBox 15"/>
          <p:cNvSpPr txBox="1"/>
          <p:nvPr/>
        </p:nvSpPr>
        <p:spPr>
          <a:xfrm>
            <a:off x="718156" y="0"/>
            <a:ext cx="4744643" cy="707886"/>
          </a:xfrm>
          <a:prstGeom prst="rect">
            <a:avLst/>
          </a:prstGeom>
          <a:noFill/>
        </p:spPr>
        <p:txBody>
          <a:bodyPr wrap="square" rtlCol="0">
            <a:spAutoFit/>
          </a:bodyPr>
          <a:lstStyle/>
          <a:p>
            <a:r>
              <a:rPr lang="en-CA" sz="4000" dirty="0" smtClean="0">
                <a:latin typeface="+mj-lt"/>
              </a:rPr>
              <a:t>REPEATING GROUPS</a:t>
            </a:r>
            <a:endParaRPr lang="en-CA" sz="4000" dirty="0">
              <a:latin typeface="+mj-lt"/>
            </a:endParaRPr>
          </a:p>
        </p:txBody>
      </p:sp>
      <p:grpSp>
        <p:nvGrpSpPr>
          <p:cNvPr id="17" name="Group 16"/>
          <p:cNvGrpSpPr/>
          <p:nvPr/>
        </p:nvGrpSpPr>
        <p:grpSpPr>
          <a:xfrm>
            <a:off x="6010114" y="5730928"/>
            <a:ext cx="863126" cy="400110"/>
            <a:chOff x="4504539" y="3473985"/>
            <a:chExt cx="2158369" cy="559747"/>
          </a:xfrm>
        </p:grpSpPr>
        <p:sp>
          <p:nvSpPr>
            <p:cNvPr id="18" name="Rectangle 17"/>
            <p:cNvSpPr/>
            <p:nvPr/>
          </p:nvSpPr>
          <p:spPr>
            <a:xfrm>
              <a:off x="6282728" y="3473985"/>
              <a:ext cx="289432"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4</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9" name="Rectangle 18"/>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 name="Picture 2"/>
          <p:cNvPicPr>
            <a:picLocks noChangeAspect="1"/>
          </p:cNvPicPr>
          <p:nvPr/>
        </p:nvPicPr>
        <p:blipFill>
          <a:blip r:embed="rId3"/>
          <a:stretch>
            <a:fillRect/>
          </a:stretch>
        </p:blipFill>
        <p:spPr>
          <a:xfrm>
            <a:off x="1441385" y="4792275"/>
            <a:ext cx="1743775" cy="637592"/>
          </a:xfrm>
          <a:prstGeom prst="rect">
            <a:avLst/>
          </a:prstGeom>
        </p:spPr>
      </p:pic>
      <p:grpSp>
        <p:nvGrpSpPr>
          <p:cNvPr id="20" name="Group 19"/>
          <p:cNvGrpSpPr/>
          <p:nvPr/>
        </p:nvGrpSpPr>
        <p:grpSpPr>
          <a:xfrm>
            <a:off x="1537174" y="4923791"/>
            <a:ext cx="1777526" cy="400110"/>
            <a:chOff x="4504539" y="3582450"/>
            <a:chExt cx="2158369" cy="379660"/>
          </a:xfrm>
        </p:grpSpPr>
        <p:sp>
          <p:nvSpPr>
            <p:cNvPr id="21" name="Rectangle 20"/>
            <p:cNvSpPr/>
            <p:nvPr/>
          </p:nvSpPr>
          <p:spPr>
            <a:xfrm>
              <a:off x="6282729" y="3582450"/>
              <a:ext cx="289432" cy="37966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5</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2" name="Rectangle 21"/>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itle 1"/>
          <p:cNvSpPr txBox="1">
            <a:spLocks/>
          </p:cNvSpPr>
          <p:nvPr/>
        </p:nvSpPr>
        <p:spPr>
          <a:xfrm>
            <a:off x="798274" y="682713"/>
            <a:ext cx="7888525" cy="2729079"/>
          </a:xfrm>
          <a:prstGeom prst="rect">
            <a:avLst/>
          </a:prstGeom>
        </p:spPr>
        <p:txBody>
          <a:bodyPr vert="horz" lIns="91440" tIns="45720" rIns="91440" bIns="45720" rtlCol="0" anchor="ctr">
            <a:normAutofit fontScale="45000" lnSpcReduction="20000"/>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000" cap="none" dirty="0">
                <a:latin typeface="+mn-lt"/>
              </a:rPr>
              <a:t>The most common option you will be using is </a:t>
            </a:r>
            <a:r>
              <a:rPr lang="en-CA" sz="4000" i="1" cap="none" dirty="0">
                <a:latin typeface="+mn-lt"/>
              </a:rPr>
              <a:t>R</a:t>
            </a:r>
            <a:r>
              <a:rPr lang="en-CA" sz="4000" i="1" cap="none" dirty="0" smtClean="0">
                <a:latin typeface="+mn-lt"/>
              </a:rPr>
              <a:t>epeating </a:t>
            </a:r>
            <a:r>
              <a:rPr lang="en-CA" sz="4000" i="1" cap="none" dirty="0">
                <a:latin typeface="+mn-lt"/>
              </a:rPr>
              <a:t>G</a:t>
            </a:r>
            <a:r>
              <a:rPr lang="en-CA" sz="4000" i="1" cap="none" dirty="0" smtClean="0">
                <a:latin typeface="+mn-lt"/>
              </a:rPr>
              <a:t>roups</a:t>
            </a:r>
            <a:r>
              <a:rPr lang="en-CA" sz="4000" cap="none" dirty="0">
                <a:latin typeface="+mn-lt"/>
              </a:rPr>
              <a:t>. This allows you to repeat data from your query for a given field. </a:t>
            </a:r>
            <a:endParaRPr lang="en-CA" sz="4000" cap="none" dirty="0" smtClean="0">
              <a:latin typeface="+mn-lt"/>
            </a:endParaRPr>
          </a:p>
          <a:p>
            <a:endParaRPr lang="en-CA" sz="4000" cap="none" dirty="0">
              <a:latin typeface="+mn-lt"/>
            </a:endParaRPr>
          </a:p>
          <a:p>
            <a:r>
              <a:rPr lang="en-CA" sz="4000" cap="none" dirty="0" smtClean="0">
                <a:latin typeface="+mn-lt"/>
              </a:rPr>
              <a:t>For example,  you </a:t>
            </a:r>
            <a:r>
              <a:rPr lang="en-CA" sz="4000" cap="none" dirty="0">
                <a:latin typeface="+mn-lt"/>
              </a:rPr>
              <a:t>can </a:t>
            </a:r>
            <a:r>
              <a:rPr lang="en-CA" sz="4000" cap="none" dirty="0" smtClean="0">
                <a:latin typeface="+mn-lt"/>
              </a:rPr>
              <a:t>create </a:t>
            </a:r>
            <a:r>
              <a:rPr lang="en-CA" sz="4000" cap="none" dirty="0">
                <a:latin typeface="+mn-lt"/>
              </a:rPr>
              <a:t>a repeating group for each student ID in your query. You can add data within a group and </a:t>
            </a:r>
            <a:r>
              <a:rPr lang="en-CA" sz="4000" cap="none" dirty="0" smtClean="0">
                <a:latin typeface="+mn-lt"/>
              </a:rPr>
              <a:t>even have </a:t>
            </a:r>
            <a:r>
              <a:rPr lang="en-CA" sz="4000" cap="none" dirty="0">
                <a:latin typeface="+mn-lt"/>
              </a:rPr>
              <a:t>a group within another group. </a:t>
            </a:r>
            <a:endParaRPr lang="en-CA" sz="4000" cap="none" dirty="0" smtClean="0">
              <a:latin typeface="+mn-lt"/>
            </a:endParaRPr>
          </a:p>
          <a:p>
            <a:pPr>
              <a:spcBef>
                <a:spcPts val="300"/>
              </a:spcBef>
            </a:pPr>
            <a:endParaRPr lang="en-CA" sz="4000" cap="none" dirty="0">
              <a:latin typeface="+mn-lt"/>
            </a:endParaRPr>
          </a:p>
          <a:p>
            <a:pPr marL="457200" indent="-457200">
              <a:spcBef>
                <a:spcPts val="300"/>
              </a:spcBef>
              <a:buClr>
                <a:srgbClr val="FF0000"/>
              </a:buClr>
              <a:buFont typeface="+mj-lt"/>
              <a:buAutoNum type="arabicPeriod"/>
            </a:pPr>
            <a:r>
              <a:rPr lang="en-CA" sz="4000" cap="none" dirty="0">
                <a:latin typeface="+mn-lt"/>
              </a:rPr>
              <a:t>Click the </a:t>
            </a:r>
            <a:r>
              <a:rPr lang="en-CA" sz="4000" cap="none" dirty="0" smtClean="0">
                <a:latin typeface="+mn-lt"/>
              </a:rPr>
              <a:t>‘</a:t>
            </a:r>
            <a:r>
              <a:rPr lang="en-CA" sz="4000" i="1" cap="none" dirty="0" smtClean="0">
                <a:latin typeface="+mn-lt"/>
              </a:rPr>
              <a:t>Repeating Group</a:t>
            </a:r>
            <a:r>
              <a:rPr lang="en-CA" sz="4000" cap="none" dirty="0" smtClean="0">
                <a:latin typeface="+mn-lt"/>
              </a:rPr>
              <a:t>’ button.</a:t>
            </a:r>
            <a:endParaRPr lang="en-CA" sz="4000" cap="none" dirty="0">
              <a:latin typeface="+mn-lt"/>
            </a:endParaRPr>
          </a:p>
          <a:p>
            <a:pPr marL="457200" indent="-457200">
              <a:spcBef>
                <a:spcPts val="300"/>
              </a:spcBef>
              <a:buClr>
                <a:srgbClr val="FF0000"/>
              </a:buClr>
              <a:buFont typeface="+mj-lt"/>
              <a:buAutoNum type="arabicPeriod"/>
            </a:pPr>
            <a:r>
              <a:rPr lang="en-CA" sz="4000" cap="none" dirty="0" smtClean="0">
                <a:latin typeface="+mn-lt"/>
              </a:rPr>
              <a:t>Pick your query.</a:t>
            </a:r>
          </a:p>
          <a:p>
            <a:pPr marL="457200" indent="-457200">
              <a:spcBef>
                <a:spcPts val="300"/>
              </a:spcBef>
              <a:buClr>
                <a:srgbClr val="FF0000"/>
              </a:buClr>
              <a:buFont typeface="+mj-lt"/>
              <a:buAutoNum type="arabicPeriod"/>
            </a:pPr>
            <a:r>
              <a:rPr lang="en-CA" sz="4000" cap="none" dirty="0">
                <a:latin typeface="+mn-lt"/>
              </a:rPr>
              <a:t>Pick the criteria you wish the group to work </a:t>
            </a:r>
            <a:r>
              <a:rPr lang="en-CA" sz="4000" cap="none" dirty="0" smtClean="0">
                <a:latin typeface="+mn-lt"/>
              </a:rPr>
              <a:t>on.</a:t>
            </a:r>
            <a:endParaRPr lang="en-CA" sz="4000" cap="none" dirty="0">
              <a:latin typeface="+mn-lt"/>
            </a:endParaRPr>
          </a:p>
          <a:p>
            <a:pPr marL="457200" indent="-457200">
              <a:spcBef>
                <a:spcPts val="300"/>
              </a:spcBef>
              <a:buClr>
                <a:srgbClr val="FF0000"/>
              </a:buClr>
              <a:buFont typeface="+mj-lt"/>
              <a:buAutoNum type="arabicPeriod"/>
            </a:pPr>
            <a:r>
              <a:rPr lang="en-CA" sz="4000" cap="none" dirty="0" smtClean="0">
                <a:latin typeface="+mn-lt"/>
              </a:rPr>
              <a:t>Select ‘</a:t>
            </a:r>
            <a:r>
              <a:rPr lang="en-CA" sz="4000" i="1" cap="none" dirty="0" smtClean="0">
                <a:latin typeface="+mn-lt"/>
              </a:rPr>
              <a:t>OK</a:t>
            </a:r>
            <a:r>
              <a:rPr lang="en-CA" sz="4000" cap="none" dirty="0" smtClean="0">
                <a:latin typeface="+mn-lt"/>
              </a:rPr>
              <a:t>’.</a:t>
            </a:r>
          </a:p>
          <a:p>
            <a:pPr marL="457200" indent="-457200">
              <a:spcBef>
                <a:spcPts val="300"/>
              </a:spcBef>
              <a:buClr>
                <a:schemeClr val="accent1"/>
              </a:buClr>
              <a:buFont typeface="+mj-lt"/>
              <a:buAutoNum type="arabicPeriod"/>
            </a:pPr>
            <a:r>
              <a:rPr lang="en-CA" sz="4000" cap="none" dirty="0" smtClean="0">
                <a:latin typeface="+mn-lt"/>
              </a:rPr>
              <a:t>This code will then appear within the template body and you can then add information within these.</a:t>
            </a:r>
            <a:r>
              <a:rPr lang="en-CA" sz="2000" cap="none" dirty="0" smtClean="0">
                <a:latin typeface="+mn-lt"/>
              </a:rPr>
              <a:t/>
            </a:r>
            <a:br>
              <a:rPr lang="en-CA" sz="2000" cap="none" dirty="0" smtClean="0">
                <a:latin typeface="+mn-lt"/>
              </a:rPr>
            </a:br>
            <a:endParaRPr lang="en-CA" sz="2000" dirty="0">
              <a:latin typeface="+mn-lt"/>
            </a:endParaRPr>
          </a:p>
        </p:txBody>
      </p:sp>
    </p:spTree>
    <p:extLst>
      <p:ext uri="{BB962C8B-B14F-4D97-AF65-F5344CB8AC3E}">
        <p14:creationId xmlns:p14="http://schemas.microsoft.com/office/powerpoint/2010/main" val="11305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59330"/>
            <a:ext cx="7290054" cy="1092753"/>
          </a:xfrm>
        </p:spPr>
        <p:txBody>
          <a:bodyPr>
            <a:normAutofit/>
          </a:bodyPr>
          <a:lstStyle/>
          <a:p>
            <a:r>
              <a:rPr lang="en-CA" sz="4000" dirty="0" smtClean="0"/>
              <a:t>Sort order</a:t>
            </a:r>
            <a:endParaRPr lang="en-CA" sz="1800" cap="none" dirty="0"/>
          </a:p>
        </p:txBody>
      </p:sp>
      <p:pic>
        <p:nvPicPr>
          <p:cNvPr id="6" name="Content Placeholder 5"/>
          <p:cNvPicPr>
            <a:picLocks noGrp="1" noChangeAspect="1"/>
          </p:cNvPicPr>
          <p:nvPr>
            <p:ph sz="half" idx="1"/>
          </p:nvPr>
        </p:nvPicPr>
        <p:blipFill>
          <a:blip r:embed="rId2"/>
          <a:stretch>
            <a:fillRect/>
          </a:stretch>
        </p:blipFill>
        <p:spPr>
          <a:xfrm>
            <a:off x="768096" y="3319696"/>
            <a:ext cx="3565525" cy="2633002"/>
          </a:xfrm>
          <a:prstGeom prst="rect">
            <a:avLst/>
          </a:prstGeom>
        </p:spPr>
      </p:pic>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grpSp>
        <p:nvGrpSpPr>
          <p:cNvPr id="7" name="Group 6"/>
          <p:cNvGrpSpPr/>
          <p:nvPr/>
        </p:nvGrpSpPr>
        <p:grpSpPr>
          <a:xfrm>
            <a:off x="768096" y="3928699"/>
            <a:ext cx="1193326" cy="519304"/>
            <a:chOff x="4504539" y="3539689"/>
            <a:chExt cx="2158369" cy="559747"/>
          </a:xfrm>
        </p:grpSpPr>
        <p:sp>
          <p:nvSpPr>
            <p:cNvPr id="8" name="Rectangle 7"/>
            <p:cNvSpPr/>
            <p:nvPr/>
          </p:nvSpPr>
          <p:spPr>
            <a:xfrm>
              <a:off x="6282728" y="3539689"/>
              <a:ext cx="289432"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9" name="Rectangle 8"/>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p:cNvPicPr>
            <a:picLocks noChangeAspect="1"/>
          </p:cNvPicPr>
          <p:nvPr/>
        </p:nvPicPr>
        <p:blipFill>
          <a:blip r:embed="rId3"/>
          <a:stretch>
            <a:fillRect/>
          </a:stretch>
        </p:blipFill>
        <p:spPr>
          <a:xfrm>
            <a:off x="4643681" y="3254702"/>
            <a:ext cx="3895238" cy="2904762"/>
          </a:xfrm>
          <a:prstGeom prst="rect">
            <a:avLst/>
          </a:prstGeom>
        </p:spPr>
      </p:pic>
      <p:sp>
        <p:nvSpPr>
          <p:cNvPr id="11" name="Title 1"/>
          <p:cNvSpPr txBox="1">
            <a:spLocks/>
          </p:cNvSpPr>
          <p:nvPr/>
        </p:nvSpPr>
        <p:spPr>
          <a:xfrm>
            <a:off x="843623" y="1216809"/>
            <a:ext cx="7585481" cy="2097496"/>
          </a:xfrm>
          <a:prstGeom prst="rect">
            <a:avLst/>
          </a:prstGeom>
        </p:spPr>
        <p:txBody>
          <a:bodyPr vert="horz" lIns="91440" tIns="45720" rIns="91440" bIns="45720" rtlCol="0" anchor="ctr">
            <a:normAutofit fontScale="82500" lnSpcReduction="20000"/>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pPr marL="457200" indent="-457200">
              <a:buClr>
                <a:srgbClr val="FF0000"/>
              </a:buClr>
              <a:buFont typeface="+mj-lt"/>
              <a:buAutoNum type="arabicPeriod"/>
            </a:pPr>
            <a:r>
              <a:rPr lang="en-CA" sz="2300" cap="none" dirty="0" smtClean="0">
                <a:latin typeface="+mn-lt"/>
              </a:rPr>
              <a:t>You </a:t>
            </a:r>
            <a:r>
              <a:rPr lang="en-CA" sz="2300" cap="none" dirty="0">
                <a:latin typeface="+mn-lt"/>
              </a:rPr>
              <a:t>will want to sort your data when you use groups and this can be done on the second tab of the repeating </a:t>
            </a:r>
            <a:r>
              <a:rPr lang="en-CA" sz="2300" cap="none" dirty="0" smtClean="0">
                <a:latin typeface="+mn-lt"/>
              </a:rPr>
              <a:t>groups window. </a:t>
            </a:r>
          </a:p>
          <a:p>
            <a:pPr marL="457200" indent="-457200">
              <a:buClr>
                <a:srgbClr val="FF0000"/>
              </a:buClr>
              <a:buFont typeface="+mj-lt"/>
              <a:buAutoNum type="arabicPeriod"/>
            </a:pPr>
            <a:endParaRPr lang="en-CA" sz="2300" cap="none" dirty="0" smtClean="0">
              <a:latin typeface="+mn-lt"/>
            </a:endParaRPr>
          </a:p>
          <a:p>
            <a:pPr marL="457200" indent="-457200">
              <a:buClr>
                <a:srgbClr val="FF0000"/>
              </a:buClr>
              <a:buFont typeface="+mj-lt"/>
              <a:buAutoNum type="arabicPeriod"/>
            </a:pPr>
            <a:r>
              <a:rPr lang="en-CA" sz="2300" cap="none" dirty="0" smtClean="0">
                <a:latin typeface="+mn-lt"/>
              </a:rPr>
              <a:t>On the third tab is the code behind the drop in field.</a:t>
            </a:r>
          </a:p>
          <a:p>
            <a:pPr marL="457200" indent="-457200">
              <a:buClr>
                <a:srgbClr val="FF0000"/>
              </a:buClr>
              <a:buFont typeface="+mj-lt"/>
              <a:buAutoNum type="arabicPeriod"/>
            </a:pPr>
            <a:endParaRPr lang="en-CA" sz="2300" cap="none" dirty="0" smtClean="0">
              <a:latin typeface="+mn-lt"/>
            </a:endParaRPr>
          </a:p>
          <a:p>
            <a:pPr marL="457200" indent="-457200">
              <a:buClr>
                <a:srgbClr val="FF0000"/>
              </a:buClr>
              <a:buFont typeface="+mj-lt"/>
              <a:buAutoNum type="arabicPeriod"/>
            </a:pPr>
            <a:r>
              <a:rPr lang="en-CA" sz="2300" cap="none" dirty="0" smtClean="0">
                <a:latin typeface="+mn-lt"/>
              </a:rPr>
              <a:t>You can change the text that displays in the body of the template.  This will change how your fields are labeled and can be useful to track what a group does.</a:t>
            </a:r>
            <a:r>
              <a:rPr lang="en-CA" sz="2000" cap="none" dirty="0" smtClean="0"/>
              <a:t/>
            </a:r>
            <a:br>
              <a:rPr lang="en-CA" sz="2000" cap="none" dirty="0" smtClean="0"/>
            </a:br>
            <a:r>
              <a:rPr lang="en-CA" dirty="0" smtClean="0"/>
              <a:t/>
            </a:r>
            <a:br>
              <a:rPr lang="en-CA" dirty="0" smtClean="0"/>
            </a:br>
            <a:endParaRPr lang="en-CA" sz="2000" dirty="0"/>
          </a:p>
        </p:txBody>
      </p:sp>
      <p:grpSp>
        <p:nvGrpSpPr>
          <p:cNvPr id="12" name="Group 11"/>
          <p:cNvGrpSpPr/>
          <p:nvPr/>
        </p:nvGrpSpPr>
        <p:grpSpPr>
          <a:xfrm>
            <a:off x="4791456" y="3999984"/>
            <a:ext cx="1193326" cy="400110"/>
            <a:chOff x="4504539" y="3539689"/>
            <a:chExt cx="2158369" cy="431270"/>
          </a:xfrm>
        </p:grpSpPr>
        <p:sp>
          <p:nvSpPr>
            <p:cNvPr id="13" name="Rectangle 12"/>
            <p:cNvSpPr/>
            <p:nvPr/>
          </p:nvSpPr>
          <p:spPr>
            <a:xfrm>
              <a:off x="6282728" y="3539689"/>
              <a:ext cx="289432" cy="43127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Rectangle 13"/>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p:cNvGrpSpPr/>
          <p:nvPr/>
        </p:nvGrpSpPr>
        <p:grpSpPr>
          <a:xfrm>
            <a:off x="4797532" y="5240249"/>
            <a:ext cx="3066307" cy="400110"/>
            <a:chOff x="4504539" y="3539689"/>
            <a:chExt cx="2158369" cy="431270"/>
          </a:xfrm>
        </p:grpSpPr>
        <p:sp>
          <p:nvSpPr>
            <p:cNvPr id="16" name="Rectangle 15"/>
            <p:cNvSpPr/>
            <p:nvPr/>
          </p:nvSpPr>
          <p:spPr>
            <a:xfrm>
              <a:off x="6282728" y="3539689"/>
              <a:ext cx="289432" cy="43127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7" name="Rectangle 16"/>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122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In lines</a:t>
            </a:r>
            <a:r>
              <a:rPr lang="en-CA" dirty="0"/>
              <a:t/>
            </a:r>
            <a:br>
              <a:rPr lang="en-CA" dirty="0"/>
            </a:br>
            <a:endParaRPr lang="en-CA" dirty="0"/>
          </a:p>
        </p:txBody>
      </p:sp>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
        <p:nvSpPr>
          <p:cNvPr id="3" name="Content Placeholder 2"/>
          <p:cNvSpPr>
            <a:spLocks noGrp="1"/>
          </p:cNvSpPr>
          <p:nvPr>
            <p:ph sz="half" idx="1"/>
          </p:nvPr>
        </p:nvSpPr>
        <p:spPr>
          <a:xfrm>
            <a:off x="768095" y="1610139"/>
            <a:ext cx="3947028" cy="4023360"/>
          </a:xfrm>
        </p:spPr>
        <p:txBody>
          <a:bodyPr/>
          <a:lstStyle/>
          <a:p>
            <a:r>
              <a:rPr lang="en-CA" dirty="0" smtClean="0"/>
              <a:t>Sometimes you will want to have your output lined up together.  To do this you will have to add ‘</a:t>
            </a:r>
            <a:r>
              <a:rPr lang="en-CA" i="1" dirty="0" err="1" smtClean="0"/>
              <a:t>Inlines</a:t>
            </a:r>
            <a:r>
              <a:rPr lang="en-CA" dirty="0" smtClean="0"/>
              <a:t>’.</a:t>
            </a:r>
          </a:p>
          <a:p>
            <a:pPr marL="457200" indent="-457200">
              <a:buFont typeface="+mj-lt"/>
              <a:buAutoNum type="arabicPeriod"/>
            </a:pPr>
            <a:r>
              <a:rPr lang="en-CA" dirty="0" smtClean="0"/>
              <a:t>Go to the third tab and add the @inline code into the code. </a:t>
            </a:r>
          </a:p>
          <a:p>
            <a:pPr marL="457200" indent="-457200">
              <a:buFont typeface="+mj-lt"/>
              <a:buAutoNum type="arabicPeriod"/>
            </a:pPr>
            <a:r>
              <a:rPr lang="en-CA" dirty="0" smtClean="0"/>
              <a:t>As you can see below the first example doesn't use </a:t>
            </a:r>
            <a:r>
              <a:rPr lang="en-CA" i="1" dirty="0" err="1"/>
              <a:t>I</a:t>
            </a:r>
            <a:r>
              <a:rPr lang="en-CA" i="1" dirty="0" err="1" smtClean="0"/>
              <a:t>nlines</a:t>
            </a:r>
            <a:r>
              <a:rPr lang="en-CA" i="1" dirty="0" smtClean="0"/>
              <a:t> </a:t>
            </a:r>
            <a:r>
              <a:rPr lang="en-CA" dirty="0" smtClean="0"/>
              <a:t>whereas the second one does.</a:t>
            </a:r>
          </a:p>
          <a:p>
            <a:endParaRPr lang="en-CA" dirty="0"/>
          </a:p>
          <a:p>
            <a:endParaRPr lang="en-CA" dirty="0"/>
          </a:p>
        </p:txBody>
      </p:sp>
      <p:pic>
        <p:nvPicPr>
          <p:cNvPr id="4" name="Picture 3"/>
          <p:cNvPicPr>
            <a:picLocks noChangeAspect="1"/>
          </p:cNvPicPr>
          <p:nvPr/>
        </p:nvPicPr>
        <p:blipFill>
          <a:blip r:embed="rId2"/>
          <a:stretch>
            <a:fillRect/>
          </a:stretch>
        </p:blipFill>
        <p:spPr>
          <a:xfrm>
            <a:off x="4923176" y="973006"/>
            <a:ext cx="3266667" cy="3304762"/>
          </a:xfrm>
          <a:prstGeom prst="rect">
            <a:avLst/>
          </a:prstGeom>
        </p:spPr>
      </p:pic>
      <p:grpSp>
        <p:nvGrpSpPr>
          <p:cNvPr id="6" name="Group 5"/>
          <p:cNvGrpSpPr/>
          <p:nvPr/>
        </p:nvGrpSpPr>
        <p:grpSpPr>
          <a:xfrm>
            <a:off x="5235192" y="1283457"/>
            <a:ext cx="473844" cy="400110"/>
            <a:chOff x="4504539" y="3473985"/>
            <a:chExt cx="2158369" cy="559747"/>
          </a:xfrm>
        </p:grpSpPr>
        <p:sp>
          <p:nvSpPr>
            <p:cNvPr id="7" name="Rectangle 6"/>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8" name="Rectangle 7"/>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0" name="Picture 9"/>
          <p:cNvPicPr>
            <a:picLocks noChangeAspect="1"/>
          </p:cNvPicPr>
          <p:nvPr/>
        </p:nvPicPr>
        <p:blipFill>
          <a:blip r:embed="rId3"/>
          <a:stretch>
            <a:fillRect/>
          </a:stretch>
        </p:blipFill>
        <p:spPr>
          <a:xfrm>
            <a:off x="1123235" y="4534001"/>
            <a:ext cx="3352381" cy="1409524"/>
          </a:xfrm>
          <a:prstGeom prst="rect">
            <a:avLst/>
          </a:prstGeom>
        </p:spPr>
      </p:pic>
      <p:grpSp>
        <p:nvGrpSpPr>
          <p:cNvPr id="11" name="Group 10"/>
          <p:cNvGrpSpPr/>
          <p:nvPr/>
        </p:nvGrpSpPr>
        <p:grpSpPr>
          <a:xfrm>
            <a:off x="1223365" y="4611486"/>
            <a:ext cx="3054343" cy="400110"/>
            <a:chOff x="4504539" y="3489722"/>
            <a:chExt cx="2224530" cy="559747"/>
          </a:xfrm>
        </p:grpSpPr>
        <p:sp>
          <p:nvSpPr>
            <p:cNvPr id="12" name="Rectangle 11"/>
            <p:cNvSpPr/>
            <p:nvPr/>
          </p:nvSpPr>
          <p:spPr>
            <a:xfrm>
              <a:off x="6439638" y="3489722"/>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3" name="Rectangle 12"/>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1223365" y="5347014"/>
            <a:ext cx="2883380" cy="400110"/>
            <a:chOff x="4504539" y="3467476"/>
            <a:chExt cx="2212948" cy="559747"/>
          </a:xfrm>
        </p:grpSpPr>
        <p:sp>
          <p:nvSpPr>
            <p:cNvPr id="15" name="Rectangle 14"/>
            <p:cNvSpPr/>
            <p:nvPr/>
          </p:nvSpPr>
          <p:spPr>
            <a:xfrm>
              <a:off x="6428056" y="3467476"/>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6" name="Rectangle 15"/>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619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Concordia University</a:t>
            </a:r>
            <a:br>
              <a:rPr lang="en-US" dirty="0"/>
            </a:br>
            <a:r>
              <a:rPr lang="en-US" sz="2400" dirty="0"/>
              <a:t>Montréal, Qc</a:t>
            </a:r>
            <a:endParaRPr lang="en-US" dirty="0"/>
          </a:p>
        </p:txBody>
      </p:sp>
      <p:sp>
        <p:nvSpPr>
          <p:cNvPr id="4" name="Text Placeholder 3"/>
          <p:cNvSpPr>
            <a:spLocks noGrp="1"/>
          </p:cNvSpPr>
          <p:nvPr>
            <p:ph type="body" sz="half" idx="2"/>
          </p:nvPr>
        </p:nvSpPr>
        <p:spPr>
          <a:xfrm>
            <a:off x="6457950" y="4797997"/>
            <a:ext cx="2400300" cy="1784886"/>
          </a:xfrm>
        </p:spPr>
        <p:txBody>
          <a:bodyPr>
            <a:normAutofit/>
          </a:bodyPr>
          <a:lstStyle/>
          <a:p>
            <a:r>
              <a:rPr lang="en-US" dirty="0"/>
              <a:t>Enrolment Count* : 47 752</a:t>
            </a:r>
          </a:p>
          <a:p>
            <a:pPr marL="285750" indent="-285750">
              <a:buFont typeface="Arial" panose="020B0604020202020204" pitchFamily="34" charset="0"/>
              <a:buChar char="•"/>
            </a:pPr>
            <a:r>
              <a:rPr lang="en-US" sz="1100" dirty="0" smtClean="0"/>
              <a:t>Undergraduate:          35 </a:t>
            </a:r>
            <a:r>
              <a:rPr lang="en-US" sz="1100" dirty="0"/>
              <a:t>486</a:t>
            </a:r>
          </a:p>
          <a:p>
            <a:pPr marL="285750" indent="-285750">
              <a:buFont typeface="Arial" panose="020B0604020202020204" pitchFamily="34" charset="0"/>
              <a:buChar char="•"/>
            </a:pPr>
            <a:r>
              <a:rPr lang="en-US" sz="1100" dirty="0"/>
              <a:t>Graduate: </a:t>
            </a:r>
            <a:r>
              <a:rPr lang="en-US" sz="1100" dirty="0" smtClean="0"/>
              <a:t>                  8 </a:t>
            </a:r>
            <a:r>
              <a:rPr lang="en-US" sz="1100" dirty="0"/>
              <a:t>571</a:t>
            </a:r>
          </a:p>
          <a:p>
            <a:pPr marL="285750" indent="-285750">
              <a:buFont typeface="Arial" panose="020B0604020202020204" pitchFamily="34" charset="0"/>
              <a:buChar char="•"/>
            </a:pPr>
            <a:r>
              <a:rPr lang="en-US" sz="1100" dirty="0"/>
              <a:t>Continuing Education: </a:t>
            </a:r>
            <a:r>
              <a:rPr lang="en-US" sz="1100" dirty="0" smtClean="0"/>
              <a:t>   2 </a:t>
            </a:r>
            <a:r>
              <a:rPr lang="en-US" sz="1100" dirty="0"/>
              <a:t>696</a:t>
            </a:r>
          </a:p>
          <a:p>
            <a:r>
              <a:rPr lang="en-US" sz="1200" dirty="0"/>
              <a:t>UFTE* : 28 757</a:t>
            </a:r>
          </a:p>
          <a:p>
            <a:r>
              <a:rPr lang="en-US" sz="1200" dirty="0"/>
              <a:t>Faculty &amp; Staff : 6051</a:t>
            </a:r>
          </a:p>
          <a:p>
            <a:r>
              <a:rPr lang="en-US" sz="1200" dirty="0"/>
              <a:t>Two </a:t>
            </a:r>
            <a:r>
              <a:rPr lang="en-US" sz="1200" dirty="0" smtClean="0"/>
              <a:t>Campuses</a:t>
            </a:r>
          </a:p>
          <a:p>
            <a:pPr algn="r"/>
            <a:r>
              <a:rPr lang="en-US" sz="800" dirty="0"/>
              <a:t>*</a:t>
            </a:r>
            <a:r>
              <a:rPr lang="en-US" sz="800" dirty="0" smtClean="0"/>
              <a:t>2016-17 numbers</a:t>
            </a:r>
            <a:endParaRPr lang="en-US" sz="800" dirty="0"/>
          </a:p>
        </p:txBody>
      </p:sp>
      <p:pic>
        <p:nvPicPr>
          <p:cNvPr id="8" name="Picture Placeholder 7"/>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8758" b="24563"/>
          <a:stretch/>
        </p:blipFill>
        <p:spPr>
          <a:xfrm>
            <a:off x="0" y="-1"/>
            <a:ext cx="9141714" cy="4572000"/>
          </a:xfr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6" name="Picture Placeholder 1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7315" y="-1295232"/>
            <a:ext cx="9139844" cy="6093229"/>
          </a:xfrm>
          <a:prstGeom prst="rect">
            <a:avLst/>
          </a:prstGeom>
          <a:solidFill>
            <a:schemeClr val="accent2">
              <a:lumMod val="60000"/>
              <a:lumOff val="40000"/>
            </a:schemeClr>
          </a:solidFill>
        </p:spPr>
      </p:pic>
      <p:sp>
        <p:nvSpPr>
          <p:cNvPr id="7" name="TextBox 6"/>
          <p:cNvSpPr txBox="1"/>
          <p:nvPr/>
        </p:nvSpPr>
        <p:spPr>
          <a:xfrm>
            <a:off x="6736563" y="4474832"/>
            <a:ext cx="2410596" cy="323165"/>
          </a:xfrm>
          <a:prstGeom prst="rect">
            <a:avLst/>
          </a:prstGeom>
          <a:noFill/>
        </p:spPr>
        <p:txBody>
          <a:bodyPr wrap="none" rtlCol="0">
            <a:spAutoFit/>
          </a:bodyPr>
          <a:lstStyle/>
          <a:p>
            <a:r>
              <a:rPr lang="fr-CA" sz="1500" dirty="0" smtClean="0">
                <a:solidFill>
                  <a:schemeClr val="bg1"/>
                </a:solidFill>
              </a:rPr>
              <a:t>Sir George Williams Campus</a:t>
            </a:r>
            <a:endParaRPr lang="en-CA" sz="1500" dirty="0">
              <a:solidFill>
                <a:schemeClr val="bg1"/>
              </a:solidFill>
            </a:endParaRPr>
          </a:p>
        </p:txBody>
      </p:sp>
    </p:spTree>
    <p:extLst>
      <p:ext uri="{BB962C8B-B14F-4D97-AF65-F5344CB8AC3E}">
        <p14:creationId xmlns:p14="http://schemas.microsoft.com/office/powerpoint/2010/main" val="310897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768096" y="3398100"/>
            <a:ext cx="7679263" cy="3101005"/>
          </a:xfrm>
          <a:prstGeom prst="rect">
            <a:avLst/>
          </a:prstGeom>
        </p:spPr>
      </p:pic>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pic>
        <p:nvPicPr>
          <p:cNvPr id="3" name="Picture 2"/>
          <p:cNvPicPr>
            <a:picLocks noChangeAspect="1"/>
          </p:cNvPicPr>
          <p:nvPr/>
        </p:nvPicPr>
        <p:blipFill>
          <a:blip r:embed="rId3"/>
          <a:stretch>
            <a:fillRect/>
          </a:stretch>
        </p:blipFill>
        <p:spPr>
          <a:xfrm>
            <a:off x="1637440" y="4717973"/>
            <a:ext cx="1923810" cy="876190"/>
          </a:xfrm>
          <a:prstGeom prst="rect">
            <a:avLst/>
          </a:prstGeom>
        </p:spPr>
      </p:pic>
      <p:grpSp>
        <p:nvGrpSpPr>
          <p:cNvPr id="7" name="Group 6"/>
          <p:cNvGrpSpPr/>
          <p:nvPr/>
        </p:nvGrpSpPr>
        <p:grpSpPr>
          <a:xfrm>
            <a:off x="2436334" y="3778868"/>
            <a:ext cx="863126" cy="400110"/>
            <a:chOff x="4504539" y="3473985"/>
            <a:chExt cx="2158369" cy="559747"/>
          </a:xfrm>
        </p:grpSpPr>
        <p:sp>
          <p:nvSpPr>
            <p:cNvPr id="8" name="Rectangle 7"/>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9" name="Rectangle 8"/>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p:cNvGrpSpPr/>
          <p:nvPr/>
        </p:nvGrpSpPr>
        <p:grpSpPr>
          <a:xfrm>
            <a:off x="5478552" y="4948602"/>
            <a:ext cx="2743428" cy="379096"/>
            <a:chOff x="3127719" y="3462050"/>
            <a:chExt cx="3543425" cy="559747"/>
          </a:xfrm>
        </p:grpSpPr>
        <p:sp>
          <p:nvSpPr>
            <p:cNvPr id="11" name="Rectangle 10"/>
            <p:cNvSpPr/>
            <p:nvPr/>
          </p:nvSpPr>
          <p:spPr>
            <a:xfrm>
              <a:off x="3127719" y="3462050"/>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2" name="Rectangle 11"/>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2436334" y="3775200"/>
            <a:ext cx="863126" cy="400110"/>
            <a:chOff x="4504539" y="3473985"/>
            <a:chExt cx="2158369" cy="559747"/>
          </a:xfrm>
        </p:grpSpPr>
        <p:sp>
          <p:nvSpPr>
            <p:cNvPr id="14" name="Rectangle 13"/>
            <p:cNvSpPr/>
            <p:nvPr/>
          </p:nvSpPr>
          <p:spPr>
            <a:xfrm>
              <a:off x="6282729" y="3473985"/>
              <a:ext cx="289431" cy="559747"/>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5" name="Rectangle 14"/>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5711064" y="5294373"/>
            <a:ext cx="2853816" cy="400110"/>
            <a:chOff x="3137581" y="3469393"/>
            <a:chExt cx="3533563" cy="590775"/>
          </a:xfrm>
        </p:grpSpPr>
        <p:sp>
          <p:nvSpPr>
            <p:cNvPr id="17" name="Rectangle 16"/>
            <p:cNvSpPr/>
            <p:nvPr/>
          </p:nvSpPr>
          <p:spPr>
            <a:xfrm>
              <a:off x="6342021" y="3469393"/>
              <a:ext cx="289431" cy="590775"/>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8" name="Rectangle 17"/>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1637440" y="5011530"/>
            <a:ext cx="2233520" cy="400110"/>
            <a:chOff x="4504539" y="3582450"/>
            <a:chExt cx="2158369" cy="379660"/>
          </a:xfrm>
        </p:grpSpPr>
        <p:sp>
          <p:nvSpPr>
            <p:cNvPr id="20" name="Rectangle 19"/>
            <p:cNvSpPr/>
            <p:nvPr/>
          </p:nvSpPr>
          <p:spPr>
            <a:xfrm>
              <a:off x="6282729" y="3582450"/>
              <a:ext cx="289432" cy="37966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4</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1" name="Rectangle 20"/>
            <p:cNvSpPr/>
            <p:nvPr/>
          </p:nvSpPr>
          <p:spPr>
            <a:xfrm>
              <a:off x="4504539" y="3622335"/>
              <a:ext cx="2158369"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itle 1"/>
          <p:cNvSpPr txBox="1">
            <a:spLocks/>
          </p:cNvSpPr>
          <p:nvPr/>
        </p:nvSpPr>
        <p:spPr>
          <a:xfrm>
            <a:off x="931926" y="234025"/>
            <a:ext cx="7290054" cy="553715"/>
          </a:xfrm>
          <a:prstGeom prst="rect">
            <a:avLst/>
          </a:prstGeom>
        </p:spPr>
        <p:txBody>
          <a:bodyPr vert="horz" lIns="91440" tIns="45720" rIns="91440" bIns="45720" rtlCol="0" anchor="ctr">
            <a:normAutofit fontScale="92500" lnSpcReduction="10000"/>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300" dirty="0"/>
              <a:t>Conditional</a:t>
            </a:r>
            <a:endParaRPr lang="en-CA" sz="2000" cap="none" dirty="0"/>
          </a:p>
        </p:txBody>
      </p:sp>
      <p:sp>
        <p:nvSpPr>
          <p:cNvPr id="24" name="Title 1"/>
          <p:cNvSpPr txBox="1">
            <a:spLocks/>
          </p:cNvSpPr>
          <p:nvPr/>
        </p:nvSpPr>
        <p:spPr>
          <a:xfrm>
            <a:off x="682630" y="915055"/>
            <a:ext cx="8128861" cy="2735972"/>
          </a:xfrm>
          <a:prstGeom prst="rect">
            <a:avLst/>
          </a:prstGeom>
        </p:spPr>
        <p:txBody>
          <a:bodyPr vert="horz" lIns="91440" tIns="45720" rIns="91440" bIns="45720" rtlCol="0" anchor="ctr">
            <a:normAutofit fontScale="90000" lnSpcReduction="20000"/>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pPr>
              <a:buClr>
                <a:srgbClr val="FF0000"/>
              </a:buClr>
            </a:pPr>
            <a:r>
              <a:rPr lang="en-CA" sz="2100" cap="none" dirty="0">
                <a:latin typeface="+mn-lt"/>
              </a:rPr>
              <a:t>Another important option is </a:t>
            </a:r>
            <a:r>
              <a:rPr lang="en-CA" sz="2100" i="1" cap="none" dirty="0" smtClean="0">
                <a:latin typeface="+mn-lt"/>
              </a:rPr>
              <a:t>Conditional Regions </a:t>
            </a:r>
            <a:r>
              <a:rPr lang="en-CA" sz="2100" cap="none" dirty="0" smtClean="0">
                <a:latin typeface="+mn-lt"/>
              </a:rPr>
              <a:t>which allow </a:t>
            </a:r>
            <a:r>
              <a:rPr lang="en-CA" sz="2100" cap="none" dirty="0">
                <a:latin typeface="+mn-lt"/>
              </a:rPr>
              <a:t>you </a:t>
            </a:r>
            <a:r>
              <a:rPr lang="en-CA" sz="2100" cap="none" dirty="0" smtClean="0">
                <a:latin typeface="+mn-lt"/>
              </a:rPr>
              <a:t>to state </a:t>
            </a:r>
            <a:r>
              <a:rPr lang="en-CA" sz="2100" cap="none" dirty="0">
                <a:latin typeface="+mn-lt"/>
              </a:rPr>
              <a:t>that only data that matches your rule will be </a:t>
            </a:r>
            <a:r>
              <a:rPr lang="en-CA" sz="2100" cap="none" dirty="0" smtClean="0">
                <a:latin typeface="+mn-lt"/>
              </a:rPr>
              <a:t>displayed.</a:t>
            </a:r>
          </a:p>
          <a:p>
            <a:pPr algn="just">
              <a:spcAft>
                <a:spcPts val="300"/>
              </a:spcAft>
              <a:buClr>
                <a:srgbClr val="FF0000"/>
              </a:buClr>
            </a:pPr>
            <a:r>
              <a:rPr lang="en-CA" sz="2100" cap="none" dirty="0" smtClean="0">
                <a:latin typeface="+mn-lt"/>
              </a:rPr>
              <a:t>For example, only </a:t>
            </a:r>
            <a:r>
              <a:rPr lang="en-CA" sz="2100" cap="none" dirty="0">
                <a:latin typeface="+mn-lt"/>
              </a:rPr>
              <a:t>students in a specific career. </a:t>
            </a:r>
            <a:endParaRPr lang="en-CA" sz="2100" cap="none" dirty="0" smtClean="0">
              <a:latin typeface="+mn-lt"/>
            </a:endParaRPr>
          </a:p>
          <a:p>
            <a:pPr>
              <a:spcAft>
                <a:spcPts val="300"/>
              </a:spcAft>
              <a:buClr>
                <a:srgbClr val="FF0000"/>
              </a:buClr>
            </a:pPr>
            <a:r>
              <a:rPr lang="en-CA" sz="2100" cap="none" dirty="0" smtClean="0">
                <a:latin typeface="+mn-lt"/>
              </a:rPr>
              <a:t>Again </a:t>
            </a:r>
            <a:r>
              <a:rPr lang="en-CA" sz="2100" cap="none" dirty="0">
                <a:latin typeface="+mn-lt"/>
              </a:rPr>
              <a:t>you can have a conditional region within another region</a:t>
            </a:r>
            <a:br>
              <a:rPr lang="en-CA" sz="2100" cap="none" dirty="0">
                <a:latin typeface="+mn-lt"/>
              </a:rPr>
            </a:br>
            <a:r>
              <a:rPr lang="en-CA" sz="2100" cap="none" dirty="0">
                <a:latin typeface="+mn-lt"/>
              </a:rPr>
              <a:t/>
            </a:r>
            <a:br>
              <a:rPr lang="en-CA" sz="2100" cap="none" dirty="0">
                <a:latin typeface="+mn-lt"/>
              </a:rPr>
            </a:br>
            <a:endParaRPr lang="en-CA" sz="2100" cap="none" dirty="0">
              <a:latin typeface="+mn-lt"/>
            </a:endParaRPr>
          </a:p>
          <a:p>
            <a:pPr marL="457200" indent="-457200">
              <a:spcAft>
                <a:spcPts val="300"/>
              </a:spcAft>
              <a:buClr>
                <a:srgbClr val="FF0000"/>
              </a:buClr>
              <a:buFont typeface="+mj-lt"/>
              <a:buAutoNum type="arabicPeriod"/>
            </a:pPr>
            <a:r>
              <a:rPr lang="en-CA" sz="2100" cap="none" dirty="0" smtClean="0">
                <a:latin typeface="+mn-lt"/>
              </a:rPr>
              <a:t>Click the ‘</a:t>
            </a:r>
            <a:r>
              <a:rPr lang="en-CA" sz="2100" i="1" cap="none" dirty="0" smtClean="0">
                <a:latin typeface="+mn-lt"/>
              </a:rPr>
              <a:t>Conditional Region</a:t>
            </a:r>
            <a:r>
              <a:rPr lang="en-CA" sz="2100" cap="none" dirty="0" smtClean="0">
                <a:latin typeface="+mn-lt"/>
              </a:rPr>
              <a:t>’ button.</a:t>
            </a:r>
          </a:p>
          <a:p>
            <a:pPr marL="457200" indent="-457200">
              <a:spcAft>
                <a:spcPts val="300"/>
              </a:spcAft>
              <a:buClr>
                <a:srgbClr val="FF0000"/>
              </a:buClr>
              <a:buFont typeface="+mj-lt"/>
              <a:buAutoNum type="arabicPeriod"/>
            </a:pPr>
            <a:r>
              <a:rPr lang="en-CA" sz="2100" cap="none" dirty="0" smtClean="0">
                <a:latin typeface="+mn-lt"/>
              </a:rPr>
              <a:t>Select the data you wish the region to be governed by.</a:t>
            </a:r>
          </a:p>
          <a:p>
            <a:pPr marL="457200" indent="-457200">
              <a:spcAft>
                <a:spcPts val="300"/>
              </a:spcAft>
              <a:buClr>
                <a:srgbClr val="FF0000"/>
              </a:buClr>
              <a:buFont typeface="+mj-lt"/>
              <a:buAutoNum type="arabicPeriod"/>
            </a:pPr>
            <a:r>
              <a:rPr lang="en-CA" sz="2100" cap="none" dirty="0" smtClean="0">
                <a:latin typeface="+mn-lt"/>
              </a:rPr>
              <a:t>Change the rules the region is to follow and click ‘</a:t>
            </a:r>
            <a:r>
              <a:rPr lang="en-CA" sz="2100" i="1" cap="none" dirty="0" smtClean="0">
                <a:latin typeface="+mn-lt"/>
              </a:rPr>
              <a:t>OK</a:t>
            </a:r>
            <a:r>
              <a:rPr lang="en-CA" sz="2100" cap="none" dirty="0" smtClean="0">
                <a:latin typeface="+mn-lt"/>
              </a:rPr>
              <a:t>’.</a:t>
            </a:r>
          </a:p>
          <a:p>
            <a:pPr marL="457200" indent="-457200">
              <a:spcAft>
                <a:spcPts val="300"/>
              </a:spcAft>
              <a:buClr>
                <a:srgbClr val="FF0000"/>
              </a:buClr>
              <a:buFont typeface="+mj-lt"/>
              <a:buAutoNum type="arabicPeriod"/>
            </a:pPr>
            <a:r>
              <a:rPr lang="en-CA" sz="2100" cap="none" dirty="0">
                <a:latin typeface="+mn-lt"/>
              </a:rPr>
              <a:t>This code will appear </a:t>
            </a:r>
            <a:r>
              <a:rPr lang="en-CA" sz="2100" cap="none" dirty="0" smtClean="0">
                <a:latin typeface="+mn-lt"/>
              </a:rPr>
              <a:t>in the body of the template and you </a:t>
            </a:r>
            <a:r>
              <a:rPr lang="en-CA" sz="2100" cap="none" dirty="0">
                <a:latin typeface="+mn-lt"/>
              </a:rPr>
              <a:t>can then add information within </a:t>
            </a:r>
            <a:r>
              <a:rPr lang="en-CA" sz="2100" cap="none" dirty="0" smtClean="0">
                <a:latin typeface="+mn-lt"/>
              </a:rPr>
              <a:t>this.</a:t>
            </a:r>
            <a:r>
              <a:rPr lang="en-CA" sz="2000" cap="none" dirty="0" smtClean="0">
                <a:latin typeface="+mn-lt"/>
              </a:rPr>
              <a:t/>
            </a:r>
            <a:br>
              <a:rPr lang="en-CA" sz="2000" cap="none" dirty="0" smtClean="0">
                <a:latin typeface="+mn-lt"/>
              </a:rPr>
            </a:br>
            <a:r>
              <a:rPr lang="en-CA" dirty="0" smtClean="0"/>
              <a:t/>
            </a:r>
            <a:br>
              <a:rPr lang="en-CA" dirty="0" smtClean="0"/>
            </a:br>
            <a:endParaRPr lang="en-CA" sz="2000" dirty="0"/>
          </a:p>
        </p:txBody>
      </p:sp>
    </p:spTree>
    <p:extLst>
      <p:ext uri="{BB962C8B-B14F-4D97-AF65-F5344CB8AC3E}">
        <p14:creationId xmlns:p14="http://schemas.microsoft.com/office/powerpoint/2010/main" val="54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700784"/>
          </a:xfrm>
        </p:spPr>
        <p:txBody>
          <a:bodyPr>
            <a:normAutofit fontScale="90000"/>
          </a:bodyPr>
          <a:lstStyle/>
          <a:p>
            <a:r>
              <a:rPr lang="en-CA" dirty="0" smtClean="0"/>
              <a:t>Tables</a:t>
            </a:r>
            <a:br>
              <a:rPr lang="en-CA" dirty="0" smtClean="0"/>
            </a:br>
            <a:r>
              <a:rPr lang="en-CA" sz="1300" dirty="0" smtClean="0"/>
              <a:t/>
            </a:r>
            <a:br>
              <a:rPr lang="en-CA" sz="1300" dirty="0" smtClean="0"/>
            </a:br>
            <a:r>
              <a:rPr lang="en-CA" sz="2100" cap="none" dirty="0" smtClean="0">
                <a:latin typeface="+mn-lt"/>
              </a:rPr>
              <a:t>There is also a feature that allows you to enter pivot tables into your report. There is an ‘</a:t>
            </a:r>
            <a:r>
              <a:rPr lang="en-CA" sz="2100" i="1" cap="none" dirty="0" smtClean="0">
                <a:latin typeface="+mn-lt"/>
              </a:rPr>
              <a:t>Insert Table/Form</a:t>
            </a:r>
            <a:r>
              <a:rPr lang="en-CA" sz="2100" cap="none" dirty="0" smtClean="0">
                <a:latin typeface="+mn-lt"/>
              </a:rPr>
              <a:t>’ wizard that walks you through the necessary steps.</a:t>
            </a:r>
            <a:br>
              <a:rPr lang="en-CA" sz="2100" cap="none" dirty="0" smtClean="0">
                <a:latin typeface="+mn-lt"/>
              </a:rPr>
            </a:br>
            <a:r>
              <a:rPr lang="en-CA" sz="2100" i="1" cap="none" dirty="0">
                <a:latin typeface="+mn-lt"/>
              </a:rPr>
              <a:t/>
            </a:r>
            <a:br>
              <a:rPr lang="en-CA" sz="2100" i="1" cap="none" dirty="0">
                <a:latin typeface="+mn-lt"/>
              </a:rPr>
            </a:br>
            <a:r>
              <a:rPr lang="en-CA" sz="2100" i="1" cap="none" dirty="0" smtClean="0">
                <a:latin typeface="+mn-lt"/>
              </a:rPr>
              <a:t>As this can be a complicated feature to configure, we will not be covering this in detail here.</a:t>
            </a:r>
            <a:r>
              <a:rPr lang="en-CA" sz="2100" i="1" dirty="0">
                <a:latin typeface="+mn-lt"/>
              </a:rPr>
              <a:t/>
            </a:r>
            <a:br>
              <a:rPr lang="en-CA" sz="2100" i="1" dirty="0">
                <a:latin typeface="+mn-lt"/>
              </a:rPr>
            </a:br>
            <a:endParaRPr lang="en-CA" sz="2100" i="1" dirty="0">
              <a:latin typeface="+mn-lt"/>
            </a:endParaRPr>
          </a:p>
        </p:txBody>
      </p:sp>
      <p:sp>
        <p:nvSpPr>
          <p:cNvPr id="3" name="Content Placeholder 2"/>
          <p:cNvSpPr>
            <a:spLocks noGrp="1"/>
          </p:cNvSpPr>
          <p:nvPr>
            <p:ph sz="half" idx="1"/>
          </p:nvPr>
        </p:nvSpPr>
        <p:spPr>
          <a:xfrm>
            <a:off x="768096" y="2713351"/>
            <a:ext cx="3566160" cy="4023360"/>
          </a:xfrm>
        </p:spPr>
        <p:txBody>
          <a:bodyPr/>
          <a:lstStyle/>
          <a:p>
            <a:r>
              <a:rPr lang="en-CA" sz="1900" dirty="0" smtClean="0"/>
              <a:t>Tables</a:t>
            </a:r>
          </a:p>
          <a:p>
            <a:endParaRPr lang="en-CA" dirty="0"/>
          </a:p>
          <a:p>
            <a:endParaRPr lang="en-CA" dirty="0"/>
          </a:p>
          <a:p>
            <a:endParaRPr lang="en-CA" dirty="0"/>
          </a:p>
        </p:txBody>
      </p:sp>
      <p:pic>
        <p:nvPicPr>
          <p:cNvPr id="7" name="Content Placeholder 6"/>
          <p:cNvPicPr>
            <a:picLocks noGrp="1" noChangeAspect="1"/>
          </p:cNvPicPr>
          <p:nvPr>
            <p:ph sz="half" idx="2"/>
          </p:nvPr>
        </p:nvPicPr>
        <p:blipFill>
          <a:blip r:embed="rId2"/>
          <a:stretch>
            <a:fillRect/>
          </a:stretch>
        </p:blipFill>
        <p:spPr>
          <a:xfrm>
            <a:off x="2071245" y="2909458"/>
            <a:ext cx="5986905" cy="2864278"/>
          </a:xfrm>
          <a:prstGeom prst="rect">
            <a:avLst/>
          </a:prstGeom>
        </p:spPr>
      </p:pic>
      <p:sp>
        <p:nvSpPr>
          <p:cNvPr id="5" name="Footer Placeholder 4"/>
          <p:cNvSpPr>
            <a:spLocks noGrp="1"/>
          </p:cNvSpPr>
          <p:nvPr>
            <p:ph type="ftr" sz="quarter" idx="11"/>
          </p:nvPr>
        </p:nvSpPr>
        <p:spPr/>
        <p:txBody>
          <a:bodyPr/>
          <a:lstStyle/>
          <a:p>
            <a:r>
              <a:rPr lang="en-US" dirty="0" smtClean="0"/>
              <a:t>Canada Alliance   5-7 November 2017</a:t>
            </a:r>
            <a:endParaRPr lang="en-US" dirty="0"/>
          </a:p>
        </p:txBody>
      </p:sp>
    </p:spTree>
    <p:extLst>
      <p:ext uri="{BB962C8B-B14F-4D97-AF65-F5344CB8AC3E}">
        <p14:creationId xmlns:p14="http://schemas.microsoft.com/office/powerpoint/2010/main" val="835055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set up security</a:t>
            </a:r>
          </a:p>
        </p:txBody>
      </p:sp>
      <p:sp>
        <p:nvSpPr>
          <p:cNvPr id="3" name="Subtitle 2"/>
          <p:cNvSpPr>
            <a:spLocks noGrp="1"/>
          </p:cNvSpPr>
          <p:nvPr>
            <p:ph type="subTitle" idx="1"/>
          </p:nvPr>
        </p:nvSpPr>
        <p:spPr>
          <a:xfrm>
            <a:off x="6457950" y="4960137"/>
            <a:ext cx="2170661" cy="1463040"/>
          </a:xfrm>
        </p:spPr>
        <p:txBody>
          <a:bodyPr/>
          <a:lstStyle/>
          <a:p>
            <a:r>
              <a:rPr lang="en-US" dirty="0" smtClean="0"/>
              <a:t>The section will cover how to add security to your reports.</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829358" y="820016"/>
            <a:ext cx="7228936" cy="1661993"/>
          </a:xfrm>
          <a:prstGeom prst="rect">
            <a:avLst/>
          </a:prstGeom>
          <a:noFill/>
        </p:spPr>
        <p:txBody>
          <a:bodyPr wrap="square" rtlCol="0">
            <a:spAutoFit/>
          </a:bodyPr>
          <a:lstStyle/>
          <a:p>
            <a:pPr>
              <a:buClr>
                <a:schemeClr val="accent1"/>
              </a:buClr>
            </a:pPr>
            <a:r>
              <a:rPr lang="en-CA" dirty="0" smtClean="0"/>
              <a:t>Role-based security can be added to a report definition to control which users can access it. </a:t>
            </a:r>
          </a:p>
          <a:p>
            <a:pPr marL="342900" indent="-342900">
              <a:buClr>
                <a:schemeClr val="accent1"/>
              </a:buClr>
              <a:buFont typeface="+mj-lt"/>
              <a:buAutoNum type="arabicPeriod"/>
            </a:pPr>
            <a:endParaRPr lang="en-CA" sz="1200" dirty="0"/>
          </a:p>
          <a:p>
            <a:pPr marL="342900" indent="-342900">
              <a:buClr>
                <a:schemeClr val="accent1"/>
              </a:buClr>
              <a:buFont typeface="+mj-lt"/>
              <a:buAutoNum type="arabicPeriod"/>
            </a:pPr>
            <a:r>
              <a:rPr lang="en-CA" dirty="0" smtClean="0"/>
              <a:t>You simply have to change the ‘</a:t>
            </a:r>
            <a:r>
              <a:rPr lang="en-CA" i="1" dirty="0" smtClean="0"/>
              <a:t>Report Category ID’ </a:t>
            </a:r>
            <a:r>
              <a:rPr lang="en-CA" dirty="0" smtClean="0"/>
              <a:t>field on the report definition ‘</a:t>
            </a:r>
            <a:r>
              <a:rPr lang="en-CA" i="1" dirty="0" smtClean="0"/>
              <a:t>Definition</a:t>
            </a:r>
            <a:r>
              <a:rPr lang="en-CA" dirty="0" smtClean="0"/>
              <a:t>’ tab in order to limit access to the roles attached to that report category.</a:t>
            </a:r>
            <a:endParaRPr lang="en-CA" dirty="0"/>
          </a:p>
        </p:txBody>
      </p:sp>
      <p:pic>
        <p:nvPicPr>
          <p:cNvPr id="7" name="Content Placeholder 2"/>
          <p:cNvPicPr>
            <a:picLocks noGrp="1" noChangeAspect="1"/>
          </p:cNvPicPr>
          <p:nvPr>
            <p:ph idx="1"/>
          </p:nvPr>
        </p:nvPicPr>
        <p:blipFill>
          <a:blip r:embed="rId2"/>
          <a:stretch>
            <a:fillRect/>
          </a:stretch>
        </p:blipFill>
        <p:spPr>
          <a:xfrm>
            <a:off x="3912652" y="2421170"/>
            <a:ext cx="4054500" cy="4022725"/>
          </a:xfrm>
          <a:prstGeom prst="rect">
            <a:avLst/>
          </a:prstGeom>
        </p:spPr>
      </p:pic>
      <p:pic>
        <p:nvPicPr>
          <p:cNvPr id="10" name="Picture 9"/>
          <p:cNvPicPr>
            <a:picLocks noChangeAspect="1"/>
          </p:cNvPicPr>
          <p:nvPr/>
        </p:nvPicPr>
        <p:blipFill>
          <a:blip r:embed="rId3"/>
          <a:stretch>
            <a:fillRect/>
          </a:stretch>
        </p:blipFill>
        <p:spPr>
          <a:xfrm>
            <a:off x="4949182" y="4630970"/>
            <a:ext cx="2149422" cy="142862"/>
          </a:xfrm>
          <a:prstGeom prst="rect">
            <a:avLst/>
          </a:prstGeom>
        </p:spPr>
      </p:pic>
      <p:grpSp>
        <p:nvGrpSpPr>
          <p:cNvPr id="11" name="Group 10"/>
          <p:cNvGrpSpPr/>
          <p:nvPr/>
        </p:nvGrpSpPr>
        <p:grpSpPr>
          <a:xfrm>
            <a:off x="3912652" y="4487106"/>
            <a:ext cx="3801440" cy="400110"/>
            <a:chOff x="3137581" y="3469393"/>
            <a:chExt cx="3533563" cy="541671"/>
          </a:xfrm>
        </p:grpSpPr>
        <p:sp>
          <p:nvSpPr>
            <p:cNvPr id="12" name="Rectangle 11"/>
            <p:cNvSpPr/>
            <p:nvPr/>
          </p:nvSpPr>
          <p:spPr>
            <a:xfrm>
              <a:off x="6342021" y="3469393"/>
              <a:ext cx="289430" cy="541671"/>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3" name="Rectangle 12"/>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itle 1"/>
          <p:cNvSpPr>
            <a:spLocks noGrp="1"/>
          </p:cNvSpPr>
          <p:nvPr>
            <p:ph type="title"/>
          </p:nvPr>
        </p:nvSpPr>
        <p:spPr>
          <a:xfrm>
            <a:off x="768096" y="51816"/>
            <a:ext cx="7290054" cy="1499616"/>
          </a:xfrm>
        </p:spPr>
        <p:txBody>
          <a:bodyPr>
            <a:normAutofit/>
          </a:bodyPr>
          <a:lstStyle/>
          <a:p>
            <a:r>
              <a:rPr lang="en-CA" sz="4000" dirty="0" smtClean="0"/>
              <a:t>Report Definition</a:t>
            </a:r>
            <a:r>
              <a:rPr lang="en-CA" sz="4000" dirty="0"/>
              <a:t/>
            </a:r>
            <a:br>
              <a:rPr lang="en-CA" sz="4000" dirty="0"/>
            </a:br>
            <a:endParaRPr lang="en-CA" sz="4000" dirty="0"/>
          </a:p>
        </p:txBody>
      </p:sp>
      <p:sp>
        <p:nvSpPr>
          <p:cNvPr id="15" name="TextBox 14"/>
          <p:cNvSpPr txBox="1"/>
          <p:nvPr/>
        </p:nvSpPr>
        <p:spPr>
          <a:xfrm>
            <a:off x="685986" y="2852862"/>
            <a:ext cx="2173266"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NOTE</a:t>
            </a:r>
          </a:p>
          <a:p>
            <a:endParaRPr lang="en-US" dirty="0"/>
          </a:p>
          <a:p>
            <a:r>
              <a:rPr lang="en-US" dirty="0" smtClean="0"/>
              <a:t>You need to decide who has control over security.</a:t>
            </a:r>
            <a:endParaRPr lang="en-US" dirty="0"/>
          </a:p>
          <a:p>
            <a:endParaRPr lang="en-US" dirty="0"/>
          </a:p>
          <a:p>
            <a:r>
              <a:rPr lang="en-US" dirty="0" smtClean="0"/>
              <a:t>You will need to decide which </a:t>
            </a:r>
            <a:r>
              <a:rPr lang="en-US" dirty="0"/>
              <a:t>roles </a:t>
            </a:r>
            <a:r>
              <a:rPr lang="en-US" dirty="0" smtClean="0"/>
              <a:t>can access the report.</a:t>
            </a:r>
            <a:endParaRPr lang="en-US" dirty="0"/>
          </a:p>
        </p:txBody>
      </p:sp>
    </p:spTree>
    <p:extLst>
      <p:ext uri="{BB962C8B-B14F-4D97-AF65-F5344CB8AC3E}">
        <p14:creationId xmlns:p14="http://schemas.microsoft.com/office/powerpoint/2010/main" val="22382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Rectangle 5"/>
          <p:cNvSpPr/>
          <p:nvPr/>
        </p:nvSpPr>
        <p:spPr>
          <a:xfrm>
            <a:off x="712803" y="787380"/>
            <a:ext cx="7842799" cy="1815882"/>
          </a:xfrm>
          <a:prstGeom prst="rect">
            <a:avLst/>
          </a:prstGeom>
        </p:spPr>
        <p:txBody>
          <a:bodyPr wrap="square">
            <a:spAutoFit/>
          </a:bodyPr>
          <a:lstStyle/>
          <a:p>
            <a:pPr marL="342900" indent="-342900">
              <a:buClr>
                <a:schemeClr val="accent1"/>
              </a:buClr>
              <a:buFont typeface="+mj-lt"/>
              <a:buAutoNum type="arabicPeriod"/>
            </a:pPr>
            <a:r>
              <a:rPr lang="en-US" dirty="0" smtClean="0"/>
              <a:t>You can set up a new report category by navigating to:</a:t>
            </a:r>
          </a:p>
          <a:p>
            <a:pPr lvl="1">
              <a:buClr>
                <a:schemeClr val="accent1"/>
              </a:buClr>
            </a:pPr>
            <a:r>
              <a:rPr lang="en-US" b="1" dirty="0" smtClean="0"/>
              <a:t>Reporting </a:t>
            </a:r>
            <a:r>
              <a:rPr lang="en-US" b="1" dirty="0"/>
              <a:t>tools &gt; BI Publisher &gt; </a:t>
            </a:r>
            <a:r>
              <a:rPr lang="en-US" b="1" dirty="0" smtClean="0"/>
              <a:t>Setup &gt; Report Category</a:t>
            </a:r>
            <a:r>
              <a:rPr lang="en-US" dirty="0" smtClean="0"/>
              <a:t> </a:t>
            </a:r>
          </a:p>
          <a:p>
            <a:pPr marL="342900" indent="-342900">
              <a:buFont typeface="+mj-lt"/>
              <a:buAutoNum type="arabicPeriod"/>
            </a:pPr>
            <a:endParaRPr lang="en-US" sz="1000" dirty="0"/>
          </a:p>
          <a:p>
            <a:pPr marL="342900" indent="-342900">
              <a:buClr>
                <a:schemeClr val="accent1"/>
              </a:buClr>
              <a:buFont typeface="+mj-lt"/>
              <a:buAutoNum type="arabicPeriod"/>
            </a:pPr>
            <a:r>
              <a:rPr lang="en-US" dirty="0" smtClean="0"/>
              <a:t>Then click ‘</a:t>
            </a:r>
            <a:r>
              <a:rPr lang="en-US" i="1" dirty="0" smtClean="0"/>
              <a:t>Add a New Value’.</a:t>
            </a:r>
          </a:p>
          <a:p>
            <a:pPr marL="342900" indent="-342900">
              <a:buClr>
                <a:schemeClr val="accent1"/>
              </a:buClr>
              <a:buFont typeface="+mj-lt"/>
              <a:buAutoNum type="arabicPeriod"/>
            </a:pPr>
            <a:endParaRPr lang="en-US" sz="900" dirty="0" smtClean="0"/>
          </a:p>
          <a:p>
            <a:pPr marL="342900" indent="-342900">
              <a:buClr>
                <a:schemeClr val="accent1"/>
              </a:buClr>
              <a:buFont typeface="+mj-lt"/>
              <a:buAutoNum type="arabicPeriod"/>
            </a:pPr>
            <a:r>
              <a:rPr lang="en-US" dirty="0" smtClean="0"/>
              <a:t>Enter a ‘</a:t>
            </a:r>
            <a:r>
              <a:rPr lang="en-US" i="1" dirty="0" smtClean="0"/>
              <a:t>Report Category ID</a:t>
            </a:r>
            <a:r>
              <a:rPr lang="en-US" dirty="0" smtClean="0"/>
              <a:t>’ and select the ‘</a:t>
            </a:r>
            <a:r>
              <a:rPr lang="en-US" i="1" dirty="0" smtClean="0"/>
              <a:t>Add</a:t>
            </a:r>
            <a:r>
              <a:rPr lang="en-US" dirty="0" smtClean="0"/>
              <a:t>’ button.</a:t>
            </a:r>
          </a:p>
          <a:p>
            <a:pPr marL="342900" indent="-342900">
              <a:buClr>
                <a:schemeClr val="accent1"/>
              </a:buClr>
              <a:buFont typeface="+mj-lt"/>
              <a:buAutoNum type="arabicPeriod"/>
            </a:pPr>
            <a:endParaRPr lang="en-CA" dirty="0"/>
          </a:p>
        </p:txBody>
      </p:sp>
      <p:pic>
        <p:nvPicPr>
          <p:cNvPr id="3" name="Content Placeholder 2"/>
          <p:cNvPicPr>
            <a:picLocks noGrp="1" noChangeAspect="1"/>
          </p:cNvPicPr>
          <p:nvPr>
            <p:ph idx="1"/>
          </p:nvPr>
        </p:nvPicPr>
        <p:blipFill>
          <a:blip r:embed="rId2"/>
          <a:stretch>
            <a:fillRect/>
          </a:stretch>
        </p:blipFill>
        <p:spPr>
          <a:xfrm>
            <a:off x="768096" y="2692516"/>
            <a:ext cx="4122916" cy="2668852"/>
          </a:xfrm>
          <a:prstGeom prst="rect">
            <a:avLst/>
          </a:prstGeom>
        </p:spPr>
      </p:pic>
      <p:sp>
        <p:nvSpPr>
          <p:cNvPr id="7" name="Title 1"/>
          <p:cNvSpPr>
            <a:spLocks noGrp="1"/>
          </p:cNvSpPr>
          <p:nvPr>
            <p:ph type="title"/>
          </p:nvPr>
        </p:nvSpPr>
        <p:spPr>
          <a:xfrm>
            <a:off x="768096" y="51817"/>
            <a:ext cx="7290054" cy="735564"/>
          </a:xfrm>
        </p:spPr>
        <p:txBody>
          <a:bodyPr>
            <a:normAutofit/>
          </a:bodyPr>
          <a:lstStyle/>
          <a:p>
            <a:r>
              <a:rPr lang="en-CA" sz="4000" dirty="0" smtClean="0"/>
              <a:t>Report category</a:t>
            </a:r>
            <a:endParaRPr lang="en-CA" dirty="0"/>
          </a:p>
        </p:txBody>
      </p:sp>
      <p:grpSp>
        <p:nvGrpSpPr>
          <p:cNvPr id="8" name="Group 7"/>
          <p:cNvGrpSpPr/>
          <p:nvPr/>
        </p:nvGrpSpPr>
        <p:grpSpPr>
          <a:xfrm>
            <a:off x="1298004" y="2867145"/>
            <a:ext cx="3512535" cy="464819"/>
            <a:chOff x="3137581" y="3522673"/>
            <a:chExt cx="3581692" cy="541671"/>
          </a:xfrm>
        </p:grpSpPr>
        <p:sp>
          <p:nvSpPr>
            <p:cNvPr id="9" name="Rectangle 8"/>
            <p:cNvSpPr/>
            <p:nvPr/>
          </p:nvSpPr>
          <p:spPr>
            <a:xfrm>
              <a:off x="6429843" y="3522673"/>
              <a:ext cx="289430" cy="541671"/>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0" name="Rectangle 9"/>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 name="Group 1"/>
          <p:cNvGrpSpPr/>
          <p:nvPr/>
        </p:nvGrpSpPr>
        <p:grpSpPr>
          <a:xfrm>
            <a:off x="1693104" y="3597249"/>
            <a:ext cx="970582" cy="466216"/>
            <a:chOff x="1693104" y="3167875"/>
            <a:chExt cx="970582" cy="466216"/>
          </a:xfrm>
        </p:grpSpPr>
        <p:sp>
          <p:nvSpPr>
            <p:cNvPr id="12" name="Rectangle 11"/>
            <p:cNvSpPr/>
            <p:nvPr/>
          </p:nvSpPr>
          <p:spPr>
            <a:xfrm>
              <a:off x="2448999" y="3167875"/>
              <a:ext cx="151075" cy="466216"/>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3" name="Rectangle 12"/>
            <p:cNvSpPr/>
            <p:nvPr/>
          </p:nvSpPr>
          <p:spPr>
            <a:xfrm>
              <a:off x="1693104" y="3228230"/>
              <a:ext cx="970582" cy="345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p:cNvPicPr>
            <a:picLocks noChangeAspect="1"/>
          </p:cNvPicPr>
          <p:nvPr/>
        </p:nvPicPr>
        <p:blipFill>
          <a:blip r:embed="rId3"/>
          <a:stretch>
            <a:fillRect/>
          </a:stretch>
        </p:blipFill>
        <p:spPr>
          <a:xfrm>
            <a:off x="4150580" y="3748503"/>
            <a:ext cx="4220472" cy="2477372"/>
          </a:xfrm>
          <a:prstGeom prst="rect">
            <a:avLst/>
          </a:prstGeom>
        </p:spPr>
      </p:pic>
      <p:grpSp>
        <p:nvGrpSpPr>
          <p:cNvPr id="17" name="Group 16"/>
          <p:cNvGrpSpPr/>
          <p:nvPr/>
        </p:nvGrpSpPr>
        <p:grpSpPr>
          <a:xfrm>
            <a:off x="4150580" y="4928205"/>
            <a:ext cx="1956022" cy="400110"/>
            <a:chOff x="4150580" y="4498831"/>
            <a:chExt cx="1956022" cy="400110"/>
          </a:xfrm>
        </p:grpSpPr>
        <p:sp>
          <p:nvSpPr>
            <p:cNvPr id="15" name="Rectangle 14"/>
            <p:cNvSpPr/>
            <p:nvPr/>
          </p:nvSpPr>
          <p:spPr>
            <a:xfrm>
              <a:off x="5802139" y="4498831"/>
              <a:ext cx="304463" cy="400110"/>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3</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6" name="Rectangle 15"/>
            <p:cNvSpPr/>
            <p:nvPr/>
          </p:nvSpPr>
          <p:spPr>
            <a:xfrm>
              <a:off x="4150580" y="4526133"/>
              <a:ext cx="1956022" cy="345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926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Rectangle 5"/>
          <p:cNvSpPr/>
          <p:nvPr/>
        </p:nvSpPr>
        <p:spPr>
          <a:xfrm>
            <a:off x="720179" y="815037"/>
            <a:ext cx="7842799" cy="2308324"/>
          </a:xfrm>
          <a:prstGeom prst="rect">
            <a:avLst/>
          </a:prstGeom>
        </p:spPr>
        <p:txBody>
          <a:bodyPr wrap="square">
            <a:spAutoFit/>
          </a:bodyPr>
          <a:lstStyle/>
          <a:p>
            <a:r>
              <a:rPr lang="en-US" dirty="0" smtClean="0"/>
              <a:t>You can then add existing roles that you want to be able to access the report.</a:t>
            </a:r>
          </a:p>
          <a:p>
            <a:endParaRPr lang="en-US" dirty="0"/>
          </a:p>
          <a:p>
            <a:pPr marL="342900" indent="-342900">
              <a:buClr>
                <a:schemeClr val="accent1"/>
              </a:buClr>
              <a:buFont typeface="+mj-lt"/>
              <a:buAutoNum type="arabicPeriod"/>
            </a:pPr>
            <a:r>
              <a:rPr lang="en-US" dirty="0" smtClean="0"/>
              <a:t>Add an ‘</a:t>
            </a:r>
            <a:r>
              <a:rPr lang="en-US" i="1" dirty="0" smtClean="0"/>
              <a:t>Owner ID</a:t>
            </a:r>
            <a:r>
              <a:rPr lang="en-US" dirty="0" smtClean="0"/>
              <a:t>’.</a:t>
            </a:r>
          </a:p>
          <a:p>
            <a:pPr marL="342900" indent="-342900">
              <a:buClr>
                <a:schemeClr val="accent1"/>
              </a:buClr>
              <a:buFont typeface="+mj-lt"/>
              <a:buAutoNum type="arabicPeriod"/>
            </a:pPr>
            <a:endParaRPr lang="en-US" dirty="0" smtClean="0"/>
          </a:p>
          <a:p>
            <a:pPr marL="342900" indent="-342900">
              <a:buClr>
                <a:schemeClr val="accent1"/>
              </a:buClr>
              <a:buFont typeface="+mj-lt"/>
              <a:buAutoNum type="arabicPeriod"/>
            </a:pPr>
            <a:r>
              <a:rPr lang="en-US" dirty="0" smtClean="0"/>
              <a:t>Add the roles you wish to be able to run the report and press ‘</a:t>
            </a:r>
            <a:r>
              <a:rPr lang="en-US" i="1" dirty="0" smtClean="0"/>
              <a:t>Save</a:t>
            </a:r>
            <a:r>
              <a:rPr lang="en-US" dirty="0" smtClean="0"/>
              <a:t>’.</a:t>
            </a:r>
          </a:p>
          <a:p>
            <a:pPr marL="342900" indent="-342900">
              <a:buFont typeface="+mj-lt"/>
              <a:buAutoNum type="arabicPeriod"/>
            </a:pPr>
            <a:endParaRPr lang="en-US" dirty="0"/>
          </a:p>
          <a:p>
            <a:endParaRPr lang="en-US" dirty="0" smtClean="0"/>
          </a:p>
          <a:p>
            <a:endParaRPr lang="en-CA" dirty="0"/>
          </a:p>
        </p:txBody>
      </p:sp>
      <p:pic>
        <p:nvPicPr>
          <p:cNvPr id="3" name="Content Placeholder 2"/>
          <p:cNvPicPr>
            <a:picLocks noGrp="1" noChangeAspect="1"/>
          </p:cNvPicPr>
          <p:nvPr>
            <p:ph idx="1"/>
          </p:nvPr>
        </p:nvPicPr>
        <p:blipFill rotWithShape="1">
          <a:blip r:embed="rId2"/>
          <a:srcRect b="25547"/>
          <a:stretch/>
        </p:blipFill>
        <p:spPr>
          <a:xfrm>
            <a:off x="816763" y="2811405"/>
            <a:ext cx="5401944" cy="2995036"/>
          </a:xfrm>
          <a:prstGeom prst="rect">
            <a:avLst/>
          </a:prstGeom>
        </p:spPr>
      </p:pic>
      <p:grpSp>
        <p:nvGrpSpPr>
          <p:cNvPr id="5" name="Group 4"/>
          <p:cNvGrpSpPr/>
          <p:nvPr/>
        </p:nvGrpSpPr>
        <p:grpSpPr>
          <a:xfrm>
            <a:off x="1901025" y="4495801"/>
            <a:ext cx="2034540" cy="400110"/>
            <a:chOff x="3137581" y="3469393"/>
            <a:chExt cx="3533563" cy="541671"/>
          </a:xfrm>
        </p:grpSpPr>
        <p:sp>
          <p:nvSpPr>
            <p:cNvPr id="7" name="Rectangle 6"/>
            <p:cNvSpPr/>
            <p:nvPr/>
          </p:nvSpPr>
          <p:spPr>
            <a:xfrm>
              <a:off x="6342021" y="3469393"/>
              <a:ext cx="289430" cy="541671"/>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8" name="Rectangle 7"/>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816763" y="4889377"/>
            <a:ext cx="5401944" cy="782560"/>
            <a:chOff x="3137581" y="3617520"/>
            <a:chExt cx="3533563" cy="294522"/>
          </a:xfrm>
        </p:grpSpPr>
        <p:sp>
          <p:nvSpPr>
            <p:cNvPr id="10" name="Rectangle 9"/>
            <p:cNvSpPr/>
            <p:nvPr/>
          </p:nvSpPr>
          <p:spPr>
            <a:xfrm>
              <a:off x="6381713" y="3698820"/>
              <a:ext cx="289431" cy="15058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1" name="Rectangle 10"/>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itle 1"/>
          <p:cNvSpPr>
            <a:spLocks noGrp="1"/>
          </p:cNvSpPr>
          <p:nvPr>
            <p:ph type="title"/>
          </p:nvPr>
        </p:nvSpPr>
        <p:spPr>
          <a:xfrm>
            <a:off x="768096" y="51816"/>
            <a:ext cx="7290054" cy="696611"/>
          </a:xfrm>
        </p:spPr>
        <p:txBody>
          <a:bodyPr>
            <a:normAutofit/>
          </a:bodyPr>
          <a:lstStyle/>
          <a:p>
            <a:r>
              <a:rPr lang="en-CA" sz="4000" dirty="0" smtClean="0"/>
              <a:t>ADDING ROLES</a:t>
            </a:r>
            <a:endParaRPr lang="en-CA" sz="4000" dirty="0"/>
          </a:p>
        </p:txBody>
      </p:sp>
      <p:sp>
        <p:nvSpPr>
          <p:cNvPr id="2" name="TextBox 1"/>
          <p:cNvSpPr txBox="1"/>
          <p:nvPr/>
        </p:nvSpPr>
        <p:spPr>
          <a:xfrm>
            <a:off x="6575728" y="2794339"/>
            <a:ext cx="1987249"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NOTE</a:t>
            </a:r>
          </a:p>
          <a:p>
            <a:r>
              <a:rPr lang="en-US" dirty="0" smtClean="0"/>
              <a:t>Make </a:t>
            </a:r>
            <a:r>
              <a:rPr lang="en-US" dirty="0"/>
              <a:t>sure you </a:t>
            </a:r>
            <a:r>
              <a:rPr lang="en-US" dirty="0" smtClean="0"/>
              <a:t>also add </a:t>
            </a:r>
            <a:r>
              <a:rPr lang="en-US" dirty="0"/>
              <a:t>the role of who </a:t>
            </a:r>
            <a:r>
              <a:rPr lang="en-US" dirty="0" smtClean="0"/>
              <a:t>will maintain </a:t>
            </a:r>
            <a:r>
              <a:rPr lang="en-US" dirty="0"/>
              <a:t>the </a:t>
            </a:r>
            <a:r>
              <a:rPr lang="en-US" dirty="0" smtClean="0"/>
              <a:t>report.  If you do not, the </a:t>
            </a:r>
            <a:r>
              <a:rPr lang="en-US" dirty="0"/>
              <a:t>report definition </a:t>
            </a:r>
            <a:r>
              <a:rPr lang="en-US" dirty="0" smtClean="0"/>
              <a:t>will not appear in the search results for them.</a:t>
            </a:r>
            <a:endParaRPr lang="en-US" dirty="0"/>
          </a:p>
        </p:txBody>
      </p:sp>
    </p:spTree>
    <p:extLst>
      <p:ext uri="{BB962C8B-B14F-4D97-AF65-F5344CB8AC3E}">
        <p14:creationId xmlns:p14="http://schemas.microsoft.com/office/powerpoint/2010/main" val="11909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how we have used the report</a:t>
            </a:r>
          </a:p>
        </p:txBody>
      </p:sp>
      <p:sp>
        <p:nvSpPr>
          <p:cNvPr id="3" name="Subtitle 2"/>
          <p:cNvSpPr>
            <a:spLocks noGrp="1"/>
          </p:cNvSpPr>
          <p:nvPr>
            <p:ph type="subTitle" idx="1"/>
          </p:nvPr>
        </p:nvSpPr>
        <p:spPr/>
        <p:txBody>
          <a:bodyPr/>
          <a:lstStyle/>
          <a:p>
            <a:r>
              <a:rPr lang="en-US" dirty="0" smtClean="0"/>
              <a:t>Use of the Query Report Viewer at Concordia</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63797"/>
            <a:ext cx="7290054" cy="1020947"/>
          </a:xfrm>
        </p:spPr>
        <p:txBody>
          <a:bodyPr>
            <a:normAutofit/>
          </a:bodyPr>
          <a:lstStyle/>
          <a:p>
            <a:r>
              <a:rPr lang="en-CA" sz="4000" dirty="0"/>
              <a:t>Exam </a:t>
            </a:r>
            <a:r>
              <a:rPr lang="en-CA" sz="4000" dirty="0" smtClean="0"/>
              <a:t>rosters with pictures</a:t>
            </a:r>
            <a:endParaRPr lang="en-CA" sz="4000" dirty="0"/>
          </a:p>
        </p:txBody>
      </p:sp>
      <p:sp>
        <p:nvSpPr>
          <p:cNvPr id="3" name="Content Placeholder 2"/>
          <p:cNvSpPr>
            <a:spLocks noGrp="1"/>
          </p:cNvSpPr>
          <p:nvPr>
            <p:ph idx="1"/>
          </p:nvPr>
        </p:nvSpPr>
        <p:spPr>
          <a:xfrm>
            <a:off x="768095" y="1013791"/>
            <a:ext cx="7290055" cy="4023360"/>
          </a:xfrm>
        </p:spPr>
        <p:txBody>
          <a:bodyPr/>
          <a:lstStyle/>
          <a:p>
            <a:pPr algn="just"/>
            <a:r>
              <a:rPr lang="en-CA" b="1" dirty="0" smtClean="0"/>
              <a:t>Why</a:t>
            </a:r>
            <a:r>
              <a:rPr lang="en-CA" dirty="0" smtClean="0"/>
              <a:t> - Due to a concern about academic integrity issues in exams, we required a quick and simple method of providing a list of examinee photos and details to the invigilators at the exam site.</a:t>
            </a:r>
          </a:p>
          <a:p>
            <a:r>
              <a:rPr lang="en-CA" b="1" dirty="0" smtClean="0"/>
              <a:t>For</a:t>
            </a:r>
            <a:r>
              <a:rPr lang="en-CA" dirty="0" smtClean="0"/>
              <a:t> – Examinations Office</a:t>
            </a:r>
          </a:p>
          <a:p>
            <a:r>
              <a:rPr lang="en-CA" b="1" dirty="0" smtClean="0"/>
              <a:t>Query</a:t>
            </a:r>
            <a:r>
              <a:rPr lang="en-CA" dirty="0" smtClean="0"/>
              <a:t> – </a:t>
            </a:r>
            <a:r>
              <a:rPr lang="en-CA" dirty="0"/>
              <a:t>B</a:t>
            </a:r>
            <a:r>
              <a:rPr lang="en-CA" dirty="0" smtClean="0"/>
              <a:t>elow is a quick example of the query</a:t>
            </a:r>
            <a:endParaRPr lang="en-CA" dirty="0" smtClean="0">
              <a:solidFill>
                <a:schemeClr val="accent1"/>
              </a:solidFill>
            </a:endParaRPr>
          </a:p>
          <a:p>
            <a:endParaRPr lang="en-CA"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pic>
        <p:nvPicPr>
          <p:cNvPr id="5" name="Picture 4"/>
          <p:cNvPicPr>
            <a:picLocks noChangeAspect="1"/>
          </p:cNvPicPr>
          <p:nvPr/>
        </p:nvPicPr>
        <p:blipFill rotWithShape="1">
          <a:blip r:embed="rId2"/>
          <a:srcRect r="14256"/>
          <a:stretch/>
        </p:blipFill>
        <p:spPr>
          <a:xfrm>
            <a:off x="1294023" y="3025471"/>
            <a:ext cx="5726979" cy="3024675"/>
          </a:xfrm>
          <a:prstGeom prst="rect">
            <a:avLst/>
          </a:prstGeom>
        </p:spPr>
      </p:pic>
      <p:pic>
        <p:nvPicPr>
          <p:cNvPr id="7" name="Picture 6"/>
          <p:cNvPicPr>
            <a:picLocks noChangeAspect="1"/>
          </p:cNvPicPr>
          <p:nvPr/>
        </p:nvPicPr>
        <p:blipFill>
          <a:blip r:embed="rId3"/>
          <a:stretch>
            <a:fillRect/>
          </a:stretch>
        </p:blipFill>
        <p:spPr>
          <a:xfrm>
            <a:off x="1085962" y="2857891"/>
            <a:ext cx="5935040" cy="3513852"/>
          </a:xfrm>
          <a:prstGeom prst="rect">
            <a:avLst/>
          </a:prstGeom>
        </p:spPr>
      </p:pic>
    </p:spTree>
    <p:extLst>
      <p:ext uri="{BB962C8B-B14F-4D97-AF65-F5344CB8AC3E}">
        <p14:creationId xmlns:p14="http://schemas.microsoft.com/office/powerpoint/2010/main" val="1225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08361" y="3329727"/>
            <a:ext cx="6009524" cy="1676190"/>
          </a:xfrm>
          <a:prstGeom prst="rect">
            <a:avLst/>
          </a:prstGeom>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grpSp>
        <p:nvGrpSpPr>
          <p:cNvPr id="6" name="Group 5"/>
          <p:cNvGrpSpPr/>
          <p:nvPr/>
        </p:nvGrpSpPr>
        <p:grpSpPr>
          <a:xfrm>
            <a:off x="1577340" y="4511554"/>
            <a:ext cx="1295400" cy="400110"/>
            <a:chOff x="3137581" y="3521975"/>
            <a:chExt cx="3533563" cy="455014"/>
          </a:xfrm>
        </p:grpSpPr>
        <p:sp>
          <p:nvSpPr>
            <p:cNvPr id="7" name="Rectangle 6"/>
            <p:cNvSpPr/>
            <p:nvPr/>
          </p:nvSpPr>
          <p:spPr>
            <a:xfrm>
              <a:off x="6218499" y="3521975"/>
              <a:ext cx="289431" cy="45501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8" name="Rectangle 7"/>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1563388" y="4137661"/>
            <a:ext cx="699752" cy="400110"/>
            <a:chOff x="3137581" y="3469393"/>
            <a:chExt cx="3917502" cy="551771"/>
          </a:xfrm>
        </p:grpSpPr>
        <p:sp>
          <p:nvSpPr>
            <p:cNvPr id="10" name="Rectangle 9"/>
            <p:cNvSpPr/>
            <p:nvPr/>
          </p:nvSpPr>
          <p:spPr>
            <a:xfrm>
              <a:off x="6342022" y="3469393"/>
              <a:ext cx="289428" cy="551771"/>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1" name="Rectangle 10"/>
            <p:cNvSpPr/>
            <p:nvPr/>
          </p:nvSpPr>
          <p:spPr>
            <a:xfrm>
              <a:off x="3137581" y="3617519"/>
              <a:ext cx="3917502"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p:cNvGrpSpPr/>
          <p:nvPr/>
        </p:nvGrpSpPr>
        <p:grpSpPr>
          <a:xfrm>
            <a:off x="2468880" y="3298670"/>
            <a:ext cx="982980" cy="400110"/>
            <a:chOff x="3137581" y="3535757"/>
            <a:chExt cx="3533563" cy="455014"/>
          </a:xfrm>
        </p:grpSpPr>
        <p:sp>
          <p:nvSpPr>
            <p:cNvPr id="13" name="Rectangle 12"/>
            <p:cNvSpPr/>
            <p:nvPr/>
          </p:nvSpPr>
          <p:spPr>
            <a:xfrm>
              <a:off x="3703416" y="3535757"/>
              <a:ext cx="289431" cy="45501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2</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Rectangle 13"/>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Rectangle 14"/>
          <p:cNvSpPr/>
          <p:nvPr/>
        </p:nvSpPr>
        <p:spPr>
          <a:xfrm>
            <a:off x="705183" y="960765"/>
            <a:ext cx="7842799" cy="1754326"/>
          </a:xfrm>
          <a:prstGeom prst="rect">
            <a:avLst/>
          </a:prstGeom>
        </p:spPr>
        <p:txBody>
          <a:bodyPr wrap="square">
            <a:spAutoFit/>
          </a:bodyPr>
          <a:lstStyle/>
          <a:p>
            <a:pPr>
              <a:buClr>
                <a:schemeClr val="accent1"/>
              </a:buClr>
            </a:pPr>
            <a:r>
              <a:rPr lang="en-CA" dirty="0"/>
              <a:t>The </a:t>
            </a:r>
            <a:r>
              <a:rPr lang="en-CA" dirty="0" smtClean="0"/>
              <a:t>report template set-up </a:t>
            </a:r>
            <a:r>
              <a:rPr lang="en-CA" dirty="0"/>
              <a:t>is very </a:t>
            </a:r>
            <a:r>
              <a:rPr lang="en-CA" dirty="0" smtClean="0"/>
              <a:t>simple:</a:t>
            </a:r>
          </a:p>
          <a:p>
            <a:pPr marL="342900" indent="-342900">
              <a:buClr>
                <a:schemeClr val="accent1"/>
              </a:buClr>
              <a:buFont typeface="+mj-lt"/>
              <a:buAutoNum type="arabicPeriod"/>
            </a:pPr>
            <a:endParaRPr lang="en-CA" dirty="0"/>
          </a:p>
          <a:p>
            <a:pPr marL="342900" indent="-342900">
              <a:buClr>
                <a:schemeClr val="accent1"/>
              </a:buClr>
              <a:buFont typeface="+mj-lt"/>
              <a:buAutoNum type="arabicPeriod"/>
            </a:pPr>
            <a:r>
              <a:rPr lang="en-CA" dirty="0"/>
              <a:t>A</a:t>
            </a:r>
            <a:r>
              <a:rPr lang="en-CA" dirty="0" smtClean="0"/>
              <a:t>ll of the </a:t>
            </a:r>
            <a:r>
              <a:rPr lang="en-CA" dirty="0"/>
              <a:t>fields are simple </a:t>
            </a:r>
            <a:r>
              <a:rPr lang="en-CA" dirty="0" smtClean="0"/>
              <a:t>‘</a:t>
            </a:r>
            <a:r>
              <a:rPr lang="en-CA" i="1" dirty="0" smtClean="0"/>
              <a:t>drop-ins</a:t>
            </a:r>
            <a:r>
              <a:rPr lang="en-CA" dirty="0" smtClean="0"/>
              <a:t>’.</a:t>
            </a:r>
          </a:p>
          <a:p>
            <a:pPr marL="342900" indent="-342900">
              <a:buClr>
                <a:schemeClr val="accent1"/>
              </a:buClr>
              <a:buFont typeface="+mj-lt"/>
              <a:buAutoNum type="arabicPeriod"/>
            </a:pPr>
            <a:endParaRPr lang="en-CA" dirty="0"/>
          </a:p>
          <a:p>
            <a:pPr marL="342900" indent="-342900">
              <a:buClr>
                <a:schemeClr val="accent1"/>
              </a:buClr>
              <a:buFont typeface="+mj-lt"/>
              <a:buAutoNum type="arabicPeriod"/>
            </a:pPr>
            <a:r>
              <a:rPr lang="en-CA" dirty="0" smtClean="0"/>
              <a:t>There are only </a:t>
            </a:r>
            <a:r>
              <a:rPr lang="en-CA" dirty="0"/>
              <a:t>two repeating groups. One </a:t>
            </a:r>
            <a:r>
              <a:rPr lang="en-CA" dirty="0" smtClean="0"/>
              <a:t>for </a:t>
            </a:r>
            <a:r>
              <a:rPr lang="en-CA" dirty="0"/>
              <a:t>the course title and </a:t>
            </a:r>
            <a:r>
              <a:rPr lang="en-CA" dirty="0" smtClean="0"/>
              <a:t>the </a:t>
            </a:r>
            <a:r>
              <a:rPr lang="en-CA" dirty="0"/>
              <a:t>other for the students in the class.</a:t>
            </a:r>
          </a:p>
        </p:txBody>
      </p:sp>
      <p:sp>
        <p:nvSpPr>
          <p:cNvPr id="17" name="Title 1"/>
          <p:cNvSpPr>
            <a:spLocks noGrp="1"/>
          </p:cNvSpPr>
          <p:nvPr>
            <p:ph type="title"/>
          </p:nvPr>
        </p:nvSpPr>
        <p:spPr>
          <a:xfrm>
            <a:off x="705183" y="-80832"/>
            <a:ext cx="7290054" cy="1499616"/>
          </a:xfrm>
        </p:spPr>
        <p:txBody>
          <a:bodyPr>
            <a:normAutofit/>
          </a:bodyPr>
          <a:lstStyle/>
          <a:p>
            <a:r>
              <a:rPr lang="en-CA" sz="4000" dirty="0" smtClean="0"/>
              <a:t>The Template</a:t>
            </a:r>
            <a:endParaRPr lang="en-CA" sz="4000" dirty="0"/>
          </a:p>
        </p:txBody>
      </p:sp>
      <p:grpSp>
        <p:nvGrpSpPr>
          <p:cNvPr id="18" name="Group 17"/>
          <p:cNvGrpSpPr/>
          <p:nvPr/>
        </p:nvGrpSpPr>
        <p:grpSpPr>
          <a:xfrm>
            <a:off x="2984500" y="4311499"/>
            <a:ext cx="4239260" cy="400110"/>
            <a:chOff x="3137581" y="3521975"/>
            <a:chExt cx="3533563" cy="455014"/>
          </a:xfrm>
        </p:grpSpPr>
        <p:sp>
          <p:nvSpPr>
            <p:cNvPr id="19" name="Rectangle 18"/>
            <p:cNvSpPr/>
            <p:nvPr/>
          </p:nvSpPr>
          <p:spPr>
            <a:xfrm>
              <a:off x="6218499" y="3521975"/>
              <a:ext cx="289431" cy="45501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0" name="Rectangle 19"/>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p:cNvGrpSpPr/>
          <p:nvPr/>
        </p:nvGrpSpPr>
        <p:grpSpPr>
          <a:xfrm>
            <a:off x="1563388" y="3683122"/>
            <a:ext cx="6127732" cy="766554"/>
            <a:chOff x="3137581" y="3617520"/>
            <a:chExt cx="3533563" cy="458295"/>
          </a:xfrm>
        </p:grpSpPr>
        <p:sp>
          <p:nvSpPr>
            <p:cNvPr id="22" name="Rectangle 21"/>
            <p:cNvSpPr/>
            <p:nvPr/>
          </p:nvSpPr>
          <p:spPr>
            <a:xfrm>
              <a:off x="6361259" y="3620801"/>
              <a:ext cx="289431" cy="45501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3" name="Rectangle 22"/>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p:cNvGrpSpPr/>
          <p:nvPr/>
        </p:nvGrpSpPr>
        <p:grpSpPr>
          <a:xfrm>
            <a:off x="3662372" y="3266361"/>
            <a:ext cx="3424228" cy="400110"/>
            <a:chOff x="3137581" y="3521975"/>
            <a:chExt cx="3533563" cy="455014"/>
          </a:xfrm>
        </p:grpSpPr>
        <p:sp>
          <p:nvSpPr>
            <p:cNvPr id="25" name="Rectangle 24"/>
            <p:cNvSpPr/>
            <p:nvPr/>
          </p:nvSpPr>
          <p:spPr>
            <a:xfrm>
              <a:off x="6218499" y="3521975"/>
              <a:ext cx="289431" cy="455014"/>
            </a:xfrm>
            <a:prstGeom prst="rect">
              <a:avLst/>
            </a:prstGeom>
            <a:noFill/>
          </p:spPr>
          <p:txBody>
            <a:bodyPr wrap="square" lIns="91440" tIns="45720" rIns="91440" bIns="45720">
              <a:spAutoFit/>
            </a:bodyPr>
            <a:lstStyle/>
            <a:p>
              <a:pPr algn="ctr"/>
              <a:r>
                <a:rPr lang="en-US" sz="2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1</a:t>
              </a:r>
              <a:endPar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6" name="Rectangle 25"/>
            <p:cNvSpPr/>
            <p:nvPr/>
          </p:nvSpPr>
          <p:spPr>
            <a:xfrm>
              <a:off x="3137581" y="3617520"/>
              <a:ext cx="3533563" cy="294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5813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705183" y="1176606"/>
            <a:ext cx="1606163" cy="1754326"/>
          </a:xfrm>
          <a:prstGeom prst="rect">
            <a:avLst/>
          </a:prstGeom>
          <a:noFill/>
        </p:spPr>
        <p:txBody>
          <a:bodyPr wrap="square" rtlCol="0">
            <a:spAutoFit/>
          </a:bodyPr>
          <a:lstStyle/>
          <a:p>
            <a:r>
              <a:rPr lang="en-CA" dirty="0" smtClean="0"/>
              <a:t>This produces a report that lists all the students in the exam along with their picture.</a:t>
            </a:r>
            <a:endParaRPr lang="en-CA" dirty="0"/>
          </a:p>
        </p:txBody>
      </p:sp>
      <p:pic>
        <p:nvPicPr>
          <p:cNvPr id="8" name="Content Placeholder 7"/>
          <p:cNvPicPr>
            <a:picLocks noGrp="1" noChangeAspect="1"/>
          </p:cNvPicPr>
          <p:nvPr>
            <p:ph idx="1"/>
          </p:nvPr>
        </p:nvPicPr>
        <p:blipFill>
          <a:blip r:embed="rId2"/>
          <a:stretch>
            <a:fillRect/>
          </a:stretch>
        </p:blipFill>
        <p:spPr>
          <a:xfrm>
            <a:off x="2783309" y="510278"/>
            <a:ext cx="4698868" cy="5798447"/>
          </a:xfrm>
          <a:prstGeom prst="rect">
            <a:avLst/>
          </a:prstGeom>
          <a:effectLst>
            <a:outerShdw blurRad="50800" dist="38100" dir="2700000" algn="tl" rotWithShape="0">
              <a:prstClr val="black">
                <a:alpha val="40000"/>
              </a:prstClr>
            </a:outerShdw>
          </a:effectLst>
        </p:spPr>
      </p:pic>
      <p:sp>
        <p:nvSpPr>
          <p:cNvPr id="9" name="Title 1"/>
          <p:cNvSpPr>
            <a:spLocks noGrp="1"/>
          </p:cNvSpPr>
          <p:nvPr>
            <p:ph type="title"/>
          </p:nvPr>
        </p:nvSpPr>
        <p:spPr>
          <a:xfrm>
            <a:off x="705183" y="-80832"/>
            <a:ext cx="7290054" cy="1499616"/>
          </a:xfrm>
        </p:spPr>
        <p:txBody>
          <a:bodyPr>
            <a:normAutofit/>
          </a:bodyPr>
          <a:lstStyle/>
          <a:p>
            <a:r>
              <a:rPr lang="en-CA" sz="4000" dirty="0" smtClean="0"/>
              <a:t>Example</a:t>
            </a:r>
            <a:endParaRPr lang="en-CA" sz="4000" dirty="0"/>
          </a:p>
        </p:txBody>
      </p:sp>
    </p:spTree>
    <p:extLst>
      <p:ext uri="{BB962C8B-B14F-4D97-AF65-F5344CB8AC3E}">
        <p14:creationId xmlns:p14="http://schemas.microsoft.com/office/powerpoint/2010/main" val="271126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Campus Solutions 9.0 (Live January 2015)</a:t>
            </a:r>
            <a:br>
              <a:rPr lang="en-US" sz="2700" dirty="0"/>
            </a:br>
            <a:r>
              <a:rPr lang="en-US" sz="2700" dirty="0"/>
              <a:t/>
            </a:r>
            <a:br>
              <a:rPr lang="en-US" sz="2700" dirty="0"/>
            </a:br>
            <a:r>
              <a:rPr lang="en-US" sz="2700" dirty="0"/>
              <a:t>Campus Solutions 9.2 &amp; </a:t>
            </a:r>
            <a:r>
              <a:rPr lang="en-US" sz="2700" dirty="0" err="1"/>
              <a:t>Peopletools</a:t>
            </a:r>
            <a:r>
              <a:rPr lang="en-US" sz="2700" dirty="0"/>
              <a:t> 8.55</a:t>
            </a:r>
            <a:r>
              <a:rPr lang="en-US" sz="3100" dirty="0"/>
              <a:t/>
            </a:r>
            <a:br>
              <a:rPr lang="en-US" sz="3100" dirty="0"/>
            </a:br>
            <a:r>
              <a:rPr lang="en-US" sz="2700" i="1" dirty="0"/>
              <a:t> (targeted go-live April 1st 2018</a:t>
            </a:r>
            <a:r>
              <a:rPr lang="en-US" sz="2700" i="1" dirty="0" smtClean="0"/>
              <a:t>)</a:t>
            </a:r>
            <a:r>
              <a:rPr lang="en-US" sz="2700" dirty="0"/>
              <a:t/>
            </a:r>
            <a:br>
              <a:rPr lang="en-US" sz="2700" dirty="0"/>
            </a:br>
            <a:endParaRPr lang="en-US" sz="2700" dirty="0"/>
          </a:p>
        </p:txBody>
      </p:sp>
      <p:sp>
        <p:nvSpPr>
          <p:cNvPr id="4" name="Text Placeholder 3"/>
          <p:cNvSpPr>
            <a:spLocks noGrp="1"/>
          </p:cNvSpPr>
          <p:nvPr>
            <p:ph type="body" sz="half" idx="2"/>
          </p:nvPr>
        </p:nvSpPr>
        <p:spPr/>
        <p:txBody>
          <a:bodyPr>
            <a:normAutofit/>
          </a:bodyPr>
          <a:lstStyle/>
          <a:p>
            <a:r>
              <a:rPr lang="en-US" dirty="0"/>
              <a:t>Current Production Environment</a:t>
            </a:r>
          </a:p>
          <a:p>
            <a:pPr marL="285750" indent="-285750">
              <a:buFont typeface="Arial" panose="020B0604020202020204" pitchFamily="34" charset="0"/>
              <a:buChar char="•"/>
            </a:pPr>
            <a:r>
              <a:rPr lang="en-US" dirty="0"/>
              <a:t>CS 9.0 Bundle 40</a:t>
            </a:r>
          </a:p>
          <a:p>
            <a:pPr marL="285750" indent="-285750">
              <a:buFont typeface="Arial" panose="020B0604020202020204" pitchFamily="34" charset="0"/>
              <a:buChar char="•"/>
            </a:pPr>
            <a:r>
              <a:rPr lang="en-US" dirty="0" err="1"/>
              <a:t>PeopleTools</a:t>
            </a:r>
            <a:r>
              <a:rPr lang="en-US" dirty="0"/>
              <a:t> 8.54.10</a:t>
            </a:r>
          </a:p>
          <a:p>
            <a:pPr marL="285750" indent="-285750">
              <a:buFont typeface="Arial" panose="020B0604020202020204" pitchFamily="34" charset="0"/>
              <a:buChar char="•"/>
            </a:pPr>
            <a:r>
              <a:rPr lang="en-US" dirty="0"/>
              <a:t>Oracle RDBMS 12c</a:t>
            </a:r>
          </a:p>
          <a:p>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8"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365" b="12365"/>
          <a:stretch>
            <a:fillRect/>
          </a:stretch>
        </p:blipFill>
        <p:spPr/>
      </p:pic>
      <p:sp>
        <p:nvSpPr>
          <p:cNvPr id="9" name="TextBox 8"/>
          <p:cNvSpPr txBox="1"/>
          <p:nvPr/>
        </p:nvSpPr>
        <p:spPr>
          <a:xfrm>
            <a:off x="7278874" y="4266490"/>
            <a:ext cx="1904752" cy="323165"/>
          </a:xfrm>
          <a:prstGeom prst="rect">
            <a:avLst/>
          </a:prstGeom>
          <a:noFill/>
        </p:spPr>
        <p:txBody>
          <a:bodyPr wrap="none" rtlCol="0">
            <a:spAutoFit/>
          </a:bodyPr>
          <a:lstStyle/>
          <a:p>
            <a:r>
              <a:rPr lang="fr-CA" sz="1500" dirty="0" smtClean="0">
                <a:solidFill>
                  <a:schemeClr val="bg1"/>
                </a:solidFill>
              </a:rPr>
              <a:t>Loyola Campus - NDG</a:t>
            </a:r>
            <a:endParaRPr lang="en-CA" sz="1500" dirty="0">
              <a:solidFill>
                <a:schemeClr val="bg1"/>
              </a:solidFill>
            </a:endParaRPr>
          </a:p>
        </p:txBody>
      </p:sp>
    </p:spTree>
    <p:extLst>
      <p:ext uri="{BB962C8B-B14F-4D97-AF65-F5344CB8AC3E}">
        <p14:creationId xmlns:p14="http://schemas.microsoft.com/office/powerpoint/2010/main" val="334897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86247"/>
            <a:ext cx="7290054" cy="874643"/>
          </a:xfrm>
        </p:spPr>
        <p:txBody>
          <a:bodyPr>
            <a:normAutofit/>
          </a:bodyPr>
          <a:lstStyle/>
          <a:p>
            <a:r>
              <a:rPr lang="en-CA" sz="4000" dirty="0"/>
              <a:t>Scheduling errors</a:t>
            </a:r>
          </a:p>
        </p:txBody>
      </p:sp>
      <p:sp>
        <p:nvSpPr>
          <p:cNvPr id="3" name="Content Placeholder 2"/>
          <p:cNvSpPr>
            <a:spLocks noGrp="1"/>
          </p:cNvSpPr>
          <p:nvPr>
            <p:ph idx="1"/>
          </p:nvPr>
        </p:nvSpPr>
        <p:spPr>
          <a:xfrm>
            <a:off x="768095" y="1101256"/>
            <a:ext cx="7290055" cy="4023360"/>
          </a:xfrm>
        </p:spPr>
        <p:txBody>
          <a:bodyPr>
            <a:normAutofit/>
          </a:bodyPr>
          <a:lstStyle/>
          <a:p>
            <a:pPr algn="just"/>
            <a:r>
              <a:rPr lang="en-CA" b="1" dirty="0" smtClean="0"/>
              <a:t>Why</a:t>
            </a:r>
            <a:r>
              <a:rPr lang="en-CA" dirty="0" smtClean="0"/>
              <a:t> </a:t>
            </a:r>
            <a:r>
              <a:rPr lang="en-CA" dirty="0"/>
              <a:t>– </a:t>
            </a:r>
            <a:r>
              <a:rPr lang="en-CA" dirty="0" smtClean="0"/>
              <a:t>Analysis of reported enrollment issues identified that there were regular mistakes being made during the creation of the academic schedule by departments. We required an easily understood report which would allow users to identify </a:t>
            </a:r>
            <a:r>
              <a:rPr lang="en-CA" dirty="0"/>
              <a:t>when these errors were made and correct them before the enrollment problems happened</a:t>
            </a:r>
            <a:r>
              <a:rPr lang="en-CA" dirty="0" smtClean="0"/>
              <a:t>.</a:t>
            </a:r>
          </a:p>
          <a:p>
            <a:endParaRPr lang="en-CA" dirty="0"/>
          </a:p>
          <a:p>
            <a:r>
              <a:rPr lang="en-CA" b="1" dirty="0" smtClean="0"/>
              <a:t>For</a:t>
            </a:r>
            <a:r>
              <a:rPr lang="en-CA" dirty="0" smtClean="0"/>
              <a:t> - This report was created for the scheduling representatives in the faculties.</a:t>
            </a:r>
          </a:p>
          <a:p>
            <a:endParaRPr lang="en-CA" dirty="0"/>
          </a:p>
          <a:p>
            <a:endParaRPr lang="en-CA" dirty="0" smtClean="0"/>
          </a:p>
          <a:p>
            <a:endParaRPr lang="en-CA"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Tree>
    <p:extLst>
      <p:ext uri="{BB962C8B-B14F-4D97-AF65-F5344CB8AC3E}">
        <p14:creationId xmlns:p14="http://schemas.microsoft.com/office/powerpoint/2010/main" val="2733621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109045" y="597010"/>
            <a:ext cx="3949249" cy="5775325"/>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642126" y="1025718"/>
            <a:ext cx="3053301" cy="2308324"/>
          </a:xfrm>
          <a:prstGeom prst="rect">
            <a:avLst/>
          </a:prstGeom>
          <a:noFill/>
        </p:spPr>
        <p:txBody>
          <a:bodyPr wrap="square" rtlCol="0">
            <a:spAutoFit/>
          </a:bodyPr>
          <a:lstStyle/>
          <a:p>
            <a:r>
              <a:rPr lang="en-CA" dirty="0" smtClean="0"/>
              <a:t>The report template lists all the errors that the detailed query finds, but allows sorting into the different types of errors using the query fields as well as the addition of explanatory text.</a:t>
            </a:r>
          </a:p>
          <a:p>
            <a:endParaRPr lang="en-CA" dirty="0"/>
          </a:p>
          <a:p>
            <a:endParaRPr lang="en-CA" dirty="0" smtClean="0"/>
          </a:p>
        </p:txBody>
      </p:sp>
      <p:sp>
        <p:nvSpPr>
          <p:cNvPr id="7" name="Title 1"/>
          <p:cNvSpPr>
            <a:spLocks noGrp="1"/>
          </p:cNvSpPr>
          <p:nvPr>
            <p:ph type="title"/>
          </p:nvPr>
        </p:nvSpPr>
        <p:spPr>
          <a:xfrm>
            <a:off x="705183" y="-80832"/>
            <a:ext cx="7290054" cy="1499616"/>
          </a:xfrm>
        </p:spPr>
        <p:txBody>
          <a:bodyPr>
            <a:normAutofit/>
          </a:bodyPr>
          <a:lstStyle/>
          <a:p>
            <a:r>
              <a:rPr lang="en-CA" sz="4000" dirty="0" smtClean="0"/>
              <a:t>The Template</a:t>
            </a:r>
            <a:endParaRPr lang="en-CA" sz="4000" dirty="0"/>
          </a:p>
        </p:txBody>
      </p:sp>
      <p:sp>
        <p:nvSpPr>
          <p:cNvPr id="8" name="TextBox 7"/>
          <p:cNvSpPr txBox="1"/>
          <p:nvPr/>
        </p:nvSpPr>
        <p:spPr>
          <a:xfrm>
            <a:off x="642125" y="3334042"/>
            <a:ext cx="2754217" cy="1754326"/>
          </a:xfrm>
          <a:prstGeom prst="rect">
            <a:avLst/>
          </a:prstGeom>
          <a:noFill/>
        </p:spPr>
        <p:txBody>
          <a:bodyPr wrap="square" rtlCol="0">
            <a:spAutoFit/>
          </a:bodyPr>
          <a:lstStyle/>
          <a:p>
            <a:r>
              <a:rPr lang="en-CA" dirty="0" smtClean="0"/>
              <a:t>Here is the report template.</a:t>
            </a:r>
            <a:endParaRPr lang="en-CA" dirty="0"/>
          </a:p>
          <a:p>
            <a:endParaRPr lang="en-CA" dirty="0" smtClean="0"/>
          </a:p>
          <a:p>
            <a:r>
              <a:rPr lang="en-CA" dirty="0" smtClean="0"/>
              <a:t>It repeatedly links the class table to a base table each time looking for a different error.</a:t>
            </a:r>
            <a:endParaRPr lang="en-CA" dirty="0"/>
          </a:p>
        </p:txBody>
      </p:sp>
    </p:spTree>
    <p:extLst>
      <p:ext uri="{BB962C8B-B14F-4D97-AF65-F5344CB8AC3E}">
        <p14:creationId xmlns:p14="http://schemas.microsoft.com/office/powerpoint/2010/main" val="1132289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pic>
        <p:nvPicPr>
          <p:cNvPr id="10" name="Content Placeholder 9"/>
          <p:cNvPicPr>
            <a:picLocks noGrp="1" noChangeAspect="1"/>
          </p:cNvPicPr>
          <p:nvPr>
            <p:ph idx="1"/>
          </p:nvPr>
        </p:nvPicPr>
        <p:blipFill>
          <a:blip r:embed="rId2"/>
          <a:stretch>
            <a:fillRect/>
          </a:stretch>
        </p:blipFill>
        <p:spPr>
          <a:xfrm>
            <a:off x="3880591" y="396889"/>
            <a:ext cx="4532086" cy="5919787"/>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766238" y="1192696"/>
            <a:ext cx="2696914" cy="3416320"/>
          </a:xfrm>
          <a:prstGeom prst="rect">
            <a:avLst/>
          </a:prstGeom>
          <a:noFill/>
        </p:spPr>
        <p:txBody>
          <a:bodyPr wrap="square" rtlCol="0">
            <a:spAutoFit/>
          </a:bodyPr>
          <a:lstStyle/>
          <a:p>
            <a:r>
              <a:rPr lang="en-CA" dirty="0" smtClean="0"/>
              <a:t>Here is an example of a final report.</a:t>
            </a:r>
          </a:p>
          <a:p>
            <a:endParaRPr lang="en-CA" dirty="0"/>
          </a:p>
          <a:p>
            <a:r>
              <a:rPr lang="en-CA" dirty="0" smtClean="0"/>
              <a:t>The report can be run with </a:t>
            </a:r>
            <a:r>
              <a:rPr lang="en-CA" i="1" dirty="0"/>
              <a:t>F</a:t>
            </a:r>
            <a:r>
              <a:rPr lang="en-CA" i="1" dirty="0" smtClean="0"/>
              <a:t>aculty </a:t>
            </a:r>
            <a:r>
              <a:rPr lang="en-CA" dirty="0" smtClean="0"/>
              <a:t>and </a:t>
            </a:r>
            <a:r>
              <a:rPr lang="en-CA" i="1" dirty="0" smtClean="0"/>
              <a:t>Term </a:t>
            </a:r>
            <a:r>
              <a:rPr lang="en-CA" dirty="0" smtClean="0"/>
              <a:t>prompts.</a:t>
            </a:r>
          </a:p>
          <a:p>
            <a:endParaRPr lang="en-CA" dirty="0"/>
          </a:p>
          <a:p>
            <a:endParaRPr lang="en-CA" dirty="0" smtClean="0"/>
          </a:p>
          <a:p>
            <a:r>
              <a:rPr lang="en-CA" dirty="0" smtClean="0"/>
              <a:t>This is a good example of using the Query Report Viewer to present data in a more understandable format for users.</a:t>
            </a:r>
            <a:endParaRPr lang="en-CA" dirty="0"/>
          </a:p>
        </p:txBody>
      </p:sp>
      <p:sp>
        <p:nvSpPr>
          <p:cNvPr id="12" name="Title 1"/>
          <p:cNvSpPr>
            <a:spLocks noGrp="1"/>
          </p:cNvSpPr>
          <p:nvPr>
            <p:ph type="title"/>
          </p:nvPr>
        </p:nvSpPr>
        <p:spPr>
          <a:xfrm>
            <a:off x="705183" y="-80832"/>
            <a:ext cx="7290054" cy="1499616"/>
          </a:xfrm>
        </p:spPr>
        <p:txBody>
          <a:bodyPr>
            <a:normAutofit/>
          </a:bodyPr>
          <a:lstStyle/>
          <a:p>
            <a:r>
              <a:rPr lang="en-CA" sz="4000" dirty="0" smtClean="0"/>
              <a:t>Example</a:t>
            </a:r>
            <a:endParaRPr lang="en-CA" sz="4000" dirty="0"/>
          </a:p>
        </p:txBody>
      </p:sp>
    </p:spTree>
    <p:extLst>
      <p:ext uri="{BB962C8B-B14F-4D97-AF65-F5344CB8AC3E}">
        <p14:creationId xmlns:p14="http://schemas.microsoft.com/office/powerpoint/2010/main" val="2578863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76607"/>
          </a:xfrm>
        </p:spPr>
        <p:txBody>
          <a:bodyPr>
            <a:normAutofit/>
          </a:bodyPr>
          <a:lstStyle/>
          <a:p>
            <a:r>
              <a:rPr lang="en-CA" sz="4000" dirty="0"/>
              <a:t>List of pre </a:t>
            </a:r>
            <a:r>
              <a:rPr lang="en-CA" sz="4000" dirty="0" err="1" smtClean="0"/>
              <a:t>reqs</a:t>
            </a:r>
            <a:r>
              <a:rPr lang="en-CA" sz="4000" dirty="0" smtClean="0"/>
              <a:t>/reserve caps</a:t>
            </a:r>
            <a:endParaRPr lang="en-CA" sz="4000" dirty="0"/>
          </a:p>
        </p:txBody>
      </p:sp>
      <p:sp>
        <p:nvSpPr>
          <p:cNvPr id="3" name="Content Placeholder 2"/>
          <p:cNvSpPr>
            <a:spLocks noGrp="1"/>
          </p:cNvSpPr>
          <p:nvPr>
            <p:ph idx="1"/>
          </p:nvPr>
        </p:nvSpPr>
        <p:spPr/>
        <p:txBody>
          <a:bodyPr/>
          <a:lstStyle/>
          <a:p>
            <a:pPr marL="0" indent="0" algn="just">
              <a:buNone/>
            </a:pPr>
            <a:r>
              <a:rPr lang="en-CA" b="1" dirty="0" smtClean="0"/>
              <a:t>Why</a:t>
            </a:r>
            <a:r>
              <a:rPr lang="en-CA" dirty="0" smtClean="0"/>
              <a:t> – There was a lot of confusion with departments not being aware of exactly which requisites or reserve capacities were configured in Campus Solutions for their courses.  This was causing unnecessary enrollment issues for students as well as an extra burden on support teams.  We required a way of reporting the set-up in a more simple and understandable manner for users.</a:t>
            </a:r>
          </a:p>
          <a:p>
            <a:pPr marL="0" indent="0">
              <a:buNone/>
            </a:pPr>
            <a:r>
              <a:rPr lang="en-CA" b="1" dirty="0" smtClean="0"/>
              <a:t>For</a:t>
            </a:r>
            <a:r>
              <a:rPr lang="en-CA" dirty="0" smtClean="0"/>
              <a:t> – Those users responsible for scheduling activities in the faculties and departments. </a:t>
            </a:r>
            <a:endParaRPr lang="en-CA" dirty="0"/>
          </a:p>
          <a:p>
            <a:pPr marL="0" indent="0">
              <a:buNone/>
            </a:pPr>
            <a:endParaRPr lang="en-CA" dirty="0" smtClean="0"/>
          </a:p>
          <a:p>
            <a:pPr marL="0" indent="0">
              <a:buNone/>
            </a:pPr>
            <a:endParaRPr lang="en-CA" b="1"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Tree>
    <p:extLst>
      <p:ext uri="{BB962C8B-B14F-4D97-AF65-F5344CB8AC3E}">
        <p14:creationId xmlns:p14="http://schemas.microsoft.com/office/powerpoint/2010/main" val="1337738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64294" y="693326"/>
            <a:ext cx="5361905" cy="5447619"/>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556593" y="1200648"/>
            <a:ext cx="2313830" cy="2031325"/>
          </a:xfrm>
          <a:prstGeom prst="rect">
            <a:avLst/>
          </a:prstGeom>
          <a:noFill/>
        </p:spPr>
        <p:txBody>
          <a:bodyPr wrap="square" rtlCol="0">
            <a:spAutoFit/>
          </a:bodyPr>
          <a:lstStyle/>
          <a:p>
            <a:r>
              <a:rPr lang="en-CA" dirty="0" smtClean="0"/>
              <a:t>This template is slightly more complicated as it has to take into account all the different types of </a:t>
            </a:r>
            <a:r>
              <a:rPr lang="en-CA" dirty="0"/>
              <a:t>r</a:t>
            </a:r>
            <a:r>
              <a:rPr lang="en-CA" dirty="0" smtClean="0"/>
              <a:t>equisites in use.</a:t>
            </a:r>
            <a:endParaRPr lang="en-CA" dirty="0"/>
          </a:p>
          <a:p>
            <a:endParaRPr lang="en-CA" dirty="0" smtClean="0"/>
          </a:p>
        </p:txBody>
      </p:sp>
      <p:sp>
        <p:nvSpPr>
          <p:cNvPr id="7" name="Title 1"/>
          <p:cNvSpPr>
            <a:spLocks noGrp="1"/>
          </p:cNvSpPr>
          <p:nvPr>
            <p:ph type="title"/>
          </p:nvPr>
        </p:nvSpPr>
        <p:spPr>
          <a:xfrm>
            <a:off x="705183" y="-80832"/>
            <a:ext cx="7290054" cy="1499616"/>
          </a:xfrm>
        </p:spPr>
        <p:txBody>
          <a:bodyPr>
            <a:normAutofit/>
          </a:bodyPr>
          <a:lstStyle/>
          <a:p>
            <a:r>
              <a:rPr lang="en-CA" sz="4000" dirty="0" smtClean="0"/>
              <a:t>The Template</a:t>
            </a:r>
            <a:endParaRPr lang="en-CA" sz="4000" dirty="0"/>
          </a:p>
        </p:txBody>
      </p:sp>
      <p:sp>
        <p:nvSpPr>
          <p:cNvPr id="8" name="TextBox 7"/>
          <p:cNvSpPr txBox="1"/>
          <p:nvPr/>
        </p:nvSpPr>
        <p:spPr>
          <a:xfrm>
            <a:off x="556593" y="3083450"/>
            <a:ext cx="2718452" cy="2585323"/>
          </a:xfrm>
          <a:prstGeom prst="rect">
            <a:avLst/>
          </a:prstGeom>
          <a:noFill/>
        </p:spPr>
        <p:txBody>
          <a:bodyPr wrap="square" rtlCol="0">
            <a:spAutoFit/>
          </a:bodyPr>
          <a:lstStyle/>
          <a:p>
            <a:r>
              <a:rPr lang="en-CA" dirty="0" smtClean="0"/>
              <a:t>Here is the report template.</a:t>
            </a:r>
          </a:p>
          <a:p>
            <a:endParaRPr lang="en-CA" dirty="0"/>
          </a:p>
          <a:p>
            <a:r>
              <a:rPr lang="en-CA" dirty="0" smtClean="0"/>
              <a:t>It collates all the requisites on the system from the various set up levels.</a:t>
            </a:r>
          </a:p>
          <a:p>
            <a:endParaRPr lang="en-CA" dirty="0"/>
          </a:p>
          <a:p>
            <a:r>
              <a:rPr lang="en-CA" dirty="0" smtClean="0"/>
              <a:t>It combines them in a tabular format with explanatory text.</a:t>
            </a:r>
            <a:endParaRPr lang="en-CA" dirty="0"/>
          </a:p>
        </p:txBody>
      </p:sp>
    </p:spTree>
    <p:extLst>
      <p:ext uri="{BB962C8B-B14F-4D97-AF65-F5344CB8AC3E}">
        <p14:creationId xmlns:p14="http://schemas.microsoft.com/office/powerpoint/2010/main" val="1895469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08842" y="1102636"/>
            <a:ext cx="4775320" cy="4022725"/>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705183" y="1296062"/>
            <a:ext cx="3053301" cy="1200329"/>
          </a:xfrm>
          <a:prstGeom prst="rect">
            <a:avLst/>
          </a:prstGeom>
          <a:noFill/>
        </p:spPr>
        <p:txBody>
          <a:bodyPr wrap="square" rtlCol="0">
            <a:spAutoFit/>
          </a:bodyPr>
          <a:lstStyle/>
          <a:p>
            <a:r>
              <a:rPr lang="en-CA" dirty="0" smtClean="0"/>
              <a:t>Here is an example of an output of the final report.</a:t>
            </a:r>
          </a:p>
          <a:p>
            <a:endParaRPr lang="en-CA" dirty="0"/>
          </a:p>
          <a:p>
            <a:endParaRPr lang="en-CA" dirty="0" smtClean="0"/>
          </a:p>
        </p:txBody>
      </p:sp>
      <p:sp>
        <p:nvSpPr>
          <p:cNvPr id="7" name="Title 1"/>
          <p:cNvSpPr>
            <a:spLocks noGrp="1"/>
          </p:cNvSpPr>
          <p:nvPr>
            <p:ph type="title"/>
          </p:nvPr>
        </p:nvSpPr>
        <p:spPr>
          <a:xfrm>
            <a:off x="705183" y="-80832"/>
            <a:ext cx="7290054" cy="1499616"/>
          </a:xfrm>
        </p:spPr>
        <p:txBody>
          <a:bodyPr>
            <a:normAutofit/>
          </a:bodyPr>
          <a:lstStyle/>
          <a:p>
            <a:r>
              <a:rPr lang="en-CA" sz="4000" dirty="0" smtClean="0"/>
              <a:t>Example</a:t>
            </a:r>
            <a:endParaRPr lang="en-CA" sz="4000" dirty="0"/>
          </a:p>
        </p:txBody>
      </p:sp>
    </p:spTree>
    <p:extLst>
      <p:ext uri="{BB962C8B-B14F-4D97-AF65-F5344CB8AC3E}">
        <p14:creationId xmlns:p14="http://schemas.microsoft.com/office/powerpoint/2010/main" val="983831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306920"/>
            <a:ext cx="7290054" cy="1499616"/>
          </a:xfrm>
        </p:spPr>
        <p:txBody>
          <a:bodyPr>
            <a:normAutofit/>
          </a:bodyPr>
          <a:lstStyle/>
          <a:p>
            <a:r>
              <a:rPr lang="en-CA" sz="4000" dirty="0" err="1" smtClean="0"/>
              <a:t>UniVERSITY</a:t>
            </a:r>
            <a:r>
              <a:rPr lang="en-CA" sz="4000" dirty="0" smtClean="0"/>
              <a:t> </a:t>
            </a:r>
            <a:r>
              <a:rPr lang="en-CA" sz="4000" dirty="0" err="1" smtClean="0"/>
              <a:t>retroACTIVE</a:t>
            </a:r>
            <a:r>
              <a:rPr lang="en-CA" sz="4000" dirty="0" smtClean="0"/>
              <a:t> </a:t>
            </a:r>
            <a:r>
              <a:rPr lang="en-CA" sz="4000" dirty="0" err="1" smtClean="0"/>
              <a:t>witHDRAWAL</a:t>
            </a:r>
            <a:r>
              <a:rPr lang="en-CA" sz="4000" dirty="0" smtClean="0"/>
              <a:t> committee (URWC)</a:t>
            </a:r>
            <a:endParaRPr lang="en-CA" sz="4000"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5" name="Content Placeholder 4"/>
          <p:cNvSpPr>
            <a:spLocks noGrp="1"/>
          </p:cNvSpPr>
          <p:nvPr>
            <p:ph idx="1"/>
          </p:nvPr>
        </p:nvSpPr>
        <p:spPr/>
        <p:txBody>
          <a:bodyPr/>
          <a:lstStyle/>
          <a:p>
            <a:pPr algn="just"/>
            <a:r>
              <a:rPr lang="en-CA" b="1" dirty="0" smtClean="0"/>
              <a:t>Why</a:t>
            </a:r>
            <a:r>
              <a:rPr lang="en-CA" dirty="0" smtClean="0"/>
              <a:t> - Concordia </a:t>
            </a:r>
            <a:r>
              <a:rPr lang="en-CA" dirty="0"/>
              <a:t>has a committee </a:t>
            </a:r>
            <a:r>
              <a:rPr lang="en-CA" dirty="0" smtClean="0"/>
              <a:t>which determines if students are </a:t>
            </a:r>
            <a:r>
              <a:rPr lang="en-CA" dirty="0"/>
              <a:t>allowed a late </a:t>
            </a:r>
            <a:r>
              <a:rPr lang="en-CA" dirty="0" smtClean="0"/>
              <a:t>Discontinuation (DISC) </a:t>
            </a:r>
            <a:r>
              <a:rPr lang="en-CA" dirty="0"/>
              <a:t>or </a:t>
            </a:r>
            <a:r>
              <a:rPr lang="en-CA" dirty="0" smtClean="0"/>
              <a:t>Did Not Enter (DNE) request. </a:t>
            </a:r>
            <a:r>
              <a:rPr lang="en-CA" dirty="0"/>
              <a:t>This committee requires a report </a:t>
            </a:r>
            <a:r>
              <a:rPr lang="en-CA" dirty="0" smtClean="0"/>
              <a:t>of </a:t>
            </a:r>
            <a:r>
              <a:rPr lang="en-CA" dirty="0"/>
              <a:t>the students that have requested </a:t>
            </a:r>
            <a:r>
              <a:rPr lang="en-CA" dirty="0" smtClean="0"/>
              <a:t>late DISC/DNEs as well as the generation of </a:t>
            </a:r>
            <a:r>
              <a:rPr lang="en-CA" dirty="0"/>
              <a:t>a letter </a:t>
            </a:r>
            <a:r>
              <a:rPr lang="en-CA" dirty="0" smtClean="0"/>
              <a:t>to inform </a:t>
            </a:r>
            <a:r>
              <a:rPr lang="en-CA" dirty="0"/>
              <a:t>the students </a:t>
            </a:r>
            <a:r>
              <a:rPr lang="en-CA" dirty="0" smtClean="0"/>
              <a:t>of the committee decision.</a:t>
            </a:r>
            <a:endParaRPr lang="en-CA" dirty="0"/>
          </a:p>
          <a:p>
            <a:r>
              <a:rPr lang="en-CA" b="1" dirty="0"/>
              <a:t>Who</a:t>
            </a:r>
            <a:r>
              <a:rPr lang="en-CA" dirty="0"/>
              <a:t> – The </a:t>
            </a:r>
            <a:r>
              <a:rPr lang="en-CA" dirty="0" smtClean="0"/>
              <a:t>Office of the Registrar.</a:t>
            </a:r>
            <a:endParaRPr lang="en-CA" dirty="0"/>
          </a:p>
          <a:p>
            <a:endParaRPr lang="en-CA" dirty="0"/>
          </a:p>
        </p:txBody>
      </p:sp>
    </p:spTree>
    <p:extLst>
      <p:ext uri="{BB962C8B-B14F-4D97-AF65-F5344CB8AC3E}">
        <p14:creationId xmlns:p14="http://schemas.microsoft.com/office/powerpoint/2010/main" val="1188922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970" y="1661319"/>
            <a:ext cx="3398387" cy="2914754"/>
          </a:xfrm>
        </p:spPr>
        <p:txBody>
          <a:bodyPr>
            <a:normAutofit fontScale="92500" lnSpcReduction="10000"/>
          </a:bodyPr>
          <a:lstStyle/>
          <a:p>
            <a:r>
              <a:rPr lang="en-CA" dirty="0" smtClean="0"/>
              <a:t>We had to identify the students who would appear on the report. </a:t>
            </a:r>
          </a:p>
          <a:p>
            <a:r>
              <a:rPr lang="en-CA" dirty="0" smtClean="0"/>
              <a:t>To accomplish this we leveraged the delivered Service Indicator (SI) functionality. </a:t>
            </a:r>
          </a:p>
          <a:p>
            <a:pPr algn="just"/>
            <a:r>
              <a:rPr lang="en-CA" dirty="0" smtClean="0"/>
              <a:t>When a student applied for a late DISC/DNE the staff member would add an SI code of ‘URW’ (URWC Requests) and the reason code of ‘APPL’ (Student Applied).</a:t>
            </a:r>
          </a:p>
          <a:p>
            <a:endParaRPr lang="en-CA" dirty="0"/>
          </a:p>
          <a:p>
            <a:endParaRPr lang="en-CA" dirty="0" smtClean="0"/>
          </a:p>
          <a:p>
            <a:endParaRPr lang="en-CA" dirty="0"/>
          </a:p>
        </p:txBody>
      </p:sp>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8" name="TextBox 7"/>
          <p:cNvSpPr txBox="1"/>
          <p:nvPr/>
        </p:nvSpPr>
        <p:spPr>
          <a:xfrm>
            <a:off x="825970" y="5233681"/>
            <a:ext cx="2858947" cy="646331"/>
          </a:xfrm>
          <a:prstGeom prst="rect">
            <a:avLst/>
          </a:prstGeom>
          <a:noFill/>
        </p:spPr>
        <p:txBody>
          <a:bodyPr wrap="square" rtlCol="0">
            <a:spAutoFit/>
          </a:bodyPr>
          <a:lstStyle/>
          <a:p>
            <a:r>
              <a:rPr lang="en-CA" i="1" dirty="0" smtClean="0"/>
              <a:t>DNE =</a:t>
            </a:r>
            <a:r>
              <a:rPr lang="en-CA" i="1" dirty="0"/>
              <a:t> </a:t>
            </a:r>
            <a:r>
              <a:rPr lang="en-CA" i="1" dirty="0" smtClean="0"/>
              <a:t>Did Not Enter</a:t>
            </a:r>
          </a:p>
          <a:p>
            <a:r>
              <a:rPr lang="en-CA" i="1" dirty="0" smtClean="0"/>
              <a:t>DISC = </a:t>
            </a:r>
            <a:r>
              <a:rPr lang="en-CA" i="1" dirty="0"/>
              <a:t>D</a:t>
            </a:r>
            <a:r>
              <a:rPr lang="en-CA" i="1" dirty="0" smtClean="0"/>
              <a:t>iscontinued</a:t>
            </a:r>
            <a:endParaRPr lang="en-CA" i="1" dirty="0"/>
          </a:p>
        </p:txBody>
      </p:sp>
      <p:sp>
        <p:nvSpPr>
          <p:cNvPr id="9" name="Title 1"/>
          <p:cNvSpPr>
            <a:spLocks noGrp="1"/>
          </p:cNvSpPr>
          <p:nvPr>
            <p:ph type="title"/>
          </p:nvPr>
        </p:nvSpPr>
        <p:spPr>
          <a:xfrm>
            <a:off x="768240" y="161703"/>
            <a:ext cx="7290054" cy="1499616"/>
          </a:xfrm>
        </p:spPr>
        <p:txBody>
          <a:bodyPr/>
          <a:lstStyle/>
          <a:p>
            <a:r>
              <a:rPr lang="en-CA" dirty="0" smtClean="0"/>
              <a:t>IDENTIFYING THE STUDENTS</a:t>
            </a:r>
            <a:endParaRPr lang="en-CA" dirty="0"/>
          </a:p>
        </p:txBody>
      </p:sp>
      <p:pic>
        <p:nvPicPr>
          <p:cNvPr id="2" name="Picture 1"/>
          <p:cNvPicPr>
            <a:picLocks noChangeAspect="1"/>
          </p:cNvPicPr>
          <p:nvPr/>
        </p:nvPicPr>
        <p:blipFill>
          <a:blip r:embed="rId2"/>
          <a:stretch>
            <a:fillRect/>
          </a:stretch>
        </p:blipFill>
        <p:spPr>
          <a:xfrm>
            <a:off x="4413267" y="1470991"/>
            <a:ext cx="3814397" cy="49997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5334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911511"/>
            <a:ext cx="7290054" cy="2042237"/>
          </a:xfrm>
        </p:spPr>
        <p:txBody>
          <a:bodyPr>
            <a:normAutofit/>
          </a:bodyPr>
          <a:lstStyle/>
          <a:p>
            <a:r>
              <a:rPr lang="en-CA" sz="1900" cap="none" dirty="0" smtClean="0">
                <a:latin typeface="+mn-lt"/>
              </a:rPr>
              <a:t>Below is the report template. </a:t>
            </a:r>
            <a:br>
              <a:rPr lang="en-CA" sz="1900" cap="none" dirty="0" smtClean="0">
                <a:latin typeface="+mn-lt"/>
              </a:rPr>
            </a:br>
            <a:r>
              <a:rPr lang="en-CA" sz="1900" cap="none" dirty="0">
                <a:latin typeface="+mn-lt"/>
              </a:rPr>
              <a:t/>
            </a:r>
            <a:br>
              <a:rPr lang="en-CA" sz="1900" cap="none" dirty="0">
                <a:latin typeface="+mn-lt"/>
              </a:rPr>
            </a:br>
            <a:r>
              <a:rPr lang="en-CA" sz="1900" cap="none" dirty="0" smtClean="0">
                <a:latin typeface="+mn-lt"/>
              </a:rPr>
              <a:t>It uses a repeating group to include every student. </a:t>
            </a:r>
            <a:br>
              <a:rPr lang="en-CA" sz="1900" cap="none" dirty="0" smtClean="0">
                <a:latin typeface="+mn-lt"/>
              </a:rPr>
            </a:br>
            <a:r>
              <a:rPr lang="en-CA" sz="1900" cap="none" dirty="0">
                <a:latin typeface="+mn-lt"/>
              </a:rPr>
              <a:t/>
            </a:r>
            <a:br>
              <a:rPr lang="en-CA" sz="1900" cap="none" dirty="0">
                <a:latin typeface="+mn-lt"/>
              </a:rPr>
            </a:br>
            <a:r>
              <a:rPr lang="en-CA" sz="1900" cap="none" dirty="0" smtClean="0">
                <a:latin typeface="+mn-lt"/>
              </a:rPr>
              <a:t>In the table the students data is displayed with conditional reasons to show their payment group and the classes they wish to receive a refund for.</a:t>
            </a:r>
            <a:endParaRPr lang="en-CA" sz="1900" cap="none" dirty="0">
              <a:latin typeface="+mn-lt"/>
            </a:endParaRPr>
          </a:p>
        </p:txBody>
      </p:sp>
      <p:pic>
        <p:nvPicPr>
          <p:cNvPr id="5" name="Content Placeholder 4"/>
          <p:cNvPicPr>
            <a:picLocks noGrp="1" noChangeAspect="1"/>
          </p:cNvPicPr>
          <p:nvPr>
            <p:ph idx="1"/>
          </p:nvPr>
        </p:nvPicPr>
        <p:blipFill>
          <a:blip r:embed="rId2"/>
          <a:stretch>
            <a:fillRect/>
          </a:stretch>
        </p:blipFill>
        <p:spPr>
          <a:xfrm>
            <a:off x="768350" y="2882338"/>
            <a:ext cx="7289800" cy="2830048"/>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itle 1"/>
          <p:cNvSpPr txBox="1">
            <a:spLocks/>
          </p:cNvSpPr>
          <p:nvPr/>
        </p:nvSpPr>
        <p:spPr>
          <a:xfrm>
            <a:off x="768240" y="161703"/>
            <a:ext cx="7290054" cy="1134360"/>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000" dirty="0" smtClean="0"/>
              <a:t>The template</a:t>
            </a:r>
            <a:endParaRPr lang="en-CA" sz="4000" dirty="0"/>
          </a:p>
        </p:txBody>
      </p:sp>
    </p:spTree>
    <p:extLst>
      <p:ext uri="{BB962C8B-B14F-4D97-AF65-F5344CB8AC3E}">
        <p14:creationId xmlns:p14="http://schemas.microsoft.com/office/powerpoint/2010/main" val="399849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itle 1"/>
          <p:cNvSpPr>
            <a:spLocks noGrp="1"/>
          </p:cNvSpPr>
          <p:nvPr>
            <p:ph type="title"/>
          </p:nvPr>
        </p:nvSpPr>
        <p:spPr>
          <a:xfrm>
            <a:off x="768096" y="585216"/>
            <a:ext cx="7290054" cy="1499616"/>
          </a:xfrm>
        </p:spPr>
        <p:txBody>
          <a:bodyPr>
            <a:normAutofit/>
          </a:bodyPr>
          <a:lstStyle/>
          <a:p>
            <a:r>
              <a:rPr lang="en-CA" sz="1900" cap="none" dirty="0" smtClean="0">
                <a:latin typeface="+mn-lt"/>
              </a:rPr>
              <a:t>An example of the report output is below:</a:t>
            </a:r>
            <a:endParaRPr lang="en-CA" sz="1900" cap="none" dirty="0">
              <a:latin typeface="+mn-lt"/>
            </a:endParaRPr>
          </a:p>
        </p:txBody>
      </p:sp>
      <p:pic>
        <p:nvPicPr>
          <p:cNvPr id="8" name="Content Placeholder 7"/>
          <p:cNvPicPr>
            <a:picLocks noGrp="1" noChangeAspect="1"/>
          </p:cNvPicPr>
          <p:nvPr>
            <p:ph idx="1"/>
          </p:nvPr>
        </p:nvPicPr>
        <p:blipFill>
          <a:blip r:embed="rId2"/>
          <a:stretch>
            <a:fillRect/>
          </a:stretch>
        </p:blipFill>
        <p:spPr>
          <a:xfrm>
            <a:off x="1543492" y="1546860"/>
            <a:ext cx="5739262" cy="4022725"/>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768096" y="5629950"/>
            <a:ext cx="7290055" cy="780388"/>
          </a:xfrm>
          <a:prstGeom prst="rect">
            <a:avLst/>
          </a:prstGeom>
        </p:spPr>
        <p:txBody>
          <a:bodyPr vert="horz" lIns="45720" tIns="45720" rIns="45720" bIns="45720" rtlCol="0">
            <a:normAutofit fontScale="925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CA" dirty="0" smtClean="0"/>
              <a:t>After a decision is made by the committee, the users will edit the student’s SI and change the reason code to indicate the appropriate decision.</a:t>
            </a:r>
            <a:endParaRPr lang="en-CA" dirty="0"/>
          </a:p>
        </p:txBody>
      </p:sp>
      <p:sp>
        <p:nvSpPr>
          <p:cNvPr id="10" name="Title 1"/>
          <p:cNvSpPr txBox="1">
            <a:spLocks/>
          </p:cNvSpPr>
          <p:nvPr/>
        </p:nvSpPr>
        <p:spPr>
          <a:xfrm>
            <a:off x="768240" y="161703"/>
            <a:ext cx="7290054" cy="975334"/>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CA" sz="4000" dirty="0" smtClean="0"/>
              <a:t>Final Example</a:t>
            </a:r>
            <a:endParaRPr lang="en-CA" sz="4000" dirty="0"/>
          </a:p>
        </p:txBody>
      </p:sp>
    </p:spTree>
    <p:extLst>
      <p:ext uri="{BB962C8B-B14F-4D97-AF65-F5344CB8AC3E}">
        <p14:creationId xmlns:p14="http://schemas.microsoft.com/office/powerpoint/2010/main" val="162687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25532"/>
          </a:xfrm>
        </p:spPr>
        <p:txBody>
          <a:bodyPr/>
          <a:lstStyle/>
          <a:p>
            <a:r>
              <a:rPr lang="en-US" sz="4000" dirty="0" smtClean="0"/>
              <a:t>Overview</a:t>
            </a:r>
            <a:endParaRPr lang="en-US" dirty="0"/>
          </a:p>
        </p:txBody>
      </p:sp>
      <p:sp>
        <p:nvSpPr>
          <p:cNvPr id="3" name="Content Placeholder 2"/>
          <p:cNvSpPr>
            <a:spLocks noGrp="1"/>
          </p:cNvSpPr>
          <p:nvPr>
            <p:ph idx="1"/>
          </p:nvPr>
        </p:nvSpPr>
        <p:spPr>
          <a:xfrm>
            <a:off x="768096" y="1510748"/>
            <a:ext cx="7727512" cy="4069938"/>
          </a:xfrm>
        </p:spPr>
        <p:txBody>
          <a:bodyPr>
            <a:normAutofit fontScale="92500" lnSpcReduction="20000"/>
          </a:bodyPr>
          <a:lstStyle/>
          <a:p>
            <a:pPr marL="0" indent="-457200">
              <a:lnSpc>
                <a:spcPct val="100000"/>
              </a:lnSpc>
              <a:spcBef>
                <a:spcPts val="0"/>
              </a:spcBef>
              <a:buFont typeface="+mj-lt"/>
              <a:buAutoNum type="arabicPeriod"/>
            </a:pPr>
            <a:r>
              <a:rPr lang="en-US" dirty="0" smtClean="0"/>
              <a:t>SECTION 1 - How to use the query report viewer</a:t>
            </a:r>
          </a:p>
          <a:p>
            <a:pPr marL="0" indent="-457200">
              <a:lnSpc>
                <a:spcPct val="100000"/>
              </a:lnSpc>
              <a:spcBef>
                <a:spcPts val="0"/>
              </a:spcBef>
              <a:buFont typeface="+mj-lt"/>
              <a:buAutoNum type="arabicPeriod"/>
            </a:pPr>
            <a:endParaRPr lang="en-US" dirty="0" smtClean="0"/>
          </a:p>
          <a:p>
            <a:pPr marL="0" indent="-457200">
              <a:lnSpc>
                <a:spcPct val="100000"/>
              </a:lnSpc>
              <a:spcBef>
                <a:spcPts val="0"/>
              </a:spcBef>
              <a:buFont typeface="+mj-lt"/>
              <a:buAutoNum type="arabicPeriod"/>
            </a:pPr>
            <a:endParaRPr lang="en-US" dirty="0" smtClean="0"/>
          </a:p>
          <a:p>
            <a:pPr marL="0" indent="-457200">
              <a:lnSpc>
                <a:spcPct val="100000"/>
              </a:lnSpc>
              <a:spcBef>
                <a:spcPts val="0"/>
              </a:spcBef>
              <a:buFont typeface="+mj-lt"/>
              <a:buAutoNum type="arabicPeriod"/>
            </a:pPr>
            <a:r>
              <a:rPr lang="en-US" dirty="0" smtClean="0"/>
              <a:t>SECTION 2 – How to set up the BI publisher report</a:t>
            </a:r>
            <a:endParaRPr lang="en-US" dirty="0"/>
          </a:p>
          <a:p>
            <a:pPr marL="0" indent="-457200">
              <a:lnSpc>
                <a:spcPct val="100000"/>
              </a:lnSpc>
              <a:spcBef>
                <a:spcPts val="0"/>
              </a:spcBef>
              <a:buFont typeface="+mj-lt"/>
              <a:buAutoNum type="arabicPeriod"/>
            </a:pPr>
            <a:endParaRPr lang="en-US" dirty="0" smtClean="0"/>
          </a:p>
          <a:p>
            <a:pPr marL="0" indent="-457200">
              <a:lnSpc>
                <a:spcPct val="100000"/>
              </a:lnSpc>
              <a:spcBef>
                <a:spcPts val="0"/>
              </a:spcBef>
              <a:buFont typeface="+mj-lt"/>
              <a:buAutoNum type="arabicPeriod"/>
            </a:pPr>
            <a:endParaRPr lang="en-US" dirty="0" smtClean="0"/>
          </a:p>
          <a:p>
            <a:pPr marL="0" indent="-457200">
              <a:lnSpc>
                <a:spcPct val="100000"/>
              </a:lnSpc>
              <a:spcBef>
                <a:spcPts val="0"/>
              </a:spcBef>
              <a:buFont typeface="+mj-lt"/>
              <a:buAutoNum type="arabicPeriod"/>
            </a:pPr>
            <a:r>
              <a:rPr lang="en-US" dirty="0" smtClean="0"/>
              <a:t>SECTION 3 – How to create the RFT template in word</a:t>
            </a:r>
            <a:r>
              <a:rPr lang="en-US" dirty="0"/>
              <a:t/>
            </a:r>
            <a:br>
              <a:rPr lang="en-US" dirty="0"/>
            </a:br>
            <a:endParaRPr lang="en-US" dirty="0" smtClean="0"/>
          </a:p>
          <a:p>
            <a:pPr marL="0" indent="-457200">
              <a:lnSpc>
                <a:spcPct val="100000"/>
              </a:lnSpc>
              <a:spcBef>
                <a:spcPts val="0"/>
              </a:spcBef>
              <a:buFont typeface="+mj-lt"/>
              <a:buAutoNum type="arabicPeriod"/>
            </a:pPr>
            <a:endParaRPr lang="en-US" dirty="0" smtClean="0"/>
          </a:p>
          <a:p>
            <a:pPr marL="0" indent="-457200">
              <a:lnSpc>
                <a:spcPct val="100000"/>
              </a:lnSpc>
              <a:spcBef>
                <a:spcPts val="0"/>
              </a:spcBef>
              <a:buFont typeface="+mj-lt"/>
              <a:buAutoNum type="arabicPeriod"/>
            </a:pPr>
            <a:r>
              <a:rPr lang="en-US" dirty="0" smtClean="0"/>
              <a:t>SECTION 4 – How to set up security </a:t>
            </a:r>
            <a:r>
              <a:rPr lang="en-US" dirty="0"/>
              <a:t>for query report </a:t>
            </a:r>
            <a:r>
              <a:rPr lang="en-US" dirty="0" smtClean="0"/>
              <a:t>viewer</a:t>
            </a:r>
            <a:r>
              <a:rPr lang="en-US" dirty="0"/>
              <a:t/>
            </a:r>
            <a:br>
              <a:rPr lang="en-US" dirty="0"/>
            </a:br>
            <a:endParaRPr lang="en-US" dirty="0" smtClean="0"/>
          </a:p>
          <a:p>
            <a:pPr marL="0" indent="-457200">
              <a:lnSpc>
                <a:spcPct val="100000"/>
              </a:lnSpc>
              <a:spcBef>
                <a:spcPts val="0"/>
              </a:spcBef>
              <a:buFont typeface="+mj-lt"/>
              <a:buAutoNum type="arabicPeriod"/>
            </a:pPr>
            <a:endParaRPr lang="en-US" dirty="0"/>
          </a:p>
          <a:p>
            <a:pPr marL="0" indent="-457200">
              <a:lnSpc>
                <a:spcPct val="100000"/>
              </a:lnSpc>
              <a:spcBef>
                <a:spcPts val="0"/>
              </a:spcBef>
              <a:buFont typeface="+mj-lt"/>
              <a:buAutoNum type="arabicPeriod"/>
            </a:pPr>
            <a:r>
              <a:rPr lang="en-US" dirty="0"/>
              <a:t>SECTION 5</a:t>
            </a:r>
            <a:r>
              <a:rPr lang="en-US" dirty="0" smtClean="0"/>
              <a:t> – Examples of how we have deployed at Concordia</a:t>
            </a: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763601" y="818619"/>
            <a:ext cx="7299296" cy="1200329"/>
          </a:xfrm>
          <a:prstGeom prst="rect">
            <a:avLst/>
          </a:prstGeom>
          <a:noFill/>
        </p:spPr>
        <p:txBody>
          <a:bodyPr wrap="square" rtlCol="0">
            <a:spAutoFit/>
          </a:bodyPr>
          <a:lstStyle/>
          <a:p>
            <a:pPr algn="just"/>
            <a:r>
              <a:rPr lang="en-CA" dirty="0" smtClean="0"/>
              <a:t>The letter report query has almost the same criteria as the report but looks for students with a ‘decision SI reason code’. The template as you can see below pulls in the student’s information and the committee decision. Conditional regions are used to show different text.</a:t>
            </a:r>
            <a:endParaRPr lang="en-CA" dirty="0"/>
          </a:p>
        </p:txBody>
      </p:sp>
      <p:sp>
        <p:nvSpPr>
          <p:cNvPr id="7" name="Title 1"/>
          <p:cNvSpPr>
            <a:spLocks noGrp="1"/>
          </p:cNvSpPr>
          <p:nvPr>
            <p:ph type="title"/>
          </p:nvPr>
        </p:nvSpPr>
        <p:spPr>
          <a:xfrm>
            <a:off x="705183" y="-80832"/>
            <a:ext cx="7290054" cy="1499616"/>
          </a:xfrm>
        </p:spPr>
        <p:txBody>
          <a:bodyPr>
            <a:normAutofit/>
          </a:bodyPr>
          <a:lstStyle/>
          <a:p>
            <a:r>
              <a:rPr lang="en-CA" sz="4000" dirty="0" smtClean="0"/>
              <a:t>TEMPLATE</a:t>
            </a:r>
            <a:endParaRPr lang="en-CA" sz="4000" dirty="0"/>
          </a:p>
        </p:txBody>
      </p:sp>
      <p:pic>
        <p:nvPicPr>
          <p:cNvPr id="2" name="Picture 1"/>
          <p:cNvPicPr>
            <a:picLocks noChangeAspect="1"/>
          </p:cNvPicPr>
          <p:nvPr/>
        </p:nvPicPr>
        <p:blipFill>
          <a:blip r:embed="rId2"/>
          <a:stretch>
            <a:fillRect/>
          </a:stretch>
        </p:blipFill>
        <p:spPr>
          <a:xfrm>
            <a:off x="4641197" y="3181511"/>
            <a:ext cx="1115547" cy="399292"/>
          </a:xfrm>
          <a:prstGeom prst="rect">
            <a:avLst/>
          </a:prstGeom>
        </p:spPr>
      </p:pic>
      <p:pic>
        <p:nvPicPr>
          <p:cNvPr id="8" name="Content Placeholder 7"/>
          <p:cNvPicPr>
            <a:picLocks noGrp="1" noChangeAspect="1"/>
          </p:cNvPicPr>
          <p:nvPr>
            <p:ph idx="1"/>
          </p:nvPr>
        </p:nvPicPr>
        <p:blipFill>
          <a:blip r:embed="rId3"/>
          <a:stretch>
            <a:fillRect/>
          </a:stretch>
        </p:blipFill>
        <p:spPr>
          <a:xfrm>
            <a:off x="1096474" y="2286000"/>
            <a:ext cx="6633552" cy="4022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7493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Canada Alliance   5-7 November 2017</a:t>
            </a:r>
            <a:endParaRPr lang="en-US" dirty="0"/>
          </a:p>
        </p:txBody>
      </p:sp>
      <p:sp>
        <p:nvSpPr>
          <p:cNvPr id="6" name="TextBox 5"/>
          <p:cNvSpPr txBox="1"/>
          <p:nvPr/>
        </p:nvSpPr>
        <p:spPr>
          <a:xfrm>
            <a:off x="774011" y="1168842"/>
            <a:ext cx="2163610" cy="1754326"/>
          </a:xfrm>
          <a:prstGeom prst="rect">
            <a:avLst/>
          </a:prstGeom>
          <a:noFill/>
        </p:spPr>
        <p:txBody>
          <a:bodyPr wrap="square" rtlCol="0">
            <a:spAutoFit/>
          </a:bodyPr>
          <a:lstStyle/>
          <a:p>
            <a:pPr algn="just"/>
            <a:r>
              <a:rPr lang="en-CA" dirty="0" smtClean="0"/>
              <a:t>The report is then run which gives a letter for each student with their decision filled in. These are then mailed to the student</a:t>
            </a:r>
            <a:endParaRPr lang="en-CA" dirty="0"/>
          </a:p>
        </p:txBody>
      </p:sp>
      <p:sp>
        <p:nvSpPr>
          <p:cNvPr id="7" name="Title 1"/>
          <p:cNvSpPr>
            <a:spLocks noGrp="1"/>
          </p:cNvSpPr>
          <p:nvPr>
            <p:ph type="title"/>
          </p:nvPr>
        </p:nvSpPr>
        <p:spPr>
          <a:xfrm>
            <a:off x="705183" y="-80832"/>
            <a:ext cx="7290054" cy="1499616"/>
          </a:xfrm>
        </p:spPr>
        <p:txBody>
          <a:bodyPr>
            <a:normAutofit/>
          </a:bodyPr>
          <a:lstStyle/>
          <a:p>
            <a:r>
              <a:rPr lang="en-CA" sz="4000" dirty="0" smtClean="0"/>
              <a:t>Example</a:t>
            </a:r>
            <a:endParaRPr lang="en-CA" sz="4000" dirty="0"/>
          </a:p>
        </p:txBody>
      </p:sp>
      <p:pic>
        <p:nvPicPr>
          <p:cNvPr id="8" name="Picture 7"/>
          <p:cNvPicPr>
            <a:picLocks noChangeAspect="1"/>
          </p:cNvPicPr>
          <p:nvPr/>
        </p:nvPicPr>
        <p:blipFill>
          <a:blip r:embed="rId2"/>
          <a:stretch>
            <a:fillRect/>
          </a:stretch>
        </p:blipFill>
        <p:spPr>
          <a:xfrm>
            <a:off x="3791202" y="1168842"/>
            <a:ext cx="4267092" cy="46178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5980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9" name="TextBox 8"/>
          <p:cNvSpPr txBox="1"/>
          <p:nvPr/>
        </p:nvSpPr>
        <p:spPr>
          <a:xfrm>
            <a:off x="7239248" y="2263726"/>
            <a:ext cx="1904752" cy="323165"/>
          </a:xfrm>
          <a:prstGeom prst="rect">
            <a:avLst/>
          </a:prstGeom>
          <a:noFill/>
        </p:spPr>
        <p:txBody>
          <a:bodyPr wrap="none" rtlCol="0">
            <a:spAutoFit/>
          </a:bodyPr>
          <a:lstStyle/>
          <a:p>
            <a:r>
              <a:rPr lang="fr-CA" sz="1500" dirty="0" smtClean="0">
                <a:solidFill>
                  <a:schemeClr val="bg1"/>
                </a:solidFill>
              </a:rPr>
              <a:t>Loyola Campus - NDG</a:t>
            </a:r>
            <a:endParaRPr lang="en-CA" sz="1500" dirty="0">
              <a:solidFill>
                <a:schemeClr val="bg1"/>
              </a:solidFill>
            </a:endParaRPr>
          </a:p>
        </p:txBody>
      </p:sp>
      <p:pic>
        <p:nvPicPr>
          <p:cNvPr id="7" name="Picture Placeholder 4"/>
          <p:cNvPicPr>
            <a:picLocks noChangeAspect="1"/>
          </p:cNvPicPr>
          <p:nvPr/>
        </p:nvPicPr>
        <p:blipFill>
          <a:blip r:embed="rId2" cstate="print">
            <a:extLst>
              <a:ext uri="{28A0092B-C50C-407E-A947-70E740481C1C}">
                <a14:useLocalDpi xmlns:a14="http://schemas.microsoft.com/office/drawing/2010/main" val="0"/>
              </a:ext>
            </a:extLst>
          </a:blip>
          <a:srcRect t="12493" b="12493"/>
          <a:stretch>
            <a:fillRect/>
          </a:stretch>
        </p:blipFill>
        <p:spPr>
          <a:xfrm>
            <a:off x="0" y="-1"/>
            <a:ext cx="9141714" cy="4572000"/>
          </a:xfrm>
          <a:prstGeom prst="rect">
            <a:avLst/>
          </a:prstGeom>
        </p:spPr>
      </p:pic>
      <p:sp>
        <p:nvSpPr>
          <p:cNvPr id="10" name="TextBox 9"/>
          <p:cNvSpPr txBox="1"/>
          <p:nvPr/>
        </p:nvSpPr>
        <p:spPr>
          <a:xfrm>
            <a:off x="6733404" y="4248834"/>
            <a:ext cx="2410596" cy="323165"/>
          </a:xfrm>
          <a:prstGeom prst="rect">
            <a:avLst/>
          </a:prstGeom>
          <a:noFill/>
        </p:spPr>
        <p:txBody>
          <a:bodyPr wrap="none" rtlCol="0">
            <a:spAutoFit/>
          </a:bodyPr>
          <a:lstStyle/>
          <a:p>
            <a:r>
              <a:rPr lang="fr-CA" sz="1500" dirty="0" smtClean="0">
                <a:solidFill>
                  <a:schemeClr val="bg1"/>
                </a:solidFill>
              </a:rPr>
              <a:t>Sir George Williams Campus</a:t>
            </a:r>
            <a:endParaRPr lang="en-CA" sz="1500" dirty="0">
              <a:solidFill>
                <a:schemeClr val="bg1"/>
              </a:solidFill>
            </a:endParaRPr>
          </a:p>
        </p:txBody>
      </p:sp>
      <p:sp>
        <p:nvSpPr>
          <p:cNvPr id="11" name="Title 1"/>
          <p:cNvSpPr txBox="1">
            <a:spLocks/>
          </p:cNvSpPr>
          <p:nvPr/>
        </p:nvSpPr>
        <p:spPr>
          <a:xfrm>
            <a:off x="901570" y="4971088"/>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dirty="0" smtClean="0"/>
              <a:t>Any Questions</a:t>
            </a:r>
            <a:endParaRPr lang="en-US" dirty="0"/>
          </a:p>
        </p:txBody>
      </p:sp>
    </p:spTree>
    <p:extLst>
      <p:ext uri="{BB962C8B-B14F-4D97-AF65-F5344CB8AC3E}">
        <p14:creationId xmlns:p14="http://schemas.microsoft.com/office/powerpoint/2010/main" val="1925229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Canada Alliance   5-7 November 2017</a:t>
            </a:r>
          </a:p>
        </p:txBody>
      </p:sp>
      <p:sp>
        <p:nvSpPr>
          <p:cNvPr id="14" name="Text Placeholder 2"/>
          <p:cNvSpPr>
            <a:spLocks noGrp="1"/>
          </p:cNvSpPr>
          <p:nvPr>
            <p:ph type="body" idx="1"/>
          </p:nvPr>
        </p:nvSpPr>
        <p:spPr>
          <a:xfrm>
            <a:off x="768096" y="2179636"/>
            <a:ext cx="3566160" cy="822960"/>
          </a:xfrm>
        </p:spPr>
        <p:txBody>
          <a:bodyPr/>
          <a:lstStyle/>
          <a:p>
            <a:r>
              <a:rPr lang="en-US" dirty="0" smtClean="0"/>
              <a:t>Sam Durant</a:t>
            </a:r>
            <a:endParaRPr lang="en-US" dirty="0"/>
          </a:p>
        </p:txBody>
      </p:sp>
      <p:sp>
        <p:nvSpPr>
          <p:cNvPr id="15" name="Content Placeholder 3"/>
          <p:cNvSpPr>
            <a:spLocks noGrp="1"/>
          </p:cNvSpPr>
          <p:nvPr>
            <p:ph sz="half" idx="2"/>
          </p:nvPr>
        </p:nvSpPr>
        <p:spPr>
          <a:xfrm>
            <a:off x="768096" y="2967788"/>
            <a:ext cx="3566160" cy="1446168"/>
          </a:xfrm>
        </p:spPr>
        <p:txBody>
          <a:bodyPr>
            <a:normAutofit fontScale="92500" lnSpcReduction="20000"/>
          </a:bodyPr>
          <a:lstStyle/>
          <a:p>
            <a:r>
              <a:rPr lang="en-US" dirty="0" smtClean="0"/>
              <a:t>Business Analysis</a:t>
            </a:r>
          </a:p>
          <a:p>
            <a:r>
              <a:rPr lang="en-US" dirty="0" smtClean="0"/>
              <a:t>SIS Planning &amp; Support Office</a:t>
            </a:r>
            <a:endParaRPr lang="en-US" dirty="0"/>
          </a:p>
          <a:p>
            <a:r>
              <a:rPr lang="en-US" dirty="0" smtClean="0"/>
              <a:t>Concordia University</a:t>
            </a:r>
            <a:endParaRPr lang="en-US" dirty="0"/>
          </a:p>
          <a:p>
            <a:r>
              <a:rPr lang="en-US" dirty="0" smtClean="0"/>
              <a:t>sam.durant@concordia.ca</a:t>
            </a:r>
            <a:endParaRPr lang="en-US" dirty="0"/>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234"/>
            <a:ext cx="9144000" cy="32091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3" y="741178"/>
            <a:ext cx="1929084" cy="1593326"/>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41434"/>
          </a:xfrm>
        </p:spPr>
        <p:txBody>
          <a:bodyPr>
            <a:normAutofit/>
          </a:bodyPr>
          <a:lstStyle/>
          <a:p>
            <a:r>
              <a:rPr lang="en-CA" sz="4000" dirty="0" smtClean="0"/>
              <a:t>The problem(s)</a:t>
            </a:r>
            <a:endParaRPr lang="en-CA" sz="4000" dirty="0"/>
          </a:p>
        </p:txBody>
      </p:sp>
      <p:sp>
        <p:nvSpPr>
          <p:cNvPr id="3" name="Content Placeholder 2"/>
          <p:cNvSpPr>
            <a:spLocks noGrp="1"/>
          </p:cNvSpPr>
          <p:nvPr>
            <p:ph idx="1"/>
          </p:nvPr>
        </p:nvSpPr>
        <p:spPr>
          <a:xfrm>
            <a:off x="768096" y="1526650"/>
            <a:ext cx="7290055" cy="4023360"/>
          </a:xfrm>
        </p:spPr>
        <p:txBody>
          <a:bodyPr/>
          <a:lstStyle/>
          <a:p>
            <a:pPr marL="0" indent="0">
              <a:buNone/>
            </a:pPr>
            <a:r>
              <a:rPr lang="en-CA" dirty="0" smtClean="0"/>
              <a:t>There were several problems or requirements that arose, for which we needed to identify an adaptable solution:</a:t>
            </a:r>
          </a:p>
          <a:p>
            <a:pPr marL="0" indent="0">
              <a:buNone/>
            </a:pPr>
            <a:endParaRPr lang="en-CA" dirty="0"/>
          </a:p>
          <a:p>
            <a:pPr marL="457200" indent="-457200">
              <a:buFont typeface="+mj-lt"/>
              <a:buAutoNum type="arabicPeriod"/>
            </a:pPr>
            <a:r>
              <a:rPr lang="en-CA" dirty="0" smtClean="0"/>
              <a:t>Often these issues or requests required a quick turnaround.</a:t>
            </a:r>
          </a:p>
          <a:p>
            <a:pPr marL="457200" indent="-457200">
              <a:buFont typeface="+mj-lt"/>
              <a:buAutoNum type="arabicPeriod"/>
            </a:pPr>
            <a:endParaRPr lang="en-CA" dirty="0"/>
          </a:p>
          <a:p>
            <a:pPr marL="457200" indent="-457200">
              <a:buFont typeface="+mj-lt"/>
              <a:buAutoNum type="arabicPeriod"/>
            </a:pPr>
            <a:r>
              <a:rPr lang="en-CA" dirty="0" smtClean="0"/>
              <a:t>Lack of developer time available to work on a solution and competing priorities.</a:t>
            </a:r>
          </a:p>
          <a:p>
            <a:pPr marL="457200" indent="-457200">
              <a:buFont typeface="+mj-lt"/>
              <a:buAutoNum type="arabicPeriod"/>
            </a:pPr>
            <a:endParaRPr lang="en-CA" dirty="0"/>
          </a:p>
          <a:p>
            <a:pPr marL="457200" indent="-457200">
              <a:buFont typeface="+mj-lt"/>
              <a:buAutoNum type="arabicPeriod"/>
            </a:pPr>
            <a:r>
              <a:rPr lang="en-CA" dirty="0" smtClean="0"/>
              <a:t>Output information needed to be in an understandable format for users.</a:t>
            </a:r>
          </a:p>
          <a:p>
            <a:pPr marL="457200" indent="-457200">
              <a:buFont typeface="+mj-lt"/>
              <a:buAutoNum type="arabicPeriod"/>
            </a:pPr>
            <a:endParaRPr lang="en-CA" dirty="0"/>
          </a:p>
          <a:p>
            <a:pPr marL="457200" indent="-457200">
              <a:buFont typeface="+mj-lt"/>
              <a:buAutoNum type="arabicPeriod"/>
            </a:pPr>
            <a:endParaRPr lang="en-CA" dirty="0" smtClean="0"/>
          </a:p>
          <a:p>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4263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30116"/>
          </a:xfrm>
        </p:spPr>
        <p:txBody>
          <a:bodyPr>
            <a:normAutofit/>
          </a:bodyPr>
          <a:lstStyle/>
          <a:p>
            <a:r>
              <a:rPr lang="en-CA" sz="4000" dirty="0" smtClean="0"/>
              <a:t>Why	use query report viewer?</a:t>
            </a:r>
            <a:endParaRPr lang="en-CA" sz="4000" dirty="0"/>
          </a:p>
        </p:txBody>
      </p:sp>
      <p:sp>
        <p:nvSpPr>
          <p:cNvPr id="3" name="Content Placeholder 2"/>
          <p:cNvSpPr>
            <a:spLocks noGrp="1"/>
          </p:cNvSpPr>
          <p:nvPr>
            <p:ph idx="1"/>
          </p:nvPr>
        </p:nvSpPr>
        <p:spPr>
          <a:xfrm>
            <a:off x="768096" y="1415332"/>
            <a:ext cx="7676189" cy="4548146"/>
          </a:xfrm>
        </p:spPr>
        <p:txBody>
          <a:bodyPr>
            <a:normAutofit fontScale="92500" lnSpcReduction="10000"/>
          </a:bodyPr>
          <a:lstStyle/>
          <a:p>
            <a:pPr marL="0" indent="0">
              <a:buNone/>
            </a:pPr>
            <a:r>
              <a:rPr lang="en-CA" dirty="0" smtClean="0"/>
              <a:t>To address these issues we have used query report viewer because:</a:t>
            </a:r>
            <a:endParaRPr lang="en-CA" dirty="0"/>
          </a:p>
          <a:p>
            <a:pPr marL="457200" indent="-457200">
              <a:buFont typeface="+mj-lt"/>
              <a:buAutoNum type="arabicPeriod"/>
            </a:pPr>
            <a:r>
              <a:rPr lang="en-CA" dirty="0" smtClean="0"/>
              <a:t>The report can be completely created and maintained by a functional analyst with no technical development.</a:t>
            </a:r>
          </a:p>
          <a:p>
            <a:pPr marL="457200" indent="-457200">
              <a:buFont typeface="+mj-lt"/>
              <a:buAutoNum type="arabicPeriod"/>
            </a:pPr>
            <a:endParaRPr lang="en-CA" dirty="0" smtClean="0"/>
          </a:p>
          <a:p>
            <a:pPr marL="457200" indent="-457200">
              <a:buFont typeface="+mj-lt"/>
              <a:buAutoNum type="arabicPeriod"/>
            </a:pPr>
            <a:r>
              <a:rPr lang="en-CA" dirty="0" smtClean="0"/>
              <a:t>The reports are quick to create.</a:t>
            </a:r>
          </a:p>
          <a:p>
            <a:pPr marL="457200" indent="-457200">
              <a:buFont typeface="+mj-lt"/>
              <a:buAutoNum type="arabicPeriod"/>
            </a:pPr>
            <a:endParaRPr lang="en-CA" dirty="0" smtClean="0"/>
          </a:p>
          <a:p>
            <a:pPr marL="457200" indent="-457200">
              <a:buFont typeface="+mj-lt"/>
              <a:buAutoNum type="arabicPeriod"/>
            </a:pPr>
            <a:r>
              <a:rPr lang="en-CA" dirty="0" smtClean="0"/>
              <a:t>They are simple for users to generate.</a:t>
            </a:r>
          </a:p>
          <a:p>
            <a:pPr marL="457200" indent="-457200">
              <a:buFont typeface="+mj-lt"/>
              <a:buAutoNum type="arabicPeriod"/>
            </a:pPr>
            <a:endParaRPr lang="en-CA" dirty="0" smtClean="0"/>
          </a:p>
          <a:p>
            <a:pPr marL="457200" indent="-457200">
              <a:buFont typeface="+mj-lt"/>
              <a:buAutoNum type="arabicPeriod"/>
            </a:pPr>
            <a:r>
              <a:rPr lang="en-CA" dirty="0" smtClean="0"/>
              <a:t>The report can show results in a formatted way.</a:t>
            </a:r>
          </a:p>
          <a:p>
            <a:pPr marL="457200" indent="-457200">
              <a:buFont typeface="+mj-lt"/>
              <a:buAutoNum type="arabicPeriod"/>
            </a:pPr>
            <a:endParaRPr lang="en-CA" dirty="0" smtClean="0"/>
          </a:p>
          <a:p>
            <a:pPr marL="457200" indent="-457200">
              <a:buFont typeface="+mj-lt"/>
              <a:buAutoNum type="arabicPeriod"/>
            </a:pPr>
            <a:r>
              <a:rPr lang="en-CA" dirty="0"/>
              <a:t>They are much easier to read and understand than a regular query.</a:t>
            </a:r>
          </a:p>
          <a:p>
            <a:pPr marL="0" indent="0">
              <a:buNone/>
            </a:pPr>
            <a:endParaRPr lang="en-CA" dirty="0" smtClean="0"/>
          </a:p>
          <a:p>
            <a:endParaRPr lang="en-CA"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1191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spcBef>
                <a:spcPts val="0"/>
              </a:spcBef>
            </a:pPr>
            <a:r>
              <a:rPr lang="en-US" dirty="0" smtClean="0"/>
              <a:t>1. How </a:t>
            </a:r>
            <a:r>
              <a:rPr lang="en-US" dirty="0"/>
              <a:t>to use the page</a:t>
            </a:r>
          </a:p>
        </p:txBody>
      </p:sp>
      <p:sp>
        <p:nvSpPr>
          <p:cNvPr id="3" name="Subtitle 2"/>
          <p:cNvSpPr>
            <a:spLocks noGrp="1"/>
          </p:cNvSpPr>
          <p:nvPr>
            <p:ph type="subTitle" idx="1"/>
          </p:nvPr>
        </p:nvSpPr>
        <p:spPr/>
        <p:txBody>
          <a:bodyPr/>
          <a:lstStyle/>
          <a:p>
            <a:r>
              <a:rPr lang="en-US" dirty="0" smtClean="0"/>
              <a:t>This section will describe how you can use the page</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483"/>
          <a:stretch/>
        </p:blipFill>
        <p:spPr>
          <a:xfrm>
            <a:off x="2749163" y="-10967"/>
            <a:ext cx="3708787" cy="4575016"/>
          </a:xfrm>
          <a:prstGeom prst="rect">
            <a:avLst/>
          </a:prstGeom>
        </p:spPr>
      </p:pic>
      <p:sp>
        <p:nvSpPr>
          <p:cNvPr id="6" name="TextBox 5"/>
          <p:cNvSpPr txBox="1"/>
          <p:nvPr/>
        </p:nvSpPr>
        <p:spPr>
          <a:xfrm>
            <a:off x="2581910" y="111760"/>
            <a:ext cx="3876040" cy="822960"/>
          </a:xfrm>
          <a:prstGeom prst="rect">
            <a:avLst/>
          </a:prstGeom>
        </p:spPr>
        <p:txBody>
          <a:bodyPr vert="horz" wrap="square" lIns="91440" tIns="45720" rIns="91440" bIns="45720" rtlCol="0" anchor="ctr">
            <a:normAutofit fontScale="90000" lnSpcReduction="20000"/>
          </a:bodyPr>
          <a:lstStyle/>
          <a:p>
            <a:pPr algn="ctr"/>
            <a:r>
              <a:rPr lang="en-CA"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rPr>
              <a:t>Even I can use query report viewer</a:t>
            </a:r>
            <a:endParaRPr lang="en-CA"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ndParaRP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5-7 November 2017</a:t>
            </a:r>
          </a:p>
        </p:txBody>
      </p:sp>
      <p:sp>
        <p:nvSpPr>
          <p:cNvPr id="6" name="Content Placeholder 2"/>
          <p:cNvSpPr txBox="1">
            <a:spLocks/>
          </p:cNvSpPr>
          <p:nvPr/>
        </p:nvSpPr>
        <p:spPr>
          <a:xfrm>
            <a:off x="768240" y="1267234"/>
            <a:ext cx="7290055" cy="190433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Font typeface="+mj-lt"/>
              <a:buAutoNum type="arabicPeriod"/>
            </a:pPr>
            <a:r>
              <a:rPr lang="en-US" dirty="0" smtClean="0"/>
              <a:t>The navigation: </a:t>
            </a:r>
            <a:r>
              <a:rPr lang="en-US" b="1" dirty="0" smtClean="0"/>
              <a:t>Reporting Tools &gt; BI Publisher &gt; Query Report Viewer </a:t>
            </a:r>
            <a:r>
              <a:rPr lang="en-US" dirty="0" smtClean="0"/>
              <a:t>will take you to the page.</a:t>
            </a:r>
            <a:endParaRPr lang="en-US" dirty="0"/>
          </a:p>
        </p:txBody>
      </p:sp>
      <p:pic>
        <p:nvPicPr>
          <p:cNvPr id="7" name="Content Placeholder 6"/>
          <p:cNvPicPr>
            <a:picLocks noGrp="1" noChangeAspect="1"/>
          </p:cNvPicPr>
          <p:nvPr>
            <p:ph idx="1"/>
          </p:nvPr>
        </p:nvPicPr>
        <p:blipFill>
          <a:blip r:embed="rId3"/>
          <a:stretch>
            <a:fillRect/>
          </a:stretch>
        </p:blipFill>
        <p:spPr>
          <a:xfrm>
            <a:off x="768494" y="2714601"/>
            <a:ext cx="7289800" cy="2084147"/>
          </a:xfrm>
          <a:prstGeom prst="rect">
            <a:avLst/>
          </a:prstGeom>
        </p:spPr>
      </p:pic>
      <p:sp>
        <p:nvSpPr>
          <p:cNvPr id="5" name="Title 4"/>
          <p:cNvSpPr>
            <a:spLocks noGrp="1"/>
          </p:cNvSpPr>
          <p:nvPr>
            <p:ph type="title"/>
          </p:nvPr>
        </p:nvSpPr>
        <p:spPr>
          <a:xfrm>
            <a:off x="768240" y="0"/>
            <a:ext cx="7290054" cy="1499616"/>
          </a:xfrm>
        </p:spPr>
        <p:txBody>
          <a:bodyPr>
            <a:normAutofit/>
          </a:bodyPr>
          <a:lstStyle/>
          <a:p>
            <a:r>
              <a:rPr lang="en-CA" sz="4000" dirty="0" smtClean="0"/>
              <a:t>Navigation</a:t>
            </a:r>
            <a:endParaRPr lang="en-CA" sz="4000" dirty="0"/>
          </a:p>
        </p:txBody>
      </p:sp>
      <p:grpSp>
        <p:nvGrpSpPr>
          <p:cNvPr id="8" name="Group 7"/>
          <p:cNvGrpSpPr/>
          <p:nvPr/>
        </p:nvGrpSpPr>
        <p:grpSpPr>
          <a:xfrm>
            <a:off x="2735709" y="3150364"/>
            <a:ext cx="4251631" cy="339596"/>
            <a:chOff x="2621408" y="4370654"/>
            <a:chExt cx="1373104" cy="497594"/>
          </a:xfrm>
        </p:grpSpPr>
        <p:sp>
          <p:nvSpPr>
            <p:cNvPr id="9" name="Rectangle 8"/>
            <p:cNvSpPr/>
            <p:nvPr/>
          </p:nvSpPr>
          <p:spPr>
            <a:xfrm>
              <a:off x="3705081" y="4370654"/>
              <a:ext cx="289431" cy="400110"/>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a:t>
              </a:r>
            </a:p>
          </p:txBody>
        </p:sp>
        <p:sp>
          <p:nvSpPr>
            <p:cNvPr id="10" name="Rectangle 9"/>
            <p:cNvSpPr/>
            <p:nvPr/>
          </p:nvSpPr>
          <p:spPr>
            <a:xfrm>
              <a:off x="2621408" y="4414722"/>
              <a:ext cx="1274731" cy="45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1016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bodyPr vert="horz" lIns="91440" tIns="45720" rIns="91440" bIns="45720" rtlCol="0" anchor="ctr">
        <a:normAutofit fontScale="45000" lnSpcReduction="20000"/>
      </a:bodyPr>
      <a:lstStyle>
        <a:defPPr>
          <a:defRPr sz="3200" cap="none" dirty="0">
            <a:latin typeface="+mn-lt"/>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ed374be-c8cc-4ea1-ba8d-6cc501e219ae">N7FN6QFZ5FFZ-1107640533-110</_dlc_DocId>
    <_dlc_DocIdUrl xmlns="fed374be-c8cc-4ea1-ba8d-6cc501e219ae">
      <Url>https://sis-tech-func.concordia.ca/projects/_layouts/15/DocIdRedir.aspx?ID=N7FN6QFZ5FFZ-1107640533-110</Url>
      <Description>N7FN6QFZ5FFZ-1107640533-110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E9DD3C4B34AF543A8B0098B8B8ABA08" ma:contentTypeVersion="0" ma:contentTypeDescription="Create a new document." ma:contentTypeScope="" ma:versionID="12682535129b5593dd58cec349057252">
  <xsd:schema xmlns:xsd="http://www.w3.org/2001/XMLSchema" xmlns:xs="http://www.w3.org/2001/XMLSchema" xmlns:p="http://schemas.microsoft.com/office/2006/metadata/properties" xmlns:ns2="fed374be-c8cc-4ea1-ba8d-6cc501e219ae" targetNamespace="http://schemas.microsoft.com/office/2006/metadata/properties" ma:root="true" ma:fieldsID="2cea76ee09e3ef985b9068327334413a" ns2:_="">
    <xsd:import namespace="fed374be-c8cc-4ea1-ba8d-6cc501e219a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374be-c8cc-4ea1-ba8d-6cc501e219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98B44-DC0D-4AA2-9B87-E882128CEBF3}">
  <ds:schemaRefs>
    <ds:schemaRef ds:uri="http://schemas.microsoft.com/sharepoint/v3/contenttype/forms"/>
  </ds:schemaRefs>
</ds:datastoreItem>
</file>

<file path=customXml/itemProps2.xml><?xml version="1.0" encoding="utf-8"?>
<ds:datastoreItem xmlns:ds="http://schemas.openxmlformats.org/officeDocument/2006/customXml" ds:itemID="{4DA5A833-AF7C-43EC-8A61-572C85FAB9ED}">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fed374be-c8cc-4ea1-ba8d-6cc501e219ae"/>
    <ds:schemaRef ds:uri="http://purl.org/dc/term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521DAE4F-1223-4009-9D1C-A71F1A5B2465}">
  <ds:schemaRefs>
    <ds:schemaRef ds:uri="http://schemas.microsoft.com/sharepoint/events"/>
  </ds:schemaRefs>
</ds:datastoreItem>
</file>

<file path=customXml/itemProps4.xml><?xml version="1.0" encoding="utf-8"?>
<ds:datastoreItem xmlns:ds="http://schemas.openxmlformats.org/officeDocument/2006/customXml" ds:itemID="{679F8E8A-3B95-44DF-ABB0-8CB47A935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d374be-c8cc-4ea1-ba8d-6cc501e21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32632</TotalTime>
  <Words>2696</Words>
  <Application>Microsoft Office PowerPoint</Application>
  <PresentationFormat>On-screen Show (4:3)</PresentationFormat>
  <Paragraphs>382</Paragraphs>
  <Slides>55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Tw Cen MT</vt:lpstr>
      <vt:lpstr>Tw Cen MT Condensed</vt:lpstr>
      <vt:lpstr>Wingdings 3</vt:lpstr>
      <vt:lpstr>Integral</vt:lpstr>
      <vt:lpstr>Query Report Viewer - A way to save time and solve issues</vt:lpstr>
      <vt:lpstr>presenter</vt:lpstr>
      <vt:lpstr>Concordia University Montréal, Qc</vt:lpstr>
      <vt:lpstr>Campus Solutions 9.0 (Live January 2015)  Campus Solutions 9.2 &amp; Peopletools 8.55  (targeted go-live April 1st 2018) </vt:lpstr>
      <vt:lpstr>Overview</vt:lpstr>
      <vt:lpstr>The problem(s)</vt:lpstr>
      <vt:lpstr>Why use query report viewer?</vt:lpstr>
      <vt:lpstr>1. How to use the page</vt:lpstr>
      <vt:lpstr>Navigation</vt:lpstr>
      <vt:lpstr>Searching</vt:lpstr>
      <vt:lpstr>Opening</vt:lpstr>
      <vt:lpstr>PROMPTS</vt:lpstr>
      <vt:lpstr>EXAMPLE</vt:lpstr>
      <vt:lpstr>2. How to set up the report</vt:lpstr>
      <vt:lpstr>qUERY</vt:lpstr>
      <vt:lpstr>Building the report</vt:lpstr>
      <vt:lpstr>Defining the report</vt:lpstr>
      <vt:lpstr>REPORT PROPERTIES</vt:lpstr>
      <vt:lpstr>ADDING THE TEMPLATE</vt:lpstr>
      <vt:lpstr>Upload THE TEMPLATE</vt:lpstr>
      <vt:lpstr>TEMPLATE settings</vt:lpstr>
      <vt:lpstr>3. How to create the template</vt:lpstr>
      <vt:lpstr>Creating the template</vt:lpstr>
      <vt:lpstr>PowerPoint Presentation</vt:lpstr>
      <vt:lpstr>PowerPoint Presentation</vt:lpstr>
      <vt:lpstr>PowerPoint Presentation</vt:lpstr>
      <vt:lpstr>PowerPoint Presentation</vt:lpstr>
      <vt:lpstr>Sort order</vt:lpstr>
      <vt:lpstr>In lines </vt:lpstr>
      <vt:lpstr>PowerPoint Presentation</vt:lpstr>
      <vt:lpstr>Tables  There is also a feature that allows you to enter pivot tables into your report. There is an ‘Insert Table/Form’ wizard that walks you through the necessary steps.  As this can be a complicated feature to configure, we will not be covering this in detail here. </vt:lpstr>
      <vt:lpstr>How to set up security</vt:lpstr>
      <vt:lpstr>Report Definition </vt:lpstr>
      <vt:lpstr>Report category</vt:lpstr>
      <vt:lpstr>ADDING ROLES</vt:lpstr>
      <vt:lpstr>Examples of how we have used the report</vt:lpstr>
      <vt:lpstr>Exam rosters with pictures</vt:lpstr>
      <vt:lpstr>The Template</vt:lpstr>
      <vt:lpstr>Example</vt:lpstr>
      <vt:lpstr>Scheduling errors</vt:lpstr>
      <vt:lpstr>The Template</vt:lpstr>
      <vt:lpstr>Example</vt:lpstr>
      <vt:lpstr>List of pre reqs/reserve caps</vt:lpstr>
      <vt:lpstr>The Template</vt:lpstr>
      <vt:lpstr>Example</vt:lpstr>
      <vt:lpstr>UniVERSITY retroACTIVE witHDRAWAL committee (URWC)</vt:lpstr>
      <vt:lpstr>IDENTIFYING THE STUDENTS</vt:lpstr>
      <vt:lpstr>Below is the report template.   It uses a repeating group to include every student.   In the table the students data is displayed with conditional reasons to show their payment group and the classes they wish to receive a refund for.</vt:lpstr>
      <vt:lpstr>An example of the report output is below:</vt:lpstr>
      <vt:lpstr>TEMPLATE</vt:lpstr>
      <vt:lpstr>Example</vt:lpstr>
      <vt:lpstr>Concluding thoughts</vt:lpstr>
      <vt:lpstr>SUMMARY</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Samuel James Durant</cp:lastModifiedBy>
  <cp:revision>222</cp:revision>
  <dcterms:created xsi:type="dcterms:W3CDTF">2015-09-02T14:36:24Z</dcterms:created>
  <dcterms:modified xsi:type="dcterms:W3CDTF">2017-11-09T15:20:39Z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0x0101007E9DD3C4B34AF543A8B0098B8B8ABA08</vt:lpwstr>
  </property>
  <property fmtid="{D5CDD505-2E9C-101B-9397-08002B2CF9AE}" pid="3" name="_dlc_DocIdItemGuid">
    <vt:lpwstr>d3b81b1a-9bef-4b45-b614-c627960f4197</vt:lpwstr>
  </property>
</Properties>
</file>