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65"/>
  </p:notesMasterIdLst>
  <p:handoutMasterIdLst>
    <p:handoutMasterId r:id="rId66"/>
  </p:handoutMasterIdLst>
  <p:sldIdLst>
    <p:sldId id="259" r:id="rId5"/>
    <p:sldId id="260" r:id="rId6"/>
    <p:sldId id="269" r:id="rId7"/>
    <p:sldId id="288" r:id="rId8"/>
    <p:sldId id="268" r:id="rId9"/>
    <p:sldId id="290" r:id="rId10"/>
    <p:sldId id="291" r:id="rId11"/>
    <p:sldId id="295" r:id="rId12"/>
    <p:sldId id="257" r:id="rId13"/>
    <p:sldId id="262" r:id="rId14"/>
    <p:sldId id="266" r:id="rId15"/>
    <p:sldId id="292" r:id="rId16"/>
    <p:sldId id="293" r:id="rId17"/>
    <p:sldId id="294" r:id="rId18"/>
    <p:sldId id="299" r:id="rId19"/>
    <p:sldId id="263" r:id="rId20"/>
    <p:sldId id="272" r:id="rId21"/>
    <p:sldId id="273" r:id="rId22"/>
    <p:sldId id="296" r:id="rId23"/>
    <p:sldId id="308" r:id="rId24"/>
    <p:sldId id="310" r:id="rId25"/>
    <p:sldId id="309" r:id="rId26"/>
    <p:sldId id="264" r:id="rId27"/>
    <p:sldId id="276" r:id="rId28"/>
    <p:sldId id="298" r:id="rId29"/>
    <p:sldId id="316" r:id="rId30"/>
    <p:sldId id="317" r:id="rId31"/>
    <p:sldId id="321" r:id="rId32"/>
    <p:sldId id="322" r:id="rId33"/>
    <p:sldId id="307" r:id="rId34"/>
    <p:sldId id="303" r:id="rId35"/>
    <p:sldId id="305" r:id="rId36"/>
    <p:sldId id="332" r:id="rId37"/>
    <p:sldId id="314" r:id="rId38"/>
    <p:sldId id="318" r:id="rId39"/>
    <p:sldId id="315" r:id="rId40"/>
    <p:sldId id="319" r:id="rId41"/>
    <p:sldId id="323" r:id="rId42"/>
    <p:sldId id="320" r:id="rId43"/>
    <p:sldId id="329" r:id="rId44"/>
    <p:sldId id="324" r:id="rId45"/>
    <p:sldId id="325" r:id="rId46"/>
    <p:sldId id="326" r:id="rId47"/>
    <p:sldId id="327" r:id="rId48"/>
    <p:sldId id="331" r:id="rId49"/>
    <p:sldId id="333" r:id="rId50"/>
    <p:sldId id="334" r:id="rId51"/>
    <p:sldId id="336" r:id="rId52"/>
    <p:sldId id="335" r:id="rId53"/>
    <p:sldId id="330" r:id="rId54"/>
    <p:sldId id="265" r:id="rId55"/>
    <p:sldId id="300" r:id="rId56"/>
    <p:sldId id="301" r:id="rId57"/>
    <p:sldId id="278" r:id="rId58"/>
    <p:sldId id="340" r:id="rId59"/>
    <p:sldId id="337" r:id="rId60"/>
    <p:sldId id="338" r:id="rId61"/>
    <p:sldId id="281" r:id="rId62"/>
    <p:sldId id="341" r:id="rId63"/>
    <p:sldId id="282" r:id="rId6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48" autoAdjust="0"/>
    <p:restoredTop sz="87074" autoAdjust="0"/>
  </p:normalViewPr>
  <p:slideViewPr>
    <p:cSldViewPr snapToGrid="0">
      <p:cViewPr varScale="1">
        <p:scale>
          <a:sx n="65" d="100"/>
          <a:sy n="65" d="100"/>
        </p:scale>
        <p:origin x="894" y="60"/>
      </p:cViewPr>
      <p:guideLst/>
    </p:cSldViewPr>
  </p:slideViewPr>
  <p:outlineViewPr>
    <p:cViewPr>
      <p:scale>
        <a:sx n="33" d="100"/>
        <a:sy n="33" d="100"/>
      </p:scale>
      <p:origin x="0" y="-59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56" tIns="48328" rIns="96656" bIns="48328" rtlCol="0"/>
          <a:lstStyle>
            <a:lvl1pPr algn="r">
              <a:defRPr sz="1200"/>
            </a:lvl1pPr>
          </a:lstStyle>
          <a:p>
            <a:fld id="{0AEF12BD-B3A2-4B08-B2A4-41EB3E2119E4}" type="datetimeFigureOut">
              <a:rPr lang="en-US" smtClean="0"/>
              <a:t>4/28/2019</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73AEE1F8-4780-4235-A565-803002440F45}" type="slidenum">
              <a:rPr lang="en-US" smtClean="0"/>
              <a:t>‹#›</a:t>
            </a:fld>
            <a:endParaRPr lang="en-US" dirty="0"/>
          </a:p>
        </p:txBody>
      </p:sp>
    </p:spTree>
    <p:extLst>
      <p:ext uri="{BB962C8B-B14F-4D97-AF65-F5344CB8AC3E}">
        <p14:creationId xmlns:p14="http://schemas.microsoft.com/office/powerpoint/2010/main" val="2977565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CC37E461-96B9-4925-8A01-59DC41F27E25}" type="datetimeFigureOut">
              <a:rPr lang="en-US" smtClean="0"/>
              <a:t>4/28/2019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22164149-2C44-4029-BA5B-3E7ECA7C8CBF}" type="slidenum">
              <a:rPr lang="en-US" smtClean="0"/>
              <a:t>‹#›</a:t>
            </a:fld>
            <a:endParaRPr lang="en-US" dirty="0"/>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dirty="0"/>
          </a:p>
        </p:txBody>
      </p:sp>
    </p:spTree>
    <p:extLst>
      <p:ext uri="{BB962C8B-B14F-4D97-AF65-F5344CB8AC3E}">
        <p14:creationId xmlns:p14="http://schemas.microsoft.com/office/powerpoint/2010/main" val="305485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dirty="0"/>
          </a:p>
        </p:txBody>
      </p:sp>
    </p:spTree>
    <p:extLst>
      <p:ext uri="{BB962C8B-B14F-4D97-AF65-F5344CB8AC3E}">
        <p14:creationId xmlns:p14="http://schemas.microsoft.com/office/powerpoint/2010/main" val="318213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historical on premise world, there is a lot of upfront cost, and disruption during the process and at least a year after the process while your campus adjusts.  </a:t>
            </a:r>
          </a:p>
          <a:p>
            <a:endParaRPr lang="en-US" baseline="0" dirty="0" smtClean="0"/>
          </a:p>
          <a:p>
            <a:r>
              <a:rPr lang="en-US" baseline="0" dirty="0" smtClean="0"/>
              <a:t>Then the effort drops to nearly nothing and everyone is settled into a new world.  The longer you do nothing the happier people are.  People create workarounds and shadow systems to make the world what they want it to be and they really don’t want you to mess with them.  So we wait until we have to because software is out of support and do it all again.</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dirty="0"/>
          </a:p>
        </p:txBody>
      </p:sp>
    </p:spTree>
    <p:extLst>
      <p:ext uri="{BB962C8B-B14F-4D97-AF65-F5344CB8AC3E}">
        <p14:creationId xmlns:p14="http://schemas.microsoft.com/office/powerpoint/2010/main" val="185040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cloud looks the same for the first two years.  Heavy</a:t>
            </a:r>
            <a:r>
              <a:rPr lang="en-US" baseline="0" dirty="0" smtClean="0"/>
              <a:t> lift, lots of cost and disruption and finally acceptance at the end of year two.</a:t>
            </a:r>
          </a:p>
          <a:p>
            <a:endParaRPr lang="en-US" baseline="0" dirty="0" smtClean="0"/>
          </a:p>
          <a:p>
            <a:r>
              <a:rPr lang="en-US" baseline="0" dirty="0" smtClean="0"/>
              <a:t>BUT then it is very different.  Now you are having constant innovation and new functionality that you want to implement in order to maximize your ROI.  You have a new normal of constant change.  Change becomes your operation.  ROI is only achieved IF you put in play the new functionality.</a:t>
            </a: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dirty="0"/>
          </a:p>
        </p:txBody>
      </p:sp>
    </p:spTree>
    <p:extLst>
      <p:ext uri="{BB962C8B-B14F-4D97-AF65-F5344CB8AC3E}">
        <p14:creationId xmlns:p14="http://schemas.microsoft.com/office/powerpoint/2010/main" val="118978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looks the same at first, but your</a:t>
            </a:r>
            <a:r>
              <a:rPr lang="en-US" baseline="0" dirty="0" smtClean="0"/>
              <a:t> value is delivered in two different ways.</a:t>
            </a:r>
          </a:p>
          <a:p>
            <a:endParaRPr lang="en-US" baseline="0" dirty="0" smtClean="0"/>
          </a:p>
          <a:p>
            <a:r>
              <a:rPr lang="en-US" baseline="0" dirty="0" smtClean="0"/>
              <a:t>In addition, the effort on the continuous improvement is much more functional that technical and I’ll get into that in a minute.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dirty="0"/>
          </a:p>
        </p:txBody>
      </p:sp>
    </p:spTree>
    <p:extLst>
      <p:ext uri="{BB962C8B-B14F-4D97-AF65-F5344CB8AC3E}">
        <p14:creationId xmlns:p14="http://schemas.microsoft.com/office/powerpoint/2010/main" val="14495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dirty="0"/>
          </a:p>
        </p:txBody>
      </p:sp>
    </p:spTree>
    <p:extLst>
      <p:ext uri="{BB962C8B-B14F-4D97-AF65-F5344CB8AC3E}">
        <p14:creationId xmlns:p14="http://schemas.microsoft.com/office/powerpoint/2010/main" val="219238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dirty="0"/>
          </a:p>
        </p:txBody>
      </p:sp>
    </p:spTree>
    <p:extLst>
      <p:ext uri="{BB962C8B-B14F-4D97-AF65-F5344CB8AC3E}">
        <p14:creationId xmlns:p14="http://schemas.microsoft.com/office/powerpoint/2010/main" val="239258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dirty="0"/>
          </a:p>
        </p:txBody>
      </p:sp>
    </p:spTree>
    <p:extLst>
      <p:ext uri="{BB962C8B-B14F-4D97-AF65-F5344CB8AC3E}">
        <p14:creationId xmlns:p14="http://schemas.microsoft.com/office/powerpoint/2010/main" val="136888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dirty="0"/>
          </a:p>
        </p:txBody>
      </p:sp>
    </p:spTree>
    <p:extLst>
      <p:ext uri="{BB962C8B-B14F-4D97-AF65-F5344CB8AC3E}">
        <p14:creationId xmlns:p14="http://schemas.microsoft.com/office/powerpoint/2010/main" val="103503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dirty="0"/>
          </a:p>
        </p:txBody>
      </p:sp>
    </p:spTree>
    <p:extLst>
      <p:ext uri="{BB962C8B-B14F-4D97-AF65-F5344CB8AC3E}">
        <p14:creationId xmlns:p14="http://schemas.microsoft.com/office/powerpoint/2010/main" val="91130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19</a:t>
            </a:fld>
            <a:endParaRPr lang="en-US" dirty="0"/>
          </a:p>
        </p:txBody>
      </p:sp>
    </p:spTree>
    <p:extLst>
      <p:ext uri="{BB962C8B-B14F-4D97-AF65-F5344CB8AC3E}">
        <p14:creationId xmlns:p14="http://schemas.microsoft.com/office/powerpoint/2010/main" val="359734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dirty="0"/>
          </a:p>
        </p:txBody>
      </p:sp>
    </p:spTree>
    <p:extLst>
      <p:ext uri="{BB962C8B-B14F-4D97-AF65-F5344CB8AC3E}">
        <p14:creationId xmlns:p14="http://schemas.microsoft.com/office/powerpoint/2010/main" val="106913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dirty="0"/>
          </a:p>
        </p:txBody>
      </p:sp>
    </p:spTree>
    <p:extLst>
      <p:ext uri="{BB962C8B-B14F-4D97-AF65-F5344CB8AC3E}">
        <p14:creationId xmlns:p14="http://schemas.microsoft.com/office/powerpoint/2010/main" val="218092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dirty="0"/>
          </a:p>
        </p:txBody>
      </p:sp>
    </p:spTree>
    <p:extLst>
      <p:ext uri="{BB962C8B-B14F-4D97-AF65-F5344CB8AC3E}">
        <p14:creationId xmlns:p14="http://schemas.microsoft.com/office/powerpoint/2010/main" val="82297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dirty="0"/>
          </a:p>
        </p:txBody>
      </p:sp>
    </p:spTree>
    <p:extLst>
      <p:ext uri="{BB962C8B-B14F-4D97-AF65-F5344CB8AC3E}">
        <p14:creationId xmlns:p14="http://schemas.microsoft.com/office/powerpoint/2010/main" val="905026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dirty="0"/>
          </a:p>
        </p:txBody>
      </p:sp>
    </p:spTree>
    <p:extLst>
      <p:ext uri="{BB962C8B-B14F-4D97-AF65-F5344CB8AC3E}">
        <p14:creationId xmlns:p14="http://schemas.microsoft.com/office/powerpoint/2010/main" val="2426655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dirty="0"/>
          </a:p>
        </p:txBody>
      </p:sp>
    </p:spTree>
    <p:extLst>
      <p:ext uri="{BB962C8B-B14F-4D97-AF65-F5344CB8AC3E}">
        <p14:creationId xmlns:p14="http://schemas.microsoft.com/office/powerpoint/2010/main" val="3254679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25</a:t>
            </a:fld>
            <a:endParaRPr lang="en-US" dirty="0"/>
          </a:p>
        </p:txBody>
      </p:sp>
    </p:spTree>
    <p:extLst>
      <p:ext uri="{BB962C8B-B14F-4D97-AF65-F5344CB8AC3E}">
        <p14:creationId xmlns:p14="http://schemas.microsoft.com/office/powerpoint/2010/main" val="2550140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dirty="0"/>
          </a:p>
        </p:txBody>
      </p:sp>
    </p:spTree>
    <p:extLst>
      <p:ext uri="{BB962C8B-B14F-4D97-AF65-F5344CB8AC3E}">
        <p14:creationId xmlns:p14="http://schemas.microsoft.com/office/powerpoint/2010/main" val="16686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27</a:t>
            </a:fld>
            <a:endParaRPr lang="en-US" dirty="0"/>
          </a:p>
        </p:txBody>
      </p:sp>
    </p:spTree>
    <p:extLst>
      <p:ext uri="{BB962C8B-B14F-4D97-AF65-F5344CB8AC3E}">
        <p14:creationId xmlns:p14="http://schemas.microsoft.com/office/powerpoint/2010/main" val="2468291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e90ddd8af_4_2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3e90ddd8af_4_234:notes"/>
          <p:cNvSpPr txBox="1">
            <a:spLocks noGrp="1"/>
          </p:cNvSpPr>
          <p:nvPr>
            <p:ph type="body" idx="1"/>
          </p:nvPr>
        </p:nvSpPr>
        <p:spPr>
          <a:xfrm>
            <a:off x="731521" y="4560572"/>
            <a:ext cx="5852160" cy="4320540"/>
          </a:xfrm>
          <a:prstGeom prst="rect">
            <a:avLst/>
          </a:prstGeom>
          <a:noFill/>
          <a:ln>
            <a:noFill/>
          </a:ln>
        </p:spPr>
        <p:txBody>
          <a:bodyPr spcFirstLastPara="1" wrap="square" lIns="96481" tIns="48253" rIns="96481" bIns="48253" anchor="t" anchorCtr="0">
            <a:noAutofit/>
          </a:bodyPr>
          <a:lstStyle/>
          <a:p>
            <a:endParaRPr dirty="0">
              <a:solidFill>
                <a:schemeClr val="dk1"/>
              </a:solidFill>
              <a:latin typeface="Calibri"/>
              <a:ea typeface="Calibri"/>
              <a:cs typeface="Calibri"/>
              <a:sym typeface="Calibri"/>
            </a:endParaRPr>
          </a:p>
        </p:txBody>
      </p:sp>
      <p:sp>
        <p:nvSpPr>
          <p:cNvPr id="448" name="Google Shape;448;g3e90ddd8af_4_234:notes"/>
          <p:cNvSpPr txBox="1">
            <a:spLocks noGrp="1"/>
          </p:cNvSpPr>
          <p:nvPr>
            <p:ph type="sldNum" idx="12"/>
          </p:nvPr>
        </p:nvSpPr>
        <p:spPr>
          <a:xfrm>
            <a:off x="4143587" y="9119474"/>
            <a:ext cx="3169921" cy="480060"/>
          </a:xfrm>
          <a:prstGeom prst="rect">
            <a:avLst/>
          </a:prstGeom>
          <a:noFill/>
          <a:ln>
            <a:noFill/>
          </a:ln>
        </p:spPr>
        <p:txBody>
          <a:bodyPr spcFirstLastPara="1" wrap="square" lIns="96481" tIns="48253" rIns="96481" bIns="48253" anchor="b" anchorCtr="0">
            <a:noAutofit/>
          </a:bodyPr>
          <a:lstStyle/>
          <a:p>
            <a:fld id="{00000000-1234-1234-1234-123412341234}" type="slidenum">
              <a:rPr lang="en">
                <a:solidFill>
                  <a:schemeClr val="dk1"/>
                </a:solidFill>
                <a:latin typeface="Calibri"/>
                <a:ea typeface="Calibri"/>
                <a:cs typeface="Calibri"/>
                <a:sym typeface="Calibri"/>
              </a:rPr>
              <a:pPr/>
              <a:t>28</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304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e90ddd8af_4_2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3e90ddd8af_4_234:notes"/>
          <p:cNvSpPr txBox="1">
            <a:spLocks noGrp="1"/>
          </p:cNvSpPr>
          <p:nvPr>
            <p:ph type="body" idx="1"/>
          </p:nvPr>
        </p:nvSpPr>
        <p:spPr>
          <a:xfrm>
            <a:off x="731521" y="4560572"/>
            <a:ext cx="5852160" cy="4320540"/>
          </a:xfrm>
          <a:prstGeom prst="rect">
            <a:avLst/>
          </a:prstGeom>
          <a:noFill/>
          <a:ln>
            <a:noFill/>
          </a:ln>
        </p:spPr>
        <p:txBody>
          <a:bodyPr spcFirstLastPara="1" wrap="square" lIns="96481" tIns="48253" rIns="96481" bIns="48253" anchor="t" anchorCtr="0">
            <a:noAutofit/>
          </a:bodyPr>
          <a:lstStyle/>
          <a:p>
            <a:endParaRPr dirty="0">
              <a:solidFill>
                <a:schemeClr val="dk1"/>
              </a:solidFill>
              <a:latin typeface="Calibri"/>
              <a:ea typeface="Calibri"/>
              <a:cs typeface="Calibri"/>
              <a:sym typeface="Calibri"/>
            </a:endParaRPr>
          </a:p>
        </p:txBody>
      </p:sp>
      <p:sp>
        <p:nvSpPr>
          <p:cNvPr id="448" name="Google Shape;448;g3e90ddd8af_4_234:notes"/>
          <p:cNvSpPr txBox="1">
            <a:spLocks noGrp="1"/>
          </p:cNvSpPr>
          <p:nvPr>
            <p:ph type="sldNum" idx="12"/>
          </p:nvPr>
        </p:nvSpPr>
        <p:spPr>
          <a:xfrm>
            <a:off x="4143587" y="9119474"/>
            <a:ext cx="3169921" cy="480060"/>
          </a:xfrm>
          <a:prstGeom prst="rect">
            <a:avLst/>
          </a:prstGeom>
          <a:noFill/>
          <a:ln>
            <a:noFill/>
          </a:ln>
        </p:spPr>
        <p:txBody>
          <a:bodyPr spcFirstLastPara="1" wrap="square" lIns="96481" tIns="48253" rIns="96481" bIns="48253" anchor="b" anchorCtr="0">
            <a:noAutofit/>
          </a:bodyPr>
          <a:lstStyle/>
          <a:p>
            <a:fld id="{00000000-1234-1234-1234-123412341234}" type="slidenum">
              <a:rPr lang="en">
                <a:solidFill>
                  <a:schemeClr val="dk1"/>
                </a:solidFill>
                <a:latin typeface="Calibri"/>
                <a:ea typeface="Calibri"/>
                <a:cs typeface="Calibri"/>
                <a:sym typeface="Calibri"/>
              </a:rPr>
              <a:pPr/>
              <a:t>29</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04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dirty="0"/>
          </a:p>
        </p:txBody>
      </p:sp>
    </p:spTree>
    <p:extLst>
      <p:ext uri="{BB962C8B-B14F-4D97-AF65-F5344CB8AC3E}">
        <p14:creationId xmlns:p14="http://schemas.microsoft.com/office/powerpoint/2010/main" val="3653558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e90ddd8af_4_25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3e90ddd8af_4_255:notes"/>
          <p:cNvSpPr txBox="1">
            <a:spLocks noGrp="1"/>
          </p:cNvSpPr>
          <p:nvPr>
            <p:ph type="body" idx="1"/>
          </p:nvPr>
        </p:nvSpPr>
        <p:spPr>
          <a:xfrm>
            <a:off x="731521" y="4560572"/>
            <a:ext cx="5852160" cy="4320540"/>
          </a:xfrm>
          <a:prstGeom prst="rect">
            <a:avLst/>
          </a:prstGeom>
          <a:noFill/>
          <a:ln>
            <a:noFill/>
          </a:ln>
        </p:spPr>
        <p:txBody>
          <a:bodyPr spcFirstLastPara="1" wrap="square" lIns="96481" tIns="48253" rIns="96481" bIns="48253" anchor="t" anchorCtr="0">
            <a:noAutofit/>
          </a:bodyPr>
          <a:lstStyle/>
          <a:p>
            <a:endParaRPr dirty="0">
              <a:solidFill>
                <a:schemeClr val="dk1"/>
              </a:solidFill>
              <a:latin typeface="Calibri"/>
              <a:ea typeface="Calibri"/>
              <a:cs typeface="Calibri"/>
              <a:sym typeface="Calibri"/>
            </a:endParaRPr>
          </a:p>
        </p:txBody>
      </p:sp>
      <p:sp>
        <p:nvSpPr>
          <p:cNvPr id="461" name="Google Shape;461;g3e90ddd8af_4_255:notes"/>
          <p:cNvSpPr txBox="1">
            <a:spLocks noGrp="1"/>
          </p:cNvSpPr>
          <p:nvPr>
            <p:ph type="sldNum" idx="12"/>
          </p:nvPr>
        </p:nvSpPr>
        <p:spPr>
          <a:xfrm>
            <a:off x="4143587" y="9119474"/>
            <a:ext cx="3169921" cy="480060"/>
          </a:xfrm>
          <a:prstGeom prst="rect">
            <a:avLst/>
          </a:prstGeom>
          <a:noFill/>
          <a:ln>
            <a:noFill/>
          </a:ln>
        </p:spPr>
        <p:txBody>
          <a:bodyPr spcFirstLastPara="1" wrap="square" lIns="96481" tIns="48253" rIns="96481" bIns="48253" anchor="b" anchorCtr="0">
            <a:noAutofit/>
          </a:bodyPr>
          <a:lstStyle/>
          <a:p>
            <a:fld id="{00000000-1234-1234-1234-123412341234}" type="slidenum">
              <a:rPr lang="en">
                <a:solidFill>
                  <a:schemeClr val="dk1"/>
                </a:solidFill>
                <a:latin typeface="Calibri"/>
                <a:ea typeface="Calibri"/>
                <a:cs typeface="Calibri"/>
                <a:sym typeface="Calibri"/>
              </a:rPr>
              <a:pPr/>
              <a:t>30</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572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e90ddd8af_4_19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3e90ddd8af_4_192:notes"/>
          <p:cNvSpPr txBox="1">
            <a:spLocks noGrp="1"/>
          </p:cNvSpPr>
          <p:nvPr>
            <p:ph type="body" idx="1"/>
          </p:nvPr>
        </p:nvSpPr>
        <p:spPr>
          <a:xfrm>
            <a:off x="731521" y="4560572"/>
            <a:ext cx="5852160" cy="4320540"/>
          </a:xfrm>
          <a:prstGeom prst="rect">
            <a:avLst/>
          </a:prstGeom>
          <a:noFill/>
          <a:ln>
            <a:noFill/>
          </a:ln>
        </p:spPr>
        <p:txBody>
          <a:bodyPr spcFirstLastPara="1" wrap="square" lIns="96481" tIns="48253" rIns="96481" bIns="48253" anchor="t" anchorCtr="0">
            <a:noAutofit/>
          </a:bodyPr>
          <a:lstStyle/>
          <a:p>
            <a:endParaRPr dirty="0">
              <a:solidFill>
                <a:schemeClr val="dk1"/>
              </a:solidFill>
              <a:latin typeface="Calibri"/>
              <a:ea typeface="Calibri"/>
              <a:cs typeface="Calibri"/>
              <a:sym typeface="Calibri"/>
            </a:endParaRPr>
          </a:p>
        </p:txBody>
      </p:sp>
      <p:sp>
        <p:nvSpPr>
          <p:cNvPr id="404" name="Google Shape;404;g3e90ddd8af_4_192:notes"/>
          <p:cNvSpPr txBox="1">
            <a:spLocks noGrp="1"/>
          </p:cNvSpPr>
          <p:nvPr>
            <p:ph type="sldNum" idx="12"/>
          </p:nvPr>
        </p:nvSpPr>
        <p:spPr>
          <a:xfrm>
            <a:off x="4143587" y="9119474"/>
            <a:ext cx="3169921" cy="480060"/>
          </a:xfrm>
          <a:prstGeom prst="rect">
            <a:avLst/>
          </a:prstGeom>
          <a:noFill/>
          <a:ln>
            <a:noFill/>
          </a:ln>
        </p:spPr>
        <p:txBody>
          <a:bodyPr spcFirstLastPara="1" wrap="square" lIns="96481" tIns="48253" rIns="96481" bIns="48253" anchor="b" anchorCtr="0">
            <a:noAutofit/>
          </a:bodyPr>
          <a:lstStyle/>
          <a:p>
            <a:fld id="{00000000-1234-1234-1234-123412341234}" type="slidenum">
              <a:rPr lang="en">
                <a:solidFill>
                  <a:schemeClr val="dk1"/>
                </a:solidFill>
                <a:latin typeface="Calibri"/>
                <a:ea typeface="Calibri"/>
                <a:cs typeface="Calibri"/>
                <a:sym typeface="Calibri"/>
              </a:rPr>
              <a:pPr/>
              <a:t>31</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904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e90ddd8af_4_20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3e90ddd8af_4_208:notes"/>
          <p:cNvSpPr txBox="1">
            <a:spLocks noGrp="1"/>
          </p:cNvSpPr>
          <p:nvPr>
            <p:ph type="body" idx="1"/>
          </p:nvPr>
        </p:nvSpPr>
        <p:spPr>
          <a:xfrm>
            <a:off x="731521" y="4560572"/>
            <a:ext cx="5852160" cy="4320540"/>
          </a:xfrm>
          <a:prstGeom prst="rect">
            <a:avLst/>
          </a:prstGeom>
          <a:noFill/>
          <a:ln>
            <a:noFill/>
          </a:ln>
        </p:spPr>
        <p:txBody>
          <a:bodyPr spcFirstLastPara="1" wrap="square" lIns="96481" tIns="48253" rIns="96481" bIns="48253" anchor="t" anchorCtr="0">
            <a:noAutofit/>
          </a:bodyPr>
          <a:lstStyle/>
          <a:p>
            <a:endParaRPr dirty="0">
              <a:solidFill>
                <a:schemeClr val="dk1"/>
              </a:solidFill>
              <a:latin typeface="Calibri"/>
              <a:ea typeface="Calibri"/>
              <a:cs typeface="Calibri"/>
              <a:sym typeface="Calibri"/>
            </a:endParaRPr>
          </a:p>
        </p:txBody>
      </p:sp>
      <p:sp>
        <p:nvSpPr>
          <p:cNvPr id="421" name="Google Shape;421;g3e90ddd8af_4_208:notes"/>
          <p:cNvSpPr txBox="1">
            <a:spLocks noGrp="1"/>
          </p:cNvSpPr>
          <p:nvPr>
            <p:ph type="sldNum" idx="12"/>
          </p:nvPr>
        </p:nvSpPr>
        <p:spPr>
          <a:xfrm>
            <a:off x="4143587" y="9119474"/>
            <a:ext cx="3169921" cy="480060"/>
          </a:xfrm>
          <a:prstGeom prst="rect">
            <a:avLst/>
          </a:prstGeom>
          <a:noFill/>
          <a:ln>
            <a:noFill/>
          </a:ln>
        </p:spPr>
        <p:txBody>
          <a:bodyPr spcFirstLastPara="1" wrap="square" lIns="96481" tIns="48253" rIns="96481" bIns="48253" anchor="b" anchorCtr="0">
            <a:noAutofit/>
          </a:bodyPr>
          <a:lstStyle/>
          <a:p>
            <a:fld id="{00000000-1234-1234-1234-123412341234}" type="slidenum">
              <a:rPr lang="en">
                <a:solidFill>
                  <a:schemeClr val="dk1"/>
                </a:solidFill>
                <a:latin typeface="Calibri"/>
                <a:ea typeface="Calibri"/>
                <a:cs typeface="Calibri"/>
                <a:sym typeface="Calibri"/>
              </a:rPr>
              <a:pPr/>
              <a:t>32</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7439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33</a:t>
            </a:fld>
            <a:endParaRPr lang="en-US" dirty="0"/>
          </a:p>
        </p:txBody>
      </p:sp>
    </p:spTree>
    <p:extLst>
      <p:ext uri="{BB962C8B-B14F-4D97-AF65-F5344CB8AC3E}">
        <p14:creationId xmlns:p14="http://schemas.microsoft.com/office/powerpoint/2010/main" val="2915373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6D6E2-58F6-4DBD-A664-E4927A476F42}" type="slidenum">
              <a:rPr lang="en-US" smtClean="0"/>
              <a:t>34</a:t>
            </a:fld>
            <a:endParaRPr lang="en-US" dirty="0"/>
          </a:p>
        </p:txBody>
      </p:sp>
    </p:spTree>
    <p:extLst>
      <p:ext uri="{BB962C8B-B14F-4D97-AF65-F5344CB8AC3E}">
        <p14:creationId xmlns:p14="http://schemas.microsoft.com/office/powerpoint/2010/main" val="857537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6D6E2-58F6-4DBD-A664-E4927A476F42}" type="slidenum">
              <a:rPr lang="en-US" smtClean="0"/>
              <a:t>35</a:t>
            </a:fld>
            <a:endParaRPr lang="en-US" dirty="0"/>
          </a:p>
        </p:txBody>
      </p:sp>
    </p:spTree>
    <p:extLst>
      <p:ext uri="{BB962C8B-B14F-4D97-AF65-F5344CB8AC3E}">
        <p14:creationId xmlns:p14="http://schemas.microsoft.com/office/powerpoint/2010/main" val="3672375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e90ddd8af_4_29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3e90ddd8af_4_293:notes"/>
          <p:cNvSpPr txBox="1">
            <a:spLocks noGrp="1"/>
          </p:cNvSpPr>
          <p:nvPr>
            <p:ph type="body" idx="1"/>
          </p:nvPr>
        </p:nvSpPr>
        <p:spPr>
          <a:xfrm>
            <a:off x="731521" y="4560572"/>
            <a:ext cx="5852160" cy="4320540"/>
          </a:xfrm>
          <a:prstGeom prst="rect">
            <a:avLst/>
          </a:prstGeom>
          <a:noFill/>
          <a:ln>
            <a:noFill/>
          </a:ln>
        </p:spPr>
        <p:txBody>
          <a:bodyPr spcFirstLastPara="1" wrap="square" lIns="96481" tIns="48253" rIns="96481" bIns="48253" anchor="t" anchorCtr="0">
            <a:noAutofit/>
          </a:bodyPr>
          <a:lstStyle/>
          <a:p>
            <a:endParaRPr dirty="0">
              <a:solidFill>
                <a:schemeClr val="dk1"/>
              </a:solidFill>
              <a:latin typeface="Calibri"/>
              <a:ea typeface="Calibri"/>
              <a:cs typeface="Calibri"/>
              <a:sym typeface="Calibri"/>
            </a:endParaRPr>
          </a:p>
        </p:txBody>
      </p:sp>
      <p:sp>
        <p:nvSpPr>
          <p:cNvPr id="509" name="Google Shape;509;g3e90ddd8af_4_293:notes"/>
          <p:cNvSpPr txBox="1">
            <a:spLocks noGrp="1"/>
          </p:cNvSpPr>
          <p:nvPr>
            <p:ph type="sldNum" idx="12"/>
          </p:nvPr>
        </p:nvSpPr>
        <p:spPr>
          <a:xfrm>
            <a:off x="4143587" y="9119474"/>
            <a:ext cx="3169921" cy="480060"/>
          </a:xfrm>
          <a:prstGeom prst="rect">
            <a:avLst/>
          </a:prstGeom>
          <a:noFill/>
          <a:ln>
            <a:noFill/>
          </a:ln>
        </p:spPr>
        <p:txBody>
          <a:bodyPr spcFirstLastPara="1" wrap="square" lIns="96481" tIns="48253" rIns="96481" bIns="48253" anchor="b" anchorCtr="0">
            <a:noAutofit/>
          </a:bodyPr>
          <a:lstStyle/>
          <a:p>
            <a:fld id="{00000000-1234-1234-1234-123412341234}" type="slidenum">
              <a:rPr lang="en">
                <a:solidFill>
                  <a:schemeClr val="dk1"/>
                </a:solidFill>
                <a:latin typeface="Calibri"/>
                <a:ea typeface="Calibri"/>
                <a:cs typeface="Calibri"/>
                <a:sym typeface="Calibri"/>
              </a:rPr>
              <a:pPr/>
              <a:t>36</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206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ED6D6E2-58F6-4DBD-A664-E4927A476F42}" type="slidenum">
              <a:rPr lang="en-US" smtClean="0"/>
              <a:t>37</a:t>
            </a:fld>
            <a:endParaRPr lang="en-US" dirty="0"/>
          </a:p>
        </p:txBody>
      </p:sp>
    </p:spTree>
    <p:extLst>
      <p:ext uri="{BB962C8B-B14F-4D97-AF65-F5344CB8AC3E}">
        <p14:creationId xmlns:p14="http://schemas.microsoft.com/office/powerpoint/2010/main" val="1462649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ED6D6E2-58F6-4DBD-A664-E4927A476F42}" type="slidenum">
              <a:rPr lang="en-US" smtClean="0"/>
              <a:t>38</a:t>
            </a:fld>
            <a:endParaRPr lang="en-US" dirty="0"/>
          </a:p>
        </p:txBody>
      </p:sp>
    </p:spTree>
    <p:extLst>
      <p:ext uri="{BB962C8B-B14F-4D97-AF65-F5344CB8AC3E}">
        <p14:creationId xmlns:p14="http://schemas.microsoft.com/office/powerpoint/2010/main" val="1296785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D6D6E2-58F6-4DBD-A664-E4927A476F42}" type="slidenum">
              <a:rPr lang="en-US" smtClean="0"/>
              <a:t>39</a:t>
            </a:fld>
            <a:endParaRPr lang="en-US" dirty="0"/>
          </a:p>
        </p:txBody>
      </p:sp>
    </p:spTree>
    <p:extLst>
      <p:ext uri="{BB962C8B-B14F-4D97-AF65-F5344CB8AC3E}">
        <p14:creationId xmlns:p14="http://schemas.microsoft.com/office/powerpoint/2010/main" val="81183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4</a:t>
            </a:fld>
            <a:endParaRPr lang="en-US" dirty="0"/>
          </a:p>
        </p:txBody>
      </p:sp>
    </p:spTree>
    <p:extLst>
      <p:ext uri="{BB962C8B-B14F-4D97-AF65-F5344CB8AC3E}">
        <p14:creationId xmlns:p14="http://schemas.microsoft.com/office/powerpoint/2010/main" val="1308884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254125" y="719138"/>
            <a:ext cx="4794250" cy="3595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3:notes"/>
          <p:cNvSpPr txBox="1">
            <a:spLocks noGrp="1"/>
          </p:cNvSpPr>
          <p:nvPr>
            <p:ph type="body" idx="1"/>
          </p:nvPr>
        </p:nvSpPr>
        <p:spPr>
          <a:xfrm>
            <a:off x="952431" y="4479687"/>
            <a:ext cx="5238371" cy="4243914"/>
          </a:xfrm>
          <a:prstGeom prst="rect">
            <a:avLst/>
          </a:prstGeom>
          <a:noFill/>
          <a:ln>
            <a:noFill/>
          </a:ln>
        </p:spPr>
        <p:txBody>
          <a:bodyPr spcFirstLastPara="1" wrap="square" lIns="94689" tIns="47331" rIns="94689" bIns="47331" anchor="t" anchorCtr="0">
            <a:noAutofit/>
          </a:bodyPr>
          <a:lstStyle/>
          <a:p>
            <a:pPr>
              <a:lnSpc>
                <a:spcPct val="117999"/>
              </a:lnSpc>
            </a:pPr>
            <a:endParaRPr dirty="0"/>
          </a:p>
        </p:txBody>
      </p:sp>
    </p:spTree>
    <p:extLst>
      <p:ext uri="{BB962C8B-B14F-4D97-AF65-F5344CB8AC3E}">
        <p14:creationId xmlns:p14="http://schemas.microsoft.com/office/powerpoint/2010/main" val="1638823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ED6D6E2-58F6-4DBD-A664-E4927A476F42}" type="slidenum">
              <a:rPr lang="en-US" smtClean="0"/>
              <a:t>41</a:t>
            </a:fld>
            <a:endParaRPr lang="en-US" dirty="0"/>
          </a:p>
        </p:txBody>
      </p:sp>
    </p:spTree>
    <p:extLst>
      <p:ext uri="{BB962C8B-B14F-4D97-AF65-F5344CB8AC3E}">
        <p14:creationId xmlns:p14="http://schemas.microsoft.com/office/powerpoint/2010/main" val="912441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6D6E2-58F6-4DBD-A664-E4927A476F42}" type="slidenum">
              <a:rPr lang="en-US" smtClean="0"/>
              <a:t>42</a:t>
            </a:fld>
            <a:endParaRPr lang="en-US" dirty="0"/>
          </a:p>
        </p:txBody>
      </p:sp>
    </p:spTree>
    <p:extLst>
      <p:ext uri="{BB962C8B-B14F-4D97-AF65-F5344CB8AC3E}">
        <p14:creationId xmlns:p14="http://schemas.microsoft.com/office/powerpoint/2010/main" val="2199973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6D6E2-58F6-4DBD-A664-E4927A476F42}" type="slidenum">
              <a:rPr lang="en-US" smtClean="0"/>
              <a:t>43</a:t>
            </a:fld>
            <a:endParaRPr lang="en-US" dirty="0"/>
          </a:p>
        </p:txBody>
      </p:sp>
    </p:spTree>
    <p:extLst>
      <p:ext uri="{BB962C8B-B14F-4D97-AF65-F5344CB8AC3E}">
        <p14:creationId xmlns:p14="http://schemas.microsoft.com/office/powerpoint/2010/main" val="233170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6D6E2-58F6-4DBD-A664-E4927A476F42}" type="slidenum">
              <a:rPr lang="en-US" smtClean="0"/>
              <a:t>44</a:t>
            </a:fld>
            <a:endParaRPr lang="en-US" dirty="0"/>
          </a:p>
        </p:txBody>
      </p:sp>
    </p:spTree>
    <p:extLst>
      <p:ext uri="{BB962C8B-B14F-4D97-AF65-F5344CB8AC3E}">
        <p14:creationId xmlns:p14="http://schemas.microsoft.com/office/powerpoint/2010/main" val="1132467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731190" y="4559015"/>
            <a:ext cx="5849514" cy="4319066"/>
          </a:xfrm>
          <a:prstGeom prst="rect">
            <a:avLst/>
          </a:prstGeom>
        </p:spPr>
        <p:txBody>
          <a:bodyPr spcFirstLastPara="1" wrap="square" lIns="96605" tIns="48290" rIns="96605" bIns="48290" anchor="t" anchorCtr="0">
            <a:noAutofit/>
          </a:bodyPr>
          <a:lstStyle/>
          <a:p>
            <a:endParaRPr dirty="0"/>
          </a:p>
        </p:txBody>
      </p:sp>
      <p:sp>
        <p:nvSpPr>
          <p:cNvPr id="189" name="Google Shape;189;p16:notes"/>
          <p:cNvSpPr>
            <a:spLocks noGrp="1" noRot="1" noChangeAspect="1"/>
          </p:cNvSpPr>
          <p:nvPr>
            <p:ph type="sldImg" idx="2"/>
          </p:nvPr>
        </p:nvSpPr>
        <p:spPr>
          <a:xfrm>
            <a:off x="1257300" y="720725"/>
            <a:ext cx="4797425" cy="3598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65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46</a:t>
            </a:fld>
            <a:endParaRPr lang="en-US" dirty="0"/>
          </a:p>
        </p:txBody>
      </p:sp>
    </p:spTree>
    <p:extLst>
      <p:ext uri="{BB962C8B-B14F-4D97-AF65-F5344CB8AC3E}">
        <p14:creationId xmlns:p14="http://schemas.microsoft.com/office/powerpoint/2010/main" val="1755005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47</a:t>
            </a:fld>
            <a:endParaRPr lang="en-US" dirty="0"/>
          </a:p>
        </p:txBody>
      </p:sp>
    </p:spTree>
    <p:extLst>
      <p:ext uri="{BB962C8B-B14F-4D97-AF65-F5344CB8AC3E}">
        <p14:creationId xmlns:p14="http://schemas.microsoft.com/office/powerpoint/2010/main" val="2124579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48</a:t>
            </a:fld>
            <a:endParaRPr lang="en-US" dirty="0"/>
          </a:p>
        </p:txBody>
      </p:sp>
    </p:spTree>
    <p:extLst>
      <p:ext uri="{BB962C8B-B14F-4D97-AF65-F5344CB8AC3E}">
        <p14:creationId xmlns:p14="http://schemas.microsoft.com/office/powerpoint/2010/main" val="110632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6487E-518C-43F7-A8EE-728BE395642E}" type="slidenum">
              <a:rPr lang="en-US" smtClean="0"/>
              <a:pPr/>
              <a:t>49</a:t>
            </a:fld>
            <a:endParaRPr lang="en-US" dirty="0"/>
          </a:p>
        </p:txBody>
      </p:sp>
    </p:spTree>
    <p:extLst>
      <p:ext uri="{BB962C8B-B14F-4D97-AF65-F5344CB8AC3E}">
        <p14:creationId xmlns:p14="http://schemas.microsoft.com/office/powerpoint/2010/main" val="215743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dirty="0"/>
          </a:p>
        </p:txBody>
      </p:sp>
    </p:spTree>
    <p:extLst>
      <p:ext uri="{BB962C8B-B14F-4D97-AF65-F5344CB8AC3E}">
        <p14:creationId xmlns:p14="http://schemas.microsoft.com/office/powerpoint/2010/main" val="2938210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0E686-9453-4D67-8CBF-B8F4C2F63191}" type="slidenum">
              <a:rPr lang="en-US" smtClean="0"/>
              <a:t>50</a:t>
            </a:fld>
            <a:endParaRPr lang="en-US" dirty="0"/>
          </a:p>
        </p:txBody>
      </p:sp>
    </p:spTree>
    <p:extLst>
      <p:ext uri="{BB962C8B-B14F-4D97-AF65-F5344CB8AC3E}">
        <p14:creationId xmlns:p14="http://schemas.microsoft.com/office/powerpoint/2010/main" val="2380014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51</a:t>
            </a:fld>
            <a:endParaRPr lang="en-US" dirty="0"/>
          </a:p>
        </p:txBody>
      </p:sp>
    </p:spTree>
    <p:extLst>
      <p:ext uri="{BB962C8B-B14F-4D97-AF65-F5344CB8AC3E}">
        <p14:creationId xmlns:p14="http://schemas.microsoft.com/office/powerpoint/2010/main" val="3073119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52</a:t>
            </a:fld>
            <a:endParaRPr lang="en-US" dirty="0"/>
          </a:p>
        </p:txBody>
      </p:sp>
    </p:spTree>
    <p:extLst>
      <p:ext uri="{BB962C8B-B14F-4D97-AF65-F5344CB8AC3E}">
        <p14:creationId xmlns:p14="http://schemas.microsoft.com/office/powerpoint/2010/main" val="1763158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53</a:t>
            </a:fld>
            <a:endParaRPr lang="en-US" dirty="0"/>
          </a:p>
        </p:txBody>
      </p:sp>
    </p:spTree>
    <p:extLst>
      <p:ext uri="{BB962C8B-B14F-4D97-AF65-F5344CB8AC3E}">
        <p14:creationId xmlns:p14="http://schemas.microsoft.com/office/powerpoint/2010/main" val="1600160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54</a:t>
            </a:fld>
            <a:endParaRPr lang="en-US" dirty="0"/>
          </a:p>
        </p:txBody>
      </p:sp>
    </p:spTree>
    <p:extLst>
      <p:ext uri="{BB962C8B-B14F-4D97-AF65-F5344CB8AC3E}">
        <p14:creationId xmlns:p14="http://schemas.microsoft.com/office/powerpoint/2010/main" val="2499917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55</a:t>
            </a:fld>
            <a:endParaRPr lang="en-US" dirty="0"/>
          </a:p>
        </p:txBody>
      </p:sp>
    </p:spTree>
    <p:extLst>
      <p:ext uri="{BB962C8B-B14F-4D97-AF65-F5344CB8AC3E}">
        <p14:creationId xmlns:p14="http://schemas.microsoft.com/office/powerpoint/2010/main" val="40732133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56</a:t>
            </a:fld>
            <a:endParaRPr lang="en-US" dirty="0"/>
          </a:p>
        </p:txBody>
      </p:sp>
    </p:spTree>
    <p:extLst>
      <p:ext uri="{BB962C8B-B14F-4D97-AF65-F5344CB8AC3E}">
        <p14:creationId xmlns:p14="http://schemas.microsoft.com/office/powerpoint/2010/main" val="550752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57</a:t>
            </a:fld>
            <a:endParaRPr lang="en-US" dirty="0"/>
          </a:p>
        </p:txBody>
      </p:sp>
    </p:spTree>
    <p:extLst>
      <p:ext uri="{BB962C8B-B14F-4D97-AF65-F5344CB8AC3E}">
        <p14:creationId xmlns:p14="http://schemas.microsoft.com/office/powerpoint/2010/main" val="2697399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58</a:t>
            </a:fld>
            <a:endParaRPr lang="en-US" dirty="0"/>
          </a:p>
        </p:txBody>
      </p:sp>
    </p:spTree>
    <p:extLst>
      <p:ext uri="{BB962C8B-B14F-4D97-AF65-F5344CB8AC3E}">
        <p14:creationId xmlns:p14="http://schemas.microsoft.com/office/powerpoint/2010/main" val="8563261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59</a:t>
            </a:fld>
            <a:endParaRPr lang="en-US" dirty="0"/>
          </a:p>
        </p:txBody>
      </p:sp>
    </p:spTree>
    <p:extLst>
      <p:ext uri="{BB962C8B-B14F-4D97-AF65-F5344CB8AC3E}">
        <p14:creationId xmlns:p14="http://schemas.microsoft.com/office/powerpoint/2010/main" val="108034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dirty="0"/>
          </a:p>
        </p:txBody>
      </p:sp>
    </p:spTree>
    <p:extLst>
      <p:ext uri="{BB962C8B-B14F-4D97-AF65-F5344CB8AC3E}">
        <p14:creationId xmlns:p14="http://schemas.microsoft.com/office/powerpoint/2010/main" val="23621974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164149-2C44-4029-BA5B-3E7ECA7C8CBF}" type="slidenum">
              <a:rPr lang="en-US" smtClean="0"/>
              <a:t>60</a:t>
            </a:fld>
            <a:endParaRPr lang="en-US" dirty="0"/>
          </a:p>
        </p:txBody>
      </p:sp>
    </p:spTree>
    <p:extLst>
      <p:ext uri="{BB962C8B-B14F-4D97-AF65-F5344CB8AC3E}">
        <p14:creationId xmlns:p14="http://schemas.microsoft.com/office/powerpoint/2010/main" val="57929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dirty="0"/>
          </a:p>
        </p:txBody>
      </p:sp>
    </p:spTree>
    <p:extLst>
      <p:ext uri="{BB962C8B-B14F-4D97-AF65-F5344CB8AC3E}">
        <p14:creationId xmlns:p14="http://schemas.microsoft.com/office/powerpoint/2010/main" val="421648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dirty="0"/>
          </a:p>
        </p:txBody>
      </p:sp>
    </p:spTree>
    <p:extLst>
      <p:ext uri="{BB962C8B-B14F-4D97-AF65-F5344CB8AC3E}">
        <p14:creationId xmlns:p14="http://schemas.microsoft.com/office/powerpoint/2010/main" val="346900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dirty="0"/>
          </a:p>
        </p:txBody>
      </p:sp>
    </p:spTree>
    <p:extLst>
      <p:ext uri="{BB962C8B-B14F-4D97-AF65-F5344CB8AC3E}">
        <p14:creationId xmlns:p14="http://schemas.microsoft.com/office/powerpoint/2010/main" val="116869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4/28/2019</a:t>
            </a:fld>
            <a:endParaRPr lang="en-US" dirty="0"/>
          </a:p>
        </p:txBody>
      </p:sp>
      <p:sp>
        <p:nvSpPr>
          <p:cNvPr id="5" name="Footer Placeholder 4"/>
          <p:cNvSpPr>
            <a:spLocks noGrp="1"/>
          </p:cNvSpPr>
          <p:nvPr>
            <p:ph type="ftr" sz="quarter" idx="11"/>
          </p:nvPr>
        </p:nvSpPr>
        <p:spPr/>
        <p:txBody>
          <a:bodyPr/>
          <a:lstStyle/>
          <a:p>
            <a:r>
              <a:rPr lang="en-US" dirty="0"/>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4/28/2019</a:t>
            </a:fld>
            <a:endParaRPr lang="en-US" dirty="0"/>
          </a:p>
        </p:txBody>
      </p:sp>
      <p:sp>
        <p:nvSpPr>
          <p:cNvPr id="5" name="Footer Placeholder 4"/>
          <p:cNvSpPr>
            <a:spLocks noGrp="1"/>
          </p:cNvSpPr>
          <p:nvPr>
            <p:ph type="ftr" sz="quarter" idx="11"/>
          </p:nvPr>
        </p:nvSpPr>
        <p:spPr/>
        <p:txBody>
          <a:bodyPr/>
          <a:lstStyle/>
          <a:p>
            <a:r>
              <a:rPr lang="en-US" dirty="0"/>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4/28/2019</a:t>
            </a:fld>
            <a:endParaRPr lang="en-US" dirty="0"/>
          </a:p>
        </p:txBody>
      </p:sp>
      <p:sp>
        <p:nvSpPr>
          <p:cNvPr id="5" name="Footer Placeholder 4"/>
          <p:cNvSpPr>
            <a:spLocks noGrp="1"/>
          </p:cNvSpPr>
          <p:nvPr>
            <p:ph type="ftr" sz="quarter" idx="11"/>
          </p:nvPr>
        </p:nvSpPr>
        <p:spPr/>
        <p:txBody>
          <a:bodyPr/>
          <a:lstStyle/>
          <a:p>
            <a:r>
              <a:rPr lang="en-US" dirty="0"/>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792288" y="4800601"/>
            <a:ext cx="5486400" cy="5667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09347A"/>
              </a:buClr>
              <a:buSzPts val="2000"/>
              <a:buFont typeface="Calibri"/>
              <a:buNone/>
              <a:defRPr sz="2000" b="1" i="0" u="none" strike="noStrike" cap="none">
                <a:solidFill>
                  <a:srgbClr val="09347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8"/>
          <p:cNvSpPr>
            <a:spLocks noGrp="1"/>
          </p:cNvSpPr>
          <p:nvPr>
            <p:ph type="pic" idx="2"/>
          </p:nvPr>
        </p:nvSpPr>
        <p:spPr>
          <a:xfrm>
            <a:off x="1792288" y="838199"/>
            <a:ext cx="5486400" cy="388937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30302C"/>
              </a:buClr>
              <a:buSzPts val="3200"/>
              <a:buFont typeface="Arial"/>
              <a:buNone/>
              <a:defRPr sz="3200" b="0" i="0" u="none" strike="noStrike" cap="none">
                <a:solidFill>
                  <a:srgbClr val="30302C"/>
                </a:solidFill>
                <a:latin typeface="Calibri"/>
                <a:ea typeface="Calibri"/>
                <a:cs typeface="Calibri"/>
                <a:sym typeface="Calibri"/>
              </a:defRPr>
            </a:lvl1pPr>
            <a:lvl2pPr marR="0" lvl="1" algn="l" rtl="0">
              <a:spcBef>
                <a:spcPts val="560"/>
              </a:spcBef>
              <a:spcAft>
                <a:spcPts val="0"/>
              </a:spcAft>
              <a:buClr>
                <a:srgbClr val="30302C"/>
              </a:buClr>
              <a:buSzPts val="2800"/>
              <a:buFont typeface="Arial"/>
              <a:buNone/>
              <a:defRPr sz="2800" b="0" i="0" u="none" strike="noStrike" cap="none">
                <a:solidFill>
                  <a:srgbClr val="30302C"/>
                </a:solidFill>
                <a:latin typeface="Calibri"/>
                <a:ea typeface="Calibri"/>
                <a:cs typeface="Calibri"/>
                <a:sym typeface="Calibri"/>
              </a:defRPr>
            </a:lvl2pPr>
            <a:lvl3pPr marR="0" lvl="2" algn="l" rtl="0">
              <a:spcBef>
                <a:spcPts val="480"/>
              </a:spcBef>
              <a:spcAft>
                <a:spcPts val="0"/>
              </a:spcAft>
              <a:buClr>
                <a:srgbClr val="30302C"/>
              </a:buClr>
              <a:buSzPts val="2400"/>
              <a:buFont typeface="Arial"/>
              <a:buNone/>
              <a:defRPr sz="2400" b="0" i="0" u="none" strike="noStrike" cap="none">
                <a:solidFill>
                  <a:srgbClr val="30302C"/>
                </a:solidFill>
                <a:latin typeface="Calibri"/>
                <a:ea typeface="Calibri"/>
                <a:cs typeface="Calibri"/>
                <a:sym typeface="Calibri"/>
              </a:defRPr>
            </a:lvl3pPr>
            <a:lvl4pPr marR="0" lvl="3" algn="l" rtl="0">
              <a:spcBef>
                <a:spcPts val="400"/>
              </a:spcBef>
              <a:spcAft>
                <a:spcPts val="0"/>
              </a:spcAft>
              <a:buClr>
                <a:srgbClr val="30302C"/>
              </a:buClr>
              <a:buSzPts val="2000"/>
              <a:buFont typeface="Arial"/>
              <a:buNone/>
              <a:defRPr sz="2000" b="0" i="0" u="none" strike="noStrike" cap="none">
                <a:solidFill>
                  <a:srgbClr val="30302C"/>
                </a:solidFill>
                <a:latin typeface="Calibri"/>
                <a:ea typeface="Calibri"/>
                <a:cs typeface="Calibri"/>
                <a:sym typeface="Calibri"/>
              </a:defRPr>
            </a:lvl4pPr>
            <a:lvl5pPr marR="0" lvl="4" algn="l" rtl="0">
              <a:spcBef>
                <a:spcPts val="400"/>
              </a:spcBef>
              <a:spcAft>
                <a:spcPts val="0"/>
              </a:spcAft>
              <a:buClr>
                <a:srgbClr val="30302C"/>
              </a:buClr>
              <a:buSzPts val="2000"/>
              <a:buFont typeface="Arial"/>
              <a:buNone/>
              <a:defRPr sz="2000" b="0" i="0" u="none" strike="noStrike" cap="none">
                <a:solidFill>
                  <a:srgbClr val="30302C"/>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7" name="Google Shape;77;p18"/>
          <p:cNvSpPr txBox="1">
            <a:spLocks noGrp="1"/>
          </p:cNvSpPr>
          <p:nvPr>
            <p:ph type="body" idx="1"/>
          </p:nvPr>
        </p:nvSpPr>
        <p:spPr>
          <a:xfrm>
            <a:off x="1792288" y="5367338"/>
            <a:ext cx="5486400" cy="804861"/>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30302C"/>
              </a:buClr>
              <a:buSzPts val="1400"/>
              <a:buFont typeface="Arial"/>
              <a:buNone/>
              <a:defRPr sz="1400" b="0" i="0" u="none" strike="noStrike" cap="none">
                <a:solidFill>
                  <a:srgbClr val="30302C"/>
                </a:solidFill>
                <a:latin typeface="Calibri"/>
                <a:ea typeface="Calibri"/>
                <a:cs typeface="Calibri"/>
                <a:sym typeface="Calibri"/>
              </a:defRPr>
            </a:lvl1pPr>
            <a:lvl2pPr marL="914400" marR="0" lvl="1" indent="-228600" algn="l" rtl="0">
              <a:spcBef>
                <a:spcPts val="240"/>
              </a:spcBef>
              <a:spcAft>
                <a:spcPts val="0"/>
              </a:spcAft>
              <a:buClr>
                <a:srgbClr val="30302C"/>
              </a:buClr>
              <a:buSzPts val="1200"/>
              <a:buFont typeface="Arial"/>
              <a:buNone/>
              <a:defRPr sz="1200" b="0" i="0" u="none" strike="noStrike" cap="none">
                <a:solidFill>
                  <a:srgbClr val="30302C"/>
                </a:solidFill>
                <a:latin typeface="Calibri"/>
                <a:ea typeface="Calibri"/>
                <a:cs typeface="Calibri"/>
                <a:sym typeface="Calibri"/>
              </a:defRPr>
            </a:lvl2pPr>
            <a:lvl3pPr marL="1371600" marR="0" lvl="2" indent="-228600" algn="l" rtl="0">
              <a:spcBef>
                <a:spcPts val="200"/>
              </a:spcBef>
              <a:spcAft>
                <a:spcPts val="0"/>
              </a:spcAft>
              <a:buClr>
                <a:srgbClr val="30302C"/>
              </a:buClr>
              <a:buSzPts val="1000"/>
              <a:buFont typeface="Arial"/>
              <a:buNone/>
              <a:defRPr sz="1000" b="0" i="0" u="none" strike="noStrike" cap="none">
                <a:solidFill>
                  <a:srgbClr val="30302C"/>
                </a:solidFill>
                <a:latin typeface="Calibri"/>
                <a:ea typeface="Calibri"/>
                <a:cs typeface="Calibri"/>
                <a:sym typeface="Calibri"/>
              </a:defRPr>
            </a:lvl3pPr>
            <a:lvl4pPr marL="1828800" marR="0" lvl="3" indent="-228600" algn="l" rtl="0">
              <a:spcBef>
                <a:spcPts val="180"/>
              </a:spcBef>
              <a:spcAft>
                <a:spcPts val="0"/>
              </a:spcAft>
              <a:buClr>
                <a:srgbClr val="30302C"/>
              </a:buClr>
              <a:buSzPts val="900"/>
              <a:buFont typeface="Arial"/>
              <a:buNone/>
              <a:defRPr sz="900" b="0" i="0" u="none" strike="noStrike" cap="none">
                <a:solidFill>
                  <a:srgbClr val="30302C"/>
                </a:solidFill>
                <a:latin typeface="Calibri"/>
                <a:ea typeface="Calibri"/>
                <a:cs typeface="Calibri"/>
                <a:sym typeface="Calibri"/>
              </a:defRPr>
            </a:lvl4pPr>
            <a:lvl5pPr marL="2286000" marR="0" lvl="4" indent="-228600" algn="l" rtl="0">
              <a:spcBef>
                <a:spcPts val="180"/>
              </a:spcBef>
              <a:spcAft>
                <a:spcPts val="0"/>
              </a:spcAft>
              <a:buClr>
                <a:srgbClr val="30302C"/>
              </a:buClr>
              <a:buSzPts val="900"/>
              <a:buFont typeface="Arial"/>
              <a:buNone/>
              <a:defRPr sz="900" b="0" i="0" u="none" strike="noStrike" cap="none">
                <a:solidFill>
                  <a:srgbClr val="30302C"/>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0166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hoto with Caption  Box &amp; Text 2">
  <p:cSld name="Photo with Caption  Box &amp; Text 2">
    <p:bg>
      <p:bgPr>
        <a:solidFill>
          <a:srgbClr val="FFFFFF"/>
        </a:solidFill>
        <a:effectLst/>
      </p:bgPr>
    </p:bg>
    <p:spTree>
      <p:nvGrpSpPr>
        <p:cNvPr id="1" name="Shape 23"/>
        <p:cNvGrpSpPr/>
        <p:nvPr/>
      </p:nvGrpSpPr>
      <p:grpSpPr>
        <a:xfrm>
          <a:off x="0" y="0"/>
          <a:ext cx="0" cy="0"/>
          <a:chOff x="0" y="0"/>
          <a:chExt cx="0" cy="0"/>
        </a:xfrm>
      </p:grpSpPr>
      <p:sp>
        <p:nvSpPr>
          <p:cNvPr id="24" name="Google Shape;24;p4"/>
          <p:cNvSpPr>
            <a:spLocks noGrp="1"/>
          </p:cNvSpPr>
          <p:nvPr>
            <p:ph type="pic" idx="2"/>
          </p:nvPr>
        </p:nvSpPr>
        <p:spPr>
          <a:xfrm>
            <a:off x="-2090" y="5262"/>
            <a:ext cx="4138800" cy="6847537"/>
          </a:xfrm>
          <a:prstGeom prst="rect">
            <a:avLst/>
          </a:prstGeom>
          <a:noFill/>
          <a:ln>
            <a:noFill/>
          </a:ln>
        </p:spPr>
        <p:txBody>
          <a:bodyPr spcFirstLastPara="1" wrap="square" lIns="91425" tIns="45700" rIns="91425" bIns="45700" anchor="t" anchorCtr="0"/>
          <a:lstStyle>
            <a:lvl1pPr marR="0" lvl="0" algn="just" rtl="0">
              <a:lnSpc>
                <a:spcPct val="100000"/>
              </a:lnSpc>
              <a:spcBef>
                <a:spcPts val="0"/>
              </a:spcBef>
              <a:spcAft>
                <a:spcPts val="0"/>
              </a:spcAft>
              <a:buClr>
                <a:srgbClr val="3C4542"/>
              </a:buClr>
              <a:buSzPts val="6500"/>
              <a:buFont typeface="Verdana"/>
              <a:buChar char="•"/>
              <a:defRPr sz="1950" b="0" i="0" u="none" strike="noStrike" cap="none">
                <a:solidFill>
                  <a:srgbClr val="3C4542"/>
                </a:solidFill>
                <a:latin typeface="Verdana"/>
                <a:ea typeface="Verdana"/>
                <a:cs typeface="Verdana"/>
                <a:sym typeface="Verdana"/>
              </a:defRPr>
            </a:lvl1pPr>
            <a:lvl2pPr marR="0" lvl="1"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2pPr>
            <a:lvl3pPr marR="0" lvl="2"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3pPr>
            <a:lvl4pPr marR="0" lvl="3"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4pPr>
            <a:lvl5pPr marR="0" lvl="4"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5pPr>
            <a:lvl6pPr marR="0" lvl="5"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6pPr>
            <a:lvl7pPr marR="0" lvl="6"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7pPr>
            <a:lvl8pPr marR="0" lvl="7"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8pPr>
            <a:lvl9pPr marR="0" lvl="8" algn="just" rtl="0">
              <a:lnSpc>
                <a:spcPct val="100000"/>
              </a:lnSpc>
              <a:spcBef>
                <a:spcPts val="0"/>
              </a:spcBef>
              <a:spcAft>
                <a:spcPts val="0"/>
              </a:spcAft>
              <a:buClr>
                <a:srgbClr val="3C4542"/>
              </a:buClr>
              <a:buSzPts val="6500"/>
              <a:buFont typeface="Arial"/>
              <a:buChar char="•"/>
              <a:defRPr sz="1950" b="0" i="0" u="none" strike="noStrike" cap="none">
                <a:solidFill>
                  <a:srgbClr val="3C4542"/>
                </a:solidFill>
                <a:latin typeface="Arial"/>
                <a:ea typeface="Arial"/>
                <a:cs typeface="Arial"/>
                <a:sym typeface="Arial"/>
              </a:defRPr>
            </a:lvl9pPr>
          </a:lstStyle>
          <a:p>
            <a:endParaRPr dirty="0"/>
          </a:p>
        </p:txBody>
      </p:sp>
      <p:sp>
        <p:nvSpPr>
          <p:cNvPr id="25" name="Google Shape;25;p4"/>
          <p:cNvSpPr txBox="1">
            <a:spLocks noGrp="1"/>
          </p:cNvSpPr>
          <p:nvPr>
            <p:ph type="body" idx="1"/>
          </p:nvPr>
        </p:nvSpPr>
        <p:spPr>
          <a:xfrm>
            <a:off x="4481864" y="1343320"/>
            <a:ext cx="3880992" cy="420628"/>
          </a:xfrm>
          <a:prstGeom prst="rect">
            <a:avLst/>
          </a:prstGeom>
          <a:noFill/>
          <a:ln>
            <a:noFill/>
          </a:ln>
        </p:spPr>
        <p:txBody>
          <a:bodyPr spcFirstLastPara="1" wrap="square" lIns="50800" tIns="50800" rIns="50800" bIns="50800" anchor="ctr" anchorCtr="0"/>
          <a:lstStyle>
            <a:lvl1pPr marL="171446" lvl="0" indent="-85723" algn="l">
              <a:lnSpc>
                <a:spcPct val="100000"/>
              </a:lnSpc>
              <a:spcBef>
                <a:spcPts val="0"/>
              </a:spcBef>
              <a:spcAft>
                <a:spcPts val="0"/>
              </a:spcAft>
              <a:buClr>
                <a:srgbClr val="002EA3"/>
              </a:buClr>
              <a:buSzPts val="4800"/>
              <a:buFont typeface="Verdana"/>
              <a:buNone/>
              <a:defRPr sz="1800" cap="none">
                <a:solidFill>
                  <a:srgbClr val="002EA3"/>
                </a:solidFill>
                <a:latin typeface="Verdana"/>
                <a:ea typeface="Verdana"/>
                <a:cs typeface="Verdana"/>
                <a:sym typeface="Verdana"/>
              </a:defRPr>
            </a:lvl1pPr>
            <a:lvl2pPr marL="342892" lvl="1" indent="-139300" algn="just">
              <a:lnSpc>
                <a:spcPct val="100000"/>
              </a:lnSpc>
              <a:spcBef>
                <a:spcPts val="0"/>
              </a:spcBef>
              <a:spcAft>
                <a:spcPts val="0"/>
              </a:spcAft>
              <a:buClr>
                <a:srgbClr val="3C4542"/>
              </a:buClr>
              <a:buSzPts val="2250"/>
              <a:buChar char="•"/>
              <a:defRPr/>
            </a:lvl2pPr>
            <a:lvl3pPr marL="514337" lvl="2" indent="-139300" algn="just">
              <a:lnSpc>
                <a:spcPct val="100000"/>
              </a:lnSpc>
              <a:spcBef>
                <a:spcPts val="0"/>
              </a:spcBef>
              <a:spcAft>
                <a:spcPts val="0"/>
              </a:spcAft>
              <a:buClr>
                <a:srgbClr val="3C4542"/>
              </a:buClr>
              <a:buSzPts val="2250"/>
              <a:buChar char="•"/>
              <a:defRPr/>
            </a:lvl3pPr>
            <a:lvl4pPr marL="685783" lvl="3" indent="-139300" algn="just">
              <a:lnSpc>
                <a:spcPct val="100000"/>
              </a:lnSpc>
              <a:spcBef>
                <a:spcPts val="0"/>
              </a:spcBef>
              <a:spcAft>
                <a:spcPts val="0"/>
              </a:spcAft>
              <a:buClr>
                <a:srgbClr val="3C4542"/>
              </a:buClr>
              <a:buSzPts val="2250"/>
              <a:buChar char="•"/>
              <a:defRPr/>
            </a:lvl4pPr>
            <a:lvl5pPr marL="857229" lvl="4" indent="-139300" algn="just">
              <a:lnSpc>
                <a:spcPct val="100000"/>
              </a:lnSpc>
              <a:spcBef>
                <a:spcPts val="0"/>
              </a:spcBef>
              <a:spcAft>
                <a:spcPts val="0"/>
              </a:spcAft>
              <a:buClr>
                <a:srgbClr val="3C4542"/>
              </a:buClr>
              <a:buSzPts val="2250"/>
              <a:buChar char="•"/>
              <a:defRPr/>
            </a:lvl5pPr>
            <a:lvl6pPr marL="1028675" lvl="5" indent="-139300" algn="just">
              <a:lnSpc>
                <a:spcPct val="100000"/>
              </a:lnSpc>
              <a:spcBef>
                <a:spcPts val="0"/>
              </a:spcBef>
              <a:spcAft>
                <a:spcPts val="0"/>
              </a:spcAft>
              <a:buClr>
                <a:srgbClr val="3C4542"/>
              </a:buClr>
              <a:buSzPts val="2250"/>
              <a:buChar char="•"/>
              <a:defRPr/>
            </a:lvl6pPr>
            <a:lvl7pPr marL="1200120" lvl="6" indent="-139300" algn="just">
              <a:lnSpc>
                <a:spcPct val="100000"/>
              </a:lnSpc>
              <a:spcBef>
                <a:spcPts val="0"/>
              </a:spcBef>
              <a:spcAft>
                <a:spcPts val="0"/>
              </a:spcAft>
              <a:buClr>
                <a:srgbClr val="3C4542"/>
              </a:buClr>
              <a:buSzPts val="2250"/>
              <a:buChar char="•"/>
              <a:defRPr/>
            </a:lvl7pPr>
            <a:lvl8pPr marL="1371566" lvl="7" indent="-139300" algn="just">
              <a:lnSpc>
                <a:spcPct val="100000"/>
              </a:lnSpc>
              <a:spcBef>
                <a:spcPts val="0"/>
              </a:spcBef>
              <a:spcAft>
                <a:spcPts val="0"/>
              </a:spcAft>
              <a:buClr>
                <a:srgbClr val="3C4542"/>
              </a:buClr>
              <a:buSzPts val="2250"/>
              <a:buChar char="•"/>
              <a:defRPr/>
            </a:lvl8pPr>
            <a:lvl9pPr marL="1543012" lvl="8" indent="-139300" algn="just">
              <a:lnSpc>
                <a:spcPct val="100000"/>
              </a:lnSpc>
              <a:spcBef>
                <a:spcPts val="0"/>
              </a:spcBef>
              <a:spcAft>
                <a:spcPts val="0"/>
              </a:spcAft>
              <a:buClr>
                <a:srgbClr val="3C4542"/>
              </a:buClr>
              <a:buSzPts val="2250"/>
              <a:buChar char="•"/>
              <a:defRPr/>
            </a:lvl9pPr>
          </a:lstStyle>
          <a:p>
            <a:endParaRPr/>
          </a:p>
        </p:txBody>
      </p:sp>
      <p:sp>
        <p:nvSpPr>
          <p:cNvPr id="26" name="Google Shape;26;p4"/>
          <p:cNvSpPr txBox="1">
            <a:spLocks noGrp="1"/>
          </p:cNvSpPr>
          <p:nvPr>
            <p:ph type="body" idx="3"/>
          </p:nvPr>
        </p:nvSpPr>
        <p:spPr>
          <a:xfrm>
            <a:off x="4481864" y="1836600"/>
            <a:ext cx="3880992" cy="882293"/>
          </a:xfrm>
          <a:prstGeom prst="rect">
            <a:avLst/>
          </a:prstGeom>
          <a:noFill/>
          <a:ln>
            <a:noFill/>
          </a:ln>
        </p:spPr>
        <p:txBody>
          <a:bodyPr spcFirstLastPara="1" wrap="square" lIns="50800" tIns="50800" rIns="50800" bIns="50800" anchor="ctr" anchorCtr="0"/>
          <a:lstStyle>
            <a:lvl1pPr marL="171446" lvl="0" indent="-85723" algn="just">
              <a:lnSpc>
                <a:spcPct val="100000"/>
              </a:lnSpc>
              <a:spcBef>
                <a:spcPts val="0"/>
              </a:spcBef>
              <a:spcAft>
                <a:spcPts val="0"/>
              </a:spcAft>
              <a:buClr>
                <a:srgbClr val="3C4542"/>
              </a:buClr>
              <a:buSzPts val="3600"/>
              <a:buFont typeface="Verdana"/>
              <a:buNone/>
              <a:defRPr sz="1350">
                <a:latin typeface="Verdana"/>
                <a:ea typeface="Verdana"/>
                <a:cs typeface="Verdana"/>
                <a:sym typeface="Verdana"/>
              </a:defRPr>
            </a:lvl1pPr>
            <a:lvl2pPr marL="342892" lvl="1" indent="-139300" algn="just">
              <a:lnSpc>
                <a:spcPct val="100000"/>
              </a:lnSpc>
              <a:spcBef>
                <a:spcPts val="0"/>
              </a:spcBef>
              <a:spcAft>
                <a:spcPts val="0"/>
              </a:spcAft>
              <a:buClr>
                <a:srgbClr val="3C4542"/>
              </a:buClr>
              <a:buSzPts val="2250"/>
              <a:buChar char="•"/>
              <a:defRPr/>
            </a:lvl2pPr>
            <a:lvl3pPr marL="514337" lvl="2" indent="-139300" algn="just">
              <a:lnSpc>
                <a:spcPct val="100000"/>
              </a:lnSpc>
              <a:spcBef>
                <a:spcPts val="0"/>
              </a:spcBef>
              <a:spcAft>
                <a:spcPts val="0"/>
              </a:spcAft>
              <a:buClr>
                <a:srgbClr val="3C4542"/>
              </a:buClr>
              <a:buSzPts val="2250"/>
              <a:buChar char="•"/>
              <a:defRPr/>
            </a:lvl3pPr>
            <a:lvl4pPr marL="685783" lvl="3" indent="-139300" algn="just">
              <a:lnSpc>
                <a:spcPct val="100000"/>
              </a:lnSpc>
              <a:spcBef>
                <a:spcPts val="0"/>
              </a:spcBef>
              <a:spcAft>
                <a:spcPts val="0"/>
              </a:spcAft>
              <a:buClr>
                <a:srgbClr val="3C4542"/>
              </a:buClr>
              <a:buSzPts val="2250"/>
              <a:buChar char="•"/>
              <a:defRPr/>
            </a:lvl4pPr>
            <a:lvl5pPr marL="857229" lvl="4" indent="-139300" algn="just">
              <a:lnSpc>
                <a:spcPct val="100000"/>
              </a:lnSpc>
              <a:spcBef>
                <a:spcPts val="0"/>
              </a:spcBef>
              <a:spcAft>
                <a:spcPts val="0"/>
              </a:spcAft>
              <a:buClr>
                <a:srgbClr val="3C4542"/>
              </a:buClr>
              <a:buSzPts val="2250"/>
              <a:buChar char="•"/>
              <a:defRPr/>
            </a:lvl5pPr>
            <a:lvl6pPr marL="1028675" lvl="5" indent="-139300" algn="just">
              <a:lnSpc>
                <a:spcPct val="100000"/>
              </a:lnSpc>
              <a:spcBef>
                <a:spcPts val="0"/>
              </a:spcBef>
              <a:spcAft>
                <a:spcPts val="0"/>
              </a:spcAft>
              <a:buClr>
                <a:srgbClr val="3C4542"/>
              </a:buClr>
              <a:buSzPts val="2250"/>
              <a:buChar char="•"/>
              <a:defRPr/>
            </a:lvl6pPr>
            <a:lvl7pPr marL="1200120" lvl="6" indent="-139300" algn="just">
              <a:lnSpc>
                <a:spcPct val="100000"/>
              </a:lnSpc>
              <a:spcBef>
                <a:spcPts val="0"/>
              </a:spcBef>
              <a:spcAft>
                <a:spcPts val="0"/>
              </a:spcAft>
              <a:buClr>
                <a:srgbClr val="3C4542"/>
              </a:buClr>
              <a:buSzPts val="2250"/>
              <a:buChar char="•"/>
              <a:defRPr/>
            </a:lvl7pPr>
            <a:lvl8pPr marL="1371566" lvl="7" indent="-139300" algn="just">
              <a:lnSpc>
                <a:spcPct val="100000"/>
              </a:lnSpc>
              <a:spcBef>
                <a:spcPts val="0"/>
              </a:spcBef>
              <a:spcAft>
                <a:spcPts val="0"/>
              </a:spcAft>
              <a:buClr>
                <a:srgbClr val="3C4542"/>
              </a:buClr>
              <a:buSzPts val="2250"/>
              <a:buChar char="•"/>
              <a:defRPr/>
            </a:lvl8pPr>
            <a:lvl9pPr marL="1543012" lvl="8" indent="-139300" algn="just">
              <a:lnSpc>
                <a:spcPct val="100000"/>
              </a:lnSpc>
              <a:spcBef>
                <a:spcPts val="0"/>
              </a:spcBef>
              <a:spcAft>
                <a:spcPts val="0"/>
              </a:spcAft>
              <a:buClr>
                <a:srgbClr val="3C4542"/>
              </a:buClr>
              <a:buSzPts val="2250"/>
              <a:buChar char="•"/>
              <a:defRPr/>
            </a:lvl9pPr>
          </a:lstStyle>
          <a:p>
            <a:endParaRPr/>
          </a:p>
        </p:txBody>
      </p:sp>
      <p:pic>
        <p:nvPicPr>
          <p:cNvPr id="27" name="Google Shape;27;p4" descr="boisestate-B-1color-whiteoutline-orange.png"/>
          <p:cNvPicPr preferRelativeResize="0"/>
          <p:nvPr/>
        </p:nvPicPr>
        <p:blipFill rotWithShape="1">
          <a:blip r:embed="rId2">
            <a:alphaModFix/>
          </a:blip>
          <a:srcRect/>
          <a:stretch/>
        </p:blipFill>
        <p:spPr>
          <a:xfrm>
            <a:off x="164306" y="6380533"/>
            <a:ext cx="287688" cy="294357"/>
          </a:xfrm>
          <a:prstGeom prst="rect">
            <a:avLst/>
          </a:prstGeom>
          <a:noFill/>
          <a:ln>
            <a:noFill/>
          </a:ln>
        </p:spPr>
      </p:pic>
      <p:sp>
        <p:nvSpPr>
          <p:cNvPr id="28" name="Google Shape;28;p4"/>
          <p:cNvSpPr txBox="1">
            <a:spLocks noGrp="1"/>
          </p:cNvSpPr>
          <p:nvPr>
            <p:ph type="body" idx="4"/>
          </p:nvPr>
        </p:nvSpPr>
        <p:spPr>
          <a:xfrm>
            <a:off x="3531319" y="4160414"/>
            <a:ext cx="4631309" cy="2118529"/>
          </a:xfrm>
          <a:prstGeom prst="rect">
            <a:avLst/>
          </a:prstGeom>
          <a:solidFill>
            <a:srgbClr val="D84200"/>
          </a:solidFill>
          <a:ln>
            <a:noFill/>
          </a:ln>
        </p:spPr>
        <p:txBody>
          <a:bodyPr spcFirstLastPara="1" wrap="square" lIns="635000" tIns="635000" rIns="635000" bIns="635000" anchor="ctr" anchorCtr="0"/>
          <a:lstStyle>
            <a:lvl1pPr marL="171446" lvl="0" indent="-85723" algn="l">
              <a:lnSpc>
                <a:spcPct val="100000"/>
              </a:lnSpc>
              <a:spcBef>
                <a:spcPts val="0"/>
              </a:spcBef>
              <a:spcAft>
                <a:spcPts val="0"/>
              </a:spcAft>
              <a:buClr>
                <a:srgbClr val="FFFFFF"/>
              </a:buClr>
              <a:buSzPts val="4800"/>
              <a:buFont typeface="Verdana"/>
              <a:buNone/>
              <a:defRPr sz="1800" i="1">
                <a:solidFill>
                  <a:srgbClr val="FFFFFF"/>
                </a:solidFill>
                <a:latin typeface="Verdana"/>
                <a:ea typeface="Verdana"/>
                <a:cs typeface="Verdana"/>
                <a:sym typeface="Verdana"/>
              </a:defRPr>
            </a:lvl1pPr>
            <a:lvl2pPr marL="342892" lvl="1" indent="-139300" algn="just">
              <a:lnSpc>
                <a:spcPct val="100000"/>
              </a:lnSpc>
              <a:spcBef>
                <a:spcPts val="0"/>
              </a:spcBef>
              <a:spcAft>
                <a:spcPts val="0"/>
              </a:spcAft>
              <a:buClr>
                <a:srgbClr val="3C4542"/>
              </a:buClr>
              <a:buSzPts val="2250"/>
              <a:buChar char="•"/>
              <a:defRPr/>
            </a:lvl2pPr>
            <a:lvl3pPr marL="514337" lvl="2" indent="-139300" algn="just">
              <a:lnSpc>
                <a:spcPct val="100000"/>
              </a:lnSpc>
              <a:spcBef>
                <a:spcPts val="0"/>
              </a:spcBef>
              <a:spcAft>
                <a:spcPts val="0"/>
              </a:spcAft>
              <a:buClr>
                <a:srgbClr val="3C4542"/>
              </a:buClr>
              <a:buSzPts val="2250"/>
              <a:buChar char="•"/>
              <a:defRPr/>
            </a:lvl3pPr>
            <a:lvl4pPr marL="685783" lvl="3" indent="-139300" algn="just">
              <a:lnSpc>
                <a:spcPct val="100000"/>
              </a:lnSpc>
              <a:spcBef>
                <a:spcPts val="0"/>
              </a:spcBef>
              <a:spcAft>
                <a:spcPts val="0"/>
              </a:spcAft>
              <a:buClr>
                <a:srgbClr val="3C4542"/>
              </a:buClr>
              <a:buSzPts val="2250"/>
              <a:buChar char="•"/>
              <a:defRPr/>
            </a:lvl4pPr>
            <a:lvl5pPr marL="857229" lvl="4" indent="-139300" algn="just">
              <a:lnSpc>
                <a:spcPct val="100000"/>
              </a:lnSpc>
              <a:spcBef>
                <a:spcPts val="0"/>
              </a:spcBef>
              <a:spcAft>
                <a:spcPts val="0"/>
              </a:spcAft>
              <a:buClr>
                <a:srgbClr val="3C4542"/>
              </a:buClr>
              <a:buSzPts val="2250"/>
              <a:buChar char="•"/>
              <a:defRPr/>
            </a:lvl5pPr>
            <a:lvl6pPr marL="1028675" lvl="5" indent="-139300" algn="just">
              <a:lnSpc>
                <a:spcPct val="100000"/>
              </a:lnSpc>
              <a:spcBef>
                <a:spcPts val="0"/>
              </a:spcBef>
              <a:spcAft>
                <a:spcPts val="0"/>
              </a:spcAft>
              <a:buClr>
                <a:srgbClr val="3C4542"/>
              </a:buClr>
              <a:buSzPts val="2250"/>
              <a:buChar char="•"/>
              <a:defRPr/>
            </a:lvl6pPr>
            <a:lvl7pPr marL="1200120" lvl="6" indent="-139300" algn="just">
              <a:lnSpc>
                <a:spcPct val="100000"/>
              </a:lnSpc>
              <a:spcBef>
                <a:spcPts val="0"/>
              </a:spcBef>
              <a:spcAft>
                <a:spcPts val="0"/>
              </a:spcAft>
              <a:buClr>
                <a:srgbClr val="3C4542"/>
              </a:buClr>
              <a:buSzPts val="2250"/>
              <a:buChar char="•"/>
              <a:defRPr/>
            </a:lvl7pPr>
            <a:lvl8pPr marL="1371566" lvl="7" indent="-139300" algn="just">
              <a:lnSpc>
                <a:spcPct val="100000"/>
              </a:lnSpc>
              <a:spcBef>
                <a:spcPts val="0"/>
              </a:spcBef>
              <a:spcAft>
                <a:spcPts val="0"/>
              </a:spcAft>
              <a:buClr>
                <a:srgbClr val="3C4542"/>
              </a:buClr>
              <a:buSzPts val="2250"/>
              <a:buChar char="•"/>
              <a:defRPr/>
            </a:lvl8pPr>
            <a:lvl9pPr marL="1543012" lvl="8" indent="-139300" algn="just">
              <a:lnSpc>
                <a:spcPct val="100000"/>
              </a:lnSpc>
              <a:spcBef>
                <a:spcPts val="0"/>
              </a:spcBef>
              <a:spcAft>
                <a:spcPts val="0"/>
              </a:spcAft>
              <a:buClr>
                <a:srgbClr val="3C4542"/>
              </a:buClr>
              <a:buSzPts val="2250"/>
              <a:buChar char="•"/>
              <a:defRPr/>
            </a:lvl9pPr>
          </a:lstStyle>
          <a:p>
            <a:endParaRPr/>
          </a:p>
        </p:txBody>
      </p:sp>
    </p:spTree>
    <p:extLst>
      <p:ext uri="{BB962C8B-B14F-4D97-AF65-F5344CB8AC3E}">
        <p14:creationId xmlns:p14="http://schemas.microsoft.com/office/powerpoint/2010/main" val="661322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op Orange">
  <p:cSld name="Title - Top Orange">
    <p:bg>
      <p:bgPr>
        <a:solidFill>
          <a:schemeClr val="lt1"/>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body" idx="1"/>
          </p:nvPr>
        </p:nvSpPr>
        <p:spPr>
          <a:xfrm>
            <a:off x="987306" y="446653"/>
            <a:ext cx="7169391" cy="605294"/>
          </a:xfrm>
          <a:prstGeom prst="rect">
            <a:avLst/>
          </a:prstGeom>
          <a:noFill/>
          <a:ln>
            <a:noFill/>
          </a:ln>
        </p:spPr>
        <p:txBody>
          <a:bodyPr spcFirstLastPara="1" wrap="square" lIns="50800" tIns="50800" rIns="50800" bIns="50800" anchor="ctr" anchorCtr="0"/>
          <a:lstStyle>
            <a:lvl1pPr marL="171446" lvl="0" indent="-85723" algn="ctr">
              <a:lnSpc>
                <a:spcPct val="100000"/>
              </a:lnSpc>
              <a:spcBef>
                <a:spcPts val="0"/>
              </a:spcBef>
              <a:spcAft>
                <a:spcPts val="0"/>
              </a:spcAft>
              <a:buClr>
                <a:srgbClr val="D84200"/>
              </a:buClr>
              <a:buSzPts val="7200"/>
              <a:buFont typeface="Verdana"/>
              <a:buNone/>
              <a:defRPr sz="2700" b="1" cap="none">
                <a:solidFill>
                  <a:srgbClr val="D84200"/>
                </a:solidFill>
                <a:latin typeface="Verdana"/>
                <a:ea typeface="Verdana"/>
                <a:cs typeface="Verdana"/>
                <a:sym typeface="Verdana"/>
              </a:defRPr>
            </a:lvl1pPr>
            <a:lvl2pPr marL="342892" lvl="1" indent="-139300" algn="just">
              <a:lnSpc>
                <a:spcPct val="100000"/>
              </a:lnSpc>
              <a:spcBef>
                <a:spcPts val="0"/>
              </a:spcBef>
              <a:spcAft>
                <a:spcPts val="0"/>
              </a:spcAft>
              <a:buClr>
                <a:srgbClr val="3C4542"/>
              </a:buClr>
              <a:buSzPts val="2250"/>
              <a:buChar char="•"/>
              <a:defRPr/>
            </a:lvl2pPr>
            <a:lvl3pPr marL="514337" lvl="2" indent="-139300" algn="just">
              <a:lnSpc>
                <a:spcPct val="100000"/>
              </a:lnSpc>
              <a:spcBef>
                <a:spcPts val="0"/>
              </a:spcBef>
              <a:spcAft>
                <a:spcPts val="0"/>
              </a:spcAft>
              <a:buClr>
                <a:srgbClr val="3C4542"/>
              </a:buClr>
              <a:buSzPts val="2250"/>
              <a:buChar char="•"/>
              <a:defRPr/>
            </a:lvl3pPr>
            <a:lvl4pPr marL="685783" lvl="3" indent="-139300" algn="just">
              <a:lnSpc>
                <a:spcPct val="100000"/>
              </a:lnSpc>
              <a:spcBef>
                <a:spcPts val="0"/>
              </a:spcBef>
              <a:spcAft>
                <a:spcPts val="0"/>
              </a:spcAft>
              <a:buClr>
                <a:srgbClr val="3C4542"/>
              </a:buClr>
              <a:buSzPts val="2250"/>
              <a:buChar char="•"/>
              <a:defRPr/>
            </a:lvl4pPr>
            <a:lvl5pPr marL="857229" lvl="4" indent="-139300" algn="just">
              <a:lnSpc>
                <a:spcPct val="100000"/>
              </a:lnSpc>
              <a:spcBef>
                <a:spcPts val="0"/>
              </a:spcBef>
              <a:spcAft>
                <a:spcPts val="0"/>
              </a:spcAft>
              <a:buClr>
                <a:srgbClr val="3C4542"/>
              </a:buClr>
              <a:buSzPts val="2250"/>
              <a:buChar char="•"/>
              <a:defRPr/>
            </a:lvl5pPr>
            <a:lvl6pPr marL="1028675" lvl="5" indent="-139300" algn="just">
              <a:lnSpc>
                <a:spcPct val="100000"/>
              </a:lnSpc>
              <a:spcBef>
                <a:spcPts val="0"/>
              </a:spcBef>
              <a:spcAft>
                <a:spcPts val="0"/>
              </a:spcAft>
              <a:buClr>
                <a:srgbClr val="3C4542"/>
              </a:buClr>
              <a:buSzPts val="2250"/>
              <a:buChar char="•"/>
              <a:defRPr/>
            </a:lvl6pPr>
            <a:lvl7pPr marL="1200120" lvl="6" indent="-139300" algn="just">
              <a:lnSpc>
                <a:spcPct val="100000"/>
              </a:lnSpc>
              <a:spcBef>
                <a:spcPts val="0"/>
              </a:spcBef>
              <a:spcAft>
                <a:spcPts val="0"/>
              </a:spcAft>
              <a:buClr>
                <a:srgbClr val="3C4542"/>
              </a:buClr>
              <a:buSzPts val="2250"/>
              <a:buChar char="•"/>
              <a:defRPr/>
            </a:lvl7pPr>
            <a:lvl8pPr marL="1371566" lvl="7" indent="-139300" algn="just">
              <a:lnSpc>
                <a:spcPct val="100000"/>
              </a:lnSpc>
              <a:spcBef>
                <a:spcPts val="0"/>
              </a:spcBef>
              <a:spcAft>
                <a:spcPts val="0"/>
              </a:spcAft>
              <a:buClr>
                <a:srgbClr val="3C4542"/>
              </a:buClr>
              <a:buSzPts val="2250"/>
              <a:buChar char="•"/>
              <a:defRPr/>
            </a:lvl8pPr>
            <a:lvl9pPr marL="1543012" lvl="8" indent="-139300" algn="just">
              <a:lnSpc>
                <a:spcPct val="100000"/>
              </a:lnSpc>
              <a:spcBef>
                <a:spcPts val="0"/>
              </a:spcBef>
              <a:spcAft>
                <a:spcPts val="0"/>
              </a:spcAft>
              <a:buClr>
                <a:srgbClr val="3C4542"/>
              </a:buClr>
              <a:buSzPts val="2250"/>
              <a:buChar char="•"/>
              <a:defRPr/>
            </a:lvl9pPr>
          </a:lstStyle>
          <a:p>
            <a:endParaRPr/>
          </a:p>
        </p:txBody>
      </p:sp>
    </p:spTree>
    <p:extLst>
      <p:ext uri="{BB962C8B-B14F-4D97-AF65-F5344CB8AC3E}">
        <p14:creationId xmlns:p14="http://schemas.microsoft.com/office/powerpoint/2010/main" val="335058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4/28/2019</a:t>
            </a:fld>
            <a:endParaRPr lang="en-US" dirty="0"/>
          </a:p>
        </p:txBody>
      </p:sp>
      <p:sp>
        <p:nvSpPr>
          <p:cNvPr id="5" name="Footer Placeholder 4"/>
          <p:cNvSpPr>
            <a:spLocks noGrp="1"/>
          </p:cNvSpPr>
          <p:nvPr>
            <p:ph type="ftr" sz="quarter" idx="11"/>
          </p:nvPr>
        </p:nvSpPr>
        <p:spPr/>
        <p:txBody>
          <a:bodyPr/>
          <a:lstStyle/>
          <a:p>
            <a:r>
              <a:rPr lang="en-US" dirty="0"/>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4/28/2019</a:t>
            </a:fld>
            <a:endParaRPr lang="en-US" dirty="0"/>
          </a:p>
        </p:txBody>
      </p:sp>
      <p:sp>
        <p:nvSpPr>
          <p:cNvPr id="5" name="Footer Placeholder 4"/>
          <p:cNvSpPr>
            <a:spLocks noGrp="1"/>
          </p:cNvSpPr>
          <p:nvPr>
            <p:ph type="ftr" sz="quarter" idx="11"/>
          </p:nvPr>
        </p:nvSpPr>
        <p:spPr/>
        <p:txBody>
          <a:bodyPr/>
          <a:lstStyle/>
          <a:p>
            <a:r>
              <a:rPr lang="en-US" dirty="0"/>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4/28/2019</a:t>
            </a:fld>
            <a:endParaRPr lang="en-US" dirty="0"/>
          </a:p>
        </p:txBody>
      </p:sp>
      <p:sp>
        <p:nvSpPr>
          <p:cNvPr id="6" name="Footer Placeholder 5"/>
          <p:cNvSpPr>
            <a:spLocks noGrp="1"/>
          </p:cNvSpPr>
          <p:nvPr>
            <p:ph type="ftr" sz="quarter" idx="11"/>
          </p:nvPr>
        </p:nvSpPr>
        <p:spPr/>
        <p:txBody>
          <a:bodyPr/>
          <a:lstStyle/>
          <a:p>
            <a:r>
              <a:rPr lang="en-US" dirty="0"/>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4/28/2019</a:t>
            </a:fld>
            <a:endParaRPr lang="en-US" dirty="0"/>
          </a:p>
        </p:txBody>
      </p:sp>
      <p:sp>
        <p:nvSpPr>
          <p:cNvPr id="8" name="Footer Placeholder 7"/>
          <p:cNvSpPr>
            <a:spLocks noGrp="1"/>
          </p:cNvSpPr>
          <p:nvPr>
            <p:ph type="ftr" sz="quarter" idx="11"/>
          </p:nvPr>
        </p:nvSpPr>
        <p:spPr/>
        <p:txBody>
          <a:bodyPr/>
          <a:lstStyle/>
          <a:p>
            <a:r>
              <a:rPr lang="en-US" dirty="0"/>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4/28/2019</a:t>
            </a:fld>
            <a:endParaRPr lang="en-US" dirty="0"/>
          </a:p>
        </p:txBody>
      </p:sp>
      <p:sp>
        <p:nvSpPr>
          <p:cNvPr id="4" name="Footer Placeholder 3"/>
          <p:cNvSpPr>
            <a:spLocks noGrp="1"/>
          </p:cNvSpPr>
          <p:nvPr>
            <p:ph type="ftr" sz="quarter" idx="11"/>
          </p:nvPr>
        </p:nvSpPr>
        <p:spPr/>
        <p:txBody>
          <a:bodyPr/>
          <a:lstStyle/>
          <a:p>
            <a:r>
              <a:rPr lang="en-US" dirty="0"/>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4/28/2019</a:t>
            </a:fld>
            <a:endParaRPr lang="en-US" dirty="0"/>
          </a:p>
        </p:txBody>
      </p:sp>
      <p:sp>
        <p:nvSpPr>
          <p:cNvPr id="3" name="Footer Placeholder 2"/>
          <p:cNvSpPr>
            <a:spLocks noGrp="1"/>
          </p:cNvSpPr>
          <p:nvPr>
            <p:ph type="ftr" sz="quarter" idx="11"/>
          </p:nvPr>
        </p:nvSpPr>
        <p:spPr/>
        <p:txBody>
          <a:bodyPr/>
          <a:lstStyle/>
          <a:p>
            <a:r>
              <a:rPr lang="en-US" dirty="0"/>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4/28/2019</a:t>
            </a:fld>
            <a:endParaRPr lang="en-US" dirty="0"/>
          </a:p>
        </p:txBody>
      </p:sp>
      <p:sp>
        <p:nvSpPr>
          <p:cNvPr id="6" name="Footer Placeholder 5"/>
          <p:cNvSpPr>
            <a:spLocks noGrp="1"/>
          </p:cNvSpPr>
          <p:nvPr>
            <p:ph type="ftr" sz="quarter" idx="11"/>
          </p:nvPr>
        </p:nvSpPr>
        <p:spPr/>
        <p:txBody>
          <a:bodyPr/>
          <a:lstStyle/>
          <a:p>
            <a:r>
              <a:rPr lang="en-US" dirty="0"/>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4/28/2019</a:t>
            </a:fld>
            <a:endParaRPr lang="en-US" dirty="0"/>
          </a:p>
        </p:txBody>
      </p:sp>
      <p:sp>
        <p:nvSpPr>
          <p:cNvPr id="6" name="Footer Placeholder 5"/>
          <p:cNvSpPr>
            <a:spLocks noGrp="1"/>
          </p:cNvSpPr>
          <p:nvPr>
            <p:ph type="ftr" sz="quarter" idx="11"/>
          </p:nvPr>
        </p:nvSpPr>
        <p:spPr/>
        <p:txBody>
          <a:bodyPr/>
          <a:lstStyle/>
          <a:p>
            <a:r>
              <a:rPr lang="en-US" dirty="0"/>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4/28/2019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dirty="0"/>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edinucc@boisestate.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docs.google.com/forms/d/e/1FAIpQLSe1_11W7blskpCpIUKpMeLmPRE7hJ2oKWgLD1nqIJEYjF1AwQ/viewfor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mailto:jedinucc@boisestate.edu"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0.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Journey to the Cloud, What have we learned and how can you benefit?</a:t>
            </a:r>
            <a:br>
              <a:rPr lang="en-US" dirty="0" smtClean="0"/>
            </a:b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4010</a:t>
            </a:r>
            <a:endParaRPr lang="en-US" dirty="0"/>
          </a:p>
          <a:p>
            <a:r>
              <a:rPr lang="en-US" dirty="0" smtClean="0"/>
              <a:t>April 29, 2019</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Asia Alliance   29-30 April 2019</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pic>
        <p:nvPicPr>
          <p:cNvPr id="19" name="Picture Placeholder 18">
            <a:extLst>
              <a:ext uri="{FF2B5EF4-FFF2-40B4-BE49-F238E27FC236}">
                <a16:creationId xmlns:a16="http://schemas.microsoft.com/office/drawing/2014/main" xmlns="" id="{B808A284-371B-4955-8B99-49579F48B1F3}"/>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0" y="1"/>
            <a:ext cx="9141714" cy="4342132"/>
          </a:xfrm>
        </p:spPr>
      </p:pic>
      <p:pic>
        <p:nvPicPr>
          <p:cNvPr id="21" name="Picture 20">
            <a:extLst>
              <a:ext uri="{FF2B5EF4-FFF2-40B4-BE49-F238E27FC236}">
                <a16:creationId xmlns:a16="http://schemas.microsoft.com/office/drawing/2014/main" xmlns="" id="{25883D8D-BC2B-420C-BF62-96DE024CC041}"/>
              </a:ext>
            </a:extLst>
          </p:cNvPr>
          <p:cNvPicPr>
            <a:picLocks noChangeAspect="1"/>
          </p:cNvPicPr>
          <p:nvPr/>
        </p:nvPicPr>
        <p:blipFill>
          <a:blip r:embed="rId5"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466738" y="246203"/>
            <a:ext cx="1954593" cy="1966391"/>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Return on Investment Cloud vs. On Premise</a:t>
            </a:r>
            <a:endParaRPr lang="en-US" dirty="0"/>
          </a:p>
        </p:txBody>
      </p:sp>
      <p:sp>
        <p:nvSpPr>
          <p:cNvPr id="3" name="Subtitle 2"/>
          <p:cNvSpPr>
            <a:spLocks noGrp="1"/>
          </p:cNvSpPr>
          <p:nvPr>
            <p:ph type="subTitle" idx="1"/>
          </p:nvPr>
        </p:nvSpPr>
        <p:spPr/>
        <p:txBody>
          <a:bodyPr/>
          <a:lstStyle/>
          <a:p>
            <a:r>
              <a:rPr lang="en-US" dirty="0" smtClean="0"/>
              <a:t>Philosophical difference and the Boise State</a:t>
            </a:r>
            <a:endParaRPr lang="en-US" dirty="0"/>
          </a:p>
        </p:txBody>
      </p:sp>
      <p:sp>
        <p:nvSpPr>
          <p:cNvPr id="5" name="Footer Placeholder 2">
            <a:extLst>
              <a:ext uri="{FF2B5EF4-FFF2-40B4-BE49-F238E27FC236}">
                <a16:creationId xmlns:a16="http://schemas.microsoft.com/office/drawing/2014/main" xmlns="" id="{0B019F90-1829-4791-8DE0-BEE04FE608AC}"/>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4" name="TextBox 3"/>
          <p:cNvSpPr txBox="1"/>
          <p:nvPr/>
        </p:nvSpPr>
        <p:spPr>
          <a:xfrm>
            <a:off x="4091233" y="320509"/>
            <a:ext cx="5722070" cy="1446550"/>
          </a:xfrm>
          <a:prstGeom prst="rect">
            <a:avLst/>
          </a:prstGeom>
          <a:noFill/>
        </p:spPr>
        <p:txBody>
          <a:bodyPr wrap="square" rtlCol="0">
            <a:spAutoFit/>
          </a:bodyPr>
          <a:lstStyle/>
          <a:p>
            <a:r>
              <a:rPr lang="en-US" sz="4400" dirty="0" smtClean="0">
                <a:solidFill>
                  <a:schemeClr val="bg1"/>
                </a:solidFill>
              </a:rPr>
              <a:t>The most important difference isn’t cost!</a:t>
            </a:r>
            <a:endParaRPr lang="en-US" sz="4400" dirty="0">
              <a:solidFill>
                <a:schemeClr val="bg1"/>
              </a:solidFill>
            </a:endParaRP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 On Premise</a:t>
            </a:r>
            <a:endParaRPr lang="en-US"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8" name="Content Placeholder 7"/>
          <p:cNvPicPr>
            <a:picLocks noGrp="1" noChangeAspect="1"/>
          </p:cNvPicPr>
          <p:nvPr>
            <p:ph idx="1"/>
          </p:nvPr>
        </p:nvPicPr>
        <p:blipFill>
          <a:blip r:embed="rId3"/>
          <a:stretch>
            <a:fillRect/>
          </a:stretch>
        </p:blipFill>
        <p:spPr>
          <a:xfrm>
            <a:off x="956789" y="2011266"/>
            <a:ext cx="6794416" cy="4098864"/>
          </a:xfrm>
          <a:prstGeom prst="rect">
            <a:avLst/>
          </a:prstGeom>
        </p:spPr>
      </p:pic>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 Cloud</a:t>
            </a:r>
            <a:endParaRPr lang="en-US"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6" name="Content Placeholder 5"/>
          <p:cNvPicPr>
            <a:picLocks noGrp="1" noChangeAspect="1"/>
          </p:cNvPicPr>
          <p:nvPr>
            <p:ph idx="1"/>
          </p:nvPr>
        </p:nvPicPr>
        <p:blipFill>
          <a:blip r:embed="rId3"/>
          <a:stretch>
            <a:fillRect/>
          </a:stretch>
        </p:blipFill>
        <p:spPr>
          <a:xfrm>
            <a:off x="768096" y="2043787"/>
            <a:ext cx="7464127" cy="4032344"/>
          </a:xfrm>
          <a:prstGeom prst="rect">
            <a:avLst/>
          </a:prstGeom>
        </p:spPr>
      </p:pic>
      <p:sp>
        <p:nvSpPr>
          <p:cNvPr id="7" name="Right Brace 6"/>
          <p:cNvSpPr/>
          <p:nvPr/>
        </p:nvSpPr>
        <p:spPr>
          <a:xfrm>
            <a:off x="5092783" y="2261596"/>
            <a:ext cx="448115" cy="3678818"/>
          </a:xfrm>
          <a:prstGeom prst="rightBrace">
            <a:avLst>
              <a:gd name="adj1" fmla="val 0"/>
              <a:gd name="adj2" fmla="val 50000"/>
            </a:avLst>
          </a:prstGeom>
          <a:ln w="38100"/>
          <a:scene3d>
            <a:camera prst="orthographicFront">
              <a:rot lat="0" lon="12600000" rev="16200000"/>
            </a:camera>
            <a:lightRig rig="threePt" dir="t">
              <a:rot lat="0" lon="0" rev="6600000"/>
            </a:lightRig>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3880026" y="3434150"/>
            <a:ext cx="3321743" cy="646331"/>
          </a:xfrm>
          <a:prstGeom prst="rect">
            <a:avLst/>
          </a:prstGeom>
          <a:noFill/>
        </p:spPr>
        <p:txBody>
          <a:bodyPr wrap="none" rtlCol="0">
            <a:spAutoFit/>
          </a:bodyPr>
          <a:lstStyle/>
          <a:p>
            <a:r>
              <a:rPr lang="en-US" b="1" dirty="0" smtClean="0"/>
              <a:t>New Normal = Constant Change</a:t>
            </a:r>
          </a:p>
          <a:p>
            <a:endParaRPr lang="en-US" b="1" dirty="0"/>
          </a:p>
        </p:txBody>
      </p:sp>
    </p:spTree>
    <p:extLst>
      <p:ext uri="{BB962C8B-B14F-4D97-AF65-F5344CB8AC3E}">
        <p14:creationId xmlns:p14="http://schemas.microsoft.com/office/powerpoint/2010/main" val="327076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40" y="574330"/>
            <a:ext cx="7290054" cy="1499616"/>
          </a:xfrm>
        </p:spPr>
        <p:txBody>
          <a:bodyPr/>
          <a:lstStyle/>
          <a:p>
            <a:r>
              <a:rPr lang="en-US" dirty="0" smtClean="0"/>
              <a:t>ROI – Compared</a:t>
            </a:r>
            <a:endParaRPr lang="en-US"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4" name="TextBox 3"/>
          <p:cNvSpPr txBox="1"/>
          <p:nvPr/>
        </p:nvSpPr>
        <p:spPr>
          <a:xfrm>
            <a:off x="434398" y="4270765"/>
            <a:ext cx="3601870" cy="2800767"/>
          </a:xfrm>
          <a:prstGeom prst="rect">
            <a:avLst/>
          </a:prstGeom>
          <a:noFill/>
        </p:spPr>
        <p:txBody>
          <a:bodyPr wrap="square" rtlCol="0">
            <a:spAutoFit/>
          </a:bodyPr>
          <a:lstStyle/>
          <a:p>
            <a:r>
              <a:rPr lang="en-US" sz="2000" dirty="0" smtClean="0"/>
              <a:t>How long can we make this platform last? </a:t>
            </a:r>
          </a:p>
          <a:p>
            <a:endParaRPr lang="en-US" sz="2000" b="1" dirty="0" smtClean="0"/>
          </a:p>
          <a:p>
            <a:endParaRPr lang="en-US" sz="2000" b="1" dirty="0" smtClean="0"/>
          </a:p>
          <a:p>
            <a:endParaRPr lang="en-US" sz="2000" b="1" dirty="0" smtClean="0"/>
          </a:p>
          <a:p>
            <a:r>
              <a:rPr lang="en-US" sz="2000" b="1" dirty="0" smtClean="0">
                <a:solidFill>
                  <a:srgbClr val="FF0000"/>
                </a:solidFill>
              </a:rPr>
              <a:t>HANG ON TO OLD METHODS</a:t>
            </a:r>
          </a:p>
          <a:p>
            <a:endParaRPr lang="en-US" sz="2000" b="1" dirty="0" smtClean="0"/>
          </a:p>
          <a:p>
            <a:endParaRPr lang="en-US" dirty="0" smtClean="0"/>
          </a:p>
          <a:p>
            <a:endParaRPr lang="en-US" dirty="0" smtClean="0"/>
          </a:p>
        </p:txBody>
      </p:sp>
      <p:pic>
        <p:nvPicPr>
          <p:cNvPr id="3" name="Picture 2"/>
          <p:cNvPicPr>
            <a:picLocks noChangeAspect="1"/>
          </p:cNvPicPr>
          <p:nvPr/>
        </p:nvPicPr>
        <p:blipFill>
          <a:blip r:embed="rId3"/>
          <a:stretch>
            <a:fillRect/>
          </a:stretch>
        </p:blipFill>
        <p:spPr>
          <a:xfrm>
            <a:off x="434398" y="1760896"/>
            <a:ext cx="3840875" cy="2060585"/>
          </a:xfrm>
          <a:prstGeom prst="rect">
            <a:avLst/>
          </a:prstGeom>
        </p:spPr>
      </p:pic>
      <p:pic>
        <p:nvPicPr>
          <p:cNvPr id="8" name="Picture 7"/>
          <p:cNvPicPr>
            <a:picLocks noChangeAspect="1"/>
          </p:cNvPicPr>
          <p:nvPr/>
        </p:nvPicPr>
        <p:blipFill>
          <a:blip r:embed="rId4"/>
          <a:stretch>
            <a:fillRect/>
          </a:stretch>
        </p:blipFill>
        <p:spPr>
          <a:xfrm>
            <a:off x="4608971" y="1760896"/>
            <a:ext cx="3782875" cy="2060585"/>
          </a:xfrm>
          <a:prstGeom prst="rect">
            <a:avLst/>
          </a:prstGeom>
        </p:spPr>
      </p:pic>
      <p:sp>
        <p:nvSpPr>
          <p:cNvPr id="9" name="TextBox 8"/>
          <p:cNvSpPr txBox="1"/>
          <p:nvPr/>
        </p:nvSpPr>
        <p:spPr>
          <a:xfrm>
            <a:off x="4869512" y="4025975"/>
            <a:ext cx="3861261" cy="2462213"/>
          </a:xfrm>
          <a:prstGeom prst="rect">
            <a:avLst/>
          </a:prstGeom>
          <a:noFill/>
        </p:spPr>
        <p:txBody>
          <a:bodyPr wrap="square" rtlCol="0">
            <a:spAutoFit/>
          </a:bodyPr>
          <a:lstStyle/>
          <a:p>
            <a:r>
              <a:rPr lang="en-US" sz="2000" dirty="0"/>
              <a:t>How fast can we adopt </a:t>
            </a:r>
            <a:r>
              <a:rPr lang="en-US" sz="2000" dirty="0" smtClean="0"/>
              <a:t>functionality </a:t>
            </a:r>
            <a:r>
              <a:rPr lang="en-US" sz="2000" dirty="0"/>
              <a:t>and get value from our solution?  Your “project” never ends</a:t>
            </a:r>
            <a:r>
              <a:rPr lang="en-US" sz="2000" dirty="0" smtClean="0"/>
              <a:t>, it </a:t>
            </a:r>
            <a:r>
              <a:rPr lang="en-US" sz="2000" dirty="0"/>
              <a:t>becomes your operation</a:t>
            </a:r>
            <a:r>
              <a:rPr lang="en-US" sz="2000" dirty="0" smtClean="0"/>
              <a:t>.</a:t>
            </a:r>
          </a:p>
          <a:p>
            <a:endParaRPr lang="en-US" dirty="0"/>
          </a:p>
          <a:p>
            <a:endParaRPr lang="en-US" dirty="0"/>
          </a:p>
          <a:p>
            <a:r>
              <a:rPr lang="en-US" sz="2000" b="1" dirty="0">
                <a:solidFill>
                  <a:srgbClr val="FF0000"/>
                </a:solidFill>
              </a:rPr>
              <a:t>CONTINUOUS IMPROVEMENT</a:t>
            </a:r>
          </a:p>
          <a:p>
            <a:endParaRPr lang="en-US" dirty="0"/>
          </a:p>
        </p:txBody>
      </p:sp>
      <p:sp>
        <p:nvSpPr>
          <p:cNvPr id="7" name="Right Arrow 6"/>
          <p:cNvSpPr/>
          <p:nvPr/>
        </p:nvSpPr>
        <p:spPr>
          <a:xfrm>
            <a:off x="3850032" y="4523415"/>
            <a:ext cx="7589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90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left)">
                                      <p:cBhvr>
                                        <p:cTn id="18" dur="500"/>
                                        <p:tgtEl>
                                          <p:spTgt spid="4">
                                            <p:txEl>
                                              <p:pRg st="4" end="4"/>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Boise State Experience</a:t>
            </a:r>
            <a:endParaRPr lang="en-US"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7" name="TextBox 6"/>
          <p:cNvSpPr txBox="1"/>
          <p:nvPr/>
        </p:nvSpPr>
        <p:spPr>
          <a:xfrm>
            <a:off x="768096" y="2084832"/>
            <a:ext cx="7923417" cy="4247317"/>
          </a:xfrm>
          <a:prstGeom prst="rect">
            <a:avLst/>
          </a:prstGeom>
          <a:noFill/>
        </p:spPr>
        <p:txBody>
          <a:bodyPr wrap="square" rtlCol="0">
            <a:spAutoFit/>
          </a:bodyPr>
          <a:lstStyle/>
          <a:p>
            <a:pPr marL="285750" indent="-285750">
              <a:buClr>
                <a:schemeClr val="accent2"/>
              </a:buClr>
              <a:buSzPct val="160000"/>
              <a:buFont typeface="Arial" panose="020B0604020202020204" pitchFamily="34" charset="0"/>
              <a:buChar char="•"/>
            </a:pPr>
            <a:r>
              <a:rPr lang="en-US" sz="2400" dirty="0" smtClean="0"/>
              <a:t>Three finance upgrades - NO ISSUES</a:t>
            </a:r>
          </a:p>
          <a:p>
            <a:pPr marL="285750" indent="-285750">
              <a:buClr>
                <a:schemeClr val="accent2"/>
              </a:buClr>
              <a:buSzPct val="160000"/>
              <a:buFont typeface="Arial" panose="020B0604020202020204" pitchFamily="34" charset="0"/>
              <a:buChar char="•"/>
            </a:pPr>
            <a:r>
              <a:rPr lang="en-US" sz="2400" dirty="0" smtClean="0"/>
              <a:t>Quarterly releases began 2019 – NO ISSUES</a:t>
            </a:r>
          </a:p>
          <a:p>
            <a:pPr marL="285750" indent="-285750">
              <a:buClr>
                <a:schemeClr val="accent2"/>
              </a:buClr>
              <a:buSzPct val="160000"/>
              <a:buFont typeface="Arial" panose="020B0604020202020204" pitchFamily="34" charset="0"/>
              <a:buChar char="•"/>
            </a:pPr>
            <a:r>
              <a:rPr lang="en-US" sz="2400" dirty="0" smtClean="0"/>
              <a:t>OIT does not manage system, primary involvement is testing integrations</a:t>
            </a:r>
          </a:p>
          <a:p>
            <a:pPr marL="285750" indent="-285750">
              <a:buClr>
                <a:schemeClr val="accent2"/>
              </a:buClr>
              <a:buSzPct val="160000"/>
              <a:buFont typeface="Arial" panose="020B0604020202020204" pitchFamily="34" charset="0"/>
              <a:buChar char="•"/>
            </a:pPr>
            <a:r>
              <a:rPr lang="en-US" sz="2400" dirty="0" smtClean="0"/>
              <a:t>PS developer resources redeployed to mobile technology and reporting</a:t>
            </a:r>
          </a:p>
          <a:p>
            <a:pPr marL="285750" indent="-285750">
              <a:buClr>
                <a:schemeClr val="accent2"/>
              </a:buClr>
              <a:buSzPct val="160000"/>
              <a:buFont typeface="Arial" panose="020B0604020202020204" pitchFamily="34" charset="0"/>
              <a:buChar char="•"/>
            </a:pPr>
            <a:r>
              <a:rPr lang="en-US" sz="2400" dirty="0" smtClean="0"/>
              <a:t>Shift effort to functional change management and business process improvement</a:t>
            </a:r>
          </a:p>
          <a:p>
            <a:pPr marL="285750" indent="-285750">
              <a:buClr>
                <a:schemeClr val="accent2"/>
              </a:buClr>
              <a:buSzPct val="160000"/>
              <a:buFont typeface="Arial" panose="020B0604020202020204" pitchFamily="34" charset="0"/>
              <a:buChar char="•"/>
            </a:pPr>
            <a:r>
              <a:rPr lang="en-US" sz="2400" dirty="0" smtClean="0"/>
              <a:t>Reduced ongoing cost of ownership</a:t>
            </a:r>
          </a:p>
          <a:p>
            <a:endParaRPr lang="en-US" dirty="0" smtClean="0"/>
          </a:p>
          <a:p>
            <a:endParaRPr lang="en-US" dirty="0" smtClean="0"/>
          </a:p>
          <a:p>
            <a:endParaRPr lang="en-US" dirty="0"/>
          </a:p>
        </p:txBody>
      </p:sp>
    </p:spTree>
    <p:extLst>
      <p:ext uri="{BB962C8B-B14F-4D97-AF65-F5344CB8AC3E}">
        <p14:creationId xmlns:p14="http://schemas.microsoft.com/office/powerpoint/2010/main" val="286055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Boise State Experience</a:t>
            </a:r>
            <a:endParaRPr lang="en-US"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7" name="TextBox 6"/>
          <p:cNvSpPr txBox="1"/>
          <p:nvPr/>
        </p:nvSpPr>
        <p:spPr>
          <a:xfrm>
            <a:off x="768096" y="2360547"/>
            <a:ext cx="7923417" cy="3508653"/>
          </a:xfrm>
          <a:prstGeom prst="rect">
            <a:avLst/>
          </a:prstGeom>
          <a:noFill/>
        </p:spPr>
        <p:txBody>
          <a:bodyPr wrap="square" rtlCol="0">
            <a:spAutoFit/>
          </a:bodyPr>
          <a:lstStyle/>
          <a:p>
            <a:pPr marL="285750" indent="-285750">
              <a:buClr>
                <a:schemeClr val="accent2"/>
              </a:buClr>
              <a:buSzPct val="160000"/>
              <a:buFont typeface="Arial" panose="020B0604020202020204" pitchFamily="34" charset="0"/>
              <a:buChar char="•"/>
            </a:pPr>
            <a:r>
              <a:rPr lang="en-US" sz="2400" dirty="0" smtClean="0"/>
              <a:t>Highest value potential opportunity is efficiency throughout the organization</a:t>
            </a:r>
          </a:p>
          <a:p>
            <a:pPr marL="342900" indent="-342900">
              <a:buClr>
                <a:schemeClr val="accent2"/>
              </a:buClr>
              <a:buSzPct val="160000"/>
              <a:buFont typeface="Arial" panose="020B0604020202020204" pitchFamily="34" charset="0"/>
              <a:buChar char="•"/>
            </a:pPr>
            <a:endParaRPr lang="en-US" sz="2400" dirty="0" smtClean="0"/>
          </a:p>
          <a:p>
            <a:pPr marL="285750" indent="-285750">
              <a:buClr>
                <a:schemeClr val="accent2"/>
              </a:buClr>
              <a:buSzPct val="160000"/>
              <a:buFont typeface="Arial" panose="020B0604020202020204" pitchFamily="34" charset="0"/>
              <a:buChar char="•"/>
            </a:pPr>
            <a:r>
              <a:rPr lang="en-US" sz="2400" dirty="0" smtClean="0">
                <a:solidFill>
                  <a:srgbClr val="FF0000"/>
                </a:solidFill>
              </a:rPr>
              <a:t>Continual business process improvement in every unit on campus has a compounding effect on Boise State’s ability to re-direct staff resources to teaching, research and student support</a:t>
            </a:r>
          </a:p>
          <a:p>
            <a:endParaRPr lang="en-US"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2703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200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left)">
                                      <p:cBhvr>
                                        <p:cTn id="1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a:t/>
            </a:r>
            <a:br>
              <a:rPr lang="en-US" dirty="0"/>
            </a:br>
            <a:r>
              <a:rPr lang="en-US" dirty="0" smtClean="0"/>
              <a:t>Planning </a:t>
            </a:r>
            <a:r>
              <a:rPr lang="en-US" dirty="0"/>
              <a:t>for </a:t>
            </a:r>
            <a:r>
              <a:rPr lang="en-US" dirty="0" smtClean="0"/>
              <a:t>Cloud</a:t>
            </a:r>
            <a:r>
              <a:rPr lang="en-US" dirty="0"/>
              <a:t/>
            </a:r>
            <a:br>
              <a:rPr lang="en-US" dirty="0"/>
            </a:br>
            <a:r>
              <a:rPr lang="en-US" dirty="0"/>
              <a:t/>
            </a:r>
            <a:br>
              <a:rPr lang="en-US" dirty="0"/>
            </a:br>
            <a:r>
              <a:rPr lang="en-US" dirty="0">
                <a:solidFill>
                  <a:schemeClr val="tx1"/>
                </a:solidFill>
              </a:rPr>
              <a:t/>
            </a:r>
            <a:br>
              <a:rPr lang="en-US" dirty="0">
                <a:solidFill>
                  <a:schemeClr val="tx1"/>
                </a:solidFill>
              </a:rPr>
            </a:br>
            <a:r>
              <a:rPr lang="en-US" dirty="0" smtClean="0">
                <a:solidFill>
                  <a:schemeClr val="bg1"/>
                </a:solidFill>
              </a:rPr>
              <a:t>from </a:t>
            </a:r>
            <a:r>
              <a:rPr lang="en-US" dirty="0">
                <a:solidFill>
                  <a:schemeClr val="bg1"/>
                </a:solidFill>
              </a:rPr>
              <a:t>Early Adopters</a:t>
            </a:r>
          </a:p>
        </p:txBody>
      </p:sp>
      <p:sp>
        <p:nvSpPr>
          <p:cNvPr id="3" name="Subtitle 2"/>
          <p:cNvSpPr>
            <a:spLocks noGrp="1"/>
          </p:cNvSpPr>
          <p:nvPr>
            <p:ph type="subTitle" idx="1"/>
          </p:nvPr>
        </p:nvSpPr>
        <p:spPr/>
        <p:txBody>
          <a:bodyPr/>
          <a:lstStyle/>
          <a:p>
            <a:r>
              <a:rPr lang="en-US" dirty="0" smtClean="0"/>
              <a:t>Implementation Strategies</a:t>
            </a:r>
          </a:p>
          <a:p>
            <a:r>
              <a:rPr lang="en-US" dirty="0" smtClean="0"/>
              <a:t>Pace of Change</a:t>
            </a:r>
          </a:p>
          <a:p>
            <a:r>
              <a:rPr lang="en-US" dirty="0" smtClean="0"/>
              <a:t>Contracting</a:t>
            </a:r>
          </a:p>
          <a:p>
            <a:endParaRPr lang="en-US" dirty="0"/>
          </a:p>
        </p:txBody>
      </p:sp>
      <p:sp>
        <p:nvSpPr>
          <p:cNvPr id="5" name="Footer Placeholder 2">
            <a:extLst>
              <a:ext uri="{FF2B5EF4-FFF2-40B4-BE49-F238E27FC236}">
                <a16:creationId xmlns:a16="http://schemas.microsoft.com/office/drawing/2014/main" xmlns="" id="{D0A511BE-2033-4760-848E-01E4D4CA0E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6" name="AutoShape 2" descr="Image result for planning"/>
          <p:cNvSpPr>
            <a:spLocks noChangeAspect="1" noChangeArrowheads="1"/>
          </p:cNvSpPr>
          <p:nvPr/>
        </p:nvSpPr>
        <p:spPr bwMode="auto">
          <a:xfrm>
            <a:off x="155574" y="-144463"/>
            <a:ext cx="2257687" cy="22576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4339086" y="379680"/>
            <a:ext cx="4285900" cy="2816007"/>
          </a:xfrm>
          <a:prstGeom prst="rect">
            <a:avLst/>
          </a:prstGeom>
        </p:spPr>
      </p:pic>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Strategies – </a:t>
            </a:r>
            <a:br>
              <a:rPr lang="en-US" dirty="0" smtClean="0"/>
            </a:br>
            <a:r>
              <a:rPr lang="en-US" dirty="0" smtClean="0"/>
              <a:t>best Practice?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solidFill>
                  <a:schemeClr val="accent2">
                    <a:lumMod val="75000"/>
                  </a:schemeClr>
                </a:solidFill>
              </a:rPr>
              <a:t>Sequencing?</a:t>
            </a:r>
          </a:p>
          <a:p>
            <a:pPr>
              <a:buSzPct val="160000"/>
              <a:buFont typeface="Arial" panose="020B0604020202020204" pitchFamily="34" charset="0"/>
              <a:buChar char="•"/>
            </a:pPr>
            <a:r>
              <a:rPr lang="en-US" sz="2400" dirty="0" smtClean="0"/>
              <a:t> All at once</a:t>
            </a:r>
          </a:p>
          <a:p>
            <a:pPr>
              <a:buSzPct val="160000"/>
              <a:buFont typeface="Arial" panose="020B0604020202020204" pitchFamily="34" charset="0"/>
              <a:buChar char="•"/>
            </a:pPr>
            <a:r>
              <a:rPr lang="en-US" sz="2400" dirty="0" smtClean="0"/>
              <a:t> One right after another</a:t>
            </a:r>
          </a:p>
          <a:p>
            <a:pPr>
              <a:buSzPct val="160000"/>
              <a:buFont typeface="Arial" panose="020B0604020202020204" pitchFamily="34" charset="0"/>
              <a:buChar char="•"/>
            </a:pPr>
            <a:r>
              <a:rPr lang="en-US" sz="2400" dirty="0" smtClean="0"/>
              <a:t> One – </a:t>
            </a:r>
            <a:r>
              <a:rPr lang="en-US" sz="2400" dirty="0"/>
              <a:t>Stabilize – </a:t>
            </a:r>
            <a:r>
              <a:rPr lang="en-US" sz="2400" dirty="0" smtClean="0"/>
              <a:t>Next </a:t>
            </a:r>
            <a:endParaRPr lang="en-US" sz="2400" dirty="0"/>
          </a:p>
        </p:txBody>
      </p:sp>
      <p:sp>
        <p:nvSpPr>
          <p:cNvPr id="4" name="Content Placeholder 3"/>
          <p:cNvSpPr>
            <a:spLocks noGrp="1"/>
          </p:cNvSpPr>
          <p:nvPr>
            <p:ph sz="half" idx="2"/>
          </p:nvPr>
        </p:nvSpPr>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b="1" dirty="0" smtClean="0">
                <a:solidFill>
                  <a:schemeClr val="accent2">
                    <a:lumMod val="75000"/>
                  </a:schemeClr>
                </a:solidFill>
              </a:rPr>
              <a:t>In-House or Outsource?</a:t>
            </a:r>
          </a:p>
          <a:p>
            <a:pPr>
              <a:buSzPct val="160000"/>
              <a:buFont typeface="Arial" panose="020B0604020202020204" pitchFamily="34" charset="0"/>
              <a:buChar char="•"/>
            </a:pPr>
            <a:r>
              <a:rPr lang="en-US" sz="2400" dirty="0" smtClean="0"/>
              <a:t> Change management</a:t>
            </a:r>
          </a:p>
          <a:p>
            <a:pPr>
              <a:buSzPct val="160000"/>
              <a:buFont typeface="Arial" panose="020B0604020202020204" pitchFamily="34" charset="0"/>
              <a:buChar char="•"/>
            </a:pPr>
            <a:r>
              <a:rPr lang="en-US" sz="2400" dirty="0" smtClean="0"/>
              <a:t> Campus engagement</a:t>
            </a:r>
            <a:endParaRPr lang="en-US" sz="2400" dirty="0"/>
          </a:p>
        </p:txBody>
      </p:sp>
      <p:sp>
        <p:nvSpPr>
          <p:cNvPr id="6" name="Footer Placeholder 2">
            <a:extLst>
              <a:ext uri="{FF2B5EF4-FFF2-40B4-BE49-F238E27FC236}">
                <a16:creationId xmlns:a16="http://schemas.microsoft.com/office/drawing/2014/main" xmlns="" id="{6E8AB407-9D20-4CDA-8F87-1C53C9F6B334}"/>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5" name="Picture 4"/>
          <p:cNvPicPr>
            <a:picLocks noChangeAspect="1"/>
          </p:cNvPicPr>
          <p:nvPr/>
        </p:nvPicPr>
        <p:blipFill>
          <a:blip r:embed="rId3"/>
          <a:stretch>
            <a:fillRect/>
          </a:stretch>
        </p:blipFill>
        <p:spPr>
          <a:xfrm>
            <a:off x="6586391" y="179832"/>
            <a:ext cx="2400300" cy="1905000"/>
          </a:xfrm>
          <a:prstGeom prst="rect">
            <a:avLst/>
          </a:prstGeom>
        </p:spPr>
      </p:pic>
      <p:pic>
        <p:nvPicPr>
          <p:cNvPr id="9" name="Picture 8"/>
          <p:cNvPicPr>
            <a:picLocks noChangeAspect="1"/>
          </p:cNvPicPr>
          <p:nvPr/>
        </p:nvPicPr>
        <p:blipFill>
          <a:blip r:embed="rId4"/>
          <a:stretch>
            <a:fillRect/>
          </a:stretch>
        </p:blipFill>
        <p:spPr>
          <a:xfrm>
            <a:off x="309980" y="4793712"/>
            <a:ext cx="3243353" cy="1749704"/>
          </a:xfrm>
          <a:prstGeom prst="rect">
            <a:avLst/>
          </a:prstGeom>
        </p:spPr>
      </p:pic>
    </p:spTree>
    <p:extLst>
      <p:ext uri="{BB962C8B-B14F-4D97-AF65-F5344CB8AC3E}">
        <p14:creationId xmlns:p14="http://schemas.microsoft.com/office/powerpoint/2010/main" val="21142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 of change</a:t>
            </a:r>
            <a:endParaRPr lang="en-US" dirty="0"/>
          </a:p>
        </p:txBody>
      </p:sp>
      <p:sp>
        <p:nvSpPr>
          <p:cNvPr id="3" name="Content Placeholder 2"/>
          <p:cNvSpPr>
            <a:spLocks noGrp="1"/>
          </p:cNvSpPr>
          <p:nvPr>
            <p:ph sz="half" idx="1"/>
          </p:nvPr>
        </p:nvSpPr>
        <p:spPr/>
        <p:txBody>
          <a:bodyPr/>
          <a:lstStyle/>
          <a:p>
            <a:pPr>
              <a:buSzPct val="160000"/>
              <a:buFont typeface="Arial" panose="020B0604020202020204" pitchFamily="34" charset="0"/>
              <a:buChar char="•"/>
            </a:pPr>
            <a:r>
              <a:rPr lang="en-US" dirty="0" smtClean="0"/>
              <a:t> Quarterly fixes are pushed to test the first Friday of the month</a:t>
            </a:r>
            <a:endParaRPr lang="en-US" dirty="0"/>
          </a:p>
          <a:p>
            <a:pPr>
              <a:buSzPct val="160000"/>
              <a:buFont typeface="Arial" panose="020B0604020202020204" pitchFamily="34" charset="0"/>
              <a:buChar char="•"/>
            </a:pPr>
            <a:endParaRPr lang="en-US" dirty="0" smtClean="0"/>
          </a:p>
          <a:p>
            <a:pPr>
              <a:buSzPct val="160000"/>
              <a:buFont typeface="Arial" panose="020B0604020202020204" pitchFamily="34" charset="0"/>
              <a:buChar char="•"/>
            </a:pPr>
            <a:r>
              <a:rPr lang="en-US" dirty="0" smtClean="0"/>
              <a:t> Quarterly fixes are pushed to production the third Friday of the month</a:t>
            </a:r>
          </a:p>
          <a:p>
            <a:pPr>
              <a:buSzPct val="160000"/>
              <a:buFont typeface="Arial" panose="020B0604020202020204" pitchFamily="34" charset="0"/>
              <a:buChar char="•"/>
            </a:pPr>
            <a:endParaRPr lang="en-US" dirty="0"/>
          </a:p>
          <a:p>
            <a:pPr>
              <a:buSzPct val="160000"/>
              <a:buFont typeface="Arial" panose="020B0604020202020204" pitchFamily="34" charset="0"/>
              <a:buChar char="•"/>
            </a:pPr>
            <a:r>
              <a:rPr lang="en-US" dirty="0" smtClean="0"/>
              <a:t> </a:t>
            </a:r>
            <a:r>
              <a:rPr lang="en-US" b="1" dirty="0" smtClean="0">
                <a:solidFill>
                  <a:srgbClr val="FF0000"/>
                </a:solidFill>
              </a:rPr>
              <a:t>Ready or NOT!</a:t>
            </a:r>
            <a:endParaRPr lang="en-US" b="1" dirty="0">
              <a:solidFill>
                <a:srgbClr val="FF0000"/>
              </a:solidFill>
            </a:endParaRPr>
          </a:p>
        </p:txBody>
      </p:sp>
      <p:sp>
        <p:nvSpPr>
          <p:cNvPr id="6" name="Footer Placeholder 2">
            <a:extLst>
              <a:ext uri="{FF2B5EF4-FFF2-40B4-BE49-F238E27FC236}">
                <a16:creationId xmlns:a16="http://schemas.microsoft.com/office/drawing/2014/main" xmlns="" id="{3A207779-8BFC-4F4E-B9F6-2BB50508616A}"/>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11" name="Content Placeholder 10"/>
          <p:cNvPicPr>
            <a:picLocks noGrp="1" noChangeAspect="1"/>
          </p:cNvPicPr>
          <p:nvPr>
            <p:ph sz="half" idx="2"/>
          </p:nvPr>
        </p:nvPicPr>
        <p:blipFill>
          <a:blip r:embed="rId3"/>
          <a:stretch>
            <a:fillRect/>
          </a:stretch>
        </p:blipFill>
        <p:spPr>
          <a:xfrm>
            <a:off x="4803709" y="464472"/>
            <a:ext cx="3565525" cy="3240719"/>
          </a:xfrm>
          <a:prstGeom prst="rect">
            <a:avLst/>
          </a:prstGeom>
        </p:spPr>
      </p:pic>
    </p:spTree>
    <p:extLst>
      <p:ext uri="{BB962C8B-B14F-4D97-AF65-F5344CB8AC3E}">
        <p14:creationId xmlns:p14="http://schemas.microsoft.com/office/powerpoint/2010/main" val="43700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 of change</a:t>
            </a:r>
            <a:endParaRPr lang="en-US" dirty="0"/>
          </a:p>
        </p:txBody>
      </p:sp>
      <p:sp>
        <p:nvSpPr>
          <p:cNvPr id="6" name="Footer Placeholder 2">
            <a:extLst>
              <a:ext uri="{FF2B5EF4-FFF2-40B4-BE49-F238E27FC236}">
                <a16:creationId xmlns:a16="http://schemas.microsoft.com/office/drawing/2014/main" xmlns="" id="{3A207779-8BFC-4F4E-B9F6-2BB50508616A}"/>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2487" y="1866506"/>
            <a:ext cx="7605663" cy="4604197"/>
          </a:xfrm>
        </p:spPr>
      </p:pic>
    </p:spTree>
    <p:extLst>
      <p:ext uri="{BB962C8B-B14F-4D97-AF65-F5344CB8AC3E}">
        <p14:creationId xmlns:p14="http://schemas.microsoft.com/office/powerpoint/2010/main" val="270008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sz="2800" dirty="0" smtClean="0"/>
              <a:t>Jo Ellen DiNucci</a:t>
            </a:r>
            <a:r>
              <a:rPr lang="en-US" dirty="0" smtClean="0"/>
              <a:t>			</a:t>
            </a:r>
            <a:endParaRPr lang="en-US" dirty="0"/>
          </a:p>
        </p:txBody>
      </p:sp>
      <p:sp>
        <p:nvSpPr>
          <p:cNvPr id="4" name="Content Placeholder 3"/>
          <p:cNvSpPr>
            <a:spLocks noGrp="1"/>
          </p:cNvSpPr>
          <p:nvPr>
            <p:ph sz="half" idx="2"/>
          </p:nvPr>
        </p:nvSpPr>
        <p:spPr>
          <a:xfrm>
            <a:off x="768095" y="2662498"/>
            <a:ext cx="8027112" cy="1446168"/>
          </a:xfrm>
        </p:spPr>
        <p:txBody>
          <a:bodyPr>
            <a:normAutofit fontScale="92500" lnSpcReduction="20000"/>
          </a:bodyPr>
          <a:lstStyle/>
          <a:p>
            <a:pPr>
              <a:spcBef>
                <a:spcPts val="0"/>
              </a:spcBef>
              <a:spcAft>
                <a:spcPts val="0"/>
              </a:spcAft>
            </a:pPr>
            <a:r>
              <a:rPr lang="en-US" dirty="0" smtClean="0"/>
              <a:t>Associate Vice President of Finance and Administration </a:t>
            </a:r>
            <a:endParaRPr lang="en-US" dirty="0"/>
          </a:p>
          <a:p>
            <a:pPr>
              <a:spcBef>
                <a:spcPts val="0"/>
              </a:spcBef>
              <a:spcAft>
                <a:spcPts val="0"/>
              </a:spcAft>
            </a:pPr>
            <a:r>
              <a:rPr lang="en-US" dirty="0" smtClean="0"/>
              <a:t>Boise State University, Boise, Idaho, USA</a:t>
            </a:r>
            <a:endParaRPr lang="en-US" dirty="0"/>
          </a:p>
          <a:p>
            <a:pPr>
              <a:spcBef>
                <a:spcPts val="0"/>
              </a:spcBef>
              <a:spcAft>
                <a:spcPts val="0"/>
              </a:spcAft>
            </a:pPr>
            <a:r>
              <a:rPr lang="en-US" dirty="0" smtClean="0">
                <a:hlinkClick r:id="rId3"/>
              </a:rPr>
              <a:t>jedinucc@boisestate.edu</a:t>
            </a:r>
            <a:endParaRPr lang="en-US" dirty="0" smtClean="0"/>
          </a:p>
          <a:p>
            <a:pPr>
              <a:spcBef>
                <a:spcPts val="0"/>
              </a:spcBef>
              <a:spcAft>
                <a:spcPts val="0"/>
              </a:spcAft>
            </a:pPr>
            <a:endParaRPr lang="en-US" dirty="0"/>
          </a:p>
          <a:p>
            <a:pPr>
              <a:spcBef>
                <a:spcPts val="0"/>
              </a:spcBef>
              <a:spcAft>
                <a:spcPts val="0"/>
              </a:spcAft>
            </a:pPr>
            <a:r>
              <a:rPr lang="en-US" dirty="0" smtClean="0"/>
              <a:t>Vice President of Administration</a:t>
            </a:r>
          </a:p>
          <a:p>
            <a:pPr>
              <a:spcBef>
                <a:spcPts val="0"/>
              </a:spcBef>
              <a:spcAft>
                <a:spcPts val="0"/>
              </a:spcAft>
            </a:pPr>
            <a:r>
              <a:rPr lang="en-US" dirty="0" smtClean="0"/>
              <a:t>Higher Education User Group</a:t>
            </a:r>
            <a:endParaRPr lang="en-US" dirty="0"/>
          </a:p>
        </p:txBody>
      </p:sp>
      <p:sp>
        <p:nvSpPr>
          <p:cNvPr id="7" name="Content Placeholder 3"/>
          <p:cNvSpPr txBox="1">
            <a:spLocks/>
          </p:cNvSpPr>
          <p:nvPr/>
        </p:nvSpPr>
        <p:spPr>
          <a:xfrm>
            <a:off x="768094" y="4108666"/>
            <a:ext cx="7829149" cy="2473739"/>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smtClean="0"/>
              <a:t>Jo Ellen started at Boise State on PeopleSoft implementation weekend in 1998. She has seen many PS upgrades and led the 2016 implementation of Oracle’s Cloud ERP product.  She is now involved in the 2020 Oracle Cloud HCM implementation.  </a:t>
            </a:r>
          </a:p>
          <a:p>
            <a:r>
              <a:rPr lang="en-US" sz="1600" dirty="0"/>
              <a:t>Jo Ellen’s oversees all the </a:t>
            </a:r>
            <a:r>
              <a:rPr lang="en-US" sz="1600" dirty="0" smtClean="0"/>
              <a:t>University business functions </a:t>
            </a:r>
            <a:r>
              <a:rPr lang="en-US" sz="1600" dirty="0"/>
              <a:t>including student financials.  She created the Office of Continuous Improvement (OCI) focused on business process and change management associated with the Oracle Cloud applications.</a:t>
            </a:r>
          </a:p>
          <a:p>
            <a:r>
              <a:rPr lang="en-US" sz="1600" dirty="0" smtClean="0"/>
              <a:t>Jo Ellen is a HEUG board member and is currently Vice President of Administration.  </a:t>
            </a:r>
          </a:p>
        </p:txBody>
      </p:sp>
      <p:sp>
        <p:nvSpPr>
          <p:cNvPr id="13" name="Footer Placeholder 2">
            <a:extLst>
              <a:ext uri="{FF2B5EF4-FFF2-40B4-BE49-F238E27FC236}">
                <a16:creationId xmlns:a16="http://schemas.microsoft.com/office/drawing/2014/main" xmlns=""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a:t>
            </a:r>
            <a:endParaRPr lang="en-US" dirty="0"/>
          </a:p>
        </p:txBody>
      </p:sp>
      <p:sp>
        <p:nvSpPr>
          <p:cNvPr id="6" name="Footer Placeholder 2">
            <a:extLst>
              <a:ext uri="{FF2B5EF4-FFF2-40B4-BE49-F238E27FC236}">
                <a16:creationId xmlns:a16="http://schemas.microsoft.com/office/drawing/2014/main" xmlns="" id="{3A207779-8BFC-4F4E-B9F6-2BB50508616A}"/>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3" name="Content Placeholder 2"/>
          <p:cNvSpPr>
            <a:spLocks noGrp="1"/>
          </p:cNvSpPr>
          <p:nvPr>
            <p:ph sz="half" idx="2"/>
          </p:nvPr>
        </p:nvSpPr>
        <p:spPr>
          <a:xfrm>
            <a:off x="768096" y="2286000"/>
            <a:ext cx="7290054" cy="4023360"/>
          </a:xfrm>
        </p:spPr>
        <p:txBody>
          <a:bodyPr>
            <a:normAutofit lnSpcReduction="10000"/>
          </a:bodyPr>
          <a:lstStyle/>
          <a:p>
            <a:r>
              <a:rPr lang="en-US" sz="2600" b="1" dirty="0" smtClean="0"/>
              <a:t>Implementer – </a:t>
            </a:r>
          </a:p>
          <a:p>
            <a:pPr>
              <a:buSzPct val="160000"/>
              <a:buFont typeface="Arial" panose="020B0604020202020204" pitchFamily="34" charset="0"/>
              <a:buChar char="•"/>
            </a:pPr>
            <a:r>
              <a:rPr lang="en-US" dirty="0"/>
              <a:t> </a:t>
            </a:r>
            <a:r>
              <a:rPr lang="en-US" dirty="0" smtClean="0"/>
              <a:t>Experienced</a:t>
            </a:r>
          </a:p>
          <a:p>
            <a:pPr>
              <a:buSzPct val="160000"/>
              <a:buFont typeface="Arial" panose="020B0604020202020204" pitchFamily="34" charset="0"/>
              <a:buChar char="•"/>
            </a:pPr>
            <a:r>
              <a:rPr lang="en-US" dirty="0"/>
              <a:t> </a:t>
            </a:r>
            <a:r>
              <a:rPr lang="en-US" dirty="0" smtClean="0"/>
              <a:t>Training - just in time, might be from implementer might be from vendor</a:t>
            </a:r>
          </a:p>
          <a:p>
            <a:pPr>
              <a:buSzPct val="160000"/>
              <a:buFont typeface="Arial" panose="020B0604020202020204" pitchFamily="34" charset="0"/>
              <a:buChar char="•"/>
            </a:pPr>
            <a:r>
              <a:rPr lang="en-US" dirty="0"/>
              <a:t> </a:t>
            </a:r>
            <a:r>
              <a:rPr lang="en-US" dirty="0" smtClean="0"/>
              <a:t>Adapt to changing software, including new functionality (Change management risk)</a:t>
            </a:r>
          </a:p>
          <a:p>
            <a:pPr>
              <a:buSzPct val="160000"/>
              <a:buFont typeface="Arial" panose="020B0604020202020204" pitchFamily="34" charset="0"/>
              <a:buChar char="•"/>
            </a:pPr>
            <a:r>
              <a:rPr lang="en-US" dirty="0" smtClean="0"/>
              <a:t> Ensure definitions of roles are clear, who is accountable for what?</a:t>
            </a:r>
          </a:p>
          <a:p>
            <a:pPr>
              <a:buSzPct val="160000"/>
              <a:buFont typeface="Arial" panose="020B0604020202020204" pitchFamily="34" charset="0"/>
              <a:buChar char="•"/>
            </a:pPr>
            <a:r>
              <a:rPr lang="en-US" dirty="0" smtClean="0"/>
              <a:t> Request variable bid AND fixed fee bid, carefully consider your choice.  </a:t>
            </a:r>
          </a:p>
          <a:p>
            <a:pPr>
              <a:buSzPct val="160000"/>
              <a:buFont typeface="Arial" panose="020B0604020202020204" pitchFamily="34" charset="0"/>
              <a:buChar char="•"/>
            </a:pPr>
            <a:r>
              <a:rPr lang="en-US" dirty="0" smtClean="0"/>
              <a:t> Question implementation under 12 months.  Consider your own institutional bandwidth. </a:t>
            </a:r>
          </a:p>
          <a:p>
            <a:pPr marL="0" indent="0">
              <a:buNone/>
            </a:pPr>
            <a:endParaRPr lang="en-US" dirty="0"/>
          </a:p>
        </p:txBody>
      </p:sp>
    </p:spTree>
    <p:extLst>
      <p:ext uri="{BB962C8B-B14F-4D97-AF65-F5344CB8AC3E}">
        <p14:creationId xmlns:p14="http://schemas.microsoft.com/office/powerpoint/2010/main" val="36296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a:t>
            </a:r>
            <a:endParaRPr lang="en-US" dirty="0"/>
          </a:p>
        </p:txBody>
      </p:sp>
      <p:sp>
        <p:nvSpPr>
          <p:cNvPr id="6" name="Footer Placeholder 2">
            <a:extLst>
              <a:ext uri="{FF2B5EF4-FFF2-40B4-BE49-F238E27FC236}">
                <a16:creationId xmlns:a16="http://schemas.microsoft.com/office/drawing/2014/main" xmlns="" id="{3A207779-8BFC-4F4E-B9F6-2BB50508616A}"/>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3" name="Content Placeholder 2"/>
          <p:cNvSpPr>
            <a:spLocks noGrp="1"/>
          </p:cNvSpPr>
          <p:nvPr>
            <p:ph sz="half" idx="2"/>
          </p:nvPr>
        </p:nvSpPr>
        <p:spPr>
          <a:xfrm>
            <a:off x="768096" y="2286000"/>
            <a:ext cx="7290054" cy="3052618"/>
          </a:xfrm>
        </p:spPr>
        <p:txBody>
          <a:bodyPr>
            <a:normAutofit/>
          </a:bodyPr>
          <a:lstStyle/>
          <a:p>
            <a:r>
              <a:rPr lang="en-US" sz="2600" b="1" dirty="0" smtClean="0"/>
              <a:t>Why Oracle for Boise State? </a:t>
            </a:r>
          </a:p>
          <a:p>
            <a:pPr marL="457200" lvl="0" indent="-342900">
              <a:spcBef>
                <a:spcPts val="0"/>
              </a:spcBef>
              <a:spcAft>
                <a:spcPts val="0"/>
              </a:spcAft>
              <a:buSzPts val="1800"/>
              <a:buChar char="●"/>
            </a:pPr>
            <a:r>
              <a:rPr lang="en-US" dirty="0" smtClean="0"/>
              <a:t>Demonstrated </a:t>
            </a:r>
            <a:r>
              <a:rPr lang="en-US" dirty="0"/>
              <a:t>organizational commitment to the cloud, significant resource allocation</a:t>
            </a:r>
          </a:p>
          <a:p>
            <a:pPr marL="457200" lvl="0" indent="-342900">
              <a:spcBef>
                <a:spcPts val="0"/>
              </a:spcBef>
              <a:spcAft>
                <a:spcPts val="0"/>
              </a:spcAft>
              <a:buSzPts val="1800"/>
              <a:buChar char="●"/>
            </a:pPr>
            <a:r>
              <a:rPr lang="en-US" dirty="0"/>
              <a:t>Demonstrated commitment to our industry</a:t>
            </a:r>
          </a:p>
          <a:p>
            <a:pPr marL="457200" lvl="0" indent="-342900">
              <a:spcBef>
                <a:spcPts val="0"/>
              </a:spcBef>
              <a:spcAft>
                <a:spcPts val="0"/>
              </a:spcAft>
              <a:buSzPts val="1800"/>
              <a:buChar char="●"/>
            </a:pPr>
            <a:r>
              <a:rPr lang="en-US" dirty="0"/>
              <a:t>Global experience in cyber security</a:t>
            </a:r>
          </a:p>
          <a:p>
            <a:pPr marL="457200" lvl="0" indent="-342900">
              <a:spcBef>
                <a:spcPts val="0"/>
              </a:spcBef>
              <a:spcAft>
                <a:spcPts val="0"/>
              </a:spcAft>
              <a:buSzPts val="1800"/>
              <a:buChar char="●"/>
            </a:pPr>
            <a:r>
              <a:rPr lang="en-US" dirty="0"/>
              <a:t>Product breadth and depth </a:t>
            </a:r>
          </a:p>
          <a:p>
            <a:pPr marL="457200" lvl="0" indent="-342900">
              <a:spcBef>
                <a:spcPts val="0"/>
              </a:spcBef>
              <a:spcAft>
                <a:spcPts val="0"/>
              </a:spcAft>
              <a:buSzPts val="1800"/>
              <a:buChar char="●"/>
            </a:pPr>
            <a:r>
              <a:rPr lang="en-US" dirty="0"/>
              <a:t>Knowledge of where we had been </a:t>
            </a:r>
            <a:r>
              <a:rPr lang="en-US" dirty="0" smtClean="0"/>
              <a:t>(PS) </a:t>
            </a:r>
            <a:r>
              <a:rPr lang="en-US" dirty="0"/>
              <a:t>aided in transition</a:t>
            </a:r>
          </a:p>
          <a:p>
            <a:pPr marL="457200" lvl="0" indent="-342900">
              <a:spcBef>
                <a:spcPts val="0"/>
              </a:spcBef>
              <a:spcAft>
                <a:spcPts val="0"/>
              </a:spcAft>
              <a:buSzPts val="1800"/>
              <a:buChar char="●"/>
            </a:pPr>
            <a:r>
              <a:rPr lang="en-US" dirty="0"/>
              <a:t>Price compared with value</a:t>
            </a:r>
          </a:p>
          <a:p>
            <a:pPr marL="457200" lvl="0" indent="-342900">
              <a:spcBef>
                <a:spcPts val="0"/>
              </a:spcBef>
              <a:spcAft>
                <a:spcPts val="0"/>
              </a:spcAft>
              <a:buSzPts val="1800"/>
              <a:buChar char="●"/>
            </a:pPr>
            <a:r>
              <a:rPr lang="en-US" dirty="0"/>
              <a:t>Long-term experience with organization created trust</a:t>
            </a:r>
          </a:p>
          <a:p>
            <a:pPr marL="457200" lvl="0" indent="-342900">
              <a:spcBef>
                <a:spcPts val="0"/>
              </a:spcBef>
              <a:spcAft>
                <a:spcPts val="0"/>
              </a:spcAft>
              <a:buSzPts val="1800"/>
              <a:buChar char="●"/>
            </a:pPr>
            <a:r>
              <a:rPr lang="en-US" dirty="0"/>
              <a:t>Able to fold under umbrella contract, no contracting issues arose</a:t>
            </a:r>
          </a:p>
          <a:p>
            <a:pPr marL="0" indent="0">
              <a:buNone/>
            </a:pPr>
            <a:endParaRPr lang="en-US" dirty="0"/>
          </a:p>
        </p:txBody>
      </p:sp>
      <p:sp>
        <p:nvSpPr>
          <p:cNvPr id="4" name="TextBox 3"/>
          <p:cNvSpPr txBox="1"/>
          <p:nvPr/>
        </p:nvSpPr>
        <p:spPr>
          <a:xfrm>
            <a:off x="2365987" y="5719995"/>
            <a:ext cx="3448893" cy="369332"/>
          </a:xfrm>
          <a:prstGeom prst="rect">
            <a:avLst/>
          </a:prstGeom>
          <a:noFill/>
        </p:spPr>
        <p:txBody>
          <a:bodyPr wrap="none" rtlCol="0">
            <a:spAutoFit/>
          </a:bodyPr>
          <a:lstStyle/>
          <a:p>
            <a:r>
              <a:rPr lang="en-US" b="1" i="1" dirty="0" smtClean="0">
                <a:solidFill>
                  <a:srgbClr val="FF0000"/>
                </a:solidFill>
              </a:rPr>
              <a:t>We are pleased with our experience.</a:t>
            </a:r>
            <a:endParaRPr lang="en-US" b="1" i="1" dirty="0">
              <a:solidFill>
                <a:srgbClr val="FF0000"/>
              </a:solidFill>
            </a:endParaRPr>
          </a:p>
        </p:txBody>
      </p:sp>
    </p:spTree>
    <p:extLst>
      <p:ext uri="{BB962C8B-B14F-4D97-AF65-F5344CB8AC3E}">
        <p14:creationId xmlns:p14="http://schemas.microsoft.com/office/powerpoint/2010/main" val="40510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4000"/>
                            </p:stCondLst>
                            <p:childTnLst>
                              <p:par>
                                <p:cTn id="29" presetID="22" presetClass="entr" presetSubtype="8" fill="hold" nodeType="afterEffect">
                                  <p:stCondLst>
                                    <p:cond delay="150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a:t>
            </a:r>
            <a:endParaRPr lang="en-US" dirty="0"/>
          </a:p>
        </p:txBody>
      </p:sp>
      <p:sp>
        <p:nvSpPr>
          <p:cNvPr id="6" name="Footer Placeholder 2">
            <a:extLst>
              <a:ext uri="{FF2B5EF4-FFF2-40B4-BE49-F238E27FC236}">
                <a16:creationId xmlns:a16="http://schemas.microsoft.com/office/drawing/2014/main" xmlns="" id="{3A207779-8BFC-4F4E-B9F6-2BB50508616A}"/>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3" name="Content Placeholder 2"/>
          <p:cNvSpPr>
            <a:spLocks noGrp="1"/>
          </p:cNvSpPr>
          <p:nvPr>
            <p:ph sz="half" idx="2"/>
          </p:nvPr>
        </p:nvSpPr>
        <p:spPr>
          <a:xfrm>
            <a:off x="768096" y="2286000"/>
            <a:ext cx="7290054" cy="4023360"/>
          </a:xfrm>
        </p:spPr>
        <p:txBody>
          <a:bodyPr>
            <a:normAutofit/>
          </a:bodyPr>
          <a:lstStyle/>
          <a:p>
            <a:r>
              <a:rPr lang="en-US" sz="2600" b="1" dirty="0" smtClean="0"/>
              <a:t>Oracle – </a:t>
            </a:r>
          </a:p>
          <a:p>
            <a:pPr>
              <a:buSzPct val="160000"/>
              <a:buFont typeface="Arial" panose="020B0604020202020204" pitchFamily="34" charset="0"/>
              <a:buChar char="•"/>
            </a:pPr>
            <a:r>
              <a:rPr lang="en-US" dirty="0"/>
              <a:t> </a:t>
            </a:r>
            <a:r>
              <a:rPr lang="en-US" dirty="0" smtClean="0"/>
              <a:t>If training to be provided by Oracle, plan out costs, don’t be surprised</a:t>
            </a:r>
          </a:p>
          <a:p>
            <a:pPr>
              <a:buSzPct val="160000"/>
              <a:buFont typeface="Arial" panose="020B0604020202020204" pitchFamily="34" charset="0"/>
              <a:buChar char="•"/>
            </a:pPr>
            <a:r>
              <a:rPr lang="en-US" dirty="0"/>
              <a:t> </a:t>
            </a:r>
            <a:r>
              <a:rPr lang="en-US" dirty="0" smtClean="0"/>
              <a:t>We were allowed to “shelve” PS modules and use them until we converted but only pay for one product at a time.  Had to disable the legacy system once live </a:t>
            </a:r>
          </a:p>
          <a:p>
            <a:pPr>
              <a:buSzPct val="160000"/>
              <a:buFont typeface="Arial" panose="020B0604020202020204" pitchFamily="34" charset="0"/>
              <a:buChar char="•"/>
            </a:pPr>
            <a:r>
              <a:rPr lang="en-US" dirty="0"/>
              <a:t> </a:t>
            </a:r>
            <a:r>
              <a:rPr lang="en-US" dirty="0" smtClean="0"/>
              <a:t>Our overall licensing was essentially the same as our PS maintenance.  This IS NOT available now, we were first to try.  But value should still be there</a:t>
            </a:r>
          </a:p>
          <a:p>
            <a:pPr marL="0" indent="0">
              <a:buNone/>
            </a:pPr>
            <a:endParaRPr lang="en-US" dirty="0"/>
          </a:p>
        </p:txBody>
      </p:sp>
    </p:spTree>
    <p:extLst>
      <p:ext uri="{BB962C8B-B14F-4D97-AF65-F5344CB8AC3E}">
        <p14:creationId xmlns:p14="http://schemas.microsoft.com/office/powerpoint/2010/main" val="6855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Implementation: </a:t>
            </a:r>
            <a:br>
              <a:rPr lang="en-US" dirty="0"/>
            </a:br>
            <a:r>
              <a:rPr lang="en-US" dirty="0"/>
              <a:t>High Level Tips and Tricks from Early Adopters</a:t>
            </a:r>
          </a:p>
        </p:txBody>
      </p:sp>
      <p:sp>
        <p:nvSpPr>
          <p:cNvPr id="3" name="Subtitle 2"/>
          <p:cNvSpPr>
            <a:spLocks noGrp="1"/>
          </p:cNvSpPr>
          <p:nvPr>
            <p:ph type="subTitle" idx="1"/>
          </p:nvPr>
        </p:nvSpPr>
        <p:spPr/>
        <p:txBody>
          <a:bodyPr/>
          <a:lstStyle/>
          <a:p>
            <a:r>
              <a:rPr lang="en-US" dirty="0" smtClean="0"/>
              <a:t>It’s magic! No, just experience.</a:t>
            </a:r>
          </a:p>
          <a:p>
            <a:r>
              <a:rPr lang="en-US" dirty="0" smtClean="0"/>
              <a:t>And what can you do now to get ready?</a:t>
            </a:r>
            <a:endParaRPr lang="en-US" dirty="0"/>
          </a:p>
        </p:txBody>
      </p:sp>
      <p:sp>
        <p:nvSpPr>
          <p:cNvPr id="5" name="Footer Placeholder 2">
            <a:extLst>
              <a:ext uri="{FF2B5EF4-FFF2-40B4-BE49-F238E27FC236}">
                <a16:creationId xmlns:a16="http://schemas.microsoft.com/office/drawing/2014/main" xmlns="" id="{E728CFDF-34D9-47E0-ABB2-30458B6AB29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6" name="Picture 5"/>
          <p:cNvPicPr>
            <a:picLocks noChangeAspect="1"/>
          </p:cNvPicPr>
          <p:nvPr/>
        </p:nvPicPr>
        <p:blipFill>
          <a:blip r:embed="rId3"/>
          <a:stretch>
            <a:fillRect/>
          </a:stretch>
        </p:blipFill>
        <p:spPr>
          <a:xfrm>
            <a:off x="4121871" y="403880"/>
            <a:ext cx="4291650" cy="2574990"/>
          </a:xfrm>
          <a:prstGeom prst="rect">
            <a:avLst/>
          </a:prstGeom>
        </p:spPr>
      </p:pic>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3753800" cy="1737360"/>
          </a:xfrm>
        </p:spPr>
        <p:txBody>
          <a:bodyPr/>
          <a:lstStyle/>
          <a:p>
            <a:r>
              <a:rPr lang="en-US" sz="4400" dirty="0" smtClean="0"/>
              <a:t>What Is the same?</a:t>
            </a:r>
            <a:endParaRPr lang="en-US" sz="4400" dirty="0"/>
          </a:p>
        </p:txBody>
      </p:sp>
      <p:sp>
        <p:nvSpPr>
          <p:cNvPr id="4" name="Text Placeholder 3"/>
          <p:cNvSpPr>
            <a:spLocks noGrp="1"/>
          </p:cNvSpPr>
          <p:nvPr>
            <p:ph type="body" sz="half" idx="2"/>
          </p:nvPr>
        </p:nvSpPr>
        <p:spPr/>
        <p:txBody>
          <a:bodyPr/>
          <a:lstStyle/>
          <a:p>
            <a:r>
              <a:rPr lang="en-US" sz="2000" b="1" dirty="0" smtClean="0"/>
              <a:t>Both need structured agile project methodology</a:t>
            </a:r>
          </a:p>
          <a:p>
            <a:endParaRPr lang="en-US" dirty="0"/>
          </a:p>
        </p:txBody>
      </p:sp>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7" name="Content Placeholder 6"/>
          <p:cNvPicPr>
            <a:picLocks noGrp="1" noChangeAspect="1"/>
          </p:cNvPicPr>
          <p:nvPr>
            <p:ph idx="1"/>
          </p:nvPr>
        </p:nvPicPr>
        <p:blipFill>
          <a:blip r:embed="rId3"/>
          <a:stretch>
            <a:fillRect/>
          </a:stretch>
        </p:blipFill>
        <p:spPr>
          <a:xfrm>
            <a:off x="4440024" y="376322"/>
            <a:ext cx="3882220" cy="1927734"/>
          </a:xfrm>
          <a:prstGeom prst="rect">
            <a:avLst/>
          </a:prstGeom>
        </p:spPr>
      </p:pic>
      <p:pic>
        <p:nvPicPr>
          <p:cNvPr id="8" name="Picture 7"/>
          <p:cNvPicPr>
            <a:picLocks noChangeAspect="1"/>
          </p:cNvPicPr>
          <p:nvPr/>
        </p:nvPicPr>
        <p:blipFill>
          <a:blip r:embed="rId4"/>
          <a:stretch>
            <a:fillRect/>
          </a:stretch>
        </p:blipFill>
        <p:spPr>
          <a:xfrm>
            <a:off x="812313" y="3493077"/>
            <a:ext cx="2801413" cy="3044367"/>
          </a:xfrm>
          <a:prstGeom prst="rect">
            <a:avLst/>
          </a:prstGeom>
        </p:spPr>
      </p:pic>
      <p:pic>
        <p:nvPicPr>
          <p:cNvPr id="5" name="Picture 4"/>
          <p:cNvPicPr>
            <a:picLocks noChangeAspect="1"/>
          </p:cNvPicPr>
          <p:nvPr/>
        </p:nvPicPr>
        <p:blipFill>
          <a:blip r:embed="rId5"/>
          <a:stretch>
            <a:fillRect/>
          </a:stretch>
        </p:blipFill>
        <p:spPr>
          <a:xfrm>
            <a:off x="5137039" y="3422659"/>
            <a:ext cx="3185205" cy="3185205"/>
          </a:xfrm>
          <a:prstGeom prst="rect">
            <a:avLst/>
          </a:prstGeom>
        </p:spPr>
      </p:pic>
      <p:sp>
        <p:nvSpPr>
          <p:cNvPr id="9" name="TextBox 8"/>
          <p:cNvSpPr txBox="1"/>
          <p:nvPr/>
        </p:nvSpPr>
        <p:spPr>
          <a:xfrm>
            <a:off x="5382253" y="4478057"/>
            <a:ext cx="2676041" cy="954107"/>
          </a:xfrm>
          <a:prstGeom prst="rect">
            <a:avLst/>
          </a:prstGeom>
          <a:noFill/>
        </p:spPr>
        <p:txBody>
          <a:bodyPr wrap="square" rtlCol="0">
            <a:spAutoFit/>
          </a:bodyPr>
          <a:lstStyle/>
          <a:p>
            <a:pPr algn="ctr"/>
            <a:r>
              <a:rPr lang="en-US" sz="2800" b="1" dirty="0" smtClean="0"/>
              <a:t>Rapid Implementation</a:t>
            </a:r>
            <a:endParaRPr lang="en-US" sz="2800" b="1" dirty="0"/>
          </a:p>
        </p:txBody>
      </p:sp>
    </p:spTree>
    <p:extLst>
      <p:ext uri="{BB962C8B-B14F-4D97-AF65-F5344CB8AC3E}">
        <p14:creationId xmlns:p14="http://schemas.microsoft.com/office/powerpoint/2010/main" val="228310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4286156" cy="1737360"/>
          </a:xfrm>
        </p:spPr>
        <p:txBody>
          <a:bodyPr/>
          <a:lstStyle/>
          <a:p>
            <a:r>
              <a:rPr lang="en-US" sz="4400" dirty="0" smtClean="0"/>
              <a:t>What Is different?</a:t>
            </a:r>
            <a:endParaRPr lang="en-US" sz="4400" dirty="0"/>
          </a:p>
        </p:txBody>
      </p:sp>
      <p:sp>
        <p:nvSpPr>
          <p:cNvPr id="4" name="Text Placeholder 3"/>
          <p:cNvSpPr>
            <a:spLocks noGrp="1"/>
          </p:cNvSpPr>
          <p:nvPr>
            <p:ph type="body" sz="half" idx="2"/>
          </p:nvPr>
        </p:nvSpPr>
        <p:spPr>
          <a:xfrm>
            <a:off x="768096" y="5330738"/>
            <a:ext cx="3291840" cy="1527262"/>
          </a:xfrm>
        </p:spPr>
        <p:txBody>
          <a:bodyPr>
            <a:normAutofit fontScale="77500" lnSpcReduction="20000"/>
          </a:bodyPr>
          <a:lstStyle/>
          <a:p>
            <a:pPr marL="342900" indent="-342900">
              <a:buFont typeface="Arial" panose="020B0604020202020204" pitchFamily="34" charset="0"/>
              <a:buChar char="•"/>
            </a:pPr>
            <a:r>
              <a:rPr lang="en-US" sz="2200" b="1" dirty="0" smtClean="0"/>
              <a:t>Focus on Business Process</a:t>
            </a:r>
          </a:p>
          <a:p>
            <a:pPr marL="342900" indent="-342900">
              <a:buFont typeface="Arial" panose="020B0604020202020204" pitchFamily="34" charset="0"/>
              <a:buChar char="•"/>
            </a:pPr>
            <a:r>
              <a:rPr lang="en-US" sz="2200" b="1" dirty="0" smtClean="0"/>
              <a:t>Software changes during Implementation</a:t>
            </a:r>
          </a:p>
          <a:p>
            <a:pPr marL="342900" indent="-342900">
              <a:buFont typeface="Arial" panose="020B0604020202020204" pitchFamily="34" charset="0"/>
              <a:buChar char="•"/>
            </a:pPr>
            <a:r>
              <a:rPr lang="en-US" sz="2200" b="1" dirty="0" smtClean="0"/>
              <a:t>Change Management is an Essential and Ongoing activity</a:t>
            </a:r>
          </a:p>
          <a:p>
            <a:endParaRPr lang="en-US" sz="2000" b="1" dirty="0"/>
          </a:p>
        </p:txBody>
      </p:sp>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7" name="Content Placeholder 6"/>
          <p:cNvPicPr>
            <a:picLocks noGrp="1" noChangeAspect="1"/>
          </p:cNvPicPr>
          <p:nvPr>
            <p:ph idx="1"/>
          </p:nvPr>
        </p:nvPicPr>
        <p:blipFill>
          <a:blip r:embed="rId3"/>
          <a:stretch>
            <a:fillRect/>
          </a:stretch>
        </p:blipFill>
        <p:spPr>
          <a:xfrm>
            <a:off x="527901" y="3310025"/>
            <a:ext cx="7663992" cy="1927734"/>
          </a:xfrm>
          <a:prstGeom prst="rect">
            <a:avLst/>
          </a:prstGeom>
        </p:spPr>
      </p:pic>
      <p:sp>
        <p:nvSpPr>
          <p:cNvPr id="9" name="Text Placeholder 3"/>
          <p:cNvSpPr txBox="1">
            <a:spLocks/>
          </p:cNvSpPr>
          <p:nvPr/>
        </p:nvSpPr>
        <p:spPr>
          <a:xfrm>
            <a:off x="4900053" y="1652872"/>
            <a:ext cx="3291840" cy="1843726"/>
          </a:xfrm>
          <a:prstGeom prst="rect">
            <a:avLst/>
          </a:prstGeom>
        </p:spPr>
        <p:txBody>
          <a:bodyPr vert="horz" lIns="91440" tIns="45720" rIns="91440" bIns="45720" rtlCol="0">
            <a:normAutofit/>
          </a:bodyPr>
          <a:lstStyle>
            <a:lvl1pPr marL="0" indent="0" algn="l" defTabSz="914377" rtl="0" eaLnBrk="1" latinLnBrk="0" hangingPunct="1">
              <a:lnSpc>
                <a:spcPct val="108000"/>
              </a:lnSpc>
              <a:spcBef>
                <a:spcPts val="600"/>
              </a:spcBef>
              <a:spcAft>
                <a:spcPts val="200"/>
              </a:spcAft>
              <a:buClr>
                <a:schemeClr val="accent2"/>
              </a:buClr>
              <a:buSzPct val="100000"/>
              <a:buFont typeface="Tw Cen MT" panose="020B0602020104020603" pitchFamily="34" charset="0"/>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000"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900" kern="1200">
                <a:solidFill>
                  <a:schemeClr val="tx1"/>
                </a:solidFill>
                <a:latin typeface="+mn-lt"/>
                <a:ea typeface="+mn-ea"/>
                <a:cs typeface="+mn-cs"/>
              </a:defRPr>
            </a:lvl9pPr>
          </a:lstStyle>
          <a:p>
            <a:pPr marL="285750" indent="-285750">
              <a:buFont typeface="Arial" panose="020B0604020202020204" pitchFamily="34" charset="0"/>
              <a:buChar char="•"/>
            </a:pPr>
            <a:r>
              <a:rPr lang="en-US" sz="1700" b="1" dirty="0" smtClean="0"/>
              <a:t>Focus on Fit Gap and Customization</a:t>
            </a:r>
          </a:p>
          <a:p>
            <a:pPr marL="285750" indent="-285750">
              <a:buFont typeface="Arial" panose="020B0604020202020204" pitchFamily="34" charset="0"/>
              <a:buChar char="•"/>
            </a:pPr>
            <a:r>
              <a:rPr lang="en-US" sz="1700" b="1" dirty="0" smtClean="0"/>
              <a:t>Control your environments</a:t>
            </a:r>
          </a:p>
          <a:p>
            <a:pPr marL="285750" indent="-285750">
              <a:buFont typeface="Arial" panose="020B0604020202020204" pitchFamily="34" charset="0"/>
              <a:buChar char="•"/>
            </a:pPr>
            <a:r>
              <a:rPr lang="en-US" sz="1700" b="1" dirty="0" smtClean="0"/>
              <a:t>Change management tends to be training and one-time</a:t>
            </a:r>
            <a:endParaRPr lang="en-US" sz="1700" b="1" dirty="0"/>
          </a:p>
        </p:txBody>
      </p:sp>
    </p:spTree>
    <p:extLst>
      <p:ext uri="{BB962C8B-B14F-4D97-AF65-F5344CB8AC3E}">
        <p14:creationId xmlns:p14="http://schemas.microsoft.com/office/powerpoint/2010/main" val="160184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471509"/>
            <a:ext cx="5451077" cy="1737360"/>
          </a:xfrm>
        </p:spPr>
        <p:txBody>
          <a:bodyPr/>
          <a:lstStyle/>
          <a:p>
            <a:r>
              <a:rPr lang="en-US" sz="4400" dirty="0" smtClean="0"/>
              <a:t>Why not fit-gap in cloud?</a:t>
            </a:r>
            <a:endParaRPr lang="en-US" sz="4400" dirty="0"/>
          </a:p>
        </p:txBody>
      </p:sp>
      <p:sp>
        <p:nvSpPr>
          <p:cNvPr id="4" name="Text Placeholder 3"/>
          <p:cNvSpPr>
            <a:spLocks noGrp="1"/>
          </p:cNvSpPr>
          <p:nvPr>
            <p:ph type="body" sz="half" idx="2"/>
          </p:nvPr>
        </p:nvSpPr>
        <p:spPr>
          <a:xfrm>
            <a:off x="696975" y="1908810"/>
            <a:ext cx="7236945" cy="4074968"/>
          </a:xfrm>
        </p:spPr>
        <p:txBody>
          <a:bodyPr>
            <a:noAutofit/>
          </a:bodyPr>
          <a:lstStyle/>
          <a:p>
            <a:pPr>
              <a:buSzPct val="160000"/>
            </a:pPr>
            <a:r>
              <a:rPr lang="en-US" sz="3200" b="1" dirty="0" smtClean="0"/>
              <a:t>Assumes:</a:t>
            </a:r>
          </a:p>
          <a:p>
            <a:pPr marL="800089" lvl="1" indent="-342900">
              <a:buSzPct val="160000"/>
              <a:buFont typeface="Arial" panose="020B0604020202020204" pitchFamily="34" charset="0"/>
              <a:buChar char="•"/>
            </a:pPr>
            <a:r>
              <a:rPr lang="en-US" sz="2400" dirty="0" smtClean="0"/>
              <a:t>We are the experts at how to automate a process</a:t>
            </a:r>
          </a:p>
          <a:p>
            <a:pPr marL="800089" lvl="1" indent="-342900">
              <a:buSzPct val="160000"/>
              <a:buFont typeface="Arial" panose="020B0604020202020204" pitchFamily="34" charset="0"/>
              <a:buChar char="•"/>
            </a:pPr>
            <a:r>
              <a:rPr lang="en-US" sz="2400" dirty="0" smtClean="0"/>
              <a:t>If it doesn’t work the way we do it today, it needs an additional automated solution</a:t>
            </a:r>
          </a:p>
          <a:p>
            <a:pPr marL="800089" lvl="1" indent="-342900">
              <a:buSzPct val="160000"/>
              <a:buFont typeface="Arial" panose="020B0604020202020204" pitchFamily="34" charset="0"/>
              <a:buChar char="•"/>
            </a:pPr>
            <a:r>
              <a:rPr lang="en-US" sz="2400" dirty="0" smtClean="0"/>
              <a:t>Customization is a cost-beneficial solution</a:t>
            </a:r>
          </a:p>
          <a:p>
            <a:pPr lvl="1"/>
            <a:endParaRPr lang="en-US" sz="2400" b="1" dirty="0" smtClean="0"/>
          </a:p>
          <a:p>
            <a:pPr lvl="1"/>
            <a:endParaRPr lang="en-US" sz="2400" b="1" dirty="0" smtClean="0"/>
          </a:p>
          <a:p>
            <a:pPr algn="ctr"/>
            <a:r>
              <a:rPr lang="en-US" sz="2400" b="1" dirty="0" smtClean="0">
                <a:solidFill>
                  <a:srgbClr val="FF0000"/>
                </a:solidFill>
              </a:rPr>
              <a:t>Historically does not go deep enough into the organization, but looks at inputs and outputs to the software.</a:t>
            </a:r>
            <a:endParaRPr lang="en-US" sz="2400" b="1" dirty="0">
              <a:solidFill>
                <a:srgbClr val="FF0000"/>
              </a:solidFill>
            </a:endParaRPr>
          </a:p>
        </p:txBody>
      </p:sp>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3463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6778836" cy="1737360"/>
          </a:xfrm>
        </p:spPr>
        <p:txBody>
          <a:bodyPr/>
          <a:lstStyle/>
          <a:p>
            <a:r>
              <a:rPr lang="en-US" dirty="0" smtClean="0"/>
              <a:t>Why Business process in the cloud?</a:t>
            </a:r>
            <a:endParaRPr lang="en-US" dirty="0"/>
          </a:p>
        </p:txBody>
      </p:sp>
      <p:sp>
        <p:nvSpPr>
          <p:cNvPr id="4" name="Text Placeholder 3"/>
          <p:cNvSpPr>
            <a:spLocks noGrp="1"/>
          </p:cNvSpPr>
          <p:nvPr>
            <p:ph type="body" sz="half" idx="2"/>
          </p:nvPr>
        </p:nvSpPr>
        <p:spPr>
          <a:xfrm>
            <a:off x="592604" y="1866900"/>
            <a:ext cx="7122645" cy="3979718"/>
          </a:xfrm>
        </p:spPr>
        <p:txBody>
          <a:bodyPr>
            <a:normAutofit/>
          </a:bodyPr>
          <a:lstStyle/>
          <a:p>
            <a:pPr marL="342900" indent="-342900">
              <a:buSzPct val="160000"/>
              <a:buFont typeface="Arial" panose="020B0604020202020204" pitchFamily="34" charset="0"/>
              <a:buChar char="•"/>
            </a:pPr>
            <a:r>
              <a:rPr lang="en-US" sz="2800" dirty="0" smtClean="0"/>
              <a:t>Business process considers the </a:t>
            </a:r>
            <a:r>
              <a:rPr lang="en-US" sz="2800" b="1" dirty="0" smtClean="0">
                <a:solidFill>
                  <a:srgbClr val="FF0000"/>
                </a:solidFill>
              </a:rPr>
              <a:t>system, people and manual processes</a:t>
            </a:r>
            <a:r>
              <a:rPr lang="en-US" sz="2800" dirty="0" smtClean="0"/>
              <a:t>.  </a:t>
            </a:r>
            <a:r>
              <a:rPr lang="en-US" sz="2800" b="1" i="1" dirty="0" smtClean="0"/>
              <a:t>All </a:t>
            </a:r>
            <a:r>
              <a:rPr lang="en-US" sz="2800" dirty="0" smtClean="0"/>
              <a:t>contribute to inefficiency.</a:t>
            </a:r>
          </a:p>
          <a:p>
            <a:pPr>
              <a:buSzPct val="160000"/>
            </a:pPr>
            <a:endParaRPr lang="en-US" sz="2800" dirty="0" smtClean="0"/>
          </a:p>
          <a:p>
            <a:pPr marL="342900" indent="-342900">
              <a:buSzPct val="160000"/>
              <a:buFont typeface="Arial" panose="020B0604020202020204" pitchFamily="34" charset="0"/>
              <a:buChar char="•"/>
            </a:pPr>
            <a:r>
              <a:rPr lang="en-US" sz="2800" dirty="0" smtClean="0"/>
              <a:t>Assumes ORACLE continues to introduce best practices into the system. </a:t>
            </a:r>
          </a:p>
          <a:p>
            <a:pPr marL="800089" lvl="1" indent="-342900">
              <a:buSzPct val="160000"/>
              <a:buFont typeface="Arial" panose="020B0604020202020204" pitchFamily="34" charset="0"/>
              <a:buChar char="•"/>
            </a:pPr>
            <a:r>
              <a:rPr lang="en-US" sz="2800" b="1" dirty="0" smtClean="0">
                <a:solidFill>
                  <a:srgbClr val="FF0000"/>
                </a:solidFill>
              </a:rPr>
              <a:t>Our role is to work on the people and manual process</a:t>
            </a:r>
          </a:p>
          <a:p>
            <a:pPr lvl="1"/>
            <a:endParaRPr lang="en-US" sz="1600" b="1" dirty="0" smtClean="0"/>
          </a:p>
          <a:p>
            <a:pPr lvl="1"/>
            <a:endParaRPr lang="en-US" sz="1600" b="1" dirty="0" smtClean="0"/>
          </a:p>
        </p:txBody>
      </p:sp>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67915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4" name="Google Shape;454;p72"/>
          <p:cNvSpPr/>
          <p:nvPr/>
        </p:nvSpPr>
        <p:spPr>
          <a:xfrm rot="-5400000">
            <a:off x="3389238" y="2823457"/>
            <a:ext cx="157391" cy="6318446"/>
          </a:xfrm>
          <a:prstGeom prst="leftBrace">
            <a:avLst>
              <a:gd name="adj1" fmla="val 8333"/>
              <a:gd name="adj2" fmla="val 50000"/>
            </a:avLst>
          </a:prstGeom>
          <a:noFill/>
          <a:ln w="25400" cap="flat" cmpd="sng">
            <a:solidFill>
              <a:srgbClr val="0067A4"/>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dk1"/>
              </a:solidFill>
              <a:latin typeface="Calibri"/>
              <a:ea typeface="Calibri"/>
              <a:cs typeface="Calibri"/>
              <a:sym typeface="Calibri"/>
            </a:endParaRPr>
          </a:p>
        </p:txBody>
      </p:sp>
      <p:sp>
        <p:nvSpPr>
          <p:cNvPr id="455" name="Google Shape;455;p72"/>
          <p:cNvSpPr/>
          <p:nvPr/>
        </p:nvSpPr>
        <p:spPr>
          <a:xfrm rot="-5400000">
            <a:off x="7782287" y="4739638"/>
            <a:ext cx="157392" cy="2467654"/>
          </a:xfrm>
          <a:prstGeom prst="leftBrace">
            <a:avLst>
              <a:gd name="adj1" fmla="val 8333"/>
              <a:gd name="adj2" fmla="val 50000"/>
            </a:avLst>
          </a:prstGeom>
          <a:noFill/>
          <a:ln w="25400" cap="flat" cmpd="sng">
            <a:solidFill>
              <a:srgbClr val="0067A4"/>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dk1"/>
              </a:solidFill>
              <a:latin typeface="Calibri"/>
              <a:ea typeface="Calibri"/>
              <a:cs typeface="Calibri"/>
              <a:sym typeface="Calibri"/>
            </a:endParaRPr>
          </a:p>
        </p:txBody>
      </p:sp>
      <p:sp>
        <p:nvSpPr>
          <p:cNvPr id="456" name="Google Shape;456;p72"/>
          <p:cNvSpPr txBox="1"/>
          <p:nvPr/>
        </p:nvSpPr>
        <p:spPr>
          <a:xfrm>
            <a:off x="1621728" y="6052162"/>
            <a:ext cx="3404843" cy="276999"/>
          </a:xfrm>
          <a:prstGeom prst="rect">
            <a:avLst/>
          </a:prstGeom>
          <a:noFill/>
          <a:ln>
            <a:noFill/>
          </a:ln>
        </p:spPr>
        <p:txBody>
          <a:bodyPr spcFirstLastPara="1" wrap="square" lIns="91425" tIns="45700" rIns="91425" bIns="45700" anchor="t" anchorCtr="0">
            <a:noAutofit/>
          </a:bodyPr>
          <a:lstStyle/>
          <a:p>
            <a:r>
              <a:rPr lang="en" dirty="0">
                <a:solidFill>
                  <a:schemeClr val="dk1"/>
                </a:solidFill>
                <a:latin typeface="Calibri"/>
                <a:ea typeface="Calibri"/>
                <a:cs typeface="Calibri"/>
                <a:sym typeface="Calibri"/>
              </a:rPr>
              <a:t>Outside of Central Administration!</a:t>
            </a:r>
            <a:endParaRPr dirty="0"/>
          </a:p>
        </p:txBody>
      </p:sp>
      <p:sp>
        <p:nvSpPr>
          <p:cNvPr id="457" name="Google Shape;457;p72"/>
          <p:cNvSpPr txBox="1"/>
          <p:nvPr/>
        </p:nvSpPr>
        <p:spPr>
          <a:xfrm>
            <a:off x="6996951" y="6052161"/>
            <a:ext cx="1621598" cy="276999"/>
          </a:xfrm>
          <a:prstGeom prst="rect">
            <a:avLst/>
          </a:prstGeom>
          <a:noFill/>
          <a:ln>
            <a:noFill/>
          </a:ln>
        </p:spPr>
        <p:txBody>
          <a:bodyPr spcFirstLastPara="1" wrap="square" lIns="91425" tIns="45700" rIns="91425" bIns="45700" anchor="t" anchorCtr="0">
            <a:noAutofit/>
          </a:bodyPr>
          <a:lstStyle/>
          <a:p>
            <a:r>
              <a:rPr lang="en" dirty="0">
                <a:solidFill>
                  <a:schemeClr val="dk1"/>
                </a:solidFill>
                <a:latin typeface="Calibri"/>
                <a:ea typeface="Calibri"/>
                <a:cs typeface="Calibri"/>
                <a:sym typeface="Calibri"/>
              </a:rPr>
              <a:t>Central Process</a:t>
            </a:r>
            <a:endParaRPr dirty="0"/>
          </a:p>
        </p:txBody>
      </p:sp>
      <p:sp>
        <p:nvSpPr>
          <p:cNvPr id="3" name="Rectangle 2"/>
          <p:cNvSpPr/>
          <p:nvPr/>
        </p:nvSpPr>
        <p:spPr>
          <a:xfrm>
            <a:off x="418425" y="3526267"/>
            <a:ext cx="1288888" cy="811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a:t>
            </a:r>
          </a:p>
          <a:p>
            <a:pPr algn="ctr"/>
            <a:r>
              <a:rPr lang="en-US" dirty="0" smtClean="0"/>
              <a:t>Need</a:t>
            </a:r>
          </a:p>
          <a:p>
            <a:pPr algn="ctr"/>
            <a:endParaRPr lang="en-US" dirty="0" smtClean="0"/>
          </a:p>
        </p:txBody>
      </p:sp>
      <p:pic>
        <p:nvPicPr>
          <p:cNvPr id="4" name="Picture 3"/>
          <p:cNvPicPr>
            <a:picLocks noChangeAspect="1"/>
          </p:cNvPicPr>
          <p:nvPr/>
        </p:nvPicPr>
        <p:blipFill>
          <a:blip r:embed="rId3"/>
          <a:stretch>
            <a:fillRect/>
          </a:stretch>
        </p:blipFill>
        <p:spPr>
          <a:xfrm>
            <a:off x="2148999" y="2205001"/>
            <a:ext cx="4828450" cy="2408129"/>
          </a:xfrm>
          <a:prstGeom prst="rect">
            <a:avLst/>
          </a:prstGeom>
        </p:spPr>
      </p:pic>
      <p:sp>
        <p:nvSpPr>
          <p:cNvPr id="14" name="Rectangle 13"/>
          <p:cNvSpPr/>
          <p:nvPr/>
        </p:nvSpPr>
        <p:spPr>
          <a:xfrm>
            <a:off x="2479576" y="321011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 Internal Process</a:t>
            </a:r>
            <a:endParaRPr lang="en-US" dirty="0"/>
          </a:p>
        </p:txBody>
      </p:sp>
      <p:sp>
        <p:nvSpPr>
          <p:cNvPr id="15" name="Rectangle 14"/>
          <p:cNvSpPr/>
          <p:nvPr/>
        </p:nvSpPr>
        <p:spPr>
          <a:xfrm>
            <a:off x="1186903" y="4796311"/>
            <a:ext cx="1195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r>
              <a:rPr lang="en-US" sz="1400" dirty="0" smtClean="0"/>
              <a:t>Department Approval</a:t>
            </a:r>
            <a:endParaRPr lang="en-US" sz="1400" dirty="0"/>
          </a:p>
        </p:txBody>
      </p:sp>
      <p:sp>
        <p:nvSpPr>
          <p:cNvPr id="16" name="Rectangle 15"/>
          <p:cNvSpPr/>
          <p:nvPr/>
        </p:nvSpPr>
        <p:spPr>
          <a:xfrm>
            <a:off x="4984673" y="287036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5</a:t>
            </a:r>
          </a:p>
          <a:p>
            <a:pPr algn="ctr"/>
            <a:r>
              <a:rPr lang="en-US" sz="1400" dirty="0" smtClean="0"/>
              <a:t>New Central Form</a:t>
            </a:r>
            <a:endParaRPr lang="en-US" sz="1400" dirty="0"/>
          </a:p>
        </p:txBody>
      </p:sp>
      <p:sp>
        <p:nvSpPr>
          <p:cNvPr id="17" name="Rectangle 16"/>
          <p:cNvSpPr/>
          <p:nvPr/>
        </p:nvSpPr>
        <p:spPr>
          <a:xfrm>
            <a:off x="3273208" y="203141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4</a:t>
            </a:r>
          </a:p>
          <a:p>
            <a:pPr algn="ctr"/>
            <a:r>
              <a:rPr lang="en-US" sz="1400" dirty="0" smtClean="0"/>
              <a:t>Added Tasks  Because</a:t>
            </a:r>
            <a:endParaRPr lang="en-US" sz="1400" dirty="0"/>
          </a:p>
        </p:txBody>
      </p:sp>
      <p:sp>
        <p:nvSpPr>
          <p:cNvPr id="18" name="Rectangle 17"/>
          <p:cNvSpPr/>
          <p:nvPr/>
        </p:nvSpPr>
        <p:spPr>
          <a:xfrm>
            <a:off x="7350549" y="3704149"/>
            <a:ext cx="12679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Old System</a:t>
            </a:r>
            <a:endParaRPr lang="en-US" dirty="0"/>
          </a:p>
        </p:txBody>
      </p:sp>
      <p:sp>
        <p:nvSpPr>
          <p:cNvPr id="10" name="Google Shape;406;p70"/>
          <p:cNvSpPr txBox="1">
            <a:spLocks noGrp="1"/>
          </p:cNvSpPr>
          <p:nvPr>
            <p:ph type="title"/>
          </p:nvPr>
        </p:nvSpPr>
        <p:spPr>
          <a:xfrm>
            <a:off x="93862" y="1325662"/>
            <a:ext cx="8229600" cy="53697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09347A"/>
              </a:buClr>
              <a:buSzPts val="3959"/>
            </a:pPr>
            <a:r>
              <a:rPr lang="en-US" sz="4000" dirty="0" smtClean="0"/>
              <a:t>Why business process is so important</a:t>
            </a:r>
            <a:br>
              <a:rPr lang="en-US" sz="4000" dirty="0" smtClean="0"/>
            </a:br>
            <a:endParaRPr dirty="0"/>
          </a:p>
        </p:txBody>
      </p:sp>
      <p:pic>
        <p:nvPicPr>
          <p:cNvPr id="8" name="Picture 7"/>
          <p:cNvPicPr>
            <a:picLocks noChangeAspect="1"/>
          </p:cNvPicPr>
          <p:nvPr/>
        </p:nvPicPr>
        <p:blipFill>
          <a:blip r:embed="rId4"/>
          <a:stretch>
            <a:fillRect/>
          </a:stretch>
        </p:blipFill>
        <p:spPr>
          <a:xfrm>
            <a:off x="541753" y="1969219"/>
            <a:ext cx="1079975" cy="1038801"/>
          </a:xfrm>
          <a:prstGeom prst="rect">
            <a:avLst/>
          </a:prstGeom>
        </p:spPr>
      </p:pic>
      <p:sp>
        <p:nvSpPr>
          <p:cNvPr id="9" name="Freeform 8"/>
          <p:cNvSpPr/>
          <p:nvPr/>
        </p:nvSpPr>
        <p:spPr>
          <a:xfrm>
            <a:off x="461574" y="2706866"/>
            <a:ext cx="684824" cy="829621"/>
          </a:xfrm>
          <a:custGeom>
            <a:avLst/>
            <a:gdLst>
              <a:gd name="connsiteX0" fmla="*/ 204545 w 684824"/>
              <a:gd name="connsiteY0" fmla="*/ 0 h 829621"/>
              <a:gd name="connsiteX1" fmla="*/ 682940 w 684824"/>
              <a:gd name="connsiteY1" fmla="*/ 775121 h 829621"/>
              <a:gd name="connsiteX2" fmla="*/ 47099 w 684824"/>
              <a:gd name="connsiteY2" fmla="*/ 563174 h 829621"/>
              <a:gd name="connsiteX3" fmla="*/ 47099 w 684824"/>
              <a:gd name="connsiteY3" fmla="*/ 817510 h 829621"/>
              <a:gd name="connsiteX4" fmla="*/ 47099 w 684824"/>
              <a:gd name="connsiteY4" fmla="*/ 811455 h 829621"/>
              <a:gd name="connsiteX5" fmla="*/ 95544 w 684824"/>
              <a:gd name="connsiteY5" fmla="*/ 829621 h 82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824" h="829621">
                <a:moveTo>
                  <a:pt x="204545" y="0"/>
                </a:moveTo>
                <a:cubicBezTo>
                  <a:pt x="456863" y="340629"/>
                  <a:pt x="709181" y="681259"/>
                  <a:pt x="682940" y="775121"/>
                </a:cubicBezTo>
                <a:cubicBezTo>
                  <a:pt x="656699" y="868983"/>
                  <a:pt x="153072" y="556109"/>
                  <a:pt x="47099" y="563174"/>
                </a:cubicBezTo>
                <a:cubicBezTo>
                  <a:pt x="-58875" y="570239"/>
                  <a:pt x="47099" y="817510"/>
                  <a:pt x="47099" y="817510"/>
                </a:cubicBezTo>
                <a:lnTo>
                  <a:pt x="47099" y="811455"/>
                </a:lnTo>
                <a:cubicBezTo>
                  <a:pt x="55173" y="813474"/>
                  <a:pt x="75358" y="821547"/>
                  <a:pt x="95544" y="8296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80545" y="4335830"/>
            <a:ext cx="1730574" cy="1192532"/>
          </a:xfrm>
          <a:custGeom>
            <a:avLst/>
            <a:gdLst>
              <a:gd name="connsiteX0" fmla="*/ 1321251 w 1730574"/>
              <a:gd name="connsiteY0" fmla="*/ 0 h 1192532"/>
              <a:gd name="connsiteX1" fmla="*/ 194904 w 1730574"/>
              <a:gd name="connsiteY1" fmla="*/ 242226 h 1192532"/>
              <a:gd name="connsiteX2" fmla="*/ 194904 w 1730574"/>
              <a:gd name="connsiteY2" fmla="*/ 242226 h 1192532"/>
              <a:gd name="connsiteX3" fmla="*/ 13235 w 1730574"/>
              <a:gd name="connsiteY3" fmla="*/ 290671 h 1192532"/>
              <a:gd name="connsiteX4" fmla="*/ 91958 w 1730574"/>
              <a:gd name="connsiteY4" fmla="*/ 599508 h 1192532"/>
              <a:gd name="connsiteX5" fmla="*/ 709632 w 1730574"/>
              <a:gd name="connsiteY5" fmla="*/ 641897 h 1192532"/>
              <a:gd name="connsiteX6" fmla="*/ 49569 w 1730574"/>
              <a:gd name="connsiteY6" fmla="*/ 1186904 h 1192532"/>
              <a:gd name="connsiteX7" fmla="*/ 873134 w 1730574"/>
              <a:gd name="connsiteY7" fmla="*/ 920456 h 1192532"/>
              <a:gd name="connsiteX8" fmla="*/ 897357 w 1730574"/>
              <a:gd name="connsiteY8" fmla="*/ 835677 h 1192532"/>
              <a:gd name="connsiteX9" fmla="*/ 1060859 w 1730574"/>
              <a:gd name="connsiteY9" fmla="*/ 169558 h 1192532"/>
              <a:gd name="connsiteX10" fmla="*/ 1079026 w 1730574"/>
              <a:gd name="connsiteY10" fmla="*/ 169558 h 1192532"/>
              <a:gd name="connsiteX11" fmla="*/ 1642199 w 1730574"/>
              <a:gd name="connsiteY11" fmla="*/ 411783 h 1192532"/>
              <a:gd name="connsiteX12" fmla="*/ 1720923 w 1730574"/>
              <a:gd name="connsiteY12" fmla="*/ 442061 h 119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574" h="1192532">
                <a:moveTo>
                  <a:pt x="1321251" y="0"/>
                </a:moveTo>
                <a:lnTo>
                  <a:pt x="194904" y="242226"/>
                </a:lnTo>
                <a:lnTo>
                  <a:pt x="194904" y="242226"/>
                </a:lnTo>
                <a:cubicBezTo>
                  <a:pt x="164626" y="250300"/>
                  <a:pt x="30393" y="231124"/>
                  <a:pt x="13235" y="290671"/>
                </a:cubicBezTo>
                <a:cubicBezTo>
                  <a:pt x="-3923" y="350218"/>
                  <a:pt x="-24108" y="540970"/>
                  <a:pt x="91958" y="599508"/>
                </a:cubicBezTo>
                <a:cubicBezTo>
                  <a:pt x="208024" y="658046"/>
                  <a:pt x="716697" y="543998"/>
                  <a:pt x="709632" y="641897"/>
                </a:cubicBezTo>
                <a:cubicBezTo>
                  <a:pt x="702567" y="739796"/>
                  <a:pt x="22319" y="1140478"/>
                  <a:pt x="49569" y="1186904"/>
                </a:cubicBezTo>
                <a:cubicBezTo>
                  <a:pt x="76819" y="1233330"/>
                  <a:pt x="731836" y="978994"/>
                  <a:pt x="873134" y="920456"/>
                </a:cubicBezTo>
                <a:cubicBezTo>
                  <a:pt x="1014432" y="861918"/>
                  <a:pt x="866070" y="960827"/>
                  <a:pt x="897357" y="835677"/>
                </a:cubicBezTo>
                <a:cubicBezTo>
                  <a:pt x="928644" y="710527"/>
                  <a:pt x="1060859" y="169558"/>
                  <a:pt x="1060859" y="169558"/>
                </a:cubicBezTo>
                <a:cubicBezTo>
                  <a:pt x="1091137" y="58538"/>
                  <a:pt x="982136" y="129187"/>
                  <a:pt x="1079026" y="169558"/>
                </a:cubicBezTo>
                <a:cubicBezTo>
                  <a:pt x="1175916" y="209929"/>
                  <a:pt x="1535216" y="366366"/>
                  <a:pt x="1642199" y="411783"/>
                </a:cubicBezTo>
                <a:cubicBezTo>
                  <a:pt x="1749182" y="457200"/>
                  <a:pt x="1735052" y="449630"/>
                  <a:pt x="1720923" y="4420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2033866" y="4154162"/>
            <a:ext cx="923639" cy="1283793"/>
          </a:xfrm>
          <a:custGeom>
            <a:avLst/>
            <a:gdLst>
              <a:gd name="connsiteX0" fmla="*/ 358108 w 923639"/>
              <a:gd name="connsiteY0" fmla="*/ 1283793 h 1283793"/>
              <a:gd name="connsiteX1" fmla="*/ 909170 w 923639"/>
              <a:gd name="connsiteY1" fmla="*/ 1053679 h 1283793"/>
              <a:gd name="connsiteX2" fmla="*/ 697223 w 923639"/>
              <a:gd name="connsiteY2" fmla="*/ 611618 h 1283793"/>
              <a:gd name="connsiteX3" fmla="*/ 825 w 923639"/>
              <a:gd name="connsiteY3" fmla="*/ 205891 h 1283793"/>
              <a:gd name="connsiteX4" fmla="*/ 557943 w 923639"/>
              <a:gd name="connsiteY4" fmla="*/ 169557 h 1283793"/>
              <a:gd name="connsiteX5" fmla="*/ 642722 w 923639"/>
              <a:gd name="connsiteY5" fmla="*/ 0 h 1283793"/>
              <a:gd name="connsiteX6" fmla="*/ 642722 w 923639"/>
              <a:gd name="connsiteY6" fmla="*/ 0 h 128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639" h="1283793">
                <a:moveTo>
                  <a:pt x="358108" y="1283793"/>
                </a:moveTo>
                <a:cubicBezTo>
                  <a:pt x="605379" y="1224750"/>
                  <a:pt x="852651" y="1165708"/>
                  <a:pt x="909170" y="1053679"/>
                </a:cubicBezTo>
                <a:cubicBezTo>
                  <a:pt x="965689" y="941650"/>
                  <a:pt x="848614" y="752916"/>
                  <a:pt x="697223" y="611618"/>
                </a:cubicBezTo>
                <a:cubicBezTo>
                  <a:pt x="545832" y="470320"/>
                  <a:pt x="24038" y="279568"/>
                  <a:pt x="825" y="205891"/>
                </a:cubicBezTo>
                <a:cubicBezTo>
                  <a:pt x="-22388" y="132214"/>
                  <a:pt x="450960" y="203872"/>
                  <a:pt x="557943" y="169557"/>
                </a:cubicBezTo>
                <a:cubicBezTo>
                  <a:pt x="664926" y="135242"/>
                  <a:pt x="642722" y="0"/>
                  <a:pt x="642722" y="0"/>
                </a:cubicBezTo>
                <a:lnTo>
                  <a:pt x="64272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403264" y="2955147"/>
            <a:ext cx="452310" cy="744842"/>
          </a:xfrm>
          <a:custGeom>
            <a:avLst/>
            <a:gdLst>
              <a:gd name="connsiteX0" fmla="*/ 0 w 452310"/>
              <a:gd name="connsiteY0" fmla="*/ 744842 h 744842"/>
              <a:gd name="connsiteX1" fmla="*/ 436005 w 452310"/>
              <a:gd name="connsiteY1" fmla="*/ 599507 h 744842"/>
              <a:gd name="connsiteX2" fmla="*/ 327004 w 452310"/>
              <a:gd name="connsiteY2" fmla="*/ 314893 h 744842"/>
              <a:gd name="connsiteX3" fmla="*/ 18166 w 452310"/>
              <a:gd name="connsiteY3" fmla="*/ 0 h 744842"/>
              <a:gd name="connsiteX4" fmla="*/ 18166 w 452310"/>
              <a:gd name="connsiteY4" fmla="*/ 0 h 74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310" h="744842">
                <a:moveTo>
                  <a:pt x="0" y="744842"/>
                </a:moveTo>
                <a:cubicBezTo>
                  <a:pt x="190752" y="708003"/>
                  <a:pt x="381504" y="671165"/>
                  <a:pt x="436005" y="599507"/>
                </a:cubicBezTo>
                <a:cubicBezTo>
                  <a:pt x="490506" y="527849"/>
                  <a:pt x="396644" y="414811"/>
                  <a:pt x="327004" y="314893"/>
                </a:cubicBezTo>
                <a:cubicBezTo>
                  <a:pt x="257364" y="214975"/>
                  <a:pt x="18166" y="0"/>
                  <a:pt x="18166" y="0"/>
                </a:cubicBezTo>
                <a:lnTo>
                  <a:pt x="1816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5"/>
          <a:stretch>
            <a:fillRect/>
          </a:stretch>
        </p:blipFill>
        <p:spPr>
          <a:xfrm>
            <a:off x="7295601" y="2476296"/>
            <a:ext cx="1322947" cy="932769"/>
          </a:xfrm>
          <a:prstGeom prst="rect">
            <a:avLst/>
          </a:prstGeom>
        </p:spPr>
      </p:pic>
      <p:sp>
        <p:nvSpPr>
          <p:cNvPr id="20" name="Freeform 19"/>
          <p:cNvSpPr/>
          <p:nvPr/>
        </p:nvSpPr>
        <p:spPr>
          <a:xfrm>
            <a:off x="4208662" y="2159870"/>
            <a:ext cx="3161039" cy="2135267"/>
          </a:xfrm>
          <a:custGeom>
            <a:avLst/>
            <a:gdLst>
              <a:gd name="connsiteX0" fmla="*/ 0 w 3161039"/>
              <a:gd name="connsiteY0" fmla="*/ 238159 h 2135267"/>
              <a:gd name="connsiteX1" fmla="*/ 1338294 w 3161039"/>
              <a:gd name="connsiteY1" fmla="*/ 20156 h 2135267"/>
              <a:gd name="connsiteX2" fmla="*/ 2192138 w 3161039"/>
              <a:gd name="connsiteY2" fmla="*/ 686276 h 2135267"/>
              <a:gd name="connsiteX3" fmla="*/ 2906702 w 3161039"/>
              <a:gd name="connsiteY3" fmla="*/ 2006403 h 2135267"/>
              <a:gd name="connsiteX4" fmla="*/ 3161039 w 3161039"/>
              <a:gd name="connsiteY4" fmla="*/ 2085126 h 2135267"/>
              <a:gd name="connsiteX5" fmla="*/ 3161039 w 3161039"/>
              <a:gd name="connsiteY5" fmla="*/ 2085126 h 213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1039" h="2135267">
                <a:moveTo>
                  <a:pt x="0" y="238159"/>
                </a:moveTo>
                <a:cubicBezTo>
                  <a:pt x="486469" y="91814"/>
                  <a:pt x="972938" y="-54530"/>
                  <a:pt x="1338294" y="20156"/>
                </a:cubicBezTo>
                <a:cubicBezTo>
                  <a:pt x="1703650" y="94842"/>
                  <a:pt x="1930737" y="355235"/>
                  <a:pt x="2192138" y="686276"/>
                </a:cubicBezTo>
                <a:cubicBezTo>
                  <a:pt x="2453539" y="1017317"/>
                  <a:pt x="2745219" y="1773261"/>
                  <a:pt x="2906702" y="2006403"/>
                </a:cubicBezTo>
                <a:cubicBezTo>
                  <a:pt x="3068186" y="2239545"/>
                  <a:pt x="3161039" y="2085126"/>
                  <a:pt x="3161039" y="2085126"/>
                </a:cubicBezTo>
                <a:lnTo>
                  <a:pt x="3161039" y="208512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841486" y="2536324"/>
            <a:ext cx="2362288" cy="2130076"/>
          </a:xfrm>
          <a:custGeom>
            <a:avLst/>
            <a:gdLst>
              <a:gd name="connsiteX0" fmla="*/ 1203674 w 2362288"/>
              <a:gd name="connsiteY0" fmla="*/ 443046 h 2130076"/>
              <a:gd name="connsiteX1" fmla="*/ 1227897 w 2362288"/>
              <a:gd name="connsiteY1" fmla="*/ 800328 h 2130076"/>
              <a:gd name="connsiteX2" fmla="*/ 1621513 w 2362288"/>
              <a:gd name="connsiteY2" fmla="*/ 1090998 h 2130076"/>
              <a:gd name="connsiteX3" fmla="*/ 2105963 w 2362288"/>
              <a:gd name="connsiteY3" fmla="*/ 1072831 h 2130076"/>
              <a:gd name="connsiteX4" fmla="*/ 2360299 w 2362288"/>
              <a:gd name="connsiteY4" fmla="*/ 1296889 h 2130076"/>
              <a:gd name="connsiteX5" fmla="*/ 1978795 w 2362288"/>
              <a:gd name="connsiteY5" fmla="*/ 1969064 h 2130076"/>
              <a:gd name="connsiteX6" fmla="*/ 446721 w 2362288"/>
              <a:gd name="connsiteY6" fmla="*/ 2096232 h 2130076"/>
              <a:gd name="connsiteX7" fmla="*/ 53105 w 2362288"/>
              <a:gd name="connsiteY7" fmla="*/ 1478558 h 2130076"/>
              <a:gd name="connsiteX8" fmla="*/ 53105 w 2362288"/>
              <a:gd name="connsiteY8" fmla="*/ 218987 h 2130076"/>
              <a:gd name="connsiteX9" fmla="*/ 101550 w 2362288"/>
              <a:gd name="connsiteY9" fmla="*/ 116042 h 2130076"/>
              <a:gd name="connsiteX10" fmla="*/ 1258175 w 2362288"/>
              <a:gd name="connsiteY10" fmla="*/ 31263 h 2130076"/>
              <a:gd name="connsiteX11" fmla="*/ 2075685 w 2362288"/>
              <a:gd name="connsiteY11" fmla="*/ 685271 h 2130076"/>
              <a:gd name="connsiteX12" fmla="*/ 2178631 w 2362288"/>
              <a:gd name="connsiteY12" fmla="*/ 685271 h 2130076"/>
              <a:gd name="connsiteX13" fmla="*/ 2178631 w 2362288"/>
              <a:gd name="connsiteY13" fmla="*/ 685271 h 213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88" h="2130076">
                <a:moveTo>
                  <a:pt x="1203674" y="443046"/>
                </a:moveTo>
                <a:cubicBezTo>
                  <a:pt x="1180965" y="567691"/>
                  <a:pt x="1158257" y="692336"/>
                  <a:pt x="1227897" y="800328"/>
                </a:cubicBezTo>
                <a:cubicBezTo>
                  <a:pt x="1297537" y="908320"/>
                  <a:pt x="1475169" y="1045581"/>
                  <a:pt x="1621513" y="1090998"/>
                </a:cubicBezTo>
                <a:cubicBezTo>
                  <a:pt x="1767857" y="1136415"/>
                  <a:pt x="1982832" y="1038516"/>
                  <a:pt x="2105963" y="1072831"/>
                </a:cubicBezTo>
                <a:cubicBezTo>
                  <a:pt x="2229094" y="1107146"/>
                  <a:pt x="2381494" y="1147517"/>
                  <a:pt x="2360299" y="1296889"/>
                </a:cubicBezTo>
                <a:cubicBezTo>
                  <a:pt x="2339104" y="1446261"/>
                  <a:pt x="2297725" y="1835840"/>
                  <a:pt x="1978795" y="1969064"/>
                </a:cubicBezTo>
                <a:cubicBezTo>
                  <a:pt x="1659865" y="2102288"/>
                  <a:pt x="767669" y="2177983"/>
                  <a:pt x="446721" y="2096232"/>
                </a:cubicBezTo>
                <a:cubicBezTo>
                  <a:pt x="125773" y="2014481"/>
                  <a:pt x="118708" y="1791432"/>
                  <a:pt x="53105" y="1478558"/>
                </a:cubicBezTo>
                <a:cubicBezTo>
                  <a:pt x="-12498" y="1165684"/>
                  <a:pt x="45031" y="446073"/>
                  <a:pt x="53105" y="218987"/>
                </a:cubicBezTo>
                <a:cubicBezTo>
                  <a:pt x="61179" y="-8099"/>
                  <a:pt x="-99295" y="147329"/>
                  <a:pt x="101550" y="116042"/>
                </a:cubicBezTo>
                <a:cubicBezTo>
                  <a:pt x="302395" y="84755"/>
                  <a:pt x="929153" y="-63608"/>
                  <a:pt x="1258175" y="31263"/>
                </a:cubicBezTo>
                <a:cubicBezTo>
                  <a:pt x="1587197" y="126134"/>
                  <a:pt x="1922276" y="576270"/>
                  <a:pt x="2075685" y="685271"/>
                </a:cubicBezTo>
                <a:cubicBezTo>
                  <a:pt x="2229094" y="794272"/>
                  <a:pt x="2178631" y="685271"/>
                  <a:pt x="2178631" y="685271"/>
                </a:cubicBezTo>
                <a:lnTo>
                  <a:pt x="2178631" y="68527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5910294" y="2827979"/>
            <a:ext cx="1386739" cy="545006"/>
          </a:xfrm>
          <a:custGeom>
            <a:avLst/>
            <a:gdLst>
              <a:gd name="connsiteX0" fmla="*/ 0 w 1386739"/>
              <a:gd name="connsiteY0" fmla="*/ 545006 h 545006"/>
              <a:gd name="connsiteX1" fmla="*/ 1386739 w 1386739"/>
              <a:gd name="connsiteY1" fmla="*/ 0 h 545006"/>
              <a:gd name="connsiteX2" fmla="*/ 1386739 w 1386739"/>
              <a:gd name="connsiteY2" fmla="*/ 0 h 545006"/>
            </a:gdLst>
            <a:ahLst/>
            <a:cxnLst>
              <a:cxn ang="0">
                <a:pos x="connsiteX0" y="connsiteY0"/>
              </a:cxn>
              <a:cxn ang="0">
                <a:pos x="connsiteX1" y="connsiteY1"/>
              </a:cxn>
              <a:cxn ang="0">
                <a:pos x="connsiteX2" y="connsiteY2"/>
              </a:cxn>
            </a:cxnLst>
            <a:rect l="l" t="t" r="r" b="b"/>
            <a:pathLst>
              <a:path w="1386739" h="545006">
                <a:moveTo>
                  <a:pt x="0" y="545006"/>
                </a:moveTo>
                <a:lnTo>
                  <a:pt x="1386739" y="0"/>
                </a:lnTo>
                <a:lnTo>
                  <a:pt x="138673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Google Shape;451;p72"/>
          <p:cNvSpPr/>
          <p:nvPr/>
        </p:nvSpPr>
        <p:spPr>
          <a:xfrm>
            <a:off x="234753" y="1816274"/>
            <a:ext cx="6324600" cy="3965066"/>
          </a:xfrm>
          <a:prstGeom prst="rect">
            <a:avLst/>
          </a:prstGeom>
          <a:noFill/>
          <a:ln w="76200" cap="flat" cmpd="sng">
            <a:solidFill>
              <a:srgbClr val="C7420D"/>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35" name="Google Shape;451;p72"/>
          <p:cNvSpPr/>
          <p:nvPr/>
        </p:nvSpPr>
        <p:spPr>
          <a:xfrm>
            <a:off x="4709939" y="2014350"/>
            <a:ext cx="4122374" cy="2070363"/>
          </a:xfrm>
          <a:prstGeom prst="rect">
            <a:avLst/>
          </a:prstGeom>
          <a:noFill/>
          <a:ln w="76200" cap="flat" cmpd="sng">
            <a:solidFill>
              <a:srgbClr val="C7420D"/>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25" name="TextBox 24"/>
          <p:cNvSpPr txBox="1"/>
          <p:nvPr/>
        </p:nvSpPr>
        <p:spPr>
          <a:xfrm>
            <a:off x="5950441" y="2100979"/>
            <a:ext cx="1740156" cy="369332"/>
          </a:xfrm>
          <a:prstGeom prst="rect">
            <a:avLst/>
          </a:prstGeom>
          <a:noFill/>
        </p:spPr>
        <p:txBody>
          <a:bodyPr wrap="none" rtlCol="0">
            <a:spAutoFit/>
          </a:bodyPr>
          <a:lstStyle/>
          <a:p>
            <a:r>
              <a:rPr lang="en-US" dirty="0" smtClean="0"/>
              <a:t>Very streamlined</a:t>
            </a:r>
            <a:endParaRPr lang="en-US" dirty="0"/>
          </a:p>
        </p:txBody>
      </p:sp>
      <p:sp>
        <p:nvSpPr>
          <p:cNvPr id="26" name="TextBox 25"/>
          <p:cNvSpPr txBox="1"/>
          <p:nvPr/>
        </p:nvSpPr>
        <p:spPr>
          <a:xfrm>
            <a:off x="3920737" y="5118009"/>
            <a:ext cx="744114" cy="369332"/>
          </a:xfrm>
          <a:prstGeom prst="rect">
            <a:avLst/>
          </a:prstGeom>
          <a:noFill/>
        </p:spPr>
        <p:txBody>
          <a:bodyPr wrap="none" rtlCol="0">
            <a:spAutoFit/>
          </a:bodyPr>
          <a:lstStyle/>
          <a:p>
            <a:r>
              <a:rPr lang="en-US" dirty="0" smtClean="0"/>
              <a:t>Chaos</a:t>
            </a:r>
            <a:endParaRPr lang="en-US" dirty="0"/>
          </a:p>
        </p:txBody>
      </p:sp>
      <p:sp>
        <p:nvSpPr>
          <p:cNvPr id="27"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9850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5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5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p:tgtEl>
                                          <p:spTgt spid="35"/>
                                        </p:tgtEl>
                                        <p:attrNameLst>
                                          <p:attrName>ppt_y</p:attrName>
                                        </p:attrNameLst>
                                      </p:cBhvr>
                                      <p:tavLst>
                                        <p:tav tm="0">
                                          <p:val>
                                            <p:strVal val="#ppt_y+1"/>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1"/>
                                          </p:val>
                                        </p:tav>
                                        <p:tav tm="100000">
                                          <p:val>
                                            <p:strVal val="#ppt_y"/>
                                          </p:val>
                                        </p:tav>
                                      </p:tavLst>
                                    </p:anim>
                                  </p:childTnLst>
                                </p:cTn>
                              </p:par>
                              <p:par>
                                <p:cTn id="52" presetID="1"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3" grpId="0" animBg="1"/>
      <p:bldP spid="35" grpId="0" animBg="1"/>
      <p:bldP spid="25" grpId="0"/>
      <p:bldP spid="25" grpId="1"/>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4" name="Google Shape;454;p72"/>
          <p:cNvSpPr/>
          <p:nvPr/>
        </p:nvSpPr>
        <p:spPr>
          <a:xfrm rot="-5400000">
            <a:off x="3315281" y="2793432"/>
            <a:ext cx="157391" cy="6318446"/>
          </a:xfrm>
          <a:prstGeom prst="leftBrace">
            <a:avLst>
              <a:gd name="adj1" fmla="val 8333"/>
              <a:gd name="adj2" fmla="val 50000"/>
            </a:avLst>
          </a:prstGeom>
          <a:noFill/>
          <a:ln w="25400" cap="flat" cmpd="sng">
            <a:solidFill>
              <a:srgbClr val="0067A4"/>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dk1"/>
              </a:solidFill>
              <a:latin typeface="Calibri"/>
              <a:ea typeface="Calibri"/>
              <a:cs typeface="Calibri"/>
              <a:sym typeface="Calibri"/>
            </a:endParaRPr>
          </a:p>
        </p:txBody>
      </p:sp>
      <p:sp>
        <p:nvSpPr>
          <p:cNvPr id="455" name="Google Shape;455;p72"/>
          <p:cNvSpPr/>
          <p:nvPr/>
        </p:nvSpPr>
        <p:spPr>
          <a:xfrm rot="-5400000">
            <a:off x="7782287" y="4739638"/>
            <a:ext cx="157392" cy="2467654"/>
          </a:xfrm>
          <a:prstGeom prst="leftBrace">
            <a:avLst>
              <a:gd name="adj1" fmla="val 8333"/>
              <a:gd name="adj2" fmla="val 50000"/>
            </a:avLst>
          </a:prstGeom>
          <a:noFill/>
          <a:ln w="25400" cap="flat" cmpd="sng">
            <a:solidFill>
              <a:srgbClr val="0067A4"/>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dk1"/>
              </a:solidFill>
              <a:latin typeface="Calibri"/>
              <a:ea typeface="Calibri"/>
              <a:cs typeface="Calibri"/>
              <a:sym typeface="Calibri"/>
            </a:endParaRPr>
          </a:p>
        </p:txBody>
      </p:sp>
      <p:sp>
        <p:nvSpPr>
          <p:cNvPr id="456" name="Google Shape;456;p72"/>
          <p:cNvSpPr txBox="1"/>
          <p:nvPr/>
        </p:nvSpPr>
        <p:spPr>
          <a:xfrm>
            <a:off x="1621728" y="6052162"/>
            <a:ext cx="3404843" cy="276999"/>
          </a:xfrm>
          <a:prstGeom prst="rect">
            <a:avLst/>
          </a:prstGeom>
          <a:noFill/>
          <a:ln>
            <a:noFill/>
          </a:ln>
        </p:spPr>
        <p:txBody>
          <a:bodyPr spcFirstLastPara="1" wrap="square" lIns="91425" tIns="45700" rIns="91425" bIns="45700" anchor="t" anchorCtr="0">
            <a:noAutofit/>
          </a:bodyPr>
          <a:lstStyle/>
          <a:p>
            <a:r>
              <a:rPr lang="en" dirty="0">
                <a:solidFill>
                  <a:schemeClr val="dk1"/>
                </a:solidFill>
                <a:latin typeface="Calibri"/>
                <a:ea typeface="Calibri"/>
                <a:cs typeface="Calibri"/>
                <a:sym typeface="Calibri"/>
              </a:rPr>
              <a:t>Outside of Central Administration!</a:t>
            </a:r>
            <a:endParaRPr dirty="0"/>
          </a:p>
        </p:txBody>
      </p:sp>
      <p:sp>
        <p:nvSpPr>
          <p:cNvPr id="457" name="Google Shape;457;p72"/>
          <p:cNvSpPr txBox="1"/>
          <p:nvPr/>
        </p:nvSpPr>
        <p:spPr>
          <a:xfrm>
            <a:off x="6996951" y="6052161"/>
            <a:ext cx="1621598" cy="276999"/>
          </a:xfrm>
          <a:prstGeom prst="rect">
            <a:avLst/>
          </a:prstGeom>
          <a:noFill/>
          <a:ln>
            <a:noFill/>
          </a:ln>
        </p:spPr>
        <p:txBody>
          <a:bodyPr spcFirstLastPara="1" wrap="square" lIns="91425" tIns="45700" rIns="91425" bIns="45700" anchor="t" anchorCtr="0">
            <a:noAutofit/>
          </a:bodyPr>
          <a:lstStyle/>
          <a:p>
            <a:r>
              <a:rPr lang="en" dirty="0">
                <a:solidFill>
                  <a:schemeClr val="dk1"/>
                </a:solidFill>
                <a:latin typeface="Calibri"/>
                <a:ea typeface="Calibri"/>
                <a:cs typeface="Calibri"/>
                <a:sym typeface="Calibri"/>
              </a:rPr>
              <a:t>Central Process</a:t>
            </a:r>
            <a:endParaRPr dirty="0"/>
          </a:p>
        </p:txBody>
      </p:sp>
      <p:sp>
        <p:nvSpPr>
          <p:cNvPr id="3" name="Rectangle 2"/>
          <p:cNvSpPr/>
          <p:nvPr/>
        </p:nvSpPr>
        <p:spPr>
          <a:xfrm>
            <a:off x="418425" y="3526267"/>
            <a:ext cx="1288888" cy="811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a:t>
            </a:r>
          </a:p>
          <a:p>
            <a:pPr algn="ctr"/>
            <a:r>
              <a:rPr lang="en-US" dirty="0" smtClean="0"/>
              <a:t>Need</a:t>
            </a:r>
          </a:p>
          <a:p>
            <a:pPr algn="ctr"/>
            <a:endParaRPr lang="en-US" dirty="0" smtClean="0"/>
          </a:p>
        </p:txBody>
      </p:sp>
      <p:sp>
        <p:nvSpPr>
          <p:cNvPr id="14" name="Rectangle 13"/>
          <p:cNvSpPr/>
          <p:nvPr/>
        </p:nvSpPr>
        <p:spPr>
          <a:xfrm>
            <a:off x="3971615" y="394966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 Process</a:t>
            </a:r>
            <a:endParaRPr lang="en-US" dirty="0"/>
          </a:p>
        </p:txBody>
      </p:sp>
      <p:sp>
        <p:nvSpPr>
          <p:cNvPr id="15" name="Rectangle 14"/>
          <p:cNvSpPr/>
          <p:nvPr/>
        </p:nvSpPr>
        <p:spPr>
          <a:xfrm>
            <a:off x="3831059" y="2697915"/>
            <a:ext cx="11955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r>
              <a:rPr lang="en-US" sz="1400" dirty="0" smtClean="0"/>
              <a:t>Approvals</a:t>
            </a:r>
            <a:endParaRPr lang="en-US" sz="1400" dirty="0"/>
          </a:p>
        </p:txBody>
      </p:sp>
      <p:sp>
        <p:nvSpPr>
          <p:cNvPr id="10" name="Google Shape;406;p70"/>
          <p:cNvSpPr txBox="1">
            <a:spLocks noGrp="1"/>
          </p:cNvSpPr>
          <p:nvPr>
            <p:ph type="title"/>
          </p:nvPr>
        </p:nvSpPr>
        <p:spPr>
          <a:xfrm>
            <a:off x="201232" y="1261235"/>
            <a:ext cx="8229600" cy="53697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09347A"/>
              </a:buClr>
              <a:buSzPts val="3959"/>
            </a:pPr>
            <a:r>
              <a:rPr lang="en-US" sz="4000" dirty="0" smtClean="0"/>
              <a:t>Working together on business process </a:t>
            </a:r>
            <a:br>
              <a:rPr lang="en-US" sz="4000" dirty="0" smtClean="0"/>
            </a:br>
            <a:endParaRPr dirty="0"/>
          </a:p>
        </p:txBody>
      </p:sp>
      <p:pic>
        <p:nvPicPr>
          <p:cNvPr id="8" name="Picture 7"/>
          <p:cNvPicPr>
            <a:picLocks noChangeAspect="1"/>
          </p:cNvPicPr>
          <p:nvPr/>
        </p:nvPicPr>
        <p:blipFill>
          <a:blip r:embed="rId3"/>
          <a:stretch>
            <a:fillRect/>
          </a:stretch>
        </p:blipFill>
        <p:spPr>
          <a:xfrm>
            <a:off x="541753" y="1969219"/>
            <a:ext cx="1079975" cy="1038801"/>
          </a:xfrm>
          <a:prstGeom prst="rect">
            <a:avLst/>
          </a:prstGeom>
        </p:spPr>
      </p:pic>
      <p:pic>
        <p:nvPicPr>
          <p:cNvPr id="19" name="Picture 18"/>
          <p:cNvPicPr>
            <a:picLocks noChangeAspect="1"/>
          </p:cNvPicPr>
          <p:nvPr/>
        </p:nvPicPr>
        <p:blipFill>
          <a:blip r:embed="rId4"/>
          <a:stretch>
            <a:fillRect/>
          </a:stretch>
        </p:blipFill>
        <p:spPr>
          <a:xfrm>
            <a:off x="7374542" y="3191745"/>
            <a:ext cx="1322947" cy="932769"/>
          </a:xfrm>
          <a:prstGeom prst="rect">
            <a:avLst/>
          </a:prstGeom>
        </p:spPr>
      </p:pic>
      <p:sp>
        <p:nvSpPr>
          <p:cNvPr id="34" name="Google Shape;451;p72"/>
          <p:cNvSpPr/>
          <p:nvPr/>
        </p:nvSpPr>
        <p:spPr>
          <a:xfrm>
            <a:off x="234752" y="1828800"/>
            <a:ext cx="8685581" cy="3952540"/>
          </a:xfrm>
          <a:prstGeom prst="rect">
            <a:avLst/>
          </a:prstGeom>
          <a:noFill/>
          <a:ln w="76200" cap="flat" cmpd="sng">
            <a:solidFill>
              <a:srgbClr val="C7420D"/>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25" name="TextBox 24"/>
          <p:cNvSpPr txBox="1"/>
          <p:nvPr/>
        </p:nvSpPr>
        <p:spPr>
          <a:xfrm>
            <a:off x="4354293" y="2089600"/>
            <a:ext cx="1740156" cy="369332"/>
          </a:xfrm>
          <a:prstGeom prst="rect">
            <a:avLst/>
          </a:prstGeom>
          <a:noFill/>
        </p:spPr>
        <p:txBody>
          <a:bodyPr wrap="none" rtlCol="0">
            <a:spAutoFit/>
          </a:bodyPr>
          <a:lstStyle/>
          <a:p>
            <a:r>
              <a:rPr lang="en-US" dirty="0" smtClean="0"/>
              <a:t>Very streamlined</a:t>
            </a:r>
            <a:endParaRPr lang="en-US" dirty="0"/>
          </a:p>
        </p:txBody>
      </p:sp>
      <p:cxnSp>
        <p:nvCxnSpPr>
          <p:cNvPr id="5" name="Straight Arrow Connector 4"/>
          <p:cNvCxnSpPr>
            <a:stCxn id="3" idx="3"/>
          </p:cNvCxnSpPr>
          <p:nvPr/>
        </p:nvCxnSpPr>
        <p:spPr>
          <a:xfrm flipV="1">
            <a:off x="1707313" y="3345367"/>
            <a:ext cx="2068699" cy="586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3"/>
            <a:endCxn id="14" idx="1"/>
          </p:cNvCxnSpPr>
          <p:nvPr/>
        </p:nvCxnSpPr>
        <p:spPr>
          <a:xfrm>
            <a:off x="1707313" y="3931994"/>
            <a:ext cx="2264302" cy="474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2"/>
            <a:endCxn id="14" idx="0"/>
          </p:cNvCxnSpPr>
          <p:nvPr/>
        </p:nvCxnSpPr>
        <p:spPr>
          <a:xfrm>
            <a:off x="4428815" y="3612315"/>
            <a:ext cx="0" cy="3373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19" idx="1"/>
          </p:cNvCxnSpPr>
          <p:nvPr/>
        </p:nvCxnSpPr>
        <p:spPr>
          <a:xfrm flipV="1">
            <a:off x="4886015" y="3658130"/>
            <a:ext cx="2488527" cy="748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9399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5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5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5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Boise State University</a:t>
            </a:r>
            <a:endParaRPr lang="en-US" dirty="0"/>
          </a:p>
        </p:txBody>
      </p:sp>
      <p:sp>
        <p:nvSpPr>
          <p:cNvPr id="6" name="Footer Placeholder 2">
            <a:extLst>
              <a:ext uri="{FF2B5EF4-FFF2-40B4-BE49-F238E27FC236}">
                <a16:creationId xmlns:a16="http://schemas.microsoft.com/office/drawing/2014/main" xmlns="" id="{3CDA409C-77CB-4952-A551-73D7296ADEF1}"/>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5130" b="5130"/>
          <a:stretch>
            <a:fillRect/>
          </a:stretch>
        </p:blipFill>
        <p:spPr/>
      </p:pic>
      <p:pic>
        <p:nvPicPr>
          <p:cNvPr id="7" name="Picture 6"/>
          <p:cNvPicPr>
            <a:picLocks noChangeAspect="1"/>
          </p:cNvPicPr>
          <p:nvPr/>
        </p:nvPicPr>
        <p:blipFill>
          <a:blip r:embed="rId4"/>
          <a:stretch>
            <a:fillRect/>
          </a:stretch>
        </p:blipFill>
        <p:spPr>
          <a:xfrm>
            <a:off x="6462761" y="4960138"/>
            <a:ext cx="2609850" cy="1752600"/>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3"/>
          <p:cNvSpPr txBox="1">
            <a:spLocks noGrp="1"/>
          </p:cNvSpPr>
          <p:nvPr>
            <p:ph type="title"/>
          </p:nvPr>
        </p:nvSpPr>
        <p:spPr>
          <a:xfrm>
            <a:off x="762000" y="967864"/>
            <a:ext cx="8229600" cy="5715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347A"/>
              </a:buClr>
              <a:buSzPts val="3959"/>
            </a:pPr>
            <a:r>
              <a:rPr lang="en" cap="none" dirty="0" smtClean="0">
                <a:solidFill>
                  <a:schemeClr val="tx1"/>
                </a:solidFill>
                <a:ea typeface="Calibri"/>
                <a:cs typeface="Calibri"/>
                <a:sym typeface="Calibri"/>
              </a:rPr>
              <a:t>BOISE STATE EXAMPLE</a:t>
            </a:r>
            <a:br>
              <a:rPr lang="en" cap="none" dirty="0" smtClean="0">
                <a:solidFill>
                  <a:schemeClr val="tx1"/>
                </a:solidFill>
                <a:ea typeface="Calibri"/>
                <a:cs typeface="Calibri"/>
                <a:sym typeface="Calibri"/>
              </a:rPr>
            </a:br>
            <a:r>
              <a:rPr lang="en" sz="3600" cap="none" dirty="0" smtClean="0">
                <a:solidFill>
                  <a:schemeClr val="tx1"/>
                </a:solidFill>
                <a:ea typeface="Calibri"/>
                <a:cs typeface="Calibri"/>
                <a:sym typeface="Calibri"/>
              </a:rPr>
              <a:t>Opportunity </a:t>
            </a:r>
            <a:r>
              <a:rPr lang="en" sz="3600" dirty="0">
                <a:solidFill>
                  <a:schemeClr val="tx1"/>
                </a:solidFill>
              </a:rPr>
              <a:t>F</a:t>
            </a:r>
            <a:r>
              <a:rPr lang="en" sz="3600" cap="none" dirty="0">
                <a:solidFill>
                  <a:schemeClr val="tx1"/>
                </a:solidFill>
                <a:ea typeface="Calibri"/>
                <a:cs typeface="Calibri"/>
                <a:sym typeface="Calibri"/>
              </a:rPr>
              <a:t>or </a:t>
            </a:r>
            <a:r>
              <a:rPr lang="en" sz="3600" dirty="0">
                <a:solidFill>
                  <a:schemeClr val="tx1"/>
                </a:solidFill>
              </a:rPr>
              <a:t>M</a:t>
            </a:r>
            <a:r>
              <a:rPr lang="en" sz="3600" cap="none" dirty="0">
                <a:solidFill>
                  <a:schemeClr val="tx1"/>
                </a:solidFill>
                <a:ea typeface="Calibri"/>
                <a:cs typeface="Calibri"/>
                <a:sym typeface="Calibri"/>
              </a:rPr>
              <a:t>eaningful </a:t>
            </a:r>
            <a:r>
              <a:rPr lang="en" sz="3600" dirty="0">
                <a:solidFill>
                  <a:schemeClr val="tx1"/>
                </a:solidFill>
              </a:rPr>
              <a:t>C</a:t>
            </a:r>
            <a:r>
              <a:rPr lang="en" sz="3600" cap="none" dirty="0">
                <a:solidFill>
                  <a:schemeClr val="tx1"/>
                </a:solidFill>
                <a:ea typeface="Calibri"/>
                <a:cs typeface="Calibri"/>
                <a:sym typeface="Calibri"/>
              </a:rPr>
              <a:t>hange…</a:t>
            </a:r>
            <a:endParaRPr sz="3600" dirty="0">
              <a:solidFill>
                <a:schemeClr val="tx1"/>
              </a:solidFill>
            </a:endParaRPr>
          </a:p>
        </p:txBody>
      </p:sp>
      <p:pic>
        <p:nvPicPr>
          <p:cNvPr id="464" name="Google Shape;464;p73"/>
          <p:cNvPicPr preferRelativeResize="0">
            <a:picLocks noGrp="1"/>
          </p:cNvPicPr>
          <p:nvPr>
            <p:ph type="body" idx="1"/>
          </p:nvPr>
        </p:nvPicPr>
        <p:blipFill rotWithShape="1">
          <a:blip r:embed="rId3">
            <a:alphaModFix/>
          </a:blip>
          <a:srcRect/>
          <a:stretch/>
        </p:blipFill>
        <p:spPr>
          <a:xfrm>
            <a:off x="152400" y="2114550"/>
            <a:ext cx="8839200" cy="3577800"/>
          </a:xfrm>
          <a:prstGeom prst="rect">
            <a:avLst/>
          </a:prstGeom>
          <a:noFill/>
          <a:ln>
            <a:noFill/>
          </a:ln>
        </p:spPr>
      </p:pic>
      <p:sp>
        <p:nvSpPr>
          <p:cNvPr id="465" name="Google Shape;465;p73"/>
          <p:cNvSpPr/>
          <p:nvPr/>
        </p:nvSpPr>
        <p:spPr>
          <a:xfrm>
            <a:off x="685800" y="2514600"/>
            <a:ext cx="3429000" cy="80010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466" name="Google Shape;466;p73"/>
          <p:cNvSpPr/>
          <p:nvPr/>
        </p:nvSpPr>
        <p:spPr>
          <a:xfrm>
            <a:off x="3635700" y="2310575"/>
            <a:ext cx="2514600" cy="685800"/>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r>
              <a:rPr lang="en" sz="1400" dirty="0">
                <a:solidFill>
                  <a:schemeClr val="lt1"/>
                </a:solidFill>
                <a:latin typeface="Calibri"/>
                <a:ea typeface="Calibri"/>
                <a:cs typeface="Calibri"/>
                <a:sym typeface="Calibri"/>
              </a:rPr>
              <a:t>Process of gathering request on internal  form or verbally may be </a:t>
            </a:r>
            <a:r>
              <a:rPr lang="en" sz="1400" b="1" dirty="0">
                <a:solidFill>
                  <a:srgbClr val="FF0000"/>
                </a:solidFill>
                <a:latin typeface="Calibri"/>
                <a:ea typeface="Calibri"/>
                <a:cs typeface="Calibri"/>
                <a:sym typeface="Calibri"/>
              </a:rPr>
              <a:t>eliminated</a:t>
            </a:r>
            <a:endParaRPr dirty="0"/>
          </a:p>
        </p:txBody>
      </p:sp>
      <p:sp>
        <p:nvSpPr>
          <p:cNvPr id="467" name="Google Shape;467;p73"/>
          <p:cNvSpPr/>
          <p:nvPr/>
        </p:nvSpPr>
        <p:spPr>
          <a:xfrm>
            <a:off x="2133600" y="3257550"/>
            <a:ext cx="2438400" cy="142875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468" name="Google Shape;468;p73"/>
          <p:cNvSpPr/>
          <p:nvPr/>
        </p:nvSpPr>
        <p:spPr>
          <a:xfrm>
            <a:off x="304800" y="3185126"/>
            <a:ext cx="1905000" cy="1257300"/>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r>
              <a:rPr lang="en" sz="1400">
                <a:solidFill>
                  <a:schemeClr val="lt1"/>
                </a:solidFill>
                <a:latin typeface="Calibri"/>
                <a:ea typeface="Calibri"/>
                <a:cs typeface="Calibri"/>
                <a:sym typeface="Calibri"/>
              </a:rPr>
              <a:t>Process of gathering supporting documentation, making copies and filing paper copies may be </a:t>
            </a:r>
            <a:r>
              <a:rPr lang="en" sz="1400" b="1">
                <a:solidFill>
                  <a:srgbClr val="FF0000"/>
                </a:solidFill>
                <a:latin typeface="Calibri"/>
                <a:ea typeface="Calibri"/>
                <a:cs typeface="Calibri"/>
                <a:sym typeface="Calibri"/>
              </a:rPr>
              <a:t>eliminated</a:t>
            </a:r>
            <a:endParaRPr dirty="0"/>
          </a:p>
        </p:txBody>
      </p:sp>
      <p:sp>
        <p:nvSpPr>
          <p:cNvPr id="469" name="Google Shape;469;p73"/>
          <p:cNvSpPr/>
          <p:nvPr/>
        </p:nvSpPr>
        <p:spPr>
          <a:xfrm>
            <a:off x="304800" y="4400550"/>
            <a:ext cx="3429000" cy="125730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470" name="Google Shape;470;p73"/>
          <p:cNvSpPr/>
          <p:nvPr/>
        </p:nvSpPr>
        <p:spPr>
          <a:xfrm>
            <a:off x="5029200" y="3571561"/>
            <a:ext cx="1714500" cy="48600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471" name="Google Shape;471;p73"/>
          <p:cNvSpPr/>
          <p:nvPr/>
        </p:nvSpPr>
        <p:spPr>
          <a:xfrm>
            <a:off x="4343400" y="4028761"/>
            <a:ext cx="1714500" cy="48600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472" name="Google Shape;472;p73"/>
          <p:cNvSpPr/>
          <p:nvPr/>
        </p:nvSpPr>
        <p:spPr>
          <a:xfrm>
            <a:off x="6750490" y="2686051"/>
            <a:ext cx="2057400" cy="656911"/>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r>
              <a:rPr lang="en" sz="1400" dirty="0">
                <a:solidFill>
                  <a:schemeClr val="lt1"/>
                </a:solidFill>
                <a:latin typeface="Calibri"/>
                <a:ea typeface="Calibri"/>
                <a:cs typeface="Calibri"/>
                <a:sym typeface="Calibri"/>
              </a:rPr>
              <a:t>Manual routing will be </a:t>
            </a:r>
            <a:r>
              <a:rPr lang="en" sz="1400" b="1" dirty="0">
                <a:solidFill>
                  <a:srgbClr val="FF0000"/>
                </a:solidFill>
                <a:latin typeface="Calibri"/>
                <a:ea typeface="Calibri"/>
                <a:cs typeface="Calibri"/>
                <a:sym typeface="Calibri"/>
              </a:rPr>
              <a:t>eliminated</a:t>
            </a:r>
            <a:endParaRPr dirty="0"/>
          </a:p>
        </p:txBody>
      </p:sp>
      <p:sp>
        <p:nvSpPr>
          <p:cNvPr id="473" name="Google Shape;473;p73"/>
          <p:cNvSpPr/>
          <p:nvPr/>
        </p:nvSpPr>
        <p:spPr>
          <a:xfrm>
            <a:off x="6531650" y="3429004"/>
            <a:ext cx="2068800" cy="1428600"/>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r>
              <a:rPr lang="en" sz="1400" dirty="0">
                <a:solidFill>
                  <a:schemeClr val="lt1"/>
                </a:solidFill>
                <a:latin typeface="Calibri"/>
                <a:ea typeface="Calibri"/>
                <a:cs typeface="Calibri"/>
                <a:sym typeface="Calibri"/>
              </a:rPr>
              <a:t>Transactions are auto-forwarded to UFS upon completion of approval workflow.  Manual routing </a:t>
            </a:r>
            <a:r>
              <a:rPr lang="en" sz="1400" b="1" dirty="0">
                <a:solidFill>
                  <a:srgbClr val="FF0000"/>
                </a:solidFill>
                <a:latin typeface="Calibri"/>
                <a:ea typeface="Calibri"/>
                <a:cs typeface="Calibri"/>
                <a:sym typeface="Calibri"/>
              </a:rPr>
              <a:t>eliminated</a:t>
            </a:r>
            <a:r>
              <a:rPr lang="en" sz="1400" dirty="0">
                <a:solidFill>
                  <a:schemeClr val="lt1"/>
                </a:solidFill>
                <a:latin typeface="Calibri"/>
                <a:ea typeface="Calibri"/>
                <a:cs typeface="Calibri"/>
                <a:sym typeface="Calibri"/>
              </a:rPr>
              <a:t>.</a:t>
            </a:r>
            <a:endParaRPr dirty="0"/>
          </a:p>
        </p:txBody>
      </p:sp>
      <p:sp>
        <p:nvSpPr>
          <p:cNvPr id="474" name="Google Shape;474;p73"/>
          <p:cNvSpPr/>
          <p:nvPr/>
        </p:nvSpPr>
        <p:spPr>
          <a:xfrm>
            <a:off x="3901850" y="4539224"/>
            <a:ext cx="2514600" cy="1113600"/>
          </a:xfrm>
          <a:prstGeom prst="rect">
            <a:avLst/>
          </a:prstGeom>
          <a:solidFill>
            <a:schemeClr val="accent1"/>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r>
              <a:rPr lang="en" sz="1400">
                <a:solidFill>
                  <a:schemeClr val="lt1"/>
                </a:solidFill>
                <a:latin typeface="Calibri"/>
                <a:ea typeface="Calibri"/>
                <a:cs typeface="Calibri"/>
                <a:sym typeface="Calibri"/>
              </a:rPr>
              <a:t>Transparency of transaction status may </a:t>
            </a:r>
            <a:r>
              <a:rPr lang="en" sz="1400" b="1">
                <a:solidFill>
                  <a:srgbClr val="FF0000"/>
                </a:solidFill>
                <a:latin typeface="Calibri"/>
                <a:ea typeface="Calibri"/>
                <a:cs typeface="Calibri"/>
                <a:sym typeface="Calibri"/>
              </a:rPr>
              <a:t>eliminate</a:t>
            </a:r>
            <a:r>
              <a:rPr lang="en" sz="1400">
                <a:solidFill>
                  <a:schemeClr val="lt1"/>
                </a:solidFill>
                <a:latin typeface="Calibri"/>
                <a:ea typeface="Calibri"/>
                <a:cs typeface="Calibri"/>
                <a:sym typeface="Calibri"/>
              </a:rPr>
              <a:t> need for notation in shadow systems and </a:t>
            </a:r>
            <a:r>
              <a:rPr lang="en" sz="1400" b="1">
                <a:solidFill>
                  <a:srgbClr val="FF0000"/>
                </a:solidFill>
                <a:latin typeface="Calibri"/>
                <a:ea typeface="Calibri"/>
                <a:cs typeface="Calibri"/>
                <a:sym typeface="Calibri"/>
              </a:rPr>
              <a:t>eliminates</a:t>
            </a:r>
            <a:r>
              <a:rPr lang="en" sz="1400">
                <a:solidFill>
                  <a:schemeClr val="lt1"/>
                </a:solidFill>
                <a:latin typeface="Calibri"/>
                <a:ea typeface="Calibri"/>
                <a:cs typeface="Calibri"/>
                <a:sym typeface="Calibri"/>
              </a:rPr>
              <a:t> need to contact UFS for status.</a:t>
            </a:r>
            <a:endParaRPr dirty="0"/>
          </a:p>
        </p:txBody>
      </p:sp>
      <p:sp>
        <p:nvSpPr>
          <p:cNvPr id="1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66682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500"/>
                                        <p:tgtEl>
                                          <p:spTgt spid="46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 calcmode="lin" valueType="num">
                                      <p:cBhvr additive="base">
                                        <p:cTn id="12" dur="500"/>
                                        <p:tgtEl>
                                          <p:spTgt spid="465"/>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69"/>
                                        </p:tgtEl>
                                        <p:attrNameLst>
                                          <p:attrName>style.visibility</p:attrName>
                                        </p:attrNameLst>
                                      </p:cBhvr>
                                      <p:to>
                                        <p:strVal val="visible"/>
                                      </p:to>
                                    </p:set>
                                    <p:anim calcmode="lin" valueType="num">
                                      <p:cBhvr additive="base">
                                        <p:cTn id="16" dur="500"/>
                                        <p:tgtEl>
                                          <p:spTgt spid="46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66"/>
                                        </p:tgtEl>
                                        <p:attrNameLst>
                                          <p:attrName>style.visibility</p:attrName>
                                        </p:attrNameLst>
                                      </p:cBhvr>
                                      <p:to>
                                        <p:strVal val="visible"/>
                                      </p:to>
                                    </p:set>
                                    <p:animEffect transition="in" filter="fade">
                                      <p:cBhvr>
                                        <p:cTn id="20" dur="500"/>
                                        <p:tgtEl>
                                          <p:spTgt spid="466"/>
                                        </p:tgtEl>
                                      </p:cBhvr>
                                    </p:animEffect>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467"/>
                                        </p:tgtEl>
                                        <p:attrNameLst>
                                          <p:attrName>style.visibility</p:attrName>
                                        </p:attrNameLst>
                                      </p:cBhvr>
                                      <p:to>
                                        <p:strVal val="visible"/>
                                      </p:to>
                                    </p:set>
                                    <p:anim calcmode="lin" valueType="num">
                                      <p:cBhvr additive="base">
                                        <p:cTn id="24" dur="500"/>
                                        <p:tgtEl>
                                          <p:spTgt spid="46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68"/>
                                        </p:tgtEl>
                                        <p:attrNameLst>
                                          <p:attrName>style.visibility</p:attrName>
                                        </p:attrNameLst>
                                      </p:cBhvr>
                                      <p:to>
                                        <p:strVal val="visible"/>
                                      </p:to>
                                    </p:set>
                                    <p:animEffect transition="in" filter="fade">
                                      <p:cBhvr>
                                        <p:cTn id="28" dur="500"/>
                                        <p:tgtEl>
                                          <p:spTgt spid="468"/>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74"/>
                                        </p:tgtEl>
                                        <p:attrNameLst>
                                          <p:attrName>style.visibility</p:attrName>
                                        </p:attrNameLst>
                                      </p:cBhvr>
                                      <p:to>
                                        <p:strVal val="visible"/>
                                      </p:to>
                                    </p:set>
                                    <p:animEffect transition="in" filter="fade">
                                      <p:cBhvr>
                                        <p:cTn id="32" dur="500"/>
                                        <p:tgtEl>
                                          <p:spTgt spid="474"/>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70"/>
                                        </p:tgtEl>
                                        <p:attrNameLst>
                                          <p:attrName>style.visibility</p:attrName>
                                        </p:attrNameLst>
                                      </p:cBhvr>
                                      <p:to>
                                        <p:strVal val="visible"/>
                                      </p:to>
                                    </p:set>
                                    <p:anim calcmode="lin" valueType="num">
                                      <p:cBhvr additive="base">
                                        <p:cTn id="36" dur="500"/>
                                        <p:tgtEl>
                                          <p:spTgt spid="470"/>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72"/>
                                        </p:tgtEl>
                                        <p:attrNameLst>
                                          <p:attrName>style.visibility</p:attrName>
                                        </p:attrNameLst>
                                      </p:cBhvr>
                                      <p:to>
                                        <p:strVal val="visible"/>
                                      </p:to>
                                    </p:set>
                                    <p:animEffect transition="in" filter="fade">
                                      <p:cBhvr>
                                        <p:cTn id="40" dur="500"/>
                                        <p:tgtEl>
                                          <p:spTgt spid="472"/>
                                        </p:tgtEl>
                                      </p:cBhvr>
                                    </p:animEffect>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471"/>
                                        </p:tgtEl>
                                        <p:attrNameLst>
                                          <p:attrName>style.visibility</p:attrName>
                                        </p:attrNameLst>
                                      </p:cBhvr>
                                      <p:to>
                                        <p:strVal val="visible"/>
                                      </p:to>
                                    </p:set>
                                    <p:anim calcmode="lin" valueType="num">
                                      <p:cBhvr additive="base">
                                        <p:cTn id="44" dur="500"/>
                                        <p:tgtEl>
                                          <p:spTgt spid="471"/>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473"/>
                                        </p:tgtEl>
                                        <p:attrNameLst>
                                          <p:attrName>style.visibility</p:attrName>
                                        </p:attrNameLst>
                                      </p:cBhvr>
                                      <p:to>
                                        <p:strVal val="visible"/>
                                      </p:to>
                                    </p:set>
                                    <p:animEffect transition="in" filter="fade">
                                      <p:cBhvr>
                                        <p:cTn id="48"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0"/>
          <p:cNvSpPr txBox="1">
            <a:spLocks noGrp="1"/>
          </p:cNvSpPr>
          <p:nvPr>
            <p:ph type="title"/>
          </p:nvPr>
        </p:nvSpPr>
        <p:spPr>
          <a:xfrm>
            <a:off x="866922" y="1054639"/>
            <a:ext cx="8229600" cy="536972"/>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347A"/>
              </a:buClr>
              <a:buSzPts val="3959"/>
            </a:pPr>
            <a:r>
              <a:rPr lang="en-US" sz="4000" dirty="0"/>
              <a:t>Change </a:t>
            </a:r>
            <a:r>
              <a:rPr lang="en-US" sz="4000" dirty="0" smtClean="0"/>
              <a:t>Management</a:t>
            </a:r>
            <a:br>
              <a:rPr lang="en-US" sz="4000" dirty="0" smtClean="0"/>
            </a:br>
            <a:r>
              <a:rPr lang="en" sz="3600" cap="none" dirty="0" smtClean="0">
                <a:solidFill>
                  <a:schemeClr val="tx1"/>
                </a:solidFill>
                <a:ea typeface="Calibri"/>
                <a:cs typeface="Calibri"/>
                <a:sym typeface="Calibri"/>
              </a:rPr>
              <a:t>First…The </a:t>
            </a:r>
            <a:r>
              <a:rPr lang="en" sz="3600" cap="none" dirty="0">
                <a:solidFill>
                  <a:schemeClr val="tx1"/>
                </a:solidFill>
                <a:ea typeface="Calibri"/>
                <a:cs typeface="Calibri"/>
                <a:sym typeface="Calibri"/>
              </a:rPr>
              <a:t>Traditional Approach</a:t>
            </a:r>
            <a:endParaRPr sz="3600" dirty="0">
              <a:solidFill>
                <a:schemeClr val="tx1"/>
              </a:solidFill>
            </a:endParaRPr>
          </a:p>
        </p:txBody>
      </p:sp>
      <p:sp>
        <p:nvSpPr>
          <p:cNvPr id="407" name="Google Shape;407;p70"/>
          <p:cNvSpPr txBox="1">
            <a:spLocks noGrp="1"/>
          </p:cNvSpPr>
          <p:nvPr>
            <p:ph type="body" idx="1"/>
          </p:nvPr>
        </p:nvSpPr>
        <p:spPr>
          <a:xfrm>
            <a:off x="228600" y="2114550"/>
            <a:ext cx="8686800" cy="3337322"/>
          </a:xfrm>
          <a:prstGeom prst="rect">
            <a:avLst/>
          </a:prstGeom>
          <a:noFill/>
          <a:ln>
            <a:noFill/>
          </a:ln>
        </p:spPr>
        <p:txBody>
          <a:bodyPr spcFirstLastPara="1" vert="horz" wrap="square" lIns="91425" tIns="45700" rIns="91425" bIns="45700" rtlCol="0" anchor="t" anchorCtr="0">
            <a:noAutofit/>
          </a:bodyPr>
          <a:lstStyle/>
          <a:p>
            <a:pPr marL="342900" indent="-139700">
              <a:spcBef>
                <a:spcPts val="0"/>
              </a:spcBef>
              <a:spcAft>
                <a:spcPts val="0"/>
              </a:spcAft>
              <a:buClr>
                <a:srgbClr val="30302C"/>
              </a:buClr>
              <a:buSzPts val="3200"/>
              <a:buNone/>
            </a:pPr>
            <a:endParaRPr sz="3200" dirty="0">
              <a:solidFill>
                <a:srgbClr val="30302C"/>
              </a:solidFill>
              <a:latin typeface="Calibri"/>
              <a:ea typeface="Calibri"/>
              <a:cs typeface="Calibri"/>
              <a:sym typeface="Calibri"/>
            </a:endParaRPr>
          </a:p>
          <a:p>
            <a:pPr marL="342900" indent="-139700">
              <a:spcBef>
                <a:spcPts val="640"/>
              </a:spcBef>
              <a:spcAft>
                <a:spcPts val="0"/>
              </a:spcAft>
              <a:buClr>
                <a:srgbClr val="30302C"/>
              </a:buClr>
              <a:buSzPts val="3200"/>
              <a:buNone/>
            </a:pPr>
            <a:endParaRPr sz="3200" b="1" dirty="0">
              <a:solidFill>
                <a:srgbClr val="30302C"/>
              </a:solidFill>
              <a:latin typeface="Calibri"/>
              <a:ea typeface="Calibri"/>
              <a:cs typeface="Calibri"/>
              <a:sym typeface="Calibri"/>
            </a:endParaRPr>
          </a:p>
          <a:p>
            <a:pPr marL="342900" indent="-139700">
              <a:spcBef>
                <a:spcPts val="640"/>
              </a:spcBef>
              <a:spcAft>
                <a:spcPts val="0"/>
              </a:spcAft>
              <a:buClr>
                <a:srgbClr val="30302C"/>
              </a:buClr>
              <a:buSzPts val="3200"/>
              <a:buNone/>
            </a:pPr>
            <a:endParaRPr sz="3200" dirty="0">
              <a:solidFill>
                <a:srgbClr val="30302C"/>
              </a:solidFill>
              <a:latin typeface="Calibri"/>
              <a:ea typeface="Calibri"/>
              <a:cs typeface="Calibri"/>
              <a:sym typeface="Calibri"/>
            </a:endParaRPr>
          </a:p>
          <a:p>
            <a:pPr marL="0" indent="0">
              <a:spcBef>
                <a:spcPts val="640"/>
              </a:spcBef>
              <a:spcAft>
                <a:spcPts val="0"/>
              </a:spcAft>
              <a:buClr>
                <a:srgbClr val="30302C"/>
              </a:buClr>
              <a:buSzPts val="3200"/>
              <a:buNone/>
            </a:pPr>
            <a:endParaRPr sz="3200" dirty="0">
              <a:solidFill>
                <a:srgbClr val="30302C"/>
              </a:solidFill>
              <a:latin typeface="Calibri"/>
              <a:ea typeface="Calibri"/>
              <a:cs typeface="Calibri"/>
              <a:sym typeface="Calibri"/>
            </a:endParaRPr>
          </a:p>
          <a:p>
            <a:pPr marL="0" indent="0">
              <a:spcBef>
                <a:spcPts val="640"/>
              </a:spcBef>
              <a:spcAft>
                <a:spcPts val="0"/>
              </a:spcAft>
              <a:buClr>
                <a:srgbClr val="30302C"/>
              </a:buClr>
              <a:buSzPts val="3200"/>
              <a:buNone/>
            </a:pPr>
            <a:endParaRPr sz="3200" dirty="0">
              <a:solidFill>
                <a:srgbClr val="30302C"/>
              </a:solidFill>
              <a:latin typeface="Calibri"/>
              <a:ea typeface="Calibri"/>
              <a:cs typeface="Calibri"/>
              <a:sym typeface="Calibri"/>
            </a:endParaRPr>
          </a:p>
          <a:p>
            <a:pPr marL="342900" indent="-139700">
              <a:spcBef>
                <a:spcPts val="640"/>
              </a:spcBef>
              <a:spcAft>
                <a:spcPts val="0"/>
              </a:spcAft>
              <a:buClr>
                <a:srgbClr val="30302C"/>
              </a:buClr>
              <a:buSzPts val="3200"/>
              <a:buNone/>
            </a:pPr>
            <a:endParaRPr sz="3200" dirty="0">
              <a:solidFill>
                <a:srgbClr val="30302C"/>
              </a:solidFill>
              <a:latin typeface="Calibri"/>
              <a:ea typeface="Calibri"/>
              <a:cs typeface="Calibri"/>
              <a:sym typeface="Calibri"/>
            </a:endParaRPr>
          </a:p>
          <a:p>
            <a:pPr marL="0" indent="0">
              <a:spcBef>
                <a:spcPts val="480"/>
              </a:spcBef>
              <a:spcAft>
                <a:spcPts val="0"/>
              </a:spcAft>
              <a:buClr>
                <a:srgbClr val="30302C"/>
              </a:buClr>
              <a:buSzPts val="2400"/>
              <a:buNone/>
            </a:pPr>
            <a:endParaRPr sz="2400" dirty="0">
              <a:solidFill>
                <a:srgbClr val="30302C"/>
              </a:solidFill>
              <a:latin typeface="Calibri"/>
              <a:ea typeface="Calibri"/>
              <a:cs typeface="Calibri"/>
              <a:sym typeface="Calibri"/>
            </a:endParaRPr>
          </a:p>
          <a:p>
            <a:pPr marL="0" indent="0">
              <a:spcBef>
                <a:spcPts val="480"/>
              </a:spcBef>
              <a:spcAft>
                <a:spcPts val="0"/>
              </a:spcAft>
              <a:buClr>
                <a:srgbClr val="30302C"/>
              </a:buClr>
              <a:buSzPts val="2400"/>
              <a:buNone/>
            </a:pPr>
            <a:endParaRPr sz="2400" dirty="0">
              <a:solidFill>
                <a:srgbClr val="30302C"/>
              </a:solidFill>
              <a:latin typeface="Calibri"/>
              <a:ea typeface="Calibri"/>
              <a:cs typeface="Calibri"/>
              <a:sym typeface="Calibri"/>
            </a:endParaRPr>
          </a:p>
          <a:p>
            <a:pPr marL="0" indent="0">
              <a:spcBef>
                <a:spcPts val="480"/>
              </a:spcBef>
              <a:spcAft>
                <a:spcPts val="0"/>
              </a:spcAft>
              <a:buClr>
                <a:srgbClr val="30302C"/>
              </a:buClr>
              <a:buSzPts val="2400"/>
              <a:buNone/>
            </a:pPr>
            <a:endParaRPr sz="2400" dirty="0">
              <a:solidFill>
                <a:srgbClr val="30302C"/>
              </a:solidFill>
              <a:latin typeface="Calibri"/>
              <a:ea typeface="Calibri"/>
              <a:cs typeface="Calibri"/>
              <a:sym typeface="Calibri"/>
            </a:endParaRPr>
          </a:p>
          <a:p>
            <a:pPr marL="0" indent="0">
              <a:spcBef>
                <a:spcPts val="480"/>
              </a:spcBef>
              <a:spcAft>
                <a:spcPts val="0"/>
              </a:spcAft>
              <a:buClr>
                <a:srgbClr val="30302C"/>
              </a:buClr>
              <a:buSzPts val="2400"/>
              <a:buNone/>
            </a:pPr>
            <a:endParaRPr sz="2400" dirty="0">
              <a:solidFill>
                <a:srgbClr val="30302C"/>
              </a:solidFill>
              <a:latin typeface="Calibri"/>
              <a:ea typeface="Calibri"/>
              <a:cs typeface="Calibri"/>
              <a:sym typeface="Calibri"/>
            </a:endParaRPr>
          </a:p>
        </p:txBody>
      </p:sp>
      <p:pic>
        <p:nvPicPr>
          <p:cNvPr id="408" name="Google Shape;408;p70" descr="C:\Users\Jmartind\AppData\Local\Microsoft\Windows\Temporary Internet Files\Content.IE5\Z35NSO9U\our%2520team[1].jpg"/>
          <p:cNvPicPr preferRelativeResize="0"/>
          <p:nvPr/>
        </p:nvPicPr>
        <p:blipFill rotWithShape="1">
          <a:blip r:embed="rId3">
            <a:alphaModFix/>
          </a:blip>
          <a:srcRect/>
          <a:stretch/>
        </p:blipFill>
        <p:spPr>
          <a:xfrm>
            <a:off x="381000" y="1943100"/>
            <a:ext cx="1981200" cy="1485900"/>
          </a:xfrm>
          <a:prstGeom prst="rect">
            <a:avLst/>
          </a:prstGeom>
          <a:noFill/>
          <a:ln>
            <a:noFill/>
          </a:ln>
        </p:spPr>
      </p:pic>
      <p:pic>
        <p:nvPicPr>
          <p:cNvPr id="409" name="Google Shape;409;p70" descr="C:\Users\Jmartind\AppData\Local\Microsoft\Windows\Temporary Internet Files\Content.IE5\Z35NSO9U\superchick_megaphone_logo_hi[1].jpg"/>
          <p:cNvPicPr preferRelativeResize="0"/>
          <p:nvPr/>
        </p:nvPicPr>
        <p:blipFill rotWithShape="1">
          <a:blip r:embed="rId4">
            <a:alphaModFix/>
          </a:blip>
          <a:srcRect/>
          <a:stretch/>
        </p:blipFill>
        <p:spPr>
          <a:xfrm>
            <a:off x="6377391" y="2228850"/>
            <a:ext cx="820674" cy="1081278"/>
          </a:xfrm>
          <a:prstGeom prst="rect">
            <a:avLst/>
          </a:prstGeom>
          <a:noFill/>
          <a:ln>
            <a:noFill/>
          </a:ln>
        </p:spPr>
      </p:pic>
      <p:pic>
        <p:nvPicPr>
          <p:cNvPr id="410" name="Google Shape;410;p70" descr="C:\Users\Jmartind\AppData\Local\Microsoft\Windows\Temporary Internet Files\Content.IE5\33VFGVC5\training-icon[1].png"/>
          <p:cNvPicPr preferRelativeResize="0"/>
          <p:nvPr/>
        </p:nvPicPr>
        <p:blipFill rotWithShape="1">
          <a:blip r:embed="rId5">
            <a:alphaModFix/>
          </a:blip>
          <a:srcRect/>
          <a:stretch/>
        </p:blipFill>
        <p:spPr>
          <a:xfrm>
            <a:off x="2362200" y="3958799"/>
            <a:ext cx="1543050" cy="1200150"/>
          </a:xfrm>
          <a:prstGeom prst="rect">
            <a:avLst/>
          </a:prstGeom>
          <a:noFill/>
          <a:ln>
            <a:noFill/>
          </a:ln>
        </p:spPr>
      </p:pic>
      <p:pic>
        <p:nvPicPr>
          <p:cNvPr id="411" name="Google Shape;411;p70" descr="C:\Users\Jmartind\AppData\Local\Microsoft\Windows\Temporary Internet Files\Content.IE5\3E8H8D8N\ready-set-go[1].jpg"/>
          <p:cNvPicPr preferRelativeResize="0"/>
          <p:nvPr/>
        </p:nvPicPr>
        <p:blipFill rotWithShape="1">
          <a:blip r:embed="rId6">
            <a:alphaModFix/>
          </a:blip>
          <a:srcRect/>
          <a:stretch/>
        </p:blipFill>
        <p:spPr>
          <a:xfrm>
            <a:off x="6477001" y="4057650"/>
            <a:ext cx="1647165" cy="1240864"/>
          </a:xfrm>
          <a:prstGeom prst="rect">
            <a:avLst/>
          </a:prstGeom>
          <a:noFill/>
          <a:ln>
            <a:noFill/>
          </a:ln>
        </p:spPr>
      </p:pic>
      <p:sp>
        <p:nvSpPr>
          <p:cNvPr id="412" name="Google Shape;412;p70"/>
          <p:cNvSpPr txBox="1"/>
          <p:nvPr/>
        </p:nvSpPr>
        <p:spPr>
          <a:xfrm>
            <a:off x="866922" y="3314700"/>
            <a:ext cx="1698478" cy="484748"/>
          </a:xfrm>
          <a:prstGeom prst="rect">
            <a:avLst/>
          </a:prstGeom>
          <a:noFill/>
          <a:ln>
            <a:noFill/>
          </a:ln>
        </p:spPr>
        <p:txBody>
          <a:bodyPr spcFirstLastPara="1" wrap="square" lIns="91425" tIns="45700" rIns="91425" bIns="45700" anchor="t" anchorCtr="0">
            <a:noAutofit/>
          </a:bodyPr>
          <a:lstStyle/>
          <a:p>
            <a:r>
              <a:rPr lang="en">
                <a:solidFill>
                  <a:schemeClr val="dk1"/>
                </a:solidFill>
                <a:latin typeface="Calibri"/>
                <a:ea typeface="Calibri"/>
                <a:cs typeface="Calibri"/>
                <a:sym typeface="Calibri"/>
              </a:rPr>
              <a:t>Project Team </a:t>
            </a:r>
            <a:endParaRPr dirty="0"/>
          </a:p>
          <a:p>
            <a:r>
              <a:rPr lang="en">
                <a:solidFill>
                  <a:schemeClr val="dk1"/>
                </a:solidFill>
                <a:latin typeface="Calibri"/>
                <a:ea typeface="Calibri"/>
                <a:cs typeface="Calibri"/>
                <a:sym typeface="Calibri"/>
              </a:rPr>
              <a:t>makes decisions</a:t>
            </a:r>
            <a:endParaRPr dirty="0"/>
          </a:p>
        </p:txBody>
      </p:sp>
      <p:sp>
        <p:nvSpPr>
          <p:cNvPr id="413" name="Google Shape;413;p70"/>
          <p:cNvSpPr txBox="1"/>
          <p:nvPr/>
        </p:nvSpPr>
        <p:spPr>
          <a:xfrm>
            <a:off x="5942256" y="3437752"/>
            <a:ext cx="2515945" cy="276999"/>
          </a:xfrm>
          <a:prstGeom prst="rect">
            <a:avLst/>
          </a:prstGeom>
          <a:noFill/>
          <a:ln>
            <a:noFill/>
          </a:ln>
        </p:spPr>
        <p:txBody>
          <a:bodyPr spcFirstLastPara="1" wrap="square" lIns="91425" tIns="45700" rIns="91425" bIns="45700" anchor="t" anchorCtr="0">
            <a:noAutofit/>
          </a:bodyPr>
          <a:lstStyle/>
          <a:p>
            <a:r>
              <a:rPr lang="en">
                <a:solidFill>
                  <a:schemeClr val="dk1"/>
                </a:solidFill>
                <a:latin typeface="Calibri"/>
                <a:ea typeface="Calibri"/>
                <a:cs typeface="Calibri"/>
                <a:sym typeface="Calibri"/>
              </a:rPr>
              <a:t>Communicate to campus</a:t>
            </a:r>
            <a:endParaRPr dirty="0"/>
          </a:p>
        </p:txBody>
      </p:sp>
      <p:sp>
        <p:nvSpPr>
          <p:cNvPr id="414" name="Google Shape;414;p70"/>
          <p:cNvSpPr txBox="1"/>
          <p:nvPr/>
        </p:nvSpPr>
        <p:spPr>
          <a:xfrm>
            <a:off x="1064712" y="5321334"/>
            <a:ext cx="4359058" cy="276999"/>
          </a:xfrm>
          <a:prstGeom prst="rect">
            <a:avLst/>
          </a:prstGeom>
          <a:noFill/>
          <a:ln>
            <a:noFill/>
          </a:ln>
        </p:spPr>
        <p:txBody>
          <a:bodyPr spcFirstLastPara="1" wrap="square" lIns="91425" tIns="45700" rIns="91425" bIns="45700" anchor="t" anchorCtr="0">
            <a:noAutofit/>
          </a:bodyPr>
          <a:lstStyle/>
          <a:p>
            <a:r>
              <a:rPr lang="en" dirty="0">
                <a:solidFill>
                  <a:schemeClr val="dk1"/>
                </a:solidFill>
                <a:latin typeface="Calibri"/>
                <a:ea typeface="Calibri"/>
                <a:cs typeface="Calibri"/>
                <a:sym typeface="Calibri"/>
              </a:rPr>
              <a:t>Conduct training 2 weeks before </a:t>
            </a:r>
            <a:r>
              <a:rPr lang="en" dirty="0" smtClean="0">
                <a:solidFill>
                  <a:schemeClr val="dk1"/>
                </a:solidFill>
                <a:latin typeface="Calibri"/>
                <a:ea typeface="Calibri"/>
                <a:cs typeface="Calibri"/>
                <a:sym typeface="Calibri"/>
              </a:rPr>
              <a:t>Go-Live</a:t>
            </a:r>
            <a:endParaRPr dirty="0"/>
          </a:p>
        </p:txBody>
      </p:sp>
      <p:cxnSp>
        <p:nvCxnSpPr>
          <p:cNvPr id="415" name="Google Shape;415;p70"/>
          <p:cNvCxnSpPr/>
          <p:nvPr/>
        </p:nvCxnSpPr>
        <p:spPr>
          <a:xfrm>
            <a:off x="3048000" y="2769489"/>
            <a:ext cx="3200400" cy="0"/>
          </a:xfrm>
          <a:prstGeom prst="straightConnector1">
            <a:avLst/>
          </a:prstGeom>
          <a:noFill/>
          <a:ln w="76200" cap="flat" cmpd="sng">
            <a:solidFill>
              <a:srgbClr val="C00000"/>
            </a:solidFill>
            <a:prstDash val="solid"/>
            <a:round/>
            <a:headEnd type="none" w="sm" len="sm"/>
            <a:tailEnd type="stealth" w="med" len="med"/>
          </a:ln>
        </p:spPr>
      </p:cxnSp>
      <p:cxnSp>
        <p:nvCxnSpPr>
          <p:cNvPr id="416" name="Google Shape;416;p70"/>
          <p:cNvCxnSpPr/>
          <p:nvPr/>
        </p:nvCxnSpPr>
        <p:spPr>
          <a:xfrm flipH="1">
            <a:off x="4648200" y="3771900"/>
            <a:ext cx="1981200" cy="571500"/>
          </a:xfrm>
          <a:prstGeom prst="straightConnector1">
            <a:avLst/>
          </a:prstGeom>
          <a:noFill/>
          <a:ln w="76200" cap="flat" cmpd="sng">
            <a:solidFill>
              <a:srgbClr val="C00000"/>
            </a:solidFill>
            <a:prstDash val="solid"/>
            <a:round/>
            <a:headEnd type="none" w="sm" len="sm"/>
            <a:tailEnd type="stealth" w="med" len="med"/>
          </a:ln>
        </p:spPr>
      </p:cxnSp>
      <p:cxnSp>
        <p:nvCxnSpPr>
          <p:cNvPr id="417" name="Google Shape;417;p70"/>
          <p:cNvCxnSpPr/>
          <p:nvPr/>
        </p:nvCxnSpPr>
        <p:spPr>
          <a:xfrm>
            <a:off x="4495800" y="4743450"/>
            <a:ext cx="2133600" cy="0"/>
          </a:xfrm>
          <a:prstGeom prst="straightConnector1">
            <a:avLst/>
          </a:prstGeom>
          <a:noFill/>
          <a:ln w="76200" cap="flat" cmpd="sng">
            <a:solidFill>
              <a:srgbClr val="C00000"/>
            </a:solidFill>
            <a:prstDash val="solid"/>
            <a:round/>
            <a:headEnd type="none" w="sm" len="sm"/>
            <a:tailEnd type="stealth" w="med" len="med"/>
          </a:ln>
        </p:spPr>
      </p:cxnSp>
      <p:sp>
        <p:nvSpPr>
          <p:cNvPr id="2" name="Rectangle 1"/>
          <p:cNvSpPr/>
          <p:nvPr/>
        </p:nvSpPr>
        <p:spPr>
          <a:xfrm>
            <a:off x="3493628" y="3244334"/>
            <a:ext cx="184731" cy="369332"/>
          </a:xfrm>
          <a:prstGeom prst="rect">
            <a:avLst/>
          </a:prstGeom>
        </p:spPr>
        <p:txBody>
          <a:bodyPr wrap="none">
            <a:spAutoFit/>
          </a:bodyPr>
          <a:lstStyle/>
          <a:p>
            <a:endParaRPr lang="en-US" dirty="0"/>
          </a:p>
        </p:txBody>
      </p:sp>
      <p:sp>
        <p:nvSpPr>
          <p:cNvPr id="17"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408870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additive="base">
                                        <p:cTn id="7" dur="500"/>
                                        <p:tgtEl>
                                          <p:spTgt spid="40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12"/>
                                        </p:tgtEl>
                                        <p:attrNameLst>
                                          <p:attrName>style.visibility</p:attrName>
                                        </p:attrNameLst>
                                      </p:cBhvr>
                                      <p:to>
                                        <p:strVal val="visible"/>
                                      </p:to>
                                    </p:set>
                                    <p:anim calcmode="lin" valueType="num">
                                      <p:cBhvr additive="base">
                                        <p:cTn id="10" dur="500"/>
                                        <p:tgtEl>
                                          <p:spTgt spid="4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5"/>
                                        </p:tgtEl>
                                        <p:attrNameLst>
                                          <p:attrName>style.visibility</p:attrName>
                                        </p:attrNameLst>
                                      </p:cBhvr>
                                      <p:to>
                                        <p:strVal val="visible"/>
                                      </p:to>
                                    </p:set>
                                    <p:animEffect transition="in" filter="fade">
                                      <p:cBhvr>
                                        <p:cTn id="15" dur="1000"/>
                                        <p:tgtEl>
                                          <p:spTgt spid="415"/>
                                        </p:tgtEl>
                                      </p:cBhvr>
                                    </p:animEffect>
                                  </p:childTnLst>
                                </p:cTn>
                              </p:par>
                              <p:par>
                                <p:cTn id="16" presetID="10" presetClass="entr" presetSubtype="0" fill="hold" nodeType="withEffect">
                                  <p:stCondLst>
                                    <p:cond delay="0"/>
                                  </p:stCondLst>
                                  <p:childTnLst>
                                    <p:set>
                                      <p:cBhvr>
                                        <p:cTn id="17" dur="1" fill="hold">
                                          <p:stCondLst>
                                            <p:cond delay="0"/>
                                          </p:stCondLst>
                                        </p:cTn>
                                        <p:tgtEl>
                                          <p:spTgt spid="409"/>
                                        </p:tgtEl>
                                        <p:attrNameLst>
                                          <p:attrName>style.visibility</p:attrName>
                                        </p:attrNameLst>
                                      </p:cBhvr>
                                      <p:to>
                                        <p:strVal val="visible"/>
                                      </p:to>
                                    </p:set>
                                    <p:animEffect transition="in" filter="fade">
                                      <p:cBhvr>
                                        <p:cTn id="18" dur="1000"/>
                                        <p:tgtEl>
                                          <p:spTgt spid="409"/>
                                        </p:tgtEl>
                                      </p:cBhvr>
                                    </p:animEffect>
                                  </p:childTnLst>
                                </p:cTn>
                              </p:par>
                              <p:par>
                                <p:cTn id="19" presetID="10" presetClass="entr" presetSubtype="0" fill="hold" nodeType="withEffect">
                                  <p:stCondLst>
                                    <p:cond delay="0"/>
                                  </p:stCondLst>
                                  <p:childTnLst>
                                    <p:set>
                                      <p:cBhvr>
                                        <p:cTn id="20" dur="1" fill="hold">
                                          <p:stCondLst>
                                            <p:cond delay="0"/>
                                          </p:stCondLst>
                                        </p:cTn>
                                        <p:tgtEl>
                                          <p:spTgt spid="413"/>
                                        </p:tgtEl>
                                        <p:attrNameLst>
                                          <p:attrName>style.visibility</p:attrName>
                                        </p:attrNameLst>
                                      </p:cBhvr>
                                      <p:to>
                                        <p:strVal val="visible"/>
                                      </p:to>
                                    </p:set>
                                    <p:animEffect transition="in" filter="fade">
                                      <p:cBhvr>
                                        <p:cTn id="21" dur="1000"/>
                                        <p:tgtEl>
                                          <p:spTgt spid="4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16"/>
                                        </p:tgtEl>
                                        <p:attrNameLst>
                                          <p:attrName>style.visibility</p:attrName>
                                        </p:attrNameLst>
                                      </p:cBhvr>
                                      <p:to>
                                        <p:strVal val="visible"/>
                                      </p:to>
                                    </p:set>
                                    <p:anim calcmode="lin" valueType="num">
                                      <p:cBhvr additive="base">
                                        <p:cTn id="26" dur="500"/>
                                        <p:tgtEl>
                                          <p:spTgt spid="416"/>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0"/>
                                        </p:tgtEl>
                                        <p:attrNameLst>
                                          <p:attrName>style.visibility</p:attrName>
                                        </p:attrNameLst>
                                      </p:cBhvr>
                                      <p:to>
                                        <p:strVal val="visible"/>
                                      </p:to>
                                    </p:set>
                                    <p:anim calcmode="lin" valueType="num">
                                      <p:cBhvr additive="base">
                                        <p:cTn id="29" dur="500"/>
                                        <p:tgtEl>
                                          <p:spTgt spid="410"/>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14"/>
                                        </p:tgtEl>
                                        <p:attrNameLst>
                                          <p:attrName>style.visibility</p:attrName>
                                        </p:attrNameLst>
                                      </p:cBhvr>
                                      <p:to>
                                        <p:strVal val="visible"/>
                                      </p:to>
                                    </p:set>
                                    <p:anim calcmode="lin" valueType="num">
                                      <p:cBhvr additive="base">
                                        <p:cTn id="32" dur="500"/>
                                        <p:tgtEl>
                                          <p:spTgt spid="4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7"/>
                                        </p:tgtEl>
                                        <p:attrNameLst>
                                          <p:attrName>style.visibility</p:attrName>
                                        </p:attrNameLst>
                                      </p:cBhvr>
                                      <p:to>
                                        <p:strVal val="visible"/>
                                      </p:to>
                                    </p:set>
                                    <p:anim calcmode="lin" valueType="num">
                                      <p:cBhvr additive="base">
                                        <p:cTn id="37" dur="500"/>
                                        <p:tgtEl>
                                          <p:spTgt spid="417"/>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11"/>
                                        </p:tgtEl>
                                        <p:attrNameLst>
                                          <p:attrName>style.visibility</p:attrName>
                                        </p:attrNameLst>
                                      </p:cBhvr>
                                      <p:to>
                                        <p:strVal val="visible"/>
                                      </p:to>
                                    </p:set>
                                    <p:anim calcmode="lin" valueType="num">
                                      <p:cBhvr additive="base">
                                        <p:cTn id="40" dur="500"/>
                                        <p:tgtEl>
                                          <p:spTgt spid="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1"/>
          <p:cNvSpPr txBox="1">
            <a:spLocks noGrp="1"/>
          </p:cNvSpPr>
          <p:nvPr>
            <p:ph type="title"/>
          </p:nvPr>
        </p:nvSpPr>
        <p:spPr>
          <a:xfrm>
            <a:off x="781852" y="1095170"/>
            <a:ext cx="8229600" cy="536972"/>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9347A"/>
              </a:buClr>
              <a:buSzPts val="3959"/>
            </a:pPr>
            <a:r>
              <a:rPr lang="en-US" dirty="0" smtClean="0">
                <a:solidFill>
                  <a:schemeClr val="tx1"/>
                </a:solidFill>
              </a:rPr>
              <a:t>Traditional Change </a:t>
            </a:r>
            <a:r>
              <a:rPr lang="en-US" dirty="0">
                <a:solidFill>
                  <a:schemeClr val="tx1"/>
                </a:solidFill>
              </a:rPr>
              <a:t>Management </a:t>
            </a:r>
            <a:r>
              <a:rPr lang="en-US" dirty="0" smtClean="0">
                <a:solidFill>
                  <a:schemeClr val="tx1"/>
                </a:solidFill>
              </a:rPr>
              <a:t/>
            </a:r>
            <a:br>
              <a:rPr lang="en-US" dirty="0" smtClean="0">
                <a:solidFill>
                  <a:schemeClr val="tx1"/>
                </a:solidFill>
              </a:rPr>
            </a:br>
            <a:r>
              <a:rPr lang="en" sz="3600" cap="none" dirty="0" smtClean="0">
                <a:solidFill>
                  <a:schemeClr val="tx1"/>
                </a:solidFill>
                <a:ea typeface="Calibri"/>
                <a:cs typeface="Calibri"/>
                <a:sym typeface="Calibri"/>
              </a:rPr>
              <a:t>Let </a:t>
            </a:r>
            <a:r>
              <a:rPr lang="en" sz="3600" cap="none" dirty="0">
                <a:solidFill>
                  <a:schemeClr val="tx1"/>
                </a:solidFill>
                <a:ea typeface="Calibri"/>
                <a:cs typeface="Calibri"/>
                <a:sym typeface="Calibri"/>
              </a:rPr>
              <a:t>the Spinning Begin!!</a:t>
            </a:r>
            <a:endParaRPr sz="3600" dirty="0">
              <a:solidFill>
                <a:schemeClr val="tx1"/>
              </a:solidFill>
            </a:endParaRPr>
          </a:p>
        </p:txBody>
      </p:sp>
      <p:grpSp>
        <p:nvGrpSpPr>
          <p:cNvPr id="424" name="Google Shape;424;p71"/>
          <p:cNvGrpSpPr/>
          <p:nvPr/>
        </p:nvGrpSpPr>
        <p:grpSpPr>
          <a:xfrm>
            <a:off x="2209076" y="2345607"/>
            <a:ext cx="4688268" cy="3394257"/>
            <a:chOff x="1770665" y="143"/>
            <a:chExt cx="4688268" cy="4525676"/>
          </a:xfrm>
        </p:grpSpPr>
        <p:sp>
          <p:nvSpPr>
            <p:cNvPr id="425" name="Google Shape;425;p71"/>
            <p:cNvSpPr/>
            <p:nvPr/>
          </p:nvSpPr>
          <p:spPr>
            <a:xfrm>
              <a:off x="3431678" y="143"/>
              <a:ext cx="1366242" cy="1366242"/>
            </a:xfrm>
            <a:prstGeom prst="ellipse">
              <a:avLst/>
            </a:prstGeom>
            <a:solidFill>
              <a:srgbClr val="F162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26" name="Google Shape;426;p71"/>
            <p:cNvSpPr txBox="1"/>
            <p:nvPr/>
          </p:nvSpPr>
          <p:spPr>
            <a:xfrm>
              <a:off x="3642063" y="205762"/>
              <a:ext cx="966078" cy="966079"/>
            </a:xfrm>
            <a:prstGeom prst="rect">
              <a:avLst/>
            </a:prstGeom>
            <a:noFill/>
            <a:ln>
              <a:noFill/>
            </a:ln>
          </p:spPr>
          <p:txBody>
            <a:bodyPr spcFirstLastPara="1" wrap="square" lIns="13950" tIns="13950" rIns="13950" bIns="13950" anchor="ctr" anchorCtr="0">
              <a:noAutofit/>
            </a:bodyPr>
            <a:lstStyle/>
            <a:p>
              <a:pPr algn="ctr">
                <a:lnSpc>
                  <a:spcPct val="90000"/>
                </a:lnSpc>
              </a:pPr>
              <a:r>
                <a:rPr lang="en" sz="1100" dirty="0">
                  <a:solidFill>
                    <a:schemeClr val="lt1"/>
                  </a:solidFill>
                  <a:latin typeface="Calibri"/>
                  <a:ea typeface="Calibri"/>
                  <a:cs typeface="Calibri"/>
                  <a:sym typeface="Calibri"/>
                </a:rPr>
                <a:t>Where is my data?</a:t>
              </a:r>
              <a:endParaRPr dirty="0"/>
            </a:p>
          </p:txBody>
        </p:sp>
        <p:sp>
          <p:nvSpPr>
            <p:cNvPr id="427" name="Google Shape;427;p71"/>
            <p:cNvSpPr/>
            <p:nvPr/>
          </p:nvSpPr>
          <p:spPr>
            <a:xfrm rot="2160000">
              <a:off x="4754947" y="1050053"/>
              <a:ext cx="364047" cy="461106"/>
            </a:xfrm>
            <a:prstGeom prst="rightArrow">
              <a:avLst>
                <a:gd name="adj1" fmla="val 60000"/>
                <a:gd name="adj2" fmla="val 50000"/>
              </a:avLst>
            </a:prstGeom>
            <a:solidFill>
              <a:srgbClr val="F16229"/>
            </a:solidFill>
            <a:ln>
              <a:noFill/>
            </a:ln>
          </p:spPr>
          <p:txBody>
            <a:bodyPr spcFirstLastPara="1" wrap="square" lIns="91425" tIns="91425" rIns="91425" bIns="91425" anchor="ctr" anchorCtr="0">
              <a:noAutofit/>
            </a:bodyPr>
            <a:lstStyle/>
            <a:p>
              <a:endParaRPr dirty="0"/>
            </a:p>
          </p:txBody>
        </p:sp>
        <p:sp>
          <p:nvSpPr>
            <p:cNvPr id="428" name="Google Shape;428;p71"/>
            <p:cNvSpPr txBox="1"/>
            <p:nvPr/>
          </p:nvSpPr>
          <p:spPr>
            <a:xfrm rot="2160000">
              <a:off x="4765376" y="1110177"/>
              <a:ext cx="254833" cy="276664"/>
            </a:xfrm>
            <a:prstGeom prst="rect">
              <a:avLst/>
            </a:prstGeom>
            <a:noFill/>
            <a:ln>
              <a:noFill/>
            </a:ln>
          </p:spPr>
          <p:txBody>
            <a:bodyPr spcFirstLastPara="1" wrap="square" lIns="0" tIns="0" rIns="0" bIns="0" anchor="ctr" anchorCtr="0">
              <a:noAutofit/>
            </a:bodyPr>
            <a:lstStyle/>
            <a:p>
              <a:pPr algn="ctr">
                <a:lnSpc>
                  <a:spcPct val="90000"/>
                </a:lnSpc>
              </a:pPr>
              <a:endParaRPr sz="900" dirty="0">
                <a:solidFill>
                  <a:schemeClr val="lt1"/>
                </a:solidFill>
                <a:latin typeface="Calibri"/>
                <a:ea typeface="Calibri"/>
                <a:cs typeface="Calibri"/>
                <a:sym typeface="Calibri"/>
              </a:endParaRPr>
            </a:p>
          </p:txBody>
        </p:sp>
        <p:sp>
          <p:nvSpPr>
            <p:cNvPr id="429" name="Google Shape;429;p71"/>
            <p:cNvSpPr/>
            <p:nvPr/>
          </p:nvSpPr>
          <p:spPr>
            <a:xfrm>
              <a:off x="5092691" y="1206939"/>
              <a:ext cx="1366242" cy="1366242"/>
            </a:xfrm>
            <a:prstGeom prst="ellipse">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30" name="Google Shape;430;p71"/>
            <p:cNvSpPr txBox="1"/>
            <p:nvPr/>
          </p:nvSpPr>
          <p:spPr>
            <a:xfrm>
              <a:off x="5292773" y="1407021"/>
              <a:ext cx="966078" cy="966078"/>
            </a:xfrm>
            <a:prstGeom prst="rect">
              <a:avLst/>
            </a:prstGeom>
            <a:noFill/>
            <a:ln>
              <a:noFill/>
            </a:ln>
          </p:spPr>
          <p:txBody>
            <a:bodyPr spcFirstLastPara="1" wrap="square" lIns="13950" tIns="13950" rIns="13950" bIns="13950" anchor="ctr" anchorCtr="0">
              <a:noAutofit/>
            </a:bodyPr>
            <a:lstStyle/>
            <a:p>
              <a:pPr algn="ctr">
                <a:lnSpc>
                  <a:spcPct val="90000"/>
                </a:lnSpc>
              </a:pPr>
              <a:r>
                <a:rPr lang="en" sz="1100">
                  <a:solidFill>
                    <a:schemeClr val="lt1"/>
                  </a:solidFill>
                  <a:latin typeface="Calibri"/>
                  <a:ea typeface="Calibri"/>
                  <a:cs typeface="Calibri"/>
                  <a:sym typeface="Calibri"/>
                </a:rPr>
                <a:t>That doesn’t work for our business!</a:t>
              </a:r>
              <a:endParaRPr dirty="0"/>
            </a:p>
          </p:txBody>
        </p:sp>
        <p:sp>
          <p:nvSpPr>
            <p:cNvPr id="431" name="Google Shape;431;p71"/>
            <p:cNvSpPr/>
            <p:nvPr/>
          </p:nvSpPr>
          <p:spPr>
            <a:xfrm rot="6480000">
              <a:off x="5279747" y="2626027"/>
              <a:ext cx="364047" cy="461106"/>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endParaRPr dirty="0"/>
            </a:p>
          </p:txBody>
        </p:sp>
        <p:sp>
          <p:nvSpPr>
            <p:cNvPr id="432" name="Google Shape;432;p71"/>
            <p:cNvSpPr txBox="1"/>
            <p:nvPr/>
          </p:nvSpPr>
          <p:spPr>
            <a:xfrm rot="-4320000">
              <a:off x="5351228" y="2666314"/>
              <a:ext cx="254833" cy="276664"/>
            </a:xfrm>
            <a:prstGeom prst="rect">
              <a:avLst/>
            </a:prstGeom>
            <a:noFill/>
            <a:ln>
              <a:noFill/>
            </a:ln>
          </p:spPr>
          <p:txBody>
            <a:bodyPr spcFirstLastPara="1" wrap="square" lIns="0" tIns="0" rIns="0" bIns="0" anchor="ctr" anchorCtr="0">
              <a:noAutofit/>
            </a:bodyPr>
            <a:lstStyle/>
            <a:p>
              <a:pPr algn="ctr">
                <a:lnSpc>
                  <a:spcPct val="90000"/>
                </a:lnSpc>
              </a:pPr>
              <a:endParaRPr sz="900" dirty="0">
                <a:solidFill>
                  <a:schemeClr val="lt1"/>
                </a:solidFill>
                <a:latin typeface="Calibri"/>
                <a:ea typeface="Calibri"/>
                <a:cs typeface="Calibri"/>
                <a:sym typeface="Calibri"/>
              </a:endParaRPr>
            </a:p>
          </p:txBody>
        </p:sp>
        <p:sp>
          <p:nvSpPr>
            <p:cNvPr id="433" name="Google Shape;433;p71"/>
            <p:cNvSpPr/>
            <p:nvPr/>
          </p:nvSpPr>
          <p:spPr>
            <a:xfrm>
              <a:off x="4458241" y="3159577"/>
              <a:ext cx="1366242" cy="1366242"/>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34" name="Google Shape;434;p71"/>
            <p:cNvSpPr txBox="1"/>
            <p:nvPr/>
          </p:nvSpPr>
          <p:spPr>
            <a:xfrm>
              <a:off x="4658323" y="3359659"/>
              <a:ext cx="966078" cy="966078"/>
            </a:xfrm>
            <a:prstGeom prst="rect">
              <a:avLst/>
            </a:prstGeom>
            <a:noFill/>
            <a:ln>
              <a:noFill/>
            </a:ln>
          </p:spPr>
          <p:txBody>
            <a:bodyPr spcFirstLastPara="1" wrap="square" lIns="13950" tIns="13950" rIns="13950" bIns="13950" anchor="ctr" anchorCtr="0">
              <a:noAutofit/>
            </a:bodyPr>
            <a:lstStyle/>
            <a:p>
              <a:pPr algn="ctr">
                <a:lnSpc>
                  <a:spcPct val="90000"/>
                </a:lnSpc>
              </a:pPr>
              <a:r>
                <a:rPr lang="en" sz="1100">
                  <a:solidFill>
                    <a:schemeClr val="lt1"/>
                  </a:solidFill>
                  <a:latin typeface="Calibri"/>
                  <a:ea typeface="Calibri"/>
                  <a:cs typeface="Calibri"/>
                  <a:sym typeface="Calibri"/>
                </a:rPr>
                <a:t>Wait…I don’t have the budget to cover that.</a:t>
              </a:r>
              <a:endParaRPr dirty="0"/>
            </a:p>
          </p:txBody>
        </p:sp>
        <p:sp>
          <p:nvSpPr>
            <p:cNvPr id="435" name="Google Shape;435;p71"/>
            <p:cNvSpPr/>
            <p:nvPr/>
          </p:nvSpPr>
          <p:spPr>
            <a:xfrm rot="10800000">
              <a:off x="3943079" y="3612145"/>
              <a:ext cx="364047" cy="461106"/>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endParaRPr dirty="0"/>
            </a:p>
          </p:txBody>
        </p:sp>
        <p:sp>
          <p:nvSpPr>
            <p:cNvPr id="436" name="Google Shape;436;p71"/>
            <p:cNvSpPr txBox="1"/>
            <p:nvPr/>
          </p:nvSpPr>
          <p:spPr>
            <a:xfrm>
              <a:off x="4052293" y="3704366"/>
              <a:ext cx="254833" cy="276664"/>
            </a:xfrm>
            <a:prstGeom prst="rect">
              <a:avLst/>
            </a:prstGeom>
            <a:noFill/>
            <a:ln>
              <a:noFill/>
            </a:ln>
          </p:spPr>
          <p:txBody>
            <a:bodyPr spcFirstLastPara="1" wrap="square" lIns="0" tIns="0" rIns="0" bIns="0" anchor="ctr" anchorCtr="0">
              <a:noAutofit/>
            </a:bodyPr>
            <a:lstStyle/>
            <a:p>
              <a:pPr algn="ctr">
                <a:lnSpc>
                  <a:spcPct val="90000"/>
                </a:lnSpc>
              </a:pPr>
              <a:endParaRPr sz="900" dirty="0">
                <a:solidFill>
                  <a:schemeClr val="lt1"/>
                </a:solidFill>
                <a:latin typeface="Calibri"/>
                <a:ea typeface="Calibri"/>
                <a:cs typeface="Calibri"/>
                <a:sym typeface="Calibri"/>
              </a:endParaRPr>
            </a:p>
          </p:txBody>
        </p:sp>
        <p:sp>
          <p:nvSpPr>
            <p:cNvPr id="437" name="Google Shape;437;p71"/>
            <p:cNvSpPr/>
            <p:nvPr/>
          </p:nvSpPr>
          <p:spPr>
            <a:xfrm>
              <a:off x="2405116" y="3159577"/>
              <a:ext cx="1366242" cy="1366242"/>
            </a:xfrm>
            <a:prstGeom prst="ellipse">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38" name="Google Shape;438;p71"/>
            <p:cNvSpPr txBox="1"/>
            <p:nvPr/>
          </p:nvSpPr>
          <p:spPr>
            <a:xfrm>
              <a:off x="2605198" y="3359659"/>
              <a:ext cx="966078" cy="966078"/>
            </a:xfrm>
            <a:prstGeom prst="rect">
              <a:avLst/>
            </a:prstGeom>
            <a:noFill/>
            <a:ln>
              <a:noFill/>
            </a:ln>
          </p:spPr>
          <p:txBody>
            <a:bodyPr spcFirstLastPara="1" wrap="square" lIns="13950" tIns="13950" rIns="13950" bIns="13950" anchor="ctr" anchorCtr="0">
              <a:noAutofit/>
            </a:bodyPr>
            <a:lstStyle/>
            <a:p>
              <a:pPr algn="ctr">
                <a:lnSpc>
                  <a:spcPct val="90000"/>
                </a:lnSpc>
              </a:pPr>
              <a:r>
                <a:rPr lang="en" sz="1100">
                  <a:solidFill>
                    <a:schemeClr val="lt1"/>
                  </a:solidFill>
                  <a:latin typeface="Calibri"/>
                  <a:ea typeface="Calibri"/>
                  <a:cs typeface="Calibri"/>
                  <a:sym typeface="Calibri"/>
                </a:rPr>
                <a:t>My staff doesn’t have time to add more tasks!</a:t>
              </a:r>
              <a:endParaRPr dirty="0"/>
            </a:p>
          </p:txBody>
        </p:sp>
        <p:sp>
          <p:nvSpPr>
            <p:cNvPr id="439" name="Google Shape;439;p71"/>
            <p:cNvSpPr/>
            <p:nvPr/>
          </p:nvSpPr>
          <p:spPr>
            <a:xfrm rot="-6480000">
              <a:off x="2592172" y="2645625"/>
              <a:ext cx="364047" cy="461106"/>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endParaRPr dirty="0"/>
            </a:p>
          </p:txBody>
        </p:sp>
        <p:sp>
          <p:nvSpPr>
            <p:cNvPr id="440" name="Google Shape;440;p71"/>
            <p:cNvSpPr txBox="1"/>
            <p:nvPr/>
          </p:nvSpPr>
          <p:spPr>
            <a:xfrm rot="4320000">
              <a:off x="2663653" y="2789780"/>
              <a:ext cx="254833" cy="276664"/>
            </a:xfrm>
            <a:prstGeom prst="rect">
              <a:avLst/>
            </a:prstGeom>
            <a:noFill/>
            <a:ln>
              <a:noFill/>
            </a:ln>
          </p:spPr>
          <p:txBody>
            <a:bodyPr spcFirstLastPara="1" wrap="square" lIns="0" tIns="0" rIns="0" bIns="0" anchor="ctr" anchorCtr="0">
              <a:noAutofit/>
            </a:bodyPr>
            <a:lstStyle/>
            <a:p>
              <a:pPr algn="ctr">
                <a:lnSpc>
                  <a:spcPct val="90000"/>
                </a:lnSpc>
              </a:pPr>
              <a:endParaRPr sz="900" dirty="0">
                <a:solidFill>
                  <a:schemeClr val="lt1"/>
                </a:solidFill>
                <a:latin typeface="Calibri"/>
                <a:ea typeface="Calibri"/>
                <a:cs typeface="Calibri"/>
                <a:sym typeface="Calibri"/>
              </a:endParaRPr>
            </a:p>
          </p:txBody>
        </p:sp>
        <p:sp>
          <p:nvSpPr>
            <p:cNvPr id="441" name="Google Shape;441;p71"/>
            <p:cNvSpPr/>
            <p:nvPr/>
          </p:nvSpPr>
          <p:spPr>
            <a:xfrm>
              <a:off x="1770665" y="1206939"/>
              <a:ext cx="1366242" cy="1366242"/>
            </a:xfrm>
            <a:prstGeom prst="ellipse">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42" name="Google Shape;442;p71"/>
            <p:cNvSpPr txBox="1"/>
            <p:nvPr/>
          </p:nvSpPr>
          <p:spPr>
            <a:xfrm>
              <a:off x="1970747" y="1407021"/>
              <a:ext cx="966078" cy="966078"/>
            </a:xfrm>
            <a:prstGeom prst="rect">
              <a:avLst/>
            </a:prstGeom>
            <a:noFill/>
            <a:ln>
              <a:noFill/>
            </a:ln>
          </p:spPr>
          <p:txBody>
            <a:bodyPr spcFirstLastPara="1" wrap="square" lIns="13950" tIns="13950" rIns="13950" bIns="13950" anchor="ctr" anchorCtr="0">
              <a:noAutofit/>
            </a:bodyPr>
            <a:lstStyle/>
            <a:p>
              <a:pPr algn="ctr">
                <a:lnSpc>
                  <a:spcPct val="90000"/>
                </a:lnSpc>
              </a:pPr>
              <a:r>
                <a:rPr lang="en" sz="1100">
                  <a:solidFill>
                    <a:schemeClr val="lt1"/>
                  </a:solidFill>
                  <a:latin typeface="Calibri"/>
                  <a:ea typeface="Calibri"/>
                  <a:cs typeface="Calibri"/>
                  <a:sym typeface="Calibri"/>
                </a:rPr>
                <a:t>I don’t understand!</a:t>
              </a:r>
              <a:endParaRPr dirty="0"/>
            </a:p>
          </p:txBody>
        </p:sp>
        <p:sp>
          <p:nvSpPr>
            <p:cNvPr id="443" name="Google Shape;443;p71"/>
            <p:cNvSpPr/>
            <p:nvPr/>
          </p:nvSpPr>
          <p:spPr>
            <a:xfrm rot="-2160000">
              <a:off x="3093934" y="1062165"/>
              <a:ext cx="364047" cy="461106"/>
            </a:xfrm>
            <a:prstGeom prst="rightArrow">
              <a:avLst>
                <a:gd name="adj1" fmla="val 60000"/>
                <a:gd name="adj2" fmla="val 50000"/>
              </a:avLst>
            </a:prstGeom>
            <a:solidFill>
              <a:srgbClr val="F79543"/>
            </a:solidFill>
            <a:ln>
              <a:noFill/>
            </a:ln>
          </p:spPr>
          <p:txBody>
            <a:bodyPr spcFirstLastPara="1" wrap="square" lIns="91425" tIns="91425" rIns="91425" bIns="91425" anchor="ctr" anchorCtr="0">
              <a:noAutofit/>
            </a:bodyPr>
            <a:lstStyle/>
            <a:p>
              <a:endParaRPr dirty="0"/>
            </a:p>
          </p:txBody>
        </p:sp>
        <p:sp>
          <p:nvSpPr>
            <p:cNvPr id="444" name="Google Shape;444;p71"/>
            <p:cNvSpPr txBox="1"/>
            <p:nvPr/>
          </p:nvSpPr>
          <p:spPr>
            <a:xfrm rot="-2160000">
              <a:off x="3104363" y="1186483"/>
              <a:ext cx="254833" cy="276664"/>
            </a:xfrm>
            <a:prstGeom prst="rect">
              <a:avLst/>
            </a:prstGeom>
            <a:noFill/>
            <a:ln>
              <a:noFill/>
            </a:ln>
          </p:spPr>
          <p:txBody>
            <a:bodyPr spcFirstLastPara="1" wrap="square" lIns="0" tIns="0" rIns="0" bIns="0" anchor="ctr" anchorCtr="0">
              <a:noAutofit/>
            </a:bodyPr>
            <a:lstStyle/>
            <a:p>
              <a:pPr algn="ctr">
                <a:lnSpc>
                  <a:spcPct val="90000"/>
                </a:lnSpc>
              </a:pPr>
              <a:endParaRPr sz="900" dirty="0">
                <a:solidFill>
                  <a:schemeClr val="lt1"/>
                </a:solidFill>
                <a:latin typeface="Calibri"/>
                <a:ea typeface="Calibri"/>
                <a:cs typeface="Calibri"/>
                <a:sym typeface="Calibri"/>
              </a:endParaRPr>
            </a:p>
          </p:txBody>
        </p:sp>
      </p:grpSp>
      <p:sp>
        <p:nvSpPr>
          <p:cNvPr id="2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629129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17" y="950934"/>
            <a:ext cx="8229600" cy="715962"/>
          </a:xfrm>
        </p:spPr>
        <p:txBody>
          <a:bodyPr>
            <a:normAutofit/>
          </a:bodyPr>
          <a:lstStyle/>
          <a:p>
            <a:r>
              <a:rPr lang="en-US" dirty="0" smtClean="0">
                <a:solidFill>
                  <a:schemeClr val="tx2"/>
                </a:solidFill>
              </a:rPr>
              <a:t>New outcome requires New Approach </a:t>
            </a:r>
            <a:endParaRPr lang="en-US" dirty="0">
              <a:solidFill>
                <a:schemeClr val="tx2"/>
              </a:solidFill>
            </a:endParaRPr>
          </a:p>
        </p:txBody>
      </p:sp>
      <p:sp>
        <p:nvSpPr>
          <p:cNvPr id="3" name="Content Placeholder 2"/>
          <p:cNvSpPr>
            <a:spLocks noGrp="1"/>
          </p:cNvSpPr>
          <p:nvPr>
            <p:ph idx="1"/>
          </p:nvPr>
        </p:nvSpPr>
        <p:spPr>
          <a:xfrm>
            <a:off x="761833" y="3225452"/>
            <a:ext cx="7290055" cy="4023360"/>
          </a:xfrm>
        </p:spPr>
        <p:txBody>
          <a:bodyPr>
            <a:normAutofit/>
          </a:bodyPr>
          <a:lstStyle/>
          <a:p>
            <a:pPr>
              <a:buSzPct val="160000"/>
              <a:buFont typeface="Arial" panose="020B0604020202020204" pitchFamily="34" charset="0"/>
              <a:buChar char="•"/>
            </a:pPr>
            <a:r>
              <a:rPr lang="en-US" dirty="0" smtClean="0"/>
              <a:t> Design </a:t>
            </a:r>
            <a:r>
              <a:rPr lang="en-US" dirty="0"/>
              <a:t>acceptance of broad </a:t>
            </a:r>
            <a:r>
              <a:rPr lang="en-US" dirty="0">
                <a:solidFill>
                  <a:srgbClr val="FF0000"/>
                </a:solidFill>
              </a:rPr>
              <a:t>political</a:t>
            </a:r>
            <a:r>
              <a:rPr lang="en-US" dirty="0"/>
              <a:t> solutions</a:t>
            </a:r>
          </a:p>
          <a:p>
            <a:pPr>
              <a:buSzPct val="160000"/>
              <a:buFont typeface="Arial" panose="020B0604020202020204" pitchFamily="34" charset="0"/>
              <a:buChar char="•"/>
            </a:pPr>
            <a:r>
              <a:rPr lang="en-US" dirty="0" smtClean="0"/>
              <a:t> </a:t>
            </a:r>
            <a:r>
              <a:rPr lang="en-US" dirty="0" smtClean="0">
                <a:solidFill>
                  <a:srgbClr val="FF0000"/>
                </a:solidFill>
              </a:rPr>
              <a:t>All </a:t>
            </a:r>
            <a:r>
              <a:rPr lang="en-US" dirty="0"/>
              <a:t>voices are </a:t>
            </a:r>
            <a:r>
              <a:rPr lang="en-US" dirty="0">
                <a:solidFill>
                  <a:srgbClr val="FF0000"/>
                </a:solidFill>
              </a:rPr>
              <a:t>heard</a:t>
            </a:r>
          </a:p>
          <a:p>
            <a:pPr>
              <a:buSzPct val="160000"/>
              <a:buFont typeface="Arial" panose="020B0604020202020204" pitchFamily="34" charset="0"/>
              <a:buChar char="•"/>
            </a:pPr>
            <a:r>
              <a:rPr lang="en-US" dirty="0" smtClean="0"/>
              <a:t> </a:t>
            </a:r>
            <a:r>
              <a:rPr lang="en-US" dirty="0" smtClean="0">
                <a:solidFill>
                  <a:srgbClr val="FF0000"/>
                </a:solidFill>
              </a:rPr>
              <a:t>Campus </a:t>
            </a:r>
            <a:r>
              <a:rPr lang="en-US" dirty="0"/>
              <a:t>takes advantage of tool</a:t>
            </a:r>
          </a:p>
          <a:p>
            <a:pPr>
              <a:buSzPct val="160000"/>
              <a:buFont typeface="Arial" panose="020B0604020202020204" pitchFamily="34" charset="0"/>
              <a:buChar char="•"/>
            </a:pPr>
            <a:r>
              <a:rPr lang="en-US" dirty="0" smtClean="0"/>
              <a:t> </a:t>
            </a:r>
            <a:r>
              <a:rPr lang="en-US" dirty="0" smtClean="0">
                <a:solidFill>
                  <a:srgbClr val="FF0000"/>
                </a:solidFill>
              </a:rPr>
              <a:t>We </a:t>
            </a:r>
            <a:r>
              <a:rPr lang="en-US" dirty="0">
                <a:solidFill>
                  <a:srgbClr val="FF0000"/>
                </a:solidFill>
              </a:rPr>
              <a:t>understand </a:t>
            </a:r>
            <a:r>
              <a:rPr lang="en-US" dirty="0"/>
              <a:t>unit goals, accept the diversity of the University </a:t>
            </a:r>
            <a:r>
              <a:rPr lang="en-US" dirty="0" smtClean="0"/>
              <a:t>  environment</a:t>
            </a:r>
            <a:endParaRPr lang="en-US" dirty="0"/>
          </a:p>
          <a:p>
            <a:pPr>
              <a:buSzPct val="160000"/>
              <a:buFont typeface="Arial" panose="020B0604020202020204" pitchFamily="34" charset="0"/>
              <a:buChar char="•"/>
            </a:pPr>
            <a:r>
              <a:rPr lang="en-US" dirty="0" smtClean="0"/>
              <a:t> </a:t>
            </a:r>
            <a:r>
              <a:rPr lang="en-US" dirty="0" smtClean="0">
                <a:solidFill>
                  <a:srgbClr val="FF0000"/>
                </a:solidFill>
              </a:rPr>
              <a:t>Leadership </a:t>
            </a:r>
            <a:r>
              <a:rPr lang="en-US" dirty="0">
                <a:solidFill>
                  <a:srgbClr val="FF0000"/>
                </a:solidFill>
              </a:rPr>
              <a:t>support </a:t>
            </a:r>
            <a:r>
              <a:rPr lang="en-US" dirty="0"/>
              <a:t>of project and decisions</a:t>
            </a:r>
          </a:p>
          <a:p>
            <a:pPr lvl="1">
              <a:buSzPct val="160000"/>
            </a:pPr>
            <a:endParaRPr lang="en-US" dirty="0"/>
          </a:p>
          <a:p>
            <a:pPr lvl="1">
              <a:buSzPct val="160000"/>
            </a:pPr>
            <a:endParaRPr lang="en-US" dirty="0"/>
          </a:p>
        </p:txBody>
      </p:sp>
      <p:sp>
        <p:nvSpPr>
          <p:cNvPr id="4" name="Title 1"/>
          <p:cNvSpPr txBox="1">
            <a:spLocks/>
          </p:cNvSpPr>
          <p:nvPr/>
        </p:nvSpPr>
        <p:spPr>
          <a:xfrm>
            <a:off x="761833" y="1925501"/>
            <a:ext cx="7290054" cy="149961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smtClean="0">
                <a:solidFill>
                  <a:schemeClr val="tx2"/>
                </a:solidFill>
              </a:rPr>
              <a:t>Ensuring:</a:t>
            </a:r>
            <a:endParaRPr lang="en-US" sz="3200" dirty="0">
              <a:solidFill>
                <a:schemeClr val="tx2"/>
              </a:solidFill>
            </a:endParaRPr>
          </a:p>
        </p:txBody>
      </p:sp>
      <p:sp>
        <p:nvSpPr>
          <p:cNvPr id="5" name="Down Arrow 4"/>
          <p:cNvSpPr/>
          <p:nvPr/>
        </p:nvSpPr>
        <p:spPr>
          <a:xfrm>
            <a:off x="8051887" y="1925501"/>
            <a:ext cx="865632" cy="434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Required for Project Success</a:t>
            </a:r>
          </a:p>
        </p:txBody>
      </p:sp>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4203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 of </a:t>
            </a:r>
            <a:r>
              <a:rPr lang="en-US" dirty="0" smtClean="0"/>
              <a:t>Ongoing operation</a:t>
            </a:r>
            <a:endParaRPr lang="en-US" dirty="0"/>
          </a:p>
        </p:txBody>
      </p:sp>
      <p:sp>
        <p:nvSpPr>
          <p:cNvPr id="3" name="Content Placeholder 2"/>
          <p:cNvSpPr>
            <a:spLocks noGrp="1"/>
          </p:cNvSpPr>
          <p:nvPr>
            <p:ph idx="1"/>
          </p:nvPr>
        </p:nvSpPr>
        <p:spPr/>
        <p:txBody>
          <a:bodyPr>
            <a:normAutofit/>
          </a:bodyPr>
          <a:lstStyle/>
          <a:p>
            <a:pPr>
              <a:buSzPct val="160000"/>
              <a:buFont typeface="Arial" panose="020B0604020202020204" pitchFamily="34" charset="0"/>
              <a:buChar char="•"/>
            </a:pPr>
            <a:r>
              <a:rPr lang="en-US" dirty="0" smtClean="0"/>
              <a:t> Sustainable </a:t>
            </a:r>
            <a:r>
              <a:rPr lang="en-US" dirty="0"/>
              <a:t>methodology that doesn’t end with the </a:t>
            </a:r>
            <a:r>
              <a:rPr lang="en-US" dirty="0" smtClean="0"/>
              <a:t>go-live</a:t>
            </a:r>
          </a:p>
          <a:p>
            <a:pPr>
              <a:buSzPct val="160000"/>
              <a:buFont typeface="Arial" panose="020B0604020202020204" pitchFamily="34" charset="0"/>
              <a:buChar char="•"/>
            </a:pPr>
            <a:endParaRPr lang="en-US" dirty="0"/>
          </a:p>
          <a:p>
            <a:pPr>
              <a:buSzPct val="160000"/>
              <a:buFont typeface="Arial" panose="020B0604020202020204" pitchFamily="34" charset="0"/>
              <a:buChar char="•"/>
            </a:pPr>
            <a:r>
              <a:rPr lang="en-US" dirty="0" smtClean="0"/>
              <a:t> Set </a:t>
            </a:r>
            <a:r>
              <a:rPr lang="en-US" dirty="0"/>
              <a:t>us up to maximize cloud environment (Functionality releases every </a:t>
            </a:r>
            <a:r>
              <a:rPr lang="en-US" dirty="0" smtClean="0"/>
              <a:t>3 </a:t>
            </a:r>
            <a:r>
              <a:rPr lang="en-US" dirty="0"/>
              <a:t>months)</a:t>
            </a:r>
          </a:p>
          <a:p>
            <a:pPr lvl="2">
              <a:buSzPct val="160000"/>
            </a:pPr>
            <a:r>
              <a:rPr lang="en-US" sz="2000" dirty="0"/>
              <a:t>Faster solution delivery</a:t>
            </a:r>
          </a:p>
          <a:p>
            <a:pPr lvl="2">
              <a:buSzPct val="160000"/>
            </a:pPr>
            <a:r>
              <a:rPr lang="en-US" sz="2000" dirty="0"/>
              <a:t>Ability to adopt new functionality campus wide</a:t>
            </a:r>
          </a:p>
          <a:p>
            <a:pPr lvl="2">
              <a:buSzPct val="160000"/>
            </a:pPr>
            <a:r>
              <a:rPr lang="en-US" sz="2000" dirty="0"/>
              <a:t>Maximize product ROI</a:t>
            </a:r>
          </a:p>
          <a:p>
            <a:endParaRPr lang="en-US" dirty="0"/>
          </a:p>
          <a:p>
            <a:pPr lvl="1"/>
            <a:endParaRPr lang="en-US" dirty="0"/>
          </a:p>
          <a:p>
            <a:pPr lvl="1"/>
            <a:endParaRPr lang="en-US" dirty="0"/>
          </a:p>
        </p:txBody>
      </p:sp>
      <p:sp>
        <p:nvSpPr>
          <p:cNvPr id="4" name="Down Arrow 3"/>
          <p:cNvSpPr/>
          <p:nvPr/>
        </p:nvSpPr>
        <p:spPr>
          <a:xfrm>
            <a:off x="8077200" y="1447800"/>
            <a:ext cx="865632" cy="434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Required to ensure we keep evolving</a:t>
            </a:r>
          </a:p>
        </p:txBody>
      </p:sp>
      <p:sp>
        <p:nvSpPr>
          <p:cNvPr id="5" name="Rectangle 4"/>
          <p:cNvSpPr/>
          <p:nvPr/>
        </p:nvSpPr>
        <p:spPr>
          <a:xfrm>
            <a:off x="475989" y="3181611"/>
            <a:ext cx="7696200" cy="1908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807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500"/>
                            </p:stCondLst>
                            <p:childTnLst>
                              <p:par>
                                <p:cTn id="26" presetID="21" presetClass="entr" presetSubtype="1" fill="hold" grpId="0" nodeType="after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000" y="582459"/>
            <a:ext cx="7290055" cy="1020871"/>
          </a:xfrm>
        </p:spPr>
        <p:txBody>
          <a:bodyPr>
            <a:normAutofit fontScale="77500" lnSpcReduction="20000"/>
          </a:bodyPr>
          <a:lstStyle/>
          <a:p>
            <a:endParaRPr lang="en-US" dirty="0"/>
          </a:p>
          <a:p>
            <a:pPr lvl="1"/>
            <a:endParaRPr lang="en-US" dirty="0"/>
          </a:p>
          <a:p>
            <a:pPr marL="457200" lvl="1" indent="0">
              <a:buNone/>
            </a:pPr>
            <a:r>
              <a:rPr lang="en-US" sz="5700" dirty="0">
                <a:latin typeface="+mj-lt"/>
              </a:rPr>
              <a:t>HOW?</a:t>
            </a:r>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2" name="TextBox 1"/>
          <p:cNvSpPr txBox="1"/>
          <p:nvPr/>
        </p:nvSpPr>
        <p:spPr>
          <a:xfrm>
            <a:off x="945715" y="2292263"/>
            <a:ext cx="5461303" cy="1815882"/>
          </a:xfrm>
          <a:prstGeom prst="rect">
            <a:avLst/>
          </a:prstGeom>
          <a:noFill/>
        </p:spPr>
        <p:txBody>
          <a:bodyPr wrap="none" rtlCol="0">
            <a:spAutoFit/>
          </a:bodyPr>
          <a:lstStyle/>
          <a:p>
            <a:pPr marL="285750" indent="-285750">
              <a:buClr>
                <a:schemeClr val="accent2"/>
              </a:buClr>
              <a:buSzPct val="160000"/>
              <a:buFont typeface="Arial" panose="020B0604020202020204" pitchFamily="34" charset="0"/>
              <a:buChar char="•"/>
            </a:pPr>
            <a:r>
              <a:rPr lang="en-US" sz="2800" dirty="0" smtClean="0">
                <a:latin typeface="+mj-lt"/>
              </a:rPr>
              <a:t>What do we on the project team need to learn?</a:t>
            </a:r>
          </a:p>
          <a:p>
            <a:pPr marL="285750" indent="-285750">
              <a:buClr>
                <a:schemeClr val="accent2"/>
              </a:buClr>
              <a:buSzPct val="160000"/>
              <a:buFont typeface="Arial" panose="020B0604020202020204" pitchFamily="34" charset="0"/>
              <a:buChar char="•"/>
            </a:pPr>
            <a:r>
              <a:rPr lang="en-US" sz="2800" dirty="0" smtClean="0">
                <a:latin typeface="+mj-lt"/>
              </a:rPr>
              <a:t>Project governance?</a:t>
            </a:r>
          </a:p>
          <a:p>
            <a:pPr marL="285750" indent="-285750">
              <a:buClr>
                <a:schemeClr val="accent2"/>
              </a:buClr>
              <a:buSzPct val="160000"/>
              <a:buFont typeface="Arial" panose="020B0604020202020204" pitchFamily="34" charset="0"/>
              <a:buChar char="•"/>
            </a:pPr>
            <a:r>
              <a:rPr lang="en-US" sz="2800" dirty="0" smtClean="0">
                <a:latin typeface="+mj-lt"/>
              </a:rPr>
              <a:t>Engagement strategies?</a:t>
            </a:r>
          </a:p>
          <a:p>
            <a:pPr marL="285750" indent="-285750">
              <a:buSzPct val="160000"/>
              <a:buFont typeface="Arial" panose="020B0604020202020204" pitchFamily="34" charset="0"/>
              <a:buChar char="•"/>
            </a:pPr>
            <a:endParaRPr lang="en-US" sz="2800" dirty="0">
              <a:latin typeface="+mj-lt"/>
            </a:endParaRPr>
          </a:p>
        </p:txBody>
      </p:sp>
    </p:spTree>
    <p:extLst>
      <p:ext uri="{BB962C8B-B14F-4D97-AF65-F5344CB8AC3E}">
        <p14:creationId xmlns:p14="http://schemas.microsoft.com/office/powerpoint/2010/main" val="159755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8"/>
          <p:cNvSpPr txBox="1">
            <a:spLocks noGrp="1"/>
          </p:cNvSpPr>
          <p:nvPr>
            <p:ph type="title"/>
          </p:nvPr>
        </p:nvSpPr>
        <p:spPr>
          <a:xfrm>
            <a:off x="828798" y="882030"/>
            <a:ext cx="8434200" cy="7431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3959"/>
            </a:pPr>
            <a:r>
              <a:rPr lang="en" cap="none" dirty="0" smtClean="0">
                <a:solidFill>
                  <a:schemeClr val="dk2"/>
                </a:solidFill>
                <a:ea typeface="Calibri"/>
                <a:cs typeface="Calibri"/>
                <a:sym typeface="Calibri"/>
              </a:rPr>
              <a:t>IMPORTANT QUESTIONS?</a:t>
            </a:r>
            <a:endParaRPr i="1" cap="none" dirty="0">
              <a:solidFill>
                <a:schemeClr val="dk2"/>
              </a:solidFill>
              <a:ea typeface="Calibri"/>
              <a:cs typeface="Calibri"/>
              <a:sym typeface="Calibri"/>
            </a:endParaRPr>
          </a:p>
        </p:txBody>
      </p:sp>
      <p:sp>
        <p:nvSpPr>
          <p:cNvPr id="512" name="Google Shape;512;p78"/>
          <p:cNvSpPr txBox="1">
            <a:spLocks noGrp="1"/>
          </p:cNvSpPr>
          <p:nvPr>
            <p:ph type="body" idx="1"/>
          </p:nvPr>
        </p:nvSpPr>
        <p:spPr>
          <a:xfrm>
            <a:off x="457200" y="2083136"/>
            <a:ext cx="8229600" cy="2996168"/>
          </a:xfrm>
          <a:prstGeom prst="rect">
            <a:avLst/>
          </a:prstGeom>
          <a:noFill/>
          <a:ln>
            <a:noFill/>
          </a:ln>
        </p:spPr>
        <p:txBody>
          <a:bodyPr spcFirstLastPara="1" vert="horz" wrap="square" lIns="91425" tIns="45700" rIns="91425" bIns="45700" rtlCol="0" anchor="t" anchorCtr="0">
            <a:noAutofit/>
          </a:bodyPr>
          <a:lstStyle/>
          <a:p>
            <a:pPr marL="825500" lvl="1" indent="-342900">
              <a:spcBef>
                <a:spcPts val="0"/>
              </a:spcBef>
              <a:spcAft>
                <a:spcPts val="0"/>
              </a:spcAft>
              <a:buSzPct val="160000"/>
              <a:buFont typeface="Arial" panose="020B0604020202020204" pitchFamily="34" charset="0"/>
              <a:buChar char="•"/>
            </a:pPr>
            <a:r>
              <a:rPr lang="en" sz="2190" dirty="0">
                <a:solidFill>
                  <a:srgbClr val="FF0000"/>
                </a:solidFill>
                <a:latin typeface="Calibri"/>
                <a:ea typeface="Calibri"/>
                <a:cs typeface="Calibri"/>
                <a:sym typeface="Calibri"/>
              </a:rPr>
              <a:t>How do they use </a:t>
            </a:r>
            <a:r>
              <a:rPr lang="en" sz="2190" dirty="0">
                <a:solidFill>
                  <a:srgbClr val="30302C"/>
                </a:solidFill>
                <a:latin typeface="Calibri"/>
                <a:ea typeface="Calibri"/>
                <a:cs typeface="Calibri"/>
                <a:sym typeface="Calibri"/>
              </a:rPr>
              <a:t>the current system?</a:t>
            </a:r>
            <a:endParaRPr sz="2400" dirty="0"/>
          </a:p>
          <a:p>
            <a:pPr marL="825500" lvl="1" indent="-342900">
              <a:spcBef>
                <a:spcPts val="518"/>
              </a:spcBef>
              <a:spcAft>
                <a:spcPts val="0"/>
              </a:spcAft>
              <a:buSzPct val="160000"/>
              <a:buFont typeface="Arial" panose="020B0604020202020204" pitchFamily="34" charset="0"/>
              <a:buChar char="•"/>
            </a:pPr>
            <a:r>
              <a:rPr lang="en" sz="2190" dirty="0">
                <a:solidFill>
                  <a:srgbClr val="30302C"/>
                </a:solidFill>
                <a:latin typeface="Calibri"/>
                <a:ea typeface="Calibri"/>
                <a:cs typeface="Calibri"/>
                <a:sym typeface="Calibri"/>
              </a:rPr>
              <a:t>What are their </a:t>
            </a:r>
            <a:r>
              <a:rPr lang="en" sz="2190" dirty="0">
                <a:solidFill>
                  <a:srgbClr val="FF0000"/>
                </a:solidFill>
                <a:latin typeface="Calibri"/>
                <a:ea typeface="Calibri"/>
                <a:cs typeface="Calibri"/>
                <a:sym typeface="Calibri"/>
              </a:rPr>
              <a:t>pain </a:t>
            </a:r>
            <a:r>
              <a:rPr lang="en" sz="2190" dirty="0" smtClean="0">
                <a:solidFill>
                  <a:srgbClr val="FF0000"/>
                </a:solidFill>
                <a:latin typeface="Calibri"/>
                <a:ea typeface="Calibri"/>
                <a:cs typeface="Calibri"/>
                <a:sym typeface="Calibri"/>
              </a:rPr>
              <a:t>points in their business process</a:t>
            </a:r>
            <a:r>
              <a:rPr lang="en" sz="2190" dirty="0" smtClean="0">
                <a:solidFill>
                  <a:srgbClr val="30302C"/>
                </a:solidFill>
                <a:latin typeface="Calibri"/>
                <a:ea typeface="Calibri"/>
                <a:cs typeface="Calibri"/>
                <a:sym typeface="Calibri"/>
              </a:rPr>
              <a:t>?</a:t>
            </a:r>
            <a:endParaRPr sz="2400" dirty="0"/>
          </a:p>
          <a:p>
            <a:pPr marL="825500" lvl="1" indent="-342900">
              <a:spcBef>
                <a:spcPts val="518"/>
              </a:spcBef>
              <a:spcAft>
                <a:spcPts val="0"/>
              </a:spcAft>
              <a:buSzPct val="160000"/>
              <a:buFont typeface="Arial" panose="020B0604020202020204" pitchFamily="34" charset="0"/>
              <a:buChar char="•"/>
            </a:pPr>
            <a:r>
              <a:rPr lang="en" sz="2190" dirty="0">
                <a:solidFill>
                  <a:srgbClr val="30302C"/>
                </a:solidFill>
                <a:latin typeface="Calibri"/>
                <a:ea typeface="Calibri"/>
                <a:cs typeface="Calibri"/>
                <a:sym typeface="Calibri"/>
              </a:rPr>
              <a:t>Where do you need </a:t>
            </a:r>
            <a:r>
              <a:rPr lang="en" sz="2190" dirty="0" smtClean="0">
                <a:solidFill>
                  <a:srgbClr val="FF0000"/>
                </a:solidFill>
                <a:latin typeface="Calibri"/>
                <a:ea typeface="Calibri"/>
                <a:cs typeface="Calibri"/>
                <a:sym typeface="Calibri"/>
              </a:rPr>
              <a:t>conformity across campus </a:t>
            </a:r>
            <a:r>
              <a:rPr lang="en" sz="2190" dirty="0">
                <a:solidFill>
                  <a:srgbClr val="30302C"/>
                </a:solidFill>
                <a:latin typeface="Calibri"/>
                <a:ea typeface="Calibri"/>
                <a:cs typeface="Calibri"/>
                <a:sym typeface="Calibri"/>
              </a:rPr>
              <a:t>and how will you get </a:t>
            </a:r>
            <a:r>
              <a:rPr lang="en" sz="2190" dirty="0">
                <a:solidFill>
                  <a:srgbClr val="FF0000"/>
                </a:solidFill>
                <a:latin typeface="Calibri"/>
                <a:ea typeface="Calibri"/>
                <a:cs typeface="Calibri"/>
                <a:sym typeface="Calibri"/>
              </a:rPr>
              <a:t>consensus</a:t>
            </a:r>
            <a:r>
              <a:rPr lang="en" sz="2190" dirty="0">
                <a:solidFill>
                  <a:srgbClr val="30302C"/>
                </a:solidFill>
                <a:latin typeface="Calibri"/>
                <a:ea typeface="Calibri"/>
                <a:cs typeface="Calibri"/>
                <a:sym typeface="Calibri"/>
              </a:rPr>
              <a:t>?</a:t>
            </a:r>
            <a:endParaRPr sz="2400" dirty="0"/>
          </a:p>
          <a:p>
            <a:pPr marL="825500" lvl="1" indent="-342900">
              <a:spcBef>
                <a:spcPts val="518"/>
              </a:spcBef>
              <a:spcAft>
                <a:spcPts val="0"/>
              </a:spcAft>
              <a:buSzPct val="160000"/>
              <a:buFont typeface="Arial" panose="020B0604020202020204" pitchFamily="34" charset="0"/>
              <a:buChar char="•"/>
            </a:pPr>
            <a:r>
              <a:rPr lang="en" sz="2190" dirty="0">
                <a:solidFill>
                  <a:srgbClr val="30302C"/>
                </a:solidFill>
                <a:latin typeface="Calibri"/>
                <a:ea typeface="Calibri"/>
                <a:cs typeface="Calibri"/>
                <a:sym typeface="Calibri"/>
              </a:rPr>
              <a:t>Where can you allow </a:t>
            </a:r>
            <a:r>
              <a:rPr lang="en" sz="2190" dirty="0">
                <a:solidFill>
                  <a:srgbClr val="FF0000"/>
                </a:solidFill>
                <a:latin typeface="Calibri"/>
                <a:ea typeface="Calibri"/>
                <a:cs typeface="Calibri"/>
                <a:sym typeface="Calibri"/>
              </a:rPr>
              <a:t>individualized design </a:t>
            </a:r>
            <a:r>
              <a:rPr lang="en" sz="2190" dirty="0">
                <a:solidFill>
                  <a:srgbClr val="30302C"/>
                </a:solidFill>
                <a:latin typeface="Calibri"/>
                <a:ea typeface="Calibri"/>
                <a:cs typeface="Calibri"/>
                <a:sym typeface="Calibri"/>
              </a:rPr>
              <a:t>and how will you </a:t>
            </a:r>
            <a:r>
              <a:rPr lang="en" sz="2190" dirty="0">
                <a:solidFill>
                  <a:srgbClr val="FF0000"/>
                </a:solidFill>
                <a:latin typeface="Calibri"/>
                <a:ea typeface="Calibri"/>
                <a:cs typeface="Calibri"/>
                <a:sym typeface="Calibri"/>
              </a:rPr>
              <a:t>facilitate that without customization</a:t>
            </a:r>
            <a:r>
              <a:rPr lang="en" sz="2190" dirty="0">
                <a:solidFill>
                  <a:srgbClr val="30302C"/>
                </a:solidFill>
                <a:latin typeface="Calibri"/>
                <a:ea typeface="Calibri"/>
                <a:cs typeface="Calibri"/>
                <a:sym typeface="Calibri"/>
              </a:rPr>
              <a:t>?</a:t>
            </a:r>
            <a:endParaRPr sz="2400" dirty="0"/>
          </a:p>
          <a:p>
            <a:pPr marL="825500" lvl="1" indent="-342900">
              <a:spcBef>
                <a:spcPts val="518"/>
              </a:spcBef>
              <a:spcAft>
                <a:spcPts val="0"/>
              </a:spcAft>
              <a:buSzPct val="160000"/>
              <a:buFont typeface="Arial" panose="020B0604020202020204" pitchFamily="34" charset="0"/>
              <a:buChar char="•"/>
            </a:pPr>
            <a:r>
              <a:rPr lang="en" sz="2190" dirty="0">
                <a:solidFill>
                  <a:srgbClr val="30302C"/>
                </a:solidFill>
                <a:latin typeface="Calibri"/>
                <a:ea typeface="Calibri"/>
                <a:cs typeface="Calibri"/>
                <a:sym typeface="Calibri"/>
              </a:rPr>
              <a:t>Who are the </a:t>
            </a:r>
            <a:r>
              <a:rPr lang="en" sz="2190" dirty="0">
                <a:solidFill>
                  <a:srgbClr val="FF0000"/>
                </a:solidFill>
                <a:latin typeface="Calibri"/>
                <a:ea typeface="Calibri"/>
                <a:cs typeface="Calibri"/>
                <a:sym typeface="Calibri"/>
              </a:rPr>
              <a:t>decision makers</a:t>
            </a:r>
            <a:r>
              <a:rPr lang="en" sz="2190" dirty="0">
                <a:solidFill>
                  <a:srgbClr val="30302C"/>
                </a:solidFill>
                <a:latin typeface="Calibri"/>
                <a:ea typeface="Calibri"/>
                <a:cs typeface="Calibri"/>
                <a:sym typeface="Calibri"/>
              </a:rPr>
              <a:t>? Does it </a:t>
            </a:r>
            <a:r>
              <a:rPr lang="en" sz="2190" dirty="0">
                <a:solidFill>
                  <a:srgbClr val="FF0000"/>
                </a:solidFill>
                <a:latin typeface="Calibri"/>
                <a:ea typeface="Calibri"/>
                <a:cs typeface="Calibri"/>
                <a:sym typeface="Calibri"/>
              </a:rPr>
              <a:t>vary by unit</a:t>
            </a:r>
            <a:r>
              <a:rPr lang="en" sz="2190" dirty="0">
                <a:solidFill>
                  <a:srgbClr val="30302C"/>
                </a:solidFill>
                <a:latin typeface="Calibri"/>
                <a:ea typeface="Calibri"/>
                <a:cs typeface="Calibri"/>
                <a:sym typeface="Calibri"/>
              </a:rPr>
              <a:t>?</a:t>
            </a:r>
            <a:endParaRPr sz="2400" dirty="0"/>
          </a:p>
          <a:p>
            <a:pPr marL="825500" lvl="1" indent="-342900">
              <a:spcBef>
                <a:spcPts val="518"/>
              </a:spcBef>
              <a:spcAft>
                <a:spcPts val="0"/>
              </a:spcAft>
              <a:buSzPct val="160000"/>
              <a:buFont typeface="Arial" panose="020B0604020202020204" pitchFamily="34" charset="0"/>
              <a:buChar char="•"/>
            </a:pPr>
            <a:r>
              <a:rPr lang="en" sz="2190" dirty="0">
                <a:solidFill>
                  <a:srgbClr val="30302C"/>
                </a:solidFill>
                <a:latin typeface="Calibri"/>
                <a:ea typeface="Calibri"/>
                <a:cs typeface="Calibri"/>
                <a:sym typeface="Calibri"/>
              </a:rPr>
              <a:t>What are </a:t>
            </a:r>
            <a:r>
              <a:rPr lang="en" sz="2190" dirty="0">
                <a:solidFill>
                  <a:srgbClr val="FF0000"/>
                </a:solidFill>
                <a:latin typeface="Calibri"/>
                <a:ea typeface="Calibri"/>
                <a:cs typeface="Calibri"/>
                <a:sym typeface="Calibri"/>
              </a:rPr>
              <a:t>management’s goals</a:t>
            </a:r>
            <a:r>
              <a:rPr lang="en" sz="2190" dirty="0">
                <a:solidFill>
                  <a:srgbClr val="30302C"/>
                </a:solidFill>
                <a:latin typeface="Calibri"/>
                <a:ea typeface="Calibri"/>
                <a:cs typeface="Calibri"/>
                <a:sym typeface="Calibri"/>
              </a:rPr>
              <a:t>?  Do they </a:t>
            </a:r>
            <a:r>
              <a:rPr lang="en" sz="2190" dirty="0">
                <a:solidFill>
                  <a:srgbClr val="FF0000"/>
                </a:solidFill>
                <a:latin typeface="Calibri"/>
                <a:ea typeface="Calibri"/>
                <a:cs typeface="Calibri"/>
                <a:sym typeface="Calibri"/>
              </a:rPr>
              <a:t>vary by </a:t>
            </a:r>
            <a:r>
              <a:rPr lang="en" sz="2190" dirty="0" smtClean="0">
                <a:solidFill>
                  <a:srgbClr val="FF0000"/>
                </a:solidFill>
                <a:latin typeface="Calibri"/>
                <a:ea typeface="Calibri"/>
                <a:cs typeface="Calibri"/>
                <a:sym typeface="Calibri"/>
              </a:rPr>
              <a:t>unit</a:t>
            </a:r>
            <a:r>
              <a:rPr lang="en" sz="2190" dirty="0" smtClean="0">
                <a:latin typeface="Calibri"/>
                <a:ea typeface="Calibri"/>
                <a:cs typeface="Calibri"/>
                <a:sym typeface="Calibri"/>
              </a:rPr>
              <a:t>?</a:t>
            </a:r>
            <a:endParaRPr lang="en" sz="2190" dirty="0">
              <a:latin typeface="Calibri"/>
              <a:ea typeface="Calibri"/>
              <a:cs typeface="Calibri"/>
              <a:sym typeface="Calibri"/>
            </a:endParaRPr>
          </a:p>
          <a:p>
            <a:pPr marL="825500" lvl="1" indent="-342900">
              <a:spcBef>
                <a:spcPts val="518"/>
              </a:spcBef>
              <a:spcAft>
                <a:spcPts val="0"/>
              </a:spcAft>
              <a:buSzPct val="160000"/>
              <a:buFont typeface="Arial" panose="020B0604020202020204" pitchFamily="34" charset="0"/>
              <a:buChar char="•"/>
            </a:pPr>
            <a:endParaRPr sz="2400" dirty="0"/>
          </a:p>
        </p:txBody>
      </p:sp>
      <p:pic>
        <p:nvPicPr>
          <p:cNvPr id="3" name="Picture 2"/>
          <p:cNvPicPr>
            <a:picLocks noChangeAspect="1"/>
          </p:cNvPicPr>
          <p:nvPr/>
        </p:nvPicPr>
        <p:blipFill>
          <a:blip r:embed="rId3"/>
          <a:stretch>
            <a:fillRect/>
          </a:stretch>
        </p:blipFill>
        <p:spPr>
          <a:xfrm>
            <a:off x="5343589" y="5250169"/>
            <a:ext cx="2595341" cy="1531251"/>
          </a:xfrm>
          <a:prstGeom prst="rect">
            <a:avLst/>
          </a:prstGeom>
        </p:spPr>
      </p:pic>
      <p:sp>
        <p:nvSpPr>
          <p:cNvPr id="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4" name="TextBox 3"/>
          <p:cNvSpPr txBox="1"/>
          <p:nvPr/>
        </p:nvSpPr>
        <p:spPr>
          <a:xfrm>
            <a:off x="610690" y="5537271"/>
            <a:ext cx="4732899" cy="646331"/>
          </a:xfrm>
          <a:prstGeom prst="rect">
            <a:avLst/>
          </a:prstGeom>
          <a:noFill/>
        </p:spPr>
        <p:txBody>
          <a:bodyPr wrap="none" rtlCol="0">
            <a:spAutoFit/>
          </a:bodyPr>
          <a:lstStyle/>
          <a:p>
            <a:r>
              <a:rPr lang="en-US" sz="3600" dirty="0" smtClean="0">
                <a:solidFill>
                  <a:srgbClr val="FF0000"/>
                </a:solidFill>
                <a:latin typeface="+mj-lt"/>
              </a:rPr>
              <a:t>How do we get this information??</a:t>
            </a:r>
            <a:endParaRPr lang="en-US" sz="3600" dirty="0">
              <a:solidFill>
                <a:srgbClr val="FF0000"/>
              </a:solidFill>
              <a:latin typeface="+mj-lt"/>
            </a:endParaRPr>
          </a:p>
        </p:txBody>
      </p:sp>
    </p:spTree>
    <p:extLst>
      <p:ext uri="{BB962C8B-B14F-4D97-AF65-F5344CB8AC3E}">
        <p14:creationId xmlns:p14="http://schemas.microsoft.com/office/powerpoint/2010/main" val="291364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anim calcmode="lin" valueType="num">
                                      <p:cBhvr additive="base">
                                        <p:cTn id="7" dur="500"/>
                                        <p:tgtEl>
                                          <p:spTgt spid="512">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1000"/>
                                  </p:stCondLst>
                                  <p:childTnLst>
                                    <p:set>
                                      <p:cBhvr>
                                        <p:cTn id="10" dur="1" fill="hold">
                                          <p:stCondLst>
                                            <p:cond delay="0"/>
                                          </p:stCondLst>
                                        </p:cTn>
                                        <p:tgtEl>
                                          <p:spTgt spid="512">
                                            <p:txEl>
                                              <p:pRg st="1" end="1"/>
                                            </p:txEl>
                                          </p:spTgt>
                                        </p:tgtEl>
                                        <p:attrNameLst>
                                          <p:attrName>style.visibility</p:attrName>
                                        </p:attrNameLst>
                                      </p:cBhvr>
                                      <p:to>
                                        <p:strVal val="visible"/>
                                      </p:to>
                                    </p:set>
                                    <p:anim calcmode="lin" valueType="num">
                                      <p:cBhvr additive="base">
                                        <p:cTn id="11" dur="1000"/>
                                        <p:tgtEl>
                                          <p:spTgt spid="512">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2500"/>
                            </p:stCondLst>
                            <p:childTnLst>
                              <p:par>
                                <p:cTn id="13" presetID="2" presetClass="entr" presetSubtype="4" fill="hold" nodeType="afterEffect">
                                  <p:stCondLst>
                                    <p:cond delay="1000"/>
                                  </p:stCondLst>
                                  <p:childTnLst>
                                    <p:set>
                                      <p:cBhvr>
                                        <p:cTn id="14" dur="1" fill="hold">
                                          <p:stCondLst>
                                            <p:cond delay="0"/>
                                          </p:stCondLst>
                                        </p:cTn>
                                        <p:tgtEl>
                                          <p:spTgt spid="512">
                                            <p:txEl>
                                              <p:pRg st="2" end="2"/>
                                            </p:txEl>
                                          </p:spTgt>
                                        </p:tgtEl>
                                        <p:attrNameLst>
                                          <p:attrName>style.visibility</p:attrName>
                                        </p:attrNameLst>
                                      </p:cBhvr>
                                      <p:to>
                                        <p:strVal val="visible"/>
                                      </p:to>
                                    </p:set>
                                    <p:anim calcmode="lin" valueType="num">
                                      <p:cBhvr additive="base">
                                        <p:cTn id="15" dur="1000"/>
                                        <p:tgtEl>
                                          <p:spTgt spid="51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2" presetClass="entr" presetSubtype="4" fill="hold" nodeType="afterEffect">
                                  <p:stCondLst>
                                    <p:cond delay="1000"/>
                                  </p:stCondLst>
                                  <p:childTnLst>
                                    <p:set>
                                      <p:cBhvr>
                                        <p:cTn id="18" dur="1" fill="hold">
                                          <p:stCondLst>
                                            <p:cond delay="0"/>
                                          </p:stCondLst>
                                        </p:cTn>
                                        <p:tgtEl>
                                          <p:spTgt spid="512">
                                            <p:txEl>
                                              <p:pRg st="3" end="3"/>
                                            </p:txEl>
                                          </p:spTgt>
                                        </p:tgtEl>
                                        <p:attrNameLst>
                                          <p:attrName>style.visibility</p:attrName>
                                        </p:attrNameLst>
                                      </p:cBhvr>
                                      <p:to>
                                        <p:strVal val="visible"/>
                                      </p:to>
                                    </p:set>
                                    <p:anim calcmode="lin" valueType="num">
                                      <p:cBhvr additive="base">
                                        <p:cTn id="19" dur="1000"/>
                                        <p:tgtEl>
                                          <p:spTgt spid="512">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6500"/>
                            </p:stCondLst>
                            <p:childTnLst>
                              <p:par>
                                <p:cTn id="21" presetID="2" presetClass="entr" presetSubtype="4" fill="hold" nodeType="afterEffect">
                                  <p:stCondLst>
                                    <p:cond delay="1000"/>
                                  </p:stCondLst>
                                  <p:childTnLst>
                                    <p:set>
                                      <p:cBhvr>
                                        <p:cTn id="22" dur="1" fill="hold">
                                          <p:stCondLst>
                                            <p:cond delay="0"/>
                                          </p:stCondLst>
                                        </p:cTn>
                                        <p:tgtEl>
                                          <p:spTgt spid="512">
                                            <p:txEl>
                                              <p:pRg st="4" end="4"/>
                                            </p:txEl>
                                          </p:spTgt>
                                        </p:tgtEl>
                                        <p:attrNameLst>
                                          <p:attrName>style.visibility</p:attrName>
                                        </p:attrNameLst>
                                      </p:cBhvr>
                                      <p:to>
                                        <p:strVal val="visible"/>
                                      </p:to>
                                    </p:set>
                                    <p:anim calcmode="lin" valueType="num">
                                      <p:cBhvr additive="base">
                                        <p:cTn id="23" dur="1000"/>
                                        <p:tgtEl>
                                          <p:spTgt spid="512">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8500"/>
                            </p:stCondLst>
                            <p:childTnLst>
                              <p:par>
                                <p:cTn id="25" presetID="2" presetClass="entr" presetSubtype="4" fill="hold" nodeType="afterEffect">
                                  <p:stCondLst>
                                    <p:cond delay="1000"/>
                                  </p:stCondLst>
                                  <p:childTnLst>
                                    <p:set>
                                      <p:cBhvr>
                                        <p:cTn id="26" dur="1" fill="hold">
                                          <p:stCondLst>
                                            <p:cond delay="0"/>
                                          </p:stCondLst>
                                        </p:cTn>
                                        <p:tgtEl>
                                          <p:spTgt spid="512">
                                            <p:txEl>
                                              <p:pRg st="5" end="5"/>
                                            </p:txEl>
                                          </p:spTgt>
                                        </p:tgtEl>
                                        <p:attrNameLst>
                                          <p:attrName>style.visibility</p:attrName>
                                        </p:attrNameLst>
                                      </p:cBhvr>
                                      <p:to>
                                        <p:strVal val="visible"/>
                                      </p:to>
                                    </p:set>
                                    <p:anim calcmode="lin" valueType="num">
                                      <p:cBhvr additive="base">
                                        <p:cTn id="27" dur="1000"/>
                                        <p:tgtEl>
                                          <p:spTgt spid="5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98158"/>
            <a:ext cx="8229600" cy="715962"/>
          </a:xfrm>
        </p:spPr>
        <p:txBody>
          <a:bodyPr>
            <a:normAutofit fontScale="90000"/>
          </a:bodyPr>
          <a:lstStyle/>
          <a:p>
            <a:r>
              <a:rPr lang="en-US" dirty="0">
                <a:solidFill>
                  <a:schemeClr val="tx2"/>
                </a:solidFill>
              </a:rPr>
              <a:t>Campus Engagement </a:t>
            </a:r>
            <a:r>
              <a:rPr lang="en-US" dirty="0" smtClean="0">
                <a:solidFill>
                  <a:schemeClr val="tx2"/>
                </a:solidFill>
              </a:rPr>
              <a:t>Layers</a:t>
            </a:r>
            <a:br>
              <a:rPr lang="en-US" dirty="0" smtClean="0">
                <a:solidFill>
                  <a:schemeClr val="tx2"/>
                </a:solidFill>
              </a:rPr>
            </a:br>
            <a:r>
              <a:rPr lang="en-US" sz="3100" dirty="0" smtClean="0">
                <a:solidFill>
                  <a:schemeClr val="tx2"/>
                </a:solidFill>
              </a:rPr>
              <a:t>(Project governance)</a:t>
            </a:r>
            <a:endParaRPr lang="en-US" sz="3100" dirty="0">
              <a:solidFill>
                <a:schemeClr val="tx2"/>
              </a:solidFill>
            </a:endParaRPr>
          </a:p>
        </p:txBody>
      </p:sp>
      <p:sp>
        <p:nvSpPr>
          <p:cNvPr id="3" name="Content Placeholder 2"/>
          <p:cNvSpPr>
            <a:spLocks noGrp="1"/>
          </p:cNvSpPr>
          <p:nvPr>
            <p:ph idx="1"/>
          </p:nvPr>
        </p:nvSpPr>
        <p:spPr>
          <a:xfrm>
            <a:off x="774572" y="1981200"/>
            <a:ext cx="7290055" cy="4023360"/>
          </a:xfrm>
        </p:spPr>
        <p:txBody>
          <a:bodyPr>
            <a:normAutofit/>
          </a:bodyPr>
          <a:lstStyle/>
          <a:p>
            <a:pPr marL="0" indent="0">
              <a:buNone/>
            </a:pPr>
            <a:r>
              <a:rPr lang="en-US" b="1" dirty="0" smtClean="0"/>
              <a:t>Executive Engagement Committee</a:t>
            </a:r>
            <a:endParaRPr lang="en-US" b="1" dirty="0"/>
          </a:p>
          <a:p>
            <a:pPr lvl="1">
              <a:buSzPct val="160000"/>
              <a:buFont typeface="Arial" panose="020B0604020202020204" pitchFamily="34" charset="0"/>
              <a:buChar char="•"/>
            </a:pPr>
            <a:r>
              <a:rPr lang="en-US" dirty="0" smtClean="0"/>
              <a:t>Campus leadership charged with ensuring engagement and ultimate success</a:t>
            </a:r>
          </a:p>
          <a:p>
            <a:pPr lvl="1">
              <a:buSzPct val="160000"/>
              <a:buFont typeface="Arial" panose="020B0604020202020204" pitchFamily="34" charset="0"/>
              <a:buChar char="•"/>
            </a:pPr>
            <a:r>
              <a:rPr lang="en-US" dirty="0" smtClean="0"/>
              <a:t>Academic Dean’s and Associate Vice Presidents</a:t>
            </a:r>
          </a:p>
          <a:p>
            <a:pPr marL="0" indent="0">
              <a:buSzPct val="160000"/>
              <a:buNone/>
            </a:pPr>
            <a:r>
              <a:rPr lang="en-US" b="1" dirty="0" smtClean="0"/>
              <a:t>Change Management Core Team</a:t>
            </a:r>
            <a:endParaRPr lang="en-US" b="1" dirty="0"/>
          </a:p>
          <a:p>
            <a:pPr lvl="1">
              <a:buSzPct val="160000"/>
              <a:buFont typeface="Arial" panose="020B0604020202020204" pitchFamily="34" charset="0"/>
              <a:buChar char="•"/>
            </a:pPr>
            <a:r>
              <a:rPr lang="en-US" dirty="0" smtClean="0"/>
              <a:t>Full time staff from the Office of Continuous Engagement who are managing the entire process</a:t>
            </a:r>
            <a:endParaRPr lang="en-US" dirty="0"/>
          </a:p>
          <a:p>
            <a:pPr marL="0" indent="0">
              <a:buSzPct val="160000"/>
              <a:buNone/>
            </a:pPr>
            <a:r>
              <a:rPr lang="en-US" b="1" dirty="0" smtClean="0"/>
              <a:t>Campus Liaisons</a:t>
            </a:r>
            <a:endParaRPr lang="en-US" b="1" dirty="0"/>
          </a:p>
          <a:p>
            <a:pPr lvl="1">
              <a:buSzPct val="160000"/>
              <a:buFont typeface="Arial" panose="020B0604020202020204" pitchFamily="34" charset="0"/>
              <a:buChar char="•"/>
            </a:pPr>
            <a:r>
              <a:rPr lang="en-US" dirty="0"/>
              <a:t>Project team member focused on preparing the division for change through </a:t>
            </a:r>
            <a:r>
              <a:rPr lang="en-US" dirty="0">
                <a:solidFill>
                  <a:schemeClr val="accent5"/>
                </a:solidFill>
              </a:rPr>
              <a:t>communication</a:t>
            </a:r>
            <a:r>
              <a:rPr lang="en-US" dirty="0"/>
              <a:t>, providing </a:t>
            </a:r>
            <a:r>
              <a:rPr lang="en-US" dirty="0">
                <a:solidFill>
                  <a:schemeClr val="accent3">
                    <a:lumMod val="75000"/>
                  </a:schemeClr>
                </a:solidFill>
              </a:rPr>
              <a:t>voice of the customer</a:t>
            </a:r>
            <a:r>
              <a:rPr lang="en-US" dirty="0"/>
              <a:t>, and </a:t>
            </a:r>
            <a:r>
              <a:rPr lang="en-US" dirty="0">
                <a:solidFill>
                  <a:srgbClr val="C00000"/>
                </a:solidFill>
              </a:rPr>
              <a:t>process redesign</a:t>
            </a:r>
            <a:r>
              <a:rPr lang="en-US" dirty="0"/>
              <a:t> at the aimed at </a:t>
            </a:r>
            <a:r>
              <a:rPr lang="en-US" dirty="0" smtClean="0"/>
              <a:t>adoption.</a:t>
            </a:r>
            <a:endParaRPr lang="en-US" dirty="0"/>
          </a:p>
          <a:p>
            <a:pPr lvl="1"/>
            <a:endParaRPr lang="en-US" dirty="0"/>
          </a:p>
        </p:txBody>
      </p:sp>
      <p:sp>
        <p:nvSpPr>
          <p:cNvPr id="4" name="TextBox 3"/>
          <p:cNvSpPr txBox="1"/>
          <p:nvPr/>
        </p:nvSpPr>
        <p:spPr>
          <a:xfrm>
            <a:off x="2173265" y="5417533"/>
            <a:ext cx="4675080" cy="954107"/>
          </a:xfrm>
          <a:prstGeom prst="rect">
            <a:avLst/>
          </a:prstGeom>
          <a:noFill/>
        </p:spPr>
        <p:txBody>
          <a:bodyPr wrap="square" rtlCol="0">
            <a:spAutoFit/>
          </a:bodyPr>
          <a:lstStyle/>
          <a:p>
            <a:r>
              <a:rPr lang="en-US" sz="2800" b="1" dirty="0" smtClean="0">
                <a:solidFill>
                  <a:srgbClr val="FF0000"/>
                </a:solidFill>
                <a:latin typeface="+mj-lt"/>
              </a:rPr>
              <a:t>Secret: You will need a form of these layers forever!</a:t>
            </a:r>
            <a:endParaRPr lang="en-US" sz="2800" b="1" dirty="0">
              <a:solidFill>
                <a:srgbClr val="FF0000"/>
              </a:solidFill>
              <a:latin typeface="+mj-lt"/>
            </a:endParaRPr>
          </a:p>
        </p:txBody>
      </p:sp>
      <p:sp>
        <p:nvSpPr>
          <p:cNvPr id="5"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6" name="Picture 5"/>
          <p:cNvPicPr>
            <a:picLocks noChangeAspect="1"/>
          </p:cNvPicPr>
          <p:nvPr/>
        </p:nvPicPr>
        <p:blipFill>
          <a:blip r:embed="rId3"/>
          <a:stretch>
            <a:fillRect/>
          </a:stretch>
        </p:blipFill>
        <p:spPr>
          <a:xfrm>
            <a:off x="0" y="5235325"/>
            <a:ext cx="2206034" cy="1235379"/>
          </a:xfrm>
          <a:prstGeom prst="rect">
            <a:avLst/>
          </a:prstGeom>
        </p:spPr>
      </p:pic>
    </p:spTree>
    <p:extLst>
      <p:ext uri="{BB962C8B-B14F-4D97-AF65-F5344CB8AC3E}">
        <p14:creationId xmlns:p14="http://schemas.microsoft.com/office/powerpoint/2010/main" val="18722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840" y="903150"/>
            <a:ext cx="8229600" cy="715962"/>
          </a:xfrm>
        </p:spPr>
        <p:txBody>
          <a:bodyPr>
            <a:noAutofit/>
          </a:bodyPr>
          <a:lstStyle/>
          <a:p>
            <a:r>
              <a:rPr lang="en-US" dirty="0" smtClean="0">
                <a:solidFill>
                  <a:schemeClr val="tx2"/>
                </a:solidFill>
              </a:rPr>
              <a:t>HCM Project structure</a:t>
            </a:r>
            <a:br>
              <a:rPr lang="en-US" dirty="0" smtClean="0">
                <a:solidFill>
                  <a:schemeClr val="tx2"/>
                </a:solidFill>
              </a:rPr>
            </a:br>
            <a:r>
              <a:rPr lang="en-US" sz="3600" dirty="0" smtClean="0">
                <a:solidFill>
                  <a:schemeClr val="tx2"/>
                </a:solidFill>
              </a:rPr>
              <a:t>(Project governance)</a:t>
            </a:r>
            <a:endParaRPr lang="en-US" sz="3600" dirty="0">
              <a:solidFill>
                <a:schemeClr val="tx2"/>
              </a:solidFill>
            </a:endParaRPr>
          </a:p>
        </p:txBody>
      </p:sp>
      <p:pic>
        <p:nvPicPr>
          <p:cNvPr id="8" name="Content Placeholder 7"/>
          <p:cNvPicPr>
            <a:picLocks noGrp="1" noChangeAspect="1"/>
          </p:cNvPicPr>
          <p:nvPr>
            <p:ph idx="1"/>
          </p:nvPr>
        </p:nvPicPr>
        <p:blipFill>
          <a:blip r:embed="rId3"/>
          <a:stretch>
            <a:fillRect/>
          </a:stretch>
        </p:blipFill>
        <p:spPr>
          <a:xfrm>
            <a:off x="763097" y="1865803"/>
            <a:ext cx="7650700" cy="4929703"/>
          </a:xfrm>
          <a:prstGeom prst="rect">
            <a:avLst/>
          </a:prstGeom>
          <a:ln>
            <a:noFill/>
          </a:ln>
        </p:spPr>
      </p:pic>
      <p:sp>
        <p:nvSpPr>
          <p:cNvPr id="10" name="Rectangle 9"/>
          <p:cNvSpPr/>
          <p:nvPr/>
        </p:nvSpPr>
        <p:spPr>
          <a:xfrm>
            <a:off x="920367" y="1860458"/>
            <a:ext cx="2098516" cy="493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a:off x="4341756" y="1865802"/>
            <a:ext cx="2561424" cy="4929703"/>
          </a:xfrm>
          <a:prstGeom prst="rect">
            <a:avLst/>
          </a:prstGeom>
        </p:spPr>
      </p:pic>
      <p:pic>
        <p:nvPicPr>
          <p:cNvPr id="12" name="Picture 11"/>
          <p:cNvPicPr>
            <a:picLocks noChangeAspect="1"/>
          </p:cNvPicPr>
          <p:nvPr/>
        </p:nvPicPr>
        <p:blipFill>
          <a:blip r:embed="rId4"/>
          <a:stretch>
            <a:fillRect/>
          </a:stretch>
        </p:blipFill>
        <p:spPr>
          <a:xfrm>
            <a:off x="1400977" y="1865803"/>
            <a:ext cx="2644749" cy="4929703"/>
          </a:xfrm>
          <a:prstGeom prst="rect">
            <a:avLst/>
          </a:prstGeom>
        </p:spPr>
      </p:pic>
      <p:sp>
        <p:nvSpPr>
          <p:cNvPr id="13" name="TextBox 12"/>
          <p:cNvSpPr txBox="1"/>
          <p:nvPr/>
        </p:nvSpPr>
        <p:spPr>
          <a:xfrm>
            <a:off x="7420455" y="2486642"/>
            <a:ext cx="864532" cy="369332"/>
          </a:xfrm>
          <a:prstGeom prst="rect">
            <a:avLst/>
          </a:prstGeom>
          <a:noFill/>
        </p:spPr>
        <p:txBody>
          <a:bodyPr wrap="none" rtlCol="0">
            <a:spAutoFit/>
          </a:bodyPr>
          <a:lstStyle/>
          <a:p>
            <a:r>
              <a:rPr lang="en-US" b="1" dirty="0" smtClean="0"/>
              <a:t>EQUAL</a:t>
            </a:r>
            <a:endParaRPr lang="en-US" b="1" dirty="0"/>
          </a:p>
        </p:txBody>
      </p:sp>
      <p:sp>
        <p:nvSpPr>
          <p:cNvPr id="14" name="TextBox 13"/>
          <p:cNvSpPr txBox="1"/>
          <p:nvPr/>
        </p:nvSpPr>
        <p:spPr>
          <a:xfrm>
            <a:off x="1511929" y="1995981"/>
            <a:ext cx="1211422" cy="369332"/>
          </a:xfrm>
          <a:prstGeom prst="rect">
            <a:avLst/>
          </a:prstGeom>
          <a:noFill/>
        </p:spPr>
        <p:txBody>
          <a:bodyPr wrap="none" rtlCol="0">
            <a:spAutoFit/>
          </a:bodyPr>
          <a:lstStyle/>
          <a:p>
            <a:r>
              <a:rPr lang="en-US" b="1" dirty="0" smtClean="0"/>
              <a:t>Traditional</a:t>
            </a:r>
            <a:endParaRPr lang="en-US" b="1" dirty="0"/>
          </a:p>
        </p:txBody>
      </p:sp>
      <p:sp>
        <p:nvSpPr>
          <p:cNvPr id="15" name="TextBox 14"/>
          <p:cNvSpPr txBox="1"/>
          <p:nvPr/>
        </p:nvSpPr>
        <p:spPr>
          <a:xfrm>
            <a:off x="5368599" y="1979163"/>
            <a:ext cx="1372299" cy="369332"/>
          </a:xfrm>
          <a:prstGeom prst="rect">
            <a:avLst/>
          </a:prstGeom>
          <a:noFill/>
        </p:spPr>
        <p:txBody>
          <a:bodyPr wrap="none" rtlCol="0">
            <a:spAutoFit/>
          </a:bodyPr>
          <a:lstStyle/>
          <a:p>
            <a:r>
              <a:rPr lang="en-US" b="1" dirty="0" smtClean="0"/>
              <a:t>Engagement</a:t>
            </a:r>
            <a:endParaRPr lang="en-US" b="1" dirty="0"/>
          </a:p>
        </p:txBody>
      </p:sp>
      <p:sp>
        <p:nvSpPr>
          <p:cNvPr id="16"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4" name="Explosion 1 3"/>
          <p:cNvSpPr/>
          <p:nvPr/>
        </p:nvSpPr>
        <p:spPr>
          <a:xfrm>
            <a:off x="7161568" y="1979163"/>
            <a:ext cx="1399995" cy="1443905"/>
          </a:xfrm>
          <a:prstGeom prst="irregularSeal1">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91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left)">
                                      <p:cBhvr>
                                        <p:cTn id="21" dur="1000"/>
                                        <p:tgtEl>
                                          <p:spTgt spid="13">
                                            <p:txEl>
                                              <p:pRg st="0" end="0"/>
                                            </p:tx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003235"/>
            <a:ext cx="8229600" cy="715962"/>
          </a:xfrm>
        </p:spPr>
        <p:txBody>
          <a:bodyPr>
            <a:noAutofit/>
          </a:bodyPr>
          <a:lstStyle/>
          <a:p>
            <a:r>
              <a:rPr lang="en-US" dirty="0">
                <a:solidFill>
                  <a:schemeClr val="tx2"/>
                </a:solidFill>
              </a:rPr>
              <a:t>Campus Engagement </a:t>
            </a:r>
            <a:r>
              <a:rPr lang="en-US" dirty="0" smtClean="0">
                <a:solidFill>
                  <a:schemeClr val="tx2"/>
                </a:solidFill>
              </a:rPr>
              <a:t>Strategies</a:t>
            </a:r>
            <a:br>
              <a:rPr lang="en-US" dirty="0" smtClean="0">
                <a:solidFill>
                  <a:schemeClr val="tx2"/>
                </a:solidFill>
              </a:rPr>
            </a:br>
            <a:r>
              <a:rPr lang="en-US" sz="3600" dirty="0" smtClean="0">
                <a:solidFill>
                  <a:schemeClr val="tx2"/>
                </a:solidFill>
              </a:rPr>
              <a:t>(decision making and engagement)</a:t>
            </a:r>
            <a:endParaRPr lang="en-US" sz="3600" dirty="0">
              <a:solidFill>
                <a:schemeClr val="tx2"/>
              </a:solidFill>
            </a:endParaRPr>
          </a:p>
        </p:txBody>
      </p:sp>
      <p:sp>
        <p:nvSpPr>
          <p:cNvPr id="3" name="Content Placeholder 2"/>
          <p:cNvSpPr>
            <a:spLocks noGrp="1"/>
          </p:cNvSpPr>
          <p:nvPr>
            <p:ph idx="1"/>
          </p:nvPr>
        </p:nvSpPr>
        <p:spPr/>
        <p:txBody>
          <a:bodyPr>
            <a:noAutofit/>
          </a:bodyPr>
          <a:lstStyle/>
          <a:p>
            <a:pPr marL="0" indent="0">
              <a:buSzPct val="160000"/>
              <a:buNone/>
            </a:pPr>
            <a:r>
              <a:rPr lang="en-US" sz="2400" b="1" dirty="0" smtClean="0"/>
              <a:t>Kick-off </a:t>
            </a:r>
            <a:r>
              <a:rPr lang="en-US" sz="2400" b="1" dirty="0"/>
              <a:t>and “one page”</a:t>
            </a:r>
          </a:p>
          <a:p>
            <a:pPr lvl="2">
              <a:buSzPct val="160000"/>
              <a:buFont typeface="Arial" panose="020B0604020202020204" pitchFamily="34" charset="0"/>
              <a:buChar char="•"/>
            </a:pPr>
            <a:r>
              <a:rPr lang="en-US" sz="1800" dirty="0" smtClean="0"/>
              <a:t>93 people on the project were invited.  Represented an orientation to scope and timing.  All provided a “One Page” of their role and responsibilities</a:t>
            </a:r>
            <a:endParaRPr lang="en-US" sz="1800" dirty="0"/>
          </a:p>
          <a:p>
            <a:pPr marL="0" indent="0">
              <a:buSzPct val="160000"/>
              <a:buNone/>
            </a:pPr>
            <a:r>
              <a:rPr lang="en-US" sz="2400" b="1" dirty="0" smtClean="0"/>
              <a:t>Campus Liaisons</a:t>
            </a:r>
          </a:p>
          <a:p>
            <a:pPr lvl="2">
              <a:buSzPct val="160000"/>
              <a:buFont typeface="Arial" panose="020B0604020202020204" pitchFamily="34" charset="0"/>
              <a:buChar char="•"/>
            </a:pPr>
            <a:r>
              <a:rPr lang="en-US" sz="1800" dirty="0" smtClean="0"/>
              <a:t>33 individuals across campus who were appointed by their leadership to engage in bi-directional communication activities</a:t>
            </a:r>
          </a:p>
          <a:p>
            <a:pPr marL="0" indent="0">
              <a:buSzPct val="160000"/>
              <a:buNone/>
            </a:pPr>
            <a:r>
              <a:rPr lang="en-US" sz="2400" b="1" dirty="0" smtClean="0"/>
              <a:t>Facilitated </a:t>
            </a:r>
            <a:r>
              <a:rPr lang="en-US" sz="2400" b="1" dirty="0"/>
              <a:t>Focus </a:t>
            </a:r>
            <a:r>
              <a:rPr lang="en-US" sz="2400" b="1" dirty="0" smtClean="0"/>
              <a:t>Groups</a:t>
            </a:r>
          </a:p>
          <a:p>
            <a:pPr lvl="2">
              <a:buSzPct val="160000"/>
              <a:buFont typeface="Arial" panose="020B0604020202020204" pitchFamily="34" charset="0"/>
              <a:buChar char="•"/>
            </a:pPr>
            <a:r>
              <a:rPr lang="en-US" sz="1800" dirty="0" smtClean="0"/>
              <a:t>Intended </a:t>
            </a:r>
            <a:r>
              <a:rPr lang="en-US" sz="1800" dirty="0"/>
              <a:t>to help with design and policy recommendations</a:t>
            </a:r>
          </a:p>
          <a:p>
            <a:pPr marL="0" indent="0">
              <a:buSzPct val="160000"/>
              <a:buNone/>
            </a:pPr>
            <a:r>
              <a:rPr lang="en-US" sz="2400" b="1" dirty="0" smtClean="0"/>
              <a:t>Campus </a:t>
            </a:r>
            <a:r>
              <a:rPr lang="en-US" sz="2400" b="1" dirty="0"/>
              <a:t>Small Group Meetings – </a:t>
            </a:r>
            <a:r>
              <a:rPr lang="en-US" sz="2400" b="1" dirty="0" smtClean="0"/>
              <a:t>recurring</a:t>
            </a:r>
          </a:p>
          <a:p>
            <a:pPr lvl="2">
              <a:buSzPct val="160000"/>
              <a:buFont typeface="Arial" panose="020B0604020202020204" pitchFamily="34" charset="0"/>
              <a:buChar char="•"/>
            </a:pPr>
            <a:r>
              <a:rPr lang="en-US" sz="1800" dirty="0" smtClean="0"/>
              <a:t>Intended </a:t>
            </a:r>
            <a:r>
              <a:rPr lang="en-US" sz="1800" dirty="0"/>
              <a:t>to focus on the wider business process including how best to utilize </a:t>
            </a:r>
            <a:r>
              <a:rPr lang="en-US" sz="1800" dirty="0" smtClean="0"/>
              <a:t>functionality at unit level</a:t>
            </a:r>
            <a:endParaRPr lang="en-US" sz="1800" dirty="0"/>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9384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2" name="Title 1"/>
          <p:cNvSpPr>
            <a:spLocks noGrp="1"/>
          </p:cNvSpPr>
          <p:nvPr>
            <p:ph type="title"/>
          </p:nvPr>
        </p:nvSpPr>
        <p:spPr/>
        <p:txBody>
          <a:bodyPr/>
          <a:lstStyle/>
          <a:p>
            <a:r>
              <a:rPr lang="en-US" dirty="0" smtClean="0">
                <a:solidFill>
                  <a:schemeClr val="bg1"/>
                </a:solidFill>
              </a:rPr>
              <a:t>Quick Facts – Boise State University</a:t>
            </a:r>
            <a:endParaRPr lang="en-US" dirty="0">
              <a:solidFill>
                <a:schemeClr val="bg1"/>
              </a:solidFill>
            </a:endParaRPr>
          </a:p>
        </p:txBody>
      </p:sp>
      <p:sp>
        <p:nvSpPr>
          <p:cNvPr id="13" name="Footer Placeholder 2">
            <a:extLst>
              <a:ext uri="{FF2B5EF4-FFF2-40B4-BE49-F238E27FC236}">
                <a16:creationId xmlns:a16="http://schemas.microsoft.com/office/drawing/2014/main" xmlns=""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10" name="Google Shape;193;p42"/>
          <p:cNvSpPr txBox="1"/>
          <p:nvPr/>
        </p:nvSpPr>
        <p:spPr>
          <a:xfrm>
            <a:off x="94268" y="2852386"/>
            <a:ext cx="4477732" cy="3024000"/>
          </a:xfrm>
          <a:prstGeom prst="rect">
            <a:avLst/>
          </a:prstGeom>
          <a:noFill/>
          <a:ln>
            <a:noFill/>
          </a:ln>
        </p:spPr>
        <p:txBody>
          <a:bodyPr spcFirstLastPara="1" wrap="square" lIns="91425" tIns="45700" rIns="91425" bIns="45700" anchor="t" anchorCtr="0">
            <a:noAutofit/>
          </a:bodyPr>
          <a:lstStyle/>
          <a:p>
            <a:pPr marL="457200" indent="-457200">
              <a:buClr>
                <a:srgbClr val="06275B"/>
              </a:buClr>
              <a:buSzPts val="3200"/>
              <a:buFont typeface="Arial"/>
              <a:buChar char="•"/>
            </a:pPr>
            <a:r>
              <a:rPr lang="en" sz="3200" dirty="0" smtClean="0">
                <a:solidFill>
                  <a:srgbClr val="06275B"/>
                </a:solidFill>
                <a:latin typeface="Calibri"/>
                <a:ea typeface="Calibri"/>
                <a:cs typeface="Calibri"/>
                <a:sym typeface="Calibri"/>
              </a:rPr>
              <a:t>25,500 </a:t>
            </a:r>
            <a:r>
              <a:rPr lang="en" sz="3200" dirty="0">
                <a:solidFill>
                  <a:srgbClr val="06275B"/>
                </a:solidFill>
                <a:latin typeface="Calibri"/>
                <a:ea typeface="Calibri"/>
                <a:cs typeface="Calibri"/>
                <a:sym typeface="Calibri"/>
              </a:rPr>
              <a:t>Students</a:t>
            </a:r>
            <a:endParaRPr dirty="0"/>
          </a:p>
          <a:p>
            <a:pPr marL="457200" indent="-457200">
              <a:buClr>
                <a:srgbClr val="06275B"/>
              </a:buClr>
              <a:buSzPts val="3200"/>
              <a:buFont typeface="Arial"/>
              <a:buChar char="•"/>
            </a:pPr>
            <a:r>
              <a:rPr lang="en" sz="3200" dirty="0" smtClean="0">
                <a:solidFill>
                  <a:srgbClr val="06275B"/>
                </a:solidFill>
                <a:latin typeface="Calibri"/>
                <a:ea typeface="Calibri"/>
                <a:cs typeface="Calibri"/>
                <a:sym typeface="Calibri"/>
              </a:rPr>
              <a:t>3,800 </a:t>
            </a:r>
            <a:r>
              <a:rPr lang="en" sz="3200" dirty="0">
                <a:solidFill>
                  <a:srgbClr val="06275B"/>
                </a:solidFill>
                <a:latin typeface="Calibri"/>
                <a:ea typeface="Calibri"/>
                <a:cs typeface="Calibri"/>
                <a:sym typeface="Calibri"/>
              </a:rPr>
              <a:t>Faculty &amp; Staff</a:t>
            </a:r>
            <a:endParaRPr dirty="0"/>
          </a:p>
          <a:p>
            <a:pPr marL="457200" indent="-457200">
              <a:buClr>
                <a:srgbClr val="06275B"/>
              </a:buClr>
              <a:buSzPts val="3200"/>
              <a:buFont typeface="Arial"/>
              <a:buChar char="•"/>
            </a:pPr>
            <a:r>
              <a:rPr lang="en" sz="3200" dirty="0" smtClean="0">
                <a:solidFill>
                  <a:srgbClr val="06275B"/>
                </a:solidFill>
                <a:latin typeface="Calibri"/>
                <a:ea typeface="Calibri"/>
                <a:cs typeface="Calibri"/>
                <a:sym typeface="Calibri"/>
              </a:rPr>
              <a:t>180+ </a:t>
            </a:r>
            <a:r>
              <a:rPr lang="en" sz="3200" dirty="0">
                <a:solidFill>
                  <a:srgbClr val="06275B"/>
                </a:solidFill>
                <a:latin typeface="Calibri"/>
                <a:ea typeface="Calibri"/>
                <a:cs typeface="Calibri"/>
                <a:sym typeface="Calibri"/>
              </a:rPr>
              <a:t>Degree Programs</a:t>
            </a:r>
            <a:endParaRPr dirty="0"/>
          </a:p>
          <a:p>
            <a:pPr marL="457200" indent="-457200">
              <a:buClr>
                <a:srgbClr val="06275B"/>
              </a:buClr>
              <a:buSzPts val="3200"/>
              <a:buFont typeface="Arial"/>
              <a:buChar char="•"/>
            </a:pPr>
            <a:r>
              <a:rPr lang="en" sz="3200" dirty="0">
                <a:solidFill>
                  <a:srgbClr val="06275B"/>
                </a:solidFill>
                <a:latin typeface="Calibri"/>
                <a:ea typeface="Calibri"/>
                <a:cs typeface="Calibri"/>
                <a:sym typeface="Calibri"/>
              </a:rPr>
              <a:t>$</a:t>
            </a:r>
            <a:r>
              <a:rPr lang="en" sz="3200" dirty="0" smtClean="0">
                <a:solidFill>
                  <a:srgbClr val="06275B"/>
                </a:solidFill>
                <a:latin typeface="Calibri"/>
                <a:ea typeface="Calibri"/>
                <a:cs typeface="Calibri"/>
                <a:sym typeface="Calibri"/>
              </a:rPr>
              <a:t>44 </a:t>
            </a:r>
            <a:r>
              <a:rPr lang="en" sz="3200" dirty="0">
                <a:solidFill>
                  <a:srgbClr val="06275B"/>
                </a:solidFill>
                <a:latin typeface="Calibri"/>
                <a:ea typeface="Calibri"/>
                <a:cs typeface="Calibri"/>
                <a:sym typeface="Calibri"/>
              </a:rPr>
              <a:t>Million </a:t>
            </a:r>
            <a:r>
              <a:rPr lang="en" sz="3200" dirty="0" smtClean="0">
                <a:solidFill>
                  <a:srgbClr val="06275B"/>
                </a:solidFill>
                <a:latin typeface="Calibri"/>
                <a:ea typeface="Calibri"/>
                <a:cs typeface="Calibri"/>
                <a:sym typeface="Calibri"/>
              </a:rPr>
              <a:t>Sponsored </a:t>
            </a:r>
            <a:r>
              <a:rPr lang="en" sz="3200" dirty="0">
                <a:solidFill>
                  <a:srgbClr val="06275B"/>
                </a:solidFill>
                <a:latin typeface="Calibri"/>
                <a:ea typeface="Calibri"/>
                <a:cs typeface="Calibri"/>
                <a:sym typeface="Calibri"/>
              </a:rPr>
              <a:t>Expense</a:t>
            </a:r>
            <a:endParaRPr dirty="0"/>
          </a:p>
          <a:p>
            <a:pPr marL="457200" indent="-457200">
              <a:buClr>
                <a:srgbClr val="06275B"/>
              </a:buClr>
              <a:buSzPts val="3200"/>
              <a:buFont typeface="Arial"/>
              <a:buChar char="•"/>
            </a:pPr>
            <a:r>
              <a:rPr lang="en" sz="3200" dirty="0">
                <a:solidFill>
                  <a:srgbClr val="06275B"/>
                </a:solidFill>
                <a:latin typeface="Calibri"/>
                <a:ea typeface="Calibri"/>
                <a:cs typeface="Calibri"/>
                <a:sym typeface="Calibri"/>
              </a:rPr>
              <a:t>Doctorial </a:t>
            </a:r>
            <a:r>
              <a:rPr lang="en" sz="3200" dirty="0" smtClean="0">
                <a:solidFill>
                  <a:srgbClr val="06275B"/>
                </a:solidFill>
                <a:latin typeface="Calibri"/>
                <a:ea typeface="Calibri"/>
                <a:cs typeface="Calibri"/>
                <a:sym typeface="Calibri"/>
              </a:rPr>
              <a:t>Research </a:t>
            </a:r>
            <a:r>
              <a:rPr lang="en" sz="3200" dirty="0">
                <a:solidFill>
                  <a:srgbClr val="06275B"/>
                </a:solidFill>
                <a:latin typeface="Calibri"/>
                <a:ea typeface="Calibri"/>
                <a:cs typeface="Calibri"/>
                <a:sym typeface="Calibri"/>
              </a:rPr>
              <a:t>Institution </a:t>
            </a:r>
            <a:r>
              <a:rPr lang="en" sz="3200" dirty="0" smtClean="0">
                <a:solidFill>
                  <a:srgbClr val="06275B"/>
                </a:solidFill>
                <a:latin typeface="Calibri"/>
                <a:ea typeface="Calibri"/>
                <a:cs typeface="Calibri"/>
                <a:sym typeface="Calibri"/>
              </a:rPr>
              <a:t>(R2)</a:t>
            </a:r>
            <a:endParaRPr dirty="0"/>
          </a:p>
          <a:p>
            <a:endParaRPr sz="3200" dirty="0">
              <a:solidFill>
                <a:schemeClr val="dk1"/>
              </a:solidFill>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6298725" y="1740937"/>
            <a:ext cx="2428875" cy="1876425"/>
          </a:xfrm>
          <a:prstGeom prst="rect">
            <a:avLst/>
          </a:prstGeom>
        </p:spPr>
      </p:pic>
      <p:pic>
        <p:nvPicPr>
          <p:cNvPr id="8" name="Picture 7"/>
          <p:cNvPicPr>
            <a:picLocks noChangeAspect="1"/>
          </p:cNvPicPr>
          <p:nvPr/>
        </p:nvPicPr>
        <p:blipFill>
          <a:blip r:embed="rId4"/>
          <a:stretch>
            <a:fillRect/>
          </a:stretch>
        </p:blipFill>
        <p:spPr>
          <a:xfrm>
            <a:off x="4572000" y="3335357"/>
            <a:ext cx="3113166" cy="1748672"/>
          </a:xfrm>
          <a:prstGeom prst="rect">
            <a:avLst/>
          </a:prstGeom>
        </p:spPr>
      </p:pic>
      <p:pic>
        <p:nvPicPr>
          <p:cNvPr id="11" name="Picture 10"/>
          <p:cNvPicPr>
            <a:picLocks noChangeAspect="1"/>
          </p:cNvPicPr>
          <p:nvPr/>
        </p:nvPicPr>
        <p:blipFill>
          <a:blip r:embed="rId5"/>
          <a:stretch>
            <a:fillRect/>
          </a:stretch>
        </p:blipFill>
        <p:spPr>
          <a:xfrm>
            <a:off x="5845247" y="4827082"/>
            <a:ext cx="2847975" cy="1600200"/>
          </a:xfrm>
          <a:prstGeom prst="rect">
            <a:avLst/>
          </a:prstGeom>
        </p:spPr>
      </p:pic>
    </p:spTree>
    <p:extLst>
      <p:ext uri="{BB962C8B-B14F-4D97-AF65-F5344CB8AC3E}">
        <p14:creationId xmlns:p14="http://schemas.microsoft.com/office/powerpoint/2010/main" val="2685266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Presented to kick-off group</a:t>
            </a:r>
            <a:endParaRPr lang="en-US" dirty="0"/>
          </a:p>
        </p:txBody>
      </p:sp>
      <p:sp>
        <p:nvSpPr>
          <p:cNvPr id="117" name="Google Shape;117;p30"/>
          <p:cNvSpPr txBox="1">
            <a:spLocks noGrp="1"/>
          </p:cNvSpPr>
          <p:nvPr>
            <p:ph idx="1"/>
          </p:nvPr>
        </p:nvSpPr>
        <p:spPr>
          <a:prstGeom prst="rect">
            <a:avLst/>
          </a:prstGeom>
          <a:noFill/>
          <a:ln>
            <a:noFill/>
          </a:ln>
        </p:spPr>
        <p:txBody>
          <a:bodyPr spcFirstLastPara="1" vert="horz" wrap="square" lIns="19050" tIns="19050" rIns="19050" bIns="19050" rtlCol="0" anchor="ctr" anchorCtr="0">
            <a:noAutofit/>
          </a:bodyPr>
          <a:lstStyle/>
          <a:p>
            <a:pPr marL="0" indent="0"/>
            <a:r>
              <a:rPr lang="en-US" dirty="0" smtClean="0"/>
              <a:t>ROLES</a:t>
            </a:r>
            <a:endParaRPr dirty="0">
              <a:latin typeface="Verdana"/>
              <a:ea typeface="Verdana"/>
              <a:cs typeface="Verdana"/>
              <a:sym typeface="Verdana"/>
            </a:endParaRPr>
          </a:p>
        </p:txBody>
      </p:sp>
      <p:pic>
        <p:nvPicPr>
          <p:cNvPr id="116" name="Google Shape;116;p30"/>
          <p:cNvPicPr preferRelativeResize="0">
            <a:picLocks noGrp="1"/>
          </p:cNvPicPr>
          <p:nvPr>
            <p:ph type="pic" idx="4294967295"/>
          </p:nvPr>
        </p:nvPicPr>
        <p:blipFill rotWithShape="1">
          <a:blip r:embed="rId3">
            <a:alphaModFix/>
          </a:blip>
          <a:srcRect l="27346" r="12108"/>
          <a:stretch/>
        </p:blipFill>
        <p:spPr>
          <a:xfrm>
            <a:off x="0" y="1966586"/>
            <a:ext cx="4686300" cy="4031250"/>
          </a:xfrm>
          <a:prstGeom prst="rect">
            <a:avLst/>
          </a:prstGeom>
          <a:noFill/>
          <a:ln>
            <a:noFill/>
          </a:ln>
        </p:spPr>
      </p:pic>
      <p:sp>
        <p:nvSpPr>
          <p:cNvPr id="118" name="Google Shape;118;p30"/>
          <p:cNvSpPr txBox="1">
            <a:spLocks noGrp="1"/>
          </p:cNvSpPr>
          <p:nvPr>
            <p:ph type="body" idx="4294967295"/>
          </p:nvPr>
        </p:nvSpPr>
        <p:spPr>
          <a:xfrm>
            <a:off x="5262563" y="2033588"/>
            <a:ext cx="3881437" cy="2347912"/>
          </a:xfrm>
          <a:prstGeom prst="rect">
            <a:avLst/>
          </a:prstGeom>
          <a:noFill/>
          <a:ln>
            <a:noFill/>
          </a:ln>
        </p:spPr>
        <p:txBody>
          <a:bodyPr spcFirstLastPara="1" vert="horz" wrap="square" lIns="19050" tIns="19050" rIns="19050" bIns="19050" rtlCol="0" anchor="ctr" anchorCtr="0">
            <a:noAutofit/>
          </a:bodyPr>
          <a:lstStyle/>
          <a:p>
            <a:pPr marL="0" indent="0" algn="l">
              <a:buSzPts val="4000"/>
            </a:pPr>
            <a:r>
              <a:rPr lang="en-US" sz="1500" b="1" dirty="0"/>
              <a:t>As Participants </a:t>
            </a:r>
            <a:r>
              <a:rPr lang="en-US" sz="1500" dirty="0"/>
              <a:t>we actively contribute through positive engagement and idea sharing… even when it’s hard.</a:t>
            </a:r>
            <a:endParaRPr dirty="0"/>
          </a:p>
          <a:p>
            <a:pPr marL="0" indent="0" algn="l">
              <a:buSzPts val="4000"/>
            </a:pPr>
            <a:endParaRPr sz="1500" b="1" dirty="0"/>
          </a:p>
          <a:p>
            <a:pPr marL="0" indent="0" algn="l">
              <a:buSzPts val="4000"/>
            </a:pPr>
            <a:r>
              <a:rPr lang="en-US" sz="1500" b="1" dirty="0"/>
              <a:t>As Advocates </a:t>
            </a:r>
            <a:r>
              <a:rPr lang="en-US" sz="1500" dirty="0"/>
              <a:t>we provide a voice in decision making for our departments, divisions, and campus as a whole.</a:t>
            </a:r>
            <a:endParaRPr sz="1500" b="1" dirty="0"/>
          </a:p>
          <a:p>
            <a:pPr marL="0" indent="0" algn="l">
              <a:buSzPts val="4000"/>
            </a:pPr>
            <a:endParaRPr sz="1500" dirty="0"/>
          </a:p>
          <a:p>
            <a:pPr marL="0" indent="0" algn="l">
              <a:buSzPts val="4000"/>
            </a:pPr>
            <a:r>
              <a:rPr lang="en-US" sz="1500" b="1" dirty="0"/>
              <a:t>As Change Agents </a:t>
            </a:r>
            <a:r>
              <a:rPr lang="en-US" sz="1500" dirty="0"/>
              <a:t>we challenge the status quo to find innovative solutions.</a:t>
            </a:r>
            <a:endParaRPr sz="1500" b="1" dirty="0"/>
          </a:p>
        </p:txBody>
      </p:sp>
      <p:sp>
        <p:nvSpPr>
          <p:cNvPr id="120" name="Google Shape;120;p30"/>
          <p:cNvSpPr txBox="1">
            <a:spLocks noGrp="1"/>
          </p:cNvSpPr>
          <p:nvPr>
            <p:ph type="body" idx="4294967295"/>
          </p:nvPr>
        </p:nvSpPr>
        <p:spPr>
          <a:xfrm>
            <a:off x="4511675" y="4746625"/>
            <a:ext cx="4632325" cy="1035050"/>
          </a:xfrm>
          <a:prstGeom prst="rect">
            <a:avLst/>
          </a:prstGeom>
          <a:solidFill>
            <a:srgbClr val="002EA3"/>
          </a:solidFill>
          <a:ln>
            <a:noFill/>
          </a:ln>
        </p:spPr>
        <p:txBody>
          <a:bodyPr spcFirstLastPara="1" vert="horz" wrap="square" lIns="238125" tIns="238125" rIns="238125" bIns="238125" rtlCol="0" anchor="ctr" anchorCtr="0">
            <a:noAutofit/>
          </a:bodyPr>
          <a:lstStyle/>
          <a:p>
            <a:pPr marL="0" indent="0"/>
            <a:r>
              <a:rPr lang="en-US" dirty="0"/>
              <a:t>Every person in this room will play a critical role on our journey. </a:t>
            </a:r>
            <a:endParaRPr dirty="0">
              <a:latin typeface="Verdana"/>
              <a:ea typeface="Verdana"/>
              <a:cs typeface="Verdana"/>
              <a:sym typeface="Verdana"/>
            </a:endParaRPr>
          </a:p>
        </p:txBody>
      </p:sp>
      <p:pic>
        <p:nvPicPr>
          <p:cNvPr id="119" name="Google Shape;119;p30" descr="boisestate-B-1color-whiteoutline-orange.png"/>
          <p:cNvPicPr preferRelativeResize="0"/>
          <p:nvPr/>
        </p:nvPicPr>
        <p:blipFill rotWithShape="1">
          <a:blip r:embed="rId4">
            <a:alphaModFix/>
          </a:blip>
          <a:srcRect/>
          <a:stretch/>
        </p:blipFill>
        <p:spPr>
          <a:xfrm>
            <a:off x="164308" y="5642649"/>
            <a:ext cx="287688" cy="220768"/>
          </a:xfrm>
          <a:prstGeom prst="rect">
            <a:avLst/>
          </a:prstGeom>
          <a:noFill/>
          <a:ln>
            <a:noFill/>
          </a:ln>
        </p:spPr>
      </p:pic>
      <p:sp>
        <p:nvSpPr>
          <p:cNvPr id="8" name="Footer Placeholder 2">
            <a:extLst>
              <a:ext uri="{FF2B5EF4-FFF2-40B4-BE49-F238E27FC236}">
                <a16:creationId xmlns:a16="http://schemas.microsoft.com/office/drawing/2014/main" xmlns="" id="{A37BC7DF-DA6A-4906-8FE0-B185349024F5}"/>
              </a:ext>
            </a:extLst>
          </p:cNvPr>
          <p:cNvSpPr txBox="1">
            <a:spLocks/>
          </p:cNvSpPr>
          <p:nvPr/>
        </p:nvSpPr>
        <p:spPr>
          <a:xfrm>
            <a:off x="3632200" y="6470704"/>
            <a:ext cx="4426094"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t>Asia Alliance   29-30 April 2019</a:t>
            </a:r>
            <a:endParaRPr lang="en-US" sz="1000" dirty="0"/>
          </a:p>
        </p:txBody>
      </p:sp>
    </p:spTree>
    <p:extLst>
      <p:ext uri="{BB962C8B-B14F-4D97-AF65-F5344CB8AC3E}">
        <p14:creationId xmlns:p14="http://schemas.microsoft.com/office/powerpoint/2010/main" val="3604500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17" y="940605"/>
            <a:ext cx="8229600" cy="715962"/>
          </a:xfrm>
        </p:spPr>
        <p:txBody>
          <a:bodyPr>
            <a:normAutofit/>
          </a:bodyPr>
          <a:lstStyle/>
          <a:p>
            <a:r>
              <a:rPr lang="en-US" dirty="0" smtClean="0">
                <a:solidFill>
                  <a:schemeClr val="tx2"/>
                </a:solidFill>
              </a:rPr>
              <a:t>One Page Examples</a:t>
            </a:r>
            <a:endParaRPr lang="en-US" sz="2700" dirty="0">
              <a:solidFill>
                <a:schemeClr val="tx2"/>
              </a:solidFill>
            </a:endParaRPr>
          </a:p>
        </p:txBody>
      </p:sp>
      <p:sp>
        <p:nvSpPr>
          <p:cNvPr id="3" name="Content Placeholder 2"/>
          <p:cNvSpPr>
            <a:spLocks noGrp="1"/>
          </p:cNvSpPr>
          <p:nvPr>
            <p:ph idx="1"/>
          </p:nvPr>
        </p:nvSpPr>
        <p:spPr/>
        <p:txBody>
          <a:bodyPr>
            <a:normAutofit/>
          </a:bodyPr>
          <a:lstStyle/>
          <a:p>
            <a:pPr>
              <a:buSzPct val="160000"/>
              <a:buFont typeface="Arial" panose="020B0604020202020204" pitchFamily="34" charset="0"/>
              <a:buChar char="•"/>
            </a:pPr>
            <a:r>
              <a:rPr lang="en-US" dirty="0" smtClean="0"/>
              <a:t>  </a:t>
            </a:r>
            <a:r>
              <a:rPr lang="en-US" b="1" dirty="0" smtClean="0"/>
              <a:t>Executive</a:t>
            </a:r>
          </a:p>
          <a:p>
            <a:pPr>
              <a:buSzPct val="160000"/>
              <a:buFont typeface="Arial" panose="020B0604020202020204" pitchFamily="34" charset="0"/>
              <a:buChar char="•"/>
            </a:pPr>
            <a:r>
              <a:rPr lang="en-US" b="1" dirty="0"/>
              <a:t> </a:t>
            </a:r>
            <a:r>
              <a:rPr lang="en-US" b="1" dirty="0" smtClean="0"/>
              <a:t> Team Member</a:t>
            </a:r>
          </a:p>
          <a:p>
            <a:pPr>
              <a:buSzPct val="160000"/>
              <a:buFont typeface="Arial" panose="020B0604020202020204" pitchFamily="34" charset="0"/>
              <a:buChar char="•"/>
            </a:pPr>
            <a:r>
              <a:rPr lang="en-US" b="1" dirty="0"/>
              <a:t> </a:t>
            </a:r>
            <a:r>
              <a:rPr lang="en-US" b="1" dirty="0" smtClean="0"/>
              <a:t> Campus Liaison</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marL="0" indent="0" algn="ctr">
              <a:buNone/>
            </a:pPr>
            <a:r>
              <a:rPr lang="en-US" b="1" dirty="0" smtClean="0">
                <a:solidFill>
                  <a:srgbClr val="FF0000"/>
                </a:solidFill>
              </a:rPr>
              <a:t>93 separate One Page’s were created. </a:t>
            </a:r>
          </a:p>
          <a:p>
            <a:endParaRPr lang="en-US" dirty="0"/>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57645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93302" y="0"/>
            <a:ext cx="6104770" cy="6858000"/>
          </a:xfrm>
          <a:prstGeom prst="rect">
            <a:avLst/>
          </a:prstGeom>
        </p:spPr>
      </p:pic>
      <p:sp>
        <p:nvSpPr>
          <p:cNvPr id="3"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p:txBody>
          <a:bodyPr/>
          <a:lstStyle/>
          <a:p>
            <a:r>
              <a:rPr lang="en-US" dirty="0"/>
              <a:t>Asia Alliance   29-30 April 2019</a:t>
            </a:r>
          </a:p>
        </p:txBody>
      </p:sp>
    </p:spTree>
    <p:extLst>
      <p:ext uri="{BB962C8B-B14F-4D97-AF65-F5344CB8AC3E}">
        <p14:creationId xmlns:p14="http://schemas.microsoft.com/office/powerpoint/2010/main" val="3951464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4012" y="138147"/>
            <a:ext cx="5895975" cy="6565260"/>
          </a:xfrm>
          <a:prstGeom prst="rect">
            <a:avLst/>
          </a:prstGeom>
        </p:spPr>
      </p:pic>
      <p:sp>
        <p:nvSpPr>
          <p:cNvPr id="3"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p:txBody>
          <a:bodyPr/>
          <a:lstStyle/>
          <a:p>
            <a:r>
              <a:rPr lang="en-US" dirty="0"/>
              <a:t>Asia Alliance   29-30 April 2019</a:t>
            </a:r>
          </a:p>
        </p:txBody>
      </p:sp>
    </p:spTree>
    <p:extLst>
      <p:ext uri="{BB962C8B-B14F-4D97-AF65-F5344CB8AC3E}">
        <p14:creationId xmlns:p14="http://schemas.microsoft.com/office/powerpoint/2010/main" val="315038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59207"/>
            <a:ext cx="5943600" cy="6657358"/>
          </a:xfrm>
          <a:prstGeom prst="rect">
            <a:avLst/>
          </a:prstGeom>
        </p:spPr>
      </p:pic>
      <p:sp>
        <p:nvSpPr>
          <p:cNvPr id="3"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p:txBody>
          <a:bodyPr/>
          <a:lstStyle/>
          <a:p>
            <a:r>
              <a:rPr lang="en-US" dirty="0"/>
              <a:t>Asia Alliance   29-30 April 2019</a:t>
            </a:r>
          </a:p>
        </p:txBody>
      </p:sp>
    </p:spTree>
    <p:extLst>
      <p:ext uri="{BB962C8B-B14F-4D97-AF65-F5344CB8AC3E}">
        <p14:creationId xmlns:p14="http://schemas.microsoft.com/office/powerpoint/2010/main" val="2913563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0"/>
          <p:cNvSpPr txBox="1">
            <a:spLocks noGrp="1"/>
          </p:cNvSpPr>
          <p:nvPr>
            <p:ph type="title"/>
          </p:nvPr>
        </p:nvSpPr>
        <p:spPr>
          <a:xfrm>
            <a:off x="865862" y="981602"/>
            <a:ext cx="6172200" cy="536972"/>
          </a:xfrm>
          <a:prstGeom prst="rect">
            <a:avLst/>
          </a:prstGeom>
          <a:noFill/>
          <a:ln>
            <a:noFill/>
          </a:ln>
        </p:spPr>
        <p:txBody>
          <a:bodyPr spcFirstLastPara="1" vert="horz" wrap="square" lIns="68569" tIns="34275" rIns="68569" bIns="34275" rtlCol="0" anchor="ctr" anchorCtr="0">
            <a:noAutofit/>
          </a:bodyPr>
          <a:lstStyle/>
          <a:p>
            <a:pPr>
              <a:buSzPts val="4000"/>
            </a:pPr>
            <a:r>
              <a:rPr lang="en-US" dirty="0"/>
              <a:t>Campus Liaison</a:t>
            </a:r>
            <a:endParaRPr dirty="0"/>
          </a:p>
        </p:txBody>
      </p:sp>
      <p:sp>
        <p:nvSpPr>
          <p:cNvPr id="192" name="Google Shape;192;p40"/>
          <p:cNvSpPr txBox="1">
            <a:spLocks noGrp="1"/>
          </p:cNvSpPr>
          <p:nvPr>
            <p:ph type="body" idx="1"/>
          </p:nvPr>
        </p:nvSpPr>
        <p:spPr>
          <a:xfrm>
            <a:off x="389359" y="1913144"/>
            <a:ext cx="8240315" cy="3429002"/>
          </a:xfrm>
          <a:prstGeom prst="rect">
            <a:avLst/>
          </a:prstGeom>
          <a:noFill/>
          <a:ln>
            <a:noFill/>
          </a:ln>
        </p:spPr>
        <p:txBody>
          <a:bodyPr spcFirstLastPara="1" vert="horz" wrap="square" lIns="68569" tIns="34275" rIns="68569" bIns="34275" rtlCol="0" anchor="t" anchorCtr="0">
            <a:noAutofit/>
          </a:bodyPr>
          <a:lstStyle/>
          <a:p>
            <a:pPr marL="0" indent="0">
              <a:spcBef>
                <a:spcPts val="480"/>
              </a:spcBef>
              <a:buSzPct val="160000"/>
              <a:buNone/>
            </a:pPr>
            <a:r>
              <a:rPr lang="en-US" sz="1800" dirty="0" smtClean="0"/>
              <a:t>Each </a:t>
            </a:r>
            <a:r>
              <a:rPr lang="en-US" sz="1800" dirty="0"/>
              <a:t>liaison was approved by their </a:t>
            </a:r>
            <a:r>
              <a:rPr lang="en-US" sz="1800" dirty="0" smtClean="0"/>
              <a:t>leadership to </a:t>
            </a:r>
            <a:r>
              <a:rPr lang="en-US" sz="1800" dirty="0"/>
              <a:t>spend 15% of their time on the HCM Cloud Project and are expected </a:t>
            </a:r>
            <a:r>
              <a:rPr lang="en-US" sz="1800" dirty="0" smtClean="0"/>
              <a:t>to:</a:t>
            </a:r>
            <a:r>
              <a:rPr lang="en-US" sz="1800" dirty="0"/>
              <a:t/>
            </a:r>
            <a:br>
              <a:rPr lang="en-US" sz="1800" dirty="0"/>
            </a:br>
            <a:endParaRPr lang="en-US" sz="1800" dirty="0"/>
          </a:p>
          <a:p>
            <a:pPr marL="451485" indent="-285750">
              <a:spcBef>
                <a:spcPts val="480"/>
              </a:spcBef>
              <a:buSzPct val="160000"/>
              <a:buFont typeface="Arial" panose="020B0604020202020204" pitchFamily="34" charset="0"/>
              <a:buChar char="•"/>
            </a:pPr>
            <a:r>
              <a:rPr lang="en-US" sz="1350" dirty="0"/>
              <a:t>Be a success advocate for the project in written and verbal informal and formal communications </a:t>
            </a:r>
          </a:p>
          <a:p>
            <a:pPr marL="451485" indent="-285750">
              <a:spcBef>
                <a:spcPts val="480"/>
              </a:spcBef>
              <a:buSzPct val="160000"/>
              <a:buFont typeface="Arial" panose="020B0604020202020204" pitchFamily="34" charset="0"/>
              <a:buChar char="•"/>
            </a:pPr>
            <a:r>
              <a:rPr lang="en-US" sz="1350" dirty="0"/>
              <a:t>Support and promote intra- and inter departmental teamwork </a:t>
            </a:r>
          </a:p>
          <a:p>
            <a:pPr marL="451485" indent="-285750">
              <a:spcBef>
                <a:spcPts val="480"/>
              </a:spcBef>
              <a:buSzPct val="160000"/>
              <a:buFont typeface="Arial" panose="020B0604020202020204" pitchFamily="34" charset="0"/>
              <a:buChar char="•"/>
            </a:pPr>
            <a:r>
              <a:rPr lang="en-US" sz="1350" dirty="0"/>
              <a:t>Understand and consider the needs and impacts of your own work on others</a:t>
            </a:r>
          </a:p>
          <a:p>
            <a:pPr marL="451485" indent="-285750">
              <a:spcBef>
                <a:spcPts val="480"/>
              </a:spcBef>
              <a:buSzPct val="160000"/>
              <a:buFont typeface="Arial" panose="020B0604020202020204" pitchFamily="34" charset="0"/>
              <a:buChar char="•"/>
            </a:pPr>
            <a:r>
              <a:rPr lang="en-US" sz="1350" dirty="0"/>
              <a:t>Demonstrate an ability to problem solve and make timely decisions</a:t>
            </a:r>
          </a:p>
          <a:p>
            <a:pPr marL="451485" indent="-285750">
              <a:spcBef>
                <a:spcPts val="480"/>
              </a:spcBef>
              <a:buSzPct val="160000"/>
              <a:buFont typeface="Arial" panose="020B0604020202020204" pitchFamily="34" charset="0"/>
              <a:buChar char="•"/>
            </a:pPr>
            <a:r>
              <a:rPr lang="en-US" sz="1350" dirty="0"/>
              <a:t>Consistently share knowledge and information</a:t>
            </a:r>
          </a:p>
          <a:p>
            <a:pPr marL="451485" indent="-285750">
              <a:spcBef>
                <a:spcPts val="480"/>
              </a:spcBef>
              <a:buSzPct val="160000"/>
              <a:buFont typeface="Arial" panose="020B0604020202020204" pitchFamily="34" charset="0"/>
              <a:buChar char="•"/>
            </a:pPr>
            <a:r>
              <a:rPr lang="en-US" sz="1350" dirty="0"/>
              <a:t>Actively seek and receive feedback for improvement</a:t>
            </a:r>
          </a:p>
          <a:p>
            <a:pPr marL="257175">
              <a:spcBef>
                <a:spcPts val="480"/>
              </a:spcBef>
              <a:buSzPct val="160000"/>
            </a:pPr>
            <a:endParaRPr lang="en-US" sz="1350" dirty="0"/>
          </a:p>
          <a:p>
            <a:pPr marL="0" indent="0">
              <a:spcBef>
                <a:spcPts val="480"/>
              </a:spcBef>
              <a:buSzPct val="160000"/>
              <a:buNone/>
            </a:pPr>
            <a:r>
              <a:rPr lang="en-US" sz="1800" dirty="0" smtClean="0"/>
              <a:t>In </a:t>
            </a:r>
            <a:r>
              <a:rPr lang="en-US" sz="1800" dirty="0"/>
              <a:t>addition Liaisons are required to</a:t>
            </a:r>
            <a:r>
              <a:rPr lang="en-US" sz="1800" dirty="0" smtClean="0"/>
              <a:t>:</a:t>
            </a:r>
            <a:endParaRPr lang="en-US" sz="1800" dirty="0"/>
          </a:p>
          <a:p>
            <a:pPr marL="451485" indent="-285750">
              <a:spcBef>
                <a:spcPts val="480"/>
              </a:spcBef>
              <a:buSzPct val="160000"/>
              <a:buFont typeface="Arial" panose="020B0604020202020204" pitchFamily="34" charset="0"/>
              <a:buChar char="•"/>
            </a:pPr>
            <a:r>
              <a:rPr lang="en-US" sz="1350" dirty="0"/>
              <a:t>Attend monthly meetings or send representative as needed</a:t>
            </a:r>
          </a:p>
          <a:p>
            <a:pPr marL="451485" indent="-285750">
              <a:spcBef>
                <a:spcPts val="480"/>
              </a:spcBef>
              <a:buSzPct val="160000"/>
              <a:buFont typeface="Arial" panose="020B0604020202020204" pitchFamily="34" charset="0"/>
              <a:buChar char="•"/>
            </a:pPr>
            <a:r>
              <a:rPr lang="en-US" sz="1350" dirty="0"/>
              <a:t>Complete assigned project related tasks and communications</a:t>
            </a:r>
          </a:p>
          <a:p>
            <a:pPr marL="451485" indent="-285750">
              <a:spcBef>
                <a:spcPts val="480"/>
              </a:spcBef>
              <a:buSzPct val="160000"/>
              <a:buFont typeface="Arial" panose="020B0604020202020204" pitchFamily="34" charset="0"/>
              <a:buChar char="•"/>
            </a:pPr>
            <a:r>
              <a:rPr lang="en-US" sz="1350" dirty="0"/>
              <a:t>Complete </a:t>
            </a:r>
            <a:r>
              <a:rPr lang="en-US" sz="1350" dirty="0">
                <a:hlinkClick r:id="rId3"/>
              </a:rPr>
              <a:t>weekly reporting status updates</a:t>
            </a:r>
            <a:endParaRPr lang="en-US" sz="1350" dirty="0"/>
          </a:p>
          <a:p>
            <a:pPr indent="-342900">
              <a:spcBef>
                <a:spcPts val="480"/>
              </a:spcBef>
              <a:buSzPts val="3200"/>
            </a:pPr>
            <a:endParaRPr lang="en-US" sz="2100" dirty="0"/>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47111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Groups – for consensus building </a:t>
            </a:r>
            <a:br>
              <a:rPr lang="en-US" dirty="0" smtClean="0"/>
            </a:br>
            <a:r>
              <a:rPr lang="en-US" sz="3600" dirty="0" smtClean="0"/>
              <a:t>(OCI run)</a:t>
            </a:r>
            <a:endParaRPr lang="en-US" sz="3600" dirty="0"/>
          </a:p>
        </p:txBody>
      </p:sp>
      <p:sp>
        <p:nvSpPr>
          <p:cNvPr id="3" name="Content Placeholder 2"/>
          <p:cNvSpPr>
            <a:spLocks noGrp="1"/>
          </p:cNvSpPr>
          <p:nvPr>
            <p:ph idx="1"/>
          </p:nvPr>
        </p:nvSpPr>
        <p:spPr>
          <a:xfrm>
            <a:off x="874776" y="2084832"/>
            <a:ext cx="7290055" cy="4885744"/>
          </a:xfrm>
        </p:spPr>
        <p:txBody>
          <a:bodyPr>
            <a:normAutofit/>
          </a:bodyPr>
          <a:lstStyle/>
          <a:p>
            <a:pPr>
              <a:buSzPct val="160000"/>
              <a:buFont typeface="Arial" panose="020B0604020202020204" pitchFamily="34" charset="0"/>
              <a:buChar char="•"/>
            </a:pPr>
            <a:r>
              <a:rPr lang="en-US" dirty="0" smtClean="0"/>
              <a:t>Determine </a:t>
            </a:r>
            <a:r>
              <a:rPr lang="en-US" b="1" u="sng" dirty="0" smtClean="0">
                <a:solidFill>
                  <a:srgbClr val="FF0000"/>
                </a:solidFill>
              </a:rPr>
              <a:t>recommendations</a:t>
            </a:r>
            <a:r>
              <a:rPr lang="en-US" dirty="0" smtClean="0"/>
              <a:t> for significant changes to processes or policy </a:t>
            </a:r>
          </a:p>
          <a:p>
            <a:pPr>
              <a:buSzPct val="160000"/>
              <a:buFont typeface="Arial" panose="020B0604020202020204" pitchFamily="34" charset="0"/>
              <a:buChar char="•"/>
            </a:pPr>
            <a:r>
              <a:rPr lang="en-US" dirty="0" smtClean="0"/>
              <a:t> </a:t>
            </a:r>
            <a:r>
              <a:rPr lang="en-US" dirty="0" smtClean="0">
                <a:solidFill>
                  <a:srgbClr val="FF0000"/>
                </a:solidFill>
              </a:rPr>
              <a:t>Intentional</a:t>
            </a:r>
            <a:r>
              <a:rPr lang="en-US" dirty="0" smtClean="0"/>
              <a:t> Membership</a:t>
            </a:r>
          </a:p>
          <a:p>
            <a:pPr lvl="1">
              <a:buSzPct val="160000"/>
            </a:pPr>
            <a:r>
              <a:rPr lang="en-US" sz="1800" dirty="0" smtClean="0"/>
              <a:t>All perspectives on campus</a:t>
            </a:r>
          </a:p>
          <a:p>
            <a:pPr>
              <a:buSzPct val="160000"/>
              <a:buFont typeface="Arial" panose="020B0604020202020204" pitchFamily="34" charset="0"/>
              <a:buChar char="•"/>
            </a:pPr>
            <a:r>
              <a:rPr lang="en-US" dirty="0" smtClean="0"/>
              <a:t> Typically meet 2 – 3 sessions</a:t>
            </a:r>
          </a:p>
          <a:p>
            <a:pPr marL="0" indent="0">
              <a:buSzPct val="160000"/>
              <a:buNone/>
            </a:pPr>
            <a:endParaRPr lang="en-US" dirty="0" smtClean="0"/>
          </a:p>
          <a:p>
            <a:pPr>
              <a:buSzPct val="160000"/>
              <a:buFont typeface="Arial" panose="020B0604020202020204" pitchFamily="34" charset="0"/>
              <a:buChar char="•"/>
            </a:pPr>
            <a:r>
              <a:rPr lang="en-US" dirty="0" smtClean="0"/>
              <a:t> ERP Examples:</a:t>
            </a:r>
          </a:p>
          <a:p>
            <a:pPr lvl="1">
              <a:buSzPct val="160000"/>
            </a:pPr>
            <a:r>
              <a:rPr lang="en-US" sz="1800" b="1" dirty="0" smtClean="0"/>
              <a:t>Approval Workflow </a:t>
            </a:r>
            <a:r>
              <a:rPr lang="en-US" sz="1800" dirty="0" smtClean="0"/>
              <a:t>– significant change, moved from highly customizable paper to automated standard</a:t>
            </a:r>
          </a:p>
          <a:p>
            <a:pPr lvl="1">
              <a:buSzPct val="160000"/>
            </a:pPr>
            <a:r>
              <a:rPr lang="en-US" sz="1800" b="1" dirty="0" smtClean="0"/>
              <a:t>Internal Payments </a:t>
            </a:r>
            <a:r>
              <a:rPr lang="en-US" sz="1800" dirty="0" smtClean="0"/>
              <a:t>– unique, issues are in the portion of the process before it intersects with central admin </a:t>
            </a:r>
          </a:p>
          <a:p>
            <a:pPr lvl="1">
              <a:buSzPct val="160000"/>
            </a:pPr>
            <a:r>
              <a:rPr lang="en-US" sz="1800" b="1" dirty="0" smtClean="0"/>
              <a:t>Tolerances</a:t>
            </a:r>
            <a:r>
              <a:rPr lang="en-US" sz="1800" dirty="0" smtClean="0"/>
              <a:t> – easy, but campus-wide impact</a:t>
            </a:r>
          </a:p>
          <a:p>
            <a:pPr lvl="1">
              <a:buSzPct val="160000"/>
            </a:pPr>
            <a:r>
              <a:rPr lang="en-US" sz="1800" b="1" dirty="0" smtClean="0"/>
              <a:t>Reporting</a:t>
            </a:r>
            <a:r>
              <a:rPr lang="en-US" sz="1800" dirty="0" smtClean="0"/>
              <a:t> – arguably the most important deliverable</a:t>
            </a:r>
            <a:endParaRPr lang="en-US" sz="1800" dirty="0"/>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2016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50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Campus Small Group Meetings</a:t>
            </a:r>
            <a:br>
              <a:rPr lang="en-US" dirty="0" smtClean="0"/>
            </a:br>
            <a:r>
              <a:rPr lang="en-US" dirty="0" smtClean="0"/>
              <a:t>(</a:t>
            </a:r>
            <a:r>
              <a:rPr lang="en-US" sz="3600" dirty="0" smtClean="0"/>
              <a:t>OCI run - recurring)</a:t>
            </a:r>
            <a:endParaRPr lang="en-US" sz="3600" dirty="0"/>
          </a:p>
        </p:txBody>
      </p:sp>
      <p:sp>
        <p:nvSpPr>
          <p:cNvPr id="3" name="Content Placeholder 2"/>
          <p:cNvSpPr>
            <a:spLocks noGrp="1"/>
          </p:cNvSpPr>
          <p:nvPr>
            <p:ph idx="1"/>
          </p:nvPr>
        </p:nvSpPr>
        <p:spPr/>
        <p:txBody>
          <a:bodyPr>
            <a:normAutofit/>
          </a:bodyPr>
          <a:lstStyle/>
          <a:p>
            <a:pPr>
              <a:buSzPct val="160000"/>
              <a:buFont typeface="Arial" panose="020B0604020202020204" pitchFamily="34" charset="0"/>
              <a:buChar char="•"/>
            </a:pPr>
            <a:r>
              <a:rPr lang="en-US" dirty="0" smtClean="0"/>
              <a:t> 30+ groups on campus (a unique group shares one business process) </a:t>
            </a:r>
          </a:p>
          <a:p>
            <a:pPr algn="ctr">
              <a:buSzPct val="160000"/>
              <a:buFont typeface="Arial" panose="020B0604020202020204" pitchFamily="34" charset="0"/>
              <a:buChar char="•"/>
            </a:pPr>
            <a:r>
              <a:rPr lang="en-US" dirty="0" smtClean="0"/>
              <a:t> Help campus </a:t>
            </a:r>
            <a:r>
              <a:rPr lang="en-US" b="1" u="sng" dirty="0" smtClean="0">
                <a:solidFill>
                  <a:srgbClr val="FF0000"/>
                </a:solidFill>
              </a:rPr>
              <a:t>assess</a:t>
            </a:r>
            <a:r>
              <a:rPr lang="en-US" dirty="0" smtClean="0"/>
              <a:t> how functionality </a:t>
            </a:r>
            <a:r>
              <a:rPr lang="en-US" b="1" u="sng" dirty="0" smtClean="0">
                <a:solidFill>
                  <a:srgbClr val="FF0000"/>
                </a:solidFill>
              </a:rPr>
              <a:t>options</a:t>
            </a:r>
            <a:r>
              <a:rPr lang="en-US" dirty="0" smtClean="0"/>
              <a:t> within the product may impact </a:t>
            </a:r>
            <a:r>
              <a:rPr lang="en-US" b="1" u="sng" dirty="0" smtClean="0">
                <a:solidFill>
                  <a:srgbClr val="FF0000"/>
                </a:solidFill>
              </a:rPr>
              <a:t>future state business processes in the department</a:t>
            </a:r>
            <a:r>
              <a:rPr lang="en-US" dirty="0" smtClean="0"/>
              <a:t>.</a:t>
            </a:r>
          </a:p>
          <a:p>
            <a:pPr>
              <a:buSzPct val="160000"/>
              <a:buFont typeface="Arial" panose="020B0604020202020204" pitchFamily="34" charset="0"/>
              <a:buChar char="•"/>
            </a:pPr>
            <a:r>
              <a:rPr lang="en-US" i="1" dirty="0" smtClean="0">
                <a:solidFill>
                  <a:schemeClr val="tx2"/>
                </a:solidFill>
              </a:rPr>
              <a:t> Structure</a:t>
            </a:r>
          </a:p>
          <a:p>
            <a:pPr lvl="1">
              <a:buSzPct val="160000"/>
              <a:buFont typeface="Arial" panose="020B0604020202020204" pitchFamily="34" charset="0"/>
              <a:buChar char="•"/>
            </a:pPr>
            <a:r>
              <a:rPr lang="en-US" sz="1800" i="1" dirty="0">
                <a:solidFill>
                  <a:schemeClr val="tx2"/>
                </a:solidFill>
              </a:rPr>
              <a:t>Current State </a:t>
            </a:r>
            <a:r>
              <a:rPr lang="en-US" sz="1800" i="1" dirty="0">
                <a:solidFill>
                  <a:schemeClr val="tx2"/>
                </a:solidFill>
                <a:sym typeface="Wingdings" panose="05000000000000000000" pitchFamily="2" charset="2"/>
              </a:rPr>
              <a:t> New Functionality </a:t>
            </a:r>
          </a:p>
          <a:p>
            <a:pPr lvl="1">
              <a:buSzPct val="160000"/>
              <a:buFont typeface="Arial" panose="020B0604020202020204" pitchFamily="34" charset="0"/>
              <a:buChar char="•"/>
            </a:pPr>
            <a:r>
              <a:rPr lang="en-US" sz="1800" i="1" dirty="0" smtClean="0">
                <a:solidFill>
                  <a:schemeClr val="tx2"/>
                </a:solidFill>
              </a:rPr>
              <a:t>Short bi-weekly sessions, allow time to absorb and assess</a:t>
            </a:r>
          </a:p>
          <a:p>
            <a:pPr lvl="1">
              <a:buSzPct val="160000"/>
              <a:buFont typeface="Arial" panose="020B0604020202020204" pitchFamily="34" charset="0"/>
              <a:buChar char="•"/>
            </a:pPr>
            <a:r>
              <a:rPr lang="en-US" sz="1800" i="1" dirty="0" smtClean="0">
                <a:solidFill>
                  <a:schemeClr val="tx2"/>
                </a:solidFill>
                <a:sym typeface="Wingdings" panose="05000000000000000000" pitchFamily="2" charset="2"/>
              </a:rPr>
              <a:t>Tailored Agendas – not all departments need all processes (i.e. faculty hiring)</a:t>
            </a:r>
          </a:p>
          <a:p>
            <a:endParaRPr lang="en-US" i="1" dirty="0" smtClean="0">
              <a:solidFill>
                <a:schemeClr val="tx2"/>
              </a:solidFill>
              <a:sym typeface="Wingdings" panose="05000000000000000000" pitchFamily="2" charset="2"/>
            </a:endParaRPr>
          </a:p>
          <a:p>
            <a:pPr algn="ctr"/>
            <a:r>
              <a:rPr lang="en-US" b="1" i="1" dirty="0" smtClean="0">
                <a:solidFill>
                  <a:srgbClr val="FF0000"/>
                </a:solidFill>
                <a:sym typeface="Wingdings" panose="05000000000000000000" pitchFamily="2" charset="2"/>
              </a:rPr>
              <a:t>These represent the foundation of change management!</a:t>
            </a:r>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6085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chemeClr val="tx1"/>
                </a:solidFill>
              </a:rPr>
              <a:t>Campus small group meetings</a:t>
            </a:r>
            <a:endParaRPr lang="en-US" dirty="0"/>
          </a:p>
        </p:txBody>
      </p:sp>
      <p:sp>
        <p:nvSpPr>
          <p:cNvPr id="4" name="Rounded Rectangle 3"/>
          <p:cNvSpPr/>
          <p:nvPr/>
        </p:nvSpPr>
        <p:spPr>
          <a:xfrm>
            <a:off x="420858" y="2019300"/>
            <a:ext cx="4223825"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dirty="0"/>
              <a:t>Provide Information</a:t>
            </a:r>
          </a:p>
          <a:p>
            <a:pPr lvl="2"/>
            <a:r>
              <a:rPr lang="en-US" dirty="0"/>
              <a:t>Facilitate Conversation</a:t>
            </a:r>
          </a:p>
          <a:p>
            <a:pPr lvl="2"/>
            <a:r>
              <a:rPr lang="en-US" dirty="0"/>
              <a:t>Ensure Transparency</a:t>
            </a:r>
          </a:p>
          <a:p>
            <a:pPr lvl="2"/>
            <a:r>
              <a:rPr lang="en-US" dirty="0"/>
              <a:t>Provide </a:t>
            </a:r>
            <a:r>
              <a:rPr lang="en-US" dirty="0" smtClean="0"/>
              <a:t>structure</a:t>
            </a:r>
            <a:endParaRPr lang="en-US" dirty="0"/>
          </a:p>
        </p:txBody>
      </p:sp>
      <p:sp>
        <p:nvSpPr>
          <p:cNvPr id="5" name="Rounded Rectangle 4"/>
          <p:cNvSpPr/>
          <p:nvPr/>
        </p:nvSpPr>
        <p:spPr>
          <a:xfrm>
            <a:off x="4648200" y="3200400"/>
            <a:ext cx="4191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dirty="0" smtClean="0"/>
          </a:p>
          <a:p>
            <a:pPr lvl="2"/>
            <a:r>
              <a:rPr lang="en-US" dirty="0" smtClean="0"/>
              <a:t>Engage </a:t>
            </a:r>
            <a:r>
              <a:rPr lang="en-US" dirty="0"/>
              <a:t>in Discussion</a:t>
            </a:r>
          </a:p>
          <a:p>
            <a:pPr lvl="2"/>
            <a:r>
              <a:rPr lang="en-US" dirty="0"/>
              <a:t>Brainstorm ideas</a:t>
            </a:r>
          </a:p>
          <a:p>
            <a:pPr lvl="2"/>
            <a:r>
              <a:rPr lang="en-US" dirty="0"/>
              <a:t>Make Recommendations / Decisions</a:t>
            </a:r>
          </a:p>
          <a:p>
            <a:pPr lvl="2"/>
            <a:r>
              <a:rPr lang="en-US" dirty="0"/>
              <a:t>Provide Feedback to Department</a:t>
            </a:r>
          </a:p>
        </p:txBody>
      </p:sp>
      <p:sp>
        <p:nvSpPr>
          <p:cNvPr id="6" name="TextBox 5"/>
          <p:cNvSpPr txBox="1"/>
          <p:nvPr/>
        </p:nvSpPr>
        <p:spPr>
          <a:xfrm>
            <a:off x="699369" y="2180950"/>
            <a:ext cx="3842783" cy="461665"/>
          </a:xfrm>
          <a:prstGeom prst="rect">
            <a:avLst/>
          </a:prstGeom>
          <a:noFill/>
        </p:spPr>
        <p:txBody>
          <a:bodyPr wrap="none" rtlCol="0">
            <a:spAutoFit/>
          </a:bodyPr>
          <a:lstStyle/>
          <a:p>
            <a:r>
              <a:rPr lang="en-US" sz="2400" b="1" dirty="0" smtClean="0">
                <a:solidFill>
                  <a:schemeClr val="bg1"/>
                </a:solidFill>
              </a:rPr>
              <a:t>Central Facilitator Role (OCI)</a:t>
            </a:r>
            <a:endParaRPr lang="en-US" sz="2400" b="1" dirty="0">
              <a:solidFill>
                <a:schemeClr val="bg1"/>
              </a:solidFill>
            </a:endParaRPr>
          </a:p>
        </p:txBody>
      </p:sp>
      <p:sp>
        <p:nvSpPr>
          <p:cNvPr id="7" name="TextBox 6"/>
          <p:cNvSpPr txBox="1"/>
          <p:nvPr/>
        </p:nvSpPr>
        <p:spPr>
          <a:xfrm>
            <a:off x="4967604" y="3200400"/>
            <a:ext cx="3552191" cy="461665"/>
          </a:xfrm>
          <a:prstGeom prst="rect">
            <a:avLst/>
          </a:prstGeom>
          <a:noFill/>
        </p:spPr>
        <p:txBody>
          <a:bodyPr wrap="none" rtlCol="0">
            <a:spAutoFit/>
          </a:bodyPr>
          <a:lstStyle/>
          <a:p>
            <a:pPr algn="ctr"/>
            <a:r>
              <a:rPr lang="en-US" sz="2400" b="1" dirty="0" smtClean="0">
                <a:solidFill>
                  <a:schemeClr val="bg1"/>
                </a:solidFill>
              </a:rPr>
              <a:t>Departmental Participants</a:t>
            </a:r>
            <a:endParaRPr lang="en-US" sz="2400" b="1" dirty="0">
              <a:solidFill>
                <a:schemeClr val="bg1"/>
              </a:solidFill>
            </a:endParaRPr>
          </a:p>
        </p:txBody>
      </p:sp>
      <p:sp>
        <p:nvSpPr>
          <p:cNvPr id="8"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82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Campus small group meetings</a:t>
            </a:r>
            <a:endParaRPr lang="en-US" dirty="0"/>
          </a:p>
        </p:txBody>
      </p:sp>
      <p:sp>
        <p:nvSpPr>
          <p:cNvPr id="3" name="Content Placeholder 2"/>
          <p:cNvSpPr>
            <a:spLocks noGrp="1"/>
          </p:cNvSpPr>
          <p:nvPr>
            <p:ph idx="1"/>
          </p:nvPr>
        </p:nvSpPr>
        <p:spPr/>
        <p:txBody>
          <a:bodyPr>
            <a:normAutofit/>
          </a:bodyPr>
          <a:lstStyle/>
          <a:p>
            <a:r>
              <a:rPr lang="en-US" b="1" dirty="0" smtClean="0">
                <a:sym typeface="Wingdings" panose="05000000000000000000" pitchFamily="2" charset="2"/>
              </a:rPr>
              <a:t>Facilitation Strategies </a:t>
            </a:r>
          </a:p>
          <a:p>
            <a:pPr lvl="1">
              <a:buSzPct val="160000"/>
              <a:buFont typeface="Arial" panose="020B0604020202020204" pitchFamily="34" charset="0"/>
              <a:buChar char="•"/>
            </a:pPr>
            <a:r>
              <a:rPr lang="en-US" sz="2000" b="1" i="1" dirty="0" smtClean="0">
                <a:solidFill>
                  <a:schemeClr val="tx2"/>
                </a:solidFill>
                <a:sym typeface="Wingdings" panose="05000000000000000000" pitchFamily="2" charset="2"/>
              </a:rPr>
              <a:t>Implementation </a:t>
            </a:r>
            <a:r>
              <a:rPr lang="en-US" sz="2000" b="1" i="1" dirty="0">
                <a:solidFill>
                  <a:schemeClr val="tx2"/>
                </a:solidFill>
                <a:sym typeface="Wingdings" panose="05000000000000000000" pitchFamily="2" charset="2"/>
              </a:rPr>
              <a:t>Checklists</a:t>
            </a:r>
            <a:r>
              <a:rPr lang="en-US" sz="2000" i="1" dirty="0">
                <a:solidFill>
                  <a:schemeClr val="tx2"/>
                </a:solidFill>
                <a:sym typeface="Wingdings" panose="05000000000000000000" pitchFamily="2" charset="2"/>
              </a:rPr>
              <a:t> </a:t>
            </a:r>
            <a:r>
              <a:rPr lang="en-US" sz="2000" i="1" dirty="0">
                <a:solidFill>
                  <a:schemeClr val="tx1"/>
                </a:solidFill>
                <a:sym typeface="Wingdings" panose="05000000000000000000" pitchFamily="2" charset="2"/>
              </a:rPr>
              <a:t>-  </a:t>
            </a:r>
            <a:r>
              <a:rPr lang="en-US" sz="2000" i="1" dirty="0" smtClean="0">
                <a:solidFill>
                  <a:schemeClr val="tx1"/>
                </a:solidFill>
                <a:sym typeface="Wingdings" panose="05000000000000000000" pitchFamily="2" charset="2"/>
              </a:rPr>
              <a:t>tasks to prepare for go live (i.e., identify forms impacted by chart of account changes)</a:t>
            </a:r>
            <a:endParaRPr lang="en-US" sz="2000" i="1" dirty="0">
              <a:solidFill>
                <a:schemeClr val="tx1"/>
              </a:solidFill>
              <a:sym typeface="Wingdings" panose="05000000000000000000" pitchFamily="2" charset="2"/>
            </a:endParaRPr>
          </a:p>
          <a:p>
            <a:pPr lvl="1">
              <a:buSzPct val="160000"/>
              <a:buFont typeface="Arial" panose="020B0604020202020204" pitchFamily="34" charset="0"/>
              <a:buChar char="•"/>
            </a:pPr>
            <a:r>
              <a:rPr lang="en-US" sz="2000" b="1" i="1" dirty="0">
                <a:solidFill>
                  <a:schemeClr val="tx2"/>
                </a:solidFill>
                <a:sym typeface="Wingdings" panose="05000000000000000000" pitchFamily="2" charset="2"/>
              </a:rPr>
              <a:t>Decision Tracking </a:t>
            </a:r>
            <a:r>
              <a:rPr lang="en-US" sz="2000" i="1" dirty="0" smtClean="0">
                <a:solidFill>
                  <a:schemeClr val="tx1"/>
                </a:solidFill>
                <a:sym typeface="Wingdings" panose="05000000000000000000" pitchFamily="2" charset="2"/>
              </a:rPr>
              <a:t>– note status (Proposed, In Discussion, Approved, Rejected).</a:t>
            </a:r>
            <a:endParaRPr lang="en-US" sz="2000" i="1" dirty="0">
              <a:solidFill>
                <a:schemeClr val="tx1"/>
              </a:solidFill>
              <a:sym typeface="Wingdings" panose="05000000000000000000" pitchFamily="2" charset="2"/>
            </a:endParaRPr>
          </a:p>
          <a:p>
            <a:pPr lvl="1">
              <a:buSzPct val="160000"/>
              <a:buFont typeface="Arial" panose="020B0604020202020204" pitchFamily="34" charset="0"/>
              <a:buChar char="•"/>
            </a:pPr>
            <a:r>
              <a:rPr lang="en-US" sz="2000" b="1" i="1" dirty="0">
                <a:solidFill>
                  <a:schemeClr val="tx2"/>
                </a:solidFill>
                <a:sym typeface="Wingdings" panose="05000000000000000000" pitchFamily="2" charset="2"/>
              </a:rPr>
              <a:t>Parking Lot </a:t>
            </a:r>
            <a:r>
              <a:rPr lang="en-US" sz="2000" i="1" dirty="0" smtClean="0">
                <a:solidFill>
                  <a:schemeClr val="tx1"/>
                </a:solidFill>
                <a:sym typeface="Wingdings" panose="05000000000000000000" pitchFamily="2" charset="2"/>
              </a:rPr>
              <a:t>– questions/topics outside the scope of the session</a:t>
            </a:r>
            <a:endParaRPr lang="en-US" sz="2000" i="1" dirty="0">
              <a:solidFill>
                <a:schemeClr val="tx1"/>
              </a:solidFill>
              <a:sym typeface="Wingdings" panose="05000000000000000000" pitchFamily="2" charset="2"/>
            </a:endParaRPr>
          </a:p>
          <a:p>
            <a:pPr lvl="1">
              <a:buSzPct val="160000"/>
              <a:buFont typeface="Arial" panose="020B0604020202020204" pitchFamily="34" charset="0"/>
              <a:buChar char="•"/>
            </a:pPr>
            <a:r>
              <a:rPr lang="en-US" sz="2000" b="1" i="1" dirty="0">
                <a:solidFill>
                  <a:schemeClr val="tx2"/>
                </a:solidFill>
                <a:sym typeface="Wingdings" panose="05000000000000000000" pitchFamily="2" charset="2"/>
              </a:rPr>
              <a:t>Go Live Checklist</a:t>
            </a:r>
            <a:r>
              <a:rPr lang="en-US" sz="2000" i="1" dirty="0">
                <a:solidFill>
                  <a:schemeClr val="tx2"/>
                </a:solidFill>
                <a:sym typeface="Wingdings" panose="05000000000000000000" pitchFamily="2" charset="2"/>
              </a:rPr>
              <a:t> </a:t>
            </a:r>
            <a:r>
              <a:rPr lang="en-US" sz="2000" i="1" dirty="0" smtClean="0">
                <a:solidFill>
                  <a:schemeClr val="tx1"/>
                </a:solidFill>
                <a:sym typeface="Wingdings" panose="05000000000000000000" pitchFamily="2" charset="2"/>
              </a:rPr>
              <a:t>– final list of tasks to be ready for go live, such as identify who needs training (Campus goes live too!)</a:t>
            </a:r>
            <a:endParaRPr lang="en-US" sz="2000" i="1" dirty="0">
              <a:solidFill>
                <a:schemeClr val="tx1"/>
              </a:solidFill>
            </a:endParaRPr>
          </a:p>
          <a:p>
            <a:endParaRPr lang="en-US" dirty="0" smtClean="0"/>
          </a:p>
          <a:p>
            <a:pPr algn="ctr"/>
            <a:r>
              <a:rPr lang="en-US" b="1" dirty="0" smtClean="0">
                <a:solidFill>
                  <a:srgbClr val="FF0000"/>
                </a:solidFill>
              </a:rPr>
              <a:t>Facilitation and Business Process Improvement skills are critical in the cloud world.</a:t>
            </a:r>
            <a:endParaRPr lang="en-US" b="1" dirty="0">
              <a:solidFill>
                <a:srgbClr val="FF0000"/>
              </a:solidFill>
            </a:endParaRPr>
          </a:p>
        </p:txBody>
      </p:sp>
      <p:sp>
        <p:nvSpPr>
          <p:cNvPr id="4" name="Footer Placeholder 2">
            <a:extLst>
              <a:ext uri="{FF2B5EF4-FFF2-40B4-BE49-F238E27FC236}">
                <a16:creationId xmlns:a16="http://schemas.microsoft.com/office/drawing/2014/main" xmlns=""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52517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mph" presetSubtype="0" fill="hold" nodeType="clickEffect">
                                  <p:stCondLst>
                                    <p:cond delay="0"/>
                                  </p:stCondLst>
                                  <p:childTnLst>
                                    <p:animClr clrSpc="hsl" dir="cw">
                                      <p:cBhvr override="childStyle">
                                        <p:cTn id="19" dur="500" fill="hold"/>
                                        <p:tgtEl>
                                          <p:spTgt spid="3">
                                            <p:txEl>
                                              <p:pRg st="1" end="1"/>
                                            </p:txEl>
                                          </p:spTgt>
                                        </p:tgtEl>
                                        <p:attrNameLst>
                                          <p:attrName>style.color</p:attrName>
                                        </p:attrNameLst>
                                      </p:cBhvr>
                                      <p:by>
                                        <p:hsl h="0" s="12549" l="25098"/>
                                      </p:by>
                                    </p:animClr>
                                    <p:animClr clrSpc="hsl" dir="cw">
                                      <p:cBhvr>
                                        <p:cTn id="20" dur="500" fill="hold"/>
                                        <p:tgtEl>
                                          <p:spTgt spid="3">
                                            <p:txEl>
                                              <p:pRg st="1" end="1"/>
                                            </p:txEl>
                                          </p:spTgt>
                                        </p:tgtEl>
                                        <p:attrNameLst>
                                          <p:attrName>fillcolor</p:attrName>
                                        </p:attrNameLst>
                                      </p:cBhvr>
                                      <p:by>
                                        <p:hsl h="0" s="12549" l="25098"/>
                                      </p:by>
                                    </p:animClr>
                                    <p:animClr clrSpc="hsl" dir="cw">
                                      <p:cBhvr>
                                        <p:cTn id="21" dur="500" fill="hold"/>
                                        <p:tgtEl>
                                          <p:spTgt spid="3">
                                            <p:txEl>
                                              <p:pRg st="1" end="1"/>
                                            </p:txEl>
                                          </p:spTgt>
                                        </p:tgtEl>
                                        <p:attrNameLst>
                                          <p:attrName>stroke.color</p:attrName>
                                        </p:attrNameLst>
                                      </p:cBhvr>
                                      <p:by>
                                        <p:hsl h="0" s="12549" l="25098"/>
                                      </p:by>
                                    </p:animClr>
                                    <p:set>
                                      <p:cBhvr>
                                        <p:cTn id="22" dur="500" fill="hold"/>
                                        <p:tgtEl>
                                          <p:spTgt spid="3">
                                            <p:txEl>
                                              <p:pRg st="1" end="1"/>
                                            </p:txEl>
                                          </p:spTgt>
                                        </p:tgtEl>
                                        <p:attrNameLst>
                                          <p:attrName>fill.type</p:attrName>
                                        </p:attrNameLst>
                                      </p:cBhvr>
                                      <p:to>
                                        <p:strVal val="solid"/>
                                      </p:to>
                                    </p:set>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mph" presetSubtype="0" fill="hold" nodeType="clickEffect">
                                  <p:stCondLst>
                                    <p:cond delay="0"/>
                                  </p:stCondLst>
                                  <p:childTnLst>
                                    <p:animClr clrSpc="hsl" dir="cw">
                                      <p:cBhvr override="childStyle">
                                        <p:cTn id="31" dur="500" fill="hold"/>
                                        <p:tgtEl>
                                          <p:spTgt spid="3">
                                            <p:txEl>
                                              <p:pRg st="2" end="2"/>
                                            </p:txEl>
                                          </p:spTgt>
                                        </p:tgtEl>
                                        <p:attrNameLst>
                                          <p:attrName>style.color</p:attrName>
                                        </p:attrNameLst>
                                      </p:cBhvr>
                                      <p:by>
                                        <p:hsl h="0" s="12549" l="25098"/>
                                      </p:by>
                                    </p:animClr>
                                    <p:animClr clrSpc="hsl" dir="cw">
                                      <p:cBhvr>
                                        <p:cTn id="32" dur="500" fill="hold"/>
                                        <p:tgtEl>
                                          <p:spTgt spid="3">
                                            <p:txEl>
                                              <p:pRg st="2" end="2"/>
                                            </p:txEl>
                                          </p:spTgt>
                                        </p:tgtEl>
                                        <p:attrNameLst>
                                          <p:attrName>fillcolor</p:attrName>
                                        </p:attrNameLst>
                                      </p:cBhvr>
                                      <p:by>
                                        <p:hsl h="0" s="12549" l="25098"/>
                                      </p:by>
                                    </p:animClr>
                                    <p:animClr clrSpc="hsl" dir="cw">
                                      <p:cBhvr>
                                        <p:cTn id="33" dur="500" fill="hold"/>
                                        <p:tgtEl>
                                          <p:spTgt spid="3">
                                            <p:txEl>
                                              <p:pRg st="2" end="2"/>
                                            </p:txEl>
                                          </p:spTgt>
                                        </p:tgtEl>
                                        <p:attrNameLst>
                                          <p:attrName>stroke.color</p:attrName>
                                        </p:attrNameLst>
                                      </p:cBhvr>
                                      <p:by>
                                        <p:hsl h="0" s="12549" l="25098"/>
                                      </p:by>
                                    </p:animClr>
                                    <p:set>
                                      <p:cBhvr>
                                        <p:cTn id="34" dur="500" fill="hold"/>
                                        <p:tgtEl>
                                          <p:spTgt spid="3">
                                            <p:txEl>
                                              <p:pRg st="2" end="2"/>
                                            </p:txEl>
                                          </p:spTgt>
                                        </p:tgtEl>
                                        <p:attrNameLst>
                                          <p:attrName>fill.type</p:attrName>
                                        </p:attrNameLst>
                                      </p:cBhvr>
                                      <p:to>
                                        <p:strVal val="solid"/>
                                      </p:to>
                                    </p:set>
                                  </p:childTnLst>
                                </p:cTn>
                              </p:par>
                              <p:par>
                                <p:cTn id="35" presetID="42"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mph" presetSubtype="0" fill="hold" nodeType="clickEffect">
                                  <p:stCondLst>
                                    <p:cond delay="0"/>
                                  </p:stCondLst>
                                  <p:childTnLst>
                                    <p:animClr clrSpc="hsl" dir="cw">
                                      <p:cBhvr override="childStyle">
                                        <p:cTn id="43" dur="500" fill="hold"/>
                                        <p:tgtEl>
                                          <p:spTgt spid="3">
                                            <p:txEl>
                                              <p:pRg st="3" end="3"/>
                                            </p:txEl>
                                          </p:spTgt>
                                        </p:tgtEl>
                                        <p:attrNameLst>
                                          <p:attrName>style.color</p:attrName>
                                        </p:attrNameLst>
                                      </p:cBhvr>
                                      <p:by>
                                        <p:hsl h="0" s="12549" l="25098"/>
                                      </p:by>
                                    </p:animClr>
                                    <p:animClr clrSpc="hsl" dir="cw">
                                      <p:cBhvr>
                                        <p:cTn id="44" dur="500" fill="hold"/>
                                        <p:tgtEl>
                                          <p:spTgt spid="3">
                                            <p:txEl>
                                              <p:pRg st="3" end="3"/>
                                            </p:txEl>
                                          </p:spTgt>
                                        </p:tgtEl>
                                        <p:attrNameLst>
                                          <p:attrName>fillcolor</p:attrName>
                                        </p:attrNameLst>
                                      </p:cBhvr>
                                      <p:by>
                                        <p:hsl h="0" s="12549" l="25098"/>
                                      </p:by>
                                    </p:animClr>
                                    <p:animClr clrSpc="hsl" dir="cw">
                                      <p:cBhvr>
                                        <p:cTn id="45" dur="500" fill="hold"/>
                                        <p:tgtEl>
                                          <p:spTgt spid="3">
                                            <p:txEl>
                                              <p:pRg st="3" end="3"/>
                                            </p:txEl>
                                          </p:spTgt>
                                        </p:tgtEl>
                                        <p:attrNameLst>
                                          <p:attrName>stroke.color</p:attrName>
                                        </p:attrNameLst>
                                      </p:cBhvr>
                                      <p:by>
                                        <p:hsl h="0" s="12549" l="25098"/>
                                      </p:by>
                                    </p:animClr>
                                    <p:set>
                                      <p:cBhvr>
                                        <p:cTn id="46" dur="500" fill="hold"/>
                                        <p:tgtEl>
                                          <p:spTgt spid="3">
                                            <p:txEl>
                                              <p:pRg st="3" end="3"/>
                                            </p:txEl>
                                          </p:spTgt>
                                        </p:tgtEl>
                                        <p:attrNameLst>
                                          <p:attrName>fill.type</p:attrName>
                                        </p:attrNameLst>
                                      </p:cBhvr>
                                      <p:to>
                                        <p:strVal val="solid"/>
                                      </p:to>
                                    </p:set>
                                  </p:childTnLst>
                                </p:cTn>
                              </p:par>
                              <p:par>
                                <p:cTn id="47" presetID="42"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mph" presetSubtype="0" fill="hold" nodeType="clickEffect">
                                  <p:stCondLst>
                                    <p:cond delay="0"/>
                                  </p:stCondLst>
                                  <p:childTnLst>
                                    <p:animClr clrSpc="hsl" dir="cw">
                                      <p:cBhvr override="childStyle">
                                        <p:cTn id="55" dur="500" fill="hold"/>
                                        <p:tgtEl>
                                          <p:spTgt spid="3">
                                            <p:txEl>
                                              <p:pRg st="4" end="4"/>
                                            </p:txEl>
                                          </p:spTgt>
                                        </p:tgtEl>
                                        <p:attrNameLst>
                                          <p:attrName>style.color</p:attrName>
                                        </p:attrNameLst>
                                      </p:cBhvr>
                                      <p:by>
                                        <p:hsl h="0" s="12549" l="25098"/>
                                      </p:by>
                                    </p:animClr>
                                    <p:animClr clrSpc="hsl" dir="cw">
                                      <p:cBhvr>
                                        <p:cTn id="56" dur="500" fill="hold"/>
                                        <p:tgtEl>
                                          <p:spTgt spid="3">
                                            <p:txEl>
                                              <p:pRg st="4" end="4"/>
                                            </p:txEl>
                                          </p:spTgt>
                                        </p:tgtEl>
                                        <p:attrNameLst>
                                          <p:attrName>fillcolor</p:attrName>
                                        </p:attrNameLst>
                                      </p:cBhvr>
                                      <p:by>
                                        <p:hsl h="0" s="12549" l="25098"/>
                                      </p:by>
                                    </p:animClr>
                                    <p:animClr clrSpc="hsl" dir="cw">
                                      <p:cBhvr>
                                        <p:cTn id="57" dur="500" fill="hold"/>
                                        <p:tgtEl>
                                          <p:spTgt spid="3">
                                            <p:txEl>
                                              <p:pRg st="4" end="4"/>
                                            </p:txEl>
                                          </p:spTgt>
                                        </p:tgtEl>
                                        <p:attrNameLst>
                                          <p:attrName>stroke.color</p:attrName>
                                        </p:attrNameLst>
                                      </p:cBhvr>
                                      <p:by>
                                        <p:hsl h="0" s="12549" l="25098"/>
                                      </p:by>
                                    </p:animClr>
                                    <p:set>
                                      <p:cBhvr>
                                        <p:cTn id="58" dur="500" fill="hold"/>
                                        <p:tgtEl>
                                          <p:spTgt spid="3">
                                            <p:txEl>
                                              <p:pRg st="4" end="4"/>
                                            </p:txEl>
                                          </p:spTgt>
                                        </p:tgtEl>
                                        <p:attrNameLst>
                                          <p:attrName>fill.type</p:attrName>
                                        </p:attrNameLst>
                                      </p:cBhvr>
                                      <p:to>
                                        <p:strVal val="solid"/>
                                      </p:to>
                                    </p:set>
                                  </p:childTnLst>
                                </p:cTn>
                              </p:par>
                              <p:par>
                                <p:cTn id="59" presetID="22" presetClass="entr" presetSubtype="8" fill="hold"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4738148" cy="1463040"/>
          </a:xfrm>
        </p:spPr>
        <p:txBody>
          <a:bodyPr>
            <a:normAutofit/>
          </a:bodyPr>
          <a:lstStyle/>
          <a:p>
            <a:r>
              <a:rPr lang="en-US" dirty="0" smtClean="0"/>
              <a:t>Boise State University </a:t>
            </a:r>
            <a:r>
              <a:rPr lang="en-US" dirty="0"/>
              <a:t>&amp; ORACLE</a:t>
            </a:r>
          </a:p>
        </p:txBody>
      </p:sp>
      <p:sp>
        <p:nvSpPr>
          <p:cNvPr id="4" name="Text Placeholder 3"/>
          <p:cNvSpPr>
            <a:spLocks noGrp="1"/>
          </p:cNvSpPr>
          <p:nvPr>
            <p:ph type="body" sz="half" idx="2"/>
          </p:nvPr>
        </p:nvSpPr>
        <p:spPr>
          <a:xfrm>
            <a:off x="6346526" y="4789831"/>
            <a:ext cx="2797474" cy="1803653"/>
          </a:xfrm>
        </p:spPr>
        <p:txBody>
          <a:bodyPr>
            <a:normAutofit/>
          </a:bodyPr>
          <a:lstStyle/>
          <a:p>
            <a:pPr marL="285750" indent="-285750">
              <a:buFont typeface="Arial" panose="020B0604020202020204" pitchFamily="34" charset="0"/>
              <a:buChar char="•"/>
            </a:pPr>
            <a:r>
              <a:rPr lang="en-US" dirty="0" smtClean="0"/>
              <a:t>PS 9.2 CS</a:t>
            </a:r>
          </a:p>
          <a:p>
            <a:pPr marL="285750" indent="-285750">
              <a:buFont typeface="Arial" panose="020B0604020202020204" pitchFamily="34" charset="0"/>
              <a:buChar char="•"/>
            </a:pPr>
            <a:r>
              <a:rPr lang="en-US" dirty="0" smtClean="0"/>
              <a:t>ERP Cloud PS </a:t>
            </a:r>
          </a:p>
          <a:p>
            <a:pPr marL="285750" indent="-285750">
              <a:buFont typeface="Arial" panose="020B0604020202020204" pitchFamily="34" charset="0"/>
              <a:buChar char="•"/>
            </a:pPr>
            <a:r>
              <a:rPr lang="en-US" dirty="0" smtClean="0"/>
              <a:t>HCM 9.2 today</a:t>
            </a:r>
          </a:p>
          <a:p>
            <a:pPr marL="285750" indent="-285750">
              <a:buFont typeface="Arial" panose="020B0604020202020204" pitchFamily="34" charset="0"/>
              <a:buChar char="•"/>
            </a:pPr>
            <a:r>
              <a:rPr lang="en-US" dirty="0" smtClean="0"/>
              <a:t>HCM Cloud – February 2020</a:t>
            </a:r>
            <a:endParaRPr lang="en-US" dirty="0"/>
          </a:p>
        </p:txBody>
      </p:sp>
      <p:sp>
        <p:nvSpPr>
          <p:cNvPr id="7" name="Footer Placeholder 2">
            <a:extLst>
              <a:ext uri="{FF2B5EF4-FFF2-40B4-BE49-F238E27FC236}">
                <a16:creationId xmlns:a16="http://schemas.microsoft.com/office/drawing/2014/main" xmlns="" id="{51BA1DD2-FFF5-4746-8FC9-CE1BD0C2B66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8" name="Picture 7"/>
          <p:cNvPicPr>
            <a:picLocks noChangeAspect="1"/>
          </p:cNvPicPr>
          <p:nvPr/>
        </p:nvPicPr>
        <p:blipFill>
          <a:blip r:embed="rId3"/>
          <a:stretch>
            <a:fillRect/>
          </a:stretch>
        </p:blipFill>
        <p:spPr>
          <a:xfrm>
            <a:off x="4029013" y="82165"/>
            <a:ext cx="5114987" cy="4243184"/>
          </a:xfrm>
          <a:prstGeom prst="rect">
            <a:avLst/>
          </a:prstGeom>
        </p:spPr>
      </p:pic>
      <p:cxnSp>
        <p:nvCxnSpPr>
          <p:cNvPr id="14" name="Curved Connector 13"/>
          <p:cNvCxnSpPr/>
          <p:nvPr/>
        </p:nvCxnSpPr>
        <p:spPr>
          <a:xfrm>
            <a:off x="4166647" y="2203757"/>
            <a:ext cx="914400" cy="9144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Placeholder 15"/>
          <p:cNvPicPr>
            <a:picLocks noGrp="1" noChangeAspect="1"/>
          </p:cNvPicPr>
          <p:nvPr>
            <p:ph type="pic" idx="1"/>
          </p:nvPr>
        </p:nvPicPr>
        <p:blipFill>
          <a:blip r:embed="rId4">
            <a:extLst>
              <a:ext uri="{28A0092B-C50C-407E-A947-70E740481C1C}">
                <a14:useLocalDpi xmlns:a14="http://schemas.microsoft.com/office/drawing/2010/main" val="0"/>
              </a:ext>
            </a:extLst>
          </a:blip>
          <a:srcRect l="7643" r="7643"/>
          <a:stretch>
            <a:fillRect/>
          </a:stretch>
        </p:blipFill>
        <p:spPr/>
      </p:pic>
      <p:sp>
        <p:nvSpPr>
          <p:cNvPr id="17" name="Right Arrow 16"/>
          <p:cNvSpPr/>
          <p:nvPr/>
        </p:nvSpPr>
        <p:spPr>
          <a:xfrm>
            <a:off x="4458878" y="2111604"/>
            <a:ext cx="143287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0669" y="-2"/>
            <a:ext cx="9091045" cy="1628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18745" y="1031223"/>
            <a:ext cx="7169391" cy="453971"/>
          </a:xfrm>
        </p:spPr>
        <p:txBody>
          <a:bodyPr>
            <a:noAutofit/>
          </a:bodyPr>
          <a:lstStyle/>
          <a:p>
            <a:pPr algn="l"/>
            <a:r>
              <a:rPr lang="en-US" sz="4400" b="0" dirty="0" smtClean="0">
                <a:solidFill>
                  <a:schemeClr val="tx1"/>
                </a:solidFill>
                <a:latin typeface="Tw Cen MT Condensed" panose="020B0606020104020203" pitchFamily="34" charset="0"/>
              </a:rPr>
              <a:t>HOW IT ALL INTEGRATES</a:t>
            </a:r>
            <a:endParaRPr lang="en-US" sz="4400" b="0" dirty="0">
              <a:solidFill>
                <a:schemeClr val="tx1"/>
              </a:solidFill>
              <a:latin typeface="Tw Cen MT Condensed" panose="020B0606020104020203" pitchFamily="34" charset="0"/>
            </a:endParaRPr>
          </a:p>
        </p:txBody>
      </p:sp>
      <p:sp>
        <p:nvSpPr>
          <p:cNvPr id="4" name="TextBox 3"/>
          <p:cNvSpPr txBox="1"/>
          <p:nvPr/>
        </p:nvSpPr>
        <p:spPr>
          <a:xfrm>
            <a:off x="1110519" y="3589991"/>
            <a:ext cx="6877617" cy="1446550"/>
          </a:xfrm>
          <a:prstGeom prst="rect">
            <a:avLst/>
          </a:prstGeom>
          <a:noFill/>
        </p:spPr>
        <p:txBody>
          <a:bodyPr wrap="square" rtlCol="0">
            <a:spAutoFit/>
          </a:bodyPr>
          <a:lstStyle/>
          <a:p>
            <a:pPr algn="ctr"/>
            <a:r>
              <a:rPr lang="en-US" sz="2800" dirty="0" smtClean="0"/>
              <a:t>Engaging the “Voice </a:t>
            </a:r>
            <a:r>
              <a:rPr lang="en-US" sz="2800" dirty="0"/>
              <a:t>of the Customer”</a:t>
            </a:r>
          </a:p>
          <a:p>
            <a:endParaRPr lang="en-US" sz="1500" dirty="0"/>
          </a:p>
          <a:p>
            <a:pPr marL="214307" indent="-214307">
              <a:buFont typeface="Arial" panose="020B0604020202020204" pitchFamily="34" charset="0"/>
              <a:buChar char="•"/>
            </a:pPr>
            <a:endParaRPr lang="en-US" sz="1500" dirty="0"/>
          </a:p>
          <a:p>
            <a:pPr marL="214307" indent="-214307">
              <a:buFont typeface="Arial" panose="020B0604020202020204" pitchFamily="34" charset="0"/>
              <a:buChar char="•"/>
            </a:pPr>
            <a:endParaRPr lang="en-US" sz="1500" dirty="0"/>
          </a:p>
          <a:p>
            <a:pPr marL="214307" indent="-214307">
              <a:buFont typeface="Arial" panose="020B0604020202020204" pitchFamily="34" charset="0"/>
              <a:buChar char="•"/>
            </a:pPr>
            <a:endParaRPr lang="en-US" sz="15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6668" b="34442"/>
          <a:stretch/>
        </p:blipFill>
        <p:spPr>
          <a:xfrm>
            <a:off x="1473384" y="2110271"/>
            <a:ext cx="6213048" cy="1346161"/>
          </a:xfrm>
          <a:prstGeom prst="rect">
            <a:avLst/>
          </a:prstGeom>
        </p:spPr>
      </p:pic>
      <p:sp>
        <p:nvSpPr>
          <p:cNvPr id="5" name="Footer Placeholder 2">
            <a:extLst>
              <a:ext uri="{FF2B5EF4-FFF2-40B4-BE49-F238E27FC236}">
                <a16:creationId xmlns:a16="http://schemas.microsoft.com/office/drawing/2014/main" xmlns="" id="{A37BC7DF-DA6A-4906-8FE0-B185349024F5}"/>
              </a:ext>
            </a:extLst>
          </p:cNvPr>
          <p:cNvSpPr txBox="1">
            <a:spLocks/>
          </p:cNvSpPr>
          <p:nvPr/>
        </p:nvSpPr>
        <p:spPr>
          <a:xfrm>
            <a:off x="3632200" y="6470704"/>
            <a:ext cx="4426094"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t>Asia Alliance   29-30 April 2019</a:t>
            </a:r>
            <a:endParaRPr lang="en-US" sz="1000" dirty="0"/>
          </a:p>
        </p:txBody>
      </p:sp>
    </p:spTree>
    <p:extLst>
      <p:ext uri="{BB962C8B-B14F-4D97-AF65-F5344CB8AC3E}">
        <p14:creationId xmlns:p14="http://schemas.microsoft.com/office/powerpoint/2010/main" val="12249805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Post Implementation:</a:t>
            </a:r>
            <a:br>
              <a:rPr lang="en-US" dirty="0"/>
            </a:br>
            <a:r>
              <a:rPr lang="en-US" dirty="0"/>
              <a:t>How does your world change?</a:t>
            </a:r>
            <a:br>
              <a:rPr lang="en-US" dirty="0"/>
            </a:br>
            <a:endParaRPr lang="en-US" dirty="0"/>
          </a:p>
        </p:txBody>
      </p:sp>
      <p:sp>
        <p:nvSpPr>
          <p:cNvPr id="3" name="Subtitle 2"/>
          <p:cNvSpPr>
            <a:spLocks noGrp="1"/>
          </p:cNvSpPr>
          <p:nvPr>
            <p:ph type="subTitle" idx="1"/>
          </p:nvPr>
        </p:nvSpPr>
        <p:spPr/>
        <p:txBody>
          <a:bodyPr/>
          <a:lstStyle/>
          <a:p>
            <a:r>
              <a:rPr lang="en-US" dirty="0" smtClean="0"/>
              <a:t>What is needed for Success?</a:t>
            </a:r>
            <a:endParaRPr lang="en-US" dirty="0"/>
          </a:p>
        </p:txBody>
      </p:sp>
      <p:sp>
        <p:nvSpPr>
          <p:cNvPr id="5" name="Footer Placeholder 2">
            <a:extLst>
              <a:ext uri="{FF2B5EF4-FFF2-40B4-BE49-F238E27FC236}">
                <a16:creationId xmlns:a16="http://schemas.microsoft.com/office/drawing/2014/main" xmlns="" id="{3E8170E5-494B-4F56-A062-08F7432A5B70}"/>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7" name="Picture 6"/>
          <p:cNvPicPr>
            <a:picLocks noChangeAspect="1"/>
          </p:cNvPicPr>
          <p:nvPr/>
        </p:nvPicPr>
        <p:blipFill>
          <a:blip r:embed="rId3"/>
          <a:stretch>
            <a:fillRect/>
          </a:stretch>
        </p:blipFill>
        <p:spPr>
          <a:xfrm>
            <a:off x="1390003" y="94269"/>
            <a:ext cx="7468247" cy="3654380"/>
          </a:xfrm>
          <a:prstGeom prst="rect">
            <a:avLst/>
          </a:prstGeom>
        </p:spPr>
      </p:pic>
      <p:sp>
        <p:nvSpPr>
          <p:cNvPr id="8" name="Up Arrow 7"/>
          <p:cNvSpPr/>
          <p:nvPr/>
        </p:nvSpPr>
        <p:spPr>
          <a:xfrm>
            <a:off x="6815579" y="2394409"/>
            <a:ext cx="795717" cy="20267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Now What?</a:t>
            </a:r>
            <a:endParaRPr lang="en-US" dirty="0"/>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Improvement </a:t>
            </a:r>
            <a:r>
              <a:rPr lang="en-US" dirty="0" smtClean="0"/>
              <a:t>Mindset</a:t>
            </a:r>
            <a:endParaRPr lang="en-US"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7" name="TextBox 6"/>
          <p:cNvSpPr txBox="1"/>
          <p:nvPr/>
        </p:nvSpPr>
        <p:spPr>
          <a:xfrm>
            <a:off x="768096" y="1886797"/>
            <a:ext cx="7923417" cy="3877985"/>
          </a:xfrm>
          <a:prstGeom prst="rect">
            <a:avLst/>
          </a:prstGeom>
          <a:noFill/>
        </p:spPr>
        <p:txBody>
          <a:bodyPr wrap="square" rtlCol="0">
            <a:spAutoFit/>
          </a:bodyPr>
          <a:lstStyle/>
          <a:p>
            <a:pPr marL="285750" indent="-285750">
              <a:buClr>
                <a:schemeClr val="accent2"/>
              </a:buClr>
              <a:buSzPct val="160000"/>
              <a:buFont typeface="Arial" panose="020B0604020202020204" pitchFamily="34" charset="0"/>
              <a:buChar char="•"/>
            </a:pPr>
            <a:r>
              <a:rPr lang="en-US" sz="2400" b="1" dirty="0" smtClean="0">
                <a:solidFill>
                  <a:srgbClr val="FF0000"/>
                </a:solidFill>
              </a:rPr>
              <a:t>ESSENTIAL!!!</a:t>
            </a:r>
          </a:p>
          <a:p>
            <a:pPr marL="285750" indent="-285750">
              <a:buClr>
                <a:schemeClr val="accent2"/>
              </a:buClr>
              <a:buSzPct val="160000"/>
              <a:buFont typeface="Arial" panose="020B0604020202020204" pitchFamily="34" charset="0"/>
              <a:buChar char="•"/>
            </a:pPr>
            <a:r>
              <a:rPr lang="en-US" sz="2400" dirty="0" smtClean="0"/>
              <a:t>Must have a structure to ensure you can adopt your new tool or the investment is wasted.</a:t>
            </a:r>
          </a:p>
          <a:p>
            <a:pPr marL="285750" indent="-285750">
              <a:buClr>
                <a:schemeClr val="accent2"/>
              </a:buClr>
              <a:buSzPct val="160000"/>
              <a:buFont typeface="Arial" panose="020B0604020202020204" pitchFamily="34" charset="0"/>
              <a:buChar char="•"/>
            </a:pPr>
            <a:r>
              <a:rPr lang="en-US" sz="2400" dirty="0" smtClean="0"/>
              <a:t>Must have a structure to manage through the pace of change or you risk interruption when patches are introduced.</a:t>
            </a:r>
          </a:p>
          <a:p>
            <a:pPr marL="285750" indent="-285750">
              <a:buClr>
                <a:schemeClr val="accent2"/>
              </a:buClr>
              <a:buSzPct val="160000"/>
              <a:buFont typeface="Arial" panose="020B0604020202020204" pitchFamily="34" charset="0"/>
              <a:buChar char="•"/>
            </a:pPr>
            <a:endParaRPr lang="en-US" sz="2400" dirty="0"/>
          </a:p>
          <a:p>
            <a:pPr marL="285750" indent="-285750">
              <a:buClr>
                <a:schemeClr val="accent2"/>
              </a:buClr>
              <a:buSzPct val="160000"/>
              <a:buFont typeface="Arial" panose="020B0604020202020204" pitchFamily="34" charset="0"/>
              <a:buChar char="•"/>
            </a:pPr>
            <a:r>
              <a:rPr lang="en-US" sz="2400" dirty="0" smtClean="0">
                <a:solidFill>
                  <a:srgbClr val="FF0000"/>
                </a:solidFill>
              </a:rPr>
              <a:t>Change management </a:t>
            </a:r>
            <a:r>
              <a:rPr lang="en-US" sz="2400" dirty="0" smtClean="0"/>
              <a:t>is no longer a project oriented process, but it is a </a:t>
            </a:r>
            <a:r>
              <a:rPr lang="en-US" sz="2400" dirty="0" smtClean="0">
                <a:solidFill>
                  <a:srgbClr val="FF0000"/>
                </a:solidFill>
              </a:rPr>
              <a:t>continuous culture</a:t>
            </a:r>
            <a:r>
              <a:rPr lang="en-US" sz="2400" dirty="0" smtClean="0"/>
              <a:t>.</a:t>
            </a:r>
          </a:p>
          <a:p>
            <a:pPr>
              <a:buClr>
                <a:schemeClr val="accent2"/>
              </a:buClr>
              <a:buSzPct val="160000"/>
            </a:pPr>
            <a:endParaRPr lang="en-US" dirty="0" smtClean="0"/>
          </a:p>
          <a:p>
            <a:pPr marL="285750" indent="-285750">
              <a:buFont typeface="Arial" panose="020B0604020202020204" pitchFamily="34" charset="0"/>
              <a:buChar char="•"/>
            </a:pPr>
            <a:endParaRPr lang="en-US" dirty="0" smtClean="0"/>
          </a:p>
          <a:p>
            <a:endParaRPr lang="en-US" dirty="0"/>
          </a:p>
        </p:txBody>
      </p:sp>
      <p:pic>
        <p:nvPicPr>
          <p:cNvPr id="3" name="Picture 2"/>
          <p:cNvPicPr>
            <a:picLocks noChangeAspect="1"/>
          </p:cNvPicPr>
          <p:nvPr/>
        </p:nvPicPr>
        <p:blipFill>
          <a:blip r:embed="rId3"/>
          <a:stretch>
            <a:fillRect/>
          </a:stretch>
        </p:blipFill>
        <p:spPr>
          <a:xfrm>
            <a:off x="5560682" y="4784540"/>
            <a:ext cx="3130831" cy="1686164"/>
          </a:xfrm>
          <a:prstGeom prst="rect">
            <a:avLst/>
          </a:prstGeom>
        </p:spPr>
      </p:pic>
    </p:spTree>
    <p:extLst>
      <p:ext uri="{BB962C8B-B14F-4D97-AF65-F5344CB8AC3E}">
        <p14:creationId xmlns:p14="http://schemas.microsoft.com/office/powerpoint/2010/main" val="3513740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Improvement </a:t>
            </a:r>
            <a:r>
              <a:rPr lang="en-US" dirty="0" smtClean="0"/>
              <a:t>Mindset </a:t>
            </a:r>
            <a:r>
              <a:rPr lang="en-US" sz="3600" dirty="0" smtClean="0"/>
              <a:t>(OCI)</a:t>
            </a:r>
            <a:endParaRPr lang="en-US" sz="3600" dirty="0"/>
          </a:p>
        </p:txBody>
      </p:sp>
      <p:sp>
        <p:nvSpPr>
          <p:cNvPr id="5" name="Footer Placeholder 2">
            <a:extLst>
              <a:ext uri="{FF2B5EF4-FFF2-40B4-BE49-F238E27FC236}">
                <a16:creationId xmlns:a16="http://schemas.microsoft.com/office/drawing/2014/main" xmlns=""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832"/>
            <a:ext cx="9144000" cy="4345740"/>
          </a:xfrm>
          <a:prstGeom prst="rect">
            <a:avLst/>
          </a:prstGeom>
        </p:spPr>
      </p:pic>
      <p:sp>
        <p:nvSpPr>
          <p:cNvPr id="9" name="Left-Up Arrow 8"/>
          <p:cNvSpPr/>
          <p:nvPr/>
        </p:nvSpPr>
        <p:spPr>
          <a:xfrm flipH="1">
            <a:off x="452487" y="4628560"/>
            <a:ext cx="970961"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1864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Structure (Example)</a:t>
            </a:r>
            <a:endParaRPr lang="en-US" dirty="0"/>
          </a:p>
        </p:txBody>
      </p:sp>
      <p:sp>
        <p:nvSpPr>
          <p:cNvPr id="6" name="Footer Placeholder 2">
            <a:extLst>
              <a:ext uri="{FF2B5EF4-FFF2-40B4-BE49-F238E27FC236}">
                <a16:creationId xmlns:a16="http://schemas.microsoft.com/office/drawing/2014/main" xmlns="" id="{8AD2B980-F081-49F0-A176-1F8A278E8A42}"/>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7" name="Picture 6"/>
          <p:cNvPicPr>
            <a:picLocks noChangeAspect="1"/>
          </p:cNvPicPr>
          <p:nvPr/>
        </p:nvPicPr>
        <p:blipFill>
          <a:blip r:embed="rId3"/>
          <a:stretch>
            <a:fillRect/>
          </a:stretch>
        </p:blipFill>
        <p:spPr>
          <a:xfrm>
            <a:off x="5693791" y="368480"/>
            <a:ext cx="2462064" cy="242938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3927753"/>
              </p:ext>
            </p:extLst>
          </p:nvPr>
        </p:nvGraphicFramePr>
        <p:xfrm>
          <a:off x="471340" y="2797859"/>
          <a:ext cx="7684515" cy="4044318"/>
        </p:xfrm>
        <a:graphic>
          <a:graphicData uri="http://schemas.openxmlformats.org/drawingml/2006/table">
            <a:tbl>
              <a:tblPr firstRow="1" bandRow="1">
                <a:tableStyleId>{5C22544A-7EE6-4342-B048-85BDC9FD1C3A}</a:tableStyleId>
              </a:tblPr>
              <a:tblGrid>
                <a:gridCol w="2561505">
                  <a:extLst>
                    <a:ext uri="{9D8B030D-6E8A-4147-A177-3AD203B41FA5}">
                      <a16:colId xmlns:a16="http://schemas.microsoft.com/office/drawing/2014/main" xmlns="" val="3466584016"/>
                    </a:ext>
                  </a:extLst>
                </a:gridCol>
                <a:gridCol w="2561505">
                  <a:extLst>
                    <a:ext uri="{9D8B030D-6E8A-4147-A177-3AD203B41FA5}">
                      <a16:colId xmlns:a16="http://schemas.microsoft.com/office/drawing/2014/main" xmlns="" val="1394297193"/>
                    </a:ext>
                  </a:extLst>
                </a:gridCol>
                <a:gridCol w="2561505">
                  <a:extLst>
                    <a:ext uri="{9D8B030D-6E8A-4147-A177-3AD203B41FA5}">
                      <a16:colId xmlns:a16="http://schemas.microsoft.com/office/drawing/2014/main" xmlns="" val="2942216742"/>
                    </a:ext>
                  </a:extLst>
                </a:gridCol>
              </a:tblGrid>
              <a:tr h="414973">
                <a:tc>
                  <a:txBody>
                    <a:bodyPr/>
                    <a:lstStyle/>
                    <a:p>
                      <a:r>
                        <a:rPr lang="en-US" dirty="0" smtClean="0"/>
                        <a:t>Activity</a:t>
                      </a:r>
                      <a:endParaRPr lang="en-US" dirty="0"/>
                    </a:p>
                  </a:txBody>
                  <a:tcPr/>
                </a:tc>
                <a:tc>
                  <a:txBody>
                    <a:bodyPr/>
                    <a:lstStyle/>
                    <a:p>
                      <a:r>
                        <a:rPr lang="en-US" dirty="0" smtClean="0"/>
                        <a:t>On Premise</a:t>
                      </a:r>
                      <a:endParaRPr lang="en-US" dirty="0"/>
                    </a:p>
                  </a:txBody>
                  <a:tcPr/>
                </a:tc>
                <a:tc>
                  <a:txBody>
                    <a:bodyPr/>
                    <a:lstStyle/>
                    <a:p>
                      <a:r>
                        <a:rPr lang="en-US" dirty="0" smtClean="0"/>
                        <a:t>Cloud</a:t>
                      </a:r>
                      <a:endParaRPr lang="en-US" dirty="0"/>
                    </a:p>
                  </a:txBody>
                  <a:tcPr/>
                </a:tc>
                <a:extLst>
                  <a:ext uri="{0D108BD9-81ED-4DB2-BD59-A6C34878D82A}">
                    <a16:rowId xmlns:a16="http://schemas.microsoft.com/office/drawing/2014/main" xmlns="" val="2740043277"/>
                  </a:ext>
                </a:extLst>
              </a:tr>
              <a:tr h="414973">
                <a:tc>
                  <a:txBody>
                    <a:bodyPr/>
                    <a:lstStyle/>
                    <a:p>
                      <a:r>
                        <a:rPr lang="en-US" dirty="0" smtClean="0"/>
                        <a:t>Project Management, including timing and scope</a:t>
                      </a:r>
                    </a:p>
                  </a:txBody>
                  <a:tcPr/>
                </a:tc>
                <a:tc>
                  <a:txBody>
                    <a:bodyPr/>
                    <a:lstStyle/>
                    <a:p>
                      <a:r>
                        <a:rPr lang="en-US" dirty="0" smtClean="0"/>
                        <a:t>OIT - PMO</a:t>
                      </a:r>
                      <a:endParaRPr lang="en-US" dirty="0"/>
                    </a:p>
                  </a:txBody>
                  <a:tcPr/>
                </a:tc>
                <a:tc>
                  <a:txBody>
                    <a:bodyPr/>
                    <a:lstStyle/>
                    <a:p>
                      <a:r>
                        <a:rPr lang="en-US" dirty="0" smtClean="0"/>
                        <a:t>OCI (Functional)</a:t>
                      </a:r>
                      <a:endParaRPr lang="en-US" dirty="0"/>
                    </a:p>
                  </a:txBody>
                  <a:tcPr/>
                </a:tc>
                <a:extLst>
                  <a:ext uri="{0D108BD9-81ED-4DB2-BD59-A6C34878D82A}">
                    <a16:rowId xmlns:a16="http://schemas.microsoft.com/office/drawing/2014/main" xmlns="" val="3598073356"/>
                  </a:ext>
                </a:extLst>
              </a:tr>
              <a:tr h="414973">
                <a:tc>
                  <a:txBody>
                    <a:bodyPr/>
                    <a:lstStyle/>
                    <a:p>
                      <a:r>
                        <a:rPr lang="en-US" dirty="0" smtClean="0"/>
                        <a:t>Testing</a:t>
                      </a:r>
                      <a:endParaRPr lang="en-US" dirty="0"/>
                    </a:p>
                  </a:txBody>
                  <a:tcPr/>
                </a:tc>
                <a:tc>
                  <a:txBody>
                    <a:bodyPr/>
                    <a:lstStyle/>
                    <a:p>
                      <a:r>
                        <a:rPr lang="en-US" dirty="0" smtClean="0"/>
                        <a:t>Functional</a:t>
                      </a:r>
                      <a:r>
                        <a:rPr lang="en-US" baseline="0" dirty="0" smtClean="0"/>
                        <a:t> – Back office only</a:t>
                      </a:r>
                      <a:endParaRPr lang="en-US" dirty="0"/>
                    </a:p>
                  </a:txBody>
                  <a:tcPr/>
                </a:tc>
                <a:tc>
                  <a:txBody>
                    <a:bodyPr/>
                    <a:lstStyle/>
                    <a:p>
                      <a:r>
                        <a:rPr lang="en-US" dirty="0" smtClean="0"/>
                        <a:t>OCI </a:t>
                      </a:r>
                      <a:r>
                        <a:rPr lang="en-US" baseline="0" dirty="0" smtClean="0"/>
                        <a:t>– Expanded to campus end-users</a:t>
                      </a:r>
                      <a:endParaRPr lang="en-US" dirty="0"/>
                    </a:p>
                  </a:txBody>
                  <a:tcPr/>
                </a:tc>
                <a:extLst>
                  <a:ext uri="{0D108BD9-81ED-4DB2-BD59-A6C34878D82A}">
                    <a16:rowId xmlns:a16="http://schemas.microsoft.com/office/drawing/2014/main" xmlns="" val="2892096572"/>
                  </a:ext>
                </a:extLst>
              </a:tr>
              <a:tr h="414973">
                <a:tc>
                  <a:txBody>
                    <a:bodyPr/>
                    <a:lstStyle/>
                    <a:p>
                      <a:r>
                        <a:rPr lang="en-US" dirty="0" smtClean="0"/>
                        <a:t>Database</a:t>
                      </a:r>
                      <a:r>
                        <a:rPr lang="en-US" baseline="0" dirty="0" smtClean="0"/>
                        <a:t> refreshes</a:t>
                      </a:r>
                      <a:endParaRPr lang="en-US" dirty="0" smtClean="0"/>
                    </a:p>
                  </a:txBody>
                  <a:tcPr/>
                </a:tc>
                <a:tc>
                  <a:txBody>
                    <a:bodyPr/>
                    <a:lstStyle/>
                    <a:p>
                      <a:r>
                        <a:rPr lang="en-US" dirty="0" smtClean="0"/>
                        <a:t>OIT</a:t>
                      </a:r>
                      <a:endParaRPr lang="en-US" dirty="0"/>
                    </a:p>
                  </a:txBody>
                  <a:tcPr/>
                </a:tc>
                <a:tc>
                  <a:txBody>
                    <a:bodyPr/>
                    <a:lstStyle/>
                    <a:p>
                      <a:r>
                        <a:rPr lang="en-US" dirty="0" smtClean="0"/>
                        <a:t>Oracle</a:t>
                      </a:r>
                      <a:endParaRPr lang="en-US" dirty="0"/>
                    </a:p>
                  </a:txBody>
                  <a:tcPr/>
                </a:tc>
                <a:extLst>
                  <a:ext uri="{0D108BD9-81ED-4DB2-BD59-A6C34878D82A}">
                    <a16:rowId xmlns:a16="http://schemas.microsoft.com/office/drawing/2014/main" xmlns="" val="1439934599"/>
                  </a:ext>
                </a:extLst>
              </a:tr>
              <a:tr h="414973">
                <a:tc>
                  <a:txBody>
                    <a:bodyPr/>
                    <a:lstStyle/>
                    <a:p>
                      <a:r>
                        <a:rPr lang="en-US" dirty="0" smtClean="0"/>
                        <a:t>Upgrade/Patch</a:t>
                      </a:r>
                      <a:r>
                        <a:rPr lang="en-US" baseline="0" dirty="0" smtClean="0"/>
                        <a:t> (DBA)</a:t>
                      </a:r>
                      <a:endParaRPr lang="en-US" dirty="0"/>
                    </a:p>
                  </a:txBody>
                  <a:tcPr/>
                </a:tc>
                <a:tc>
                  <a:txBody>
                    <a:bodyPr/>
                    <a:lstStyle/>
                    <a:p>
                      <a:r>
                        <a:rPr lang="en-US" dirty="0" smtClean="0"/>
                        <a:t>OIT</a:t>
                      </a:r>
                      <a:endParaRPr lang="en-US" dirty="0"/>
                    </a:p>
                  </a:txBody>
                  <a:tcPr/>
                </a:tc>
                <a:tc>
                  <a:txBody>
                    <a:bodyPr/>
                    <a:lstStyle/>
                    <a:p>
                      <a:r>
                        <a:rPr lang="en-US" dirty="0" smtClean="0"/>
                        <a:t>Oracle</a:t>
                      </a:r>
                      <a:endParaRPr lang="en-US" dirty="0"/>
                    </a:p>
                  </a:txBody>
                  <a:tcPr/>
                </a:tc>
                <a:extLst>
                  <a:ext uri="{0D108BD9-81ED-4DB2-BD59-A6C34878D82A}">
                    <a16:rowId xmlns:a16="http://schemas.microsoft.com/office/drawing/2014/main" xmlns="" val="1691191806"/>
                  </a:ext>
                </a:extLst>
              </a:tr>
              <a:tr h="414973">
                <a:tc>
                  <a:txBody>
                    <a:bodyPr/>
                    <a:lstStyle/>
                    <a:p>
                      <a:r>
                        <a:rPr lang="en-US" dirty="0" smtClean="0"/>
                        <a:t>Manage SR’s</a:t>
                      </a:r>
                      <a:endParaRPr lang="en-US" dirty="0"/>
                    </a:p>
                  </a:txBody>
                  <a:tcPr/>
                </a:tc>
                <a:tc>
                  <a:txBody>
                    <a:bodyPr/>
                    <a:lstStyle/>
                    <a:p>
                      <a:r>
                        <a:rPr lang="en-US" dirty="0" smtClean="0"/>
                        <a:t>OIT</a:t>
                      </a:r>
                      <a:endParaRPr lang="en-US" dirty="0"/>
                    </a:p>
                  </a:txBody>
                  <a:tcPr/>
                </a:tc>
                <a:tc>
                  <a:txBody>
                    <a:bodyPr/>
                    <a:lstStyle/>
                    <a:p>
                      <a:r>
                        <a:rPr lang="en-US" dirty="0" smtClean="0"/>
                        <a:t>OCI </a:t>
                      </a:r>
                      <a:endParaRPr lang="en-US" dirty="0"/>
                    </a:p>
                  </a:txBody>
                  <a:tcPr/>
                </a:tc>
                <a:extLst>
                  <a:ext uri="{0D108BD9-81ED-4DB2-BD59-A6C34878D82A}">
                    <a16:rowId xmlns:a16="http://schemas.microsoft.com/office/drawing/2014/main" xmlns="" val="2136016548"/>
                  </a:ext>
                </a:extLst>
              </a:tr>
              <a:tr h="414973">
                <a:tc>
                  <a:txBody>
                    <a:bodyPr/>
                    <a:lstStyle/>
                    <a:p>
                      <a:r>
                        <a:rPr lang="en-US" dirty="0" smtClean="0"/>
                        <a:t>Campus</a:t>
                      </a:r>
                      <a:r>
                        <a:rPr lang="en-US" baseline="0" dirty="0" smtClean="0"/>
                        <a:t> Support</a:t>
                      </a:r>
                      <a:endParaRPr lang="en-US" dirty="0"/>
                    </a:p>
                  </a:txBody>
                  <a:tcPr/>
                </a:tc>
                <a:tc>
                  <a:txBody>
                    <a:bodyPr/>
                    <a:lstStyle/>
                    <a:p>
                      <a:r>
                        <a:rPr lang="en-US" dirty="0" smtClean="0"/>
                        <a:t>OIT and Functional users</a:t>
                      </a:r>
                      <a:endParaRPr lang="en-US" dirty="0"/>
                    </a:p>
                  </a:txBody>
                  <a:tcPr/>
                </a:tc>
                <a:tc>
                  <a:txBody>
                    <a:bodyPr/>
                    <a:lstStyle/>
                    <a:p>
                      <a:r>
                        <a:rPr lang="en-US" dirty="0" smtClean="0"/>
                        <a:t>OCI</a:t>
                      </a:r>
                      <a:r>
                        <a:rPr lang="en-US" baseline="0" dirty="0" smtClean="0"/>
                        <a:t>  </a:t>
                      </a:r>
                      <a:endParaRPr lang="en-US" dirty="0"/>
                    </a:p>
                  </a:txBody>
                  <a:tcPr/>
                </a:tc>
                <a:extLst>
                  <a:ext uri="{0D108BD9-81ED-4DB2-BD59-A6C34878D82A}">
                    <a16:rowId xmlns:a16="http://schemas.microsoft.com/office/drawing/2014/main" xmlns="" val="1840779192"/>
                  </a:ext>
                </a:extLst>
              </a:tr>
              <a:tr h="414973">
                <a:tc>
                  <a:txBody>
                    <a:bodyPr/>
                    <a:lstStyle/>
                    <a:p>
                      <a:r>
                        <a:rPr lang="en-US" dirty="0" smtClean="0"/>
                        <a:t>Change Management</a:t>
                      </a:r>
                      <a:endParaRPr lang="en-US" dirty="0"/>
                    </a:p>
                  </a:txBody>
                  <a:tcPr/>
                </a:tc>
                <a:tc>
                  <a:txBody>
                    <a:bodyPr/>
                    <a:lstStyle/>
                    <a:p>
                      <a:r>
                        <a:rPr lang="en-US" dirty="0" smtClean="0"/>
                        <a:t>Project</a:t>
                      </a:r>
                      <a:r>
                        <a:rPr lang="en-US" baseline="0" dirty="0" smtClean="0"/>
                        <a:t> only, PMO</a:t>
                      </a:r>
                      <a:endParaRPr lang="en-US" dirty="0"/>
                    </a:p>
                  </a:txBody>
                  <a:tcPr/>
                </a:tc>
                <a:tc>
                  <a:txBody>
                    <a:bodyPr/>
                    <a:lstStyle/>
                    <a:p>
                      <a:r>
                        <a:rPr lang="en-US" dirty="0" smtClean="0"/>
                        <a:t>Continuous, OCI</a:t>
                      </a:r>
                      <a:endParaRPr lang="en-US" dirty="0"/>
                    </a:p>
                  </a:txBody>
                  <a:tcPr/>
                </a:tc>
                <a:extLst>
                  <a:ext uri="{0D108BD9-81ED-4DB2-BD59-A6C34878D82A}">
                    <a16:rowId xmlns:a16="http://schemas.microsoft.com/office/drawing/2014/main" xmlns="" val="2450099281"/>
                  </a:ext>
                </a:extLst>
              </a:tr>
            </a:tbl>
          </a:graphicData>
        </a:graphic>
      </p:graphicFrame>
      <p:sp>
        <p:nvSpPr>
          <p:cNvPr id="8" name="Footer Placeholder 2">
            <a:extLst>
              <a:ext uri="{FF2B5EF4-FFF2-40B4-BE49-F238E27FC236}">
                <a16:creationId xmlns:a16="http://schemas.microsoft.com/office/drawing/2014/main" xmlns="" id="{A37BC7DF-DA6A-4906-8FE0-B185349024F5}"/>
              </a:ext>
            </a:extLst>
          </p:cNvPr>
          <p:cNvSpPr txBox="1">
            <a:spLocks/>
          </p:cNvSpPr>
          <p:nvPr/>
        </p:nvSpPr>
        <p:spPr>
          <a:xfrm>
            <a:off x="3784600" y="6623104"/>
            <a:ext cx="4426094"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Asia Alliance   29-30 April 2019</a:t>
            </a:r>
            <a:endParaRPr lang="en-US" dirty="0"/>
          </a:p>
        </p:txBody>
      </p:sp>
    </p:spTree>
    <p:extLst>
      <p:ext uri="{BB962C8B-B14F-4D97-AF65-F5344CB8AC3E}">
        <p14:creationId xmlns:p14="http://schemas.microsoft.com/office/powerpoint/2010/main" val="829221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Cloud is freeing for OIT and central administration</a:t>
            </a:r>
            <a:endParaRPr lang="en-US" dirty="0"/>
          </a:p>
        </p:txBody>
      </p:sp>
      <p:sp>
        <p:nvSpPr>
          <p:cNvPr id="5" name="Footer Placeholder 2">
            <a:extLst>
              <a:ext uri="{FF2B5EF4-FFF2-40B4-BE49-F238E27FC236}">
                <a16:creationId xmlns:a16="http://schemas.microsoft.com/office/drawing/2014/main" xmlns="" id="{7E1D5D4F-7709-4163-B879-2CCDC7712ED3}"/>
              </a:ext>
            </a:extLst>
          </p:cNvPr>
          <p:cNvSpPr>
            <a:spLocks noGrp="1"/>
          </p:cNvSpPr>
          <p:nvPr>
            <p:ph type="ftr" sz="quarter" idx="11"/>
          </p:nvPr>
        </p:nvSpPr>
        <p:spPr>
          <a:xfrm>
            <a:off x="3632200" y="6470704"/>
            <a:ext cx="4426094" cy="274320"/>
          </a:xfrm>
        </p:spPr>
        <p:txBody>
          <a:bodyPr/>
          <a:lstStyle/>
          <a:p>
            <a:r>
              <a:rPr lang="en-US" dirty="0">
                <a:solidFill>
                  <a:schemeClr val="bg1"/>
                </a:solidFill>
              </a:rPr>
              <a:t>Asia Alliance   29-30 April 2019</a:t>
            </a:r>
          </a:p>
        </p:txBody>
      </p:sp>
      <p:sp>
        <p:nvSpPr>
          <p:cNvPr id="3" name="Content Placeholder 2"/>
          <p:cNvSpPr>
            <a:spLocks noGrp="1"/>
          </p:cNvSpPr>
          <p:nvPr>
            <p:ph idx="1"/>
          </p:nvPr>
        </p:nvSpPr>
        <p:spPr>
          <a:xfrm>
            <a:off x="768096" y="1928553"/>
            <a:ext cx="7290055" cy="4380807"/>
          </a:xfrm>
        </p:spPr>
        <p:txBody>
          <a:bodyPr>
            <a:normAutofit/>
          </a:bodyPr>
          <a:lstStyle/>
          <a:p>
            <a:pPr marL="0" indent="0">
              <a:buNone/>
            </a:pPr>
            <a:endParaRPr lang="en-US" sz="3200" dirty="0" smtClean="0"/>
          </a:p>
          <a:p>
            <a:pPr>
              <a:buSzPct val="160000"/>
              <a:buFont typeface="Arial" panose="020B0604020202020204" pitchFamily="34" charset="0"/>
              <a:buChar char="•"/>
            </a:pPr>
            <a:r>
              <a:rPr lang="en-US" sz="3200" dirty="0" smtClean="0"/>
              <a:t>  Central administration doesn’t have to control the outcome anymore because we aren’t customizing.</a:t>
            </a:r>
          </a:p>
          <a:p>
            <a:pPr marL="0" indent="0">
              <a:buNone/>
            </a:pPr>
            <a:endParaRPr lang="en-US" sz="3200" dirty="0" smtClean="0"/>
          </a:p>
          <a:p>
            <a:pPr marL="0" indent="0" algn="ctr">
              <a:buNone/>
            </a:pPr>
            <a:r>
              <a:rPr lang="en-US" sz="3200" b="1" dirty="0" smtClean="0">
                <a:solidFill>
                  <a:srgbClr val="FF0000"/>
                </a:solidFill>
              </a:rPr>
              <a:t>We help campus adapt to the solution, we don’t rewrite the solution to adapt to campus.</a:t>
            </a:r>
            <a:endParaRPr lang="en-US" sz="3200" b="1" dirty="0">
              <a:solidFill>
                <a:srgbClr val="FF0000"/>
              </a:solidFill>
            </a:endParaRPr>
          </a:p>
          <a:p>
            <a:pPr lvl="1">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29616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a:t>
            </a:r>
            <a:r>
              <a:rPr lang="en-US" dirty="0" err="1" smtClean="0"/>
              <a:t>TakeAways</a:t>
            </a:r>
            <a:r>
              <a:rPr lang="en-US" dirty="0" smtClean="0"/>
              <a:t> as you prepare</a:t>
            </a:r>
            <a:endParaRPr lang="en-US" dirty="0"/>
          </a:p>
        </p:txBody>
      </p:sp>
      <p:sp>
        <p:nvSpPr>
          <p:cNvPr id="5" name="Footer Placeholder 2">
            <a:extLst>
              <a:ext uri="{FF2B5EF4-FFF2-40B4-BE49-F238E27FC236}">
                <a16:creationId xmlns:a16="http://schemas.microsoft.com/office/drawing/2014/main" xmlns="" id="{7E1D5D4F-7709-4163-B879-2CCDC7712ED3}"/>
              </a:ext>
            </a:extLst>
          </p:cNvPr>
          <p:cNvSpPr>
            <a:spLocks noGrp="1"/>
          </p:cNvSpPr>
          <p:nvPr>
            <p:ph type="ftr" sz="quarter" idx="11"/>
          </p:nvPr>
        </p:nvSpPr>
        <p:spPr>
          <a:xfrm>
            <a:off x="3632200" y="6470704"/>
            <a:ext cx="4426094" cy="274320"/>
          </a:xfrm>
        </p:spPr>
        <p:txBody>
          <a:bodyPr/>
          <a:lstStyle/>
          <a:p>
            <a:r>
              <a:rPr lang="en-US" dirty="0">
                <a:solidFill>
                  <a:schemeClr val="bg1"/>
                </a:solidFill>
              </a:rPr>
              <a:t>Asia Alliance   29-30 April 2019</a:t>
            </a:r>
          </a:p>
        </p:txBody>
      </p:sp>
      <p:sp>
        <p:nvSpPr>
          <p:cNvPr id="3" name="Content Placeholder 2"/>
          <p:cNvSpPr>
            <a:spLocks noGrp="1"/>
          </p:cNvSpPr>
          <p:nvPr>
            <p:ph idx="1"/>
          </p:nvPr>
        </p:nvSpPr>
        <p:spPr>
          <a:xfrm>
            <a:off x="768096" y="1928553"/>
            <a:ext cx="7290055" cy="4380807"/>
          </a:xfrm>
        </p:spPr>
        <p:txBody>
          <a:bodyPr>
            <a:normAutofit lnSpcReduction="10000"/>
          </a:bodyPr>
          <a:lstStyle/>
          <a:p>
            <a:r>
              <a:rPr lang="en-US" sz="2400" dirty="0" smtClean="0">
                <a:solidFill>
                  <a:srgbClr val="FF0000"/>
                </a:solidFill>
              </a:rPr>
              <a:t>Think about staffing NOW:</a:t>
            </a:r>
          </a:p>
          <a:p>
            <a:pPr>
              <a:buSzPct val="160000"/>
              <a:buFont typeface="Arial" panose="020B0604020202020204" pitchFamily="34" charset="0"/>
              <a:buChar char="•"/>
            </a:pPr>
            <a:r>
              <a:rPr lang="en-US" dirty="0" smtClean="0"/>
              <a:t>  </a:t>
            </a:r>
            <a:r>
              <a:rPr lang="en-US" sz="2400" dirty="0" smtClean="0"/>
              <a:t>Allow/</a:t>
            </a:r>
            <a:r>
              <a:rPr lang="en-US" sz="2400" dirty="0" smtClean="0">
                <a:solidFill>
                  <a:srgbClr val="FF0000"/>
                </a:solidFill>
              </a:rPr>
              <a:t>encourage</a:t>
            </a:r>
            <a:r>
              <a:rPr lang="en-US" sz="2400" dirty="0" smtClean="0"/>
              <a:t> staff to </a:t>
            </a:r>
            <a:r>
              <a:rPr lang="en-US" sz="2400" dirty="0" smtClean="0">
                <a:solidFill>
                  <a:srgbClr val="FF0000"/>
                </a:solidFill>
              </a:rPr>
              <a:t>shift</a:t>
            </a:r>
            <a:r>
              <a:rPr lang="en-US" sz="2400" dirty="0" smtClean="0"/>
              <a:t> into other technology</a:t>
            </a:r>
          </a:p>
          <a:p>
            <a:pPr>
              <a:buSzPct val="160000"/>
              <a:buFont typeface="Arial" panose="020B0604020202020204" pitchFamily="34" charset="0"/>
              <a:buChar char="•"/>
            </a:pPr>
            <a:r>
              <a:rPr lang="en-US" sz="2400" dirty="0" smtClean="0"/>
              <a:t>  </a:t>
            </a:r>
            <a:r>
              <a:rPr lang="en-US" sz="2400" dirty="0" smtClean="0">
                <a:solidFill>
                  <a:srgbClr val="FF0000"/>
                </a:solidFill>
              </a:rPr>
              <a:t>Outsource</a:t>
            </a:r>
            <a:r>
              <a:rPr lang="en-US" sz="2400" dirty="0" smtClean="0"/>
              <a:t> your on premise support </a:t>
            </a:r>
            <a:r>
              <a:rPr lang="en-US" sz="2400" dirty="0" smtClean="0">
                <a:solidFill>
                  <a:srgbClr val="FF0000"/>
                </a:solidFill>
              </a:rPr>
              <a:t>over time </a:t>
            </a:r>
            <a:r>
              <a:rPr lang="en-US" sz="2400" dirty="0" smtClean="0"/>
              <a:t>to avoid a layoff scenario (we still have several key PS developers and will for at least 5-7 more years)</a:t>
            </a:r>
          </a:p>
          <a:p>
            <a:pPr>
              <a:buSzPct val="160000"/>
              <a:buFont typeface="Arial" panose="020B0604020202020204" pitchFamily="34" charset="0"/>
              <a:buChar char="•"/>
            </a:pPr>
            <a:r>
              <a:rPr lang="en-US" sz="2400" dirty="0" smtClean="0"/>
              <a:t>  All resignations are replaced with </a:t>
            </a:r>
            <a:r>
              <a:rPr lang="en-US" sz="2400" dirty="0" smtClean="0">
                <a:solidFill>
                  <a:srgbClr val="FF0000"/>
                </a:solidFill>
              </a:rPr>
              <a:t>different skill sets </a:t>
            </a:r>
          </a:p>
          <a:p>
            <a:pPr lvl="2">
              <a:buSzPct val="160000"/>
              <a:buFont typeface="Arial" panose="020B0604020202020204" pitchFamily="34" charset="0"/>
              <a:buChar char="•"/>
            </a:pPr>
            <a:r>
              <a:rPr lang="en-US" sz="2400" dirty="0" smtClean="0">
                <a:solidFill>
                  <a:srgbClr val="FF0000"/>
                </a:solidFill>
              </a:rPr>
              <a:t>Functional</a:t>
            </a:r>
            <a:r>
              <a:rPr lang="en-US" sz="2400" dirty="0" smtClean="0"/>
              <a:t> – PS funky techs replaced with Process Improvement Analysts, Facilitation skills</a:t>
            </a:r>
          </a:p>
          <a:p>
            <a:pPr lvl="2">
              <a:buSzPct val="160000"/>
              <a:buFont typeface="Arial" panose="020B0604020202020204" pitchFamily="34" charset="0"/>
              <a:buChar char="•"/>
            </a:pPr>
            <a:r>
              <a:rPr lang="en-US" sz="2400" dirty="0" smtClean="0">
                <a:solidFill>
                  <a:srgbClr val="FF0000"/>
                </a:solidFill>
              </a:rPr>
              <a:t>OIT</a:t>
            </a:r>
            <a:r>
              <a:rPr lang="en-US" sz="2400" dirty="0" smtClean="0"/>
              <a:t> – PS developers replaced with report writers and mobile developers</a:t>
            </a:r>
          </a:p>
          <a:p>
            <a:pPr>
              <a:buSzPct val="160000"/>
              <a:buFont typeface="Arial" panose="020B0604020202020204" pitchFamily="34" charset="0"/>
              <a:buChar char="•"/>
            </a:pPr>
            <a:r>
              <a:rPr lang="en-US" sz="2400" dirty="0" smtClean="0"/>
              <a:t>  Start </a:t>
            </a:r>
            <a:r>
              <a:rPr lang="en-US" sz="2400" dirty="0" smtClean="0">
                <a:solidFill>
                  <a:srgbClr val="FF0000"/>
                </a:solidFill>
              </a:rPr>
              <a:t>training </a:t>
            </a:r>
            <a:r>
              <a:rPr lang="en-US" sz="2400" dirty="0" smtClean="0"/>
              <a:t>current staff in new skills</a:t>
            </a:r>
            <a:r>
              <a:rPr lang="en-US" sz="2400" dirty="0" smtClean="0">
                <a:solidFill>
                  <a:srgbClr val="FF0000"/>
                </a:solidFill>
              </a:rPr>
              <a:t> </a:t>
            </a:r>
            <a:endParaRPr lang="en-US" sz="2400" dirty="0">
              <a:solidFill>
                <a:srgbClr val="FF0000"/>
              </a:solidFill>
            </a:endParaRPr>
          </a:p>
          <a:p>
            <a:endParaRPr lang="en-US" dirty="0"/>
          </a:p>
          <a:p>
            <a:pPr lvl="1">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2690646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a:t>
            </a:r>
            <a:r>
              <a:rPr lang="en-US" dirty="0" err="1" smtClean="0"/>
              <a:t>TakeAways</a:t>
            </a:r>
            <a:r>
              <a:rPr lang="en-US" dirty="0" smtClean="0"/>
              <a:t> as you prepare</a:t>
            </a:r>
            <a:endParaRPr lang="en-US" dirty="0"/>
          </a:p>
        </p:txBody>
      </p:sp>
      <p:sp>
        <p:nvSpPr>
          <p:cNvPr id="5" name="Footer Placeholder 2">
            <a:extLst>
              <a:ext uri="{FF2B5EF4-FFF2-40B4-BE49-F238E27FC236}">
                <a16:creationId xmlns:a16="http://schemas.microsoft.com/office/drawing/2014/main" xmlns="" id="{7E1D5D4F-7709-4163-B879-2CCDC7712ED3}"/>
              </a:ext>
            </a:extLst>
          </p:cNvPr>
          <p:cNvSpPr>
            <a:spLocks noGrp="1"/>
          </p:cNvSpPr>
          <p:nvPr>
            <p:ph type="ftr" sz="quarter" idx="11"/>
          </p:nvPr>
        </p:nvSpPr>
        <p:spPr>
          <a:xfrm>
            <a:off x="3632200" y="6470704"/>
            <a:ext cx="4426094" cy="274320"/>
          </a:xfrm>
        </p:spPr>
        <p:txBody>
          <a:bodyPr/>
          <a:lstStyle/>
          <a:p>
            <a:r>
              <a:rPr lang="en-US" dirty="0">
                <a:solidFill>
                  <a:schemeClr val="bg1"/>
                </a:solidFill>
              </a:rPr>
              <a:t>Asia Alliance   29-30 April 2019</a:t>
            </a:r>
          </a:p>
        </p:txBody>
      </p:sp>
      <p:sp>
        <p:nvSpPr>
          <p:cNvPr id="3" name="Content Placeholder 2"/>
          <p:cNvSpPr>
            <a:spLocks noGrp="1"/>
          </p:cNvSpPr>
          <p:nvPr>
            <p:ph idx="1"/>
          </p:nvPr>
        </p:nvSpPr>
        <p:spPr/>
        <p:txBody>
          <a:bodyPr>
            <a:normAutofit/>
          </a:bodyPr>
          <a:lstStyle/>
          <a:p>
            <a:pPr>
              <a:buSzPct val="160000"/>
              <a:buFont typeface="Arial" panose="020B0604020202020204" pitchFamily="34" charset="0"/>
              <a:buChar char="•"/>
            </a:pPr>
            <a:r>
              <a:rPr lang="en-US" sz="2800" dirty="0" smtClean="0"/>
              <a:t> Maximized </a:t>
            </a:r>
            <a:r>
              <a:rPr lang="en-US" sz="2800" dirty="0" smtClean="0">
                <a:solidFill>
                  <a:srgbClr val="FF0000"/>
                </a:solidFill>
              </a:rPr>
              <a:t>ROI</a:t>
            </a:r>
            <a:r>
              <a:rPr lang="en-US" sz="2800" dirty="0" smtClean="0"/>
              <a:t> is based on continuous adoption of </a:t>
            </a:r>
            <a:r>
              <a:rPr lang="en-US" sz="2800" dirty="0" smtClean="0">
                <a:solidFill>
                  <a:srgbClr val="FF0000"/>
                </a:solidFill>
              </a:rPr>
              <a:t>new functionality</a:t>
            </a:r>
          </a:p>
          <a:p>
            <a:pPr>
              <a:buSzPct val="160000"/>
              <a:buFont typeface="Arial" panose="020B0604020202020204" pitchFamily="34" charset="0"/>
              <a:buChar char="•"/>
            </a:pPr>
            <a:r>
              <a:rPr lang="en-US" sz="2800" dirty="0" smtClean="0"/>
              <a:t> Campus engagement must </a:t>
            </a:r>
            <a:r>
              <a:rPr lang="en-US" sz="2800" dirty="0" smtClean="0">
                <a:solidFill>
                  <a:srgbClr val="FF0000"/>
                </a:solidFill>
              </a:rPr>
              <a:t>focus on end user business process</a:t>
            </a:r>
          </a:p>
          <a:p>
            <a:pPr>
              <a:buSzPct val="160000"/>
              <a:buFont typeface="Arial" panose="020B0604020202020204" pitchFamily="34" charset="0"/>
              <a:buChar char="•"/>
            </a:pPr>
            <a:r>
              <a:rPr lang="en-US" sz="2800" dirty="0" smtClean="0"/>
              <a:t> You </a:t>
            </a:r>
            <a:r>
              <a:rPr lang="en-US" sz="2800" dirty="0" smtClean="0">
                <a:solidFill>
                  <a:srgbClr val="FF0000"/>
                </a:solidFill>
              </a:rPr>
              <a:t>must facilitate adoption</a:t>
            </a:r>
            <a:r>
              <a:rPr lang="en-US" sz="2800" dirty="0" smtClean="0"/>
              <a:t>, it won’t happen on it’s own</a:t>
            </a:r>
          </a:p>
          <a:p>
            <a:pPr>
              <a:buSzPct val="160000"/>
              <a:buFont typeface="Arial" panose="020B0604020202020204" pitchFamily="34" charset="0"/>
              <a:buChar char="•"/>
            </a:pPr>
            <a:r>
              <a:rPr lang="en-US" sz="2800" dirty="0" smtClean="0"/>
              <a:t> You </a:t>
            </a:r>
            <a:r>
              <a:rPr lang="en-US" sz="2800" dirty="0" smtClean="0">
                <a:solidFill>
                  <a:srgbClr val="FF0000"/>
                </a:solidFill>
              </a:rPr>
              <a:t>can start </a:t>
            </a:r>
            <a:r>
              <a:rPr lang="en-US" sz="2800" dirty="0" smtClean="0"/>
              <a:t>incorporating unit level business process review </a:t>
            </a:r>
            <a:r>
              <a:rPr lang="en-US" sz="2800" dirty="0" smtClean="0">
                <a:solidFill>
                  <a:srgbClr val="FF0000"/>
                </a:solidFill>
              </a:rPr>
              <a:t>with on premise </a:t>
            </a:r>
            <a:r>
              <a:rPr lang="en-US" sz="2800" dirty="0" smtClean="0"/>
              <a:t>solutions </a:t>
            </a:r>
          </a:p>
          <a:p>
            <a:pPr marL="0" indent="0">
              <a:buNone/>
            </a:pPr>
            <a:endParaRPr lang="en-US" sz="2400" dirty="0" smtClean="0"/>
          </a:p>
          <a:p>
            <a:endParaRPr lang="en-US" dirty="0"/>
          </a:p>
        </p:txBody>
      </p:sp>
    </p:spTree>
    <p:extLst>
      <p:ext uri="{BB962C8B-B14F-4D97-AF65-F5344CB8AC3E}">
        <p14:creationId xmlns:p14="http://schemas.microsoft.com/office/powerpoint/2010/main" val="27232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t>
            </a:r>
            <a:endParaRPr lang="en-US" dirty="0"/>
          </a:p>
        </p:txBody>
      </p:sp>
      <p:sp>
        <p:nvSpPr>
          <p:cNvPr id="3" name="Subtitle 2"/>
          <p:cNvSpPr>
            <a:spLocks noGrp="1"/>
          </p:cNvSpPr>
          <p:nvPr>
            <p:ph type="subTitle" idx="1"/>
          </p:nvPr>
        </p:nvSpPr>
        <p:spPr/>
        <p:txBody>
          <a:bodyPr/>
          <a:lstStyle/>
          <a:p>
            <a:r>
              <a:rPr lang="en-US" dirty="0" smtClean="0"/>
              <a:t>QUESTIONS</a:t>
            </a:r>
            <a:r>
              <a:rPr lang="en-US" dirty="0"/>
              <a:t>?</a:t>
            </a:r>
          </a:p>
        </p:txBody>
      </p:sp>
      <p:sp>
        <p:nvSpPr>
          <p:cNvPr id="5" name="Footer Placeholder 2">
            <a:extLst>
              <a:ext uri="{FF2B5EF4-FFF2-40B4-BE49-F238E27FC236}">
                <a16:creationId xmlns:a16="http://schemas.microsoft.com/office/drawing/2014/main" xmlns="" id="{2083DC99-E3A2-4D55-BDF3-51E88CEEA8BF}"/>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pic>
        <p:nvPicPr>
          <p:cNvPr id="4" name="Picture 3"/>
          <p:cNvPicPr>
            <a:picLocks noChangeAspect="1"/>
          </p:cNvPicPr>
          <p:nvPr/>
        </p:nvPicPr>
        <p:blipFill>
          <a:blip r:embed="rId3"/>
          <a:stretch>
            <a:fillRect/>
          </a:stretch>
        </p:blipFill>
        <p:spPr>
          <a:xfrm>
            <a:off x="2809188" y="271965"/>
            <a:ext cx="5932062" cy="3752937"/>
          </a:xfrm>
          <a:prstGeom prst="rect">
            <a:avLst/>
          </a:prstGeom>
        </p:spPr>
      </p:pic>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a:xfrm>
            <a:off x="768096" y="2179635"/>
            <a:ext cx="3566160" cy="931209"/>
          </a:xfrm>
        </p:spPr>
        <p:txBody>
          <a:bodyPr/>
          <a:lstStyle/>
          <a:p>
            <a:r>
              <a:rPr lang="en-US" dirty="0" smtClean="0"/>
              <a:t>Jo Ellen DiNucci			</a:t>
            </a:r>
            <a:endParaRPr lang="en-US" dirty="0"/>
          </a:p>
        </p:txBody>
      </p:sp>
      <p:sp>
        <p:nvSpPr>
          <p:cNvPr id="4" name="Content Placeholder 3"/>
          <p:cNvSpPr>
            <a:spLocks noGrp="1"/>
          </p:cNvSpPr>
          <p:nvPr>
            <p:ph sz="half" idx="2"/>
          </p:nvPr>
        </p:nvSpPr>
        <p:spPr>
          <a:xfrm>
            <a:off x="768095" y="2662498"/>
            <a:ext cx="8027112" cy="2105112"/>
          </a:xfrm>
        </p:spPr>
        <p:txBody>
          <a:bodyPr>
            <a:normAutofit/>
          </a:bodyPr>
          <a:lstStyle/>
          <a:p>
            <a:pPr>
              <a:spcBef>
                <a:spcPts val="0"/>
              </a:spcBef>
              <a:spcAft>
                <a:spcPts val="0"/>
              </a:spcAft>
            </a:pPr>
            <a:r>
              <a:rPr lang="en-US" dirty="0" smtClean="0"/>
              <a:t>Associate Vice President of Finance and Administration </a:t>
            </a:r>
            <a:endParaRPr lang="en-US" dirty="0"/>
          </a:p>
          <a:p>
            <a:pPr>
              <a:spcBef>
                <a:spcPts val="0"/>
              </a:spcBef>
              <a:spcAft>
                <a:spcPts val="0"/>
              </a:spcAft>
            </a:pPr>
            <a:r>
              <a:rPr lang="en-US" dirty="0" smtClean="0"/>
              <a:t>Boise State University, Boise Idaho, USA</a:t>
            </a:r>
            <a:endParaRPr lang="en-US" dirty="0"/>
          </a:p>
          <a:p>
            <a:pPr>
              <a:spcBef>
                <a:spcPts val="0"/>
              </a:spcBef>
              <a:spcAft>
                <a:spcPts val="0"/>
              </a:spcAft>
            </a:pPr>
            <a:r>
              <a:rPr lang="en-US" dirty="0" smtClean="0">
                <a:hlinkClick r:id="rId3"/>
              </a:rPr>
              <a:t>jedinucc@boisestate.edu</a:t>
            </a:r>
            <a:endParaRPr lang="en-US" dirty="0" smtClean="0"/>
          </a:p>
          <a:p>
            <a:pPr>
              <a:spcBef>
                <a:spcPts val="0"/>
              </a:spcBef>
              <a:spcAft>
                <a:spcPts val="0"/>
              </a:spcAft>
            </a:pPr>
            <a:endParaRPr lang="en-US" dirty="0"/>
          </a:p>
          <a:p>
            <a:pPr>
              <a:spcBef>
                <a:spcPts val="0"/>
              </a:spcBef>
              <a:spcAft>
                <a:spcPts val="0"/>
              </a:spcAft>
            </a:pPr>
            <a:r>
              <a:rPr lang="en-US" dirty="0" smtClean="0"/>
              <a:t>Vice President of Administration</a:t>
            </a:r>
          </a:p>
          <a:p>
            <a:pPr>
              <a:spcBef>
                <a:spcPts val="0"/>
              </a:spcBef>
              <a:spcAft>
                <a:spcPts val="0"/>
              </a:spcAft>
            </a:pPr>
            <a:r>
              <a:rPr lang="en-US" dirty="0" smtClean="0"/>
              <a:t>Higher Education User Group</a:t>
            </a:r>
            <a:endParaRPr lang="en-US" dirty="0"/>
          </a:p>
        </p:txBody>
      </p:sp>
      <p:sp>
        <p:nvSpPr>
          <p:cNvPr id="7" name="Content Placeholder 3"/>
          <p:cNvSpPr txBox="1">
            <a:spLocks/>
          </p:cNvSpPr>
          <p:nvPr/>
        </p:nvSpPr>
        <p:spPr>
          <a:xfrm>
            <a:off x="768095" y="3996965"/>
            <a:ext cx="7829149" cy="2473739"/>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3" name="Footer Placeholder 2">
            <a:extLst>
              <a:ext uri="{FF2B5EF4-FFF2-40B4-BE49-F238E27FC236}">
                <a16:creationId xmlns:a16="http://schemas.microsoft.com/office/drawing/2014/main" xmlns=""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8"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Tree>
    <p:extLst>
      <p:ext uri="{BB962C8B-B14F-4D97-AF65-F5344CB8AC3E}">
        <p14:creationId xmlns:p14="http://schemas.microsoft.com/office/powerpoint/2010/main" val="172032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2" name="Title 1"/>
          <p:cNvSpPr>
            <a:spLocks noGrp="1"/>
          </p:cNvSpPr>
          <p:nvPr>
            <p:ph type="title"/>
          </p:nvPr>
        </p:nvSpPr>
        <p:spPr/>
        <p:txBody>
          <a:bodyPr>
            <a:normAutofit/>
          </a:bodyPr>
          <a:lstStyle/>
          <a:p>
            <a:r>
              <a:rPr lang="en" dirty="0" smtClean="0">
                <a:solidFill>
                  <a:schemeClr val="bg1"/>
                </a:solidFill>
              </a:rPr>
              <a:t>2016 ERP Project</a:t>
            </a:r>
            <a:endParaRPr lang="en-US" dirty="0">
              <a:solidFill>
                <a:schemeClr val="bg1"/>
              </a:solidFill>
            </a:endParaRPr>
          </a:p>
        </p:txBody>
      </p:sp>
      <p:sp>
        <p:nvSpPr>
          <p:cNvPr id="13" name="Footer Placeholder 2">
            <a:extLst>
              <a:ext uri="{FF2B5EF4-FFF2-40B4-BE49-F238E27FC236}">
                <a16:creationId xmlns:a16="http://schemas.microsoft.com/office/drawing/2014/main" xmlns=""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11" name="Google Shape;256;p49"/>
          <p:cNvSpPr txBox="1">
            <a:spLocks noGrp="1"/>
          </p:cNvSpPr>
          <p:nvPr>
            <p:ph idx="1"/>
          </p:nvPr>
        </p:nvSpPr>
        <p:spPr>
          <a:xfrm>
            <a:off x="768096" y="2286000"/>
            <a:ext cx="7290055" cy="4023360"/>
          </a:xfrm>
          <a:prstGeom prst="rect">
            <a:avLst/>
          </a:prstGeom>
          <a:noFill/>
          <a:ln>
            <a:noFill/>
          </a:ln>
        </p:spPr>
        <p:txBody>
          <a:bodyPr spcFirstLastPara="1" vert="horz" wrap="square" lIns="91425" tIns="45700" rIns="91425" bIns="45700" rtlCol="0" anchor="t" anchorCtr="0">
            <a:noAutofit/>
          </a:bodyPr>
          <a:lstStyle/>
          <a:p>
            <a:pPr marL="285750" indent="-273050">
              <a:spcBef>
                <a:spcPts val="0"/>
              </a:spcBef>
              <a:buSzPts val="1800"/>
              <a:buFont typeface="Arial"/>
              <a:buChar char="•"/>
            </a:pPr>
            <a:r>
              <a:rPr lang="en" sz="1800" b="1" dirty="0"/>
              <a:t>Fixed Assets</a:t>
            </a:r>
            <a:endParaRPr sz="1800" b="1" dirty="0"/>
          </a:p>
          <a:p>
            <a:pPr marL="285750" indent="-273050">
              <a:spcBef>
                <a:spcPts val="400"/>
              </a:spcBef>
              <a:buSzPts val="1800"/>
              <a:buFont typeface="Arial"/>
              <a:buChar char="•"/>
            </a:pPr>
            <a:r>
              <a:rPr lang="en" sz="1800" b="1" dirty="0"/>
              <a:t>General Ledger, included COA conversion</a:t>
            </a:r>
            <a:endParaRPr sz="1800" b="1" dirty="0"/>
          </a:p>
          <a:p>
            <a:pPr marL="285750" indent="-273050">
              <a:spcBef>
                <a:spcPts val="400"/>
              </a:spcBef>
              <a:buSzPts val="1800"/>
              <a:buFont typeface="Arial"/>
              <a:buChar char="•"/>
            </a:pPr>
            <a:r>
              <a:rPr lang="en" sz="1800" b="1" dirty="0"/>
              <a:t>Expenses/Accounts Payables</a:t>
            </a:r>
            <a:endParaRPr sz="1800" b="1" dirty="0"/>
          </a:p>
          <a:p>
            <a:pPr marL="285750" indent="-273050">
              <a:spcBef>
                <a:spcPts val="400"/>
              </a:spcBef>
              <a:buSzPts val="1800"/>
              <a:buFont typeface="Arial"/>
              <a:buChar char="•"/>
            </a:pPr>
            <a:r>
              <a:rPr lang="en" sz="1800" b="1" dirty="0"/>
              <a:t>Purchasing</a:t>
            </a:r>
            <a:endParaRPr sz="1800" b="1" dirty="0"/>
          </a:p>
          <a:p>
            <a:pPr marL="285750" indent="-273050">
              <a:spcBef>
                <a:spcPts val="400"/>
              </a:spcBef>
              <a:buSzPts val="1800"/>
              <a:buFont typeface="Arial"/>
              <a:buChar char="•"/>
            </a:pPr>
            <a:r>
              <a:rPr lang="en" sz="1800" b="1" dirty="0"/>
              <a:t>Accounts Receivable</a:t>
            </a:r>
            <a:endParaRPr sz="1800" b="1" i="1" dirty="0">
              <a:solidFill>
                <a:srgbClr val="FF0000"/>
              </a:solidFill>
            </a:endParaRPr>
          </a:p>
          <a:p>
            <a:pPr marL="285750" indent="-273050">
              <a:spcBef>
                <a:spcPts val="400"/>
              </a:spcBef>
              <a:buSzPts val="1800"/>
              <a:buFont typeface="Arial"/>
              <a:buChar char="•"/>
            </a:pPr>
            <a:r>
              <a:rPr lang="en" sz="1800" b="1" dirty="0"/>
              <a:t>Cash Management</a:t>
            </a:r>
            <a:endParaRPr sz="1800" b="1" dirty="0"/>
          </a:p>
          <a:p>
            <a:pPr marL="285750" indent="-273050">
              <a:spcBef>
                <a:spcPts val="400"/>
              </a:spcBef>
              <a:buSzPts val="1800"/>
              <a:buFont typeface="Arial"/>
              <a:buChar char="•"/>
            </a:pPr>
            <a:r>
              <a:rPr lang="en" sz="1800" b="1" dirty="0"/>
              <a:t>Grants </a:t>
            </a:r>
            <a:endParaRPr sz="1800" b="1" dirty="0"/>
          </a:p>
          <a:p>
            <a:pPr marL="285750" indent="-273050">
              <a:spcBef>
                <a:spcPts val="400"/>
              </a:spcBef>
              <a:buSzPts val="1800"/>
              <a:buFont typeface="Arial"/>
              <a:buChar char="•"/>
            </a:pPr>
            <a:r>
              <a:rPr lang="en" sz="1800" b="1" dirty="0"/>
              <a:t>Project Costing </a:t>
            </a:r>
            <a:endParaRPr sz="1800" b="1" dirty="0"/>
          </a:p>
          <a:p>
            <a:pPr marL="285750" indent="-273050">
              <a:spcBef>
                <a:spcPts val="400"/>
              </a:spcBef>
              <a:buSzPts val="1800"/>
              <a:buFont typeface="Arial"/>
              <a:buChar char="•"/>
            </a:pPr>
            <a:r>
              <a:rPr lang="en" sz="1800" b="1" dirty="0"/>
              <a:t>Project Billing</a:t>
            </a:r>
            <a:endParaRPr sz="1800" b="1" dirty="0"/>
          </a:p>
          <a:p>
            <a:pPr marL="285750" indent="-273050">
              <a:spcBef>
                <a:spcPts val="400"/>
              </a:spcBef>
              <a:buSzPts val="1800"/>
              <a:buFont typeface="Arial"/>
              <a:buChar char="•"/>
            </a:pPr>
            <a:r>
              <a:rPr lang="en" sz="1800" b="1" dirty="0"/>
              <a:t>Project Contracts</a:t>
            </a:r>
            <a:endParaRPr sz="1800" b="1" dirty="0"/>
          </a:p>
          <a:p>
            <a:pPr marL="285750" indent="-273050">
              <a:spcBef>
                <a:spcPts val="400"/>
              </a:spcBef>
              <a:buSzPts val="1800"/>
              <a:buFont typeface="Arial"/>
              <a:buChar char="•"/>
            </a:pPr>
            <a:r>
              <a:rPr lang="en" sz="1800" b="1" dirty="0"/>
              <a:t>Oracle Transactional Business Intelligence</a:t>
            </a:r>
            <a:endParaRPr sz="1800" b="1" dirty="0"/>
          </a:p>
          <a:p>
            <a:pPr marL="285750" indent="-158750">
              <a:spcBef>
                <a:spcPts val="400"/>
              </a:spcBef>
              <a:buSzPts val="2000"/>
            </a:pPr>
            <a:endParaRPr sz="2000" dirty="0"/>
          </a:p>
        </p:txBody>
      </p:sp>
      <p:sp>
        <p:nvSpPr>
          <p:cNvPr id="12" name="Google Shape;257;p49"/>
          <p:cNvSpPr/>
          <p:nvPr/>
        </p:nvSpPr>
        <p:spPr>
          <a:xfrm>
            <a:off x="4784150" y="3551548"/>
            <a:ext cx="691500" cy="2093100"/>
          </a:xfrm>
          <a:prstGeom prst="rightBrace">
            <a:avLst>
              <a:gd name="adj1" fmla="val 8333"/>
              <a:gd name="adj2" fmla="val 50000"/>
            </a:avLst>
          </a:prstGeom>
          <a:noFill/>
          <a:ln w="9525" cap="flat" cmpd="sng">
            <a:solidFill>
              <a:srgbClr val="0B1966"/>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dk1"/>
              </a:solidFill>
              <a:latin typeface="Calibri"/>
              <a:ea typeface="Calibri"/>
              <a:cs typeface="Calibri"/>
              <a:sym typeface="Calibri"/>
            </a:endParaRPr>
          </a:p>
        </p:txBody>
      </p:sp>
      <p:sp>
        <p:nvSpPr>
          <p:cNvPr id="14" name="Google Shape;258;p49"/>
          <p:cNvSpPr txBox="1"/>
          <p:nvPr/>
        </p:nvSpPr>
        <p:spPr>
          <a:xfrm>
            <a:off x="5577425" y="4392569"/>
            <a:ext cx="734400" cy="411058"/>
          </a:xfrm>
          <a:prstGeom prst="rect">
            <a:avLst/>
          </a:prstGeom>
          <a:noFill/>
          <a:ln>
            <a:noFill/>
          </a:ln>
        </p:spPr>
        <p:txBody>
          <a:bodyPr spcFirstLastPara="1" wrap="square" lIns="91425" tIns="45700" rIns="91425" bIns="45700" anchor="t" anchorCtr="0">
            <a:noAutofit/>
          </a:bodyPr>
          <a:lstStyle/>
          <a:p>
            <a:r>
              <a:rPr lang="en" b="1" i="1" dirty="0">
                <a:solidFill>
                  <a:srgbClr val="FF0000"/>
                </a:solidFill>
                <a:latin typeface="Calibri"/>
                <a:ea typeface="Calibri"/>
                <a:cs typeface="Calibri"/>
                <a:sym typeface="Calibri"/>
              </a:rPr>
              <a:t>NEW</a:t>
            </a:r>
            <a:endParaRPr b="1" i="1" dirty="0">
              <a:solidFill>
                <a:srgbClr val="FF0000"/>
              </a:solidFill>
              <a:latin typeface="Calibri"/>
              <a:ea typeface="Calibri"/>
              <a:cs typeface="Calibri"/>
              <a:sym typeface="Calibri"/>
            </a:endParaRPr>
          </a:p>
        </p:txBody>
      </p:sp>
      <p:sp>
        <p:nvSpPr>
          <p:cNvPr id="10" name="Rectangle 9"/>
          <p:cNvSpPr/>
          <p:nvPr/>
        </p:nvSpPr>
        <p:spPr>
          <a:xfrm>
            <a:off x="6424367" y="3374350"/>
            <a:ext cx="2719633" cy="923330"/>
          </a:xfrm>
          <a:prstGeom prst="rect">
            <a:avLst/>
          </a:prstGeom>
        </p:spPr>
        <p:txBody>
          <a:bodyPr wrap="square">
            <a:spAutoFit/>
          </a:bodyPr>
          <a:lstStyle/>
          <a:p>
            <a:r>
              <a:rPr lang="en-US" b="1" i="1" dirty="0">
                <a:solidFill>
                  <a:schemeClr val="dk1"/>
                </a:solidFill>
                <a:latin typeface="Calibri"/>
                <a:ea typeface="Calibri"/>
                <a:cs typeface="Calibri"/>
                <a:sym typeface="Calibri"/>
              </a:rPr>
              <a:t>Kicked off April 2015, Go Live July 1, 2016 </a:t>
            </a:r>
            <a:endParaRPr lang="en-US" b="1" i="1" dirty="0" smtClean="0">
              <a:solidFill>
                <a:schemeClr val="dk1"/>
              </a:solidFill>
              <a:latin typeface="Calibri"/>
              <a:ea typeface="Calibri"/>
              <a:cs typeface="Calibri"/>
              <a:sym typeface="Calibri"/>
            </a:endParaRPr>
          </a:p>
          <a:p>
            <a:r>
              <a:rPr lang="en-US" b="1" i="1" dirty="0" smtClean="0">
                <a:solidFill>
                  <a:schemeClr val="dk1"/>
                </a:solidFill>
                <a:latin typeface="Calibri"/>
                <a:ea typeface="Calibri"/>
                <a:cs typeface="Calibri"/>
                <a:sym typeface="Calibri"/>
              </a:rPr>
              <a:t>(</a:t>
            </a:r>
            <a:r>
              <a:rPr lang="en-US" b="1" i="1" dirty="0">
                <a:solidFill>
                  <a:srgbClr val="FF0000"/>
                </a:solidFill>
                <a:latin typeface="Calibri"/>
                <a:ea typeface="Calibri"/>
                <a:cs typeface="Calibri"/>
                <a:sym typeface="Calibri"/>
              </a:rPr>
              <a:t>15 Months</a:t>
            </a:r>
            <a:r>
              <a:rPr lang="en-US" b="1" i="1" dirty="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11187617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pic>
        <p:nvPicPr>
          <p:cNvPr id="11" name="Picture Placeholder 10">
            <a:extLst>
              <a:ext uri="{FF2B5EF4-FFF2-40B4-BE49-F238E27FC236}">
                <a16:creationId xmlns:a16="http://schemas.microsoft.com/office/drawing/2014/main" xmlns="" id="{3B3939E6-54EF-4EB5-848D-E177520B9235}"/>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0" y="1"/>
            <a:ext cx="9141714" cy="4342132"/>
          </a:xfrm>
        </p:spPr>
      </p:pic>
      <p:pic>
        <p:nvPicPr>
          <p:cNvPr id="12" name="Picture 11">
            <a:extLst>
              <a:ext uri="{FF2B5EF4-FFF2-40B4-BE49-F238E27FC236}">
                <a16:creationId xmlns:a16="http://schemas.microsoft.com/office/drawing/2014/main" xmlns="" id="{0206FE26-83B2-4FEB-BC33-6DA315631B52}"/>
              </a:ext>
            </a:extLst>
          </p:cNvPr>
          <p:cNvPicPr>
            <a:picLocks noChangeAspect="1"/>
          </p:cNvPicPr>
          <p:nvPr/>
        </p:nvPicPr>
        <p:blipFill>
          <a:blip r:embed="rId6"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466738" y="246203"/>
            <a:ext cx="1954593" cy="1966391"/>
          </a:xfrm>
          <a:prstGeom prst="rect">
            <a:avLst/>
          </a:prstGeom>
        </p:spPr>
      </p:pic>
      <p:sp>
        <p:nvSpPr>
          <p:cNvPr id="13" name="Footer Placeholder 2">
            <a:extLst>
              <a:ext uri="{FF2B5EF4-FFF2-40B4-BE49-F238E27FC236}">
                <a16:creationId xmlns:a16="http://schemas.microsoft.com/office/drawing/2014/main" xmlns="" id="{5E6100BA-CE87-4713-B550-E0A90A615B72}"/>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2" name="Title 1"/>
          <p:cNvSpPr>
            <a:spLocks noGrp="1"/>
          </p:cNvSpPr>
          <p:nvPr>
            <p:ph type="title"/>
          </p:nvPr>
        </p:nvSpPr>
        <p:spPr/>
        <p:txBody>
          <a:bodyPr>
            <a:normAutofit/>
          </a:bodyPr>
          <a:lstStyle/>
          <a:p>
            <a:r>
              <a:rPr lang="en" dirty="0" smtClean="0">
                <a:solidFill>
                  <a:schemeClr val="bg1"/>
                </a:solidFill>
              </a:rPr>
              <a:t>2020 HCM PROJECT</a:t>
            </a:r>
            <a:endParaRPr lang="en-US" dirty="0">
              <a:solidFill>
                <a:schemeClr val="bg1"/>
              </a:solidFill>
            </a:endParaRPr>
          </a:p>
        </p:txBody>
      </p:sp>
      <p:sp>
        <p:nvSpPr>
          <p:cNvPr id="13" name="Footer Placeholder 2">
            <a:extLst>
              <a:ext uri="{FF2B5EF4-FFF2-40B4-BE49-F238E27FC236}">
                <a16:creationId xmlns:a16="http://schemas.microsoft.com/office/drawing/2014/main" xmlns=""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11" name="Google Shape;256;p49"/>
          <p:cNvSpPr txBox="1">
            <a:spLocks noGrp="1"/>
          </p:cNvSpPr>
          <p:nvPr>
            <p:ph idx="1"/>
          </p:nvPr>
        </p:nvSpPr>
        <p:spPr>
          <a:xfrm>
            <a:off x="768096" y="2286000"/>
            <a:ext cx="7290055" cy="4023360"/>
          </a:xfrm>
          <a:prstGeom prst="rect">
            <a:avLst/>
          </a:prstGeom>
          <a:noFill/>
          <a:ln>
            <a:noFill/>
          </a:ln>
        </p:spPr>
        <p:txBody>
          <a:bodyPr spcFirstLastPara="1" vert="horz" wrap="square" lIns="91425" tIns="45700" rIns="91425" bIns="45700" rtlCol="0" anchor="t" anchorCtr="0">
            <a:noAutofit/>
          </a:bodyPr>
          <a:lstStyle/>
          <a:p>
            <a:pPr marL="285750" indent="-273050">
              <a:spcBef>
                <a:spcPts val="0"/>
              </a:spcBef>
              <a:buSzPts val="1800"/>
              <a:buFont typeface="Arial"/>
              <a:buChar char="•"/>
            </a:pPr>
            <a:r>
              <a:rPr lang="en" sz="1800" b="1" dirty="0" smtClean="0"/>
              <a:t>Payroll</a:t>
            </a:r>
            <a:endParaRPr sz="1800" b="1" dirty="0"/>
          </a:p>
          <a:p>
            <a:pPr marL="285750" indent="-273050">
              <a:spcBef>
                <a:spcPts val="400"/>
              </a:spcBef>
              <a:buSzPts val="1800"/>
              <a:buFont typeface="Arial"/>
              <a:buChar char="•"/>
            </a:pPr>
            <a:r>
              <a:rPr lang="en" sz="1800" b="1" dirty="0" smtClean="0"/>
              <a:t>Time and Labor</a:t>
            </a:r>
            <a:endParaRPr sz="1800" b="1" dirty="0"/>
          </a:p>
          <a:p>
            <a:pPr marL="285750" indent="-273050">
              <a:spcBef>
                <a:spcPts val="400"/>
              </a:spcBef>
              <a:buSzPts val="1800"/>
              <a:buFont typeface="Arial"/>
              <a:buChar char="•"/>
            </a:pPr>
            <a:r>
              <a:rPr lang="en" sz="1800" b="1" dirty="0" smtClean="0"/>
              <a:t>Benefits</a:t>
            </a:r>
            <a:endParaRPr sz="1800" b="1" dirty="0"/>
          </a:p>
          <a:p>
            <a:pPr marL="285750" indent="-273050">
              <a:spcBef>
                <a:spcPts val="400"/>
              </a:spcBef>
              <a:buSzPts val="1800"/>
              <a:buFont typeface="Arial"/>
              <a:buChar char="•"/>
            </a:pPr>
            <a:r>
              <a:rPr lang="en-US" sz="1800" b="1" dirty="0" smtClean="0"/>
              <a:t>Absence Management</a:t>
            </a:r>
          </a:p>
          <a:p>
            <a:pPr marL="285750" indent="-273050">
              <a:spcBef>
                <a:spcPts val="400"/>
              </a:spcBef>
              <a:buSzPts val="1800"/>
              <a:buFont typeface="Arial"/>
              <a:buChar char="•"/>
            </a:pPr>
            <a:r>
              <a:rPr lang="en-US" sz="1800" b="1" dirty="0" smtClean="0"/>
              <a:t>Employee Self-Service</a:t>
            </a:r>
            <a:endParaRPr sz="1800" b="1" dirty="0"/>
          </a:p>
          <a:p>
            <a:pPr marL="285750" indent="-273050">
              <a:spcBef>
                <a:spcPts val="400"/>
              </a:spcBef>
              <a:buSzPts val="1800"/>
              <a:buFont typeface="Arial"/>
              <a:buChar char="•"/>
            </a:pPr>
            <a:r>
              <a:rPr lang="en-US" sz="1800" b="1" dirty="0" smtClean="0"/>
              <a:t>Manager Self-Service</a:t>
            </a:r>
            <a:endParaRPr sz="1800" b="1" i="1" dirty="0">
              <a:solidFill>
                <a:srgbClr val="FF0000"/>
              </a:solidFill>
            </a:endParaRPr>
          </a:p>
          <a:p>
            <a:pPr marL="285750" indent="-273050">
              <a:spcBef>
                <a:spcPts val="400"/>
              </a:spcBef>
              <a:buSzPts val="1800"/>
              <a:buFont typeface="Arial"/>
              <a:buChar char="•"/>
            </a:pPr>
            <a:r>
              <a:rPr lang="en-US" sz="1800" b="1" dirty="0" smtClean="0"/>
              <a:t>Compensation</a:t>
            </a:r>
          </a:p>
          <a:p>
            <a:pPr marL="285750" indent="-273050">
              <a:spcBef>
                <a:spcPts val="400"/>
              </a:spcBef>
              <a:buSzPts val="1800"/>
              <a:buFont typeface="Arial"/>
              <a:buChar char="•"/>
            </a:pPr>
            <a:r>
              <a:rPr lang="en-US" sz="1800" b="1" dirty="0" smtClean="0"/>
              <a:t>Data Warehouse Reporting</a:t>
            </a:r>
            <a:endParaRPr sz="1800" b="1" dirty="0"/>
          </a:p>
          <a:p>
            <a:pPr marL="285750" indent="-158750">
              <a:spcBef>
                <a:spcPts val="400"/>
              </a:spcBef>
              <a:buSzPts val="2000"/>
            </a:pPr>
            <a:endParaRPr sz="2000" b="1" dirty="0"/>
          </a:p>
        </p:txBody>
      </p:sp>
      <p:sp>
        <p:nvSpPr>
          <p:cNvPr id="12" name="Google Shape;257;p49"/>
          <p:cNvSpPr/>
          <p:nvPr/>
        </p:nvSpPr>
        <p:spPr>
          <a:xfrm>
            <a:off x="4572000" y="3242821"/>
            <a:ext cx="691500" cy="1560806"/>
          </a:xfrm>
          <a:prstGeom prst="rightBrace">
            <a:avLst>
              <a:gd name="adj1" fmla="val 8333"/>
              <a:gd name="adj2" fmla="val 50000"/>
            </a:avLst>
          </a:prstGeom>
          <a:noFill/>
          <a:ln w="9525" cap="flat" cmpd="sng">
            <a:solidFill>
              <a:srgbClr val="0B1966"/>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dk1"/>
              </a:solidFill>
              <a:latin typeface="Calibri"/>
              <a:ea typeface="Calibri"/>
              <a:cs typeface="Calibri"/>
              <a:sym typeface="Calibri"/>
            </a:endParaRPr>
          </a:p>
        </p:txBody>
      </p:sp>
      <p:sp>
        <p:nvSpPr>
          <p:cNvPr id="14" name="Google Shape;258;p49"/>
          <p:cNvSpPr txBox="1"/>
          <p:nvPr/>
        </p:nvSpPr>
        <p:spPr>
          <a:xfrm>
            <a:off x="5338518" y="3827538"/>
            <a:ext cx="734400" cy="411058"/>
          </a:xfrm>
          <a:prstGeom prst="rect">
            <a:avLst/>
          </a:prstGeom>
          <a:noFill/>
          <a:ln>
            <a:noFill/>
          </a:ln>
        </p:spPr>
        <p:txBody>
          <a:bodyPr spcFirstLastPara="1" wrap="square" lIns="91425" tIns="45700" rIns="91425" bIns="45700" anchor="t" anchorCtr="0">
            <a:noAutofit/>
          </a:bodyPr>
          <a:lstStyle/>
          <a:p>
            <a:r>
              <a:rPr lang="en" b="1" i="1" dirty="0">
                <a:solidFill>
                  <a:srgbClr val="FF0000"/>
                </a:solidFill>
                <a:latin typeface="Calibri"/>
                <a:ea typeface="Calibri"/>
                <a:cs typeface="Calibri"/>
                <a:sym typeface="Calibri"/>
              </a:rPr>
              <a:t>NEW</a:t>
            </a:r>
            <a:endParaRPr b="1" i="1" dirty="0">
              <a:solidFill>
                <a:srgbClr val="FF0000"/>
              </a:solidFill>
              <a:latin typeface="Calibri"/>
              <a:ea typeface="Calibri"/>
              <a:cs typeface="Calibri"/>
              <a:sym typeface="Calibri"/>
            </a:endParaRPr>
          </a:p>
        </p:txBody>
      </p:sp>
      <p:sp>
        <p:nvSpPr>
          <p:cNvPr id="10" name="Rectangle 9"/>
          <p:cNvSpPr/>
          <p:nvPr/>
        </p:nvSpPr>
        <p:spPr>
          <a:xfrm>
            <a:off x="6424367" y="3374350"/>
            <a:ext cx="2719633" cy="1200329"/>
          </a:xfrm>
          <a:prstGeom prst="rect">
            <a:avLst/>
          </a:prstGeom>
        </p:spPr>
        <p:txBody>
          <a:bodyPr wrap="square">
            <a:spAutoFit/>
          </a:bodyPr>
          <a:lstStyle/>
          <a:p>
            <a:r>
              <a:rPr lang="en-US" b="1" i="1" dirty="0">
                <a:solidFill>
                  <a:schemeClr val="dk1"/>
                </a:solidFill>
                <a:latin typeface="Calibri"/>
                <a:ea typeface="Calibri"/>
                <a:cs typeface="Calibri"/>
                <a:sym typeface="Calibri"/>
              </a:rPr>
              <a:t>Kicked off </a:t>
            </a:r>
            <a:r>
              <a:rPr lang="en-US" b="1" i="1" dirty="0" smtClean="0">
                <a:solidFill>
                  <a:schemeClr val="dk1"/>
                </a:solidFill>
                <a:latin typeface="Calibri"/>
                <a:ea typeface="Calibri"/>
                <a:cs typeface="Calibri"/>
                <a:sym typeface="Calibri"/>
              </a:rPr>
              <a:t>October 2018, </a:t>
            </a:r>
            <a:r>
              <a:rPr lang="en-US" b="1" i="1" dirty="0">
                <a:solidFill>
                  <a:schemeClr val="dk1"/>
                </a:solidFill>
                <a:latin typeface="Calibri"/>
                <a:ea typeface="Calibri"/>
                <a:cs typeface="Calibri"/>
                <a:sym typeface="Calibri"/>
              </a:rPr>
              <a:t>Go Live </a:t>
            </a:r>
            <a:r>
              <a:rPr lang="en-US" b="1" i="1" dirty="0" smtClean="0">
                <a:solidFill>
                  <a:schemeClr val="dk1"/>
                </a:solidFill>
                <a:latin typeface="Calibri"/>
                <a:ea typeface="Calibri"/>
                <a:cs typeface="Calibri"/>
                <a:sym typeface="Calibri"/>
              </a:rPr>
              <a:t>planned February 2020 </a:t>
            </a:r>
          </a:p>
          <a:p>
            <a:r>
              <a:rPr lang="en-US" b="1" i="1" dirty="0" smtClean="0">
                <a:solidFill>
                  <a:schemeClr val="dk1"/>
                </a:solidFill>
                <a:latin typeface="Calibri"/>
                <a:ea typeface="Calibri"/>
                <a:cs typeface="Calibri"/>
                <a:sym typeface="Calibri"/>
              </a:rPr>
              <a:t>(</a:t>
            </a:r>
            <a:r>
              <a:rPr lang="en-US" b="1" i="1" dirty="0" smtClean="0">
                <a:solidFill>
                  <a:srgbClr val="FF0000"/>
                </a:solidFill>
                <a:latin typeface="Calibri"/>
                <a:ea typeface="Calibri"/>
                <a:cs typeface="Calibri"/>
                <a:sym typeface="Calibri"/>
              </a:rPr>
              <a:t>17 </a:t>
            </a:r>
            <a:r>
              <a:rPr lang="en-US" b="1" i="1" dirty="0">
                <a:solidFill>
                  <a:srgbClr val="FF0000"/>
                </a:solidFill>
                <a:latin typeface="Calibri"/>
                <a:ea typeface="Calibri"/>
                <a:cs typeface="Calibri"/>
                <a:sym typeface="Calibri"/>
              </a:rPr>
              <a:t>Months</a:t>
            </a:r>
            <a:r>
              <a:rPr lang="en-US" b="1" i="1" dirty="0">
                <a:solidFill>
                  <a:schemeClr val="dk1"/>
                </a:solidFill>
                <a:latin typeface="Calibri"/>
                <a:ea typeface="Calibri"/>
                <a:cs typeface="Calibri"/>
                <a:sym typeface="Calibri"/>
              </a:rPr>
              <a:t>)</a:t>
            </a:r>
          </a:p>
        </p:txBody>
      </p:sp>
      <p:sp>
        <p:nvSpPr>
          <p:cNvPr id="3" name="TextBox 2"/>
          <p:cNvSpPr txBox="1"/>
          <p:nvPr/>
        </p:nvSpPr>
        <p:spPr>
          <a:xfrm>
            <a:off x="575035" y="5637229"/>
            <a:ext cx="6537174" cy="369332"/>
          </a:xfrm>
          <a:prstGeom prst="rect">
            <a:avLst/>
          </a:prstGeom>
          <a:noFill/>
        </p:spPr>
        <p:txBody>
          <a:bodyPr wrap="none" rtlCol="0">
            <a:spAutoFit/>
          </a:bodyPr>
          <a:lstStyle/>
          <a:p>
            <a:r>
              <a:rPr lang="en-US" b="1" dirty="0" smtClean="0">
                <a:solidFill>
                  <a:srgbClr val="FF0000"/>
                </a:solidFill>
              </a:rPr>
              <a:t>Complete revamp of policies and business process across campus.</a:t>
            </a:r>
            <a:endParaRPr lang="en-US" b="1" dirty="0">
              <a:solidFill>
                <a:srgbClr val="FF0000"/>
              </a:solidFill>
            </a:endParaRPr>
          </a:p>
        </p:txBody>
      </p:sp>
    </p:spTree>
    <p:extLst>
      <p:ext uri="{BB962C8B-B14F-4D97-AF65-F5344CB8AC3E}">
        <p14:creationId xmlns:p14="http://schemas.microsoft.com/office/powerpoint/2010/main" val="229719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600"/>
              </a:solidFill>
            </a:endParaRPr>
          </a:p>
        </p:txBody>
      </p:sp>
      <p:sp>
        <p:nvSpPr>
          <p:cNvPr id="2" name="Title 1"/>
          <p:cNvSpPr>
            <a:spLocks noGrp="1"/>
          </p:cNvSpPr>
          <p:nvPr>
            <p:ph type="title"/>
          </p:nvPr>
        </p:nvSpPr>
        <p:spPr/>
        <p:txBody>
          <a:bodyPr>
            <a:normAutofit/>
          </a:bodyPr>
          <a:lstStyle/>
          <a:p>
            <a:r>
              <a:rPr lang="en" dirty="0" smtClean="0">
                <a:solidFill>
                  <a:schemeClr val="bg1"/>
                </a:solidFill>
              </a:rPr>
              <a:t>HEUG ERP/HCM Cloud Advocacy and Collaboration Team</a:t>
            </a:r>
            <a:endParaRPr lang="en-US" dirty="0">
              <a:solidFill>
                <a:schemeClr val="bg1"/>
              </a:solidFill>
            </a:endParaRPr>
          </a:p>
        </p:txBody>
      </p:sp>
      <p:sp>
        <p:nvSpPr>
          <p:cNvPr id="13" name="Footer Placeholder 2">
            <a:extLst>
              <a:ext uri="{FF2B5EF4-FFF2-40B4-BE49-F238E27FC236}">
                <a16:creationId xmlns:a16="http://schemas.microsoft.com/office/drawing/2014/main" xmlns=""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11" name="Google Shape;256;p49"/>
          <p:cNvSpPr txBox="1">
            <a:spLocks noGrp="1"/>
          </p:cNvSpPr>
          <p:nvPr>
            <p:ph idx="1"/>
          </p:nvPr>
        </p:nvSpPr>
        <p:spPr>
          <a:xfrm>
            <a:off x="768096" y="2286000"/>
            <a:ext cx="7290055" cy="4023360"/>
          </a:xfrm>
          <a:prstGeom prst="rect">
            <a:avLst/>
          </a:prstGeom>
          <a:noFill/>
          <a:ln>
            <a:noFill/>
          </a:ln>
        </p:spPr>
        <p:txBody>
          <a:bodyPr spcFirstLastPara="1" vert="horz" wrap="square" lIns="91425" tIns="45700" rIns="91425" bIns="45700" rtlCol="0" anchor="t" anchorCtr="0">
            <a:noAutofit/>
          </a:bodyPr>
          <a:lstStyle/>
          <a:p>
            <a:pPr marL="469900" indent="-342900">
              <a:spcBef>
                <a:spcPts val="400"/>
              </a:spcBef>
              <a:buSzPts val="2000"/>
              <a:buFont typeface="Arial" panose="020B0604020202020204" pitchFamily="34" charset="0"/>
              <a:buChar char="•"/>
            </a:pPr>
            <a:r>
              <a:rPr lang="en-US" sz="2000" b="1" dirty="0" smtClean="0"/>
              <a:t>Boise State University</a:t>
            </a:r>
          </a:p>
          <a:p>
            <a:pPr marL="469900" indent="-342900">
              <a:spcBef>
                <a:spcPts val="400"/>
              </a:spcBef>
              <a:buSzPts val="2000"/>
              <a:buFont typeface="Arial" panose="020B0604020202020204" pitchFamily="34" charset="0"/>
              <a:buChar char="•"/>
            </a:pPr>
            <a:r>
              <a:rPr lang="en-US" sz="2000" b="1" dirty="0" smtClean="0"/>
              <a:t>Vanderbilt University</a:t>
            </a:r>
          </a:p>
          <a:p>
            <a:pPr marL="469900" indent="-342900">
              <a:spcBef>
                <a:spcPts val="400"/>
              </a:spcBef>
              <a:buSzPts val="2000"/>
              <a:buFont typeface="Arial" panose="020B0604020202020204" pitchFamily="34" charset="0"/>
              <a:buChar char="•"/>
            </a:pPr>
            <a:r>
              <a:rPr lang="en-US" sz="2000" b="1" dirty="0" smtClean="0"/>
              <a:t>Pittsburg State University</a:t>
            </a:r>
          </a:p>
          <a:p>
            <a:pPr marL="469900" indent="-342900">
              <a:spcBef>
                <a:spcPts val="400"/>
              </a:spcBef>
              <a:buSzPts val="2000"/>
              <a:buFont typeface="Arial" panose="020B0604020202020204" pitchFamily="34" charset="0"/>
              <a:buChar char="•"/>
            </a:pPr>
            <a:r>
              <a:rPr lang="en-US" sz="2000" b="1" dirty="0" smtClean="0"/>
              <a:t>Rutgers University, The University of New Jersey</a:t>
            </a:r>
          </a:p>
          <a:p>
            <a:pPr marL="469900" indent="-342900">
              <a:spcBef>
                <a:spcPts val="400"/>
              </a:spcBef>
              <a:buSzPts val="2000"/>
              <a:buFont typeface="Arial" panose="020B0604020202020204" pitchFamily="34" charset="0"/>
              <a:buChar char="•"/>
            </a:pPr>
            <a:r>
              <a:rPr lang="en-US" sz="2000" b="1" dirty="0" smtClean="0"/>
              <a:t>University of Wyoming</a:t>
            </a:r>
          </a:p>
          <a:p>
            <a:pPr marL="469900" indent="-342900">
              <a:spcBef>
                <a:spcPts val="400"/>
              </a:spcBef>
              <a:buSzPts val="2000"/>
              <a:buFont typeface="Arial" panose="020B0604020202020204" pitchFamily="34" charset="0"/>
              <a:buChar char="•"/>
            </a:pPr>
            <a:r>
              <a:rPr lang="en-US" sz="2000" b="1" dirty="0" smtClean="0"/>
              <a:t>University of Kansas</a:t>
            </a:r>
          </a:p>
          <a:p>
            <a:pPr marL="469900" indent="-342900">
              <a:spcBef>
                <a:spcPts val="400"/>
              </a:spcBef>
              <a:buSzPts val="2000"/>
              <a:buFont typeface="Arial" panose="020B0604020202020204" pitchFamily="34" charset="0"/>
              <a:buChar char="•"/>
            </a:pPr>
            <a:r>
              <a:rPr lang="en-US" sz="2000" b="1" dirty="0" smtClean="0"/>
              <a:t>University of Derby, United Kingdom</a:t>
            </a:r>
          </a:p>
          <a:p>
            <a:pPr marL="469900" indent="-342900">
              <a:spcBef>
                <a:spcPts val="400"/>
              </a:spcBef>
              <a:buSzPts val="2000"/>
              <a:buFont typeface="Arial" panose="020B0604020202020204" pitchFamily="34" charset="0"/>
              <a:buChar char="•"/>
            </a:pPr>
            <a:r>
              <a:rPr lang="en-US" sz="2000" b="1" dirty="0" smtClean="0"/>
              <a:t>University of California, Los Angeles</a:t>
            </a:r>
          </a:p>
          <a:p>
            <a:pPr marL="469900" indent="-342900">
              <a:spcBef>
                <a:spcPts val="400"/>
              </a:spcBef>
              <a:buSzPts val="2000"/>
              <a:buFont typeface="Arial" panose="020B0604020202020204" pitchFamily="34" charset="0"/>
              <a:buChar char="•"/>
            </a:pPr>
            <a:r>
              <a:rPr lang="en-US" sz="2000" b="1" dirty="0" smtClean="0"/>
              <a:t>Stanford University</a:t>
            </a:r>
          </a:p>
          <a:p>
            <a:pPr marL="469900" indent="-342900">
              <a:spcBef>
                <a:spcPts val="400"/>
              </a:spcBef>
              <a:buSzPts val="2000"/>
              <a:buFont typeface="Arial" panose="020B0604020202020204" pitchFamily="34" charset="0"/>
              <a:buChar char="•"/>
            </a:pPr>
            <a:endParaRPr lang="en-US" sz="2000" b="1" dirty="0"/>
          </a:p>
          <a:p>
            <a:pPr marL="127000">
              <a:spcBef>
                <a:spcPts val="400"/>
              </a:spcBef>
              <a:buSzPts val="2000"/>
            </a:pPr>
            <a:r>
              <a:rPr lang="en-US" sz="2000" b="1" dirty="0" smtClean="0"/>
              <a:t>Work with 20+ other schools monthly, sharing tips/tricks and solutions.</a:t>
            </a:r>
            <a:endParaRPr sz="2000" b="1" dirty="0"/>
          </a:p>
        </p:txBody>
      </p:sp>
    </p:spTree>
    <p:extLst>
      <p:ext uri="{BB962C8B-B14F-4D97-AF65-F5344CB8AC3E}">
        <p14:creationId xmlns:p14="http://schemas.microsoft.com/office/powerpoint/2010/main" val="217774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p:tgtEl>
                                          <p:spTgt spid="11">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p:tgtEl>
                                          <p:spTgt spid="11">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 calcmode="lin" valueType="num">
                                      <p:cBhvr additive="base">
                                        <p:cTn id="39" dur="500"/>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additive="base">
                                        <p:cTn id="43" dur="500"/>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  </a:t>
            </a:r>
            <a:endParaRPr lang="en-US" dirty="0"/>
          </a:p>
        </p:txBody>
      </p:sp>
      <p:sp>
        <p:nvSpPr>
          <p:cNvPr id="5" name="Rounded Rectangle 4"/>
          <p:cNvSpPr/>
          <p:nvPr/>
        </p:nvSpPr>
        <p:spPr>
          <a:xfrm rot="2700000">
            <a:off x="750305" y="2258382"/>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351734" y="2292883"/>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1477328"/>
          </a:xfrm>
          <a:prstGeom prst="rect">
            <a:avLst/>
          </a:prstGeom>
          <a:noFill/>
        </p:spPr>
        <p:txBody>
          <a:bodyPr wrap="square" rtlCol="0">
            <a:spAutoFit/>
          </a:bodyPr>
          <a:lstStyle/>
          <a:p>
            <a:pPr algn="ctr"/>
            <a:r>
              <a:rPr lang="en-US" b="1" dirty="0" smtClean="0">
                <a:solidFill>
                  <a:schemeClr val="bg1"/>
                </a:solidFill>
              </a:rPr>
              <a:t>Return on Investment:</a:t>
            </a:r>
            <a:endParaRPr lang="en-US" b="1" dirty="0">
              <a:solidFill>
                <a:schemeClr val="bg1"/>
              </a:solidFill>
            </a:endParaRPr>
          </a:p>
          <a:p>
            <a:pPr algn="ctr"/>
            <a:r>
              <a:rPr lang="en-US" dirty="0" smtClean="0">
                <a:solidFill>
                  <a:schemeClr val="bg1"/>
                </a:solidFill>
              </a:rPr>
              <a:t>Cloud vs. On Premise</a:t>
            </a:r>
          </a:p>
          <a:p>
            <a:pPr algn="ct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247350" y="4030930"/>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923330"/>
          </a:xfrm>
          <a:prstGeom prst="rect">
            <a:avLst/>
          </a:prstGeom>
          <a:noFill/>
        </p:spPr>
        <p:txBody>
          <a:bodyPr wrap="square" rtlCol="0">
            <a:spAutoFit/>
          </a:bodyPr>
          <a:lstStyle/>
          <a:p>
            <a:pPr algn="ctr"/>
            <a:r>
              <a:rPr lang="en-US" b="1" dirty="0">
                <a:solidFill>
                  <a:schemeClr val="bg1"/>
                </a:solidFill>
              </a:rPr>
              <a:t>Planning for Cloud:</a:t>
            </a:r>
          </a:p>
          <a:p>
            <a:pPr algn="ctr"/>
            <a:r>
              <a:rPr lang="en-US" dirty="0">
                <a:solidFill>
                  <a:schemeClr val="bg1"/>
                </a:solidFill>
              </a:rPr>
              <a:t>Implementation Strategies</a:t>
            </a:r>
          </a:p>
        </p:txBody>
      </p:sp>
      <p:sp>
        <p:nvSpPr>
          <p:cNvPr id="20" name="Rounded Rectangle 19"/>
          <p:cNvSpPr/>
          <p:nvPr/>
        </p:nvSpPr>
        <p:spPr>
          <a:xfrm rot="2700000">
            <a:off x="4553356" y="2194599"/>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154785" y="2229100"/>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3" name="Rounded Rectangle 22"/>
          <p:cNvSpPr/>
          <p:nvPr/>
        </p:nvSpPr>
        <p:spPr>
          <a:xfrm rot="2700000">
            <a:off x="6411272" y="3966281"/>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8021282" y="3978014"/>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242750"/>
            <a:ext cx="2059994" cy="1754326"/>
          </a:xfrm>
          <a:prstGeom prst="rect">
            <a:avLst/>
          </a:prstGeom>
          <a:noFill/>
        </p:spPr>
        <p:txBody>
          <a:bodyPr wrap="square" rtlCol="0">
            <a:spAutoFit/>
          </a:bodyPr>
          <a:lstStyle/>
          <a:p>
            <a:pPr algn="ctr"/>
            <a:r>
              <a:rPr lang="en-US" b="1" dirty="0" smtClean="0">
                <a:solidFill>
                  <a:schemeClr val="bg1"/>
                </a:solidFill>
              </a:rPr>
              <a:t>Post Implementation:</a:t>
            </a:r>
            <a:endParaRPr lang="en-US" b="1" dirty="0">
              <a:solidFill>
                <a:schemeClr val="bg1"/>
              </a:solidFill>
            </a:endParaRPr>
          </a:p>
          <a:p>
            <a:pPr algn="ctr"/>
            <a:r>
              <a:rPr lang="en-US" dirty="0" smtClean="0">
                <a:solidFill>
                  <a:schemeClr val="bg1"/>
                </a:solidFill>
              </a:rPr>
              <a:t>How does your world change?</a:t>
            </a:r>
          </a:p>
          <a:p>
            <a:pPr algn="ctr"/>
            <a:r>
              <a:rPr lang="en-US" dirty="0" smtClean="0">
                <a:solidFill>
                  <a:schemeClr val="bg1"/>
                </a:solidFill>
              </a:rPr>
              <a:t>What is needed for success?</a:t>
            </a:r>
            <a:endParaRPr lang="en-US" dirty="0">
              <a:solidFill>
                <a:schemeClr val="bg1"/>
              </a:solidFill>
            </a:endParaRPr>
          </a:p>
        </p:txBody>
      </p:sp>
      <p:sp>
        <p:nvSpPr>
          <p:cNvPr id="16" name="Footer Placeholder 2">
            <a:extLst>
              <a:ext uri="{FF2B5EF4-FFF2-40B4-BE49-F238E27FC236}">
                <a16:creationId xmlns:a16="http://schemas.microsoft.com/office/drawing/2014/main" xmlns="" id="{C6470929-3287-4C39-9B24-E6F6475C206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
        <p:nvSpPr>
          <p:cNvPr id="27" name="TextBox 26"/>
          <p:cNvSpPr txBox="1"/>
          <p:nvPr/>
        </p:nvSpPr>
        <p:spPr>
          <a:xfrm>
            <a:off x="4621726" y="2695562"/>
            <a:ext cx="2059994" cy="1200329"/>
          </a:xfrm>
          <a:prstGeom prst="rect">
            <a:avLst/>
          </a:prstGeom>
          <a:noFill/>
        </p:spPr>
        <p:txBody>
          <a:bodyPr wrap="square" rtlCol="0">
            <a:spAutoFit/>
          </a:bodyPr>
          <a:lstStyle/>
          <a:p>
            <a:pPr algn="ctr"/>
            <a:r>
              <a:rPr lang="en-US" b="1" dirty="0" smtClean="0">
                <a:solidFill>
                  <a:schemeClr val="bg1"/>
                </a:solidFill>
              </a:rPr>
              <a:t>Implementation: </a:t>
            </a:r>
          </a:p>
          <a:p>
            <a:pPr algn="ctr"/>
            <a:r>
              <a:rPr lang="en-US" dirty="0" smtClean="0">
                <a:solidFill>
                  <a:schemeClr val="bg1"/>
                </a:solidFill>
              </a:rPr>
              <a:t>High Level Tips and Tricks from Early Adopters</a:t>
            </a:r>
            <a:endParaRPr lang="en-US" dirty="0">
              <a:solidFill>
                <a:schemeClr val="bg1"/>
              </a:solidFill>
            </a:endParaRPr>
          </a:p>
        </p:txBody>
      </p:sp>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73545"/>
      </a:dk2>
      <a:lt2>
        <a:srgbClr val="DCD8DC"/>
      </a:lt2>
      <a:accent1>
        <a:srgbClr val="3B2867"/>
      </a:accent1>
      <a:accent2>
        <a:srgbClr val="4E781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10" ma:contentTypeDescription="Create a new document." ma:contentTypeScope="" ma:versionID="04969cf16901be702e47e0501378dc9e">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83e32458587330a3fa513e441b8dee97"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6AFE7-4768-459A-980D-870BE4D91107}">
  <ds:schemaRefs>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6be459cd-510b-4831-b44f-4f3dfe8e947b"/>
    <ds:schemaRef ds:uri="http://schemas.openxmlformats.org/package/2006/metadata/core-properties"/>
    <ds:schemaRef ds:uri="94221530-4816-44f6-9093-d0c12e2a104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4D5D8BB-2D21-4090-92C7-2548A56FB949}">
  <ds:schemaRefs>
    <ds:schemaRef ds:uri="http://schemas.microsoft.com/sharepoint/v3/contenttype/forms"/>
  </ds:schemaRefs>
</ds:datastoreItem>
</file>

<file path=customXml/itemProps3.xml><?xml version="1.0" encoding="utf-8"?>
<ds:datastoreItem xmlns:ds="http://schemas.openxmlformats.org/officeDocument/2006/customXml" ds:itemID="{CAC0DA99-B455-4B95-9CE3-44B035BD4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3604</TotalTime>
  <Words>2966</Words>
  <Application>Microsoft Office PowerPoint</Application>
  <PresentationFormat>On-screen Show (4:3)</PresentationFormat>
  <Paragraphs>554</Paragraphs>
  <Slides>60</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Tw Cen MT</vt:lpstr>
      <vt:lpstr>Tw Cen MT Condensed</vt:lpstr>
      <vt:lpstr>Verdana</vt:lpstr>
      <vt:lpstr>Wingdings</vt:lpstr>
      <vt:lpstr>Wingdings 3</vt:lpstr>
      <vt:lpstr>Integral</vt:lpstr>
      <vt:lpstr>Our Journey to the Cloud, What have we learned and how can you benefit? </vt:lpstr>
      <vt:lpstr>presenter</vt:lpstr>
      <vt:lpstr>Boise State University</vt:lpstr>
      <vt:lpstr>Quick Facts – Boise State University</vt:lpstr>
      <vt:lpstr>Boise State University &amp; ORACLE</vt:lpstr>
      <vt:lpstr>2016 ERP Project</vt:lpstr>
      <vt:lpstr>2020 HCM PROJECT</vt:lpstr>
      <vt:lpstr>HEUG ERP/HCM Cloud Advocacy and Collaboration Team</vt:lpstr>
      <vt:lpstr>Overview  </vt:lpstr>
      <vt:lpstr>Return on Investment Cloud vs. On Premise</vt:lpstr>
      <vt:lpstr>ROI – On Premise</vt:lpstr>
      <vt:lpstr>ROI – Cloud</vt:lpstr>
      <vt:lpstr>ROI – Compared</vt:lpstr>
      <vt:lpstr>Boise State Experience</vt:lpstr>
      <vt:lpstr>Boise State Experience</vt:lpstr>
      <vt:lpstr>  Planning for Cloud   from Early Adopters</vt:lpstr>
      <vt:lpstr>Implementation Strategies –  best Practice?</vt:lpstr>
      <vt:lpstr>Pace of change</vt:lpstr>
      <vt:lpstr>Pace of change</vt:lpstr>
      <vt:lpstr>contracting</vt:lpstr>
      <vt:lpstr>contracting</vt:lpstr>
      <vt:lpstr>contracting</vt:lpstr>
      <vt:lpstr>Implementation:  High Level Tips and Tricks from Early Adopters</vt:lpstr>
      <vt:lpstr>What Is the same?</vt:lpstr>
      <vt:lpstr>What Is different?</vt:lpstr>
      <vt:lpstr>Why not fit-gap in cloud?</vt:lpstr>
      <vt:lpstr>Why Business process in the cloud?</vt:lpstr>
      <vt:lpstr>Why business process is so important </vt:lpstr>
      <vt:lpstr>Working together on business process  </vt:lpstr>
      <vt:lpstr>BOISE STATE EXAMPLE Opportunity For Meaningful Change…</vt:lpstr>
      <vt:lpstr>Change Management First…The Traditional Approach</vt:lpstr>
      <vt:lpstr>Traditional Change Management  Let the Spinning Begin!!</vt:lpstr>
      <vt:lpstr>New outcome requires New Approach </vt:lpstr>
      <vt:lpstr>Goals of Ongoing operation</vt:lpstr>
      <vt:lpstr>PowerPoint Presentation</vt:lpstr>
      <vt:lpstr>IMPORTANT QUESTIONS?</vt:lpstr>
      <vt:lpstr>Campus Engagement Layers (Project governance)</vt:lpstr>
      <vt:lpstr>HCM Project structure (Project governance)</vt:lpstr>
      <vt:lpstr>Campus Engagement Strategies (decision making and engagement)</vt:lpstr>
      <vt:lpstr>Presented to kick-off group</vt:lpstr>
      <vt:lpstr>One Page Examples</vt:lpstr>
      <vt:lpstr>PowerPoint Presentation</vt:lpstr>
      <vt:lpstr>PowerPoint Presentation</vt:lpstr>
      <vt:lpstr>PowerPoint Presentation</vt:lpstr>
      <vt:lpstr>Campus Liaison</vt:lpstr>
      <vt:lpstr>Focus Groups – for consensus building  (OCI run)</vt:lpstr>
      <vt:lpstr>Campus Small Group Meetings (OCI run - recurring)</vt:lpstr>
      <vt:lpstr>Campus small group meetings</vt:lpstr>
      <vt:lpstr>Campus small group meetings</vt:lpstr>
      <vt:lpstr>PowerPoint Presentation</vt:lpstr>
      <vt:lpstr>Post Implementation: How does your world change? </vt:lpstr>
      <vt:lpstr>Continuous Improvement Mindset</vt:lpstr>
      <vt:lpstr>Continuous Improvement Mindset (OCI)</vt:lpstr>
      <vt:lpstr>Organization Structure (Example)</vt:lpstr>
      <vt:lpstr>SUMMARY – Cloud is freeing for OIT and central administration</vt:lpstr>
      <vt:lpstr>SUMMARY – TakeAways as you prepare</vt:lpstr>
      <vt:lpstr>SUMMARY – TakeAways as you prepare</vt:lpstr>
      <vt:lpstr>Thank you </vt:lpstr>
      <vt:lpstr>presenter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Jo Ellen Dinucci</cp:lastModifiedBy>
  <cp:revision>99</cp:revision>
  <cp:lastPrinted>2019-04-28T08:40:44Z</cp:lastPrinted>
  <dcterms:created xsi:type="dcterms:W3CDTF">2015-09-02T14:36:24Z</dcterms:created>
  <dcterms:modified xsi:type="dcterms:W3CDTF">2019-04-28T08:56:53Z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