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notesMasterIdLst>
    <p:notesMasterId r:id="rId48"/>
  </p:notesMasterIdLst>
  <p:sldIdLst>
    <p:sldId id="259" r:id="rId2"/>
    <p:sldId id="269" r:id="rId3"/>
    <p:sldId id="320" r:id="rId4"/>
    <p:sldId id="306" r:id="rId5"/>
    <p:sldId id="310" r:id="rId6"/>
    <p:sldId id="275" r:id="rId7"/>
    <p:sldId id="319" r:id="rId8"/>
    <p:sldId id="311" r:id="rId9"/>
    <p:sldId id="308" r:id="rId10"/>
    <p:sldId id="287" r:id="rId11"/>
    <p:sldId id="288" r:id="rId12"/>
    <p:sldId id="289" r:id="rId13"/>
    <p:sldId id="290" r:id="rId14"/>
    <p:sldId id="309" r:id="rId15"/>
    <p:sldId id="321" r:id="rId16"/>
    <p:sldId id="291" r:id="rId17"/>
    <p:sldId id="292" r:id="rId18"/>
    <p:sldId id="313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15" r:id="rId31"/>
    <p:sldId id="312" r:id="rId32"/>
    <p:sldId id="317" r:id="rId33"/>
    <p:sldId id="329" r:id="rId34"/>
    <p:sldId id="304" r:id="rId35"/>
    <p:sldId id="271" r:id="rId36"/>
    <p:sldId id="316" r:id="rId37"/>
    <p:sldId id="322" r:id="rId38"/>
    <p:sldId id="324" r:id="rId39"/>
    <p:sldId id="325" r:id="rId40"/>
    <p:sldId id="326" r:id="rId41"/>
    <p:sldId id="327" r:id="rId42"/>
    <p:sldId id="332" r:id="rId43"/>
    <p:sldId id="328" r:id="rId44"/>
    <p:sldId id="284" r:id="rId45"/>
    <p:sldId id="331" r:id="rId46"/>
    <p:sldId id="282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7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7" autoAdjust="0"/>
    <p:restoredTop sz="74095" autoAdjust="0"/>
  </p:normalViewPr>
  <p:slideViewPr>
    <p:cSldViewPr snapToGrid="0">
      <p:cViewPr>
        <p:scale>
          <a:sx n="161" d="100"/>
          <a:sy n="161" d="100"/>
        </p:scale>
        <p:origin x="-80" y="-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E461-96B9-4925-8A01-59DC41F27E25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64149-2C44-4029-BA5B-3E7ECA7C8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08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3BC15-9F21-1746-978D-72D3D5B22E6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596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69FF71E-BF8D-4FE7-B58C-A1EF7993D733}" type="datetime1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575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CB32-8852-4B36-B205-27922D7C9A21}" type="datetime1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93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34DA-B030-4B3F-A1D3-A735E0604342}" type="datetime1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112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921A-A242-4BF1-BB0A-1592BD7ADA9E}" type="datetime1">
              <a:rPr lang="nl-NL" smtClean="0"/>
              <a:t>10/16/17</a:t>
            </a:fld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Footer</a:t>
            </a:r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7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D2E0-1EA0-4E5D-B227-151C82F645C5}" type="datetime1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2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B4E0-C19E-46DF-96CD-ED609C9E4C4F}" type="datetime1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444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8F53-2059-4644-A16C-22F91FCD4BC2}" type="datetime1">
              <a:rPr lang="en-US" smtClean="0"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97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3179-5096-4C0A-ADBE-747E3A7BD9E5}" type="datetime1">
              <a:rPr lang="en-US" smtClean="0"/>
              <a:t>10/16/17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3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AA83-DA8F-4EBA-9B64-328F4C5F0E6F}" type="datetime1">
              <a:rPr lang="en-US" smtClean="0"/>
              <a:t>10/16/17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5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C89D-B047-46A3-8769-0A3F82242EA7}" type="datetime1">
              <a:rPr lang="en-US" smtClean="0"/>
              <a:t>10/16/17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31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5B0A-F680-40C0-9861-9349C75600E3}" type="datetime1">
              <a:rPr lang="en-US" smtClean="0"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41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CAD8-B1D4-46FB-88BA-BCC58048783E}" type="datetime1">
              <a:rPr lang="en-US" smtClean="0"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46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0177AAE-44FF-497A-81DD-75D90C54B430}" type="datetime1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06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hf sldNum="0" hdr="0" dt="0"/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20" Type="http://schemas.openxmlformats.org/officeDocument/2006/relationships/image" Target="../media/image24.png"/><Relationship Id="rId21" Type="http://schemas.openxmlformats.org/officeDocument/2006/relationships/image" Target="../media/image25.png"/><Relationship Id="rId22" Type="http://schemas.openxmlformats.org/officeDocument/2006/relationships/image" Target="../media/image26.png"/><Relationship Id="rId23" Type="http://schemas.openxmlformats.org/officeDocument/2006/relationships/image" Target="../media/image27.png"/><Relationship Id="rId24" Type="http://schemas.openxmlformats.org/officeDocument/2006/relationships/image" Target="../media/image28.png"/><Relationship Id="rId25" Type="http://schemas.openxmlformats.org/officeDocument/2006/relationships/image" Target="../media/image29.png"/><Relationship Id="rId26" Type="http://schemas.openxmlformats.org/officeDocument/2006/relationships/image" Target="../media/image30.jpeg"/><Relationship Id="rId27" Type="http://schemas.openxmlformats.org/officeDocument/2006/relationships/image" Target="../media/image31.jpg"/><Relationship Id="rId28" Type="http://schemas.openxmlformats.org/officeDocument/2006/relationships/image" Target="../media/image32.png"/><Relationship Id="rId29" Type="http://schemas.openxmlformats.org/officeDocument/2006/relationships/image" Target="../media/image33.png"/><Relationship Id="rId10" Type="http://schemas.openxmlformats.org/officeDocument/2006/relationships/image" Target="../media/image15.gif"/><Relationship Id="rId11" Type="http://schemas.openxmlformats.org/officeDocument/2006/relationships/image" Target="../media/image16.gif"/><Relationship Id="rId12" Type="http://schemas.openxmlformats.org/officeDocument/2006/relationships/image" Target="../media/image17.tiff"/><Relationship Id="rId13" Type="http://schemas.openxmlformats.org/officeDocument/2006/relationships/image" Target="../media/image18.tiff"/><Relationship Id="rId14" Type="http://schemas.openxmlformats.org/officeDocument/2006/relationships/image" Target="../media/image19.tiff"/><Relationship Id="rId15" Type="http://schemas.openxmlformats.org/officeDocument/2006/relationships/image" Target="../media/image20.tiff"/><Relationship Id="rId16" Type="http://schemas.openxmlformats.org/officeDocument/2006/relationships/image" Target="../media/image21.jpeg"/><Relationship Id="rId17" Type="http://schemas.openxmlformats.org/officeDocument/2006/relationships/hyperlink" Target="http://www.dtu.dk/" TargetMode="External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eb.up.ac.za/index.asp" TargetMode="External"/><Relationship Id="rId4" Type="http://schemas.openxmlformats.org/officeDocument/2006/relationships/image" Target="../media/image9.jpeg"/><Relationship Id="rId5" Type="http://schemas.openxmlformats.org/officeDocument/2006/relationships/image" Target="../media/image10.gif"/><Relationship Id="rId6" Type="http://schemas.openxmlformats.org/officeDocument/2006/relationships/image" Target="../media/image11.gif"/><Relationship Id="rId7" Type="http://schemas.openxmlformats.org/officeDocument/2006/relationships/image" Target="../media/image12.jpeg"/><Relationship Id="rId8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6.jpeg"/><Relationship Id="rId3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4960138"/>
            <a:ext cx="8879417" cy="146304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Brand your Student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Selfservice</a:t>
            </a:r>
            <a:r>
              <a:rPr lang="en-US" dirty="0" smtClean="0"/>
              <a:t> </a:t>
            </a:r>
            <a:r>
              <a:rPr lang="en-US" dirty="0"/>
              <a:t>Fluid Homepage!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SESSION </a:t>
            </a:r>
            <a:r>
              <a:rPr lang="en-US" dirty="0" smtClean="0"/>
              <a:t>2036</a:t>
            </a:r>
            <a:endParaRPr lang="en-US" dirty="0"/>
          </a:p>
          <a:p>
            <a:r>
              <a:rPr lang="en-US" dirty="0" smtClean="0"/>
              <a:t>16-10-2017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359983"/>
            <a:ext cx="3800475" cy="370522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" y="-11502"/>
            <a:ext cx="9141714" cy="4572000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82" y="634273"/>
            <a:ext cx="3237790" cy="3156643"/>
          </a:xfrm>
          <a:prstGeom prst="rect">
            <a:avLst/>
          </a:prstGeom>
        </p:spPr>
      </p:pic>
      <p:pic>
        <p:nvPicPr>
          <p:cNvPr id="8" name="Picture 3" descr="C:\Users\W\Dropbox (CY2 IT Services)\CY2 IT Services Team Folder\2 administratie\Marketing &amp; Sales\oplevering huisstijl v2\oplevering huisstijl v2\Logo\Logo-CY2_RGB-72DPI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34" y="491440"/>
            <a:ext cx="3175077" cy="131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221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A ROLE</a:t>
            </a:r>
            <a:br>
              <a:rPr lang="en-US" dirty="0" smtClean="0"/>
            </a:br>
            <a:r>
              <a:rPr lang="en-US" sz="2000" dirty="0" smtClean="0"/>
              <a:t>Step1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99" y="2095528"/>
            <a:ext cx="7208716" cy="3903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1000" y="3788833"/>
            <a:ext cx="2095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Just a role is enough, </a:t>
            </a:r>
          </a:p>
          <a:p>
            <a:r>
              <a:rPr lang="en-US" dirty="0"/>
              <a:t>n</a:t>
            </a:r>
            <a:r>
              <a:rPr lang="en-US" dirty="0" smtClean="0"/>
              <a:t>o permissions lists </a:t>
            </a:r>
          </a:p>
          <a:p>
            <a:r>
              <a:rPr lang="en-US" dirty="0"/>
              <a:t>a</a:t>
            </a:r>
            <a:r>
              <a:rPr lang="en-US" dirty="0" smtClean="0"/>
              <a:t>ttached.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86415" y="4160032"/>
            <a:ext cx="5217583" cy="2518051"/>
            <a:chOff x="1386415" y="4160032"/>
            <a:chExt cx="5217583" cy="25180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6415" y="4160032"/>
              <a:ext cx="5217583" cy="251805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411815" y="5778498"/>
              <a:ext cx="5139267" cy="21166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798734" y="5560483"/>
            <a:ext cx="1622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 it to a user</a:t>
            </a:r>
          </a:p>
        </p:txBody>
      </p:sp>
    </p:spTree>
    <p:extLst>
      <p:ext uri="{BB962C8B-B14F-4D97-AF65-F5344CB8AC3E}">
        <p14:creationId xmlns:p14="http://schemas.microsoft.com/office/powerpoint/2010/main" val="2619961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branding object</a:t>
            </a:r>
            <a:br>
              <a:rPr lang="en-US" dirty="0"/>
            </a:br>
            <a:r>
              <a:rPr lang="en-US" sz="2000" dirty="0" smtClean="0"/>
              <a:t>Step2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97" y="2368361"/>
            <a:ext cx="5699653" cy="42240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99185" y="4709817"/>
            <a:ext cx="1864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Create a</a:t>
            </a:r>
            <a:br>
              <a:rPr lang="en-US" dirty="0" smtClean="0"/>
            </a:br>
            <a:r>
              <a:rPr lang="en-US" dirty="0" smtClean="0"/>
              <a:t>Placeholder CSS</a:t>
            </a:r>
          </a:p>
          <a:p>
            <a:r>
              <a:rPr lang="en-US" dirty="0" smtClean="0"/>
              <a:t>We will fill it later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4333" y="1894417"/>
            <a:ext cx="5093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>
                <a:solidFill>
                  <a:srgbClr val="0000FF"/>
                </a:solidFill>
              </a:rPr>
              <a:t>Peopletools</a:t>
            </a:r>
            <a:r>
              <a:rPr lang="en-US" u="sng" dirty="0" smtClean="0">
                <a:solidFill>
                  <a:srgbClr val="0000FF"/>
                </a:solidFill>
              </a:rPr>
              <a:t> &gt; Portal &gt; Branding &gt; Branding Objects </a:t>
            </a:r>
            <a:endParaRPr lang="en-US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47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Assemble a </a:t>
            </a:r>
            <a:r>
              <a:rPr lang="en-US" dirty="0"/>
              <a:t>theme</a:t>
            </a:r>
            <a:br>
              <a:rPr lang="en-US" dirty="0"/>
            </a:br>
            <a:r>
              <a:rPr lang="en-US" sz="2000" dirty="0" smtClean="0"/>
              <a:t>Step3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34552" y="5489542"/>
            <a:ext cx="23430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Copy from the </a:t>
            </a:r>
            <a:br>
              <a:rPr lang="en-US" dirty="0" smtClean="0"/>
            </a:br>
            <a:r>
              <a:rPr lang="en-US" dirty="0" smtClean="0"/>
              <a:t>DEFAULT_THEME_FLUID</a:t>
            </a:r>
          </a:p>
          <a:p>
            <a:endParaRPr lang="en-US" dirty="0" smtClean="0"/>
          </a:p>
          <a:p>
            <a:r>
              <a:rPr lang="en-US" dirty="0" smtClean="0"/>
              <a:t>Add the CSS here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20333" y="1449917"/>
            <a:ext cx="516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>
                <a:solidFill>
                  <a:srgbClr val="0000FF"/>
                </a:solidFill>
              </a:rPr>
              <a:t>Peopletools</a:t>
            </a:r>
            <a:r>
              <a:rPr lang="en-US" u="sng" dirty="0" smtClean="0">
                <a:solidFill>
                  <a:srgbClr val="0000FF"/>
                </a:solidFill>
              </a:rPr>
              <a:t> &gt; Portal &gt; Branding &gt; Assemble Themes </a:t>
            </a:r>
            <a:endParaRPr lang="en-US" u="sng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33" y="1835814"/>
            <a:ext cx="5449083" cy="4926935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4611212" y="6503869"/>
            <a:ext cx="1678756" cy="182677"/>
          </a:xfrm>
          <a:prstGeom prst="lef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3817" y="6466416"/>
            <a:ext cx="3647016" cy="190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3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8242220" cy="1499616"/>
          </a:xfrm>
        </p:spPr>
        <p:txBody>
          <a:bodyPr/>
          <a:lstStyle/>
          <a:p>
            <a:r>
              <a:rPr lang="en-US" dirty="0" smtClean="0"/>
              <a:t>ASSIGN THEME to a </a:t>
            </a:r>
            <a:r>
              <a:rPr lang="en-US" dirty="0"/>
              <a:t>role</a:t>
            </a:r>
            <a:br>
              <a:rPr lang="en-US" dirty="0"/>
            </a:br>
            <a:r>
              <a:rPr lang="en-US" sz="2000" dirty="0" smtClean="0"/>
              <a:t>Step4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14" y="1886540"/>
            <a:ext cx="6340768" cy="427296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31333" y="2338917"/>
            <a:ext cx="7620000" cy="2921000"/>
            <a:chOff x="931333" y="2338917"/>
            <a:chExt cx="7620000" cy="2921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3733" y="2338917"/>
              <a:ext cx="5497600" cy="7690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2" name="Group 11"/>
            <p:cNvGrpSpPr/>
            <p:nvPr/>
          </p:nvGrpSpPr>
          <p:grpSpPr>
            <a:xfrm>
              <a:off x="931333" y="2899832"/>
              <a:ext cx="6614584" cy="2360085"/>
              <a:chOff x="931333" y="2899832"/>
              <a:chExt cx="6614584" cy="236008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931333" y="5027083"/>
                <a:ext cx="518584" cy="23283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 flipH="1">
                <a:off x="1460500" y="3132667"/>
                <a:ext cx="2857500" cy="1852083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/>
              <p:cNvSpPr/>
              <p:nvPr/>
            </p:nvSpPr>
            <p:spPr>
              <a:xfrm>
                <a:off x="4417483" y="2899832"/>
                <a:ext cx="3128434" cy="21166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416983" y="5031316"/>
            <a:ext cx="518584" cy="2328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89299" y="5469466"/>
            <a:ext cx="2245784" cy="2455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998132" y="3321048"/>
            <a:ext cx="2129367" cy="2349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470019" y="5196650"/>
            <a:ext cx="2522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Except, when the user has</a:t>
            </a:r>
          </a:p>
          <a:p>
            <a:r>
              <a:rPr lang="en-US" dirty="0" smtClean="0"/>
              <a:t>This role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89585" y="1655467"/>
            <a:ext cx="2426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 he will be assigned</a:t>
            </a:r>
            <a:br>
              <a:rPr lang="en-US" dirty="0" smtClean="0"/>
            </a:br>
            <a:r>
              <a:rPr lang="en-US" dirty="0" smtClean="0"/>
              <a:t>this theme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46735" y="3437700"/>
            <a:ext cx="1926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‘land’ on this </a:t>
            </a:r>
            <a:br>
              <a:rPr lang="en-US" dirty="0" smtClean="0"/>
            </a:br>
            <a:r>
              <a:rPr lang="en-US" dirty="0" smtClean="0"/>
              <a:t>default Homepage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3152" y="2866201"/>
            <a:ext cx="10150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Everyone</a:t>
            </a:r>
            <a:br>
              <a:rPr lang="en-US" dirty="0" smtClean="0"/>
            </a:br>
            <a:r>
              <a:rPr lang="en-US" dirty="0" smtClean="0"/>
              <a:t>has the</a:t>
            </a:r>
            <a:br>
              <a:rPr lang="en-US" dirty="0" smtClean="0"/>
            </a:br>
            <a:r>
              <a:rPr lang="en-US" dirty="0" smtClean="0"/>
              <a:t>default</a:t>
            </a:r>
          </a:p>
          <a:p>
            <a:r>
              <a:rPr lang="en-US" dirty="0" smtClean="0"/>
              <a:t>theme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443565" y="4142767"/>
            <a:ext cx="7478185" cy="1106566"/>
            <a:chOff x="1443565" y="4142767"/>
            <a:chExt cx="7478185" cy="1106566"/>
          </a:xfrm>
        </p:grpSpPr>
        <p:grpSp>
          <p:nvGrpSpPr>
            <p:cNvPr id="20" name="Group 19"/>
            <p:cNvGrpSpPr/>
            <p:nvPr/>
          </p:nvGrpSpPr>
          <p:grpSpPr>
            <a:xfrm>
              <a:off x="1443565" y="4142767"/>
              <a:ext cx="7478185" cy="1106566"/>
              <a:chOff x="1443565" y="4142767"/>
              <a:chExt cx="7478185" cy="110656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86967" y="4142767"/>
                <a:ext cx="5534783" cy="75731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1443565" y="5031316"/>
                <a:ext cx="1551517" cy="21801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 flipH="1">
                <a:off x="2846917" y="4413250"/>
                <a:ext cx="1481667" cy="582083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4337048" y="4265083"/>
                <a:ext cx="1452035" cy="21166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6500282" y="4703233"/>
              <a:ext cx="1733551" cy="18626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648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9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8242220" cy="1499616"/>
          </a:xfrm>
        </p:spPr>
        <p:txBody>
          <a:bodyPr/>
          <a:lstStyle/>
          <a:p>
            <a:r>
              <a:rPr lang="en-US" dirty="0" smtClean="0"/>
              <a:t>Define your </a:t>
            </a:r>
            <a:r>
              <a:rPr lang="en-US" dirty="0" err="1" smtClean="0"/>
              <a:t>css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Step5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082" y="1764646"/>
            <a:ext cx="8106833" cy="492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24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 txBox="1">
            <a:spLocks/>
          </p:cNvSpPr>
          <p:nvPr/>
        </p:nvSpPr>
        <p:spPr>
          <a:xfrm>
            <a:off x="9203" y="0"/>
            <a:ext cx="7790849" cy="75539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2"/>
              </a:buClr>
              <a:buFont typeface="Wingdings 2" pitchFamily="18" charset="2"/>
              <a:buNone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2">
                  <a:lumMod val="40000"/>
                  <a:lumOff val="6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2">
                  <a:lumMod val="20000"/>
                  <a:lumOff val="8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2">
                  <a:lumMod val="20000"/>
                  <a:lumOff val="8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89894" y="6569076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5" name="组合 8"/>
          <p:cNvGrpSpPr/>
          <p:nvPr/>
        </p:nvGrpSpPr>
        <p:grpSpPr>
          <a:xfrm>
            <a:off x="4445151" y="0"/>
            <a:ext cx="4319840" cy="5443270"/>
            <a:chOff x="1112112" y="2331307"/>
            <a:chExt cx="3970639" cy="4530815"/>
          </a:xfrm>
        </p:grpSpPr>
        <p:pic>
          <p:nvPicPr>
            <p:cNvPr id="6" name="图片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832024" y="2611395"/>
              <a:ext cx="4530815" cy="3970639"/>
            </a:xfrm>
            <a:prstGeom prst="rect">
              <a:avLst/>
            </a:prstGeom>
          </p:spPr>
        </p:pic>
        <p:sp>
          <p:nvSpPr>
            <p:cNvPr id="7" name="矩形 10"/>
            <p:cNvSpPr/>
            <p:nvPr/>
          </p:nvSpPr>
          <p:spPr>
            <a:xfrm>
              <a:off x="1573427" y="3558746"/>
              <a:ext cx="3146854" cy="3299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9203" y="6469205"/>
            <a:ext cx="9144000" cy="388795"/>
          </a:xfrm>
          <a:prstGeom prst="rect">
            <a:avLst/>
          </a:prstGeom>
        </p:spPr>
        <p:txBody>
          <a:bodyPr>
            <a:normAutofit fontScale="30000" lnSpcReduction="20000"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br>
              <a:rPr lang="en-US" smtClean="0"/>
            </a:br>
            <a:endParaRPr lang="en-US" dirty="0"/>
          </a:p>
        </p:txBody>
      </p:sp>
      <p:sp>
        <p:nvSpPr>
          <p:cNvPr id="10" name="矩形 3"/>
          <p:cNvSpPr/>
          <p:nvPr/>
        </p:nvSpPr>
        <p:spPr>
          <a:xfrm>
            <a:off x="9203" y="5142086"/>
            <a:ext cx="9134797" cy="749643"/>
          </a:xfrm>
          <a:prstGeom prst="rect">
            <a:avLst/>
          </a:prstGeom>
          <a:solidFill>
            <a:srgbClr val="F9A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DEMO</a:t>
            </a:r>
            <a:endParaRPr lang="zh-CN" altLang="en-US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8787384" y="6565392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822907-8A9D-4F6B-98F6-913902AD56B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344737" y="1498600"/>
            <a:ext cx="4024063" cy="326389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2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2">
                  <a:lumMod val="40000"/>
                  <a:lumOff val="6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2">
                  <a:lumMod val="20000"/>
                  <a:lumOff val="8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2">
                  <a:lumMod val="20000"/>
                  <a:lumOff val="8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>
              <a:solidFill>
                <a:srgbClr val="595959"/>
              </a:solidFill>
            </a:endParaRPr>
          </a:p>
          <a:p>
            <a:endParaRPr lang="en-US" sz="2400" dirty="0">
              <a:solidFill>
                <a:srgbClr val="595959"/>
              </a:solidFill>
            </a:endParaRPr>
          </a:p>
          <a:p>
            <a:r>
              <a:rPr lang="en-US" sz="2400" dirty="0" smtClean="0">
                <a:solidFill>
                  <a:srgbClr val="595959"/>
                </a:solidFill>
              </a:rPr>
              <a:t>Using inspector</a:t>
            </a:r>
          </a:p>
          <a:p>
            <a:r>
              <a:rPr lang="en-US" sz="2400" dirty="0" smtClean="0">
                <a:solidFill>
                  <a:srgbClr val="595959"/>
                </a:solidFill>
              </a:rPr>
              <a:t>Identify tiles</a:t>
            </a:r>
          </a:p>
          <a:p>
            <a:r>
              <a:rPr lang="en-US" sz="2400" dirty="0" smtClean="0">
                <a:solidFill>
                  <a:srgbClr val="595959"/>
                </a:solidFill>
              </a:rPr>
              <a:t>Create your CSS</a:t>
            </a:r>
            <a:endParaRPr lang="en-US" sz="2400" dirty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rgbClr val="595959"/>
              </a:solidFill>
            </a:endParaRPr>
          </a:p>
          <a:p>
            <a:endParaRPr lang="en-US" sz="1600" dirty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595959"/>
              </a:solidFill>
            </a:endParaRPr>
          </a:p>
        </p:txBody>
      </p:sp>
      <p:sp>
        <p:nvSpPr>
          <p:cNvPr id="13" name="Text Placeholder 15"/>
          <p:cNvSpPr txBox="1">
            <a:spLocks/>
          </p:cNvSpPr>
          <p:nvPr/>
        </p:nvSpPr>
        <p:spPr>
          <a:xfrm>
            <a:off x="219655" y="270538"/>
            <a:ext cx="7472922" cy="75539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2"/>
              </a:buClr>
              <a:buFont typeface="Wingdings 2" pitchFamily="18" charset="2"/>
              <a:buNone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2">
                  <a:lumMod val="40000"/>
                  <a:lumOff val="6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2">
                  <a:lumMod val="20000"/>
                  <a:lumOff val="8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2">
                  <a:lumMod val="20000"/>
                  <a:lumOff val="8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CSS specifics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3661" y="1460500"/>
            <a:ext cx="3448339" cy="369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3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INSPECT THE HTML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Setup a foundation to</a:t>
            </a:r>
            <a:br>
              <a:rPr lang="en-US" dirty="0" smtClean="0"/>
            </a:br>
            <a:r>
              <a:rPr lang="en-US" dirty="0" smtClean="0"/>
              <a:t>Boost your styling!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11" y="388800"/>
            <a:ext cx="8200019" cy="3646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7196836" y="2021760"/>
            <a:ext cx="449263" cy="449263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3"/>
          </p:cNvCxnSpPr>
          <p:nvPr/>
        </p:nvCxnSpPr>
        <p:spPr>
          <a:xfrm flipH="1">
            <a:off x="6108240" y="2405230"/>
            <a:ext cx="1154389" cy="57557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785295" y="1353360"/>
            <a:ext cx="449263" cy="449263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699061" y="2856720"/>
            <a:ext cx="449263" cy="449263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1" idx="2"/>
          </p:cNvCxnSpPr>
          <p:nvPr/>
        </p:nvCxnSpPr>
        <p:spPr>
          <a:xfrm flipH="1" flipV="1">
            <a:off x="2217280" y="1664400"/>
            <a:ext cx="3481781" cy="141695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65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8242220" cy="1499616"/>
          </a:xfrm>
        </p:spPr>
        <p:txBody>
          <a:bodyPr/>
          <a:lstStyle/>
          <a:p>
            <a:r>
              <a:rPr lang="en-US" dirty="0" smtClean="0"/>
              <a:t>The HTML of A tile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Step4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92" y="1762560"/>
            <a:ext cx="6428954" cy="1257970"/>
          </a:xfrm>
          <a:prstGeom prst="rect">
            <a:avLst/>
          </a:prstGeom>
        </p:spPr>
      </p:pic>
      <p:sp>
        <p:nvSpPr>
          <p:cNvPr id="17" name="Left Arrow 16"/>
          <p:cNvSpPr/>
          <p:nvPr/>
        </p:nvSpPr>
        <p:spPr>
          <a:xfrm rot="16200000">
            <a:off x="2907834" y="3315949"/>
            <a:ext cx="637422" cy="31314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0"/>
            <a:ext cx="9144000" cy="26423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81250" y="1788583"/>
            <a:ext cx="1566333" cy="1227666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0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8242220" cy="1499616"/>
          </a:xfrm>
        </p:spPr>
        <p:txBody>
          <a:bodyPr/>
          <a:lstStyle/>
          <a:p>
            <a:r>
              <a:rPr lang="en-US" dirty="0" smtClean="0"/>
              <a:t>The HTML of A tile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Step4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9117" y="3701399"/>
            <a:ext cx="90111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&lt;div id="win0divPTNUI_LAND_REC_GROUPLET$23" 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class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="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ps_box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-group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psc_layout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psc_rowact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nuilp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"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tabindex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="0"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onclick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="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javascript:LaunchURL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this,'http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://cs92dmo.cy2.nl:8000/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psp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ps_newwin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/EMPLOYEE/SA/c/SA_LEARNER_SERVICES.SSR_SSENRL_SCHD_W.GBL?LEI_V_SS=Y',0,'bGrouplet@1;','')" role="button"&gt;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&lt;h2 class="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ps_groupleth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"&gt;&lt;span class="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-label" id="PTNUI_LAND_REC_GROUPLET_LBL$23"&gt;Class schedule&lt;/span&gt;&lt;/h2&gt;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&lt;div id="win0groupletPTNUI_LAND_REC_GROUPLET$23" class="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ps_box-grouplet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"&gt;&lt;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img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id="LEI_V_ROOSTER_L_FL$23" class="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ps_process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"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src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="/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cs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/cache/LEI_V_ROOSTER_L_FL_533.SVG" alt=""&gt;&lt;/div&gt;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&lt;/div&gt;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92" y="1762560"/>
            <a:ext cx="6428954" cy="1257970"/>
          </a:xfrm>
          <a:prstGeom prst="rect">
            <a:avLst/>
          </a:prstGeom>
        </p:spPr>
      </p:pic>
      <p:sp>
        <p:nvSpPr>
          <p:cNvPr id="17" name="Left Arrow 16"/>
          <p:cNvSpPr/>
          <p:nvPr/>
        </p:nvSpPr>
        <p:spPr>
          <a:xfrm rot="16200000">
            <a:off x="2780834" y="3220699"/>
            <a:ext cx="637422" cy="31314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76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8242220" cy="1499616"/>
          </a:xfrm>
        </p:spPr>
        <p:txBody>
          <a:bodyPr/>
          <a:lstStyle/>
          <a:p>
            <a:r>
              <a:rPr lang="en-US" dirty="0" smtClean="0"/>
              <a:t>The HTML of each tile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Step4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9117" y="3701399"/>
            <a:ext cx="90111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</a:rPr>
              <a:t>&lt;div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3366FF"/>
                </a:solidFill>
              </a:rPr>
              <a:t>id</a:t>
            </a:r>
            <a:r>
              <a:rPr lang="en-US" sz="1600" dirty="0"/>
              <a:t>="</a:t>
            </a:r>
            <a:r>
              <a:rPr lang="en-US" sz="1600" dirty="0">
                <a:solidFill>
                  <a:srgbClr val="FF6600"/>
                </a:solidFill>
              </a:rPr>
              <a:t>win0divPTNUI_LAND_REC_GROUPLET$23</a:t>
            </a:r>
            <a:r>
              <a:rPr lang="en-US" sz="1600" dirty="0"/>
              <a:t>"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3366FF"/>
                </a:solidFill>
              </a:rPr>
              <a:t>class</a:t>
            </a:r>
            <a:r>
              <a:rPr lang="en-US" sz="1600" dirty="0"/>
              <a:t>="</a:t>
            </a:r>
            <a:r>
              <a:rPr lang="en-US" sz="1600" dirty="0" err="1">
                <a:solidFill>
                  <a:srgbClr val="FF6600"/>
                </a:solidFill>
              </a:rPr>
              <a:t>ps_box</a:t>
            </a:r>
            <a:r>
              <a:rPr lang="en-US" sz="1600" dirty="0">
                <a:solidFill>
                  <a:srgbClr val="FF6600"/>
                </a:solidFill>
              </a:rPr>
              <a:t>-group </a:t>
            </a:r>
            <a:r>
              <a:rPr lang="en-US" sz="1600" dirty="0" err="1">
                <a:solidFill>
                  <a:srgbClr val="FF6600"/>
                </a:solidFill>
              </a:rPr>
              <a:t>psc_layout</a:t>
            </a:r>
            <a:r>
              <a:rPr lang="en-US" sz="1600" dirty="0">
                <a:solidFill>
                  <a:srgbClr val="FF6600"/>
                </a:solidFill>
              </a:rPr>
              <a:t> </a:t>
            </a:r>
            <a:r>
              <a:rPr lang="en-US" sz="1600" dirty="0" err="1">
                <a:solidFill>
                  <a:srgbClr val="FF6600"/>
                </a:solidFill>
              </a:rPr>
              <a:t>psc_rowact</a:t>
            </a:r>
            <a:r>
              <a:rPr lang="en-US" sz="1600" dirty="0">
                <a:solidFill>
                  <a:srgbClr val="FF6600"/>
                </a:solidFill>
              </a:rPr>
              <a:t> </a:t>
            </a:r>
            <a:r>
              <a:rPr lang="en-US" sz="1600" dirty="0" err="1">
                <a:solidFill>
                  <a:srgbClr val="FF6600"/>
                </a:solidFill>
              </a:rPr>
              <a:t>nuilp</a:t>
            </a:r>
            <a:r>
              <a:rPr lang="en-US" sz="1600" dirty="0">
                <a:solidFill>
                  <a:srgbClr val="FF6600"/>
                </a:solidFill>
              </a:rPr>
              <a:t> </a:t>
            </a:r>
            <a:r>
              <a:rPr lang="en-US" sz="1600" dirty="0"/>
              <a:t>"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tabindex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="0" </a:t>
            </a:r>
            <a:r>
              <a:rPr lang="en-US" sz="1600" dirty="0" err="1">
                <a:solidFill>
                  <a:srgbClr val="3366FF"/>
                </a:solidFill>
              </a:rPr>
              <a:t>onclick</a:t>
            </a:r>
            <a:r>
              <a:rPr lang="en-US" sz="1600" dirty="0"/>
              <a:t>="</a:t>
            </a:r>
            <a:r>
              <a:rPr lang="en-US" sz="1600" dirty="0" err="1">
                <a:solidFill>
                  <a:srgbClr val="FF6600"/>
                </a:solidFill>
              </a:rPr>
              <a:t>javascript:LaunchURL</a:t>
            </a:r>
            <a:r>
              <a:rPr lang="en-US" sz="1600" dirty="0">
                <a:solidFill>
                  <a:srgbClr val="FF6600"/>
                </a:solidFill>
              </a:rPr>
              <a:t>(</a:t>
            </a:r>
            <a:r>
              <a:rPr lang="en-US" sz="1600" dirty="0" err="1">
                <a:solidFill>
                  <a:srgbClr val="FF6600"/>
                </a:solidFill>
              </a:rPr>
              <a:t>this,'http</a:t>
            </a:r>
            <a:r>
              <a:rPr lang="en-US" sz="1600" dirty="0">
                <a:solidFill>
                  <a:srgbClr val="FF6600"/>
                </a:solidFill>
              </a:rPr>
              <a:t>://cs92dmo.cy2.nl:8000/</a:t>
            </a:r>
            <a:r>
              <a:rPr lang="en-US" sz="1600" dirty="0" err="1">
                <a:solidFill>
                  <a:srgbClr val="FF6600"/>
                </a:solidFill>
              </a:rPr>
              <a:t>psp</a:t>
            </a:r>
            <a:r>
              <a:rPr lang="en-US" sz="1600" dirty="0">
                <a:solidFill>
                  <a:srgbClr val="FF6600"/>
                </a:solidFill>
              </a:rPr>
              <a:t>/</a:t>
            </a:r>
            <a:r>
              <a:rPr lang="en-US" sz="1600" dirty="0" err="1">
                <a:solidFill>
                  <a:srgbClr val="FF6600"/>
                </a:solidFill>
              </a:rPr>
              <a:t>ps_newwin</a:t>
            </a:r>
            <a:r>
              <a:rPr lang="en-US" sz="1600" dirty="0">
                <a:solidFill>
                  <a:srgbClr val="FF6600"/>
                </a:solidFill>
              </a:rPr>
              <a:t>/EMPLOYEE/SA/</a:t>
            </a:r>
            <a:r>
              <a:rPr lang="en-US" sz="1600" dirty="0" smtClean="0">
                <a:solidFill>
                  <a:srgbClr val="FF6600"/>
                </a:solidFill>
              </a:rPr>
              <a:t>c/SA_LEARNER_SERVICES.SSR_SSENRL_SCHD_W.GBL</a:t>
            </a:r>
            <a:r>
              <a:rPr lang="en-US" sz="1600" dirty="0">
                <a:solidFill>
                  <a:srgbClr val="FF6600"/>
                </a:solidFill>
              </a:rPr>
              <a:t>?LEI_V_SS=</a:t>
            </a:r>
            <a:r>
              <a:rPr lang="en-US" sz="1600" dirty="0" smtClean="0">
                <a:solidFill>
                  <a:srgbClr val="FF6600"/>
                </a:solidFill>
              </a:rPr>
              <a:t>Y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'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,0,'bGrouplet@1;','')" role="button"&gt;</a:t>
            </a:r>
          </a:p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&lt;h2 class="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ps_groupleth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"&gt;&lt;span class="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ps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-label" id="PTNUI_LAND_REC_GROUPLET_LBL$23"&gt;Class schedule&lt;/span&gt;&lt;/h2&gt;</a:t>
            </a:r>
          </a:p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&lt;div id="win0groupletPTNUI_LAND_REC_GROUPLET$23" class="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ps_box-grouplet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"&gt;&lt;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img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 id="LEI_V_ROOSTER_L_FL$23" class="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ps_process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" 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src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="/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cs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ps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/cache/LEI_V_ROOSTER_L_FL_533.SVG" alt=""&gt;&lt;/div&gt;</a:t>
            </a:r>
          </a:p>
          <a:p>
            <a:r>
              <a:rPr lang="en-US" sz="1600" dirty="0">
                <a:solidFill>
                  <a:srgbClr val="3366FF"/>
                </a:solidFill>
              </a:rPr>
              <a:t>&lt;/div&gt;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92" y="1762560"/>
            <a:ext cx="6428954" cy="1257970"/>
          </a:xfrm>
          <a:prstGeom prst="rect">
            <a:avLst/>
          </a:prstGeom>
        </p:spPr>
      </p:pic>
      <p:sp>
        <p:nvSpPr>
          <p:cNvPr id="17" name="Left Arrow 16"/>
          <p:cNvSpPr/>
          <p:nvPr/>
        </p:nvSpPr>
        <p:spPr>
          <a:xfrm rot="16200000">
            <a:off x="2780834" y="3220699"/>
            <a:ext cx="637422" cy="31314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19641" y="4916160"/>
            <a:ext cx="2868367" cy="175432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Simply said:</a:t>
            </a:r>
          </a:p>
          <a:p>
            <a:endParaRPr lang="en-US" dirty="0" smtClean="0"/>
          </a:p>
          <a:p>
            <a:r>
              <a:rPr lang="en-US" dirty="0" smtClean="0"/>
              <a:t>A tile is a div element with “</a:t>
            </a:r>
            <a:r>
              <a:rPr lang="en-US" dirty="0" smtClean="0">
                <a:solidFill>
                  <a:srgbClr val="3366FF"/>
                </a:solidFill>
              </a:rPr>
              <a:t>id</a:t>
            </a:r>
            <a:r>
              <a:rPr lang="en-US" dirty="0" smtClean="0"/>
              <a:t>” , “</a:t>
            </a:r>
            <a:r>
              <a:rPr lang="en-US" dirty="0" smtClean="0">
                <a:solidFill>
                  <a:srgbClr val="3366FF"/>
                </a:solidFill>
              </a:rPr>
              <a:t>class</a:t>
            </a:r>
            <a:r>
              <a:rPr lang="en-US" dirty="0" smtClean="0"/>
              <a:t>” and “</a:t>
            </a:r>
            <a:r>
              <a:rPr lang="en-US" dirty="0" err="1" smtClean="0">
                <a:solidFill>
                  <a:srgbClr val="3366FF"/>
                </a:solidFill>
              </a:rPr>
              <a:t>onclick</a:t>
            </a:r>
            <a:r>
              <a:rPr lang="en-US" dirty="0" smtClean="0"/>
              <a:t>” attributes.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164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275668"/>
          </a:xfrm>
          <a:prstGeom prst="rect">
            <a:avLst/>
          </a:prstGeom>
          <a:effectLst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3780" y="-63498"/>
            <a:ext cx="7863471" cy="30777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chemeClr val="bg1"/>
                </a:solidFill>
              </a:rPr>
              <a:t>26.900</a:t>
            </a:r>
            <a:r>
              <a:rPr lang="en-US" sz="2400" dirty="0" smtClean="0">
                <a:solidFill>
                  <a:schemeClr val="bg1"/>
                </a:solidFill>
              </a:rPr>
              <a:t> students in BA, BSC, MA, MSC, PhD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chemeClr val="bg1"/>
                </a:solidFill>
              </a:rPr>
              <a:t>5</a:t>
            </a:r>
            <a:r>
              <a:rPr lang="en-US" sz="2400" b="1" dirty="0">
                <a:solidFill>
                  <a:schemeClr val="bg1"/>
                </a:solidFill>
              </a:rPr>
              <a:t>.</a:t>
            </a:r>
            <a:r>
              <a:rPr lang="en-US" sz="2400" b="1" dirty="0" smtClean="0">
                <a:solidFill>
                  <a:schemeClr val="bg1"/>
                </a:solidFill>
              </a:rPr>
              <a:t>500</a:t>
            </a:r>
            <a:r>
              <a:rPr lang="en-US" sz="2400" dirty="0" smtClean="0">
                <a:solidFill>
                  <a:schemeClr val="bg1"/>
                </a:solidFill>
              </a:rPr>
              <a:t> employees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chemeClr val="bg1"/>
                </a:solidFill>
              </a:rPr>
              <a:t>10</a:t>
            </a:r>
            <a:r>
              <a:rPr lang="en-US" sz="2400" dirty="0" smtClean="0">
                <a:solidFill>
                  <a:schemeClr val="bg1"/>
                </a:solidFill>
              </a:rPr>
              <a:t> FTE functional team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Campus Solutions since </a:t>
            </a:r>
            <a:r>
              <a:rPr lang="en-US" sz="2400" b="1" dirty="0">
                <a:solidFill>
                  <a:schemeClr val="bg1"/>
                </a:solidFill>
              </a:rPr>
              <a:t>2010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</a:rPr>
              <a:t>Peopletools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8.55.13</a:t>
            </a:r>
            <a:r>
              <a:rPr lang="en-US" sz="2400" dirty="0" smtClean="0">
                <a:solidFill>
                  <a:schemeClr val="bg1"/>
                </a:solidFill>
              </a:rPr>
              <a:t> bundle </a:t>
            </a:r>
            <a:r>
              <a:rPr lang="en-US" sz="2400" b="1" dirty="0" smtClean="0">
                <a:solidFill>
                  <a:schemeClr val="bg1"/>
                </a:solidFill>
              </a:rPr>
              <a:t>41</a:t>
            </a:r>
          </a:p>
          <a:p>
            <a:pPr marL="285750" indent="-285750">
              <a:buFontTx/>
              <a:buChar char="-"/>
            </a:pPr>
            <a:endParaRPr lang="en-US" sz="2000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en-US" dirty="0">
              <a:solidFill>
                <a:srgbClr val="595959"/>
              </a:solidFill>
            </a:endParaRPr>
          </a:p>
          <a:p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664" y="5083652"/>
            <a:ext cx="1209316" cy="1209316"/>
          </a:xfrm>
          <a:prstGeom prst="rect">
            <a:avLst/>
          </a:prstGeom>
        </p:spPr>
      </p:pic>
      <p:pic>
        <p:nvPicPr>
          <p:cNvPr id="17" name="Picture 16" descr="universiteit-leiden-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195" y="4888992"/>
            <a:ext cx="3502180" cy="15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70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8242220" cy="1499616"/>
          </a:xfrm>
        </p:spPr>
        <p:txBody>
          <a:bodyPr/>
          <a:lstStyle/>
          <a:p>
            <a:r>
              <a:rPr lang="en-US" dirty="0" smtClean="0"/>
              <a:t>The HTML of each tile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Step4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92" y="1762560"/>
            <a:ext cx="6428954" cy="1257970"/>
          </a:xfrm>
          <a:prstGeom prst="rect">
            <a:avLst/>
          </a:prstGeom>
        </p:spPr>
      </p:pic>
      <p:sp>
        <p:nvSpPr>
          <p:cNvPr id="17" name="Left Arrow 16"/>
          <p:cNvSpPr/>
          <p:nvPr/>
        </p:nvSpPr>
        <p:spPr>
          <a:xfrm rot="16200000">
            <a:off x="5977508" y="3246619"/>
            <a:ext cx="637422" cy="31314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1821" y="3670366"/>
            <a:ext cx="9074899" cy="27084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</a:rPr>
              <a:t>&lt;div id</a:t>
            </a:r>
            <a:r>
              <a:rPr lang="en-US" sz="1600" dirty="0"/>
              <a:t>="</a:t>
            </a:r>
            <a:r>
              <a:rPr lang="en-US" sz="1600" dirty="0">
                <a:solidFill>
                  <a:srgbClr val="FF0000"/>
                </a:solidFill>
              </a:rPr>
              <a:t>win0divPTNUI_LAND_REC_GROUPLET$25</a:t>
            </a:r>
            <a:r>
              <a:rPr lang="en-US" sz="1600" dirty="0"/>
              <a:t>" 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3366FF"/>
                </a:solidFill>
              </a:rPr>
              <a:t>class</a:t>
            </a:r>
            <a:r>
              <a:rPr lang="en-US" sz="1600" dirty="0"/>
              <a:t>="</a:t>
            </a:r>
            <a:r>
              <a:rPr lang="en-US" sz="1600" dirty="0" err="1">
                <a:solidFill>
                  <a:srgbClr val="FF0000"/>
                </a:solidFill>
              </a:rPr>
              <a:t>ps_box</a:t>
            </a:r>
            <a:r>
              <a:rPr lang="en-US" sz="1600" dirty="0">
                <a:solidFill>
                  <a:srgbClr val="FF0000"/>
                </a:solidFill>
              </a:rPr>
              <a:t>-group </a:t>
            </a:r>
            <a:r>
              <a:rPr lang="en-US" sz="1600" dirty="0" err="1">
                <a:solidFill>
                  <a:srgbClr val="FF0000"/>
                </a:solidFill>
              </a:rPr>
              <a:t>psc_layout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psc_rowact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nuilp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"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tabindex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="0"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rgbClr val="3366FF"/>
                </a:solidFill>
              </a:rPr>
              <a:t>onclick</a:t>
            </a:r>
            <a:r>
              <a:rPr lang="en-US" sz="1600" dirty="0"/>
              <a:t>="</a:t>
            </a:r>
            <a:r>
              <a:rPr lang="en-US" sz="1600" dirty="0" err="1">
                <a:solidFill>
                  <a:srgbClr val="FF0000"/>
                </a:solidFill>
              </a:rPr>
              <a:t>javascript:LaunchURL</a:t>
            </a:r>
            <a:r>
              <a:rPr lang="en-US" sz="1600" dirty="0">
                <a:solidFill>
                  <a:srgbClr val="FF0000"/>
                </a:solidFill>
              </a:rPr>
              <a:t>(</a:t>
            </a:r>
            <a:r>
              <a:rPr lang="en-US" sz="1600" dirty="0" err="1">
                <a:solidFill>
                  <a:srgbClr val="FF0000"/>
                </a:solidFill>
              </a:rPr>
              <a:t>this,'http</a:t>
            </a:r>
            <a:r>
              <a:rPr lang="en-US" sz="1600" dirty="0">
                <a:solidFill>
                  <a:srgbClr val="FF0000"/>
                </a:solidFill>
              </a:rPr>
              <a:t>://cs92dmo.cy2.nl:8000/</a:t>
            </a:r>
            <a:r>
              <a:rPr lang="en-US" sz="1600" dirty="0" err="1">
                <a:solidFill>
                  <a:srgbClr val="FF0000"/>
                </a:solidFill>
              </a:rPr>
              <a:t>psp</a:t>
            </a:r>
            <a:r>
              <a:rPr lang="en-US" sz="1600" dirty="0">
                <a:solidFill>
                  <a:srgbClr val="FF0000"/>
                </a:solidFill>
              </a:rPr>
              <a:t>/</a:t>
            </a:r>
            <a:r>
              <a:rPr lang="en-US" sz="1600" dirty="0" err="1">
                <a:solidFill>
                  <a:srgbClr val="FF0000"/>
                </a:solidFill>
              </a:rPr>
              <a:t>ps_newwin</a:t>
            </a:r>
            <a:r>
              <a:rPr lang="en-US" sz="1600" dirty="0">
                <a:solidFill>
                  <a:srgbClr val="FF0000"/>
                </a:solidFill>
              </a:rPr>
              <a:t>/EMPLOYEE/SA/c</a:t>
            </a:r>
            <a:r>
              <a:rPr lang="en-US" sz="1600" dirty="0" smtClean="0">
                <a:solidFill>
                  <a:srgbClr val="FF0000"/>
                </a:solidFill>
              </a:rPr>
              <a:t>/</a:t>
            </a:r>
            <a:r>
              <a:rPr lang="en-US" sz="1600" dirty="0" err="1" smtClean="0">
                <a:solidFill>
                  <a:srgbClr val="FF0000"/>
                </a:solidFill>
              </a:rPr>
              <a:t>SNS_CUSTOMIZATIONS_NLD.SNS_SSENRL_CART.GBL</a:t>
            </a:r>
            <a:r>
              <a:rPr lang="en-US" sz="1600" dirty="0" err="1">
                <a:solidFill>
                  <a:srgbClr val="FF0000"/>
                </a:solidFill>
              </a:rPr>
              <a:t>?Page</a:t>
            </a:r>
            <a:r>
              <a:rPr lang="en-US" sz="1600" dirty="0">
                <a:solidFill>
                  <a:srgbClr val="FF0000"/>
                </a:solidFill>
              </a:rPr>
              <a:t>=</a:t>
            </a:r>
            <a:r>
              <a:rPr lang="en-US" sz="1600" dirty="0" err="1">
                <a:solidFill>
                  <a:srgbClr val="FF0000"/>
                </a:solidFill>
              </a:rPr>
              <a:t>SNS_SSS_ENRL_METH&amp;amp;Action</a:t>
            </a:r>
            <a:r>
              <a:rPr lang="en-US" sz="1600" dirty="0">
                <a:solidFill>
                  <a:srgbClr val="FF0000"/>
                </a:solidFill>
              </a:rPr>
              <a:t>=</a:t>
            </a:r>
            <a:r>
              <a:rPr lang="en-US" sz="1600" dirty="0" err="1">
                <a:solidFill>
                  <a:srgbClr val="FF0000"/>
                </a:solidFill>
              </a:rPr>
              <a:t>A&amp;amp;LEI_V_SS</a:t>
            </a:r>
            <a:r>
              <a:rPr lang="en-US" sz="1600" dirty="0">
                <a:solidFill>
                  <a:srgbClr val="FF0000"/>
                </a:solidFill>
              </a:rPr>
              <a:t>=Y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',0,'bGrouplet@1;','')" role="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button”&gt;&lt;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h2 class="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ps_groupleth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"&gt;&lt;span class="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ps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-label" id="PTNUI_LAND_REC_GROUPLET_LBL$25"&gt;Enroll&lt;/span&gt;&lt;/h2&gt;</a:t>
            </a:r>
          </a:p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&lt;div id="win0groupletPTNUI_LAND_REC_GROUPLET$25" class="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ps_box-grouplet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"&gt;&lt;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img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 id="LEI_V_INSCHRIJVEN_L_FL$25" class="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ps_process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" 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src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="/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cs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ps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/cache/LEI_V_INSCHRIJVEN_L_FL_527.SVG" alt=""&gt;&lt;/div&gt;</a:t>
            </a:r>
          </a:p>
          <a:p>
            <a:r>
              <a:rPr lang="en-US" sz="1600" dirty="0">
                <a:solidFill>
                  <a:srgbClr val="3366FF"/>
                </a:solidFill>
              </a:rPr>
              <a:t>&lt;/div&gt;</a:t>
            </a:r>
          </a:p>
        </p:txBody>
      </p:sp>
    </p:spTree>
    <p:extLst>
      <p:ext uri="{BB962C8B-B14F-4D97-AF65-F5344CB8AC3E}">
        <p14:creationId xmlns:p14="http://schemas.microsoft.com/office/powerpoint/2010/main" val="2185723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8242220" cy="1499616"/>
          </a:xfrm>
        </p:spPr>
        <p:txBody>
          <a:bodyPr/>
          <a:lstStyle/>
          <a:p>
            <a:r>
              <a:rPr lang="en-US" dirty="0" smtClean="0"/>
              <a:t>The HTML of each tile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Step4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59285" y="1976926"/>
            <a:ext cx="6303728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&lt;div id</a:t>
            </a:r>
            <a:r>
              <a:rPr lang="en-US" dirty="0"/>
              <a:t>="win0divPTNUI_LAND_REC_GROUPLET$25" </a:t>
            </a:r>
          </a:p>
          <a:p>
            <a:r>
              <a:rPr lang="en-US" dirty="0">
                <a:solidFill>
                  <a:srgbClr val="3366FF"/>
                </a:solidFill>
              </a:rPr>
              <a:t>class</a:t>
            </a:r>
            <a:r>
              <a:rPr lang="en-US" dirty="0"/>
              <a:t>="</a:t>
            </a:r>
            <a:r>
              <a:rPr lang="en-US" dirty="0" err="1">
                <a:solidFill>
                  <a:srgbClr val="000000"/>
                </a:solidFill>
              </a:rPr>
              <a:t>ps_box</a:t>
            </a:r>
            <a:r>
              <a:rPr lang="en-US" dirty="0">
                <a:solidFill>
                  <a:srgbClr val="000000"/>
                </a:solidFill>
              </a:rPr>
              <a:t>-group </a:t>
            </a:r>
            <a:r>
              <a:rPr lang="en-US" dirty="0" err="1">
                <a:solidFill>
                  <a:srgbClr val="000000"/>
                </a:solidFill>
              </a:rPr>
              <a:t>psc_layout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psc_rowact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nuilp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/>
              <a:t>"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tabindex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="0"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rgbClr val="3366FF"/>
                </a:solidFill>
              </a:rPr>
              <a:t>onclick</a:t>
            </a:r>
            <a:r>
              <a:rPr lang="en-US" dirty="0"/>
              <a:t>="</a:t>
            </a:r>
            <a:r>
              <a:rPr lang="en-US" dirty="0" err="1">
                <a:solidFill>
                  <a:srgbClr val="000000"/>
                </a:solidFill>
              </a:rPr>
              <a:t>javascript:LaunchURL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this,'http</a:t>
            </a:r>
            <a:r>
              <a:rPr lang="en-US" dirty="0">
                <a:solidFill>
                  <a:srgbClr val="000000"/>
                </a:solidFill>
              </a:rPr>
              <a:t>://cs92dmo.cy2.nl:8000/</a:t>
            </a:r>
            <a:r>
              <a:rPr lang="en-US" dirty="0" err="1">
                <a:solidFill>
                  <a:srgbClr val="000000"/>
                </a:solidFill>
              </a:rPr>
              <a:t>psp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ps_newwin</a:t>
            </a:r>
            <a:r>
              <a:rPr lang="en-US" dirty="0">
                <a:solidFill>
                  <a:srgbClr val="000000"/>
                </a:solidFill>
              </a:rPr>
              <a:t>/EMPLOYEE/SA/c/</a:t>
            </a:r>
            <a:r>
              <a:rPr lang="en-US" dirty="0" err="1">
                <a:solidFill>
                  <a:srgbClr val="000000"/>
                </a:solidFill>
              </a:rPr>
              <a:t>SNS_CUSTOMIZATIONS_NLD.SNS_SSENRL_CART.GBL?Page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err="1">
                <a:solidFill>
                  <a:srgbClr val="000000"/>
                </a:solidFill>
              </a:rPr>
              <a:t>SNS_SSS_ENRL_METH&amp;amp;Action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err="1">
                <a:solidFill>
                  <a:srgbClr val="000000"/>
                </a:solidFill>
              </a:rPr>
              <a:t>A&amp;amp;LEI_V_SS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smtClean="0">
                <a:solidFill>
                  <a:srgbClr val="000000"/>
                </a:solidFill>
              </a:rPr>
              <a:t>Y”</a:t>
            </a:r>
          </a:p>
          <a:p>
            <a:r>
              <a:rPr lang="en-US" dirty="0">
                <a:solidFill>
                  <a:srgbClr val="3366FF"/>
                </a:solidFill>
              </a:rPr>
              <a:t>&lt;/div&gt;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8" y="2047679"/>
            <a:ext cx="2030320" cy="15994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47411" y="4631040"/>
            <a:ext cx="541706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can we identify each tile?</a:t>
            </a:r>
            <a:br>
              <a:rPr lang="en-US" sz="2800" dirty="0" smtClean="0"/>
            </a:br>
            <a:r>
              <a:rPr lang="en-US" dirty="0" smtClean="0"/>
              <a:t>Id is dynamic,  class attributes are </a:t>
            </a:r>
            <a:r>
              <a:rPr lang="en-US" dirty="0" err="1" smtClean="0"/>
              <a:t>similair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563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8242220" cy="1499616"/>
          </a:xfrm>
        </p:spPr>
        <p:txBody>
          <a:bodyPr/>
          <a:lstStyle/>
          <a:p>
            <a:r>
              <a:rPr lang="en-US" dirty="0" smtClean="0"/>
              <a:t>The HTML of each tile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Step4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59285" y="1976926"/>
            <a:ext cx="6303728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&lt;div id</a:t>
            </a:r>
            <a:r>
              <a:rPr lang="en-US" dirty="0"/>
              <a:t>="win0divPTNUI_LAND_REC_GROUPLET$25" </a:t>
            </a:r>
          </a:p>
          <a:p>
            <a:r>
              <a:rPr lang="en-US" dirty="0">
                <a:solidFill>
                  <a:srgbClr val="3366FF"/>
                </a:solidFill>
              </a:rPr>
              <a:t>class</a:t>
            </a:r>
            <a:r>
              <a:rPr lang="en-US" dirty="0"/>
              <a:t>="</a:t>
            </a:r>
            <a:r>
              <a:rPr lang="en-US" dirty="0" err="1">
                <a:solidFill>
                  <a:srgbClr val="000000"/>
                </a:solidFill>
              </a:rPr>
              <a:t>ps_box</a:t>
            </a:r>
            <a:r>
              <a:rPr lang="en-US" dirty="0">
                <a:solidFill>
                  <a:srgbClr val="000000"/>
                </a:solidFill>
              </a:rPr>
              <a:t>-group </a:t>
            </a:r>
            <a:r>
              <a:rPr lang="en-US" dirty="0" err="1">
                <a:solidFill>
                  <a:srgbClr val="000000"/>
                </a:solidFill>
              </a:rPr>
              <a:t>psc_layout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psc_rowact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nuilp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/>
              <a:t>"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tabindex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="0"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rgbClr val="3366FF"/>
                </a:solidFill>
              </a:rPr>
              <a:t>onclick</a:t>
            </a:r>
            <a:r>
              <a:rPr lang="en-US" dirty="0"/>
              <a:t>="</a:t>
            </a:r>
            <a:r>
              <a:rPr lang="en-US" dirty="0" err="1">
                <a:solidFill>
                  <a:srgbClr val="000000"/>
                </a:solidFill>
              </a:rPr>
              <a:t>javascript:LaunchURL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this,'http</a:t>
            </a:r>
            <a:r>
              <a:rPr lang="en-US" dirty="0">
                <a:solidFill>
                  <a:srgbClr val="000000"/>
                </a:solidFill>
              </a:rPr>
              <a:t>://cs92dmo.cy2.nl:8000/</a:t>
            </a:r>
            <a:r>
              <a:rPr lang="en-US" dirty="0" err="1">
                <a:solidFill>
                  <a:srgbClr val="000000"/>
                </a:solidFill>
              </a:rPr>
              <a:t>psp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ps_newwin</a:t>
            </a:r>
            <a:r>
              <a:rPr lang="en-US" dirty="0">
                <a:solidFill>
                  <a:srgbClr val="000000"/>
                </a:solidFill>
              </a:rPr>
              <a:t>/EMPLOYEE/SA/c/</a:t>
            </a:r>
            <a:r>
              <a:rPr lang="en-US" dirty="0" err="1">
                <a:solidFill>
                  <a:srgbClr val="000000"/>
                </a:solidFill>
              </a:rPr>
              <a:t>SNS_CUSTOMIZATIONS_NLD.SNS_SSENRL_CART.GBL?Page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err="1">
                <a:solidFill>
                  <a:srgbClr val="000000"/>
                </a:solidFill>
              </a:rPr>
              <a:t>SNS_SSS_ENRL_METH&amp;amp;Action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err="1">
                <a:solidFill>
                  <a:srgbClr val="000000"/>
                </a:solidFill>
              </a:rPr>
              <a:t>A&amp;amp;LEI_V_SS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smtClean="0">
                <a:solidFill>
                  <a:srgbClr val="000000"/>
                </a:solidFill>
              </a:rPr>
              <a:t>Y”</a:t>
            </a:r>
          </a:p>
          <a:p>
            <a:r>
              <a:rPr lang="en-US" dirty="0">
                <a:solidFill>
                  <a:srgbClr val="3366FF"/>
                </a:solidFill>
              </a:rPr>
              <a:t>&lt;/div&gt;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8" y="2047679"/>
            <a:ext cx="2030320" cy="1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89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8242220" cy="1499616"/>
          </a:xfrm>
        </p:spPr>
        <p:txBody>
          <a:bodyPr/>
          <a:lstStyle/>
          <a:p>
            <a:r>
              <a:rPr lang="en-US" dirty="0" smtClean="0"/>
              <a:t>The HTML of each tile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Step4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59285" y="1976926"/>
            <a:ext cx="6303728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&lt;div id</a:t>
            </a:r>
            <a:r>
              <a:rPr lang="en-US" dirty="0"/>
              <a:t>="</a:t>
            </a:r>
            <a:r>
              <a:rPr lang="en-US" b="1" dirty="0">
                <a:solidFill>
                  <a:srgbClr val="FF0000"/>
                </a:solidFill>
              </a:rPr>
              <a:t>win</a:t>
            </a:r>
            <a:r>
              <a:rPr lang="en-US" dirty="0"/>
              <a:t>0divPTNUI_LAND_REC_GROUPLET$25" </a:t>
            </a:r>
          </a:p>
          <a:p>
            <a:r>
              <a:rPr lang="en-US" dirty="0">
                <a:solidFill>
                  <a:srgbClr val="3366FF"/>
                </a:solidFill>
              </a:rPr>
              <a:t>class</a:t>
            </a:r>
            <a:r>
              <a:rPr lang="en-US" dirty="0"/>
              <a:t>="</a:t>
            </a:r>
            <a:r>
              <a:rPr lang="en-US" dirty="0" err="1">
                <a:solidFill>
                  <a:srgbClr val="000000"/>
                </a:solidFill>
              </a:rPr>
              <a:t>ps_box</a:t>
            </a:r>
            <a:r>
              <a:rPr lang="en-US" dirty="0">
                <a:solidFill>
                  <a:srgbClr val="000000"/>
                </a:solidFill>
              </a:rPr>
              <a:t>-group </a:t>
            </a:r>
            <a:r>
              <a:rPr lang="en-US" dirty="0" err="1">
                <a:solidFill>
                  <a:srgbClr val="000000"/>
                </a:solidFill>
              </a:rPr>
              <a:t>psc_layout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psc_rowact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nuilp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/>
              <a:t>"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tabindex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="0"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rgbClr val="3366FF"/>
                </a:solidFill>
              </a:rPr>
              <a:t>onclick</a:t>
            </a:r>
            <a:r>
              <a:rPr lang="en-US" dirty="0"/>
              <a:t>="</a:t>
            </a:r>
            <a:r>
              <a:rPr lang="en-US" dirty="0" err="1">
                <a:solidFill>
                  <a:srgbClr val="000000"/>
                </a:solidFill>
              </a:rPr>
              <a:t>javascript:LaunchURL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this,'http</a:t>
            </a:r>
            <a:r>
              <a:rPr lang="en-US" dirty="0">
                <a:solidFill>
                  <a:srgbClr val="000000"/>
                </a:solidFill>
              </a:rPr>
              <a:t>://cs92dmo.cy2.nl:8000/</a:t>
            </a:r>
            <a:r>
              <a:rPr lang="en-US" dirty="0" err="1">
                <a:solidFill>
                  <a:srgbClr val="000000"/>
                </a:solidFill>
              </a:rPr>
              <a:t>psp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ps_newwin</a:t>
            </a:r>
            <a:r>
              <a:rPr lang="en-US" dirty="0">
                <a:solidFill>
                  <a:srgbClr val="000000"/>
                </a:solidFill>
              </a:rPr>
              <a:t>/EMPLOYEE/SA/c/</a:t>
            </a:r>
            <a:r>
              <a:rPr lang="en-US" dirty="0" err="1">
                <a:solidFill>
                  <a:srgbClr val="000000"/>
                </a:solidFill>
              </a:rPr>
              <a:t>SNS_CUSTOMIZATIONS_NLD.SNS_SSENRL_CART.GBL?Page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err="1">
                <a:solidFill>
                  <a:srgbClr val="000000"/>
                </a:solidFill>
              </a:rPr>
              <a:t>SNS_SSS_ENRL_METH&amp;amp;Action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err="1">
                <a:solidFill>
                  <a:srgbClr val="000000"/>
                </a:solidFill>
              </a:rPr>
              <a:t>A&amp;amp;LEI_V_SS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smtClean="0">
                <a:solidFill>
                  <a:srgbClr val="000000"/>
                </a:solidFill>
              </a:rPr>
              <a:t>Y”</a:t>
            </a:r>
          </a:p>
          <a:p>
            <a:r>
              <a:rPr lang="en-US" dirty="0">
                <a:solidFill>
                  <a:srgbClr val="3366FF"/>
                </a:solidFill>
              </a:rPr>
              <a:t>&lt;/div&gt;</a:t>
            </a:r>
          </a:p>
        </p:txBody>
      </p:sp>
      <p:sp>
        <p:nvSpPr>
          <p:cNvPr id="5" name="Rectangle 4"/>
          <p:cNvSpPr/>
          <p:nvPr/>
        </p:nvSpPr>
        <p:spPr>
          <a:xfrm>
            <a:off x="2692070" y="4374618"/>
            <a:ext cx="6267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div</a:t>
            </a:r>
            <a:r>
              <a:rPr lang="en-US" dirty="0"/>
              <a:t>[</a:t>
            </a:r>
            <a:r>
              <a:rPr lang="en-US" dirty="0">
                <a:solidFill>
                  <a:srgbClr val="3366FF"/>
                </a:solidFill>
              </a:rPr>
              <a:t>id^</a:t>
            </a:r>
            <a:r>
              <a:rPr lang="en-US" dirty="0"/>
              <a:t>="</a:t>
            </a:r>
            <a:r>
              <a:rPr lang="en-US" dirty="0" smtClean="0">
                <a:solidFill>
                  <a:srgbClr val="FF0000"/>
                </a:solidFill>
              </a:rPr>
              <a:t>win</a:t>
            </a:r>
            <a:r>
              <a:rPr lang="en-US" dirty="0" smtClean="0"/>
              <a:t>”]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97" y="2047679"/>
            <a:ext cx="2030320" cy="15994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397" y="4095360"/>
            <a:ext cx="2686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If the div starts with “win”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96965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8242220" cy="1499616"/>
          </a:xfrm>
        </p:spPr>
        <p:txBody>
          <a:bodyPr/>
          <a:lstStyle/>
          <a:p>
            <a:r>
              <a:rPr lang="en-US" dirty="0" smtClean="0"/>
              <a:t>The HTML of each tile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Step4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59285" y="1976926"/>
            <a:ext cx="6303728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&lt;div id</a:t>
            </a:r>
            <a:r>
              <a:rPr lang="en-US" dirty="0"/>
              <a:t>="</a:t>
            </a:r>
            <a:r>
              <a:rPr lang="en-US" b="1" dirty="0">
                <a:solidFill>
                  <a:srgbClr val="FF0000"/>
                </a:solidFill>
              </a:rPr>
              <a:t>win</a:t>
            </a:r>
            <a:r>
              <a:rPr lang="en-US" dirty="0"/>
              <a:t>0divPTNUI_LAND_REC_</a:t>
            </a:r>
            <a:r>
              <a:rPr lang="en-US" b="1" dirty="0">
                <a:solidFill>
                  <a:srgbClr val="FF0000"/>
                </a:solidFill>
              </a:rPr>
              <a:t>GROUPLET</a:t>
            </a:r>
            <a:r>
              <a:rPr lang="en-US" dirty="0"/>
              <a:t>$25" </a:t>
            </a:r>
          </a:p>
          <a:p>
            <a:r>
              <a:rPr lang="en-US" dirty="0">
                <a:solidFill>
                  <a:srgbClr val="3366FF"/>
                </a:solidFill>
              </a:rPr>
              <a:t>class</a:t>
            </a:r>
            <a:r>
              <a:rPr lang="en-US" dirty="0"/>
              <a:t>="</a:t>
            </a:r>
            <a:r>
              <a:rPr lang="en-US" dirty="0" err="1">
                <a:solidFill>
                  <a:srgbClr val="000000"/>
                </a:solidFill>
              </a:rPr>
              <a:t>ps_box</a:t>
            </a:r>
            <a:r>
              <a:rPr lang="en-US" dirty="0">
                <a:solidFill>
                  <a:srgbClr val="000000"/>
                </a:solidFill>
              </a:rPr>
              <a:t>-group </a:t>
            </a:r>
            <a:r>
              <a:rPr lang="en-US" dirty="0" err="1">
                <a:solidFill>
                  <a:srgbClr val="000000"/>
                </a:solidFill>
              </a:rPr>
              <a:t>psc_layout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psc_rowact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nuilp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/>
              <a:t>"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tabindex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="0"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rgbClr val="3366FF"/>
                </a:solidFill>
              </a:rPr>
              <a:t>onclick</a:t>
            </a:r>
            <a:r>
              <a:rPr lang="en-US" dirty="0"/>
              <a:t>="</a:t>
            </a:r>
            <a:r>
              <a:rPr lang="en-US" dirty="0" err="1">
                <a:solidFill>
                  <a:srgbClr val="000000"/>
                </a:solidFill>
              </a:rPr>
              <a:t>javascript:LaunchURL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this,'http</a:t>
            </a:r>
            <a:r>
              <a:rPr lang="en-US" dirty="0">
                <a:solidFill>
                  <a:srgbClr val="000000"/>
                </a:solidFill>
              </a:rPr>
              <a:t>://cs92dmo.cy2.nl:8000/</a:t>
            </a:r>
            <a:r>
              <a:rPr lang="en-US" dirty="0" err="1">
                <a:solidFill>
                  <a:srgbClr val="000000"/>
                </a:solidFill>
              </a:rPr>
              <a:t>psp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ps_newwin</a:t>
            </a:r>
            <a:r>
              <a:rPr lang="en-US" dirty="0">
                <a:solidFill>
                  <a:srgbClr val="000000"/>
                </a:solidFill>
              </a:rPr>
              <a:t>/EMPLOYEE/SA/c/</a:t>
            </a:r>
            <a:r>
              <a:rPr lang="en-US" dirty="0" err="1">
                <a:solidFill>
                  <a:srgbClr val="000000"/>
                </a:solidFill>
              </a:rPr>
              <a:t>SNS_CUSTOMIZATIONS_NLD.SNS_SSENRL_CART.GBL?Page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err="1">
                <a:solidFill>
                  <a:srgbClr val="000000"/>
                </a:solidFill>
              </a:rPr>
              <a:t>SNS_SSS_ENRL_METH&amp;amp;Action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err="1">
                <a:solidFill>
                  <a:srgbClr val="000000"/>
                </a:solidFill>
              </a:rPr>
              <a:t>A&amp;amp;LEI_V_SS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smtClean="0">
                <a:solidFill>
                  <a:srgbClr val="000000"/>
                </a:solidFill>
              </a:rPr>
              <a:t>Y”</a:t>
            </a:r>
          </a:p>
          <a:p>
            <a:r>
              <a:rPr lang="en-US" dirty="0">
                <a:solidFill>
                  <a:srgbClr val="3366FF"/>
                </a:solidFill>
              </a:rPr>
              <a:t>&lt;/div&gt;</a:t>
            </a:r>
          </a:p>
        </p:txBody>
      </p:sp>
      <p:sp>
        <p:nvSpPr>
          <p:cNvPr id="5" name="Rectangle 4"/>
          <p:cNvSpPr/>
          <p:nvPr/>
        </p:nvSpPr>
        <p:spPr>
          <a:xfrm>
            <a:off x="2717990" y="4374618"/>
            <a:ext cx="6267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div</a:t>
            </a:r>
            <a:r>
              <a:rPr lang="en-US" dirty="0"/>
              <a:t>[</a:t>
            </a:r>
            <a:r>
              <a:rPr lang="en-US" dirty="0">
                <a:solidFill>
                  <a:srgbClr val="3366FF"/>
                </a:solidFill>
              </a:rPr>
              <a:t>id^</a:t>
            </a:r>
            <a:r>
              <a:rPr lang="en-US" dirty="0"/>
              <a:t>="</a:t>
            </a:r>
            <a:r>
              <a:rPr lang="en-US" dirty="0" smtClean="0">
                <a:solidFill>
                  <a:srgbClr val="FF0000"/>
                </a:solidFill>
              </a:rPr>
              <a:t>win</a:t>
            </a:r>
            <a:r>
              <a:rPr lang="en-US" dirty="0" smtClean="0"/>
              <a:t>”]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8" y="2047679"/>
            <a:ext cx="2030320" cy="15994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42028" y="4376174"/>
            <a:ext cx="1923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>
                <a:solidFill>
                  <a:srgbClr val="3366FF"/>
                </a:solidFill>
              </a:rPr>
              <a:t>id*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GROUPLET</a:t>
            </a:r>
            <a:r>
              <a:rPr lang="en-US" dirty="0"/>
              <a:t>"]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397" y="4095360"/>
            <a:ext cx="26869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If the div starts with “win”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nd contains “GROUPLET”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00608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8242220" cy="1499616"/>
          </a:xfrm>
        </p:spPr>
        <p:txBody>
          <a:bodyPr/>
          <a:lstStyle/>
          <a:p>
            <a:r>
              <a:rPr lang="en-US" dirty="0" smtClean="0"/>
              <a:t>The HTML of each tile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Step4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50639" y="1976926"/>
            <a:ext cx="6303728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&lt;div id</a:t>
            </a:r>
            <a:r>
              <a:rPr lang="en-US" dirty="0"/>
              <a:t>="</a:t>
            </a:r>
            <a:r>
              <a:rPr lang="en-US" b="1" dirty="0">
                <a:solidFill>
                  <a:srgbClr val="FF0000"/>
                </a:solidFill>
              </a:rPr>
              <a:t>win</a:t>
            </a:r>
            <a:r>
              <a:rPr lang="en-US" dirty="0"/>
              <a:t>0divPTNUI_LAND_REC_</a:t>
            </a:r>
            <a:r>
              <a:rPr lang="en-US" b="1" dirty="0">
                <a:solidFill>
                  <a:srgbClr val="FF0000"/>
                </a:solidFill>
              </a:rPr>
              <a:t>GROUPLET</a:t>
            </a:r>
            <a:r>
              <a:rPr lang="en-US" dirty="0"/>
              <a:t>$25" </a:t>
            </a:r>
          </a:p>
          <a:p>
            <a:r>
              <a:rPr lang="en-US" dirty="0">
                <a:solidFill>
                  <a:srgbClr val="3366FF"/>
                </a:solidFill>
              </a:rPr>
              <a:t>class</a:t>
            </a:r>
            <a:r>
              <a:rPr lang="en-US" dirty="0"/>
              <a:t>="</a:t>
            </a:r>
            <a:r>
              <a:rPr lang="en-US" dirty="0" err="1">
                <a:solidFill>
                  <a:srgbClr val="000000"/>
                </a:solidFill>
              </a:rPr>
              <a:t>ps_box</a:t>
            </a:r>
            <a:r>
              <a:rPr lang="en-US" dirty="0">
                <a:solidFill>
                  <a:srgbClr val="000000"/>
                </a:solidFill>
              </a:rPr>
              <a:t>-group </a:t>
            </a:r>
            <a:r>
              <a:rPr lang="en-US" dirty="0" err="1">
                <a:solidFill>
                  <a:srgbClr val="000000"/>
                </a:solidFill>
              </a:rPr>
              <a:t>psc_layout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psc_rowact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nuilp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/>
              <a:t>"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tabindex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="0"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rgbClr val="3366FF"/>
                </a:solidFill>
              </a:rPr>
              <a:t>onclick</a:t>
            </a:r>
            <a:r>
              <a:rPr lang="en-US" dirty="0"/>
              <a:t>="</a:t>
            </a:r>
            <a:r>
              <a:rPr lang="en-US" dirty="0" err="1">
                <a:solidFill>
                  <a:srgbClr val="000000"/>
                </a:solidFill>
              </a:rPr>
              <a:t>javascript:LaunchURL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this,'http</a:t>
            </a:r>
            <a:r>
              <a:rPr lang="en-US" dirty="0">
                <a:solidFill>
                  <a:srgbClr val="000000"/>
                </a:solidFill>
              </a:rPr>
              <a:t>://cs92dmo.cy2.nl:8000/</a:t>
            </a:r>
            <a:r>
              <a:rPr lang="en-US" dirty="0" err="1">
                <a:solidFill>
                  <a:srgbClr val="000000"/>
                </a:solidFill>
              </a:rPr>
              <a:t>psp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ps_newwin</a:t>
            </a:r>
            <a:r>
              <a:rPr lang="en-US" dirty="0">
                <a:solidFill>
                  <a:srgbClr val="000000"/>
                </a:solidFill>
              </a:rPr>
              <a:t>/EMPLOYEE/SA/c/</a:t>
            </a:r>
            <a:r>
              <a:rPr lang="en-US" b="1" dirty="0" err="1">
                <a:solidFill>
                  <a:srgbClr val="FF0000"/>
                </a:solidFill>
              </a:rPr>
              <a:t>SNS_CUSTOMIZATIONS_NLD.SNS_SSENRL_CART.GBL</a:t>
            </a:r>
            <a:r>
              <a:rPr lang="en-US" dirty="0" err="1">
                <a:solidFill>
                  <a:srgbClr val="000000"/>
                </a:solidFill>
              </a:rPr>
              <a:t>?Page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err="1">
                <a:solidFill>
                  <a:srgbClr val="000000"/>
                </a:solidFill>
              </a:rPr>
              <a:t>SNS_SSS_ENRL_METH&amp;amp;Action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err="1">
                <a:solidFill>
                  <a:srgbClr val="000000"/>
                </a:solidFill>
              </a:rPr>
              <a:t>A&amp;amp;LEI_V_SS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smtClean="0">
                <a:solidFill>
                  <a:srgbClr val="000000"/>
                </a:solidFill>
              </a:rPr>
              <a:t>Y”</a:t>
            </a:r>
          </a:p>
          <a:p>
            <a:r>
              <a:rPr lang="en-US" dirty="0">
                <a:solidFill>
                  <a:srgbClr val="3366FF"/>
                </a:solidFill>
              </a:rPr>
              <a:t>&lt;/div&gt;</a:t>
            </a:r>
          </a:p>
        </p:txBody>
      </p:sp>
      <p:sp>
        <p:nvSpPr>
          <p:cNvPr id="5" name="Rectangle 4"/>
          <p:cNvSpPr/>
          <p:nvPr/>
        </p:nvSpPr>
        <p:spPr>
          <a:xfrm>
            <a:off x="2717990" y="4374618"/>
            <a:ext cx="6267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div</a:t>
            </a:r>
            <a:r>
              <a:rPr lang="en-US" dirty="0"/>
              <a:t>[</a:t>
            </a:r>
            <a:r>
              <a:rPr lang="en-US" dirty="0">
                <a:solidFill>
                  <a:srgbClr val="3366FF"/>
                </a:solidFill>
              </a:rPr>
              <a:t>id^</a:t>
            </a:r>
            <a:r>
              <a:rPr lang="en-US" dirty="0"/>
              <a:t>="</a:t>
            </a:r>
            <a:r>
              <a:rPr lang="en-US" dirty="0" smtClean="0">
                <a:solidFill>
                  <a:srgbClr val="FF0000"/>
                </a:solidFill>
              </a:rPr>
              <a:t>win</a:t>
            </a:r>
            <a:r>
              <a:rPr lang="en-US" dirty="0" smtClean="0"/>
              <a:t>”]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8" y="2047679"/>
            <a:ext cx="2030320" cy="15994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42028" y="4376174"/>
            <a:ext cx="1923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>
                <a:solidFill>
                  <a:srgbClr val="3366FF"/>
                </a:solidFill>
              </a:rPr>
              <a:t>id*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GROUPLET</a:t>
            </a:r>
            <a:r>
              <a:rPr lang="en-US" dirty="0"/>
              <a:t>"]</a:t>
            </a:r>
          </a:p>
        </p:txBody>
      </p:sp>
      <p:sp>
        <p:nvSpPr>
          <p:cNvPr id="7" name="Rectangle 6"/>
          <p:cNvSpPr/>
          <p:nvPr/>
        </p:nvSpPr>
        <p:spPr>
          <a:xfrm>
            <a:off x="2721228" y="4617835"/>
            <a:ext cx="6535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[</a:t>
            </a:r>
            <a:r>
              <a:rPr lang="en-US" dirty="0" err="1">
                <a:solidFill>
                  <a:srgbClr val="3366FF"/>
                </a:solidFill>
              </a:rPr>
              <a:t>onclick</a:t>
            </a:r>
            <a:r>
              <a:rPr lang="en-US" dirty="0">
                <a:solidFill>
                  <a:srgbClr val="3366FF"/>
                </a:solidFill>
              </a:rPr>
              <a:t>*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SNS_CUSTOMIZATIONS_NLD.SNS_SSENRL_CART.GBL</a:t>
            </a:r>
            <a:r>
              <a:rPr lang="en-US" dirty="0"/>
              <a:t>"]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396" y="4095360"/>
            <a:ext cx="2661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If the div starts </a:t>
            </a:r>
            <a:r>
              <a:rPr lang="en-US" sz="1600" dirty="0" smtClean="0"/>
              <a:t>with “</a:t>
            </a:r>
            <a:r>
              <a:rPr lang="en-US" sz="1600" dirty="0"/>
              <a:t>win</a:t>
            </a:r>
            <a:r>
              <a:rPr lang="en-US" sz="1600" dirty="0" smtClean="0"/>
              <a:t>” </a:t>
            </a:r>
            <a:br>
              <a:rPr lang="en-US" sz="1600" dirty="0" smtClean="0"/>
            </a:br>
            <a:r>
              <a:rPr lang="en-US" sz="1600" dirty="0" smtClean="0"/>
              <a:t>and contains </a:t>
            </a:r>
            <a:r>
              <a:rPr lang="en-US" sz="1600" dirty="0"/>
              <a:t>“GROUPLET</a:t>
            </a:r>
            <a:r>
              <a:rPr lang="en-US" sz="1600" dirty="0" smtClean="0"/>
              <a:t>” </a:t>
            </a:r>
            <a:br>
              <a:rPr lang="en-US" sz="1600" dirty="0" smtClean="0"/>
            </a:br>
            <a:r>
              <a:rPr lang="en-US" sz="1600" dirty="0" smtClean="0"/>
              <a:t>and the </a:t>
            </a:r>
            <a:r>
              <a:rPr lang="en-US" sz="1600" dirty="0" err="1" smtClean="0"/>
              <a:t>onclick</a:t>
            </a:r>
            <a:r>
              <a:rPr lang="en-US" sz="1600" dirty="0"/>
              <a:t> </a:t>
            </a:r>
            <a:r>
              <a:rPr lang="en-US" sz="1600" dirty="0" smtClean="0"/>
              <a:t>contains</a:t>
            </a:r>
            <a:br>
              <a:rPr lang="en-US" sz="1600" dirty="0" smtClean="0"/>
            </a:br>
            <a:r>
              <a:rPr lang="en-US" sz="1600" dirty="0" smtClean="0"/>
              <a:t>“SNS_CUSTOMIZATION..GBL”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69440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8242220" cy="1499616"/>
          </a:xfrm>
        </p:spPr>
        <p:txBody>
          <a:bodyPr/>
          <a:lstStyle/>
          <a:p>
            <a:r>
              <a:rPr lang="en-US" dirty="0" smtClean="0"/>
              <a:t>The HTML of each tile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Step4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42005" y="1976926"/>
            <a:ext cx="6303728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&lt;div id</a:t>
            </a:r>
            <a:r>
              <a:rPr lang="en-US" dirty="0"/>
              <a:t>="</a:t>
            </a:r>
            <a:r>
              <a:rPr lang="en-US" b="1" dirty="0">
                <a:solidFill>
                  <a:srgbClr val="FF0000"/>
                </a:solidFill>
              </a:rPr>
              <a:t>win</a:t>
            </a:r>
            <a:r>
              <a:rPr lang="en-US" dirty="0"/>
              <a:t>0divPTNUI_LAND_REC_</a:t>
            </a:r>
            <a:r>
              <a:rPr lang="en-US" b="1" dirty="0">
                <a:solidFill>
                  <a:srgbClr val="FF0000"/>
                </a:solidFill>
              </a:rPr>
              <a:t>GROUPLET</a:t>
            </a:r>
            <a:r>
              <a:rPr lang="en-US" dirty="0"/>
              <a:t>$25" </a:t>
            </a:r>
          </a:p>
          <a:p>
            <a:r>
              <a:rPr lang="en-US" dirty="0">
                <a:solidFill>
                  <a:srgbClr val="3366FF"/>
                </a:solidFill>
              </a:rPr>
              <a:t>class</a:t>
            </a:r>
            <a:r>
              <a:rPr lang="en-US" dirty="0"/>
              <a:t>="</a:t>
            </a:r>
            <a:r>
              <a:rPr lang="en-US" dirty="0" err="1">
                <a:solidFill>
                  <a:srgbClr val="FF0000"/>
                </a:solidFill>
              </a:rPr>
              <a:t>ps_box</a:t>
            </a:r>
            <a:r>
              <a:rPr lang="en-US" dirty="0">
                <a:solidFill>
                  <a:srgbClr val="FF0000"/>
                </a:solidFill>
              </a:rPr>
              <a:t>-group </a:t>
            </a:r>
            <a:r>
              <a:rPr lang="en-US" dirty="0" err="1">
                <a:solidFill>
                  <a:srgbClr val="FF0000"/>
                </a:solidFill>
              </a:rPr>
              <a:t>psc_layout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psc_rowact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nuilp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"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tabindex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="0"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rgbClr val="3366FF"/>
                </a:solidFill>
              </a:rPr>
              <a:t>onclick</a:t>
            </a:r>
            <a:r>
              <a:rPr lang="en-US" dirty="0"/>
              <a:t>="</a:t>
            </a:r>
            <a:r>
              <a:rPr lang="en-US" dirty="0" err="1">
                <a:solidFill>
                  <a:srgbClr val="000000"/>
                </a:solidFill>
              </a:rPr>
              <a:t>javascript:LaunchURL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this,'http</a:t>
            </a:r>
            <a:r>
              <a:rPr lang="en-US" dirty="0">
                <a:solidFill>
                  <a:srgbClr val="000000"/>
                </a:solidFill>
              </a:rPr>
              <a:t>://cs92dmo.cy2.nl:8000/</a:t>
            </a:r>
            <a:r>
              <a:rPr lang="en-US" dirty="0" err="1">
                <a:solidFill>
                  <a:srgbClr val="000000"/>
                </a:solidFill>
              </a:rPr>
              <a:t>psp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ps_newwin</a:t>
            </a:r>
            <a:r>
              <a:rPr lang="en-US" dirty="0">
                <a:solidFill>
                  <a:srgbClr val="000000"/>
                </a:solidFill>
              </a:rPr>
              <a:t>/EMPLOYEE/SA/c/</a:t>
            </a:r>
            <a:r>
              <a:rPr lang="en-US" b="1" dirty="0" err="1">
                <a:solidFill>
                  <a:srgbClr val="FF0000"/>
                </a:solidFill>
              </a:rPr>
              <a:t>SNS_CUSTOMIZATIONS_NLD.SNS_SSENRL_CART.GBL</a:t>
            </a:r>
            <a:r>
              <a:rPr lang="en-US" dirty="0" err="1">
                <a:solidFill>
                  <a:srgbClr val="000000"/>
                </a:solidFill>
              </a:rPr>
              <a:t>?Page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err="1">
                <a:solidFill>
                  <a:srgbClr val="000000"/>
                </a:solidFill>
              </a:rPr>
              <a:t>SNS_SSS_ENRL_METH&amp;amp;Action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err="1">
                <a:solidFill>
                  <a:srgbClr val="000000"/>
                </a:solidFill>
              </a:rPr>
              <a:t>A&amp;amp;</a:t>
            </a:r>
            <a:r>
              <a:rPr lang="en-US" b="1" dirty="0" err="1">
                <a:solidFill>
                  <a:srgbClr val="FF0000"/>
                </a:solidFill>
              </a:rPr>
              <a:t>LEI_V_SS</a:t>
            </a:r>
            <a:r>
              <a:rPr lang="en-US" b="1" dirty="0">
                <a:solidFill>
                  <a:srgbClr val="FF0000"/>
                </a:solidFill>
              </a:rPr>
              <a:t>=</a:t>
            </a:r>
            <a:r>
              <a:rPr lang="en-US" b="1" dirty="0" smtClean="0">
                <a:solidFill>
                  <a:srgbClr val="FF0000"/>
                </a:solidFill>
              </a:rPr>
              <a:t>Y</a:t>
            </a:r>
            <a:r>
              <a:rPr lang="en-US" dirty="0" smtClean="0">
                <a:solidFill>
                  <a:srgbClr val="000000"/>
                </a:solidFill>
              </a:rPr>
              <a:t>”</a:t>
            </a:r>
          </a:p>
          <a:p>
            <a:r>
              <a:rPr lang="en-US" dirty="0">
                <a:solidFill>
                  <a:srgbClr val="3366FF"/>
                </a:solidFill>
              </a:rPr>
              <a:t>&lt;/div&gt;</a:t>
            </a:r>
          </a:p>
        </p:txBody>
      </p:sp>
      <p:sp>
        <p:nvSpPr>
          <p:cNvPr id="5" name="Rectangle 4"/>
          <p:cNvSpPr/>
          <p:nvPr/>
        </p:nvSpPr>
        <p:spPr>
          <a:xfrm>
            <a:off x="2743910" y="4374618"/>
            <a:ext cx="6267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div</a:t>
            </a:r>
            <a:r>
              <a:rPr lang="en-US" dirty="0"/>
              <a:t>[</a:t>
            </a:r>
            <a:r>
              <a:rPr lang="en-US" dirty="0">
                <a:solidFill>
                  <a:srgbClr val="3366FF"/>
                </a:solidFill>
              </a:rPr>
              <a:t>id^</a:t>
            </a:r>
            <a:r>
              <a:rPr lang="en-US" dirty="0"/>
              <a:t>="</a:t>
            </a:r>
            <a:r>
              <a:rPr lang="en-US" dirty="0" smtClean="0">
                <a:solidFill>
                  <a:srgbClr val="FF0000"/>
                </a:solidFill>
              </a:rPr>
              <a:t>win</a:t>
            </a:r>
            <a:r>
              <a:rPr lang="en-US" dirty="0" smtClean="0"/>
              <a:t>”]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8" y="2047679"/>
            <a:ext cx="2030320" cy="15994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67948" y="4376174"/>
            <a:ext cx="1923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>
                <a:solidFill>
                  <a:srgbClr val="3366FF"/>
                </a:solidFill>
              </a:rPr>
              <a:t>id*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GROUPLET</a:t>
            </a:r>
            <a:r>
              <a:rPr lang="en-US" dirty="0"/>
              <a:t>"]</a:t>
            </a:r>
          </a:p>
        </p:txBody>
      </p:sp>
      <p:sp>
        <p:nvSpPr>
          <p:cNvPr id="7" name="Rectangle 6"/>
          <p:cNvSpPr/>
          <p:nvPr/>
        </p:nvSpPr>
        <p:spPr>
          <a:xfrm>
            <a:off x="2738508" y="4617835"/>
            <a:ext cx="6535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[</a:t>
            </a:r>
            <a:r>
              <a:rPr lang="en-US" dirty="0" err="1">
                <a:solidFill>
                  <a:srgbClr val="3366FF"/>
                </a:solidFill>
              </a:rPr>
              <a:t>onclick</a:t>
            </a:r>
            <a:r>
              <a:rPr lang="en-US" dirty="0">
                <a:solidFill>
                  <a:srgbClr val="3366FF"/>
                </a:solidFill>
              </a:rPr>
              <a:t>*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SNS_CUSTOMIZATIONS_NLD.SNS_SSENRL_CART.GBL</a:t>
            </a:r>
            <a:r>
              <a:rPr lang="en-US" dirty="0"/>
              <a:t>"]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9495" y="4877294"/>
            <a:ext cx="2452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 err="1">
                <a:solidFill>
                  <a:srgbClr val="3366FF"/>
                </a:solidFill>
              </a:rPr>
              <a:t>onclick</a:t>
            </a:r>
            <a:r>
              <a:rPr lang="en-US" dirty="0">
                <a:solidFill>
                  <a:srgbClr val="3366FF"/>
                </a:solidFill>
              </a:rPr>
              <a:t>*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LEI_V_SS=Y</a:t>
            </a:r>
            <a:r>
              <a:rPr lang="en-US" dirty="0"/>
              <a:t>"]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396" y="4095360"/>
            <a:ext cx="2661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If the div starts </a:t>
            </a:r>
            <a:r>
              <a:rPr lang="en-US" sz="1600" dirty="0" smtClean="0"/>
              <a:t>with “</a:t>
            </a:r>
            <a:r>
              <a:rPr lang="en-US" sz="1600" dirty="0"/>
              <a:t>win”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and </a:t>
            </a:r>
            <a:r>
              <a:rPr lang="en-US" sz="1600" dirty="0"/>
              <a:t>contains “GROUPLET</a:t>
            </a:r>
            <a:r>
              <a:rPr lang="en-US" sz="1600" dirty="0" smtClean="0"/>
              <a:t>” </a:t>
            </a:r>
            <a:br>
              <a:rPr lang="en-US" sz="1600" dirty="0" smtClean="0"/>
            </a:br>
            <a:r>
              <a:rPr lang="en-US" sz="1600" dirty="0" smtClean="0"/>
              <a:t>and the </a:t>
            </a:r>
            <a:r>
              <a:rPr lang="en-US" sz="1600" dirty="0" err="1" smtClean="0"/>
              <a:t>onclick</a:t>
            </a:r>
            <a:r>
              <a:rPr lang="en-US" sz="1600" dirty="0"/>
              <a:t> </a:t>
            </a:r>
            <a:r>
              <a:rPr lang="en-US" sz="1600" dirty="0" smtClean="0"/>
              <a:t>contains</a:t>
            </a:r>
            <a:br>
              <a:rPr lang="en-US" sz="1600" dirty="0" smtClean="0"/>
            </a:br>
            <a:r>
              <a:rPr lang="en-US" sz="1600" dirty="0" smtClean="0"/>
              <a:t>“SNS_CUSTOMIZATION..GBL”</a:t>
            </a:r>
            <a:br>
              <a:rPr lang="en-US" sz="1600" dirty="0" smtClean="0"/>
            </a:br>
            <a:r>
              <a:rPr lang="en-US" sz="1600" dirty="0" smtClean="0"/>
              <a:t>and also LEI_V_SS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2841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8242220" cy="1499616"/>
          </a:xfrm>
        </p:spPr>
        <p:txBody>
          <a:bodyPr/>
          <a:lstStyle/>
          <a:p>
            <a:r>
              <a:rPr lang="en-US" dirty="0" smtClean="0"/>
              <a:t>The HTML of each tile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Step4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41996" y="1976926"/>
            <a:ext cx="6303728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&lt;div id</a:t>
            </a:r>
            <a:r>
              <a:rPr lang="en-US" dirty="0"/>
              <a:t>="</a:t>
            </a:r>
            <a:r>
              <a:rPr lang="en-US" b="1" dirty="0">
                <a:solidFill>
                  <a:srgbClr val="FF0000"/>
                </a:solidFill>
              </a:rPr>
              <a:t>win</a:t>
            </a:r>
            <a:r>
              <a:rPr lang="en-US" dirty="0"/>
              <a:t>0divPTNUI_LAND_REC_</a:t>
            </a:r>
            <a:r>
              <a:rPr lang="en-US" b="1" dirty="0">
                <a:solidFill>
                  <a:srgbClr val="FF0000"/>
                </a:solidFill>
              </a:rPr>
              <a:t>GROUPLET</a:t>
            </a:r>
            <a:r>
              <a:rPr lang="en-US" dirty="0"/>
              <a:t>$25" </a:t>
            </a:r>
          </a:p>
          <a:p>
            <a:r>
              <a:rPr lang="en-US" dirty="0">
                <a:solidFill>
                  <a:srgbClr val="3366FF"/>
                </a:solidFill>
              </a:rPr>
              <a:t>class</a:t>
            </a:r>
            <a:r>
              <a:rPr lang="en-US" dirty="0"/>
              <a:t>="</a:t>
            </a:r>
            <a:r>
              <a:rPr lang="en-US" b="1" dirty="0" err="1">
                <a:solidFill>
                  <a:srgbClr val="FF0000"/>
                </a:solidFill>
              </a:rPr>
              <a:t>ps_box</a:t>
            </a:r>
            <a:r>
              <a:rPr lang="en-US" b="1" dirty="0">
                <a:solidFill>
                  <a:srgbClr val="FF0000"/>
                </a:solidFill>
              </a:rPr>
              <a:t>-group </a:t>
            </a:r>
            <a:r>
              <a:rPr lang="en-US" b="1" dirty="0" err="1">
                <a:solidFill>
                  <a:srgbClr val="FF0000"/>
                </a:solidFill>
              </a:rPr>
              <a:t>psc_layout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psc_rowact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nuilp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"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tabindex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="0"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rgbClr val="3366FF"/>
                </a:solidFill>
              </a:rPr>
              <a:t>onclick</a:t>
            </a:r>
            <a:r>
              <a:rPr lang="en-US" dirty="0"/>
              <a:t>="</a:t>
            </a:r>
            <a:r>
              <a:rPr lang="en-US" dirty="0" err="1">
                <a:solidFill>
                  <a:srgbClr val="000000"/>
                </a:solidFill>
              </a:rPr>
              <a:t>javascript:LaunchURL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this,'http</a:t>
            </a:r>
            <a:r>
              <a:rPr lang="en-US" dirty="0">
                <a:solidFill>
                  <a:srgbClr val="000000"/>
                </a:solidFill>
              </a:rPr>
              <a:t>://cs92dmo.cy2.nl:8000/</a:t>
            </a:r>
            <a:r>
              <a:rPr lang="en-US" dirty="0" err="1">
                <a:solidFill>
                  <a:srgbClr val="000000"/>
                </a:solidFill>
              </a:rPr>
              <a:t>psp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ps_newwin</a:t>
            </a:r>
            <a:r>
              <a:rPr lang="en-US" dirty="0">
                <a:solidFill>
                  <a:srgbClr val="000000"/>
                </a:solidFill>
              </a:rPr>
              <a:t>/EMPLOYEE/SA/c/</a:t>
            </a:r>
            <a:r>
              <a:rPr lang="en-US" b="1" dirty="0" err="1">
                <a:solidFill>
                  <a:srgbClr val="FF0000"/>
                </a:solidFill>
              </a:rPr>
              <a:t>SNS_CUSTOMIZATIONS_NLD.SNS_SSENRL_CART.GBL</a:t>
            </a:r>
            <a:r>
              <a:rPr lang="en-US" dirty="0" err="1">
                <a:solidFill>
                  <a:srgbClr val="000000"/>
                </a:solidFill>
              </a:rPr>
              <a:t>?Page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err="1">
                <a:solidFill>
                  <a:srgbClr val="000000"/>
                </a:solidFill>
              </a:rPr>
              <a:t>SNS_SSS_ENRL_METH&amp;amp;Action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err="1">
                <a:solidFill>
                  <a:srgbClr val="000000"/>
                </a:solidFill>
              </a:rPr>
              <a:t>A&amp;amp;</a:t>
            </a:r>
            <a:r>
              <a:rPr lang="en-US" b="1" dirty="0" err="1">
                <a:solidFill>
                  <a:srgbClr val="FF0000"/>
                </a:solidFill>
              </a:rPr>
              <a:t>LEI_V_SS</a:t>
            </a:r>
            <a:r>
              <a:rPr lang="en-US" b="1" dirty="0">
                <a:solidFill>
                  <a:srgbClr val="FF0000"/>
                </a:solidFill>
              </a:rPr>
              <a:t>=</a:t>
            </a:r>
            <a:r>
              <a:rPr lang="en-US" b="1" dirty="0" smtClean="0">
                <a:solidFill>
                  <a:srgbClr val="FF0000"/>
                </a:solidFill>
              </a:rPr>
              <a:t>Y</a:t>
            </a:r>
            <a:r>
              <a:rPr lang="en-US" dirty="0" smtClean="0">
                <a:solidFill>
                  <a:srgbClr val="000000"/>
                </a:solidFill>
              </a:rPr>
              <a:t>”</a:t>
            </a:r>
          </a:p>
          <a:p>
            <a:r>
              <a:rPr lang="en-US" dirty="0">
                <a:solidFill>
                  <a:srgbClr val="3366FF"/>
                </a:solidFill>
              </a:rPr>
              <a:t>&lt;/div&gt;</a:t>
            </a:r>
          </a:p>
        </p:txBody>
      </p:sp>
      <p:sp>
        <p:nvSpPr>
          <p:cNvPr id="5" name="Rectangle 4"/>
          <p:cNvSpPr/>
          <p:nvPr/>
        </p:nvSpPr>
        <p:spPr>
          <a:xfrm>
            <a:off x="2735270" y="4374618"/>
            <a:ext cx="6267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div</a:t>
            </a:r>
            <a:r>
              <a:rPr lang="en-US" dirty="0"/>
              <a:t>[</a:t>
            </a:r>
            <a:r>
              <a:rPr lang="en-US" dirty="0">
                <a:solidFill>
                  <a:srgbClr val="3366FF"/>
                </a:solidFill>
              </a:rPr>
              <a:t>id^</a:t>
            </a:r>
            <a:r>
              <a:rPr lang="en-US" dirty="0"/>
              <a:t>="</a:t>
            </a:r>
            <a:r>
              <a:rPr lang="en-US" dirty="0" smtClean="0">
                <a:solidFill>
                  <a:srgbClr val="FF0000"/>
                </a:solidFill>
              </a:rPr>
              <a:t>win</a:t>
            </a:r>
            <a:r>
              <a:rPr lang="en-US" dirty="0" smtClean="0"/>
              <a:t>”]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8" y="2047679"/>
            <a:ext cx="2030320" cy="15994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59308" y="4376174"/>
            <a:ext cx="1923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>
                <a:solidFill>
                  <a:srgbClr val="3366FF"/>
                </a:solidFill>
              </a:rPr>
              <a:t>id*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GROUPLET</a:t>
            </a:r>
            <a:r>
              <a:rPr lang="en-US" dirty="0"/>
              <a:t>"]</a:t>
            </a:r>
          </a:p>
        </p:txBody>
      </p:sp>
      <p:sp>
        <p:nvSpPr>
          <p:cNvPr id="7" name="Rectangle 6"/>
          <p:cNvSpPr/>
          <p:nvPr/>
        </p:nvSpPr>
        <p:spPr>
          <a:xfrm>
            <a:off x="2738508" y="4617835"/>
            <a:ext cx="6535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[</a:t>
            </a:r>
            <a:r>
              <a:rPr lang="en-US" dirty="0" err="1">
                <a:solidFill>
                  <a:srgbClr val="3366FF"/>
                </a:solidFill>
              </a:rPr>
              <a:t>onclick</a:t>
            </a:r>
            <a:r>
              <a:rPr lang="en-US" dirty="0">
                <a:solidFill>
                  <a:srgbClr val="3366FF"/>
                </a:solidFill>
              </a:rPr>
              <a:t>*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SNS_CUSTOMIZATIONS_NLD.SNS_SSENRL_CART.GBL</a:t>
            </a:r>
            <a:r>
              <a:rPr lang="en-US" dirty="0"/>
              <a:t>"]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0855" y="4877294"/>
            <a:ext cx="2452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 err="1">
                <a:solidFill>
                  <a:srgbClr val="3366FF"/>
                </a:solidFill>
              </a:rPr>
              <a:t>onclick</a:t>
            </a:r>
            <a:r>
              <a:rPr lang="en-US" dirty="0">
                <a:solidFill>
                  <a:srgbClr val="3366FF"/>
                </a:solidFill>
              </a:rPr>
              <a:t>*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LEI_V_SS=Y</a:t>
            </a:r>
            <a:r>
              <a:rPr lang="en-US" dirty="0"/>
              <a:t>"]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66552" y="5136494"/>
            <a:ext cx="3023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.</a:t>
            </a:r>
            <a:r>
              <a:rPr lang="en-US" dirty="0" err="1">
                <a:solidFill>
                  <a:srgbClr val="FF0000"/>
                </a:solidFill>
              </a:rPr>
              <a:t>ps_box-group.psc_layout.nuilp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396" y="4095360"/>
            <a:ext cx="26610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If the div starts </a:t>
            </a:r>
            <a:r>
              <a:rPr lang="en-US" sz="1600" dirty="0" smtClean="0"/>
              <a:t>with “</a:t>
            </a:r>
            <a:r>
              <a:rPr lang="en-US" sz="1600" dirty="0"/>
              <a:t>win”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and </a:t>
            </a:r>
            <a:r>
              <a:rPr lang="en-US" sz="1600" dirty="0"/>
              <a:t>contains “GROUPLET</a:t>
            </a:r>
            <a:r>
              <a:rPr lang="en-US" sz="1600" dirty="0" smtClean="0"/>
              <a:t>” </a:t>
            </a:r>
            <a:br>
              <a:rPr lang="en-US" sz="1600" dirty="0" smtClean="0"/>
            </a:br>
            <a:r>
              <a:rPr lang="en-US" sz="1600" dirty="0" smtClean="0"/>
              <a:t>and the </a:t>
            </a:r>
            <a:r>
              <a:rPr lang="en-US" sz="1600" dirty="0" err="1" smtClean="0"/>
              <a:t>onclick</a:t>
            </a:r>
            <a:r>
              <a:rPr lang="en-US" sz="1600" dirty="0"/>
              <a:t> </a:t>
            </a:r>
            <a:r>
              <a:rPr lang="en-US" sz="1600" dirty="0" smtClean="0"/>
              <a:t>contains</a:t>
            </a:r>
            <a:br>
              <a:rPr lang="en-US" sz="1600" dirty="0" smtClean="0"/>
            </a:br>
            <a:r>
              <a:rPr lang="en-US" sz="1600" dirty="0" smtClean="0"/>
              <a:t>“SNS_CUSTOMIZATION..GBL”</a:t>
            </a:r>
            <a:br>
              <a:rPr lang="en-US" sz="1600" dirty="0" smtClean="0"/>
            </a:br>
            <a:r>
              <a:rPr lang="en-US" sz="1600" dirty="0" smtClean="0"/>
              <a:t>and also LEI_V_SS</a:t>
            </a:r>
            <a:br>
              <a:rPr lang="en-US" sz="1600" dirty="0" smtClean="0"/>
            </a:br>
            <a:r>
              <a:rPr lang="en-US" sz="1600" dirty="0" smtClean="0"/>
              <a:t>and the class attributes are:</a:t>
            </a:r>
            <a:br>
              <a:rPr lang="en-US" sz="1600" dirty="0" smtClean="0"/>
            </a:br>
            <a:r>
              <a:rPr lang="en-US" sz="1600" dirty="0" err="1" smtClean="0"/>
              <a:t>ps_box</a:t>
            </a:r>
            <a:r>
              <a:rPr lang="en-US" sz="1600" dirty="0" smtClean="0"/>
              <a:t>-group, </a:t>
            </a:r>
            <a:r>
              <a:rPr lang="en-US" sz="1600" dirty="0" err="1" smtClean="0"/>
              <a:t>psc_layout</a:t>
            </a:r>
            <a:r>
              <a:rPr lang="en-US" sz="1600" dirty="0" smtClean="0"/>
              <a:t>, </a:t>
            </a:r>
            <a:r>
              <a:rPr lang="en-US" sz="1600" dirty="0" err="1" smtClean="0"/>
              <a:t>nuilp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4886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8242220" cy="1499616"/>
          </a:xfrm>
        </p:spPr>
        <p:txBody>
          <a:bodyPr/>
          <a:lstStyle/>
          <a:p>
            <a:r>
              <a:rPr lang="en-US" dirty="0" smtClean="0"/>
              <a:t>The HTML of each tile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Step4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42005" y="1976926"/>
            <a:ext cx="6303728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&lt;div id</a:t>
            </a:r>
            <a:r>
              <a:rPr lang="en-US" dirty="0"/>
              <a:t>="</a:t>
            </a:r>
            <a:r>
              <a:rPr lang="en-US" b="1" dirty="0">
                <a:solidFill>
                  <a:srgbClr val="FF0000"/>
                </a:solidFill>
              </a:rPr>
              <a:t>win</a:t>
            </a:r>
            <a:r>
              <a:rPr lang="en-US" dirty="0"/>
              <a:t>0divPTNUI_LAND_REC_</a:t>
            </a:r>
            <a:r>
              <a:rPr lang="en-US" b="1" dirty="0">
                <a:solidFill>
                  <a:srgbClr val="FF0000"/>
                </a:solidFill>
              </a:rPr>
              <a:t>GROUPLET</a:t>
            </a:r>
            <a:r>
              <a:rPr lang="en-US" dirty="0"/>
              <a:t>$25" </a:t>
            </a:r>
          </a:p>
          <a:p>
            <a:r>
              <a:rPr lang="en-US" dirty="0">
                <a:solidFill>
                  <a:srgbClr val="3366FF"/>
                </a:solidFill>
              </a:rPr>
              <a:t>class</a:t>
            </a:r>
            <a:r>
              <a:rPr lang="en-US" dirty="0"/>
              <a:t>="</a:t>
            </a:r>
            <a:r>
              <a:rPr lang="en-US" b="1" dirty="0" err="1">
                <a:solidFill>
                  <a:srgbClr val="FF0000"/>
                </a:solidFill>
              </a:rPr>
              <a:t>ps_box</a:t>
            </a:r>
            <a:r>
              <a:rPr lang="en-US" b="1" dirty="0">
                <a:solidFill>
                  <a:srgbClr val="FF0000"/>
                </a:solidFill>
              </a:rPr>
              <a:t>-group </a:t>
            </a:r>
            <a:r>
              <a:rPr lang="en-US" b="1" dirty="0" err="1">
                <a:solidFill>
                  <a:srgbClr val="FF0000"/>
                </a:solidFill>
              </a:rPr>
              <a:t>psc_layout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psc_rowact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nuilp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"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tabindex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="0"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rgbClr val="3366FF"/>
                </a:solidFill>
              </a:rPr>
              <a:t>onclick</a:t>
            </a:r>
            <a:r>
              <a:rPr lang="en-US" dirty="0"/>
              <a:t>="</a:t>
            </a:r>
            <a:r>
              <a:rPr lang="en-US" dirty="0" err="1">
                <a:solidFill>
                  <a:srgbClr val="000000"/>
                </a:solidFill>
              </a:rPr>
              <a:t>javascript:LaunchURL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this,'http</a:t>
            </a:r>
            <a:r>
              <a:rPr lang="en-US" dirty="0">
                <a:solidFill>
                  <a:srgbClr val="000000"/>
                </a:solidFill>
              </a:rPr>
              <a:t>://cs92dmo.cy2.nl:8000/</a:t>
            </a:r>
            <a:r>
              <a:rPr lang="en-US" dirty="0" err="1">
                <a:solidFill>
                  <a:srgbClr val="000000"/>
                </a:solidFill>
              </a:rPr>
              <a:t>psp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ps_newwin</a:t>
            </a:r>
            <a:r>
              <a:rPr lang="en-US" dirty="0">
                <a:solidFill>
                  <a:srgbClr val="000000"/>
                </a:solidFill>
              </a:rPr>
              <a:t>/EMPLOYEE/SA/c/</a:t>
            </a:r>
            <a:r>
              <a:rPr lang="en-US" b="1" dirty="0" err="1">
                <a:solidFill>
                  <a:srgbClr val="FF0000"/>
                </a:solidFill>
              </a:rPr>
              <a:t>SNS_CUSTOMIZATIONS_NLD.SNS_SSENRL_CART.GBL</a:t>
            </a:r>
            <a:r>
              <a:rPr lang="en-US" dirty="0" err="1">
                <a:solidFill>
                  <a:srgbClr val="000000"/>
                </a:solidFill>
              </a:rPr>
              <a:t>?Page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err="1">
                <a:solidFill>
                  <a:srgbClr val="000000"/>
                </a:solidFill>
              </a:rPr>
              <a:t>SNS_SSS_ENRL_METH&amp;amp;Action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err="1">
                <a:solidFill>
                  <a:srgbClr val="000000"/>
                </a:solidFill>
              </a:rPr>
              <a:t>A&amp;amp;</a:t>
            </a:r>
            <a:r>
              <a:rPr lang="en-US" b="1" dirty="0" err="1">
                <a:solidFill>
                  <a:srgbClr val="FF0000"/>
                </a:solidFill>
              </a:rPr>
              <a:t>LEI_V_SS</a:t>
            </a:r>
            <a:r>
              <a:rPr lang="en-US" b="1" dirty="0">
                <a:solidFill>
                  <a:srgbClr val="FF0000"/>
                </a:solidFill>
              </a:rPr>
              <a:t>=</a:t>
            </a:r>
            <a:r>
              <a:rPr lang="en-US" b="1" dirty="0" smtClean="0">
                <a:solidFill>
                  <a:srgbClr val="FF0000"/>
                </a:solidFill>
              </a:rPr>
              <a:t>Y</a:t>
            </a:r>
            <a:r>
              <a:rPr lang="en-US" dirty="0" smtClean="0">
                <a:solidFill>
                  <a:srgbClr val="000000"/>
                </a:solidFill>
              </a:rPr>
              <a:t>”</a:t>
            </a:r>
          </a:p>
          <a:p>
            <a:r>
              <a:rPr lang="en-US" dirty="0">
                <a:solidFill>
                  <a:srgbClr val="3366FF"/>
                </a:solidFill>
              </a:rPr>
              <a:t>&lt;/div&gt;</a:t>
            </a:r>
          </a:p>
        </p:txBody>
      </p:sp>
      <p:sp>
        <p:nvSpPr>
          <p:cNvPr id="5" name="Rectangle 4"/>
          <p:cNvSpPr/>
          <p:nvPr/>
        </p:nvSpPr>
        <p:spPr>
          <a:xfrm>
            <a:off x="2735270" y="4374618"/>
            <a:ext cx="6267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div</a:t>
            </a:r>
            <a:r>
              <a:rPr lang="en-US" dirty="0"/>
              <a:t>[</a:t>
            </a:r>
            <a:r>
              <a:rPr lang="en-US" dirty="0">
                <a:solidFill>
                  <a:srgbClr val="3366FF"/>
                </a:solidFill>
              </a:rPr>
              <a:t>id^</a:t>
            </a:r>
            <a:r>
              <a:rPr lang="en-US" dirty="0"/>
              <a:t>="</a:t>
            </a:r>
            <a:r>
              <a:rPr lang="en-US" dirty="0" smtClean="0">
                <a:solidFill>
                  <a:srgbClr val="FF0000"/>
                </a:solidFill>
              </a:rPr>
              <a:t>win</a:t>
            </a:r>
            <a:r>
              <a:rPr lang="en-US" dirty="0" smtClean="0"/>
              <a:t>”]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8" y="2047679"/>
            <a:ext cx="2030320" cy="15994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59308" y="4376174"/>
            <a:ext cx="1923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>
                <a:solidFill>
                  <a:srgbClr val="3366FF"/>
                </a:solidFill>
              </a:rPr>
              <a:t>id*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GROUPLET</a:t>
            </a:r>
            <a:r>
              <a:rPr lang="en-US" dirty="0"/>
              <a:t>"]</a:t>
            </a:r>
          </a:p>
        </p:txBody>
      </p:sp>
      <p:sp>
        <p:nvSpPr>
          <p:cNvPr id="7" name="Rectangle 6"/>
          <p:cNvSpPr/>
          <p:nvPr/>
        </p:nvSpPr>
        <p:spPr>
          <a:xfrm>
            <a:off x="2738508" y="4617835"/>
            <a:ext cx="6535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[</a:t>
            </a:r>
            <a:r>
              <a:rPr lang="en-US" dirty="0" err="1">
                <a:solidFill>
                  <a:srgbClr val="3366FF"/>
                </a:solidFill>
              </a:rPr>
              <a:t>onclick</a:t>
            </a:r>
            <a:r>
              <a:rPr lang="en-US" dirty="0">
                <a:solidFill>
                  <a:srgbClr val="3366FF"/>
                </a:solidFill>
              </a:rPr>
              <a:t>*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SNS_CUSTOMIZATIONS_NLD.SNS_SSENRL_CART.GBL</a:t>
            </a:r>
            <a:r>
              <a:rPr lang="en-US" dirty="0"/>
              <a:t>"]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0855" y="4877294"/>
            <a:ext cx="2452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 err="1">
                <a:solidFill>
                  <a:srgbClr val="3366FF"/>
                </a:solidFill>
              </a:rPr>
              <a:t>onclick</a:t>
            </a:r>
            <a:r>
              <a:rPr lang="en-US" dirty="0">
                <a:solidFill>
                  <a:srgbClr val="3366FF"/>
                </a:solidFill>
              </a:rPr>
              <a:t>*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LEI_V_SS=Y</a:t>
            </a:r>
            <a:r>
              <a:rPr lang="en-US" dirty="0"/>
              <a:t>"]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66552" y="5136494"/>
            <a:ext cx="3023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.</a:t>
            </a:r>
            <a:r>
              <a:rPr lang="en-US" dirty="0" err="1">
                <a:solidFill>
                  <a:srgbClr val="FF0000"/>
                </a:solidFill>
              </a:rPr>
              <a:t>ps_box-group.psc_layout.nuilp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795748" y="541245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{</a:t>
            </a:r>
          </a:p>
          <a:p>
            <a:r>
              <a:rPr lang="en-US" dirty="0"/>
              <a:t>  background:#b02079;</a:t>
            </a:r>
          </a:p>
          <a:p>
            <a:r>
              <a:rPr lang="en-US" dirty="0"/>
              <a:t>}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396" y="4095360"/>
            <a:ext cx="26610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If</a:t>
            </a:r>
            <a:r>
              <a:rPr lang="en-US" sz="1600" dirty="0"/>
              <a:t> the div starts </a:t>
            </a:r>
            <a:r>
              <a:rPr lang="en-US" sz="1600" dirty="0" smtClean="0"/>
              <a:t>with “</a:t>
            </a:r>
            <a:r>
              <a:rPr lang="en-US" sz="1600" dirty="0"/>
              <a:t>win”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and </a:t>
            </a:r>
            <a:r>
              <a:rPr lang="en-US" sz="1600" dirty="0"/>
              <a:t>contains “GROUPLET</a:t>
            </a:r>
            <a:r>
              <a:rPr lang="en-US" sz="1600" dirty="0" smtClean="0"/>
              <a:t>” </a:t>
            </a:r>
            <a:br>
              <a:rPr lang="en-US" sz="1600" dirty="0" smtClean="0"/>
            </a:br>
            <a:r>
              <a:rPr lang="en-US" sz="1600" dirty="0" smtClean="0"/>
              <a:t>and the </a:t>
            </a:r>
            <a:r>
              <a:rPr lang="en-US" sz="1600" dirty="0" err="1" smtClean="0"/>
              <a:t>onclick</a:t>
            </a:r>
            <a:r>
              <a:rPr lang="en-US" sz="1600" dirty="0"/>
              <a:t> </a:t>
            </a:r>
            <a:r>
              <a:rPr lang="en-US" sz="1600" dirty="0" smtClean="0"/>
              <a:t>contains</a:t>
            </a:r>
            <a:br>
              <a:rPr lang="en-US" sz="1600" dirty="0" smtClean="0"/>
            </a:br>
            <a:r>
              <a:rPr lang="en-US" sz="1600" dirty="0" smtClean="0"/>
              <a:t>“SNS_CUSTOMIZATION..GBL”</a:t>
            </a:r>
            <a:br>
              <a:rPr lang="en-US" sz="1600" dirty="0" smtClean="0"/>
            </a:br>
            <a:r>
              <a:rPr lang="en-US" sz="1600" dirty="0" smtClean="0"/>
              <a:t>and also LEI_V_SS</a:t>
            </a:r>
            <a:br>
              <a:rPr lang="en-US" sz="1600" dirty="0" smtClean="0"/>
            </a:br>
            <a:r>
              <a:rPr lang="en-US" sz="1600" dirty="0" smtClean="0"/>
              <a:t>and the class attributes are:</a:t>
            </a:r>
            <a:br>
              <a:rPr lang="en-US" sz="1600" dirty="0" smtClean="0"/>
            </a:br>
            <a:r>
              <a:rPr lang="en-US" sz="1600" dirty="0" err="1" smtClean="0"/>
              <a:t>ps_box</a:t>
            </a:r>
            <a:r>
              <a:rPr lang="en-US" sz="1600" dirty="0" smtClean="0"/>
              <a:t>-group, </a:t>
            </a:r>
            <a:r>
              <a:rPr lang="en-US" sz="1600" dirty="0" err="1" smtClean="0"/>
              <a:t>psc_layout</a:t>
            </a:r>
            <a:r>
              <a:rPr lang="en-US" sz="1600" dirty="0" smtClean="0"/>
              <a:t>, </a:t>
            </a:r>
            <a:r>
              <a:rPr lang="en-US" sz="1600" dirty="0" err="1" smtClean="0"/>
              <a:t>nuilp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b="1" dirty="0" smtClean="0"/>
              <a:t>Then</a:t>
            </a:r>
            <a:r>
              <a:rPr lang="en-US" sz="1600" dirty="0" smtClean="0"/>
              <a:t> set the background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88213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8242220" cy="1499616"/>
          </a:xfrm>
        </p:spPr>
        <p:txBody>
          <a:bodyPr/>
          <a:lstStyle/>
          <a:p>
            <a:r>
              <a:rPr lang="en-US" dirty="0" smtClean="0"/>
              <a:t>The HTML of each tile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Step4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42005" y="1976926"/>
            <a:ext cx="6303728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&lt;div id</a:t>
            </a:r>
            <a:r>
              <a:rPr lang="en-US" dirty="0"/>
              <a:t>="</a:t>
            </a:r>
            <a:r>
              <a:rPr lang="en-US" b="1" dirty="0">
                <a:solidFill>
                  <a:srgbClr val="FF0000"/>
                </a:solidFill>
              </a:rPr>
              <a:t>win</a:t>
            </a:r>
            <a:r>
              <a:rPr lang="en-US" dirty="0"/>
              <a:t>0divPTNUI_LAND_REC_</a:t>
            </a:r>
            <a:r>
              <a:rPr lang="en-US" b="1" dirty="0">
                <a:solidFill>
                  <a:srgbClr val="FF0000"/>
                </a:solidFill>
              </a:rPr>
              <a:t>GROUPLET</a:t>
            </a:r>
            <a:r>
              <a:rPr lang="en-US" dirty="0"/>
              <a:t>$25" </a:t>
            </a:r>
          </a:p>
          <a:p>
            <a:r>
              <a:rPr lang="en-US" dirty="0">
                <a:solidFill>
                  <a:srgbClr val="3366FF"/>
                </a:solidFill>
              </a:rPr>
              <a:t>class</a:t>
            </a:r>
            <a:r>
              <a:rPr lang="en-US" dirty="0"/>
              <a:t>="</a:t>
            </a:r>
            <a:r>
              <a:rPr lang="en-US" b="1" dirty="0" err="1">
                <a:solidFill>
                  <a:srgbClr val="FF0000"/>
                </a:solidFill>
              </a:rPr>
              <a:t>ps_box</a:t>
            </a:r>
            <a:r>
              <a:rPr lang="en-US" b="1" dirty="0">
                <a:solidFill>
                  <a:srgbClr val="FF0000"/>
                </a:solidFill>
              </a:rPr>
              <a:t>-group </a:t>
            </a:r>
            <a:r>
              <a:rPr lang="en-US" b="1" dirty="0" err="1">
                <a:solidFill>
                  <a:srgbClr val="FF0000"/>
                </a:solidFill>
              </a:rPr>
              <a:t>psc_layout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psc_rowact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nuilp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"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tabindex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="0"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rgbClr val="3366FF"/>
                </a:solidFill>
              </a:rPr>
              <a:t>onclick</a:t>
            </a:r>
            <a:r>
              <a:rPr lang="en-US" dirty="0"/>
              <a:t>="</a:t>
            </a:r>
            <a:r>
              <a:rPr lang="en-US" dirty="0" err="1">
                <a:solidFill>
                  <a:srgbClr val="000000"/>
                </a:solidFill>
              </a:rPr>
              <a:t>javascript:LaunchURL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this,'http</a:t>
            </a:r>
            <a:r>
              <a:rPr lang="en-US" dirty="0">
                <a:solidFill>
                  <a:srgbClr val="000000"/>
                </a:solidFill>
              </a:rPr>
              <a:t>://cs92dmo.cy2.nl:8000/</a:t>
            </a:r>
            <a:r>
              <a:rPr lang="en-US" dirty="0" err="1">
                <a:solidFill>
                  <a:srgbClr val="000000"/>
                </a:solidFill>
              </a:rPr>
              <a:t>psp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ps_newwin</a:t>
            </a:r>
            <a:r>
              <a:rPr lang="en-US" dirty="0">
                <a:solidFill>
                  <a:srgbClr val="000000"/>
                </a:solidFill>
              </a:rPr>
              <a:t>/EMPLOYEE/SA/c/</a:t>
            </a:r>
            <a:r>
              <a:rPr lang="en-US" b="1" dirty="0" err="1">
                <a:solidFill>
                  <a:srgbClr val="FF0000"/>
                </a:solidFill>
              </a:rPr>
              <a:t>SNS_CUSTOMIZATIONS_NLD.SNS_SSENRL_CART.GBL</a:t>
            </a:r>
            <a:r>
              <a:rPr lang="en-US" dirty="0" err="1">
                <a:solidFill>
                  <a:srgbClr val="000000"/>
                </a:solidFill>
              </a:rPr>
              <a:t>?Page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err="1">
                <a:solidFill>
                  <a:srgbClr val="000000"/>
                </a:solidFill>
              </a:rPr>
              <a:t>SNS_SSS_ENRL_METH&amp;amp;Action</a:t>
            </a:r>
            <a:r>
              <a:rPr lang="en-US" dirty="0">
                <a:solidFill>
                  <a:srgbClr val="000000"/>
                </a:solidFill>
              </a:rPr>
              <a:t>=</a:t>
            </a:r>
            <a:r>
              <a:rPr lang="en-US" dirty="0" err="1">
                <a:solidFill>
                  <a:srgbClr val="000000"/>
                </a:solidFill>
              </a:rPr>
              <a:t>A&amp;amp;</a:t>
            </a:r>
            <a:r>
              <a:rPr lang="en-US" b="1" dirty="0" err="1">
                <a:solidFill>
                  <a:srgbClr val="FF0000"/>
                </a:solidFill>
              </a:rPr>
              <a:t>LEI_V_SS</a:t>
            </a:r>
            <a:r>
              <a:rPr lang="en-US" b="1" dirty="0">
                <a:solidFill>
                  <a:srgbClr val="FF0000"/>
                </a:solidFill>
              </a:rPr>
              <a:t>=</a:t>
            </a:r>
            <a:r>
              <a:rPr lang="en-US" b="1" dirty="0" smtClean="0">
                <a:solidFill>
                  <a:srgbClr val="FF0000"/>
                </a:solidFill>
              </a:rPr>
              <a:t>Y</a:t>
            </a:r>
            <a:r>
              <a:rPr lang="en-US" dirty="0" smtClean="0">
                <a:solidFill>
                  <a:srgbClr val="000000"/>
                </a:solidFill>
              </a:rPr>
              <a:t>”</a:t>
            </a:r>
          </a:p>
          <a:p>
            <a:r>
              <a:rPr lang="en-US" dirty="0">
                <a:solidFill>
                  <a:srgbClr val="3366FF"/>
                </a:solidFill>
              </a:rPr>
              <a:t>&lt;/div&gt;</a:t>
            </a:r>
          </a:p>
        </p:txBody>
      </p:sp>
      <p:sp>
        <p:nvSpPr>
          <p:cNvPr id="5" name="Rectangle 4"/>
          <p:cNvSpPr/>
          <p:nvPr/>
        </p:nvSpPr>
        <p:spPr>
          <a:xfrm>
            <a:off x="2735270" y="4374618"/>
            <a:ext cx="6267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div</a:t>
            </a:r>
            <a:r>
              <a:rPr lang="en-US" dirty="0"/>
              <a:t>[</a:t>
            </a:r>
            <a:r>
              <a:rPr lang="en-US" dirty="0">
                <a:solidFill>
                  <a:srgbClr val="3366FF"/>
                </a:solidFill>
              </a:rPr>
              <a:t>id^</a:t>
            </a:r>
            <a:r>
              <a:rPr lang="en-US" dirty="0"/>
              <a:t>="</a:t>
            </a:r>
            <a:r>
              <a:rPr lang="en-US" dirty="0" smtClean="0">
                <a:solidFill>
                  <a:srgbClr val="FF0000"/>
                </a:solidFill>
              </a:rPr>
              <a:t>win</a:t>
            </a:r>
            <a:r>
              <a:rPr lang="en-US" dirty="0" smtClean="0"/>
              <a:t>”]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8" y="2047679"/>
            <a:ext cx="2030320" cy="15994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59308" y="4376174"/>
            <a:ext cx="1923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>
                <a:solidFill>
                  <a:srgbClr val="3366FF"/>
                </a:solidFill>
              </a:rPr>
              <a:t>id*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GROUPLET</a:t>
            </a:r>
            <a:r>
              <a:rPr lang="en-US" dirty="0"/>
              <a:t>"]</a:t>
            </a:r>
          </a:p>
        </p:txBody>
      </p:sp>
      <p:sp>
        <p:nvSpPr>
          <p:cNvPr id="7" name="Rectangle 6"/>
          <p:cNvSpPr/>
          <p:nvPr/>
        </p:nvSpPr>
        <p:spPr>
          <a:xfrm>
            <a:off x="2738508" y="4617835"/>
            <a:ext cx="6535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[</a:t>
            </a:r>
            <a:r>
              <a:rPr lang="en-US" dirty="0" err="1">
                <a:solidFill>
                  <a:srgbClr val="3366FF"/>
                </a:solidFill>
              </a:rPr>
              <a:t>onclick</a:t>
            </a:r>
            <a:r>
              <a:rPr lang="en-US" dirty="0">
                <a:solidFill>
                  <a:srgbClr val="3366FF"/>
                </a:solidFill>
              </a:rPr>
              <a:t>*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SNS_CUSTOMIZATIONS_NLD.SNS_SSENRL_CART.GBL</a:t>
            </a:r>
            <a:r>
              <a:rPr lang="en-US" dirty="0"/>
              <a:t>"]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0855" y="4877294"/>
            <a:ext cx="2452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 err="1">
                <a:solidFill>
                  <a:srgbClr val="3366FF"/>
                </a:solidFill>
              </a:rPr>
              <a:t>onclick</a:t>
            </a:r>
            <a:r>
              <a:rPr lang="en-US" dirty="0">
                <a:solidFill>
                  <a:srgbClr val="3366FF"/>
                </a:solidFill>
              </a:rPr>
              <a:t>*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LEI_V_SS=Y</a:t>
            </a:r>
            <a:r>
              <a:rPr lang="en-US" dirty="0"/>
              <a:t>"]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66552" y="5136494"/>
            <a:ext cx="3023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.</a:t>
            </a:r>
            <a:r>
              <a:rPr lang="en-US" dirty="0" err="1">
                <a:solidFill>
                  <a:srgbClr val="FF0000"/>
                </a:solidFill>
              </a:rPr>
              <a:t>ps_box-group.psc_layout.nuilp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795748" y="541245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{</a:t>
            </a:r>
          </a:p>
          <a:p>
            <a:r>
              <a:rPr lang="en-US" dirty="0"/>
              <a:t>  background:#b02079;</a:t>
            </a:r>
          </a:p>
          <a:p>
            <a:r>
              <a:rPr lang="en-US" dirty="0"/>
              <a:t>}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396" y="4095360"/>
            <a:ext cx="26610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If</a:t>
            </a:r>
            <a:r>
              <a:rPr lang="en-US" sz="1600" dirty="0"/>
              <a:t> the div starts </a:t>
            </a:r>
            <a:r>
              <a:rPr lang="en-US" sz="1600" dirty="0" smtClean="0"/>
              <a:t>with “</a:t>
            </a:r>
            <a:r>
              <a:rPr lang="en-US" sz="1600" dirty="0"/>
              <a:t>win”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and </a:t>
            </a:r>
            <a:r>
              <a:rPr lang="en-US" sz="1600" dirty="0"/>
              <a:t>contains “GROUPLET</a:t>
            </a:r>
            <a:r>
              <a:rPr lang="en-US" sz="1600" dirty="0" smtClean="0"/>
              <a:t>” </a:t>
            </a:r>
            <a:br>
              <a:rPr lang="en-US" sz="1600" dirty="0" smtClean="0"/>
            </a:br>
            <a:r>
              <a:rPr lang="en-US" sz="1600" dirty="0" smtClean="0"/>
              <a:t>and the </a:t>
            </a:r>
            <a:r>
              <a:rPr lang="en-US" sz="1600" dirty="0" err="1" smtClean="0"/>
              <a:t>onclick</a:t>
            </a:r>
            <a:r>
              <a:rPr lang="en-US" sz="1600" dirty="0"/>
              <a:t> </a:t>
            </a:r>
            <a:r>
              <a:rPr lang="en-US" sz="1600" dirty="0" smtClean="0"/>
              <a:t>contains</a:t>
            </a:r>
            <a:br>
              <a:rPr lang="en-US" sz="1600" dirty="0" smtClean="0"/>
            </a:br>
            <a:r>
              <a:rPr lang="en-US" sz="1600" dirty="0" smtClean="0"/>
              <a:t>“SNS_CUSTOMIZATION..GBL”</a:t>
            </a:r>
            <a:br>
              <a:rPr lang="en-US" sz="1600" dirty="0" smtClean="0"/>
            </a:br>
            <a:r>
              <a:rPr lang="en-US" sz="1600" dirty="0" smtClean="0"/>
              <a:t>and also LEI_V_SS</a:t>
            </a:r>
            <a:br>
              <a:rPr lang="en-US" sz="1600" dirty="0" smtClean="0"/>
            </a:br>
            <a:r>
              <a:rPr lang="en-US" sz="1600" dirty="0" smtClean="0"/>
              <a:t>and the class attributes are:</a:t>
            </a:r>
            <a:br>
              <a:rPr lang="en-US" sz="1600" dirty="0" smtClean="0"/>
            </a:br>
            <a:r>
              <a:rPr lang="en-US" sz="1600" dirty="0" err="1" smtClean="0"/>
              <a:t>ps_box</a:t>
            </a:r>
            <a:r>
              <a:rPr lang="en-US" sz="1600" dirty="0" smtClean="0"/>
              <a:t>-group, </a:t>
            </a:r>
            <a:r>
              <a:rPr lang="en-US" sz="1600" dirty="0" err="1" smtClean="0"/>
              <a:t>psc_layout</a:t>
            </a:r>
            <a:r>
              <a:rPr lang="en-US" sz="1600" dirty="0" smtClean="0"/>
              <a:t>, </a:t>
            </a:r>
            <a:r>
              <a:rPr lang="en-US" sz="1600" dirty="0" err="1" smtClean="0"/>
              <a:t>nuilp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b="1" dirty="0" smtClean="0"/>
              <a:t>Then</a:t>
            </a:r>
            <a:r>
              <a:rPr lang="en-US" sz="1600" dirty="0" smtClean="0"/>
              <a:t> set the background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2661015" y="4224960"/>
            <a:ext cx="6376069" cy="2315520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68905" y="3853440"/>
            <a:ext cx="554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CSS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1239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9" descr="http://web.up.ac.za/images/UP_centenary_log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11" y="2762473"/>
            <a:ext cx="2571750" cy="676276"/>
          </a:xfrm>
          <a:prstGeom prst="rect">
            <a:avLst/>
          </a:prstGeom>
          <a:noFill/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Afbeelding 6" descr="http://www.cy2.nl/logo%20Alfa_nw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8856" y="1388419"/>
            <a:ext cx="21431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 descr="http://www.cy2.nl/logo%20ROCNY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609" y="5487782"/>
            <a:ext cx="19145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Afbeelding 11" descr="http://www.cy2.nl/images/deu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4163811"/>
            <a:ext cx="866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Afbeelding 17" descr="http://www.cy2.nl/logo_Universiteit_Antwerpen.jpe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8644" y="5027096"/>
            <a:ext cx="22288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Afbeelding 18" descr="http://www.cy2.nl/images/LogoSaNS-e-sm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92738" y="3832438"/>
            <a:ext cx="16192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Afbeelding 19" descr="http://www.cy2.nl/logo%20cambridge.gif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6551" y="2563407"/>
            <a:ext cx="2242243" cy="53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Afbeelding 29" descr="Ihu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49956" y="1541418"/>
            <a:ext cx="1047750" cy="1276350"/>
          </a:xfrm>
          <a:prstGeom prst="rect">
            <a:avLst/>
          </a:prstGeom>
        </p:spPr>
      </p:pic>
      <p:pic>
        <p:nvPicPr>
          <p:cNvPr id="59" name="Afbeelding 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52774" y="557678"/>
            <a:ext cx="1780929" cy="1780929"/>
          </a:xfrm>
          <a:prstGeom prst="rect">
            <a:avLst/>
          </a:prstGeom>
        </p:spPr>
      </p:pic>
      <p:pic>
        <p:nvPicPr>
          <p:cNvPr id="60" name="Afbeelding 5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813" y="854038"/>
            <a:ext cx="1737061" cy="687380"/>
          </a:xfrm>
          <a:prstGeom prst="rect">
            <a:avLst/>
          </a:prstGeom>
        </p:spPr>
      </p:pic>
      <p:pic>
        <p:nvPicPr>
          <p:cNvPr id="61" name="Afbeelding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7353" y="854038"/>
            <a:ext cx="2092603" cy="1093861"/>
          </a:xfrm>
          <a:prstGeom prst="rect">
            <a:avLst/>
          </a:prstGeom>
        </p:spPr>
      </p:pic>
      <p:pic>
        <p:nvPicPr>
          <p:cNvPr id="65" name="Afbeelding 6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9704" y="1663783"/>
            <a:ext cx="1231900" cy="635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07" y="3025021"/>
            <a:ext cx="1733250" cy="1293271"/>
          </a:xfrm>
          <a:prstGeom prst="rect">
            <a:avLst/>
          </a:prstGeom>
        </p:spPr>
      </p:pic>
      <p:sp>
        <p:nvSpPr>
          <p:cNvPr id="29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0000"/>
          </a:xfrm>
        </p:spPr>
        <p:txBody>
          <a:bodyPr>
            <a:normAutofit/>
          </a:bodyPr>
          <a:lstStyle/>
          <a:p>
            <a:r>
              <a:rPr lang="nl-NL" sz="2800" dirty="0" err="1" smtClean="0"/>
              <a:t>Some</a:t>
            </a:r>
            <a:r>
              <a:rPr lang="nl-NL" sz="2800" dirty="0" smtClean="0"/>
              <a:t> CY2 </a:t>
            </a:r>
            <a:r>
              <a:rPr lang="nl-NL" sz="2800" dirty="0" err="1" smtClean="0"/>
              <a:t>references</a:t>
            </a:r>
            <a:endParaRPr lang="nl-NL" sz="1800" dirty="0"/>
          </a:p>
        </p:txBody>
      </p:sp>
      <p:pic>
        <p:nvPicPr>
          <p:cNvPr id="31" name="Picture 2" descr="anmarks Tekniske Universitet">
            <a:hlinkClick r:id="rId17" tooltip="Danmarks Tekniske Universitet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7106" y="428893"/>
            <a:ext cx="3248434" cy="8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Naam en huisstijl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11" y="3271949"/>
            <a:ext cx="2313495" cy="138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Afbeeldingsresultaat voor logo noorderpoort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43" y="3399093"/>
            <a:ext cx="2024354" cy="36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skema-bs.fr/_layouts/15/skema.internet.2016/site/branding/img/menu-logo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271" y="4381111"/>
            <a:ext cx="180975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 descr="California_State_University_logo.png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234" y="2405943"/>
            <a:ext cx="3384722" cy="40278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4919" y="4925811"/>
            <a:ext cx="2221788" cy="70815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21326" y="4053198"/>
            <a:ext cx="2290662" cy="229066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25"/>
          <a:srcRect t="-1" b="40123"/>
          <a:stretch/>
        </p:blipFill>
        <p:spPr>
          <a:xfrm>
            <a:off x="4229624" y="4504807"/>
            <a:ext cx="2025563" cy="476088"/>
          </a:xfrm>
          <a:prstGeom prst="rect">
            <a:avLst/>
          </a:prstGeom>
        </p:spPr>
      </p:pic>
      <p:pic>
        <p:nvPicPr>
          <p:cNvPr id="13" name="Afbeelding 12" descr="uvalogo_regular_compact_p_nl.jpg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10" y="5797138"/>
            <a:ext cx="2348061" cy="493806"/>
          </a:xfrm>
          <a:prstGeom prst="rect">
            <a:avLst/>
          </a:prstGeom>
        </p:spPr>
      </p:pic>
      <p:pic>
        <p:nvPicPr>
          <p:cNvPr id="35" name="Picture 34" descr="insead.jp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700" y="2679334"/>
            <a:ext cx="2208967" cy="538891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5014" y="5646058"/>
            <a:ext cx="2183236" cy="102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479" y="5997513"/>
            <a:ext cx="2788606" cy="59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2465917"/>
            <a:ext cx="8858251" cy="4212167"/>
            <a:chOff x="0" y="2465917"/>
            <a:chExt cx="8858251" cy="4212167"/>
          </a:xfrm>
        </p:grpSpPr>
        <p:sp>
          <p:nvSpPr>
            <p:cNvPr id="9" name="Rectangle 8"/>
            <p:cNvSpPr/>
            <p:nvPr/>
          </p:nvSpPr>
          <p:spPr>
            <a:xfrm>
              <a:off x="0" y="2465917"/>
              <a:ext cx="2497667" cy="783166"/>
            </a:xfrm>
            <a:prstGeom prst="rect">
              <a:avLst/>
            </a:prstGeom>
            <a:noFill/>
            <a:ln w="381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883401" y="2597150"/>
              <a:ext cx="1974850" cy="694267"/>
            </a:xfrm>
            <a:prstGeom prst="rect">
              <a:avLst/>
            </a:prstGeom>
            <a:noFill/>
            <a:ln w="381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169833" y="5704417"/>
              <a:ext cx="2099734" cy="931333"/>
            </a:xfrm>
            <a:prstGeom prst="rect">
              <a:avLst/>
            </a:prstGeom>
            <a:noFill/>
            <a:ln w="381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935566" y="5926668"/>
              <a:ext cx="2842684" cy="751416"/>
            </a:xfrm>
            <a:prstGeom prst="rect">
              <a:avLst/>
            </a:prstGeom>
            <a:noFill/>
            <a:ln w="381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254944" y="4930265"/>
            <a:ext cx="2016760" cy="664199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8242220" cy="1499616"/>
          </a:xfrm>
        </p:spPr>
        <p:txBody>
          <a:bodyPr/>
          <a:lstStyle/>
          <a:p>
            <a:r>
              <a:rPr lang="en-US" dirty="0" smtClean="0"/>
              <a:t>CSS Examples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4020" y="2109785"/>
            <a:ext cx="6267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div</a:t>
            </a:r>
            <a:r>
              <a:rPr lang="en-US" dirty="0"/>
              <a:t>[</a:t>
            </a:r>
            <a:r>
              <a:rPr lang="en-US" dirty="0">
                <a:solidFill>
                  <a:srgbClr val="3366FF"/>
                </a:solidFill>
              </a:rPr>
              <a:t>id^</a:t>
            </a:r>
            <a:r>
              <a:rPr lang="en-US" dirty="0"/>
              <a:t>="</a:t>
            </a:r>
            <a:r>
              <a:rPr lang="en-US" dirty="0" smtClean="0">
                <a:solidFill>
                  <a:srgbClr val="FF0000"/>
                </a:solidFill>
              </a:rPr>
              <a:t>win</a:t>
            </a:r>
            <a:r>
              <a:rPr lang="en-US" dirty="0" smtClean="0"/>
              <a:t>”]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8058" y="2111341"/>
            <a:ext cx="1923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>
                <a:solidFill>
                  <a:srgbClr val="3366FF"/>
                </a:solidFill>
              </a:rPr>
              <a:t>id*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GROUPLET</a:t>
            </a:r>
            <a:r>
              <a:rPr lang="en-US" dirty="0"/>
              <a:t>"]</a:t>
            </a:r>
          </a:p>
        </p:txBody>
      </p:sp>
      <p:sp>
        <p:nvSpPr>
          <p:cNvPr id="7" name="Rectangle 6"/>
          <p:cNvSpPr/>
          <p:nvPr/>
        </p:nvSpPr>
        <p:spPr>
          <a:xfrm>
            <a:off x="357258" y="2353002"/>
            <a:ext cx="6535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[</a:t>
            </a:r>
            <a:r>
              <a:rPr lang="en-US" dirty="0" err="1">
                <a:solidFill>
                  <a:srgbClr val="3366FF"/>
                </a:solidFill>
              </a:rPr>
              <a:t>onclick</a:t>
            </a:r>
            <a:r>
              <a:rPr lang="en-US" dirty="0">
                <a:solidFill>
                  <a:srgbClr val="3366FF"/>
                </a:solidFill>
              </a:rPr>
              <a:t>*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SNS_CUSTOMIZATIONS_NLD.SNS_SSENRL_CART.GBL</a:t>
            </a:r>
            <a:r>
              <a:rPr lang="en-US" dirty="0"/>
              <a:t>"]</a:t>
            </a:r>
          </a:p>
        </p:txBody>
      </p:sp>
      <p:sp>
        <p:nvSpPr>
          <p:cNvPr id="9" name="Rectangle 8"/>
          <p:cNvSpPr/>
          <p:nvPr/>
        </p:nvSpPr>
        <p:spPr>
          <a:xfrm>
            <a:off x="359605" y="2612461"/>
            <a:ext cx="2452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 err="1">
                <a:solidFill>
                  <a:srgbClr val="3366FF"/>
                </a:solidFill>
              </a:rPr>
              <a:t>onclick</a:t>
            </a:r>
            <a:r>
              <a:rPr lang="en-US" dirty="0">
                <a:solidFill>
                  <a:srgbClr val="3366FF"/>
                </a:solidFill>
              </a:rPr>
              <a:t>*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LEI_V_SS=Y</a:t>
            </a:r>
            <a:r>
              <a:rPr lang="en-US" dirty="0"/>
              <a:t>"]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302" y="2871661"/>
            <a:ext cx="3023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.</a:t>
            </a:r>
            <a:r>
              <a:rPr lang="en-US" dirty="0" err="1">
                <a:solidFill>
                  <a:srgbClr val="FF0000"/>
                </a:solidFill>
              </a:rPr>
              <a:t>ps_box-group.psc_layout.nuilp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14498" y="31476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{</a:t>
            </a:r>
          </a:p>
          <a:p>
            <a:r>
              <a:rPr lang="en-US" dirty="0"/>
              <a:t>  background:#b02079;</a:t>
            </a:r>
          </a:p>
          <a:p>
            <a:r>
              <a:rPr lang="en-US" dirty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279765" y="1960127"/>
            <a:ext cx="6990985" cy="2177956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87655" y="1588607"/>
            <a:ext cx="554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CSS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347670" y="4378857"/>
            <a:ext cx="1536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div</a:t>
            </a:r>
            <a:r>
              <a:rPr lang="en-US" dirty="0"/>
              <a:t>[</a:t>
            </a:r>
            <a:r>
              <a:rPr lang="en-US" dirty="0">
                <a:solidFill>
                  <a:srgbClr val="3366FF"/>
                </a:solidFill>
              </a:rPr>
              <a:t>id^</a:t>
            </a:r>
            <a:r>
              <a:rPr lang="en-US" dirty="0"/>
              <a:t>="</a:t>
            </a:r>
            <a:r>
              <a:rPr lang="en-US" dirty="0" smtClean="0">
                <a:solidFill>
                  <a:srgbClr val="FF0000"/>
                </a:solidFill>
              </a:rPr>
              <a:t>win</a:t>
            </a:r>
            <a:r>
              <a:rPr lang="en-US" dirty="0" smtClean="0"/>
              <a:t>”]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71708" y="4380413"/>
            <a:ext cx="1923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>
                <a:solidFill>
                  <a:srgbClr val="3366FF"/>
                </a:solidFill>
              </a:rPr>
              <a:t>id*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GROUPLET</a:t>
            </a:r>
            <a:r>
              <a:rPr lang="en-US" dirty="0"/>
              <a:t>"]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0923" y="4616958"/>
            <a:ext cx="2452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 err="1">
                <a:solidFill>
                  <a:srgbClr val="3366FF"/>
                </a:solidFill>
              </a:rPr>
              <a:t>onclick</a:t>
            </a:r>
            <a:r>
              <a:rPr lang="en-US" dirty="0">
                <a:solidFill>
                  <a:srgbClr val="3366FF"/>
                </a:solidFill>
              </a:rPr>
              <a:t>*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LEI_V_SS=Y</a:t>
            </a:r>
            <a:r>
              <a:rPr lang="en-US" dirty="0"/>
              <a:t>"]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6620" y="4876158"/>
            <a:ext cx="3172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.</a:t>
            </a:r>
            <a:r>
              <a:rPr lang="en-US" dirty="0" err="1">
                <a:solidFill>
                  <a:srgbClr val="FF0000"/>
                </a:solidFill>
              </a:rPr>
              <a:t>ps_box-</a:t>
            </a:r>
            <a:r>
              <a:rPr lang="en-US" dirty="0" err="1" smtClean="0">
                <a:solidFill>
                  <a:srgbClr val="FF0000"/>
                </a:solidFill>
              </a:rPr>
              <a:t>group.psc_layout.nuilp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{</a:t>
            </a:r>
          </a:p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02317" y="5078026"/>
            <a:ext cx="32854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 smtClean="0"/>
              <a:t>%</a:t>
            </a:r>
            <a:r>
              <a:rPr lang="en-US" dirty="0"/>
              <a:t>BP(border-radius: 0);</a:t>
            </a:r>
          </a:p>
          <a:p>
            <a:r>
              <a:rPr lang="en-US" dirty="0" smtClean="0"/>
              <a:t>%</a:t>
            </a:r>
            <a:r>
              <a:rPr lang="en-US" dirty="0"/>
              <a:t>BP(</a:t>
            </a:r>
            <a:r>
              <a:rPr lang="en-US" dirty="0" err="1"/>
              <a:t>box-shadow:none</a:t>
            </a:r>
            <a:r>
              <a:rPr lang="en-US" dirty="0"/>
              <a:t>)</a:t>
            </a:r>
            <a:r>
              <a:rPr lang="en-US" dirty="0" smtClean="0"/>
              <a:t>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73416" y="4387944"/>
            <a:ext cx="3430752" cy="2315520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897320" y="4383090"/>
            <a:ext cx="1536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div</a:t>
            </a:r>
            <a:r>
              <a:rPr lang="en-US" dirty="0"/>
              <a:t>[</a:t>
            </a:r>
            <a:r>
              <a:rPr lang="en-US" dirty="0">
                <a:solidFill>
                  <a:srgbClr val="3366FF"/>
                </a:solidFill>
              </a:rPr>
              <a:t>id^</a:t>
            </a:r>
            <a:r>
              <a:rPr lang="en-US" dirty="0"/>
              <a:t>="</a:t>
            </a:r>
            <a:r>
              <a:rPr lang="en-US" dirty="0" smtClean="0">
                <a:solidFill>
                  <a:srgbClr val="FF0000"/>
                </a:solidFill>
              </a:rPr>
              <a:t>win</a:t>
            </a:r>
            <a:r>
              <a:rPr lang="en-US" dirty="0" smtClean="0"/>
              <a:t>”]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221358" y="4384646"/>
            <a:ext cx="1923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>
                <a:solidFill>
                  <a:srgbClr val="3366FF"/>
                </a:solidFill>
              </a:rPr>
              <a:t>id*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GROUPLET</a:t>
            </a:r>
            <a:r>
              <a:rPr lang="en-US" dirty="0"/>
              <a:t>"]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60573" y="4621191"/>
            <a:ext cx="2452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 err="1">
                <a:solidFill>
                  <a:srgbClr val="3366FF"/>
                </a:solidFill>
              </a:rPr>
              <a:t>onclick</a:t>
            </a:r>
            <a:r>
              <a:rPr lang="en-US" dirty="0">
                <a:solidFill>
                  <a:srgbClr val="3366FF"/>
                </a:solidFill>
              </a:rPr>
              <a:t>*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LEI_V_SS=Y</a:t>
            </a:r>
            <a:r>
              <a:rPr lang="en-US" dirty="0"/>
              <a:t>"]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886270" y="4880391"/>
            <a:ext cx="30234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.</a:t>
            </a:r>
            <a:r>
              <a:rPr lang="en-US" dirty="0" err="1">
                <a:solidFill>
                  <a:srgbClr val="FF0000"/>
                </a:solidFill>
              </a:rPr>
              <a:t>ps_box-</a:t>
            </a:r>
            <a:r>
              <a:rPr lang="en-US" dirty="0" err="1" smtClean="0">
                <a:solidFill>
                  <a:srgbClr val="FF0000"/>
                </a:solidFill>
              </a:rPr>
              <a:t>group.psc_layout.nuilp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&gt; div </a:t>
            </a:r>
            <a:r>
              <a:rPr lang="en-US" dirty="0">
                <a:solidFill>
                  <a:srgbClr val="FF0000"/>
                </a:solidFill>
              </a:rPr>
              <a:t>&gt; </a:t>
            </a:r>
            <a:r>
              <a:rPr lang="en-US" dirty="0" err="1" smtClean="0">
                <a:solidFill>
                  <a:srgbClr val="FF0000"/>
                </a:solidFill>
              </a:rPr>
              <a:t>img.ps_process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{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851967" y="5209255"/>
            <a:ext cx="32854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 smtClean="0"/>
              <a:t>    margin</a:t>
            </a:r>
            <a:r>
              <a:rPr lang="en-US" dirty="0"/>
              <a:t>-left:10%;</a:t>
            </a:r>
          </a:p>
          <a:p>
            <a:r>
              <a:rPr lang="en-US" dirty="0"/>
              <a:t>    margin-top:0em;</a:t>
            </a:r>
          </a:p>
          <a:p>
            <a:r>
              <a:rPr lang="en-US" dirty="0"/>
              <a:t>    width:65px;  </a:t>
            </a:r>
            <a:endParaRPr lang="en-US" dirty="0" smtClean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823066" y="4392177"/>
            <a:ext cx="3430752" cy="2315520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410062" y="2603110"/>
            <a:ext cx="1628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Brand specific tile with background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313084" y="5041510"/>
            <a:ext cx="1830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Brand all your</a:t>
            </a:r>
          </a:p>
          <a:p>
            <a:r>
              <a:rPr lang="en-US" sz="1600" b="1" dirty="0" smtClean="0"/>
              <a:t>Custom tiles.</a:t>
            </a:r>
          </a:p>
          <a:p>
            <a:endParaRPr lang="en-US" sz="1600" dirty="0"/>
          </a:p>
          <a:p>
            <a:r>
              <a:rPr lang="en-US" sz="1600" b="1" dirty="0" smtClean="0"/>
              <a:t>#1: drop shadow &amp; radius.</a:t>
            </a:r>
          </a:p>
          <a:p>
            <a:r>
              <a:rPr lang="en-US" sz="1600" b="1" dirty="0" smtClean="0"/>
              <a:t>#2: image location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77076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8153654" cy="1499616"/>
          </a:xfrm>
        </p:spPr>
        <p:txBody>
          <a:bodyPr>
            <a:normAutofit/>
          </a:bodyPr>
          <a:lstStyle/>
          <a:p>
            <a:r>
              <a:rPr lang="en-US" dirty="0" smtClean="0"/>
              <a:t>DEFINE YOUR CSS</a:t>
            </a:r>
            <a:br>
              <a:rPr lang="en-US" dirty="0" smtClean="0"/>
            </a:br>
            <a:r>
              <a:rPr lang="en-US" sz="2400" dirty="0" smtClean="0"/>
              <a:t>Step5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15" y="1939378"/>
            <a:ext cx="5969002" cy="47192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1062" y="1418363"/>
            <a:ext cx="502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>
                <a:solidFill>
                  <a:srgbClr val="0000FF"/>
                </a:solidFill>
              </a:rPr>
              <a:t>Peopletools</a:t>
            </a:r>
            <a:r>
              <a:rPr lang="en-US" u="sng" dirty="0" smtClean="0">
                <a:solidFill>
                  <a:srgbClr val="0000FF"/>
                </a:solidFill>
              </a:rPr>
              <a:t> &gt; Portal &gt; Branding &gt; Branding Objects</a:t>
            </a:r>
            <a:endParaRPr lang="en-US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50" y="2429093"/>
            <a:ext cx="5789082" cy="4030819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8153654" cy="1499616"/>
          </a:xfrm>
        </p:spPr>
        <p:txBody>
          <a:bodyPr>
            <a:normAutofit/>
          </a:bodyPr>
          <a:lstStyle/>
          <a:p>
            <a:r>
              <a:rPr lang="en-US" dirty="0" smtClean="0"/>
              <a:t>Download the complete CSS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8500" y="1788583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3366FF"/>
                </a:solidFill>
              </a:rPr>
              <a:t>http://cy2.nl/oracle-fluid-branding-tiles/</a:t>
            </a:r>
          </a:p>
        </p:txBody>
      </p:sp>
    </p:spTree>
    <p:extLst>
      <p:ext uri="{BB962C8B-B14F-4D97-AF65-F5344CB8AC3E}">
        <p14:creationId xmlns:p14="http://schemas.microsoft.com/office/powerpoint/2010/main" val="4203058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59223"/>
          <a:stretch/>
        </p:blipFill>
        <p:spPr>
          <a:xfrm>
            <a:off x="780898" y="1751230"/>
            <a:ext cx="2918508" cy="48787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27441" y="2563130"/>
            <a:ext cx="788787" cy="214482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19815" y="3393934"/>
            <a:ext cx="1020065" cy="214482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03777" y="6133738"/>
            <a:ext cx="722858" cy="214482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80114" y="5591957"/>
            <a:ext cx="749052" cy="214482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r="59461"/>
          <a:stretch/>
        </p:blipFill>
        <p:spPr>
          <a:xfrm>
            <a:off x="5119221" y="1741606"/>
            <a:ext cx="2910620" cy="49943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91991" y="2565650"/>
            <a:ext cx="1309351" cy="222251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94783" y="3396455"/>
            <a:ext cx="1309351" cy="222251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94510" y="5623511"/>
            <a:ext cx="1309351" cy="222251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036480" y="6162443"/>
            <a:ext cx="1309351" cy="222251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dirty="0" smtClean="0"/>
              <a:t>MACROSETS</a:t>
            </a:r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>
            <a:off x="4038584" y="3612899"/>
            <a:ext cx="646804" cy="5443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15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79692" y="2029365"/>
            <a:ext cx="590142" cy="59014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680324" y="2892624"/>
            <a:ext cx="590142" cy="59014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80324" y="3763228"/>
            <a:ext cx="590142" cy="59014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93423" y="2068681"/>
            <a:ext cx="1941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Create a Role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414468" y="2947916"/>
            <a:ext cx="389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Create a CSS branding object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431076" y="3779227"/>
            <a:ext cx="2454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Assemble a Theme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680956" y="4626488"/>
            <a:ext cx="590142" cy="59014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7743" y="4690410"/>
            <a:ext cx="3251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Assign a Theme to a Role</a:t>
            </a:r>
            <a:endParaRPr lang="en-US" sz="2400" b="1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dirty="0" err="1" smtClean="0"/>
              <a:t>Step-BY-STEP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5506201" y="2079214"/>
            <a:ext cx="590142" cy="590142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r>
              <a:rPr lang="en-US" sz="3200" dirty="0"/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80916" y="2143136"/>
            <a:ext cx="2369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Clone a </a:t>
            </a:r>
            <a:r>
              <a:rPr lang="en-US" sz="2400" dirty="0" err="1" smtClean="0"/>
              <a:t>Macroset</a:t>
            </a:r>
            <a:endParaRPr lang="en-US" sz="2400" dirty="0"/>
          </a:p>
        </p:txBody>
      </p:sp>
      <p:sp>
        <p:nvSpPr>
          <p:cNvPr id="20" name="Oval 19"/>
          <p:cNvSpPr/>
          <p:nvPr/>
        </p:nvSpPr>
        <p:spPr>
          <a:xfrm>
            <a:off x="5514821" y="2934489"/>
            <a:ext cx="590142" cy="590142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r>
              <a:rPr lang="en-US" sz="3200" dirty="0"/>
              <a:t>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70848" y="2838277"/>
            <a:ext cx="3099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Copy Macro </a:t>
            </a:r>
            <a:br>
              <a:rPr lang="en-US" sz="2400" dirty="0" smtClean="0"/>
            </a:br>
            <a:r>
              <a:rPr lang="en-US" sz="2400" dirty="0" err="1" smtClean="0"/>
              <a:t>stylesheets</a:t>
            </a:r>
            <a:endParaRPr lang="en-US" sz="2400" dirty="0"/>
          </a:p>
        </p:txBody>
      </p:sp>
      <p:sp>
        <p:nvSpPr>
          <p:cNvPr id="22" name="Oval 21"/>
          <p:cNvSpPr/>
          <p:nvPr/>
        </p:nvSpPr>
        <p:spPr>
          <a:xfrm>
            <a:off x="5507465" y="3757813"/>
            <a:ext cx="590142" cy="590142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r>
              <a:rPr lang="en-US" sz="3200" dirty="0"/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34251" y="3749855"/>
            <a:ext cx="28398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Adjust your theme</a:t>
            </a:r>
            <a:br>
              <a:rPr lang="en-US" sz="2400" dirty="0" smtClean="0"/>
            </a:br>
            <a:r>
              <a:rPr lang="en-US" dirty="0" smtClean="0"/>
              <a:t>for Macro usage</a:t>
            </a:r>
            <a:endParaRPr lang="en-US" b="1" dirty="0"/>
          </a:p>
        </p:txBody>
      </p:sp>
      <p:sp>
        <p:nvSpPr>
          <p:cNvPr id="24" name="Oval 23"/>
          <p:cNvSpPr/>
          <p:nvPr/>
        </p:nvSpPr>
        <p:spPr>
          <a:xfrm>
            <a:off x="5508097" y="4676983"/>
            <a:ext cx="590142" cy="590142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r>
              <a:rPr lang="en-US" sz="3200" dirty="0"/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19295" y="4721452"/>
            <a:ext cx="2839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Extend </a:t>
            </a:r>
            <a:r>
              <a:rPr lang="en-US" sz="2400" dirty="0" err="1" smtClean="0"/>
              <a:t>Macroset</a:t>
            </a:r>
            <a:endParaRPr lang="en-US" sz="2400" b="1" dirty="0"/>
          </a:p>
        </p:txBody>
      </p:sp>
      <p:sp>
        <p:nvSpPr>
          <p:cNvPr id="26" name="Oval 25"/>
          <p:cNvSpPr/>
          <p:nvPr/>
        </p:nvSpPr>
        <p:spPr>
          <a:xfrm>
            <a:off x="695771" y="5498556"/>
            <a:ext cx="590142" cy="59014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22559" y="5551895"/>
            <a:ext cx="2182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Define your CSS</a:t>
            </a:r>
            <a:endParaRPr lang="en-US" sz="2400" b="1" dirty="0"/>
          </a:p>
        </p:txBody>
      </p:sp>
      <p:sp>
        <p:nvSpPr>
          <p:cNvPr id="28" name="Oval 27"/>
          <p:cNvSpPr/>
          <p:nvPr/>
        </p:nvSpPr>
        <p:spPr>
          <a:xfrm>
            <a:off x="5522912" y="5485549"/>
            <a:ext cx="590142" cy="590142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/>
              <a:t>10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6191778" y="5508852"/>
            <a:ext cx="2839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Adjust </a:t>
            </a:r>
            <a:r>
              <a:rPr lang="en-US" sz="2400" dirty="0" err="1" smtClean="0"/>
              <a:t>Stylesheet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3750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MACROSET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3700"/>
            <a:ext cx="9144000" cy="4142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4910" y="1497247"/>
            <a:ext cx="445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>
                <a:solidFill>
                  <a:srgbClr val="0000FF"/>
                </a:solidFill>
              </a:rPr>
              <a:t>Peopletools</a:t>
            </a:r>
            <a:r>
              <a:rPr lang="en-US" u="sng" dirty="0" smtClean="0">
                <a:solidFill>
                  <a:srgbClr val="0000FF"/>
                </a:solidFill>
              </a:rPr>
              <a:t> &gt; Portal &gt; Branding &gt; Macro Sets</a:t>
            </a:r>
            <a:endParaRPr lang="en-US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8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4364821" cy="1499616"/>
          </a:xfrm>
        </p:spPr>
        <p:txBody>
          <a:bodyPr/>
          <a:lstStyle/>
          <a:p>
            <a:r>
              <a:rPr lang="en-US" dirty="0" smtClean="0"/>
              <a:t>MACROSET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17"/>
          <a:stretch/>
        </p:blipFill>
        <p:spPr>
          <a:xfrm>
            <a:off x="0" y="1778000"/>
            <a:ext cx="9144000" cy="28534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73567" y="2878666"/>
            <a:ext cx="5149850" cy="2222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2016" y="5088133"/>
            <a:ext cx="307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Refer to these Macro names </a:t>
            </a:r>
          </a:p>
          <a:p>
            <a:r>
              <a:rPr lang="en-US" sz="2000" dirty="0" smtClean="0"/>
              <a:t>In your </a:t>
            </a:r>
            <a:r>
              <a:rPr lang="en-US" sz="2000" dirty="0" err="1" smtClean="0"/>
              <a:t>stylesheet</a:t>
            </a:r>
            <a:endParaRPr lang="en-US" sz="2000" dirty="0" smtClean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968500" y="3100917"/>
            <a:ext cx="10583" cy="2010833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968750" y="3100917"/>
            <a:ext cx="3248" cy="1732351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22191" y="4825846"/>
            <a:ext cx="3072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Attribute value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4910" y="1497247"/>
            <a:ext cx="445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>
                <a:solidFill>
                  <a:srgbClr val="0000FF"/>
                </a:solidFill>
              </a:rPr>
              <a:t>Peopletools</a:t>
            </a:r>
            <a:r>
              <a:rPr lang="en-US" u="sng" dirty="0" smtClean="0">
                <a:solidFill>
                  <a:srgbClr val="0000FF"/>
                </a:solidFill>
              </a:rPr>
              <a:t> &gt; Portal &gt; Branding &gt; Macro Sets</a:t>
            </a:r>
            <a:endParaRPr lang="en-US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3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4364821" cy="1499616"/>
          </a:xfrm>
        </p:spPr>
        <p:txBody>
          <a:bodyPr/>
          <a:lstStyle/>
          <a:p>
            <a:r>
              <a:rPr lang="en-US" dirty="0" smtClean="0"/>
              <a:t>MACROSET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17"/>
          <a:stretch/>
        </p:blipFill>
        <p:spPr>
          <a:xfrm>
            <a:off x="0" y="1778000"/>
            <a:ext cx="9144000" cy="28534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73567" y="2145652"/>
            <a:ext cx="5149850" cy="9552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2016" y="5088133"/>
            <a:ext cx="307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Refer to these Macro names </a:t>
            </a:r>
          </a:p>
          <a:p>
            <a:r>
              <a:rPr lang="en-US" sz="2000" dirty="0" smtClean="0"/>
              <a:t>In your </a:t>
            </a:r>
            <a:r>
              <a:rPr lang="en-US" sz="2000" dirty="0" err="1" smtClean="0"/>
              <a:t>stylesheet</a:t>
            </a:r>
            <a:endParaRPr lang="en-US" sz="2000" dirty="0" smtClean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968500" y="3100917"/>
            <a:ext cx="10583" cy="2010833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3968750" y="3100917"/>
            <a:ext cx="3248" cy="1732351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922191" y="4825846"/>
            <a:ext cx="3072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Attribute value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4910" y="1497247"/>
            <a:ext cx="445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>
                <a:solidFill>
                  <a:srgbClr val="0000FF"/>
                </a:solidFill>
              </a:rPr>
              <a:t>Peopletools</a:t>
            </a:r>
            <a:r>
              <a:rPr lang="en-US" u="sng" dirty="0" smtClean="0">
                <a:solidFill>
                  <a:srgbClr val="0000FF"/>
                </a:solidFill>
              </a:rPr>
              <a:t> &gt; Portal &gt; Branding &gt; Macro Sets</a:t>
            </a:r>
            <a:endParaRPr lang="en-US" u="sng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43081"/>
          <a:stretch/>
        </p:blipFill>
        <p:spPr>
          <a:xfrm>
            <a:off x="5742361" y="3063420"/>
            <a:ext cx="3015134" cy="271937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754571" y="3670030"/>
            <a:ext cx="1309351" cy="222251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749213" y="4122191"/>
            <a:ext cx="1309351" cy="222251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743857" y="4566463"/>
            <a:ext cx="1309351" cy="222251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46387" y="5042289"/>
            <a:ext cx="1309351" cy="222251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741030" y="5478672"/>
            <a:ext cx="1309351" cy="222251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68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 MACRO SET</a:t>
            </a:r>
            <a:br>
              <a:rPr lang="en-US" dirty="0" smtClean="0"/>
            </a:br>
            <a:r>
              <a:rPr lang="en-US" sz="2000" dirty="0" smtClean="0"/>
              <a:t>Step6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38" y="2429634"/>
            <a:ext cx="8948462" cy="30889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6489" y="5056303"/>
            <a:ext cx="1881681" cy="2999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94910" y="1615573"/>
            <a:ext cx="445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>
                <a:solidFill>
                  <a:srgbClr val="0000FF"/>
                </a:solidFill>
              </a:rPr>
              <a:t>Peopletools</a:t>
            </a:r>
            <a:r>
              <a:rPr lang="en-US" u="sng" dirty="0" smtClean="0">
                <a:solidFill>
                  <a:srgbClr val="0000FF"/>
                </a:solidFill>
              </a:rPr>
              <a:t> &gt; Portal &gt; Branding &gt; Macro Sets</a:t>
            </a:r>
            <a:endParaRPr lang="en-US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558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917" y="585216"/>
            <a:ext cx="8416345" cy="1499616"/>
          </a:xfrm>
        </p:spPr>
        <p:txBody>
          <a:bodyPr/>
          <a:lstStyle/>
          <a:p>
            <a:r>
              <a:rPr lang="en-US" dirty="0" smtClean="0"/>
              <a:t>COPY MACRO STYLESHEETS</a:t>
            </a:r>
            <a:br>
              <a:rPr lang="en-US" dirty="0" smtClean="0"/>
            </a:br>
            <a:r>
              <a:rPr lang="en-US" sz="2000" dirty="0" smtClean="0"/>
              <a:t>Step7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615" y="4670439"/>
            <a:ext cx="89027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</a:t>
            </a:r>
            <a:r>
              <a:rPr lang="en-US" sz="2000" dirty="0" err="1" smtClean="0"/>
              <a:t>AppDesigner</a:t>
            </a:r>
            <a:r>
              <a:rPr lang="en-US" sz="2000" dirty="0" smtClean="0"/>
              <a:t>:</a:t>
            </a:r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Open </a:t>
            </a:r>
            <a:r>
              <a:rPr lang="en-US" sz="2000" dirty="0" err="1" smtClean="0"/>
              <a:t>stylesheet</a:t>
            </a:r>
            <a:r>
              <a:rPr lang="en-US" sz="2000" dirty="0" smtClean="0"/>
              <a:t> </a:t>
            </a:r>
            <a:r>
              <a:rPr lang="en-US" sz="2000" b="1" dirty="0" smtClean="0"/>
              <a:t>PT_BRAND_CLASSIC_TEMPLTE_FLUID</a:t>
            </a:r>
            <a:r>
              <a:rPr lang="en-US" sz="2000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paste the content in a new branding object CY2_BRAND_CLASSIC_TEMPLTE_FL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Do the same for </a:t>
            </a:r>
            <a:r>
              <a:rPr lang="en-US" sz="2000" b="1" dirty="0" smtClean="0"/>
              <a:t>PT_BRAND_FLUID_TEMPLATE</a:t>
            </a:r>
            <a:r>
              <a:rPr lang="en-US" sz="2000" dirty="0"/>
              <a:t> </a:t>
            </a:r>
            <a:r>
              <a:rPr lang="en-US" sz="2000" dirty="0" smtClean="0"/>
              <a:t>&gt; CY2_BRAND_FLUID_TEMPLATE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85" y="2118534"/>
            <a:ext cx="8400569" cy="25278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3997" y="3762779"/>
            <a:ext cx="3691484" cy="441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4415" y="4237995"/>
            <a:ext cx="3691484" cy="4003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9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Business CASE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Can we use Fluid to improve the current </a:t>
            </a:r>
            <a:r>
              <a:rPr lang="en-US" dirty="0" err="1" smtClean="0"/>
              <a:t>selfservice</a:t>
            </a:r>
            <a:r>
              <a:rPr lang="en-US" dirty="0"/>
              <a:t>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5" name="Picture 4" descr="gravensteen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995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66" y="177434"/>
            <a:ext cx="2498721" cy="2510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833" y="354327"/>
            <a:ext cx="2195586" cy="240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767" y="1837286"/>
            <a:ext cx="2808816" cy="1257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546" y="158750"/>
            <a:ext cx="2544420" cy="2127250"/>
          </a:xfrm>
          <a:prstGeom prst="rect">
            <a:avLst/>
          </a:prstGeom>
        </p:spPr>
      </p:pic>
      <p:sp>
        <p:nvSpPr>
          <p:cNvPr id="14" name="Striped Right Arrow 13"/>
          <p:cNvSpPr/>
          <p:nvPr/>
        </p:nvSpPr>
        <p:spPr>
          <a:xfrm>
            <a:off x="4125385" y="751417"/>
            <a:ext cx="550149" cy="486833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riped Right Arrow 16"/>
          <p:cNvSpPr/>
          <p:nvPr/>
        </p:nvSpPr>
        <p:spPr>
          <a:xfrm rot="5400000">
            <a:off x="2273831" y="2358503"/>
            <a:ext cx="490005" cy="465667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83" y="2910416"/>
            <a:ext cx="3927475" cy="19426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670465" y="2275223"/>
            <a:ext cx="898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Phase2: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Fluid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75680" y="102544"/>
            <a:ext cx="898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Phase1: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Classic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3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1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 YOUR THEME</a:t>
            </a:r>
            <a:br>
              <a:rPr lang="en-US" dirty="0" smtClean="0"/>
            </a:br>
            <a:r>
              <a:rPr lang="en-US" sz="2000" dirty="0" smtClean="0"/>
              <a:t>Step8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39418" y="5355166"/>
            <a:ext cx="2494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 the Macro to both </a:t>
            </a:r>
            <a:r>
              <a:rPr lang="en-US" b="1" dirty="0" smtClean="0"/>
              <a:t>Classic</a:t>
            </a:r>
            <a:r>
              <a:rPr lang="en-US" dirty="0" smtClean="0"/>
              <a:t> and</a:t>
            </a:r>
          </a:p>
          <a:p>
            <a:r>
              <a:rPr lang="en-US" b="1" dirty="0"/>
              <a:t>F</a:t>
            </a:r>
            <a:r>
              <a:rPr lang="en-US" b="1" dirty="0" smtClean="0"/>
              <a:t>luid</a:t>
            </a:r>
            <a:r>
              <a:rPr lang="en-US" dirty="0" smtClean="0"/>
              <a:t> override </a:t>
            </a:r>
          </a:p>
          <a:p>
            <a:r>
              <a:rPr lang="en-US" dirty="0" err="1"/>
              <a:t>s</a:t>
            </a:r>
            <a:r>
              <a:rPr lang="en-US" dirty="0" err="1" smtClean="0"/>
              <a:t>tylesheet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67" y="1767416"/>
            <a:ext cx="5482801" cy="49318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5051" y="3809931"/>
            <a:ext cx="2710074" cy="1409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2437" y="4442323"/>
            <a:ext cx="3722705" cy="1409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94824" y="6454689"/>
            <a:ext cx="3722705" cy="1409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30762" y="1402586"/>
            <a:ext cx="5025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>
                <a:solidFill>
                  <a:srgbClr val="0000FF"/>
                </a:solidFill>
              </a:rPr>
              <a:t>Peopletools</a:t>
            </a:r>
            <a:r>
              <a:rPr lang="en-US" u="sng" dirty="0" smtClean="0">
                <a:solidFill>
                  <a:srgbClr val="0000FF"/>
                </a:solidFill>
              </a:rPr>
              <a:t> &gt; Portal &gt; Branding &gt; Assemble Themes</a:t>
            </a:r>
            <a:endParaRPr lang="en-US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8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 MACROSET</a:t>
            </a:r>
            <a:br>
              <a:rPr lang="en-US" dirty="0" smtClean="0"/>
            </a:br>
            <a:r>
              <a:rPr lang="en-US" sz="2000" dirty="0" smtClean="0"/>
              <a:t>Step9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30285" y="5876020"/>
            <a:ext cx="2009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 some new rows</a:t>
            </a:r>
            <a:br>
              <a:rPr lang="en-US" dirty="0" smtClean="0"/>
            </a:br>
            <a:r>
              <a:rPr lang="en-US" dirty="0" smtClean="0"/>
              <a:t>in your </a:t>
            </a:r>
            <a:r>
              <a:rPr lang="en-US" dirty="0" err="1" smtClean="0"/>
              <a:t>macroset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47" y="1986881"/>
            <a:ext cx="7645307" cy="34204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2840" y="3100151"/>
            <a:ext cx="4448753" cy="22955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51883" y="1434139"/>
            <a:ext cx="445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>
                <a:solidFill>
                  <a:srgbClr val="0000FF"/>
                </a:solidFill>
              </a:rPr>
              <a:t>Peopletools</a:t>
            </a:r>
            <a:r>
              <a:rPr lang="en-US" u="sng" dirty="0" smtClean="0">
                <a:solidFill>
                  <a:srgbClr val="0000FF"/>
                </a:solidFill>
              </a:rPr>
              <a:t> &gt; Portal &gt; Branding &gt; Macro Sets</a:t>
            </a:r>
            <a:endParaRPr lang="en-US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8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8.56 MACROSET</a:t>
            </a:r>
            <a:br>
              <a:rPr lang="en-US" dirty="0" smtClean="0"/>
            </a:br>
            <a:r>
              <a:rPr lang="en-US" sz="2000" dirty="0" smtClean="0"/>
              <a:t>Step9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30285" y="5836578"/>
            <a:ext cx="1901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Choose your colors</a:t>
            </a:r>
            <a:br>
              <a:rPr lang="en-US" dirty="0" smtClean="0"/>
            </a:br>
            <a:r>
              <a:rPr lang="en-US" dirty="0" smtClean="0"/>
              <a:t>with a </a:t>
            </a:r>
            <a:r>
              <a:rPr lang="en-US" dirty="0" err="1" smtClean="0"/>
              <a:t>colorpicker</a:t>
            </a:r>
            <a:r>
              <a:rPr lang="en-US" dirty="0" smtClean="0"/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1883" y="1434139"/>
            <a:ext cx="445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>
                <a:solidFill>
                  <a:srgbClr val="0000FF"/>
                </a:solidFill>
              </a:rPr>
              <a:t>Peopletools</a:t>
            </a:r>
            <a:r>
              <a:rPr lang="en-US" u="sng" dirty="0" smtClean="0">
                <a:solidFill>
                  <a:srgbClr val="0000FF"/>
                </a:solidFill>
              </a:rPr>
              <a:t> &gt; Portal &gt; Branding &gt; Macro Sets</a:t>
            </a:r>
            <a:endParaRPr lang="en-US" u="sng" dirty="0">
              <a:solidFill>
                <a:srgbClr val="0000FF"/>
              </a:solidFill>
            </a:endParaRPr>
          </a:p>
        </p:txBody>
      </p:sp>
      <p:pic>
        <p:nvPicPr>
          <p:cNvPr id="3" name="Picture 2" descr="macro856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36" y="2009933"/>
            <a:ext cx="6517343" cy="393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4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 </a:t>
            </a:r>
            <a:r>
              <a:rPr lang="en-US" dirty="0" err="1" smtClean="0"/>
              <a:t>STYleSHEET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Step10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17766" y="5934485"/>
            <a:ext cx="22475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Replace anything</a:t>
            </a:r>
          </a:p>
          <a:p>
            <a:r>
              <a:rPr lang="en-US" dirty="0" smtClean="0"/>
              <a:t>You like to be a macro</a:t>
            </a:r>
          </a:p>
          <a:p>
            <a:r>
              <a:rPr lang="en-US" dirty="0" smtClean="0"/>
              <a:t>With %&lt;name&gt;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52" y="1947088"/>
            <a:ext cx="7241055" cy="39386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2602" y="2090433"/>
            <a:ext cx="927250" cy="239019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26124" y="5293134"/>
            <a:ext cx="927250" cy="15239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0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614083"/>
            <a:ext cx="9144000" cy="424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57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EMEA Alliance   11-12 October 2016</a:t>
            </a:r>
            <a:endParaRPr lang="en-US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6336823" y="1377400"/>
            <a:ext cx="2807177" cy="100352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US" sz="1800" dirty="0" smtClean="0"/>
              <a:t>What’s new in </a:t>
            </a:r>
            <a:r>
              <a:rPr lang="en-US" sz="1800" b="1" dirty="0" smtClean="0"/>
              <a:t>Tools 8.56</a:t>
            </a:r>
            <a:br>
              <a:rPr lang="en-US" sz="1800" b="1" dirty="0" smtClean="0"/>
            </a:br>
            <a:r>
              <a:rPr lang="en-US" sz="1800" dirty="0" smtClean="0"/>
              <a:t>October 17th : 11</a:t>
            </a:r>
            <a:r>
              <a:rPr lang="nl-NL" sz="1800" dirty="0" smtClean="0"/>
              <a:t>:10 AM – 12:10 AM</a:t>
            </a:r>
            <a:endParaRPr lang="en-US" sz="1800" dirty="0"/>
          </a:p>
        </p:txBody>
      </p:sp>
      <p:sp>
        <p:nvSpPr>
          <p:cNvPr id="4" name="Rectangle 15"/>
          <p:cNvSpPr/>
          <p:nvPr/>
        </p:nvSpPr>
        <p:spPr>
          <a:xfrm>
            <a:off x="6923926" y="5182400"/>
            <a:ext cx="25326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Ernst La </a:t>
            </a:r>
            <a:r>
              <a:rPr lang="en-US" dirty="0" err="1"/>
              <a:t>Haye</a:t>
            </a:r>
            <a:endParaRPr lang="en-US" dirty="0"/>
          </a:p>
        </p:txBody>
      </p:sp>
      <p:pic>
        <p:nvPicPr>
          <p:cNvPr id="5" name="Afbeelding 15" descr="ErnstZW-1000x162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81" y="2272276"/>
            <a:ext cx="1941678" cy="3157200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2863292" y="1385287"/>
            <a:ext cx="3707293" cy="100352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US" sz="1800" b="1" dirty="0" smtClean="0"/>
              <a:t>Fluid Forms</a:t>
            </a:r>
            <a:r>
              <a:rPr lang="en-US" sz="1800" dirty="0" smtClean="0"/>
              <a:t> and Approval Builder</a:t>
            </a:r>
            <a:br>
              <a:rPr lang="en-US" sz="1800" dirty="0" smtClean="0"/>
            </a:br>
            <a:r>
              <a:rPr lang="en-US" sz="1800" dirty="0" smtClean="0"/>
              <a:t>October 17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: 02:00pm </a:t>
            </a:r>
            <a:r>
              <a:rPr lang="mr-IN" sz="1800" dirty="0" smtClean="0"/>
              <a:t>–</a:t>
            </a:r>
            <a:r>
              <a:rPr lang="en-US" sz="1800" dirty="0" smtClean="0"/>
              <a:t> 03:00pm</a:t>
            </a:r>
            <a:endParaRPr lang="en-US" sz="1800" dirty="0"/>
          </a:p>
        </p:txBody>
      </p:sp>
      <p:sp>
        <p:nvSpPr>
          <p:cNvPr id="7" name="Rectangle 4"/>
          <p:cNvSpPr/>
          <p:nvPr/>
        </p:nvSpPr>
        <p:spPr>
          <a:xfrm>
            <a:off x="3999517" y="5269176"/>
            <a:ext cx="1900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 err="1"/>
              <a:t>Wouter</a:t>
            </a:r>
            <a:r>
              <a:rPr lang="en-US" dirty="0"/>
              <a:t> de Bruin</a:t>
            </a:r>
          </a:p>
        </p:txBody>
      </p:sp>
      <p:pic>
        <p:nvPicPr>
          <p:cNvPr id="8" name="Picture 7" descr="wouter.png">
            <a:extLst>
              <a:ext uri="{FF2B5EF4-FFF2-40B4-BE49-F238E27FC236}">
                <a16:creationId xmlns:a16="http://schemas.microsoft.com/office/drawing/2014/main" xmlns="" id="{0D2E8C8F-08DF-4517-A10F-4B0D9F2EF4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436" y="2358293"/>
            <a:ext cx="1614092" cy="3157200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186733" y="1393176"/>
            <a:ext cx="2802766" cy="1003523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 lnSpcReduction="20000"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US" sz="1800" b="1" dirty="0" smtClean="0"/>
              <a:t>Privacy</a:t>
            </a:r>
            <a:r>
              <a:rPr lang="en-US" sz="1800" dirty="0" smtClean="0"/>
              <a:t> and what's already available in your Campus Solutions environment</a:t>
            </a:r>
            <a:br>
              <a:rPr lang="en-US" sz="1800" dirty="0" smtClean="0"/>
            </a:br>
            <a:r>
              <a:rPr lang="en-US" sz="1800" dirty="0" smtClean="0"/>
              <a:t>October 17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: 10:10am </a:t>
            </a:r>
            <a:r>
              <a:rPr lang="mr-IN" sz="1800" dirty="0" smtClean="0"/>
              <a:t>–</a:t>
            </a:r>
            <a:r>
              <a:rPr lang="en-US" sz="1800" dirty="0" smtClean="0"/>
              <a:t> 10:40am</a:t>
            </a:r>
            <a:endParaRPr lang="en-US" sz="1800" dirty="0"/>
          </a:p>
        </p:txBody>
      </p:sp>
      <p:sp>
        <p:nvSpPr>
          <p:cNvPr id="10" name="Rectangle 4"/>
          <p:cNvSpPr/>
          <p:nvPr/>
        </p:nvSpPr>
        <p:spPr>
          <a:xfrm>
            <a:off x="96882" y="5172440"/>
            <a:ext cx="43030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Elmer </a:t>
            </a:r>
            <a:r>
              <a:rPr lang="en-US" dirty="0" err="1"/>
              <a:t>Mackor</a:t>
            </a:r>
            <a:r>
              <a:rPr lang="en-US" dirty="0"/>
              <a:t> &amp; Lukas Degens</a:t>
            </a:r>
          </a:p>
        </p:txBody>
      </p:sp>
      <p:pic>
        <p:nvPicPr>
          <p:cNvPr id="11" name="Afbeelding 31" descr="ElmerZW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2" y="2373790"/>
            <a:ext cx="1597385" cy="3157200"/>
          </a:xfrm>
          <a:prstGeom prst="rect">
            <a:avLst/>
          </a:prstGeom>
        </p:spPr>
      </p:pic>
      <p:pic>
        <p:nvPicPr>
          <p:cNvPr id="12" name="Picture 6" descr="lukas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534" y="2453537"/>
            <a:ext cx="1523851" cy="3053788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89739" y="143464"/>
            <a:ext cx="8784101" cy="1499616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Other sessions BY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14" name="Picture 3" descr="C:\Users\W\Dropbox (CY2 IT Services)\CY2 IT Services Team Folder\2 administratie\Marketing &amp; Sales\oplevering huisstijl v2\oplevering huisstijl v2\Logo\Logo-CY2_RGB-72DPI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956" y="196896"/>
            <a:ext cx="1295921" cy="53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359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078" y="4739158"/>
            <a:ext cx="1905000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359983"/>
            <a:ext cx="3800475" cy="370522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82" y="634273"/>
            <a:ext cx="3237790" cy="31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02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210" y="137579"/>
            <a:ext cx="5695623" cy="4761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28" y="793751"/>
            <a:ext cx="6486972" cy="48064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832" y="1469295"/>
            <a:ext cx="6232509" cy="4427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926" y="2166298"/>
            <a:ext cx="5742324" cy="4617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086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12088" y="5484673"/>
            <a:ext cx="259432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We wanted to get as close as possible to the Leiden university App</a:t>
            </a:r>
            <a:endParaRPr lang="en-US" dirty="0"/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11" name="Picture Placeholder 10" descr="PastedGraphic-4.pn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0" r="3370" b="1688"/>
          <a:stretch/>
        </p:blipFill>
        <p:spPr>
          <a:xfrm>
            <a:off x="222250" y="116417"/>
            <a:ext cx="3104513" cy="5062900"/>
          </a:xfrm>
        </p:spPr>
      </p:pic>
      <p:pic>
        <p:nvPicPr>
          <p:cNvPr id="7" name="Picture Placeholder 10" descr="PastedGraphic-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0" r="3370" b="1688"/>
          <a:stretch/>
        </p:blipFill>
        <p:spPr>
          <a:xfrm>
            <a:off x="4487333" y="107389"/>
            <a:ext cx="3107556" cy="50678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582" y="295011"/>
            <a:ext cx="2623952" cy="46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1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2671" y="5103673"/>
            <a:ext cx="259432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Version 1.0 </a:t>
            </a:r>
            <a:r>
              <a:rPr lang="mr-IN" dirty="0" smtClean="0"/>
              <a:t>–</a:t>
            </a:r>
            <a:r>
              <a:rPr lang="en-US" dirty="0" smtClean="0"/>
              <a:t> testing just before going live.</a:t>
            </a:r>
            <a:endParaRPr lang="en-US" dirty="0"/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5567762" cy="685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50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700"/>
            <a:ext cx="9144000" cy="579955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11" name="Picture Placeholder 10" descr="PastedGraphic-4.png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9167" y="4540250"/>
            <a:ext cx="907459" cy="1479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63996" y="3080438"/>
            <a:ext cx="1328120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Changed</a:t>
            </a:r>
            <a:br>
              <a:rPr lang="en-US" dirty="0" smtClean="0"/>
            </a:br>
            <a:r>
              <a:rPr lang="en-US" dirty="0" smtClean="0"/>
              <a:t>Font-type</a:t>
            </a:r>
          </a:p>
          <a:p>
            <a:r>
              <a:rPr lang="en-US" dirty="0" smtClean="0"/>
              <a:t>And location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836564" y="4032250"/>
            <a:ext cx="354186" cy="37307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43357" y="5242875"/>
            <a:ext cx="1180018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Embedded</a:t>
            </a:r>
            <a:br>
              <a:rPr lang="en-US" dirty="0" smtClean="0"/>
            </a:br>
            <a:r>
              <a:rPr lang="en-US" dirty="0" smtClean="0"/>
              <a:t> logo</a:t>
            </a:r>
            <a:endParaRPr lang="en-US" dirty="0"/>
          </a:p>
        </p:txBody>
      </p:sp>
      <p:cxnSp>
        <p:nvCxnSpPr>
          <p:cNvPr id="10" name="Straight Connector 9"/>
          <p:cNvCxnSpPr>
            <a:endCxn id="9" idx="1"/>
          </p:cNvCxnSpPr>
          <p:nvPr/>
        </p:nvCxnSpPr>
        <p:spPr>
          <a:xfrm>
            <a:off x="3982896" y="5242877"/>
            <a:ext cx="460461" cy="32316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0406" y="2351837"/>
            <a:ext cx="88576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Image location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5196417" y="2508250"/>
            <a:ext cx="145166" cy="195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03279" y="2060204"/>
            <a:ext cx="139428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Multi-colored</a:t>
            </a:r>
            <a:br>
              <a:rPr lang="en-US" dirty="0" smtClean="0"/>
            </a:br>
            <a:r>
              <a:rPr lang="en-US" dirty="0" smtClean="0"/>
              <a:t>tiles square </a:t>
            </a:r>
            <a:br>
              <a:rPr lang="en-US" dirty="0" smtClean="0"/>
            </a:br>
            <a:r>
              <a:rPr lang="en-US" dirty="0" smtClean="0"/>
              <a:t>tiles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811873" y="2508250"/>
            <a:ext cx="691710" cy="40963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46473" y="1022570"/>
            <a:ext cx="88576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Hover</a:t>
            </a:r>
            <a:br>
              <a:rPr lang="en-US" dirty="0" smtClean="0"/>
            </a:br>
            <a:r>
              <a:rPr lang="en-US" dirty="0" smtClean="0"/>
              <a:t>color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6077794" y="1353440"/>
            <a:ext cx="421605" cy="16871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12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47942" y="2135198"/>
            <a:ext cx="590142" cy="590142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648574" y="2998457"/>
            <a:ext cx="590142" cy="590142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r>
              <a:rPr lang="en-US" sz="3200" dirty="0" smtClean="0"/>
              <a:t>2</a:t>
            </a:r>
            <a:endParaRPr lang="en-US" sz="3200" dirty="0"/>
          </a:p>
        </p:txBody>
      </p:sp>
      <p:sp>
        <p:nvSpPr>
          <p:cNvPr id="10" name="Oval 9"/>
          <p:cNvSpPr/>
          <p:nvPr/>
        </p:nvSpPr>
        <p:spPr>
          <a:xfrm>
            <a:off x="648574" y="3869061"/>
            <a:ext cx="590142" cy="590142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r>
              <a:rPr lang="en-US" sz="3200" dirty="0" smtClean="0"/>
              <a:t>3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361673" y="2174514"/>
            <a:ext cx="1941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Create a Role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382718" y="3053749"/>
            <a:ext cx="389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Create a CSS branding object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399326" y="3885060"/>
            <a:ext cx="2454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Assemble a Theme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649206" y="4732321"/>
            <a:ext cx="590142" cy="590142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75993" y="4796243"/>
            <a:ext cx="3251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Assign a Theme to a Role</a:t>
            </a:r>
            <a:endParaRPr lang="en-US" sz="2400" b="1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dirty="0" err="1" smtClean="0"/>
              <a:t>Step-BY-STEP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53439" y="5583220"/>
            <a:ext cx="590142" cy="590142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80227" y="5636559"/>
            <a:ext cx="2182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Define your CSS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68999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tegral">
  <a:themeElements>
    <a:clrScheme name="Custom 9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3B2867"/>
      </a:accent1>
      <a:accent2>
        <a:srgbClr val="7F7B99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7551</TotalTime>
  <Words>2344</Words>
  <Application>Microsoft Macintosh PowerPoint</Application>
  <PresentationFormat>On-screen Show (4:3)</PresentationFormat>
  <Paragraphs>299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Integral</vt:lpstr>
      <vt:lpstr>Brand your Student  Selfservice Fluid Homepage! </vt:lpstr>
      <vt:lpstr>PowerPoint Presentation</vt:lpstr>
      <vt:lpstr>Some CY2 references</vt:lpstr>
      <vt:lpstr>Business CASE</vt:lpstr>
      <vt:lpstr>Branding</vt:lpstr>
      <vt:lpstr>PowerPoint Presentation</vt:lpstr>
      <vt:lpstr>PowerPoint Presentation</vt:lpstr>
      <vt:lpstr>PowerPoint Presentation</vt:lpstr>
      <vt:lpstr>Step-BY-STEP</vt:lpstr>
      <vt:lpstr>CREATE A ROLE Step1</vt:lpstr>
      <vt:lpstr>CSS branding object Step2</vt:lpstr>
      <vt:lpstr>Assemble a theme Step3</vt:lpstr>
      <vt:lpstr>ASSIGN THEME to a role Step4</vt:lpstr>
      <vt:lpstr>Define your css Step5</vt:lpstr>
      <vt:lpstr>PowerPoint Presentation</vt:lpstr>
      <vt:lpstr>INSPECT THE HTML</vt:lpstr>
      <vt:lpstr>The HTML of A tile Step4</vt:lpstr>
      <vt:lpstr>The HTML of A tile Step4</vt:lpstr>
      <vt:lpstr>The HTML of each tile Step4</vt:lpstr>
      <vt:lpstr>The HTML of each tile Step4</vt:lpstr>
      <vt:lpstr>The HTML of each tile Step4</vt:lpstr>
      <vt:lpstr>The HTML of each tile Step4</vt:lpstr>
      <vt:lpstr>The HTML of each tile Step4</vt:lpstr>
      <vt:lpstr>The HTML of each tile Step4</vt:lpstr>
      <vt:lpstr>The HTML of each tile Step4</vt:lpstr>
      <vt:lpstr>The HTML of each tile Step4</vt:lpstr>
      <vt:lpstr>The HTML of each tile Step4</vt:lpstr>
      <vt:lpstr>The HTML of each tile Step4</vt:lpstr>
      <vt:lpstr>The HTML of each tile Step4</vt:lpstr>
      <vt:lpstr>CSS Examples</vt:lpstr>
      <vt:lpstr>DEFINE YOUR CSS Step5</vt:lpstr>
      <vt:lpstr>Download the complete CSS</vt:lpstr>
      <vt:lpstr>MACROSETS</vt:lpstr>
      <vt:lpstr>Step-BY-STEP</vt:lpstr>
      <vt:lpstr>MACROSET</vt:lpstr>
      <vt:lpstr>MACROSET</vt:lpstr>
      <vt:lpstr>MACROSET</vt:lpstr>
      <vt:lpstr>COPY MACRO SET Step6</vt:lpstr>
      <vt:lpstr>COPY MACRO STYLESHEETS Step7</vt:lpstr>
      <vt:lpstr>ADJUST YOUR THEME Step8</vt:lpstr>
      <vt:lpstr>EXTEND MACROSET Step9</vt:lpstr>
      <vt:lpstr>8.56 MACROSET Step9</vt:lpstr>
      <vt:lpstr>ADJUST STYleSHEET Step10</vt:lpstr>
      <vt:lpstr>SUMMARY</vt:lpstr>
      <vt:lpstr>PowerPoint Presentation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Amy Ewing</dc:creator>
  <cp:lastModifiedBy>Stefan van Liempt</cp:lastModifiedBy>
  <cp:revision>134</cp:revision>
  <dcterms:created xsi:type="dcterms:W3CDTF">2015-09-02T14:36:24Z</dcterms:created>
  <dcterms:modified xsi:type="dcterms:W3CDTF">2017-10-16T07:33:42Z</dcterms:modified>
</cp:coreProperties>
</file>