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2BC9D7-5FE7-4F78-817D-3C5A16E833E7}">
  <a:tblStyle styleId="{462BC9D7-5FE7-4F78-817D-3C5A16E833E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817" autoAdjust="0"/>
  </p:normalViewPr>
  <p:slideViewPr>
    <p:cSldViewPr snapToGrid="0">
      <p:cViewPr varScale="1">
        <p:scale>
          <a:sx n="96" d="100"/>
          <a:sy n="96" d="100"/>
        </p:scale>
        <p:origin x="20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799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buChar char="-"/>
            </a:pPr>
            <a:endParaRPr lang="e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har char="-"/>
            </a:pPr>
            <a:endParaRPr lang="en" dirty="0"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har char="-"/>
            </a:pPr>
            <a:endParaRPr lang="en" dirty="0"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highlight>
                <a:srgbClr val="FFFF00"/>
              </a:highlight>
            </a:endParaRPr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685800" y="159781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4"/>
          </p:nvPr>
        </p:nvSpPr>
        <p:spPr>
          <a:xfrm>
            <a:off x="4645025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575050" y="204786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99450" y="1360975"/>
            <a:ext cx="8345100" cy="304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>
                <a:solidFill>
                  <a:srgbClr val="980000"/>
                </a:solidFill>
              </a:rPr>
              <a:t>I Do Declare: Students Using Self-Service To Declare Their Major Is Possible!</a:t>
            </a:r>
            <a:r>
              <a:rPr lang="en" sz="3200" b="1">
                <a:solidFill>
                  <a:srgbClr val="980000"/>
                </a:solidFill>
              </a:rPr>
              <a:t>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>
                <a:solidFill>
                  <a:schemeClr val="dk1"/>
                </a:solidFill>
              </a:rPr>
              <a:t>				</a:t>
            </a:r>
            <a:r>
              <a:rPr lang="en" b="1">
                <a:solidFill>
                  <a:schemeClr val="dk1"/>
                </a:solidFill>
              </a:rPr>
              <a:t>Janice de Graaf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Shawna Jansen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November 7, 2017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Session Number: 5059 </a:t>
            </a:r>
          </a:p>
        </p:txBody>
      </p:sp>
      <p:sp>
        <p:nvSpPr>
          <p:cNvPr id="232" name="Shape 232" descr="data:image/jpeg;base64,/9j/4AAQSkZJRgABAQAAAQABAAD/2wCEAAkGBhQSERUUExQUFBUWFxUXGBUWFBQVFxcUFxQVFRQUFBUXHCYeGBkjGRQUHzAgIycpLCwsFR4xNTAqNSYrLCkBCQoKDgwOGg8PGjAkHyEpLywsKTAzLC0sLCwsLCw0KSkwLDEqNS00LC0sLCkpLDAsKS8sLiktLCwsNCwsLSksLf/AABEIAMIBAwMBIgACEQEDEQH/xAAcAAAABwEBAAAAAAAAAAAAAAAAAQIDBAUGBwj/xABAEAACAQIEBAMECAUCBQUAAAABAgMAEQQSITEFBiJBE1FhMnGBkQcUI0JSYqGxFTNywdGC8BYkQ6KyNJKj0uH/xAAaAQEAAwEBAQAAAAAAAAAAAAAAAQIEAwUG/8QAMhEAAgECAwQJBAIDAQAAAAAAAAECAxEEEiExQVGRBSIyYXGhwdHwE4Gx4RQzNELxI//aAAwDAQACEQMRAD8A7dahQoUALUdqKhQAo6KjoAULUKFAC1CjoqAOhQpJcUAqhTT4gCkeNfagJF6SXpCG9LAoBO9DLSrUq1AIAo8tKo6ASUpO1OURFAAUdNkWpQagFUKTmowaAFqFHQoAqFHRWoA6FFR0AKFChQDdChQoAxQoqMUAdCiJpJkoBdC9N5jQCUAoyUWc0YWjtQCKS4ohodaeAoCtxMt9NqKIWFr1LxUAYetQkuN6Adikymp8clxVfS4iQdKAsKFIR70smgBQpOeiuaAXeiLUkCjoA70gx0vNQzUBn+Nc4RYM/b3RfxkHL8T2o+C894PFfypkY+QYX+RqRzNwOPFQtG6hgR3rh+C+j6PC40xzE+G5+ze5FvykjvQHodXB2pVcygwOOwlmw83jRj/pym+nkH3FbaPjXhYcS4opDoL3YWB8s3egLehVVwTmfD4sEwSK4BtoataAFFR0KAK9ChQoBFEWFIsaMRUADLQ1NHcCmxNrY0A4I6UbCozyORoLUzk1u7/CgJb4pR3pr60TsKYWUX6VJqRCG1zWFASA2mtRjjtbAE0qJgt9b0kSk+ytvWgH16hqKjy4oJoTTkCMD1GnGhF72oCHFMWOxtT5w96kgUdARFiA3pgSSE6Lap7peko/agG0ja3rTiHzpykMlALAoUhH7GlE0AVETRF6SQaAJnqO+I8qfMdNOlARjjTsapuN8KjnUo+x2PcHzBqzxkVUs2PtoaAysXMUmCnGHxT3iGqy+Y7Bj51m/pB+kRcX9jDrEN28z+X/ADWr+kdo3wDggZjYA9wb1wKWN4m1/wDygLThnE8RgpBLhpGUjsDofQjYiu08i/TrDPlixloZNBn/AOmx9/3T764bh8UGFFPhA3oaA9lQTq4DKQQdQQbg05XlPk76S8XwxgtzJDfWNiSLfkPavQHJn0kYXiKjw3yyfeiawYe4dx6igNZQoqFARfGNyO9MMshOpCilILg33o5IMwGc2+NAJGXe9yKcPWNrEbU1F4ag5ReiaWQ+yoHvoB6RbrZjamjGi20Jpwwgr1m5FEJxsovQC43J2FqSIL7tTmVmGvTRRQKp3uaASGC+yL0GzsNNKdke2wvSVzbkgelABUA3OtGcV5C9ImYA7XpcD37WoByNid6j4jiQU2AJPkKdXDdWa593anPDG9qAhQzuxuVsKkiHWnqQ0wG5oAg9t6hy4hs2+lS7hxaov1Wxt2oApJyafw8t996bxGWMXIJ91IwuLDg9JFATqI0wsrbEW9acMfmaAS0gpprmnrjtSSCaAiSwedVHEcIOwq/MdRZ477CgOY8zYBpFIJtXNeI4AElT2rtvMHBGcE3rknMXDniYm1AYfF4FojcbedPYbGA6HQ1dZlkFjvVLj+FFTddqAksgIsdRUURPEwkiZlZTcFTZgfQimsNjiNGqwBvqKA1uC+nriEcaofDcqLZmXqPqbd6FY8wg/dHyoUB62ieVrEgJ+ppeKKAXc7UT4ZnQBjlPe1EuGjj31Pqb0AExI2jQn1tpRrDIfaYAelLhxV2sFNvPailiOuZrCgAiom51PmadSQEdApoRoLEDN670as7bDKKAPI59ogCkAop3LH508cLcDMbmnEiA2FANO7HRRb1pH1Mn2mvUugWtQBBBR027nsL0ToxA1saAEuKVdzTf1sn2VJp76ut7kC9LKUBH8J23NvQUuPCKPWnhRigCAomW9KvQvQEfwNddR2pmfDOT0kKvu1qdSaAZSI5bE3PnSlj+NOUVAC1JIpVEaAQwpplp4ikMKAhYjD3FY3mXllZFOlbtlqNPhwaA83ce4A8LkgWquhnzaHQ13TmPlsSA6Vx/mTltomJAtQGc4nwy/Uu/l51WQzsht+lXkOJv0toaYx+EVt9D2P8AmgGFxqnvQq9h+jDGFVPgSG4DXFrWYAjv5GhQHp+KN93YD0FL8ZC1gLnz9RRyYFWbMbn0vp8qfWMDYUBH6yeyj+9GmC/ES3v2+VSaF6AJEAFgLUq9FQoAXoXoqO1AC9Cio6AMULUVHQB0KFCgBehQoUAKFqFC9AChRFqYbHoPvf3oCRRGoxxotcBj8KS2JbKDlt5hja1ASqKqifjdrgFS3kt2P6UwuKxL2vkiB7ta/wABUXOyoytd6eOhfE1FxWPjjF3dV95FUXGMP4ah55ZmUEAmPpHUbDNbtrRzLgofbAJ0JLXcgE2BJ101qRlpra7+H79i4wvEI5QCjqwPkRTrLWQfFRwYo+BEQAB4i5bDXUGM7E21tUmbjuId3EKB1ARkI2Kk2dW/ONdKhPcWq0rJThrF+Xc/mpeTwXrKcw8vCQHSrabFYl2ZciohsFe+tiNSQdiD2qtxMGIMYVpkzAMrG46vwuLbH0qTOcd5o5YMZJGnrWSkncOqna4189a6/wAd5N8UMXld2ZV9hGIDruR6HyrBcW5SePNaOSxN+qwt7qA7PhOYyEUZo9FA9v0oVw/CcdxUSCMICFuNd9yf70KA9YE0L0KFAA0KBpEsyopZiFUC5JIAA8yTQDgoVSDnXBZwn1mLMxsuuhO2jbH50vmfmeLAw+LLma7BVRdWZj2UUBcUKxnDfpJjnwWIxSxMPAveNiLnQFTpsDf9Kzs/0g408PGPjMGUSlHhyE5Rewu+a99u3egOq0dVXLHHVxmFjnUWzjUeTDRl+BBqRi5LMqmUIXNkBtckC5AB38/hQE2iLgdx86rcNlkz2lZ8jFGt0kMACV/UfOoPDeMwO6qVKFrhRLcOxUm4yt30v7qAu3xqD7w9w1oPixYWDG4BFhULi8zR4eSTDqjuqlgoF81t1Fu9r1DHF8SxJSDpHgkXuC6SDrsTbKya6elAXDzvcgJcdjmAvRSOwAYkLYG99R6a1l54cS7HxZUjJSVD9ouUNmvDIi737G9FicfEjDxsUWUoQ0Sq73kK5SUYC+Xc5fOhaMZSdoq7L/FYnKVDzBc7BVAA1J2FD6xELAzZic5HVvl9vbe1ZOLCBxlihxUxKxgvIUhUmI3ja7dQPqBrQm5dlkfOzwQDMzZQ0j9TdMhF8oue9qi52VDXrtR8fZal1iec8NEypmFsyK5Y2Kh75H19pSRa9NcR5qZJlSDDtOrI9iikASLqFZzoAR3pPC+UIYxmBRyABm8NSbDYAsToKn4iQpGXyzOAL5VYLsbHRQPfTUlRpZssbyfJfPuio/inFJVGXDxQBgjXZ7soJs6ZTpnA1HakcQ4czC82KAGVhZ5FU57jI/RpYfhqobnGTxQTDEIw1iGYs5Hncn39quOL8uDFqssLx3tbRell10IUaHb3WqmZNaam94apQnFVeonvWtvve/mVzT4aG58dpTmRrQxswuBZ1NtMrVS4zjwzDJHL3UNK6A5S2YKFJ7HY1rsLyKM15HaxteOMZFNhsSdSKicf+jeIrnhj61vozE3F7/Oqyz20NFB9HqolNuTe97PnMp5cRjMajwkLlItl8S+g3DBRvarTl/l54XDSy4cgqFy5GY20tqxqBwFUwh8SMWf2WQKTmN9f6TXQsDIkqh0IsfIC4PcGkEnrvJ6SqTpRdOnFKD7iHIwU5Sz30uEjHfbW1Z6bhzYd3niWdo9C8RYjMSdWQegra+D6mgYAdxf3611aueJSrOm3vT2riZ2CbxEzpEpBGhL3PxFPph3sL+GuhuFW9j2qPicEcHIZY1vCx+0QD2T+NR5eYq9gnV1DIQQdiKJ8S1ako9eGsXs7u59//TP4rCMVH2ram18tgTVPzCIwCrWzeXf5Cte8IDZSLq+o/qGpH9/hSZMAm+Vb+dv71JnOPLwHP1AKAexBuPfRV1h+HC+woqAu8TiAiM1iQovYb0cMuYXtRYn2GspY22Frm+ml9KhYA+Ep8Rsn9bKBpcXGvcWNAc/+mPA4hMMJvrLmMS28JVEaqGBy3Km7EWtr51I47K+O5dR47s2SNmA1J8M5ZAbb7XrWcamweKiMMrCVGIusedzcG41jBI1FK4QsWHiEWFwswjBNly5Bc6k3mYGgOOcT4jHieC4aNWBxMEvhiNdZChvqFGtttfSttFylxDEPgp3khXwIEtHMrvaUrZmZBa7Wt37Vs4o5b3TDQxn8TOL/APxp/enxh8QfaljX+iK5+bsf2oDnXJv0d4yHEYhJ2UYWUOrhSv2tycvSblB1E+elTMH9Fk8OGnwi4qP6tMwJzREyLa3snMFB0GvpW7HCyfammb/WEHyQC1UqYCPEzSRqtooTkkkJLu8tgzRqzE5VUEXO5JsLWoB/l+DC8Pw6YZZ0OW/tOpdmYkk5Rrv2pfGY48SI7CfNFIsiPHGQVddN3ABBBIpHBsBHhpGTNAl2ISNFVWsepM7e0XsG99r1ZY7jcUQuzXOwVeok+QA70LRhKbtFXKzC4Yq0uVGDyMskheZUJIAC9Md8osNu9KMIW8n2IKsdVV5irNvYswCk37edQ+IcWmYgpg/5mVM8rWB16QVXUe0dTakrw+RwRJJKQcxKQxiNC2ujE3a5I7+YqL8Dv9DL25Jeb5L1aJTcZhWytPILgGyIqDUXHsqTrfz71FTHyTX8LCSMNevESlBcflJuRvrSy8WGiS2SE3OZGbM1rNl9nW98vwNTOHTNiUusiqR7QC2ZTe431sRl39ai+65dwjGOdQbXF6LkvdkWDg07o3iyRxMdlw6WCj1fViaU0EGGYvLMARtmsCNd+o3N6TzhwaWQeJHPKgAsyI1haxBYD46+4Vg8Lw+E9LR577lmYsSdDcntbS3urnKeV2PRwmFeJhmc7Leoq3t6m1n59gKl4lEmXpJLqo11GlZ+T6R7i8cEbA3ynK5GawJ1Psi5Gtta03AOTMGEDoucE3sbAAjsVHcVoBweG1vCjt/SKm03vKOrgaMnFU3Lx0+ckYrB/SBJZC2H0ZcxKMFym2zLa+9q0vD8a86kqU7dJJuAR94f7GtRuL8nRup8H7Nt7D2TbtbtWOjnlikYgsrJbc63G49RvptUZpQ7R2WFw2Mi3Q6rW756Fnx7lBorzDKQTdwF0X1A8r/K9I5b5h8B7E/ZtqV8uxZf8VquBcyRYlCCy5wLOoIN7jcAdqx3NPCVgbOl2jJtoNEb8JJ0tVZK3Xid8NV+qnhMVt2L5x4M6TFKGUMpBB1BHcUu1cw5X58ERKObxC1zmH2d9jpe61vDx2M2synNtbMbnuNrX3+RrrCakjxcZg54WeWWzcyo5o4CReaG4NutR3A+9buaoeCcwGBxZTltZ1Hnf2/fW1PEibDJJr+QC2ttbk676elYbnLl6WOQyQofCJ6zmsBqDmsLXX9rVScWusj0uj8TCsv49ffsfp7HRsNiFkUMpuCLilFgO4rlvL3GJYZiMweF11QZnMbaWYXGve/mALV0D+Gs4U+LbY9Kga3uPhsLelXjJSPNxmElhp2ex7PnEntMp0JBv23vWWxZbAyeJGrvh3N3WxPhk/eW/ar9OFWdWMjnLsNAPiP97mpU7LlIcix3va1S1c5UK303Zq6e1cf2tzIRl8aMMnexVrjcag00ca2RWKgdQVrXOQ3sSR5A/vWfx2NGCcGGRWjZrmEnWx3Kn0q9wnEEYiRDeOU5T+WUbX9+3vA86KV9DpiMLKnFVI6xex+j7/IZm4gwYjI5t3CEg+6hVxahVjGIxnDElIL5jYWsHkVfiqsAT76ah4Th1ayxQht7ZVLW89daic48GfFYKaGM2kdRkJYqM4YMLsNQNLfGqJOQZxMsn1q6DDSwZXUyOniAHKslx4iK4BGbW2lAbGXFxxi7OiC9tWVRfy9/pVf/AMWYS6gTocxYAi5BZVLMuYC2YAE5b3rOpyRho5bTYj7STwZQgyRdWFIPiqGzW9qx7WPamMZzRwiGSRcyyMsoxTZS0iLO3QGVgcoN9Lba1F7F4QlN2ijR8O51w82qlghjMolZQsZjBALZ79PuNqu1lBAYEEEXBvoQdQb+Vq5liOckDPHFhVw65FMn/L3cRyE2LxAA2OptY6U5HxcNIYpFklYeIqBpCELxrmW8cKsEQgDUnQb66VF+B3+hGH9k0u5dZ+WnmbjFcywIbB87fhjBc3/01kuWOIYj63joI4hGDKMQpmvmyzLr0jfqU/Op3L/MMixyM+DdUAjZfBhIzFzlZAHYM5B1vYaU9xs+BxXBzW6Z0kwrn8382K/xDD41NnvK56cezG/j7L9ieI8oF5UmlBnZniWQKfDCooe0g11y5vkTVscXhcIgtkUdgozG/fa+v+ac5g4Ss8YDGUBGz2ibKzDKyldxp1fpXNpMCYIYfCaT6u1ni8TKX/1ZdMw8vSqTeVXSN2Dh/Mn9OpOy4LRP0v8AY6zhsQsih1N1IuDTlq5xylzE8T+GzgRud2BYq53O46Tp861mFxmIcSlkZSo6FXKM5BcMASLj2QRrqGFTCSkrmbG4SWFqZHs3PiiDzPwYgmaMbnq0vY7CQW7gb1n8FxOSGYPmVj3GZVzx6W0NiTua1ksE7on2YDFmVw7llyA3VvLUC2qmxbbSsJx7lGXDSGTxCI3FvslC5QWHQWA/CCNgDc7aVSpG2qPT6OxCqx+hUte1lff3HTMFxiKWMOjZlPkCQPMGwsCKxHMmDRJC8YXLcl8zIojOXMcxJJ2IIpjgmGWEomWSTDhcpNyWXOUILEAajKuw211rd/wGBkK+GrKwsb6gjX/7H51bSa1Mrz9H1rx1i/xwfejn/LXOPhSKAV8KQ6kl2yHqCkmygXyN57Vu8TxZhqAzqVDBo1BUqdbg6nbXby86wvMPARhZCAAEb2Ta2u5vbverrlLmERsIHuEPsM33T3W40tf5VSE8rys247CRr01iKOumvf8AtF/4s7bRm1/vSEXXW7aWtewsCO/pashz1y1KwE940NwrWXMcuboPnm2BN+5ttWwxvNWHi0MgZh2TqP6aVkeYeZTiOgAxxg31IDFhtc9qtUlG1jJ0bh8Qq0aiTS3vZoUHAFaDEQv4jAhwGAFg4JAa491dPxHLUEgYOmYMXNidOvNmsO3tN86wXLvDfFlVmKrGpGZmZdxY2XWukjHL2zN7kc/I2t+tRRTtqdumqkXWi4vrJa+hyvjnKy4NyoXobRW/Et72JPfWtByVx3KRC4uD7LBbkHfKSO2u/rWm4pPC6hZUupYAZiq3ckKALtfcgVXYvmjDYQ5GMMRBClQWYgkXGYKmnbv3FFTyyumJ9JLE0Pozg5S4r8mnpLoCCCLg6EGsJL9JJk0w0UsxIBBEJUWIBBuzbWINyKGBOPxLgTvJAjXKrGBmIAU6lVG4JGhNivqK6ZuB5iwso61JKPjt5LU1gTD4Yf8ATjHwB/zVbiOdYrkRK8zD8IsPiTULhvJASd2kUSLZgjyEyG9wUcqWsTYlSLfcv3q0w/DJraGOG5OiIvSAzAEaakrl3ta3emvgS50E7u8336L1fmiEcRjJvvxwDyUNI9vgKEHLEdrzGaZr3zMWUDy0JGtXB4UXH2jsSGcgrdbBxYoNb2B1B7WHlTMfLUQNznc3U9Td1bMLhQAdd/OmVbyP5lRK1O0fDTz2+ZGTA4ZLyCOPf22cNY+X3rUeIxmdvAC6MqMGQXGRr2kU3FwpAufdVlDwmJFKLGoUkHLa4uPZ0PlT6QhQAAABoAAAAPIW2qbWM86kp9ptlF/E5dRY6Ei/hu17Gwa6KRra+h70dX1qFSUKTH82xRuY1WSWUXHhopvca7nSsNwnl3jBmbFBo8O8rP4iSSPJ9mzdChRdFaMAZSB3N603N+BaF1xkXtKQHt3GwJ+GlQxxviE8mfDIREJYrBliCvDp43USSGGvcHTYVRNttM9KrTpwowq043T0betpcLbPDzKzC/Q2XdWxeKaawlViucPKsgI62ZjlIuDoDtVxg+RsCspw7O0kow6oU6Y/+XEilWIiVQWzoOq96OLlTGsIy+MkV8+IWUiR2DQOGWLIg6Vdbqb23G9SuXeRvq0scpkUtHCYSI4hGJFJB8SYliWkuL3vV7GGVWctGyn5q5wwkcsoOHRpobRmWXwUOmoZRKbyovn57Xrn/EOfcRJIWlP2WfKctmupIF+hrEm40ym1dl4xynBKJmcSN4gJZDNN4bEDpvFmy9hpa1c7wfDIyQQY4ybBmKDOAO6m3p7641T2+iIXjKS2prW3xlDgOa+KQxSCLMyrPkXKAPYYEizAgqy6XXauh82cbTFcPMiXSeBo8QsbWDBomDMB+LpLDSriXlyLFQxSC17Bgdcr6WOb32Gu+lZPiHB8reFMAgIZRcva52sRoQb7gaVF5R8C/wBHD4u921NbeOl+ffvOmYLFCWNJF9l1Vx7mAYfvUDimHhxCtBnTPa+UMuZSNb2G24+dYX6Oeb3iw3gTjN9XdoSQTnGVjlstuoZbeulazAy4cYgeGXs+aVWEjtEZXbK4yDZtc2unUTXVNS0PInRrYdqfJmBxWAaJ2Rxdg1vPXz9xFbjkrjudfAk9tPZJ1zJ2BI7j9ql8z8u+OuZLCVQbEjcfhP8AmuYTHEQtmAfOrqCECqya2zAEE6ftes9nTl3H0inT6Tw7T0kvJ8fBnbTUbiUCPGySWCka3IFvI3OxrnuF51xGW0uGZm16hK2U2LDOVzDKLZTbvc7UWJ5hxDKfCEMTX3ZAZBHpqN9faB1OwtXfPE8JdG4mMtFse26GjKI3eA3cAi3hsb2FvtBk30tWj5R5mUxFGv0PkUsUXc2VTmYG9/SshPwiSaQFJ2kYizZBYux9pja2UG50J0rY8tcgRQRtnuXkKl8pyrpYqoC9gQDfua509p6fSUoKjln2nbnvdiVx7GRTRGNzFqAV6y5v2ZAikn/Fc6RpnmeGMs7orkBE0Ox0zHY7agfpXXU4RCLfZpoAuov0gWUG+9hpTWK4rh8OOp407WFr+6wq84J6s83A42rRvCEc19i4M5twzlXESAMyMEN9Q17WsDdUANjmH3r6N3FqvMDyAbXeNCxB/mEuyt021LEbFvig7Gr5uY5XIWDDOwP33IVbeem9JXguKl/n4jKv4IRl08i1QoxWxGiriMTP+2ooLgtvJXfNoiT3gADYmKAAAFI1S50XMelQd81hb72+lR8Ti5MQkawJO+TTxWIQMek5iTc9vPuRWhwPLOHi2jDH8T9R99zVi0qruVHxAq9mzBnoQ7MXJ8XouS9zGryLJL/Nl8NSoUpESLqANGOn4Vv5lQauMDyThI2zeEsj93kAdv1q3GNQ7Et/SGb9hTEvFlUE20BIN2QajQjU7+lMqKyxVVrKnZcFp+PUmJGALAAAbAC2nkKVVZh+MiQgI0dyMw6mbTKG7KBswNr7Go+J4yVk8O5z3AsqC2uX7zHTRgdtgasZS6oVRQYiWSRVZZlQhgSTlZSACGORQMt8y2uTex2NRJuD4hxoSDmbSQqekEZASupvl19JDb2aA0UmLRTZnUHyLAH5U0/E4wL3JA3IViB7yBUf+EssaqkhBUkk2tmBvYMVINhcd+2t6jy8sB/5ksjjXQ2IJbMCWDXBNmIGmlh5UBNGOLEhY3JHmUW3vGbMPiKgYbmIShygUBMuYtnJAYaHKqXsCCDtbKfI1KwHAYoSSmfMbXJdiTrmJPvOvlqalQ4NEJKqqlr3IFibksbn3kn3k0BQtzQeyyONCGTCuykEXuD4uooVoIYgihVGVQLADQAeQFCgCmhDKVbUEWI9KyPDZ/qGI8B9I5G6WOgBOi/4PwrY1luf+XkxMIZmyNGHym3mLkDX8vkarJb0bsHVim6VTsS0fc9z+xqXkAFyQB5kgVGxfFoovbdV0zf6fPT3VhOWeM4aWIhxLNPFmuGJzFhm0ubanqFjWsOJzKCuGLZQQgNvulQPdcEkH0NSndXM1alKjN05bULm5hQ3VVkY22C2OrFdAdSAd7DY1y/h3E5j4qiMItwVLdRLqw0RdLaE391dQEOIbKRkj0IZbDfQixBNwCD5XvXLMXwuYyyXklZhIVBVsoBJbq01B1Gg00rlV0sz2uhVmzxfd6mowPGsWsShmUMdbKtlGlrKbaLeza39ojtSOKczyTB1bIqgD7MAM7E7FW1G/lanOV+VEmVmaWfRrMufQkbm9tjfatlgOBQw+xGoP4jq3zOtLSl4Ezq4XC1H1bzvy5+iOR8Ggnjxc8QiIWaNZwuUg3S0buL6nzt3qTiMTLEwbCymEJcyliVV0trmFtADW75rHhYnA4gbLK0Dn8k65R8M4Wl808nw4mNyQQSLtk0LherKffajpvcxR6UpycoVY2T+/PiSOB8zrKq+JZSQLOpzRP6o/wDY1L4ly7DiDd16vxKbH5jes/yhy5hghAhdQAjASFirBxnBVToLG4t6Vo8bxWKBep0S2w3NvRRrV1s6x505RVW+Evfu9NblOnIUatmEsgPba/zqVhuToVFmLyX/ABNpvft61Ak5slkZlgidsoBDMpQMT2Xcm1Q4eG4+b/1EjKrOq5IyRZTlNyRb84PuFRaO5Gl1MTb/ANquX88lrzsaWbH4bCrYtHGPwi1/kNTUA81tJph4i9/vtovxA1oRcoRoyvEiqbEN4gDsTcWa5B10I/1VZfwuQkXmcAX6VsBYnQXt+HT9atZmN1KEXdJyfGWnkvcrfqE8us0rgd0jXItvLMSKewXC8PFcpHGSq3ZmcO1hfqa1/I/KrKPhaAEakMACCfIkg+/Xf0FOwYJEzWUAt7R7tudfPc/Opyo5yxNSSyp2XBaLyID8ZA0vqBchY2JtpY6kXvcaAGhhca8j2tIFynqNl6xbpNltYg3vfsasocMqAKqgAbDytTlSZzPz4TESWsMgtqGJa7dJt1Ei3SVuBrnv2qX/AA6a1s6JqLFVGgFtLW3Nt7/eNWtCgIbYAtH4cjFhZddmuDe57Ht2pheXIrWIYi99WOrdPVpbXpXX0qykkAFyQB6m371Al5iw66GaMnyVs5+S3NAPx8MiXaNRcWOnbyqSBVV/xEp9iLESf0wso/8AdJlFEeJYlvYwuX1lmRf0QMaAtqFU+bFMQDLhoyfuqryt/wBzL6dqiyb2fGTMS2XLGscfVrpfLcbW3oDRVFxPE4o/5ksaf1Oq/uazxgw7X6J5yCBaSWUknXZS1iLggkC1SYsIqsTDg4gBax8MAtcA7kC1rka+VASm5qw33ZDIfKKOSX/wUikScwsR0YXEt5FhHCPnI4P6UoSymNlkeON7ArYjRhuN9V08tjUY4BGhSNmdzG2ZGVZHIFyLE9+lit7+tAAcYxR1GGit64tb/HLGR+tCo68ugbHFgejRqL9za+5Nz8aFAaSkyQBhZgCPXXX/AGaXR0BjON4L6niVxUagK1xIAO5/zWuwuJWRFdTcMLg0jG4RZUZGFwwtWb5axZw8rYWQ9yY/dvYVTsvuZ6bf8qhf/eC5x/X4NZXLuK4JmxkoRHY5z7BsLe/311Co2IxMUQLMyp5kkCk45lqUwGLlhpNxjdtWsU/J/DZ4lbxrDNawB1FvOtHeqNuZsxtBE8v5rZV+Zps4PEyDNNMsKblY/L1c0WishXhOrN1KzUb7v0teYjn14zgZlZ1VgudLmxzoc6WG+4/WmeGc5NiYI3w8LyF1Bu3Sga3UM3vv8qs8Jyxh1F8okJ1zOc5N/fTGD4a+DJWFPEw5JYRiweMk3YJfRlvc23FTqzlmoQ2Jy8dFyWvmQsNw7HSuwxMyxxlukQkA5SBZTpe+9XOC5cgi1CAt+Jupr+80y8sLSpK2dHW+hVxe4tci1iR2PrUr+NJsokY/ljc/ra1MqKzxVSSyrRcFp8+5PAoVXvxN7ErA9hrd2RB+5P6VBwXG3xH8qXC/6XMpHvAtVjMX9FeqeWCXMFM7EkE2REQWHqbmoxhj6s4nkykDWRmBuLiyggeY2oC8lxiL7TqvvYD96inj0PZ8/wDQrP8A+INQsJCgPRh1TT2soOvl53qTAZDGyylUJBCspHuBI89jQCv4ux9jDzN6kLGP+8g0TYrEnaOGP+uUsfkq/wB6ZeFiR9sxFtgCeq1icw9daUvDV06ZGtfU2F7nNrfvfvQDcks3iLG2IVWY2tHD6Zvacm2npTU0Ud8rz4mRu658gGoF2CBbC53qzbDFmzZEDaalidr2295+dH9SJYuWAJGXRew1trQFTh8Jh76Ya5DBbuDISL2ZlLXuBVlMCoHhKiCzfdVSD93Q203qR9UHdmPxsPkLUa4NB90fHX96AhxynwyHlBe5IKa27gWA1Hb1qJHgMyjOZXJC5rAgXF75WJFgb6irxVttpR0BVwYEq+cIc1rZncXtYDZR5AfKnZuGZ75hHr+S53B3J9B8qnE0KAjjB+bv7hlUf9oofUU7jN/US37mns48x86bkxyLoWAoBceHUbKo9wApZqMvEFKkrc2Ga1rXHmKZgx7PGWyahrW/LfRvXTWgJ9Cq04qbtGLe/wDXWjoCbRA0KFAETWQ5yFp8ORocw177jvQoVSfZPS6L/wAleD/DNBxmUiEkEg23BI7ViuWx4kpL9Zzbt1H9aFCqT7SN+A0wlVraabmGUqkeUlftEGhI0vtp2rN8YxL5IxmaxBBGY6iz6GhQrsfPG64Q32EX9Cf+IqYKOhQCSdajtIc4Fz86FCgH32PuP7GszyBg0WFmVEUl3uQoBPUdyN6FCgNFilBA0oPoNNNBtpQoUBWTym+5+ZqxwkYyjQfKhQoB4GmcY5C6E7GhQoCqwUzZ4xmNrDufKr+hQoAUBQoUAKSxo6FAQuJOQpsSND39KPCuSFuT7JoUKAoozdwDqLJode7VIwSAqDYXzOL+l9qFCgLuFQNgKeoUKAO9ChQoD//Z"/>
          <p:cNvSpPr/>
          <p:nvPr/>
        </p:nvSpPr>
        <p:spPr>
          <a:xfrm>
            <a:off x="155575" y="-542925"/>
            <a:ext cx="2019300" cy="11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 descr="data:image/jpeg;base64,/9j/4AAQSkZJRgABAQAAAQABAAD/2wCEAAkGBhQSERUUExQUFBUWFxUXGBUWFBQVFxcUFxQVFRQUFBUXHCYeGBkjGRQUHzAgIycpLCwsFR4xNTAqNSYrLCkBCQoKDgwOGg8PGjAkHyEpLywsKTAzLC0sLCwsLCw0KSkwLDEqNS00LC0sLCkpLDAsKS8sLiktLCwsNCwsLSksLf/AABEIAMIBAwMBIgACEQEDEQH/xAAcAAAABwEBAAAAAAAAAAAAAAAAAQIDBAUGBwj/xABAEAACAQIEBAMECAUCBQUAAAABAgMAEQQSITEFBiJBE1FhMnGBkQcUI0JSYqGxFTNywdGC8BYkQ6KyNJKj0uH/xAAaAQEAAwEBAQAAAAAAAAAAAAAAAQIEAwUG/8QAMhEAAgECAwQJBAIDAQAAAAAAAAECAxEEEiExQVGRBSIyYXGhwdHwE4Gx4RQzNELxI//aAAwDAQACEQMRAD8A7dahQoUALUdqKhQAo6KjoAULUKFAC1CjoqAOhQpJcUAqhTT4gCkeNfagJF6SXpCG9LAoBO9DLSrUq1AIAo8tKo6ASUpO1OURFAAUdNkWpQagFUKTmowaAFqFHQoAqFHRWoA6FFR0AKFChQDdChQoAxQoqMUAdCiJpJkoBdC9N5jQCUAoyUWc0YWjtQCKS4ohodaeAoCtxMt9NqKIWFr1LxUAYetQkuN6Adikymp8clxVfS4iQdKAsKFIR70smgBQpOeiuaAXeiLUkCjoA70gx0vNQzUBn+Nc4RYM/b3RfxkHL8T2o+C894PFfypkY+QYX+RqRzNwOPFQtG6hgR3rh+C+j6PC40xzE+G5+ze5FvykjvQHodXB2pVcygwOOwlmw83jRj/pym+nkH3FbaPjXhYcS4opDoL3YWB8s3egLehVVwTmfD4sEwSK4BtoataAFFR0KAK9ChQoBFEWFIsaMRUADLQ1NHcCmxNrY0A4I6UbCozyORoLUzk1u7/CgJb4pR3pr60TsKYWUX6VJqRCG1zWFASA2mtRjjtbAE0qJgt9b0kSk+ytvWgH16hqKjy4oJoTTkCMD1GnGhF72oCHFMWOxtT5w96kgUdARFiA3pgSSE6Lap7peko/agG0ja3rTiHzpykMlALAoUhH7GlE0AVETRF6SQaAJnqO+I8qfMdNOlARjjTsapuN8KjnUo+x2PcHzBqzxkVUs2PtoaAysXMUmCnGHxT3iGqy+Y7Bj51m/pB+kRcX9jDrEN28z+X/ADWr+kdo3wDggZjYA9wb1wKWN4m1/wDygLThnE8RgpBLhpGUjsDofQjYiu08i/TrDPlixloZNBn/AOmx9/3T764bh8UGFFPhA3oaA9lQTq4DKQQdQQbg05XlPk76S8XwxgtzJDfWNiSLfkPavQHJn0kYXiKjw3yyfeiawYe4dx6igNZQoqFARfGNyO9MMshOpCilILg33o5IMwGc2+NAJGXe9yKcPWNrEbU1F4ag5ReiaWQ+yoHvoB6RbrZjamjGi20Jpwwgr1m5FEJxsovQC43J2FqSIL7tTmVmGvTRRQKp3uaASGC+yL0GzsNNKdke2wvSVzbkgelABUA3OtGcV5C9ImYA7XpcD37WoByNid6j4jiQU2AJPkKdXDdWa593anPDG9qAhQzuxuVsKkiHWnqQ0wG5oAg9t6hy4hs2+lS7hxaov1Wxt2oApJyafw8t996bxGWMXIJ91IwuLDg9JFATqI0wsrbEW9acMfmaAS0gpprmnrjtSSCaAiSwedVHEcIOwq/MdRZ477CgOY8zYBpFIJtXNeI4AElT2rtvMHBGcE3rknMXDniYm1AYfF4FojcbedPYbGA6HQ1dZlkFjvVLj+FFTddqAksgIsdRUURPEwkiZlZTcFTZgfQimsNjiNGqwBvqKA1uC+nriEcaofDcqLZmXqPqbd6FY8wg/dHyoUB62ieVrEgJ+ppeKKAXc7UT4ZnQBjlPe1EuGjj31Pqb0AExI2jQn1tpRrDIfaYAelLhxV2sFNvPailiOuZrCgAiom51PmadSQEdApoRoLEDN670as7bDKKAPI59ogCkAop3LH508cLcDMbmnEiA2FANO7HRRb1pH1Mn2mvUugWtQBBBR027nsL0ToxA1saAEuKVdzTf1sn2VJp76ut7kC9LKUBH8J23NvQUuPCKPWnhRigCAomW9KvQvQEfwNddR2pmfDOT0kKvu1qdSaAZSI5bE3PnSlj+NOUVAC1JIpVEaAQwpplp4ikMKAhYjD3FY3mXllZFOlbtlqNPhwaA83ce4A8LkgWquhnzaHQ13TmPlsSA6Vx/mTltomJAtQGc4nwy/Uu/l51WQzsht+lXkOJv0toaYx+EVt9D2P8AmgGFxqnvQq9h+jDGFVPgSG4DXFrWYAjv5GhQHp+KN93YD0FL8ZC1gLnz9RRyYFWbMbn0vp8qfWMDYUBH6yeyj+9GmC/ES3v2+VSaF6AJEAFgLUq9FQoAXoXoqO1AC9Cio6AMULUVHQB0KFCgBehQoUAKFqFC9AChRFqYbHoPvf3oCRRGoxxotcBj8KS2JbKDlt5hja1ASqKqifjdrgFS3kt2P6UwuKxL2vkiB7ta/wABUXOyoytd6eOhfE1FxWPjjF3dV95FUXGMP4ah55ZmUEAmPpHUbDNbtrRzLgofbAJ0JLXcgE2BJ101qRlpra7+H79i4wvEI5QCjqwPkRTrLWQfFRwYo+BEQAB4i5bDXUGM7E21tUmbjuId3EKB1ARkI2Kk2dW/ONdKhPcWq0rJThrF+Xc/mpeTwXrKcw8vCQHSrabFYl2ZciohsFe+tiNSQdiD2qtxMGIMYVpkzAMrG46vwuLbH0qTOcd5o5YMZJGnrWSkncOqna4189a6/wAd5N8UMXld2ZV9hGIDruR6HyrBcW5SePNaOSxN+qwt7qA7PhOYyEUZo9FA9v0oVw/CcdxUSCMICFuNd9yf70KA9YE0L0KFAA0KBpEsyopZiFUC5JIAA8yTQDgoVSDnXBZwn1mLMxsuuhO2jbH50vmfmeLAw+LLma7BVRdWZj2UUBcUKxnDfpJjnwWIxSxMPAveNiLnQFTpsDf9Kzs/0g408PGPjMGUSlHhyE5Rewu+a99u3egOq0dVXLHHVxmFjnUWzjUeTDRl+BBqRi5LMqmUIXNkBtckC5AB38/hQE2iLgdx86rcNlkz2lZ8jFGt0kMACV/UfOoPDeMwO6qVKFrhRLcOxUm4yt30v7qAu3xqD7w9w1oPixYWDG4BFhULi8zR4eSTDqjuqlgoF81t1Fu9r1DHF8SxJSDpHgkXuC6SDrsTbKya6elAXDzvcgJcdjmAvRSOwAYkLYG99R6a1l54cS7HxZUjJSVD9ouUNmvDIi737G9FicfEjDxsUWUoQ0Sq73kK5SUYC+Xc5fOhaMZSdoq7L/FYnKVDzBc7BVAA1J2FD6xELAzZic5HVvl9vbe1ZOLCBxlihxUxKxgvIUhUmI3ja7dQPqBrQm5dlkfOzwQDMzZQ0j9TdMhF8oue9qi52VDXrtR8fZal1iec8NEypmFsyK5Y2Kh75H19pSRa9NcR5qZJlSDDtOrI9iikASLqFZzoAR3pPC+UIYxmBRyABm8NSbDYAsToKn4iQpGXyzOAL5VYLsbHRQPfTUlRpZssbyfJfPuio/inFJVGXDxQBgjXZ7soJs6ZTpnA1HakcQ4czC82KAGVhZ5FU57jI/RpYfhqobnGTxQTDEIw1iGYs5Hncn39quOL8uDFqssLx3tbRell10IUaHb3WqmZNaam94apQnFVeonvWtvve/mVzT4aG58dpTmRrQxswuBZ1NtMrVS4zjwzDJHL3UNK6A5S2YKFJ7HY1rsLyKM15HaxteOMZFNhsSdSKicf+jeIrnhj61vozE3F7/Oqyz20NFB9HqolNuTe97PnMp5cRjMajwkLlItl8S+g3DBRvarTl/l54XDSy4cgqFy5GY20tqxqBwFUwh8SMWf2WQKTmN9f6TXQsDIkqh0IsfIC4PcGkEnrvJ6SqTpRdOnFKD7iHIwU5Sz30uEjHfbW1Z6bhzYd3niWdo9C8RYjMSdWQegra+D6mgYAdxf3611aueJSrOm3vT2riZ2CbxEzpEpBGhL3PxFPph3sL+GuhuFW9j2qPicEcHIZY1vCx+0QD2T+NR5eYq9gnV1DIQQdiKJ8S1ako9eGsXs7u59//TP4rCMVH2ram18tgTVPzCIwCrWzeXf5Cte8IDZSLq+o/qGpH9/hSZMAm+Vb+dv71JnOPLwHP1AKAexBuPfRV1h+HC+woqAu8TiAiM1iQovYb0cMuYXtRYn2GspY22Frm+ml9KhYA+Ep8Rsn9bKBpcXGvcWNAc/+mPA4hMMJvrLmMS28JVEaqGBy3Km7EWtr51I47K+O5dR47s2SNmA1J8M5ZAbb7XrWcamweKiMMrCVGIusedzcG41jBI1FK4QsWHiEWFwswjBNly5Bc6k3mYGgOOcT4jHieC4aNWBxMEvhiNdZChvqFGtttfSttFylxDEPgp3khXwIEtHMrvaUrZmZBa7Wt37Vs4o5b3TDQxn8TOL/APxp/enxh8QfaljX+iK5+bsf2oDnXJv0d4yHEYhJ2UYWUOrhSv2tycvSblB1E+elTMH9Fk8OGnwi4qP6tMwJzREyLa3snMFB0GvpW7HCyfammb/WEHyQC1UqYCPEzSRqtooTkkkJLu8tgzRqzE5VUEXO5JsLWoB/l+DC8Pw6YZZ0OW/tOpdmYkk5Rrv2pfGY48SI7CfNFIsiPHGQVddN3ABBBIpHBsBHhpGTNAl2ISNFVWsepM7e0XsG99r1ZY7jcUQuzXOwVeok+QA70LRhKbtFXKzC4Yq0uVGDyMskheZUJIAC9Md8osNu9KMIW8n2IKsdVV5irNvYswCk37edQ+IcWmYgpg/5mVM8rWB16QVXUe0dTakrw+RwRJJKQcxKQxiNC2ujE3a5I7+YqL8Dv9DL25Jeb5L1aJTcZhWytPILgGyIqDUXHsqTrfz71FTHyTX8LCSMNevESlBcflJuRvrSy8WGiS2SE3OZGbM1rNl9nW98vwNTOHTNiUusiqR7QC2ZTe431sRl39ai+65dwjGOdQbXF6LkvdkWDg07o3iyRxMdlw6WCj1fViaU0EGGYvLMARtmsCNd+o3N6TzhwaWQeJHPKgAsyI1haxBYD46+4Vg8Lw+E9LR577lmYsSdDcntbS3urnKeV2PRwmFeJhmc7Leoq3t6m1n59gKl4lEmXpJLqo11GlZ+T6R7i8cEbA3ynK5GawJ1Psi5Gtta03AOTMGEDoucE3sbAAjsVHcVoBweG1vCjt/SKm03vKOrgaMnFU3Lx0+ckYrB/SBJZC2H0ZcxKMFym2zLa+9q0vD8a86kqU7dJJuAR94f7GtRuL8nRup8H7Nt7D2TbtbtWOjnlikYgsrJbc63G49RvptUZpQ7R2WFw2Mi3Q6rW756Fnx7lBorzDKQTdwF0X1A8r/K9I5b5h8B7E/ZtqV8uxZf8VquBcyRYlCCy5wLOoIN7jcAdqx3NPCVgbOl2jJtoNEb8JJ0tVZK3Xid8NV+qnhMVt2L5x4M6TFKGUMpBB1BHcUu1cw5X58ERKObxC1zmH2d9jpe61vDx2M2synNtbMbnuNrX3+RrrCakjxcZg54WeWWzcyo5o4CReaG4NutR3A+9buaoeCcwGBxZTltZ1Hnf2/fW1PEibDJJr+QC2ttbk676elYbnLl6WOQyQofCJ6zmsBqDmsLXX9rVScWusj0uj8TCsv49ffsfp7HRsNiFkUMpuCLilFgO4rlvL3GJYZiMweF11QZnMbaWYXGve/mALV0D+Gs4U+LbY9Kga3uPhsLelXjJSPNxmElhp2ex7PnEntMp0JBv23vWWxZbAyeJGrvh3N3WxPhk/eW/ar9OFWdWMjnLsNAPiP97mpU7LlIcix3va1S1c5UK303Zq6e1cf2tzIRl8aMMnexVrjcag00ca2RWKgdQVrXOQ3sSR5A/vWfx2NGCcGGRWjZrmEnWx3Kn0q9wnEEYiRDeOU5T+WUbX9+3vA86KV9DpiMLKnFVI6xex+j7/IZm4gwYjI5t3CEg+6hVxahVjGIxnDElIL5jYWsHkVfiqsAT76ah4Th1ayxQht7ZVLW89daic48GfFYKaGM2kdRkJYqM4YMLsNQNLfGqJOQZxMsn1q6DDSwZXUyOniAHKslx4iK4BGbW2lAbGXFxxi7OiC9tWVRfy9/pVf/AMWYS6gTocxYAi5BZVLMuYC2YAE5b3rOpyRho5bTYj7STwZQgyRdWFIPiqGzW9qx7WPamMZzRwiGSRcyyMsoxTZS0iLO3QGVgcoN9Lba1F7F4QlN2ijR8O51w82qlghjMolZQsZjBALZ79PuNqu1lBAYEEEXBvoQdQb+Vq5liOckDPHFhVw65FMn/L3cRyE2LxAA2OptY6U5HxcNIYpFklYeIqBpCELxrmW8cKsEQgDUnQb66VF+B3+hGH9k0u5dZ+WnmbjFcywIbB87fhjBc3/01kuWOIYj63joI4hGDKMQpmvmyzLr0jfqU/Op3L/MMixyM+DdUAjZfBhIzFzlZAHYM5B1vYaU9xs+BxXBzW6Z0kwrn8382K/xDD41NnvK56cezG/j7L9ieI8oF5UmlBnZniWQKfDCooe0g11y5vkTVscXhcIgtkUdgozG/fa+v+ac5g4Ss8YDGUBGz2ibKzDKyldxp1fpXNpMCYIYfCaT6u1ni8TKX/1ZdMw8vSqTeVXSN2Dh/Mn9OpOy4LRP0v8AY6zhsQsih1N1IuDTlq5xylzE8T+GzgRud2BYq53O46Tp861mFxmIcSlkZSo6FXKM5BcMASLj2QRrqGFTCSkrmbG4SWFqZHs3PiiDzPwYgmaMbnq0vY7CQW7gb1n8FxOSGYPmVj3GZVzx6W0NiTua1ksE7on2YDFmVw7llyA3VvLUC2qmxbbSsJx7lGXDSGTxCI3FvslC5QWHQWA/CCNgDc7aVSpG2qPT6OxCqx+hUte1lff3HTMFxiKWMOjZlPkCQPMGwsCKxHMmDRJC8YXLcl8zIojOXMcxJJ2IIpjgmGWEomWSTDhcpNyWXOUILEAajKuw211rd/wGBkK+GrKwsb6gjX/7H51bSa1Mrz9H1rx1i/xwfejn/LXOPhSKAV8KQ6kl2yHqCkmygXyN57Vu8TxZhqAzqVDBo1BUqdbg6nbXby86wvMPARhZCAAEb2Ta2u5vbverrlLmERsIHuEPsM33T3W40tf5VSE8rys247CRr01iKOumvf8AtF/4s7bRm1/vSEXXW7aWtewsCO/pashz1y1KwE940NwrWXMcuboPnm2BN+5ttWwxvNWHi0MgZh2TqP6aVkeYeZTiOgAxxg31IDFhtc9qtUlG1jJ0bh8Qq0aiTS3vZoUHAFaDEQv4jAhwGAFg4JAa491dPxHLUEgYOmYMXNidOvNmsO3tN86wXLvDfFlVmKrGpGZmZdxY2XWukjHL2zN7kc/I2t+tRRTtqdumqkXWi4vrJa+hyvjnKy4NyoXobRW/Et72JPfWtByVx3KRC4uD7LBbkHfKSO2u/rWm4pPC6hZUupYAZiq3ckKALtfcgVXYvmjDYQ5GMMRBClQWYgkXGYKmnbv3FFTyyumJ9JLE0Pozg5S4r8mnpLoCCCLg6EGsJL9JJk0w0UsxIBBEJUWIBBuzbWINyKGBOPxLgTvJAjXKrGBmIAU6lVG4JGhNivqK6ZuB5iwso61JKPjt5LU1gTD4Yf8ATjHwB/zVbiOdYrkRK8zD8IsPiTULhvJASd2kUSLZgjyEyG9wUcqWsTYlSLfcv3q0w/DJraGOG5OiIvSAzAEaakrl3ta3emvgS50E7u8336L1fmiEcRjJvvxwDyUNI9vgKEHLEdrzGaZr3zMWUDy0JGtXB4UXH2jsSGcgrdbBxYoNb2B1B7WHlTMfLUQNznc3U9Td1bMLhQAdd/OmVbyP5lRK1O0fDTz2+ZGTA4ZLyCOPf22cNY+X3rUeIxmdvAC6MqMGQXGRr2kU3FwpAufdVlDwmJFKLGoUkHLa4uPZ0PlT6QhQAAABoAAAAPIW2qbWM86kp9ptlF/E5dRY6Ei/hu17Gwa6KRra+h70dX1qFSUKTH82xRuY1WSWUXHhopvca7nSsNwnl3jBmbFBo8O8rP4iSSPJ9mzdChRdFaMAZSB3N603N+BaF1xkXtKQHt3GwJ+GlQxxviE8mfDIREJYrBliCvDp43USSGGvcHTYVRNttM9KrTpwowq043T0betpcLbPDzKzC/Q2XdWxeKaawlViucPKsgI62ZjlIuDoDtVxg+RsCspw7O0kow6oU6Y/+XEilWIiVQWzoOq96OLlTGsIy+MkV8+IWUiR2DQOGWLIg6Vdbqb23G9SuXeRvq0scpkUtHCYSI4hGJFJB8SYliWkuL3vV7GGVWctGyn5q5wwkcsoOHRpobRmWXwUOmoZRKbyovn57Xrn/EOfcRJIWlP2WfKctmupIF+hrEm40ym1dl4xynBKJmcSN4gJZDNN4bEDpvFmy9hpa1c7wfDIyQQY4ybBmKDOAO6m3p7641T2+iIXjKS2prW3xlDgOa+KQxSCLMyrPkXKAPYYEizAgqy6XXauh82cbTFcPMiXSeBo8QsbWDBomDMB+LpLDSriXlyLFQxSC17Bgdcr6WOb32Gu+lZPiHB8reFMAgIZRcva52sRoQb7gaVF5R8C/wBHD4u921NbeOl+ffvOmYLFCWNJF9l1Vx7mAYfvUDimHhxCtBnTPa+UMuZSNb2G24+dYX6Oeb3iw3gTjN9XdoSQTnGVjlstuoZbeulazAy4cYgeGXs+aVWEjtEZXbK4yDZtc2unUTXVNS0PInRrYdqfJmBxWAaJ2Rxdg1vPXz9xFbjkrjudfAk9tPZJ1zJ2BI7j9ql8z8u+OuZLCVQbEjcfhP8AmuYTHEQtmAfOrqCECqya2zAEE6ftes9nTl3H0inT6Tw7T0kvJ8fBnbTUbiUCPGySWCka3IFvI3OxrnuF51xGW0uGZm16hK2U2LDOVzDKLZTbvc7UWJ5hxDKfCEMTX3ZAZBHpqN9faB1OwtXfPE8JdG4mMtFse26GjKI3eA3cAi3hsb2FvtBk30tWj5R5mUxFGv0PkUsUXc2VTmYG9/SshPwiSaQFJ2kYizZBYux9pja2UG50J0rY8tcgRQRtnuXkKl8pyrpYqoC9gQDfua509p6fSUoKjln2nbnvdiVx7GRTRGNzFqAV6y5v2ZAikn/Fc6RpnmeGMs7orkBE0Ox0zHY7agfpXXU4RCLfZpoAuov0gWUG+9hpTWK4rh8OOp407WFr+6wq84J6s83A42rRvCEc19i4M5twzlXESAMyMEN9Q17WsDdUANjmH3r6N3FqvMDyAbXeNCxB/mEuyt021LEbFvig7Gr5uY5XIWDDOwP33IVbeem9JXguKl/n4jKv4IRl08i1QoxWxGiriMTP+2ooLgtvJXfNoiT3gADYmKAAAFI1S50XMelQd81hb72+lR8Ti5MQkawJO+TTxWIQMek5iTc9vPuRWhwPLOHi2jDH8T9R99zVi0qruVHxAq9mzBnoQ7MXJ8XouS9zGryLJL/Nl8NSoUpESLqANGOn4Vv5lQauMDyThI2zeEsj93kAdv1q3GNQ7Et/SGb9hTEvFlUE20BIN2QajQjU7+lMqKyxVVrKnZcFp+PUmJGALAAAbAC2nkKVVZh+MiQgI0dyMw6mbTKG7KBswNr7Go+J4yVk8O5z3AsqC2uX7zHTRgdtgasZS6oVRQYiWSRVZZlQhgSTlZSACGORQMt8y2uTex2NRJuD4hxoSDmbSQqekEZASupvl19JDb2aA0UmLRTZnUHyLAH5U0/E4wL3JA3IViB7yBUf+EssaqkhBUkk2tmBvYMVINhcd+2t6jy8sB/5ksjjXQ2IJbMCWDXBNmIGmlh5UBNGOLEhY3JHmUW3vGbMPiKgYbmIShygUBMuYtnJAYaHKqXsCCDtbKfI1KwHAYoSSmfMbXJdiTrmJPvOvlqalQ4NEJKqqlr3IFibksbn3kn3k0BQtzQeyyONCGTCuykEXuD4uooVoIYgihVGVQLADQAeQFCgCmhDKVbUEWI9KyPDZ/qGI8B9I5G6WOgBOi/4PwrY1luf+XkxMIZmyNGHym3mLkDX8vkarJb0bsHVim6VTsS0fc9z+xqXkAFyQB5kgVGxfFoovbdV0zf6fPT3VhOWeM4aWIhxLNPFmuGJzFhm0ubanqFjWsOJzKCuGLZQQgNvulQPdcEkH0NSndXM1alKjN05bULm5hQ3VVkY22C2OrFdAdSAd7DY1y/h3E5j4qiMItwVLdRLqw0RdLaE391dQEOIbKRkj0IZbDfQixBNwCD5XvXLMXwuYyyXklZhIVBVsoBJbq01B1Gg00rlV0sz2uhVmzxfd6mowPGsWsShmUMdbKtlGlrKbaLeza39ojtSOKczyTB1bIqgD7MAM7E7FW1G/lanOV+VEmVmaWfRrMufQkbm9tjfatlgOBQw+xGoP4jq3zOtLSl4Ezq4XC1H1bzvy5+iOR8Ggnjxc8QiIWaNZwuUg3S0buL6nzt3qTiMTLEwbCymEJcyliVV0trmFtADW75rHhYnA4gbLK0Dn8k65R8M4Wl808nw4mNyQQSLtk0LherKffajpvcxR6UpycoVY2T+/PiSOB8zrKq+JZSQLOpzRP6o/wDY1L4ly7DiDd16vxKbH5jes/yhy5hghAhdQAjASFirBxnBVToLG4t6Vo8bxWKBep0S2w3NvRRrV1s6x505RVW+Evfu9NblOnIUatmEsgPba/zqVhuToVFmLyX/ABNpvft61Ak5slkZlgidsoBDMpQMT2Xcm1Q4eG4+b/1EjKrOq5IyRZTlNyRb84PuFRaO5Gl1MTb/ANquX88lrzsaWbH4bCrYtHGPwi1/kNTUA81tJph4i9/vtovxA1oRcoRoyvEiqbEN4gDsTcWa5B10I/1VZfwuQkXmcAX6VsBYnQXt+HT9atZmN1KEXdJyfGWnkvcrfqE8us0rgd0jXItvLMSKewXC8PFcpHGSq3ZmcO1hfqa1/I/KrKPhaAEakMACCfIkg+/Xf0FOwYJEzWUAt7R7tudfPc/Opyo5yxNSSyp2XBaLyID8ZA0vqBchY2JtpY6kXvcaAGhhca8j2tIFynqNl6xbpNltYg3vfsasocMqAKqgAbDytTlSZzPz4TESWsMgtqGJa7dJt1Ei3SVuBrnv2qX/AA6a1s6JqLFVGgFtLW3Nt7/eNWtCgIbYAtH4cjFhZddmuDe57Ht2pheXIrWIYi99WOrdPVpbXpXX0qykkAFyQB6m371Al5iw66GaMnyVs5+S3NAPx8MiXaNRcWOnbyqSBVV/xEp9iLESf0wso/8AdJlFEeJYlvYwuX1lmRf0QMaAtqFU+bFMQDLhoyfuqryt/wBzL6dqiyb2fGTMS2XLGscfVrpfLcbW3oDRVFxPE4o/5ksaf1Oq/uazxgw7X6J5yCBaSWUknXZS1iLggkC1SYsIqsTDg4gBax8MAtcA7kC1rka+VASm5qw33ZDIfKKOSX/wUikScwsR0YXEt5FhHCPnI4P6UoSymNlkeON7ArYjRhuN9V08tjUY4BGhSNmdzG2ZGVZHIFyLE9+lit7+tAAcYxR1GGit64tb/HLGR+tCo68ugbHFgejRqL9za+5Nz8aFAaSkyQBhZgCPXXX/AGaXR0BjON4L6niVxUagK1xIAO5/zWuwuJWRFdTcMLg0jG4RZUZGFwwtWb5axZw8rYWQ9yY/dvYVTsvuZ6bf8qhf/eC5x/X4NZXLuK4JmxkoRHY5z7BsLe/311Co2IxMUQLMyp5kkCk45lqUwGLlhpNxjdtWsU/J/DZ4lbxrDNawB1FvOtHeqNuZsxtBE8v5rZV+Zps4PEyDNNMsKblY/L1c0WishXhOrN1KzUb7v0teYjn14zgZlZ1VgudLmxzoc6WG+4/WmeGc5NiYI3w8LyF1Bu3Sga3UM3vv8qs8Jyxh1F8okJ1zOc5N/fTGD4a+DJWFPEw5JYRiweMk3YJfRlvc23FTqzlmoQ2Jy8dFyWvmQsNw7HSuwxMyxxlukQkA5SBZTpe+9XOC5cgi1CAt+Jupr+80y8sLSpK2dHW+hVxe4tci1iR2PrUr+NJsokY/ljc/ra1MqKzxVSSyrRcFp8+5PAoVXvxN7ErA9hrd2RB+5P6VBwXG3xH8qXC/6XMpHvAtVjMX9FeqeWCXMFM7EkE2REQWHqbmoxhj6s4nkykDWRmBuLiyggeY2oC8lxiL7TqvvYD96inj0PZ8/wDQrP8A+INQsJCgPRh1TT2soOvl53qTAZDGyylUJBCspHuBI89jQCv4ux9jDzN6kLGP+8g0TYrEnaOGP+uUsfkq/wB6ZeFiR9sxFtgCeq1icw9daUvDV06ZGtfU2F7nNrfvfvQDcks3iLG2IVWY2tHD6Zvacm2npTU0Ud8rz4mRu658gGoF2CBbC53qzbDFmzZEDaalidr2295+dH9SJYuWAJGXRew1trQFTh8Jh76Ya5DBbuDISL2ZlLXuBVlMCoHhKiCzfdVSD93Q203qR9UHdmPxsPkLUa4NB90fHX96AhxynwyHlBe5IKa27gWA1Hb1qJHgMyjOZXJC5rAgXF75WJFgb6irxVttpR0BVwYEq+cIc1rZncXtYDZR5AfKnZuGZ75hHr+S53B3J9B8qnE0KAjjB+bv7hlUf9oofUU7jN/US37mns48x86bkxyLoWAoBceHUbKo9wApZqMvEFKkrc2Ga1rXHmKZgx7PGWyahrW/LfRvXTWgJ9Cq04qbtGLe/wDXWjoCbRA0KFAETWQ5yFp8ORocw177jvQoVSfZPS6L/wAleD/DNBxmUiEkEg23BI7ViuWx4kpL9Zzbt1H9aFCqT7SN+A0wlVraabmGUqkeUlftEGhI0vtp2rN8YxL5IxmaxBBGY6iz6GhQrsfPG64Q32EX9Cf+IqYKOhQCSdajtIc4Fz86FCgH32PuP7GszyBg0WFmVEUl3uQoBPUdyN6FCgNFilBA0oPoNNNBtpQoUBWTym+5+ZqxwkYyjQfKhQoB4GmcY5C6E7GhQoCqwUzZ4xmNrDufKr+hQoAUBQoUAKSxo6FAQuJOQpsSND39KPCuSFuT7JoUKAoozdwDqLJode7VIwSAqDYXzOL+l9qFCgLuFQNgKeoUKAO9ChQoD//Z"/>
          <p:cNvSpPr/>
          <p:nvPr/>
        </p:nvSpPr>
        <p:spPr>
          <a:xfrm>
            <a:off x="155575" y="-542925"/>
            <a:ext cx="2019300" cy="11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86050" y="205975"/>
            <a:ext cx="8866200" cy="6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22860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>
                <a:solidFill>
                  <a:srgbClr val="980000"/>
                </a:solidFill>
              </a:rPr>
              <a:t>Behind the Scenes Configuration: </a:t>
            </a:r>
            <a:br>
              <a:rPr lang="en" sz="2400" b="1">
                <a:solidFill>
                  <a:srgbClr val="980000"/>
                </a:solidFill>
              </a:rPr>
            </a:br>
            <a:r>
              <a:rPr lang="en" sz="2400" b="1" i="0" u="none" strike="noStrike" cap="none">
                <a:solidFill>
                  <a:srgbClr val="980000"/>
                </a:solidFill>
              </a:rPr>
              <a:t>Academic Program Table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80825" y="815675"/>
            <a:ext cx="3425700" cy="334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/>
              <a:t>  New custom tab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determines whether students can self declare online or not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of the University Registrar</a:t>
            </a:r>
            <a:r>
              <a:rPr lang="en"/>
              <a:t> manages configuration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Declaration categories specified at program level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Configured for the following </a:t>
            </a:r>
            <a:r>
              <a:rPr lang="en"/>
              <a:t>programs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Arts  4100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Science  4400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Commerce  4200</a:t>
            </a: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267775" y="4286000"/>
            <a:ext cx="8425800" cy="578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Up SACR &gt; Foundation Tables &gt; Academic Structure &gt; Academic Program Table 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150" y="1001875"/>
            <a:ext cx="5304450" cy="29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11825" y="104075"/>
            <a:ext cx="8831100" cy="88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>
                <a:solidFill>
                  <a:srgbClr val="980000"/>
                </a:solidFill>
              </a:rPr>
              <a:t>                   </a:t>
            </a:r>
            <a:r>
              <a:rPr lang="en" sz="2000">
                <a:solidFill>
                  <a:srgbClr val="980000"/>
                </a:solidFill>
              </a:rPr>
              <a:t> </a:t>
            </a:r>
            <a:r>
              <a:rPr lang="en" sz="2000" b="1">
                <a:solidFill>
                  <a:srgbClr val="980000"/>
                </a:solidFill>
              </a:rPr>
              <a:t>Behind the Scenes Configuration: Start &amp; End Dates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92777" y="987279"/>
            <a:ext cx="8504100" cy="112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600"/>
              <a:t>Two declaration periods - configured annually by the Office of the University Registrar: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Competitive </a:t>
            </a:r>
            <a:r>
              <a:rPr lang="en"/>
              <a:t>majors and minors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September 1 – January 15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	2. Regular (Non-competitive</a:t>
            </a:r>
            <a:r>
              <a:rPr lang="en"/>
              <a:t> majors/minors)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September 1 – February 15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182675" y="4442450"/>
            <a:ext cx="8378700" cy="4620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UP SACR &gt; Custom MacEwan Setup &gt; Major/Minor Declaration Dates*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004" y="1872699"/>
            <a:ext cx="6397651" cy="2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8578200" cy="77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2400" b="1" i="0" u="none" strike="noStrike" cap="none">
                <a:solidFill>
                  <a:srgbClr val="980000"/>
                </a:solidFill>
              </a:rPr>
              <a:t>Previous Post-Secondary Attribute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1150" y="1200150"/>
            <a:ext cx="31833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840"/>
              <a:buFont typeface="Calibri"/>
              <a:buChar char="•"/>
            </a:pPr>
            <a:r>
              <a:rPr lang="en" sz="1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Commerce Block Transfer students and Bachelor of Arts/Science students who are undertaking a second degree cannot declare a major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1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840"/>
              <a:buFont typeface="Calibri"/>
              <a:buChar char="•"/>
            </a:pPr>
            <a:r>
              <a:rPr lang="en" sz="1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BCom: Admissions specialist will add plan and attribute (value BCOMMBLKTRF)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1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840"/>
              <a:buFont typeface="Calibri"/>
              <a:buChar char="•"/>
            </a:pPr>
            <a:r>
              <a:rPr lang="en" sz="1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BA/BSC: Admissions specialist will add attribute only (value SUBBACC)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1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840"/>
              <a:buFont typeface="Calibri"/>
              <a:buChar char="•"/>
            </a:pPr>
            <a:r>
              <a:rPr lang="en" sz="1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whose active program has the attribute will not be able to declare a major/minor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3792" y="981530"/>
            <a:ext cx="4992900" cy="35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357808" y="4483485"/>
            <a:ext cx="8429700" cy="3078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Admissions &gt; Application Maintenance &gt; Maintain Applications &gt; Additional Information (tab)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3357100" y="1408875"/>
            <a:ext cx="2595300" cy="16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513025" y="205975"/>
            <a:ext cx="73398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1">
                <a:solidFill>
                  <a:srgbClr val="C00000"/>
                </a:solidFill>
              </a:rPr>
              <a:t>    </a:t>
            </a:r>
            <a:r>
              <a:rPr lang="en" sz="2000" b="1" i="0" u="none" strike="noStrike" cap="none">
                <a:solidFill>
                  <a:srgbClr val="980000"/>
                </a:solidFill>
              </a:rPr>
              <a:t>Student View – Block Transfer and Sub-Bacc Students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19100" y="947525"/>
            <a:ext cx="3525300" cy="136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Attribute can be added after admission on Program Plan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Attribute will block students from declaring a major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487" y="2696911"/>
            <a:ext cx="4604700" cy="24531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8" name="Shape 338"/>
          <p:cNvSpPr txBox="1"/>
          <p:nvPr/>
        </p:nvSpPr>
        <p:spPr>
          <a:xfrm>
            <a:off x="5062025" y="3670851"/>
            <a:ext cx="3525300" cy="11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Attribute value is for identification purpose: </a:t>
            </a: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 transfers</a:t>
            </a:r>
          </a:p>
          <a:p>
            <a:pPr marL="2857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Subsequent baccalaureates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4346" y="839495"/>
            <a:ext cx="5164800" cy="27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3842450" y="1125775"/>
            <a:ext cx="2885100" cy="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x="3882900" y="1092075"/>
            <a:ext cx="2844900" cy="17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351475" y="2703200"/>
            <a:ext cx="2931300" cy="17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740325" y="-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>
                <a:solidFill>
                  <a:srgbClr val="980000"/>
                </a:solidFill>
              </a:rPr>
              <a:t>Behind the Scenes: “AIR” </a:t>
            </a:r>
            <a:r>
              <a:rPr lang="en" sz="2400" b="1" i="0" u="none" strike="noStrike" cap="none">
                <a:solidFill>
                  <a:srgbClr val="980000"/>
                </a:solidFill>
              </a:rPr>
              <a:t>Major/Minor (Plan) Configuration 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965250"/>
            <a:ext cx="34464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Item Registry (AIR) used for plan configuration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 from academic plan setup tables. </a:t>
            </a:r>
            <a:r>
              <a:rPr lang="en"/>
              <a:t>This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allows the faculti</a:t>
            </a:r>
            <a:r>
              <a:rPr lang="en"/>
              <a:t>es access to update any newly approved majors or minors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require annual configuration unless </a:t>
            </a:r>
            <a:r>
              <a:rPr lang="en"/>
              <a:t>a plan becomes competitive or vice versa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625" y="815675"/>
            <a:ext cx="4125150" cy="378324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0" name="Shape 350"/>
          <p:cNvSpPr txBox="1"/>
          <p:nvPr/>
        </p:nvSpPr>
        <p:spPr>
          <a:xfrm>
            <a:off x="457200" y="4667537"/>
            <a:ext cx="8229600" cy="307777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Curriculum Management &gt; Academic Item Registry &gt; Academic Item Registry (AIR)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123550" y="709525"/>
            <a:ext cx="4025700" cy="94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>
                <a:solidFill>
                  <a:srgbClr val="980000"/>
                </a:solidFill>
              </a:rPr>
              <a:t>Behind the Scenes: </a:t>
            </a:r>
            <a:r>
              <a:rPr lang="en" sz="2400" b="1" i="0" u="none" strike="noStrike" cap="none">
                <a:solidFill>
                  <a:srgbClr val="980000"/>
                </a:solidFill>
              </a:rPr>
              <a:t>Sample Plan Setup 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268450" y="1631350"/>
            <a:ext cx="3735900" cy="339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 will be displayed to student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>
                <a:solidFill>
                  <a:schemeClr val="dk1"/>
                </a:solidFill>
              </a:rPr>
              <a:t>Item attributes created using Common Attribute Framework (CAF)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/>
              <a:t>A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cademic Group is equivalent to faculty/school</a:t>
            </a:r>
            <a:r>
              <a:rPr lang="en"/>
              <a:t> at MacEwan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33333"/>
              <a:buFont typeface="Calibri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dated</a:t>
            </a:r>
            <a:r>
              <a:rPr lang="en"/>
              <a:t> to reflect any changes in available program majors/minors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33333"/>
              <a:buFont typeface="Calibri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attributes exist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2075" y="64475"/>
            <a:ext cx="4192225" cy="507902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144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200" b="1">
                <a:solidFill>
                  <a:srgbClr val="980000"/>
                </a:solidFill>
              </a:rPr>
              <a:t>Behind the Scenes: </a:t>
            </a:r>
            <a:r>
              <a:rPr lang="en" sz="2200" b="1" i="0" u="none" strike="noStrike" cap="none">
                <a:solidFill>
                  <a:srgbClr val="980000"/>
                </a:solidFill>
              </a:rPr>
              <a:t>Competitive Declarations</a:t>
            </a:r>
            <a:r>
              <a:rPr lang="en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36025" y="1202075"/>
            <a:ext cx="27834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Competitive plans require manual intervention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notified of approval process through pop-up message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/>
              <a:t>Students are also sent a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3C email to their MacEwan email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7875" y="1202076"/>
            <a:ext cx="5714776" cy="31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269650" y="414975"/>
            <a:ext cx="8777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>
                <a:solidFill>
                  <a:srgbClr val="980000"/>
                </a:solidFill>
              </a:rPr>
              <a:t>Behind the Scenes: </a:t>
            </a:r>
            <a:r>
              <a:rPr lang="en" sz="2400" b="1" i="0" u="none" strike="noStrike" cap="none">
                <a:solidFill>
                  <a:srgbClr val="980000"/>
                </a:solidFill>
              </a:rPr>
              <a:t>Approving or De</a:t>
            </a:r>
            <a:r>
              <a:rPr lang="en" sz="2400" b="1">
                <a:solidFill>
                  <a:srgbClr val="980000"/>
                </a:solidFill>
              </a:rPr>
              <a:t>nying</a:t>
            </a:r>
            <a:r>
              <a:rPr lang="en" sz="2400" b="1" i="0" u="none" strike="noStrike" cap="none">
                <a:solidFill>
                  <a:srgbClr val="980000"/>
                </a:solidFill>
              </a:rPr>
              <a:t>   </a:t>
            </a: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>
                <a:solidFill>
                  <a:srgbClr val="980000"/>
                </a:solidFill>
              </a:rPr>
              <a:t>          </a:t>
            </a:r>
            <a:r>
              <a:rPr lang="en" sz="2400" b="1" i="0" u="none" strike="noStrike" cap="none">
                <a:solidFill>
                  <a:srgbClr val="980000"/>
                </a:solidFill>
              </a:rPr>
              <a:t>Competitive Declarations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457200" y="4588035"/>
            <a:ext cx="7634252" cy="38524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Records and Enrollment &gt; Career and Program Information &gt; Degree Declarations*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269650" y="1411275"/>
            <a:ext cx="2722800" cy="289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Declarations treated as </a:t>
            </a:r>
            <a:r>
              <a:rPr lang="en"/>
              <a:t>individual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request</a:t>
            </a:r>
            <a:r>
              <a:rPr lang="en"/>
              <a:t> to be approved or denied by an advisor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</a:t>
            </a:r>
            <a:r>
              <a:rPr lang="en"/>
              <a:t>r and minors must be processed as one item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"/>
              <a:t>Unsuccessful students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have</a:t>
            </a:r>
            <a:r>
              <a:rPr lang="en"/>
              <a:t>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days to make a new submission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050" y="1411278"/>
            <a:ext cx="5453758" cy="3024357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508600" cy="65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 i="0" u="none" strike="noStrike" cap="none">
                <a:solidFill>
                  <a:srgbClr val="980000"/>
                </a:solidFill>
              </a:rPr>
              <a:t>Program Advisor View 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57200" y="4545177"/>
            <a:ext cx="8229600" cy="34732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Records and Enrollment &gt; Career and Program Information &gt; Degree Declarations*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344000" y="1146300"/>
            <a:ext cx="3242400" cy="31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"/>
              <a:t>Can 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earch by:</a:t>
            </a: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Declaration </a:t>
            </a:r>
            <a:r>
              <a:rPr lang="en"/>
              <a:t>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tatus</a:t>
            </a: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Program</a:t>
            </a: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Request Date</a:t>
            </a: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Empl ID (Student)</a:t>
            </a: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Name </a:t>
            </a: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Sequence Number </a:t>
            </a: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"/>
              <a:t>While advisors can view, approve and deny requests, no one can change or cancel declarations</a:t>
            </a:r>
            <a:br>
              <a:rPr lang="en"/>
            </a:b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625" y="912550"/>
            <a:ext cx="4460726" cy="338525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8288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200" b="1">
                <a:solidFill>
                  <a:srgbClr val="980000"/>
                </a:solidFill>
              </a:rPr>
              <a:t>Behind the Scenes: </a:t>
            </a:r>
            <a:r>
              <a:rPr lang="en" sz="2200" b="1" i="0" u="none" strike="noStrike" cap="none">
                <a:solidFill>
                  <a:srgbClr val="980000"/>
                </a:solidFill>
              </a:rPr>
              <a:t>Processing Declarations</a:t>
            </a:r>
            <a:r>
              <a:rPr lang="en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07850" y="1004175"/>
            <a:ext cx="2935800" cy="30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Nightly batch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Updates all requests</a:t>
            </a:r>
            <a:r>
              <a:rPr lang="en"/>
              <a:t>, including program plan and subplan if applicable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modified to run by program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Adds </a:t>
            </a:r>
            <a:r>
              <a:rPr lang="en"/>
              <a:t>3C communication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student record to send </a:t>
            </a:r>
            <a:r>
              <a:rPr lang="en"/>
              <a:t>email notification</a:t>
            </a: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247" y="1004172"/>
            <a:ext cx="4911142" cy="301325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8" name="Shape 388"/>
          <p:cNvSpPr txBox="1"/>
          <p:nvPr/>
        </p:nvSpPr>
        <p:spPr>
          <a:xfrm>
            <a:off x="407862" y="4240216"/>
            <a:ext cx="7782268" cy="307777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Records and Enrollment &gt; Career and Program Information &gt; Process degree declarations*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0" y="-6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2160675" y="0"/>
            <a:ext cx="6833700" cy="1102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 b="1">
                <a:solidFill>
                  <a:srgbClr val="980000"/>
                </a:solidFill>
              </a:rPr>
              <a:t>MacEwan University at a Glance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732750" y="984725"/>
            <a:ext cx="8003700" cy="347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-Located in Edmonton, Alberta and founded in 1971 as Grant MacEwan Community College</a:t>
            </a:r>
          </a:p>
          <a:p>
            <a:pPr lvl="0" algn="l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-Approximately 19,000 students </a:t>
            </a:r>
          </a:p>
          <a:p>
            <a:pPr lvl="0" algn="l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-Diverse programming options: offers 8 baccalaureate degrees, 2 applied degrees, 43 diplomas and certificates</a:t>
            </a:r>
          </a:p>
          <a:p>
            <a:pPr lvl="0" algn="l"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-PeopleSoft Campus Solutions version 9.2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026152" y="205978"/>
            <a:ext cx="6660647" cy="557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 i="0" u="none" strike="noStrike" cap="none">
                <a:solidFill>
                  <a:srgbClr val="980000"/>
                </a:solidFill>
              </a:rPr>
              <a:t>New Program Action Reason</a:t>
            </a: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864114"/>
            <a:ext cx="5924085" cy="389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434176" y="1170958"/>
            <a:ext cx="2335338" cy="738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Program Action Reason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DMMD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3280900" y="1104075"/>
            <a:ext cx="2966700" cy="16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 txBox="1"/>
          <p:nvPr/>
        </p:nvSpPr>
        <p:spPr>
          <a:xfrm>
            <a:off x="407862" y="4773616"/>
            <a:ext cx="7782300" cy="3078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Records and Enrollment &gt; Career and Program Information &gt; </a:t>
            </a:r>
            <a:r>
              <a:rPr lang="en"/>
              <a:t>Student Program/Plan</a:t>
            </a:r>
          </a:p>
        </p:txBody>
      </p:sp>
      <p:pic>
        <p:nvPicPr>
          <p:cNvPr id="398" name="Shape 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75" y="1953747"/>
            <a:ext cx="2786678" cy="25591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Shape 399"/>
          <p:cNvCxnSpPr/>
          <p:nvPr/>
        </p:nvCxnSpPr>
        <p:spPr>
          <a:xfrm flipH="1">
            <a:off x="2472475" y="2283000"/>
            <a:ext cx="1254300" cy="15159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686800" cy="54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716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200" b="1">
                <a:solidFill>
                  <a:srgbClr val="980000"/>
                </a:solidFill>
              </a:rPr>
              <a:t>Behind the Scenes: </a:t>
            </a:r>
            <a:r>
              <a:rPr lang="en" sz="2200" b="1" i="0" u="none" strike="noStrike" cap="none">
                <a:solidFill>
                  <a:srgbClr val="980000"/>
                </a:solidFill>
              </a:rPr>
              <a:t>Auto (3C) Communications</a:t>
            </a:r>
            <a:r>
              <a:rPr lang="en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457200" y="821399"/>
            <a:ext cx="8448000" cy="42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Confirmation of Successful </a:t>
            </a:r>
            <a:r>
              <a:rPr lang="en" sz="1200"/>
              <a:t>Program Stack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Update R10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Major/Minor Deny Letter for Competitive Majors  R11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Pending Letter for Competitive Majors R12</a:t>
            </a: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8553" y="1288280"/>
            <a:ext cx="4974807" cy="60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8553" y="2338283"/>
            <a:ext cx="4712556" cy="91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8158" y="3689309"/>
            <a:ext cx="5321272" cy="13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2026153" y="188204"/>
            <a:ext cx="2659325" cy="820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 i="0" u="none" strike="noStrike" cap="none">
                <a:solidFill>
                  <a:srgbClr val="980000"/>
                </a:solidFill>
              </a:rPr>
              <a:t>Requirement Term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-114600" y="1008450"/>
            <a:ext cx="4501200" cy="119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 Term = Term in which the declaration is submitted. Required fo</a:t>
            </a:r>
            <a:r>
              <a:rPr lang="en"/>
              <a:t>r Academic Advisement purposes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33333"/>
              <a:buFont typeface="Calibri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Declare Date = Date declaration was submitted</a:t>
            </a: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t="10007" r="3901" b="1980"/>
          <a:stretch/>
        </p:blipFill>
        <p:spPr>
          <a:xfrm>
            <a:off x="4631525" y="269650"/>
            <a:ext cx="4280274" cy="440197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  <p:graphicFrame>
        <p:nvGraphicFramePr>
          <p:cNvPr id="416" name="Shape 416"/>
          <p:cNvGraphicFramePr/>
          <p:nvPr/>
        </p:nvGraphicFramePr>
        <p:xfrm>
          <a:off x="205665" y="2566951"/>
          <a:ext cx="4293175" cy="1554510"/>
        </p:xfrm>
        <a:graphic>
          <a:graphicData uri="http://schemas.openxmlformats.org/drawingml/2006/table">
            <a:tbl>
              <a:tblPr firstRow="1" bandRow="1">
                <a:noFill/>
                <a:tableStyleId>{462BC9D7-5FE7-4F78-817D-3C5A16E833E7}</a:tableStyleId>
              </a:tblPr>
              <a:tblGrid>
                <a:gridCol w="254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/>
                        <a:t>Date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/>
                        <a:t>Requirement Term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/>
                        <a:t>September 1 – December 31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/>
                        <a:t>Fall 21x9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/>
                        <a:t>January 1 – February 15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/>
                        <a:t>Winter 21x1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7" name="Shape 417"/>
          <p:cNvSpPr txBox="1"/>
          <p:nvPr/>
        </p:nvSpPr>
        <p:spPr>
          <a:xfrm>
            <a:off x="165250" y="4732300"/>
            <a:ext cx="8746500" cy="3237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lvl="0" indent="0" rtl="0">
              <a:spcBef>
                <a:spcPts val="0"/>
              </a:spcBef>
              <a:buNone/>
            </a:pPr>
            <a:r>
              <a:rPr lang="en"/>
              <a:t>Records and Enrollment &gt; Career and Program Information &gt; Student Program/Plan</a:t>
            </a:r>
          </a:p>
          <a:p>
            <a:pPr marL="203200" lvl="0" indent="0" rtl="0">
              <a:spcBef>
                <a:spcPts val="64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>
                <a:solidFill>
                  <a:srgbClr val="980000"/>
                </a:solidFill>
              </a:rPr>
              <a:t>Final </a:t>
            </a:r>
            <a:r>
              <a:rPr lang="en" sz="2400" b="1" i="0" u="none" strike="noStrike" cap="none">
                <a:solidFill>
                  <a:srgbClr val="980000"/>
                </a:solidFill>
              </a:rPr>
              <a:t>Request Status Updated</a:t>
            </a:r>
            <a:r>
              <a:rPr lang="en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025" y="1063378"/>
            <a:ext cx="5635961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2292800" y="1532625"/>
            <a:ext cx="2822100" cy="16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31" name="Shape 43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hape 436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0" y="0"/>
            <a:ext cx="9130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305925" y="1204625"/>
            <a:ext cx="4273500" cy="2409300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dirty="0">
                <a:solidFill>
                  <a:srgbClr val="980000"/>
                </a:solidFill>
              </a:rPr>
              <a:t>Janice de Graaf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400" dirty="0"/>
              <a:t>Academic Advisor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400" dirty="0"/>
              <a:t>Faculty of Arts &amp; Science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 dirty="0"/>
              <a:t>luij0@macewan.ca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980000"/>
                </a:solidFill>
              </a:rPr>
              <a:t>Presenters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51025" y="1137700"/>
            <a:ext cx="4579500" cy="254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980000"/>
                </a:solidFill>
              </a:rPr>
              <a:t>Shawna Jansen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Functional Analyst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Information Systems &amp; Scheduling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jansens@macewan.ca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0" y="4286100"/>
            <a:ext cx="9144000" cy="857400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980000"/>
                </a:solidFill>
              </a:rPr>
              <a:t>Thank you!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3013" y="3613925"/>
            <a:ext cx="10763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r>
              <a:rPr lang="e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883100" y="1003850"/>
            <a:ext cx="7293300" cy="35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The problem</a:t>
            </a: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The student’s view</a:t>
            </a: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Behind the scenes c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onfiguration - how we accomplished it</a:t>
            </a:r>
          </a:p>
          <a:p>
            <a: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program (academic program tab</a:t>
            </a:r>
            <a:r>
              <a:rPr lang="en" sz="1800"/>
              <a:t>le)</a:t>
            </a:r>
          </a:p>
          <a:p>
            <a: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Two declaration periods with start and end dates</a:t>
            </a:r>
          </a:p>
          <a:p>
            <a: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Academic Item Registry - “AIR”</a:t>
            </a: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P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rocess for students and advisors</a:t>
            </a:r>
          </a:p>
          <a:p>
            <a: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Competitive declarations </a:t>
            </a:r>
          </a:p>
          <a:p>
            <a: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Advisor view</a:t>
            </a:r>
          </a:p>
          <a:p>
            <a: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Approval and denial of competitive declaration requests</a:t>
            </a:r>
          </a:p>
          <a:p>
            <a: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3C Communications </a:t>
            </a:r>
          </a:p>
          <a:p>
            <a:pPr marL="9144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Requirement term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7663" y="0"/>
            <a:ext cx="10763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-6"/>
            <a:ext cx="9144000" cy="2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34625" y="262900"/>
            <a:ext cx="6390000" cy="816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>
                <a:solidFill>
                  <a:srgbClr val="980000"/>
                </a:solidFill>
              </a:rPr>
              <a:t>The Problem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761750" y="1603025"/>
            <a:ext cx="6390000" cy="13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Initially, students submitted declaration requests via a webform in the MacEwan portal. An email was generated and sent to a generic email account to be processed manually by the Office of the University Registrar.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Why move to automate?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885125" y="3009400"/>
            <a:ext cx="6239400" cy="192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</a:pPr>
            <a:r>
              <a:rPr lang="en">
                <a:solidFill>
                  <a:schemeClr val="dk1"/>
                </a:solidFill>
              </a:rPr>
              <a:t>The manual process included re-setting the webform on a regular basis and was only visible to the student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</a:pPr>
            <a:r>
              <a:rPr lang="en">
                <a:solidFill>
                  <a:schemeClr val="dk1"/>
                </a:solidFill>
              </a:rPr>
              <a:t>Change requests were not effectively communicated which led to frustrated students and more traffic in the advising and Office of the University Registrar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</a:pPr>
            <a:r>
              <a:rPr lang="en">
                <a:solidFill>
                  <a:schemeClr val="dk1"/>
                </a:solidFill>
              </a:rPr>
              <a:t>The volume of requests was increasing annually so efficiencies needed to be found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1928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980000"/>
                </a:solidFill>
              </a:rPr>
              <a:t>Student View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13975" y="1573375"/>
            <a:ext cx="2695500" cy="27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"/>
              <a:t>“degree declaration”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 item added in the Academics tab of the Student Centre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students see the menu item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 </a:t>
            </a:r>
            <a:r>
              <a:rPr lang="en"/>
              <a:t>is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always displayed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information displayed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750" y="1202622"/>
            <a:ext cx="5929850" cy="284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839750" y="189525"/>
            <a:ext cx="54645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980000"/>
                </a:solidFill>
              </a:rPr>
              <a:t>Student View - No Access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t="7571" b="17167"/>
          <a:stretch/>
        </p:blipFill>
        <p:spPr>
          <a:xfrm>
            <a:off x="378475" y="1008950"/>
            <a:ext cx="4380799" cy="202992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9" name="Shape 269"/>
          <p:cNvSpPr txBox="1"/>
          <p:nvPr/>
        </p:nvSpPr>
        <p:spPr>
          <a:xfrm>
            <a:off x="4988275" y="1008950"/>
            <a:ext cx="3450300" cy="17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5456200" y="1459725"/>
            <a:ext cx="30780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in programs that do not allow self-declarations will not have access to submit a declaration. </a:t>
            </a:r>
          </a:p>
        </p:txBody>
      </p:sp>
      <p:cxnSp>
        <p:nvCxnSpPr>
          <p:cNvPr id="271" name="Shape 271"/>
          <p:cNvCxnSpPr/>
          <p:nvPr/>
        </p:nvCxnSpPr>
        <p:spPr>
          <a:xfrm flipH="1">
            <a:off x="4453425" y="2065000"/>
            <a:ext cx="945300" cy="589200"/>
          </a:xfrm>
          <a:prstGeom prst="straightConnector1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 b="20546"/>
          <a:stretch/>
        </p:blipFill>
        <p:spPr>
          <a:xfrm>
            <a:off x="3714625" y="3233999"/>
            <a:ext cx="5051700" cy="16659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3" name="Shape 273"/>
          <p:cNvSpPr txBox="1"/>
          <p:nvPr/>
        </p:nvSpPr>
        <p:spPr>
          <a:xfrm>
            <a:off x="124925" y="3663175"/>
            <a:ext cx="3121500" cy="89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Behind the scenes: c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onfiguration on the Program Table determines which programs allow self-declarations. </a:t>
            </a:r>
          </a:p>
        </p:txBody>
      </p:sp>
      <p:cxnSp>
        <p:nvCxnSpPr>
          <p:cNvPr id="274" name="Shape 274"/>
          <p:cNvCxnSpPr/>
          <p:nvPr/>
        </p:nvCxnSpPr>
        <p:spPr>
          <a:xfrm rot="10800000" flipH="1">
            <a:off x="2949900" y="3437999"/>
            <a:ext cx="1741800" cy="8943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2347650" y="74300"/>
            <a:ext cx="44487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980000"/>
                </a:solidFill>
              </a:rPr>
              <a:t>Student View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t="7885"/>
          <a:stretch/>
        </p:blipFill>
        <p:spPr>
          <a:xfrm>
            <a:off x="4025550" y="1063375"/>
            <a:ext cx="4737949" cy="23913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1" name="Shape 281"/>
          <p:cNvSpPr txBox="1"/>
          <p:nvPr/>
        </p:nvSpPr>
        <p:spPr>
          <a:xfrm>
            <a:off x="1306440" y="3764924"/>
            <a:ext cx="2982687" cy="13041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declarations submitted through the new system will appear on the Request History. 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5962219" y="3793526"/>
            <a:ext cx="2765700" cy="75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can track declaration submissions and status. </a:t>
            </a:r>
          </a:p>
        </p:txBody>
      </p:sp>
      <p:cxnSp>
        <p:nvCxnSpPr>
          <p:cNvPr id="283" name="Shape 283"/>
          <p:cNvCxnSpPr/>
          <p:nvPr/>
        </p:nvCxnSpPr>
        <p:spPr>
          <a:xfrm rot="10800000">
            <a:off x="1054975" y="3508225"/>
            <a:ext cx="446700" cy="2853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84" name="Shape 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725" y="1063375"/>
            <a:ext cx="3625400" cy="23913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85" name="Shape 285"/>
          <p:cNvCxnSpPr/>
          <p:nvPr/>
        </p:nvCxnSpPr>
        <p:spPr>
          <a:xfrm rot="10800000">
            <a:off x="5763050" y="3366675"/>
            <a:ext cx="518700" cy="4536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7103375" y="1998125"/>
            <a:ext cx="1357500" cy="239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980000"/>
                </a:solidFill>
              </a:rPr>
              <a:t>Student View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7674"/>
            <a:ext cx="4205725" cy="3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8125" y="1215778"/>
            <a:ext cx="4633476" cy="366581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4838975" y="1523050"/>
            <a:ext cx="3067500" cy="16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457200" y="1523050"/>
            <a:ext cx="2822100" cy="16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96" name="Shape 296"/>
          <p:cNvCxnSpPr/>
          <p:nvPr/>
        </p:nvCxnSpPr>
        <p:spPr>
          <a:xfrm rot="10800000">
            <a:off x="8288950" y="2265775"/>
            <a:ext cx="200700" cy="3729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97" name="Shape 297"/>
          <p:cNvCxnSpPr/>
          <p:nvPr/>
        </p:nvCxnSpPr>
        <p:spPr>
          <a:xfrm rot="10800000">
            <a:off x="5601900" y="4508700"/>
            <a:ext cx="200700" cy="3729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98" name="Shape 298"/>
          <p:cNvCxnSpPr/>
          <p:nvPr/>
        </p:nvCxnSpPr>
        <p:spPr>
          <a:xfrm rot="10800000">
            <a:off x="3478950" y="2265775"/>
            <a:ext cx="200700" cy="3729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4775" y="377050"/>
            <a:ext cx="4026676" cy="4598100"/>
          </a:xfrm>
          <a:prstGeom prst="rect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4" name="Shape 304"/>
          <p:cNvSpPr txBox="1"/>
          <p:nvPr/>
        </p:nvSpPr>
        <p:spPr>
          <a:xfrm>
            <a:off x="203675" y="967900"/>
            <a:ext cx="3820200" cy="374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can select </a:t>
            </a:r>
            <a:r>
              <a:rPr lang="en"/>
              <a:t>the combinations they want to declare. Depending on program, students can declare double majors, single major and minor, or single major and double minors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 values will only display allowable choices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primary </a:t>
            </a:r>
            <a:r>
              <a:rPr lang="en"/>
              <a:t>major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/>
              <a:t>used in Alberta for government reporting purposes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Students cannot submit partial declarations, all applicable choices must be submitted together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2141975" y="190500"/>
            <a:ext cx="2332800" cy="66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980000"/>
                </a:solidFill>
              </a:rPr>
              <a:t>Student 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cEwan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cEwan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cEwan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1018</Words>
  <Application>Microsoft Office PowerPoint</Application>
  <PresentationFormat>On-screen Show (16:9)</PresentationFormat>
  <Paragraphs>183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Noto Sans Symbols</vt:lpstr>
      <vt:lpstr>MacEwan Theme</vt:lpstr>
      <vt:lpstr>MacEwan Theme</vt:lpstr>
      <vt:lpstr>MacEwan Theme</vt:lpstr>
      <vt:lpstr>PowerPoint Presentation</vt:lpstr>
      <vt:lpstr>MacEwan University at a Glance</vt:lpstr>
      <vt:lpstr>Agenda </vt:lpstr>
      <vt:lpstr>The Problem</vt:lpstr>
      <vt:lpstr>Student View</vt:lpstr>
      <vt:lpstr>Student View - No Access</vt:lpstr>
      <vt:lpstr>Student View</vt:lpstr>
      <vt:lpstr>Student View</vt:lpstr>
      <vt:lpstr>PowerPoint Presentation</vt:lpstr>
      <vt:lpstr>Behind the Scenes Configuration:  Academic Program Table</vt:lpstr>
      <vt:lpstr>                    Behind the Scenes Configuration: Start &amp; End Dates</vt:lpstr>
      <vt:lpstr>              Previous Post-Secondary Attribute</vt:lpstr>
      <vt:lpstr>    Student View – Block Transfer and Sub-Bacc Students</vt:lpstr>
      <vt:lpstr>Behind the Scenes: “AIR” Major/Minor (Plan) Configuration </vt:lpstr>
      <vt:lpstr>Behind the Scenes: Sample Plan Setup </vt:lpstr>
      <vt:lpstr>Behind the Scenes: Competitive Declarations </vt:lpstr>
      <vt:lpstr>Behind the Scenes: Approving or Denying              Competitive Declarations</vt:lpstr>
      <vt:lpstr>Program Advisor View </vt:lpstr>
      <vt:lpstr>Behind the Scenes: Processing Declarations </vt:lpstr>
      <vt:lpstr>New Program Action Reason</vt:lpstr>
      <vt:lpstr>Behind the Scenes: Auto (3C) Communications </vt:lpstr>
      <vt:lpstr>Requirement Term</vt:lpstr>
      <vt:lpstr>Final Request Status Updated </vt:lpstr>
      <vt:lpstr>PowerPoint Presentation</vt:lpstr>
      <vt:lpstr>Janice de Graaf Academic Advisor Faculty of Arts &amp; Science luij0@macewan.ca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De Graaf</dc:creator>
  <cp:lastModifiedBy>Shawna Jansen</cp:lastModifiedBy>
  <cp:revision>2</cp:revision>
  <dcterms:modified xsi:type="dcterms:W3CDTF">2017-11-06T23:09:38Z</dcterms:modified>
</cp:coreProperties>
</file>