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9" r:id="rId2"/>
    <p:sldId id="260" r:id="rId3"/>
    <p:sldId id="297" r:id="rId4"/>
    <p:sldId id="298" r:id="rId5"/>
    <p:sldId id="299" r:id="rId6"/>
    <p:sldId id="261" r:id="rId7"/>
    <p:sldId id="262" r:id="rId8"/>
    <p:sldId id="266" r:id="rId9"/>
    <p:sldId id="270" r:id="rId10"/>
    <p:sldId id="300" r:id="rId11"/>
    <p:sldId id="275" r:id="rId12"/>
    <p:sldId id="302" r:id="rId13"/>
    <p:sldId id="305" r:id="rId14"/>
    <p:sldId id="306" r:id="rId15"/>
    <p:sldId id="281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07" r:id="rId32"/>
    <p:sldId id="294" r:id="rId33"/>
    <p:sldId id="296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../IELTS/Website/Engelse%20toets%20van%20IELTS%20-%20Taalvaardigheid%20-%20UvA%20Studenten%20-%20Universiteit%20van%20Amsterdam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Administratie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r>
              <a:rPr lang="en-US" dirty="0" smtClean="0"/>
              <a:t> </a:t>
            </a:r>
            <a:r>
              <a:rPr lang="en-US" dirty="0" err="1" smtClean="0"/>
              <a:t>toets</a:t>
            </a:r>
            <a:r>
              <a:rPr lang="en-US" dirty="0" smtClean="0"/>
              <a:t> </a:t>
            </a:r>
            <a:r>
              <a:rPr lang="en-US" dirty="0" err="1" smtClean="0"/>
              <a:t>m.b.v</a:t>
            </a:r>
            <a:r>
              <a:rPr lang="en-US" dirty="0" smtClean="0"/>
              <a:t>.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workcenter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SESSION 5338</a:t>
            </a:r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november</a:t>
            </a:r>
            <a:r>
              <a:rPr lang="en-US" dirty="0" smtClean="0"/>
              <a:t> 2015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22865"/>
          <a:stretch/>
        </p:blipFill>
        <p:spPr/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722" y="624570"/>
            <a:ext cx="7290054" cy="1322715"/>
          </a:xfrm>
        </p:spPr>
        <p:txBody>
          <a:bodyPr/>
          <a:lstStyle/>
          <a:p>
            <a:r>
              <a:rPr lang="en-US" dirty="0" err="1" smtClean="0"/>
              <a:t>Afleggen</a:t>
            </a:r>
            <a:r>
              <a:rPr lang="en-US" dirty="0" smtClean="0"/>
              <a:t> </a:t>
            </a:r>
            <a:r>
              <a:rPr lang="en-US" dirty="0" err="1" smtClean="0"/>
              <a:t>toets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verwerken</a:t>
            </a:r>
            <a:r>
              <a:rPr lang="en-US" dirty="0" smtClean="0"/>
              <a:t> </a:t>
            </a:r>
            <a:r>
              <a:rPr lang="en-US" dirty="0" err="1" smtClean="0"/>
              <a:t>resultaat</a:t>
            </a:r>
            <a:endParaRPr lang="en-US" dirty="0"/>
          </a:p>
        </p:txBody>
      </p:sp>
      <p:sp>
        <p:nvSpPr>
          <p:cNvPr id="6" name="AutoShape 2" descr="Afbeeldingsresultaat voor exa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78" y="869186"/>
            <a:ext cx="1078099" cy="10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947285"/>
            <a:ext cx="51911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1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089" y="5086673"/>
            <a:ext cx="756355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  <a:p>
            <a:pPr algn="ctr"/>
            <a:r>
              <a:rPr lang="nl-NL" dirty="0" smtClean="0">
                <a:hlinkClick r:id="rId2" action="ppaction://hlinkfile"/>
              </a:rPr>
              <a:t>Aanmelden via UvA website voor de IELTS toets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4933" b="14933"/>
          <a:stretch>
            <a:fillRect/>
          </a:stretch>
        </p:blipFill>
        <p:spPr>
          <a:xfrm>
            <a:off x="2160915" y="1615044"/>
            <a:ext cx="5023657" cy="25124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87" y="4367345"/>
            <a:ext cx="4285488" cy="7193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pPr algn="l"/>
            <a:r>
              <a:rPr lang="en-US" dirty="0" smtClean="0"/>
              <a:t>3. </a:t>
            </a:r>
            <a:r>
              <a:rPr lang="en-US" dirty="0" err="1" smtClean="0"/>
              <a:t>Aanmelden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9" y="534390"/>
            <a:ext cx="6961364" cy="59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0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33363"/>
            <a:ext cx="827722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9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570264"/>
            <a:ext cx="81343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9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027" y="4995763"/>
            <a:ext cx="5829300" cy="1463040"/>
          </a:xfrm>
        </p:spPr>
        <p:txBody>
          <a:bodyPr>
            <a:normAutofit/>
          </a:bodyPr>
          <a:lstStyle/>
          <a:p>
            <a:r>
              <a:rPr lang="en-US" dirty="0" smtClean="0"/>
              <a:t>4. Demo </a:t>
            </a:r>
            <a:r>
              <a:rPr lang="en-US" dirty="0" err="1" smtClean="0"/>
              <a:t>workcenter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WorkcenTer (WC) Algemeen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Ontwikkeld voor een specifiek proces en eindgebruikers</a:t>
            </a:r>
          </a:p>
          <a:p>
            <a:pPr marL="0" indent="0">
              <a:buNone/>
            </a:pPr>
            <a:r>
              <a:rPr lang="nl-NL" dirty="0" smtClean="0"/>
              <a:t>Gebruikers kunnen alle handelingen uitvoeren vanuit het WC: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Toegang tot </a:t>
            </a:r>
            <a:r>
              <a:rPr lang="nl-NL" dirty="0" smtClean="0"/>
              <a:t>componenten Campus Solutions </a:t>
            </a:r>
            <a:r>
              <a:rPr lang="nl-NL" dirty="0"/>
              <a:t>vanuit het WC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Overzicht workflow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Werken vanuit werklijsten (query’s)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Sneller door overslaan zoekschermen en minder navigatie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Minder kans op fouten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Minder kennis Campus Solutions vereist</a:t>
            </a:r>
          </a:p>
        </p:txBody>
      </p:sp>
    </p:spTree>
    <p:extLst>
      <p:ext uri="{BB962C8B-B14F-4D97-AF65-F5344CB8AC3E}">
        <p14:creationId xmlns:p14="http://schemas.microsoft.com/office/powerpoint/2010/main" val="8766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Workcenter</a:t>
            </a:r>
            <a:r>
              <a:rPr lang="nl-NL" dirty="0"/>
              <a:t> </a:t>
            </a:r>
            <a:r>
              <a:rPr lang="nl-NL" dirty="0" smtClean="0"/>
              <a:t>IELTS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Vanuit proces query’s die werkvoorraad genereren: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Aanmeldingen op een studieactiviteit met checklist beheer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Overzicht en onderhoud wachtlijst inschrijvingen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Cijferregistratie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Overzicht en onderhoud incasso na niet verschijnen op toets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Navigatieverzameling: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Campus Solutions componenten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Query overzicht</a:t>
            </a:r>
          </a:p>
        </p:txBody>
      </p:sp>
    </p:spTree>
    <p:extLst>
      <p:ext uri="{BB962C8B-B14F-4D97-AF65-F5344CB8AC3E}">
        <p14:creationId xmlns:p14="http://schemas.microsoft.com/office/powerpoint/2010/main" val="37721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Processtappen naar inrichting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7" y="2171700"/>
            <a:ext cx="7914147" cy="39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9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Tabblad aanmeldingen</a:t>
            </a:r>
            <a:endParaRPr lang="nl-N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66" y="2286000"/>
            <a:ext cx="675096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7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Miriam Kruisinga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3882188"/>
            <a:ext cx="3566160" cy="144616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Functioneel</a:t>
            </a:r>
            <a:r>
              <a:rPr lang="en-US" dirty="0" smtClean="0"/>
              <a:t> </a:t>
            </a:r>
            <a:r>
              <a:rPr lang="en-US" dirty="0" err="1" smtClean="0"/>
              <a:t>Beheer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Universiteit</a:t>
            </a:r>
            <a:r>
              <a:rPr lang="en-US" dirty="0" smtClean="0"/>
              <a:t> van Amsterdam</a:t>
            </a:r>
          </a:p>
          <a:p>
            <a:r>
              <a:rPr lang="en-US" dirty="0" smtClean="0"/>
              <a:t>M.Kruisinga@uva.nl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Willy Hogerhuis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07758" y="3885119"/>
            <a:ext cx="3566160" cy="144616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Functioneel</a:t>
            </a:r>
            <a:r>
              <a:rPr lang="en-US" dirty="0" smtClean="0"/>
              <a:t> </a:t>
            </a:r>
            <a:r>
              <a:rPr lang="en-US" dirty="0" err="1" smtClean="0"/>
              <a:t>Beheer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Universiteit</a:t>
            </a:r>
            <a:r>
              <a:rPr lang="en-US" dirty="0" smtClean="0"/>
              <a:t> van Amsterdam</a:t>
            </a:r>
          </a:p>
          <a:p>
            <a:r>
              <a:rPr lang="en-US" dirty="0" smtClean="0"/>
              <a:t>W.Hogerhuis@uva.nl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Checklist beheer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7" y="2036618"/>
            <a:ext cx="690137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Query Persoonsgegevens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518948"/>
            <a:ext cx="7289800" cy="155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8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Inschrijvingsaanvraag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2" y="2107870"/>
            <a:ext cx="475971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5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tabblad </a:t>
            </a:r>
            <a:r>
              <a:rPr lang="nl-NL" dirty="0" smtClean="0"/>
              <a:t>Wachtlijst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6" y="2060685"/>
            <a:ext cx="7289800" cy="311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0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tabblad </a:t>
            </a:r>
            <a:r>
              <a:rPr lang="nl-NL" dirty="0" smtClean="0"/>
              <a:t>Cijferregistratie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378603"/>
            <a:ext cx="7289800" cy="261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1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Tabblad INCASSO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015131"/>
            <a:ext cx="7289800" cy="256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2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Tabblad Navigatie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"/>
          <a:stretch/>
        </p:blipFill>
        <p:spPr bwMode="auto">
          <a:xfrm>
            <a:off x="822325" y="2339976"/>
            <a:ext cx="718185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8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7"/>
            <a:ext cx="7290054" cy="1072134"/>
          </a:xfrm>
        </p:spPr>
        <p:txBody>
          <a:bodyPr>
            <a:normAutofit/>
          </a:bodyPr>
          <a:lstStyle/>
          <a:p>
            <a:r>
              <a:rPr lang="nl-NL" dirty="0"/>
              <a:t>Functionaliteiten </a:t>
            </a:r>
            <a:r>
              <a:rPr lang="nl-NL" dirty="0" smtClean="0"/>
              <a:t>tabbladen</a:t>
            </a:r>
            <a:br>
              <a:rPr lang="nl-NL" dirty="0" smtClean="0"/>
            </a:br>
            <a:r>
              <a:rPr lang="nl-NL" sz="1100" i="1" baseline="30000" dirty="0">
                <a:solidFill>
                  <a:srgbClr val="FF0000"/>
                </a:solidFill>
              </a:rPr>
              <a:t>* </a:t>
            </a:r>
            <a:r>
              <a:rPr lang="nl-NL" sz="1100" i="1" dirty="0">
                <a:solidFill>
                  <a:srgbClr val="FF0000"/>
                </a:solidFill>
              </a:rPr>
              <a:t> = Aanpassingen XSL</a:t>
            </a:r>
            <a:br>
              <a:rPr lang="nl-NL" sz="1100" i="1" dirty="0">
                <a:solidFill>
                  <a:srgbClr val="FF0000"/>
                </a:solidFill>
              </a:rPr>
            </a:br>
            <a:endParaRPr lang="nl-NL" sz="11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1800224"/>
            <a:ext cx="7290055" cy="4509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Kolom Acties</a:t>
            </a:r>
            <a:r>
              <a:rPr lang="nl-NL" baseline="30000" dirty="0" smtClean="0"/>
              <a:t>*</a:t>
            </a:r>
            <a:r>
              <a:rPr lang="nl-NL" b="1" dirty="0" smtClean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Onderhouden </a:t>
            </a:r>
            <a:r>
              <a:rPr lang="nl-NL" dirty="0" smtClean="0"/>
              <a:t>checklist met items Machtiging Retour, Doelgroep en Incasso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Status checklist item Doelgroep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Kleur na overschrijding termijn om machtiging retour te zenden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Incasso kwijtschelden of innen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Overzicht inschrijfgegevens student t.b.v. beoordelen of student tot de doelgroep </a:t>
            </a:r>
            <a:r>
              <a:rPr lang="nl-NL" dirty="0" smtClean="0"/>
              <a:t>behoort (query)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Uitschrijven student uit studieactiviteit </a:t>
            </a:r>
            <a:r>
              <a:rPr lang="nl-NL" dirty="0" smtClean="0"/>
              <a:t>(component Inschrijvingsaanvraag) of cijferregistratie</a:t>
            </a:r>
          </a:p>
          <a:p>
            <a:pPr marL="0" indent="0">
              <a:buNone/>
            </a:pPr>
            <a:r>
              <a:rPr lang="nl-NL" b="1" dirty="0"/>
              <a:t>Mouse over kolom acties</a:t>
            </a:r>
            <a:r>
              <a:rPr lang="nl-NL" baseline="30000" dirty="0" smtClean="0"/>
              <a:t>*</a:t>
            </a:r>
            <a:endParaRPr lang="nl-NL" b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16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Functionaliteiten tabbladen</a:t>
            </a:r>
            <a:br>
              <a:rPr lang="nl-NL" dirty="0"/>
            </a:br>
            <a:r>
              <a:rPr lang="nl-NL" sz="1100" i="1" baseline="30000" dirty="0">
                <a:solidFill>
                  <a:srgbClr val="FF0000"/>
                </a:solidFill>
              </a:rPr>
              <a:t>* </a:t>
            </a:r>
            <a:r>
              <a:rPr lang="nl-NL" sz="1100" i="1" dirty="0">
                <a:solidFill>
                  <a:srgbClr val="FF0000"/>
                </a:solidFill>
              </a:rPr>
              <a:t> = Aanpassingen XSL</a:t>
            </a:r>
            <a:br>
              <a:rPr lang="nl-NL" sz="1100" i="1" dirty="0">
                <a:solidFill>
                  <a:srgbClr val="FF00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Zoeken</a:t>
            </a:r>
            <a:r>
              <a:rPr lang="nl-NL" dirty="0"/>
              <a:t> op (deel) van een veld of combinatie van velden</a:t>
            </a:r>
          </a:p>
          <a:p>
            <a:pPr marL="0" indent="0">
              <a:buNone/>
            </a:pPr>
            <a:r>
              <a:rPr lang="nl-NL" b="1" dirty="0"/>
              <a:t>Sorteren op kolommen</a:t>
            </a:r>
            <a:r>
              <a:rPr lang="nl-NL" baseline="30000" dirty="0"/>
              <a:t>* </a:t>
            </a:r>
            <a:r>
              <a:rPr lang="nl-NL" dirty="0"/>
              <a:t>naast standaard sortering van query </a:t>
            </a:r>
          </a:p>
          <a:p>
            <a:pPr marL="0" indent="0">
              <a:buNone/>
            </a:pPr>
            <a:r>
              <a:rPr lang="nl-NL" dirty="0"/>
              <a:t>Aanpassen </a:t>
            </a:r>
            <a:r>
              <a:rPr lang="nl-NL" b="1" dirty="0"/>
              <a:t>aantal regels</a:t>
            </a:r>
            <a:r>
              <a:rPr lang="nl-NL" baseline="30000" dirty="0"/>
              <a:t>* </a:t>
            </a:r>
            <a:r>
              <a:rPr lang="nl-NL" dirty="0"/>
              <a:t>resultaat met </a:t>
            </a:r>
            <a:r>
              <a:rPr lang="nl-NL" b="1" dirty="0"/>
              <a:t>bladeren</a:t>
            </a:r>
            <a:r>
              <a:rPr lang="nl-NL" baseline="30000" dirty="0"/>
              <a:t>*</a:t>
            </a:r>
          </a:p>
          <a:p>
            <a:pPr marL="0" indent="0">
              <a:buNone/>
            </a:pPr>
            <a:r>
              <a:rPr lang="nl-NL" b="1" dirty="0"/>
              <a:t>Update</a:t>
            </a:r>
            <a:r>
              <a:rPr lang="nl-NL" dirty="0"/>
              <a:t> na bewerken checklist of inschrijving (Communicatie tussen vensters)</a:t>
            </a:r>
          </a:p>
          <a:p>
            <a:pPr marL="0" indent="0">
              <a:buNone/>
            </a:pPr>
            <a:r>
              <a:rPr lang="nl-NL" b="1" dirty="0"/>
              <a:t>Drempels </a:t>
            </a:r>
            <a:r>
              <a:rPr lang="nl-NL" dirty="0"/>
              <a:t>met regels in kleur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44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InrichtinG</a:t>
            </a:r>
            <a:r>
              <a:rPr lang="nl-NL" dirty="0" smtClean="0"/>
              <a:t> Campus </a:t>
            </a:r>
            <a:r>
              <a:rPr lang="nl-NL" dirty="0" err="1" smtClean="0"/>
              <a:t>solutions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3C met administratieve groep SENR</a:t>
            </a:r>
          </a:p>
          <a:p>
            <a:r>
              <a:rPr lang="nl-NL" dirty="0"/>
              <a:t>Student mag zichzelf niet nogmaals </a:t>
            </a:r>
            <a:r>
              <a:rPr lang="nl-NL" dirty="0" smtClean="0"/>
              <a:t>aanmelden: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err="1" smtClean="0"/>
              <a:t>Studiedeel</a:t>
            </a:r>
            <a:r>
              <a:rPr lang="nl-NL" dirty="0" smtClean="0"/>
              <a:t> met inschrijvingsvereiste Student mag niet voorkomen in studentengroep.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Studentengroep wordt met definitieve aanmeldingen gevuld (nachtbatch)</a:t>
            </a:r>
          </a:p>
          <a:p>
            <a:r>
              <a:rPr lang="nl-NL" dirty="0"/>
              <a:t>Studenten kunnen zichzelf niet </a:t>
            </a:r>
            <a:r>
              <a:rPr lang="nl-NL" dirty="0" smtClean="0"/>
              <a:t>uitschrijven: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Variabele rooster regels met laatste stopdatum vóór eerste datum inschrijving</a:t>
            </a:r>
          </a:p>
        </p:txBody>
      </p:sp>
    </p:spTree>
    <p:extLst>
      <p:ext uri="{BB962C8B-B14F-4D97-AF65-F5344CB8AC3E}">
        <p14:creationId xmlns:p14="http://schemas.microsoft.com/office/powerpoint/2010/main" val="37108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2" y="3824654"/>
            <a:ext cx="8985738" cy="115179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Universiteit</a:t>
            </a:r>
            <a:r>
              <a:rPr lang="en-US" dirty="0" smtClean="0"/>
              <a:t> van </a:t>
            </a:r>
            <a:r>
              <a:rPr lang="en-US" dirty="0" err="1" smtClean="0"/>
              <a:t>amsterdam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934" y="4747846"/>
            <a:ext cx="3011365" cy="1638593"/>
          </a:xfrm>
        </p:spPr>
        <p:txBody>
          <a:bodyPr>
            <a:normAutofit/>
          </a:bodyPr>
          <a:lstStyle/>
          <a:p>
            <a:r>
              <a:rPr lang="en-US" dirty="0" smtClean="0"/>
              <a:t>1632 </a:t>
            </a:r>
            <a:r>
              <a:rPr lang="en-US" dirty="0" err="1" smtClean="0"/>
              <a:t>Atheneum</a:t>
            </a:r>
            <a:r>
              <a:rPr lang="en-US" dirty="0" smtClean="0"/>
              <a:t> </a:t>
            </a:r>
            <a:r>
              <a:rPr lang="en-US" dirty="0" err="1" smtClean="0"/>
              <a:t>Illustre</a:t>
            </a:r>
            <a:endParaRPr lang="en-US" dirty="0" smtClean="0"/>
          </a:p>
          <a:p>
            <a:r>
              <a:rPr lang="nl-NL" dirty="0" smtClean="0"/>
              <a:t>7 faculteiten</a:t>
            </a:r>
            <a:endParaRPr lang="en-US" dirty="0" smtClean="0"/>
          </a:p>
          <a:p>
            <a:r>
              <a:rPr lang="en-US" dirty="0" smtClean="0"/>
              <a:t>62 bachelor </a:t>
            </a:r>
            <a:r>
              <a:rPr lang="en-US" dirty="0" err="1" smtClean="0"/>
              <a:t>opleidingen</a:t>
            </a:r>
            <a:endParaRPr lang="en-US" dirty="0" smtClean="0"/>
          </a:p>
          <a:p>
            <a:r>
              <a:rPr lang="en-US" dirty="0" smtClean="0"/>
              <a:t>89 master </a:t>
            </a:r>
            <a:r>
              <a:rPr lang="en-US" dirty="0" err="1" smtClean="0"/>
              <a:t>opleidingen</a:t>
            </a:r>
            <a:endParaRPr lang="en-US" dirty="0" smtClean="0"/>
          </a:p>
          <a:p>
            <a:r>
              <a:rPr lang="en-US" dirty="0" smtClean="0"/>
              <a:t>5000+ </a:t>
            </a:r>
            <a:r>
              <a:rPr lang="en-US" dirty="0" err="1" smtClean="0"/>
              <a:t>medewerkers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>
          <a:xfrm>
            <a:off x="0" y="0"/>
            <a:ext cx="9141714" cy="3516924"/>
          </a:xfrm>
        </p:spPr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246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843096" y="5014253"/>
            <a:ext cx="2400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045317" y="4791808"/>
            <a:ext cx="2691913" cy="15562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SIS</a:t>
            </a:r>
          </a:p>
          <a:p>
            <a:r>
              <a:rPr lang="en-US" dirty="0" smtClean="0"/>
              <a:t>700 users</a:t>
            </a:r>
          </a:p>
          <a:p>
            <a:r>
              <a:rPr lang="en-US" dirty="0" smtClean="0"/>
              <a:t>35000</a:t>
            </a:r>
            <a:r>
              <a:rPr lang="en-US" dirty="0"/>
              <a:t>+ </a:t>
            </a:r>
            <a:r>
              <a:rPr lang="en-US" dirty="0" err="1" smtClean="0"/>
              <a:t>studenten</a:t>
            </a:r>
            <a:endParaRPr lang="en-US" dirty="0" smtClean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 (SENR)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4" y="1778000"/>
            <a:ext cx="4396931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2249488"/>
            <a:ext cx="22764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6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291085"/>
          </a:xfrm>
        </p:spPr>
        <p:txBody>
          <a:bodyPr/>
          <a:lstStyle/>
          <a:p>
            <a:r>
              <a:rPr lang="nl-NL" dirty="0" smtClean="0"/>
              <a:t>Samenvatting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66" y="2556449"/>
            <a:ext cx="7290055" cy="24047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Kennis van proces is belangrijk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Zoveel mogelijk standaard CS functionaliteit voor inrichting (studentgroep, variabel rooster, inschrijvingsvereiste, checklistbeheer)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Nadruk op gebruiksvriendelijkheid (aanpassingen XSL), gebruik administratieve functie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Inzetten nachtbatch voor 3C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0" y="605880"/>
            <a:ext cx="4108861" cy="150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0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nl-NL" dirty="0" smtClean="0"/>
              <a:t>Vragen?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2572DED0-943C-4D29-870A-9A9719B42037}" type="slidenum">
              <a:rPr lang="en-US" altLang="nl-NL"/>
              <a:pPr/>
              <a:t>32</a:t>
            </a:fld>
            <a:endParaRPr lang="en-US" altLang="nl-NL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647950"/>
            <a:ext cx="21907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2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Miriam Kruisinga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3668432"/>
            <a:ext cx="3566160" cy="1446168"/>
          </a:xfrm>
        </p:spPr>
        <p:txBody>
          <a:bodyPr>
            <a:normAutofit/>
          </a:bodyPr>
          <a:lstStyle/>
          <a:p>
            <a:r>
              <a:rPr lang="en-US" dirty="0" err="1" smtClean="0"/>
              <a:t>Functioneel</a:t>
            </a:r>
            <a:r>
              <a:rPr lang="en-US" dirty="0" smtClean="0"/>
              <a:t> </a:t>
            </a:r>
            <a:r>
              <a:rPr lang="en-US" dirty="0" err="1" smtClean="0"/>
              <a:t>Beheer</a:t>
            </a:r>
            <a:endParaRPr lang="en-US" dirty="0" smtClean="0"/>
          </a:p>
          <a:p>
            <a:r>
              <a:rPr lang="en-US" dirty="0" err="1" smtClean="0"/>
              <a:t>Universiteit</a:t>
            </a:r>
            <a:r>
              <a:rPr lang="en-US" dirty="0" smtClean="0"/>
              <a:t> van Amsterdam</a:t>
            </a:r>
          </a:p>
          <a:p>
            <a:r>
              <a:rPr lang="en-US" dirty="0" smtClean="0"/>
              <a:t>M.Kruisinga@uva.nl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Willy Hogerhuis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68239" y="3680308"/>
            <a:ext cx="3566160" cy="1446168"/>
          </a:xfrm>
        </p:spPr>
        <p:txBody>
          <a:bodyPr>
            <a:normAutofit/>
          </a:bodyPr>
          <a:lstStyle/>
          <a:p>
            <a:r>
              <a:rPr lang="en-US" dirty="0" err="1" smtClean="0"/>
              <a:t>Functioneel</a:t>
            </a:r>
            <a:r>
              <a:rPr lang="en-US" dirty="0" smtClean="0"/>
              <a:t> </a:t>
            </a:r>
            <a:r>
              <a:rPr lang="en-US" dirty="0" err="1" smtClean="0"/>
              <a:t>Beheer</a:t>
            </a:r>
            <a:endParaRPr lang="en-US" dirty="0"/>
          </a:p>
          <a:p>
            <a:r>
              <a:rPr lang="en-US" dirty="0" err="1" smtClean="0"/>
              <a:t>Universiteit</a:t>
            </a:r>
            <a:r>
              <a:rPr lang="en-US" dirty="0" smtClean="0"/>
              <a:t> van Amsterdam</a:t>
            </a:r>
          </a:p>
          <a:p>
            <a:r>
              <a:rPr lang="en-US" dirty="0" smtClean="0"/>
              <a:t>W.Hogerhuis@uva.nl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bedankt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2674"/>
          <a:stretch/>
        </p:blipFill>
        <p:spPr/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2" y="3543301"/>
            <a:ext cx="8985738" cy="756138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Centraal</a:t>
            </a:r>
            <a:r>
              <a:rPr lang="en-US" sz="3200" dirty="0" smtClean="0"/>
              <a:t> </a:t>
            </a:r>
            <a:r>
              <a:rPr lang="en-US" sz="3200" dirty="0" err="1" smtClean="0"/>
              <a:t>functioneel</a:t>
            </a:r>
            <a:r>
              <a:rPr lang="en-US" sz="3200" dirty="0" smtClean="0"/>
              <a:t> </a:t>
            </a:r>
            <a:r>
              <a:rPr lang="en-US" sz="3200" dirty="0" err="1" smtClean="0"/>
              <a:t>beheer</a:t>
            </a:r>
            <a:r>
              <a:rPr lang="en-US" sz="3200" dirty="0" smtClean="0"/>
              <a:t> sis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103" y="4501660"/>
            <a:ext cx="3705958" cy="940777"/>
          </a:xfrm>
        </p:spPr>
        <p:txBody>
          <a:bodyPr>
            <a:normAutofit/>
          </a:bodyPr>
          <a:lstStyle/>
          <a:p>
            <a:r>
              <a:rPr lang="en-US" dirty="0" smtClean="0"/>
              <a:t>UvA + HvA</a:t>
            </a:r>
          </a:p>
          <a:p>
            <a:r>
              <a:rPr lang="nl-NL" dirty="0" smtClean="0"/>
              <a:t>Centrale Studentenadministratie</a:t>
            </a:r>
            <a:endParaRPr lang="en-US" dirty="0" smtClean="0"/>
          </a:p>
          <a:p>
            <a:r>
              <a:rPr lang="nl-NL" dirty="0" smtClean="0"/>
              <a:t>25 medewerkers (13 UvA)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>
          <a:xfrm>
            <a:off x="0" y="0"/>
            <a:ext cx="9141714" cy="3516924"/>
          </a:xfrm>
        </p:spPr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843096" y="5014253"/>
            <a:ext cx="2400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572000" y="4501660"/>
            <a:ext cx="3754315" cy="17320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Centrale </a:t>
            </a:r>
            <a:r>
              <a:rPr lang="en-US" dirty="0" err="1"/>
              <a:t>inrichting</a:t>
            </a:r>
            <a:r>
              <a:rPr lang="en-US" dirty="0"/>
              <a:t> SIS</a:t>
            </a:r>
          </a:p>
          <a:p>
            <a:r>
              <a:rPr lang="en-US" dirty="0" err="1"/>
              <a:t>Bouwen</a:t>
            </a:r>
            <a:r>
              <a:rPr lang="en-US" dirty="0"/>
              <a:t>, query’s, </a:t>
            </a:r>
            <a:r>
              <a:rPr lang="en-US" dirty="0" err="1"/>
              <a:t>rapporten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workcenters</a:t>
            </a:r>
            <a:endParaRPr lang="en-US" dirty="0"/>
          </a:p>
          <a:p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lijns</a:t>
            </a:r>
            <a:r>
              <a:rPr lang="en-US" dirty="0"/>
              <a:t> </a:t>
            </a:r>
            <a:r>
              <a:rPr lang="en-US" dirty="0" err="1"/>
              <a:t>ondersteuning</a:t>
            </a:r>
            <a:r>
              <a:rPr lang="en-US" dirty="0"/>
              <a:t> </a:t>
            </a:r>
            <a:r>
              <a:rPr lang="en-US" dirty="0" err="1"/>
              <a:t>faculteiten</a:t>
            </a:r>
            <a:endParaRPr lang="en-US" dirty="0"/>
          </a:p>
          <a:p>
            <a:r>
              <a:rPr lang="nl-NL" dirty="0"/>
              <a:t>Beheer </a:t>
            </a:r>
            <a:r>
              <a:rPr lang="nl-NL" dirty="0" smtClean="0"/>
              <a:t>interfaces, communicatie</a:t>
            </a:r>
          </a:p>
          <a:p>
            <a:r>
              <a:rPr lang="nl-NL" dirty="0" smtClean="0"/>
              <a:t>Inrichting SL</a:t>
            </a:r>
            <a:endParaRPr lang="nl-NL" dirty="0"/>
          </a:p>
          <a:p>
            <a:r>
              <a:rPr lang="nl-NL" dirty="0" smtClean="0"/>
              <a:t>Opleiding en training, documentatie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433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010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Universiteit</a:t>
            </a:r>
            <a:r>
              <a:rPr lang="en-US" dirty="0" smtClean="0"/>
              <a:t> van Amsterdam &amp; ORACLE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fr-FR" dirty="0" err="1" smtClean="0"/>
              <a:t>SaNS</a:t>
            </a:r>
            <a:r>
              <a:rPr lang="fr-FR" dirty="0" smtClean="0"/>
              <a:t> </a:t>
            </a:r>
            <a:r>
              <a:rPr lang="fr-FR" dirty="0"/>
              <a:t>Template Campus Solutions 9.0 </a:t>
            </a:r>
            <a:endParaRPr lang="fr-FR" dirty="0" smtClean="0"/>
          </a:p>
          <a:p>
            <a:r>
              <a:rPr lang="en-US" dirty="0" smtClean="0"/>
              <a:t>People </a:t>
            </a:r>
            <a:r>
              <a:rPr lang="en-US" dirty="0"/>
              <a:t>Tools </a:t>
            </a:r>
            <a:r>
              <a:rPr lang="en-US" dirty="0" smtClean="0"/>
              <a:t>8.53.12 </a:t>
            </a:r>
            <a:endParaRPr lang="en-US" dirty="0"/>
          </a:p>
          <a:p>
            <a:r>
              <a:rPr lang="fr-FR" dirty="0" err="1" smtClean="0"/>
              <a:t>Bundels</a:t>
            </a:r>
            <a:r>
              <a:rPr lang="fr-FR" dirty="0" smtClean="0"/>
              <a:t> t/m 33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Onderwerpen</a:t>
            </a:r>
            <a:r>
              <a:rPr lang="en-US" dirty="0"/>
              <a:t> </a:t>
            </a:r>
            <a:r>
              <a:rPr lang="en-US" dirty="0" err="1" smtClean="0"/>
              <a:t>presentatie</a:t>
            </a:r>
            <a:r>
              <a:rPr lang="en-US" dirty="0" smtClean="0"/>
              <a:t> IELTS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Functionele</a:t>
            </a:r>
            <a:r>
              <a:rPr lang="en-US" dirty="0" smtClean="0"/>
              <a:t> </a:t>
            </a:r>
            <a:r>
              <a:rPr lang="en-US" dirty="0" err="1"/>
              <a:t>toelichting</a:t>
            </a:r>
            <a:r>
              <a:rPr lang="en-US" dirty="0"/>
              <a:t> IELTS </a:t>
            </a:r>
            <a:r>
              <a:rPr lang="en-US" dirty="0" smtClean="0"/>
              <a:t> </a:t>
            </a:r>
            <a:r>
              <a:rPr lang="en-US" dirty="0" err="1" smtClean="0"/>
              <a:t>toets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Toelichting proces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Demo </a:t>
            </a:r>
            <a:r>
              <a:rPr lang="en-US" dirty="0" err="1" smtClean="0"/>
              <a:t>aanmelding</a:t>
            </a:r>
            <a:r>
              <a:rPr lang="en-US" dirty="0" smtClean="0"/>
              <a:t> </a:t>
            </a:r>
            <a:r>
              <a:rPr lang="en-US" dirty="0" err="1" smtClean="0"/>
              <a:t>toets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Demo </a:t>
            </a:r>
            <a:r>
              <a:rPr lang="en-US" dirty="0" err="1" smtClean="0"/>
              <a:t>workcenter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Samenvatting / vragen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Functionele</a:t>
            </a:r>
            <a:r>
              <a:rPr lang="en-US" dirty="0" smtClean="0"/>
              <a:t> </a:t>
            </a:r>
            <a:r>
              <a:rPr lang="en-US" dirty="0" err="1" smtClean="0"/>
              <a:t>toelichting</a:t>
            </a:r>
            <a:r>
              <a:rPr lang="en-US" dirty="0" smtClean="0"/>
              <a:t> IELTS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</a:p>
          <a:p>
            <a:r>
              <a:rPr lang="nl-NL" dirty="0" smtClean="0"/>
              <a:t>Spelregels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90051" y="1413164"/>
            <a:ext cx="3806691" cy="27143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rgbClr val="4D4D4D"/>
                </a:solidFill>
                <a:latin typeface="+mn-lt"/>
                <a:ea typeface="+mn-ea"/>
                <a:cs typeface="+mn-cs"/>
              </a:rPr>
              <a:t>Context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2000" dirty="0">
                <a:solidFill>
                  <a:srgbClr val="4D4D4D"/>
                </a:solidFill>
                <a:latin typeface="+mn-lt"/>
                <a:ea typeface="+mn-ea"/>
                <a:cs typeface="+mn-cs"/>
              </a:rPr>
              <a:t>Uitfasering sap/</a:t>
            </a:r>
            <a:r>
              <a:rPr lang="nl-NL" sz="2000" dirty="0" err="1">
                <a:solidFill>
                  <a:srgbClr val="4D4D4D"/>
                </a:solidFill>
                <a:latin typeface="+mn-lt"/>
                <a:ea typeface="+mn-ea"/>
                <a:cs typeface="+mn-cs"/>
              </a:rPr>
              <a:t>crm</a:t>
            </a:r>
            <a:r>
              <a:rPr lang="nl-NL" sz="2000" dirty="0">
                <a:solidFill>
                  <a:srgbClr val="4D4D4D"/>
                </a:solidFill>
                <a:latin typeface="+mn-lt"/>
                <a:ea typeface="+mn-ea"/>
                <a:cs typeface="+mn-cs"/>
              </a:rPr>
              <a:t> </a:t>
            </a:r>
            <a:br>
              <a:rPr lang="nl-NL" sz="2000" dirty="0">
                <a:solidFill>
                  <a:srgbClr val="4D4D4D"/>
                </a:solidFill>
                <a:latin typeface="+mn-lt"/>
                <a:ea typeface="+mn-ea"/>
                <a:cs typeface="+mn-cs"/>
              </a:rPr>
            </a:br>
            <a:r>
              <a:rPr lang="nl-NL" sz="2000" dirty="0">
                <a:solidFill>
                  <a:srgbClr val="4D4D4D"/>
                </a:solidFill>
                <a:latin typeface="+mn-lt"/>
                <a:ea typeface="+mn-ea"/>
                <a:cs typeface="+mn-cs"/>
              </a:rPr>
              <a:t>(beurzen, gespreksregistratie en </a:t>
            </a:r>
            <a:r>
              <a:rPr lang="nl-NL" sz="2000" dirty="0" err="1">
                <a:solidFill>
                  <a:srgbClr val="4D4D4D"/>
                </a:solidFill>
                <a:latin typeface="+mn-lt"/>
                <a:ea typeface="+mn-ea"/>
                <a:cs typeface="+mn-cs"/>
              </a:rPr>
              <a:t>ielts</a:t>
            </a:r>
            <a:r>
              <a:rPr lang="nl-NL" sz="2000" dirty="0">
                <a:solidFill>
                  <a:srgbClr val="4D4D4D"/>
                </a:solidFill>
                <a:latin typeface="+mn-lt"/>
                <a:ea typeface="+mn-ea"/>
                <a:cs typeface="+mn-cs"/>
              </a:rPr>
              <a:t>)</a:t>
            </a:r>
            <a:endParaRPr lang="en-US" sz="2000" dirty="0">
              <a:solidFill>
                <a:srgbClr val="4D4D4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4D4D4D"/>
              </a:buClr>
              <a:buNone/>
              <a:defRPr/>
            </a:pPr>
            <a:r>
              <a:rPr lang="nl-NL" sz="3200" dirty="0" smtClean="0">
                <a:solidFill>
                  <a:srgbClr val="4D4D4D"/>
                </a:solidFill>
              </a:rPr>
              <a:t>SPELREGELS IELTS</a:t>
            </a:r>
          </a:p>
          <a:p>
            <a:pPr marL="342900" indent="-342900">
              <a:spcBef>
                <a:spcPts val="0"/>
              </a:spcBef>
              <a:buClr>
                <a:srgbClr val="4D4D4D"/>
              </a:buClr>
              <a:buFont typeface="Wingdings" charset="2"/>
              <a:buChar char="§"/>
              <a:defRPr/>
            </a:pPr>
            <a:endParaRPr lang="nl-NL" dirty="0">
              <a:solidFill>
                <a:srgbClr val="4D4D4D"/>
              </a:solidFill>
            </a:endParaRPr>
          </a:p>
          <a:p>
            <a:pPr marL="342900" indent="-342900">
              <a:spcBef>
                <a:spcPts val="0"/>
              </a:spcBef>
              <a:buClr>
                <a:srgbClr val="4D4D4D"/>
              </a:buClr>
              <a:buFont typeface="Wingdings" charset="2"/>
              <a:buChar char="§"/>
              <a:defRPr/>
            </a:pPr>
            <a:r>
              <a:rPr lang="nl-NL" dirty="0" smtClean="0">
                <a:solidFill>
                  <a:srgbClr val="4D4D4D"/>
                </a:solidFill>
              </a:rPr>
              <a:t>Gratis </a:t>
            </a:r>
            <a:r>
              <a:rPr lang="nl-NL" dirty="0">
                <a:solidFill>
                  <a:srgbClr val="4D4D4D"/>
                </a:solidFill>
              </a:rPr>
              <a:t>deelname IELTS test (eenmalig)</a:t>
            </a:r>
          </a:p>
          <a:p>
            <a:pPr marL="342900" indent="-342900">
              <a:spcBef>
                <a:spcPts val="0"/>
              </a:spcBef>
              <a:buClr>
                <a:srgbClr val="4D4D4D"/>
              </a:buClr>
              <a:buFont typeface="Wingdings" charset="2"/>
              <a:buChar char="§"/>
              <a:defRPr/>
            </a:pPr>
            <a:r>
              <a:rPr lang="nl-NL" dirty="0">
                <a:solidFill>
                  <a:srgbClr val="4D4D4D"/>
                </a:solidFill>
              </a:rPr>
              <a:t>Toelatingscriteria: </a:t>
            </a:r>
          </a:p>
          <a:p>
            <a:pPr marL="1257300" lvl="2" indent="-342900">
              <a:spcBef>
                <a:spcPts val="0"/>
              </a:spcBef>
              <a:buClr>
                <a:srgbClr val="4D4D4D"/>
              </a:buClr>
              <a:buFont typeface="Courier New" panose="02070309020205020404" pitchFamily="49" charset="0"/>
              <a:buChar char="o"/>
              <a:defRPr/>
            </a:pPr>
            <a:r>
              <a:rPr lang="nl-NL" sz="2000" dirty="0"/>
              <a:t>voltijds 3</a:t>
            </a:r>
            <a:r>
              <a:rPr lang="nl-NL" sz="2000" baseline="30000" dirty="0"/>
              <a:t>e</a:t>
            </a:r>
            <a:r>
              <a:rPr lang="nl-NL" sz="2000" dirty="0"/>
              <a:t> </a:t>
            </a:r>
            <a:r>
              <a:rPr lang="nl-NL" sz="2000" dirty="0" err="1"/>
              <a:t>jaars</a:t>
            </a:r>
            <a:r>
              <a:rPr lang="nl-NL" sz="2000" dirty="0"/>
              <a:t> B</a:t>
            </a:r>
          </a:p>
          <a:p>
            <a:pPr marL="1257300" lvl="2" indent="-342900">
              <a:spcBef>
                <a:spcPts val="0"/>
              </a:spcBef>
              <a:buClr>
                <a:srgbClr val="4D4D4D"/>
              </a:buClr>
              <a:buFont typeface="Courier New" panose="02070309020205020404" pitchFamily="49" charset="0"/>
              <a:buChar char="o"/>
              <a:defRPr/>
            </a:pPr>
            <a:r>
              <a:rPr lang="nl-NL" sz="2000" dirty="0"/>
              <a:t>voltijds op uitwisseling</a:t>
            </a:r>
          </a:p>
          <a:p>
            <a:pPr marL="1257300" lvl="2" indent="-342900">
              <a:spcBef>
                <a:spcPts val="0"/>
              </a:spcBef>
              <a:buClr>
                <a:srgbClr val="4D4D4D"/>
              </a:buClr>
              <a:buFont typeface="Courier New" panose="02070309020205020404" pitchFamily="49" charset="0"/>
              <a:buChar char="o"/>
              <a:defRPr/>
            </a:pPr>
            <a:r>
              <a:rPr lang="nl-NL" sz="2000" dirty="0"/>
              <a:t>voltijds in laatste fase M</a:t>
            </a:r>
          </a:p>
          <a:p>
            <a:pPr marL="1257300" lvl="2" indent="-342900">
              <a:spcBef>
                <a:spcPts val="0"/>
              </a:spcBef>
              <a:buClr>
                <a:srgbClr val="4D4D4D"/>
              </a:buClr>
              <a:buFont typeface="Courier New" panose="02070309020205020404" pitchFamily="49" charset="0"/>
              <a:buChar char="o"/>
              <a:defRPr/>
            </a:pPr>
            <a:r>
              <a:rPr lang="nl-NL" sz="2000" dirty="0"/>
              <a:t>voltijds met een 2</a:t>
            </a:r>
            <a:r>
              <a:rPr lang="nl-NL" sz="2000" baseline="30000" dirty="0"/>
              <a:t>e</a:t>
            </a:r>
            <a:r>
              <a:rPr lang="nl-NL" sz="2000" dirty="0"/>
              <a:t> M</a:t>
            </a:r>
          </a:p>
          <a:p>
            <a:pPr marL="342900" indent="-342900">
              <a:spcBef>
                <a:spcPts val="0"/>
              </a:spcBef>
              <a:buClr>
                <a:srgbClr val="4D4D4D"/>
              </a:buClr>
              <a:buFont typeface="Wingdings" charset="2"/>
              <a:buChar char="§"/>
              <a:defRPr/>
            </a:pPr>
            <a:r>
              <a:rPr lang="nl-NL" dirty="0">
                <a:solidFill>
                  <a:srgbClr val="4D4D4D"/>
                </a:solidFill>
              </a:rPr>
              <a:t>Na aanmelding een incassomachtiging afgeven (incasseren bij NO-SHOW)</a:t>
            </a:r>
          </a:p>
          <a:p>
            <a:pPr marL="342900" indent="-342900">
              <a:spcBef>
                <a:spcPts val="0"/>
              </a:spcBef>
              <a:buClr>
                <a:srgbClr val="4D4D4D"/>
              </a:buClr>
              <a:buFont typeface="Wingdings" charset="2"/>
              <a:buChar char="§"/>
              <a:defRPr/>
            </a:pPr>
            <a:r>
              <a:rPr lang="nl-NL" dirty="0">
                <a:solidFill>
                  <a:srgbClr val="4D4D4D"/>
                </a:solidFill>
              </a:rPr>
              <a:t>Niet meer afmelden</a:t>
            </a:r>
          </a:p>
          <a:p>
            <a:pPr marL="342900" indent="-342900">
              <a:spcBef>
                <a:spcPts val="0"/>
              </a:spcBef>
              <a:buClr>
                <a:srgbClr val="4D4D4D"/>
              </a:buClr>
              <a:buFont typeface="Wingdings" charset="2"/>
              <a:buChar char="§"/>
              <a:defRPr/>
            </a:pPr>
            <a:r>
              <a:rPr lang="nl-NL" dirty="0">
                <a:solidFill>
                  <a:srgbClr val="4D4D4D"/>
                </a:solidFill>
              </a:rPr>
              <a:t>Maximum aantal deelnemers </a:t>
            </a:r>
            <a:r>
              <a:rPr lang="nl-NL" dirty="0" smtClean="0">
                <a:solidFill>
                  <a:srgbClr val="4D4D4D"/>
                </a:solidFill>
              </a:rPr>
              <a:t>per </a:t>
            </a:r>
            <a:r>
              <a:rPr lang="nl-NL" dirty="0" err="1" smtClean="0">
                <a:solidFill>
                  <a:srgbClr val="4D4D4D"/>
                </a:solidFill>
              </a:rPr>
              <a:t>toetsdag</a:t>
            </a:r>
            <a:endParaRPr lang="nl-NL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Toelichting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44" y="1425039"/>
            <a:ext cx="4994705" cy="490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34" y="5254893"/>
            <a:ext cx="1078099" cy="10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bltc.nl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70" y="5355151"/>
            <a:ext cx="168592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6403</TotalTime>
  <Words>537</Words>
  <Application>Microsoft Office PowerPoint</Application>
  <PresentationFormat>Diavoorstelling (4:3)</PresentationFormat>
  <Paragraphs>134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2" baseType="lpstr">
      <vt:lpstr>MS PGothic</vt:lpstr>
      <vt:lpstr>Arial</vt:lpstr>
      <vt:lpstr>Courier New</vt:lpstr>
      <vt:lpstr>Tw Cen MT</vt:lpstr>
      <vt:lpstr>Tw Cen MT Condensed</vt:lpstr>
      <vt:lpstr>Wingdings</vt:lpstr>
      <vt:lpstr>Wingdings 3</vt:lpstr>
      <vt:lpstr>Integral</vt:lpstr>
      <vt:lpstr>Administratie van een externe toets m.b.v. een workcenter </vt:lpstr>
      <vt:lpstr>presenters</vt:lpstr>
      <vt:lpstr>Universiteit van amsterdam </vt:lpstr>
      <vt:lpstr>Centraal functioneel beheer sis</vt:lpstr>
      <vt:lpstr>Universiteit van Amsterdam &amp; ORACLE</vt:lpstr>
      <vt:lpstr>Onderwerpen presentatie IELTS </vt:lpstr>
      <vt:lpstr>1. Functionele toelichting IELTS </vt:lpstr>
      <vt:lpstr>Context Uitfasering sap/crm  (beurzen, gespreksregistratie en ielts)</vt:lpstr>
      <vt:lpstr>2. Toelichting Proces </vt:lpstr>
      <vt:lpstr>Afleggen toets en verwerken resultaat</vt:lpstr>
      <vt:lpstr>3. Aanmelden  </vt:lpstr>
      <vt:lpstr>PowerPoint-presentatie</vt:lpstr>
      <vt:lpstr>PowerPoint-presentatie</vt:lpstr>
      <vt:lpstr>PowerPoint-presentatie</vt:lpstr>
      <vt:lpstr>4. Demo workcenter</vt:lpstr>
      <vt:lpstr>WorkcenTer (WC) Algemeen</vt:lpstr>
      <vt:lpstr>Opbouw Workcenter IELTS</vt:lpstr>
      <vt:lpstr>Processtappen naar inrichting</vt:lpstr>
      <vt:lpstr>Tabblad aanmeldingen</vt:lpstr>
      <vt:lpstr>Checklist beheer</vt:lpstr>
      <vt:lpstr>Query Persoonsgegevens</vt:lpstr>
      <vt:lpstr>Inschrijvingsaanvraag</vt:lpstr>
      <vt:lpstr>tabblad Wachtlijst</vt:lpstr>
      <vt:lpstr>tabblad Cijferregistratie</vt:lpstr>
      <vt:lpstr>Tabblad INCASSO</vt:lpstr>
      <vt:lpstr>Tabblad Navigatie</vt:lpstr>
      <vt:lpstr>Functionaliteiten tabbladen *  = Aanpassingen XSL </vt:lpstr>
      <vt:lpstr>Functionaliteiten tabbladen *  = Aanpassingen XSL </vt:lpstr>
      <vt:lpstr>InrichtinG Campus solutions</vt:lpstr>
      <vt:lpstr>Communicatie (SENR)</vt:lpstr>
      <vt:lpstr>Samenvatting</vt:lpstr>
      <vt:lpstr>Vragen?</vt:lpstr>
      <vt:lpstr>presenters</vt:lpstr>
      <vt:lpstr>bedankt!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Jennifer Moesker</cp:lastModifiedBy>
  <cp:revision>69</cp:revision>
  <dcterms:created xsi:type="dcterms:W3CDTF">2015-09-02T14:36:24Z</dcterms:created>
  <dcterms:modified xsi:type="dcterms:W3CDTF">2015-11-19T09:58:45Z</dcterms:modified>
</cp:coreProperties>
</file>