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18" r:id="rId2"/>
    <p:sldId id="329" r:id="rId3"/>
    <p:sldId id="339" r:id="rId4"/>
    <p:sldId id="341" r:id="rId5"/>
    <p:sldId id="340" r:id="rId6"/>
    <p:sldId id="379" r:id="rId7"/>
    <p:sldId id="345" r:id="rId8"/>
    <p:sldId id="386" r:id="rId9"/>
    <p:sldId id="385" r:id="rId10"/>
    <p:sldId id="355" r:id="rId11"/>
    <p:sldId id="356" r:id="rId12"/>
    <p:sldId id="357" r:id="rId13"/>
    <p:sldId id="371" r:id="rId14"/>
    <p:sldId id="387" r:id="rId15"/>
    <p:sldId id="403" r:id="rId16"/>
    <p:sldId id="380" r:id="rId17"/>
    <p:sldId id="348" r:id="rId18"/>
    <p:sldId id="388" r:id="rId19"/>
    <p:sldId id="360" r:id="rId20"/>
    <p:sldId id="372" r:id="rId21"/>
    <p:sldId id="363" r:id="rId22"/>
    <p:sldId id="358" r:id="rId23"/>
    <p:sldId id="369" r:id="rId24"/>
    <p:sldId id="364" r:id="rId25"/>
    <p:sldId id="365" r:id="rId26"/>
    <p:sldId id="366" r:id="rId27"/>
    <p:sldId id="367" r:id="rId28"/>
    <p:sldId id="368" r:id="rId29"/>
    <p:sldId id="351" r:id="rId30"/>
    <p:sldId id="381" r:id="rId31"/>
    <p:sldId id="390" r:id="rId32"/>
    <p:sldId id="391" r:id="rId33"/>
    <p:sldId id="384" r:id="rId34"/>
    <p:sldId id="373" r:id="rId35"/>
    <p:sldId id="362" r:id="rId36"/>
    <p:sldId id="392" r:id="rId37"/>
    <p:sldId id="393" r:id="rId38"/>
    <p:sldId id="394" r:id="rId39"/>
    <p:sldId id="350" r:id="rId40"/>
    <p:sldId id="374" r:id="rId41"/>
    <p:sldId id="389" r:id="rId42"/>
    <p:sldId id="395" r:id="rId43"/>
    <p:sldId id="396" r:id="rId44"/>
    <p:sldId id="399" r:id="rId45"/>
    <p:sldId id="375" r:id="rId46"/>
    <p:sldId id="400" r:id="rId47"/>
    <p:sldId id="401" r:id="rId48"/>
    <p:sldId id="402" r:id="rId49"/>
    <p:sldId id="354" r:id="rId50"/>
    <p:sldId id="382" r:id="rId51"/>
    <p:sldId id="377" r:id="rId52"/>
    <p:sldId id="378" r:id="rId53"/>
    <p:sldId id="397" r:id="rId54"/>
    <p:sldId id="383" r:id="rId55"/>
    <p:sldId id="398" r:id="rId56"/>
    <p:sldId id="342" r:id="rId57"/>
    <p:sldId id="343" r:id="rId58"/>
    <p:sldId id="344" r:id="rId59"/>
  </p:sldIdLst>
  <p:sldSz cx="12188825"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152">
          <p15:clr>
            <a:srgbClr val="A4A3A4"/>
          </p15:clr>
        </p15:guide>
        <p15:guide id="4" orient="horz" pos="1018">
          <p15:clr>
            <a:srgbClr val="A4A3A4"/>
          </p15:clr>
        </p15:guide>
        <p15:guide id="5" orient="horz" pos="3886">
          <p15:clr>
            <a:srgbClr val="A4A3A4"/>
          </p15:clr>
        </p15:guide>
        <p15:guide id="6" orient="horz" pos="2928">
          <p15:clr>
            <a:srgbClr val="A4A3A4"/>
          </p15:clr>
        </p15:guide>
        <p15:guide id="7" orient="horz" pos="3072">
          <p15:clr>
            <a:srgbClr val="A4A3A4"/>
          </p15:clr>
        </p15:guide>
        <p15:guide id="8" orient="horz" pos="407">
          <p15:clr>
            <a:srgbClr val="A4A3A4"/>
          </p15:clr>
        </p15:guide>
        <p15:guide id="9" pos="3839">
          <p15:clr>
            <a:srgbClr val="A4A3A4"/>
          </p15:clr>
        </p15:guide>
        <p15:guide id="10" pos="959">
          <p15:clr>
            <a:srgbClr val="A4A3A4"/>
          </p15:clr>
        </p15:guide>
        <p15:guide id="11" pos="7151">
          <p15:clr>
            <a:srgbClr val="A4A3A4"/>
          </p15:clr>
        </p15:guide>
        <p15:guide id="12" pos="671">
          <p15:clr>
            <a:srgbClr val="A4A3A4"/>
          </p15:clr>
        </p15:guide>
        <p15:guide id="13" pos="4991">
          <p15:clr>
            <a:srgbClr val="A4A3A4"/>
          </p15:clr>
        </p15:guide>
        <p15:guide id="14" pos="700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32C"/>
    <a:srgbClr val="0ABEB5"/>
    <a:srgbClr val="828282"/>
    <a:srgbClr val="6E90FE"/>
    <a:srgbClr val="8086FC"/>
    <a:srgbClr val="6D6DFB"/>
    <a:srgbClr val="4E78F0"/>
    <a:srgbClr val="92C610"/>
    <a:srgbClr val="9FD812"/>
    <a:srgbClr val="E05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29" autoAdjust="0"/>
  </p:normalViewPr>
  <p:slideViewPr>
    <p:cSldViewPr showGuides="1">
      <p:cViewPr>
        <p:scale>
          <a:sx n="50" d="100"/>
          <a:sy n="50" d="100"/>
        </p:scale>
        <p:origin x="558" y="1218"/>
      </p:cViewPr>
      <p:guideLst>
        <p:guide orient="horz" pos="2160"/>
        <p:guide orient="horz" pos="4030"/>
        <p:guide orient="horz" pos="1152"/>
        <p:guide orient="horz" pos="1018"/>
        <p:guide orient="horz" pos="3886"/>
        <p:guide orient="horz" pos="2928"/>
        <p:guide orient="horz" pos="3072"/>
        <p:guide orient="horz" pos="407"/>
        <p:guide pos="3839"/>
        <p:guide pos="959"/>
        <p:guide pos="7151"/>
        <p:guide pos="671"/>
        <p:guide pos="4991"/>
        <p:guide pos="7007"/>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6" d="100"/>
          <a:sy n="66" d="100"/>
        </p:scale>
        <p:origin x="285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9AFDC-7658-4951-B0FF-52DFF2A93C0A}" type="datetimeFigureOut">
              <a:rPr lang="en-US" smtClean="0"/>
              <a:t>10/11/2017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8ED99B-9732-49FC-9C16-B56FEB1B1092}" type="slidenum">
              <a:rPr lang="en-US" smtClean="0"/>
              <a:t>‹#›</a:t>
            </a:fld>
            <a:endParaRPr lang="en-US"/>
          </a:p>
        </p:txBody>
      </p:sp>
    </p:spTree>
    <p:extLst>
      <p:ext uri="{BB962C8B-B14F-4D97-AF65-F5344CB8AC3E}">
        <p14:creationId xmlns:p14="http://schemas.microsoft.com/office/powerpoint/2010/main" val="131466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smtClean="0"/>
              <a:t>10/11/2017</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lang="en-US" smtClean="0"/>
              <a:t>‹#›</a:t>
            </a:fld>
            <a:endParaRPr lang="en-US"/>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consumerfinance.gov/eregulations/1026-46/2013-30108_20150718#1026-46-b-1" TargetMode="External"/><Relationship Id="rId3" Type="http://schemas.openxmlformats.org/officeDocument/2006/relationships/hyperlink" Target="https://www.consumerfinance.gov/eregulations/1026-2/2013-30108_20150718#1026-2-a-14" TargetMode="External"/><Relationship Id="rId7" Type="http://schemas.openxmlformats.org/officeDocument/2006/relationships/hyperlink" Target="https://www.consumerfinance.gov/eregulations/1026-2/2013-30108_20150718#1026-2-a-19"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consumerfinance.gov/eregulations/1026-2/2013-30108_20150718#1026-2-a-20" TargetMode="External"/><Relationship Id="rId5" Type="http://schemas.openxmlformats.org/officeDocument/2006/relationships/hyperlink" Target="https://www.consumerfinance.gov/eregulations/1026-46/2013-30108_20150718#1026-46-b-3" TargetMode="External"/><Relationship Id="rId4" Type="http://schemas.openxmlformats.org/officeDocument/2006/relationships/hyperlink" Target="https://www.consumerfinance.gov/eregulations/1026-2/2013-30108_20150718#1026-2-a-11" TargetMode="External"/><Relationship Id="rId9" Type="http://schemas.openxmlformats.org/officeDocument/2006/relationships/hyperlink" Target="https://www.consumerfinance.gov/eregulations/1026-2/2013-30108_20150718#1026-2-a-1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and Solicitation</a:t>
            </a:r>
          </a:p>
          <a:p>
            <a:r>
              <a:rPr lang="en-US" dirty="0"/>
              <a:t>Approval</a:t>
            </a:r>
          </a:p>
          <a:p>
            <a:r>
              <a:rPr lang="en-US" dirty="0"/>
              <a:t>Final – accept</a:t>
            </a:r>
          </a:p>
          <a:p>
            <a:endParaRPr lang="en-US" dirty="0"/>
          </a:p>
          <a:p>
            <a:endParaRPr lang="en-US" dirty="0"/>
          </a:p>
          <a:p>
            <a:r>
              <a:rPr lang="en-US" sz="1200" b="1" i="0" kern="1200" dirty="0">
                <a:solidFill>
                  <a:schemeClr val="tx1"/>
                </a:solidFill>
                <a:effectLst/>
                <a:latin typeface="+mn-lt"/>
                <a:ea typeface="+mn-ea"/>
                <a:cs typeface="+mn-cs"/>
              </a:rPr>
              <a:t>Private education loan</a:t>
            </a:r>
            <a:r>
              <a:rPr lang="en-US" sz="1200" b="0" i="0" kern="1200" dirty="0">
                <a:solidFill>
                  <a:schemeClr val="tx1"/>
                </a:solidFill>
                <a:effectLst/>
                <a:latin typeface="+mn-lt"/>
                <a:ea typeface="+mn-ea"/>
                <a:cs typeface="+mn-cs"/>
              </a:rPr>
              <a:t> means an extension of </a:t>
            </a:r>
            <a:r>
              <a:rPr lang="en-US" sz="1200" b="0" i="0" u="none" strike="noStrike" kern="1200" dirty="0">
                <a:solidFill>
                  <a:schemeClr val="tx1"/>
                </a:solidFill>
                <a:effectLst/>
                <a:latin typeface="+mn-lt"/>
                <a:ea typeface="+mn-ea"/>
                <a:cs typeface="+mn-cs"/>
                <a:hlinkClick r:id="rId3"/>
              </a:rPr>
              <a:t>credit</a:t>
            </a:r>
            <a:r>
              <a:rPr lang="en-US" sz="1200" b="0" i="0" kern="1200" dirty="0">
                <a:solidFill>
                  <a:schemeClr val="tx1"/>
                </a:solidFill>
                <a:effectLst/>
                <a:latin typeface="+mn-lt"/>
                <a:ea typeface="+mn-ea"/>
                <a:cs typeface="+mn-cs"/>
              </a:rPr>
              <a:t> that:</a:t>
            </a:r>
          </a:p>
          <a:p>
            <a:r>
              <a:rPr lang="en-US" sz="1200" b="0" i="0" kern="1200" dirty="0">
                <a:solidFill>
                  <a:schemeClr val="tx1"/>
                </a:solidFill>
                <a:effectLst/>
                <a:latin typeface="+mn-lt"/>
                <a:ea typeface="+mn-ea"/>
                <a:cs typeface="+mn-cs"/>
              </a:rPr>
              <a:t>Is not made, insured, or guaranteed under Title IV of the Higher Education Act of 1965 (20 U.S.C. 1070 et seq.);</a:t>
            </a:r>
          </a:p>
          <a:p>
            <a:r>
              <a:rPr lang="en-US" sz="1200" b="0" i="0" kern="1200" dirty="0">
                <a:solidFill>
                  <a:schemeClr val="tx1"/>
                </a:solidFill>
                <a:effectLst/>
                <a:latin typeface="+mn-lt"/>
                <a:ea typeface="+mn-ea"/>
                <a:cs typeface="+mn-cs"/>
              </a:rPr>
              <a:t>Is extended to a </a:t>
            </a:r>
            <a:r>
              <a:rPr lang="en-US" sz="1200" b="0" i="0" u="none" strike="noStrike" kern="1200" dirty="0">
                <a:solidFill>
                  <a:schemeClr val="tx1"/>
                </a:solidFill>
                <a:effectLst/>
                <a:latin typeface="+mn-lt"/>
                <a:ea typeface="+mn-ea"/>
                <a:cs typeface="+mn-cs"/>
                <a:hlinkClick r:id="rId4"/>
              </a:rPr>
              <a:t>consumer</a:t>
            </a:r>
            <a:r>
              <a:rPr lang="en-US" sz="1200" b="0" i="0" kern="1200" dirty="0">
                <a:solidFill>
                  <a:schemeClr val="tx1"/>
                </a:solidFill>
                <a:effectLst/>
                <a:latin typeface="+mn-lt"/>
                <a:ea typeface="+mn-ea"/>
                <a:cs typeface="+mn-cs"/>
              </a:rPr>
              <a:t> expressly, in whole or in part, for </a:t>
            </a:r>
            <a:r>
              <a:rPr lang="en-US" sz="1200" b="0" i="0" u="none" strike="noStrike" kern="1200" dirty="0">
                <a:solidFill>
                  <a:schemeClr val="tx1"/>
                </a:solidFill>
                <a:effectLst/>
                <a:latin typeface="+mn-lt"/>
                <a:ea typeface="+mn-ea"/>
                <a:cs typeface="+mn-cs"/>
                <a:hlinkClick r:id="rId5"/>
              </a:rPr>
              <a:t>postsecondary educational expenses</a:t>
            </a:r>
            <a:r>
              <a:rPr lang="en-US" sz="1200" b="0" i="0" kern="1200" dirty="0">
                <a:solidFill>
                  <a:schemeClr val="tx1"/>
                </a:solidFill>
                <a:effectLst/>
                <a:latin typeface="+mn-lt"/>
                <a:ea typeface="+mn-ea"/>
                <a:cs typeface="+mn-cs"/>
              </a:rPr>
              <a:t>, regardless of whether the loan is provided by the educational institution that the student attends;</a:t>
            </a:r>
          </a:p>
          <a:p>
            <a:r>
              <a:rPr lang="en-US" sz="1200" b="0" i="0" kern="1200" dirty="0">
                <a:solidFill>
                  <a:schemeClr val="tx1"/>
                </a:solidFill>
                <a:effectLst/>
                <a:latin typeface="+mn-lt"/>
                <a:ea typeface="+mn-ea"/>
                <a:cs typeface="+mn-cs"/>
              </a:rPr>
              <a:t>Does not include </a:t>
            </a:r>
            <a:r>
              <a:rPr lang="en-US" sz="1200" b="0" i="0" u="none" strike="noStrike" kern="1200" dirty="0">
                <a:solidFill>
                  <a:schemeClr val="tx1"/>
                </a:solidFill>
                <a:effectLst/>
                <a:latin typeface="+mn-lt"/>
                <a:ea typeface="+mn-ea"/>
                <a:cs typeface="+mn-cs"/>
                <a:hlinkClick r:id="rId6"/>
              </a:rPr>
              <a:t>open-end credit</a:t>
            </a:r>
            <a:r>
              <a:rPr lang="en-US" sz="1200" b="0" i="0" kern="1200" dirty="0">
                <a:solidFill>
                  <a:schemeClr val="tx1"/>
                </a:solidFill>
                <a:effectLst/>
                <a:latin typeface="+mn-lt"/>
                <a:ea typeface="+mn-ea"/>
                <a:cs typeface="+mn-cs"/>
              </a:rPr>
              <a:t> or any loan that is secured by real property or a </a:t>
            </a:r>
            <a:r>
              <a:rPr lang="en-US" sz="1200" b="0" i="0" u="none" strike="noStrike" kern="1200" dirty="0">
                <a:solidFill>
                  <a:schemeClr val="tx1"/>
                </a:solidFill>
                <a:effectLst/>
                <a:latin typeface="+mn-lt"/>
                <a:ea typeface="+mn-ea"/>
                <a:cs typeface="+mn-cs"/>
                <a:hlinkClick r:id="rId7"/>
              </a:rPr>
              <a:t>dwelling</a:t>
            </a:r>
            <a:r>
              <a:rPr lang="en-US" sz="1200" b="0" i="0" kern="1200" dirty="0">
                <a:solidFill>
                  <a:schemeClr val="tx1"/>
                </a:solidFill>
                <a:effectLst/>
                <a:latin typeface="+mn-lt"/>
                <a:ea typeface="+mn-ea"/>
                <a:cs typeface="+mn-cs"/>
              </a:rPr>
              <a:t>; and</a:t>
            </a:r>
          </a:p>
          <a:p>
            <a:r>
              <a:rPr lang="en-US" sz="1200" b="0" i="0" kern="1200" dirty="0">
                <a:solidFill>
                  <a:schemeClr val="tx1"/>
                </a:solidFill>
                <a:effectLst/>
                <a:latin typeface="+mn-lt"/>
                <a:ea typeface="+mn-ea"/>
                <a:cs typeface="+mn-cs"/>
              </a:rPr>
              <a:t>Does not include an extension of </a:t>
            </a:r>
            <a:r>
              <a:rPr lang="en-US" sz="1200" b="0" i="0" u="none" strike="noStrike" kern="1200" dirty="0">
                <a:solidFill>
                  <a:schemeClr val="tx1"/>
                </a:solidFill>
                <a:effectLst/>
                <a:latin typeface="+mn-lt"/>
                <a:ea typeface="+mn-ea"/>
                <a:cs typeface="+mn-cs"/>
                <a:hlinkClick r:id="rId3"/>
              </a:rPr>
              <a:t>credit</a:t>
            </a:r>
            <a:r>
              <a:rPr lang="en-US" sz="1200" b="0" i="0" kern="1200" dirty="0">
                <a:solidFill>
                  <a:schemeClr val="tx1"/>
                </a:solidFill>
                <a:effectLst/>
                <a:latin typeface="+mn-lt"/>
                <a:ea typeface="+mn-ea"/>
                <a:cs typeface="+mn-cs"/>
              </a:rPr>
              <a:t> in which the </a:t>
            </a:r>
            <a:r>
              <a:rPr lang="en-US" sz="1200" b="0" i="0" u="none" strike="noStrike" kern="1200" dirty="0">
                <a:solidFill>
                  <a:schemeClr val="tx1"/>
                </a:solidFill>
                <a:effectLst/>
                <a:latin typeface="+mn-lt"/>
                <a:ea typeface="+mn-ea"/>
                <a:cs typeface="+mn-cs"/>
                <a:hlinkClick r:id="rId8"/>
              </a:rPr>
              <a:t>covered educational institution</a:t>
            </a:r>
            <a:r>
              <a:rPr lang="en-US" sz="1200" b="0" i="0" kern="1200" dirty="0">
                <a:solidFill>
                  <a:schemeClr val="tx1"/>
                </a:solidFill>
                <a:effectLst/>
                <a:latin typeface="+mn-lt"/>
                <a:ea typeface="+mn-ea"/>
                <a:cs typeface="+mn-cs"/>
              </a:rPr>
              <a:t> is the </a:t>
            </a:r>
            <a:r>
              <a:rPr lang="en-US" sz="1200" b="0" i="0" u="none" strike="noStrike" kern="1200" dirty="0">
                <a:solidFill>
                  <a:schemeClr val="tx1"/>
                </a:solidFill>
                <a:effectLst/>
                <a:latin typeface="+mn-lt"/>
                <a:ea typeface="+mn-ea"/>
                <a:cs typeface="+mn-cs"/>
                <a:hlinkClick r:id="rId9"/>
              </a:rPr>
              <a:t>creditor</a:t>
            </a:r>
            <a:r>
              <a:rPr lang="en-US" sz="1200" b="0" i="0" kern="1200" dirty="0">
                <a:solidFill>
                  <a:schemeClr val="tx1"/>
                </a:solidFill>
                <a:effectLst/>
                <a:latin typeface="+mn-lt"/>
                <a:ea typeface="+mn-ea"/>
                <a:cs typeface="+mn-cs"/>
              </a:rPr>
              <a:t> if:</a:t>
            </a:r>
          </a:p>
          <a:p>
            <a:pPr lvl="1"/>
            <a:r>
              <a:rPr lang="en-US" sz="1200" b="0" i="0" kern="1200" dirty="0">
                <a:solidFill>
                  <a:schemeClr val="tx1"/>
                </a:solidFill>
                <a:effectLst/>
                <a:latin typeface="+mn-lt"/>
                <a:ea typeface="+mn-ea"/>
                <a:cs typeface="+mn-cs"/>
              </a:rPr>
              <a:t>The term of the extension of </a:t>
            </a:r>
            <a:r>
              <a:rPr lang="en-US" sz="1200" b="0" i="0" u="none" strike="noStrike" kern="1200" dirty="0">
                <a:solidFill>
                  <a:schemeClr val="tx1"/>
                </a:solidFill>
                <a:effectLst/>
                <a:latin typeface="+mn-lt"/>
                <a:ea typeface="+mn-ea"/>
                <a:cs typeface="+mn-cs"/>
                <a:hlinkClick r:id="rId3"/>
              </a:rPr>
              <a:t>credit</a:t>
            </a:r>
            <a:r>
              <a:rPr lang="en-US" sz="1200" b="0" i="0" kern="1200" dirty="0">
                <a:solidFill>
                  <a:schemeClr val="tx1"/>
                </a:solidFill>
                <a:effectLst/>
                <a:latin typeface="+mn-lt"/>
                <a:ea typeface="+mn-ea"/>
                <a:cs typeface="+mn-cs"/>
              </a:rPr>
              <a:t> is 90 days or less; or</a:t>
            </a:r>
          </a:p>
          <a:p>
            <a:pPr lvl="1"/>
            <a:r>
              <a:rPr lang="en-US" sz="1200" b="0" i="0" kern="1200" dirty="0">
                <a:solidFill>
                  <a:schemeClr val="tx1"/>
                </a:solidFill>
                <a:effectLst/>
                <a:latin typeface="+mn-lt"/>
                <a:ea typeface="+mn-ea"/>
                <a:cs typeface="+mn-cs"/>
              </a:rPr>
              <a:t>an interest rate will not be applied to the </a:t>
            </a:r>
            <a:r>
              <a:rPr lang="en-US" sz="1200" b="0" i="0" u="none" strike="noStrike" kern="1200" dirty="0">
                <a:solidFill>
                  <a:schemeClr val="tx1"/>
                </a:solidFill>
                <a:effectLst/>
                <a:latin typeface="+mn-lt"/>
                <a:ea typeface="+mn-ea"/>
                <a:cs typeface="+mn-cs"/>
                <a:hlinkClick r:id="rId3"/>
              </a:rPr>
              <a:t>credit</a:t>
            </a:r>
            <a:r>
              <a:rPr lang="en-US" sz="1200" b="0" i="0" kern="1200" dirty="0">
                <a:solidFill>
                  <a:schemeClr val="tx1"/>
                </a:solidFill>
                <a:effectLst/>
                <a:latin typeface="+mn-lt"/>
                <a:ea typeface="+mn-ea"/>
                <a:cs typeface="+mn-cs"/>
              </a:rPr>
              <a:t> balance and the term of the extension of </a:t>
            </a:r>
            <a:r>
              <a:rPr lang="en-US" sz="1200" b="0" i="0" u="none" strike="noStrike" kern="1200" dirty="0">
                <a:solidFill>
                  <a:schemeClr val="tx1"/>
                </a:solidFill>
                <a:effectLst/>
                <a:latin typeface="+mn-lt"/>
                <a:ea typeface="+mn-ea"/>
                <a:cs typeface="+mn-cs"/>
                <a:hlinkClick r:id="rId3"/>
              </a:rPr>
              <a:t>credit</a:t>
            </a:r>
            <a:r>
              <a:rPr lang="en-US" sz="1200" b="0" i="0" kern="1200" dirty="0">
                <a:solidFill>
                  <a:schemeClr val="tx1"/>
                </a:solidFill>
                <a:effectLst/>
                <a:latin typeface="+mn-lt"/>
                <a:ea typeface="+mn-ea"/>
                <a:cs typeface="+mn-cs"/>
              </a:rPr>
              <a:t> is one year or less, even if the </a:t>
            </a:r>
            <a:r>
              <a:rPr lang="en-US" sz="1200" b="0" i="0" u="none" strike="noStrike" kern="1200" dirty="0">
                <a:solidFill>
                  <a:schemeClr val="tx1"/>
                </a:solidFill>
                <a:effectLst/>
                <a:latin typeface="+mn-lt"/>
                <a:ea typeface="+mn-ea"/>
                <a:cs typeface="+mn-cs"/>
                <a:hlinkClick r:id="rId3"/>
              </a:rPr>
              <a:t>credit</a:t>
            </a:r>
            <a:r>
              <a:rPr lang="en-US" sz="1200" b="0" i="0" kern="1200" dirty="0">
                <a:solidFill>
                  <a:schemeClr val="tx1"/>
                </a:solidFill>
                <a:effectLst/>
                <a:latin typeface="+mn-lt"/>
                <a:ea typeface="+mn-ea"/>
                <a:cs typeface="+mn-cs"/>
              </a:rPr>
              <a:t> is payable in more than four installments</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337091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 view is created that shows what data we’ll use. If the student has data from a servicer, that is used, if not, data from the Federal School Loan Portfolio will. Local NSLDS is always included. </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28</a:t>
            </a:fld>
            <a:endParaRPr lang="en-US"/>
          </a:p>
        </p:txBody>
      </p:sp>
    </p:spTree>
    <p:extLst>
      <p:ext uri="{BB962C8B-B14F-4D97-AF65-F5344CB8AC3E}">
        <p14:creationId xmlns:p14="http://schemas.microsoft.com/office/powerpoint/2010/main" val="149433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SA.EMPLID,</a:t>
            </a:r>
          </a:p>
          <a:p>
            <a:r>
              <a:rPr lang="en-US" dirty="0"/>
              <a:t>               LTT.CL_ALT_LN_TYPE_CD,</a:t>
            </a:r>
          </a:p>
          <a:p>
            <a:r>
              <a:rPr lang="en-US" dirty="0"/>
              <a:t>               MIN (LTT.DESCR),</a:t>
            </a:r>
          </a:p>
          <a:p>
            <a:r>
              <a:rPr lang="en-US" dirty="0"/>
              <a:t>               SUM (SA.DISBURSED_AMOUNT)</a:t>
            </a:r>
          </a:p>
          <a:p>
            <a:r>
              <a:rPr lang="en-US" dirty="0"/>
              <a:t>        FROM   PS_LN_TYPE_TBL LTT,</a:t>
            </a:r>
          </a:p>
          <a:p>
            <a:r>
              <a:rPr lang="en-US" dirty="0"/>
              <a:t>               PS_LN_ITEM_TBL LIT,</a:t>
            </a:r>
          </a:p>
          <a:p>
            <a:r>
              <a:rPr lang="en-US" dirty="0"/>
              <a:t>               PS_STDNT_AWARDS SA,</a:t>
            </a:r>
          </a:p>
          <a:p>
            <a:r>
              <a:rPr lang="en-US" dirty="0"/>
              <a:t>               PS_ITEM_TYPE_FA ITF</a:t>
            </a:r>
          </a:p>
          <a:p>
            <a:r>
              <a:rPr lang="en-US" dirty="0"/>
              <a:t>       WHERE       LTT.INSTITUTION = LIT.INSTITUTION</a:t>
            </a:r>
          </a:p>
          <a:p>
            <a:r>
              <a:rPr lang="en-US" dirty="0"/>
              <a:t>               AND LTT.AID_YEAR = LIT.AID_YEAR</a:t>
            </a:r>
          </a:p>
          <a:p>
            <a:r>
              <a:rPr lang="en-US" dirty="0"/>
              <a:t>               AND LTT.LOAN_TYPE = LIT.LOAN_TYPE</a:t>
            </a:r>
          </a:p>
          <a:p>
            <a:r>
              <a:rPr lang="en-US" dirty="0"/>
              <a:t>               AND LIT.INSTITUTION = SA.INSTITUTION</a:t>
            </a:r>
          </a:p>
          <a:p>
            <a:r>
              <a:rPr lang="en-US" dirty="0"/>
              <a:t>               AND LIT.AID_YEAR = SA.AID_YEAR</a:t>
            </a:r>
          </a:p>
          <a:p>
            <a:r>
              <a:rPr lang="en-US" dirty="0"/>
              <a:t>               AND LIT.ITEM_TYPE = SA.ITEM_TYPE</a:t>
            </a:r>
          </a:p>
          <a:p>
            <a:r>
              <a:rPr lang="en-US" dirty="0"/>
              <a:t>               AND LTT.CL_ALT_LN_TYPE_CD &lt;&gt; ' '</a:t>
            </a:r>
          </a:p>
          <a:p>
            <a:r>
              <a:rPr lang="en-US" dirty="0"/>
              <a:t>               AND LIT.AID_YEAR = ITF.AID_YEAR</a:t>
            </a:r>
          </a:p>
          <a:p>
            <a:r>
              <a:rPr lang="en-US" dirty="0"/>
              <a:t>               AND LIT.ITEM_TYPE = ITF.ITEM_TYPE</a:t>
            </a:r>
          </a:p>
          <a:p>
            <a:r>
              <a:rPr lang="en-US" dirty="0"/>
              <a:t>               AND ITF.EFFDT =</a:t>
            </a:r>
          </a:p>
          <a:p>
            <a:r>
              <a:rPr lang="en-US" dirty="0"/>
              <a:t>                     (SELECT   MAX (ITF_ED.EFFDT)</a:t>
            </a:r>
          </a:p>
          <a:p>
            <a:r>
              <a:rPr lang="en-US" dirty="0"/>
              <a:t>                        FROM   PS_ITEM_TYPE_FA ITF_ED</a:t>
            </a:r>
          </a:p>
          <a:p>
            <a:r>
              <a:rPr lang="en-US" dirty="0"/>
              <a:t>                       WHERE       ITF_ED.SETID = ITF.SETID</a:t>
            </a:r>
          </a:p>
          <a:p>
            <a:r>
              <a:rPr lang="en-US" dirty="0"/>
              <a:t>                               AND ITF_ED.AID_YEAR = ITF.AID_YEAR</a:t>
            </a:r>
          </a:p>
          <a:p>
            <a:r>
              <a:rPr lang="en-US" dirty="0"/>
              <a:t>                               AND ITF_ED.ITEM_TYPE = ITF.ITEM_TYPE</a:t>
            </a:r>
          </a:p>
          <a:p>
            <a:r>
              <a:rPr lang="en-US" dirty="0"/>
              <a:t>                               AND ITF_ED.EFFDT &lt;= SYSDATE)</a:t>
            </a:r>
          </a:p>
          <a:p>
            <a:r>
              <a:rPr lang="en-US" dirty="0"/>
              <a:t>               AND ITF.DISBURSE_METHOD &lt;&gt; 'N'</a:t>
            </a:r>
          </a:p>
          <a:p>
            <a:r>
              <a:rPr lang="en-US" dirty="0"/>
              <a:t>    GROUP BY   SA.EMPLID, LTT.CL_ALT_LN_TYPE_CD</a:t>
            </a:r>
          </a:p>
          <a:p>
            <a:r>
              <a:rPr lang="en-US" dirty="0"/>
              <a:t>      HAVING   SUM (SA.DISBURSED_AMOUNT) &gt; 0)</a:t>
            </a:r>
          </a:p>
          <a:p>
            <a:r>
              <a:rPr lang="en-US" dirty="0"/>
              <a:t>   UNION</a:t>
            </a:r>
          </a:p>
          <a:p>
            <a:r>
              <a:rPr lang="en-US" dirty="0"/>
              <a:t>   (  SELECT   SA.EMPLID,</a:t>
            </a:r>
          </a:p>
          <a:p>
            <a:r>
              <a:rPr lang="en-US" dirty="0"/>
              <a:t>               'XPC',</a:t>
            </a:r>
          </a:p>
          <a:p>
            <a:r>
              <a:rPr lang="en-US" dirty="0"/>
              <a:t>               NVL (LTRIM (RTRIM (MIN (LTT.DESCR), ' '), ' '),</a:t>
            </a:r>
          </a:p>
          <a:p>
            <a:r>
              <a:rPr lang="en-US" dirty="0"/>
              <a:t>                    'Alternative Loan'),</a:t>
            </a:r>
          </a:p>
          <a:p>
            <a:r>
              <a:rPr lang="en-US" dirty="0"/>
              <a:t>               SUM (LD.LN_DISB_AMT)</a:t>
            </a:r>
          </a:p>
          <a:p>
            <a:r>
              <a:rPr lang="en-US" dirty="0"/>
              <a:t>        FROM   PS_LN_TYPE_TBL LTT,</a:t>
            </a:r>
          </a:p>
          <a:p>
            <a:r>
              <a:rPr lang="en-US" dirty="0"/>
              <a:t>               PS_LN_ITEM_TBL LIT,</a:t>
            </a:r>
          </a:p>
          <a:p>
            <a:r>
              <a:rPr lang="en-US" dirty="0"/>
              <a:t>               PS_STDNT_AWARDS SA,</a:t>
            </a:r>
          </a:p>
          <a:p>
            <a:r>
              <a:rPr lang="en-US" dirty="0"/>
              <a:t>               PS_ITEM_TYPE_FA ITF,</a:t>
            </a:r>
          </a:p>
          <a:p>
            <a:r>
              <a:rPr lang="en-US" dirty="0"/>
              <a:t>               PS_LOAN_DISBMNT LD</a:t>
            </a:r>
          </a:p>
          <a:p>
            <a:r>
              <a:rPr lang="en-US" dirty="0"/>
              <a:t>       WHERE       LTT.INSTITUTION = LIT.INSTITUTION</a:t>
            </a:r>
          </a:p>
          <a:p>
            <a:r>
              <a:rPr lang="en-US" dirty="0"/>
              <a:t>               AND LTT.AID_YEAR = LIT.AID_YEAR</a:t>
            </a:r>
          </a:p>
          <a:p>
            <a:r>
              <a:rPr lang="en-US" dirty="0"/>
              <a:t>               AND LTT.LOAN_TYPE = LIT.LOAN_TYPE</a:t>
            </a:r>
          </a:p>
          <a:p>
            <a:r>
              <a:rPr lang="en-US" dirty="0"/>
              <a:t>               AND LIT.INSTITUTION = SA.INSTITUTION</a:t>
            </a:r>
          </a:p>
          <a:p>
            <a:r>
              <a:rPr lang="en-US" dirty="0"/>
              <a:t>               AND LIT.AID_YEAR = SA.AID_YEAR</a:t>
            </a:r>
          </a:p>
          <a:p>
            <a:r>
              <a:rPr lang="en-US" dirty="0"/>
              <a:t>               AND LIT.ITEM_TYPE = SA.ITEM_TYPE</a:t>
            </a:r>
          </a:p>
          <a:p>
            <a:r>
              <a:rPr lang="en-US" dirty="0"/>
              <a:t>               AND LTT.LOAN_PROGRAM = 'A'</a:t>
            </a:r>
          </a:p>
          <a:p>
            <a:r>
              <a:rPr lang="en-US" dirty="0"/>
              <a:t>               AND LIT.AID_YEAR = ITF.AID_YEAR</a:t>
            </a:r>
          </a:p>
          <a:p>
            <a:r>
              <a:rPr lang="en-US" dirty="0"/>
              <a:t>               AND LIT.ITEM_TYPE = ITF.ITEM_TYPE</a:t>
            </a:r>
          </a:p>
          <a:p>
            <a:r>
              <a:rPr lang="en-US" dirty="0"/>
              <a:t>               AND ITF.EFFDT =</a:t>
            </a:r>
          </a:p>
          <a:p>
            <a:r>
              <a:rPr lang="en-US" dirty="0"/>
              <a:t>                     (SELECT   MAX (ITF_ED.EFFDT)</a:t>
            </a:r>
          </a:p>
          <a:p>
            <a:r>
              <a:rPr lang="en-US" dirty="0"/>
              <a:t>                        FROM   PS_ITEM_TYPE_FA ITF_ED</a:t>
            </a:r>
          </a:p>
          <a:p>
            <a:r>
              <a:rPr lang="en-US" dirty="0"/>
              <a:t>                       WHERE       ITF_ED.SETID = ITF.SETID</a:t>
            </a:r>
          </a:p>
          <a:p>
            <a:r>
              <a:rPr lang="en-US" dirty="0"/>
              <a:t>                               AND ITF_ED.AID_YEAR = ITF.AID_YEAR</a:t>
            </a:r>
          </a:p>
          <a:p>
            <a:r>
              <a:rPr lang="en-US" dirty="0"/>
              <a:t>                               AND ITF_ED.ITEM_TYPE = ITF.ITEM_TYPE</a:t>
            </a:r>
          </a:p>
          <a:p>
            <a:r>
              <a:rPr lang="en-US" dirty="0"/>
              <a:t>                               AND ITF_ED.EFFDT &lt;= SYSDATE)</a:t>
            </a:r>
          </a:p>
          <a:p>
            <a:r>
              <a:rPr lang="en-US" dirty="0"/>
              <a:t>               AND ITF.DISBURSE_METHOD &lt;&gt; 'A'</a:t>
            </a:r>
          </a:p>
          <a:p>
            <a:r>
              <a:rPr lang="en-US" dirty="0"/>
              <a:t>               AND LD.EMPLID = SA.EMPLID</a:t>
            </a:r>
          </a:p>
          <a:p>
            <a:r>
              <a:rPr lang="en-US" dirty="0"/>
              <a:t>               AND LD.INSTITUTION = SA.INSTITUTION</a:t>
            </a:r>
          </a:p>
          <a:p>
            <a:r>
              <a:rPr lang="en-US" dirty="0"/>
              <a:t>               AND LD.AID_YEAR = SA.AID_YEAR</a:t>
            </a:r>
          </a:p>
          <a:p>
            <a:r>
              <a:rPr lang="en-US" dirty="0"/>
              <a:t>               AND LD.LOAN_TYPE = LIT.LOAN_TYPE</a:t>
            </a:r>
          </a:p>
          <a:p>
            <a:r>
              <a:rPr lang="en-US" dirty="0"/>
              <a:t>    GROUP BY   SA.EMPLID</a:t>
            </a:r>
          </a:p>
          <a:p>
            <a:r>
              <a:rPr lang="en-US" dirty="0"/>
              <a:t>      HAVING   SUM (LD.LN_DISB_AMT) &gt; 0);</a:t>
            </a:r>
          </a:p>
        </p:txBody>
      </p:sp>
      <p:sp>
        <p:nvSpPr>
          <p:cNvPr id="4" name="Slide Number Placeholder 3"/>
          <p:cNvSpPr>
            <a:spLocks noGrp="1"/>
          </p:cNvSpPr>
          <p:nvPr>
            <p:ph type="sldNum" sz="quarter" idx="10"/>
          </p:nvPr>
        </p:nvSpPr>
        <p:spPr/>
        <p:txBody>
          <a:bodyPr/>
          <a:lstStyle/>
          <a:p>
            <a:fld id="{F93199CD-3E1B-4AE6-990F-76F925F5EA9F}" type="slidenum">
              <a:rPr lang="en-US" smtClean="0"/>
              <a:t>49</a:t>
            </a:fld>
            <a:endParaRPr lang="en-US"/>
          </a:p>
        </p:txBody>
      </p:sp>
    </p:spTree>
    <p:extLst>
      <p:ext uri="{BB962C8B-B14F-4D97-AF65-F5344CB8AC3E}">
        <p14:creationId xmlns:p14="http://schemas.microsoft.com/office/powerpoint/2010/main" val="454541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824" y="1600200"/>
            <a:ext cx="5945188" cy="30480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hasCustomPrompt="1"/>
          </p:nvPr>
        </p:nvSpPr>
        <p:spPr>
          <a:xfrm>
            <a:off x="1520825" y="4898572"/>
            <a:ext cx="5945187" cy="1270453"/>
          </a:xfrm>
        </p:spPr>
        <p:txBody>
          <a:bodyPr>
            <a:noAutofit/>
          </a:bodyPr>
          <a:lstStyle>
            <a:lvl1pPr marL="0" indent="0" algn="l">
              <a:spcBef>
                <a:spcPts val="0"/>
              </a:spcBef>
              <a:buNone/>
              <a:defRPr sz="2800" cap="none" baseline="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a:t>
            </a:r>
            <a:r>
              <a:rPr dirty="0"/>
              <a:t>dit Master subtitle style</a:t>
            </a:r>
          </a:p>
        </p:txBody>
      </p:sp>
      <p:cxnSp>
        <p:nvCxnSpPr>
          <p:cNvPr id="6" name="Straight Connector 5"/>
          <p:cNvCxnSpPr/>
          <p:nvPr/>
        </p:nvCxnSpPr>
        <p:spPr>
          <a:xfrm>
            <a:off x="1658936" y="4782971"/>
            <a:ext cx="56546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7923213" y="0"/>
            <a:ext cx="4265612" cy="6858000"/>
            <a:chOff x="7923213" y="0"/>
            <a:chExt cx="4265612"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13" name="Rectangle 12"/>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10/11/2017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3412" y="646112"/>
            <a:ext cx="1828801" cy="5522913"/>
          </a:xfrm>
        </p:spPr>
        <p:txBody>
          <a:bodyPr vert="eaVert"/>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a:xfrm>
            <a:off x="1522412" y="646112"/>
            <a:ext cx="7620000" cy="55229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10/11/2017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9371012" y="762000"/>
            <a:ext cx="0" cy="533400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10/11/2017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1658936" y="1709058"/>
            <a:ext cx="9617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0" y="2237096"/>
            <a:ext cx="8229601" cy="2411103"/>
          </a:xfrm>
        </p:spPr>
        <p:txBody>
          <a:bodyPr anchor="b">
            <a:normAutofit/>
          </a:bodyPr>
          <a:lstStyle>
            <a:lvl1pPr algn="l">
              <a:lnSpc>
                <a:spcPct val="80000"/>
              </a:lnSpc>
              <a:defRPr sz="4800"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2" y="4876800"/>
            <a:ext cx="8229601" cy="1292225"/>
          </a:xfrm>
        </p:spPr>
        <p:txBody>
          <a:bodyPr anchor="t">
            <a:normAutofit/>
          </a:bodyPr>
          <a:lstStyle>
            <a:lvl1pPr marL="0" indent="0">
              <a:spcBef>
                <a:spcPts val="0"/>
              </a:spcBef>
              <a:buNone/>
              <a:defRPr sz="2800" cap="none" baseline="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grpSp>
        <p:nvGrpSpPr>
          <p:cNvPr id="7" name="Group 6"/>
          <p:cNvGrpSpPr/>
          <p:nvPr userDrawn="1"/>
        </p:nvGrpSpPr>
        <p:grpSpPr>
          <a:xfrm>
            <a:off x="11123611" y="0"/>
            <a:ext cx="1065214" cy="6868886"/>
            <a:chOff x="11123611" y="0"/>
            <a:chExt cx="1065214" cy="6868886"/>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12" name="Rectangle 11"/>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10/11/2017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9" name="Straight Connector 8"/>
          <p:cNvCxnSpPr/>
          <p:nvPr/>
        </p:nvCxnSpPr>
        <p:spPr>
          <a:xfrm>
            <a:off x="1658936" y="4782971"/>
            <a:ext cx="80168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829798" cy="1219200"/>
          </a:xfrm>
        </p:spPr>
        <p:txBody>
          <a:bodyPr/>
          <a:lstStyle>
            <a:lvl1pPr>
              <a:defRPr>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sz="half" idx="1"/>
          </p:nvPr>
        </p:nvSpPr>
        <p:spPr>
          <a:xfrm>
            <a:off x="1488168" y="1984248"/>
            <a:ext cx="4800600" cy="4187952"/>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551612" y="1984248"/>
            <a:ext cx="4800601" cy="4187952"/>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t>10/11/2017</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658936" y="1709058"/>
            <a:ext cx="9617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829798" cy="1219200"/>
          </a:xfrm>
        </p:spPr>
        <p:txBody>
          <a:bodyPr/>
          <a:lstStyle>
            <a:lvl1pPr>
              <a:defRPr>
                <a:solidFill>
                  <a:schemeClr val="accent1">
                    <a:lumMod val="50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522413" y="1828800"/>
            <a:ext cx="4800600"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743200"/>
            <a:ext cx="4800600"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551613" y="1828800"/>
            <a:ext cx="4800600"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51613" y="2743200"/>
            <a:ext cx="4800600"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F41C87-7AD9-4845-A077-840E4A0F3F06}" type="datetimeFigureOut">
              <a:rPr lang="en-US"/>
              <a:t>10/11/2017</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cxnSp>
        <p:nvCxnSpPr>
          <p:cNvPr id="10" name="Straight Connector 9"/>
          <p:cNvCxnSpPr/>
          <p:nvPr/>
        </p:nvCxnSpPr>
        <p:spPr>
          <a:xfrm>
            <a:off x="1658936" y="1709058"/>
            <a:ext cx="9617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dirty="0"/>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03F41C87-7AD9-4845-A077-840E4A0F3F06}" type="datetimeFigureOut">
              <a:rPr lang="en-US"/>
              <a:t>10/11/2017</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cxnSp>
        <p:nvCxnSpPr>
          <p:cNvPr id="6" name="Straight Connector 5"/>
          <p:cNvCxnSpPr/>
          <p:nvPr/>
        </p:nvCxnSpPr>
        <p:spPr>
          <a:xfrm>
            <a:off x="1658936" y="1709058"/>
            <a:ext cx="9617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F41C87-7AD9-4845-A077-840E4A0F3F06}" type="datetimeFigureOut">
              <a:rPr lang="en-US"/>
              <a:t>10/11/2017</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3" y="685800"/>
            <a:ext cx="4114800" cy="1925637"/>
          </a:xfrm>
        </p:spPr>
        <p:txBody>
          <a:bodyPr anchor="b">
            <a:noAutofit/>
          </a:bodyPr>
          <a:lstStyle>
            <a:lvl1pPr algn="l">
              <a:lnSpc>
                <a:spcPct val="80000"/>
              </a:lnSpc>
              <a:defRPr sz="4000" b="0">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idx="1"/>
          </p:nvPr>
        </p:nvSpPr>
        <p:spPr>
          <a:xfrm>
            <a:off x="6094414" y="685800"/>
            <a:ext cx="525779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522413" y="2895599"/>
            <a:ext cx="4114800" cy="1752601"/>
          </a:xfrm>
        </p:spPr>
        <p:txBody>
          <a:bodyPr>
            <a:normAutofit/>
          </a:bodyPr>
          <a:lstStyle>
            <a:lvl1pPr marL="0" indent="0">
              <a:lnSpc>
                <a:spcPct val="9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t>10/11/2017</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658936" y="2743200"/>
            <a:ext cx="3902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3" y="685800"/>
            <a:ext cx="4114800" cy="1925638"/>
          </a:xfrm>
        </p:spPr>
        <p:txBody>
          <a:bodyPr anchor="b">
            <a:normAutofit/>
          </a:bodyPr>
          <a:lstStyle>
            <a:lvl1pPr algn="l">
              <a:lnSpc>
                <a:spcPct val="80000"/>
              </a:lnSpc>
              <a:defRPr sz="4000" b="0" i="0" baseline="0">
                <a:solidFill>
                  <a:schemeClr val="accent1">
                    <a:lumMod val="50000"/>
                  </a:schemeClr>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6025925" y="-50118"/>
            <a:ext cx="6172198" cy="6857999"/>
          </a:xfrm>
          <a:solidFill>
            <a:schemeClr val="bg2"/>
          </a:solidFill>
          <a:effectLst>
            <a:outerShdw blurRad="152400" dist="50800" dir="10800000" algn="r" rotWithShape="0">
              <a:prstClr val="black">
                <a:alpha val="2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522413" y="2895599"/>
            <a:ext cx="4114800" cy="1752601"/>
          </a:xfrm>
        </p:spPr>
        <p:txBody>
          <a:bodyPr>
            <a:normAutofit/>
          </a:bodyPr>
          <a:lstStyle>
            <a:lvl1pPr marL="0" indent="0">
              <a:lnSpc>
                <a:spcPct val="9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0" name="Straight Connector 9"/>
          <p:cNvCxnSpPr/>
          <p:nvPr/>
        </p:nvCxnSpPr>
        <p:spPr>
          <a:xfrm>
            <a:off x="1658936" y="2743200"/>
            <a:ext cx="390207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829799"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81200"/>
            <a:ext cx="9829799" cy="4187825"/>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5" name="Footer Placeholder 4"/>
          <p:cNvSpPr>
            <a:spLocks noGrp="1"/>
          </p:cNvSpPr>
          <p:nvPr>
            <p:ph type="ftr" sz="quarter" idx="3"/>
          </p:nvPr>
        </p:nvSpPr>
        <p:spPr>
          <a:xfrm>
            <a:off x="1522413" y="6400800"/>
            <a:ext cx="5954834" cy="276228"/>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100">
                <a:solidFill>
                  <a:schemeClr val="tx1"/>
                </a:solidFill>
              </a:defRPr>
            </a:lvl1pPr>
          </a:lstStyle>
          <a:p>
            <a:fld id="{03F41C87-7AD9-4845-A077-840E4A0F3F06}" type="datetimeFigureOut">
              <a:rPr lang="en-US" smtClean="0"/>
              <a:pPr/>
              <a:t>10/11/2017</a:t>
            </a:fld>
            <a:endParaRPr lang="en-US"/>
          </a:p>
        </p:txBody>
      </p:sp>
      <p:sp>
        <p:nvSpPr>
          <p:cNvPr id="6" name="Slide Number Placeholder 5"/>
          <p:cNvSpPr>
            <a:spLocks noGrp="1"/>
          </p:cNvSpPr>
          <p:nvPr>
            <p:ph type="sldNum" sz="quarter" idx="4"/>
          </p:nvPr>
        </p:nvSpPr>
        <p:spPr>
          <a:xfrm>
            <a:off x="10285411" y="6400800"/>
            <a:ext cx="1066802" cy="276228"/>
          </a:xfrm>
          <a:prstGeom prst="rect">
            <a:avLst/>
          </a:prstGeom>
        </p:spPr>
        <p:txBody>
          <a:bodyPr vert="horz" lIns="91440" tIns="45720" rIns="91440" bIns="45720" rtlCol="0" anchor="ctr"/>
          <a:lstStyle>
            <a:lvl1pPr algn="r">
              <a:defRPr sz="1100">
                <a:solidFill>
                  <a:schemeClr val="tx1"/>
                </a:solidFill>
              </a:defRPr>
            </a:lvl1pPr>
          </a:lstStyle>
          <a:p>
            <a:fld id="{2A013F82-EE5E-44EE-A61D-E31C6657F26F}" type="slidenum">
              <a:rPr lang="en-US" smtClean="0"/>
              <a:pPr/>
              <a:t>‹#›</a:t>
            </a:fld>
            <a:endParaRPr lang="en-US"/>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 y="0"/>
            <a:ext cx="1065213" cy="6858000"/>
          </a:xfrm>
          <a:prstGeom prst="rect">
            <a:avLst/>
          </a:prstGeom>
        </p:spPr>
      </p:pic>
      <p:sp>
        <p:nvSpPr>
          <p:cNvPr id="10" name="Rectangle 9"/>
          <p:cNvSpPr/>
          <p:nvPr/>
        </p:nvSpPr>
        <p:spPr>
          <a:xfrm>
            <a:off x="1" y="0"/>
            <a:ext cx="1065213" cy="6858000"/>
          </a:xfrm>
          <a:prstGeom prst="rect">
            <a:avLst/>
          </a:prstGeom>
          <a:gradFill flip="none" rotWithShape="1">
            <a:gsLst>
              <a:gs pos="7500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403059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50000"/>
            </a:schemeClr>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tx1">
            <a:lumMod val="90000"/>
            <a:lumOff val="10000"/>
          </a:schemeClr>
        </a:buClr>
        <a:buSzPct val="80000"/>
        <a:buFont typeface="Arial" pitchFamily="34" charset="0"/>
        <a:buChar char="•"/>
        <a:defRPr sz="2400" kern="1200">
          <a:solidFill>
            <a:schemeClr val="tx1"/>
          </a:solidFill>
          <a:latin typeface="+mn-lt"/>
          <a:ea typeface="+mn-ea"/>
          <a:cs typeface="+mn-cs"/>
        </a:defRPr>
      </a:lvl1pPr>
      <a:lvl2pPr marL="511175" indent="-228600" algn="l" defTabSz="914400" rtl="0" eaLnBrk="1" latinLnBrk="0" hangingPunct="1">
        <a:lnSpc>
          <a:spcPct val="90000"/>
        </a:lnSpc>
        <a:spcBef>
          <a:spcPts val="1000"/>
        </a:spcBef>
        <a:buClr>
          <a:schemeClr val="tx1">
            <a:lumMod val="90000"/>
            <a:lumOff val="10000"/>
          </a:schemeClr>
        </a:buClr>
        <a:buSzPct val="80000"/>
        <a:buFont typeface="Arial" pitchFamily="34" charset="0"/>
        <a:buChar char="•"/>
        <a:defRPr sz="2000" kern="1200">
          <a:solidFill>
            <a:schemeClr val="tx1"/>
          </a:solidFill>
          <a:latin typeface="+mn-lt"/>
          <a:ea typeface="+mn-ea"/>
          <a:cs typeface="+mn-cs"/>
        </a:defRPr>
      </a:lvl2pPr>
      <a:lvl3pPr marL="685800" indent="-174625"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800" kern="1200">
          <a:solidFill>
            <a:schemeClr val="tx1"/>
          </a:solidFill>
          <a:latin typeface="+mn-lt"/>
          <a:ea typeface="+mn-ea"/>
          <a:cs typeface="+mn-cs"/>
        </a:defRPr>
      </a:lvl3pPr>
      <a:lvl4pPr marL="860425" indent="-174625"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4pPr>
      <a:lvl5pPr marL="1033463" indent="-173038"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docs.legis.wisconsin.gov/2015/related/acts/284" TargetMode="External"/><Relationship Id="rId2" Type="http://schemas.openxmlformats.org/officeDocument/2006/relationships/hyperlink" Target="https://www.ecfr.gov/cgi-bin/retrieveECFR?gp=&amp;SID=10fd76bb9c1b5e161c3a7731e1febfe6&amp;mc=true&amp;n=sp34.4.685.c&amp;r=SUBPART&amp;ty=HTML#se34.4.685_1304"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3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s>
</file>

<file path=ppt/slides/_rels/slide3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3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60.GIF"/><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7.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s>
</file>

<file path=ppt/slides/_rels/slide4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mailto:Ashley.bergemann@Marquette.edu"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consumerfinance.gov/eregulations/1026-46/2013-30108_20150718#1026-46-d"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0825" y="228600"/>
            <a:ext cx="6097588" cy="4419600"/>
          </a:xfrm>
        </p:spPr>
        <p:txBody>
          <a:bodyPr>
            <a:normAutofit/>
          </a:bodyPr>
          <a:lstStyle/>
          <a:p>
            <a:r>
              <a:rPr lang="en-US" dirty="0"/>
              <a:t>A Comprehensive Student Debt Center</a:t>
            </a:r>
          </a:p>
        </p:txBody>
      </p:sp>
      <p:sp>
        <p:nvSpPr>
          <p:cNvPr id="3" name="Subtitle 2"/>
          <p:cNvSpPr>
            <a:spLocks noGrp="1"/>
          </p:cNvSpPr>
          <p:nvPr>
            <p:ph type="subTitle" idx="1"/>
          </p:nvPr>
        </p:nvSpPr>
        <p:spPr/>
        <p:txBody>
          <a:bodyPr/>
          <a:lstStyle/>
          <a:p>
            <a:r>
              <a:rPr lang="en-US" dirty="0" err="1"/>
              <a:t>MidHEUG</a:t>
            </a:r>
            <a:r>
              <a:rPr lang="en-US" dirty="0"/>
              <a:t> 2017</a:t>
            </a:r>
          </a:p>
          <a:p>
            <a:r>
              <a:rPr lang="en-US" sz="2400" dirty="0"/>
              <a:t>Session Number: 3081</a:t>
            </a:r>
            <a:br>
              <a:rPr lang="en-US" sz="2400" dirty="0"/>
            </a:br>
            <a:r>
              <a:rPr lang="en-US" sz="2400" dirty="0"/>
              <a:t>Fri, Oct 13, 2017 (10:20 AM - 11:10 AM) </a:t>
            </a:r>
          </a:p>
        </p:txBody>
      </p:sp>
    </p:spTree>
    <p:extLst>
      <p:ext uri="{BB962C8B-B14F-4D97-AF65-F5344CB8AC3E}">
        <p14:creationId xmlns:p14="http://schemas.microsoft.com/office/powerpoint/2010/main" val="23201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D749-853A-4F77-A1D9-649A5EC816D8}"/>
              </a:ext>
            </a:extLst>
          </p:cNvPr>
          <p:cNvSpPr>
            <a:spLocks noGrp="1"/>
          </p:cNvSpPr>
          <p:nvPr>
            <p:ph type="title"/>
          </p:nvPr>
        </p:nvSpPr>
        <p:spPr>
          <a:xfrm>
            <a:off x="1065212" y="76200"/>
            <a:ext cx="9829799" cy="762000"/>
          </a:xfrm>
        </p:spPr>
        <p:txBody>
          <a:bodyPr/>
          <a:lstStyle/>
          <a:p>
            <a:r>
              <a:rPr lang="en-US" dirty="0"/>
              <a:t>TILA Setup</a:t>
            </a:r>
          </a:p>
        </p:txBody>
      </p:sp>
      <p:pic>
        <p:nvPicPr>
          <p:cNvPr id="5" name="Content Placeholder 4">
            <a:extLst>
              <a:ext uri="{FF2B5EF4-FFF2-40B4-BE49-F238E27FC236}">
                <a16:creationId xmlns:a16="http://schemas.microsoft.com/office/drawing/2014/main" id="{7DCAF35A-CD29-4D70-A244-DDD1FF589C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8200"/>
            <a:ext cx="9768821" cy="4998889"/>
          </a:xfrm>
          <a:ln w="19050">
            <a:solidFill>
              <a:schemeClr val="accent1">
                <a:lumMod val="75000"/>
              </a:schemeClr>
            </a:solidFill>
          </a:ln>
        </p:spPr>
      </p:pic>
      <p:pic>
        <p:nvPicPr>
          <p:cNvPr id="7" name="Picture 6">
            <a:extLst>
              <a:ext uri="{FF2B5EF4-FFF2-40B4-BE49-F238E27FC236}">
                <a16:creationId xmlns:a16="http://schemas.microsoft.com/office/drawing/2014/main" id="{7FE9CF9E-178E-4ADB-A57D-32C172B1E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012" y="2922439"/>
            <a:ext cx="7467600" cy="3676650"/>
          </a:xfrm>
          <a:prstGeom prst="rect">
            <a:avLst/>
          </a:prstGeom>
          <a:ln w="15875">
            <a:solidFill>
              <a:srgbClr val="FFC000"/>
            </a:solidFill>
          </a:ln>
        </p:spPr>
      </p:pic>
      <p:sp>
        <p:nvSpPr>
          <p:cNvPr id="10" name="Rectangle 9">
            <a:extLst>
              <a:ext uri="{FF2B5EF4-FFF2-40B4-BE49-F238E27FC236}">
                <a16:creationId xmlns:a16="http://schemas.microsoft.com/office/drawing/2014/main" id="{AC20ACA1-EC8A-4B39-B545-7616441ADD55}"/>
              </a:ext>
            </a:extLst>
          </p:cNvPr>
          <p:cNvSpPr/>
          <p:nvPr/>
        </p:nvSpPr>
        <p:spPr>
          <a:xfrm>
            <a:off x="9294812" y="2286000"/>
            <a:ext cx="474009" cy="228600"/>
          </a:xfrm>
          <a:prstGeom prst="rect">
            <a:avLst/>
          </a:prstGeom>
          <a:noFill/>
          <a:ln w="3810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EDADE2FF-59CA-414F-84B7-8665CB4AAB63}"/>
              </a:ext>
            </a:extLst>
          </p:cNvPr>
          <p:cNvSpPr/>
          <p:nvPr/>
        </p:nvSpPr>
        <p:spPr>
          <a:xfrm>
            <a:off x="9417516" y="2514600"/>
            <a:ext cx="228600" cy="407839"/>
          </a:xfrm>
          <a:prstGeom prst="downArrow">
            <a:avLst/>
          </a:prstGeom>
          <a:solidFill>
            <a:srgbClr val="F093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56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F1C7AA-F95E-427E-AD33-14D9CA25B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612" y="0"/>
            <a:ext cx="5372513" cy="6858000"/>
          </a:xfrm>
          <a:prstGeom prst="rect">
            <a:avLst/>
          </a:prstGeom>
        </p:spPr>
      </p:pic>
    </p:spTree>
    <p:extLst>
      <p:ext uri="{BB962C8B-B14F-4D97-AF65-F5344CB8AC3E}">
        <p14:creationId xmlns:p14="http://schemas.microsoft.com/office/powerpoint/2010/main" val="54495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07CF-B2CF-4EA0-AFD6-35C1E347E39E}"/>
              </a:ext>
            </a:extLst>
          </p:cNvPr>
          <p:cNvSpPr>
            <a:spLocks noGrp="1"/>
          </p:cNvSpPr>
          <p:nvPr>
            <p:ph type="title"/>
          </p:nvPr>
        </p:nvSpPr>
        <p:spPr>
          <a:xfrm>
            <a:off x="989012" y="249929"/>
            <a:ext cx="9829799" cy="838200"/>
          </a:xfrm>
        </p:spPr>
        <p:txBody>
          <a:bodyPr/>
          <a:lstStyle/>
          <a:p>
            <a:r>
              <a:rPr lang="en-US" dirty="0"/>
              <a:t>Self–Service Disclosure View</a:t>
            </a:r>
          </a:p>
        </p:txBody>
      </p:sp>
      <p:pic>
        <p:nvPicPr>
          <p:cNvPr id="4" name="Picture 3">
            <a:extLst>
              <a:ext uri="{FF2B5EF4-FFF2-40B4-BE49-F238E27FC236}">
                <a16:creationId xmlns:a16="http://schemas.microsoft.com/office/drawing/2014/main" id="{9E80844C-BE5B-4CF5-89B4-EE2E2F784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049" y="228600"/>
            <a:ext cx="5135563" cy="6129543"/>
          </a:xfrm>
          <a:prstGeom prst="rect">
            <a:avLst/>
          </a:prstGeom>
          <a:ln w="38100">
            <a:solidFill>
              <a:srgbClr val="F0932C"/>
            </a:solidFill>
          </a:ln>
        </p:spPr>
      </p:pic>
      <p:sp>
        <p:nvSpPr>
          <p:cNvPr id="5" name="Rectangle 4">
            <a:extLst>
              <a:ext uri="{FF2B5EF4-FFF2-40B4-BE49-F238E27FC236}">
                <a16:creationId xmlns:a16="http://schemas.microsoft.com/office/drawing/2014/main" id="{E7D2B5DE-9499-413D-9217-D67BFC48AC91}"/>
              </a:ext>
            </a:extLst>
          </p:cNvPr>
          <p:cNvSpPr/>
          <p:nvPr/>
        </p:nvSpPr>
        <p:spPr>
          <a:xfrm>
            <a:off x="8251031" y="5350772"/>
            <a:ext cx="1066799" cy="304800"/>
          </a:xfrm>
          <a:prstGeom prst="rect">
            <a:avLst/>
          </a:prstGeom>
          <a:noFill/>
          <a:ln w="5715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0B2C82D-3079-4547-B970-6893DA41A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761" y="1371600"/>
            <a:ext cx="5648325" cy="2743200"/>
          </a:xfrm>
          <a:prstGeom prst="rect">
            <a:avLst/>
          </a:prstGeom>
          <a:ln w="38100">
            <a:solidFill>
              <a:srgbClr val="F0932C"/>
            </a:solidFill>
          </a:ln>
        </p:spPr>
      </p:pic>
      <p:pic>
        <p:nvPicPr>
          <p:cNvPr id="9" name="Picture 8">
            <a:extLst>
              <a:ext uri="{FF2B5EF4-FFF2-40B4-BE49-F238E27FC236}">
                <a16:creationId xmlns:a16="http://schemas.microsoft.com/office/drawing/2014/main" id="{E0897A3B-9E97-4A4B-9361-0AD27936D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49" y="3280671"/>
            <a:ext cx="5448300" cy="2933700"/>
          </a:xfrm>
          <a:prstGeom prst="rect">
            <a:avLst/>
          </a:prstGeom>
          <a:ln w="38100">
            <a:solidFill>
              <a:srgbClr val="F0932C"/>
            </a:solidFill>
          </a:ln>
        </p:spPr>
      </p:pic>
    </p:spTree>
    <p:extLst>
      <p:ext uri="{BB962C8B-B14F-4D97-AF65-F5344CB8AC3E}">
        <p14:creationId xmlns:p14="http://schemas.microsoft.com/office/powerpoint/2010/main" val="291310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F1C7AA-F95E-427E-AD33-14D9CA25B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612" y="-12700"/>
            <a:ext cx="5372513" cy="6858000"/>
          </a:xfrm>
          <a:prstGeom prst="rect">
            <a:avLst/>
          </a:prstGeom>
        </p:spPr>
      </p:pic>
      <p:pic>
        <p:nvPicPr>
          <p:cNvPr id="4" name="Picture 3">
            <a:extLst>
              <a:ext uri="{FF2B5EF4-FFF2-40B4-BE49-F238E27FC236}">
                <a16:creationId xmlns:a16="http://schemas.microsoft.com/office/drawing/2014/main" id="{72554C94-3255-474E-9F56-4437CFDDC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7" y="5495925"/>
            <a:ext cx="6734175" cy="1362075"/>
          </a:xfrm>
          <a:prstGeom prst="rect">
            <a:avLst/>
          </a:prstGeom>
        </p:spPr>
      </p:pic>
    </p:spTree>
    <p:extLst>
      <p:ext uri="{BB962C8B-B14F-4D97-AF65-F5344CB8AC3E}">
        <p14:creationId xmlns:p14="http://schemas.microsoft.com/office/powerpoint/2010/main" val="366058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63AA-73DF-4387-A5DE-13AB6EA0B879}"/>
              </a:ext>
            </a:extLst>
          </p:cNvPr>
          <p:cNvSpPr>
            <a:spLocks noGrp="1"/>
          </p:cNvSpPr>
          <p:nvPr>
            <p:ph type="title"/>
          </p:nvPr>
        </p:nvSpPr>
        <p:spPr/>
        <p:txBody>
          <a:bodyPr/>
          <a:lstStyle/>
          <a:p>
            <a:r>
              <a:rPr lang="en-US" dirty="0"/>
              <a:t>TILA – Continued	</a:t>
            </a:r>
          </a:p>
        </p:txBody>
      </p:sp>
      <p:sp>
        <p:nvSpPr>
          <p:cNvPr id="3" name="Content Placeholder 2">
            <a:extLst>
              <a:ext uri="{FF2B5EF4-FFF2-40B4-BE49-F238E27FC236}">
                <a16:creationId xmlns:a16="http://schemas.microsoft.com/office/drawing/2014/main" id="{BBF3C831-0FB8-4FE1-A16B-C196861872E3}"/>
              </a:ext>
            </a:extLst>
          </p:cNvPr>
          <p:cNvSpPr>
            <a:spLocks noGrp="1"/>
          </p:cNvSpPr>
          <p:nvPr>
            <p:ph idx="1"/>
          </p:nvPr>
        </p:nvSpPr>
        <p:spPr/>
        <p:txBody>
          <a:bodyPr>
            <a:normAutofit fontScale="70000" lnSpcReduction="20000"/>
          </a:bodyPr>
          <a:lstStyle/>
          <a:p>
            <a:r>
              <a:rPr lang="en-US" dirty="0"/>
              <a:t>SQR runs daily to calculate</a:t>
            </a:r>
          </a:p>
          <a:p>
            <a:pPr lvl="1"/>
            <a:r>
              <a:rPr lang="en-US" dirty="0"/>
              <a:t>Assigns communications</a:t>
            </a:r>
          </a:p>
          <a:p>
            <a:pPr lvl="2"/>
            <a:r>
              <a:rPr lang="en-US" dirty="0"/>
              <a:t>Offer</a:t>
            </a:r>
          </a:p>
          <a:p>
            <a:pPr lvl="3"/>
            <a:r>
              <a:rPr lang="en-US" dirty="0"/>
              <a:t>Checklist assigned for Self-Cert</a:t>
            </a:r>
          </a:p>
          <a:p>
            <a:pPr lvl="2"/>
            <a:r>
              <a:rPr lang="en-US" dirty="0"/>
              <a:t>Acceptance</a:t>
            </a:r>
          </a:p>
          <a:p>
            <a:pPr lvl="3"/>
            <a:r>
              <a:rPr lang="en-US" dirty="0"/>
              <a:t>Checklist assigned for 3-day delay</a:t>
            </a:r>
          </a:p>
          <a:p>
            <a:pPr lvl="1"/>
            <a:r>
              <a:rPr lang="en-US" dirty="0"/>
              <a:t>Any disbursed loans are added together</a:t>
            </a:r>
          </a:p>
          <a:p>
            <a:pPr lvl="2"/>
            <a:r>
              <a:rPr lang="en-US" dirty="0"/>
              <a:t>Repayments calculated on summed loans, which is what appears in the Debt Center </a:t>
            </a:r>
          </a:p>
          <a:p>
            <a:r>
              <a:rPr lang="en-US" dirty="0"/>
              <a:t>If amounts are revised 	</a:t>
            </a:r>
          </a:p>
          <a:p>
            <a:pPr lvl="1"/>
            <a:r>
              <a:rPr lang="en-US" dirty="0"/>
              <a:t>Higher</a:t>
            </a:r>
          </a:p>
          <a:p>
            <a:pPr lvl="2"/>
            <a:r>
              <a:rPr lang="en-US" dirty="0"/>
              <a:t>New calculation and disclosures and checklists</a:t>
            </a:r>
          </a:p>
          <a:p>
            <a:pPr lvl="1"/>
            <a:r>
              <a:rPr lang="en-US" dirty="0"/>
              <a:t>Lower</a:t>
            </a:r>
          </a:p>
          <a:p>
            <a:pPr lvl="2"/>
            <a:r>
              <a:rPr lang="en-US" dirty="0"/>
              <a:t>Higher amount disclosures still meet requirements</a:t>
            </a:r>
          </a:p>
          <a:p>
            <a:r>
              <a:rPr lang="en-US" dirty="0"/>
              <a:t>Maintain page allows changes by TILA coordinator</a:t>
            </a:r>
          </a:p>
          <a:p>
            <a:r>
              <a:rPr lang="en-US" dirty="0"/>
              <a:t>Disclosures viewable in admin view or student view</a:t>
            </a:r>
          </a:p>
        </p:txBody>
      </p:sp>
    </p:spTree>
    <p:extLst>
      <p:ext uri="{BB962C8B-B14F-4D97-AF65-F5344CB8AC3E}">
        <p14:creationId xmlns:p14="http://schemas.microsoft.com/office/powerpoint/2010/main" val="152365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5CA66-2CCA-4325-BB12-28D90D74305F}"/>
              </a:ext>
            </a:extLst>
          </p:cNvPr>
          <p:cNvSpPr>
            <a:spLocks noGrp="1"/>
          </p:cNvSpPr>
          <p:nvPr>
            <p:ph type="title"/>
          </p:nvPr>
        </p:nvSpPr>
        <p:spPr/>
        <p:txBody>
          <a:bodyPr/>
          <a:lstStyle/>
          <a:p>
            <a:r>
              <a:rPr lang="en-US" dirty="0"/>
              <a:t>Since we’re talking about TILA – Private Loan Self-cert in Self-Service</a:t>
            </a:r>
          </a:p>
        </p:txBody>
      </p:sp>
      <p:pic>
        <p:nvPicPr>
          <p:cNvPr id="5" name="Content Placeholder 4">
            <a:extLst>
              <a:ext uri="{FF2B5EF4-FFF2-40B4-BE49-F238E27FC236}">
                <a16:creationId xmlns:a16="http://schemas.microsoft.com/office/drawing/2014/main" id="{CB47038B-35F6-4EB2-B623-A0C8F60C5C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212" y="1447800"/>
            <a:ext cx="5163622" cy="5204361"/>
          </a:xfrm>
        </p:spPr>
      </p:pic>
      <p:sp>
        <p:nvSpPr>
          <p:cNvPr id="6" name="Rectangle: Rounded Corners 5">
            <a:extLst>
              <a:ext uri="{FF2B5EF4-FFF2-40B4-BE49-F238E27FC236}">
                <a16:creationId xmlns:a16="http://schemas.microsoft.com/office/drawing/2014/main" id="{31CEAF1A-BE18-4BA0-9B51-DCEC211D419D}"/>
              </a:ext>
            </a:extLst>
          </p:cNvPr>
          <p:cNvSpPr/>
          <p:nvPr/>
        </p:nvSpPr>
        <p:spPr>
          <a:xfrm>
            <a:off x="2284412" y="6400800"/>
            <a:ext cx="1752600" cy="457200"/>
          </a:xfrm>
          <a:prstGeom prst="roundRect">
            <a:avLst/>
          </a:prstGeom>
          <a:noFill/>
          <a:ln w="7620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981CF98-68AD-446E-8D21-56B3E82A7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12" y="1905000"/>
            <a:ext cx="6819579" cy="1119187"/>
          </a:xfrm>
          <a:prstGeom prst="rect">
            <a:avLst/>
          </a:prstGeom>
        </p:spPr>
      </p:pic>
      <p:pic>
        <p:nvPicPr>
          <p:cNvPr id="10" name="Picture 9">
            <a:extLst>
              <a:ext uri="{FF2B5EF4-FFF2-40B4-BE49-F238E27FC236}">
                <a16:creationId xmlns:a16="http://schemas.microsoft.com/office/drawing/2014/main" id="{4F96C7DA-54E6-4AFA-A478-BDD3FD826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403" y="2803536"/>
            <a:ext cx="5562775" cy="3762375"/>
          </a:xfrm>
          <a:prstGeom prst="rect">
            <a:avLst/>
          </a:prstGeom>
        </p:spPr>
      </p:pic>
    </p:spTree>
    <p:extLst>
      <p:ext uri="{BB962C8B-B14F-4D97-AF65-F5344CB8AC3E}">
        <p14:creationId xmlns:p14="http://schemas.microsoft.com/office/powerpoint/2010/main" val="250392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859A52-6313-46C8-A829-CD86BB171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2" y="-1077773"/>
            <a:ext cx="7010400" cy="7935773"/>
          </a:xfrm>
          <a:prstGeom prst="rect">
            <a:avLst/>
          </a:prstGeom>
        </p:spPr>
      </p:pic>
    </p:spTree>
    <p:extLst>
      <p:ext uri="{BB962C8B-B14F-4D97-AF65-F5344CB8AC3E}">
        <p14:creationId xmlns:p14="http://schemas.microsoft.com/office/powerpoint/2010/main" val="365748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4C44B-5DE1-42E2-9091-4FD1CED1C977}"/>
              </a:ext>
            </a:extLst>
          </p:cNvPr>
          <p:cNvSpPr>
            <a:spLocks noGrp="1"/>
          </p:cNvSpPr>
          <p:nvPr>
            <p:ph type="title"/>
          </p:nvPr>
        </p:nvSpPr>
        <p:spPr/>
        <p:txBody>
          <a:bodyPr/>
          <a:lstStyle/>
          <a:p>
            <a:r>
              <a:rPr lang="en-US" dirty="0"/>
              <a:t>Federal Loans</a:t>
            </a:r>
          </a:p>
        </p:txBody>
      </p:sp>
      <p:sp>
        <p:nvSpPr>
          <p:cNvPr id="5" name="Text Placeholder 4">
            <a:extLst>
              <a:ext uri="{FF2B5EF4-FFF2-40B4-BE49-F238E27FC236}">
                <a16:creationId xmlns:a16="http://schemas.microsoft.com/office/drawing/2014/main" id="{098B2093-E911-4322-BCB3-050B138D18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41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BE7B6-3203-4C2F-9903-5F4587004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1066800"/>
            <a:ext cx="12190413" cy="4572000"/>
          </a:xfrm>
          <a:prstGeom prst="rect">
            <a:avLst/>
          </a:prstGeom>
          <a:ln w="38100">
            <a:solidFill>
              <a:srgbClr val="F0932C"/>
            </a:solidFill>
          </a:ln>
        </p:spPr>
      </p:pic>
      <p:pic>
        <p:nvPicPr>
          <p:cNvPr id="7" name="Picture 6">
            <a:extLst>
              <a:ext uri="{FF2B5EF4-FFF2-40B4-BE49-F238E27FC236}">
                <a16:creationId xmlns:a16="http://schemas.microsoft.com/office/drawing/2014/main" id="{E023A8B4-A2D3-4803-B62B-260CFEFEE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56" y="3429000"/>
            <a:ext cx="12050969" cy="1733550"/>
          </a:xfrm>
          <a:prstGeom prst="rect">
            <a:avLst/>
          </a:prstGeom>
          <a:ln w="57150">
            <a:solidFill>
              <a:srgbClr val="F0932C"/>
            </a:solidFill>
          </a:ln>
        </p:spPr>
      </p:pic>
      <p:pic>
        <p:nvPicPr>
          <p:cNvPr id="11" name="Picture 10">
            <a:extLst>
              <a:ext uri="{FF2B5EF4-FFF2-40B4-BE49-F238E27FC236}">
                <a16:creationId xmlns:a16="http://schemas.microsoft.com/office/drawing/2014/main" id="{792A4004-FAA3-4C07-AD65-07A4F411F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0" y="1892083"/>
            <a:ext cx="12369020" cy="1060667"/>
          </a:xfrm>
          <a:prstGeom prst="rect">
            <a:avLst/>
          </a:prstGeom>
          <a:ln w="57150">
            <a:solidFill>
              <a:srgbClr val="F0932C"/>
            </a:solidFill>
          </a:ln>
        </p:spPr>
      </p:pic>
    </p:spTree>
    <p:extLst>
      <p:ext uri="{BB962C8B-B14F-4D97-AF65-F5344CB8AC3E}">
        <p14:creationId xmlns:p14="http://schemas.microsoft.com/office/powerpoint/2010/main" val="234930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BFCC-B92E-4EFC-AD9E-371CE38E7102}"/>
              </a:ext>
            </a:extLst>
          </p:cNvPr>
          <p:cNvSpPr>
            <a:spLocks noGrp="1"/>
          </p:cNvSpPr>
          <p:nvPr>
            <p:ph type="title"/>
          </p:nvPr>
        </p:nvSpPr>
        <p:spPr/>
        <p:txBody>
          <a:bodyPr/>
          <a:lstStyle/>
          <a:p>
            <a:r>
              <a:rPr lang="en-US" dirty="0"/>
              <a:t>Factors in calculating federal repayment plans</a:t>
            </a:r>
          </a:p>
        </p:txBody>
      </p:sp>
      <p:sp>
        <p:nvSpPr>
          <p:cNvPr id="3" name="Content Placeholder 2">
            <a:extLst>
              <a:ext uri="{FF2B5EF4-FFF2-40B4-BE49-F238E27FC236}">
                <a16:creationId xmlns:a16="http://schemas.microsoft.com/office/drawing/2014/main" id="{9ED63CCB-D45E-4513-A1FB-090337E10084}"/>
              </a:ext>
            </a:extLst>
          </p:cNvPr>
          <p:cNvSpPr>
            <a:spLocks noGrp="1"/>
          </p:cNvSpPr>
          <p:nvPr>
            <p:ph sz="half" idx="1"/>
          </p:nvPr>
        </p:nvSpPr>
        <p:spPr/>
        <p:txBody>
          <a:bodyPr/>
          <a:lstStyle/>
          <a:p>
            <a:r>
              <a:rPr lang="en-US" dirty="0"/>
              <a:t>AGI*</a:t>
            </a:r>
          </a:p>
          <a:p>
            <a:r>
              <a:rPr lang="en-US" dirty="0"/>
              <a:t>Number in family*</a:t>
            </a:r>
          </a:p>
          <a:p>
            <a:r>
              <a:rPr lang="en-US" dirty="0"/>
              <a:t>Residence*</a:t>
            </a:r>
          </a:p>
          <a:p>
            <a:r>
              <a:rPr lang="en-US" dirty="0"/>
              <a:t>HHS poverty guidelinesᶧ˚</a:t>
            </a:r>
          </a:p>
          <a:p>
            <a:r>
              <a:rPr lang="en-US" dirty="0"/>
              <a:t>Income percentage factorᶧ˚</a:t>
            </a:r>
          </a:p>
          <a:p>
            <a:pPr marL="0" indent="0">
              <a:buNone/>
            </a:pPr>
            <a:endParaRPr lang="en-US" dirty="0"/>
          </a:p>
        </p:txBody>
      </p:sp>
      <p:sp>
        <p:nvSpPr>
          <p:cNvPr id="5" name="Content Placeholder 4">
            <a:extLst>
              <a:ext uri="{FF2B5EF4-FFF2-40B4-BE49-F238E27FC236}">
                <a16:creationId xmlns:a16="http://schemas.microsoft.com/office/drawing/2014/main" id="{453D8C88-1E41-4DB2-A669-F57628E6AD28}"/>
              </a:ext>
            </a:extLst>
          </p:cNvPr>
          <p:cNvSpPr>
            <a:spLocks noGrp="1"/>
          </p:cNvSpPr>
          <p:nvPr>
            <p:ph sz="half" idx="2"/>
          </p:nvPr>
        </p:nvSpPr>
        <p:spPr>
          <a:xfrm>
            <a:off x="6094412" y="1984248"/>
            <a:ext cx="5257801" cy="4187952"/>
          </a:xfrm>
        </p:spPr>
        <p:txBody>
          <a:bodyPr>
            <a:normAutofit lnSpcReduction="10000"/>
          </a:bodyPr>
          <a:lstStyle/>
          <a:p>
            <a:r>
              <a:rPr lang="en-US" dirty="0"/>
              <a:t>Data files</a:t>
            </a:r>
          </a:p>
          <a:p>
            <a:pPr lvl="1"/>
            <a:r>
              <a:rPr lang="en-US" dirty="0"/>
              <a:t>NSLDS History in PeopleSoft</a:t>
            </a:r>
          </a:p>
          <a:p>
            <a:pPr lvl="2"/>
            <a:r>
              <a:rPr lang="en-US" dirty="0"/>
              <a:t>No outstanding interest included</a:t>
            </a:r>
          </a:p>
          <a:p>
            <a:pPr lvl="2"/>
            <a:r>
              <a:rPr lang="en-US" dirty="0"/>
              <a:t>Interest rate being added this weekend</a:t>
            </a:r>
          </a:p>
          <a:p>
            <a:pPr lvl="2"/>
            <a:r>
              <a:rPr lang="en-US" dirty="0"/>
              <a:t>Only as current as you request it</a:t>
            </a:r>
          </a:p>
          <a:p>
            <a:pPr lvl="1"/>
            <a:r>
              <a:rPr lang="en-US" dirty="0"/>
              <a:t>NSLDS School Portfolio</a:t>
            </a:r>
          </a:p>
          <a:p>
            <a:pPr lvl="2"/>
            <a:r>
              <a:rPr lang="en-US" dirty="0"/>
              <a:t>No interest rate</a:t>
            </a:r>
          </a:p>
          <a:p>
            <a:pPr lvl="2"/>
            <a:r>
              <a:rPr lang="en-US" dirty="0"/>
              <a:t>Only MU data</a:t>
            </a:r>
          </a:p>
          <a:p>
            <a:pPr lvl="2"/>
            <a:r>
              <a:rPr lang="en-US" dirty="0"/>
              <a:t>Only as current as when it was last delivered</a:t>
            </a:r>
          </a:p>
          <a:p>
            <a:pPr lvl="1"/>
            <a:r>
              <a:rPr lang="en-US" dirty="0"/>
              <a:t>Servicer School Portfolio</a:t>
            </a:r>
          </a:p>
          <a:p>
            <a:pPr lvl="2"/>
            <a:r>
              <a:rPr lang="en-US" dirty="0"/>
              <a:t>Only MU data</a:t>
            </a:r>
          </a:p>
          <a:p>
            <a:pPr lvl="2"/>
            <a:r>
              <a:rPr lang="en-US" dirty="0"/>
              <a:t>Multiple files</a:t>
            </a:r>
          </a:p>
          <a:p>
            <a:endParaRPr lang="en-US" dirty="0"/>
          </a:p>
        </p:txBody>
      </p:sp>
      <p:sp>
        <p:nvSpPr>
          <p:cNvPr id="4" name="TextBox 3">
            <a:extLst>
              <a:ext uri="{FF2B5EF4-FFF2-40B4-BE49-F238E27FC236}">
                <a16:creationId xmlns:a16="http://schemas.microsoft.com/office/drawing/2014/main" id="{13049674-A14D-43E1-B9A9-6DFE100762C3}"/>
              </a:ext>
            </a:extLst>
          </p:cNvPr>
          <p:cNvSpPr txBox="1"/>
          <p:nvPr/>
        </p:nvSpPr>
        <p:spPr>
          <a:xfrm>
            <a:off x="1293812" y="5791200"/>
            <a:ext cx="5257800" cy="923330"/>
          </a:xfrm>
          <a:prstGeom prst="rect">
            <a:avLst/>
          </a:prstGeom>
          <a:noFill/>
        </p:spPr>
        <p:txBody>
          <a:bodyPr wrap="square" rtlCol="0">
            <a:spAutoFit/>
          </a:bodyPr>
          <a:lstStyle/>
          <a:p>
            <a:r>
              <a:rPr lang="en-US" dirty="0"/>
              <a:t>* Assumed values</a:t>
            </a:r>
          </a:p>
          <a:p>
            <a:r>
              <a:rPr lang="en-US" dirty="0"/>
              <a:t>ᶧ Value based on assumed values</a:t>
            </a:r>
          </a:p>
          <a:p>
            <a:r>
              <a:rPr lang="en-US" dirty="0"/>
              <a:t>˚ Annual federal updates</a:t>
            </a:r>
          </a:p>
        </p:txBody>
      </p:sp>
    </p:spTree>
    <p:extLst>
      <p:ext uri="{BB962C8B-B14F-4D97-AF65-F5344CB8AC3E}">
        <p14:creationId xmlns:p14="http://schemas.microsoft.com/office/powerpoint/2010/main" val="1697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Your Presenter</a:t>
            </a:r>
          </a:p>
        </p:txBody>
      </p:sp>
      <p:sp>
        <p:nvSpPr>
          <p:cNvPr id="14" name="Content Placeholder 13"/>
          <p:cNvSpPr>
            <a:spLocks noGrp="1"/>
          </p:cNvSpPr>
          <p:nvPr>
            <p:ph idx="1"/>
          </p:nvPr>
        </p:nvSpPr>
        <p:spPr/>
        <p:txBody>
          <a:bodyPr/>
          <a:lstStyle/>
          <a:p>
            <a:r>
              <a:rPr lang="en-US" dirty="0"/>
              <a:t>Ashley Bergemann</a:t>
            </a:r>
          </a:p>
          <a:p>
            <a:r>
              <a:rPr lang="en-US" dirty="0"/>
              <a:t>Marquette University</a:t>
            </a:r>
          </a:p>
          <a:p>
            <a:r>
              <a:rPr lang="en-US" dirty="0"/>
              <a:t>Financial Aid Systems Analyst</a:t>
            </a:r>
          </a:p>
          <a:p>
            <a:endParaRPr lang="en-US" dirty="0"/>
          </a:p>
        </p:txBody>
      </p:sp>
    </p:spTree>
    <p:extLst>
      <p:ext uri="{BB962C8B-B14F-4D97-AF65-F5344CB8AC3E}">
        <p14:creationId xmlns:p14="http://schemas.microsoft.com/office/powerpoint/2010/main" val="271760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C347-BBD8-4AD2-93AC-7F7233D9B8C2}"/>
              </a:ext>
            </a:extLst>
          </p:cNvPr>
          <p:cNvSpPr>
            <a:spLocks noGrp="1"/>
          </p:cNvSpPr>
          <p:nvPr>
            <p:ph type="title"/>
          </p:nvPr>
        </p:nvSpPr>
        <p:spPr/>
        <p:txBody>
          <a:bodyPr/>
          <a:lstStyle/>
          <a:p>
            <a:r>
              <a:rPr lang="en-US" dirty="0"/>
              <a:t>Outstanding interest matters</a:t>
            </a:r>
          </a:p>
        </p:txBody>
      </p:sp>
      <p:sp>
        <p:nvSpPr>
          <p:cNvPr id="3" name="Content Placeholder 2">
            <a:extLst>
              <a:ext uri="{FF2B5EF4-FFF2-40B4-BE49-F238E27FC236}">
                <a16:creationId xmlns:a16="http://schemas.microsoft.com/office/drawing/2014/main" id="{3B55ED72-970A-4888-B5A4-545FD17641F0}"/>
              </a:ext>
            </a:extLst>
          </p:cNvPr>
          <p:cNvSpPr>
            <a:spLocks noGrp="1"/>
          </p:cNvSpPr>
          <p:nvPr>
            <p:ph idx="1"/>
          </p:nvPr>
        </p:nvSpPr>
        <p:spPr/>
        <p:txBody>
          <a:bodyPr/>
          <a:lstStyle/>
          <a:p>
            <a:r>
              <a:rPr lang="en-US" dirty="0"/>
              <a:t>Why do we care about outstanding interest?</a:t>
            </a:r>
          </a:p>
          <a:p>
            <a:pPr lvl="1"/>
            <a:r>
              <a:rPr lang="en-US" dirty="0"/>
              <a:t>Interest is capitalized when you go into repayment</a:t>
            </a:r>
          </a:p>
          <a:p>
            <a:pPr lvl="1"/>
            <a:r>
              <a:rPr lang="en-US" dirty="0"/>
              <a:t>If you took out a $40,000 PLUS loan in 2015 you would have $9,000 of interest accrued</a:t>
            </a:r>
          </a:p>
          <a:p>
            <a:pPr lvl="1"/>
            <a:r>
              <a:rPr lang="en-US" dirty="0"/>
              <a:t>If you took out a $6,500 Unsub in 2015 you would have $1,000 of interest accrued</a:t>
            </a:r>
          </a:p>
        </p:txBody>
      </p:sp>
    </p:spTree>
    <p:extLst>
      <p:ext uri="{BB962C8B-B14F-4D97-AF65-F5344CB8AC3E}">
        <p14:creationId xmlns:p14="http://schemas.microsoft.com/office/powerpoint/2010/main" val="293412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574EA-8EFD-4F22-AB08-0816A6633C9C}"/>
              </a:ext>
            </a:extLst>
          </p:cNvPr>
          <p:cNvSpPr>
            <a:spLocks noGrp="1"/>
          </p:cNvSpPr>
          <p:nvPr>
            <p:ph type="title"/>
          </p:nvPr>
        </p:nvSpPr>
        <p:spPr/>
        <p:txBody>
          <a:bodyPr/>
          <a:lstStyle/>
          <a:p>
            <a:r>
              <a:rPr lang="en-US" dirty="0"/>
              <a:t>General Assumptions and Setup</a:t>
            </a:r>
          </a:p>
        </p:txBody>
      </p:sp>
      <p:sp>
        <p:nvSpPr>
          <p:cNvPr id="5" name="Content Placeholder 4">
            <a:extLst>
              <a:ext uri="{FF2B5EF4-FFF2-40B4-BE49-F238E27FC236}">
                <a16:creationId xmlns:a16="http://schemas.microsoft.com/office/drawing/2014/main" id="{5992E1CC-DBFE-45F3-9EB1-D0FC6D19BFAD}"/>
              </a:ext>
            </a:extLst>
          </p:cNvPr>
          <p:cNvSpPr>
            <a:spLocks noGrp="1"/>
          </p:cNvSpPr>
          <p:nvPr>
            <p:ph sz="half" idx="1"/>
          </p:nvPr>
        </p:nvSpPr>
        <p:spPr/>
        <p:txBody>
          <a:bodyPr/>
          <a:lstStyle/>
          <a:p>
            <a:r>
              <a:rPr lang="en-US" dirty="0"/>
              <a:t>Assume </a:t>
            </a:r>
          </a:p>
          <a:p>
            <a:pPr lvl="1"/>
            <a:r>
              <a:rPr lang="en-US" dirty="0"/>
              <a:t>1 in Family</a:t>
            </a:r>
          </a:p>
          <a:p>
            <a:pPr lvl="1"/>
            <a:r>
              <a:rPr lang="en-US" dirty="0"/>
              <a:t>Filing Status = Single</a:t>
            </a:r>
          </a:p>
          <a:p>
            <a:pPr lvl="1"/>
            <a:r>
              <a:rPr lang="en-US" dirty="0"/>
              <a:t>State = home address state</a:t>
            </a:r>
          </a:p>
          <a:p>
            <a:pPr lvl="1"/>
            <a:r>
              <a:rPr lang="en-US" dirty="0"/>
              <a:t>AGI = 30,000</a:t>
            </a:r>
          </a:p>
        </p:txBody>
      </p:sp>
      <p:pic>
        <p:nvPicPr>
          <p:cNvPr id="8" name="Content Placeholder 7">
            <a:extLst>
              <a:ext uri="{FF2B5EF4-FFF2-40B4-BE49-F238E27FC236}">
                <a16:creationId xmlns:a16="http://schemas.microsoft.com/office/drawing/2014/main" id="{9217E23B-AD59-4F55-BF96-3AD386A9822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5947" y="1984248"/>
            <a:ext cx="7307898" cy="3502152"/>
          </a:xfrm>
        </p:spPr>
      </p:pic>
    </p:spTree>
    <p:extLst>
      <p:ext uri="{BB962C8B-B14F-4D97-AF65-F5344CB8AC3E}">
        <p14:creationId xmlns:p14="http://schemas.microsoft.com/office/powerpoint/2010/main" val="224782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401CB-66D0-419C-981E-A3EB1FF47A9D}"/>
              </a:ext>
            </a:extLst>
          </p:cNvPr>
          <p:cNvSpPr>
            <a:spLocks noGrp="1"/>
          </p:cNvSpPr>
          <p:nvPr>
            <p:ph type="title"/>
          </p:nvPr>
        </p:nvSpPr>
        <p:spPr/>
        <p:txBody>
          <a:bodyPr/>
          <a:lstStyle/>
          <a:p>
            <a:r>
              <a:rPr lang="en-US" dirty="0"/>
              <a:t>Interest Rate Setup</a:t>
            </a:r>
          </a:p>
        </p:txBody>
      </p:sp>
      <p:sp>
        <p:nvSpPr>
          <p:cNvPr id="5" name="Content Placeholder 4">
            <a:extLst>
              <a:ext uri="{FF2B5EF4-FFF2-40B4-BE49-F238E27FC236}">
                <a16:creationId xmlns:a16="http://schemas.microsoft.com/office/drawing/2014/main" id="{F4E1777C-1AAD-41EC-A6EA-0679442E66BE}"/>
              </a:ext>
            </a:extLst>
          </p:cNvPr>
          <p:cNvSpPr>
            <a:spLocks noGrp="1"/>
          </p:cNvSpPr>
          <p:nvPr>
            <p:ph sz="half" idx="2"/>
          </p:nvPr>
        </p:nvSpPr>
        <p:spPr>
          <a:xfrm>
            <a:off x="6551610" y="1816525"/>
            <a:ext cx="4800601" cy="4187952"/>
          </a:xfrm>
        </p:spPr>
        <p:txBody>
          <a:bodyPr/>
          <a:lstStyle/>
          <a:p>
            <a:r>
              <a:rPr lang="en-US" dirty="0"/>
              <a:t>Default Interest Rates for</a:t>
            </a:r>
          </a:p>
          <a:p>
            <a:pPr lvl="1"/>
            <a:r>
              <a:rPr lang="en-US" dirty="0"/>
              <a:t>NSLDS School Portfolio</a:t>
            </a:r>
          </a:p>
          <a:p>
            <a:pPr lvl="1"/>
            <a:r>
              <a:rPr lang="en-US" dirty="0"/>
              <a:t>NSLDS PeopleSoft Tables (FAHEXTOP)	</a:t>
            </a:r>
          </a:p>
          <a:p>
            <a:pPr lvl="2"/>
            <a:r>
              <a:rPr lang="en-US" dirty="0"/>
              <a:t>October 14</a:t>
            </a:r>
            <a:r>
              <a:rPr lang="en-US" baseline="30000" dirty="0"/>
              <a:t>th</a:t>
            </a:r>
            <a:endParaRPr lang="en-US" dirty="0"/>
          </a:p>
          <a:p>
            <a:pPr lvl="1"/>
            <a:r>
              <a:rPr lang="en-US" dirty="0"/>
              <a:t>Sometimes they are missing from servicer files</a:t>
            </a:r>
          </a:p>
          <a:p>
            <a:r>
              <a:rPr lang="en-US" dirty="0"/>
              <a:t>Consolidation max is 8.25%</a:t>
            </a:r>
          </a:p>
          <a:p>
            <a:r>
              <a:rPr lang="en-US" dirty="0"/>
              <a:t>                   </a:t>
            </a:r>
          </a:p>
        </p:txBody>
      </p:sp>
      <p:pic>
        <p:nvPicPr>
          <p:cNvPr id="4" name="Picture 3">
            <a:extLst>
              <a:ext uri="{FF2B5EF4-FFF2-40B4-BE49-F238E27FC236}">
                <a16:creationId xmlns:a16="http://schemas.microsoft.com/office/drawing/2014/main" id="{05B3B0D6-6BC6-4FBA-9C98-4AA6D0637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2" y="2049003"/>
            <a:ext cx="5805958" cy="3722996"/>
          </a:xfrm>
          <a:prstGeom prst="rect">
            <a:avLst/>
          </a:prstGeom>
          <a:ln w="38100">
            <a:solidFill>
              <a:srgbClr val="F0932C"/>
            </a:solidFill>
          </a:ln>
        </p:spPr>
      </p:pic>
      <p:pic>
        <p:nvPicPr>
          <p:cNvPr id="6" name="Picture 5">
            <a:extLst>
              <a:ext uri="{FF2B5EF4-FFF2-40B4-BE49-F238E27FC236}">
                <a16:creationId xmlns:a16="http://schemas.microsoft.com/office/drawing/2014/main" id="{7FF90A39-2FE1-40E7-88B9-3068DC2EC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612" y="5142464"/>
            <a:ext cx="4686300" cy="1724025"/>
          </a:xfrm>
          <a:prstGeom prst="rect">
            <a:avLst/>
          </a:prstGeom>
          <a:ln w="38100">
            <a:solidFill>
              <a:srgbClr val="F0932C"/>
            </a:solidFill>
          </a:ln>
        </p:spPr>
      </p:pic>
    </p:spTree>
    <p:extLst>
      <p:ext uri="{BB962C8B-B14F-4D97-AF65-F5344CB8AC3E}">
        <p14:creationId xmlns:p14="http://schemas.microsoft.com/office/powerpoint/2010/main" val="36518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F24074-C34C-41EB-B75F-8CF0BC398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612" y="785395"/>
            <a:ext cx="7001537" cy="6072605"/>
          </a:xfrm>
          <a:prstGeom prst="rect">
            <a:avLst/>
          </a:prstGeom>
          <a:ln w="38100">
            <a:solidFill>
              <a:srgbClr val="F0932C"/>
            </a:solidFill>
          </a:ln>
        </p:spPr>
      </p:pic>
      <p:sp>
        <p:nvSpPr>
          <p:cNvPr id="2" name="Title 1">
            <a:extLst>
              <a:ext uri="{FF2B5EF4-FFF2-40B4-BE49-F238E27FC236}">
                <a16:creationId xmlns:a16="http://schemas.microsoft.com/office/drawing/2014/main" id="{96BD86D7-B402-47DE-A871-F408EAC8CCCD}"/>
              </a:ext>
            </a:extLst>
          </p:cNvPr>
          <p:cNvSpPr>
            <a:spLocks noGrp="1"/>
          </p:cNvSpPr>
          <p:nvPr>
            <p:ph type="title"/>
          </p:nvPr>
        </p:nvSpPr>
        <p:spPr>
          <a:xfrm>
            <a:off x="1217612" y="99595"/>
            <a:ext cx="9829798" cy="685800"/>
          </a:xfrm>
        </p:spPr>
        <p:txBody>
          <a:bodyPr/>
          <a:lstStyle/>
          <a:p>
            <a:r>
              <a:rPr lang="en-US" dirty="0"/>
              <a:t>Interest Rates Continued</a:t>
            </a:r>
          </a:p>
        </p:txBody>
      </p:sp>
      <p:sp>
        <p:nvSpPr>
          <p:cNvPr id="4" name="Content Placeholder 3">
            <a:extLst>
              <a:ext uri="{FF2B5EF4-FFF2-40B4-BE49-F238E27FC236}">
                <a16:creationId xmlns:a16="http://schemas.microsoft.com/office/drawing/2014/main" id="{5140CEF9-8E45-4A73-BF12-1C649A3E1A24}"/>
              </a:ext>
            </a:extLst>
          </p:cNvPr>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3BB10EA0-39CA-4157-946F-AEEF9AC84294}"/>
              </a:ext>
            </a:extLst>
          </p:cNvPr>
          <p:cNvSpPr>
            <a:spLocks noGrp="1"/>
          </p:cNvSpPr>
          <p:nvPr>
            <p:ph sz="half" idx="2"/>
          </p:nvPr>
        </p:nvSpPr>
        <p:spPr>
          <a:xfrm>
            <a:off x="8219149" y="1984248"/>
            <a:ext cx="3133064" cy="4187952"/>
          </a:xfrm>
        </p:spPr>
        <p:txBody>
          <a:bodyPr/>
          <a:lstStyle/>
          <a:p>
            <a:r>
              <a:rPr lang="en-US" dirty="0"/>
              <a:t>Interest Rates for other non-federal loans</a:t>
            </a:r>
          </a:p>
          <a:p>
            <a:r>
              <a:rPr lang="en-US" dirty="0"/>
              <a:t>Aren’t these in TILA setup</a:t>
            </a:r>
          </a:p>
          <a:p>
            <a:pPr lvl="1"/>
            <a:r>
              <a:rPr lang="en-US" dirty="0"/>
              <a:t>I’m not setting up loans we don’t give anymore!</a:t>
            </a:r>
          </a:p>
        </p:txBody>
      </p:sp>
    </p:spTree>
    <p:extLst>
      <p:ext uri="{BB962C8B-B14F-4D97-AF65-F5344CB8AC3E}">
        <p14:creationId xmlns:p14="http://schemas.microsoft.com/office/powerpoint/2010/main" val="334285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B6A6D-FAB9-4186-A186-8C61BD420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2" y="453118"/>
            <a:ext cx="4819650" cy="6372225"/>
          </a:xfrm>
          <a:prstGeom prst="rect">
            <a:avLst/>
          </a:prstGeom>
          <a:ln w="38100">
            <a:solidFill>
              <a:srgbClr val="FFC000"/>
            </a:solidFill>
          </a:ln>
        </p:spPr>
      </p:pic>
      <p:pic>
        <p:nvPicPr>
          <p:cNvPr id="5" name="Picture 4">
            <a:extLst>
              <a:ext uri="{FF2B5EF4-FFF2-40B4-BE49-F238E27FC236}">
                <a16:creationId xmlns:a16="http://schemas.microsoft.com/office/drawing/2014/main" id="{AD2CA37B-235B-4594-910B-A57A21CCC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812" y="1295400"/>
            <a:ext cx="5819775" cy="5048250"/>
          </a:xfrm>
          <a:prstGeom prst="rect">
            <a:avLst/>
          </a:prstGeom>
          <a:ln w="38100">
            <a:solidFill>
              <a:srgbClr val="FFC000"/>
            </a:solidFill>
          </a:ln>
        </p:spPr>
      </p:pic>
      <p:sp>
        <p:nvSpPr>
          <p:cNvPr id="6" name="Title 5">
            <a:extLst>
              <a:ext uri="{FF2B5EF4-FFF2-40B4-BE49-F238E27FC236}">
                <a16:creationId xmlns:a16="http://schemas.microsoft.com/office/drawing/2014/main" id="{E6B92B91-694B-4AF3-BE8F-3347B1F37A97}"/>
              </a:ext>
            </a:extLst>
          </p:cNvPr>
          <p:cNvSpPr>
            <a:spLocks noGrp="1"/>
          </p:cNvSpPr>
          <p:nvPr>
            <p:ph type="title"/>
          </p:nvPr>
        </p:nvSpPr>
        <p:spPr>
          <a:xfrm>
            <a:off x="6399212" y="12700"/>
            <a:ext cx="4724399" cy="609600"/>
          </a:xfrm>
        </p:spPr>
        <p:txBody>
          <a:bodyPr/>
          <a:lstStyle/>
          <a:p>
            <a:r>
              <a:rPr lang="en-US" dirty="0"/>
              <a:t>Servicer Setup</a:t>
            </a:r>
          </a:p>
        </p:txBody>
      </p:sp>
    </p:spTree>
    <p:extLst>
      <p:ext uri="{BB962C8B-B14F-4D97-AF65-F5344CB8AC3E}">
        <p14:creationId xmlns:p14="http://schemas.microsoft.com/office/powerpoint/2010/main" val="256230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76D9E-2792-4043-8DA9-7992669FD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012" y="1447800"/>
            <a:ext cx="3876675" cy="3619500"/>
          </a:xfrm>
          <a:prstGeom prst="rect">
            <a:avLst/>
          </a:prstGeom>
          <a:ln w="38100">
            <a:solidFill>
              <a:srgbClr val="FFC000"/>
            </a:solidFill>
          </a:ln>
        </p:spPr>
      </p:pic>
      <p:pic>
        <p:nvPicPr>
          <p:cNvPr id="5" name="Picture 4">
            <a:extLst>
              <a:ext uri="{FF2B5EF4-FFF2-40B4-BE49-F238E27FC236}">
                <a16:creationId xmlns:a16="http://schemas.microsoft.com/office/drawing/2014/main" id="{B9553A6A-E0AF-4652-8F9C-9E2B41347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712" y="3048000"/>
            <a:ext cx="5695950" cy="3565757"/>
          </a:xfrm>
          <a:prstGeom prst="rect">
            <a:avLst/>
          </a:prstGeom>
          <a:ln w="38100">
            <a:solidFill>
              <a:srgbClr val="FFC000"/>
            </a:solidFill>
          </a:ln>
        </p:spPr>
      </p:pic>
      <p:pic>
        <p:nvPicPr>
          <p:cNvPr id="7" name="Picture 6">
            <a:extLst>
              <a:ext uri="{FF2B5EF4-FFF2-40B4-BE49-F238E27FC236}">
                <a16:creationId xmlns:a16="http://schemas.microsoft.com/office/drawing/2014/main" id="{4BDCCFBB-B93E-4D24-8536-BFEE1D30B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708" y="152400"/>
            <a:ext cx="5432708" cy="3581400"/>
          </a:xfrm>
          <a:prstGeom prst="rect">
            <a:avLst/>
          </a:prstGeom>
          <a:ln w="38100">
            <a:solidFill>
              <a:srgbClr val="FFC000"/>
            </a:solidFill>
          </a:ln>
        </p:spPr>
      </p:pic>
      <p:sp>
        <p:nvSpPr>
          <p:cNvPr id="8" name="Title 7">
            <a:extLst>
              <a:ext uri="{FF2B5EF4-FFF2-40B4-BE49-F238E27FC236}">
                <a16:creationId xmlns:a16="http://schemas.microsoft.com/office/drawing/2014/main" id="{6EAE6C91-D2D4-4238-8B48-17F6D7194854}"/>
              </a:ext>
            </a:extLst>
          </p:cNvPr>
          <p:cNvSpPr>
            <a:spLocks noGrp="1"/>
          </p:cNvSpPr>
          <p:nvPr>
            <p:ph type="title"/>
          </p:nvPr>
        </p:nvSpPr>
        <p:spPr>
          <a:xfrm>
            <a:off x="1255712" y="5443"/>
            <a:ext cx="9829799" cy="1219200"/>
          </a:xfrm>
        </p:spPr>
        <p:txBody>
          <a:bodyPr/>
          <a:lstStyle/>
          <a:p>
            <a:r>
              <a:rPr lang="en-US" dirty="0"/>
              <a:t>HHS Guidelines</a:t>
            </a:r>
          </a:p>
        </p:txBody>
      </p:sp>
    </p:spTree>
    <p:extLst>
      <p:ext uri="{BB962C8B-B14F-4D97-AF65-F5344CB8AC3E}">
        <p14:creationId xmlns:p14="http://schemas.microsoft.com/office/powerpoint/2010/main" val="232795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9760C-7D29-4F32-8C66-893ACC42F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024" y="1981200"/>
            <a:ext cx="6119560" cy="4119562"/>
          </a:xfrm>
          <a:prstGeom prst="rect">
            <a:avLst/>
          </a:prstGeom>
          <a:ln w="38100">
            <a:solidFill>
              <a:srgbClr val="FFC000"/>
            </a:solidFill>
          </a:ln>
        </p:spPr>
      </p:pic>
      <p:pic>
        <p:nvPicPr>
          <p:cNvPr id="5" name="Picture 4">
            <a:extLst>
              <a:ext uri="{FF2B5EF4-FFF2-40B4-BE49-F238E27FC236}">
                <a16:creationId xmlns:a16="http://schemas.microsoft.com/office/drawing/2014/main" id="{E0856C2A-0C40-4D98-9056-0D3D262A1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5543776" cy="4324350"/>
          </a:xfrm>
          <a:prstGeom prst="rect">
            <a:avLst/>
          </a:prstGeom>
          <a:ln w="38100">
            <a:solidFill>
              <a:srgbClr val="FFC000"/>
            </a:solidFill>
          </a:ln>
        </p:spPr>
      </p:pic>
      <p:sp>
        <p:nvSpPr>
          <p:cNvPr id="6" name="Title 5">
            <a:extLst>
              <a:ext uri="{FF2B5EF4-FFF2-40B4-BE49-F238E27FC236}">
                <a16:creationId xmlns:a16="http://schemas.microsoft.com/office/drawing/2014/main" id="{3EBB066C-5C64-4680-9880-092C3C5D7012}"/>
              </a:ext>
            </a:extLst>
          </p:cNvPr>
          <p:cNvSpPr>
            <a:spLocks noGrp="1"/>
          </p:cNvSpPr>
          <p:nvPr>
            <p:ph type="title"/>
          </p:nvPr>
        </p:nvSpPr>
        <p:spPr/>
        <p:txBody>
          <a:bodyPr/>
          <a:lstStyle/>
          <a:p>
            <a:r>
              <a:rPr lang="en-US" dirty="0"/>
              <a:t>Income Percentage Factors</a:t>
            </a:r>
          </a:p>
        </p:txBody>
      </p:sp>
    </p:spTree>
    <p:extLst>
      <p:ext uri="{BB962C8B-B14F-4D97-AF65-F5344CB8AC3E}">
        <p14:creationId xmlns:p14="http://schemas.microsoft.com/office/powerpoint/2010/main" val="163836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EF78-2A4C-4383-A658-4A120B7558A7}"/>
              </a:ext>
            </a:extLst>
          </p:cNvPr>
          <p:cNvSpPr>
            <a:spLocks noGrp="1"/>
          </p:cNvSpPr>
          <p:nvPr>
            <p:ph type="title"/>
          </p:nvPr>
        </p:nvSpPr>
        <p:spPr/>
        <p:txBody>
          <a:bodyPr/>
          <a:lstStyle/>
          <a:p>
            <a:r>
              <a:rPr lang="en-US" dirty="0"/>
              <a:t>Repayment Setup/Consolidation</a:t>
            </a:r>
          </a:p>
        </p:txBody>
      </p:sp>
      <p:pic>
        <p:nvPicPr>
          <p:cNvPr id="3" name="Picture 2">
            <a:extLst>
              <a:ext uri="{FF2B5EF4-FFF2-40B4-BE49-F238E27FC236}">
                <a16:creationId xmlns:a16="http://schemas.microsoft.com/office/drawing/2014/main" id="{6D6FC8C0-295C-4801-9A1B-F33871787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212" y="228600"/>
            <a:ext cx="5467350" cy="3543300"/>
          </a:xfrm>
          <a:prstGeom prst="rect">
            <a:avLst/>
          </a:prstGeom>
          <a:ln w="38100">
            <a:solidFill>
              <a:srgbClr val="FFC000"/>
            </a:solidFill>
          </a:ln>
        </p:spPr>
      </p:pic>
      <p:pic>
        <p:nvPicPr>
          <p:cNvPr id="5" name="Picture 4">
            <a:extLst>
              <a:ext uri="{FF2B5EF4-FFF2-40B4-BE49-F238E27FC236}">
                <a16:creationId xmlns:a16="http://schemas.microsoft.com/office/drawing/2014/main" id="{4573024E-71A9-4935-9A99-01EAE5A8D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812" y="2895600"/>
            <a:ext cx="7715250" cy="3476625"/>
          </a:xfrm>
          <a:prstGeom prst="rect">
            <a:avLst/>
          </a:prstGeom>
          <a:ln w="38100">
            <a:solidFill>
              <a:srgbClr val="FFC000"/>
            </a:solidFill>
          </a:ln>
        </p:spPr>
      </p:pic>
      <p:sp>
        <p:nvSpPr>
          <p:cNvPr id="6" name="TextBox 5">
            <a:extLst>
              <a:ext uri="{FF2B5EF4-FFF2-40B4-BE49-F238E27FC236}">
                <a16:creationId xmlns:a16="http://schemas.microsoft.com/office/drawing/2014/main" id="{4BC57E53-A4C4-4DEC-8089-29F2806477BC}"/>
              </a:ext>
            </a:extLst>
          </p:cNvPr>
          <p:cNvSpPr txBox="1"/>
          <p:nvPr/>
        </p:nvSpPr>
        <p:spPr>
          <a:xfrm>
            <a:off x="6780212" y="1983921"/>
            <a:ext cx="4087209" cy="369332"/>
          </a:xfrm>
          <a:prstGeom prst="rect">
            <a:avLst/>
          </a:prstGeom>
          <a:noFill/>
        </p:spPr>
        <p:txBody>
          <a:bodyPr wrap="none" rtlCol="0">
            <a:spAutoFit/>
          </a:bodyPr>
          <a:lstStyle/>
          <a:p>
            <a:r>
              <a:rPr lang="en-US" dirty="0"/>
              <a:t>Consolidation loans have different rules</a:t>
            </a:r>
          </a:p>
        </p:txBody>
      </p:sp>
      <p:sp>
        <p:nvSpPr>
          <p:cNvPr id="7" name="TextBox 6">
            <a:extLst>
              <a:ext uri="{FF2B5EF4-FFF2-40B4-BE49-F238E27FC236}">
                <a16:creationId xmlns:a16="http://schemas.microsoft.com/office/drawing/2014/main" id="{16A98984-1D4C-4912-9602-D0D048002D13}"/>
              </a:ext>
            </a:extLst>
          </p:cNvPr>
          <p:cNvSpPr txBox="1"/>
          <p:nvPr/>
        </p:nvSpPr>
        <p:spPr>
          <a:xfrm>
            <a:off x="1065212" y="4744134"/>
            <a:ext cx="2971800" cy="923330"/>
          </a:xfrm>
          <a:prstGeom prst="rect">
            <a:avLst/>
          </a:prstGeom>
          <a:noFill/>
        </p:spPr>
        <p:txBody>
          <a:bodyPr wrap="square" rtlCol="0">
            <a:spAutoFit/>
          </a:bodyPr>
          <a:lstStyle/>
          <a:p>
            <a:r>
              <a:rPr lang="en-US" dirty="0"/>
              <a:t>Repayment types calculated can be controlled</a:t>
            </a:r>
          </a:p>
          <a:p>
            <a:endParaRPr lang="en-US" dirty="0"/>
          </a:p>
        </p:txBody>
      </p:sp>
    </p:spTree>
    <p:extLst>
      <p:ext uri="{BB962C8B-B14F-4D97-AF65-F5344CB8AC3E}">
        <p14:creationId xmlns:p14="http://schemas.microsoft.com/office/powerpoint/2010/main" val="421802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3896E-08D4-4B56-88C4-5C3B540CA4C4}"/>
              </a:ext>
            </a:extLst>
          </p:cNvPr>
          <p:cNvSpPr txBox="1"/>
          <p:nvPr/>
        </p:nvSpPr>
        <p:spPr>
          <a:xfrm>
            <a:off x="6437312" y="4144918"/>
            <a:ext cx="5181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Each servicer should follow the PESC 2.0 format</a:t>
            </a:r>
          </a:p>
          <a:p>
            <a:pPr marL="742950" lvl="1" indent="-285750">
              <a:buFont typeface="Arial" panose="020B0604020202020204" pitchFamily="34" charset="0"/>
              <a:buChar char="•"/>
            </a:pPr>
            <a:r>
              <a:rPr lang="en-US" dirty="0"/>
              <a:t>Allows for variation</a:t>
            </a:r>
          </a:p>
          <a:p>
            <a:pPr marL="1200150" lvl="2" indent="-285750">
              <a:buFont typeface="Arial" panose="020B0604020202020204" pitchFamily="34" charset="0"/>
              <a:buChar char="•"/>
            </a:pPr>
            <a:r>
              <a:rPr lang="en-US" dirty="0"/>
              <a:t>Interest rates</a:t>
            </a:r>
          </a:p>
          <a:p>
            <a:pPr marL="1200150" lvl="2" indent="-285750">
              <a:buFont typeface="Arial" panose="020B0604020202020204" pitchFamily="34" charset="0"/>
              <a:buChar char="•"/>
            </a:pPr>
            <a:r>
              <a:rPr lang="en-US" dirty="0"/>
              <a:t>Date layout</a:t>
            </a:r>
          </a:p>
          <a:p>
            <a:pPr marL="1200150" lvl="2" indent="-285750">
              <a:buFont typeface="Arial" panose="020B0604020202020204" pitchFamily="34" charset="0"/>
              <a:buChar char="•"/>
            </a:pPr>
            <a:r>
              <a:rPr lang="en-US" dirty="0"/>
              <a:t>Headers</a:t>
            </a:r>
          </a:p>
          <a:p>
            <a:pPr marL="285750" indent="-285750">
              <a:buFont typeface="Arial" panose="020B0604020202020204" pitchFamily="34" charset="0"/>
              <a:buChar char="•"/>
            </a:pPr>
            <a:r>
              <a:rPr lang="en-US" dirty="0"/>
              <a:t>Self-Service shows the last time data was updated based on the data source. If more than one was used, the minimum date is used</a:t>
            </a:r>
          </a:p>
          <a:p>
            <a:endParaRPr lang="en-US" dirty="0"/>
          </a:p>
        </p:txBody>
      </p:sp>
      <p:sp>
        <p:nvSpPr>
          <p:cNvPr id="4" name="Title 3">
            <a:extLst>
              <a:ext uri="{FF2B5EF4-FFF2-40B4-BE49-F238E27FC236}">
                <a16:creationId xmlns:a16="http://schemas.microsoft.com/office/drawing/2014/main" id="{EEE9277B-DFF9-482D-A234-F497414A4C9B}"/>
              </a:ext>
            </a:extLst>
          </p:cNvPr>
          <p:cNvSpPr>
            <a:spLocks noGrp="1"/>
          </p:cNvSpPr>
          <p:nvPr>
            <p:ph type="title"/>
          </p:nvPr>
        </p:nvSpPr>
        <p:spPr/>
        <p:txBody>
          <a:bodyPr/>
          <a:lstStyle/>
          <a:p>
            <a:r>
              <a:rPr lang="en-US" dirty="0"/>
              <a:t>Data Sources/Loading the data</a:t>
            </a:r>
          </a:p>
        </p:txBody>
      </p:sp>
      <p:pic>
        <p:nvPicPr>
          <p:cNvPr id="7" name="Picture 6">
            <a:extLst>
              <a:ext uri="{FF2B5EF4-FFF2-40B4-BE49-F238E27FC236}">
                <a16:creationId xmlns:a16="http://schemas.microsoft.com/office/drawing/2014/main" id="{AEAD202F-6E36-4C6D-B766-5C3DD6B70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312" y="4000466"/>
            <a:ext cx="5236270" cy="2729775"/>
          </a:xfrm>
          <a:prstGeom prst="rect">
            <a:avLst/>
          </a:prstGeom>
          <a:ln w="38100">
            <a:solidFill>
              <a:srgbClr val="F0932C"/>
            </a:solidFill>
          </a:ln>
        </p:spPr>
      </p:pic>
      <p:pic>
        <p:nvPicPr>
          <p:cNvPr id="3" name="Picture 2">
            <a:extLst>
              <a:ext uri="{FF2B5EF4-FFF2-40B4-BE49-F238E27FC236}">
                <a16:creationId xmlns:a16="http://schemas.microsoft.com/office/drawing/2014/main" id="{AEDD77D9-A974-4259-8784-0D2350DD6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612" y="533400"/>
            <a:ext cx="9115425" cy="3009900"/>
          </a:xfrm>
          <a:prstGeom prst="rect">
            <a:avLst/>
          </a:prstGeom>
          <a:ln w="38100">
            <a:solidFill>
              <a:srgbClr val="F0932C"/>
            </a:solidFill>
          </a:ln>
        </p:spPr>
      </p:pic>
      <p:sp>
        <p:nvSpPr>
          <p:cNvPr id="6" name="TextBox 5">
            <a:extLst>
              <a:ext uri="{FF2B5EF4-FFF2-40B4-BE49-F238E27FC236}">
                <a16:creationId xmlns:a16="http://schemas.microsoft.com/office/drawing/2014/main" id="{23E2DC93-E594-4B91-BABB-A1A7CFBD6DA8}"/>
              </a:ext>
            </a:extLst>
          </p:cNvPr>
          <p:cNvSpPr txBox="1"/>
          <p:nvPr/>
        </p:nvSpPr>
        <p:spPr>
          <a:xfrm>
            <a:off x="1217612" y="3695700"/>
            <a:ext cx="52197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Files are named the same each download so no need to change run control</a:t>
            </a:r>
          </a:p>
          <a:p>
            <a:pPr marL="285750" indent="-285750">
              <a:buFont typeface="Arial" panose="020B0604020202020204" pitchFamily="34" charset="0"/>
              <a:buChar char="•"/>
            </a:pPr>
            <a:r>
              <a:rPr lang="en-US" dirty="0"/>
              <a:t>Calculate Repayment Values is checked on the last data load</a:t>
            </a:r>
          </a:p>
          <a:p>
            <a:pPr marL="742950" lvl="1" indent="-285750">
              <a:buFont typeface="Arial" panose="020B0604020202020204" pitchFamily="34" charset="0"/>
              <a:buChar char="•"/>
            </a:pPr>
            <a:r>
              <a:rPr lang="en-US" dirty="0"/>
              <a:t>This is what makes the calculations happen</a:t>
            </a:r>
          </a:p>
          <a:p>
            <a:pPr marL="285750" indent="-285750">
              <a:buFont typeface="Arial" panose="020B0604020202020204" pitchFamily="34" charset="0"/>
              <a:buChar char="•"/>
            </a:pPr>
            <a:r>
              <a:rPr lang="en-US" dirty="0"/>
              <a:t>Import NSLDS Data</a:t>
            </a:r>
          </a:p>
          <a:p>
            <a:pPr marL="742950" lvl="1" indent="-285750">
              <a:buFont typeface="Arial" panose="020B0604020202020204" pitchFamily="34" charset="0"/>
              <a:buChar char="•"/>
            </a:pPr>
            <a:r>
              <a:rPr lang="en-US" dirty="0"/>
              <a:t>Imports data from PeopleSoft NSLDS tables</a:t>
            </a:r>
          </a:p>
          <a:p>
            <a:pPr marL="742950" lvl="1" indent="-285750">
              <a:buFont typeface="Arial" panose="020B0604020202020204" pitchFamily="34" charset="0"/>
              <a:buChar char="•"/>
            </a:pPr>
            <a:r>
              <a:rPr lang="en-US" dirty="0"/>
              <a:t>Cutoff date was needed because past data was very messy</a:t>
            </a:r>
          </a:p>
          <a:p>
            <a:pPr marL="742950" lvl="1" indent="-285750">
              <a:buFont typeface="Arial" panose="020B0604020202020204" pitchFamily="34" charset="0"/>
              <a:buChar char="•"/>
            </a:pPr>
            <a:r>
              <a:rPr lang="en-US" dirty="0"/>
              <a:t>And anything not updated since 2011 shouldn’t really need to be used anyway</a:t>
            </a:r>
          </a:p>
        </p:txBody>
      </p:sp>
    </p:spTree>
    <p:extLst>
      <p:ext uri="{BB962C8B-B14F-4D97-AF65-F5344CB8AC3E}">
        <p14:creationId xmlns:p14="http://schemas.microsoft.com/office/powerpoint/2010/main" val="11766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4C44B-5DE1-42E2-9091-4FD1CED1C977}"/>
              </a:ext>
            </a:extLst>
          </p:cNvPr>
          <p:cNvSpPr>
            <a:spLocks noGrp="1"/>
          </p:cNvSpPr>
          <p:nvPr>
            <p:ph type="title"/>
          </p:nvPr>
        </p:nvSpPr>
        <p:spPr/>
        <p:txBody>
          <a:bodyPr/>
          <a:lstStyle/>
          <a:p>
            <a:r>
              <a:rPr lang="en-US" dirty="0"/>
              <a:t>Student Self-Service</a:t>
            </a:r>
          </a:p>
        </p:txBody>
      </p:sp>
      <p:sp>
        <p:nvSpPr>
          <p:cNvPr id="5" name="Text Placeholder 4">
            <a:extLst>
              <a:ext uri="{FF2B5EF4-FFF2-40B4-BE49-F238E27FC236}">
                <a16:creationId xmlns:a16="http://schemas.microsoft.com/office/drawing/2014/main" id="{098B2093-E911-4322-BCB3-050B138D18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60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4A8C-17E3-4BF5-83B7-7EF337831CD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D806E09-3191-493D-B10C-98EEA3869838}"/>
              </a:ext>
            </a:extLst>
          </p:cNvPr>
          <p:cNvSpPr>
            <a:spLocks noGrp="1"/>
          </p:cNvSpPr>
          <p:nvPr>
            <p:ph idx="1"/>
          </p:nvPr>
        </p:nvSpPr>
        <p:spPr/>
        <p:txBody>
          <a:bodyPr/>
          <a:lstStyle/>
          <a:p>
            <a:r>
              <a:rPr lang="en-US" dirty="0"/>
              <a:t>With rising college costs and 1.4 trillion in student loan debt, making sure students are aware of their borrowing and the financial impacts is increasingly important</a:t>
            </a:r>
          </a:p>
          <a:p>
            <a:r>
              <a:rPr lang="en-US" u="sng" kern="0" dirty="0">
                <a:solidFill>
                  <a:schemeClr val="accent3">
                    <a:lumMod val="75000"/>
                  </a:schemeClr>
                </a:solidFill>
                <a:latin typeface="Arial" panose="020B0604020202020204" pitchFamily="34" charset="0"/>
                <a:ea typeface="Times New Roman" panose="02020603050405020304" pitchFamily="18" charset="0"/>
              </a:rPr>
              <a:t>CFR</a:t>
            </a:r>
            <a:r>
              <a:rPr lang="en-US" u="sng" kern="0" dirty="0">
                <a:solidFill>
                  <a:schemeClr val="accent3">
                    <a:lumMod val="75000"/>
                  </a:schemeClr>
                </a:solidFill>
                <a:latin typeface="Arial" panose="020B0604020202020204" pitchFamily="34" charset="0"/>
                <a:ea typeface="Times New Roman" panose="02020603050405020304" pitchFamily="18" charset="0"/>
                <a:hlinkClick r:id="rId2"/>
              </a:rPr>
              <a:t> </a:t>
            </a:r>
            <a:r>
              <a:rPr lang="en-US" u="sng" kern="0" dirty="0">
                <a:solidFill>
                  <a:srgbClr val="FFC000"/>
                </a:solidFill>
                <a:latin typeface="Arial" panose="020B0604020202020204" pitchFamily="34" charset="0"/>
                <a:ea typeface="Times New Roman" panose="02020603050405020304" pitchFamily="18" charset="0"/>
                <a:hlinkClick r:id="rId2"/>
              </a:rPr>
              <a:t>685.304 </a:t>
            </a:r>
            <a:r>
              <a:rPr lang="en-US" kern="0" dirty="0">
                <a:ea typeface="Times New Roman" panose="02020603050405020304" pitchFamily="18" charset="0"/>
              </a:rPr>
              <a:t>requires schools to inform the student of the average monthly repayment amount and available repayment options based on the borrower’s indebtedness within 30 of the student withdrawing or failing to complete online exit counseling</a:t>
            </a:r>
          </a:p>
          <a:p>
            <a:r>
              <a:rPr lang="en-US" dirty="0"/>
              <a:t>2015 WI </a:t>
            </a:r>
            <a:r>
              <a:rPr lang="en-US" dirty="0">
                <a:hlinkClick r:id="rId3"/>
              </a:rPr>
              <a:t>Act 284</a:t>
            </a:r>
            <a:r>
              <a:rPr lang="en-US" dirty="0"/>
              <a:t>: Provide accrued debt, interest rates, standard repayment terms, estimated monthly payment, projected amount of interest, and projected total amount of the loans to each student at the beginning of the academic year</a:t>
            </a:r>
          </a:p>
        </p:txBody>
      </p:sp>
    </p:spTree>
    <p:extLst>
      <p:ext uri="{BB962C8B-B14F-4D97-AF65-F5344CB8AC3E}">
        <p14:creationId xmlns:p14="http://schemas.microsoft.com/office/powerpoint/2010/main" val="315006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361E8-E83F-4687-975C-816D33FAB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612" y="152400"/>
            <a:ext cx="6400800" cy="6400800"/>
          </a:xfrm>
          <a:prstGeom prst="rect">
            <a:avLst/>
          </a:prstGeom>
        </p:spPr>
      </p:pic>
    </p:spTree>
    <p:extLst>
      <p:ext uri="{BB962C8B-B14F-4D97-AF65-F5344CB8AC3E}">
        <p14:creationId xmlns:p14="http://schemas.microsoft.com/office/powerpoint/2010/main" val="364348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370E-2C18-4AFE-AD00-B2DEDB24960D}"/>
              </a:ext>
            </a:extLst>
          </p:cNvPr>
          <p:cNvSpPr>
            <a:spLocks noGrp="1"/>
          </p:cNvSpPr>
          <p:nvPr>
            <p:ph type="title"/>
          </p:nvPr>
        </p:nvSpPr>
        <p:spPr/>
        <p:txBody>
          <a:bodyPr/>
          <a:lstStyle/>
          <a:p>
            <a:r>
              <a:rPr lang="en-US" dirty="0"/>
              <a:t>The student experience</a:t>
            </a:r>
          </a:p>
        </p:txBody>
      </p:sp>
      <p:pic>
        <p:nvPicPr>
          <p:cNvPr id="5" name="Content Placeholder 4">
            <a:extLst>
              <a:ext uri="{FF2B5EF4-FFF2-40B4-BE49-F238E27FC236}">
                <a16:creationId xmlns:a16="http://schemas.microsoft.com/office/drawing/2014/main" id="{31E5543F-F1EE-45FE-859D-21A65F837D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7212" y="1669915"/>
            <a:ext cx="8762999" cy="5075188"/>
          </a:xfrm>
        </p:spPr>
      </p:pic>
      <p:pic>
        <p:nvPicPr>
          <p:cNvPr id="7" name="Picture 6">
            <a:extLst>
              <a:ext uri="{FF2B5EF4-FFF2-40B4-BE49-F238E27FC236}">
                <a16:creationId xmlns:a16="http://schemas.microsoft.com/office/drawing/2014/main" id="{66F39AD3-13BD-430E-AE4D-F4D9B26B5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013" y="2957512"/>
            <a:ext cx="4262438" cy="2950919"/>
          </a:xfrm>
          <a:prstGeom prst="rect">
            <a:avLst/>
          </a:prstGeom>
        </p:spPr>
      </p:pic>
      <p:sp>
        <p:nvSpPr>
          <p:cNvPr id="8" name="Rectangle: Rounded Corners 7">
            <a:extLst>
              <a:ext uri="{FF2B5EF4-FFF2-40B4-BE49-F238E27FC236}">
                <a16:creationId xmlns:a16="http://schemas.microsoft.com/office/drawing/2014/main" id="{47CBB58F-9B39-442F-AB47-CB886CDC8165}"/>
              </a:ext>
            </a:extLst>
          </p:cNvPr>
          <p:cNvSpPr/>
          <p:nvPr/>
        </p:nvSpPr>
        <p:spPr>
          <a:xfrm>
            <a:off x="2665412" y="4267200"/>
            <a:ext cx="3276600" cy="609600"/>
          </a:xfrm>
          <a:prstGeom prst="roundRect">
            <a:avLst/>
          </a:prstGeom>
          <a:noFill/>
          <a:ln w="5715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27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53B83-0377-4149-91A6-53E36D1DD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112" y="152400"/>
            <a:ext cx="8610600" cy="6553200"/>
          </a:xfrm>
          <a:prstGeom prst="rect">
            <a:avLst/>
          </a:prstGeom>
        </p:spPr>
      </p:pic>
      <p:pic>
        <p:nvPicPr>
          <p:cNvPr id="5" name="Picture 4">
            <a:extLst>
              <a:ext uri="{FF2B5EF4-FFF2-40B4-BE49-F238E27FC236}">
                <a16:creationId xmlns:a16="http://schemas.microsoft.com/office/drawing/2014/main" id="{E4CA7D76-8A67-45C9-B3AA-1E80BAA32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12" y="1905000"/>
            <a:ext cx="10858871" cy="3362325"/>
          </a:xfrm>
          <a:prstGeom prst="rect">
            <a:avLst/>
          </a:prstGeom>
          <a:ln w="76200">
            <a:solidFill>
              <a:srgbClr val="F0932C"/>
            </a:solidFill>
          </a:ln>
        </p:spPr>
      </p:pic>
      <p:pic>
        <p:nvPicPr>
          <p:cNvPr id="7" name="Picture 6">
            <a:extLst>
              <a:ext uri="{FF2B5EF4-FFF2-40B4-BE49-F238E27FC236}">
                <a16:creationId xmlns:a16="http://schemas.microsoft.com/office/drawing/2014/main" id="{372B37E6-40E8-4D53-8B4D-0D894CACD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446" y="2195512"/>
            <a:ext cx="4785932" cy="2466975"/>
          </a:xfrm>
          <a:prstGeom prst="rect">
            <a:avLst/>
          </a:prstGeom>
          <a:ln w="76200">
            <a:solidFill>
              <a:srgbClr val="F0932C"/>
            </a:solidFill>
          </a:ln>
        </p:spPr>
      </p:pic>
      <p:pic>
        <p:nvPicPr>
          <p:cNvPr id="9" name="Picture 8">
            <a:extLst>
              <a:ext uri="{FF2B5EF4-FFF2-40B4-BE49-F238E27FC236}">
                <a16:creationId xmlns:a16="http://schemas.microsoft.com/office/drawing/2014/main" id="{252DF9E3-0ACF-4C46-98C7-D1C8C286B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86" y="2707480"/>
            <a:ext cx="11937852" cy="1443037"/>
          </a:xfrm>
          <a:prstGeom prst="rect">
            <a:avLst/>
          </a:prstGeom>
          <a:ln w="76200">
            <a:solidFill>
              <a:srgbClr val="F0932C"/>
            </a:solidFill>
          </a:ln>
        </p:spPr>
      </p:pic>
      <p:pic>
        <p:nvPicPr>
          <p:cNvPr id="11" name="Picture 10">
            <a:extLst>
              <a:ext uri="{FF2B5EF4-FFF2-40B4-BE49-F238E27FC236}">
                <a16:creationId xmlns:a16="http://schemas.microsoft.com/office/drawing/2014/main" id="{503B7D69-AE05-47E1-8C41-CCF6984E4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00456"/>
            <a:ext cx="12325986" cy="1713103"/>
          </a:xfrm>
          <a:prstGeom prst="rect">
            <a:avLst/>
          </a:prstGeom>
          <a:ln w="76200">
            <a:solidFill>
              <a:srgbClr val="F0932C"/>
            </a:solidFill>
          </a:ln>
        </p:spPr>
      </p:pic>
      <p:pic>
        <p:nvPicPr>
          <p:cNvPr id="13" name="Picture 12">
            <a:extLst>
              <a:ext uri="{FF2B5EF4-FFF2-40B4-BE49-F238E27FC236}">
                <a16:creationId xmlns:a16="http://schemas.microsoft.com/office/drawing/2014/main" id="{329BA2CE-AD5E-4EC4-B834-443167F6D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86" y="2224085"/>
            <a:ext cx="11794340" cy="2547906"/>
          </a:xfrm>
          <a:prstGeom prst="rect">
            <a:avLst/>
          </a:prstGeom>
          <a:ln w="76200">
            <a:solidFill>
              <a:srgbClr val="F0932C"/>
            </a:solidFill>
          </a:ln>
        </p:spPr>
      </p:pic>
    </p:spTree>
    <p:extLst>
      <p:ext uri="{BB962C8B-B14F-4D97-AF65-F5344CB8AC3E}">
        <p14:creationId xmlns:p14="http://schemas.microsoft.com/office/powerpoint/2010/main" val="115454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035EBD-03F7-48E6-9E76-5890C7CF7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725" y="41435"/>
            <a:ext cx="8821374" cy="6775129"/>
          </a:xfrm>
          <a:prstGeom prst="rect">
            <a:avLst/>
          </a:prstGeom>
        </p:spPr>
      </p:pic>
      <p:pic>
        <p:nvPicPr>
          <p:cNvPr id="3" name="Picture 2">
            <a:extLst>
              <a:ext uri="{FF2B5EF4-FFF2-40B4-BE49-F238E27FC236}">
                <a16:creationId xmlns:a16="http://schemas.microsoft.com/office/drawing/2014/main" id="{2F147A77-6E27-478E-BDA9-E235C0CB3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 y="1512652"/>
            <a:ext cx="12023308" cy="2299170"/>
          </a:xfrm>
          <a:prstGeom prst="rect">
            <a:avLst/>
          </a:prstGeom>
          <a:ln w="76200">
            <a:solidFill>
              <a:srgbClr val="F0932C"/>
            </a:solidFill>
          </a:ln>
        </p:spPr>
      </p:pic>
      <p:pic>
        <p:nvPicPr>
          <p:cNvPr id="7" name="Picture 6">
            <a:extLst>
              <a:ext uri="{FF2B5EF4-FFF2-40B4-BE49-F238E27FC236}">
                <a16:creationId xmlns:a16="http://schemas.microsoft.com/office/drawing/2014/main" id="{23A34C32-E13B-4C0F-9470-0DB2ED8E9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92" y="3790051"/>
            <a:ext cx="11778639" cy="1828647"/>
          </a:xfrm>
          <a:prstGeom prst="rect">
            <a:avLst/>
          </a:prstGeom>
          <a:ln w="76200">
            <a:solidFill>
              <a:srgbClr val="F0932C"/>
            </a:solidFill>
          </a:ln>
        </p:spPr>
      </p:pic>
      <p:pic>
        <p:nvPicPr>
          <p:cNvPr id="9" name="Picture 8">
            <a:extLst>
              <a:ext uri="{FF2B5EF4-FFF2-40B4-BE49-F238E27FC236}">
                <a16:creationId xmlns:a16="http://schemas.microsoft.com/office/drawing/2014/main" id="{EC7BC8EB-5F76-44C0-8B0E-5E26F89BF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 y="1512652"/>
            <a:ext cx="12023308" cy="2581275"/>
          </a:xfrm>
          <a:prstGeom prst="rect">
            <a:avLst/>
          </a:prstGeom>
          <a:ln w="76200">
            <a:solidFill>
              <a:srgbClr val="F0932C"/>
            </a:solidFill>
          </a:ln>
        </p:spPr>
      </p:pic>
      <p:pic>
        <p:nvPicPr>
          <p:cNvPr id="11" name="Picture 10">
            <a:extLst>
              <a:ext uri="{FF2B5EF4-FFF2-40B4-BE49-F238E27FC236}">
                <a16:creationId xmlns:a16="http://schemas.microsoft.com/office/drawing/2014/main" id="{1F92C9AB-57BE-4CC9-82DF-61E16D8EE8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224" y="1825720"/>
            <a:ext cx="11762507" cy="3052183"/>
          </a:xfrm>
          <a:prstGeom prst="rect">
            <a:avLst/>
          </a:prstGeom>
          <a:ln w="76200">
            <a:solidFill>
              <a:srgbClr val="F0932C"/>
            </a:solidFill>
          </a:ln>
        </p:spPr>
      </p:pic>
      <p:sp>
        <p:nvSpPr>
          <p:cNvPr id="12" name="Rectangle 11">
            <a:extLst>
              <a:ext uri="{FF2B5EF4-FFF2-40B4-BE49-F238E27FC236}">
                <a16:creationId xmlns:a16="http://schemas.microsoft.com/office/drawing/2014/main" id="{D6550AA7-2AD8-4A93-ADE7-58BFDE9DB65E}"/>
              </a:ext>
            </a:extLst>
          </p:cNvPr>
          <p:cNvSpPr/>
          <p:nvPr/>
        </p:nvSpPr>
        <p:spPr>
          <a:xfrm>
            <a:off x="221224" y="1825720"/>
            <a:ext cx="2139388" cy="536480"/>
          </a:xfrm>
          <a:prstGeom prst="rect">
            <a:avLst/>
          </a:prstGeom>
          <a:noFill/>
          <a:ln w="13335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8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A67B09-251D-45E1-8EBF-4D3049DF6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7" y="1760937"/>
            <a:ext cx="12138681" cy="2487213"/>
          </a:xfrm>
          <a:prstGeom prst="rect">
            <a:avLst/>
          </a:prstGeom>
          <a:ln w="76200">
            <a:solidFill>
              <a:srgbClr val="F0932C"/>
            </a:solidFill>
          </a:ln>
        </p:spPr>
      </p:pic>
      <p:pic>
        <p:nvPicPr>
          <p:cNvPr id="3" name="Picture 2">
            <a:extLst>
              <a:ext uri="{FF2B5EF4-FFF2-40B4-BE49-F238E27FC236}">
                <a16:creationId xmlns:a16="http://schemas.microsoft.com/office/drawing/2014/main" id="{A29F8AA0-B2C9-4B74-9A9E-21613C745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12" y="457200"/>
            <a:ext cx="10334625" cy="6210300"/>
          </a:xfrm>
          <a:prstGeom prst="rect">
            <a:avLst/>
          </a:prstGeom>
          <a:ln w="38100">
            <a:solidFill>
              <a:srgbClr val="F0932C"/>
            </a:solidFill>
          </a:ln>
        </p:spPr>
      </p:pic>
      <p:pic>
        <p:nvPicPr>
          <p:cNvPr id="5" name="Picture 4">
            <a:extLst>
              <a:ext uri="{FF2B5EF4-FFF2-40B4-BE49-F238E27FC236}">
                <a16:creationId xmlns:a16="http://schemas.microsoft.com/office/drawing/2014/main" id="{E0ECABF8-A6D4-4413-8C39-C630617E7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3550" y="1628775"/>
            <a:ext cx="6181725" cy="3600450"/>
          </a:xfrm>
          <a:prstGeom prst="rect">
            <a:avLst/>
          </a:prstGeom>
          <a:ln w="38100">
            <a:solidFill>
              <a:srgbClr val="F0932C"/>
            </a:solidFill>
          </a:ln>
        </p:spPr>
      </p:pic>
      <p:sp>
        <p:nvSpPr>
          <p:cNvPr id="6" name="Arrow: Left-Up 5">
            <a:extLst>
              <a:ext uri="{FF2B5EF4-FFF2-40B4-BE49-F238E27FC236}">
                <a16:creationId xmlns:a16="http://schemas.microsoft.com/office/drawing/2014/main" id="{3F756EED-02EE-412E-9103-F93CA95454F5}"/>
              </a:ext>
            </a:extLst>
          </p:cNvPr>
          <p:cNvSpPr/>
          <p:nvPr/>
        </p:nvSpPr>
        <p:spPr>
          <a:xfrm rot="10800000">
            <a:off x="1751012" y="4267200"/>
            <a:ext cx="1143000" cy="838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8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035EBD-03F7-48E6-9E76-5890C7CF7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471" y="0"/>
            <a:ext cx="9507882" cy="6858000"/>
          </a:xfrm>
          <a:prstGeom prst="rect">
            <a:avLst/>
          </a:prstGeom>
        </p:spPr>
      </p:pic>
      <p:pic>
        <p:nvPicPr>
          <p:cNvPr id="3" name="Picture 2">
            <a:extLst>
              <a:ext uri="{FF2B5EF4-FFF2-40B4-BE49-F238E27FC236}">
                <a16:creationId xmlns:a16="http://schemas.microsoft.com/office/drawing/2014/main" id="{81AB787B-D68F-4E08-8B12-2A320F9AF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94" y="1905000"/>
            <a:ext cx="11360956" cy="2947987"/>
          </a:xfrm>
          <a:prstGeom prst="rect">
            <a:avLst/>
          </a:prstGeom>
          <a:ln w="76200">
            <a:solidFill>
              <a:srgbClr val="F0932C"/>
            </a:solidFill>
          </a:ln>
        </p:spPr>
      </p:pic>
      <p:sp>
        <p:nvSpPr>
          <p:cNvPr id="6" name="Rectangle: Rounded Corners 5">
            <a:extLst>
              <a:ext uri="{FF2B5EF4-FFF2-40B4-BE49-F238E27FC236}">
                <a16:creationId xmlns:a16="http://schemas.microsoft.com/office/drawing/2014/main" id="{6685EE95-52AE-459C-81E4-F25F36B6D5BC}"/>
              </a:ext>
            </a:extLst>
          </p:cNvPr>
          <p:cNvSpPr/>
          <p:nvPr/>
        </p:nvSpPr>
        <p:spPr>
          <a:xfrm>
            <a:off x="4799012" y="1905000"/>
            <a:ext cx="2286000" cy="381000"/>
          </a:xfrm>
          <a:prstGeom prst="roundRect">
            <a:avLst/>
          </a:prstGeom>
          <a:noFill/>
          <a:ln w="76200">
            <a:solidFill>
              <a:srgbClr val="0AB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00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41C1-268C-4322-828A-1985B963A559}"/>
              </a:ext>
            </a:extLst>
          </p:cNvPr>
          <p:cNvSpPr>
            <a:spLocks noGrp="1"/>
          </p:cNvSpPr>
          <p:nvPr>
            <p:ph type="title"/>
          </p:nvPr>
        </p:nvSpPr>
        <p:spPr/>
        <p:txBody>
          <a:bodyPr/>
          <a:lstStyle/>
          <a:p>
            <a:r>
              <a:rPr lang="en-US" dirty="0"/>
              <a:t>Recalculations</a:t>
            </a:r>
          </a:p>
        </p:txBody>
      </p:sp>
      <p:pic>
        <p:nvPicPr>
          <p:cNvPr id="5" name="Content Placeholder 4">
            <a:extLst>
              <a:ext uri="{FF2B5EF4-FFF2-40B4-BE49-F238E27FC236}">
                <a16:creationId xmlns:a16="http://schemas.microsoft.com/office/drawing/2014/main" id="{5A3FB6B3-6369-4773-8301-AE9487FE04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0480" y="1600200"/>
            <a:ext cx="9711732" cy="4544022"/>
          </a:xfrm>
        </p:spPr>
      </p:pic>
      <p:pic>
        <p:nvPicPr>
          <p:cNvPr id="7" name="Picture 6">
            <a:extLst>
              <a:ext uri="{FF2B5EF4-FFF2-40B4-BE49-F238E27FC236}">
                <a16:creationId xmlns:a16="http://schemas.microsoft.com/office/drawing/2014/main" id="{424909A6-70F9-4D7C-B6CD-6ED644D16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842" y="1610641"/>
            <a:ext cx="10001217" cy="4533581"/>
          </a:xfrm>
          <a:prstGeom prst="rect">
            <a:avLst/>
          </a:prstGeom>
        </p:spPr>
      </p:pic>
      <p:sp>
        <p:nvSpPr>
          <p:cNvPr id="12" name="Oval 11">
            <a:extLst>
              <a:ext uri="{FF2B5EF4-FFF2-40B4-BE49-F238E27FC236}">
                <a16:creationId xmlns:a16="http://schemas.microsoft.com/office/drawing/2014/main" id="{12F6EF47-3ECC-478F-BB05-1B9D30ABE83A}"/>
              </a:ext>
            </a:extLst>
          </p:cNvPr>
          <p:cNvSpPr/>
          <p:nvPr/>
        </p:nvSpPr>
        <p:spPr>
          <a:xfrm>
            <a:off x="3122612" y="4496557"/>
            <a:ext cx="3048000" cy="532643"/>
          </a:xfrm>
          <a:prstGeom prst="ellipse">
            <a:avLst/>
          </a:prstGeom>
          <a:noFill/>
          <a:ln w="76200">
            <a:solidFill>
              <a:srgbClr val="0AB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02EB7D-66CE-43B3-8AB5-8EE6B1A6A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174" y="86482"/>
            <a:ext cx="8524875" cy="6657975"/>
          </a:xfrm>
          <a:prstGeom prst="rect">
            <a:avLst/>
          </a:prstGeom>
        </p:spPr>
      </p:pic>
      <p:pic>
        <p:nvPicPr>
          <p:cNvPr id="11" name="Picture 10">
            <a:extLst>
              <a:ext uri="{FF2B5EF4-FFF2-40B4-BE49-F238E27FC236}">
                <a16:creationId xmlns:a16="http://schemas.microsoft.com/office/drawing/2014/main" id="{31BF3B21-97D3-4B34-B2F4-ED50B8B3F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435" y="4310979"/>
            <a:ext cx="10804030" cy="2547021"/>
          </a:xfrm>
          <a:prstGeom prst="rect">
            <a:avLst/>
          </a:prstGeom>
        </p:spPr>
      </p:pic>
    </p:spTree>
    <p:extLst>
      <p:ext uri="{BB962C8B-B14F-4D97-AF65-F5344CB8AC3E}">
        <p14:creationId xmlns:p14="http://schemas.microsoft.com/office/powerpoint/2010/main" val="281629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1174E5-4291-496E-B05F-E963E5F14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122" y="1295400"/>
            <a:ext cx="10970217" cy="4724400"/>
          </a:xfrm>
          <a:prstGeom prst="rect">
            <a:avLst/>
          </a:prstGeom>
        </p:spPr>
      </p:pic>
      <p:sp>
        <p:nvSpPr>
          <p:cNvPr id="6" name="Oval 5">
            <a:extLst>
              <a:ext uri="{FF2B5EF4-FFF2-40B4-BE49-F238E27FC236}">
                <a16:creationId xmlns:a16="http://schemas.microsoft.com/office/drawing/2014/main" id="{2D93EC08-DB8B-45FC-A053-48B7D6BC2239}"/>
              </a:ext>
            </a:extLst>
          </p:cNvPr>
          <p:cNvSpPr/>
          <p:nvPr/>
        </p:nvSpPr>
        <p:spPr>
          <a:xfrm>
            <a:off x="2741612" y="4038600"/>
            <a:ext cx="7620000" cy="1143000"/>
          </a:xfrm>
          <a:prstGeom prst="ellipse">
            <a:avLst/>
          </a:prstGeom>
          <a:noFill/>
          <a:ln w="57150">
            <a:solidFill>
              <a:srgbClr val="0AB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BE99F74-0B8F-4E08-8F32-6AB6F855C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34" y="919163"/>
            <a:ext cx="11915205" cy="2776537"/>
          </a:xfrm>
          <a:prstGeom prst="rect">
            <a:avLst/>
          </a:prstGeom>
        </p:spPr>
      </p:pic>
    </p:spTree>
    <p:extLst>
      <p:ext uri="{BB962C8B-B14F-4D97-AF65-F5344CB8AC3E}">
        <p14:creationId xmlns:p14="http://schemas.microsoft.com/office/powerpoint/2010/main" val="345007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20013-A508-49AF-9B0C-E27E3962E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832" y="4684013"/>
            <a:ext cx="9808333" cy="2285584"/>
          </a:xfrm>
          <a:prstGeom prst="rect">
            <a:avLst/>
          </a:prstGeom>
        </p:spPr>
      </p:pic>
      <p:pic>
        <p:nvPicPr>
          <p:cNvPr id="5" name="Picture 4">
            <a:extLst>
              <a:ext uri="{FF2B5EF4-FFF2-40B4-BE49-F238E27FC236}">
                <a16:creationId xmlns:a16="http://schemas.microsoft.com/office/drawing/2014/main" id="{C0294694-2929-464B-A451-E5CA56940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833" y="2371725"/>
            <a:ext cx="9808333" cy="2312288"/>
          </a:xfrm>
          <a:prstGeom prst="rect">
            <a:avLst/>
          </a:prstGeom>
        </p:spPr>
      </p:pic>
      <p:pic>
        <p:nvPicPr>
          <p:cNvPr id="7" name="Picture 6">
            <a:extLst>
              <a:ext uri="{FF2B5EF4-FFF2-40B4-BE49-F238E27FC236}">
                <a16:creationId xmlns:a16="http://schemas.microsoft.com/office/drawing/2014/main" id="{5F48C84D-BC4D-4BFD-B067-2848170FE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373" y="-193480"/>
            <a:ext cx="9885791" cy="2565205"/>
          </a:xfrm>
          <a:prstGeom prst="rect">
            <a:avLst/>
          </a:prstGeom>
        </p:spPr>
      </p:pic>
      <p:sp>
        <p:nvSpPr>
          <p:cNvPr id="8" name="Rectangle: Rounded Corners 7">
            <a:extLst>
              <a:ext uri="{FF2B5EF4-FFF2-40B4-BE49-F238E27FC236}">
                <a16:creationId xmlns:a16="http://schemas.microsoft.com/office/drawing/2014/main" id="{3A11E132-D976-4A45-A2F5-A3AB3E0A78A2}"/>
              </a:ext>
            </a:extLst>
          </p:cNvPr>
          <p:cNvSpPr/>
          <p:nvPr/>
        </p:nvSpPr>
        <p:spPr>
          <a:xfrm>
            <a:off x="1426832" y="1447800"/>
            <a:ext cx="9808332" cy="923925"/>
          </a:xfrm>
          <a:prstGeom prst="roundRect">
            <a:avLst/>
          </a:prstGeom>
          <a:noFill/>
          <a:ln w="7620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CDC025C-1A3A-43DE-AC9F-6093258401F3}"/>
              </a:ext>
            </a:extLst>
          </p:cNvPr>
          <p:cNvSpPr/>
          <p:nvPr/>
        </p:nvSpPr>
        <p:spPr>
          <a:xfrm>
            <a:off x="1388102" y="3565969"/>
            <a:ext cx="9808332" cy="923925"/>
          </a:xfrm>
          <a:prstGeom prst="roundRect">
            <a:avLst/>
          </a:prstGeom>
          <a:noFill/>
          <a:ln w="7620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85A8F53-B6C7-4D76-8F26-A77D6AAD0D71}"/>
              </a:ext>
            </a:extLst>
          </p:cNvPr>
          <p:cNvSpPr/>
          <p:nvPr/>
        </p:nvSpPr>
        <p:spPr>
          <a:xfrm>
            <a:off x="1424614" y="5800039"/>
            <a:ext cx="9808332" cy="923925"/>
          </a:xfrm>
          <a:prstGeom prst="roundRect">
            <a:avLst/>
          </a:prstGeom>
          <a:noFill/>
          <a:ln w="7620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CB39B5F-162E-40B9-959F-9456A559E297}"/>
              </a:ext>
            </a:extLst>
          </p:cNvPr>
          <p:cNvSpPr txBox="1"/>
          <p:nvPr/>
        </p:nvSpPr>
        <p:spPr>
          <a:xfrm>
            <a:off x="11293402" y="1817728"/>
            <a:ext cx="947695" cy="369332"/>
          </a:xfrm>
          <a:prstGeom prst="rect">
            <a:avLst/>
          </a:prstGeom>
          <a:noFill/>
        </p:spPr>
        <p:txBody>
          <a:bodyPr wrap="none" rtlCol="0">
            <a:spAutoFit/>
          </a:bodyPr>
          <a:lstStyle/>
          <a:p>
            <a:r>
              <a:rPr lang="en-US" dirty="0"/>
              <a:t>original</a:t>
            </a:r>
          </a:p>
        </p:txBody>
      </p:sp>
      <p:sp>
        <p:nvSpPr>
          <p:cNvPr id="12" name="TextBox 11">
            <a:extLst>
              <a:ext uri="{FF2B5EF4-FFF2-40B4-BE49-F238E27FC236}">
                <a16:creationId xmlns:a16="http://schemas.microsoft.com/office/drawing/2014/main" id="{A99DCAE4-A090-4CEE-AEA8-92A5C8077C44}"/>
              </a:ext>
            </a:extLst>
          </p:cNvPr>
          <p:cNvSpPr txBox="1"/>
          <p:nvPr/>
        </p:nvSpPr>
        <p:spPr>
          <a:xfrm>
            <a:off x="11273894" y="3998276"/>
            <a:ext cx="873957" cy="369332"/>
          </a:xfrm>
          <a:prstGeom prst="rect">
            <a:avLst/>
          </a:prstGeom>
          <a:noFill/>
        </p:spPr>
        <p:txBody>
          <a:bodyPr wrap="none" rtlCol="0">
            <a:spAutoFit/>
          </a:bodyPr>
          <a:lstStyle/>
          <a:p>
            <a:r>
              <a:rPr lang="en-US" dirty="0"/>
              <a:t>60,000</a:t>
            </a:r>
          </a:p>
        </p:txBody>
      </p:sp>
      <p:sp>
        <p:nvSpPr>
          <p:cNvPr id="13" name="TextBox 12">
            <a:extLst>
              <a:ext uri="{FF2B5EF4-FFF2-40B4-BE49-F238E27FC236}">
                <a16:creationId xmlns:a16="http://schemas.microsoft.com/office/drawing/2014/main" id="{F3FCBB85-7F90-42C8-A8EB-EBB076CBDB0D}"/>
              </a:ext>
            </a:extLst>
          </p:cNvPr>
          <p:cNvSpPr txBox="1"/>
          <p:nvPr/>
        </p:nvSpPr>
        <p:spPr>
          <a:xfrm>
            <a:off x="11232946" y="5994158"/>
            <a:ext cx="986167" cy="646331"/>
          </a:xfrm>
          <a:prstGeom prst="rect">
            <a:avLst/>
          </a:prstGeom>
          <a:noFill/>
        </p:spPr>
        <p:txBody>
          <a:bodyPr wrap="none" rtlCol="0">
            <a:spAutoFit/>
          </a:bodyPr>
          <a:lstStyle/>
          <a:p>
            <a:r>
              <a:rPr lang="en-US" dirty="0"/>
              <a:t>Married</a:t>
            </a:r>
          </a:p>
          <a:p>
            <a:endParaRPr lang="en-US" dirty="0"/>
          </a:p>
        </p:txBody>
      </p:sp>
    </p:spTree>
    <p:extLst>
      <p:ext uri="{BB962C8B-B14F-4D97-AF65-F5344CB8AC3E}">
        <p14:creationId xmlns:p14="http://schemas.microsoft.com/office/powerpoint/2010/main" val="13665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AD92-681E-44E4-9B95-CD7CC65CBDB6}"/>
              </a:ext>
            </a:extLst>
          </p:cNvPr>
          <p:cNvSpPr>
            <a:spLocks noGrp="1"/>
          </p:cNvSpPr>
          <p:nvPr>
            <p:ph type="title"/>
          </p:nvPr>
        </p:nvSpPr>
        <p:spPr/>
        <p:txBody>
          <a:bodyPr/>
          <a:lstStyle/>
          <a:p>
            <a:r>
              <a:rPr lang="en-US" dirty="0"/>
              <a:t>Administrator Access</a:t>
            </a:r>
          </a:p>
        </p:txBody>
      </p:sp>
      <p:sp>
        <p:nvSpPr>
          <p:cNvPr id="3" name="Text Placeholder 2">
            <a:extLst>
              <a:ext uri="{FF2B5EF4-FFF2-40B4-BE49-F238E27FC236}">
                <a16:creationId xmlns:a16="http://schemas.microsoft.com/office/drawing/2014/main" id="{FF05AD85-44A8-46CA-914F-1DEC1ECF53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3469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D1A9-00C2-4135-AABA-167FB0FF3ADC}"/>
              </a:ext>
            </a:extLst>
          </p:cNvPr>
          <p:cNvSpPr>
            <a:spLocks noGrp="1"/>
          </p:cNvSpPr>
          <p:nvPr>
            <p:ph type="title"/>
          </p:nvPr>
        </p:nvSpPr>
        <p:spPr>
          <a:xfrm>
            <a:off x="74612" y="98044"/>
            <a:ext cx="9829798" cy="568452"/>
          </a:xfrm>
        </p:spPr>
        <p:txBody>
          <a:bodyPr>
            <a:normAutofit fontScale="90000"/>
          </a:bodyPr>
          <a:lstStyle/>
          <a:p>
            <a:r>
              <a:rPr lang="en-US" dirty="0"/>
              <a:t>Marquette University</a:t>
            </a:r>
          </a:p>
        </p:txBody>
      </p:sp>
      <p:sp>
        <p:nvSpPr>
          <p:cNvPr id="4" name="Content Placeholder 3">
            <a:extLst>
              <a:ext uri="{FF2B5EF4-FFF2-40B4-BE49-F238E27FC236}">
                <a16:creationId xmlns:a16="http://schemas.microsoft.com/office/drawing/2014/main" id="{3CE9B062-42FD-487F-B237-8F9BC3ADFD37}"/>
              </a:ext>
            </a:extLst>
          </p:cNvPr>
          <p:cNvSpPr>
            <a:spLocks noGrp="1"/>
          </p:cNvSpPr>
          <p:nvPr>
            <p:ph sz="half" idx="1"/>
          </p:nvPr>
        </p:nvSpPr>
        <p:spPr>
          <a:xfrm>
            <a:off x="1065212" y="679196"/>
            <a:ext cx="4800600" cy="4187952"/>
          </a:xfrm>
        </p:spPr>
        <p:txBody>
          <a:bodyPr/>
          <a:lstStyle/>
          <a:p>
            <a:r>
              <a:rPr lang="en-US" dirty="0"/>
              <a:t>PeopleSoft 9.0</a:t>
            </a:r>
          </a:p>
          <a:p>
            <a:r>
              <a:rPr lang="en-US" dirty="0" err="1"/>
              <a:t>PeopleTools</a:t>
            </a:r>
            <a:r>
              <a:rPr lang="en-US" dirty="0"/>
              <a:t> 8.55.15</a:t>
            </a:r>
          </a:p>
        </p:txBody>
      </p:sp>
      <p:sp>
        <p:nvSpPr>
          <p:cNvPr id="5" name="Content Placeholder 4">
            <a:extLst>
              <a:ext uri="{FF2B5EF4-FFF2-40B4-BE49-F238E27FC236}">
                <a16:creationId xmlns:a16="http://schemas.microsoft.com/office/drawing/2014/main" id="{1F3371CA-FB60-4EC6-8D43-D1DF0C5E2CB5}"/>
              </a:ext>
            </a:extLst>
          </p:cNvPr>
          <p:cNvSpPr>
            <a:spLocks noGrp="1"/>
          </p:cNvSpPr>
          <p:nvPr>
            <p:ph sz="half" idx="2"/>
          </p:nvPr>
        </p:nvSpPr>
        <p:spPr>
          <a:xfrm>
            <a:off x="7237412" y="650748"/>
            <a:ext cx="4800601" cy="4187952"/>
          </a:xfrm>
        </p:spPr>
        <p:txBody>
          <a:bodyPr/>
          <a:lstStyle/>
          <a:p>
            <a:r>
              <a:rPr lang="en-US" dirty="0"/>
              <a:t>12000+  students</a:t>
            </a:r>
          </a:p>
          <a:p>
            <a:r>
              <a:rPr lang="en-US" dirty="0"/>
              <a:t>5 Careers</a:t>
            </a:r>
          </a:p>
        </p:txBody>
      </p:sp>
    </p:spTree>
    <p:extLst>
      <p:ext uri="{BB962C8B-B14F-4D97-AF65-F5344CB8AC3E}">
        <p14:creationId xmlns:p14="http://schemas.microsoft.com/office/powerpoint/2010/main" val="126713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ABF103-6451-4E19-A170-2C9646850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612" y="363418"/>
            <a:ext cx="9372599" cy="6402287"/>
          </a:xfrm>
          <a:prstGeom prst="rect">
            <a:avLst/>
          </a:prstGeom>
          <a:ln w="38100">
            <a:solidFill>
              <a:srgbClr val="F0932C"/>
            </a:solidFill>
          </a:ln>
        </p:spPr>
      </p:pic>
      <p:pic>
        <p:nvPicPr>
          <p:cNvPr id="7" name="Picture 6">
            <a:extLst>
              <a:ext uri="{FF2B5EF4-FFF2-40B4-BE49-F238E27FC236}">
                <a16:creationId xmlns:a16="http://schemas.microsoft.com/office/drawing/2014/main" id="{F3C32CE4-05AD-4D96-A2B3-F74BFFB63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12" y="2514600"/>
            <a:ext cx="11261646" cy="1519237"/>
          </a:xfrm>
          <a:prstGeom prst="rect">
            <a:avLst/>
          </a:prstGeom>
        </p:spPr>
      </p:pic>
      <p:sp>
        <p:nvSpPr>
          <p:cNvPr id="8" name="Speech Bubble: Rectangle 7">
            <a:extLst>
              <a:ext uri="{FF2B5EF4-FFF2-40B4-BE49-F238E27FC236}">
                <a16:creationId xmlns:a16="http://schemas.microsoft.com/office/drawing/2014/main" id="{DFB60BB8-8686-4050-852C-B85FF32971DD}"/>
              </a:ext>
            </a:extLst>
          </p:cNvPr>
          <p:cNvSpPr/>
          <p:nvPr/>
        </p:nvSpPr>
        <p:spPr>
          <a:xfrm>
            <a:off x="455612" y="2514600"/>
            <a:ext cx="11277600" cy="1524000"/>
          </a:xfrm>
          <a:prstGeom prst="wedgeRectCallout">
            <a:avLst>
              <a:gd name="adj1" fmla="val -30799"/>
              <a:gd name="adj2" fmla="val 188750"/>
            </a:avLst>
          </a:prstGeom>
          <a:noFill/>
          <a:ln w="7620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36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B4908-7F84-4D5B-B0A6-2DFBCD315868}"/>
              </a:ext>
            </a:extLst>
          </p:cNvPr>
          <p:cNvSpPr>
            <a:spLocks noGrp="1"/>
          </p:cNvSpPr>
          <p:nvPr>
            <p:ph type="title"/>
          </p:nvPr>
        </p:nvSpPr>
        <p:spPr/>
        <p:txBody>
          <a:bodyPr/>
          <a:lstStyle/>
          <a:p>
            <a:r>
              <a:rPr lang="en-US" dirty="0"/>
              <a:t>Hide access</a:t>
            </a:r>
          </a:p>
        </p:txBody>
      </p:sp>
      <p:pic>
        <p:nvPicPr>
          <p:cNvPr id="6" name="Content Placeholder 5">
            <a:extLst>
              <a:ext uri="{FF2B5EF4-FFF2-40B4-BE49-F238E27FC236}">
                <a16:creationId xmlns:a16="http://schemas.microsoft.com/office/drawing/2014/main" id="{453D26BB-DB42-42D0-93B3-57E5A8CF2FD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1113" y="2514600"/>
            <a:ext cx="6126975" cy="2570837"/>
          </a:xfrm>
          <a:prstGeom prst="rect">
            <a:avLst/>
          </a:prstGeom>
        </p:spPr>
      </p:pic>
      <p:sp>
        <p:nvSpPr>
          <p:cNvPr id="7" name="Content Placeholder 6">
            <a:extLst>
              <a:ext uri="{FF2B5EF4-FFF2-40B4-BE49-F238E27FC236}">
                <a16:creationId xmlns:a16="http://schemas.microsoft.com/office/drawing/2014/main" id="{0577083A-CB2D-4A4B-9029-885C5EBBB81F}"/>
              </a:ext>
            </a:extLst>
          </p:cNvPr>
          <p:cNvSpPr>
            <a:spLocks noGrp="1"/>
          </p:cNvSpPr>
          <p:nvPr>
            <p:ph sz="half" idx="2"/>
          </p:nvPr>
        </p:nvSpPr>
        <p:spPr/>
        <p:txBody>
          <a:bodyPr/>
          <a:lstStyle/>
          <a:p>
            <a:r>
              <a:rPr lang="en-US" dirty="0"/>
              <a:t>Turns of link in self-service for student</a:t>
            </a:r>
          </a:p>
          <a:p>
            <a:r>
              <a:rPr lang="en-US" dirty="0"/>
              <a:t>If it is broken for someone</a:t>
            </a:r>
          </a:p>
          <a:p>
            <a:r>
              <a:rPr lang="en-US" dirty="0"/>
              <a:t>If someone is annoying</a:t>
            </a:r>
          </a:p>
          <a:p>
            <a:r>
              <a:rPr lang="en-US" dirty="0"/>
              <a:t>Link is also off when process is running</a:t>
            </a:r>
          </a:p>
          <a:p>
            <a:endParaRPr lang="en-US" dirty="0"/>
          </a:p>
        </p:txBody>
      </p:sp>
    </p:spTree>
    <p:extLst>
      <p:ext uri="{BB962C8B-B14F-4D97-AF65-F5344CB8AC3E}">
        <p14:creationId xmlns:p14="http://schemas.microsoft.com/office/powerpoint/2010/main" val="65591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5176-9A78-4C57-8BD7-40817BF08736}"/>
              </a:ext>
            </a:extLst>
          </p:cNvPr>
          <p:cNvSpPr>
            <a:spLocks noGrp="1"/>
          </p:cNvSpPr>
          <p:nvPr>
            <p:ph type="title"/>
          </p:nvPr>
        </p:nvSpPr>
        <p:spPr/>
        <p:txBody>
          <a:bodyPr/>
          <a:lstStyle/>
          <a:p>
            <a:r>
              <a:rPr lang="en-US" dirty="0"/>
              <a:t>Disclosures</a:t>
            </a:r>
          </a:p>
        </p:txBody>
      </p:sp>
      <p:sp>
        <p:nvSpPr>
          <p:cNvPr id="3" name="Text Placeholder 2">
            <a:extLst>
              <a:ext uri="{FF2B5EF4-FFF2-40B4-BE49-F238E27FC236}">
                <a16:creationId xmlns:a16="http://schemas.microsoft.com/office/drawing/2014/main" id="{5F70E14F-DBFF-4F05-A44B-4A9FA56FD4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16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CA9B-7389-4139-9C1A-241A40946793}"/>
              </a:ext>
            </a:extLst>
          </p:cNvPr>
          <p:cNvSpPr>
            <a:spLocks noGrp="1"/>
          </p:cNvSpPr>
          <p:nvPr>
            <p:ph type="title"/>
          </p:nvPr>
        </p:nvSpPr>
        <p:spPr/>
        <p:txBody>
          <a:bodyPr/>
          <a:lstStyle/>
          <a:p>
            <a:r>
              <a:rPr lang="en-US" dirty="0"/>
              <a:t>Exit Counseling</a:t>
            </a:r>
          </a:p>
        </p:txBody>
      </p:sp>
      <p:sp>
        <p:nvSpPr>
          <p:cNvPr id="3" name="Content Placeholder 2">
            <a:extLst>
              <a:ext uri="{FF2B5EF4-FFF2-40B4-BE49-F238E27FC236}">
                <a16:creationId xmlns:a16="http://schemas.microsoft.com/office/drawing/2014/main" id="{6D715F60-3DB3-4170-B6F3-A871C564F657}"/>
              </a:ext>
            </a:extLst>
          </p:cNvPr>
          <p:cNvSpPr>
            <a:spLocks noGrp="1"/>
          </p:cNvSpPr>
          <p:nvPr>
            <p:ph idx="1"/>
          </p:nvPr>
        </p:nvSpPr>
        <p:spPr/>
        <p:txBody>
          <a:bodyPr/>
          <a:lstStyle/>
          <a:p>
            <a:r>
              <a:rPr lang="en-US" dirty="0"/>
              <a:t>Inform the student borrower of the average anticipated monthly repayment amount based on the student borrower's indebtedness</a:t>
            </a:r>
          </a:p>
          <a:p>
            <a:r>
              <a:rPr lang="en-US" dirty="0"/>
              <a:t>Review for the student borrower available repayment plan options including the standard repayment, extended repayment, graduated repayment, income-contingent repayment, and income-based repayment plans, including a description of the different features of each plan and sample information showing the average anticipated monthly payments, and the difference in interest paid and total payments under each plan</a:t>
            </a:r>
          </a:p>
        </p:txBody>
      </p:sp>
      <p:pic>
        <p:nvPicPr>
          <p:cNvPr id="5" name="Picture 4">
            <a:extLst>
              <a:ext uri="{FF2B5EF4-FFF2-40B4-BE49-F238E27FC236}">
                <a16:creationId xmlns:a16="http://schemas.microsoft.com/office/drawing/2014/main" id="{9B637714-AFB7-46B4-B89D-92323DFF1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012" y="0"/>
            <a:ext cx="10177796" cy="6858000"/>
          </a:xfrm>
          <a:prstGeom prst="rect">
            <a:avLst/>
          </a:prstGeom>
        </p:spPr>
      </p:pic>
    </p:spTree>
    <p:extLst>
      <p:ext uri="{BB962C8B-B14F-4D97-AF65-F5344CB8AC3E}">
        <p14:creationId xmlns:p14="http://schemas.microsoft.com/office/powerpoint/2010/main" val="62076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4913-5634-4ED8-9828-14AD0BA8B487}"/>
              </a:ext>
            </a:extLst>
          </p:cNvPr>
          <p:cNvSpPr>
            <a:spLocks noGrp="1"/>
          </p:cNvSpPr>
          <p:nvPr>
            <p:ph type="title"/>
          </p:nvPr>
        </p:nvSpPr>
        <p:spPr>
          <a:xfrm>
            <a:off x="1141412" y="152400"/>
            <a:ext cx="9829799" cy="609600"/>
          </a:xfrm>
        </p:spPr>
        <p:txBody>
          <a:bodyPr/>
          <a:lstStyle/>
          <a:p>
            <a:r>
              <a:rPr lang="en-US" dirty="0"/>
              <a:t>WI Act 284 Disclosure</a:t>
            </a:r>
          </a:p>
        </p:txBody>
      </p:sp>
      <p:pic>
        <p:nvPicPr>
          <p:cNvPr id="12" name="Picture 11">
            <a:extLst>
              <a:ext uri="{FF2B5EF4-FFF2-40B4-BE49-F238E27FC236}">
                <a16:creationId xmlns:a16="http://schemas.microsoft.com/office/drawing/2014/main" id="{5DE1199C-8757-44E7-8898-7BE6B1256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2" y="762000"/>
            <a:ext cx="7546582" cy="5699125"/>
          </a:xfrm>
          <a:prstGeom prst="rect">
            <a:avLst/>
          </a:prstGeom>
          <a:ln w="38100">
            <a:solidFill>
              <a:srgbClr val="F0932C"/>
            </a:solidFill>
          </a:ln>
        </p:spPr>
      </p:pic>
      <p:pic>
        <p:nvPicPr>
          <p:cNvPr id="6" name="Picture 5">
            <a:extLst>
              <a:ext uri="{FF2B5EF4-FFF2-40B4-BE49-F238E27FC236}">
                <a16:creationId xmlns:a16="http://schemas.microsoft.com/office/drawing/2014/main" id="{27342ED8-051F-4D75-A2E0-9DE902639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223" y="663575"/>
            <a:ext cx="6267450" cy="5972175"/>
          </a:xfrm>
          <a:prstGeom prst="rect">
            <a:avLst/>
          </a:prstGeom>
          <a:ln w="57150">
            <a:solidFill>
              <a:srgbClr val="F0932C"/>
            </a:solidFill>
          </a:ln>
        </p:spPr>
      </p:pic>
    </p:spTree>
    <p:extLst>
      <p:ext uri="{BB962C8B-B14F-4D97-AF65-F5344CB8AC3E}">
        <p14:creationId xmlns:p14="http://schemas.microsoft.com/office/powerpoint/2010/main" val="41362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4913-5634-4ED8-9828-14AD0BA8B487}"/>
              </a:ext>
            </a:extLst>
          </p:cNvPr>
          <p:cNvSpPr>
            <a:spLocks noGrp="1"/>
          </p:cNvSpPr>
          <p:nvPr>
            <p:ph type="title"/>
          </p:nvPr>
        </p:nvSpPr>
        <p:spPr>
          <a:xfrm>
            <a:off x="1141412" y="152400"/>
            <a:ext cx="9829799" cy="609600"/>
          </a:xfrm>
        </p:spPr>
        <p:txBody>
          <a:bodyPr/>
          <a:lstStyle/>
          <a:p>
            <a:r>
              <a:rPr lang="en-US" dirty="0"/>
              <a:t>WI Act 284 Disclosure</a:t>
            </a:r>
          </a:p>
        </p:txBody>
      </p:sp>
      <p:pic>
        <p:nvPicPr>
          <p:cNvPr id="10" name="Content Placeholder 9">
            <a:extLst>
              <a:ext uri="{FF2B5EF4-FFF2-40B4-BE49-F238E27FC236}">
                <a16:creationId xmlns:a16="http://schemas.microsoft.com/office/drawing/2014/main" id="{EE5993FD-AD37-4DD0-9E59-D0749AB38B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9212" y="762000"/>
            <a:ext cx="8153400" cy="5772692"/>
          </a:xfrm>
          <a:ln w="38100">
            <a:solidFill>
              <a:srgbClr val="F0932C"/>
            </a:solidFill>
          </a:ln>
        </p:spPr>
      </p:pic>
      <p:pic>
        <p:nvPicPr>
          <p:cNvPr id="4" name="Picture 3">
            <a:extLst>
              <a:ext uri="{FF2B5EF4-FFF2-40B4-BE49-F238E27FC236}">
                <a16:creationId xmlns:a16="http://schemas.microsoft.com/office/drawing/2014/main" id="{F2A51BD1-72F0-4119-B532-DC5DF1E37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012" y="1486370"/>
            <a:ext cx="5831138" cy="2423642"/>
          </a:xfrm>
          <a:prstGeom prst="rect">
            <a:avLst/>
          </a:prstGeom>
        </p:spPr>
      </p:pic>
      <p:sp>
        <p:nvSpPr>
          <p:cNvPr id="5" name="Speech Bubble: Rectangle 4">
            <a:extLst>
              <a:ext uri="{FF2B5EF4-FFF2-40B4-BE49-F238E27FC236}">
                <a16:creationId xmlns:a16="http://schemas.microsoft.com/office/drawing/2014/main" id="{631DFFA5-BD01-422F-A115-E6C4A3655322}"/>
              </a:ext>
            </a:extLst>
          </p:cNvPr>
          <p:cNvSpPr/>
          <p:nvPr/>
        </p:nvSpPr>
        <p:spPr>
          <a:xfrm>
            <a:off x="4799012" y="1371600"/>
            <a:ext cx="5715000" cy="2514600"/>
          </a:xfrm>
          <a:prstGeom prst="wedgeRectCallout">
            <a:avLst>
              <a:gd name="adj1" fmla="val 23167"/>
              <a:gd name="adj2" fmla="val 64773"/>
            </a:avLst>
          </a:prstGeom>
          <a:noFill/>
          <a:ln w="7620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69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4913-5634-4ED8-9828-14AD0BA8B487}"/>
              </a:ext>
            </a:extLst>
          </p:cNvPr>
          <p:cNvSpPr>
            <a:spLocks noGrp="1"/>
          </p:cNvSpPr>
          <p:nvPr>
            <p:ph type="title"/>
          </p:nvPr>
        </p:nvSpPr>
        <p:spPr>
          <a:xfrm>
            <a:off x="1141412" y="152400"/>
            <a:ext cx="9829799" cy="609600"/>
          </a:xfrm>
        </p:spPr>
        <p:txBody>
          <a:bodyPr/>
          <a:lstStyle/>
          <a:p>
            <a:r>
              <a:rPr lang="en-US" dirty="0"/>
              <a:t>WI Act 284 Disclosure</a:t>
            </a:r>
          </a:p>
        </p:txBody>
      </p:sp>
      <p:pic>
        <p:nvPicPr>
          <p:cNvPr id="10" name="Content Placeholder 9">
            <a:extLst>
              <a:ext uri="{FF2B5EF4-FFF2-40B4-BE49-F238E27FC236}">
                <a16:creationId xmlns:a16="http://schemas.microsoft.com/office/drawing/2014/main" id="{EE5993FD-AD37-4DD0-9E59-D0749AB38B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9212" y="762000"/>
            <a:ext cx="8153400" cy="5772692"/>
          </a:xfrm>
          <a:ln w="38100">
            <a:solidFill>
              <a:srgbClr val="F0932C"/>
            </a:solidFill>
          </a:ln>
        </p:spPr>
      </p:pic>
      <p:pic>
        <p:nvPicPr>
          <p:cNvPr id="6" name="Picture 5">
            <a:extLst>
              <a:ext uri="{FF2B5EF4-FFF2-40B4-BE49-F238E27FC236}">
                <a16:creationId xmlns:a16="http://schemas.microsoft.com/office/drawing/2014/main" id="{A28102F8-2D37-433A-B8CD-DE5E06200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371600"/>
            <a:ext cx="11920728" cy="2701071"/>
          </a:xfrm>
          <a:prstGeom prst="rect">
            <a:avLst/>
          </a:prstGeom>
        </p:spPr>
      </p:pic>
    </p:spTree>
    <p:extLst>
      <p:ext uri="{BB962C8B-B14F-4D97-AF65-F5344CB8AC3E}">
        <p14:creationId xmlns:p14="http://schemas.microsoft.com/office/powerpoint/2010/main" val="63564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39B2-E53B-4CE7-B73A-F19F1FB4A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12" y="381000"/>
            <a:ext cx="9206103" cy="2085975"/>
          </a:xfrm>
          <a:prstGeom prst="rect">
            <a:avLst/>
          </a:prstGeom>
        </p:spPr>
      </p:pic>
      <p:sp>
        <p:nvSpPr>
          <p:cNvPr id="12" name="Explosion: 14 Points 11">
            <a:extLst>
              <a:ext uri="{FF2B5EF4-FFF2-40B4-BE49-F238E27FC236}">
                <a16:creationId xmlns:a16="http://schemas.microsoft.com/office/drawing/2014/main" id="{1D0587A6-B634-4FFD-9D7E-B7E86181E6BC}"/>
              </a:ext>
            </a:extLst>
          </p:cNvPr>
          <p:cNvSpPr/>
          <p:nvPr/>
        </p:nvSpPr>
        <p:spPr>
          <a:xfrm>
            <a:off x="697859" y="-197625"/>
            <a:ext cx="4572000" cy="3125973"/>
          </a:xfrm>
          <a:prstGeom prst="irregularSeal2">
            <a:avLst/>
          </a:prstGeom>
          <a:noFill/>
          <a:ln w="7620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211272-FAD8-4197-88FF-EA5418F1B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572" y="2690432"/>
            <a:ext cx="4314825" cy="2309014"/>
          </a:xfrm>
          <a:prstGeom prst="rect">
            <a:avLst/>
          </a:prstGeom>
        </p:spPr>
      </p:pic>
      <p:pic>
        <p:nvPicPr>
          <p:cNvPr id="7" name="Picture 6">
            <a:extLst>
              <a:ext uri="{FF2B5EF4-FFF2-40B4-BE49-F238E27FC236}">
                <a16:creationId xmlns:a16="http://schemas.microsoft.com/office/drawing/2014/main" id="{703BF04B-7313-42FB-864B-B5AC341B3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9859" y="1331522"/>
            <a:ext cx="4466127" cy="2389982"/>
          </a:xfrm>
          <a:prstGeom prst="rect">
            <a:avLst/>
          </a:prstGeom>
        </p:spPr>
      </p:pic>
      <p:pic>
        <p:nvPicPr>
          <p:cNvPr id="9" name="Picture 8">
            <a:extLst>
              <a:ext uri="{FF2B5EF4-FFF2-40B4-BE49-F238E27FC236}">
                <a16:creationId xmlns:a16="http://schemas.microsoft.com/office/drawing/2014/main" id="{F237D9DA-3D6D-45DA-8CDB-B17F02029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210" y="3498870"/>
            <a:ext cx="4450735" cy="2346311"/>
          </a:xfrm>
          <a:prstGeom prst="rect">
            <a:avLst/>
          </a:prstGeom>
        </p:spPr>
      </p:pic>
      <p:pic>
        <p:nvPicPr>
          <p:cNvPr id="11" name="Picture 10">
            <a:extLst>
              <a:ext uri="{FF2B5EF4-FFF2-40B4-BE49-F238E27FC236}">
                <a16:creationId xmlns:a16="http://schemas.microsoft.com/office/drawing/2014/main" id="{8E4D2710-7BC9-407A-A1A8-A0DB9714B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5385" y="4547389"/>
            <a:ext cx="4409023" cy="2310611"/>
          </a:xfrm>
          <a:prstGeom prst="rect">
            <a:avLst/>
          </a:prstGeom>
        </p:spPr>
      </p:pic>
    </p:spTree>
    <p:extLst>
      <p:ext uri="{BB962C8B-B14F-4D97-AF65-F5344CB8AC3E}">
        <p14:creationId xmlns:p14="http://schemas.microsoft.com/office/powerpoint/2010/main" val="205561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2B0D-3DD7-452C-A01D-66D885F0D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0" y="38100"/>
            <a:ext cx="9144794" cy="2072083"/>
          </a:xfrm>
          <a:prstGeom prst="rect">
            <a:avLst/>
          </a:prstGeom>
        </p:spPr>
      </p:pic>
      <p:sp>
        <p:nvSpPr>
          <p:cNvPr id="5" name="Rectangle 4">
            <a:extLst>
              <a:ext uri="{FF2B5EF4-FFF2-40B4-BE49-F238E27FC236}">
                <a16:creationId xmlns:a16="http://schemas.microsoft.com/office/drawing/2014/main" id="{4E407DE6-9212-4C7F-8E68-79C345F9B976}"/>
              </a:ext>
            </a:extLst>
          </p:cNvPr>
          <p:cNvSpPr/>
          <p:nvPr/>
        </p:nvSpPr>
        <p:spPr>
          <a:xfrm>
            <a:off x="6598311" y="138508"/>
            <a:ext cx="6400800" cy="6771084"/>
          </a:xfrm>
          <a:prstGeom prst="rect">
            <a:avLst/>
          </a:prstGeom>
        </p:spPr>
        <p:txBody>
          <a:bodyPr wrap="square">
            <a:spAutoFit/>
          </a:bodyPr>
          <a:lstStyle/>
          <a:p>
            <a:r>
              <a:rPr lang="en-US" sz="1400" dirty="0"/>
              <a:t>SELECT A.EMPLID</a:t>
            </a:r>
          </a:p>
          <a:p>
            <a:r>
              <a:rPr lang="en-US" sz="1400" dirty="0"/>
              <a:t>, A.NSLDS_AGGR_SUBSDZD</a:t>
            </a:r>
          </a:p>
          <a:p>
            <a:r>
              <a:rPr lang="en-US" sz="1400" dirty="0"/>
              <a:t>, A.SFA_NSLDS_LN_ELIG</a:t>
            </a:r>
          </a:p>
          <a:p>
            <a:r>
              <a:rPr lang="en-US" sz="1400" dirty="0"/>
              <a:t>, A.SFA_LIFETIME_ELIG</a:t>
            </a:r>
          </a:p>
          <a:p>
            <a:r>
              <a:rPr lang="en-US" sz="1400" dirty="0"/>
              <a:t>, D.SSR_PROG_LENGTH</a:t>
            </a:r>
          </a:p>
          <a:p>
            <a:r>
              <a:rPr lang="en-US" sz="1400" dirty="0"/>
              <a:t>,  D.SSR_PROG_LENGTH*1.5 </a:t>
            </a:r>
          </a:p>
          <a:p>
            <a:r>
              <a:rPr lang="en-US" sz="1400" dirty="0"/>
              <a:t>  FROM PS_NSLDS_FAT_AGGR A</a:t>
            </a:r>
          </a:p>
          <a:p>
            <a:r>
              <a:rPr lang="en-US" sz="1400" dirty="0"/>
              <a:t>, PS_STUDENT_AID B</a:t>
            </a:r>
          </a:p>
          <a:p>
            <a:r>
              <a:rPr lang="en-US" sz="1400" dirty="0"/>
              <a:t>, PS_MU_FA_MINFAT_VW C</a:t>
            </a:r>
          </a:p>
          <a:p>
            <a:r>
              <a:rPr lang="en-US" sz="1400" dirty="0"/>
              <a:t>, PS_ACAD_PLAN_TBL D </a:t>
            </a:r>
          </a:p>
          <a:p>
            <a:r>
              <a:rPr lang="en-US" sz="1400" dirty="0"/>
              <a:t>  WHERE ( A.EFFDT = </a:t>
            </a:r>
          </a:p>
          <a:p>
            <a:r>
              <a:rPr lang="en-US" sz="1400" dirty="0"/>
              <a:t>        (SELECT MAX(A_ED.EFFDT) FROM PS_NSLDS_FAT_AGGR A_ED </a:t>
            </a:r>
          </a:p>
          <a:p>
            <a:r>
              <a:rPr lang="en-US" sz="1400" dirty="0"/>
              <a:t>        WHERE A.EMPLID = A_ED.EMPLID </a:t>
            </a:r>
          </a:p>
          <a:p>
            <a:r>
              <a:rPr lang="en-US" sz="1400" dirty="0"/>
              <a:t>          AND A_ED.EFFDT &lt;= SYSDATE) </a:t>
            </a:r>
          </a:p>
          <a:p>
            <a:r>
              <a:rPr lang="en-US" sz="1400" dirty="0"/>
              <a:t>    AND A.EFFSEQ = </a:t>
            </a:r>
          </a:p>
          <a:p>
            <a:r>
              <a:rPr lang="en-US" sz="1400" dirty="0"/>
              <a:t>        (SELECT MAX(A_ES.EFFSEQ) FROM PS_NSLDS_FAT_AGGR A_ES </a:t>
            </a:r>
          </a:p>
          <a:p>
            <a:r>
              <a:rPr lang="en-US" sz="1400" dirty="0"/>
              <a:t>        WHERE A.EMPLID = A_ES.EMPLID </a:t>
            </a:r>
          </a:p>
          <a:p>
            <a:r>
              <a:rPr lang="en-US" sz="1400" dirty="0"/>
              <a:t>          AND A.EFFDT = A_ES.EFFDT) </a:t>
            </a:r>
          </a:p>
          <a:p>
            <a:r>
              <a:rPr lang="en-US" sz="1400" dirty="0"/>
              <a:t>     AND A.EMPLID = B.EMPLID </a:t>
            </a:r>
          </a:p>
          <a:p>
            <a:r>
              <a:rPr lang="en-US" sz="1400" dirty="0"/>
              <a:t>     AND B.EMPLID = :1 </a:t>
            </a:r>
          </a:p>
          <a:p>
            <a:r>
              <a:rPr lang="en-US" sz="1400" dirty="0"/>
              <a:t>     AND B.AID_YEAR = :2 </a:t>
            </a:r>
          </a:p>
          <a:p>
            <a:r>
              <a:rPr lang="en-US" sz="1400" dirty="0"/>
              <a:t>     AND A.EMPLID = C.EMPLID </a:t>
            </a:r>
          </a:p>
          <a:p>
            <a:r>
              <a:rPr lang="en-US" sz="1400" dirty="0"/>
              <a:t>     AND C.EFF_STATUS = 'A' </a:t>
            </a:r>
          </a:p>
          <a:p>
            <a:r>
              <a:rPr lang="en-US" sz="1400" dirty="0"/>
              <a:t>     AND C.AID_YEAR = B.AID_YEAR </a:t>
            </a:r>
          </a:p>
          <a:p>
            <a:r>
              <a:rPr lang="en-US" sz="1400" dirty="0"/>
              <a:t>     AND C.INSTITUTION = D.INSTITUTION </a:t>
            </a:r>
          </a:p>
          <a:p>
            <a:r>
              <a:rPr lang="en-US" sz="1400" dirty="0"/>
              <a:t>     AND D.ACAD_PLAN = C.ACAD_PLAN </a:t>
            </a:r>
          </a:p>
          <a:p>
            <a:r>
              <a:rPr lang="en-US" sz="1400" dirty="0"/>
              <a:t>     AND D.EFFDT = </a:t>
            </a:r>
          </a:p>
          <a:p>
            <a:r>
              <a:rPr lang="en-US" sz="1400" dirty="0"/>
              <a:t>        (SELECT MAX(D_ED.EFFDT) FROM PS_ACAD_PLAN_TBL D_ED </a:t>
            </a:r>
          </a:p>
          <a:p>
            <a:r>
              <a:rPr lang="en-US" sz="1400" dirty="0"/>
              <a:t>        WHERE D.INSTITUTION = D_ED.INSTITUTION </a:t>
            </a:r>
          </a:p>
          <a:p>
            <a:r>
              <a:rPr lang="en-US" sz="1400" dirty="0"/>
              <a:t>          AND D.ACAD_PLAN = D_ED.ACAD_PLAN </a:t>
            </a:r>
          </a:p>
          <a:p>
            <a:r>
              <a:rPr lang="en-US" sz="1400" dirty="0"/>
              <a:t>          AND D_ED.EFFDT &lt;= SYSDATE))</a:t>
            </a:r>
          </a:p>
        </p:txBody>
      </p:sp>
      <p:pic>
        <p:nvPicPr>
          <p:cNvPr id="7" name="Picture 6">
            <a:extLst>
              <a:ext uri="{FF2B5EF4-FFF2-40B4-BE49-F238E27FC236}">
                <a16:creationId xmlns:a16="http://schemas.microsoft.com/office/drawing/2014/main" id="{64C57375-9232-4575-AFC7-1C1D6D93C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42" y="119458"/>
            <a:ext cx="6378445" cy="1990725"/>
          </a:xfrm>
          <a:prstGeom prst="rect">
            <a:avLst/>
          </a:prstGeom>
        </p:spPr>
      </p:pic>
    </p:spTree>
    <p:extLst>
      <p:ext uri="{BB962C8B-B14F-4D97-AF65-F5344CB8AC3E}">
        <p14:creationId xmlns:p14="http://schemas.microsoft.com/office/powerpoint/2010/main" val="31937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D089-FDB5-4B48-9DE5-49792F8FCD6A}"/>
              </a:ext>
            </a:extLst>
          </p:cNvPr>
          <p:cNvSpPr>
            <a:spLocks noGrp="1"/>
          </p:cNvSpPr>
          <p:nvPr>
            <p:ph type="title"/>
          </p:nvPr>
        </p:nvSpPr>
        <p:spPr>
          <a:xfrm>
            <a:off x="1141412" y="76200"/>
            <a:ext cx="9829799" cy="612775"/>
          </a:xfrm>
        </p:spPr>
        <p:txBody>
          <a:bodyPr/>
          <a:lstStyle/>
          <a:p>
            <a:r>
              <a:rPr lang="en-US" dirty="0"/>
              <a:t>Group Alt Loans Together</a:t>
            </a:r>
          </a:p>
        </p:txBody>
      </p:sp>
      <p:sp>
        <p:nvSpPr>
          <p:cNvPr id="3" name="Content Placeholder 2">
            <a:extLst>
              <a:ext uri="{FF2B5EF4-FFF2-40B4-BE49-F238E27FC236}">
                <a16:creationId xmlns:a16="http://schemas.microsoft.com/office/drawing/2014/main" id="{AC375C25-1F8C-4BE6-AFF5-40A116378D85}"/>
              </a:ext>
            </a:extLst>
          </p:cNvPr>
          <p:cNvSpPr>
            <a:spLocks noGrp="1"/>
          </p:cNvSpPr>
          <p:nvPr>
            <p:ph idx="1"/>
          </p:nvPr>
        </p:nvSpPr>
        <p:spPr>
          <a:xfrm>
            <a:off x="1217612" y="701675"/>
            <a:ext cx="9829799" cy="4187825"/>
          </a:xfrm>
        </p:spPr>
        <p:txBody>
          <a:bodyPr/>
          <a:lstStyle/>
          <a:p>
            <a:r>
              <a:rPr lang="en-US" dirty="0"/>
              <a:t>Group by PS_LN_TYPE_TBL.CL_ALT_LN_TYPE_CD</a:t>
            </a:r>
          </a:p>
        </p:txBody>
      </p:sp>
      <p:pic>
        <p:nvPicPr>
          <p:cNvPr id="5" name="Picture 4">
            <a:extLst>
              <a:ext uri="{FF2B5EF4-FFF2-40B4-BE49-F238E27FC236}">
                <a16:creationId xmlns:a16="http://schemas.microsoft.com/office/drawing/2014/main" id="{9E3C0F56-7730-4181-A5A1-28FABE057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12" y="1905000"/>
            <a:ext cx="5295900" cy="4133850"/>
          </a:xfrm>
          <a:prstGeom prst="rect">
            <a:avLst/>
          </a:prstGeom>
        </p:spPr>
      </p:pic>
      <p:pic>
        <p:nvPicPr>
          <p:cNvPr id="7" name="Picture 6">
            <a:extLst>
              <a:ext uri="{FF2B5EF4-FFF2-40B4-BE49-F238E27FC236}">
                <a16:creationId xmlns:a16="http://schemas.microsoft.com/office/drawing/2014/main" id="{77D8DE85-646B-4E5F-8D19-AF18D4F2B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812" y="1701800"/>
            <a:ext cx="5876925" cy="5181600"/>
          </a:xfrm>
          <a:prstGeom prst="rect">
            <a:avLst/>
          </a:prstGeom>
        </p:spPr>
      </p:pic>
      <p:pic>
        <p:nvPicPr>
          <p:cNvPr id="6" name="Picture 5">
            <a:extLst>
              <a:ext uri="{FF2B5EF4-FFF2-40B4-BE49-F238E27FC236}">
                <a16:creationId xmlns:a16="http://schemas.microsoft.com/office/drawing/2014/main" id="{6A6563E0-0A66-4FC7-85B3-C78AF57D2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813" y="1993106"/>
            <a:ext cx="10969998" cy="1604962"/>
          </a:xfrm>
          <a:prstGeom prst="rect">
            <a:avLst/>
          </a:prstGeom>
          <a:ln w="76200">
            <a:solidFill>
              <a:srgbClr val="F0932C"/>
            </a:solidFill>
          </a:ln>
        </p:spPr>
      </p:pic>
      <p:pic>
        <p:nvPicPr>
          <p:cNvPr id="11" name="Picture 10">
            <a:extLst>
              <a:ext uri="{FF2B5EF4-FFF2-40B4-BE49-F238E27FC236}">
                <a16:creationId xmlns:a16="http://schemas.microsoft.com/office/drawing/2014/main" id="{0EC477AC-B955-476B-A39A-E3C8CFC6F7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8" y="4241310"/>
            <a:ext cx="12188825" cy="1145566"/>
          </a:xfrm>
          <a:prstGeom prst="rect">
            <a:avLst/>
          </a:prstGeom>
          <a:ln w="76200">
            <a:solidFill>
              <a:srgbClr val="F0932C"/>
            </a:solidFill>
          </a:ln>
        </p:spPr>
      </p:pic>
    </p:spTree>
    <p:extLst>
      <p:ext uri="{BB962C8B-B14F-4D97-AF65-F5344CB8AC3E}">
        <p14:creationId xmlns:p14="http://schemas.microsoft.com/office/powerpoint/2010/main" val="308257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36B1-3EC0-4FBB-8216-869AD04A1DE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128D09E-F6F7-44B2-9C6C-D2D5C4D5D193}"/>
              </a:ext>
            </a:extLst>
          </p:cNvPr>
          <p:cNvSpPr>
            <a:spLocks noGrp="1"/>
          </p:cNvSpPr>
          <p:nvPr>
            <p:ph idx="1"/>
          </p:nvPr>
        </p:nvSpPr>
        <p:spPr/>
        <p:txBody>
          <a:bodyPr>
            <a:normAutofit fontScale="92500" lnSpcReduction="20000"/>
          </a:bodyPr>
          <a:lstStyle/>
          <a:p>
            <a:r>
              <a:rPr lang="en-US" dirty="0"/>
              <a:t>Institutional Loans (Truth in Lending Act)</a:t>
            </a:r>
          </a:p>
          <a:p>
            <a:r>
              <a:rPr lang="en-US" dirty="0"/>
              <a:t>Federal Direct Loans</a:t>
            </a:r>
          </a:p>
          <a:p>
            <a:pPr lvl="1"/>
            <a:r>
              <a:rPr lang="en-US" dirty="0"/>
              <a:t>Setup</a:t>
            </a:r>
          </a:p>
          <a:p>
            <a:pPr lvl="1"/>
            <a:r>
              <a:rPr lang="en-US" dirty="0"/>
              <a:t>Processing</a:t>
            </a:r>
          </a:p>
          <a:p>
            <a:r>
              <a:rPr lang="en-US" dirty="0"/>
              <a:t>Student Access </a:t>
            </a:r>
          </a:p>
          <a:p>
            <a:pPr lvl="1"/>
            <a:r>
              <a:rPr lang="en-US" dirty="0"/>
              <a:t>Recalculations</a:t>
            </a:r>
          </a:p>
          <a:p>
            <a:r>
              <a:rPr lang="en-US" dirty="0"/>
              <a:t>Administrator Access</a:t>
            </a:r>
          </a:p>
          <a:p>
            <a:r>
              <a:rPr lang="en-US" dirty="0"/>
              <a:t>Disclosures</a:t>
            </a:r>
          </a:p>
          <a:p>
            <a:r>
              <a:rPr lang="en-US" dirty="0"/>
              <a:t>Technical Considerations</a:t>
            </a:r>
          </a:p>
          <a:p>
            <a:r>
              <a:rPr lang="en-US" dirty="0"/>
              <a:t>Other fun stuff</a:t>
            </a:r>
          </a:p>
        </p:txBody>
      </p:sp>
    </p:spTree>
    <p:extLst>
      <p:ext uri="{BB962C8B-B14F-4D97-AF65-F5344CB8AC3E}">
        <p14:creationId xmlns:p14="http://schemas.microsoft.com/office/powerpoint/2010/main" val="398787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6205E-1D0C-41BF-9E8B-4D28D21F4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612" y="104469"/>
            <a:ext cx="7315200" cy="6513366"/>
          </a:xfrm>
          <a:prstGeom prst="rect">
            <a:avLst/>
          </a:prstGeom>
        </p:spPr>
      </p:pic>
    </p:spTree>
    <p:extLst>
      <p:ext uri="{BB962C8B-B14F-4D97-AF65-F5344CB8AC3E}">
        <p14:creationId xmlns:p14="http://schemas.microsoft.com/office/powerpoint/2010/main" val="317469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B103-2584-4A68-B82B-08DCC19EA390}"/>
              </a:ext>
            </a:extLst>
          </p:cNvPr>
          <p:cNvSpPr>
            <a:spLocks noGrp="1"/>
          </p:cNvSpPr>
          <p:nvPr>
            <p:ph type="title"/>
          </p:nvPr>
        </p:nvSpPr>
        <p:spPr/>
        <p:txBody>
          <a:bodyPr/>
          <a:lstStyle/>
          <a:p>
            <a:r>
              <a:rPr lang="en-US" dirty="0"/>
              <a:t>Technical Considerations</a:t>
            </a:r>
          </a:p>
        </p:txBody>
      </p:sp>
      <p:sp>
        <p:nvSpPr>
          <p:cNvPr id="3" name="Text Placeholder 2">
            <a:extLst>
              <a:ext uri="{FF2B5EF4-FFF2-40B4-BE49-F238E27FC236}">
                <a16:creationId xmlns:a16="http://schemas.microsoft.com/office/drawing/2014/main" id="{8AF3498C-6A08-4631-A1B4-0C612777776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0015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45E7B7-AE68-424B-A6AE-8CF1D64AECBC}"/>
              </a:ext>
            </a:extLst>
          </p:cNvPr>
          <p:cNvSpPr>
            <a:spLocks noGrp="1"/>
          </p:cNvSpPr>
          <p:nvPr>
            <p:ph type="title"/>
          </p:nvPr>
        </p:nvSpPr>
        <p:spPr/>
        <p:txBody>
          <a:bodyPr/>
          <a:lstStyle/>
          <a:p>
            <a:r>
              <a:rPr lang="en-US" dirty="0"/>
              <a:t>Technical Considerations</a:t>
            </a:r>
          </a:p>
        </p:txBody>
      </p:sp>
      <p:sp>
        <p:nvSpPr>
          <p:cNvPr id="5" name="Content Placeholder 4">
            <a:extLst>
              <a:ext uri="{FF2B5EF4-FFF2-40B4-BE49-F238E27FC236}">
                <a16:creationId xmlns:a16="http://schemas.microsoft.com/office/drawing/2014/main" id="{916B4447-EEED-4FB3-87EE-3356BC6DBD9E}"/>
              </a:ext>
            </a:extLst>
          </p:cNvPr>
          <p:cNvSpPr>
            <a:spLocks noGrp="1"/>
          </p:cNvSpPr>
          <p:nvPr>
            <p:ph idx="1"/>
          </p:nvPr>
        </p:nvSpPr>
        <p:spPr/>
        <p:txBody>
          <a:bodyPr/>
          <a:lstStyle/>
          <a:p>
            <a:r>
              <a:rPr lang="en-US" dirty="0"/>
              <a:t>Application Engine is used to import Servicer files and normalize data</a:t>
            </a:r>
          </a:p>
          <a:p>
            <a:r>
              <a:rPr lang="en-US" dirty="0"/>
              <a:t>Populates a work table which then performs the calculations for all plans</a:t>
            </a:r>
          </a:p>
          <a:p>
            <a:r>
              <a:rPr lang="en-US" dirty="0"/>
              <a:t>Removes repayment plans that the student is not eligible for</a:t>
            </a:r>
          </a:p>
          <a:p>
            <a:r>
              <a:rPr lang="en-US" dirty="0"/>
              <a:t>Self-service pages are based off of views</a:t>
            </a:r>
          </a:p>
        </p:txBody>
      </p:sp>
    </p:spTree>
    <p:extLst>
      <p:ext uri="{BB962C8B-B14F-4D97-AF65-F5344CB8AC3E}">
        <p14:creationId xmlns:p14="http://schemas.microsoft.com/office/powerpoint/2010/main" val="19900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58BD1-09B6-4DBF-AB19-9C90CE0AE73C}"/>
              </a:ext>
            </a:extLst>
          </p:cNvPr>
          <p:cNvSpPr>
            <a:spLocks noGrp="1"/>
          </p:cNvSpPr>
          <p:nvPr>
            <p:ph type="title"/>
          </p:nvPr>
        </p:nvSpPr>
        <p:spPr/>
        <p:txBody>
          <a:bodyPr/>
          <a:lstStyle/>
          <a:p>
            <a:r>
              <a:rPr lang="en-US" dirty="0"/>
              <a:t>Fun facts</a:t>
            </a:r>
          </a:p>
        </p:txBody>
      </p:sp>
      <p:sp>
        <p:nvSpPr>
          <p:cNvPr id="3" name="Text Placeholder 2">
            <a:extLst>
              <a:ext uri="{FF2B5EF4-FFF2-40B4-BE49-F238E27FC236}">
                <a16:creationId xmlns:a16="http://schemas.microsoft.com/office/drawing/2014/main" id="{97DCB633-1242-424B-80E8-0C0FDC7FB49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0121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057E-A6E5-4631-8A29-40E9E3793E8E}"/>
              </a:ext>
            </a:extLst>
          </p:cNvPr>
          <p:cNvSpPr>
            <a:spLocks noGrp="1"/>
          </p:cNvSpPr>
          <p:nvPr>
            <p:ph type="title"/>
          </p:nvPr>
        </p:nvSpPr>
        <p:spPr/>
        <p:txBody>
          <a:bodyPr/>
          <a:lstStyle/>
          <a:p>
            <a:r>
              <a:rPr lang="en-US" dirty="0"/>
              <a:t>Usage</a:t>
            </a:r>
          </a:p>
        </p:txBody>
      </p:sp>
      <p:sp>
        <p:nvSpPr>
          <p:cNvPr id="3" name="Content Placeholder 2">
            <a:extLst>
              <a:ext uri="{FF2B5EF4-FFF2-40B4-BE49-F238E27FC236}">
                <a16:creationId xmlns:a16="http://schemas.microsoft.com/office/drawing/2014/main" id="{0A9A49F1-4192-44CD-97EE-605786B9AB88}"/>
              </a:ext>
            </a:extLst>
          </p:cNvPr>
          <p:cNvSpPr>
            <a:spLocks noGrp="1"/>
          </p:cNvSpPr>
          <p:nvPr>
            <p:ph idx="1"/>
          </p:nvPr>
        </p:nvSpPr>
        <p:spPr/>
        <p:txBody>
          <a:bodyPr/>
          <a:lstStyle/>
          <a:p>
            <a:r>
              <a:rPr lang="en-US" dirty="0"/>
              <a:t>TILA – 2012</a:t>
            </a:r>
          </a:p>
          <a:p>
            <a:r>
              <a:rPr lang="en-US"/>
              <a:t>Debt Center - </a:t>
            </a:r>
            <a:r>
              <a:rPr lang="en-US" dirty="0"/>
              <a:t>September 2014</a:t>
            </a:r>
          </a:p>
          <a:p>
            <a:r>
              <a:rPr lang="en-US" dirty="0"/>
              <a:t>4,078/5,800 current students have logged in at least once</a:t>
            </a:r>
          </a:p>
          <a:p>
            <a:r>
              <a:rPr lang="en-US" dirty="0"/>
              <a:t>6,680 total students have logged in at least once</a:t>
            </a:r>
          </a:p>
          <a:p>
            <a:r>
              <a:rPr lang="en-US" dirty="0"/>
              <a:t>One student has logged in 230+ times</a:t>
            </a:r>
          </a:p>
          <a:p>
            <a:r>
              <a:rPr lang="en-US" dirty="0"/>
              <a:t>Annual notice sent in September/October</a:t>
            </a:r>
          </a:p>
          <a:p>
            <a:endParaRPr lang="en-US" dirty="0"/>
          </a:p>
          <a:p>
            <a:endParaRPr lang="en-US" dirty="0"/>
          </a:p>
        </p:txBody>
      </p:sp>
    </p:spTree>
    <p:extLst>
      <p:ext uri="{BB962C8B-B14F-4D97-AF65-F5344CB8AC3E}">
        <p14:creationId xmlns:p14="http://schemas.microsoft.com/office/powerpoint/2010/main" val="78334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4579-56BF-4E92-99DA-1EC5167D7392}"/>
              </a:ext>
            </a:extLst>
          </p:cNvPr>
          <p:cNvSpPr>
            <a:spLocks noGrp="1"/>
          </p:cNvSpPr>
          <p:nvPr>
            <p:ph type="title"/>
          </p:nvPr>
        </p:nvSpPr>
        <p:spPr/>
        <p:txBody>
          <a:bodyPr>
            <a:normAutofit/>
          </a:bodyPr>
          <a:lstStyle/>
          <a:p>
            <a:r>
              <a:rPr lang="en-US" sz="5400" dirty="0"/>
              <a:t>Future</a:t>
            </a:r>
          </a:p>
        </p:txBody>
      </p:sp>
      <p:sp>
        <p:nvSpPr>
          <p:cNvPr id="3" name="Content Placeholder 2">
            <a:extLst>
              <a:ext uri="{FF2B5EF4-FFF2-40B4-BE49-F238E27FC236}">
                <a16:creationId xmlns:a16="http://schemas.microsoft.com/office/drawing/2014/main" id="{553CBAAD-5631-4973-A3D3-059925039EA7}"/>
              </a:ext>
            </a:extLst>
          </p:cNvPr>
          <p:cNvSpPr>
            <a:spLocks noGrp="1"/>
          </p:cNvSpPr>
          <p:nvPr>
            <p:ph idx="1"/>
          </p:nvPr>
        </p:nvSpPr>
        <p:spPr>
          <a:xfrm>
            <a:off x="1522413" y="2133600"/>
            <a:ext cx="9829799" cy="4187825"/>
          </a:xfrm>
        </p:spPr>
        <p:txBody>
          <a:bodyPr>
            <a:normAutofit/>
          </a:bodyPr>
          <a:lstStyle/>
          <a:p>
            <a:r>
              <a:rPr lang="en-US" sz="3200" dirty="0"/>
              <a:t>Truth in Lending  at acceptance of a loan</a:t>
            </a:r>
          </a:p>
          <a:p>
            <a:r>
              <a:rPr lang="en-US" sz="3200" dirty="0"/>
              <a:t>Use NSLDS interest rate</a:t>
            </a:r>
          </a:p>
          <a:p>
            <a:r>
              <a:rPr lang="en-US" sz="3200" dirty="0"/>
              <a:t>What happens if calculator</a:t>
            </a:r>
          </a:p>
          <a:p>
            <a:pPr lvl="1"/>
            <a:r>
              <a:rPr lang="en-US" sz="2800" dirty="0"/>
              <a:t>Allow students to add future borrowing into calculations</a:t>
            </a:r>
          </a:p>
        </p:txBody>
      </p:sp>
    </p:spTree>
    <p:extLst>
      <p:ext uri="{BB962C8B-B14F-4D97-AF65-F5344CB8AC3E}">
        <p14:creationId xmlns:p14="http://schemas.microsoft.com/office/powerpoint/2010/main" val="35695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F764E-0B6D-40F6-A1F3-CEC4ADE043E5}"/>
              </a:ext>
            </a:extLst>
          </p:cNvPr>
          <p:cNvSpPr>
            <a:spLocks noGrp="1"/>
          </p:cNvSpPr>
          <p:nvPr>
            <p:ph type="title"/>
          </p:nvPr>
        </p:nvSpPr>
        <p:spPr/>
        <p:txBody>
          <a:bodyPr/>
          <a:lstStyle/>
          <a:p>
            <a:r>
              <a:rPr lang="en-US" dirty="0"/>
              <a:t>Questions?</a:t>
            </a:r>
          </a:p>
        </p:txBody>
      </p:sp>
      <p:pic>
        <p:nvPicPr>
          <p:cNvPr id="5" name="Content Placeholder 4">
            <a:extLst>
              <a:ext uri="{FF2B5EF4-FFF2-40B4-BE49-F238E27FC236}">
                <a16:creationId xmlns:a16="http://schemas.microsoft.com/office/drawing/2014/main" id="{E423C2A2-E7D1-4D13-9D5D-CEA6A9D391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9143" y="609600"/>
            <a:ext cx="6083069" cy="5900316"/>
          </a:xfrm>
        </p:spPr>
      </p:pic>
    </p:spTree>
    <p:extLst>
      <p:ext uri="{BB962C8B-B14F-4D97-AF65-F5344CB8AC3E}">
        <p14:creationId xmlns:p14="http://schemas.microsoft.com/office/powerpoint/2010/main" val="309932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6DD0-A724-41CA-A0AC-C82085B41FB3}"/>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E367FB18-3A5E-4E2F-B36C-B515E9B225FB}"/>
              </a:ext>
            </a:extLst>
          </p:cNvPr>
          <p:cNvSpPr>
            <a:spLocks noGrp="1"/>
          </p:cNvSpPr>
          <p:nvPr>
            <p:ph idx="1"/>
          </p:nvPr>
        </p:nvSpPr>
        <p:spPr/>
        <p:txBody>
          <a:bodyPr/>
          <a:lstStyle/>
          <a:p>
            <a:pPr marL="0" indent="0">
              <a:lnSpc>
                <a:spcPct val="100000"/>
              </a:lnSpc>
              <a:spcBef>
                <a:spcPts val="600"/>
              </a:spcBef>
              <a:buNone/>
            </a:pPr>
            <a:r>
              <a:rPr lang="en-US" dirty="0"/>
              <a:t>Ashley Bergemann</a:t>
            </a:r>
          </a:p>
          <a:p>
            <a:pPr marL="0" indent="0">
              <a:lnSpc>
                <a:spcPct val="100000"/>
              </a:lnSpc>
              <a:spcBef>
                <a:spcPts val="600"/>
              </a:spcBef>
              <a:buNone/>
            </a:pPr>
            <a:r>
              <a:rPr lang="en-US" dirty="0"/>
              <a:t>Marquette University</a:t>
            </a:r>
          </a:p>
          <a:p>
            <a:pPr marL="0" indent="0">
              <a:lnSpc>
                <a:spcPct val="100000"/>
              </a:lnSpc>
              <a:spcBef>
                <a:spcPts val="600"/>
              </a:spcBef>
              <a:buNone/>
            </a:pPr>
            <a:r>
              <a:rPr lang="en-US" dirty="0"/>
              <a:t>Phone: 414-288-4774</a:t>
            </a:r>
          </a:p>
          <a:p>
            <a:pPr marL="0" indent="0">
              <a:lnSpc>
                <a:spcPct val="100000"/>
              </a:lnSpc>
              <a:spcBef>
                <a:spcPts val="600"/>
              </a:spcBef>
              <a:buNone/>
            </a:pPr>
            <a:r>
              <a:rPr lang="en-US" dirty="0"/>
              <a:t>Email: </a:t>
            </a:r>
            <a:r>
              <a:rPr lang="en-US" dirty="0">
                <a:hlinkClick r:id="rId2"/>
              </a:rPr>
              <a:t>Ashley.bergemann@Marquette.edu</a:t>
            </a:r>
            <a:endParaRPr lang="en-US" dirty="0"/>
          </a:p>
          <a:p>
            <a:pPr marL="0" indent="0">
              <a:lnSpc>
                <a:spcPct val="100000"/>
              </a:lnSpc>
              <a:spcBef>
                <a:spcPts val="600"/>
              </a:spcBef>
              <a:buNone/>
            </a:pPr>
            <a:endParaRPr lang="en-US" dirty="0"/>
          </a:p>
          <a:p>
            <a:pPr marL="0" indent="0">
              <a:buNone/>
            </a:pPr>
            <a:endParaRPr lang="en-US" dirty="0"/>
          </a:p>
        </p:txBody>
      </p:sp>
    </p:spTree>
    <p:extLst>
      <p:ext uri="{BB962C8B-B14F-4D97-AF65-F5344CB8AC3E}">
        <p14:creationId xmlns:p14="http://schemas.microsoft.com/office/powerpoint/2010/main" val="148593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EEC9D-AC0F-450E-B0E1-89CBF17AC937}"/>
              </a:ext>
            </a:extLst>
          </p:cNvPr>
          <p:cNvSpPr>
            <a:spLocks noGrp="1"/>
          </p:cNvSpPr>
          <p:nvPr>
            <p:ph idx="4294967295"/>
          </p:nvPr>
        </p:nvSpPr>
        <p:spPr>
          <a:xfrm>
            <a:off x="2359025" y="1981200"/>
            <a:ext cx="9829800" cy="4187825"/>
          </a:xfrm>
        </p:spPr>
        <p:txBody>
          <a:bodyPr/>
          <a:lstStyle/>
          <a:p>
            <a:pPr marL="0" indent="0">
              <a:buNone/>
            </a:pPr>
            <a:r>
              <a:rPr lang="en-US" sz="3600" dirty="0">
                <a:solidFill>
                  <a:srgbClr val="FF9933"/>
                </a:solidFill>
                <a:latin typeface="Century Gothic"/>
                <a:ea typeface="+mj-ea"/>
                <a:cs typeface="+mj-cs"/>
              </a:rPr>
              <a:t>This presentation are available for download from the Conference site at</a:t>
            </a:r>
            <a:br>
              <a:rPr lang="en-US" sz="3600" dirty="0">
                <a:solidFill>
                  <a:srgbClr val="FF9933"/>
                </a:solidFill>
                <a:latin typeface="Century Gothic"/>
                <a:ea typeface="+mj-ea"/>
                <a:cs typeface="+mj-cs"/>
              </a:rPr>
            </a:br>
            <a:r>
              <a:rPr lang="en-US" sz="3600" dirty="0">
                <a:solidFill>
                  <a:srgbClr val="FF9933"/>
                </a:solidFill>
                <a:latin typeface="Century Gothic"/>
                <a:ea typeface="+mj-ea"/>
                <a:cs typeface="+mj-cs"/>
              </a:rPr>
              <a:t>https://www.heug.org/page/us-alliance-conference-files</a:t>
            </a:r>
            <a:br>
              <a:rPr lang="en-US" sz="3200" dirty="0">
                <a:solidFill>
                  <a:srgbClr val="FF9933"/>
                </a:solidFill>
                <a:latin typeface="Century Gothic"/>
                <a:ea typeface="+mj-ea"/>
                <a:cs typeface="+mj-cs"/>
              </a:rPr>
            </a:br>
            <a:br>
              <a:rPr lang="en-US" sz="3200" dirty="0">
                <a:solidFill>
                  <a:srgbClr val="FF9933"/>
                </a:solidFill>
                <a:latin typeface="Century Gothic"/>
                <a:ea typeface="+mj-ea"/>
                <a:cs typeface="+mj-cs"/>
              </a:rPr>
            </a:br>
            <a:r>
              <a:rPr lang="en-US" dirty="0">
                <a:solidFill>
                  <a:srgbClr val="FF9933"/>
                </a:solidFill>
                <a:latin typeface="Century Gothic"/>
                <a:ea typeface="+mj-ea"/>
                <a:cs typeface="+mj-cs"/>
              </a:rPr>
              <a:t>Note: Sessions from previous HEUG conferences are also available.</a:t>
            </a:r>
            <a:endParaRPr lang="en-US" dirty="0"/>
          </a:p>
        </p:txBody>
      </p:sp>
    </p:spTree>
    <p:extLst>
      <p:ext uri="{BB962C8B-B14F-4D97-AF65-F5344CB8AC3E}">
        <p14:creationId xmlns:p14="http://schemas.microsoft.com/office/powerpoint/2010/main" val="259189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6B2C-BE5D-4714-835A-C0EB80D97F4D}"/>
              </a:ext>
            </a:extLst>
          </p:cNvPr>
          <p:cNvSpPr>
            <a:spLocks noGrp="1"/>
          </p:cNvSpPr>
          <p:nvPr>
            <p:ph type="title"/>
          </p:nvPr>
        </p:nvSpPr>
        <p:spPr/>
        <p:txBody>
          <a:bodyPr/>
          <a:lstStyle/>
          <a:p>
            <a:r>
              <a:rPr lang="en-US" dirty="0"/>
              <a:t>What is it?</a:t>
            </a:r>
          </a:p>
        </p:txBody>
      </p:sp>
      <p:pic>
        <p:nvPicPr>
          <p:cNvPr id="5" name="Picture 4">
            <a:extLst>
              <a:ext uri="{FF2B5EF4-FFF2-40B4-BE49-F238E27FC236}">
                <a16:creationId xmlns:a16="http://schemas.microsoft.com/office/drawing/2014/main" id="{D9035EBD-03F7-48E6-9E76-5890C7CF7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3" y="82871"/>
            <a:ext cx="9507882" cy="6775129"/>
          </a:xfrm>
          <a:prstGeom prst="rect">
            <a:avLst/>
          </a:prstGeom>
          <a:ln>
            <a:solidFill>
              <a:srgbClr val="F0932C"/>
            </a:solidFill>
          </a:ln>
        </p:spPr>
      </p:pic>
    </p:spTree>
    <p:extLst>
      <p:ext uri="{BB962C8B-B14F-4D97-AF65-F5344CB8AC3E}">
        <p14:creationId xmlns:p14="http://schemas.microsoft.com/office/powerpoint/2010/main" val="390997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4C44B-5DE1-42E2-9091-4FD1CED1C977}"/>
              </a:ext>
            </a:extLst>
          </p:cNvPr>
          <p:cNvSpPr>
            <a:spLocks noGrp="1"/>
          </p:cNvSpPr>
          <p:nvPr>
            <p:ph type="title"/>
          </p:nvPr>
        </p:nvSpPr>
        <p:spPr/>
        <p:txBody>
          <a:bodyPr/>
          <a:lstStyle/>
          <a:p>
            <a:r>
              <a:rPr lang="en-US" dirty="0"/>
              <a:t>Institutional Loans</a:t>
            </a:r>
          </a:p>
        </p:txBody>
      </p:sp>
      <p:sp>
        <p:nvSpPr>
          <p:cNvPr id="5" name="Text Placeholder 4">
            <a:extLst>
              <a:ext uri="{FF2B5EF4-FFF2-40B4-BE49-F238E27FC236}">
                <a16:creationId xmlns:a16="http://schemas.microsoft.com/office/drawing/2014/main" id="{098B2093-E911-4322-BCB3-050B138D183E}"/>
              </a:ext>
            </a:extLst>
          </p:cNvPr>
          <p:cNvSpPr>
            <a:spLocks noGrp="1"/>
          </p:cNvSpPr>
          <p:nvPr>
            <p:ph type="body" idx="1"/>
          </p:nvPr>
        </p:nvSpPr>
        <p:spPr/>
        <p:txBody>
          <a:bodyPr/>
          <a:lstStyle/>
          <a:p>
            <a:r>
              <a:rPr lang="en-US" dirty="0"/>
              <a:t>Truth In Lending Act/TILA</a:t>
            </a:r>
          </a:p>
        </p:txBody>
      </p:sp>
    </p:spTree>
    <p:extLst>
      <p:ext uri="{BB962C8B-B14F-4D97-AF65-F5344CB8AC3E}">
        <p14:creationId xmlns:p14="http://schemas.microsoft.com/office/powerpoint/2010/main" val="112114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D8F471-86C0-4152-999F-6C720F1E0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36" y="152400"/>
            <a:ext cx="11674105" cy="6524625"/>
          </a:xfrm>
          <a:prstGeom prst="rect">
            <a:avLst/>
          </a:prstGeom>
          <a:ln w="38100">
            <a:solidFill>
              <a:srgbClr val="F0932C"/>
            </a:solidFill>
          </a:ln>
        </p:spPr>
      </p:pic>
      <p:pic>
        <p:nvPicPr>
          <p:cNvPr id="9" name="Picture 8">
            <a:extLst>
              <a:ext uri="{FF2B5EF4-FFF2-40B4-BE49-F238E27FC236}">
                <a16:creationId xmlns:a16="http://schemas.microsoft.com/office/drawing/2014/main" id="{0601018B-BDC8-40D0-8E51-6D0526799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59" y="2381250"/>
            <a:ext cx="11395658" cy="1181099"/>
          </a:xfrm>
          <a:prstGeom prst="rect">
            <a:avLst/>
          </a:prstGeom>
          <a:solidFill>
            <a:srgbClr val="FFFFFF">
              <a:shade val="85000"/>
            </a:srgbClr>
          </a:solidFill>
          <a:ln w="104775" cap="sq">
            <a:solidFill>
              <a:srgbClr val="F0932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Speech Bubble: Rectangle 9">
            <a:extLst>
              <a:ext uri="{FF2B5EF4-FFF2-40B4-BE49-F238E27FC236}">
                <a16:creationId xmlns:a16="http://schemas.microsoft.com/office/drawing/2014/main" id="{089C7E4E-AA19-4CB4-A50C-DF8C5EA14301}"/>
              </a:ext>
            </a:extLst>
          </p:cNvPr>
          <p:cNvSpPr/>
          <p:nvPr/>
        </p:nvSpPr>
        <p:spPr>
          <a:xfrm>
            <a:off x="350359" y="2381250"/>
            <a:ext cx="11395658" cy="1181099"/>
          </a:xfrm>
          <a:prstGeom prst="wedgeRectCallout">
            <a:avLst>
              <a:gd name="adj1" fmla="val -15330"/>
              <a:gd name="adj2" fmla="val 223969"/>
            </a:avLst>
          </a:prstGeom>
          <a:noFill/>
          <a:ln w="57150">
            <a:solidFill>
              <a:srgbClr val="F09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31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ACD700-C5AA-4870-A77E-FC791E88C541}"/>
              </a:ext>
            </a:extLst>
          </p:cNvPr>
          <p:cNvSpPr>
            <a:spLocks noGrp="1"/>
          </p:cNvSpPr>
          <p:nvPr>
            <p:ph type="title"/>
          </p:nvPr>
        </p:nvSpPr>
        <p:spPr/>
        <p:txBody>
          <a:bodyPr/>
          <a:lstStyle/>
          <a:p>
            <a:r>
              <a:rPr lang="en-US" dirty="0"/>
              <a:t>Regulation Z (Truth in Lending)</a:t>
            </a:r>
          </a:p>
        </p:txBody>
      </p:sp>
      <p:sp>
        <p:nvSpPr>
          <p:cNvPr id="9" name="Text Placeholder 8">
            <a:extLst>
              <a:ext uri="{FF2B5EF4-FFF2-40B4-BE49-F238E27FC236}">
                <a16:creationId xmlns:a16="http://schemas.microsoft.com/office/drawing/2014/main" id="{C5B6F2AC-785D-4168-AE9C-01FE7A2FFDD1}"/>
              </a:ext>
            </a:extLst>
          </p:cNvPr>
          <p:cNvSpPr>
            <a:spLocks noGrp="1"/>
          </p:cNvSpPr>
          <p:nvPr>
            <p:ph type="body" idx="1"/>
          </p:nvPr>
        </p:nvSpPr>
        <p:spPr>
          <a:xfrm>
            <a:off x="1252536" y="1866900"/>
            <a:ext cx="6061076" cy="838200"/>
          </a:xfrm>
        </p:spPr>
        <p:txBody>
          <a:bodyPr/>
          <a:lstStyle/>
          <a:p>
            <a:r>
              <a:rPr lang="en-US" dirty="0"/>
              <a:t>If you provide a loan that covers educational expenses, you must:</a:t>
            </a:r>
          </a:p>
        </p:txBody>
      </p:sp>
      <p:sp>
        <p:nvSpPr>
          <p:cNvPr id="3" name="Content Placeholder 2">
            <a:extLst>
              <a:ext uri="{FF2B5EF4-FFF2-40B4-BE49-F238E27FC236}">
                <a16:creationId xmlns:a16="http://schemas.microsoft.com/office/drawing/2014/main" id="{75E1C210-4899-4F3A-B3DD-7E82AEB707F1}"/>
              </a:ext>
            </a:extLst>
          </p:cNvPr>
          <p:cNvSpPr>
            <a:spLocks noGrp="1"/>
          </p:cNvSpPr>
          <p:nvPr>
            <p:ph sz="half" idx="2"/>
          </p:nvPr>
        </p:nvSpPr>
        <p:spPr>
          <a:xfrm>
            <a:off x="1522412" y="2743200"/>
            <a:ext cx="5791199" cy="3425825"/>
          </a:xfrm>
        </p:spPr>
        <p:txBody>
          <a:bodyPr>
            <a:normAutofit/>
          </a:bodyPr>
          <a:lstStyle/>
          <a:p>
            <a:r>
              <a:rPr lang="en-US" sz="2000" dirty="0"/>
              <a:t>Provide a disclosure at time of application or solicitation – when offered</a:t>
            </a:r>
          </a:p>
          <a:p>
            <a:r>
              <a:rPr lang="en-US" sz="2000" dirty="0"/>
              <a:t>Provide a disclosure at time of approval </a:t>
            </a:r>
          </a:p>
          <a:p>
            <a:pPr lvl="1"/>
            <a:r>
              <a:rPr lang="en-US" sz="1800" dirty="0"/>
              <a:t>Terms are valid for 30 days</a:t>
            </a:r>
          </a:p>
          <a:p>
            <a:r>
              <a:rPr lang="en-US" sz="2000" dirty="0"/>
              <a:t>Provide a disclosure when loan is accepted</a:t>
            </a:r>
          </a:p>
          <a:p>
            <a:pPr lvl="1"/>
            <a:r>
              <a:rPr lang="en-US" sz="1800" dirty="0"/>
              <a:t>Give 3 days to cancel</a:t>
            </a:r>
          </a:p>
          <a:p>
            <a:r>
              <a:rPr lang="en-US" sz="2000" dirty="0"/>
              <a:t>Require a Self-Certification Form</a:t>
            </a:r>
          </a:p>
        </p:txBody>
      </p:sp>
      <p:sp>
        <p:nvSpPr>
          <p:cNvPr id="10" name="Text Placeholder 9">
            <a:extLst>
              <a:ext uri="{FF2B5EF4-FFF2-40B4-BE49-F238E27FC236}">
                <a16:creationId xmlns:a16="http://schemas.microsoft.com/office/drawing/2014/main" id="{0EF39101-0EEF-43B2-BCF1-FFB63038BA3A}"/>
              </a:ext>
            </a:extLst>
          </p:cNvPr>
          <p:cNvSpPr>
            <a:spLocks noGrp="1"/>
          </p:cNvSpPr>
          <p:nvPr>
            <p:ph type="body" sz="quarter" idx="3"/>
          </p:nvPr>
        </p:nvSpPr>
        <p:spPr>
          <a:xfrm>
            <a:off x="8380412" y="1828801"/>
            <a:ext cx="3581400" cy="838200"/>
          </a:xfrm>
        </p:spPr>
        <p:txBody>
          <a:bodyPr/>
          <a:lstStyle/>
          <a:p>
            <a:r>
              <a:rPr lang="en-US" dirty="0"/>
              <a:t>Disclosures must show:</a:t>
            </a:r>
          </a:p>
        </p:txBody>
      </p:sp>
      <p:sp>
        <p:nvSpPr>
          <p:cNvPr id="8" name="Content Placeholder 7">
            <a:extLst>
              <a:ext uri="{FF2B5EF4-FFF2-40B4-BE49-F238E27FC236}">
                <a16:creationId xmlns:a16="http://schemas.microsoft.com/office/drawing/2014/main" id="{89F4708C-6AAF-4C0A-90F9-EB0567D6BF4E}"/>
              </a:ext>
            </a:extLst>
          </p:cNvPr>
          <p:cNvSpPr>
            <a:spLocks noGrp="1"/>
          </p:cNvSpPr>
          <p:nvPr>
            <p:ph sz="quarter" idx="4"/>
          </p:nvPr>
        </p:nvSpPr>
        <p:spPr>
          <a:xfrm>
            <a:off x="8837612" y="2705100"/>
            <a:ext cx="3124200" cy="3425825"/>
          </a:xfrm>
        </p:spPr>
        <p:txBody>
          <a:bodyPr/>
          <a:lstStyle/>
          <a:p>
            <a:r>
              <a:rPr lang="en-US" sz="2000" dirty="0"/>
              <a:t>Interest rates</a:t>
            </a:r>
          </a:p>
          <a:p>
            <a:r>
              <a:rPr lang="en-US" sz="2000" dirty="0"/>
              <a:t>Repayment terms</a:t>
            </a:r>
          </a:p>
          <a:p>
            <a:r>
              <a:rPr lang="en-US" sz="2000" dirty="0"/>
              <a:t>Fees/penalties</a:t>
            </a:r>
          </a:p>
          <a:p>
            <a:r>
              <a:rPr lang="en-US" sz="2000" dirty="0"/>
              <a:t>Cost estimates</a:t>
            </a:r>
          </a:p>
          <a:p>
            <a:r>
              <a:rPr lang="en-US" sz="2000" dirty="0"/>
              <a:t>Eligibility</a:t>
            </a:r>
          </a:p>
          <a:p>
            <a:endParaRPr lang="en-US" dirty="0"/>
          </a:p>
        </p:txBody>
      </p:sp>
      <p:sp>
        <p:nvSpPr>
          <p:cNvPr id="4" name="Rectangle 3">
            <a:extLst>
              <a:ext uri="{FF2B5EF4-FFF2-40B4-BE49-F238E27FC236}">
                <a16:creationId xmlns:a16="http://schemas.microsoft.com/office/drawing/2014/main" id="{0E56C3F3-F31D-41CC-9A47-1F64047BD855}"/>
              </a:ext>
            </a:extLst>
          </p:cNvPr>
          <p:cNvSpPr/>
          <p:nvPr/>
        </p:nvSpPr>
        <p:spPr>
          <a:xfrm>
            <a:off x="1279524" y="6397626"/>
            <a:ext cx="10895013" cy="338554"/>
          </a:xfrm>
          <a:prstGeom prst="rect">
            <a:avLst/>
          </a:prstGeom>
        </p:spPr>
        <p:txBody>
          <a:bodyPr wrap="square">
            <a:spAutoFit/>
          </a:bodyPr>
          <a:lstStyle/>
          <a:p>
            <a:r>
              <a:rPr lang="en-US" sz="1600" dirty="0">
                <a:hlinkClick r:id="rId2"/>
              </a:rPr>
              <a:t>https://www.consumerfinance.gov/eregulations/1026-46/2013-30108_20150718#1026-46-d</a:t>
            </a:r>
            <a:endParaRPr lang="en-US" sz="1600" dirty="0"/>
          </a:p>
        </p:txBody>
      </p:sp>
    </p:spTree>
    <p:extLst>
      <p:ext uri="{BB962C8B-B14F-4D97-AF65-F5344CB8AC3E}">
        <p14:creationId xmlns:p14="http://schemas.microsoft.com/office/powerpoint/2010/main" val="80023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OPEN" val="0"/>
</p:tagLst>
</file>

<file path=ppt/theme/theme1.xml><?xml version="1.0" encoding="utf-8"?>
<a:theme xmlns:a="http://schemas.openxmlformats.org/drawingml/2006/main" name="Currency Symbols 16x9">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ency symbols presentation (widescreen).potx" id="{0BEEB329-2C4D-4D02-9858-CA91ACE92AB1}" vid="{944DA297-E844-470D-A85C-00068074ACC2}"/>
    </a:ext>
  </a:extLst>
</a:theme>
</file>

<file path=ppt/theme/theme2.xml><?xml version="1.0" encoding="utf-8"?>
<a:theme xmlns:a="http://schemas.openxmlformats.org/drawingml/2006/main" name="Office Them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Currency symbols presentation (widescreen)</Template>
  <TotalTime>23333</TotalTime>
  <Words>1998</Words>
  <Application>Microsoft Office PowerPoint</Application>
  <PresentationFormat>Custom</PresentationFormat>
  <Paragraphs>284</Paragraphs>
  <Slides>58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Cambria</vt:lpstr>
      <vt:lpstr>Century Gothic</vt:lpstr>
      <vt:lpstr>Times New Roman</vt:lpstr>
      <vt:lpstr>Currency Symbols 16x9</vt:lpstr>
      <vt:lpstr>A Comprehensive Student Debt Center</vt:lpstr>
      <vt:lpstr>Your Presenter</vt:lpstr>
      <vt:lpstr>Overview</vt:lpstr>
      <vt:lpstr>Marquette University</vt:lpstr>
      <vt:lpstr>Agenda</vt:lpstr>
      <vt:lpstr>What is it?</vt:lpstr>
      <vt:lpstr>Institutional Loans</vt:lpstr>
      <vt:lpstr>PowerPoint Presentation</vt:lpstr>
      <vt:lpstr>Regulation Z (Truth in Lending)</vt:lpstr>
      <vt:lpstr>TILA Setup</vt:lpstr>
      <vt:lpstr>PowerPoint Presentation</vt:lpstr>
      <vt:lpstr>Self–Service Disclosure View</vt:lpstr>
      <vt:lpstr>PowerPoint Presentation</vt:lpstr>
      <vt:lpstr>TILA – Continued </vt:lpstr>
      <vt:lpstr>Since we’re talking about TILA – Private Loan Self-cert in Self-Service</vt:lpstr>
      <vt:lpstr>PowerPoint Presentation</vt:lpstr>
      <vt:lpstr>Federal Loans</vt:lpstr>
      <vt:lpstr>PowerPoint Presentation</vt:lpstr>
      <vt:lpstr>Factors in calculating federal repayment plans</vt:lpstr>
      <vt:lpstr>Outstanding interest matters</vt:lpstr>
      <vt:lpstr>General Assumptions and Setup</vt:lpstr>
      <vt:lpstr>Interest Rate Setup</vt:lpstr>
      <vt:lpstr>Interest Rates Continued</vt:lpstr>
      <vt:lpstr>Servicer Setup</vt:lpstr>
      <vt:lpstr>HHS Guidelines</vt:lpstr>
      <vt:lpstr>Income Percentage Factors</vt:lpstr>
      <vt:lpstr>Repayment Setup/Consolidation</vt:lpstr>
      <vt:lpstr>Data Sources/Loading the data</vt:lpstr>
      <vt:lpstr>Student Self-Service</vt:lpstr>
      <vt:lpstr>PowerPoint Presentation</vt:lpstr>
      <vt:lpstr>The student experience</vt:lpstr>
      <vt:lpstr>PowerPoint Presentation</vt:lpstr>
      <vt:lpstr>PowerPoint Presentation</vt:lpstr>
      <vt:lpstr>PowerPoint Presentation</vt:lpstr>
      <vt:lpstr>PowerPoint Presentation</vt:lpstr>
      <vt:lpstr>Recalculations</vt:lpstr>
      <vt:lpstr>PowerPoint Presentation</vt:lpstr>
      <vt:lpstr>PowerPoint Presentation</vt:lpstr>
      <vt:lpstr>Administrator Access</vt:lpstr>
      <vt:lpstr>PowerPoint Presentation</vt:lpstr>
      <vt:lpstr>Hide access</vt:lpstr>
      <vt:lpstr>Disclosures</vt:lpstr>
      <vt:lpstr>Exit Counseling</vt:lpstr>
      <vt:lpstr>WI Act 284 Disclosure</vt:lpstr>
      <vt:lpstr>WI Act 284 Disclosure</vt:lpstr>
      <vt:lpstr>WI Act 284 Disclosure</vt:lpstr>
      <vt:lpstr>PowerPoint Presentation</vt:lpstr>
      <vt:lpstr>PowerPoint Presentation</vt:lpstr>
      <vt:lpstr>Group Alt Loans Together</vt:lpstr>
      <vt:lpstr>PowerPoint Presentation</vt:lpstr>
      <vt:lpstr>Technical Considerations</vt:lpstr>
      <vt:lpstr>Technical Considerations</vt:lpstr>
      <vt:lpstr>Fun facts</vt:lpstr>
      <vt:lpstr>Usage</vt:lpstr>
      <vt:lpstr>Future</vt:lpstr>
      <vt:lpstr>Questions?</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Comprehensive Student Debt Center</dc:title>
  <dc:creator>Bergemann, Ashley</dc:creator>
  <cp:lastModifiedBy>Bergemann, Ashley</cp:lastModifiedBy>
  <cp:revision>98</cp:revision>
  <dcterms:created xsi:type="dcterms:W3CDTF">2017-09-20T21:14:06Z</dcterms:created>
  <dcterms:modified xsi:type="dcterms:W3CDTF">2017-10-11T19:11:59Z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