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4"/>
  </p:sldMasterIdLst>
  <p:notesMasterIdLst>
    <p:notesMasterId r:id="rId26"/>
  </p:notesMasterIdLst>
  <p:sldIdLst>
    <p:sldId id="259" r:id="rId5"/>
    <p:sldId id="303" r:id="rId6"/>
    <p:sldId id="269" r:id="rId7"/>
    <p:sldId id="261" r:id="rId8"/>
    <p:sldId id="286" r:id="rId9"/>
    <p:sldId id="304" r:id="rId10"/>
    <p:sldId id="289" r:id="rId11"/>
    <p:sldId id="294" r:id="rId12"/>
    <p:sldId id="292" r:id="rId13"/>
    <p:sldId id="301" r:id="rId14"/>
    <p:sldId id="302" r:id="rId15"/>
    <p:sldId id="305" r:id="rId16"/>
    <p:sldId id="291" r:id="rId17"/>
    <p:sldId id="295" r:id="rId18"/>
    <p:sldId id="296" r:id="rId19"/>
    <p:sldId id="297" r:id="rId20"/>
    <p:sldId id="298" r:id="rId21"/>
    <p:sldId id="299" r:id="rId22"/>
    <p:sldId id="300" r:id="rId23"/>
    <p:sldId id="283"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625948-9649-40B7-8C6D-95B6A7E8076B}" v="172" dt="2019-03-28T17:34:22.1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73" autoAdjust="0"/>
    <p:restoredTop sz="82752" autoAdjust="0"/>
  </p:normalViewPr>
  <p:slideViewPr>
    <p:cSldViewPr snapToGrid="0">
      <p:cViewPr varScale="1">
        <p:scale>
          <a:sx n="56" d="100"/>
          <a:sy n="56" d="100"/>
        </p:scale>
        <p:origin x="1404" y="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7E461-96B9-4925-8A01-59DC41F27E25}" type="datetimeFigureOut">
              <a:rPr lang="en-US" smtClean="0"/>
              <a:t>6/26/2019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64149-2C44-4029-BA5B-3E7ECA7C8CBF}" type="slidenum">
              <a:rPr lang="en-US" smtClean="0"/>
              <a:t>‹#›</a:t>
            </a:fld>
            <a:endParaRPr lang="en-US"/>
          </a:p>
        </p:txBody>
      </p:sp>
    </p:spTree>
    <p:extLst>
      <p:ext uri="{BB962C8B-B14F-4D97-AF65-F5344CB8AC3E}">
        <p14:creationId xmlns:p14="http://schemas.microsoft.com/office/powerpoint/2010/main" val="253170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9FF71E-BF8D-4FE7-B58C-A1EF7993D733}" type="datetime1">
              <a:rPr lang="en-US" smtClean="0"/>
              <a:t>6/26/2019</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7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53CB32-8852-4B36-B205-27922D7C9A21}" type="datetime1">
              <a:rPr lang="en-US" smtClean="0"/>
              <a:t>6/26/2019</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03129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D34DA-B030-4B3F-A1D3-A735E0604342}" type="datetime1">
              <a:rPr lang="en-US" smtClean="0"/>
              <a:t>6/26/2019</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112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lvl1pPr algn="l">
              <a:defRPr sz="1200" b="1" i="0">
                <a:solidFill>
                  <a:srgbClr val="D95900"/>
                </a:solidFill>
                <a:latin typeface="Arial"/>
                <a:cs typeface="Arial"/>
              </a:defRPr>
            </a:lvl1pPr>
          </a:lstStyle>
          <a:p>
            <a:r>
              <a:rPr lang="en-US"/>
              <a:t>Click to edit Master title style</a:t>
            </a:r>
            <a:endParaRPr lang="en-US" dirty="0"/>
          </a:p>
        </p:txBody>
      </p:sp>
      <p:sp>
        <p:nvSpPr>
          <p:cNvPr id="7" name="Text Placeholder 5"/>
          <p:cNvSpPr>
            <a:spLocks noGrp="1"/>
          </p:cNvSpPr>
          <p:nvPr>
            <p:ph type="body" sz="quarter" idx="10"/>
          </p:nvPr>
        </p:nvSpPr>
        <p:spPr>
          <a:xfrm>
            <a:off x="457200" y="1189039"/>
            <a:ext cx="8229600" cy="4079875"/>
          </a:xfrm>
        </p:spPr>
        <p:txBody>
          <a:bodyPr/>
          <a:lstStyle>
            <a:lvl1pPr>
              <a:buFontTx/>
              <a:buNone/>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4" name="Footer Placeholder 8"/>
          <p:cNvSpPr>
            <a:spLocks noGrp="1"/>
          </p:cNvSpPr>
          <p:nvPr>
            <p:ph type="ftr" sz="quarter" idx="11"/>
          </p:nvPr>
        </p:nvSpPr>
        <p:spPr>
          <a:xfrm>
            <a:off x="457200" y="6248400"/>
            <a:ext cx="5334000" cy="228600"/>
          </a:xfrm>
          <a:prstGeom prst="rect">
            <a:avLst/>
          </a:prstGeom>
        </p:spPr>
        <p:txBody>
          <a:bodyPr/>
          <a:lstStyle>
            <a:lvl1pPr algn="l">
              <a:defRPr sz="750">
                <a:solidFill>
                  <a:srgbClr val="D95900"/>
                </a:solidFill>
                <a:latin typeface="Arial" charset="0"/>
                <a:cs typeface="Arial" charset="0"/>
              </a:defRPr>
            </a:lvl1pPr>
          </a:lstStyle>
          <a:p>
            <a:pPr>
              <a:defRPr/>
            </a:pPr>
            <a:endParaRPr lang="en-US"/>
          </a:p>
        </p:txBody>
      </p:sp>
    </p:spTree>
    <p:extLst>
      <p:ext uri="{BB962C8B-B14F-4D97-AF65-F5344CB8AC3E}">
        <p14:creationId xmlns:p14="http://schemas.microsoft.com/office/powerpoint/2010/main" val="211497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A4D2E0-1EA0-4E5D-B227-151C82F645C5}" type="datetime1">
              <a:rPr lang="en-US" smtClean="0"/>
              <a:t>6/26/2019</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65162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9B4E0-C19E-46DF-96CD-ED609C9E4C4F}" type="datetime1">
              <a:rPr lang="en-US" smtClean="0"/>
              <a:t>6/26/2019</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44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C48F53-2059-4644-A16C-22F91FCD4BC2}" type="datetime1">
              <a:rPr lang="en-US" smtClean="0"/>
              <a:t>6/26/2019</a:t>
            </a:fld>
            <a:endParaRPr lang="en-US"/>
          </a:p>
        </p:txBody>
      </p:sp>
      <p:sp>
        <p:nvSpPr>
          <p:cNvPr id="6" name="Footer Placeholder 5"/>
          <p:cNvSpPr>
            <a:spLocks noGrp="1"/>
          </p:cNvSpPr>
          <p:nvPr>
            <p:ph type="ftr" sz="quarter" idx="11"/>
          </p:nvPr>
        </p:nvSpPr>
        <p:spPr/>
        <p:txBody>
          <a:bodyPr/>
          <a:lstStyle/>
          <a:p>
            <a:r>
              <a:rPr lang="en-US"/>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30999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483179-5096-4C0A-ADBE-747E3A7BD9E5}" type="datetime1">
              <a:rPr lang="en-US" smtClean="0"/>
              <a:t>6/26/2019</a:t>
            </a:fld>
            <a:endParaRPr lang="en-US"/>
          </a:p>
        </p:txBody>
      </p:sp>
      <p:sp>
        <p:nvSpPr>
          <p:cNvPr id="8" name="Footer Placeholder 7"/>
          <p:cNvSpPr>
            <a:spLocks noGrp="1"/>
          </p:cNvSpPr>
          <p:nvPr>
            <p:ph type="ftr" sz="quarter" idx="11"/>
          </p:nvPr>
        </p:nvSpPr>
        <p:spPr/>
        <p:txBody>
          <a:bodyPr/>
          <a:lstStyle/>
          <a:p>
            <a:r>
              <a:rPr lang="en-US"/>
              <a:t>EMEA Alliance   11-12 October 2016</a:t>
            </a:r>
          </a:p>
        </p:txBody>
      </p:sp>
      <p:sp>
        <p:nvSpPr>
          <p:cNvPr id="9" name="Slide Number Placeholder 8"/>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228333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DCAA83-DA8F-4EBA-9B64-328F4C5F0E6F}" type="datetime1">
              <a:rPr lang="en-US" smtClean="0"/>
              <a:t>6/26/2019</a:t>
            </a:fld>
            <a:endParaRPr lang="en-US"/>
          </a:p>
        </p:txBody>
      </p:sp>
      <p:sp>
        <p:nvSpPr>
          <p:cNvPr id="4" name="Footer Placeholder 3"/>
          <p:cNvSpPr>
            <a:spLocks noGrp="1"/>
          </p:cNvSpPr>
          <p:nvPr>
            <p:ph type="ftr" sz="quarter" idx="11"/>
          </p:nvPr>
        </p:nvSpPr>
        <p:spPr/>
        <p:txBody>
          <a:bodyPr/>
          <a:lstStyle/>
          <a:p>
            <a:r>
              <a:rPr lang="en-US"/>
              <a:t>EMEA Alliance   11-12 October 2016</a:t>
            </a:r>
          </a:p>
        </p:txBody>
      </p:sp>
      <p:sp>
        <p:nvSpPr>
          <p:cNvPr id="5" name="Slide Number Placeholder 4"/>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44465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DC89D-B047-46A3-8769-0A3F82242EA7}" type="datetime1">
              <a:rPr lang="en-US" smtClean="0"/>
              <a:t>6/26/2019</a:t>
            </a:fld>
            <a:endParaRPr lang="en-US"/>
          </a:p>
        </p:txBody>
      </p:sp>
      <p:sp>
        <p:nvSpPr>
          <p:cNvPr id="3" name="Footer Placeholder 2"/>
          <p:cNvSpPr>
            <a:spLocks noGrp="1"/>
          </p:cNvSpPr>
          <p:nvPr>
            <p:ph type="ftr" sz="quarter" idx="11"/>
          </p:nvPr>
        </p:nvSpPr>
        <p:spPr/>
        <p:txBody>
          <a:bodyPr/>
          <a:lstStyle/>
          <a:p>
            <a:r>
              <a:rPr lang="en-US"/>
              <a:t>EMEA Alliance   11-12 October 2016</a:t>
            </a:r>
          </a:p>
        </p:txBody>
      </p:sp>
      <p:sp>
        <p:nvSpPr>
          <p:cNvPr id="4" name="Slide Number Placeholder 3"/>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77963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8D5B0A-F680-40C0-9861-9349C75600E3}" type="datetime1">
              <a:rPr lang="en-US" smtClean="0"/>
              <a:t>6/26/2019</a:t>
            </a:fld>
            <a:endParaRPr lang="en-US"/>
          </a:p>
        </p:txBody>
      </p:sp>
      <p:sp>
        <p:nvSpPr>
          <p:cNvPr id="6" name="Footer Placeholder 5"/>
          <p:cNvSpPr>
            <a:spLocks noGrp="1"/>
          </p:cNvSpPr>
          <p:nvPr>
            <p:ph type="ftr" sz="quarter" idx="11"/>
          </p:nvPr>
        </p:nvSpPr>
        <p:spPr/>
        <p:txBody>
          <a:bodyPr/>
          <a:lstStyle/>
          <a:p>
            <a:r>
              <a:rPr lang="en-US"/>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72414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CB8CAD8-B1D4-46FB-88BA-BCC58048783E}" type="datetime1">
              <a:rPr lang="en-US" smtClean="0"/>
              <a:t>6/26/2019</a:t>
            </a:fld>
            <a:endParaRPr lang="en-US"/>
          </a:p>
        </p:txBody>
      </p:sp>
      <p:sp>
        <p:nvSpPr>
          <p:cNvPr id="6" name="Footer Placeholder 5"/>
          <p:cNvSpPr>
            <a:spLocks noGrp="1"/>
          </p:cNvSpPr>
          <p:nvPr>
            <p:ph type="ftr" sz="quarter" idx="11"/>
          </p:nvPr>
        </p:nvSpPr>
        <p:spPr/>
        <p:txBody>
          <a:bodyPr/>
          <a:lstStyle/>
          <a:p>
            <a:r>
              <a:rPr lang="en-US"/>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6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0177AAE-44FF-497A-81DD-75D90C54B430}" type="datetime1">
              <a:rPr lang="en-US" smtClean="0"/>
              <a:t>6/26/2019</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a:t>EMEA Alliance   11-12 October 2016</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6544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Lst>
  <p:hf sldNum="0"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9.xml"/><Relationship Id="rId6" Type="http://schemas.openxmlformats.org/officeDocument/2006/relationships/image" Target="../media/image33.jpeg"/><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body of water with a mountain in the background&#10;&#10;Description generated with very high confidence">
            <a:extLst>
              <a:ext uri="{FF2B5EF4-FFF2-40B4-BE49-F238E27FC236}">
                <a16:creationId xmlns:a16="http://schemas.microsoft.com/office/drawing/2014/main" id="{85970B68-C95C-4638-B73F-E4FF1CB9CA9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5528" b="5528"/>
          <a:stretch>
            <a:fillRect/>
          </a:stretch>
        </p:blipFill>
        <p:spPr/>
      </p:pic>
      <p:sp>
        <p:nvSpPr>
          <p:cNvPr id="2" name="Title 1"/>
          <p:cNvSpPr>
            <a:spLocks noGrp="1"/>
          </p:cNvSpPr>
          <p:nvPr>
            <p:ph type="title"/>
          </p:nvPr>
        </p:nvSpPr>
        <p:spPr>
          <a:xfrm>
            <a:off x="15946" y="4980373"/>
            <a:ext cx="6127401" cy="1544760"/>
          </a:xfrm>
        </p:spPr>
        <p:txBody>
          <a:bodyPr>
            <a:normAutofit fontScale="90000"/>
          </a:bodyPr>
          <a:lstStyle/>
          <a:p>
            <a:r>
              <a:rPr lang="en-ZA" dirty="0"/>
              <a:t>Implementation of Corporate Travel management solution with Oracle integration in UJ</a:t>
            </a:r>
            <a:endParaRPr lang="en-US" dirty="0"/>
          </a:p>
        </p:txBody>
      </p:sp>
      <p:sp>
        <p:nvSpPr>
          <p:cNvPr id="4" name="Text Placeholder 3"/>
          <p:cNvSpPr>
            <a:spLocks noGrp="1"/>
          </p:cNvSpPr>
          <p:nvPr>
            <p:ph type="body" sz="half" idx="2"/>
          </p:nvPr>
        </p:nvSpPr>
        <p:spPr/>
        <p:txBody>
          <a:bodyPr/>
          <a:lstStyle/>
          <a:p>
            <a:r>
              <a:rPr lang="en-US" dirty="0"/>
              <a:t>SESSION </a:t>
            </a:r>
            <a:r>
              <a:rPr lang="en-ZA" dirty="0"/>
              <a:t>11013</a:t>
            </a:r>
          </a:p>
          <a:p>
            <a:r>
              <a:rPr lang="en-US" dirty="0"/>
              <a:t>DATE </a:t>
            </a:r>
            <a:r>
              <a:rPr lang="en-ZA" dirty="0"/>
              <a:t>Fri, Jul 05, 2019 (12:30 PM - 01:15 )</a:t>
            </a:r>
            <a:endParaRPr lang="en-US" dirty="0"/>
          </a:p>
        </p:txBody>
      </p:sp>
      <p:sp>
        <p:nvSpPr>
          <p:cNvPr id="3" name="Footer Placeholder 2"/>
          <p:cNvSpPr>
            <a:spLocks noGrp="1"/>
          </p:cNvSpPr>
          <p:nvPr>
            <p:ph type="ftr" sz="quarter" idx="11"/>
          </p:nvPr>
        </p:nvSpPr>
        <p:spPr/>
        <p:txBody>
          <a:bodyPr/>
          <a:lstStyle/>
          <a:p>
            <a:r>
              <a:rPr lang="en-US" dirty="0"/>
              <a:t> southern Africa Alliance   3-5 July 2019</a:t>
            </a:r>
          </a:p>
        </p:txBody>
      </p:sp>
      <p:pic>
        <p:nvPicPr>
          <p:cNvPr id="43" name="Picture 42">
            <a:extLst>
              <a:ext uri="{FF2B5EF4-FFF2-40B4-BE49-F238E27FC236}">
                <a16:creationId xmlns:a16="http://schemas.microsoft.com/office/drawing/2014/main" id="{E61DDDAB-D795-4C76-9AE4-5FC5E63812A2}"/>
              </a:ext>
            </a:extLst>
          </p:cNvPr>
          <p:cNvPicPr>
            <a:picLocks noChangeAspect="1"/>
          </p:cNvPicPr>
          <p:nvPr/>
        </p:nvPicPr>
        <p:blipFill rotWithShape="1">
          <a:blip r:embed="rId3">
            <a:extLst>
              <a:ext uri="{28A0092B-C50C-407E-A947-70E740481C1C}">
                <a14:useLocalDpi xmlns:a14="http://schemas.microsoft.com/office/drawing/2010/main" val="0"/>
              </a:ext>
            </a:extLst>
          </a:blip>
          <a:srcRect r="63400" b="48716"/>
          <a:stretch/>
        </p:blipFill>
        <p:spPr>
          <a:xfrm>
            <a:off x="335612" y="2535053"/>
            <a:ext cx="879231" cy="892229"/>
          </a:xfrm>
          <a:prstGeom prst="rect">
            <a:avLst/>
          </a:prstGeom>
          <a:effectLst>
            <a:outerShdw blurRad="50800" dist="38100" dir="8100000" algn="tr" rotWithShape="0">
              <a:prstClr val="black">
                <a:alpha val="40000"/>
              </a:prstClr>
            </a:outerShdw>
          </a:effectLst>
        </p:spPr>
      </p:pic>
      <p:pic>
        <p:nvPicPr>
          <p:cNvPr id="44" name="Picture 43">
            <a:extLst>
              <a:ext uri="{FF2B5EF4-FFF2-40B4-BE49-F238E27FC236}">
                <a16:creationId xmlns:a16="http://schemas.microsoft.com/office/drawing/2014/main" id="{2343734F-8DA0-4DA5-83EE-2F0D63B67876}"/>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t="57854"/>
          <a:stretch/>
        </p:blipFill>
        <p:spPr>
          <a:xfrm>
            <a:off x="335612" y="3506771"/>
            <a:ext cx="2402278" cy="733250"/>
          </a:xfrm>
          <a:prstGeom prst="rect">
            <a:avLst/>
          </a:prstGeom>
          <a:effectLst>
            <a:outerShdw blurRad="50800" dist="38100" dir="10800000" algn="r" rotWithShape="0">
              <a:prstClr val="black">
                <a:alpha val="40000"/>
              </a:prstClr>
            </a:outerShdw>
          </a:effectLst>
        </p:spPr>
      </p:pic>
      <p:pic>
        <p:nvPicPr>
          <p:cNvPr id="45" name="Picture 44">
            <a:extLst>
              <a:ext uri="{FF2B5EF4-FFF2-40B4-BE49-F238E27FC236}">
                <a16:creationId xmlns:a16="http://schemas.microsoft.com/office/drawing/2014/main" id="{63CC8928-071E-41BB-ACA7-8CE5D841DB74}"/>
              </a:ext>
            </a:extLst>
          </p:cNvPr>
          <p:cNvPicPr>
            <a:picLocks noChangeAspect="1"/>
          </p:cNvPicPr>
          <p:nvPr/>
        </p:nvPicPr>
        <p:blipFill rotWithShape="1">
          <a:blip r:embed="rId4">
            <a:duotone>
              <a:prstClr val="black"/>
              <a:schemeClr val="bg1">
                <a:tint val="45000"/>
                <a:satMod val="400000"/>
              </a:schemeClr>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l="36600" b="42146"/>
          <a:stretch/>
        </p:blipFill>
        <p:spPr>
          <a:xfrm>
            <a:off x="1214843" y="2500242"/>
            <a:ext cx="1523047" cy="1006529"/>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876221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48145"/>
            <a:ext cx="7290054" cy="1499616"/>
          </a:xfrm>
        </p:spPr>
        <p:txBody>
          <a:bodyPr>
            <a:normAutofit/>
          </a:bodyPr>
          <a:lstStyle/>
          <a:p>
            <a:r>
              <a:rPr lang="en-US" dirty="0"/>
              <a:t>Benefits of the Amadeus Online Travel Booking Tool</a:t>
            </a:r>
            <a:endParaRPr lang="en-Z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19815" y="1865870"/>
            <a:ext cx="7290055" cy="4023360"/>
          </a:xfrm>
        </p:spPr>
        <p:txBody>
          <a:bodyPr>
            <a:normAutofit fontScale="62500" lnSpcReduction="20000"/>
          </a:bodyPr>
          <a:lstStyle/>
          <a:p>
            <a:pPr algn="ctr">
              <a:lnSpc>
                <a:spcPct val="107000"/>
              </a:lnSpc>
              <a:spcAft>
                <a:spcPts val="0"/>
              </a:spcAft>
            </a:pPr>
            <a:r>
              <a:rPr lang="en-US" b="1" dirty="0">
                <a:latin typeface="Calibri" panose="020F0502020204030204" pitchFamily="34" charset="0"/>
                <a:ea typeface="Calibri" panose="020F0502020204030204" pitchFamily="34" charset="0"/>
                <a:cs typeface="Arial" panose="020B0604020202020204" pitchFamily="34" charset="0"/>
              </a:rPr>
              <a:t> </a:t>
            </a:r>
            <a:endParaRPr lang="en-ZA"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buFont typeface="Wingdings" panose="05000000000000000000" pitchFamily="2" charset="2"/>
              <a:buChar char="q"/>
            </a:pPr>
            <a:r>
              <a:rPr lang="en-ZA" sz="3400" dirty="0">
                <a:latin typeface="Arial" panose="020B0604020202020204" pitchFamily="34" charset="0"/>
                <a:ea typeface="Calibri" panose="020F0502020204030204" pitchFamily="34" charset="0"/>
                <a:cs typeface="Arial" panose="020B0604020202020204" pitchFamily="34" charset="0"/>
              </a:rPr>
              <a:t>A </a:t>
            </a:r>
            <a:r>
              <a:rPr lang="en-ZA" sz="3400" b="1" dirty="0">
                <a:latin typeface="Arial" panose="020B0604020202020204" pitchFamily="34" charset="0"/>
                <a:ea typeface="Calibri" panose="020F0502020204030204" pitchFamily="34" charset="0"/>
                <a:cs typeface="Arial" panose="020B0604020202020204" pitchFamily="34" charset="0"/>
              </a:rPr>
              <a:t>Streamlined Booking Process </a:t>
            </a:r>
            <a:r>
              <a:rPr lang="en-ZA" sz="3400" dirty="0">
                <a:latin typeface="Arial" panose="020B0604020202020204" pitchFamily="34" charset="0"/>
                <a:ea typeface="Calibri" panose="020F0502020204030204" pitchFamily="34" charset="0"/>
                <a:cs typeface="Arial" panose="020B0604020202020204" pitchFamily="34" charset="0"/>
              </a:rPr>
              <a:t>with </a:t>
            </a:r>
            <a:r>
              <a:rPr lang="en-ZA" sz="3400" b="1" dirty="0">
                <a:latin typeface="Arial" panose="020B0604020202020204" pitchFamily="34" charset="0"/>
                <a:ea typeface="Calibri" panose="020F0502020204030204" pitchFamily="34" charset="0"/>
                <a:cs typeface="Arial" panose="020B0604020202020204" pitchFamily="34" charset="0"/>
              </a:rPr>
              <a:t>controlled Travel Spending  </a:t>
            </a:r>
          </a:p>
          <a:p>
            <a:pPr>
              <a:lnSpc>
                <a:spcPct val="107000"/>
              </a:lnSpc>
              <a:spcAft>
                <a:spcPts val="0"/>
              </a:spcAft>
              <a:buFont typeface="Wingdings" panose="05000000000000000000" pitchFamily="2" charset="2"/>
              <a:buChar char="q"/>
            </a:pPr>
            <a:r>
              <a:rPr lang="en-ZA" sz="3400" dirty="0">
                <a:latin typeface="Arial" panose="020B0604020202020204" pitchFamily="34" charset="0"/>
                <a:ea typeface="Calibri" panose="020F0502020204030204" pitchFamily="34" charset="0"/>
                <a:cs typeface="Arial" panose="020B0604020202020204" pitchFamily="34" charset="0"/>
              </a:rPr>
              <a:t>Travel Co-ordinators can select </a:t>
            </a:r>
            <a:r>
              <a:rPr lang="en-ZA" sz="3400" b="1" dirty="0">
                <a:latin typeface="Arial" panose="020B0604020202020204" pitchFamily="34" charset="0"/>
                <a:ea typeface="Calibri" panose="020F0502020204030204" pitchFamily="34" charset="0"/>
                <a:cs typeface="Arial" panose="020B0604020202020204" pitchFamily="34" charset="0"/>
              </a:rPr>
              <a:t>flights, accommodation and </a:t>
            </a:r>
            <a:r>
              <a:rPr lang="en-ZA" sz="3400" b="1">
                <a:latin typeface="Arial" panose="020B0604020202020204" pitchFamily="34" charset="0"/>
                <a:ea typeface="Calibri" panose="020F0502020204030204" pitchFamily="34" charset="0"/>
                <a:cs typeface="Arial" panose="020B0604020202020204" pitchFamily="34" charset="0"/>
              </a:rPr>
              <a:t>car hire</a:t>
            </a:r>
            <a:r>
              <a:rPr lang="en-ZA" sz="3400">
                <a:latin typeface="Arial" panose="020B0604020202020204" pitchFamily="34" charset="0"/>
                <a:ea typeface="Calibri" panose="020F0502020204030204" pitchFamily="34" charset="0"/>
                <a:cs typeface="Arial" panose="020B0604020202020204" pitchFamily="34" charset="0"/>
              </a:rPr>
              <a:t> </a:t>
            </a:r>
            <a:endParaRPr lang="en-ZA" sz="34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buFont typeface="Wingdings" panose="05000000000000000000" pitchFamily="2" charset="2"/>
              <a:buChar char="q"/>
            </a:pPr>
            <a:r>
              <a:rPr lang="en-ZA" sz="3400" b="1" dirty="0">
                <a:latin typeface="Arial" panose="020B0604020202020204" pitchFamily="34" charset="0"/>
                <a:ea typeface="Calibri" panose="020F0502020204030204" pitchFamily="34" charset="0"/>
                <a:cs typeface="Arial" panose="020B0604020202020204" pitchFamily="34" charset="0"/>
              </a:rPr>
              <a:t>Travel Policy </a:t>
            </a:r>
            <a:r>
              <a:rPr lang="en-ZA" sz="3400" dirty="0">
                <a:latin typeface="Arial" panose="020B0604020202020204" pitchFamily="34" charset="0"/>
                <a:ea typeface="Calibri" panose="020F0502020204030204" pitchFamily="34" charset="0"/>
                <a:cs typeface="Arial" panose="020B0604020202020204" pitchFamily="34" charset="0"/>
              </a:rPr>
              <a:t>compliance</a:t>
            </a:r>
          </a:p>
          <a:p>
            <a:pPr>
              <a:lnSpc>
                <a:spcPct val="107000"/>
              </a:lnSpc>
              <a:spcAft>
                <a:spcPts val="0"/>
              </a:spcAft>
              <a:buFont typeface="Wingdings" panose="05000000000000000000" pitchFamily="2" charset="2"/>
              <a:buChar char="q"/>
            </a:pPr>
            <a:r>
              <a:rPr lang="en-ZA" sz="3400" dirty="0">
                <a:latin typeface="Arial" panose="020B0604020202020204" pitchFamily="34" charset="0"/>
                <a:ea typeface="Calibri" panose="020F0502020204030204" pitchFamily="34" charset="0"/>
                <a:cs typeface="Arial" panose="020B0604020202020204" pitchFamily="34" charset="0"/>
              </a:rPr>
              <a:t>Travellers have </a:t>
            </a:r>
            <a:r>
              <a:rPr lang="en-ZA" sz="3400" b="1" dirty="0">
                <a:latin typeface="Arial" panose="020B0604020202020204" pitchFamily="34" charset="0"/>
                <a:ea typeface="Calibri" panose="020F0502020204030204" pitchFamily="34" charset="0"/>
                <a:cs typeface="Arial" panose="020B0604020202020204" pitchFamily="34" charset="0"/>
              </a:rPr>
              <a:t>better travel choices </a:t>
            </a:r>
          </a:p>
          <a:p>
            <a:pPr>
              <a:lnSpc>
                <a:spcPct val="107000"/>
              </a:lnSpc>
              <a:spcAft>
                <a:spcPts val="0"/>
              </a:spcAft>
              <a:buFont typeface="Wingdings" panose="05000000000000000000" pitchFamily="2" charset="2"/>
              <a:buChar char="q"/>
            </a:pPr>
            <a:r>
              <a:rPr lang="en-ZA" sz="3400" b="1" dirty="0">
                <a:latin typeface="Arial" panose="020B0604020202020204" pitchFamily="34" charset="0"/>
                <a:ea typeface="Calibri" panose="020F0502020204030204" pitchFamily="34" charset="0"/>
                <a:cs typeface="Arial" panose="020B0604020202020204" pitchFamily="34" charset="0"/>
              </a:rPr>
              <a:t>Quick and easy management </a:t>
            </a:r>
            <a:r>
              <a:rPr lang="en-ZA" sz="3400" dirty="0">
                <a:latin typeface="Arial" panose="020B0604020202020204" pitchFamily="34" charset="0"/>
                <a:ea typeface="Calibri" panose="020F0502020204030204" pitchFamily="34" charset="0"/>
                <a:cs typeface="Arial" panose="020B0604020202020204" pitchFamily="34" charset="0"/>
              </a:rPr>
              <a:t>of travellers</a:t>
            </a:r>
          </a:p>
          <a:p>
            <a:pPr>
              <a:lnSpc>
                <a:spcPct val="107000"/>
              </a:lnSpc>
              <a:spcAft>
                <a:spcPts val="0"/>
              </a:spcAft>
              <a:buFont typeface="Wingdings" panose="05000000000000000000" pitchFamily="2" charset="2"/>
              <a:buChar char="q"/>
            </a:pPr>
            <a:r>
              <a:rPr lang="en-ZA" sz="3400" dirty="0">
                <a:latin typeface="Arial" panose="020B0604020202020204" pitchFamily="34" charset="0"/>
                <a:ea typeface="Calibri" panose="020F0502020204030204" pitchFamily="34" charset="0"/>
                <a:cs typeface="Arial" panose="020B0604020202020204" pitchFamily="34" charset="0"/>
              </a:rPr>
              <a:t>A </a:t>
            </a:r>
            <a:r>
              <a:rPr lang="en-ZA" sz="3400" b="1" dirty="0">
                <a:latin typeface="Arial" panose="020B0604020202020204" pitchFamily="34" charset="0"/>
                <a:ea typeface="Calibri" panose="020F0502020204030204" pitchFamily="34" charset="0"/>
                <a:cs typeface="Arial" panose="020B0604020202020204" pitchFamily="34" charset="0"/>
              </a:rPr>
              <a:t>smarter way </a:t>
            </a:r>
            <a:r>
              <a:rPr lang="en-ZA" sz="3400" dirty="0">
                <a:latin typeface="Arial" panose="020B0604020202020204" pitchFamily="34" charset="0"/>
                <a:ea typeface="Calibri" panose="020F0502020204030204" pitchFamily="34" charset="0"/>
                <a:cs typeface="Arial" panose="020B0604020202020204" pitchFamily="34" charset="0"/>
              </a:rPr>
              <a:t>to deal with the </a:t>
            </a:r>
            <a:r>
              <a:rPr lang="en-ZA" sz="3400" b="1" dirty="0">
                <a:latin typeface="Arial" panose="020B0604020202020204" pitchFamily="34" charset="0"/>
                <a:ea typeface="Calibri" panose="020F0502020204030204" pitchFamily="34" charset="0"/>
                <a:cs typeface="Arial" panose="020B0604020202020204" pitchFamily="34" charset="0"/>
              </a:rPr>
              <a:t>high volume </a:t>
            </a:r>
            <a:r>
              <a:rPr lang="en-ZA" sz="3400" dirty="0">
                <a:latin typeface="Arial" panose="020B0604020202020204" pitchFamily="34" charset="0"/>
                <a:ea typeface="Calibri" panose="020F0502020204030204" pitchFamily="34" charset="0"/>
                <a:cs typeface="Arial" panose="020B0604020202020204" pitchFamily="34" charset="0"/>
              </a:rPr>
              <a:t>of travel </a:t>
            </a:r>
          </a:p>
          <a:p>
            <a:pPr>
              <a:lnSpc>
                <a:spcPct val="107000"/>
              </a:lnSpc>
              <a:spcAft>
                <a:spcPts val="0"/>
              </a:spcAft>
              <a:buFont typeface="Wingdings" panose="05000000000000000000" pitchFamily="2" charset="2"/>
              <a:buChar char="q"/>
            </a:pPr>
            <a:r>
              <a:rPr lang="en-ZA" sz="3400" b="1" dirty="0">
                <a:latin typeface="Arial" panose="020B0604020202020204" pitchFamily="34" charset="0"/>
                <a:ea typeface="Calibri" panose="020F0502020204030204" pitchFamily="34" charset="0"/>
                <a:cs typeface="Arial" panose="020B0604020202020204" pitchFamily="34" charset="0"/>
              </a:rPr>
              <a:t>Time saving </a:t>
            </a:r>
            <a:r>
              <a:rPr lang="en-ZA" sz="3400" dirty="0">
                <a:latin typeface="Arial" panose="020B0604020202020204" pitchFamily="34" charset="0"/>
                <a:ea typeface="Calibri" panose="020F0502020204030204" pitchFamily="34" charset="0"/>
                <a:cs typeface="Arial" panose="020B0604020202020204" pitchFamily="34" charset="0"/>
              </a:rPr>
              <a:t>and </a:t>
            </a:r>
            <a:r>
              <a:rPr lang="en-ZA" sz="3400" b="1" dirty="0">
                <a:latin typeface="Arial" panose="020B0604020202020204" pitchFamily="34" charset="0"/>
                <a:ea typeface="Calibri" panose="020F0502020204030204" pitchFamily="34" charset="0"/>
                <a:cs typeface="Arial" panose="020B0604020202020204" pitchFamily="34" charset="0"/>
              </a:rPr>
              <a:t>reduction in travel cost and expenses</a:t>
            </a:r>
          </a:p>
        </p:txBody>
      </p:sp>
      <p:sp>
        <p:nvSpPr>
          <p:cNvPr id="4" name="Footer Placeholder 3"/>
          <p:cNvSpPr>
            <a:spLocks noGrp="1"/>
          </p:cNvSpPr>
          <p:nvPr>
            <p:ph type="ftr" sz="quarter" idx="11"/>
          </p:nvPr>
        </p:nvSpPr>
        <p:spPr/>
        <p:txBody>
          <a:bodyPr/>
          <a:lstStyle/>
          <a:p>
            <a:r>
              <a:rPr lang="en-US" dirty="0"/>
              <a:t>southern Africa Alliance   3-5 July 2019</a:t>
            </a:r>
          </a:p>
        </p:txBody>
      </p:sp>
    </p:spTree>
    <p:extLst>
      <p:ext uri="{BB962C8B-B14F-4D97-AF65-F5344CB8AC3E}">
        <p14:creationId xmlns:p14="http://schemas.microsoft.com/office/powerpoint/2010/main" val="1471792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a:t>
            </a:r>
          </a:p>
        </p:txBody>
      </p:sp>
      <p:sp>
        <p:nvSpPr>
          <p:cNvPr id="3" name="Content Placeholder 2"/>
          <p:cNvSpPr>
            <a:spLocks noGrp="1"/>
          </p:cNvSpPr>
          <p:nvPr>
            <p:ph idx="1"/>
          </p:nvPr>
        </p:nvSpPr>
        <p:spPr/>
        <p:txBody>
          <a:bodyPr>
            <a:normAutofit/>
          </a:bodyPr>
          <a:lstStyle/>
          <a:p>
            <a:pPr>
              <a:lnSpc>
                <a:spcPct val="107000"/>
              </a:lnSpc>
              <a:spcAft>
                <a:spcPts val="0"/>
              </a:spcAft>
              <a:buFont typeface="Wingdings" panose="05000000000000000000" pitchFamily="2" charset="2"/>
              <a:buChar char="q"/>
            </a:pPr>
            <a:r>
              <a:rPr lang="en-US" sz="2400" dirty="0">
                <a:latin typeface="Arial" panose="020B0604020202020204" pitchFamily="34" charset="0"/>
                <a:ea typeface="Calibri" panose="020F0502020204030204" pitchFamily="34" charset="0"/>
                <a:cs typeface="Arial" panose="020B0604020202020204" pitchFamily="34" charset="0"/>
              </a:rPr>
              <a:t> The project team ( business , functional, technical teams) need to be based on premises.</a:t>
            </a:r>
            <a:endParaRPr lang="en-ZA" sz="2400" b="1"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Wingdings" panose="05000000000000000000" pitchFamily="2" charset="2"/>
              <a:buChar char="q"/>
            </a:pPr>
            <a:r>
              <a:rPr lang="en-ZA" sz="2400" dirty="0">
                <a:latin typeface="Arial" panose="020B0604020202020204" pitchFamily="34" charset="0"/>
                <a:ea typeface="Calibri" panose="020F0502020204030204" pitchFamily="34" charset="0"/>
                <a:cs typeface="Arial" panose="020B0604020202020204" pitchFamily="34" charset="0"/>
              </a:rPr>
              <a:t>Dedicated </a:t>
            </a:r>
            <a:r>
              <a:rPr lang="en-ZA" sz="2400" dirty="0">
                <a:solidFill>
                  <a:schemeClr val="dk1"/>
                </a:solidFill>
              </a:rPr>
              <a:t>User availability and commitment </a:t>
            </a:r>
          </a:p>
          <a:p>
            <a:pPr>
              <a:lnSpc>
                <a:spcPct val="107000"/>
              </a:lnSpc>
              <a:spcAft>
                <a:spcPts val="0"/>
              </a:spcAft>
              <a:buFont typeface="Wingdings" panose="05000000000000000000" pitchFamily="2" charset="2"/>
              <a:buChar char="q"/>
            </a:pPr>
            <a:r>
              <a:rPr lang="en-US" sz="2400" b="1" dirty="0">
                <a:latin typeface="Arial" panose="020B0604020202020204" pitchFamily="34" charset="0"/>
                <a:ea typeface="Calibri" panose="020F0502020204030204" pitchFamily="34" charset="0"/>
                <a:cs typeface="Arial" panose="020B0604020202020204" pitchFamily="34" charset="0"/>
              </a:rPr>
              <a:t>Abide by timelines.</a:t>
            </a:r>
            <a:endParaRPr lang="en-ZA" sz="2400" b="1"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buFont typeface="Wingdings" panose="05000000000000000000" pitchFamily="2" charset="2"/>
              <a:buChar char="q"/>
            </a:pPr>
            <a:r>
              <a:rPr lang="en-ZA" sz="2400" dirty="0">
                <a:solidFill>
                  <a:schemeClr val="dk1"/>
                </a:solidFill>
              </a:rPr>
              <a:t>No changes to business processes during testing.</a:t>
            </a:r>
          </a:p>
          <a:p>
            <a:pPr>
              <a:lnSpc>
                <a:spcPct val="107000"/>
              </a:lnSpc>
              <a:spcAft>
                <a:spcPts val="0"/>
              </a:spcAft>
              <a:buFont typeface="Wingdings" panose="05000000000000000000" pitchFamily="2" charset="2"/>
              <a:buChar char="q"/>
            </a:pPr>
            <a:r>
              <a:rPr lang="en-US" sz="2400" dirty="0">
                <a:solidFill>
                  <a:schemeClr val="dk1"/>
                </a:solidFill>
              </a:rPr>
              <a:t>Manage scope creep/ risk and other issues timely and effective.</a:t>
            </a:r>
          </a:p>
          <a:p>
            <a:pPr>
              <a:lnSpc>
                <a:spcPct val="107000"/>
              </a:lnSpc>
              <a:spcAft>
                <a:spcPts val="0"/>
              </a:spcAft>
              <a:buFont typeface="Wingdings" panose="05000000000000000000" pitchFamily="2" charset="2"/>
              <a:buChar char="q"/>
            </a:pPr>
            <a:r>
              <a:rPr lang="en-US" sz="2400" dirty="0" err="1">
                <a:solidFill>
                  <a:schemeClr val="dk1"/>
                </a:solidFill>
              </a:rPr>
              <a:t>Superuser</a:t>
            </a:r>
            <a:r>
              <a:rPr lang="en-US" sz="2400" dirty="0">
                <a:solidFill>
                  <a:schemeClr val="dk1"/>
                </a:solidFill>
              </a:rPr>
              <a:t> testing before UAT Testing.</a:t>
            </a:r>
            <a:endParaRPr lang="en-ZA" sz="2400" dirty="0">
              <a:solidFill>
                <a:schemeClr val="dk1"/>
              </a:solidFill>
            </a:endParaRPr>
          </a:p>
          <a:p>
            <a:endParaRPr lang="en-US" sz="2400" dirty="0"/>
          </a:p>
        </p:txBody>
      </p:sp>
      <p:sp>
        <p:nvSpPr>
          <p:cNvPr id="5" name="Footer Placeholder 4"/>
          <p:cNvSpPr>
            <a:spLocks noGrp="1"/>
          </p:cNvSpPr>
          <p:nvPr>
            <p:ph type="ftr" sz="quarter" idx="11"/>
          </p:nvPr>
        </p:nvSpPr>
        <p:spPr/>
        <p:txBody>
          <a:bodyPr/>
          <a:lstStyle/>
          <a:p>
            <a:r>
              <a:rPr lang="en-US" dirty="0"/>
              <a:t> southern Africa Alliance   3-5 July 2019</a:t>
            </a:r>
          </a:p>
        </p:txBody>
      </p:sp>
    </p:spTree>
    <p:extLst>
      <p:ext uri="{BB962C8B-B14F-4D97-AF65-F5344CB8AC3E}">
        <p14:creationId xmlns:p14="http://schemas.microsoft.com/office/powerpoint/2010/main" val="1433167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Oracle Login</a:t>
            </a:r>
            <a:endParaRPr lang="en-ZA" dirty="0"/>
          </a:p>
        </p:txBody>
      </p:sp>
      <p:pic>
        <p:nvPicPr>
          <p:cNvPr id="5" name="Content Placeholder 4"/>
          <p:cNvPicPr>
            <a:picLocks noGrp="1" noChangeAspect="1"/>
          </p:cNvPicPr>
          <p:nvPr>
            <p:ph idx="1"/>
          </p:nvPr>
        </p:nvPicPr>
        <p:blipFill>
          <a:blip r:embed="rId2"/>
          <a:stretch>
            <a:fillRect/>
          </a:stretch>
        </p:blipFill>
        <p:spPr>
          <a:xfrm>
            <a:off x="768350" y="1684962"/>
            <a:ext cx="7289800" cy="4695289"/>
          </a:xfrm>
          <a:prstGeom prst="rect">
            <a:avLst/>
          </a:prstGeom>
        </p:spPr>
      </p:pic>
      <p:sp>
        <p:nvSpPr>
          <p:cNvPr id="4" name="Footer Placeholder 3"/>
          <p:cNvSpPr>
            <a:spLocks noGrp="1"/>
          </p:cNvSpPr>
          <p:nvPr>
            <p:ph type="ftr" sz="quarter" idx="11"/>
          </p:nvPr>
        </p:nvSpPr>
        <p:spPr/>
        <p:txBody>
          <a:bodyPr/>
          <a:lstStyle/>
          <a:p>
            <a:r>
              <a:rPr lang="en-US"/>
              <a:t>EMEA Alliance   11-12 October 2016</a:t>
            </a:r>
          </a:p>
        </p:txBody>
      </p:sp>
    </p:spTree>
    <p:extLst>
      <p:ext uri="{BB962C8B-B14F-4D97-AF65-F5344CB8AC3E}">
        <p14:creationId xmlns:p14="http://schemas.microsoft.com/office/powerpoint/2010/main" val="1990109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Login to travel system</a:t>
            </a:r>
            <a:endParaRPr lang="en-ZA" dirty="0"/>
          </a:p>
        </p:txBody>
      </p:sp>
      <p:sp>
        <p:nvSpPr>
          <p:cNvPr id="3" name="Text Placeholder 2"/>
          <p:cNvSpPr>
            <a:spLocks noGrp="1"/>
          </p:cNvSpPr>
          <p:nvPr>
            <p:ph type="body" idx="1"/>
          </p:nvPr>
        </p:nvSpPr>
        <p:spPr/>
        <p:txBody>
          <a:bodyPr/>
          <a:lstStyle/>
          <a:p>
            <a:endParaRPr lang="en-ZA"/>
          </a:p>
        </p:txBody>
      </p:sp>
      <p:pic>
        <p:nvPicPr>
          <p:cNvPr id="11" name="Content Placeholder 10"/>
          <p:cNvPicPr>
            <a:picLocks noGrp="1" noChangeAspect="1"/>
          </p:cNvPicPr>
          <p:nvPr>
            <p:ph sz="half" idx="2"/>
          </p:nvPr>
        </p:nvPicPr>
        <p:blipFill>
          <a:blip r:embed="rId2"/>
          <a:stretch>
            <a:fillRect/>
          </a:stretch>
        </p:blipFill>
        <p:spPr>
          <a:xfrm>
            <a:off x="768350" y="2013735"/>
            <a:ext cx="3565525" cy="4736386"/>
          </a:xfrm>
          <a:prstGeom prst="rect">
            <a:avLst/>
          </a:prstGeom>
        </p:spPr>
      </p:pic>
      <p:sp>
        <p:nvSpPr>
          <p:cNvPr id="9" name="Text Placeholder 8"/>
          <p:cNvSpPr>
            <a:spLocks noGrp="1"/>
          </p:cNvSpPr>
          <p:nvPr>
            <p:ph type="body" sz="quarter" idx="3"/>
          </p:nvPr>
        </p:nvSpPr>
        <p:spPr/>
        <p:txBody>
          <a:bodyPr/>
          <a:lstStyle/>
          <a:p>
            <a:endParaRPr lang="en-ZA"/>
          </a:p>
        </p:txBody>
      </p:sp>
      <p:pic>
        <p:nvPicPr>
          <p:cNvPr id="12" name="Content Placeholder 11"/>
          <p:cNvPicPr>
            <a:picLocks noGrp="1" noChangeAspect="1"/>
          </p:cNvPicPr>
          <p:nvPr>
            <p:ph sz="quarter" idx="4"/>
          </p:nvPr>
        </p:nvPicPr>
        <p:blipFill>
          <a:blip r:embed="rId3"/>
          <a:stretch>
            <a:fillRect/>
          </a:stretch>
        </p:blipFill>
        <p:spPr>
          <a:xfrm>
            <a:off x="4356243" y="2003461"/>
            <a:ext cx="3701907" cy="4510355"/>
          </a:xfrm>
          <a:prstGeom prst="rect">
            <a:avLst/>
          </a:prstGeom>
        </p:spPr>
      </p:pic>
      <p:sp>
        <p:nvSpPr>
          <p:cNvPr id="4" name="Footer Placeholder 3"/>
          <p:cNvSpPr>
            <a:spLocks noGrp="1"/>
          </p:cNvSpPr>
          <p:nvPr>
            <p:ph type="ftr" sz="quarter" idx="11"/>
          </p:nvPr>
        </p:nvSpPr>
        <p:spPr/>
        <p:txBody>
          <a:bodyPr/>
          <a:lstStyle/>
          <a:p>
            <a:r>
              <a:rPr lang="en-US"/>
              <a:t>EMEA Alliance   11-12 October 2016</a:t>
            </a:r>
          </a:p>
        </p:txBody>
      </p:sp>
      <p:sp>
        <p:nvSpPr>
          <p:cNvPr id="7" name="Flowchart: Process 6"/>
          <p:cNvSpPr/>
          <p:nvPr/>
        </p:nvSpPr>
        <p:spPr>
          <a:xfrm>
            <a:off x="889686" y="2335427"/>
            <a:ext cx="1062682" cy="506627"/>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User Login to </a:t>
            </a:r>
            <a:endParaRPr lang="en-ZA" dirty="0"/>
          </a:p>
        </p:txBody>
      </p:sp>
    </p:spTree>
    <p:extLst>
      <p:ext uri="{BB962C8B-B14F-4D97-AF65-F5344CB8AC3E}">
        <p14:creationId xmlns:p14="http://schemas.microsoft.com/office/powerpoint/2010/main" val="1607481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Search for flights</a:t>
            </a:r>
            <a:endParaRPr lang="en-ZA" dirty="0"/>
          </a:p>
        </p:txBody>
      </p:sp>
      <p:sp>
        <p:nvSpPr>
          <p:cNvPr id="7" name="Footer Placeholder 6"/>
          <p:cNvSpPr>
            <a:spLocks noGrp="1"/>
          </p:cNvSpPr>
          <p:nvPr>
            <p:ph type="ftr" sz="quarter" idx="11"/>
          </p:nvPr>
        </p:nvSpPr>
        <p:spPr/>
        <p:txBody>
          <a:bodyPr/>
          <a:lstStyle/>
          <a:p>
            <a:r>
              <a:rPr lang="en-US"/>
              <a:t>EMEA Alliance   11-12 October 2016</a:t>
            </a:r>
          </a:p>
        </p:txBody>
      </p:sp>
      <p:pic>
        <p:nvPicPr>
          <p:cNvPr id="17" name="Content Placeholder 16"/>
          <p:cNvPicPr>
            <a:picLocks noGrp="1" noChangeAspect="1"/>
          </p:cNvPicPr>
          <p:nvPr>
            <p:ph idx="1"/>
          </p:nvPr>
        </p:nvPicPr>
        <p:blipFill>
          <a:blip r:embed="rId2"/>
          <a:stretch>
            <a:fillRect/>
          </a:stretch>
        </p:blipFill>
        <p:spPr>
          <a:xfrm>
            <a:off x="195210" y="2286000"/>
            <a:ext cx="8527550" cy="4022725"/>
          </a:xfrm>
          <a:prstGeom prst="rect">
            <a:avLst/>
          </a:prstGeom>
        </p:spPr>
      </p:pic>
    </p:spTree>
    <p:extLst>
      <p:ext uri="{BB962C8B-B14F-4D97-AF65-F5344CB8AC3E}">
        <p14:creationId xmlns:p14="http://schemas.microsoft.com/office/powerpoint/2010/main" val="2255693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Select your flights</a:t>
            </a:r>
            <a:endParaRPr lang="en-ZA" dirty="0"/>
          </a:p>
        </p:txBody>
      </p:sp>
      <p:pic>
        <p:nvPicPr>
          <p:cNvPr id="8" name="Content Placeholder 7"/>
          <p:cNvPicPr>
            <a:picLocks noGrp="1" noChangeAspect="1"/>
          </p:cNvPicPr>
          <p:nvPr>
            <p:ph sz="half" idx="1"/>
          </p:nvPr>
        </p:nvPicPr>
        <p:blipFill>
          <a:blip r:embed="rId2"/>
          <a:stretch>
            <a:fillRect/>
          </a:stretch>
        </p:blipFill>
        <p:spPr>
          <a:xfrm>
            <a:off x="431516" y="2085654"/>
            <a:ext cx="3902360" cy="4602822"/>
          </a:xfrm>
          <a:prstGeom prst="rect">
            <a:avLst/>
          </a:prstGeom>
        </p:spPr>
      </p:pic>
      <p:pic>
        <p:nvPicPr>
          <p:cNvPr id="9" name="Content Placeholder 8"/>
          <p:cNvPicPr>
            <a:picLocks noGrp="1" noChangeAspect="1"/>
          </p:cNvPicPr>
          <p:nvPr>
            <p:ph sz="half" idx="2"/>
          </p:nvPr>
        </p:nvPicPr>
        <p:blipFill>
          <a:blip r:embed="rId3"/>
          <a:stretch>
            <a:fillRect/>
          </a:stretch>
        </p:blipFill>
        <p:spPr>
          <a:xfrm>
            <a:off x="4492625" y="2054831"/>
            <a:ext cx="3932184" cy="4654193"/>
          </a:xfrm>
          <a:prstGeom prst="rect">
            <a:avLst/>
          </a:prstGeom>
        </p:spPr>
      </p:pic>
      <p:sp>
        <p:nvSpPr>
          <p:cNvPr id="4" name="Footer Placeholder 3"/>
          <p:cNvSpPr>
            <a:spLocks noGrp="1"/>
          </p:cNvSpPr>
          <p:nvPr>
            <p:ph type="ftr" sz="quarter" idx="11"/>
          </p:nvPr>
        </p:nvSpPr>
        <p:spPr/>
        <p:txBody>
          <a:bodyPr/>
          <a:lstStyle/>
          <a:p>
            <a:r>
              <a:rPr lang="en-US"/>
              <a:t>EMEA Alliance   11-12 October 2016</a:t>
            </a:r>
          </a:p>
        </p:txBody>
      </p:sp>
    </p:spTree>
    <p:extLst>
      <p:ext uri="{BB962C8B-B14F-4D97-AF65-F5344CB8AC3E}">
        <p14:creationId xmlns:p14="http://schemas.microsoft.com/office/powerpoint/2010/main" val="2044256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for hotel</a:t>
            </a:r>
            <a:endParaRPr lang="en-ZA" dirty="0"/>
          </a:p>
        </p:txBody>
      </p:sp>
      <p:pic>
        <p:nvPicPr>
          <p:cNvPr id="6" name="Content Placeholder 5"/>
          <p:cNvPicPr>
            <a:picLocks noGrp="1" noChangeAspect="1"/>
          </p:cNvPicPr>
          <p:nvPr>
            <p:ph sz="half" idx="1"/>
          </p:nvPr>
        </p:nvPicPr>
        <p:blipFill>
          <a:blip r:embed="rId2"/>
          <a:stretch>
            <a:fillRect/>
          </a:stretch>
        </p:blipFill>
        <p:spPr>
          <a:xfrm>
            <a:off x="380144" y="2147299"/>
            <a:ext cx="3953732" cy="4222679"/>
          </a:xfrm>
          <a:prstGeom prst="rect">
            <a:avLst/>
          </a:prstGeom>
        </p:spPr>
      </p:pic>
      <p:pic>
        <p:nvPicPr>
          <p:cNvPr id="7" name="Content Placeholder 6"/>
          <p:cNvPicPr>
            <a:picLocks noGrp="1" noChangeAspect="1"/>
          </p:cNvPicPr>
          <p:nvPr>
            <p:ph sz="half" idx="2"/>
          </p:nvPr>
        </p:nvPicPr>
        <p:blipFill>
          <a:blip r:embed="rId3"/>
          <a:stretch>
            <a:fillRect/>
          </a:stretch>
        </p:blipFill>
        <p:spPr>
          <a:xfrm>
            <a:off x="4492625" y="2126751"/>
            <a:ext cx="4250683" cy="4428161"/>
          </a:xfrm>
          <a:prstGeom prst="rect">
            <a:avLst/>
          </a:prstGeom>
        </p:spPr>
      </p:pic>
      <p:sp>
        <p:nvSpPr>
          <p:cNvPr id="5" name="Footer Placeholder 4"/>
          <p:cNvSpPr>
            <a:spLocks noGrp="1"/>
          </p:cNvSpPr>
          <p:nvPr>
            <p:ph type="ftr" sz="quarter" idx="11"/>
          </p:nvPr>
        </p:nvSpPr>
        <p:spPr/>
        <p:txBody>
          <a:bodyPr/>
          <a:lstStyle/>
          <a:p>
            <a:r>
              <a:rPr lang="en-US"/>
              <a:t>EMEA Alliance   11-12 October 2016</a:t>
            </a:r>
          </a:p>
        </p:txBody>
      </p:sp>
    </p:spTree>
    <p:extLst>
      <p:ext uri="{BB962C8B-B14F-4D97-AF65-F5344CB8AC3E}">
        <p14:creationId xmlns:p14="http://schemas.microsoft.com/office/powerpoint/2010/main" val="3340274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hotel from list</a:t>
            </a:r>
            <a:endParaRPr lang="en-ZA" dirty="0"/>
          </a:p>
        </p:txBody>
      </p:sp>
      <p:sp>
        <p:nvSpPr>
          <p:cNvPr id="5" name="Footer Placeholder 4"/>
          <p:cNvSpPr>
            <a:spLocks noGrp="1"/>
          </p:cNvSpPr>
          <p:nvPr>
            <p:ph type="ftr" sz="quarter" idx="11"/>
          </p:nvPr>
        </p:nvSpPr>
        <p:spPr/>
        <p:txBody>
          <a:bodyPr/>
          <a:lstStyle/>
          <a:p>
            <a:r>
              <a:rPr lang="en-US"/>
              <a:t>EMEA Alliance   11-12 October 2016</a:t>
            </a:r>
          </a:p>
        </p:txBody>
      </p:sp>
      <p:pic>
        <p:nvPicPr>
          <p:cNvPr id="11" name="Content Placeholder 10"/>
          <p:cNvPicPr>
            <a:picLocks noGrp="1" noChangeAspect="1"/>
          </p:cNvPicPr>
          <p:nvPr>
            <p:ph sz="half" idx="1"/>
          </p:nvPr>
        </p:nvPicPr>
        <p:blipFill>
          <a:blip r:embed="rId2"/>
          <a:stretch>
            <a:fillRect/>
          </a:stretch>
        </p:blipFill>
        <p:spPr>
          <a:xfrm>
            <a:off x="768350" y="2065107"/>
            <a:ext cx="3565525" cy="4407612"/>
          </a:xfrm>
          <a:prstGeom prst="rect">
            <a:avLst/>
          </a:prstGeom>
        </p:spPr>
      </p:pic>
      <p:pic>
        <p:nvPicPr>
          <p:cNvPr id="10" name="Content Placeholder 9"/>
          <p:cNvPicPr>
            <a:picLocks noGrp="1" noChangeAspect="1"/>
          </p:cNvPicPr>
          <p:nvPr>
            <p:ph sz="half" idx="2"/>
          </p:nvPr>
        </p:nvPicPr>
        <p:blipFill>
          <a:blip r:embed="rId3"/>
          <a:stretch>
            <a:fillRect/>
          </a:stretch>
        </p:blipFill>
        <p:spPr>
          <a:xfrm>
            <a:off x="4492625" y="2044557"/>
            <a:ext cx="3565525" cy="4417888"/>
          </a:xfrm>
          <a:prstGeom prst="rect">
            <a:avLst/>
          </a:prstGeom>
        </p:spPr>
      </p:pic>
    </p:spTree>
    <p:extLst>
      <p:ext uri="{BB962C8B-B14F-4D97-AF65-F5344CB8AC3E}">
        <p14:creationId xmlns:p14="http://schemas.microsoft.com/office/powerpoint/2010/main" val="2380526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Hotel details</a:t>
            </a:r>
            <a:endParaRPr lang="en-ZA" dirty="0"/>
          </a:p>
        </p:txBody>
      </p:sp>
      <p:pic>
        <p:nvPicPr>
          <p:cNvPr id="6" name="Content Placeholder 5"/>
          <p:cNvPicPr>
            <a:picLocks noGrp="1" noChangeAspect="1"/>
          </p:cNvPicPr>
          <p:nvPr>
            <p:ph sz="half" idx="1"/>
          </p:nvPr>
        </p:nvPicPr>
        <p:blipFill>
          <a:blip r:embed="rId2"/>
          <a:stretch>
            <a:fillRect/>
          </a:stretch>
        </p:blipFill>
        <p:spPr>
          <a:xfrm>
            <a:off x="768350" y="2085654"/>
            <a:ext cx="3565525" cy="4294598"/>
          </a:xfrm>
          <a:prstGeom prst="rect">
            <a:avLst/>
          </a:prstGeom>
        </p:spPr>
      </p:pic>
      <p:pic>
        <p:nvPicPr>
          <p:cNvPr id="7" name="Content Placeholder 6"/>
          <p:cNvPicPr>
            <a:picLocks noGrp="1" noChangeAspect="1"/>
          </p:cNvPicPr>
          <p:nvPr>
            <p:ph sz="half" idx="2"/>
          </p:nvPr>
        </p:nvPicPr>
        <p:blipFill>
          <a:blip r:embed="rId3"/>
          <a:stretch>
            <a:fillRect/>
          </a:stretch>
        </p:blipFill>
        <p:spPr>
          <a:xfrm>
            <a:off x="4407613" y="2095927"/>
            <a:ext cx="3650537" cy="4366517"/>
          </a:xfrm>
          <a:prstGeom prst="rect">
            <a:avLst/>
          </a:prstGeom>
        </p:spPr>
      </p:pic>
      <p:sp>
        <p:nvSpPr>
          <p:cNvPr id="5" name="Footer Placeholder 4"/>
          <p:cNvSpPr>
            <a:spLocks noGrp="1"/>
          </p:cNvSpPr>
          <p:nvPr>
            <p:ph type="ftr" sz="quarter" idx="11"/>
          </p:nvPr>
        </p:nvSpPr>
        <p:spPr/>
        <p:txBody>
          <a:bodyPr/>
          <a:lstStyle/>
          <a:p>
            <a:r>
              <a:rPr lang="en-US"/>
              <a:t>EMEA Alliance   11-12 October 2016</a:t>
            </a:r>
          </a:p>
        </p:txBody>
      </p:sp>
    </p:spTree>
    <p:extLst>
      <p:ext uri="{BB962C8B-B14F-4D97-AF65-F5344CB8AC3E}">
        <p14:creationId xmlns:p14="http://schemas.microsoft.com/office/powerpoint/2010/main" val="843483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Book a car</a:t>
            </a:r>
            <a:endParaRPr lang="en-ZA" dirty="0"/>
          </a:p>
        </p:txBody>
      </p:sp>
      <p:sp>
        <p:nvSpPr>
          <p:cNvPr id="4" name="Content Placeholder 3"/>
          <p:cNvSpPr>
            <a:spLocks noGrp="1"/>
          </p:cNvSpPr>
          <p:nvPr>
            <p:ph sz="half" idx="2"/>
          </p:nvPr>
        </p:nvSpPr>
        <p:spPr/>
        <p:txBody>
          <a:bodyPr/>
          <a:lstStyle/>
          <a:p>
            <a:endParaRPr lang="en-ZA"/>
          </a:p>
        </p:txBody>
      </p:sp>
      <p:sp>
        <p:nvSpPr>
          <p:cNvPr id="5" name="Footer Placeholder 4"/>
          <p:cNvSpPr>
            <a:spLocks noGrp="1"/>
          </p:cNvSpPr>
          <p:nvPr>
            <p:ph type="ftr" sz="quarter" idx="11"/>
          </p:nvPr>
        </p:nvSpPr>
        <p:spPr/>
        <p:txBody>
          <a:bodyPr/>
          <a:lstStyle/>
          <a:p>
            <a:r>
              <a:rPr lang="en-US"/>
              <a:t>EMEA Alliance   11-12 October 2016</a:t>
            </a:r>
          </a:p>
        </p:txBody>
      </p:sp>
      <p:pic>
        <p:nvPicPr>
          <p:cNvPr id="8" name="Content Placeholder 7"/>
          <p:cNvPicPr>
            <a:picLocks noGrp="1" noChangeAspect="1"/>
          </p:cNvPicPr>
          <p:nvPr>
            <p:ph sz="half" idx="1"/>
          </p:nvPr>
        </p:nvPicPr>
        <p:blipFill>
          <a:blip r:embed="rId2"/>
          <a:stretch>
            <a:fillRect/>
          </a:stretch>
        </p:blipFill>
        <p:spPr>
          <a:xfrm>
            <a:off x="768350" y="2198670"/>
            <a:ext cx="3565525" cy="4191856"/>
          </a:xfrm>
          <a:prstGeom prst="rect">
            <a:avLst/>
          </a:prstGeom>
        </p:spPr>
      </p:pic>
    </p:spTree>
    <p:extLst>
      <p:ext uri="{BB962C8B-B14F-4D97-AF65-F5344CB8AC3E}">
        <p14:creationId xmlns:p14="http://schemas.microsoft.com/office/powerpoint/2010/main" val="1247368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solidFill>
                  <a:schemeClr val="bg1"/>
                </a:solidFill>
              </a:rPr>
              <a:t>presenters</a:t>
            </a:r>
          </a:p>
        </p:txBody>
      </p:sp>
      <p:sp>
        <p:nvSpPr>
          <p:cNvPr id="3" name="Text Placeholder 2"/>
          <p:cNvSpPr>
            <a:spLocks noGrp="1"/>
          </p:cNvSpPr>
          <p:nvPr>
            <p:ph type="body" idx="1"/>
          </p:nvPr>
        </p:nvSpPr>
        <p:spPr/>
        <p:txBody>
          <a:bodyPr/>
          <a:lstStyle/>
          <a:p>
            <a:r>
              <a:rPr lang="en-US" dirty="0"/>
              <a:t>Leonardo Kleinhans</a:t>
            </a:r>
          </a:p>
        </p:txBody>
      </p:sp>
      <p:sp>
        <p:nvSpPr>
          <p:cNvPr id="4" name="Content Placeholder 3"/>
          <p:cNvSpPr>
            <a:spLocks noGrp="1"/>
          </p:cNvSpPr>
          <p:nvPr>
            <p:ph sz="half" idx="2"/>
          </p:nvPr>
        </p:nvSpPr>
        <p:spPr>
          <a:xfrm>
            <a:off x="768096" y="2967788"/>
            <a:ext cx="3566160" cy="1446168"/>
          </a:xfrm>
        </p:spPr>
        <p:txBody>
          <a:bodyPr/>
          <a:lstStyle/>
          <a:p>
            <a:pPr marL="0" indent="0">
              <a:buNone/>
            </a:pPr>
            <a:r>
              <a:rPr lang="en-US" dirty="0"/>
              <a:t> System Specialist </a:t>
            </a:r>
          </a:p>
          <a:p>
            <a:r>
              <a:rPr lang="en-US" dirty="0"/>
              <a:t>University Of Johannesburg</a:t>
            </a:r>
          </a:p>
          <a:p>
            <a:r>
              <a:rPr lang="en-US" dirty="0"/>
              <a:t>leonardok@uj.ac.za</a:t>
            </a:r>
          </a:p>
        </p:txBody>
      </p:sp>
      <p:sp>
        <p:nvSpPr>
          <p:cNvPr id="5" name="Text Placeholder 4"/>
          <p:cNvSpPr>
            <a:spLocks noGrp="1"/>
          </p:cNvSpPr>
          <p:nvPr>
            <p:ph type="body" sz="quarter" idx="3"/>
          </p:nvPr>
        </p:nvSpPr>
        <p:spPr/>
        <p:txBody>
          <a:bodyPr/>
          <a:lstStyle/>
          <a:p>
            <a:r>
              <a:rPr lang="en-US" dirty="0"/>
              <a:t>Venugopal Mettela</a:t>
            </a:r>
          </a:p>
        </p:txBody>
      </p:sp>
      <p:sp>
        <p:nvSpPr>
          <p:cNvPr id="6" name="Content Placeholder 5"/>
          <p:cNvSpPr>
            <a:spLocks noGrp="1"/>
          </p:cNvSpPr>
          <p:nvPr>
            <p:ph sz="quarter" idx="4"/>
          </p:nvPr>
        </p:nvSpPr>
        <p:spPr>
          <a:xfrm>
            <a:off x="4491990" y="2967788"/>
            <a:ext cx="3566160" cy="1446168"/>
          </a:xfrm>
        </p:spPr>
        <p:txBody>
          <a:bodyPr/>
          <a:lstStyle/>
          <a:p>
            <a:r>
              <a:rPr lang="en-US" dirty="0"/>
              <a:t>Oracle EBS Integration Specialist</a:t>
            </a:r>
          </a:p>
          <a:p>
            <a:r>
              <a:rPr lang="en-US" dirty="0"/>
              <a:t>Tata Consultancy Services</a:t>
            </a:r>
          </a:p>
          <a:p>
            <a:r>
              <a:rPr lang="en-US" dirty="0"/>
              <a:t>venugopalm@uj.ac.za</a:t>
            </a:r>
          </a:p>
          <a:p>
            <a:endParaRPr lang="en-US" dirty="0"/>
          </a:p>
        </p:txBody>
      </p:sp>
      <p:sp>
        <p:nvSpPr>
          <p:cNvPr id="7" name="Content Placeholder 3"/>
          <p:cNvSpPr txBox="1">
            <a:spLocks/>
          </p:cNvSpPr>
          <p:nvPr/>
        </p:nvSpPr>
        <p:spPr>
          <a:xfrm>
            <a:off x="768096" y="4119239"/>
            <a:ext cx="3566160" cy="2738761"/>
          </a:xfrm>
          <a:prstGeom prst="rect">
            <a:avLst/>
          </a:prstGeom>
        </p:spPr>
        <p:txBody>
          <a:bodyPr vert="horz" lIns="45720" tIns="45720" rIns="45720" bIns="45720" rtlCol="0">
            <a:no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US" sz="1600" dirty="0"/>
              <a:t>Mr. Leonardo Kleinhans has more than 24 years experience in IT of which 24 years </a:t>
            </a:r>
            <a:r>
              <a:rPr lang="en-ZA" sz="1600" dirty="0"/>
              <a:t>in Higher Education</a:t>
            </a:r>
            <a:r>
              <a:rPr lang="en-US" sz="1600" dirty="0"/>
              <a:t>. He has held the position of System Administrator and later Java Developer at </a:t>
            </a:r>
            <a:r>
              <a:rPr lang="en-US" sz="1600" dirty="0" err="1"/>
              <a:t>Unisa</a:t>
            </a:r>
            <a:r>
              <a:rPr lang="en-US" sz="1600" dirty="0"/>
              <a:t> for 14 years. Furthermore, he has worked at the University of Johannesburg (UJ)  for 11 years and is currently employed at UJ as the System Specialist that supports the Oracle Procure to Pay Modules, Oracle BI and all third party software used in the Finance Expenditure Division.</a:t>
            </a:r>
            <a:endParaRPr lang="en-ZA" sz="1600" dirty="0"/>
          </a:p>
        </p:txBody>
      </p:sp>
      <p:sp>
        <p:nvSpPr>
          <p:cNvPr id="8" name="Content Placeholder 3"/>
          <p:cNvSpPr txBox="1">
            <a:spLocks/>
          </p:cNvSpPr>
          <p:nvPr/>
        </p:nvSpPr>
        <p:spPr>
          <a:xfrm>
            <a:off x="4491990" y="4413956"/>
            <a:ext cx="3566160" cy="2056748"/>
          </a:xfrm>
          <a:prstGeom prst="rect">
            <a:avLst/>
          </a:prstGeom>
        </p:spPr>
        <p:txBody>
          <a:bodyPr vert="horz" lIns="45720" tIns="45720" rIns="45720" bIns="45720" rtlCol="0">
            <a:normAutofit lnSpcReduction="10000"/>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US" sz="1600" dirty="0"/>
              <a:t>Mr. Venugopal Mettela has more than 14 years of experience Oracle Application EBS. Holds the position of Oracle apps Techno functional Consultant and Integration specialist in Finance and Supply chain Modules and Oracle Business Intelligence(BI). Currently working as Oracle EBS support consultant for supply chain and Finance modules at University of Johannesburg(UJ).</a:t>
            </a:r>
          </a:p>
        </p:txBody>
      </p:sp>
      <p:sp>
        <p:nvSpPr>
          <p:cNvPr id="10" name="Footer Placeholder 9"/>
          <p:cNvSpPr>
            <a:spLocks noGrp="1"/>
          </p:cNvSpPr>
          <p:nvPr>
            <p:ph type="ftr" sz="quarter" idx="11"/>
          </p:nvPr>
        </p:nvSpPr>
        <p:spPr/>
        <p:txBody>
          <a:bodyPr/>
          <a:lstStyle/>
          <a:p>
            <a:r>
              <a:rPr lang="en-US" dirty="0"/>
              <a:t> southern Africa Alliance   3-5 July 2019</a:t>
            </a:r>
          </a:p>
        </p:txBody>
      </p:sp>
    </p:spTree>
    <p:extLst>
      <p:ext uri="{BB962C8B-B14F-4D97-AF65-F5344CB8AC3E}">
        <p14:creationId xmlns:p14="http://schemas.microsoft.com/office/powerpoint/2010/main" val="459532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bg1"/>
                </a:solidFill>
              </a:rPr>
              <a:t>presenters</a:t>
            </a:r>
          </a:p>
        </p:txBody>
      </p:sp>
      <p:sp>
        <p:nvSpPr>
          <p:cNvPr id="3" name="Text Placeholder 2"/>
          <p:cNvSpPr>
            <a:spLocks noGrp="1"/>
          </p:cNvSpPr>
          <p:nvPr>
            <p:ph type="body" idx="1"/>
          </p:nvPr>
        </p:nvSpPr>
        <p:spPr/>
        <p:txBody>
          <a:bodyPr/>
          <a:lstStyle/>
          <a:p>
            <a:r>
              <a:rPr lang="en-US" dirty="0"/>
              <a:t>Leonardo Kleinhans</a:t>
            </a:r>
          </a:p>
        </p:txBody>
      </p:sp>
      <p:sp>
        <p:nvSpPr>
          <p:cNvPr id="4" name="Content Placeholder 3"/>
          <p:cNvSpPr>
            <a:spLocks noGrp="1"/>
          </p:cNvSpPr>
          <p:nvPr>
            <p:ph sz="half" idx="2"/>
          </p:nvPr>
        </p:nvSpPr>
        <p:spPr>
          <a:xfrm>
            <a:off x="768096" y="2967788"/>
            <a:ext cx="3566160" cy="1446168"/>
          </a:xfrm>
        </p:spPr>
        <p:txBody>
          <a:bodyPr/>
          <a:lstStyle/>
          <a:p>
            <a:r>
              <a:rPr lang="en-US" dirty="0"/>
              <a:t>System Specialist</a:t>
            </a:r>
          </a:p>
          <a:p>
            <a:r>
              <a:rPr lang="en-US" dirty="0"/>
              <a:t>University of Johannesburg</a:t>
            </a:r>
          </a:p>
          <a:p>
            <a:r>
              <a:rPr lang="en-US"/>
              <a:t>leonardok@uj.ac.za</a:t>
            </a:r>
            <a:endParaRPr lang="en-US" dirty="0"/>
          </a:p>
        </p:txBody>
      </p:sp>
      <p:sp>
        <p:nvSpPr>
          <p:cNvPr id="5" name="Text Placeholder 4"/>
          <p:cNvSpPr>
            <a:spLocks noGrp="1"/>
          </p:cNvSpPr>
          <p:nvPr>
            <p:ph type="body" sz="quarter" idx="3"/>
          </p:nvPr>
        </p:nvSpPr>
        <p:spPr/>
        <p:txBody>
          <a:bodyPr/>
          <a:lstStyle/>
          <a:p>
            <a:r>
              <a:rPr lang="en-US" dirty="0"/>
              <a:t>Venugopal Mettela</a:t>
            </a:r>
          </a:p>
        </p:txBody>
      </p:sp>
      <p:sp>
        <p:nvSpPr>
          <p:cNvPr id="6" name="Content Placeholder 5"/>
          <p:cNvSpPr>
            <a:spLocks noGrp="1"/>
          </p:cNvSpPr>
          <p:nvPr>
            <p:ph sz="quarter" idx="4"/>
          </p:nvPr>
        </p:nvSpPr>
        <p:spPr>
          <a:xfrm>
            <a:off x="4491990" y="2967788"/>
            <a:ext cx="3566160" cy="1446168"/>
          </a:xfrm>
        </p:spPr>
        <p:txBody>
          <a:bodyPr/>
          <a:lstStyle/>
          <a:p>
            <a:r>
              <a:rPr lang="en-US" dirty="0"/>
              <a:t>Tata Consultancy Services</a:t>
            </a:r>
          </a:p>
          <a:p>
            <a:r>
              <a:rPr lang="en-US" dirty="0"/>
              <a:t>Tata Consultancy Services</a:t>
            </a:r>
          </a:p>
          <a:p>
            <a:r>
              <a:rPr lang="en-US" dirty="0"/>
              <a:t>venugopalm@uj.ac.za</a:t>
            </a:r>
          </a:p>
          <a:p>
            <a:endParaRPr lang="en-US" dirty="0"/>
          </a:p>
        </p:txBody>
      </p:sp>
      <p:sp>
        <p:nvSpPr>
          <p:cNvPr id="10" name="Title 1"/>
          <p:cNvSpPr txBox="1">
            <a:spLocks/>
          </p:cNvSpPr>
          <p:nvPr/>
        </p:nvSpPr>
        <p:spPr>
          <a:xfrm>
            <a:off x="926973" y="4869349"/>
            <a:ext cx="7290054" cy="1499616"/>
          </a:xfrm>
          <a:prstGeom prst="rect">
            <a:avLst/>
          </a:prstGeom>
        </p:spPr>
        <p:txBody>
          <a:bodyPr vert="horz" lIns="91440" tIns="45720" rIns="91440" bIns="45720" rtlCol="0" anchor="ctr">
            <a:no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sz="3200" dirty="0">
                <a:solidFill>
                  <a:schemeClr val="tx1"/>
                </a:solidFill>
              </a:rPr>
              <a:t>all Alliance presentations will be available for download from the Conference Site</a:t>
            </a:r>
          </a:p>
        </p:txBody>
      </p:sp>
      <p:sp>
        <p:nvSpPr>
          <p:cNvPr id="7" name="Footer Placeholder 6"/>
          <p:cNvSpPr>
            <a:spLocks noGrp="1"/>
          </p:cNvSpPr>
          <p:nvPr>
            <p:ph type="ftr" sz="quarter" idx="11"/>
          </p:nvPr>
        </p:nvSpPr>
        <p:spPr/>
        <p:txBody>
          <a:bodyPr/>
          <a:lstStyle/>
          <a:p>
            <a:r>
              <a:rPr lang="en-US" dirty="0"/>
              <a:t> southern Africa Alliance   3-5 July 2019</a:t>
            </a:r>
          </a:p>
        </p:txBody>
      </p:sp>
    </p:spTree>
    <p:extLst>
      <p:ext uri="{BB962C8B-B14F-4D97-AF65-F5344CB8AC3E}">
        <p14:creationId xmlns:p14="http://schemas.microsoft.com/office/powerpoint/2010/main" val="2898579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body of water with a mountain in the background&#10;&#10;Description generated with very high confidence">
            <a:extLst>
              <a:ext uri="{FF2B5EF4-FFF2-40B4-BE49-F238E27FC236}">
                <a16:creationId xmlns:a16="http://schemas.microsoft.com/office/drawing/2014/main" id="{348B161B-6790-44A1-9072-2D7B0AE2F8B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5528" b="5528"/>
          <a:stretch>
            <a:fillRect/>
          </a:stretch>
        </p:blipFill>
        <p:spPr/>
      </p:pic>
      <p:sp>
        <p:nvSpPr>
          <p:cNvPr id="2" name="Title 1"/>
          <p:cNvSpPr>
            <a:spLocks noGrp="1"/>
          </p:cNvSpPr>
          <p:nvPr>
            <p:ph type="title"/>
          </p:nvPr>
        </p:nvSpPr>
        <p:spPr/>
        <p:txBody>
          <a:bodyPr/>
          <a:lstStyle/>
          <a:p>
            <a:r>
              <a:rPr lang="en-US" dirty="0"/>
              <a:t>THANK YOU!</a:t>
            </a:r>
          </a:p>
        </p:txBody>
      </p:sp>
      <p:sp>
        <p:nvSpPr>
          <p:cNvPr id="3" name="Footer Placeholder 2"/>
          <p:cNvSpPr>
            <a:spLocks noGrp="1"/>
          </p:cNvSpPr>
          <p:nvPr>
            <p:ph type="ftr" sz="quarter" idx="11"/>
          </p:nvPr>
        </p:nvSpPr>
        <p:spPr/>
        <p:txBody>
          <a:bodyPr/>
          <a:lstStyle/>
          <a:p>
            <a:r>
              <a:rPr lang="en-US" dirty="0"/>
              <a:t> southern Africa Alliance   3-5 July 2019</a:t>
            </a:r>
          </a:p>
        </p:txBody>
      </p:sp>
      <p:pic>
        <p:nvPicPr>
          <p:cNvPr id="15" name="Picture 14">
            <a:extLst>
              <a:ext uri="{FF2B5EF4-FFF2-40B4-BE49-F238E27FC236}">
                <a16:creationId xmlns:a16="http://schemas.microsoft.com/office/drawing/2014/main" id="{FE21729A-CB7E-4874-AA48-7B0DDB1BCD80}"/>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57854"/>
          <a:stretch/>
        </p:blipFill>
        <p:spPr>
          <a:xfrm>
            <a:off x="342900" y="3561886"/>
            <a:ext cx="2402278" cy="733250"/>
          </a:xfrm>
          <a:prstGeom prst="rect">
            <a:avLst/>
          </a:prstGeom>
          <a:effectLst>
            <a:outerShdw blurRad="50800" dist="38100" dir="10800000" algn="r" rotWithShape="0">
              <a:prstClr val="black">
                <a:alpha val="40000"/>
              </a:prstClr>
            </a:outerShdw>
          </a:effectLst>
        </p:spPr>
      </p:pic>
      <p:pic>
        <p:nvPicPr>
          <p:cNvPr id="16" name="Picture 15">
            <a:extLst>
              <a:ext uri="{FF2B5EF4-FFF2-40B4-BE49-F238E27FC236}">
                <a16:creationId xmlns:a16="http://schemas.microsoft.com/office/drawing/2014/main" id="{64F97D5C-F680-427B-A68A-C8CA6FC7E678}"/>
              </a:ext>
            </a:extLst>
          </p:cNvPr>
          <p:cNvPicPr>
            <a:picLocks noChangeAspect="1"/>
          </p:cNvPicPr>
          <p:nvPr/>
        </p:nvPicPr>
        <p:blipFill rotWithShape="1">
          <a:blip r:embed="rId5">
            <a:extLst>
              <a:ext uri="{28A0092B-C50C-407E-A947-70E740481C1C}">
                <a14:useLocalDpi xmlns:a14="http://schemas.microsoft.com/office/drawing/2010/main" val="0"/>
              </a:ext>
            </a:extLst>
          </a:blip>
          <a:srcRect r="63400" b="48716"/>
          <a:stretch/>
        </p:blipFill>
        <p:spPr>
          <a:xfrm>
            <a:off x="342900" y="2559372"/>
            <a:ext cx="879231" cy="892229"/>
          </a:xfrm>
          <a:prstGeom prst="rect">
            <a:avLst/>
          </a:prstGeom>
          <a:effectLst>
            <a:outerShdw blurRad="50800" dist="38100" dir="8100000" algn="tr" rotWithShape="0">
              <a:prstClr val="black">
                <a:alpha val="40000"/>
              </a:prstClr>
            </a:outerShdw>
          </a:effectLst>
        </p:spPr>
      </p:pic>
      <p:pic>
        <p:nvPicPr>
          <p:cNvPr id="17" name="Picture 16">
            <a:extLst>
              <a:ext uri="{FF2B5EF4-FFF2-40B4-BE49-F238E27FC236}">
                <a16:creationId xmlns:a16="http://schemas.microsoft.com/office/drawing/2014/main" id="{8CE3DBCE-E43B-4F9A-BB65-656E130CBD19}"/>
              </a:ext>
            </a:extLst>
          </p:cNvPr>
          <p:cNvPicPr>
            <a:picLocks noChangeAspect="1"/>
          </p:cNvPicPr>
          <p:nvPr/>
        </p:nvPicPr>
        <p:blipFill rotWithShape="1">
          <a:blip r:embed="rId3">
            <a:duotone>
              <a:prstClr val="black"/>
              <a:schemeClr val="bg1">
                <a:tint val="45000"/>
                <a:satMod val="400000"/>
              </a:scheme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l="36600" b="42146"/>
          <a:stretch/>
        </p:blipFill>
        <p:spPr>
          <a:xfrm>
            <a:off x="1222131" y="2555357"/>
            <a:ext cx="1523047" cy="1006529"/>
          </a:xfrm>
          <a:prstGeom prst="rect">
            <a:avLst/>
          </a:prstGeom>
          <a:effectLst>
            <a:outerShdw blurRad="50800" dist="38100" dir="10800000" algn="r" rotWithShape="0">
              <a:prstClr val="black">
                <a:alpha val="40000"/>
              </a:prstClr>
            </a:outerShdw>
          </a:effectLst>
        </p:spPr>
      </p:pic>
      <p:pic>
        <p:nvPicPr>
          <p:cNvPr id="18" name="Picture 17" descr="A close up of a sign&#10;&#10;Description generated with very high confidence">
            <a:extLst>
              <a:ext uri="{FF2B5EF4-FFF2-40B4-BE49-F238E27FC236}">
                <a16:creationId xmlns:a16="http://schemas.microsoft.com/office/drawing/2014/main" id="{20752AE9-6CB8-4FA5-9EC4-610954D9F07B}"/>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7897" y="4960138"/>
            <a:ext cx="1732068" cy="1320922"/>
          </a:xfrm>
          <a:prstGeom prst="rect">
            <a:avLst/>
          </a:prstGeom>
        </p:spPr>
      </p:pic>
    </p:spTree>
    <p:extLst>
      <p:ext uri="{BB962C8B-B14F-4D97-AF65-F5344CB8AC3E}">
        <p14:creationId xmlns:p14="http://schemas.microsoft.com/office/powerpoint/2010/main" val="3684902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University of Johannesburg</a:t>
            </a:r>
          </a:p>
        </p:txBody>
      </p:sp>
      <p:sp>
        <p:nvSpPr>
          <p:cNvPr id="4" name="Text Placeholder 3"/>
          <p:cNvSpPr>
            <a:spLocks noGrp="1"/>
          </p:cNvSpPr>
          <p:nvPr>
            <p:ph type="body" sz="half" idx="2"/>
          </p:nvPr>
        </p:nvSpPr>
        <p:spPr/>
        <p:txBody>
          <a:bodyPr>
            <a:normAutofit/>
          </a:bodyPr>
          <a:lstStyle/>
          <a:p>
            <a:r>
              <a:rPr lang="en-US" dirty="0">
                <a:solidFill>
                  <a:srgbClr val="FFC000"/>
                </a:solidFill>
              </a:rPr>
              <a:t>An International University of Choice Anchored in Africa, dynamically Shaping The Future.</a:t>
            </a:r>
          </a:p>
        </p:txBody>
      </p:sp>
      <p:sp>
        <p:nvSpPr>
          <p:cNvPr id="3" name="Footer Placeholder 2"/>
          <p:cNvSpPr>
            <a:spLocks noGrp="1"/>
          </p:cNvSpPr>
          <p:nvPr>
            <p:ph type="ftr" sz="quarter" idx="11"/>
          </p:nvPr>
        </p:nvSpPr>
        <p:spPr/>
        <p:txBody>
          <a:bodyPr/>
          <a:lstStyle/>
          <a:p>
            <a:r>
              <a:rPr lang="en-US" dirty="0"/>
              <a:t>  southern Africa Alliance   3-5 July 2019</a:t>
            </a:r>
          </a:p>
        </p:txBody>
      </p:sp>
      <p:pic>
        <p:nvPicPr>
          <p:cNvPr id="5" name="Picture Placeholder 4"/>
          <p:cNvPicPr>
            <a:picLocks noGrp="1" noChangeAspect="1"/>
          </p:cNvPicPr>
          <p:nvPr>
            <p:ph type="pic" idx="1"/>
          </p:nvPr>
        </p:nvPicPr>
        <p:blipFill>
          <a:blip r:embed="rId2"/>
          <a:srcRect t="5756" b="5756"/>
          <a:stretch>
            <a:fillRect/>
          </a:stretch>
        </p:blipFill>
        <p:spPr>
          <a:prstGeom prst="rect">
            <a:avLst/>
          </a:prstGeom>
        </p:spPr>
      </p:pic>
    </p:spTree>
    <p:extLst>
      <p:ext uri="{BB962C8B-B14F-4D97-AF65-F5344CB8AC3E}">
        <p14:creationId xmlns:p14="http://schemas.microsoft.com/office/powerpoint/2010/main" val="3108970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t>Current Modules and Usage</a:t>
            </a:r>
          </a:p>
          <a:p>
            <a:pPr marL="457200" indent="-457200">
              <a:buFont typeface="+mj-lt"/>
              <a:buAutoNum type="arabicPeriod"/>
            </a:pPr>
            <a:r>
              <a:rPr lang="en-US" dirty="0"/>
              <a:t>UJ Travel Background</a:t>
            </a:r>
          </a:p>
          <a:p>
            <a:pPr marL="457200" indent="-457200">
              <a:buFont typeface="+mj-lt"/>
              <a:buAutoNum type="arabicPeriod"/>
            </a:pPr>
            <a:r>
              <a:rPr lang="en-US" dirty="0"/>
              <a:t>Business Challenges</a:t>
            </a:r>
          </a:p>
          <a:p>
            <a:pPr marL="457200" indent="-457200">
              <a:buFont typeface="+mj-lt"/>
              <a:buAutoNum type="arabicPeriod"/>
            </a:pPr>
            <a:r>
              <a:rPr lang="en-US" dirty="0"/>
              <a:t>Solution and Approach</a:t>
            </a:r>
          </a:p>
          <a:p>
            <a:pPr marL="457200" indent="-457200">
              <a:buFont typeface="+mj-lt"/>
              <a:buAutoNum type="arabicPeriod"/>
            </a:pPr>
            <a:r>
              <a:rPr lang="en-US" dirty="0"/>
              <a:t>Benefits</a:t>
            </a:r>
          </a:p>
          <a:p>
            <a:pPr marL="457200" indent="-457200">
              <a:buFont typeface="+mj-lt"/>
              <a:buAutoNum type="arabicPeriod"/>
            </a:pPr>
            <a:r>
              <a:rPr lang="en-US" dirty="0"/>
              <a:t>Conclusion</a:t>
            </a:r>
            <a:br>
              <a:rPr lang="en-US" dirty="0"/>
            </a:br>
            <a:endParaRPr lang="en-US" dirty="0"/>
          </a:p>
        </p:txBody>
      </p:sp>
      <p:sp>
        <p:nvSpPr>
          <p:cNvPr id="4" name="Footer Placeholder 3"/>
          <p:cNvSpPr>
            <a:spLocks noGrp="1"/>
          </p:cNvSpPr>
          <p:nvPr>
            <p:ph type="ftr" sz="quarter" idx="11"/>
          </p:nvPr>
        </p:nvSpPr>
        <p:spPr/>
        <p:txBody>
          <a:bodyPr/>
          <a:lstStyle/>
          <a:p>
            <a:r>
              <a:rPr lang="en-US" dirty="0"/>
              <a:t>  southern Africa Alliance   3-5 July 2019</a:t>
            </a:r>
          </a:p>
        </p:txBody>
      </p:sp>
    </p:spTree>
    <p:extLst>
      <p:ext uri="{BB962C8B-B14F-4D97-AF65-F5344CB8AC3E}">
        <p14:creationId xmlns:p14="http://schemas.microsoft.com/office/powerpoint/2010/main" val="56921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 &amp; ORACLE</a:t>
            </a:r>
          </a:p>
        </p:txBody>
      </p:sp>
      <p:pic>
        <p:nvPicPr>
          <p:cNvPr id="6" name="Picture Placehold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2493" b="12493"/>
          <a:stretch>
            <a:fillRect/>
          </a:stretch>
        </p:blipFill>
        <p:spPr/>
      </p:pic>
      <p:sp>
        <p:nvSpPr>
          <p:cNvPr id="4" name="Text Placeholder 3"/>
          <p:cNvSpPr>
            <a:spLocks noGrp="1"/>
          </p:cNvSpPr>
          <p:nvPr>
            <p:ph type="body" sz="half" idx="2"/>
          </p:nvPr>
        </p:nvSpPr>
        <p:spPr/>
        <p:txBody>
          <a:bodyPr>
            <a:normAutofit/>
          </a:bodyPr>
          <a:lstStyle/>
          <a:p>
            <a:r>
              <a:rPr lang="en-US" dirty="0"/>
              <a:t>UJ has significant footprint in Oracle technologies. Most of its Data base, ERP &amp; BI systems are on Oracle.</a:t>
            </a:r>
          </a:p>
        </p:txBody>
      </p:sp>
      <p:sp>
        <p:nvSpPr>
          <p:cNvPr id="3" name="Footer Placeholder 2"/>
          <p:cNvSpPr>
            <a:spLocks noGrp="1"/>
          </p:cNvSpPr>
          <p:nvPr>
            <p:ph type="ftr" sz="quarter" idx="11"/>
          </p:nvPr>
        </p:nvSpPr>
        <p:spPr/>
        <p:txBody>
          <a:bodyPr/>
          <a:lstStyle/>
          <a:p>
            <a:r>
              <a:rPr lang="en-US" dirty="0"/>
              <a:t> southern Africa Alliance   3-5 July 2019</a:t>
            </a:r>
          </a:p>
        </p:txBody>
      </p:sp>
      <p:pic>
        <p:nvPicPr>
          <p:cNvPr id="5" name="Picture 4"/>
          <p:cNvPicPr>
            <a:picLocks noChangeAspect="1"/>
          </p:cNvPicPr>
          <p:nvPr/>
        </p:nvPicPr>
        <p:blipFill>
          <a:blip r:embed="rId3"/>
          <a:stretch>
            <a:fillRect/>
          </a:stretch>
        </p:blipFill>
        <p:spPr>
          <a:xfrm>
            <a:off x="0" y="0"/>
            <a:ext cx="9144000" cy="4562475"/>
          </a:xfrm>
          <a:prstGeom prst="rect">
            <a:avLst/>
          </a:prstGeom>
        </p:spPr>
      </p:pic>
    </p:spTree>
    <p:extLst>
      <p:ext uri="{BB962C8B-B14F-4D97-AF65-F5344CB8AC3E}">
        <p14:creationId xmlns:p14="http://schemas.microsoft.com/office/powerpoint/2010/main" val="2774022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25415" y="857250"/>
            <a:ext cx="7596554" cy="514350"/>
          </a:xfrm>
          <a:prstGeom prst="rect">
            <a:avLst/>
          </a:prstGeom>
        </p:spPr>
        <p:txBody>
          <a:bodyPr vert="horz" lIns="75489" tIns="37747" rIns="75489" bIns="37747" rtlCol="0" anchor="ctr">
            <a:normAutofit/>
          </a:bodyPr>
          <a:lstStyle/>
          <a:p>
            <a:pPr defTabSz="684806">
              <a:spcBef>
                <a:spcPct val="0"/>
              </a:spcBef>
              <a:defRPr/>
            </a:pPr>
            <a:r>
              <a:rPr lang="en-US" b="1" dirty="0">
                <a:solidFill>
                  <a:schemeClr val="bg1"/>
                </a:solidFill>
                <a:latin typeface="Myriad Pro" pitchFamily="34" charset="0"/>
                <a:ea typeface="+mj-ea"/>
                <a:cs typeface="Arial" pitchFamily="34" charset="0"/>
              </a:rPr>
              <a:t>Operational Intelligence - Executive Summary</a:t>
            </a:r>
          </a:p>
        </p:txBody>
      </p:sp>
      <p:sp>
        <p:nvSpPr>
          <p:cNvPr id="5" name="Rectangle 4"/>
          <p:cNvSpPr/>
          <p:nvPr/>
        </p:nvSpPr>
        <p:spPr bwMode="auto">
          <a:xfrm>
            <a:off x="381001" y="1485900"/>
            <a:ext cx="8229599" cy="1109816"/>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rtlCol="0" anchor="ctr" anchorCtr="0" compatLnSpc="1">
            <a:prstTxWarp prst="textNoShape">
              <a:avLst/>
            </a:prstTxWarp>
          </a:bodyPr>
          <a:lstStyle/>
          <a:p>
            <a:r>
              <a:rPr lang="en-ZA" b="1" dirty="0"/>
              <a:t>Project Background</a:t>
            </a:r>
          </a:p>
          <a:p>
            <a:r>
              <a:rPr lang="en-US" dirty="0"/>
              <a:t>UJ has four travel management companies (TMC’s) which are currently used to provide quotations for travel.  The situation is, however that we do not have an interface between the TMC’s and our ERP system so the resulting in delayed accounting and budget control</a:t>
            </a:r>
            <a:endParaRPr lang="en-ZA" sz="1050" dirty="0"/>
          </a:p>
        </p:txBody>
      </p:sp>
      <p:sp>
        <p:nvSpPr>
          <p:cNvPr id="6" name="Rectangle 5"/>
          <p:cNvSpPr/>
          <p:nvPr/>
        </p:nvSpPr>
        <p:spPr bwMode="auto">
          <a:xfrm>
            <a:off x="5272549" y="2654709"/>
            <a:ext cx="3336679" cy="2551471"/>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rtlCol="0" anchor="ctr" anchorCtr="0" compatLnSpc="1">
            <a:prstTxWarp prst="textNoShape">
              <a:avLst/>
            </a:prstTxWarp>
          </a:bodyPr>
          <a:lstStyle/>
          <a:p>
            <a:pPr lvl="0"/>
            <a:r>
              <a:rPr lang="en-ZA" sz="1400" b="1" dirty="0"/>
              <a:t>Highlights:-</a:t>
            </a:r>
          </a:p>
          <a:p>
            <a:pPr lvl="0">
              <a:buFont typeface="Arial" pitchFamily="34" charset="0"/>
              <a:buChar char="•"/>
            </a:pPr>
            <a:r>
              <a:rPr lang="en-ZA" sz="1400" dirty="0"/>
              <a:t>Timely availability of key information for effective decision</a:t>
            </a:r>
          </a:p>
          <a:p>
            <a:pPr lvl="0">
              <a:buFont typeface="Arial" pitchFamily="34" charset="0"/>
              <a:buChar char="•"/>
            </a:pPr>
            <a:r>
              <a:rPr lang="en-ZA" sz="1400" dirty="0"/>
              <a:t>Executive Reporting </a:t>
            </a:r>
          </a:p>
          <a:p>
            <a:pPr lvl="0">
              <a:buFont typeface="Arial" pitchFamily="34" charset="0"/>
              <a:buChar char="•"/>
            </a:pPr>
            <a:r>
              <a:rPr lang="en-ZA" sz="1400" dirty="0"/>
              <a:t>Reduction in manual effort in Reporting</a:t>
            </a:r>
          </a:p>
          <a:p>
            <a:pPr lvl="0">
              <a:buFont typeface="Arial" pitchFamily="34" charset="0"/>
              <a:buChar char="•"/>
            </a:pPr>
            <a:r>
              <a:rPr lang="en-ZA" sz="1400" dirty="0"/>
              <a:t>Availability of a single reporting  platform</a:t>
            </a:r>
          </a:p>
          <a:p>
            <a:pPr lvl="0">
              <a:buFont typeface="Arial" pitchFamily="34" charset="0"/>
              <a:buChar char="•"/>
            </a:pPr>
            <a:r>
              <a:rPr lang="en-ZA" sz="1400" dirty="0"/>
              <a:t>Faster Go To Market and quick turnaround time</a:t>
            </a:r>
          </a:p>
          <a:p>
            <a:pPr lvl="0">
              <a:buFont typeface="Arial" pitchFamily="34" charset="0"/>
              <a:buChar char="•"/>
            </a:pPr>
            <a:r>
              <a:rPr lang="en-ZA" sz="1400" dirty="0"/>
              <a:t>Data Self service platform enabling users</a:t>
            </a:r>
          </a:p>
          <a:p>
            <a:pPr lvl="0">
              <a:buFont typeface="Arial" pitchFamily="34" charset="0"/>
              <a:buChar char="•"/>
            </a:pPr>
            <a:endParaRPr lang="en-ZA" sz="1050" dirty="0"/>
          </a:p>
        </p:txBody>
      </p:sp>
      <p:sp>
        <p:nvSpPr>
          <p:cNvPr id="8" name="TextBox 7"/>
          <p:cNvSpPr txBox="1"/>
          <p:nvPr/>
        </p:nvSpPr>
        <p:spPr>
          <a:xfrm>
            <a:off x="381000" y="2647335"/>
            <a:ext cx="4800600" cy="2685351"/>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ZA" b="1" dirty="0"/>
              <a:t>Objectives:-</a:t>
            </a:r>
          </a:p>
          <a:p>
            <a:r>
              <a:rPr lang="en-ZA" dirty="0"/>
              <a:t>This led us to look at an online booking tool which will interface immediately with our ERP and at the same time give visibility to our users of all flights and associated costs. Travel co-ordinators can then select their flights, accommodation and car hire and obtain approval from necessary line management </a:t>
            </a:r>
            <a:r>
              <a:rPr lang="en-US" sz="1050" dirty="0"/>
              <a:t> </a:t>
            </a:r>
            <a:endParaRPr lang="en-ZA" sz="1050" dirty="0"/>
          </a:p>
          <a:p>
            <a:pPr lvl="0"/>
            <a:endParaRPr lang="en-ZA" sz="1050" dirty="0"/>
          </a:p>
          <a:p>
            <a:endParaRPr lang="en-US" sz="1400" b="1" dirty="0"/>
          </a:p>
        </p:txBody>
      </p:sp>
      <p:sp>
        <p:nvSpPr>
          <p:cNvPr id="14" name="Text Placeholder 6"/>
          <p:cNvSpPr txBox="1">
            <a:spLocks/>
          </p:cNvSpPr>
          <p:nvPr/>
        </p:nvSpPr>
        <p:spPr>
          <a:xfrm>
            <a:off x="381000" y="132736"/>
            <a:ext cx="8042592" cy="1181716"/>
          </a:xfrm>
          <a:prstGeom prst="rect">
            <a:avLst/>
          </a:prstGeom>
        </p:spPr>
        <p:txBody>
          <a:bodyPr vert="horz" lIns="68580" tIns="34290" rIns="68580" bIns="34290" rtlCol="0" anchor="ctr"/>
          <a:lstStyle/>
          <a:p>
            <a:pPr marL="257175" indent="-257175"/>
            <a:r>
              <a:rPr lang="en-ZA" sz="4400" b="1" dirty="0">
                <a:solidFill>
                  <a:srgbClr val="D95900"/>
                </a:solidFill>
                <a:latin typeface="+mj-lt"/>
                <a:ea typeface="ＭＳ Ｐゴシック" pitchFamily="26" charset="-128"/>
                <a:cs typeface="Arial"/>
              </a:rPr>
              <a:t>Online Travel Booking Tool– Project</a:t>
            </a:r>
          </a:p>
          <a:p>
            <a:pPr marL="257175" indent="-257175"/>
            <a:r>
              <a:rPr lang="en-ZA" sz="4400" b="1" dirty="0">
                <a:solidFill>
                  <a:srgbClr val="D95900"/>
                </a:solidFill>
                <a:latin typeface="+mj-lt"/>
                <a:ea typeface="ＭＳ Ｐゴシック" pitchFamily="26" charset="-128"/>
                <a:cs typeface="Arial"/>
              </a:rPr>
              <a:t>Summary</a:t>
            </a:r>
          </a:p>
        </p:txBody>
      </p:sp>
      <p:pic>
        <p:nvPicPr>
          <p:cNvPr id="2" name="Picture 1" descr="The shortest &lt;strong&gt;flight&lt;/strong&gt; between Bangalore and San Francisco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870" y="5383658"/>
            <a:ext cx="2578813" cy="1381970"/>
          </a:xfrm>
          <a:prstGeom prst="rect">
            <a:avLst/>
          </a:prstGeom>
        </p:spPr>
      </p:pic>
      <p:pic>
        <p:nvPicPr>
          <p:cNvPr id="3" name="Picture 2" descr="File:Abbasi &lt;strong&gt;Hotel&lt;/strong&gt;.jpg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5442" y="5393933"/>
            <a:ext cx="2728360" cy="1387012"/>
          </a:xfrm>
          <a:prstGeom prst="rect">
            <a:avLst/>
          </a:prstGeom>
        </p:spPr>
      </p:pic>
      <p:pic>
        <p:nvPicPr>
          <p:cNvPr id="9" name="Picture 8" descr="File:&lt;strong&gt;Car&lt;/strong&gt; &lt;strong&gt;hire&lt;/strong&gt; return, Stansted Airport - geograph.org.uk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0288" y="5393933"/>
            <a:ext cx="3129051" cy="1387011"/>
          </a:xfrm>
          <a:prstGeom prst="rect">
            <a:avLst/>
          </a:prstGeom>
        </p:spPr>
      </p:pic>
    </p:spTree>
    <p:extLst>
      <p:ext uri="{BB962C8B-B14F-4D97-AF65-F5344CB8AC3E}">
        <p14:creationId xmlns:p14="http://schemas.microsoft.com/office/powerpoint/2010/main" val="1849385498"/>
      </p:ext>
    </p:extLst>
  </p:cSld>
  <p:clrMapOvr>
    <a:masterClrMapping/>
  </p:clrMapOvr>
  <p:transition spd="slow">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Challenges</a:t>
            </a:r>
            <a:endParaRPr lang="en-ZA" dirty="0"/>
          </a:p>
        </p:txBody>
      </p:sp>
      <p:sp>
        <p:nvSpPr>
          <p:cNvPr id="3" name="Content Placeholder 2"/>
          <p:cNvSpPr>
            <a:spLocks noGrp="1"/>
          </p:cNvSpPr>
          <p:nvPr>
            <p:ph idx="1"/>
          </p:nvPr>
        </p:nvSpPr>
        <p:spPr/>
        <p:txBody>
          <a:bodyPr>
            <a:normAutofit fontScale="92500" lnSpcReduction="20000"/>
          </a:bodyPr>
          <a:lstStyle/>
          <a:p>
            <a:pPr marL="457200" indent="-457200">
              <a:buFont typeface="+mj-lt"/>
              <a:buAutoNum type="arabicPeriod"/>
            </a:pPr>
            <a:r>
              <a:rPr lang="en-US" dirty="0"/>
              <a:t>No End to End overview of Travel Process</a:t>
            </a:r>
          </a:p>
          <a:p>
            <a:pPr marL="457200" indent="-457200">
              <a:buFont typeface="+mj-lt"/>
              <a:buAutoNum type="arabicPeriod"/>
            </a:pPr>
            <a:r>
              <a:rPr lang="en-US" dirty="0"/>
              <a:t>Approval Process is manually/time consuming</a:t>
            </a:r>
          </a:p>
          <a:p>
            <a:pPr marL="457200" indent="-457200">
              <a:buFont typeface="+mj-lt"/>
              <a:buAutoNum type="arabicPeriod"/>
            </a:pPr>
            <a:r>
              <a:rPr lang="en-US" dirty="0"/>
              <a:t>No visibility of available travel budget across cost </a:t>
            </a:r>
            <a:r>
              <a:rPr lang="en-US" dirty="0" err="1"/>
              <a:t>centre</a:t>
            </a:r>
            <a:endParaRPr lang="en-US" dirty="0"/>
          </a:p>
          <a:p>
            <a:pPr marL="457200" indent="-457200">
              <a:buFont typeface="+mj-lt"/>
              <a:buAutoNum type="arabicPeriod"/>
            </a:pPr>
            <a:r>
              <a:rPr lang="en-US" dirty="0"/>
              <a:t>Reporting Challenges</a:t>
            </a:r>
          </a:p>
          <a:p>
            <a:pPr marL="457200" indent="-457200">
              <a:buFont typeface="+mj-lt"/>
              <a:buAutoNum type="arabicPeriod"/>
            </a:pPr>
            <a:r>
              <a:rPr lang="en-US" dirty="0"/>
              <a:t>Insufficient Funds during payments</a:t>
            </a:r>
          </a:p>
          <a:p>
            <a:pPr marL="457200" indent="-457200">
              <a:buFont typeface="+mj-lt"/>
              <a:buAutoNum type="arabicPeriod"/>
            </a:pPr>
            <a:r>
              <a:rPr lang="en-US" dirty="0"/>
              <a:t>4 Travel Companies which provide quotations for travel</a:t>
            </a:r>
          </a:p>
          <a:p>
            <a:pPr marL="457200" indent="-457200">
              <a:buFont typeface="+mj-lt"/>
              <a:buAutoNum type="arabicPeriod"/>
            </a:pPr>
            <a:r>
              <a:rPr lang="en-US" dirty="0"/>
              <a:t> No interfaces between the TMC’s and ERP System</a:t>
            </a:r>
          </a:p>
          <a:p>
            <a:pPr marL="457200" indent="-457200">
              <a:buFont typeface="+mj-lt"/>
              <a:buAutoNum type="arabicPeriod"/>
            </a:pPr>
            <a:r>
              <a:rPr lang="en-US" dirty="0"/>
              <a:t> Search for an Online Tool that can Interface with our ERP</a:t>
            </a:r>
          </a:p>
          <a:p>
            <a:pPr marL="457200" indent="-457200">
              <a:buFont typeface="+mj-lt"/>
              <a:buAutoNum type="arabicPeriod"/>
            </a:pPr>
            <a:r>
              <a:rPr lang="en-US" dirty="0"/>
              <a:t> Allow Travel coordinators to book flights and submit for approval</a:t>
            </a:r>
          </a:p>
          <a:p>
            <a:pPr marL="457200" indent="-457200">
              <a:buFont typeface="+mj-lt"/>
              <a:buAutoNum type="arabicPeriod"/>
            </a:pPr>
            <a:r>
              <a:rPr lang="en-US" dirty="0"/>
              <a:t> We required to have a global distribution system (GDS)</a:t>
            </a:r>
          </a:p>
          <a:p>
            <a:pPr marL="0" indent="0">
              <a:buNone/>
            </a:pPr>
            <a:endParaRPr lang="en-US" dirty="0"/>
          </a:p>
          <a:p>
            <a:pPr marL="0" indent="0">
              <a:buNone/>
            </a:pPr>
            <a:endParaRPr lang="en-US" dirty="0"/>
          </a:p>
          <a:p>
            <a:endParaRPr lang="en-ZA"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370653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768096" y="585216"/>
            <a:ext cx="7290054" cy="691134"/>
          </a:xfrm>
        </p:spPr>
        <p:txBody>
          <a:bodyPr/>
          <a:lstStyle/>
          <a:p>
            <a:r>
              <a:rPr lang="en-US" dirty="0"/>
              <a:t>Current  Travel Process </a:t>
            </a:r>
            <a:endParaRPr lang="en-ZA" dirty="0"/>
          </a:p>
        </p:txBody>
      </p:sp>
      <p:pic>
        <p:nvPicPr>
          <p:cNvPr id="5" name="Content Placeholder 4" descr="How to draw a ``bunch of &lt;strong&gt;documents&lt;/strong&gt;'' icon with Tikz? - TeX ..."/>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02716" y="1694552"/>
            <a:ext cx="507993" cy="507993"/>
          </a:xfrm>
        </p:spPr>
      </p:pic>
      <p:sp>
        <p:nvSpPr>
          <p:cNvPr id="4" name="Footer Placeholder 3"/>
          <p:cNvSpPr>
            <a:spLocks noGrp="1"/>
          </p:cNvSpPr>
          <p:nvPr>
            <p:ph type="ftr" sz="quarter" idx="11"/>
          </p:nvPr>
        </p:nvSpPr>
        <p:spPr/>
        <p:txBody>
          <a:bodyPr/>
          <a:lstStyle/>
          <a:p>
            <a:endParaRPr lang="en-US" dirty="0"/>
          </a:p>
        </p:txBody>
      </p:sp>
      <p:pic>
        <p:nvPicPr>
          <p:cNvPr id="6" name="Picture 5" descr="Versione Demo di Tiche, Registro Elettronico Onlin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1643" y="1406352"/>
            <a:ext cx="1171575" cy="1028701"/>
          </a:xfrm>
          <a:prstGeom prst="rect">
            <a:avLst/>
          </a:prstGeom>
        </p:spPr>
      </p:pic>
      <p:pic>
        <p:nvPicPr>
          <p:cNvPr id="8" name="Picture 7" descr="FINANZAS: MÉTODO DE REEXPRESIÓN FINANCIER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5913" y="1488045"/>
            <a:ext cx="1243013" cy="1066800"/>
          </a:xfrm>
          <a:prstGeom prst="rect">
            <a:avLst/>
          </a:prstGeom>
        </p:spPr>
      </p:pic>
      <p:sp>
        <p:nvSpPr>
          <p:cNvPr id="9" name="AutoShape 4"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11" name="Picture 10" descr="Employee reports office foul language to his &lt;strong&gt;Manager&lt;/strong&gt;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054" y="3979133"/>
            <a:ext cx="1162050" cy="1057274"/>
          </a:xfrm>
          <a:prstGeom prst="rect">
            <a:avLst/>
          </a:prstGeom>
        </p:spPr>
      </p:pic>
      <p:pic>
        <p:nvPicPr>
          <p:cNvPr id="13" name="Picture 12" descr="Royalty Free &lt;strong&gt;Employee Clip Art&lt;/strong&gt;, Vector Images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287780"/>
            <a:ext cx="1008888" cy="1310640"/>
          </a:xfrm>
          <a:prstGeom prst="rect">
            <a:avLst/>
          </a:prstGeom>
        </p:spPr>
      </p:pic>
      <p:pic>
        <p:nvPicPr>
          <p:cNvPr id="15" name="Picture 14" descr="Free vector graphic: Copier, &lt;strong&gt;Scanner, Printer&lt;/strong&gt;, Office ..."/>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15200" y="3790951"/>
            <a:ext cx="1098722" cy="1228724"/>
          </a:xfrm>
          <a:prstGeom prst="rect">
            <a:avLst/>
          </a:prstGeom>
        </p:spPr>
      </p:pic>
      <p:pic>
        <p:nvPicPr>
          <p:cNvPr id="17" name="Picture 16" descr="Versione Demo di Tiche, Registro Elettronico Onlin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323" y="5591947"/>
            <a:ext cx="1171575" cy="1028701"/>
          </a:xfrm>
          <a:prstGeom prst="rect">
            <a:avLst/>
          </a:prstGeom>
        </p:spPr>
      </p:pic>
      <p:pic>
        <p:nvPicPr>
          <p:cNvPr id="28" name="Picture 27" descr="Versione Demo di Tiche, Registro Elettronico Onlin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6118" y="3813860"/>
            <a:ext cx="1171575" cy="1028701"/>
          </a:xfrm>
          <a:prstGeom prst="rect">
            <a:avLst/>
          </a:prstGeom>
        </p:spPr>
      </p:pic>
      <p:sp>
        <p:nvSpPr>
          <p:cNvPr id="46" name="Right Arrow 45"/>
          <p:cNvSpPr/>
          <p:nvPr/>
        </p:nvSpPr>
        <p:spPr>
          <a:xfrm>
            <a:off x="914400" y="1841157"/>
            <a:ext cx="902043" cy="308919"/>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8" name="Right Arrow 47"/>
          <p:cNvSpPr/>
          <p:nvPr/>
        </p:nvSpPr>
        <p:spPr>
          <a:xfrm>
            <a:off x="4238368" y="1882346"/>
            <a:ext cx="1161535" cy="308919"/>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9" name="Right Arrow 48"/>
          <p:cNvSpPr/>
          <p:nvPr/>
        </p:nvSpPr>
        <p:spPr>
          <a:xfrm>
            <a:off x="2286000" y="1861752"/>
            <a:ext cx="803189" cy="32539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0" name="Right Arrow 49"/>
          <p:cNvSpPr/>
          <p:nvPr/>
        </p:nvSpPr>
        <p:spPr>
          <a:xfrm>
            <a:off x="6376087" y="1878227"/>
            <a:ext cx="1408670" cy="308919"/>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7" name="Down Arrow 46"/>
          <p:cNvSpPr/>
          <p:nvPr/>
        </p:nvSpPr>
        <p:spPr>
          <a:xfrm>
            <a:off x="7858897" y="2557849"/>
            <a:ext cx="308919" cy="117389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1" name="Left Arrow 50"/>
          <p:cNvSpPr/>
          <p:nvPr/>
        </p:nvSpPr>
        <p:spPr>
          <a:xfrm>
            <a:off x="6351373" y="4287795"/>
            <a:ext cx="1149178" cy="308919"/>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3" name="Left Arrow 52"/>
          <p:cNvSpPr/>
          <p:nvPr/>
        </p:nvSpPr>
        <p:spPr>
          <a:xfrm>
            <a:off x="4151869" y="4341340"/>
            <a:ext cx="1161535" cy="308919"/>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4" name="Left Arrow 53"/>
          <p:cNvSpPr/>
          <p:nvPr/>
        </p:nvSpPr>
        <p:spPr>
          <a:xfrm>
            <a:off x="1346887" y="4258962"/>
            <a:ext cx="1816444" cy="308919"/>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2" name="Picture 51" descr="Eric D. Schabell: 3 Reasons You Need The New JBoss &lt;strong&gt;Travel&lt;/strong&gt; ..."/>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81416" y="5433287"/>
            <a:ext cx="1062681" cy="1103437"/>
          </a:xfrm>
          <a:prstGeom prst="rect">
            <a:avLst/>
          </a:prstGeom>
        </p:spPr>
      </p:pic>
      <p:pic>
        <p:nvPicPr>
          <p:cNvPr id="56" name="Picture 55" descr="Free vector graphic: Copier, &lt;strong&gt;Scanner, Printer&lt;/strong&gt;, Office ..."/>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19167" y="3844497"/>
            <a:ext cx="1098722" cy="1228724"/>
          </a:xfrm>
          <a:prstGeom prst="rect">
            <a:avLst/>
          </a:prstGeom>
        </p:spPr>
      </p:pic>
      <p:pic>
        <p:nvPicPr>
          <p:cNvPr id="57" name="Picture 56" descr="Free vector graphic: Copier, &lt;strong&gt;Scanner, Printer&lt;/strong&gt;, Office ..."/>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3903" y="1401979"/>
            <a:ext cx="1069888" cy="1228724"/>
          </a:xfrm>
          <a:prstGeom prst="rect">
            <a:avLst/>
          </a:prstGeom>
        </p:spPr>
      </p:pic>
      <p:sp>
        <p:nvSpPr>
          <p:cNvPr id="25" name="Right Arrow 24"/>
          <p:cNvSpPr/>
          <p:nvPr/>
        </p:nvSpPr>
        <p:spPr>
          <a:xfrm>
            <a:off x="1343025" y="5928927"/>
            <a:ext cx="1257299" cy="32539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Down Arrow 2"/>
          <p:cNvSpPr/>
          <p:nvPr/>
        </p:nvSpPr>
        <p:spPr>
          <a:xfrm>
            <a:off x="695325" y="5067300"/>
            <a:ext cx="266700" cy="504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257701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885238"/>
          </a:xfrm>
        </p:spPr>
        <p:txBody>
          <a:bodyPr/>
          <a:lstStyle/>
          <a:p>
            <a:r>
              <a:rPr lang="en-US" dirty="0"/>
              <a:t>New business Process Flow</a:t>
            </a:r>
            <a:endParaRPr lang="en-ZA" dirty="0"/>
          </a:p>
        </p:txBody>
      </p:sp>
      <p:sp>
        <p:nvSpPr>
          <p:cNvPr id="4" name="Footer Placeholder 3"/>
          <p:cNvSpPr>
            <a:spLocks noGrp="1"/>
          </p:cNvSpPr>
          <p:nvPr>
            <p:ph type="ftr" sz="quarter" idx="11"/>
          </p:nvPr>
        </p:nvSpPr>
        <p:spPr/>
        <p:txBody>
          <a:bodyPr/>
          <a:lstStyle/>
          <a:p>
            <a:r>
              <a:rPr lang="en-US" dirty="0"/>
              <a:t> southern Africa Alliance   3-5 July 2019</a:t>
            </a:r>
          </a:p>
        </p:txBody>
      </p:sp>
      <p:graphicFrame>
        <p:nvGraphicFramePr>
          <p:cNvPr id="12" name="Content Placeholder 11"/>
          <p:cNvGraphicFramePr>
            <a:graphicFrameLocks noGrp="1" noChangeAspect="1"/>
          </p:cNvGraphicFramePr>
          <p:nvPr>
            <p:ph idx="1"/>
            <p:extLst>
              <p:ext uri="{D42A27DB-BD31-4B8C-83A1-F6EECF244321}">
                <p14:modId xmlns:p14="http://schemas.microsoft.com/office/powerpoint/2010/main" val="2531667395"/>
              </p:ext>
            </p:extLst>
          </p:nvPr>
        </p:nvGraphicFramePr>
        <p:xfrm>
          <a:off x="989013" y="1138238"/>
          <a:ext cx="6796087" cy="5935662"/>
        </p:xfrm>
        <a:graphic>
          <a:graphicData uri="http://schemas.openxmlformats.org/presentationml/2006/ole">
            <mc:AlternateContent xmlns:mc="http://schemas.openxmlformats.org/markup-compatibility/2006">
              <mc:Choice xmlns:v="urn:schemas-microsoft-com:vml" Requires="v">
                <p:oleObj spid="_x0000_s2114" name="Document" r:id="rId3" imgW="7791992" imgH="6805477" progId="Word.Document.12">
                  <p:embed/>
                </p:oleObj>
              </mc:Choice>
              <mc:Fallback>
                <p:oleObj name="Document" r:id="rId3" imgW="7791992" imgH="6805477" progId="Word.Document.12">
                  <p:embed/>
                  <p:pic>
                    <p:nvPicPr>
                      <p:cNvPr id="0" name=""/>
                      <p:cNvPicPr/>
                      <p:nvPr/>
                    </p:nvPicPr>
                    <p:blipFill>
                      <a:blip r:embed="rId4"/>
                      <a:stretch>
                        <a:fillRect/>
                      </a:stretch>
                    </p:blipFill>
                    <p:spPr>
                      <a:xfrm>
                        <a:off x="989013" y="1138238"/>
                        <a:ext cx="6796087" cy="5935662"/>
                      </a:xfrm>
                      <a:prstGeom prst="rect">
                        <a:avLst/>
                      </a:prstGeom>
                    </p:spPr>
                  </p:pic>
                </p:oleObj>
              </mc:Fallback>
            </mc:AlternateContent>
          </a:graphicData>
        </a:graphic>
      </p:graphicFrame>
    </p:spTree>
    <p:extLst>
      <p:ext uri="{BB962C8B-B14F-4D97-AF65-F5344CB8AC3E}">
        <p14:creationId xmlns:p14="http://schemas.microsoft.com/office/powerpoint/2010/main" val="126063680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6">
      <a:dk1>
        <a:sysClr val="windowText" lastClr="000000"/>
      </a:dk1>
      <a:lt1>
        <a:sysClr val="window" lastClr="FFFFFF"/>
      </a:lt1>
      <a:dk2>
        <a:srgbClr val="373545"/>
      </a:dk2>
      <a:lt2>
        <a:srgbClr val="DCD8DC"/>
      </a:lt2>
      <a:accent1>
        <a:srgbClr val="00008A"/>
      </a:accent1>
      <a:accent2>
        <a:srgbClr val="C9D9EF"/>
      </a:accent2>
      <a:accent3>
        <a:srgbClr val="5D739A"/>
      </a:accent3>
      <a:accent4>
        <a:srgbClr val="6997AF"/>
      </a:accent4>
      <a:accent5>
        <a:srgbClr val="84ACB6"/>
      </a:accent5>
      <a:accent6>
        <a:srgbClr val="6F8183"/>
      </a:accent6>
      <a:hlink>
        <a:srgbClr val="69A020"/>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CAE9D5D8182B842B369753939373CCF" ma:contentTypeVersion="10" ma:contentTypeDescription="Create a new document." ma:contentTypeScope="" ma:versionID="17d9e85bd506e1aa96c2c358a3020a28">
  <xsd:schema xmlns:xsd="http://www.w3.org/2001/XMLSchema" xmlns:xs="http://www.w3.org/2001/XMLSchema" xmlns:p="http://schemas.microsoft.com/office/2006/metadata/properties" xmlns:ns2="ebd4167e-429c-454a-9baa-c80872e592a2" xmlns:ns3="454ffb5b-9413-42f5-86b6-dc48ea53da87" targetNamespace="http://schemas.microsoft.com/office/2006/metadata/properties" ma:root="true" ma:fieldsID="461d023ef25ac58c92f41c56b5077583" ns2:_="" ns3:_="">
    <xsd:import namespace="ebd4167e-429c-454a-9baa-c80872e592a2"/>
    <xsd:import namespace="454ffb5b-9413-42f5-86b6-dc48ea53da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d4167e-429c-454a-9baa-c80872e592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4ffb5b-9413-42f5-86b6-dc48ea53da8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3F64E5-7557-4CDD-B1A6-95547851A79F}">
  <ds:schemaRefs>
    <ds:schemaRef ds:uri="http://purl.org/dc/elements/1.1/"/>
    <ds:schemaRef ds:uri="http://purl.org/dc/dcmitype/"/>
    <ds:schemaRef ds:uri="http://www.w3.org/XML/1998/namespace"/>
    <ds:schemaRef ds:uri="http://schemas.microsoft.com/office/2006/documentManagement/types"/>
    <ds:schemaRef ds:uri="http://schemas.microsoft.com/office/2006/metadata/properties"/>
    <ds:schemaRef ds:uri="ebd4167e-429c-454a-9baa-c80872e592a2"/>
    <ds:schemaRef ds:uri="http://schemas.microsoft.com/office/infopath/2007/PartnerControls"/>
    <ds:schemaRef ds:uri="http://schemas.openxmlformats.org/package/2006/metadata/core-properties"/>
    <ds:schemaRef ds:uri="454ffb5b-9413-42f5-86b6-dc48ea53da87"/>
    <ds:schemaRef ds:uri="http://purl.org/dc/terms/"/>
  </ds:schemaRefs>
</ds:datastoreItem>
</file>

<file path=customXml/itemProps2.xml><?xml version="1.0" encoding="utf-8"?>
<ds:datastoreItem xmlns:ds="http://schemas.openxmlformats.org/officeDocument/2006/customXml" ds:itemID="{E6270691-E357-4190-88F7-12E85B597CCF}">
  <ds:schemaRefs>
    <ds:schemaRef ds:uri="http://schemas.microsoft.com/sharepoint/v3/contenttype/forms"/>
  </ds:schemaRefs>
</ds:datastoreItem>
</file>

<file path=customXml/itemProps3.xml><?xml version="1.0" encoding="utf-8"?>
<ds:datastoreItem xmlns:ds="http://schemas.openxmlformats.org/officeDocument/2006/customXml" ds:itemID="{8D95D959-8FC6-4E7D-BF05-E6CE901FEA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d4167e-429c-454a-9baa-c80872e592a2"/>
    <ds:schemaRef ds:uri="454ffb5b-9413-42f5-86b6-dc48ea53da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Integral</Template>
  <TotalTime>3279</TotalTime>
  <Words>769</Words>
  <Application>Microsoft Office PowerPoint</Application>
  <PresentationFormat>On-screen Show (4:3)</PresentationFormat>
  <Paragraphs>107</Paragraphs>
  <Slides>21</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2" baseType="lpstr">
      <vt:lpstr>ＭＳ Ｐゴシック</vt:lpstr>
      <vt:lpstr>Arial</vt:lpstr>
      <vt:lpstr>Calibri</vt:lpstr>
      <vt:lpstr>Myriad Pro</vt:lpstr>
      <vt:lpstr>Times New Roman</vt:lpstr>
      <vt:lpstr>Tw Cen MT</vt:lpstr>
      <vt:lpstr>Tw Cen MT Condensed</vt:lpstr>
      <vt:lpstr>Wingdings</vt:lpstr>
      <vt:lpstr>Wingdings 3</vt:lpstr>
      <vt:lpstr>Integral</vt:lpstr>
      <vt:lpstr>Document</vt:lpstr>
      <vt:lpstr>Implementation of Corporate Travel management solution with Oracle integration in UJ</vt:lpstr>
      <vt:lpstr>presenters</vt:lpstr>
      <vt:lpstr>University of Johannesburg</vt:lpstr>
      <vt:lpstr>Agenda</vt:lpstr>
      <vt:lpstr>ORGANIZATION &amp; ORACLE</vt:lpstr>
      <vt:lpstr>PowerPoint Presentation</vt:lpstr>
      <vt:lpstr>Business Challenges</vt:lpstr>
      <vt:lpstr>Current  Travel Process </vt:lpstr>
      <vt:lpstr>New business Process Flow</vt:lpstr>
      <vt:lpstr>Benefits of the Amadeus Online Travel Booking Tool</vt:lpstr>
      <vt:lpstr>Lessons Learned</vt:lpstr>
      <vt:lpstr>Oracle Login</vt:lpstr>
      <vt:lpstr>Login to travel system</vt:lpstr>
      <vt:lpstr>Search for flights</vt:lpstr>
      <vt:lpstr>Select your flights</vt:lpstr>
      <vt:lpstr>Search for hotel</vt:lpstr>
      <vt:lpstr>Select hotel from list</vt:lpstr>
      <vt:lpstr>Hotel details</vt:lpstr>
      <vt:lpstr>Book a car</vt:lpstr>
      <vt:lpstr>presenters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Amy Ewing</dc:creator>
  <cp:lastModifiedBy>Michelle Goytia</cp:lastModifiedBy>
  <cp:revision>166</cp:revision>
  <dcterms:created xsi:type="dcterms:W3CDTF">2015-09-02T14:36:24Z</dcterms:created>
  <dcterms:modified xsi:type="dcterms:W3CDTF">2019-06-26T17:49:57Z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0x010100DCAE9D5D8182B842B369753939373CCF</vt:lpwstr>
  </property>
  <property fmtid="{D5CDD505-2E9C-101B-9397-08002B2CF9AE}" pid="3" name="AuthorIds_UIVersion_1536">
    <vt:lpwstr>13</vt:lpwstr>
  </property>
</Properties>
</file>