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55"/>
  </p:notesMasterIdLst>
  <p:sldIdLst>
    <p:sldId id="259" r:id="rId2"/>
    <p:sldId id="260" r:id="rId3"/>
    <p:sldId id="286" r:id="rId4"/>
    <p:sldId id="287" r:id="rId5"/>
    <p:sldId id="290" r:id="rId6"/>
    <p:sldId id="261" r:id="rId7"/>
    <p:sldId id="331" r:id="rId8"/>
    <p:sldId id="262" r:id="rId9"/>
    <p:sldId id="308" r:id="rId10"/>
    <p:sldId id="326" r:id="rId11"/>
    <p:sldId id="325" r:id="rId12"/>
    <p:sldId id="332" r:id="rId13"/>
    <p:sldId id="304" r:id="rId14"/>
    <p:sldId id="309" r:id="rId15"/>
    <p:sldId id="305" r:id="rId16"/>
    <p:sldId id="327" r:id="rId17"/>
    <p:sldId id="307" r:id="rId18"/>
    <p:sldId id="333" r:id="rId19"/>
    <p:sldId id="292" r:id="rId20"/>
    <p:sldId id="293" r:id="rId21"/>
    <p:sldId id="294" r:id="rId22"/>
    <p:sldId id="295" r:id="rId23"/>
    <p:sldId id="291" r:id="rId24"/>
    <p:sldId id="296" r:id="rId25"/>
    <p:sldId id="297" r:id="rId26"/>
    <p:sldId id="301" r:id="rId27"/>
    <p:sldId id="310" r:id="rId28"/>
    <p:sldId id="312" r:id="rId29"/>
    <p:sldId id="311" r:id="rId30"/>
    <p:sldId id="321" r:id="rId31"/>
    <p:sldId id="322" r:id="rId32"/>
    <p:sldId id="323" r:id="rId33"/>
    <p:sldId id="334" r:id="rId34"/>
    <p:sldId id="306" r:id="rId35"/>
    <p:sldId id="314" r:id="rId36"/>
    <p:sldId id="329" r:id="rId37"/>
    <p:sldId id="315" r:id="rId38"/>
    <p:sldId id="316" r:id="rId39"/>
    <p:sldId id="317" r:id="rId40"/>
    <p:sldId id="319" r:id="rId41"/>
    <p:sldId id="318" r:id="rId42"/>
    <p:sldId id="320" r:id="rId43"/>
    <p:sldId id="328" r:id="rId44"/>
    <p:sldId id="337" r:id="rId45"/>
    <p:sldId id="330" r:id="rId46"/>
    <p:sldId id="338" r:id="rId47"/>
    <p:sldId id="335" r:id="rId48"/>
    <p:sldId id="313" r:id="rId49"/>
    <p:sldId id="324" r:id="rId50"/>
    <p:sldId id="288" r:id="rId51"/>
    <p:sldId id="289" r:id="rId52"/>
    <p:sldId id="283" r:id="rId53"/>
    <p:sldId id="282"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7" autoAdjust="0"/>
    <p:restoredTop sz="71533" autoAdjust="0"/>
  </p:normalViewPr>
  <p:slideViewPr>
    <p:cSldViewPr snapToGrid="0">
      <p:cViewPr varScale="1">
        <p:scale>
          <a:sx n="79" d="100"/>
          <a:sy n="79" d="100"/>
        </p:scale>
        <p:origin x="250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7E461-96B9-4925-8A01-59DC41F27E25}" type="datetimeFigureOut">
              <a:rPr lang="en-US" smtClean="0"/>
              <a:t>11/8/2017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64149-2C44-4029-BA5B-3E7ECA7C8CBF}" type="slidenum">
              <a:rPr lang="en-US" smtClean="0"/>
              <a:t>‹#›</a:t>
            </a:fld>
            <a:endParaRPr lang="en-US"/>
          </a:p>
        </p:txBody>
      </p:sp>
    </p:spTree>
    <p:extLst>
      <p:ext uri="{BB962C8B-B14F-4D97-AF65-F5344CB8AC3E}">
        <p14:creationId xmlns:p14="http://schemas.microsoft.com/office/powerpoint/2010/main" val="253170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a:t>
            </a:fld>
            <a:endParaRPr lang="en-US"/>
          </a:p>
        </p:txBody>
      </p:sp>
    </p:spTree>
    <p:extLst>
      <p:ext uri="{BB962C8B-B14F-4D97-AF65-F5344CB8AC3E}">
        <p14:creationId xmlns:p14="http://schemas.microsoft.com/office/powerpoint/2010/main" val="2566675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Student’s first visit to the page for this aid year</a:t>
            </a:r>
          </a:p>
          <a:p>
            <a:r>
              <a:rPr lang="en-CA" dirty="0" smtClean="0"/>
              <a:t>Aid</a:t>
            </a:r>
            <a:r>
              <a:rPr lang="en-CA" baseline="0" dirty="0" smtClean="0"/>
              <a:t> declaration is required to determine whether the student actually requires a full need analysis.</a:t>
            </a:r>
          </a:p>
          <a:p>
            <a:endParaRPr lang="en-CA" baseline="0" dirty="0" smtClean="0"/>
          </a:p>
          <a:p>
            <a:r>
              <a:rPr lang="en-CA" baseline="0" dirty="0" smtClean="0"/>
              <a:t>They click on Aid declaration…</a:t>
            </a:r>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21</a:t>
            </a:fld>
            <a:endParaRPr lang="en-US"/>
          </a:p>
        </p:txBody>
      </p:sp>
    </p:spTree>
    <p:extLst>
      <p:ext uri="{BB962C8B-B14F-4D97-AF65-F5344CB8AC3E}">
        <p14:creationId xmlns:p14="http://schemas.microsoft.com/office/powerpoint/2010/main" val="1488900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 and are taken</a:t>
            </a:r>
            <a:r>
              <a:rPr lang="en-CA" baseline="0" dirty="0" smtClean="0"/>
              <a:t> to the “Aid Declaration” screen where they can tell us whether they have previously applied for government student aid or not.</a:t>
            </a:r>
          </a:p>
          <a:p>
            <a:endParaRPr lang="en-CA" baseline="0" dirty="0" smtClean="0"/>
          </a:p>
          <a:p>
            <a:r>
              <a:rPr lang="en-CA" baseline="0" dirty="0" smtClean="0"/>
              <a:t>If yes, they will tell us which province they applied to and whether they have a current balance or not.</a:t>
            </a:r>
          </a:p>
          <a:p>
            <a:endParaRPr lang="en-CA" baseline="0" dirty="0" smtClean="0"/>
          </a:p>
          <a:p>
            <a:r>
              <a:rPr lang="en-CA" baseline="0" dirty="0" smtClean="0"/>
              <a:t>If they have not applied we require a brief statement from them explaining why they did not apply.</a:t>
            </a:r>
          </a:p>
          <a:p>
            <a:endParaRPr lang="en-CA" baseline="0" dirty="0" smtClean="0"/>
          </a:p>
          <a:p>
            <a:r>
              <a:rPr lang="en-CA" baseline="0" dirty="0" smtClean="0"/>
              <a:t>Once the student submits this we use this information to determine the behaviour of the next screen.</a:t>
            </a:r>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22</a:t>
            </a:fld>
            <a:endParaRPr lang="en-US"/>
          </a:p>
        </p:txBody>
      </p:sp>
    </p:spTree>
    <p:extLst>
      <p:ext uri="{BB962C8B-B14F-4D97-AF65-F5344CB8AC3E}">
        <p14:creationId xmlns:p14="http://schemas.microsoft.com/office/powerpoint/2010/main" val="554814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student has submitted their Aid Declaration and now we have come back to this main screen.</a:t>
            </a:r>
          </a:p>
          <a:p>
            <a:r>
              <a:rPr lang="en-CA" dirty="0" smtClean="0"/>
              <a:t>In this case the student has told us they did not apply for Gov’t aid and the Need Analysis button is now enabled.</a:t>
            </a:r>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23</a:t>
            </a:fld>
            <a:endParaRPr lang="en-US"/>
          </a:p>
        </p:txBody>
      </p:sp>
    </p:spTree>
    <p:extLst>
      <p:ext uri="{BB962C8B-B14F-4D97-AF65-F5344CB8AC3E}">
        <p14:creationId xmlns:p14="http://schemas.microsoft.com/office/powerpoint/2010/main" val="1652516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smtClean="0">
                <a:solidFill>
                  <a:schemeClr val="tx1"/>
                </a:solidFill>
                <a:effectLst/>
                <a:latin typeface="+mn-lt"/>
                <a:ea typeface="+mn-ea"/>
                <a:cs typeface="+mn-cs"/>
              </a:rPr>
              <a:t>Do you live with your parents or relatives?</a:t>
            </a:r>
            <a:endParaRPr lang="en-CA" dirty="0" smtClean="0"/>
          </a:p>
          <a:p>
            <a:r>
              <a:rPr lang="en-CA" sz="1200" b="0" i="0" kern="1200" dirty="0" smtClean="0">
                <a:solidFill>
                  <a:schemeClr val="tx1"/>
                </a:solidFill>
                <a:effectLst/>
                <a:latin typeface="+mn-lt"/>
                <a:ea typeface="+mn-ea"/>
                <a:cs typeface="+mn-cs"/>
              </a:rPr>
              <a:t>-If no, provide a copy of your current lease (pages 1-4). Or if you own a home, provide a copy of your municipal tax. If your name is not on the lease, please also provide a letter of attestation from the </a:t>
            </a:r>
            <a:r>
              <a:rPr lang="en-CA" sz="1200" b="0" i="0" kern="1200" dirty="0" err="1" smtClean="0">
                <a:solidFill>
                  <a:schemeClr val="tx1"/>
                </a:solidFill>
                <a:effectLst/>
                <a:latin typeface="+mn-lt"/>
                <a:ea typeface="+mn-ea"/>
                <a:cs typeface="+mn-cs"/>
              </a:rPr>
              <a:t>lesse</a:t>
            </a:r>
            <a:r>
              <a:rPr lang="en-CA" sz="1200" b="0" i="0" kern="1200" dirty="0" smtClean="0">
                <a:solidFill>
                  <a:schemeClr val="tx1"/>
                </a:solidFill>
                <a:effectLst/>
                <a:latin typeface="+mn-lt"/>
                <a:ea typeface="+mn-ea"/>
                <a:cs typeface="+mn-cs"/>
              </a:rPr>
              <a:t> or landlord.</a:t>
            </a:r>
            <a:endParaRPr lang="en-CA" dirty="0" smtClean="0"/>
          </a:p>
          <a:p>
            <a:endParaRPr lang="en-CA" sz="1200" b="1"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If you do not live with your parents/relatives, specify:</a:t>
            </a:r>
            <a:endParaRPr lang="en-CA" dirty="0" smtClean="0"/>
          </a:p>
          <a:p>
            <a:r>
              <a:rPr lang="en-CA" sz="1200" b="1" i="0" kern="1200" dirty="0" smtClean="0">
                <a:solidFill>
                  <a:schemeClr val="tx1"/>
                </a:solidFill>
                <a:effectLst/>
                <a:latin typeface="+mn-lt"/>
                <a:ea typeface="+mn-ea"/>
                <a:cs typeface="+mn-cs"/>
              </a:rPr>
              <a:t>Do you share a residence with roommates?</a:t>
            </a:r>
          </a:p>
          <a:p>
            <a:r>
              <a:rPr lang="en-CA" dirty="0" smtClean="0"/>
              <a:t> </a:t>
            </a:r>
            <a:r>
              <a:rPr lang="en-CA" sz="1200" b="1" i="0" kern="1200" dirty="0" smtClean="0">
                <a:solidFill>
                  <a:schemeClr val="tx1"/>
                </a:solidFill>
                <a:effectLst/>
                <a:latin typeface="+mn-lt"/>
                <a:ea typeface="+mn-ea"/>
                <a:cs typeface="+mn-cs"/>
              </a:rPr>
              <a:t>If yes, how many people (Not including you) do you share the residence with?</a:t>
            </a:r>
            <a:endParaRPr lang="en-CA" dirty="0" smtClean="0"/>
          </a:p>
          <a:p>
            <a:r>
              <a:rPr lang="en-CA" sz="1200" b="1" i="0" kern="1200" dirty="0" smtClean="0">
                <a:solidFill>
                  <a:schemeClr val="tx1"/>
                </a:solidFill>
                <a:effectLst/>
                <a:latin typeface="+mn-lt"/>
                <a:ea typeface="+mn-ea"/>
                <a:cs typeface="+mn-cs"/>
              </a:rPr>
              <a:t/>
            </a:r>
            <a:br>
              <a:rPr lang="en-CA" sz="1200" b="1" i="0" kern="1200" dirty="0" smtClean="0">
                <a:solidFill>
                  <a:schemeClr val="tx1"/>
                </a:solidFill>
                <a:effectLst/>
                <a:latin typeface="+mn-lt"/>
                <a:ea typeface="+mn-ea"/>
                <a:cs typeface="+mn-cs"/>
              </a:rPr>
            </a:br>
            <a:r>
              <a:rPr lang="en-CA" sz="1200" b="1" i="0" kern="1200" dirty="0" smtClean="0">
                <a:solidFill>
                  <a:schemeClr val="tx1"/>
                </a:solidFill>
                <a:effectLst/>
                <a:latin typeface="+mn-lt"/>
                <a:ea typeface="+mn-ea"/>
                <a:cs typeface="+mn-cs"/>
              </a:rPr>
              <a:t>What is your marital status?</a:t>
            </a:r>
            <a:endParaRPr lang="en-CA" dirty="0" smtClean="0"/>
          </a:p>
          <a:p>
            <a:r>
              <a:rPr lang="en-CA" dirty="0" smtClean="0"/>
              <a:t>Single</a:t>
            </a:r>
          </a:p>
          <a:p>
            <a:r>
              <a:rPr lang="en-CA" dirty="0" smtClean="0"/>
              <a:t>Married</a:t>
            </a:r>
          </a:p>
          <a:p>
            <a:r>
              <a:rPr lang="en-CA" dirty="0" smtClean="0"/>
              <a:t>Living as though married</a:t>
            </a:r>
          </a:p>
          <a:p>
            <a:r>
              <a:rPr lang="en-CA" dirty="0" smtClean="0"/>
              <a:t>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smtClean="0">
                <a:solidFill>
                  <a:schemeClr val="tx1"/>
                </a:solidFill>
                <a:effectLst/>
                <a:latin typeface="+mn-lt"/>
                <a:ea typeface="+mn-ea"/>
                <a:cs typeface="+mn-cs"/>
              </a:rPr>
              <a:t/>
            </a:r>
            <a:br>
              <a:rPr lang="en-CA" sz="1200" b="1" i="0" kern="1200" dirty="0" smtClean="0">
                <a:solidFill>
                  <a:schemeClr val="tx1"/>
                </a:solidFill>
                <a:effectLst/>
                <a:latin typeface="+mn-lt"/>
                <a:ea typeface="+mn-ea"/>
                <a:cs typeface="+mn-cs"/>
              </a:rPr>
            </a:br>
            <a:r>
              <a:rPr lang="en-CA" sz="1200" b="1" i="0" kern="1200" dirty="0" smtClean="0">
                <a:solidFill>
                  <a:schemeClr val="tx1"/>
                </a:solidFill>
                <a:effectLst/>
                <a:latin typeface="+mn-lt"/>
                <a:ea typeface="+mn-ea"/>
                <a:cs typeface="+mn-cs"/>
              </a:rPr>
              <a:t>How many dependent children do you have? </a:t>
            </a:r>
            <a:endParaRPr lang="en-CA" dirty="0" smtClean="0"/>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24</a:t>
            </a:fld>
            <a:endParaRPr lang="en-US"/>
          </a:p>
        </p:txBody>
      </p:sp>
    </p:spTree>
    <p:extLst>
      <p:ext uri="{BB962C8B-B14F-4D97-AF65-F5344CB8AC3E}">
        <p14:creationId xmlns:p14="http://schemas.microsoft.com/office/powerpoint/2010/main" val="29175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Income collected based on our Aid Year (Summer,</a:t>
            </a:r>
            <a:r>
              <a:rPr lang="en-CA" sz="1200" b="0" i="0" kern="1200" baseline="0" dirty="0" smtClean="0">
                <a:solidFill>
                  <a:schemeClr val="tx1"/>
                </a:solidFill>
                <a:effectLst/>
                <a:latin typeface="+mn-lt"/>
                <a:ea typeface="+mn-ea"/>
                <a:cs typeface="+mn-cs"/>
              </a:rPr>
              <a:t> Fall, Winter)</a:t>
            </a:r>
            <a:endParaRPr lang="en-CA" dirty="0" smtClean="0"/>
          </a:p>
          <a:p>
            <a:pPr lvl="1"/>
            <a:r>
              <a:rPr lang="en-CA" sz="1200" b="1" i="0" kern="1200" dirty="0" smtClean="0">
                <a:solidFill>
                  <a:schemeClr val="tx1"/>
                </a:solidFill>
                <a:effectLst/>
                <a:latin typeface="+mn-lt"/>
                <a:ea typeface="+mn-ea"/>
                <a:cs typeface="+mn-cs"/>
              </a:rPr>
              <a:t>Net Working Income (exclude potential work study Income)</a:t>
            </a:r>
            <a:endParaRPr lang="en-CA" dirty="0" smtClean="0"/>
          </a:p>
          <a:p>
            <a:pPr lvl="1"/>
            <a:r>
              <a:rPr lang="en-CA" sz="1200" b="1" i="0" kern="1200" dirty="0" smtClean="0">
                <a:solidFill>
                  <a:schemeClr val="tx1"/>
                </a:solidFill>
                <a:effectLst/>
                <a:latin typeface="+mn-lt"/>
                <a:ea typeface="+mn-ea"/>
                <a:cs typeface="+mn-cs"/>
              </a:rPr>
              <a:t>Employment Insurance Income</a:t>
            </a:r>
            <a:endParaRPr lang="en-CA" dirty="0" smtClean="0"/>
          </a:p>
          <a:p>
            <a:pPr lvl="1"/>
            <a:r>
              <a:rPr lang="en-CA" sz="1200" b="1" i="0" kern="1200" dirty="0" smtClean="0">
                <a:solidFill>
                  <a:schemeClr val="tx1"/>
                </a:solidFill>
                <a:effectLst/>
                <a:latin typeface="+mn-lt"/>
                <a:ea typeface="+mn-ea"/>
                <a:cs typeface="+mn-cs"/>
              </a:rPr>
              <a:t>Social Assistance Benefits (Welfare)</a:t>
            </a:r>
            <a:endParaRPr lang="en-CA" dirty="0" smtClean="0"/>
          </a:p>
          <a:p>
            <a:pPr lvl="1"/>
            <a:r>
              <a:rPr lang="en-CA" sz="1200" b="1" i="0" kern="1200" dirty="0" smtClean="0">
                <a:solidFill>
                  <a:schemeClr val="tx1"/>
                </a:solidFill>
                <a:effectLst/>
                <a:latin typeface="+mn-lt"/>
                <a:ea typeface="+mn-ea"/>
                <a:cs typeface="+mn-cs"/>
              </a:rPr>
              <a:t>Government Orphan's Benefits</a:t>
            </a:r>
            <a:endParaRPr lang="en-CA" dirty="0" smtClean="0"/>
          </a:p>
          <a:p>
            <a:pPr lvl="1"/>
            <a:r>
              <a:rPr lang="en-CA" sz="1200" b="1" i="0" kern="1200" dirty="0" smtClean="0">
                <a:solidFill>
                  <a:schemeClr val="tx1"/>
                </a:solidFill>
                <a:effectLst/>
                <a:latin typeface="+mn-lt"/>
                <a:ea typeface="+mn-ea"/>
                <a:cs typeface="+mn-cs"/>
              </a:rPr>
              <a:t>Government Widow's Benefits</a:t>
            </a:r>
            <a:endParaRPr lang="en-CA" dirty="0" smtClean="0"/>
          </a:p>
          <a:p>
            <a:pPr lvl="1"/>
            <a:r>
              <a:rPr lang="en-CA" sz="1200" b="1" i="0" kern="1200" dirty="0" smtClean="0">
                <a:solidFill>
                  <a:schemeClr val="tx1"/>
                </a:solidFill>
                <a:effectLst/>
                <a:latin typeface="+mn-lt"/>
                <a:ea typeface="+mn-ea"/>
                <a:cs typeface="+mn-cs"/>
              </a:rPr>
              <a:t>Government Student Assistance (</a:t>
            </a:r>
            <a:r>
              <a:rPr lang="en-CA" sz="1200" b="1" i="0" kern="1200" dirty="0" err="1" smtClean="0">
                <a:solidFill>
                  <a:schemeClr val="tx1"/>
                </a:solidFill>
                <a:effectLst/>
                <a:latin typeface="+mn-lt"/>
                <a:ea typeface="+mn-ea"/>
                <a:cs typeface="+mn-cs"/>
              </a:rPr>
              <a:t>i.e</a:t>
            </a:r>
            <a:r>
              <a:rPr lang="en-CA" sz="1200" b="1" i="0" kern="1200" dirty="0" smtClean="0">
                <a:solidFill>
                  <a:schemeClr val="tx1"/>
                </a:solidFill>
                <a:effectLst/>
                <a:latin typeface="+mn-lt"/>
                <a:ea typeface="+mn-ea"/>
                <a:cs typeface="+mn-cs"/>
              </a:rPr>
              <a:t> Loans and Bursaries)</a:t>
            </a:r>
            <a:endParaRPr lang="en-CA" dirty="0" smtClean="0"/>
          </a:p>
          <a:p>
            <a:pPr lvl="1"/>
            <a:r>
              <a:rPr lang="en-CA" sz="1200" b="1" i="0" kern="1200" dirty="0" smtClean="0">
                <a:solidFill>
                  <a:schemeClr val="tx1"/>
                </a:solidFill>
                <a:effectLst/>
                <a:latin typeface="+mn-lt"/>
                <a:ea typeface="+mn-ea"/>
                <a:cs typeface="+mn-cs"/>
              </a:rPr>
              <a:t>Scholarships and Awards</a:t>
            </a:r>
            <a:endParaRPr lang="en-CA" dirty="0" smtClean="0"/>
          </a:p>
          <a:p>
            <a:pPr lvl="1"/>
            <a:r>
              <a:rPr lang="en-CA" sz="1200" b="1" i="0" kern="1200" dirty="0" smtClean="0">
                <a:solidFill>
                  <a:schemeClr val="tx1"/>
                </a:solidFill>
                <a:effectLst/>
                <a:latin typeface="+mn-lt"/>
                <a:ea typeface="+mn-ea"/>
                <a:cs typeface="+mn-cs"/>
              </a:rPr>
              <a:t>Registered Educational Savings Plan or Similar</a:t>
            </a:r>
            <a:endParaRPr lang="en-CA" dirty="0" smtClean="0"/>
          </a:p>
          <a:p>
            <a:r>
              <a:rPr lang="en-CA" sz="1200" b="0" i="0" kern="1200" dirty="0" smtClean="0">
                <a:solidFill>
                  <a:schemeClr val="tx1"/>
                </a:solidFill>
                <a:effectLst/>
                <a:latin typeface="+mn-lt"/>
                <a:ea typeface="+mn-ea"/>
                <a:cs typeface="+mn-cs"/>
              </a:rPr>
              <a:t>Financial Support (Including Payment of Tuition Fees, Books and Rent) From:</a:t>
            </a:r>
            <a:endParaRPr lang="en-CA" dirty="0" smtClean="0"/>
          </a:p>
          <a:p>
            <a:pPr lvl="1"/>
            <a:r>
              <a:rPr lang="en-CA" sz="1200" b="1" i="0" kern="1200" dirty="0" smtClean="0">
                <a:solidFill>
                  <a:schemeClr val="tx1"/>
                </a:solidFill>
                <a:effectLst/>
                <a:latin typeface="+mn-lt"/>
                <a:ea typeface="+mn-ea"/>
                <a:cs typeface="+mn-cs"/>
              </a:rPr>
              <a:t>Parents</a:t>
            </a:r>
            <a:endParaRPr lang="en-CA" dirty="0" smtClean="0"/>
          </a:p>
          <a:p>
            <a:pPr lvl="1"/>
            <a:r>
              <a:rPr lang="en-CA" sz="1200" b="1" i="0" kern="1200" dirty="0" smtClean="0">
                <a:solidFill>
                  <a:schemeClr val="tx1"/>
                </a:solidFill>
                <a:effectLst/>
                <a:latin typeface="+mn-lt"/>
                <a:ea typeface="+mn-ea"/>
                <a:cs typeface="+mn-cs"/>
              </a:rPr>
              <a:t>Spouse</a:t>
            </a:r>
            <a:endParaRPr lang="en-CA" dirty="0" smtClean="0"/>
          </a:p>
          <a:p>
            <a:pPr lvl="1"/>
            <a:r>
              <a:rPr lang="en-CA" sz="1200" b="1" i="0" kern="1200" dirty="0" smtClean="0">
                <a:solidFill>
                  <a:schemeClr val="tx1"/>
                </a:solidFill>
                <a:effectLst/>
                <a:latin typeface="+mn-lt"/>
                <a:ea typeface="+mn-ea"/>
                <a:cs typeface="+mn-cs"/>
              </a:rPr>
              <a:t>Other Family Member (Specify)</a:t>
            </a:r>
            <a:endParaRPr lang="en-CA" dirty="0" smtClean="0"/>
          </a:p>
          <a:p>
            <a:pPr lvl="1"/>
            <a:r>
              <a:rPr lang="en-CA" sz="1200" b="1" i="0" kern="1200" dirty="0" smtClean="0">
                <a:solidFill>
                  <a:schemeClr val="tx1"/>
                </a:solidFill>
                <a:effectLst/>
                <a:latin typeface="+mn-lt"/>
                <a:ea typeface="+mn-ea"/>
                <a:cs typeface="+mn-cs"/>
              </a:rPr>
              <a:t>Non-Family Member (Specify)</a:t>
            </a:r>
            <a:endParaRPr lang="en-CA" dirty="0" smtClean="0"/>
          </a:p>
          <a:p>
            <a:r>
              <a:rPr lang="en-CA" sz="1200" b="0" i="0" kern="1200" dirty="0" smtClean="0">
                <a:solidFill>
                  <a:schemeClr val="tx1"/>
                </a:solidFill>
                <a:effectLst/>
                <a:latin typeface="+mn-lt"/>
                <a:ea typeface="+mn-ea"/>
                <a:cs typeface="+mn-cs"/>
              </a:rPr>
              <a:t>Other Income:</a:t>
            </a:r>
            <a:endParaRPr lang="en-CA" dirty="0" smtClean="0"/>
          </a:p>
          <a:p>
            <a:pPr lvl="1"/>
            <a:r>
              <a:rPr lang="en-CA" sz="1200" b="1" i="0" kern="1200" dirty="0" smtClean="0">
                <a:solidFill>
                  <a:schemeClr val="tx1"/>
                </a:solidFill>
                <a:effectLst/>
                <a:latin typeface="+mn-lt"/>
                <a:ea typeface="+mn-ea"/>
                <a:cs typeface="+mn-cs"/>
              </a:rPr>
              <a:t>Alimony/Child Support Received from Former Spouse</a:t>
            </a:r>
            <a:endParaRPr lang="en-CA" dirty="0" smtClean="0"/>
          </a:p>
          <a:p>
            <a:pPr lvl="1"/>
            <a:r>
              <a:rPr lang="en-CA" sz="1200" b="1" i="0" kern="1200" dirty="0" smtClean="0">
                <a:solidFill>
                  <a:schemeClr val="tx1"/>
                </a:solidFill>
                <a:effectLst/>
                <a:latin typeface="+mn-lt"/>
                <a:ea typeface="+mn-ea"/>
                <a:cs typeface="+mn-cs"/>
              </a:rPr>
              <a:t>Employment Training Allowances</a:t>
            </a:r>
            <a:endParaRPr lang="en-CA" dirty="0" smtClean="0"/>
          </a:p>
          <a:p>
            <a:pPr lvl="1"/>
            <a:r>
              <a:rPr lang="en-CA" sz="1200" b="1" i="0" kern="1200" dirty="0" smtClean="0">
                <a:solidFill>
                  <a:schemeClr val="tx1"/>
                </a:solidFill>
                <a:effectLst/>
                <a:latin typeface="+mn-lt"/>
                <a:ea typeface="+mn-ea"/>
                <a:cs typeface="+mn-cs"/>
              </a:rPr>
              <a:t>Government Family Allowance</a:t>
            </a:r>
            <a:endParaRPr lang="en-CA" dirty="0" smtClean="0"/>
          </a:p>
          <a:p>
            <a:pPr lvl="1"/>
            <a:r>
              <a:rPr lang="en-CA" sz="1200" b="1" i="0" kern="1200" dirty="0" smtClean="0">
                <a:solidFill>
                  <a:schemeClr val="tx1"/>
                </a:solidFill>
                <a:effectLst/>
                <a:latin typeface="+mn-lt"/>
                <a:ea typeface="+mn-ea"/>
                <a:cs typeface="+mn-cs"/>
              </a:rPr>
              <a:t>Investment Income (Gross Capital Gains, Interest Income,</a:t>
            </a:r>
            <a:endParaRPr lang="en-CA" dirty="0" smtClean="0"/>
          </a:p>
          <a:p>
            <a:pPr lvl="1"/>
            <a:r>
              <a:rPr lang="en-CA" sz="1200" b="1" i="0" kern="1200" dirty="0" smtClean="0">
                <a:solidFill>
                  <a:schemeClr val="tx1"/>
                </a:solidFill>
                <a:effectLst/>
                <a:latin typeface="+mn-lt"/>
                <a:ea typeface="+mn-ea"/>
                <a:cs typeface="+mn-cs"/>
              </a:rPr>
              <a:t>Dividends, etc.)</a:t>
            </a:r>
            <a:endParaRPr lang="en-CA" dirty="0" smtClean="0"/>
          </a:p>
          <a:p>
            <a:pPr lvl="1"/>
            <a:r>
              <a:rPr lang="en-CA" sz="1200" b="1" i="0" kern="1200" dirty="0" smtClean="0">
                <a:solidFill>
                  <a:schemeClr val="tx1"/>
                </a:solidFill>
                <a:effectLst/>
                <a:latin typeface="+mn-lt"/>
                <a:ea typeface="+mn-ea"/>
                <a:cs typeface="+mn-cs"/>
              </a:rPr>
              <a:t>Other Income Including Savings (Specify):</a:t>
            </a:r>
            <a:endParaRPr lang="en-CA" dirty="0" smtClean="0"/>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25</a:t>
            </a:fld>
            <a:endParaRPr lang="en-US"/>
          </a:p>
        </p:txBody>
      </p:sp>
    </p:spTree>
    <p:extLst>
      <p:ext uri="{BB962C8B-B14F-4D97-AF65-F5344CB8AC3E}">
        <p14:creationId xmlns:p14="http://schemas.microsoft.com/office/powerpoint/2010/main" val="1834383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Expenses collected based on Aid</a:t>
            </a:r>
            <a:r>
              <a:rPr lang="en-CA" sz="1200" b="0" i="0" kern="1200" baseline="0" dirty="0" smtClean="0">
                <a:solidFill>
                  <a:schemeClr val="tx1"/>
                </a:solidFill>
                <a:effectLst/>
                <a:latin typeface="+mn-lt"/>
                <a:ea typeface="+mn-ea"/>
                <a:cs typeface="+mn-cs"/>
              </a:rPr>
              <a:t> Year (Summer, Fall, Winter)</a:t>
            </a:r>
          </a:p>
          <a:p>
            <a:r>
              <a:rPr lang="en-CA" sz="1200" b="1" i="0" kern="1200" dirty="0" smtClean="0">
                <a:solidFill>
                  <a:schemeClr val="tx1"/>
                </a:solidFill>
                <a:effectLst/>
                <a:latin typeface="+mn-lt"/>
                <a:ea typeface="+mn-ea"/>
                <a:cs typeface="+mn-cs"/>
              </a:rPr>
              <a:t/>
            </a:r>
            <a:br>
              <a:rPr lang="en-CA" sz="1200" b="1" i="0" kern="1200" dirty="0" smtClean="0">
                <a:solidFill>
                  <a:schemeClr val="tx1"/>
                </a:solidFill>
                <a:effectLst/>
                <a:latin typeface="+mn-lt"/>
                <a:ea typeface="+mn-ea"/>
                <a:cs typeface="+mn-cs"/>
              </a:rPr>
            </a:br>
            <a:r>
              <a:rPr lang="en-CA" sz="1200" b="1" i="0" kern="1200" dirty="0" smtClean="0">
                <a:solidFill>
                  <a:schemeClr val="tx1"/>
                </a:solidFill>
                <a:effectLst/>
                <a:latin typeface="+mn-lt"/>
                <a:ea typeface="+mn-ea"/>
                <a:cs typeface="+mn-cs"/>
              </a:rPr>
              <a:t>Medical Expenses</a:t>
            </a:r>
            <a:endParaRPr lang="en-CA" dirty="0" smtClean="0"/>
          </a:p>
          <a:p>
            <a:r>
              <a:rPr lang="en-CA" sz="1200" b="1" i="0" kern="1200" dirty="0" smtClean="0">
                <a:solidFill>
                  <a:schemeClr val="tx1"/>
                </a:solidFill>
                <a:effectLst/>
                <a:latin typeface="+mn-lt"/>
                <a:ea typeface="+mn-ea"/>
                <a:cs typeface="+mn-cs"/>
              </a:rPr>
              <a:t>Daycare Expenses</a:t>
            </a:r>
            <a:endParaRPr lang="en-CA" dirty="0" smtClean="0"/>
          </a:p>
          <a:p>
            <a:r>
              <a:rPr lang="en-CA" sz="1200" b="1" i="0" kern="1200" dirty="0" smtClean="0">
                <a:solidFill>
                  <a:schemeClr val="tx1"/>
                </a:solidFill>
                <a:effectLst/>
                <a:latin typeface="+mn-lt"/>
                <a:ea typeface="+mn-ea"/>
                <a:cs typeface="+mn-cs"/>
              </a:rPr>
              <a:t>Alimony/Child Support paid to former spouse</a:t>
            </a:r>
            <a:endParaRPr lang="en-CA" dirty="0" smtClean="0"/>
          </a:p>
          <a:p>
            <a:r>
              <a:rPr lang="en-CA" sz="1200" b="1" i="0" kern="1200" dirty="0" smtClean="0">
                <a:solidFill>
                  <a:schemeClr val="tx1"/>
                </a:solidFill>
                <a:effectLst/>
                <a:latin typeface="+mn-lt"/>
                <a:ea typeface="+mn-ea"/>
                <a:cs typeface="+mn-cs"/>
              </a:rPr>
              <a:t>Daily Public Transit (Off island of Montreal Only)</a:t>
            </a:r>
            <a:endParaRPr lang="en-CA" dirty="0" smtClean="0"/>
          </a:p>
          <a:p>
            <a:r>
              <a:rPr lang="en-CA" sz="1200" b="1" i="0" kern="1200" dirty="0" smtClean="0">
                <a:solidFill>
                  <a:schemeClr val="tx1"/>
                </a:solidFill>
                <a:effectLst/>
                <a:latin typeface="+mn-lt"/>
                <a:ea typeface="+mn-ea"/>
                <a:cs typeface="+mn-cs"/>
              </a:rPr>
              <a:t>Special Required Course Related Expenses (Supplied for</a:t>
            </a:r>
            <a:endParaRPr lang="en-CA" dirty="0" smtClean="0"/>
          </a:p>
          <a:p>
            <a:r>
              <a:rPr lang="en-CA" sz="1200" b="1" i="0" kern="1200" dirty="0" smtClean="0">
                <a:solidFill>
                  <a:schemeClr val="tx1"/>
                </a:solidFill>
                <a:effectLst/>
                <a:latin typeface="+mn-lt"/>
                <a:ea typeface="+mn-ea"/>
                <a:cs typeface="+mn-cs"/>
              </a:rPr>
              <a:t>Fine Arts courses tutorials, etc.)</a:t>
            </a:r>
            <a:endParaRPr lang="en-CA" dirty="0" smtClean="0"/>
          </a:p>
          <a:p>
            <a:r>
              <a:rPr lang="en-CA" sz="1200" b="1" i="0" kern="1200" dirty="0" smtClean="0">
                <a:solidFill>
                  <a:schemeClr val="tx1"/>
                </a:solidFill>
                <a:effectLst/>
                <a:latin typeface="+mn-lt"/>
                <a:ea typeface="+mn-ea"/>
                <a:cs typeface="+mn-cs"/>
              </a:rPr>
              <a:t>Return Home Expenses</a:t>
            </a:r>
            <a:endParaRPr lang="en-CA" dirty="0" smtClean="0"/>
          </a:p>
          <a:p>
            <a:r>
              <a:rPr lang="en-CA" sz="1200" b="1" i="0" kern="1200" dirty="0" smtClean="0">
                <a:solidFill>
                  <a:schemeClr val="tx1"/>
                </a:solidFill>
                <a:effectLst/>
                <a:latin typeface="+mn-lt"/>
                <a:ea typeface="+mn-ea"/>
                <a:cs typeface="+mn-cs"/>
              </a:rPr>
              <a:t>Computer Expenses (One time Purchase of a new computer</a:t>
            </a:r>
            <a:endParaRPr lang="en-CA" dirty="0" smtClean="0"/>
          </a:p>
          <a:p>
            <a:r>
              <a:rPr lang="en-CA" sz="1200" b="1" i="0" kern="1200" dirty="0" smtClean="0">
                <a:solidFill>
                  <a:schemeClr val="tx1"/>
                </a:solidFill>
                <a:effectLst/>
                <a:latin typeface="+mn-lt"/>
                <a:ea typeface="+mn-ea"/>
                <a:cs typeface="+mn-cs"/>
              </a:rPr>
              <a:t>for the duration of your studies)</a:t>
            </a:r>
            <a:endParaRPr lang="en-CA" dirty="0" smtClean="0"/>
          </a:p>
          <a:p>
            <a:r>
              <a:rPr lang="en-CA" sz="1200" b="1" i="0" kern="1200" dirty="0" smtClean="0">
                <a:solidFill>
                  <a:schemeClr val="tx1"/>
                </a:solidFill>
                <a:effectLst/>
                <a:latin typeface="+mn-lt"/>
                <a:ea typeface="+mn-ea"/>
                <a:cs typeface="+mn-cs"/>
              </a:rPr>
              <a:t>Dental Insurance Payments</a:t>
            </a:r>
            <a:endParaRPr lang="en-CA" dirty="0" smtClean="0"/>
          </a:p>
          <a:p>
            <a:r>
              <a:rPr lang="en-CA" sz="1200" b="1" i="0" kern="1200" dirty="0" smtClean="0">
                <a:solidFill>
                  <a:schemeClr val="tx1"/>
                </a:solidFill>
                <a:effectLst/>
                <a:latin typeface="+mn-lt"/>
                <a:ea typeface="+mn-ea"/>
                <a:cs typeface="+mn-cs"/>
              </a:rPr>
              <a:t>Quebec Acceptance Certificate</a:t>
            </a:r>
            <a:endParaRPr lang="en-CA" dirty="0" smtClean="0"/>
          </a:p>
          <a:p>
            <a:r>
              <a:rPr lang="en-CA" sz="1200" b="1" i="0" kern="1200" dirty="0" smtClean="0">
                <a:solidFill>
                  <a:schemeClr val="tx1"/>
                </a:solidFill>
                <a:effectLst/>
                <a:latin typeface="+mn-lt"/>
                <a:ea typeface="+mn-ea"/>
                <a:cs typeface="+mn-cs"/>
              </a:rPr>
              <a:t>Entry Visa</a:t>
            </a:r>
            <a:endParaRPr lang="en-CA" dirty="0" smtClean="0"/>
          </a:p>
          <a:p>
            <a:r>
              <a:rPr lang="en-CA" sz="1200" b="1" i="0" kern="1200" dirty="0" smtClean="0">
                <a:solidFill>
                  <a:schemeClr val="tx1"/>
                </a:solidFill>
                <a:effectLst/>
                <a:latin typeface="+mn-lt"/>
                <a:ea typeface="+mn-ea"/>
                <a:cs typeface="+mn-cs"/>
              </a:rPr>
              <a:t>Work Permit</a:t>
            </a:r>
            <a:endParaRPr lang="en-CA" dirty="0" smtClean="0"/>
          </a:p>
          <a:p>
            <a:r>
              <a:rPr lang="en-CA" sz="1200" b="1" i="0" kern="1200" dirty="0" smtClean="0">
                <a:solidFill>
                  <a:schemeClr val="tx1"/>
                </a:solidFill>
                <a:effectLst/>
                <a:latin typeface="+mn-lt"/>
                <a:ea typeface="+mn-ea"/>
                <a:cs typeface="+mn-cs"/>
              </a:rPr>
              <a:t>Graduate Application Fees</a:t>
            </a:r>
            <a:endParaRPr lang="en-CA" dirty="0" smtClean="0"/>
          </a:p>
          <a:p>
            <a:r>
              <a:rPr lang="en-CA" sz="1200" b="1" i="0" kern="1200" dirty="0" smtClean="0">
                <a:solidFill>
                  <a:schemeClr val="tx1"/>
                </a:solidFill>
                <a:effectLst/>
                <a:latin typeface="+mn-lt"/>
                <a:ea typeface="+mn-ea"/>
                <a:cs typeface="+mn-cs"/>
              </a:rPr>
              <a:t>Home Insurance Expenses</a:t>
            </a:r>
            <a:endParaRPr lang="en-CA" dirty="0" smtClean="0"/>
          </a:p>
          <a:p>
            <a:r>
              <a:rPr lang="en-CA" sz="1200" b="1" i="0" kern="1200" dirty="0" smtClean="0">
                <a:solidFill>
                  <a:schemeClr val="tx1"/>
                </a:solidFill>
                <a:effectLst/>
                <a:latin typeface="+mn-lt"/>
                <a:ea typeface="+mn-ea"/>
                <a:cs typeface="+mn-cs"/>
              </a:rPr>
              <a:t>Quebec Government Computer Loan - Interest Only</a:t>
            </a:r>
            <a:endParaRPr lang="en-CA" dirty="0" smtClean="0"/>
          </a:p>
          <a:p>
            <a:r>
              <a:rPr lang="en-CA" sz="1200" b="1" i="0" kern="1200" dirty="0" smtClean="0">
                <a:solidFill>
                  <a:schemeClr val="tx1"/>
                </a:solidFill>
                <a:effectLst/>
                <a:latin typeface="+mn-lt"/>
                <a:ea typeface="+mn-ea"/>
                <a:cs typeface="+mn-cs"/>
              </a:rPr>
              <a:t>Payment toward your Child's RESP or similar</a:t>
            </a:r>
            <a:endParaRPr lang="en-CA" dirty="0" smtClean="0"/>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26</a:t>
            </a:fld>
            <a:endParaRPr lang="en-US"/>
          </a:p>
        </p:txBody>
      </p:sp>
    </p:spTree>
    <p:extLst>
      <p:ext uri="{BB962C8B-B14F-4D97-AF65-F5344CB8AC3E}">
        <p14:creationId xmlns:p14="http://schemas.microsoft.com/office/powerpoint/2010/main" val="71436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do not use the data collected in the next two screens as part of the needs calculation but they</a:t>
            </a:r>
            <a:r>
              <a:rPr lang="en-CA" baseline="0" dirty="0" smtClean="0"/>
              <a:t> are used as part of the committee review materials in their award selection process.</a:t>
            </a:r>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27</a:t>
            </a:fld>
            <a:endParaRPr lang="en-US"/>
          </a:p>
        </p:txBody>
      </p:sp>
    </p:spTree>
    <p:extLst>
      <p:ext uri="{BB962C8B-B14F-4D97-AF65-F5344CB8AC3E}">
        <p14:creationId xmlns:p14="http://schemas.microsoft.com/office/powerpoint/2010/main" val="1185414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smtClean="0">
                <a:solidFill>
                  <a:schemeClr val="tx1"/>
                </a:solidFill>
                <a:effectLst/>
                <a:latin typeface="+mn-lt"/>
                <a:ea typeface="+mn-ea"/>
                <a:cs typeface="+mn-cs"/>
              </a:rPr>
              <a:t/>
            </a:r>
            <a:br>
              <a:rPr lang="en-CA" sz="1200" b="1" i="0" kern="1200" dirty="0" smtClean="0">
                <a:solidFill>
                  <a:schemeClr val="tx1"/>
                </a:solidFill>
                <a:effectLst/>
                <a:latin typeface="+mn-lt"/>
                <a:ea typeface="+mn-ea"/>
                <a:cs typeface="+mn-cs"/>
              </a:rPr>
            </a:br>
            <a:r>
              <a:rPr lang="en-CA" sz="1200" b="1" i="0" kern="1200" dirty="0" smtClean="0">
                <a:solidFill>
                  <a:schemeClr val="tx1"/>
                </a:solidFill>
                <a:effectLst/>
                <a:latin typeface="+mn-lt"/>
                <a:ea typeface="+mn-ea"/>
                <a:cs typeface="+mn-cs"/>
              </a:rPr>
              <a:t>Please enter details about your family and home situation here.</a:t>
            </a:r>
            <a:endParaRPr lang="en-CA" dirty="0" smtClean="0"/>
          </a:p>
          <a:p>
            <a:r>
              <a:rPr lang="en-CA" sz="1200" b="0" i="0" kern="1200" dirty="0" smtClean="0">
                <a:solidFill>
                  <a:schemeClr val="tx1"/>
                </a:solidFill>
                <a:effectLst/>
                <a:latin typeface="+mn-lt"/>
                <a:ea typeface="+mn-ea"/>
                <a:cs typeface="+mn-cs"/>
              </a:rPr>
              <a:t>Photocopies of your parents’ Income Tax statements (Federal and Provincial) for the prior year are required. If there has been a change of income for the current year, or if there are special circumstances you need to tell us about, please provide a written explanation along with supporting documentation.</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Please note: All amounts must be entered in Canadian dollars.</a:t>
            </a:r>
            <a:endParaRPr lang="en-CA" dirty="0" smtClean="0"/>
          </a:p>
          <a:p>
            <a:r>
              <a:rPr lang="en-CA" dirty="0" smtClean="0"/>
              <a:t>Yes</a:t>
            </a:r>
          </a:p>
          <a:p>
            <a:r>
              <a:rPr lang="en-CA" dirty="0" smtClean="0"/>
              <a:t>No</a:t>
            </a:r>
          </a:p>
          <a:p>
            <a:r>
              <a:rPr lang="en-CA" sz="1200" b="1" i="0" kern="1200" dirty="0" smtClean="0">
                <a:solidFill>
                  <a:schemeClr val="tx1"/>
                </a:solidFill>
                <a:effectLst/>
                <a:latin typeface="+mn-lt"/>
                <a:ea typeface="+mn-ea"/>
                <a:cs typeface="+mn-cs"/>
              </a:rPr>
              <a:t>Do both your parents occupy the dwelling?</a:t>
            </a:r>
            <a:endParaRPr lang="en-CA" dirty="0" smtClean="0"/>
          </a:p>
          <a:p>
            <a:r>
              <a:rPr lang="en-CA" dirty="0" smtClean="0"/>
              <a:t>Yes</a:t>
            </a:r>
          </a:p>
          <a:p>
            <a:r>
              <a:rPr lang="en-CA" dirty="0" smtClean="0"/>
              <a:t>No</a:t>
            </a:r>
          </a:p>
          <a:p>
            <a:r>
              <a:rPr lang="en-CA" sz="1200" b="1" i="0" kern="1200" dirty="0" smtClean="0">
                <a:solidFill>
                  <a:schemeClr val="tx1"/>
                </a:solidFill>
                <a:effectLst/>
                <a:latin typeface="+mn-lt"/>
                <a:ea typeface="+mn-ea"/>
                <a:cs typeface="+mn-cs"/>
              </a:rPr>
              <a:t>Are both parents employed?</a:t>
            </a:r>
            <a:endParaRPr lang="en-CA" dirty="0" smtClean="0"/>
          </a:p>
          <a:p>
            <a:r>
              <a:rPr lang="en-CA" sz="1200" b="1" i="0" kern="1200" dirty="0" smtClean="0">
                <a:solidFill>
                  <a:schemeClr val="tx1"/>
                </a:solidFill>
                <a:effectLst/>
                <a:latin typeface="+mn-lt"/>
                <a:ea typeface="+mn-ea"/>
                <a:cs typeface="+mn-cs"/>
              </a:rPr>
              <a:t>How many brothers and/or sisters do you have in educational institutions (yourself included)?</a:t>
            </a:r>
            <a:endParaRPr lang="en-CA" dirty="0" smtClean="0"/>
          </a:p>
          <a:p>
            <a:r>
              <a:rPr lang="en-CA" dirty="0" smtClean="0"/>
              <a:t>Father's Prior Year Gross Annual Income:</a:t>
            </a:r>
          </a:p>
          <a:p>
            <a:r>
              <a:rPr lang="en-CA" dirty="0" smtClean="0"/>
              <a:t>Mother's Prior Year Gross Annual Income:</a:t>
            </a:r>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28</a:t>
            </a:fld>
            <a:endParaRPr lang="en-US"/>
          </a:p>
        </p:txBody>
      </p:sp>
    </p:spTree>
    <p:extLst>
      <p:ext uri="{BB962C8B-B14F-4D97-AF65-F5344CB8AC3E}">
        <p14:creationId xmlns:p14="http://schemas.microsoft.com/office/powerpoint/2010/main" val="2223151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smtClean="0">
                <a:solidFill>
                  <a:schemeClr val="tx1"/>
                </a:solidFill>
                <a:effectLst/>
                <a:latin typeface="+mn-lt"/>
                <a:ea typeface="+mn-ea"/>
                <a:cs typeface="+mn-cs"/>
              </a:rPr>
              <a:t/>
            </a:r>
            <a:br>
              <a:rPr lang="en-CA" sz="1200" b="1" i="0" kern="1200" dirty="0" smtClean="0">
                <a:solidFill>
                  <a:schemeClr val="tx1"/>
                </a:solidFill>
                <a:effectLst/>
                <a:latin typeface="+mn-lt"/>
                <a:ea typeface="+mn-ea"/>
                <a:cs typeface="+mn-cs"/>
              </a:rPr>
            </a:br>
            <a:r>
              <a:rPr lang="en-CA" sz="1200" b="1" i="0" kern="1200" dirty="0" smtClean="0">
                <a:solidFill>
                  <a:schemeClr val="tx1"/>
                </a:solidFill>
                <a:effectLst/>
                <a:latin typeface="+mn-lt"/>
                <a:ea typeface="+mn-ea"/>
                <a:cs typeface="+mn-cs"/>
              </a:rPr>
              <a:t>If you are married, or living common-law, you must complete this section.</a:t>
            </a:r>
            <a:endParaRPr lang="en-CA" dirty="0" smtClean="0"/>
          </a:p>
          <a:p>
            <a:r>
              <a:rPr lang="en-CA" sz="1200" b="1" i="0" kern="1200" dirty="0" smtClean="0">
                <a:solidFill>
                  <a:schemeClr val="tx1"/>
                </a:solidFill>
                <a:effectLst/>
                <a:latin typeface="+mn-lt"/>
                <a:ea typeface="+mn-ea"/>
                <a:cs typeface="+mn-cs"/>
              </a:rPr>
              <a:t>If you are married, or living common-law, enter your spouse's income for the prior year in this section. </a:t>
            </a:r>
            <a:br>
              <a:rPr lang="en-CA" sz="1200" b="1" i="0" kern="1200" dirty="0" smtClean="0">
                <a:solidFill>
                  <a:schemeClr val="tx1"/>
                </a:solidFill>
                <a:effectLst/>
                <a:latin typeface="+mn-lt"/>
                <a:ea typeface="+mn-ea"/>
                <a:cs typeface="+mn-cs"/>
              </a:rPr>
            </a:br>
            <a:r>
              <a:rPr lang="en-CA" sz="1200" b="1" i="0" kern="1200" dirty="0" smtClean="0">
                <a:solidFill>
                  <a:schemeClr val="tx1"/>
                </a:solidFill>
                <a:effectLst/>
                <a:latin typeface="+mn-lt"/>
                <a:ea typeface="+mn-ea"/>
                <a:cs typeface="+mn-cs"/>
              </a:rPr>
              <a:t/>
            </a:r>
            <a:br>
              <a:rPr lang="en-CA" sz="1200" b="1" i="0" kern="1200" dirty="0" smtClean="0">
                <a:solidFill>
                  <a:schemeClr val="tx1"/>
                </a:solidFill>
                <a:effectLst/>
                <a:latin typeface="+mn-lt"/>
                <a:ea typeface="+mn-ea"/>
                <a:cs typeface="+mn-cs"/>
              </a:rPr>
            </a:br>
            <a:r>
              <a:rPr lang="en-CA" sz="1200" b="1" i="0" kern="1200" dirty="0" smtClean="0">
                <a:solidFill>
                  <a:schemeClr val="tx1"/>
                </a:solidFill>
                <a:effectLst/>
                <a:latin typeface="+mn-lt"/>
                <a:ea typeface="+mn-ea"/>
                <a:cs typeface="+mn-cs"/>
              </a:rPr>
              <a:t>Please note: All amounts must be entered in Canadian dollars.</a:t>
            </a:r>
            <a:endParaRPr lang="en-CA" dirty="0" smtClean="0"/>
          </a:p>
          <a:p>
            <a:r>
              <a:rPr lang="en-CA" dirty="0" smtClean="0"/>
              <a:t>Employment Income:</a:t>
            </a:r>
          </a:p>
          <a:p>
            <a:r>
              <a:rPr lang="en-CA" dirty="0" smtClean="0"/>
              <a:t>Employment Insurance Income:</a:t>
            </a:r>
          </a:p>
          <a:p>
            <a:r>
              <a:rPr lang="en-CA" dirty="0" smtClean="0"/>
              <a:t>Social </a:t>
            </a:r>
            <a:r>
              <a:rPr lang="en-CA" dirty="0" err="1" smtClean="0"/>
              <a:t>Assisstance</a:t>
            </a:r>
            <a:r>
              <a:rPr lang="en-CA" dirty="0" smtClean="0"/>
              <a:t> from country of origin:</a:t>
            </a:r>
          </a:p>
          <a:p>
            <a:r>
              <a:rPr lang="en-CA" dirty="0" smtClean="0"/>
              <a:t>Alimony/Child Support received from former spouse:</a:t>
            </a:r>
          </a:p>
          <a:p>
            <a:r>
              <a:rPr lang="en-CA" dirty="0" smtClean="0"/>
              <a:t>Student Loan/Bursaries:</a:t>
            </a:r>
          </a:p>
          <a:p>
            <a:r>
              <a:rPr lang="en-CA" dirty="0" smtClean="0"/>
              <a:t>Scholarship and/or fellowship:</a:t>
            </a:r>
          </a:p>
          <a:p>
            <a:r>
              <a:rPr lang="en-CA" dirty="0" err="1" smtClean="0"/>
              <a:t>Intrest</a:t>
            </a:r>
            <a:r>
              <a:rPr lang="en-CA" dirty="0" smtClean="0"/>
              <a:t> on Investment:</a:t>
            </a:r>
          </a:p>
          <a:p>
            <a:r>
              <a:rPr lang="en-CA" dirty="0" smtClean="0"/>
              <a:t>Other:</a:t>
            </a:r>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29</a:t>
            </a:fld>
            <a:endParaRPr lang="en-US"/>
          </a:p>
        </p:txBody>
      </p:sp>
    </p:spTree>
    <p:extLst>
      <p:ext uri="{BB962C8B-B14F-4D97-AF65-F5344CB8AC3E}">
        <p14:creationId xmlns:p14="http://schemas.microsoft.com/office/powerpoint/2010/main" val="3382242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1" kern="1200" dirty="0" smtClean="0">
                <a:solidFill>
                  <a:schemeClr val="tx1"/>
                </a:solidFill>
                <a:effectLst/>
                <a:latin typeface="+mn-lt"/>
                <a:ea typeface="+mn-ea"/>
                <a:cs typeface="+mn-cs"/>
              </a:rPr>
              <a:t>By clicking the ""I Agree"" button on this online application, I declare that the information I am providing and the supporting documents I will upload are true, accurate, and complete. I am also aware of the importance of Concordia’s relationship with its donors. I also understand that if I do not click the ""I Agree"" button, my application will not be considered</a:t>
            </a:r>
            <a:r>
              <a:rPr lang="en-CA" sz="1200" b="0" i="1" kern="1200" dirty="0" smtClean="0">
                <a:solidFill>
                  <a:schemeClr val="tx1"/>
                </a:solidFill>
                <a:effectLst/>
                <a:latin typeface="+mn-lt"/>
                <a:ea typeface="+mn-ea"/>
                <a:cs typeface="+mn-cs"/>
              </a:rPr>
              <a:t>.</a:t>
            </a:r>
            <a:endParaRPr lang="en-CA"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64149-2C44-4029-BA5B-3E7ECA7C8CBF}" type="slidenum">
              <a:rPr lang="en-US" smtClean="0"/>
              <a:t>30</a:t>
            </a:fld>
            <a:endParaRPr lang="en-US"/>
          </a:p>
        </p:txBody>
      </p:sp>
    </p:spTree>
    <p:extLst>
      <p:ext uri="{BB962C8B-B14F-4D97-AF65-F5344CB8AC3E}">
        <p14:creationId xmlns:p14="http://schemas.microsoft.com/office/powerpoint/2010/main" val="392634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9</a:t>
            </a:fld>
            <a:endParaRPr lang="en-US"/>
          </a:p>
        </p:txBody>
      </p:sp>
    </p:spTree>
    <p:extLst>
      <p:ext uri="{BB962C8B-B14F-4D97-AF65-F5344CB8AC3E}">
        <p14:creationId xmlns:p14="http://schemas.microsoft.com/office/powerpoint/2010/main" val="3131385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31</a:t>
            </a:fld>
            <a:endParaRPr lang="en-US"/>
          </a:p>
        </p:txBody>
      </p:sp>
    </p:spTree>
    <p:extLst>
      <p:ext uri="{BB962C8B-B14F-4D97-AF65-F5344CB8AC3E}">
        <p14:creationId xmlns:p14="http://schemas.microsoft.com/office/powerpoint/2010/main" val="2601247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32</a:t>
            </a:fld>
            <a:endParaRPr lang="en-US"/>
          </a:p>
        </p:txBody>
      </p:sp>
    </p:spTree>
    <p:extLst>
      <p:ext uri="{BB962C8B-B14F-4D97-AF65-F5344CB8AC3E}">
        <p14:creationId xmlns:p14="http://schemas.microsoft.com/office/powerpoint/2010/main" val="2429260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35</a:t>
            </a:fld>
            <a:endParaRPr lang="en-US"/>
          </a:p>
        </p:txBody>
      </p:sp>
    </p:spTree>
    <p:extLst>
      <p:ext uri="{BB962C8B-B14F-4D97-AF65-F5344CB8AC3E}">
        <p14:creationId xmlns:p14="http://schemas.microsoft.com/office/powerpoint/2010/main" val="35893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36</a:t>
            </a:fld>
            <a:endParaRPr lang="en-US"/>
          </a:p>
        </p:txBody>
      </p:sp>
    </p:spTree>
    <p:extLst>
      <p:ext uri="{BB962C8B-B14F-4D97-AF65-F5344CB8AC3E}">
        <p14:creationId xmlns:p14="http://schemas.microsoft.com/office/powerpoint/2010/main" val="511622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22164149-2C44-4029-BA5B-3E7ECA7C8CBF}" type="slidenum">
              <a:rPr lang="en-US" smtClean="0"/>
              <a:t>37</a:t>
            </a:fld>
            <a:endParaRPr lang="en-US"/>
          </a:p>
        </p:txBody>
      </p:sp>
    </p:spTree>
    <p:extLst>
      <p:ext uri="{BB962C8B-B14F-4D97-AF65-F5344CB8AC3E}">
        <p14:creationId xmlns:p14="http://schemas.microsoft.com/office/powerpoint/2010/main" val="3926300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38</a:t>
            </a:fld>
            <a:endParaRPr lang="en-US"/>
          </a:p>
        </p:txBody>
      </p:sp>
    </p:spTree>
    <p:extLst>
      <p:ext uri="{BB962C8B-B14F-4D97-AF65-F5344CB8AC3E}">
        <p14:creationId xmlns:p14="http://schemas.microsoft.com/office/powerpoint/2010/main" val="777388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39</a:t>
            </a:fld>
            <a:endParaRPr lang="en-US"/>
          </a:p>
        </p:txBody>
      </p:sp>
    </p:spTree>
    <p:extLst>
      <p:ext uri="{BB962C8B-B14F-4D97-AF65-F5344CB8AC3E}">
        <p14:creationId xmlns:p14="http://schemas.microsoft.com/office/powerpoint/2010/main" val="1032878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40</a:t>
            </a:fld>
            <a:endParaRPr lang="en-US"/>
          </a:p>
        </p:txBody>
      </p:sp>
    </p:spTree>
    <p:extLst>
      <p:ext uri="{BB962C8B-B14F-4D97-AF65-F5344CB8AC3E}">
        <p14:creationId xmlns:p14="http://schemas.microsoft.com/office/powerpoint/2010/main" val="1189478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41</a:t>
            </a:fld>
            <a:endParaRPr lang="en-US"/>
          </a:p>
        </p:txBody>
      </p:sp>
    </p:spTree>
    <p:extLst>
      <p:ext uri="{BB962C8B-B14F-4D97-AF65-F5344CB8AC3E}">
        <p14:creationId xmlns:p14="http://schemas.microsoft.com/office/powerpoint/2010/main" val="4210889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42</a:t>
            </a:fld>
            <a:endParaRPr lang="en-US"/>
          </a:p>
        </p:txBody>
      </p:sp>
    </p:spTree>
    <p:extLst>
      <p:ext uri="{BB962C8B-B14F-4D97-AF65-F5344CB8AC3E}">
        <p14:creationId xmlns:p14="http://schemas.microsoft.com/office/powerpoint/2010/main" val="2299776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10</a:t>
            </a:fld>
            <a:endParaRPr lang="en-US"/>
          </a:p>
        </p:txBody>
      </p:sp>
    </p:spTree>
    <p:extLst>
      <p:ext uri="{BB962C8B-B14F-4D97-AF65-F5344CB8AC3E}">
        <p14:creationId xmlns:p14="http://schemas.microsoft.com/office/powerpoint/2010/main" val="1774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Calculated</a:t>
            </a:r>
            <a:r>
              <a:rPr lang="en-CA" baseline="0" dirty="0" smtClean="0"/>
              <a:t> and total need figures are not truly dynamic.  They update when a change is made on the Admin Screen or The student updates their application.</a:t>
            </a:r>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43</a:t>
            </a:fld>
            <a:endParaRPr lang="en-US"/>
          </a:p>
        </p:txBody>
      </p:sp>
    </p:spTree>
    <p:extLst>
      <p:ext uri="{BB962C8B-B14F-4D97-AF65-F5344CB8AC3E}">
        <p14:creationId xmlns:p14="http://schemas.microsoft.com/office/powerpoint/2010/main" val="3377445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Calculated</a:t>
            </a:r>
            <a:r>
              <a:rPr lang="en-CA" baseline="0" dirty="0" smtClean="0"/>
              <a:t> and total need figures are not truly dynamic.  They update when a change is made on the Admin Screen or The student updates their application.</a:t>
            </a:r>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44</a:t>
            </a:fld>
            <a:endParaRPr lang="en-US"/>
          </a:p>
        </p:txBody>
      </p:sp>
    </p:spTree>
    <p:extLst>
      <p:ext uri="{BB962C8B-B14F-4D97-AF65-F5344CB8AC3E}">
        <p14:creationId xmlns:p14="http://schemas.microsoft.com/office/powerpoint/2010/main" val="3509774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45</a:t>
            </a:fld>
            <a:endParaRPr lang="en-US"/>
          </a:p>
        </p:txBody>
      </p:sp>
    </p:spTree>
    <p:extLst>
      <p:ext uri="{BB962C8B-B14F-4D97-AF65-F5344CB8AC3E}">
        <p14:creationId xmlns:p14="http://schemas.microsoft.com/office/powerpoint/2010/main" val="3135884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46</a:t>
            </a:fld>
            <a:endParaRPr lang="en-US"/>
          </a:p>
        </p:txBody>
      </p:sp>
    </p:spTree>
    <p:extLst>
      <p:ext uri="{BB962C8B-B14F-4D97-AF65-F5344CB8AC3E}">
        <p14:creationId xmlns:p14="http://schemas.microsoft.com/office/powerpoint/2010/main" val="2846768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48</a:t>
            </a:fld>
            <a:endParaRPr lang="en-US"/>
          </a:p>
        </p:txBody>
      </p:sp>
    </p:spTree>
    <p:extLst>
      <p:ext uri="{BB962C8B-B14F-4D97-AF65-F5344CB8AC3E}">
        <p14:creationId xmlns:p14="http://schemas.microsoft.com/office/powerpoint/2010/main" val="3052330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49</a:t>
            </a:fld>
            <a:endParaRPr lang="en-US"/>
          </a:p>
        </p:txBody>
      </p:sp>
    </p:spTree>
    <p:extLst>
      <p:ext uri="{BB962C8B-B14F-4D97-AF65-F5344CB8AC3E}">
        <p14:creationId xmlns:p14="http://schemas.microsoft.com/office/powerpoint/2010/main" val="3037587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51</a:t>
            </a:fld>
            <a:endParaRPr lang="en-US"/>
          </a:p>
        </p:txBody>
      </p:sp>
    </p:spTree>
    <p:extLst>
      <p:ext uri="{BB962C8B-B14F-4D97-AF65-F5344CB8AC3E}">
        <p14:creationId xmlns:p14="http://schemas.microsoft.com/office/powerpoint/2010/main" val="279122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11</a:t>
            </a:fld>
            <a:endParaRPr lang="en-US"/>
          </a:p>
        </p:txBody>
      </p:sp>
    </p:spTree>
    <p:extLst>
      <p:ext uri="{BB962C8B-B14F-4D97-AF65-F5344CB8AC3E}">
        <p14:creationId xmlns:p14="http://schemas.microsoft.com/office/powerpoint/2010/main" val="3497786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14</a:t>
            </a:fld>
            <a:endParaRPr lang="en-US"/>
          </a:p>
        </p:txBody>
      </p:sp>
    </p:spTree>
    <p:extLst>
      <p:ext uri="{BB962C8B-B14F-4D97-AF65-F5344CB8AC3E}">
        <p14:creationId xmlns:p14="http://schemas.microsoft.com/office/powerpoint/2010/main" val="219437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15</a:t>
            </a:fld>
            <a:endParaRPr lang="en-US"/>
          </a:p>
        </p:txBody>
      </p:sp>
    </p:spTree>
    <p:extLst>
      <p:ext uri="{BB962C8B-B14F-4D97-AF65-F5344CB8AC3E}">
        <p14:creationId xmlns:p14="http://schemas.microsoft.com/office/powerpoint/2010/main" val="3710725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16</a:t>
            </a:fld>
            <a:endParaRPr lang="en-US"/>
          </a:p>
        </p:txBody>
      </p:sp>
    </p:spTree>
    <p:extLst>
      <p:ext uri="{BB962C8B-B14F-4D97-AF65-F5344CB8AC3E}">
        <p14:creationId xmlns:p14="http://schemas.microsoft.com/office/powerpoint/2010/main" val="383018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Calculation formulas -</a:t>
            </a:r>
          </a:p>
          <a:p>
            <a:r>
              <a:rPr lang="en-CA" sz="1200" kern="1200" dirty="0" smtClean="0">
                <a:solidFill>
                  <a:schemeClr val="tx1"/>
                </a:solidFill>
                <a:effectLst/>
                <a:latin typeface="+mn-lt"/>
                <a:ea typeface="+mn-ea"/>
                <a:cs typeface="+mn-cs"/>
              </a:rPr>
              <a:t> - Use of budget items to calculate generic cost of attendance</a:t>
            </a:r>
          </a:p>
          <a:p>
            <a:r>
              <a:rPr lang="en-CA" sz="1200" kern="1200" dirty="0" smtClean="0">
                <a:solidFill>
                  <a:schemeClr val="tx1"/>
                </a:solidFill>
                <a:effectLst/>
                <a:latin typeface="+mn-lt"/>
                <a:ea typeface="+mn-ea"/>
                <a:cs typeface="+mn-cs"/>
              </a:rPr>
              <a:t> - Income (Including Bank Balances)</a:t>
            </a:r>
          </a:p>
          <a:p>
            <a:pPr rtl="0" fontAlgn="ctr"/>
            <a:r>
              <a:rPr lang="en-CA" sz="1200" kern="1200" dirty="0" smtClean="0">
                <a:solidFill>
                  <a:schemeClr val="tx1"/>
                </a:solidFill>
                <a:effectLst/>
                <a:latin typeface="+mn-lt"/>
                <a:ea typeface="+mn-ea"/>
                <a:cs typeface="+mn-cs"/>
              </a:rPr>
              <a:t>Support from outside sources</a:t>
            </a:r>
          </a:p>
          <a:p>
            <a:r>
              <a:rPr lang="en-CA" sz="1200" kern="1200" dirty="0" smtClean="0">
                <a:solidFill>
                  <a:schemeClr val="tx1"/>
                </a:solidFill>
                <a:effectLst/>
                <a:latin typeface="+mn-lt"/>
                <a:ea typeface="+mn-ea"/>
                <a:cs typeface="+mn-cs"/>
              </a:rPr>
              <a:t> - Expenses</a:t>
            </a:r>
          </a:p>
          <a:p>
            <a:pPr rtl="0" fontAlgn="ctr"/>
            <a:r>
              <a:rPr lang="en-CA" sz="1200" kern="1200" dirty="0" smtClean="0">
                <a:solidFill>
                  <a:schemeClr val="tx1"/>
                </a:solidFill>
                <a:effectLst/>
                <a:latin typeface="+mn-lt"/>
                <a:ea typeface="+mn-ea"/>
                <a:cs typeface="+mn-cs"/>
              </a:rPr>
              <a:t>Weekly allowances</a:t>
            </a:r>
          </a:p>
          <a:p>
            <a:pPr rtl="0" fontAlgn="ctr"/>
            <a:r>
              <a:rPr lang="en-CA" sz="1200" kern="1200" dirty="0" smtClean="0">
                <a:solidFill>
                  <a:schemeClr val="tx1"/>
                </a:solidFill>
                <a:effectLst/>
                <a:latin typeface="+mn-lt"/>
                <a:ea typeface="+mn-ea"/>
                <a:cs typeface="+mn-cs"/>
              </a:rPr>
              <a:t>Declared expenses</a:t>
            </a:r>
          </a:p>
          <a:p>
            <a:pPr rtl="0" fontAlgn="ct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 Other non-calculated items (for holistic review)</a:t>
            </a:r>
          </a:p>
          <a:p>
            <a:pPr rtl="0" fontAlgn="ctr"/>
            <a:r>
              <a:rPr lang="en-CA" sz="1200" kern="1200" dirty="0" smtClean="0">
                <a:solidFill>
                  <a:schemeClr val="tx1"/>
                </a:solidFill>
                <a:effectLst/>
                <a:latin typeface="+mn-lt"/>
                <a:ea typeface="+mn-ea"/>
                <a:cs typeface="+mn-cs"/>
              </a:rPr>
              <a:t>Parental and Spousal income (Parents if student is single, never married)</a:t>
            </a:r>
          </a:p>
          <a:p>
            <a:pPr rtl="0" fontAlgn="ctr"/>
            <a:r>
              <a:rPr lang="en-CA" sz="1200" kern="1200" dirty="0" smtClean="0">
                <a:solidFill>
                  <a:schemeClr val="tx1"/>
                </a:solidFill>
                <a:effectLst/>
                <a:latin typeface="+mn-lt"/>
                <a:ea typeface="+mn-ea"/>
                <a:cs typeface="+mn-cs"/>
              </a:rPr>
              <a:t>Number of siblings</a:t>
            </a:r>
          </a:p>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17</a:t>
            </a:fld>
            <a:endParaRPr lang="en-US"/>
          </a:p>
        </p:txBody>
      </p:sp>
    </p:spTree>
    <p:extLst>
      <p:ext uri="{BB962C8B-B14F-4D97-AF65-F5344CB8AC3E}">
        <p14:creationId xmlns:p14="http://schemas.microsoft.com/office/powerpoint/2010/main" val="4042624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2164149-2C44-4029-BA5B-3E7ECA7C8CBF}" type="slidenum">
              <a:rPr lang="en-US" smtClean="0"/>
              <a:t>20</a:t>
            </a:fld>
            <a:endParaRPr lang="en-US"/>
          </a:p>
        </p:txBody>
      </p:sp>
    </p:spTree>
    <p:extLst>
      <p:ext uri="{BB962C8B-B14F-4D97-AF65-F5344CB8AC3E}">
        <p14:creationId xmlns:p14="http://schemas.microsoft.com/office/powerpoint/2010/main" val="3527513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69FF71E-BF8D-4FE7-B58C-A1EF7993D733}" type="datetime1">
              <a:rPr lang="en-US" smtClean="0"/>
              <a:t>11/8/2017</a:t>
            </a:fld>
            <a:endParaRPr lang="en-US"/>
          </a:p>
        </p:txBody>
      </p:sp>
      <p:sp>
        <p:nvSpPr>
          <p:cNvPr id="5" name="Footer Placeholder 4"/>
          <p:cNvSpPr>
            <a:spLocks noGrp="1"/>
          </p:cNvSpPr>
          <p:nvPr>
            <p:ph type="ftr" sz="quarter" idx="11"/>
          </p:nvPr>
        </p:nvSpPr>
        <p:spPr/>
        <p:txBody>
          <a:bodyPr/>
          <a:lstStyle/>
          <a:p>
            <a:r>
              <a:rPr lang="en-US" dirty="0" smtClean="0"/>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57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53CB32-8852-4B36-B205-27922D7C9A21}" type="datetime1">
              <a:rPr lang="en-US" smtClean="0"/>
              <a:t>11/8/2017</a:t>
            </a:fld>
            <a:endParaRPr lang="en-US"/>
          </a:p>
        </p:txBody>
      </p:sp>
      <p:sp>
        <p:nvSpPr>
          <p:cNvPr id="5" name="Footer Placeholder 4"/>
          <p:cNvSpPr>
            <a:spLocks noGrp="1"/>
          </p:cNvSpPr>
          <p:nvPr>
            <p:ph type="ftr" sz="quarter" idx="11"/>
          </p:nvPr>
        </p:nvSpPr>
        <p:spPr/>
        <p:txBody>
          <a:bodyPr/>
          <a:lstStyle/>
          <a:p>
            <a:r>
              <a:rPr lang="en-US" dirty="0" smtClean="0"/>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03129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6D34DA-B030-4B3F-A1D3-A735E0604342}" type="datetime1">
              <a:rPr lang="en-US" smtClean="0"/>
              <a:t>11/8/2017</a:t>
            </a:fld>
            <a:endParaRPr lang="en-US"/>
          </a:p>
        </p:txBody>
      </p:sp>
      <p:sp>
        <p:nvSpPr>
          <p:cNvPr id="5" name="Footer Placeholder 4"/>
          <p:cNvSpPr>
            <a:spLocks noGrp="1"/>
          </p:cNvSpPr>
          <p:nvPr>
            <p:ph type="ftr" sz="quarter" idx="11"/>
          </p:nvPr>
        </p:nvSpPr>
        <p:spPr/>
        <p:txBody>
          <a:bodyPr/>
          <a:lstStyle/>
          <a:p>
            <a:r>
              <a:rPr lang="en-US" dirty="0" smtClean="0"/>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1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4D2E0-1EA0-4E5D-B227-151C82F645C5}" type="datetime1">
              <a:rPr lang="en-US" smtClean="0"/>
              <a:t>11/8/2017</a:t>
            </a:fld>
            <a:endParaRPr lang="en-US"/>
          </a:p>
        </p:txBody>
      </p:sp>
      <p:sp>
        <p:nvSpPr>
          <p:cNvPr id="5" name="Footer Placeholder 4"/>
          <p:cNvSpPr>
            <a:spLocks noGrp="1"/>
          </p:cNvSpPr>
          <p:nvPr>
            <p:ph type="ftr" sz="quarter" idx="11"/>
          </p:nvPr>
        </p:nvSpPr>
        <p:spPr/>
        <p:txBody>
          <a:bodyPr/>
          <a:lstStyle/>
          <a:p>
            <a:r>
              <a:rPr lang="en-US" dirty="0" smtClean="0"/>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6516259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9B4E0-C19E-46DF-96CD-ED609C9E4C4F}" type="datetime1">
              <a:rPr lang="en-US" smtClean="0"/>
              <a:t>11/8/2017</a:t>
            </a:fld>
            <a:endParaRPr lang="en-US"/>
          </a:p>
        </p:txBody>
      </p:sp>
      <p:sp>
        <p:nvSpPr>
          <p:cNvPr id="5" name="Footer Placeholder 4"/>
          <p:cNvSpPr>
            <a:spLocks noGrp="1"/>
          </p:cNvSpPr>
          <p:nvPr>
            <p:ph type="ftr" sz="quarter" idx="11"/>
          </p:nvPr>
        </p:nvSpPr>
        <p:spPr/>
        <p:txBody>
          <a:bodyPr/>
          <a:lstStyle/>
          <a:p>
            <a:r>
              <a:rPr lang="en-US" dirty="0" smtClean="0"/>
              <a:t>Canada Alliance   5-7 November 2017</a:t>
            </a:r>
            <a:endParaRPr lang="en-US" dirty="0"/>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44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C48F53-2059-4644-A16C-22F91FCD4BC2}" type="datetime1">
              <a:rPr lang="en-US" smtClean="0"/>
              <a:t>11/8/2017</a:t>
            </a:fld>
            <a:endParaRPr lang="en-US"/>
          </a:p>
        </p:txBody>
      </p:sp>
      <p:sp>
        <p:nvSpPr>
          <p:cNvPr id="6" name="Footer Placeholder 5"/>
          <p:cNvSpPr>
            <a:spLocks noGrp="1"/>
          </p:cNvSpPr>
          <p:nvPr>
            <p:ph type="ftr" sz="quarter" idx="11"/>
          </p:nvPr>
        </p:nvSpPr>
        <p:spPr/>
        <p:txBody>
          <a:bodyPr/>
          <a:lstStyle/>
          <a:p>
            <a:r>
              <a:rPr lang="en-US" dirty="0" smtClean="0"/>
              <a:t>Canada Alliance   5-7 November 2017</a:t>
            </a:r>
            <a:endParaRPr lang="en-US" dirty="0"/>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30999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483179-5096-4C0A-ADBE-747E3A7BD9E5}" type="datetime1">
              <a:rPr lang="en-US" smtClean="0"/>
              <a:t>11/8/2017</a:t>
            </a:fld>
            <a:endParaRPr lang="en-US"/>
          </a:p>
        </p:txBody>
      </p:sp>
      <p:sp>
        <p:nvSpPr>
          <p:cNvPr id="8" name="Footer Placeholder 7"/>
          <p:cNvSpPr>
            <a:spLocks noGrp="1"/>
          </p:cNvSpPr>
          <p:nvPr>
            <p:ph type="ftr" sz="quarter" idx="11"/>
          </p:nvPr>
        </p:nvSpPr>
        <p:spPr/>
        <p:txBody>
          <a:bodyPr/>
          <a:lstStyle/>
          <a:p>
            <a:r>
              <a:rPr lang="en-US" dirty="0" smtClean="0"/>
              <a:t>Canada Alliance   5-7 November 2017</a:t>
            </a:r>
            <a:endParaRPr lang="en-US" dirty="0"/>
          </a:p>
        </p:txBody>
      </p:sp>
      <p:sp>
        <p:nvSpPr>
          <p:cNvPr id="9" name="Slide Number Placeholder 8"/>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28333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DCAA83-DA8F-4EBA-9B64-328F4C5F0E6F}" type="datetime1">
              <a:rPr lang="en-US" smtClean="0"/>
              <a:t>11/8/2017</a:t>
            </a:fld>
            <a:endParaRPr lang="en-US"/>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
        <p:nvSpPr>
          <p:cNvPr id="5" name="Slide Number Placeholder 4"/>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44465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DC89D-B047-46A3-8769-0A3F82242EA7}" type="datetime1">
              <a:rPr lang="en-US" smtClean="0"/>
              <a:t>11/8/2017</a:t>
            </a:fld>
            <a:endParaRPr lang="en-US"/>
          </a:p>
        </p:txBody>
      </p:sp>
      <p:sp>
        <p:nvSpPr>
          <p:cNvPr id="3" name="Footer Placeholder 2"/>
          <p:cNvSpPr>
            <a:spLocks noGrp="1"/>
          </p:cNvSpPr>
          <p:nvPr>
            <p:ph type="ftr" sz="quarter" idx="11"/>
          </p:nvPr>
        </p:nvSpPr>
        <p:spPr/>
        <p:txBody>
          <a:bodyPr/>
          <a:lstStyle/>
          <a:p>
            <a:r>
              <a:rPr lang="en-US" dirty="0" smtClean="0"/>
              <a:t>Canada Alliance   5-7 November 2017</a:t>
            </a:r>
            <a:endParaRPr lang="en-US" dirty="0"/>
          </a:p>
        </p:txBody>
      </p:sp>
      <p:sp>
        <p:nvSpPr>
          <p:cNvPr id="4" name="Slide Number Placeholder 3"/>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77963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D5B0A-F680-40C0-9861-9349C75600E3}" type="datetime1">
              <a:rPr lang="en-US" smtClean="0"/>
              <a:t>11/8/2017</a:t>
            </a:fld>
            <a:endParaRPr lang="en-US"/>
          </a:p>
        </p:txBody>
      </p:sp>
      <p:sp>
        <p:nvSpPr>
          <p:cNvPr id="6" name="Footer Placeholder 5"/>
          <p:cNvSpPr>
            <a:spLocks noGrp="1"/>
          </p:cNvSpPr>
          <p:nvPr>
            <p:ph type="ftr" sz="quarter" idx="11"/>
          </p:nvPr>
        </p:nvSpPr>
        <p:spPr/>
        <p:txBody>
          <a:bodyPr/>
          <a:lstStyle/>
          <a:p>
            <a:r>
              <a:rPr lang="en-US" dirty="0" smtClean="0"/>
              <a:t>Canada Alliance   5-7 November 2017</a:t>
            </a:r>
            <a:endParaRPr lang="en-US" dirty="0"/>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72414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B8CAD8-B1D4-46FB-88BA-BCC58048783E}" type="datetime1">
              <a:rPr lang="en-US" smtClean="0"/>
              <a:t>11/8/2017</a:t>
            </a:fld>
            <a:endParaRPr lang="en-US"/>
          </a:p>
        </p:txBody>
      </p:sp>
      <p:sp>
        <p:nvSpPr>
          <p:cNvPr id="6" name="Footer Placeholder 5"/>
          <p:cNvSpPr>
            <a:spLocks noGrp="1"/>
          </p:cNvSpPr>
          <p:nvPr>
            <p:ph type="ftr" sz="quarter" idx="11"/>
          </p:nvPr>
        </p:nvSpPr>
        <p:spPr/>
        <p:txBody>
          <a:bodyPr/>
          <a:lstStyle/>
          <a:p>
            <a:r>
              <a:rPr lang="en-US" dirty="0" smtClean="0"/>
              <a:t>Canada Alliance   5-7 November 2017</a:t>
            </a:r>
            <a:endParaRPr lang="en-US" dirty="0"/>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46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177AAE-44FF-497A-81DD-75D90C54B430}" type="datetime1">
              <a:rPr lang="en-US" smtClean="0"/>
              <a:t>11/8/2017</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dirty="0" smtClean="0"/>
              <a:t>Canada Alliance   5-7 November 2017</a:t>
            </a:r>
            <a:endParaRPr 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A636B23-8F6D-4947-88AC-038BF7B2E127}"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06544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heug.org/p/do/sd/topic=933&amp;sid=18698"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1.jp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MORE ANALYSIS PARALYSIS!</a:t>
            </a:r>
            <a:br>
              <a:rPr lang="en-US" dirty="0" smtClean="0"/>
            </a:br>
            <a:r>
              <a:rPr lang="en-US" sz="2200" dirty="0" smtClean="0"/>
              <a:t>Concordia university’s online needs analysis process for needs-based awards</a:t>
            </a:r>
            <a:endParaRPr lang="en-US" dirty="0"/>
          </a:p>
        </p:txBody>
      </p:sp>
      <p:sp>
        <p:nvSpPr>
          <p:cNvPr id="4" name="Text Placeholder 3"/>
          <p:cNvSpPr>
            <a:spLocks noGrp="1"/>
          </p:cNvSpPr>
          <p:nvPr>
            <p:ph type="body" sz="half" idx="2"/>
          </p:nvPr>
        </p:nvSpPr>
        <p:spPr/>
        <p:txBody>
          <a:bodyPr/>
          <a:lstStyle/>
          <a:p>
            <a:r>
              <a:rPr lang="en-US" dirty="0"/>
              <a:t>SESSION </a:t>
            </a:r>
            <a:r>
              <a:rPr lang="en-US" dirty="0" smtClean="0"/>
              <a:t>#5035</a:t>
            </a:r>
            <a:endParaRPr lang="en-US" dirty="0"/>
          </a:p>
          <a:p>
            <a:r>
              <a:rPr lang="en-US" dirty="0" smtClean="0"/>
              <a:t>Nov 6, 2017</a:t>
            </a:r>
            <a:endParaRPr lang="en-US" dirty="0"/>
          </a:p>
        </p:txBody>
      </p:sp>
      <p:sp>
        <p:nvSpPr>
          <p:cNvPr id="3" name="Footer Placeholder 2"/>
          <p:cNvSpPr>
            <a:spLocks noGrp="1"/>
          </p:cNvSpPr>
          <p:nvPr>
            <p:ph type="ftr" sz="quarter" idx="11"/>
          </p:nvPr>
        </p:nvSpPr>
        <p:spPr/>
        <p:txBody>
          <a:bodyPr/>
          <a:lstStyle/>
          <a:p>
            <a:r>
              <a:rPr lang="en-US" dirty="0"/>
              <a:t>Canada Alliance   5-7 November 2017</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5656"/>
            <a:ext cx="9144000" cy="3229331"/>
          </a:xfrm>
          <a:prstGeom prst="rect">
            <a:avLst/>
          </a:prstGeom>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635" y="804490"/>
            <a:ext cx="2047908" cy="1691468"/>
          </a:xfrm>
          <a:prstGeom prst="rect">
            <a:avLst/>
          </a:prstGeom>
        </p:spPr>
      </p:pic>
    </p:spTree>
    <p:extLst>
      <p:ext uri="{BB962C8B-B14F-4D97-AF65-F5344CB8AC3E}">
        <p14:creationId xmlns:p14="http://schemas.microsoft.com/office/powerpoint/2010/main" val="3876221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PROBLEM</a:t>
            </a:r>
            <a:endParaRPr lang="en-CA" dirty="0"/>
          </a:p>
        </p:txBody>
      </p:sp>
      <p:sp>
        <p:nvSpPr>
          <p:cNvPr id="3" name="Content Placeholder 2"/>
          <p:cNvSpPr>
            <a:spLocks noGrp="1"/>
          </p:cNvSpPr>
          <p:nvPr>
            <p:ph idx="1"/>
          </p:nvPr>
        </p:nvSpPr>
        <p:spPr/>
        <p:txBody>
          <a:bodyPr/>
          <a:lstStyle/>
          <a:p>
            <a:r>
              <a:rPr lang="en-CA" sz="3200" dirty="0" smtClean="0"/>
              <a:t>What information do we need to perform needs analysis?</a:t>
            </a:r>
          </a:p>
          <a:p>
            <a:endParaRPr lang="en-CA" dirty="0"/>
          </a:p>
          <a:p>
            <a:r>
              <a:rPr lang="en-CA" dirty="0" smtClean="0"/>
              <a:t>Student’s financial information – similar to what is provided for US Aid Students on the ISIR</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622171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Problem</a:t>
            </a:r>
            <a:endParaRPr lang="en-CA" dirty="0"/>
          </a:p>
        </p:txBody>
      </p:sp>
      <p:sp>
        <p:nvSpPr>
          <p:cNvPr id="3" name="Content Placeholder 2"/>
          <p:cNvSpPr>
            <a:spLocks noGrp="1"/>
          </p:cNvSpPr>
          <p:nvPr>
            <p:ph idx="1"/>
          </p:nvPr>
        </p:nvSpPr>
        <p:spPr/>
        <p:txBody>
          <a:bodyPr/>
          <a:lstStyle/>
          <a:p>
            <a:r>
              <a:rPr lang="en-CA" sz="3200" dirty="0" smtClean="0"/>
              <a:t>Who has the information required?</a:t>
            </a:r>
          </a:p>
          <a:p>
            <a:pPr marL="0" indent="0">
              <a:buNone/>
            </a:pPr>
            <a:endParaRPr lang="en-CA" sz="3200" dirty="0" smtClean="0"/>
          </a:p>
          <a:p>
            <a:endParaRPr lang="en-CA" dirty="0"/>
          </a:p>
          <a:p>
            <a:pPr algn="ctr"/>
            <a:r>
              <a:rPr lang="en-CA" dirty="0" smtClean="0"/>
              <a:t>A: THE STUDENT OF COURSE!</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1564693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This place is great too</a:t>
            </a:r>
            <a:endParaRPr lang="en-CA" dirty="0"/>
          </a:p>
        </p:txBody>
      </p:sp>
      <p:pic>
        <p:nvPicPr>
          <p:cNvPr id="7" name="Picture Placeholder 6"/>
          <p:cNvPicPr>
            <a:picLocks noGrp="1" noChangeAspect="1"/>
          </p:cNvPicPr>
          <p:nvPr>
            <p:ph type="pic" idx="1"/>
          </p:nvPr>
        </p:nvPicPr>
        <p:blipFill>
          <a:blip r:embed="rId2"/>
          <a:srcRect t="1015" b="1015"/>
          <a:stretch>
            <a:fillRect/>
          </a:stretch>
        </p:blipFill>
        <p:spPr>
          <a:prstGeom prst="rect">
            <a:avLst/>
          </a:prstGeom>
        </p:spPr>
      </p:pic>
      <p:sp>
        <p:nvSpPr>
          <p:cNvPr id="4" name="Text Placeholder 3"/>
          <p:cNvSpPr>
            <a:spLocks noGrp="1"/>
          </p:cNvSpPr>
          <p:nvPr>
            <p:ph type="body" sz="half" idx="2"/>
          </p:nvPr>
        </p:nvSpPr>
        <p:spPr/>
        <p:txBody>
          <a:bodyPr/>
          <a:lstStyle/>
          <a:p>
            <a:r>
              <a:rPr lang="en-CA" dirty="0" smtClean="0"/>
              <a:t>So much goodness at Concordia</a:t>
            </a:r>
            <a:endParaRPr lang="en-CA" dirty="0"/>
          </a:p>
        </p:txBody>
      </p:sp>
      <p:sp>
        <p:nvSpPr>
          <p:cNvPr id="5" name="Footer Placeholder 4"/>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1708667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a:t>
            </a:r>
            <a:r>
              <a:rPr lang="en-US" dirty="0" smtClean="0"/>
              <a:t>2: the solution</a:t>
            </a:r>
            <a:endParaRPr lang="en-US" dirty="0"/>
          </a:p>
        </p:txBody>
      </p:sp>
      <p:sp>
        <p:nvSpPr>
          <p:cNvPr id="3" name="Subtitle 2"/>
          <p:cNvSpPr>
            <a:spLocks noGrp="1"/>
          </p:cNvSpPr>
          <p:nvPr>
            <p:ph type="subTitle" idx="1"/>
          </p:nvPr>
        </p:nvSpPr>
        <p:spPr/>
        <p:txBody>
          <a:bodyPr/>
          <a:lstStyle/>
          <a:p>
            <a:r>
              <a:rPr lang="en-US" dirty="0" smtClean="0"/>
              <a:t>How do we use this information?</a:t>
            </a:r>
            <a:endParaRPr lang="en-US" dirty="0"/>
          </a:p>
        </p:txBody>
      </p:sp>
      <p:sp>
        <p:nvSpPr>
          <p:cNvPr id="4" name="Footer Placeholder 3"/>
          <p:cNvSpPr>
            <a:spLocks noGrp="1"/>
          </p:cNvSpPr>
          <p:nvPr>
            <p:ph type="ftr" sz="quarter" idx="11"/>
          </p:nvPr>
        </p:nvSpPr>
        <p:spPr/>
        <p:txBody>
          <a:bodyPr/>
          <a:lstStyle/>
          <a:p>
            <a:r>
              <a:rPr lang="en-US" dirty="0"/>
              <a:t>Canada Alliance   5-7 November 2017</a:t>
            </a:r>
          </a:p>
        </p:txBody>
      </p:sp>
    </p:spTree>
    <p:extLst>
      <p:ext uri="{BB962C8B-B14F-4D97-AF65-F5344CB8AC3E}">
        <p14:creationId xmlns:p14="http://schemas.microsoft.com/office/powerpoint/2010/main" val="2903184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SOLUTION</a:t>
            </a:r>
            <a:endParaRPr lang="en-CA" dirty="0"/>
          </a:p>
        </p:txBody>
      </p:sp>
      <p:sp>
        <p:nvSpPr>
          <p:cNvPr id="3" name="Content Placeholder 2"/>
          <p:cNvSpPr>
            <a:spLocks noGrp="1"/>
          </p:cNvSpPr>
          <p:nvPr>
            <p:ph idx="1"/>
          </p:nvPr>
        </p:nvSpPr>
        <p:spPr/>
        <p:txBody>
          <a:bodyPr/>
          <a:lstStyle/>
          <a:p>
            <a:pPr marL="0" indent="0">
              <a:buNone/>
            </a:pPr>
            <a:r>
              <a:rPr lang="en-CA" sz="3200" dirty="0" smtClean="0"/>
              <a:t>How do we collect the information?</a:t>
            </a:r>
            <a:endParaRPr lang="en-CA" dirty="0" smtClean="0"/>
          </a:p>
          <a:p>
            <a:pPr>
              <a:buFont typeface="Wingdings" panose="05000000000000000000" pitchFamily="2" charset="2"/>
              <a:buChar char="§"/>
            </a:pPr>
            <a:r>
              <a:rPr lang="en-CA" dirty="0" smtClean="0"/>
              <a:t> Application on self-service</a:t>
            </a:r>
          </a:p>
          <a:p>
            <a:pPr>
              <a:buFont typeface="Wingdings" panose="05000000000000000000" pitchFamily="2" charset="2"/>
              <a:buChar char="§"/>
            </a:pPr>
            <a:r>
              <a:rPr lang="en-CA" dirty="0" smtClean="0"/>
              <a:t> Supporting documents required for declared income/expenses</a:t>
            </a:r>
          </a:p>
          <a:p>
            <a:pPr>
              <a:buFont typeface="Wingdings" panose="05000000000000000000" pitchFamily="2" charset="2"/>
              <a:buChar char="§"/>
            </a:pPr>
            <a:r>
              <a:rPr lang="en-CA" dirty="0"/>
              <a:t> </a:t>
            </a:r>
            <a:r>
              <a:rPr lang="en-CA" dirty="0" smtClean="0"/>
              <a:t>Notification using 3Cs</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3505773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SOLUTION</a:t>
            </a:r>
            <a:endParaRPr lang="en-CA" dirty="0"/>
          </a:p>
        </p:txBody>
      </p:sp>
      <p:sp>
        <p:nvSpPr>
          <p:cNvPr id="3" name="Content Placeholder 2"/>
          <p:cNvSpPr>
            <a:spLocks noGrp="1"/>
          </p:cNvSpPr>
          <p:nvPr>
            <p:ph idx="1"/>
          </p:nvPr>
        </p:nvSpPr>
        <p:spPr/>
        <p:txBody>
          <a:bodyPr/>
          <a:lstStyle/>
          <a:p>
            <a:pPr marL="0" indent="0">
              <a:buNone/>
            </a:pPr>
            <a:r>
              <a:rPr lang="en-CA" sz="3200" dirty="0"/>
              <a:t>Basic assumptions</a:t>
            </a:r>
            <a:r>
              <a:rPr lang="en-CA" dirty="0" smtClean="0"/>
              <a:t> </a:t>
            </a:r>
          </a:p>
          <a:p>
            <a:pPr>
              <a:buFont typeface="Wingdings" panose="05000000000000000000" pitchFamily="2" charset="2"/>
              <a:buChar char="§"/>
            </a:pPr>
            <a:endParaRPr lang="en-CA" dirty="0"/>
          </a:p>
          <a:p>
            <a:pPr>
              <a:buFont typeface="Wingdings" panose="05000000000000000000" pitchFamily="2" charset="2"/>
              <a:buChar char="§"/>
            </a:pPr>
            <a:r>
              <a:rPr lang="en-CA" dirty="0" smtClean="0"/>
              <a:t> Single needs calculation per aid year</a:t>
            </a:r>
          </a:p>
          <a:p>
            <a:pPr>
              <a:buFont typeface="Wingdings" panose="05000000000000000000" pitchFamily="2" charset="2"/>
              <a:buChar char="§"/>
            </a:pPr>
            <a:r>
              <a:rPr lang="en-CA" dirty="0" smtClean="0"/>
              <a:t> All students must prove need prior to applying for needs-based awards</a:t>
            </a:r>
          </a:p>
          <a:p>
            <a:pPr>
              <a:buFont typeface="Wingdings" panose="05000000000000000000" pitchFamily="2" charset="2"/>
              <a:buChar char="§"/>
            </a:pPr>
            <a:r>
              <a:rPr lang="en-CA" dirty="0" smtClean="0"/>
              <a:t> Students on government aid have already proven need</a:t>
            </a:r>
          </a:p>
          <a:p>
            <a:pPr>
              <a:buFont typeface="Wingdings" panose="05000000000000000000" pitchFamily="2" charset="2"/>
              <a:buChar char="§"/>
            </a:pPr>
            <a:r>
              <a:rPr lang="en-CA" dirty="0"/>
              <a:t> </a:t>
            </a:r>
            <a:r>
              <a:rPr lang="en-CA" dirty="0" smtClean="0"/>
              <a:t>Student can update their application</a:t>
            </a:r>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356369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Solution</a:t>
            </a:r>
            <a:endParaRPr lang="en-CA" dirty="0"/>
          </a:p>
        </p:txBody>
      </p:sp>
      <p:sp>
        <p:nvSpPr>
          <p:cNvPr id="3" name="Content Placeholder 2"/>
          <p:cNvSpPr>
            <a:spLocks noGrp="1"/>
          </p:cNvSpPr>
          <p:nvPr>
            <p:ph idx="1"/>
          </p:nvPr>
        </p:nvSpPr>
        <p:spPr/>
        <p:txBody>
          <a:bodyPr>
            <a:normAutofit/>
          </a:bodyPr>
          <a:lstStyle/>
          <a:p>
            <a:r>
              <a:rPr lang="en-CA" sz="3200" dirty="0" smtClean="0"/>
              <a:t>What variables should we use to calculate a students need?</a:t>
            </a:r>
            <a:endParaRPr lang="en-CA" sz="3200"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3647897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solution</a:t>
            </a:r>
            <a:endParaRPr lang="en-CA" dirty="0"/>
          </a:p>
        </p:txBody>
      </p:sp>
      <p:sp>
        <p:nvSpPr>
          <p:cNvPr id="3" name="Content Placeholder 2"/>
          <p:cNvSpPr>
            <a:spLocks noGrp="1"/>
          </p:cNvSpPr>
          <p:nvPr>
            <p:ph idx="1"/>
          </p:nvPr>
        </p:nvSpPr>
        <p:spPr>
          <a:xfrm>
            <a:off x="768096" y="1898072"/>
            <a:ext cx="7290055" cy="4023360"/>
          </a:xfrm>
        </p:spPr>
        <p:txBody>
          <a:bodyPr/>
          <a:lstStyle/>
          <a:p>
            <a:r>
              <a:rPr lang="en-CA" dirty="0" smtClean="0"/>
              <a:t>Need calculation</a:t>
            </a:r>
          </a:p>
          <a:p>
            <a:r>
              <a:rPr lang="en-CA" dirty="0" smtClean="0"/>
              <a:t>formula</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42543450"/>
              </p:ext>
            </p:extLst>
          </p:nvPr>
        </p:nvGraphicFramePr>
        <p:xfrm>
          <a:off x="3120946" y="1717548"/>
          <a:ext cx="4734582" cy="4682002"/>
        </p:xfrm>
        <a:graphic>
          <a:graphicData uri="http://schemas.openxmlformats.org/drawingml/2006/table">
            <a:tbl>
              <a:tblPr>
                <a:tableStyleId>{5C22544A-7EE6-4342-B048-85BDC9FD1C3A}</a:tableStyleId>
              </a:tblPr>
              <a:tblGrid>
                <a:gridCol w="682214">
                  <a:extLst>
                    <a:ext uri="{9D8B030D-6E8A-4147-A177-3AD203B41FA5}">
                      <a16:colId xmlns:a16="http://schemas.microsoft.com/office/drawing/2014/main" val="63008561"/>
                    </a:ext>
                  </a:extLst>
                </a:gridCol>
                <a:gridCol w="4052368">
                  <a:extLst>
                    <a:ext uri="{9D8B030D-6E8A-4147-A177-3AD203B41FA5}">
                      <a16:colId xmlns:a16="http://schemas.microsoft.com/office/drawing/2014/main" val="38295443"/>
                    </a:ext>
                  </a:extLst>
                </a:gridCol>
              </a:tblGrid>
              <a:tr h="238169">
                <a:tc gridSpan="2">
                  <a:txBody>
                    <a:bodyPr/>
                    <a:lstStyle/>
                    <a:p>
                      <a:pPr algn="l" fontAlgn="b"/>
                      <a:r>
                        <a:rPr lang="en-CA" sz="1600" u="none" strike="noStrike">
                          <a:effectLst/>
                        </a:rPr>
                        <a:t>Needs Calculation</a:t>
                      </a:r>
                      <a:endParaRPr lang="en-CA" sz="16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CA"/>
                    </a:p>
                  </a:txBody>
                  <a:tcPr/>
                </a:tc>
                <a:extLst>
                  <a:ext uri="{0D108BD9-81ED-4DB2-BD59-A6C34878D82A}">
                    <a16:rowId xmlns:a16="http://schemas.microsoft.com/office/drawing/2014/main" val="1459826724"/>
                  </a:ext>
                </a:extLst>
              </a:tr>
              <a:tr h="226828">
                <a:tc>
                  <a:txBody>
                    <a:bodyPr/>
                    <a:lstStyle/>
                    <a:p>
                      <a:pPr algn="l" fontAlgn="b"/>
                      <a:endParaRPr lang="en-CA"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68638411"/>
                  </a:ext>
                </a:extLst>
              </a:tr>
              <a:tr h="238169">
                <a:tc gridSpan="2">
                  <a:txBody>
                    <a:bodyPr/>
                    <a:lstStyle/>
                    <a:p>
                      <a:pPr algn="l" fontAlgn="b"/>
                      <a:r>
                        <a:rPr lang="en-CA" sz="1600" u="none" strike="noStrike" dirty="0">
                          <a:effectLst/>
                        </a:rPr>
                        <a:t>Expenses</a:t>
                      </a:r>
                      <a:endParaRPr lang="en-CA" sz="16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CA"/>
                    </a:p>
                  </a:txBody>
                  <a:tcPr/>
                </a:tc>
                <a:extLst>
                  <a:ext uri="{0D108BD9-81ED-4DB2-BD59-A6C34878D82A}">
                    <a16:rowId xmlns:a16="http://schemas.microsoft.com/office/drawing/2014/main" val="2483108963"/>
                  </a:ext>
                </a:extLst>
              </a:tr>
              <a:tr h="226828">
                <a:tc>
                  <a:txBody>
                    <a:bodyPr/>
                    <a:lstStyle/>
                    <a:p>
                      <a:pPr algn="l" fontAlgn="b"/>
                      <a:endParaRPr lang="en-CA"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u="none" strike="noStrike">
                          <a:effectLst/>
                        </a:rPr>
                        <a:t>(Weekly Allowances x FA Number of weeks)</a:t>
                      </a:r>
                      <a:endParaRPr lang="en-CA" sz="1400" b="0" i="1"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19240570"/>
                  </a:ext>
                </a:extLst>
              </a:tr>
              <a:tr h="226828">
                <a:tc>
                  <a:txBody>
                    <a:bodyPr/>
                    <a:lstStyle/>
                    <a:p>
                      <a:pPr algn="r" fontAlgn="b"/>
                      <a:r>
                        <a:rPr lang="en-CA" sz="1400" u="none" strike="noStrike">
                          <a:effectLst/>
                        </a:rPr>
                        <a:t>+</a:t>
                      </a:r>
                      <a:endParaRPr lang="en-CA" sz="14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u="none" strike="noStrike" dirty="0">
                          <a:effectLst/>
                        </a:rPr>
                        <a:t>Cost of Attendance (Budgeted Tuition Calculation)</a:t>
                      </a:r>
                      <a:endParaRPr lang="en-CA" sz="1400" b="0" i="1"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256757"/>
                  </a:ext>
                </a:extLst>
              </a:tr>
              <a:tr h="226828">
                <a:tc>
                  <a:txBody>
                    <a:bodyPr/>
                    <a:lstStyle/>
                    <a:p>
                      <a:pPr algn="r" fontAlgn="b"/>
                      <a:r>
                        <a:rPr lang="en-CA" sz="1400" u="none" strike="noStrike">
                          <a:effectLst/>
                        </a:rPr>
                        <a:t>+</a:t>
                      </a:r>
                      <a:endParaRPr lang="en-CA" sz="14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u="none" strike="noStrike" dirty="0">
                          <a:effectLst/>
                        </a:rPr>
                        <a:t>Other declared expenses</a:t>
                      </a:r>
                      <a:endParaRPr lang="en-CA" sz="1400" b="0" i="1"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0456695"/>
                  </a:ext>
                </a:extLst>
              </a:tr>
              <a:tr h="238169">
                <a:tc>
                  <a:txBody>
                    <a:bodyPr/>
                    <a:lstStyle/>
                    <a:p>
                      <a:pPr algn="r" fontAlgn="b"/>
                      <a:r>
                        <a:rPr lang="en-CA" sz="1400" b="1" u="none" strike="noStrike">
                          <a:effectLst/>
                        </a:rPr>
                        <a:t>=</a:t>
                      </a:r>
                      <a:endParaRPr lang="en-CA" sz="1400" b="1" i="1"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b="1" u="none" strike="noStrike" dirty="0" smtClean="0">
                          <a:effectLst/>
                        </a:rPr>
                        <a:t>  Total </a:t>
                      </a:r>
                      <a:r>
                        <a:rPr lang="en-CA" sz="1400" b="1" u="none" strike="noStrike" dirty="0">
                          <a:effectLst/>
                        </a:rPr>
                        <a:t>Calculated Expenses</a:t>
                      </a:r>
                      <a:endParaRPr lang="en-CA" sz="1400" b="1" i="1"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6433081"/>
                  </a:ext>
                </a:extLst>
              </a:tr>
              <a:tr h="238169">
                <a:tc>
                  <a:txBody>
                    <a:bodyPr/>
                    <a:lstStyle/>
                    <a:p>
                      <a:pPr algn="l" fontAlgn="b"/>
                      <a:endParaRPr lang="en-CA"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400" b="0" i="1"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19685069"/>
                  </a:ext>
                </a:extLst>
              </a:tr>
              <a:tr h="238169">
                <a:tc>
                  <a:txBody>
                    <a:bodyPr/>
                    <a:lstStyle/>
                    <a:p>
                      <a:pPr algn="l" fontAlgn="b"/>
                      <a:r>
                        <a:rPr lang="en-CA" sz="1600" u="none" strike="noStrike">
                          <a:effectLst/>
                        </a:rPr>
                        <a:t>Income</a:t>
                      </a:r>
                      <a:endParaRPr lang="en-CA" sz="16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68484691"/>
                  </a:ext>
                </a:extLst>
              </a:tr>
              <a:tr h="226828">
                <a:tc>
                  <a:txBody>
                    <a:bodyPr/>
                    <a:lstStyle/>
                    <a:p>
                      <a:pPr algn="l" fontAlgn="b"/>
                      <a:endParaRPr lang="en-CA" sz="14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u="none" strike="noStrike">
                          <a:effectLst/>
                        </a:rPr>
                        <a:t>Declared Income from all sources</a:t>
                      </a:r>
                      <a:endParaRPr lang="en-CA" sz="1400" b="0" i="1"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86964842"/>
                  </a:ext>
                </a:extLst>
              </a:tr>
              <a:tr h="226828">
                <a:tc>
                  <a:txBody>
                    <a:bodyPr/>
                    <a:lstStyle/>
                    <a:p>
                      <a:pPr algn="r" fontAlgn="b"/>
                      <a:r>
                        <a:rPr lang="en-CA" sz="1400" u="none" strike="noStrike">
                          <a:effectLst/>
                        </a:rPr>
                        <a:t>+</a:t>
                      </a:r>
                      <a:endParaRPr lang="en-CA" sz="14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u="none" strike="noStrike">
                          <a:effectLst/>
                        </a:rPr>
                        <a:t>Financial Support from family</a:t>
                      </a:r>
                      <a:endParaRPr lang="en-CA" sz="1400" b="0" i="1"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9946261"/>
                  </a:ext>
                </a:extLst>
              </a:tr>
              <a:tr h="226828">
                <a:tc>
                  <a:txBody>
                    <a:bodyPr/>
                    <a:lstStyle/>
                    <a:p>
                      <a:pPr algn="r" fontAlgn="b"/>
                      <a:r>
                        <a:rPr lang="en-CA" sz="1400" u="none" strike="noStrike">
                          <a:effectLst/>
                        </a:rPr>
                        <a:t>+</a:t>
                      </a:r>
                      <a:endParaRPr lang="en-CA" sz="14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u="none" strike="noStrike">
                          <a:effectLst/>
                        </a:rPr>
                        <a:t>Other Income</a:t>
                      </a:r>
                      <a:endParaRPr lang="en-CA" sz="1400" b="0" i="1"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98014292"/>
                  </a:ext>
                </a:extLst>
              </a:tr>
              <a:tr h="238169">
                <a:tc>
                  <a:txBody>
                    <a:bodyPr/>
                    <a:lstStyle/>
                    <a:p>
                      <a:pPr algn="r" fontAlgn="b"/>
                      <a:r>
                        <a:rPr lang="en-CA" sz="1400" b="1" u="none" strike="noStrike">
                          <a:effectLst/>
                        </a:rPr>
                        <a:t>=</a:t>
                      </a:r>
                      <a:endParaRPr lang="en-CA" sz="1400" b="1" i="1"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b="1" u="none" strike="noStrike" dirty="0" smtClean="0">
                          <a:effectLst/>
                        </a:rPr>
                        <a:t>  Total </a:t>
                      </a:r>
                      <a:r>
                        <a:rPr lang="en-CA" sz="1400" b="1" u="none" strike="noStrike" dirty="0">
                          <a:effectLst/>
                        </a:rPr>
                        <a:t>Calculated Income</a:t>
                      </a:r>
                      <a:endParaRPr lang="en-CA" sz="1400" b="1" i="1"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1174766"/>
                  </a:ext>
                </a:extLst>
              </a:tr>
              <a:tr h="238169">
                <a:tc>
                  <a:txBody>
                    <a:bodyPr/>
                    <a:lstStyle/>
                    <a:p>
                      <a:pPr algn="l" fontAlgn="b"/>
                      <a:endParaRPr lang="en-CA" sz="14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400" b="0" i="1"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5993508"/>
                  </a:ext>
                </a:extLst>
              </a:tr>
              <a:tr h="238169">
                <a:tc>
                  <a:txBody>
                    <a:bodyPr/>
                    <a:lstStyle/>
                    <a:p>
                      <a:pPr algn="l" fontAlgn="b"/>
                      <a:r>
                        <a:rPr lang="en-CA" sz="1600" u="none" strike="noStrike">
                          <a:effectLst/>
                        </a:rPr>
                        <a:t>Need</a:t>
                      </a:r>
                      <a:endParaRPr lang="en-CA" sz="16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38261863"/>
                  </a:ext>
                </a:extLst>
              </a:tr>
              <a:tr h="226828">
                <a:tc>
                  <a:txBody>
                    <a:bodyPr/>
                    <a:lstStyle/>
                    <a:p>
                      <a:pPr algn="l" fontAlgn="b"/>
                      <a:endParaRPr lang="en-CA" sz="14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u="none" strike="noStrike">
                          <a:effectLst/>
                        </a:rPr>
                        <a:t>Total Calculated Expenses</a:t>
                      </a:r>
                      <a:endParaRPr lang="en-CA" sz="1400" b="0" i="1"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81838792"/>
                  </a:ext>
                </a:extLst>
              </a:tr>
              <a:tr h="226828">
                <a:tc>
                  <a:txBody>
                    <a:bodyPr/>
                    <a:lstStyle/>
                    <a:p>
                      <a:pPr algn="r" fontAlgn="b"/>
                      <a:r>
                        <a:rPr lang="en-CA" sz="1400" u="none" strike="noStrike">
                          <a:effectLst/>
                        </a:rPr>
                        <a:t>-</a:t>
                      </a:r>
                      <a:endParaRPr lang="en-CA" sz="14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u="none" strike="noStrike">
                          <a:effectLst/>
                        </a:rPr>
                        <a:t>Total Calculated Income</a:t>
                      </a:r>
                      <a:endParaRPr lang="en-CA" sz="1400" b="0" i="1"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51414713"/>
                  </a:ext>
                </a:extLst>
              </a:tr>
              <a:tr h="226828">
                <a:tc>
                  <a:txBody>
                    <a:bodyPr/>
                    <a:lstStyle/>
                    <a:p>
                      <a:pPr algn="r" fontAlgn="b"/>
                      <a:r>
                        <a:rPr lang="en-CA" sz="1400" u="none" strike="noStrike">
                          <a:effectLst/>
                        </a:rPr>
                        <a:t>-</a:t>
                      </a:r>
                      <a:endParaRPr lang="en-CA" sz="1400" b="0" i="1"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400" u="none" strike="noStrike">
                          <a:effectLst/>
                        </a:rPr>
                        <a:t>Adjustment (For situations not covered by standard algorithm)</a:t>
                      </a:r>
                      <a:endParaRPr lang="en-CA" sz="1400" b="0" i="1"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2834102"/>
                  </a:ext>
                </a:extLst>
              </a:tr>
              <a:tr h="238169">
                <a:tc>
                  <a:txBody>
                    <a:bodyPr/>
                    <a:lstStyle/>
                    <a:p>
                      <a:pPr algn="r" fontAlgn="b"/>
                      <a:r>
                        <a:rPr lang="en-CA" sz="1400" b="1" u="none" strike="noStrike" dirty="0">
                          <a:effectLst/>
                        </a:rPr>
                        <a:t>=</a:t>
                      </a:r>
                      <a:endParaRPr lang="en-CA" sz="1400" b="1" i="1"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CA" sz="1400" b="1" u="none" strike="noStrike" dirty="0" smtClean="0">
                          <a:effectLst/>
                        </a:rPr>
                        <a:t>  Financial </a:t>
                      </a:r>
                      <a:r>
                        <a:rPr lang="en-CA" sz="1400" b="1" u="none" strike="noStrike" dirty="0">
                          <a:effectLst/>
                        </a:rPr>
                        <a:t>Need</a:t>
                      </a:r>
                      <a:endParaRPr lang="en-CA" sz="1400" b="1" i="1"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27362217"/>
                  </a:ext>
                </a:extLst>
              </a:tr>
            </a:tbl>
          </a:graphicData>
        </a:graphic>
      </p:graphicFrame>
    </p:spTree>
    <p:extLst>
      <p:ext uri="{BB962C8B-B14F-4D97-AF65-F5344CB8AC3E}">
        <p14:creationId xmlns:p14="http://schemas.microsoft.com/office/powerpoint/2010/main" val="3234916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When you want something different</a:t>
            </a:r>
            <a:endParaRPr lang="en-CA" dirty="0"/>
          </a:p>
        </p:txBody>
      </p:sp>
      <p:pic>
        <p:nvPicPr>
          <p:cNvPr id="6" name="Picture Placeholder 5"/>
          <p:cNvPicPr>
            <a:picLocks noGrp="1" noChangeAspect="1"/>
          </p:cNvPicPr>
          <p:nvPr>
            <p:ph type="pic" idx="1"/>
          </p:nvPr>
        </p:nvPicPr>
        <p:blipFill>
          <a:blip r:embed="rId2"/>
          <a:srcRect t="9435" b="9435"/>
          <a:stretch>
            <a:fillRect/>
          </a:stretch>
        </p:blipFill>
        <p:spPr>
          <a:prstGeom prst="rect">
            <a:avLst/>
          </a:prstGeom>
        </p:spPr>
      </p:pic>
      <p:sp>
        <p:nvSpPr>
          <p:cNvPr id="4" name="Text Placeholder 3"/>
          <p:cNvSpPr>
            <a:spLocks noGrp="1"/>
          </p:cNvSpPr>
          <p:nvPr>
            <p:ph type="body" sz="half" idx="2"/>
          </p:nvPr>
        </p:nvSpPr>
        <p:spPr/>
        <p:txBody>
          <a:bodyPr/>
          <a:lstStyle/>
          <a:p>
            <a:r>
              <a:rPr lang="en-CA" dirty="0" smtClean="0"/>
              <a:t>And near to Concordia too!</a:t>
            </a:r>
            <a:endParaRPr lang="en-CA" dirty="0"/>
          </a:p>
        </p:txBody>
      </p:sp>
      <p:sp>
        <p:nvSpPr>
          <p:cNvPr id="5" name="Footer Placeholder 4"/>
          <p:cNvSpPr>
            <a:spLocks noGrp="1"/>
          </p:cNvSpPr>
          <p:nvPr>
            <p:ph type="ftr" sz="quarter" idx="11"/>
          </p:nvPr>
        </p:nvSpPr>
        <p:spPr/>
        <p:txBody>
          <a:bodyPr/>
          <a:lstStyle/>
          <a:p>
            <a:r>
              <a:rPr lang="en-US" dirty="0" smtClean="0"/>
              <a:t>Canada Alliance   5-7 November 2017</a:t>
            </a:r>
            <a:endParaRPr lang="en-US" dirty="0"/>
          </a:p>
        </p:txBody>
      </p:sp>
      <p:pic>
        <p:nvPicPr>
          <p:cNvPr id="7" name="Picture 6"/>
          <p:cNvPicPr>
            <a:picLocks noChangeAspect="1"/>
          </p:cNvPicPr>
          <p:nvPr/>
        </p:nvPicPr>
        <p:blipFill>
          <a:blip r:embed="rId3"/>
          <a:stretch>
            <a:fillRect/>
          </a:stretch>
        </p:blipFill>
        <p:spPr>
          <a:xfrm>
            <a:off x="0" y="-1"/>
            <a:ext cx="9144000" cy="4572000"/>
          </a:xfrm>
          <a:prstGeom prst="rect">
            <a:avLst/>
          </a:prstGeom>
        </p:spPr>
      </p:pic>
    </p:spTree>
    <p:extLst>
      <p:ext uri="{BB962C8B-B14F-4D97-AF65-F5344CB8AC3E}">
        <p14:creationId xmlns:p14="http://schemas.microsoft.com/office/powerpoint/2010/main" val="2170955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a:t>
            </a:r>
            <a:r>
              <a:rPr lang="en-US" dirty="0" smtClean="0"/>
              <a:t>3:</a:t>
            </a:r>
            <a:r>
              <a:rPr lang="en-US" dirty="0"/>
              <a:t> </a:t>
            </a:r>
            <a:r>
              <a:rPr lang="en-US" dirty="0" smtClean="0"/>
              <a:t>THE application</a:t>
            </a:r>
            <a:endParaRPr lang="en-US" dirty="0"/>
          </a:p>
        </p:txBody>
      </p:sp>
      <p:sp>
        <p:nvSpPr>
          <p:cNvPr id="3" name="Subtitle 2"/>
          <p:cNvSpPr>
            <a:spLocks noGrp="1"/>
          </p:cNvSpPr>
          <p:nvPr>
            <p:ph type="subTitle" idx="1"/>
          </p:nvPr>
        </p:nvSpPr>
        <p:spPr/>
        <p:txBody>
          <a:bodyPr/>
          <a:lstStyle/>
          <a:p>
            <a:r>
              <a:rPr lang="en-US" dirty="0" smtClean="0"/>
              <a:t>What would a student see?</a:t>
            </a:r>
            <a:endParaRPr lang="en-US" dirty="0"/>
          </a:p>
        </p:txBody>
      </p:sp>
      <p:sp>
        <p:nvSpPr>
          <p:cNvPr id="4" name="Footer Placeholder 3"/>
          <p:cNvSpPr>
            <a:spLocks noGrp="1"/>
          </p:cNvSpPr>
          <p:nvPr>
            <p:ph type="ftr" sz="quarter" idx="11"/>
          </p:nvPr>
        </p:nvSpPr>
        <p:spPr/>
        <p:txBody>
          <a:bodyPr/>
          <a:lstStyle/>
          <a:p>
            <a:r>
              <a:rPr lang="en-US" dirty="0"/>
              <a:t>Canada Alliance   5-7 November 2017</a:t>
            </a:r>
          </a:p>
        </p:txBody>
      </p:sp>
    </p:spTree>
    <p:extLst>
      <p:ext uri="{BB962C8B-B14F-4D97-AF65-F5344CB8AC3E}">
        <p14:creationId xmlns:p14="http://schemas.microsoft.com/office/powerpoint/2010/main" val="416560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presenters</a:t>
            </a:r>
          </a:p>
        </p:txBody>
      </p:sp>
      <p:sp>
        <p:nvSpPr>
          <p:cNvPr id="3" name="Text Placeholder 2"/>
          <p:cNvSpPr>
            <a:spLocks noGrp="1"/>
          </p:cNvSpPr>
          <p:nvPr>
            <p:ph type="body" idx="1"/>
          </p:nvPr>
        </p:nvSpPr>
        <p:spPr/>
        <p:txBody>
          <a:bodyPr/>
          <a:lstStyle/>
          <a:p>
            <a:r>
              <a:rPr lang="en-US" dirty="0" smtClean="0"/>
              <a:t>Alexander Lee</a:t>
            </a:r>
            <a:endParaRPr lang="en-US" dirty="0"/>
          </a:p>
        </p:txBody>
      </p:sp>
      <p:sp>
        <p:nvSpPr>
          <p:cNvPr id="4" name="Content Placeholder 3"/>
          <p:cNvSpPr>
            <a:spLocks noGrp="1"/>
          </p:cNvSpPr>
          <p:nvPr>
            <p:ph sz="half" idx="2"/>
          </p:nvPr>
        </p:nvSpPr>
        <p:spPr>
          <a:xfrm>
            <a:off x="768096" y="2967788"/>
            <a:ext cx="3566160" cy="1446168"/>
          </a:xfrm>
        </p:spPr>
        <p:txBody>
          <a:bodyPr/>
          <a:lstStyle/>
          <a:p>
            <a:r>
              <a:rPr lang="en-US" dirty="0" smtClean="0"/>
              <a:t>Business Analyst</a:t>
            </a:r>
            <a:endParaRPr lang="en-US" dirty="0"/>
          </a:p>
          <a:p>
            <a:r>
              <a:rPr lang="en-US" dirty="0" smtClean="0"/>
              <a:t>Concordia University</a:t>
            </a:r>
            <a:endParaRPr lang="en-US" dirty="0"/>
          </a:p>
          <a:p>
            <a:r>
              <a:rPr lang="en-US" dirty="0" smtClean="0"/>
              <a:t>alexander.lee@concordia.ca</a:t>
            </a:r>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a:xfrm>
            <a:off x="4491990" y="2967788"/>
            <a:ext cx="3566160" cy="1446168"/>
          </a:xfrm>
        </p:spPr>
        <p:txBody>
          <a:bodyPr/>
          <a:lstStyle/>
          <a:p>
            <a:endParaRPr lang="en-US" dirty="0"/>
          </a:p>
        </p:txBody>
      </p:sp>
      <p:sp>
        <p:nvSpPr>
          <p:cNvPr id="7" name="Content Placeholder 3"/>
          <p:cNvSpPr txBox="1">
            <a:spLocks/>
          </p:cNvSpPr>
          <p:nvPr/>
        </p:nvSpPr>
        <p:spPr>
          <a:xfrm>
            <a:off x="768096"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endParaRPr lang="en-US" sz="1600" dirty="0"/>
          </a:p>
        </p:txBody>
      </p:sp>
      <p:sp>
        <p:nvSpPr>
          <p:cNvPr id="8" name="Content Placeholder 3"/>
          <p:cNvSpPr txBox="1">
            <a:spLocks/>
          </p:cNvSpPr>
          <p:nvPr/>
        </p:nvSpPr>
        <p:spPr>
          <a:xfrm>
            <a:off x="4491990"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endParaRPr lang="en-US" sz="1600" dirty="0"/>
          </a:p>
        </p:txBody>
      </p:sp>
      <p:sp>
        <p:nvSpPr>
          <p:cNvPr id="10" name="Footer Placeholder 9"/>
          <p:cNvSpPr>
            <a:spLocks noGrp="1"/>
          </p:cNvSpPr>
          <p:nvPr>
            <p:ph type="ftr" sz="quarter" idx="11"/>
          </p:nvPr>
        </p:nvSpPr>
        <p:spPr/>
        <p:txBody>
          <a:bodyPr/>
          <a:lstStyle/>
          <a:p>
            <a:r>
              <a:rPr lang="en-US" dirty="0"/>
              <a:t>Canada Alliance   5-7 November 2017</a:t>
            </a:r>
          </a:p>
        </p:txBody>
      </p:sp>
    </p:spTree>
    <p:extLst>
      <p:ext uri="{BB962C8B-B14F-4D97-AF65-F5344CB8AC3E}">
        <p14:creationId xmlns:p14="http://schemas.microsoft.com/office/powerpoint/2010/main" val="829274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
        <p:nvSpPr>
          <p:cNvPr id="3" name="Content Placeholder 2"/>
          <p:cNvSpPr>
            <a:spLocks noGrp="1"/>
          </p:cNvSpPr>
          <p:nvPr>
            <p:ph idx="1"/>
          </p:nvPr>
        </p:nvSpPr>
        <p:spPr>
          <a:xfrm>
            <a:off x="768096" y="1684406"/>
            <a:ext cx="7290055" cy="4023360"/>
          </a:xfrm>
        </p:spPr>
        <p:txBody>
          <a:bodyPr/>
          <a:lstStyle/>
          <a:p>
            <a:pPr marL="0" indent="0">
              <a:buNone/>
            </a:pPr>
            <a:r>
              <a:rPr lang="en-CA" dirty="0" smtClean="0"/>
              <a:t>Step 1: Student self </a:t>
            </a:r>
            <a:r>
              <a:rPr lang="en-CA" dirty="0"/>
              <a:t>s</a:t>
            </a:r>
            <a:r>
              <a:rPr lang="en-CA" dirty="0" smtClean="0"/>
              <a:t>ervice</a:t>
            </a:r>
          </a:p>
          <a:p>
            <a:pPr marL="0" indent="0">
              <a:buNone/>
            </a:pPr>
            <a:endParaRPr lang="en-CA" dirty="0"/>
          </a:p>
        </p:txBody>
      </p:sp>
      <p:pic>
        <p:nvPicPr>
          <p:cNvPr id="8" name="Picture 7"/>
          <p:cNvPicPr>
            <a:picLocks noChangeAspect="1"/>
          </p:cNvPicPr>
          <p:nvPr/>
        </p:nvPicPr>
        <p:blipFill>
          <a:blip r:embed="rId3"/>
          <a:stretch>
            <a:fillRect/>
          </a:stretch>
        </p:blipFill>
        <p:spPr>
          <a:xfrm>
            <a:off x="962025" y="2084832"/>
            <a:ext cx="5156074" cy="4482655"/>
          </a:xfrm>
          <a:prstGeom prst="rect">
            <a:avLst/>
          </a:prstGeom>
        </p:spPr>
      </p:pic>
      <p:pic>
        <p:nvPicPr>
          <p:cNvPr id="10" name="Picture 9"/>
          <p:cNvPicPr>
            <a:picLocks noChangeAspect="1"/>
          </p:cNvPicPr>
          <p:nvPr/>
        </p:nvPicPr>
        <p:blipFill>
          <a:blip r:embed="rId4"/>
          <a:stretch>
            <a:fillRect/>
          </a:stretch>
        </p:blipFill>
        <p:spPr>
          <a:xfrm>
            <a:off x="962025" y="4933686"/>
            <a:ext cx="1752600" cy="1395207"/>
          </a:xfrm>
          <a:prstGeom prst="rect">
            <a:avLst/>
          </a:prstGeom>
        </p:spPr>
      </p:pic>
      <p:sp>
        <p:nvSpPr>
          <p:cNvPr id="11" name="Rectangle 10"/>
          <p:cNvSpPr/>
          <p:nvPr/>
        </p:nvSpPr>
        <p:spPr>
          <a:xfrm>
            <a:off x="2171700" y="5016137"/>
            <a:ext cx="2781300" cy="24166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0422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1.66667E-6 -4.81481E-6 L 0.22604 -0.23495 " pathEditMode="relative" rAng="0" ptsTypes="AA">
                                      <p:cBhvr>
                                        <p:cTn id="9" dur="1000" fill="hold"/>
                                        <p:tgtEl>
                                          <p:spTgt spid="10"/>
                                        </p:tgtEl>
                                        <p:attrNameLst>
                                          <p:attrName>ppt_x</p:attrName>
                                          <p:attrName>ppt_y</p:attrName>
                                        </p:attrNameLst>
                                      </p:cBhvr>
                                      <p:rCtr x="11302" y="-11759"/>
                                    </p:animMotion>
                                  </p:childTnLst>
                                </p:cTn>
                              </p:par>
                              <p:par>
                                <p:cTn id="10" presetID="6" presetClass="emph" presetSubtype="0" fill="hold" nodeType="withEffect">
                                  <p:stCondLst>
                                    <p:cond delay="0"/>
                                  </p:stCondLst>
                                  <p:childTnLst>
                                    <p:animScale>
                                      <p:cBhvr>
                                        <p:cTn id="11" dur="1000" fill="hold"/>
                                        <p:tgtEl>
                                          <p:spTgt spid="10"/>
                                        </p:tgtEl>
                                      </p:cBhvr>
                                      <p:by x="200000" y="200000"/>
                                    </p:animScale>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
        <p:nvSpPr>
          <p:cNvPr id="3" name="Content Placeholder 2"/>
          <p:cNvSpPr>
            <a:spLocks noGrp="1"/>
          </p:cNvSpPr>
          <p:nvPr>
            <p:ph idx="1"/>
          </p:nvPr>
        </p:nvSpPr>
        <p:spPr>
          <a:xfrm>
            <a:off x="768096" y="1660695"/>
            <a:ext cx="7290055" cy="4023360"/>
          </a:xfrm>
        </p:spPr>
        <p:txBody>
          <a:bodyPr/>
          <a:lstStyle/>
          <a:p>
            <a:r>
              <a:rPr lang="en-CA" dirty="0" smtClean="0"/>
              <a:t>Step 2: First visit</a:t>
            </a:r>
          </a:p>
          <a:p>
            <a:endParaRPr lang="en-CA" dirty="0"/>
          </a:p>
        </p:txBody>
      </p:sp>
      <p:pic>
        <p:nvPicPr>
          <p:cNvPr id="7" name="Content Placeholder 5"/>
          <p:cNvPicPr>
            <a:picLocks noChangeAspect="1"/>
          </p:cNvPicPr>
          <p:nvPr/>
        </p:nvPicPr>
        <p:blipFill>
          <a:blip r:embed="rId3"/>
          <a:stretch>
            <a:fillRect/>
          </a:stretch>
        </p:blipFill>
        <p:spPr>
          <a:xfrm>
            <a:off x="768350" y="2910669"/>
            <a:ext cx="7289800" cy="2773386"/>
          </a:xfrm>
          <a:prstGeom prst="rect">
            <a:avLst/>
          </a:prstGeom>
        </p:spPr>
      </p:pic>
    </p:spTree>
    <p:extLst>
      <p:ext uri="{BB962C8B-B14F-4D97-AF65-F5344CB8AC3E}">
        <p14:creationId xmlns:p14="http://schemas.microsoft.com/office/powerpoint/2010/main" val="1100979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7" name="Content Placeholder 5"/>
          <p:cNvPicPr>
            <a:picLocks noChangeAspect="1"/>
          </p:cNvPicPr>
          <p:nvPr/>
        </p:nvPicPr>
        <p:blipFill>
          <a:blip r:embed="rId3"/>
          <a:stretch>
            <a:fillRect/>
          </a:stretch>
        </p:blipFill>
        <p:spPr>
          <a:xfrm>
            <a:off x="2928730" y="1603513"/>
            <a:ext cx="5248690" cy="4705847"/>
          </a:xfrm>
          <a:prstGeom prst="rect">
            <a:avLst/>
          </a:prstGeom>
        </p:spPr>
      </p:pic>
      <p:sp>
        <p:nvSpPr>
          <p:cNvPr id="3" name="Content Placeholder 2"/>
          <p:cNvSpPr>
            <a:spLocks noGrp="1"/>
          </p:cNvSpPr>
          <p:nvPr>
            <p:ph idx="1"/>
          </p:nvPr>
        </p:nvSpPr>
        <p:spPr>
          <a:xfrm>
            <a:off x="768095" y="1603513"/>
            <a:ext cx="7290055" cy="4023360"/>
          </a:xfrm>
        </p:spPr>
        <p:txBody>
          <a:bodyPr/>
          <a:lstStyle/>
          <a:p>
            <a:r>
              <a:rPr lang="en-CA" dirty="0" smtClean="0"/>
              <a:t>Step 3: Aid declaration</a:t>
            </a:r>
          </a:p>
          <a:p>
            <a:endParaRPr lang="en-CA" dirty="0"/>
          </a:p>
        </p:txBody>
      </p:sp>
    </p:spTree>
    <p:extLst>
      <p:ext uri="{BB962C8B-B14F-4D97-AF65-F5344CB8AC3E}">
        <p14:creationId xmlns:p14="http://schemas.microsoft.com/office/powerpoint/2010/main" val="1860964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
        <p:nvSpPr>
          <p:cNvPr id="3" name="Content Placeholder 2"/>
          <p:cNvSpPr>
            <a:spLocks noGrp="1"/>
          </p:cNvSpPr>
          <p:nvPr>
            <p:ph idx="1"/>
          </p:nvPr>
        </p:nvSpPr>
        <p:spPr>
          <a:xfrm>
            <a:off x="768096" y="1676542"/>
            <a:ext cx="7290055" cy="4023360"/>
          </a:xfrm>
        </p:spPr>
        <p:txBody>
          <a:bodyPr/>
          <a:lstStyle/>
          <a:p>
            <a:r>
              <a:rPr lang="en-CA" dirty="0" smtClean="0"/>
              <a:t>Step 4: After aid declaration</a:t>
            </a:r>
          </a:p>
          <a:p>
            <a:endParaRPr lang="en-CA" dirty="0"/>
          </a:p>
        </p:txBody>
      </p:sp>
      <p:pic>
        <p:nvPicPr>
          <p:cNvPr id="6" name="Content Placeholder 4"/>
          <p:cNvPicPr>
            <a:picLocks noChangeAspect="1"/>
          </p:cNvPicPr>
          <p:nvPr/>
        </p:nvPicPr>
        <p:blipFill>
          <a:blip r:embed="rId3"/>
          <a:stretch>
            <a:fillRect/>
          </a:stretch>
        </p:blipFill>
        <p:spPr>
          <a:xfrm>
            <a:off x="768350" y="2894822"/>
            <a:ext cx="7289800" cy="2805080"/>
          </a:xfrm>
          <a:prstGeom prst="rect">
            <a:avLst/>
          </a:prstGeom>
        </p:spPr>
      </p:pic>
    </p:spTree>
    <p:extLst>
      <p:ext uri="{BB962C8B-B14F-4D97-AF65-F5344CB8AC3E}">
        <p14:creationId xmlns:p14="http://schemas.microsoft.com/office/powerpoint/2010/main" val="1190835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
        <p:nvSpPr>
          <p:cNvPr id="3" name="Content Placeholder 2"/>
          <p:cNvSpPr>
            <a:spLocks noGrp="1"/>
          </p:cNvSpPr>
          <p:nvPr>
            <p:ph idx="1"/>
          </p:nvPr>
        </p:nvSpPr>
        <p:spPr>
          <a:xfrm>
            <a:off x="768096" y="1708484"/>
            <a:ext cx="7290055" cy="4023360"/>
          </a:xfrm>
        </p:spPr>
        <p:txBody>
          <a:bodyPr/>
          <a:lstStyle/>
          <a:p>
            <a:r>
              <a:rPr lang="en-CA" dirty="0" smtClean="0"/>
              <a:t>Step 4: Personal info</a:t>
            </a:r>
          </a:p>
          <a:p>
            <a:endParaRPr lang="en-CA" dirty="0"/>
          </a:p>
        </p:txBody>
      </p:sp>
      <p:pic>
        <p:nvPicPr>
          <p:cNvPr id="6" name="Content Placeholder 4"/>
          <p:cNvPicPr>
            <a:picLocks noChangeAspect="1"/>
          </p:cNvPicPr>
          <p:nvPr/>
        </p:nvPicPr>
        <p:blipFill>
          <a:blip r:embed="rId3"/>
          <a:stretch>
            <a:fillRect/>
          </a:stretch>
        </p:blipFill>
        <p:spPr>
          <a:xfrm>
            <a:off x="1649587" y="2471861"/>
            <a:ext cx="5328948" cy="3259983"/>
          </a:xfrm>
          <a:prstGeom prst="rect">
            <a:avLst/>
          </a:prstGeom>
        </p:spPr>
      </p:pic>
    </p:spTree>
    <p:extLst>
      <p:ext uri="{BB962C8B-B14F-4D97-AF65-F5344CB8AC3E}">
        <p14:creationId xmlns:p14="http://schemas.microsoft.com/office/powerpoint/2010/main" val="570465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
        <p:nvSpPr>
          <p:cNvPr id="3" name="Content Placeholder 2"/>
          <p:cNvSpPr>
            <a:spLocks noGrp="1"/>
          </p:cNvSpPr>
          <p:nvPr>
            <p:ph idx="1"/>
          </p:nvPr>
        </p:nvSpPr>
        <p:spPr>
          <a:xfrm>
            <a:off x="768096" y="1636295"/>
            <a:ext cx="7290055" cy="4023360"/>
          </a:xfrm>
        </p:spPr>
        <p:txBody>
          <a:bodyPr/>
          <a:lstStyle/>
          <a:p>
            <a:r>
              <a:rPr lang="en-CA" dirty="0" smtClean="0"/>
              <a:t>Step 5: Income</a:t>
            </a:r>
          </a:p>
          <a:p>
            <a:endParaRPr lang="en-CA" dirty="0"/>
          </a:p>
        </p:txBody>
      </p:sp>
      <p:pic>
        <p:nvPicPr>
          <p:cNvPr id="6" name="Content Placeholder 4"/>
          <p:cNvPicPr>
            <a:picLocks noChangeAspect="1"/>
          </p:cNvPicPr>
          <p:nvPr/>
        </p:nvPicPr>
        <p:blipFill>
          <a:blip r:embed="rId3"/>
          <a:stretch>
            <a:fillRect/>
          </a:stretch>
        </p:blipFill>
        <p:spPr>
          <a:xfrm>
            <a:off x="1270499" y="2714006"/>
            <a:ext cx="5080425" cy="3167348"/>
          </a:xfrm>
          <a:prstGeom prst="rect">
            <a:avLst/>
          </a:prstGeom>
        </p:spPr>
      </p:pic>
    </p:spTree>
    <p:extLst>
      <p:ext uri="{BB962C8B-B14F-4D97-AF65-F5344CB8AC3E}">
        <p14:creationId xmlns:p14="http://schemas.microsoft.com/office/powerpoint/2010/main" val="273031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
        <p:nvSpPr>
          <p:cNvPr id="3" name="Content Placeholder 2"/>
          <p:cNvSpPr>
            <a:spLocks noGrp="1"/>
          </p:cNvSpPr>
          <p:nvPr>
            <p:ph idx="1"/>
          </p:nvPr>
        </p:nvSpPr>
        <p:spPr>
          <a:xfrm>
            <a:off x="768095" y="1637307"/>
            <a:ext cx="7290055" cy="4023360"/>
          </a:xfrm>
        </p:spPr>
        <p:txBody>
          <a:bodyPr/>
          <a:lstStyle/>
          <a:p>
            <a:r>
              <a:rPr lang="en-CA" dirty="0" smtClean="0"/>
              <a:t>Step 6: Expenses</a:t>
            </a:r>
          </a:p>
          <a:p>
            <a:endParaRPr lang="en-CA" dirty="0"/>
          </a:p>
        </p:txBody>
      </p:sp>
      <p:pic>
        <p:nvPicPr>
          <p:cNvPr id="5" name="Picture 4"/>
          <p:cNvPicPr>
            <a:picLocks noChangeAspect="1"/>
          </p:cNvPicPr>
          <p:nvPr/>
        </p:nvPicPr>
        <p:blipFill>
          <a:blip r:embed="rId3"/>
          <a:stretch>
            <a:fillRect/>
          </a:stretch>
        </p:blipFill>
        <p:spPr>
          <a:xfrm>
            <a:off x="1372375" y="2207724"/>
            <a:ext cx="6279709" cy="3692563"/>
          </a:xfrm>
          <a:prstGeom prst="rect">
            <a:avLst/>
          </a:prstGeom>
        </p:spPr>
      </p:pic>
    </p:spTree>
    <p:extLst>
      <p:ext uri="{BB962C8B-B14F-4D97-AF65-F5344CB8AC3E}">
        <p14:creationId xmlns:p14="http://schemas.microsoft.com/office/powerpoint/2010/main" val="1186082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3" name="Content Placeholder 2"/>
          <p:cNvSpPr>
            <a:spLocks noGrp="1"/>
          </p:cNvSpPr>
          <p:nvPr>
            <p:ph idx="1"/>
          </p:nvPr>
        </p:nvSpPr>
        <p:spPr/>
        <p:txBody>
          <a:bodyPr/>
          <a:lstStyle/>
          <a:p>
            <a:r>
              <a:rPr lang="en-CA" dirty="0" smtClean="0"/>
              <a:t>The remaining sections are not used in the needs assessment calculation but are used as part of a </a:t>
            </a:r>
            <a:r>
              <a:rPr lang="en-CA" b="1" dirty="0" smtClean="0">
                <a:solidFill>
                  <a:srgbClr val="FF0000"/>
                </a:solidFill>
              </a:rPr>
              <a:t>holistic</a:t>
            </a:r>
            <a:r>
              <a:rPr lang="en-CA" dirty="0" smtClean="0"/>
              <a:t> approach by the award committees.</a:t>
            </a:r>
          </a:p>
          <a:p>
            <a:endParaRPr lang="en-CA" dirty="0" smtClean="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
        <p:nvSpPr>
          <p:cNvPr id="5" name="TextBox 4"/>
          <p:cNvSpPr txBox="1"/>
          <p:nvPr/>
        </p:nvSpPr>
        <p:spPr>
          <a:xfrm>
            <a:off x="1859973" y="4021282"/>
            <a:ext cx="6286406" cy="141577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CA" dirty="0"/>
              <a:t>Holistic /</a:t>
            </a:r>
            <a:r>
              <a:rPr lang="en-CA" dirty="0" err="1"/>
              <a:t>həʊˈlɪstɪk</a:t>
            </a:r>
            <a:r>
              <a:rPr lang="en-CA" dirty="0"/>
              <a:t>/</a:t>
            </a:r>
          </a:p>
          <a:p>
            <a:r>
              <a:rPr lang="en-CA" dirty="0"/>
              <a:t>thinking about the whole of something, and not just dealing with particular aspects</a:t>
            </a:r>
          </a:p>
          <a:p>
            <a:pPr algn="r"/>
            <a:r>
              <a:rPr lang="en-CA" sz="1400" dirty="0"/>
              <a:t>https://www.macmillandictionary.com/dictionary/british/holistic</a:t>
            </a:r>
          </a:p>
          <a:p>
            <a:endParaRPr lang="en-CA" dirty="0"/>
          </a:p>
        </p:txBody>
      </p:sp>
    </p:spTree>
    <p:extLst>
      <p:ext uri="{BB962C8B-B14F-4D97-AF65-F5344CB8AC3E}">
        <p14:creationId xmlns:p14="http://schemas.microsoft.com/office/powerpoint/2010/main" val="38849744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pic>
        <p:nvPicPr>
          <p:cNvPr id="5" name="Picture 4"/>
          <p:cNvPicPr>
            <a:picLocks noChangeAspect="1"/>
          </p:cNvPicPr>
          <p:nvPr/>
        </p:nvPicPr>
        <p:blipFill>
          <a:blip r:embed="rId3"/>
          <a:stretch>
            <a:fillRect/>
          </a:stretch>
        </p:blipFill>
        <p:spPr>
          <a:xfrm>
            <a:off x="2782956" y="1937083"/>
            <a:ext cx="5565995" cy="4237287"/>
          </a:xfrm>
          <a:prstGeom prst="rect">
            <a:avLst/>
          </a:prstGeom>
        </p:spPr>
      </p:pic>
      <p:sp>
        <p:nvSpPr>
          <p:cNvPr id="3" name="Content Placeholder 2"/>
          <p:cNvSpPr>
            <a:spLocks noGrp="1"/>
          </p:cNvSpPr>
          <p:nvPr>
            <p:ph idx="1"/>
          </p:nvPr>
        </p:nvSpPr>
        <p:spPr>
          <a:xfrm>
            <a:off x="768095" y="1683027"/>
            <a:ext cx="7290055" cy="4023360"/>
          </a:xfrm>
        </p:spPr>
        <p:txBody>
          <a:bodyPr/>
          <a:lstStyle/>
          <a:p>
            <a:r>
              <a:rPr lang="en-CA" dirty="0" smtClean="0"/>
              <a:t>Section 7a: Parental income (if student is single, no children)</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24484843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3" name="Content Placeholder 2"/>
          <p:cNvSpPr>
            <a:spLocks noGrp="1"/>
          </p:cNvSpPr>
          <p:nvPr>
            <p:ph idx="1"/>
          </p:nvPr>
        </p:nvSpPr>
        <p:spPr>
          <a:xfrm>
            <a:off x="768096" y="1648327"/>
            <a:ext cx="7290055" cy="4023360"/>
          </a:xfrm>
        </p:spPr>
        <p:txBody>
          <a:bodyPr/>
          <a:lstStyle/>
          <a:p>
            <a:r>
              <a:rPr lang="en-CA" dirty="0" smtClean="0"/>
              <a:t>Section 7b: Married individuals (if student is married)</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5" name="Picture 4"/>
          <p:cNvPicPr>
            <a:picLocks noChangeAspect="1"/>
          </p:cNvPicPr>
          <p:nvPr/>
        </p:nvPicPr>
        <p:blipFill>
          <a:blip r:embed="rId3"/>
          <a:stretch>
            <a:fillRect/>
          </a:stretch>
        </p:blipFill>
        <p:spPr>
          <a:xfrm>
            <a:off x="1419225" y="2158997"/>
            <a:ext cx="6305550" cy="3438525"/>
          </a:xfrm>
          <a:prstGeom prst="rect">
            <a:avLst/>
          </a:prstGeom>
        </p:spPr>
      </p:pic>
    </p:spTree>
    <p:extLst>
      <p:ext uri="{BB962C8B-B14F-4D97-AF65-F5344CB8AC3E}">
        <p14:creationId xmlns:p14="http://schemas.microsoft.com/office/powerpoint/2010/main" val="3829920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Concordia University</a:t>
            </a:r>
            <a:br>
              <a:rPr lang="en-US" dirty="0" smtClean="0"/>
            </a:br>
            <a:r>
              <a:rPr lang="en-US" sz="2400" dirty="0" smtClean="0"/>
              <a:t>Montréal, Qc</a:t>
            </a:r>
            <a:endParaRPr lang="en-US" sz="2400" dirty="0"/>
          </a:p>
        </p:txBody>
      </p:sp>
      <p:sp>
        <p:nvSpPr>
          <p:cNvPr id="4" name="Text Placeholder 3"/>
          <p:cNvSpPr>
            <a:spLocks noGrp="1"/>
          </p:cNvSpPr>
          <p:nvPr>
            <p:ph type="body" sz="half" idx="2"/>
          </p:nvPr>
        </p:nvSpPr>
        <p:spPr>
          <a:xfrm>
            <a:off x="6419850" y="4740748"/>
            <a:ext cx="2636368" cy="1842350"/>
          </a:xfrm>
        </p:spPr>
        <p:txBody>
          <a:bodyPr>
            <a:normAutofit fontScale="92500" lnSpcReduction="10000"/>
          </a:bodyPr>
          <a:lstStyle/>
          <a:p>
            <a:r>
              <a:rPr lang="en-US" dirty="0" smtClean="0"/>
              <a:t>Enrolment Count* : 47 752</a:t>
            </a:r>
          </a:p>
          <a:p>
            <a:pPr marL="285750" indent="-285750">
              <a:buFont typeface="Arial" panose="020B0604020202020204" pitchFamily="34" charset="0"/>
              <a:buChar char="•"/>
            </a:pPr>
            <a:r>
              <a:rPr lang="en-US" sz="1400" dirty="0" smtClean="0"/>
              <a:t>Undergraduate:	35 486</a:t>
            </a:r>
          </a:p>
          <a:p>
            <a:pPr marL="285750" indent="-285750">
              <a:buFont typeface="Arial" panose="020B0604020202020204" pitchFamily="34" charset="0"/>
              <a:buChar char="•"/>
            </a:pPr>
            <a:r>
              <a:rPr lang="en-US" sz="1400" dirty="0" smtClean="0"/>
              <a:t>Graduate: 	8 571</a:t>
            </a:r>
          </a:p>
          <a:p>
            <a:pPr marL="285750" indent="-285750">
              <a:buFont typeface="Arial" panose="020B0604020202020204" pitchFamily="34" charset="0"/>
              <a:buChar char="•"/>
            </a:pPr>
            <a:r>
              <a:rPr lang="en-US" sz="1400" dirty="0" smtClean="0"/>
              <a:t>Continuing Education: 	2 696</a:t>
            </a:r>
          </a:p>
          <a:p>
            <a:r>
              <a:rPr lang="en-US" dirty="0" smtClean="0"/>
              <a:t>UFTE* : 28 757</a:t>
            </a:r>
          </a:p>
          <a:p>
            <a:r>
              <a:rPr lang="en-US" dirty="0" smtClean="0"/>
              <a:t>Faculty &amp; Staff : 6051</a:t>
            </a:r>
          </a:p>
          <a:p>
            <a:r>
              <a:rPr lang="en-US" dirty="0" smtClean="0"/>
              <a:t>Two Campuses</a:t>
            </a:r>
          </a:p>
          <a:p>
            <a:pPr algn="r"/>
            <a:r>
              <a:rPr lang="en-US" sz="1100" dirty="0" smtClean="0"/>
              <a:t>*2016-2017 numbers</a:t>
            </a:r>
            <a:endParaRPr lang="en-US" dirty="0"/>
          </a:p>
        </p:txBody>
      </p:sp>
      <p:sp>
        <p:nvSpPr>
          <p:cNvPr id="3" name="Footer Placeholder 2"/>
          <p:cNvSpPr>
            <a:spLocks noGrp="1"/>
          </p:cNvSpPr>
          <p:nvPr>
            <p:ph type="ftr" sz="quarter" idx="11"/>
          </p:nvPr>
        </p:nvSpPr>
        <p:spPr/>
        <p:txBody>
          <a:bodyPr/>
          <a:lstStyle/>
          <a:p>
            <a:r>
              <a:rPr lang="en-US" dirty="0"/>
              <a:t>Canada Alliance   5-7 November 2017</a:t>
            </a:r>
          </a:p>
        </p:txBody>
      </p:sp>
      <p:pic>
        <p:nvPicPr>
          <p:cNvPr id="17" name="Picture Placeholder 16"/>
          <p:cNvPicPr preferRelativeResize="0">
            <a:picLocks noGrp="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7315" y="-1295232"/>
            <a:ext cx="9139844" cy="6093229"/>
          </a:xfrm>
        </p:spPr>
      </p:pic>
      <p:sp>
        <p:nvSpPr>
          <p:cNvPr id="18" name="TextBox 17"/>
          <p:cNvSpPr txBox="1"/>
          <p:nvPr/>
        </p:nvSpPr>
        <p:spPr>
          <a:xfrm>
            <a:off x="6736563" y="4474832"/>
            <a:ext cx="2410596" cy="323165"/>
          </a:xfrm>
          <a:prstGeom prst="rect">
            <a:avLst/>
          </a:prstGeom>
          <a:noFill/>
        </p:spPr>
        <p:txBody>
          <a:bodyPr wrap="none" rtlCol="0">
            <a:spAutoFit/>
          </a:bodyPr>
          <a:lstStyle/>
          <a:p>
            <a:r>
              <a:rPr lang="fr-CA" sz="1500" dirty="0" smtClean="0">
                <a:solidFill>
                  <a:schemeClr val="bg1"/>
                </a:solidFill>
              </a:rPr>
              <a:t>Sir George Williams Campus</a:t>
            </a:r>
            <a:endParaRPr lang="en-CA" sz="1500" dirty="0">
              <a:solidFill>
                <a:schemeClr val="bg1"/>
              </a:solidFill>
            </a:endParaRPr>
          </a:p>
        </p:txBody>
      </p:sp>
    </p:spTree>
    <p:extLst>
      <p:ext uri="{BB962C8B-B14F-4D97-AF65-F5344CB8AC3E}">
        <p14:creationId xmlns:p14="http://schemas.microsoft.com/office/powerpoint/2010/main" val="2573607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3" name="Content Placeholder 2"/>
          <p:cNvSpPr>
            <a:spLocks noGrp="1"/>
          </p:cNvSpPr>
          <p:nvPr>
            <p:ph idx="1"/>
          </p:nvPr>
        </p:nvSpPr>
        <p:spPr>
          <a:xfrm>
            <a:off x="768096" y="1672389"/>
            <a:ext cx="7290055" cy="4023360"/>
          </a:xfrm>
        </p:spPr>
        <p:txBody>
          <a:bodyPr/>
          <a:lstStyle/>
          <a:p>
            <a:r>
              <a:rPr lang="en-CA" dirty="0" smtClean="0"/>
              <a:t>Section 8: Declaration and agreement</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5" name="Picture 4"/>
          <p:cNvPicPr>
            <a:picLocks noChangeAspect="1"/>
          </p:cNvPicPr>
          <p:nvPr/>
        </p:nvPicPr>
        <p:blipFill>
          <a:blip r:embed="rId3"/>
          <a:stretch>
            <a:fillRect/>
          </a:stretch>
        </p:blipFill>
        <p:spPr>
          <a:xfrm>
            <a:off x="1975123" y="1997242"/>
            <a:ext cx="5243824" cy="4454068"/>
          </a:xfrm>
          <a:prstGeom prst="rect">
            <a:avLst/>
          </a:prstGeom>
        </p:spPr>
      </p:pic>
    </p:spTree>
    <p:extLst>
      <p:ext uri="{BB962C8B-B14F-4D97-AF65-F5344CB8AC3E}">
        <p14:creationId xmlns:p14="http://schemas.microsoft.com/office/powerpoint/2010/main" val="5738699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3" name="Content Placeholder 2"/>
          <p:cNvSpPr>
            <a:spLocks noGrp="1"/>
          </p:cNvSpPr>
          <p:nvPr>
            <p:ph idx="1"/>
          </p:nvPr>
        </p:nvSpPr>
        <p:spPr>
          <a:xfrm>
            <a:off x="768096" y="1660358"/>
            <a:ext cx="7290055" cy="4023360"/>
          </a:xfrm>
        </p:spPr>
        <p:txBody>
          <a:bodyPr/>
          <a:lstStyle/>
          <a:p>
            <a:r>
              <a:rPr lang="en-CA" dirty="0" smtClean="0"/>
              <a:t>Section 9: After need declaration</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5" name="Picture 4"/>
          <p:cNvPicPr>
            <a:picLocks noChangeAspect="1"/>
          </p:cNvPicPr>
          <p:nvPr/>
        </p:nvPicPr>
        <p:blipFill>
          <a:blip r:embed="rId3"/>
          <a:stretch>
            <a:fillRect/>
          </a:stretch>
        </p:blipFill>
        <p:spPr>
          <a:xfrm>
            <a:off x="519112" y="3024187"/>
            <a:ext cx="8105775" cy="809625"/>
          </a:xfrm>
          <a:prstGeom prst="rect">
            <a:avLst/>
          </a:prstGeom>
        </p:spPr>
      </p:pic>
    </p:spTree>
    <p:extLst>
      <p:ext uri="{BB962C8B-B14F-4D97-AF65-F5344CB8AC3E}">
        <p14:creationId xmlns:p14="http://schemas.microsoft.com/office/powerpoint/2010/main" val="2426272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Application</a:t>
            </a:r>
            <a:endParaRPr lang="en-CA" dirty="0"/>
          </a:p>
        </p:txBody>
      </p:sp>
      <p:sp>
        <p:nvSpPr>
          <p:cNvPr id="3" name="Content Placeholder 2"/>
          <p:cNvSpPr>
            <a:spLocks noGrp="1"/>
          </p:cNvSpPr>
          <p:nvPr>
            <p:ph idx="1"/>
          </p:nvPr>
        </p:nvSpPr>
        <p:spPr>
          <a:xfrm>
            <a:off x="768096" y="1716864"/>
            <a:ext cx="7290055" cy="547365"/>
          </a:xfrm>
        </p:spPr>
        <p:txBody>
          <a:bodyPr/>
          <a:lstStyle/>
          <a:p>
            <a:r>
              <a:rPr lang="en-CA" dirty="0" smtClean="0"/>
              <a:t>Section 10: Award application selection</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5" name="Picture 4"/>
          <p:cNvPicPr>
            <a:picLocks noChangeAspect="1"/>
          </p:cNvPicPr>
          <p:nvPr/>
        </p:nvPicPr>
        <p:blipFill>
          <a:blip r:embed="rId3"/>
          <a:stretch>
            <a:fillRect/>
          </a:stretch>
        </p:blipFill>
        <p:spPr>
          <a:xfrm>
            <a:off x="1513114" y="2815312"/>
            <a:ext cx="5943600" cy="1104900"/>
          </a:xfrm>
          <a:prstGeom prst="rect">
            <a:avLst/>
          </a:prstGeom>
        </p:spPr>
      </p:pic>
      <p:sp>
        <p:nvSpPr>
          <p:cNvPr id="6" name="TextBox 5"/>
          <p:cNvSpPr txBox="1"/>
          <p:nvPr/>
        </p:nvSpPr>
        <p:spPr>
          <a:xfrm>
            <a:off x="768096" y="4920342"/>
            <a:ext cx="6139543" cy="923330"/>
          </a:xfrm>
          <a:prstGeom prst="rect">
            <a:avLst/>
          </a:prstGeom>
          <a:noFill/>
        </p:spPr>
        <p:txBody>
          <a:bodyPr wrap="square" rtlCol="0">
            <a:spAutoFit/>
          </a:bodyPr>
          <a:lstStyle/>
          <a:p>
            <a:r>
              <a:rPr lang="en-CA" dirty="0" smtClean="0"/>
              <a:t>Award applications covered in session 34576 from Alliance ‘15</a:t>
            </a:r>
            <a:endParaRPr lang="en-CA" dirty="0" smtClean="0">
              <a:hlinkClick r:id="rId4"/>
            </a:endParaRPr>
          </a:p>
          <a:p>
            <a:r>
              <a:rPr lang="en-CA" dirty="0" smtClean="0">
                <a:hlinkClick r:id="rId4"/>
              </a:rPr>
              <a:t>https</a:t>
            </a:r>
            <a:r>
              <a:rPr lang="en-CA" dirty="0">
                <a:hlinkClick r:id="rId4"/>
              </a:rPr>
              <a:t>://</a:t>
            </a:r>
            <a:r>
              <a:rPr lang="en-CA" dirty="0" smtClean="0">
                <a:hlinkClick r:id="rId4"/>
              </a:rPr>
              <a:t>www.heug.org/p/do/sd/topic=933&amp;sid=18698</a:t>
            </a:r>
            <a:endParaRPr lang="en-CA" dirty="0" smtClean="0"/>
          </a:p>
          <a:p>
            <a:endParaRPr lang="en-CA" dirty="0"/>
          </a:p>
        </p:txBody>
      </p:sp>
    </p:spTree>
    <p:extLst>
      <p:ext uri="{BB962C8B-B14F-4D97-AF65-F5344CB8AC3E}">
        <p14:creationId xmlns:p14="http://schemas.microsoft.com/office/powerpoint/2010/main" val="2783884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Whoa! Another restaurant?</a:t>
            </a:r>
            <a:endParaRPr lang="en-CA" dirty="0"/>
          </a:p>
        </p:txBody>
      </p:sp>
      <p:pic>
        <p:nvPicPr>
          <p:cNvPr id="6" name="Picture Placeholder 5"/>
          <p:cNvPicPr>
            <a:picLocks noGrp="1" noChangeAspect="1"/>
          </p:cNvPicPr>
          <p:nvPr>
            <p:ph type="pic" idx="1"/>
          </p:nvPr>
        </p:nvPicPr>
        <p:blipFill>
          <a:blip r:embed="rId2"/>
          <a:srcRect t="8201" b="8201"/>
          <a:stretch>
            <a:fillRect/>
          </a:stretch>
        </p:blipFill>
        <p:spPr>
          <a:prstGeom prst="rect">
            <a:avLst/>
          </a:prstGeom>
        </p:spPr>
      </p:pic>
      <p:sp>
        <p:nvSpPr>
          <p:cNvPr id="4" name="Text Placeholder 3"/>
          <p:cNvSpPr>
            <a:spLocks noGrp="1"/>
          </p:cNvSpPr>
          <p:nvPr>
            <p:ph type="body" sz="half" idx="2"/>
          </p:nvPr>
        </p:nvSpPr>
        <p:spPr/>
        <p:txBody>
          <a:bodyPr/>
          <a:lstStyle/>
          <a:p>
            <a:r>
              <a:rPr lang="en-CA" dirty="0" smtClean="0"/>
              <a:t>This is a good one!</a:t>
            </a:r>
            <a:endParaRPr lang="en-CA" dirty="0"/>
          </a:p>
        </p:txBody>
      </p:sp>
      <p:sp>
        <p:nvSpPr>
          <p:cNvPr id="5" name="Footer Placeholder 4"/>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25863532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a:t>
            </a:r>
            <a:r>
              <a:rPr lang="en-US" dirty="0" smtClean="0"/>
              <a:t>4: the administrator</a:t>
            </a:r>
            <a:endParaRPr lang="en-US" dirty="0"/>
          </a:p>
        </p:txBody>
      </p:sp>
      <p:sp>
        <p:nvSpPr>
          <p:cNvPr id="3" name="Subtitle 2"/>
          <p:cNvSpPr>
            <a:spLocks noGrp="1"/>
          </p:cNvSpPr>
          <p:nvPr>
            <p:ph type="subTitle" idx="1"/>
          </p:nvPr>
        </p:nvSpPr>
        <p:spPr/>
        <p:txBody>
          <a:bodyPr/>
          <a:lstStyle/>
          <a:p>
            <a:r>
              <a:rPr lang="en-US" dirty="0" smtClean="0"/>
              <a:t>How do we work with the collected information?</a:t>
            </a:r>
            <a:endParaRPr lang="en-US" dirty="0"/>
          </a:p>
        </p:txBody>
      </p:sp>
      <p:sp>
        <p:nvSpPr>
          <p:cNvPr id="4" name="Footer Placeholder 3"/>
          <p:cNvSpPr>
            <a:spLocks noGrp="1"/>
          </p:cNvSpPr>
          <p:nvPr>
            <p:ph type="ftr" sz="quarter" idx="11"/>
          </p:nvPr>
        </p:nvSpPr>
        <p:spPr/>
        <p:txBody>
          <a:bodyPr/>
          <a:lstStyle/>
          <a:p>
            <a:r>
              <a:rPr lang="en-US" dirty="0"/>
              <a:t>Canada Alliance   5-7 November 2017</a:t>
            </a:r>
          </a:p>
        </p:txBody>
      </p:sp>
    </p:spTree>
    <p:extLst>
      <p:ext uri="{BB962C8B-B14F-4D97-AF65-F5344CB8AC3E}">
        <p14:creationId xmlns:p14="http://schemas.microsoft.com/office/powerpoint/2010/main" val="22025495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err="1" smtClean="0"/>
              <a:t>Adminstrator</a:t>
            </a:r>
            <a:endParaRPr lang="en-CA" dirty="0"/>
          </a:p>
        </p:txBody>
      </p:sp>
      <p:sp>
        <p:nvSpPr>
          <p:cNvPr id="3" name="Content Placeholder 2"/>
          <p:cNvSpPr>
            <a:spLocks noGrp="1"/>
          </p:cNvSpPr>
          <p:nvPr>
            <p:ph idx="1"/>
          </p:nvPr>
        </p:nvSpPr>
        <p:spPr/>
        <p:txBody>
          <a:bodyPr/>
          <a:lstStyle/>
          <a:p>
            <a:r>
              <a:rPr lang="en-CA" dirty="0" smtClean="0"/>
              <a:t>Application Summary</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5" name="Picture 4"/>
          <p:cNvPicPr>
            <a:picLocks noChangeAspect="1"/>
          </p:cNvPicPr>
          <p:nvPr/>
        </p:nvPicPr>
        <p:blipFill>
          <a:blip r:embed="rId3"/>
          <a:stretch>
            <a:fillRect/>
          </a:stretch>
        </p:blipFill>
        <p:spPr>
          <a:xfrm>
            <a:off x="3515710" y="2313616"/>
            <a:ext cx="3780440" cy="3991933"/>
          </a:xfrm>
          <a:prstGeom prst="rect">
            <a:avLst/>
          </a:prstGeom>
        </p:spPr>
      </p:pic>
    </p:spTree>
    <p:extLst>
      <p:ext uri="{BB962C8B-B14F-4D97-AF65-F5344CB8AC3E}">
        <p14:creationId xmlns:p14="http://schemas.microsoft.com/office/powerpoint/2010/main" val="1823942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a:xfrm>
            <a:off x="768097" y="2286000"/>
            <a:ext cx="2520536" cy="4023360"/>
          </a:xfrm>
        </p:spPr>
        <p:txBody>
          <a:bodyPr/>
          <a:lstStyle/>
          <a:p>
            <a:r>
              <a:rPr lang="en-CA" dirty="0" smtClean="0"/>
              <a:t>Can see the entire application both Government Aid Declaration and the Need Summary</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6" name="Picture 5"/>
          <p:cNvPicPr>
            <a:picLocks noChangeAspect="1"/>
          </p:cNvPicPr>
          <p:nvPr/>
        </p:nvPicPr>
        <p:blipFill>
          <a:blip r:embed="rId3"/>
          <a:stretch>
            <a:fillRect/>
          </a:stretch>
        </p:blipFill>
        <p:spPr>
          <a:xfrm>
            <a:off x="4106779" y="1828610"/>
            <a:ext cx="3142902" cy="3147450"/>
          </a:xfrm>
          <a:prstGeom prst="rect">
            <a:avLst/>
          </a:prstGeom>
        </p:spPr>
      </p:pic>
      <p:pic>
        <p:nvPicPr>
          <p:cNvPr id="5" name="Picture 4"/>
          <p:cNvPicPr>
            <a:picLocks noChangeAspect="1"/>
          </p:cNvPicPr>
          <p:nvPr/>
        </p:nvPicPr>
        <p:blipFill>
          <a:blip r:embed="rId4"/>
          <a:stretch>
            <a:fillRect/>
          </a:stretch>
        </p:blipFill>
        <p:spPr>
          <a:xfrm>
            <a:off x="6256420" y="248202"/>
            <a:ext cx="2335104" cy="6061158"/>
          </a:xfrm>
          <a:prstGeom prst="rect">
            <a:avLst/>
          </a:prstGeom>
        </p:spPr>
      </p:pic>
    </p:spTree>
    <p:extLst>
      <p:ext uri="{BB962C8B-B14F-4D97-AF65-F5344CB8AC3E}">
        <p14:creationId xmlns:p14="http://schemas.microsoft.com/office/powerpoint/2010/main" val="1421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p:txBody>
          <a:bodyPr/>
          <a:lstStyle/>
          <a:p>
            <a:r>
              <a:rPr lang="en-CA" dirty="0" smtClean="0"/>
              <a:t>Government Aid Summary</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5" name="Picture 4"/>
          <p:cNvPicPr>
            <a:picLocks noChangeAspect="1"/>
          </p:cNvPicPr>
          <p:nvPr/>
        </p:nvPicPr>
        <p:blipFill>
          <a:blip r:embed="rId3"/>
          <a:stretch>
            <a:fillRect/>
          </a:stretch>
        </p:blipFill>
        <p:spPr>
          <a:xfrm>
            <a:off x="5825396" y="3552843"/>
            <a:ext cx="2314575" cy="1819275"/>
          </a:xfrm>
          <a:prstGeom prst="rect">
            <a:avLst/>
          </a:prstGeom>
        </p:spPr>
      </p:pic>
      <p:pic>
        <p:nvPicPr>
          <p:cNvPr id="6" name="Picture 5"/>
          <p:cNvPicPr>
            <a:picLocks noChangeAspect="1"/>
          </p:cNvPicPr>
          <p:nvPr/>
        </p:nvPicPr>
        <p:blipFill>
          <a:blip r:embed="rId4"/>
          <a:stretch>
            <a:fillRect/>
          </a:stretch>
        </p:blipFill>
        <p:spPr>
          <a:xfrm>
            <a:off x="931736" y="3571893"/>
            <a:ext cx="2324100" cy="1800225"/>
          </a:xfrm>
          <a:prstGeom prst="rect">
            <a:avLst/>
          </a:prstGeom>
        </p:spPr>
      </p:pic>
      <p:pic>
        <p:nvPicPr>
          <p:cNvPr id="7" name="Picture 6"/>
          <p:cNvPicPr>
            <a:picLocks noChangeAspect="1"/>
          </p:cNvPicPr>
          <p:nvPr/>
        </p:nvPicPr>
        <p:blipFill>
          <a:blip r:embed="rId5"/>
          <a:stretch>
            <a:fillRect/>
          </a:stretch>
        </p:blipFill>
        <p:spPr>
          <a:xfrm>
            <a:off x="3419476" y="3590943"/>
            <a:ext cx="2305050" cy="1781175"/>
          </a:xfrm>
          <a:prstGeom prst="rect">
            <a:avLst/>
          </a:prstGeom>
        </p:spPr>
      </p:pic>
      <p:sp>
        <p:nvSpPr>
          <p:cNvPr id="8" name="TextBox 7"/>
          <p:cNvSpPr txBox="1"/>
          <p:nvPr/>
        </p:nvSpPr>
        <p:spPr>
          <a:xfrm>
            <a:off x="1054101" y="2906512"/>
            <a:ext cx="1765300" cy="646331"/>
          </a:xfrm>
          <a:prstGeom prst="rect">
            <a:avLst/>
          </a:prstGeom>
          <a:noFill/>
        </p:spPr>
        <p:txBody>
          <a:bodyPr wrap="square" rtlCol="0">
            <a:spAutoFit/>
          </a:bodyPr>
          <a:lstStyle/>
          <a:p>
            <a:r>
              <a:rPr lang="en-CA" dirty="0" smtClean="0"/>
              <a:t>Applied for Aid and Verified</a:t>
            </a:r>
            <a:endParaRPr lang="en-CA" dirty="0"/>
          </a:p>
        </p:txBody>
      </p:sp>
      <p:sp>
        <p:nvSpPr>
          <p:cNvPr id="9" name="TextBox 8"/>
          <p:cNvSpPr txBox="1"/>
          <p:nvPr/>
        </p:nvSpPr>
        <p:spPr>
          <a:xfrm>
            <a:off x="3770440" y="2906511"/>
            <a:ext cx="1668336" cy="646331"/>
          </a:xfrm>
          <a:prstGeom prst="rect">
            <a:avLst/>
          </a:prstGeom>
          <a:noFill/>
        </p:spPr>
        <p:txBody>
          <a:bodyPr wrap="square" rtlCol="0">
            <a:spAutoFit/>
          </a:bodyPr>
          <a:lstStyle/>
          <a:p>
            <a:r>
              <a:rPr lang="en-CA" dirty="0" smtClean="0"/>
              <a:t>Applied for Aid and Refused</a:t>
            </a:r>
            <a:endParaRPr lang="en-CA" dirty="0"/>
          </a:p>
        </p:txBody>
      </p:sp>
      <p:sp>
        <p:nvSpPr>
          <p:cNvPr id="10" name="TextBox 9"/>
          <p:cNvSpPr txBox="1"/>
          <p:nvPr/>
        </p:nvSpPr>
        <p:spPr>
          <a:xfrm>
            <a:off x="6163533" y="2906510"/>
            <a:ext cx="1638300" cy="646331"/>
          </a:xfrm>
          <a:prstGeom prst="rect">
            <a:avLst/>
          </a:prstGeom>
          <a:noFill/>
        </p:spPr>
        <p:txBody>
          <a:bodyPr wrap="square" rtlCol="0">
            <a:spAutoFit/>
          </a:bodyPr>
          <a:lstStyle/>
          <a:p>
            <a:r>
              <a:rPr lang="en-CA" dirty="0" smtClean="0"/>
              <a:t>Did not apply for Aid</a:t>
            </a:r>
            <a:endParaRPr lang="en-CA" dirty="0"/>
          </a:p>
        </p:txBody>
      </p:sp>
      <p:sp>
        <p:nvSpPr>
          <p:cNvPr id="11" name="TextBox 10"/>
          <p:cNvSpPr txBox="1"/>
          <p:nvPr/>
        </p:nvSpPr>
        <p:spPr>
          <a:xfrm>
            <a:off x="842830" y="5177813"/>
            <a:ext cx="1976571" cy="646331"/>
          </a:xfrm>
          <a:prstGeom prst="rect">
            <a:avLst/>
          </a:prstGeom>
          <a:noFill/>
        </p:spPr>
        <p:txBody>
          <a:bodyPr wrap="square" rtlCol="0">
            <a:spAutoFit/>
          </a:bodyPr>
          <a:lstStyle/>
          <a:p>
            <a:r>
              <a:rPr lang="en-CA" dirty="0" smtClean="0"/>
              <a:t>No need analysis required</a:t>
            </a:r>
            <a:endParaRPr lang="en-CA" dirty="0"/>
          </a:p>
        </p:txBody>
      </p:sp>
      <p:sp>
        <p:nvSpPr>
          <p:cNvPr id="12" name="TextBox 11"/>
          <p:cNvSpPr txBox="1"/>
          <p:nvPr/>
        </p:nvSpPr>
        <p:spPr>
          <a:xfrm>
            <a:off x="3770440" y="5388620"/>
            <a:ext cx="4030579" cy="369332"/>
          </a:xfrm>
          <a:prstGeom prst="rect">
            <a:avLst/>
          </a:prstGeom>
          <a:noFill/>
        </p:spPr>
        <p:txBody>
          <a:bodyPr wrap="square" rtlCol="0">
            <a:spAutoFit/>
          </a:bodyPr>
          <a:lstStyle/>
          <a:p>
            <a:r>
              <a:rPr lang="en-CA" dirty="0" smtClean="0"/>
              <a:t>Student must complete needs analysis </a:t>
            </a:r>
            <a:endParaRPr lang="en-CA" dirty="0"/>
          </a:p>
        </p:txBody>
      </p:sp>
      <p:sp>
        <p:nvSpPr>
          <p:cNvPr id="13" name="Rectangle 12"/>
          <p:cNvSpPr/>
          <p:nvPr/>
        </p:nvSpPr>
        <p:spPr>
          <a:xfrm>
            <a:off x="3255836" y="2755233"/>
            <a:ext cx="5142206" cy="323649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6154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p:txBody>
          <a:bodyPr/>
          <a:lstStyle/>
          <a:p>
            <a:r>
              <a:rPr lang="en-CA" dirty="0" smtClean="0"/>
              <a:t>Need Summary</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5" name="Picture 4"/>
          <p:cNvPicPr>
            <a:picLocks noChangeAspect="1"/>
          </p:cNvPicPr>
          <p:nvPr/>
        </p:nvPicPr>
        <p:blipFill>
          <a:blip r:embed="rId3"/>
          <a:stretch>
            <a:fillRect/>
          </a:stretch>
        </p:blipFill>
        <p:spPr>
          <a:xfrm>
            <a:off x="1888998" y="2687955"/>
            <a:ext cx="2524125" cy="3219450"/>
          </a:xfrm>
          <a:prstGeom prst="rect">
            <a:avLst/>
          </a:prstGeom>
        </p:spPr>
      </p:pic>
      <p:sp>
        <p:nvSpPr>
          <p:cNvPr id="6" name="Rectangle 5"/>
          <p:cNvSpPr/>
          <p:nvPr/>
        </p:nvSpPr>
        <p:spPr>
          <a:xfrm>
            <a:off x="2027583" y="3472070"/>
            <a:ext cx="2093843" cy="2650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014330" y="3829879"/>
            <a:ext cx="2120348" cy="278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014330" y="4145247"/>
            <a:ext cx="2120348" cy="280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2014330" y="4463298"/>
            <a:ext cx="2107096" cy="3648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020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0" grpId="0" animBg="1"/>
      <p:bldP spid="10" grpId="1"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p:txBody>
          <a:bodyPr/>
          <a:lstStyle/>
          <a:p>
            <a:r>
              <a:rPr lang="en-CA" dirty="0" smtClean="0"/>
              <a:t>Need Summary</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5" name="Picture 4"/>
          <p:cNvPicPr>
            <a:picLocks noChangeAspect="1"/>
          </p:cNvPicPr>
          <p:nvPr/>
        </p:nvPicPr>
        <p:blipFill>
          <a:blip r:embed="rId3"/>
          <a:stretch>
            <a:fillRect/>
          </a:stretch>
        </p:blipFill>
        <p:spPr>
          <a:xfrm>
            <a:off x="1888998" y="2687955"/>
            <a:ext cx="2524125" cy="3219450"/>
          </a:xfrm>
          <a:prstGeom prst="rect">
            <a:avLst/>
          </a:prstGeom>
        </p:spPr>
      </p:pic>
      <p:sp>
        <p:nvSpPr>
          <p:cNvPr id="6" name="Rounded Rectangle 5"/>
          <p:cNvSpPr/>
          <p:nvPr/>
        </p:nvSpPr>
        <p:spPr>
          <a:xfrm>
            <a:off x="2033753" y="4840014"/>
            <a:ext cx="2096814" cy="2995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05814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Campus Solutions 9.0 (Live January 2015)</a:t>
            </a:r>
            <a:br>
              <a:rPr lang="en-US" sz="2000" dirty="0" smtClean="0"/>
            </a:br>
            <a:r>
              <a:rPr lang="en-US" sz="2000" dirty="0" smtClean="0"/>
              <a:t/>
            </a:r>
            <a:br>
              <a:rPr lang="en-US" sz="2000" dirty="0" smtClean="0"/>
            </a:br>
            <a:r>
              <a:rPr lang="en-US" sz="2000" dirty="0" smtClean="0"/>
              <a:t>Campus Solutions 9.2 &amp; </a:t>
            </a:r>
            <a:r>
              <a:rPr lang="en-US" sz="2000" dirty="0" err="1" smtClean="0"/>
              <a:t>Peopletools</a:t>
            </a:r>
            <a:r>
              <a:rPr lang="en-US" sz="2000" dirty="0" smtClean="0"/>
              <a:t> 8.55</a:t>
            </a:r>
            <a:br>
              <a:rPr lang="en-US" sz="2000" dirty="0" smtClean="0"/>
            </a:br>
            <a:r>
              <a:rPr lang="en-US" sz="2000" i="1" dirty="0" smtClean="0"/>
              <a:t> (targeted go-live April 1st 2018)</a:t>
            </a:r>
            <a:r>
              <a:rPr lang="en-US" sz="2000" dirty="0" smtClean="0"/>
              <a:t/>
            </a:r>
            <a:br>
              <a:rPr lang="en-US" sz="2000" dirty="0" smtClean="0"/>
            </a:br>
            <a:endParaRPr lang="en-US" sz="2000" dirty="0"/>
          </a:p>
        </p:txBody>
      </p:sp>
      <p:sp>
        <p:nvSpPr>
          <p:cNvPr id="4" name="Text Placeholder 3"/>
          <p:cNvSpPr>
            <a:spLocks noGrp="1"/>
          </p:cNvSpPr>
          <p:nvPr>
            <p:ph type="body" sz="half" idx="2"/>
          </p:nvPr>
        </p:nvSpPr>
        <p:spPr/>
        <p:txBody>
          <a:bodyPr>
            <a:normAutofit/>
          </a:bodyPr>
          <a:lstStyle/>
          <a:p>
            <a:r>
              <a:rPr lang="en-US" sz="1400" dirty="0" smtClean="0"/>
              <a:t>Current Production Environment</a:t>
            </a:r>
          </a:p>
          <a:p>
            <a:pPr marL="285750" indent="-285750">
              <a:buFont typeface="Arial" panose="020B0604020202020204" pitchFamily="34" charset="0"/>
              <a:buChar char="•"/>
            </a:pPr>
            <a:r>
              <a:rPr lang="en-US" sz="1400" dirty="0" smtClean="0"/>
              <a:t>CS 9.0 Bundle 40</a:t>
            </a:r>
          </a:p>
          <a:p>
            <a:pPr marL="285750" indent="-285750">
              <a:buFont typeface="Arial" panose="020B0604020202020204" pitchFamily="34" charset="0"/>
              <a:buChar char="•"/>
            </a:pPr>
            <a:r>
              <a:rPr lang="en-US" sz="1400" dirty="0" smtClean="0"/>
              <a:t>PeopleTools 8.54.10</a:t>
            </a:r>
          </a:p>
          <a:p>
            <a:pPr marL="285750" indent="-285750">
              <a:buFont typeface="Arial" panose="020B0604020202020204" pitchFamily="34" charset="0"/>
              <a:buChar char="•"/>
            </a:pPr>
            <a:r>
              <a:rPr lang="en-US" sz="1400" dirty="0" smtClean="0"/>
              <a:t>Oracle RDBMS 12c</a:t>
            </a:r>
          </a:p>
          <a:p>
            <a:endParaRPr lang="en-US" dirty="0"/>
          </a:p>
        </p:txBody>
      </p:sp>
      <p:sp>
        <p:nvSpPr>
          <p:cNvPr id="3" name="Footer Placeholder 2"/>
          <p:cNvSpPr>
            <a:spLocks noGrp="1"/>
          </p:cNvSpPr>
          <p:nvPr>
            <p:ph type="ftr" sz="quarter" idx="11"/>
          </p:nvPr>
        </p:nvSpPr>
        <p:spPr/>
        <p:txBody>
          <a:bodyPr/>
          <a:lstStyle/>
          <a:p>
            <a:r>
              <a:rPr lang="en-US" dirty="0"/>
              <a:t>Canada Alliance   5-7 November 2017</a:t>
            </a:r>
          </a:p>
        </p:txBody>
      </p:sp>
      <p:sp>
        <p:nvSpPr>
          <p:cNvPr id="8" name="TextBox 7"/>
          <p:cNvSpPr txBox="1"/>
          <p:nvPr/>
        </p:nvSpPr>
        <p:spPr>
          <a:xfrm>
            <a:off x="7278874" y="4248834"/>
            <a:ext cx="1865126" cy="323165"/>
          </a:xfrm>
          <a:prstGeom prst="rect">
            <a:avLst/>
          </a:prstGeom>
          <a:noFill/>
        </p:spPr>
        <p:txBody>
          <a:bodyPr wrap="none" rtlCol="0">
            <a:spAutoFit/>
          </a:bodyPr>
          <a:lstStyle/>
          <a:p>
            <a:r>
              <a:rPr lang="fr-CA" sz="1500" dirty="0" smtClean="0">
                <a:solidFill>
                  <a:schemeClr val="bg1"/>
                </a:solidFill>
              </a:rPr>
              <a:t>LOY </a:t>
            </a:r>
            <a:r>
              <a:rPr lang="fr-CA" sz="1500" dirty="0">
                <a:solidFill>
                  <a:schemeClr val="bg1"/>
                </a:solidFill>
              </a:rPr>
              <a:t>– </a:t>
            </a:r>
            <a:r>
              <a:rPr lang="fr-CA" sz="1500" dirty="0" smtClean="0">
                <a:solidFill>
                  <a:schemeClr val="bg1"/>
                </a:solidFill>
              </a:rPr>
              <a:t>Loyola Campus</a:t>
            </a:r>
            <a:endParaRPr lang="en-CA" sz="1500" dirty="0">
              <a:solidFill>
                <a:schemeClr val="bg1"/>
              </a:solidFill>
            </a:endParaRP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353" b="12353"/>
          <a:stretch>
            <a:fillRect/>
          </a:stretch>
        </p:blipFill>
        <p:spPr/>
      </p:pic>
      <p:sp>
        <p:nvSpPr>
          <p:cNvPr id="9" name="TextBox 8"/>
          <p:cNvSpPr txBox="1"/>
          <p:nvPr/>
        </p:nvSpPr>
        <p:spPr>
          <a:xfrm>
            <a:off x="7278874" y="4266490"/>
            <a:ext cx="1904752" cy="323165"/>
          </a:xfrm>
          <a:prstGeom prst="rect">
            <a:avLst/>
          </a:prstGeom>
          <a:noFill/>
        </p:spPr>
        <p:txBody>
          <a:bodyPr wrap="none" rtlCol="0">
            <a:spAutoFit/>
          </a:bodyPr>
          <a:lstStyle/>
          <a:p>
            <a:r>
              <a:rPr lang="fr-CA" sz="1500" dirty="0" smtClean="0">
                <a:solidFill>
                  <a:schemeClr val="bg1"/>
                </a:solidFill>
              </a:rPr>
              <a:t>Loyola Campus - NDG</a:t>
            </a:r>
            <a:endParaRPr lang="en-CA" sz="1500" dirty="0">
              <a:solidFill>
                <a:schemeClr val="bg1"/>
              </a:solidFill>
            </a:endParaRPr>
          </a:p>
        </p:txBody>
      </p:sp>
    </p:spTree>
    <p:extLst>
      <p:ext uri="{BB962C8B-B14F-4D97-AF65-F5344CB8AC3E}">
        <p14:creationId xmlns:p14="http://schemas.microsoft.com/office/powerpoint/2010/main" val="4998645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p:txBody>
          <a:bodyPr/>
          <a:lstStyle/>
          <a:p>
            <a:r>
              <a:rPr lang="en-CA" dirty="0" smtClean="0"/>
              <a:t>Need Summary</a:t>
            </a:r>
          </a:p>
          <a:p>
            <a:endParaRPr lang="en-CA" dirty="0" smtClean="0"/>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7" name="Picture 6"/>
          <p:cNvPicPr>
            <a:picLocks noChangeAspect="1"/>
          </p:cNvPicPr>
          <p:nvPr/>
        </p:nvPicPr>
        <p:blipFill>
          <a:blip r:embed="rId3"/>
          <a:stretch>
            <a:fillRect/>
          </a:stretch>
        </p:blipFill>
        <p:spPr>
          <a:xfrm>
            <a:off x="1983828" y="3095460"/>
            <a:ext cx="4520282" cy="2044098"/>
          </a:xfrm>
          <a:prstGeom prst="rect">
            <a:avLst/>
          </a:prstGeom>
        </p:spPr>
      </p:pic>
    </p:spTree>
    <p:extLst>
      <p:ext uri="{BB962C8B-B14F-4D97-AF65-F5344CB8AC3E}">
        <p14:creationId xmlns:p14="http://schemas.microsoft.com/office/powerpoint/2010/main" val="3575848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p:txBody>
          <a:bodyPr/>
          <a:lstStyle/>
          <a:p>
            <a:r>
              <a:rPr lang="en-CA" dirty="0" smtClean="0"/>
              <a:t>Need Summary</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7" name="Picture 6"/>
          <p:cNvPicPr>
            <a:picLocks noChangeAspect="1"/>
          </p:cNvPicPr>
          <p:nvPr/>
        </p:nvPicPr>
        <p:blipFill>
          <a:blip r:embed="rId3"/>
          <a:stretch>
            <a:fillRect/>
          </a:stretch>
        </p:blipFill>
        <p:spPr>
          <a:xfrm>
            <a:off x="1946148" y="2692717"/>
            <a:ext cx="2466975" cy="3209925"/>
          </a:xfrm>
          <a:prstGeom prst="rect">
            <a:avLst/>
          </a:prstGeom>
        </p:spPr>
      </p:pic>
      <p:sp>
        <p:nvSpPr>
          <p:cNvPr id="6" name="Rounded Rectangle 5"/>
          <p:cNvSpPr/>
          <p:nvPr/>
        </p:nvSpPr>
        <p:spPr>
          <a:xfrm>
            <a:off x="2131228" y="4813794"/>
            <a:ext cx="2096814" cy="2995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487149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p:txBody>
          <a:bodyPr/>
          <a:lstStyle/>
          <a:p>
            <a:r>
              <a:rPr lang="en-CA" dirty="0" smtClean="0"/>
              <a:t>Application Status</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5" name="Picture 4"/>
          <p:cNvPicPr>
            <a:picLocks noChangeAspect="1"/>
          </p:cNvPicPr>
          <p:nvPr/>
        </p:nvPicPr>
        <p:blipFill>
          <a:blip r:embed="rId3"/>
          <a:stretch>
            <a:fillRect/>
          </a:stretch>
        </p:blipFill>
        <p:spPr>
          <a:xfrm>
            <a:off x="1849328" y="2841898"/>
            <a:ext cx="2733675" cy="2466975"/>
          </a:xfrm>
          <a:prstGeom prst="rect">
            <a:avLst/>
          </a:prstGeom>
        </p:spPr>
      </p:pic>
      <p:sp>
        <p:nvSpPr>
          <p:cNvPr id="6" name="TextBox 5"/>
          <p:cNvSpPr txBox="1"/>
          <p:nvPr/>
        </p:nvSpPr>
        <p:spPr>
          <a:xfrm>
            <a:off x="5079999" y="2472735"/>
            <a:ext cx="3463077" cy="2308324"/>
          </a:xfrm>
          <a:prstGeom prst="rect">
            <a:avLst/>
          </a:prstGeom>
          <a:noFill/>
        </p:spPr>
        <p:txBody>
          <a:bodyPr wrap="square" rtlCol="0">
            <a:spAutoFit/>
          </a:bodyPr>
          <a:lstStyle/>
          <a:p>
            <a:r>
              <a:rPr lang="en-CA" dirty="0"/>
              <a:t>In the case where a student has new income to declare or if the job they were hoping to get in the summer didn’t pay as well as they expected we have the option of unlocking their application so that they can make their own updates.</a:t>
            </a:r>
          </a:p>
          <a:p>
            <a:endParaRPr lang="en-CA" dirty="0"/>
          </a:p>
        </p:txBody>
      </p:sp>
    </p:spTree>
    <p:extLst>
      <p:ext uri="{BB962C8B-B14F-4D97-AF65-F5344CB8AC3E}">
        <p14:creationId xmlns:p14="http://schemas.microsoft.com/office/powerpoint/2010/main" val="756522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p:txBody>
          <a:bodyPr>
            <a:normAutofit/>
          </a:bodyPr>
          <a:lstStyle/>
          <a:p>
            <a:r>
              <a:rPr lang="en-CA" sz="3200" dirty="0" smtClean="0"/>
              <a:t>What updates the calculation?</a:t>
            </a:r>
          </a:p>
          <a:p>
            <a:r>
              <a:rPr lang="en-CA" dirty="0" smtClean="0"/>
              <a:t>Admin clicks the “Calculate” button</a:t>
            </a:r>
          </a:p>
          <a:p>
            <a:endParaRPr lang="en-CA" dirty="0" smtClean="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7" name="Picture 6"/>
          <p:cNvPicPr>
            <a:picLocks noChangeAspect="1"/>
          </p:cNvPicPr>
          <p:nvPr/>
        </p:nvPicPr>
        <p:blipFill>
          <a:blip r:embed="rId3"/>
          <a:stretch>
            <a:fillRect/>
          </a:stretch>
        </p:blipFill>
        <p:spPr>
          <a:xfrm>
            <a:off x="1765173" y="3511927"/>
            <a:ext cx="5295900" cy="1676400"/>
          </a:xfrm>
          <a:prstGeom prst="rect">
            <a:avLst/>
          </a:prstGeom>
        </p:spPr>
      </p:pic>
      <p:sp>
        <p:nvSpPr>
          <p:cNvPr id="6" name="Right Arrow 5"/>
          <p:cNvSpPr/>
          <p:nvPr/>
        </p:nvSpPr>
        <p:spPr>
          <a:xfrm>
            <a:off x="3118697" y="4185385"/>
            <a:ext cx="648368" cy="224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410134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p:txBody>
          <a:bodyPr>
            <a:normAutofit/>
          </a:bodyPr>
          <a:lstStyle/>
          <a:p>
            <a:r>
              <a:rPr lang="en-CA" sz="3200" dirty="0" smtClean="0"/>
              <a:t>What updates the calculation?</a:t>
            </a:r>
          </a:p>
          <a:p>
            <a:r>
              <a:rPr lang="en-CA" dirty="0" smtClean="0"/>
              <a:t>Adjustment is made</a:t>
            </a:r>
          </a:p>
          <a:p>
            <a:pPr marL="0" indent="0">
              <a:buNone/>
            </a:pPr>
            <a:endParaRPr lang="en-CA" dirty="0" smtClean="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pic>
        <p:nvPicPr>
          <p:cNvPr id="5" name="Picture 4"/>
          <p:cNvPicPr>
            <a:picLocks noChangeAspect="1"/>
          </p:cNvPicPr>
          <p:nvPr/>
        </p:nvPicPr>
        <p:blipFill>
          <a:blip r:embed="rId3"/>
          <a:stretch>
            <a:fillRect/>
          </a:stretch>
        </p:blipFill>
        <p:spPr>
          <a:xfrm>
            <a:off x="4413123" y="2982087"/>
            <a:ext cx="2495550" cy="3238500"/>
          </a:xfrm>
          <a:prstGeom prst="rect">
            <a:avLst/>
          </a:prstGeom>
        </p:spPr>
      </p:pic>
      <p:sp>
        <p:nvSpPr>
          <p:cNvPr id="6" name="Right Arrow 5"/>
          <p:cNvSpPr/>
          <p:nvPr/>
        </p:nvSpPr>
        <p:spPr>
          <a:xfrm rot="10800000">
            <a:off x="6584489" y="5140205"/>
            <a:ext cx="648368" cy="224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66789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p:txBody>
          <a:bodyPr/>
          <a:lstStyle/>
          <a:p>
            <a:r>
              <a:rPr lang="en-CA" sz="3200" dirty="0" smtClean="0"/>
              <a:t>Usage since Go-Live</a:t>
            </a:r>
          </a:p>
          <a:p>
            <a:pPr>
              <a:buFont typeface="Wingdings" panose="05000000000000000000" pitchFamily="2" charset="2"/>
              <a:buChar char="§"/>
            </a:pPr>
            <a:r>
              <a:rPr lang="en-CA" sz="3200" i="1" dirty="0" smtClean="0"/>
              <a:t>2014-2015: 1697 applications</a:t>
            </a:r>
          </a:p>
          <a:p>
            <a:pPr>
              <a:buFont typeface="Wingdings" panose="05000000000000000000" pitchFamily="2" charset="2"/>
              <a:buChar char="§"/>
            </a:pPr>
            <a:r>
              <a:rPr lang="en-CA" sz="3200" i="1" dirty="0" smtClean="0"/>
              <a:t>2015-2016: 4556 applications</a:t>
            </a:r>
          </a:p>
          <a:p>
            <a:pPr>
              <a:buFont typeface="Wingdings" panose="05000000000000000000" pitchFamily="2" charset="2"/>
              <a:buChar char="§"/>
            </a:pPr>
            <a:r>
              <a:rPr lang="en-CA" sz="3200" i="1" dirty="0" smtClean="0"/>
              <a:t>2016-2017: 5326 applications</a:t>
            </a:r>
          </a:p>
          <a:p>
            <a:pPr>
              <a:buFont typeface="Wingdings" panose="05000000000000000000" pitchFamily="2" charset="2"/>
              <a:buChar char="§"/>
            </a:pPr>
            <a:r>
              <a:rPr lang="en-CA" sz="3200" i="1" dirty="0" smtClean="0"/>
              <a:t>2017-2018 (to date): 3545 applications</a:t>
            </a:r>
            <a:endParaRPr lang="en-CA" sz="3200" i="1" dirty="0"/>
          </a:p>
          <a:p>
            <a:pPr marL="0" indent="0">
              <a:buNone/>
            </a:pPr>
            <a:endParaRPr lang="en-CA" sz="3200" i="1" dirty="0" smtClean="0"/>
          </a:p>
          <a:p>
            <a:pPr marL="0" indent="0">
              <a:buNone/>
            </a:pPr>
            <a:endParaRPr lang="en-CA" i="1" dirty="0" smtClean="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18126051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Administrator</a:t>
            </a:r>
            <a:endParaRPr lang="en-CA" dirty="0"/>
          </a:p>
        </p:txBody>
      </p:sp>
      <p:sp>
        <p:nvSpPr>
          <p:cNvPr id="3" name="Content Placeholder 2"/>
          <p:cNvSpPr>
            <a:spLocks noGrp="1"/>
          </p:cNvSpPr>
          <p:nvPr>
            <p:ph idx="1"/>
          </p:nvPr>
        </p:nvSpPr>
        <p:spPr/>
        <p:txBody>
          <a:bodyPr/>
          <a:lstStyle/>
          <a:p>
            <a:r>
              <a:rPr lang="en-CA" sz="3200" dirty="0" smtClean="0"/>
              <a:t>Additions since Go-Live</a:t>
            </a:r>
          </a:p>
          <a:p>
            <a:pPr>
              <a:buFont typeface="Wingdings" panose="05000000000000000000" pitchFamily="2" charset="2"/>
              <a:buChar char="§"/>
            </a:pPr>
            <a:r>
              <a:rPr lang="en-CA" dirty="0" smtClean="0"/>
              <a:t>  Pre-populating of Government Aid section.</a:t>
            </a:r>
            <a:endParaRPr lang="en-CA" dirty="0"/>
          </a:p>
          <a:p>
            <a:pPr>
              <a:buFont typeface="Wingdings" panose="05000000000000000000" pitchFamily="2" charset="2"/>
              <a:buChar char="§"/>
            </a:pPr>
            <a:r>
              <a:rPr lang="en-CA" dirty="0" smtClean="0"/>
              <a:t>  “God Mode” editing capability for selected users (Role-based)</a:t>
            </a:r>
          </a:p>
          <a:p>
            <a:pPr>
              <a:buFont typeface="Wingdings" panose="05000000000000000000" pitchFamily="2" charset="2"/>
              <a:buChar char="§"/>
            </a:pPr>
            <a:r>
              <a:rPr lang="en-CA" dirty="0" smtClean="0"/>
              <a:t>  Auditing of changes</a:t>
            </a:r>
            <a:endParaRPr lang="en-CA" dirty="0"/>
          </a:p>
          <a:p>
            <a:pPr lvl="1">
              <a:buFont typeface="Arial" panose="020B0604020202020204" pitchFamily="34" charset="0"/>
              <a:buChar char="•"/>
            </a:pPr>
            <a:r>
              <a:rPr lang="en-CA" dirty="0" smtClean="0"/>
              <a:t> </a:t>
            </a:r>
            <a:r>
              <a:rPr lang="en-CA" i="1" dirty="0" smtClean="0"/>
              <a:t>OPRID</a:t>
            </a:r>
          </a:p>
          <a:p>
            <a:pPr lvl="1">
              <a:buFont typeface="Arial" panose="020B0604020202020204" pitchFamily="34" charset="0"/>
              <a:buChar char="•"/>
            </a:pPr>
            <a:r>
              <a:rPr lang="en-CA" i="1" dirty="0" smtClean="0"/>
              <a:t> Date</a:t>
            </a:r>
          </a:p>
          <a:p>
            <a:pPr lvl="1">
              <a:buFont typeface="Arial" panose="020B0604020202020204" pitchFamily="34" charset="0"/>
              <a:buChar char="•"/>
            </a:pPr>
            <a:r>
              <a:rPr lang="en-CA" i="1" dirty="0" smtClean="0"/>
              <a:t> Action</a:t>
            </a:r>
          </a:p>
          <a:p>
            <a:pPr lvl="1">
              <a:buFont typeface="Arial" panose="020B0604020202020204" pitchFamily="34" charset="0"/>
              <a:buChar char="•"/>
            </a:pPr>
            <a:r>
              <a:rPr lang="en-CA" i="1" dirty="0" smtClean="0"/>
              <a:t> Old/New values</a:t>
            </a:r>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14308939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For when it’s raining…</a:t>
            </a:r>
            <a:endParaRPr lang="en-CA" dirty="0"/>
          </a:p>
        </p:txBody>
      </p:sp>
      <p:pic>
        <p:nvPicPr>
          <p:cNvPr id="6" name="Picture Placeholder 5"/>
          <p:cNvPicPr>
            <a:picLocks noGrp="1" noChangeAspect="1"/>
          </p:cNvPicPr>
          <p:nvPr>
            <p:ph type="pic" idx="1"/>
          </p:nvPr>
        </p:nvPicPr>
        <p:blipFill>
          <a:blip r:embed="rId2"/>
          <a:srcRect l="1294" r="1294"/>
          <a:stretch>
            <a:fillRect/>
          </a:stretch>
        </p:blipFill>
        <p:spPr>
          <a:prstGeom prst="rect">
            <a:avLst/>
          </a:prstGeom>
        </p:spPr>
      </p:pic>
      <p:sp>
        <p:nvSpPr>
          <p:cNvPr id="4" name="Text Placeholder 3"/>
          <p:cNvSpPr>
            <a:spLocks noGrp="1"/>
          </p:cNvSpPr>
          <p:nvPr>
            <p:ph type="body" sz="half" idx="2"/>
          </p:nvPr>
        </p:nvSpPr>
        <p:spPr/>
        <p:txBody>
          <a:bodyPr/>
          <a:lstStyle/>
          <a:p>
            <a:r>
              <a:rPr lang="en-CA" dirty="0" smtClean="0"/>
              <a:t>It’ll do.</a:t>
            </a:r>
            <a:endParaRPr lang="en-CA" dirty="0"/>
          </a:p>
        </p:txBody>
      </p:sp>
      <p:sp>
        <p:nvSpPr>
          <p:cNvPr id="5" name="Footer Placeholder 4"/>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204447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a:t>
            </a:r>
            <a:r>
              <a:rPr lang="en-US" dirty="0" smtClean="0"/>
              <a:t>5: the NEXT STEPS</a:t>
            </a:r>
            <a:endParaRPr lang="en-US" dirty="0"/>
          </a:p>
        </p:txBody>
      </p:sp>
      <p:sp>
        <p:nvSpPr>
          <p:cNvPr id="3" name="Subtitle 2"/>
          <p:cNvSpPr>
            <a:spLocks noGrp="1"/>
          </p:cNvSpPr>
          <p:nvPr>
            <p:ph type="subTitle" idx="1"/>
          </p:nvPr>
        </p:nvSpPr>
        <p:spPr/>
        <p:txBody>
          <a:bodyPr/>
          <a:lstStyle/>
          <a:p>
            <a:r>
              <a:rPr lang="en-US" dirty="0" smtClean="0"/>
              <a:t>What is still to be done?</a:t>
            </a:r>
            <a:endParaRPr lang="en-US" dirty="0"/>
          </a:p>
        </p:txBody>
      </p:sp>
      <p:sp>
        <p:nvSpPr>
          <p:cNvPr id="4" name="Footer Placeholder 3"/>
          <p:cNvSpPr>
            <a:spLocks noGrp="1"/>
          </p:cNvSpPr>
          <p:nvPr>
            <p:ph type="ftr" sz="quarter" idx="11"/>
          </p:nvPr>
        </p:nvSpPr>
        <p:spPr/>
        <p:txBody>
          <a:bodyPr/>
          <a:lstStyle/>
          <a:p>
            <a:r>
              <a:rPr lang="en-US" dirty="0"/>
              <a:t>Canada Alliance   5-7 November 2017</a:t>
            </a:r>
          </a:p>
        </p:txBody>
      </p:sp>
    </p:spTree>
    <p:extLst>
      <p:ext uri="{BB962C8B-B14F-4D97-AF65-F5344CB8AC3E}">
        <p14:creationId xmlns:p14="http://schemas.microsoft.com/office/powerpoint/2010/main" val="35073621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next steps</a:t>
            </a:r>
            <a:endParaRPr lang="en-CA" dirty="0"/>
          </a:p>
        </p:txBody>
      </p:sp>
      <p:sp>
        <p:nvSpPr>
          <p:cNvPr id="3" name="Content Placeholder 2"/>
          <p:cNvSpPr>
            <a:spLocks noGrp="1"/>
          </p:cNvSpPr>
          <p:nvPr>
            <p:ph idx="1"/>
          </p:nvPr>
        </p:nvSpPr>
        <p:spPr/>
        <p:txBody>
          <a:bodyPr/>
          <a:lstStyle/>
          <a:p>
            <a:r>
              <a:rPr lang="en-CA" dirty="0" smtClean="0"/>
              <a:t>Process </a:t>
            </a:r>
            <a:r>
              <a:rPr lang="en-CA" dirty="0"/>
              <a:t>for full </a:t>
            </a:r>
            <a:r>
              <a:rPr lang="en-CA" dirty="0" err="1"/>
              <a:t>recalc</a:t>
            </a:r>
            <a:endParaRPr lang="en-CA" dirty="0"/>
          </a:p>
          <a:p>
            <a:r>
              <a:rPr lang="en-CA" dirty="0"/>
              <a:t>Interface for committee review</a:t>
            </a:r>
          </a:p>
          <a:p>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3210200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feel the need – the need for needs analysis</a:t>
            </a:r>
            <a:endParaRPr lang="en-US" dirty="0"/>
          </a:p>
        </p:txBody>
      </p:sp>
      <p:sp>
        <p:nvSpPr>
          <p:cNvPr id="4" name="Footer Placeholder 3"/>
          <p:cNvSpPr>
            <a:spLocks noGrp="1"/>
          </p:cNvSpPr>
          <p:nvPr>
            <p:ph type="ftr" sz="quarter" idx="11"/>
          </p:nvPr>
        </p:nvSpPr>
        <p:spPr/>
        <p:txBody>
          <a:bodyPr/>
          <a:lstStyle/>
          <a:p>
            <a:r>
              <a:rPr lang="en-US" dirty="0"/>
              <a:t>Canada Alliance   5-7 November 2017</a:t>
            </a:r>
          </a:p>
        </p:txBody>
      </p:sp>
      <p:pic>
        <p:nvPicPr>
          <p:cNvPr id="6" name="Content Placeholder 5"/>
          <p:cNvPicPr>
            <a:picLocks noGrp="1" noChangeAspect="1"/>
          </p:cNvPicPr>
          <p:nvPr>
            <p:ph idx="1"/>
          </p:nvPr>
        </p:nvPicPr>
        <p:blipFill>
          <a:blip r:embed="rId2"/>
          <a:stretch>
            <a:fillRect/>
          </a:stretch>
        </p:blipFill>
        <p:spPr>
          <a:xfrm>
            <a:off x="768096" y="1995844"/>
            <a:ext cx="7289800" cy="3059987"/>
          </a:xfrm>
          <a:prstGeom prst="rect">
            <a:avLst/>
          </a:prstGeom>
        </p:spPr>
      </p:pic>
    </p:spTree>
    <p:extLst>
      <p:ext uri="{BB962C8B-B14F-4D97-AF65-F5344CB8AC3E}">
        <p14:creationId xmlns:p14="http://schemas.microsoft.com/office/powerpoint/2010/main" val="384100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4089" y="5086673"/>
            <a:ext cx="7563555" cy="369332"/>
          </a:xfrm>
          <a:prstGeom prst="rect">
            <a:avLst/>
          </a:prstGeom>
          <a:solidFill>
            <a:schemeClr val="bg1"/>
          </a:solidFill>
        </p:spPr>
        <p:txBody>
          <a:bodyPr wrap="square" rtlCol="0">
            <a:spAutoFit/>
          </a:bodyPr>
          <a:lstStyle/>
          <a:p>
            <a:r>
              <a:rPr lang="en-US" dirty="0" smtClean="0"/>
              <a:t>Is M4 Burritos really our only option for Mexican cuisine near this campus?</a:t>
            </a:r>
          </a:p>
        </p:txBody>
      </p:sp>
      <p:sp>
        <p:nvSpPr>
          <p:cNvPr id="2" name="Footer Placeholder 1"/>
          <p:cNvSpPr>
            <a:spLocks noGrp="1"/>
          </p:cNvSpPr>
          <p:nvPr>
            <p:ph type="ftr" sz="quarter" idx="11"/>
          </p:nvPr>
        </p:nvSpPr>
        <p:spPr/>
        <p:txBody>
          <a:bodyPr/>
          <a:lstStyle/>
          <a:p>
            <a:r>
              <a:rPr lang="en-US" dirty="0"/>
              <a:t>Canada Alliance   5-7 November 2017</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493" b="12493"/>
          <a:stretch>
            <a:fillRect/>
          </a:stretch>
        </p:blipFill>
        <p:spPr/>
      </p:pic>
      <p:sp>
        <p:nvSpPr>
          <p:cNvPr id="8" name="TextBox 7"/>
          <p:cNvSpPr txBox="1"/>
          <p:nvPr/>
        </p:nvSpPr>
        <p:spPr>
          <a:xfrm>
            <a:off x="6733404" y="4248834"/>
            <a:ext cx="2410596" cy="323165"/>
          </a:xfrm>
          <a:prstGeom prst="rect">
            <a:avLst/>
          </a:prstGeom>
          <a:noFill/>
        </p:spPr>
        <p:txBody>
          <a:bodyPr wrap="none" rtlCol="0">
            <a:spAutoFit/>
          </a:bodyPr>
          <a:lstStyle/>
          <a:p>
            <a:r>
              <a:rPr lang="fr-CA" sz="1500" dirty="0" smtClean="0">
                <a:solidFill>
                  <a:schemeClr val="bg1"/>
                </a:solidFill>
              </a:rPr>
              <a:t>Sir George Williams Campus</a:t>
            </a:r>
            <a:endParaRPr lang="en-CA" sz="1500" dirty="0">
              <a:solidFill>
                <a:schemeClr val="bg1"/>
              </a:solidFill>
            </a:endParaRPr>
          </a:p>
        </p:txBody>
      </p:sp>
    </p:spTree>
    <p:extLst>
      <p:ext uri="{BB962C8B-B14F-4D97-AF65-F5344CB8AC3E}">
        <p14:creationId xmlns:p14="http://schemas.microsoft.com/office/powerpoint/2010/main" val="18605712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63726"/>
            <a:ext cx="9144000" cy="4641494"/>
          </a:xfrm>
          <a:prstGeom prst="rect">
            <a:avLst/>
          </a:prstGeom>
        </p:spPr>
      </p:pic>
      <p:sp>
        <p:nvSpPr>
          <p:cNvPr id="2" name="Title 1"/>
          <p:cNvSpPr>
            <a:spLocks noGrp="1"/>
          </p:cNvSpPr>
          <p:nvPr>
            <p:ph type="title"/>
          </p:nvPr>
        </p:nvSpPr>
        <p:spPr>
          <a:xfrm>
            <a:off x="768096" y="585216"/>
            <a:ext cx="4689729" cy="1499616"/>
          </a:xfrm>
        </p:spPr>
        <p:txBody>
          <a:bodyPr/>
          <a:lstStyle/>
          <a:p>
            <a:r>
              <a:rPr lang="en-US" dirty="0"/>
              <a:t>Concluding thoughts</a:t>
            </a:r>
          </a:p>
        </p:txBody>
      </p:sp>
      <p:sp>
        <p:nvSpPr>
          <p:cNvPr id="3" name="Footer Placeholder 2"/>
          <p:cNvSpPr>
            <a:spLocks noGrp="1"/>
          </p:cNvSpPr>
          <p:nvPr>
            <p:ph type="ftr" sz="quarter" idx="11"/>
          </p:nvPr>
        </p:nvSpPr>
        <p:spPr/>
        <p:txBody>
          <a:bodyPr/>
          <a:lstStyle/>
          <a:p>
            <a:r>
              <a:rPr lang="en-US" dirty="0"/>
              <a:t>Canada Alliance   5-7 November 2017</a:t>
            </a:r>
          </a:p>
        </p:txBody>
      </p:sp>
      <p:sp>
        <p:nvSpPr>
          <p:cNvPr id="14" name="TextBox 13"/>
          <p:cNvSpPr txBox="1"/>
          <p:nvPr/>
        </p:nvSpPr>
        <p:spPr>
          <a:xfrm>
            <a:off x="7239248" y="2263726"/>
            <a:ext cx="1904752" cy="323165"/>
          </a:xfrm>
          <a:prstGeom prst="rect">
            <a:avLst/>
          </a:prstGeom>
          <a:noFill/>
        </p:spPr>
        <p:txBody>
          <a:bodyPr wrap="none" rtlCol="0">
            <a:spAutoFit/>
          </a:bodyPr>
          <a:lstStyle/>
          <a:p>
            <a:r>
              <a:rPr lang="fr-CA" sz="1500" dirty="0" smtClean="0">
                <a:solidFill>
                  <a:schemeClr val="bg1"/>
                </a:solidFill>
              </a:rPr>
              <a:t>Loyola Campus - NDG</a:t>
            </a:r>
            <a:endParaRPr lang="en-CA" sz="1500" dirty="0">
              <a:solidFill>
                <a:schemeClr val="bg1"/>
              </a:solidFill>
            </a:endParaRPr>
          </a:p>
        </p:txBody>
      </p:sp>
    </p:spTree>
    <p:extLst>
      <p:ext uri="{BB962C8B-B14F-4D97-AF65-F5344CB8AC3E}">
        <p14:creationId xmlns:p14="http://schemas.microsoft.com/office/powerpoint/2010/main" val="18460690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itle 1"/>
          <p:cNvSpPr>
            <a:spLocks noGrp="1"/>
          </p:cNvSpPr>
          <p:nvPr>
            <p:ph type="title"/>
          </p:nvPr>
        </p:nvSpPr>
        <p:spPr/>
        <p:txBody>
          <a:bodyPr/>
          <a:lstStyle/>
          <a:p>
            <a:r>
              <a:rPr lang="en-US" dirty="0">
                <a:solidFill>
                  <a:schemeClr val="bg1"/>
                </a:solidFill>
              </a:rPr>
              <a:t>presenters</a:t>
            </a:r>
          </a:p>
        </p:txBody>
      </p:sp>
      <p:sp>
        <p:nvSpPr>
          <p:cNvPr id="3" name="Text Placeholder 2"/>
          <p:cNvSpPr>
            <a:spLocks noGrp="1"/>
          </p:cNvSpPr>
          <p:nvPr>
            <p:ph type="body" idx="1"/>
          </p:nvPr>
        </p:nvSpPr>
        <p:spPr/>
        <p:txBody>
          <a:bodyPr/>
          <a:lstStyle/>
          <a:p>
            <a:r>
              <a:rPr lang="en-US" dirty="0" smtClean="0"/>
              <a:t>Alexander Lee</a:t>
            </a:r>
            <a:endParaRPr lang="en-US" dirty="0"/>
          </a:p>
        </p:txBody>
      </p:sp>
      <p:sp>
        <p:nvSpPr>
          <p:cNvPr id="4" name="Content Placeholder 3"/>
          <p:cNvSpPr>
            <a:spLocks noGrp="1"/>
          </p:cNvSpPr>
          <p:nvPr>
            <p:ph sz="half" idx="2"/>
          </p:nvPr>
        </p:nvSpPr>
        <p:spPr>
          <a:xfrm>
            <a:off x="768096" y="2967788"/>
            <a:ext cx="3566160" cy="1446168"/>
          </a:xfrm>
        </p:spPr>
        <p:txBody>
          <a:bodyPr/>
          <a:lstStyle/>
          <a:p>
            <a:r>
              <a:rPr lang="en-US" dirty="0" smtClean="0"/>
              <a:t>Business Analyst</a:t>
            </a:r>
            <a:endParaRPr lang="en-US" dirty="0"/>
          </a:p>
          <a:p>
            <a:r>
              <a:rPr lang="en-US" dirty="0" smtClean="0"/>
              <a:t>Concordia University</a:t>
            </a:r>
            <a:endParaRPr lang="en-US" dirty="0"/>
          </a:p>
          <a:p>
            <a:r>
              <a:rPr lang="en-US" dirty="0" smtClean="0"/>
              <a:t>alexander.lee@concordia.ca</a:t>
            </a:r>
            <a:endParaRPr lang="en-US" dirty="0"/>
          </a:p>
        </p:txBody>
      </p:sp>
      <p:sp>
        <p:nvSpPr>
          <p:cNvPr id="10" name="Title 1"/>
          <p:cNvSpPr txBox="1">
            <a:spLocks/>
          </p:cNvSpPr>
          <p:nvPr/>
        </p:nvSpPr>
        <p:spPr>
          <a:xfrm>
            <a:off x="926973" y="4869349"/>
            <a:ext cx="7290054" cy="1499616"/>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sz="3200" dirty="0">
                <a:solidFill>
                  <a:schemeClr val="tx1"/>
                </a:solidFill>
              </a:rPr>
              <a:t>all Alliance presentations will be available for download from the Conference Site</a:t>
            </a:r>
          </a:p>
        </p:txBody>
      </p:sp>
      <p:sp>
        <p:nvSpPr>
          <p:cNvPr id="7" name="Footer Placeholder 6"/>
          <p:cNvSpPr>
            <a:spLocks noGrp="1"/>
          </p:cNvSpPr>
          <p:nvPr>
            <p:ph type="ftr" sz="quarter" idx="11"/>
          </p:nvPr>
        </p:nvSpPr>
        <p:spPr/>
        <p:txBody>
          <a:bodyPr/>
          <a:lstStyle/>
          <a:p>
            <a:r>
              <a:rPr lang="en-US" dirty="0"/>
              <a:t>Canada Alliance   5-7 November 2017</a:t>
            </a:r>
          </a:p>
        </p:txBody>
      </p:sp>
      <p:sp>
        <p:nvSpPr>
          <p:cNvPr id="8" name="Content Placeholder 7"/>
          <p:cNvSpPr>
            <a:spLocks noGrp="1"/>
          </p:cNvSpPr>
          <p:nvPr>
            <p:ph sz="quarter" idx="4"/>
          </p:nvPr>
        </p:nvSpPr>
        <p:spPr/>
        <p:txBody>
          <a:bodyPr/>
          <a:lstStyle/>
          <a:p>
            <a:endParaRPr lang="en-CA"/>
          </a:p>
        </p:txBody>
      </p:sp>
      <p:sp>
        <p:nvSpPr>
          <p:cNvPr id="11" name="Text Placeholder 10"/>
          <p:cNvSpPr>
            <a:spLocks noGrp="1"/>
          </p:cNvSpPr>
          <p:nvPr>
            <p:ph type="body" sz="quarter" idx="3"/>
          </p:nvPr>
        </p:nvSpPr>
        <p:spPr/>
        <p:txBody>
          <a:bodyPr/>
          <a:lstStyle/>
          <a:p>
            <a:endParaRPr lang="en-CA" dirty="0"/>
          </a:p>
        </p:txBody>
      </p:sp>
    </p:spTree>
    <p:extLst>
      <p:ext uri="{BB962C8B-B14F-4D97-AF65-F5344CB8AC3E}">
        <p14:creationId xmlns:p14="http://schemas.microsoft.com/office/powerpoint/2010/main" val="28985795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078" y="4739158"/>
            <a:ext cx="1905000" cy="1905000"/>
          </a:xfrm>
          <a:prstGeom prst="rect">
            <a:avLst/>
          </a:prstGeom>
        </p:spPr>
      </p:pic>
      <p:sp>
        <p:nvSpPr>
          <p:cNvPr id="3" name="Footer Placeholder 2"/>
          <p:cNvSpPr>
            <a:spLocks noGrp="1"/>
          </p:cNvSpPr>
          <p:nvPr>
            <p:ph type="ftr" sz="quarter" idx="11"/>
          </p:nvPr>
        </p:nvSpPr>
        <p:spPr/>
        <p:txBody>
          <a:bodyPr/>
          <a:lstStyle/>
          <a:p>
            <a:r>
              <a:rPr lang="en-US" dirty="0"/>
              <a:t>Canada Alliance   5-7 November 2017</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4234"/>
            <a:ext cx="9144000" cy="320915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663" y="741178"/>
            <a:ext cx="1929084" cy="1593326"/>
          </a:xfrm>
          <a:prstGeom prst="rect">
            <a:avLst/>
          </a:prstGeom>
        </p:spPr>
      </p:pic>
    </p:spTree>
    <p:extLst>
      <p:ext uri="{BB962C8B-B14F-4D97-AF65-F5344CB8AC3E}">
        <p14:creationId xmlns:p14="http://schemas.microsoft.com/office/powerpoint/2010/main" val="36849024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feel the need – the need for need analysis</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smtClean="0"/>
              <a:t>THE PROBLEM</a:t>
            </a:r>
            <a:r>
              <a:rPr lang="en-US" dirty="0"/>
              <a:t/>
            </a:r>
            <a:br>
              <a:rPr lang="en-US" dirty="0"/>
            </a:br>
            <a:r>
              <a:rPr lang="en-US" dirty="0" smtClean="0"/>
              <a:t>Why do we need this thing anyway?</a:t>
            </a:r>
            <a:endParaRPr lang="en-US" dirty="0"/>
          </a:p>
          <a:p>
            <a:pPr marL="457200" indent="-457200">
              <a:buFont typeface="+mj-lt"/>
              <a:buAutoNum type="arabicPeriod"/>
            </a:pPr>
            <a:r>
              <a:rPr lang="en-US" dirty="0" smtClean="0"/>
              <a:t>THE SOLUTION</a:t>
            </a:r>
            <a:r>
              <a:rPr lang="en-US" dirty="0"/>
              <a:t/>
            </a:r>
            <a:br>
              <a:rPr lang="en-US" dirty="0"/>
            </a:br>
            <a:r>
              <a:rPr lang="en-US" dirty="0" smtClean="0"/>
              <a:t>How would we use this information?</a:t>
            </a:r>
            <a:endParaRPr lang="en-US" dirty="0"/>
          </a:p>
          <a:p>
            <a:pPr marL="457200" indent="-457200">
              <a:buFont typeface="+mj-lt"/>
              <a:buAutoNum type="arabicPeriod"/>
            </a:pPr>
            <a:r>
              <a:rPr lang="en-US" dirty="0" smtClean="0"/>
              <a:t>THE APPLICATION</a:t>
            </a:r>
            <a:r>
              <a:rPr lang="en-US" dirty="0"/>
              <a:t/>
            </a:r>
            <a:br>
              <a:rPr lang="en-US" dirty="0"/>
            </a:br>
            <a:r>
              <a:rPr lang="en-US" dirty="0" smtClean="0"/>
              <a:t>What would a student see?</a:t>
            </a:r>
            <a:endParaRPr lang="en-US" dirty="0"/>
          </a:p>
          <a:p>
            <a:pPr marL="457200" indent="-457200">
              <a:buFont typeface="+mj-lt"/>
              <a:buAutoNum type="arabicPeriod"/>
            </a:pPr>
            <a:r>
              <a:rPr lang="en-US" dirty="0" smtClean="0"/>
              <a:t>THE ADMINISTRATOR</a:t>
            </a:r>
            <a:r>
              <a:rPr lang="en-US" dirty="0"/>
              <a:t/>
            </a:r>
            <a:br>
              <a:rPr lang="en-US" dirty="0"/>
            </a:br>
            <a:r>
              <a:rPr lang="en-US" dirty="0" smtClean="0"/>
              <a:t>How do we work with the collected information?</a:t>
            </a:r>
          </a:p>
          <a:p>
            <a:pPr marL="457200" indent="-457200">
              <a:buFont typeface="+mj-lt"/>
              <a:buAutoNum type="arabicPeriod"/>
            </a:pPr>
            <a:r>
              <a:rPr lang="en-US" dirty="0" smtClean="0"/>
              <a:t>THE NEXT STEPS</a:t>
            </a:r>
            <a:br>
              <a:rPr lang="en-US" dirty="0" smtClean="0"/>
            </a:br>
            <a:r>
              <a:rPr lang="en-US" dirty="0" smtClean="0"/>
              <a:t>What is still to be done?</a:t>
            </a:r>
            <a:r>
              <a:rPr lang="en-US" dirty="0"/>
              <a:t/>
            </a:r>
            <a:br>
              <a:rPr lang="en-US" dirty="0"/>
            </a:br>
            <a:endParaRPr lang="en-US" dirty="0"/>
          </a:p>
        </p:txBody>
      </p:sp>
      <p:sp>
        <p:nvSpPr>
          <p:cNvPr id="4" name="Footer Placeholder 3"/>
          <p:cNvSpPr>
            <a:spLocks noGrp="1"/>
          </p:cNvSpPr>
          <p:nvPr>
            <p:ph type="ftr" sz="quarter" idx="11"/>
          </p:nvPr>
        </p:nvSpPr>
        <p:spPr/>
        <p:txBody>
          <a:bodyPr/>
          <a:lstStyle/>
          <a:p>
            <a:r>
              <a:rPr lang="en-US" dirty="0"/>
              <a:t>Canada Alliance   5-7 November 2017</a:t>
            </a:r>
          </a:p>
        </p:txBody>
      </p:sp>
    </p:spTree>
    <p:extLst>
      <p:ext uri="{BB962C8B-B14F-4D97-AF65-F5344CB8AC3E}">
        <p14:creationId xmlns:p14="http://schemas.microsoft.com/office/powerpoint/2010/main" val="56921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 like to eat here</a:t>
            </a:r>
            <a:endParaRPr lang="en-CA" dirty="0"/>
          </a:p>
        </p:txBody>
      </p:sp>
      <p:pic>
        <p:nvPicPr>
          <p:cNvPr id="6" name="Picture Placeholder 5"/>
          <p:cNvPicPr>
            <a:picLocks noGrp="1" noChangeAspect="1"/>
          </p:cNvPicPr>
          <p:nvPr>
            <p:ph type="pic" idx="1"/>
          </p:nvPr>
        </p:nvPicPr>
        <p:blipFill>
          <a:blip r:embed="rId2"/>
          <a:srcRect t="10183" b="10183"/>
          <a:stretch>
            <a:fillRect/>
          </a:stretch>
        </p:blipFill>
        <p:spPr>
          <a:prstGeom prst="rect">
            <a:avLst/>
          </a:prstGeom>
        </p:spPr>
      </p:pic>
      <p:sp>
        <p:nvSpPr>
          <p:cNvPr id="4" name="Text Placeholder 3"/>
          <p:cNvSpPr>
            <a:spLocks noGrp="1"/>
          </p:cNvSpPr>
          <p:nvPr>
            <p:ph type="body" sz="half" idx="2"/>
          </p:nvPr>
        </p:nvSpPr>
        <p:spPr/>
        <p:txBody>
          <a:bodyPr/>
          <a:lstStyle/>
          <a:p>
            <a:r>
              <a:rPr lang="en-CA" dirty="0" smtClean="0"/>
              <a:t>Burgers … mmm…</a:t>
            </a:r>
            <a:endParaRPr lang="en-CA" dirty="0"/>
          </a:p>
        </p:txBody>
      </p:sp>
      <p:sp>
        <p:nvSpPr>
          <p:cNvPr id="5" name="Footer Placeholder 4"/>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250792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a:t>
            </a:r>
            <a:r>
              <a:rPr lang="en-US" dirty="0" smtClean="0"/>
              <a:t>1: the problem</a:t>
            </a:r>
            <a:endParaRPr lang="en-US" dirty="0"/>
          </a:p>
        </p:txBody>
      </p:sp>
      <p:sp>
        <p:nvSpPr>
          <p:cNvPr id="3" name="Subtitle 2"/>
          <p:cNvSpPr>
            <a:spLocks noGrp="1"/>
          </p:cNvSpPr>
          <p:nvPr>
            <p:ph type="subTitle" idx="1"/>
          </p:nvPr>
        </p:nvSpPr>
        <p:spPr/>
        <p:txBody>
          <a:bodyPr/>
          <a:lstStyle/>
          <a:p>
            <a:r>
              <a:rPr lang="en-US" dirty="0" smtClean="0"/>
              <a:t>Why do we need this thing anyway?</a:t>
            </a:r>
            <a:endParaRPr lang="en-US" dirty="0"/>
          </a:p>
        </p:txBody>
      </p:sp>
      <p:sp>
        <p:nvSpPr>
          <p:cNvPr id="4" name="Footer Placeholder 3"/>
          <p:cNvSpPr>
            <a:spLocks noGrp="1"/>
          </p:cNvSpPr>
          <p:nvPr>
            <p:ph type="ftr" sz="quarter" idx="11"/>
          </p:nvPr>
        </p:nvSpPr>
        <p:spPr/>
        <p:txBody>
          <a:bodyPr/>
          <a:lstStyle/>
          <a:p>
            <a:r>
              <a:rPr lang="en-US" dirty="0"/>
              <a:t>Canada Alliance   5-7 November 2017</a:t>
            </a:r>
          </a:p>
        </p:txBody>
      </p:sp>
      <p:sp>
        <p:nvSpPr>
          <p:cNvPr id="5" name="TextBox 4"/>
          <p:cNvSpPr txBox="1"/>
          <p:nvPr/>
        </p:nvSpPr>
        <p:spPr>
          <a:xfrm>
            <a:off x="1305125" y="1507736"/>
            <a:ext cx="6891818" cy="2031325"/>
          </a:xfrm>
          <a:prstGeom prst="rect">
            <a:avLst/>
          </a:prstGeom>
          <a:noFill/>
        </p:spPr>
        <p:txBody>
          <a:bodyPr wrap="square" rtlCol="0">
            <a:spAutoFit/>
          </a:bodyPr>
          <a:lstStyle/>
          <a:p>
            <a:r>
              <a:rPr lang="en-CA" sz="2400" dirty="0" smtClean="0">
                <a:solidFill>
                  <a:schemeClr val="bg1"/>
                </a:solidFill>
              </a:rPr>
              <a:t>Needs analysis: /</a:t>
            </a:r>
            <a:r>
              <a:rPr lang="en-CA" sz="2400" dirty="0">
                <a:solidFill>
                  <a:schemeClr val="bg1"/>
                </a:solidFill>
              </a:rPr>
              <a:t>ˈ</a:t>
            </a:r>
            <a:r>
              <a:rPr lang="en-CA" sz="2400" dirty="0" err="1">
                <a:solidFill>
                  <a:schemeClr val="bg1"/>
                </a:solidFill>
              </a:rPr>
              <a:t>ni:dz</a:t>
            </a:r>
            <a:r>
              <a:rPr lang="en-CA" sz="2400" dirty="0">
                <a:solidFill>
                  <a:schemeClr val="bg1"/>
                </a:solidFill>
              </a:rPr>
              <a:t> </a:t>
            </a:r>
            <a:r>
              <a:rPr lang="en-CA" sz="2400" dirty="0" err="1">
                <a:solidFill>
                  <a:schemeClr val="bg1"/>
                </a:solidFill>
              </a:rPr>
              <a:t>əˌnæləsɪs</a:t>
            </a:r>
            <a:r>
              <a:rPr lang="en-CA" sz="2400" dirty="0">
                <a:solidFill>
                  <a:schemeClr val="bg1"/>
                </a:solidFill>
              </a:rPr>
              <a:t>/ </a:t>
            </a:r>
          </a:p>
          <a:p>
            <a:r>
              <a:rPr lang="en-CA" sz="2400" dirty="0" smtClean="0">
                <a:solidFill>
                  <a:schemeClr val="bg1"/>
                </a:solidFill>
              </a:rPr>
              <a:t>the </a:t>
            </a:r>
            <a:r>
              <a:rPr lang="en-CA" sz="2400" dirty="0">
                <a:solidFill>
                  <a:schemeClr val="bg1"/>
                </a:solidFill>
              </a:rPr>
              <a:t>process of defining the needs of a customer, business or organization before providing them with a </a:t>
            </a:r>
            <a:r>
              <a:rPr lang="en-CA" sz="2400" dirty="0" smtClean="0">
                <a:solidFill>
                  <a:schemeClr val="bg1"/>
                </a:solidFill>
              </a:rPr>
              <a:t>service </a:t>
            </a:r>
          </a:p>
          <a:p>
            <a:pPr algn="r"/>
            <a:endParaRPr lang="en-CA" sz="1600" dirty="0" smtClean="0">
              <a:solidFill>
                <a:schemeClr val="bg1"/>
              </a:solidFill>
            </a:endParaRPr>
          </a:p>
          <a:p>
            <a:pPr algn="r"/>
            <a:r>
              <a:rPr lang="en-CA" sz="1400" dirty="0" smtClean="0">
                <a:solidFill>
                  <a:schemeClr val="bg1"/>
                </a:solidFill>
              </a:rPr>
              <a:t>https</a:t>
            </a:r>
            <a:r>
              <a:rPr lang="en-CA" sz="1400" dirty="0">
                <a:solidFill>
                  <a:schemeClr val="bg1"/>
                </a:solidFill>
              </a:rPr>
              <a:t>://www.macmillandictionary.com/dictionary/british/needs-analysis</a:t>
            </a:r>
          </a:p>
        </p:txBody>
      </p:sp>
    </p:spTree>
    <p:extLst>
      <p:ext uri="{BB962C8B-B14F-4D97-AF65-F5344CB8AC3E}">
        <p14:creationId xmlns:p14="http://schemas.microsoft.com/office/powerpoint/2010/main" val="4114758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smtClean="0"/>
              <a:t>PROBLEM</a:t>
            </a:r>
            <a:endParaRPr lang="en-CA" dirty="0"/>
          </a:p>
        </p:txBody>
      </p:sp>
      <p:sp>
        <p:nvSpPr>
          <p:cNvPr id="3" name="Content Placeholder 2"/>
          <p:cNvSpPr>
            <a:spLocks noGrp="1"/>
          </p:cNvSpPr>
          <p:nvPr>
            <p:ph idx="1"/>
          </p:nvPr>
        </p:nvSpPr>
        <p:spPr/>
        <p:txBody>
          <a:bodyPr/>
          <a:lstStyle/>
          <a:p>
            <a:pPr marL="0" indent="0">
              <a:buNone/>
            </a:pPr>
            <a:r>
              <a:rPr lang="en-CA" sz="3200" dirty="0" smtClean="0"/>
              <a:t>Why do we need a needs analysis process?</a:t>
            </a:r>
          </a:p>
          <a:p>
            <a:pPr marL="0" indent="0">
              <a:buNone/>
            </a:pPr>
            <a:endParaRPr lang="en-CA" dirty="0"/>
          </a:p>
          <a:p>
            <a:pPr>
              <a:buFont typeface="Wingdings" panose="05000000000000000000" pitchFamily="2" charset="2"/>
              <a:buChar char="§"/>
            </a:pPr>
            <a:r>
              <a:rPr lang="en-CA" dirty="0" smtClean="0"/>
              <a:t> Eligibility for applications</a:t>
            </a:r>
            <a:endParaRPr lang="en-CA" dirty="0"/>
          </a:p>
          <a:p>
            <a:pPr>
              <a:buFont typeface="Wingdings" panose="05000000000000000000" pitchFamily="2" charset="2"/>
              <a:buChar char="§"/>
            </a:pPr>
            <a:r>
              <a:rPr lang="en-CA" dirty="0" smtClean="0"/>
              <a:t> Ranking and assessment by committee </a:t>
            </a:r>
            <a:endParaRPr lang="en-CA" dirty="0"/>
          </a:p>
        </p:txBody>
      </p:sp>
      <p:sp>
        <p:nvSpPr>
          <p:cNvPr id="4" name="Footer Placeholder 3"/>
          <p:cNvSpPr>
            <a:spLocks noGrp="1"/>
          </p:cNvSpPr>
          <p:nvPr>
            <p:ph type="ftr" sz="quarter" idx="11"/>
          </p:nvPr>
        </p:nvSpPr>
        <p:spPr/>
        <p:txBody>
          <a:bodyPr/>
          <a:lstStyle/>
          <a:p>
            <a:r>
              <a:rPr lang="en-US" dirty="0" smtClean="0"/>
              <a:t>Canada Alliance   5-7 November 2017</a:t>
            </a:r>
            <a:endParaRPr lang="en-US" dirty="0"/>
          </a:p>
        </p:txBody>
      </p:sp>
    </p:spTree>
    <p:extLst>
      <p:ext uri="{BB962C8B-B14F-4D97-AF65-F5344CB8AC3E}">
        <p14:creationId xmlns:p14="http://schemas.microsoft.com/office/powerpoint/2010/main" val="9155784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4">
      <a:dk1>
        <a:sysClr val="windowText" lastClr="000000"/>
      </a:dk1>
      <a:lt1>
        <a:sysClr val="window" lastClr="FFFFFF"/>
      </a:lt1>
      <a:dk2>
        <a:srgbClr val="373545"/>
      </a:dk2>
      <a:lt2>
        <a:srgbClr val="DCD8DC"/>
      </a:lt2>
      <a:accent1>
        <a:srgbClr val="F30303"/>
      </a:accent1>
      <a:accent2>
        <a:srgbClr val="B40404"/>
      </a:accent2>
      <a:accent3>
        <a:srgbClr val="BABABA"/>
      </a:accent3>
      <a:accent4>
        <a:srgbClr val="696969"/>
      </a:accent4>
      <a:accent5>
        <a:srgbClr val="870203"/>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4434</TotalTime>
  <Words>1790</Words>
  <Application>Microsoft Office PowerPoint</Application>
  <PresentationFormat>On-screen Show (4:3)</PresentationFormat>
  <Paragraphs>389</Paragraphs>
  <Slides>53</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Tw Cen MT</vt:lpstr>
      <vt:lpstr>Tw Cen MT Condensed</vt:lpstr>
      <vt:lpstr>Wingdings</vt:lpstr>
      <vt:lpstr>Wingdings 3</vt:lpstr>
      <vt:lpstr>Integral</vt:lpstr>
      <vt:lpstr>NO MORE ANALYSIS PARALYSIS! Concordia university’s online needs analysis process for needs-based awards</vt:lpstr>
      <vt:lpstr>presenters</vt:lpstr>
      <vt:lpstr>Concordia University Montréal, Qc</vt:lpstr>
      <vt:lpstr>Campus Solutions 9.0 (Live January 2015)  Campus Solutions 9.2 &amp; Peopletools 8.55  (targeted go-live April 1st 2018) </vt:lpstr>
      <vt:lpstr>I feel the need – the need for needs analysis</vt:lpstr>
      <vt:lpstr>I feel the need – the need for need analysis</vt:lpstr>
      <vt:lpstr>We like to eat here</vt:lpstr>
      <vt:lpstr>SECTION 1: the problem</vt:lpstr>
      <vt:lpstr>the PROBLEM</vt:lpstr>
      <vt:lpstr>THE PROBLEM</vt:lpstr>
      <vt:lpstr>The Problem</vt:lpstr>
      <vt:lpstr>This place is great too</vt:lpstr>
      <vt:lpstr>SECTION 2: the solution</vt:lpstr>
      <vt:lpstr>THE SOLUTION</vt:lpstr>
      <vt:lpstr>THE SOLUTION</vt:lpstr>
      <vt:lpstr>The Solution</vt:lpstr>
      <vt:lpstr>the solution</vt:lpstr>
      <vt:lpstr>When you want something different</vt:lpstr>
      <vt:lpstr>SECTION 3: THE application</vt:lpstr>
      <vt:lpstr>The application</vt:lpstr>
      <vt:lpstr>The application</vt:lpstr>
      <vt:lpstr>The application</vt:lpstr>
      <vt:lpstr>The Application</vt:lpstr>
      <vt:lpstr>The Application</vt:lpstr>
      <vt:lpstr>The application</vt:lpstr>
      <vt:lpstr>The Application</vt:lpstr>
      <vt:lpstr>The application</vt:lpstr>
      <vt:lpstr>The Application</vt:lpstr>
      <vt:lpstr>The application</vt:lpstr>
      <vt:lpstr>The application</vt:lpstr>
      <vt:lpstr>The application</vt:lpstr>
      <vt:lpstr>The Application</vt:lpstr>
      <vt:lpstr>Whoa! Another restaurant?</vt:lpstr>
      <vt:lpstr>SECTION 4: the administrator</vt:lpstr>
      <vt:lpstr>The Adminstrator</vt:lpstr>
      <vt:lpstr>The Administrator</vt:lpstr>
      <vt:lpstr>The Administrator</vt:lpstr>
      <vt:lpstr>The Administrator</vt:lpstr>
      <vt:lpstr>The Administrator</vt:lpstr>
      <vt:lpstr>The Administrator</vt:lpstr>
      <vt:lpstr>The Administrator</vt:lpstr>
      <vt:lpstr>The administrator</vt:lpstr>
      <vt:lpstr>The Administrator</vt:lpstr>
      <vt:lpstr>The Administrator</vt:lpstr>
      <vt:lpstr>The Administrator</vt:lpstr>
      <vt:lpstr>The Administrator</vt:lpstr>
      <vt:lpstr>For when it’s raining…</vt:lpstr>
      <vt:lpstr>SECTION 5: the NEXT STEPS</vt:lpstr>
      <vt:lpstr>The next steps</vt:lpstr>
      <vt:lpstr>PowerPoint Presentation</vt:lpstr>
      <vt:lpstr>Concluding thoughts</vt:lpstr>
      <vt:lpstr>presenters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Amy Ewing</dc:creator>
  <cp:lastModifiedBy>Alexander Lee</cp:lastModifiedBy>
  <cp:revision>127</cp:revision>
  <dcterms:created xsi:type="dcterms:W3CDTF">2015-09-02T14:36:24Z</dcterms:created>
  <dcterms:modified xsi:type="dcterms:W3CDTF">2017-11-08T14:43:45Z</dcterms:modified>
</cp:coreProperties>
</file>