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39"/>
  </p:notesMasterIdLst>
  <p:handoutMasterIdLst>
    <p:handoutMasterId r:id="rId40"/>
  </p:handoutMasterIdLst>
  <p:sldIdLst>
    <p:sldId id="259" r:id="rId5"/>
    <p:sldId id="260" r:id="rId6"/>
    <p:sldId id="261" r:id="rId7"/>
    <p:sldId id="309" r:id="rId8"/>
    <p:sldId id="335" r:id="rId9"/>
    <p:sldId id="304" r:id="rId10"/>
    <p:sldId id="290" r:id="rId11"/>
    <p:sldId id="293" r:id="rId12"/>
    <p:sldId id="311" r:id="rId13"/>
    <p:sldId id="314" r:id="rId14"/>
    <p:sldId id="265" r:id="rId15"/>
    <p:sldId id="325" r:id="rId16"/>
    <p:sldId id="316" r:id="rId17"/>
    <p:sldId id="342" r:id="rId18"/>
    <p:sldId id="343" r:id="rId19"/>
    <p:sldId id="345" r:id="rId20"/>
    <p:sldId id="346" r:id="rId21"/>
    <p:sldId id="339" r:id="rId22"/>
    <p:sldId id="347" r:id="rId23"/>
    <p:sldId id="348" r:id="rId24"/>
    <p:sldId id="340" r:id="rId25"/>
    <p:sldId id="349" r:id="rId26"/>
    <p:sldId id="352" r:id="rId27"/>
    <p:sldId id="359" r:id="rId28"/>
    <p:sldId id="341" r:id="rId29"/>
    <p:sldId id="276" r:id="rId30"/>
    <p:sldId id="333" r:id="rId31"/>
    <p:sldId id="334" r:id="rId32"/>
    <p:sldId id="355" r:id="rId33"/>
    <p:sldId id="356" r:id="rId34"/>
    <p:sldId id="357" r:id="rId35"/>
    <p:sldId id="281" r:id="rId36"/>
    <p:sldId id="282" r:id="rId37"/>
    <p:sldId id="33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Dreger" initials="LD" lastIdx="2" clrIdx="0">
    <p:extLst>
      <p:ext uri="{19B8F6BF-5375-455C-9EA6-DF929625EA0E}">
        <p15:presenceInfo xmlns:p15="http://schemas.microsoft.com/office/powerpoint/2012/main" userId="S::dregerl@macewan.ca::731a8bba-2f50-42a8-8f47-e1f3b0a15f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3" autoAdjust="0"/>
    <p:restoredTop sz="86195"/>
  </p:normalViewPr>
  <p:slideViewPr>
    <p:cSldViewPr snapToGrid="0">
      <p:cViewPr varScale="1">
        <p:scale>
          <a:sx n="104" d="100"/>
          <a:sy n="104" d="100"/>
        </p:scale>
        <p:origin x="1824" y="192"/>
      </p:cViewPr>
      <p:guideLst>
        <p:guide orient="horz" pos="2160"/>
        <p:guide pos="2880"/>
      </p:guideLst>
    </p:cSldViewPr>
  </p:slideViewPr>
  <p:notesTextViewPr>
    <p:cViewPr>
      <p:scale>
        <a:sx n="1" d="1"/>
        <a:sy n="1" d="1"/>
      </p:scale>
      <p:origin x="0" y="0"/>
    </p:cViewPr>
  </p:notesTextViewPr>
  <p:sorterViewPr>
    <p:cViewPr>
      <p:scale>
        <a:sx n="120" d="100"/>
        <a:sy n="120" d="100"/>
      </p:scale>
      <p:origin x="0" y="1120"/>
    </p:cViewPr>
  </p:sorterViewPr>
  <p:notesViewPr>
    <p:cSldViewPr snapToGrid="0">
      <p:cViewPr varScale="1">
        <p:scale>
          <a:sx n="91" d="100"/>
          <a:sy n="91"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18.svg"/><Relationship Id="rId1" Type="http://schemas.openxmlformats.org/officeDocument/2006/relationships/image" Target="../media/image25.png"/><Relationship Id="rId6" Type="http://schemas.openxmlformats.org/officeDocument/2006/relationships/image" Target="../media/image22.svg"/><Relationship Id="rId5" Type="http://schemas.openxmlformats.org/officeDocument/2006/relationships/image" Target="../media/image2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CE5316-48F8-49CD-BF27-9780484E8FD6}"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A640C7F6-CAEE-43FA-843D-5BBA83743883}">
      <dgm:prSet/>
      <dgm:spPr/>
      <dgm:t>
        <a:bodyPr/>
        <a:lstStyle/>
        <a:p>
          <a:r>
            <a:rPr lang="en-US" dirty="0"/>
            <a:t>Draft, socialize, try it, change</a:t>
          </a:r>
        </a:p>
      </dgm:t>
    </dgm:pt>
    <dgm:pt modelId="{66DB797C-51B6-4801-AB69-8B7D586B710B}" type="parTrans" cxnId="{C12D52F9-C150-4A86-99C3-6C6AB1A68511}">
      <dgm:prSet/>
      <dgm:spPr/>
      <dgm:t>
        <a:bodyPr/>
        <a:lstStyle/>
        <a:p>
          <a:endParaRPr lang="en-US"/>
        </a:p>
      </dgm:t>
    </dgm:pt>
    <dgm:pt modelId="{3C7C8B3D-7E6B-481B-9F15-72D60A4A6037}" type="sibTrans" cxnId="{C12D52F9-C150-4A86-99C3-6C6AB1A68511}">
      <dgm:prSet/>
      <dgm:spPr/>
      <dgm:t>
        <a:bodyPr/>
        <a:lstStyle/>
        <a:p>
          <a:endParaRPr lang="en-US"/>
        </a:p>
      </dgm:t>
    </dgm:pt>
    <dgm:pt modelId="{A1E81BC2-2804-45B3-8B89-0F630A752811}">
      <dgm:prSet/>
      <dgm:spPr/>
      <dgm:t>
        <a:bodyPr/>
        <a:lstStyle/>
        <a:p>
          <a:r>
            <a:rPr lang="en-US" dirty="0"/>
            <a:t>Many revisions before we got it right</a:t>
          </a:r>
        </a:p>
      </dgm:t>
    </dgm:pt>
    <dgm:pt modelId="{40E65C07-444D-41FA-AE0C-C088A8D2BD56}" type="parTrans" cxnId="{49F1C8D0-0E2D-478F-8429-74A6074ADB06}">
      <dgm:prSet/>
      <dgm:spPr/>
      <dgm:t>
        <a:bodyPr/>
        <a:lstStyle/>
        <a:p>
          <a:endParaRPr lang="en-US"/>
        </a:p>
      </dgm:t>
    </dgm:pt>
    <dgm:pt modelId="{92A496CC-83FA-45DB-B6B4-BA324CA04F77}" type="sibTrans" cxnId="{49F1C8D0-0E2D-478F-8429-74A6074ADB06}">
      <dgm:prSet/>
      <dgm:spPr/>
      <dgm:t>
        <a:bodyPr/>
        <a:lstStyle/>
        <a:p>
          <a:endParaRPr lang="en-US"/>
        </a:p>
      </dgm:t>
    </dgm:pt>
    <dgm:pt modelId="{8478D4B2-119B-49E2-8373-45A705CDAE8B}">
      <dgm:prSet/>
      <dgm:spPr/>
      <dgm:t>
        <a:bodyPr/>
        <a:lstStyle/>
        <a:p>
          <a:r>
            <a:rPr lang="en-US" dirty="0"/>
            <a:t>Final version?</a:t>
          </a:r>
        </a:p>
      </dgm:t>
    </dgm:pt>
    <dgm:pt modelId="{4BFF9BBD-D86C-457E-8C6A-4B3095734AD7}" type="parTrans" cxnId="{CFB9B748-A295-474D-80F3-14A5504DBDB3}">
      <dgm:prSet/>
      <dgm:spPr/>
      <dgm:t>
        <a:bodyPr/>
        <a:lstStyle/>
        <a:p>
          <a:endParaRPr lang="en-US"/>
        </a:p>
      </dgm:t>
    </dgm:pt>
    <dgm:pt modelId="{0D18F365-A44D-4621-AC13-8E88A80B7F1D}" type="sibTrans" cxnId="{CFB9B748-A295-474D-80F3-14A5504DBDB3}">
      <dgm:prSet/>
      <dgm:spPr/>
      <dgm:t>
        <a:bodyPr/>
        <a:lstStyle/>
        <a:p>
          <a:endParaRPr lang="en-US"/>
        </a:p>
      </dgm:t>
    </dgm:pt>
    <dgm:pt modelId="{2CFA7503-6877-1A4C-8C1B-0A575EC30FA0}" type="pres">
      <dgm:prSet presAssocID="{9BCE5316-48F8-49CD-BF27-9780484E8FD6}" presName="Name0" presStyleCnt="0">
        <dgm:presLayoutVars>
          <dgm:dir/>
          <dgm:animLvl val="lvl"/>
          <dgm:resizeHandles val="exact"/>
        </dgm:presLayoutVars>
      </dgm:prSet>
      <dgm:spPr/>
    </dgm:pt>
    <dgm:pt modelId="{34F2740B-98F8-5145-99B7-25D164913E4E}" type="pres">
      <dgm:prSet presAssocID="{8478D4B2-119B-49E2-8373-45A705CDAE8B}" presName="boxAndChildren" presStyleCnt="0"/>
      <dgm:spPr/>
    </dgm:pt>
    <dgm:pt modelId="{3A07C0C0-578C-5743-BDBC-420FC2BD3825}" type="pres">
      <dgm:prSet presAssocID="{8478D4B2-119B-49E2-8373-45A705CDAE8B}" presName="parentTextBox" presStyleLbl="node1" presStyleIdx="0" presStyleCnt="3"/>
      <dgm:spPr/>
    </dgm:pt>
    <dgm:pt modelId="{BD2B9320-DE05-5A4B-B8C4-80F02F2DBF62}" type="pres">
      <dgm:prSet presAssocID="{92A496CC-83FA-45DB-B6B4-BA324CA04F77}" presName="sp" presStyleCnt="0"/>
      <dgm:spPr/>
    </dgm:pt>
    <dgm:pt modelId="{636DDAB2-C57A-1241-8999-6AA4A0C27A05}" type="pres">
      <dgm:prSet presAssocID="{A1E81BC2-2804-45B3-8B89-0F630A752811}" presName="arrowAndChildren" presStyleCnt="0"/>
      <dgm:spPr/>
    </dgm:pt>
    <dgm:pt modelId="{9A2F2251-D522-C74F-A9C9-E8D14322203C}" type="pres">
      <dgm:prSet presAssocID="{A1E81BC2-2804-45B3-8B89-0F630A752811}" presName="parentTextArrow" presStyleLbl="node1" presStyleIdx="1" presStyleCnt="3"/>
      <dgm:spPr/>
    </dgm:pt>
    <dgm:pt modelId="{551ADE51-3BE7-5148-9D36-8DF19AE57CEF}" type="pres">
      <dgm:prSet presAssocID="{3C7C8B3D-7E6B-481B-9F15-72D60A4A6037}" presName="sp" presStyleCnt="0"/>
      <dgm:spPr/>
    </dgm:pt>
    <dgm:pt modelId="{99F570D3-8A95-D541-A65D-7B491621FF4F}" type="pres">
      <dgm:prSet presAssocID="{A640C7F6-CAEE-43FA-843D-5BBA83743883}" presName="arrowAndChildren" presStyleCnt="0"/>
      <dgm:spPr/>
    </dgm:pt>
    <dgm:pt modelId="{47EDD9AD-D899-D845-A934-14F46BB0EB8E}" type="pres">
      <dgm:prSet presAssocID="{A640C7F6-CAEE-43FA-843D-5BBA83743883}" presName="parentTextArrow" presStyleLbl="node1" presStyleIdx="2" presStyleCnt="3"/>
      <dgm:spPr/>
    </dgm:pt>
  </dgm:ptLst>
  <dgm:cxnLst>
    <dgm:cxn modelId="{F814F515-D154-8D44-92AD-A56A10DB3B52}" type="presOf" srcId="{8478D4B2-119B-49E2-8373-45A705CDAE8B}" destId="{3A07C0C0-578C-5743-BDBC-420FC2BD3825}" srcOrd="0" destOrd="0" presId="urn:microsoft.com/office/officeart/2005/8/layout/process4"/>
    <dgm:cxn modelId="{CFB9B748-A295-474D-80F3-14A5504DBDB3}" srcId="{9BCE5316-48F8-49CD-BF27-9780484E8FD6}" destId="{8478D4B2-119B-49E2-8373-45A705CDAE8B}" srcOrd="2" destOrd="0" parTransId="{4BFF9BBD-D86C-457E-8C6A-4B3095734AD7}" sibTransId="{0D18F365-A44D-4621-AC13-8E88A80B7F1D}"/>
    <dgm:cxn modelId="{A674058C-516B-0943-8C73-D90A1EDAB913}" type="presOf" srcId="{9BCE5316-48F8-49CD-BF27-9780484E8FD6}" destId="{2CFA7503-6877-1A4C-8C1B-0A575EC30FA0}" srcOrd="0" destOrd="0" presId="urn:microsoft.com/office/officeart/2005/8/layout/process4"/>
    <dgm:cxn modelId="{1606BC9E-AFD2-304E-A683-FF40AB357D01}" type="presOf" srcId="{A640C7F6-CAEE-43FA-843D-5BBA83743883}" destId="{47EDD9AD-D899-D845-A934-14F46BB0EB8E}" srcOrd="0" destOrd="0" presId="urn:microsoft.com/office/officeart/2005/8/layout/process4"/>
    <dgm:cxn modelId="{8E5199B1-4CC9-2342-A4C5-8A7143DFEFBF}" type="presOf" srcId="{A1E81BC2-2804-45B3-8B89-0F630A752811}" destId="{9A2F2251-D522-C74F-A9C9-E8D14322203C}" srcOrd="0" destOrd="0" presId="urn:microsoft.com/office/officeart/2005/8/layout/process4"/>
    <dgm:cxn modelId="{49F1C8D0-0E2D-478F-8429-74A6074ADB06}" srcId="{9BCE5316-48F8-49CD-BF27-9780484E8FD6}" destId="{A1E81BC2-2804-45B3-8B89-0F630A752811}" srcOrd="1" destOrd="0" parTransId="{40E65C07-444D-41FA-AE0C-C088A8D2BD56}" sibTransId="{92A496CC-83FA-45DB-B6B4-BA324CA04F77}"/>
    <dgm:cxn modelId="{C12D52F9-C150-4A86-99C3-6C6AB1A68511}" srcId="{9BCE5316-48F8-49CD-BF27-9780484E8FD6}" destId="{A640C7F6-CAEE-43FA-843D-5BBA83743883}" srcOrd="0" destOrd="0" parTransId="{66DB797C-51B6-4801-AB69-8B7D586B710B}" sibTransId="{3C7C8B3D-7E6B-481B-9F15-72D60A4A6037}"/>
    <dgm:cxn modelId="{FF4187A2-9092-F34B-8D36-834923DB9711}" type="presParOf" srcId="{2CFA7503-6877-1A4C-8C1B-0A575EC30FA0}" destId="{34F2740B-98F8-5145-99B7-25D164913E4E}" srcOrd="0" destOrd="0" presId="urn:microsoft.com/office/officeart/2005/8/layout/process4"/>
    <dgm:cxn modelId="{E6A4DF56-7240-0842-887E-3B43868459A2}" type="presParOf" srcId="{34F2740B-98F8-5145-99B7-25D164913E4E}" destId="{3A07C0C0-578C-5743-BDBC-420FC2BD3825}" srcOrd="0" destOrd="0" presId="urn:microsoft.com/office/officeart/2005/8/layout/process4"/>
    <dgm:cxn modelId="{9674F029-87D4-E949-B05F-985EBAFB7EAD}" type="presParOf" srcId="{2CFA7503-6877-1A4C-8C1B-0A575EC30FA0}" destId="{BD2B9320-DE05-5A4B-B8C4-80F02F2DBF62}" srcOrd="1" destOrd="0" presId="urn:microsoft.com/office/officeart/2005/8/layout/process4"/>
    <dgm:cxn modelId="{CCB79D33-6EAB-E742-BBE8-08B743BB5FDD}" type="presParOf" srcId="{2CFA7503-6877-1A4C-8C1B-0A575EC30FA0}" destId="{636DDAB2-C57A-1241-8999-6AA4A0C27A05}" srcOrd="2" destOrd="0" presId="urn:microsoft.com/office/officeart/2005/8/layout/process4"/>
    <dgm:cxn modelId="{4B6E207E-B334-B244-A9E7-F909ED1D80DB}" type="presParOf" srcId="{636DDAB2-C57A-1241-8999-6AA4A0C27A05}" destId="{9A2F2251-D522-C74F-A9C9-E8D14322203C}" srcOrd="0" destOrd="0" presId="urn:microsoft.com/office/officeart/2005/8/layout/process4"/>
    <dgm:cxn modelId="{BCC3F67B-AACD-1F4A-98D7-69E674417522}" type="presParOf" srcId="{2CFA7503-6877-1A4C-8C1B-0A575EC30FA0}" destId="{551ADE51-3BE7-5148-9D36-8DF19AE57CEF}" srcOrd="3" destOrd="0" presId="urn:microsoft.com/office/officeart/2005/8/layout/process4"/>
    <dgm:cxn modelId="{DF1FE4F0-728A-E944-B558-9684CC97007C}" type="presParOf" srcId="{2CFA7503-6877-1A4C-8C1B-0A575EC30FA0}" destId="{99F570D3-8A95-D541-A65D-7B491621FF4F}" srcOrd="4" destOrd="0" presId="urn:microsoft.com/office/officeart/2005/8/layout/process4"/>
    <dgm:cxn modelId="{BE868F5E-FDDC-5742-9AA8-A7F87805B1A8}" type="presParOf" srcId="{99F570D3-8A95-D541-A65D-7B491621FF4F}" destId="{47EDD9AD-D899-D845-A934-14F46BB0EB8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AC9CD6-0923-4129-8534-BE8949A48D2C}"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B61815EA-6C2D-4CC0-BDBE-8B4E09D89870}">
      <dgm:prSet/>
      <dgm:spPr/>
      <dgm:t>
        <a:bodyPr/>
        <a:lstStyle/>
        <a:p>
          <a:r>
            <a:rPr lang="en-US" dirty="0"/>
            <a:t>Business Analysts form technical groups for Campus and Finance/HR</a:t>
          </a:r>
        </a:p>
      </dgm:t>
    </dgm:pt>
    <dgm:pt modelId="{EF4D62BC-6BC2-4E42-9BD8-FCC8344CC7C5}" type="parTrans" cxnId="{87535F08-9760-4DBA-B17B-FECE037E56D5}">
      <dgm:prSet/>
      <dgm:spPr/>
      <dgm:t>
        <a:bodyPr/>
        <a:lstStyle/>
        <a:p>
          <a:endParaRPr lang="en-US"/>
        </a:p>
      </dgm:t>
    </dgm:pt>
    <dgm:pt modelId="{33660C7E-AC4B-4F9E-BFAB-881E1619EE2B}" type="sibTrans" cxnId="{87535F08-9760-4DBA-B17B-FECE037E56D5}">
      <dgm:prSet/>
      <dgm:spPr/>
      <dgm:t>
        <a:bodyPr/>
        <a:lstStyle/>
        <a:p>
          <a:endParaRPr lang="en-US"/>
        </a:p>
      </dgm:t>
    </dgm:pt>
    <dgm:pt modelId="{62E43D47-C104-4EBB-BB5E-C70D72242091}">
      <dgm:prSet/>
      <dgm:spPr/>
      <dgm:t>
        <a:bodyPr/>
        <a:lstStyle/>
        <a:p>
          <a:r>
            <a:rPr lang="en-US" dirty="0"/>
            <a:t>Manager gets workflow notice from cookbook then assigns </a:t>
          </a:r>
          <a:r>
            <a:rPr lang="en-US" dirty="0" err="1"/>
            <a:t>ehelpdesk</a:t>
          </a:r>
          <a:r>
            <a:rPr lang="en-US" dirty="0"/>
            <a:t> ticket </a:t>
          </a:r>
        </a:p>
      </dgm:t>
    </dgm:pt>
    <dgm:pt modelId="{BC29B979-7156-4025-8627-4C38D1E01A2A}" type="parTrans" cxnId="{2FE290CF-9111-4ACC-B37E-C51AC938E704}">
      <dgm:prSet/>
      <dgm:spPr/>
      <dgm:t>
        <a:bodyPr/>
        <a:lstStyle/>
        <a:p>
          <a:endParaRPr lang="en-US"/>
        </a:p>
      </dgm:t>
    </dgm:pt>
    <dgm:pt modelId="{FEB0CF93-3665-4617-9C30-35EE8033474E}" type="sibTrans" cxnId="{2FE290CF-9111-4ACC-B37E-C51AC938E704}">
      <dgm:prSet/>
      <dgm:spPr/>
      <dgm:t>
        <a:bodyPr/>
        <a:lstStyle/>
        <a:p>
          <a:endParaRPr lang="en-US"/>
        </a:p>
      </dgm:t>
    </dgm:pt>
    <dgm:pt modelId="{CB5BCC31-BF91-4F97-B919-4E880B2C1FFD}">
      <dgm:prSet/>
      <dgm:spPr/>
      <dgm:t>
        <a:bodyPr/>
        <a:lstStyle/>
        <a:p>
          <a:r>
            <a:rPr lang="en-US" dirty="0"/>
            <a:t>Becomes part of daily workload with other tickets</a:t>
          </a:r>
        </a:p>
      </dgm:t>
    </dgm:pt>
    <dgm:pt modelId="{41E32888-250F-4AD2-9710-82AB57875DF1}" type="parTrans" cxnId="{79136D54-9A80-48D8-B2A4-B071988CCD69}">
      <dgm:prSet/>
      <dgm:spPr/>
      <dgm:t>
        <a:bodyPr/>
        <a:lstStyle/>
        <a:p>
          <a:endParaRPr lang="en-US"/>
        </a:p>
      </dgm:t>
    </dgm:pt>
    <dgm:pt modelId="{E336E723-CDD0-45AE-8A31-537D1F35E013}" type="sibTrans" cxnId="{79136D54-9A80-48D8-B2A4-B071988CCD69}">
      <dgm:prSet/>
      <dgm:spPr/>
      <dgm:t>
        <a:bodyPr/>
        <a:lstStyle/>
        <a:p>
          <a:endParaRPr lang="en-US"/>
        </a:p>
      </dgm:t>
    </dgm:pt>
    <dgm:pt modelId="{692DC62C-5746-F242-A26A-B9C23A87F795}" type="pres">
      <dgm:prSet presAssocID="{5DAC9CD6-0923-4129-8534-BE8949A48D2C}" presName="Name0" presStyleCnt="0">
        <dgm:presLayoutVars>
          <dgm:dir/>
          <dgm:animLvl val="lvl"/>
          <dgm:resizeHandles val="exact"/>
        </dgm:presLayoutVars>
      </dgm:prSet>
      <dgm:spPr/>
    </dgm:pt>
    <dgm:pt modelId="{EA535E0D-5377-6A49-BF9E-1FBF7B4968D4}" type="pres">
      <dgm:prSet presAssocID="{CB5BCC31-BF91-4F97-B919-4E880B2C1FFD}" presName="boxAndChildren" presStyleCnt="0"/>
      <dgm:spPr/>
    </dgm:pt>
    <dgm:pt modelId="{9F48AF97-5F3A-AD4E-A4F6-B11C05A91DAC}" type="pres">
      <dgm:prSet presAssocID="{CB5BCC31-BF91-4F97-B919-4E880B2C1FFD}" presName="parentTextBox" presStyleLbl="node1" presStyleIdx="0" presStyleCnt="3"/>
      <dgm:spPr/>
    </dgm:pt>
    <dgm:pt modelId="{62D82BDA-C001-2843-AACC-6E814C811B99}" type="pres">
      <dgm:prSet presAssocID="{FEB0CF93-3665-4617-9C30-35EE8033474E}" presName="sp" presStyleCnt="0"/>
      <dgm:spPr/>
    </dgm:pt>
    <dgm:pt modelId="{7BF86327-FADD-5440-B2AB-D3FB3C1A5C13}" type="pres">
      <dgm:prSet presAssocID="{62E43D47-C104-4EBB-BB5E-C70D72242091}" presName="arrowAndChildren" presStyleCnt="0"/>
      <dgm:spPr/>
    </dgm:pt>
    <dgm:pt modelId="{B4713107-63F5-F44B-BE00-20804C576EFE}" type="pres">
      <dgm:prSet presAssocID="{62E43D47-C104-4EBB-BB5E-C70D72242091}" presName="parentTextArrow" presStyleLbl="node1" presStyleIdx="1" presStyleCnt="3"/>
      <dgm:spPr/>
    </dgm:pt>
    <dgm:pt modelId="{C6D6BF5A-3AD6-1E43-BE82-0B4DF0DB2890}" type="pres">
      <dgm:prSet presAssocID="{33660C7E-AC4B-4F9E-BFAB-881E1619EE2B}" presName="sp" presStyleCnt="0"/>
      <dgm:spPr/>
    </dgm:pt>
    <dgm:pt modelId="{2C3256B9-1A89-4441-A9BB-94FE14B7A6E7}" type="pres">
      <dgm:prSet presAssocID="{B61815EA-6C2D-4CC0-BDBE-8B4E09D89870}" presName="arrowAndChildren" presStyleCnt="0"/>
      <dgm:spPr/>
    </dgm:pt>
    <dgm:pt modelId="{8460F6C4-5E35-3A4C-8D6D-4C82E4D8F528}" type="pres">
      <dgm:prSet presAssocID="{B61815EA-6C2D-4CC0-BDBE-8B4E09D89870}" presName="parentTextArrow" presStyleLbl="node1" presStyleIdx="2" presStyleCnt="3"/>
      <dgm:spPr/>
    </dgm:pt>
  </dgm:ptLst>
  <dgm:cxnLst>
    <dgm:cxn modelId="{87535F08-9760-4DBA-B17B-FECE037E56D5}" srcId="{5DAC9CD6-0923-4129-8534-BE8949A48D2C}" destId="{B61815EA-6C2D-4CC0-BDBE-8B4E09D89870}" srcOrd="0" destOrd="0" parTransId="{EF4D62BC-6BC2-4E42-9BD8-FCC8344CC7C5}" sibTransId="{33660C7E-AC4B-4F9E-BFAB-881E1619EE2B}"/>
    <dgm:cxn modelId="{79136D54-9A80-48D8-B2A4-B071988CCD69}" srcId="{5DAC9CD6-0923-4129-8534-BE8949A48D2C}" destId="{CB5BCC31-BF91-4F97-B919-4E880B2C1FFD}" srcOrd="2" destOrd="0" parTransId="{41E32888-250F-4AD2-9710-82AB57875DF1}" sibTransId="{E336E723-CDD0-45AE-8A31-537D1F35E013}"/>
    <dgm:cxn modelId="{CC1F3F81-570E-4046-8109-825FFBE72AA4}" type="presOf" srcId="{62E43D47-C104-4EBB-BB5E-C70D72242091}" destId="{B4713107-63F5-F44B-BE00-20804C576EFE}" srcOrd="0" destOrd="0" presId="urn:microsoft.com/office/officeart/2005/8/layout/process4"/>
    <dgm:cxn modelId="{82184BB8-2EA3-194B-BEF5-6A8257B405BD}" type="presOf" srcId="{5DAC9CD6-0923-4129-8534-BE8949A48D2C}" destId="{692DC62C-5746-F242-A26A-B9C23A87F795}" srcOrd="0" destOrd="0" presId="urn:microsoft.com/office/officeart/2005/8/layout/process4"/>
    <dgm:cxn modelId="{2FE290CF-9111-4ACC-B37E-C51AC938E704}" srcId="{5DAC9CD6-0923-4129-8534-BE8949A48D2C}" destId="{62E43D47-C104-4EBB-BB5E-C70D72242091}" srcOrd="1" destOrd="0" parTransId="{BC29B979-7156-4025-8627-4C38D1E01A2A}" sibTransId="{FEB0CF93-3665-4617-9C30-35EE8033474E}"/>
    <dgm:cxn modelId="{86CC49EC-D516-F44E-A95D-F01A9EE3F9B2}" type="presOf" srcId="{B61815EA-6C2D-4CC0-BDBE-8B4E09D89870}" destId="{8460F6C4-5E35-3A4C-8D6D-4C82E4D8F528}" srcOrd="0" destOrd="0" presId="urn:microsoft.com/office/officeart/2005/8/layout/process4"/>
    <dgm:cxn modelId="{B8983FEE-C6B3-494C-AA0D-248E28AF77A4}" type="presOf" srcId="{CB5BCC31-BF91-4F97-B919-4E880B2C1FFD}" destId="{9F48AF97-5F3A-AD4E-A4F6-B11C05A91DAC}" srcOrd="0" destOrd="0" presId="urn:microsoft.com/office/officeart/2005/8/layout/process4"/>
    <dgm:cxn modelId="{5D44EFEE-57C3-E740-B1D7-130ABA916386}" type="presParOf" srcId="{692DC62C-5746-F242-A26A-B9C23A87F795}" destId="{EA535E0D-5377-6A49-BF9E-1FBF7B4968D4}" srcOrd="0" destOrd="0" presId="urn:microsoft.com/office/officeart/2005/8/layout/process4"/>
    <dgm:cxn modelId="{8B06DF13-0ADE-8F41-8756-99A3F42DB192}" type="presParOf" srcId="{EA535E0D-5377-6A49-BF9E-1FBF7B4968D4}" destId="{9F48AF97-5F3A-AD4E-A4F6-B11C05A91DAC}" srcOrd="0" destOrd="0" presId="urn:microsoft.com/office/officeart/2005/8/layout/process4"/>
    <dgm:cxn modelId="{37597503-566B-A440-93AD-585C3123D03B}" type="presParOf" srcId="{692DC62C-5746-F242-A26A-B9C23A87F795}" destId="{62D82BDA-C001-2843-AACC-6E814C811B99}" srcOrd="1" destOrd="0" presId="urn:microsoft.com/office/officeart/2005/8/layout/process4"/>
    <dgm:cxn modelId="{8EDBE4B1-858B-BA40-A6E8-20CAC2E6B093}" type="presParOf" srcId="{692DC62C-5746-F242-A26A-B9C23A87F795}" destId="{7BF86327-FADD-5440-B2AB-D3FB3C1A5C13}" srcOrd="2" destOrd="0" presId="urn:microsoft.com/office/officeart/2005/8/layout/process4"/>
    <dgm:cxn modelId="{5B4F7500-560B-FA4D-BD75-CBC06DB4F28B}" type="presParOf" srcId="{7BF86327-FADD-5440-B2AB-D3FB3C1A5C13}" destId="{B4713107-63F5-F44B-BE00-20804C576EFE}" srcOrd="0" destOrd="0" presId="urn:microsoft.com/office/officeart/2005/8/layout/process4"/>
    <dgm:cxn modelId="{95DC643A-FCC3-AF4E-9D34-1BA665DAF47C}" type="presParOf" srcId="{692DC62C-5746-F242-A26A-B9C23A87F795}" destId="{C6D6BF5A-3AD6-1E43-BE82-0B4DF0DB2890}" srcOrd="3" destOrd="0" presId="urn:microsoft.com/office/officeart/2005/8/layout/process4"/>
    <dgm:cxn modelId="{0D968598-55C1-E143-88A0-BD305E565B20}" type="presParOf" srcId="{692DC62C-5746-F242-A26A-B9C23A87F795}" destId="{2C3256B9-1A89-4441-A9BB-94FE14B7A6E7}" srcOrd="4" destOrd="0" presId="urn:microsoft.com/office/officeart/2005/8/layout/process4"/>
    <dgm:cxn modelId="{E715F9C9-3640-AA47-B95B-44FA26BB4BD7}" type="presParOf" srcId="{2C3256B9-1A89-4441-A9BB-94FE14B7A6E7}" destId="{8460F6C4-5E35-3A4C-8D6D-4C82E4D8F52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6323DE-8528-4F93-BA43-F7BA5A0CB56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0CBE4DD2-4A10-4964-8FA6-554329DD7DBB}">
      <dgm:prSet/>
      <dgm:spPr/>
      <dgm:t>
        <a:bodyPr/>
        <a:lstStyle/>
        <a:p>
          <a:r>
            <a:rPr lang="en-US" cap="small" dirty="0"/>
            <a:t>YES! (It Will Be)</a:t>
          </a:r>
          <a:endParaRPr lang="en-US" dirty="0"/>
        </a:p>
      </dgm:t>
    </dgm:pt>
    <dgm:pt modelId="{DF9899F4-6D93-47AA-A006-99C5D7CDBC31}" type="parTrans" cxnId="{D9884A4A-8591-473D-B6E8-B9B3AEDD9ABB}">
      <dgm:prSet/>
      <dgm:spPr/>
      <dgm:t>
        <a:bodyPr/>
        <a:lstStyle/>
        <a:p>
          <a:endParaRPr lang="en-US"/>
        </a:p>
      </dgm:t>
    </dgm:pt>
    <dgm:pt modelId="{B657BA89-9379-4648-AF9B-040C2385AD92}" type="sibTrans" cxnId="{D9884A4A-8591-473D-B6E8-B9B3AEDD9ABB}">
      <dgm:prSet/>
      <dgm:spPr/>
      <dgm:t>
        <a:bodyPr/>
        <a:lstStyle/>
        <a:p>
          <a:endParaRPr lang="en-US"/>
        </a:p>
      </dgm:t>
    </dgm:pt>
    <dgm:pt modelId="{888F5B72-B471-4C09-8D4E-E8589798637C}">
      <dgm:prSet/>
      <dgm:spPr/>
      <dgm:t>
        <a:bodyPr/>
        <a:lstStyle/>
        <a:p>
          <a:r>
            <a:rPr lang="en-US" dirty="0"/>
            <a:t>Pilot definitions took over a year </a:t>
          </a:r>
        </a:p>
      </dgm:t>
    </dgm:pt>
    <dgm:pt modelId="{EED8FD53-2E95-4062-A472-914814EDB66A}" type="parTrans" cxnId="{343F6874-BBAD-4452-A0D8-F236C1E50FB2}">
      <dgm:prSet/>
      <dgm:spPr/>
      <dgm:t>
        <a:bodyPr/>
        <a:lstStyle/>
        <a:p>
          <a:endParaRPr lang="en-US"/>
        </a:p>
      </dgm:t>
    </dgm:pt>
    <dgm:pt modelId="{61F015D9-83D4-46AE-BB0D-1FA66E919B11}" type="sibTrans" cxnId="{343F6874-BBAD-4452-A0D8-F236C1E50FB2}">
      <dgm:prSet/>
      <dgm:spPr/>
      <dgm:t>
        <a:bodyPr/>
        <a:lstStyle/>
        <a:p>
          <a:endParaRPr lang="en-US"/>
        </a:p>
      </dgm:t>
    </dgm:pt>
    <dgm:pt modelId="{9CC59770-32DA-40F5-B268-C6BE82C8E6E6}">
      <dgm:prSet/>
      <dgm:spPr/>
      <dgm:t>
        <a:bodyPr/>
        <a:lstStyle/>
        <a:p>
          <a:r>
            <a:rPr lang="en-US"/>
            <a:t>Workflow issues</a:t>
          </a:r>
        </a:p>
      </dgm:t>
    </dgm:pt>
    <dgm:pt modelId="{B840B4E4-26E9-4C3C-89FE-5FCE6EDA092F}" type="parTrans" cxnId="{DB15E1FA-BD85-4C56-AD7A-5DB189F827A3}">
      <dgm:prSet/>
      <dgm:spPr/>
      <dgm:t>
        <a:bodyPr/>
        <a:lstStyle/>
        <a:p>
          <a:endParaRPr lang="en-US"/>
        </a:p>
      </dgm:t>
    </dgm:pt>
    <dgm:pt modelId="{07BF9A0B-2028-40E5-A2B6-CF12EF675EFB}" type="sibTrans" cxnId="{DB15E1FA-BD85-4C56-AD7A-5DB189F827A3}">
      <dgm:prSet/>
      <dgm:spPr/>
      <dgm:t>
        <a:bodyPr/>
        <a:lstStyle/>
        <a:p>
          <a:endParaRPr lang="en-US"/>
        </a:p>
      </dgm:t>
    </dgm:pt>
    <dgm:pt modelId="{530B329C-88FA-43A4-87C2-FF2E70A94156}">
      <dgm:prSet/>
      <dgm:spPr/>
      <dgm:t>
        <a:bodyPr/>
        <a:lstStyle/>
        <a:p>
          <a:r>
            <a:rPr lang="en-US"/>
            <a:t>Approval consultation</a:t>
          </a:r>
        </a:p>
      </dgm:t>
    </dgm:pt>
    <dgm:pt modelId="{C567D381-29E8-4EBE-9E5D-9AE8710AA7B8}" type="parTrans" cxnId="{7B49FDE3-403E-4C7A-A1DE-FD3860ECE136}">
      <dgm:prSet/>
      <dgm:spPr/>
      <dgm:t>
        <a:bodyPr/>
        <a:lstStyle/>
        <a:p>
          <a:endParaRPr lang="en-US"/>
        </a:p>
      </dgm:t>
    </dgm:pt>
    <dgm:pt modelId="{C0F0C895-2660-4EA2-9FD5-C608D3708C11}" type="sibTrans" cxnId="{7B49FDE3-403E-4C7A-A1DE-FD3860ECE136}">
      <dgm:prSet/>
      <dgm:spPr/>
      <dgm:t>
        <a:bodyPr/>
        <a:lstStyle/>
        <a:p>
          <a:endParaRPr lang="en-US"/>
        </a:p>
      </dgm:t>
    </dgm:pt>
    <dgm:pt modelId="{0D0C83E4-91D1-4255-B16E-B90069623A8A}">
      <dgm:prSet/>
      <dgm:spPr/>
      <dgm:t>
        <a:bodyPr/>
        <a:lstStyle/>
        <a:p>
          <a:r>
            <a:rPr lang="en-US"/>
            <a:t>Technical definitions – participation and buy in</a:t>
          </a:r>
        </a:p>
      </dgm:t>
    </dgm:pt>
    <dgm:pt modelId="{659FE822-0CFA-4A8B-BDF2-2C2DBD67CAB8}" type="parTrans" cxnId="{2C49FCBC-5C91-4F52-8DC4-0409479F34E8}">
      <dgm:prSet/>
      <dgm:spPr/>
      <dgm:t>
        <a:bodyPr/>
        <a:lstStyle/>
        <a:p>
          <a:endParaRPr lang="en-US"/>
        </a:p>
      </dgm:t>
    </dgm:pt>
    <dgm:pt modelId="{B54C4D4D-3B70-4D66-A3EF-F5A9A1700231}" type="sibTrans" cxnId="{2C49FCBC-5C91-4F52-8DC4-0409479F34E8}">
      <dgm:prSet/>
      <dgm:spPr/>
      <dgm:t>
        <a:bodyPr/>
        <a:lstStyle/>
        <a:p>
          <a:endParaRPr lang="en-US"/>
        </a:p>
      </dgm:t>
    </dgm:pt>
    <dgm:pt modelId="{95FC86C4-4B41-1545-A8D2-FFAEEEB9483A}" type="pres">
      <dgm:prSet presAssocID="{0A6323DE-8528-4F93-BA43-F7BA5A0CB563}" presName="linear" presStyleCnt="0">
        <dgm:presLayoutVars>
          <dgm:dir/>
          <dgm:animLvl val="lvl"/>
          <dgm:resizeHandles val="exact"/>
        </dgm:presLayoutVars>
      </dgm:prSet>
      <dgm:spPr/>
    </dgm:pt>
    <dgm:pt modelId="{A3ED18B6-EB9F-AB4C-A33C-D38A368C976B}" type="pres">
      <dgm:prSet presAssocID="{0CBE4DD2-4A10-4964-8FA6-554329DD7DBB}" presName="parentLin" presStyleCnt="0"/>
      <dgm:spPr/>
    </dgm:pt>
    <dgm:pt modelId="{8F87E852-C8DC-7C43-B3C4-FD035F9CAE87}" type="pres">
      <dgm:prSet presAssocID="{0CBE4DD2-4A10-4964-8FA6-554329DD7DBB}" presName="parentLeftMargin" presStyleLbl="node1" presStyleIdx="0" presStyleCnt="2"/>
      <dgm:spPr/>
    </dgm:pt>
    <dgm:pt modelId="{0AF9EF22-59D9-D847-8570-E22BC2445709}" type="pres">
      <dgm:prSet presAssocID="{0CBE4DD2-4A10-4964-8FA6-554329DD7DBB}" presName="parentText" presStyleLbl="node1" presStyleIdx="0" presStyleCnt="2">
        <dgm:presLayoutVars>
          <dgm:chMax val="0"/>
          <dgm:bulletEnabled val="1"/>
        </dgm:presLayoutVars>
      </dgm:prSet>
      <dgm:spPr/>
    </dgm:pt>
    <dgm:pt modelId="{245956E7-FB0A-D740-9693-E1BC775B85C8}" type="pres">
      <dgm:prSet presAssocID="{0CBE4DD2-4A10-4964-8FA6-554329DD7DBB}" presName="negativeSpace" presStyleCnt="0"/>
      <dgm:spPr/>
    </dgm:pt>
    <dgm:pt modelId="{3ED5E961-071E-834D-8629-50E740CF5659}" type="pres">
      <dgm:prSet presAssocID="{0CBE4DD2-4A10-4964-8FA6-554329DD7DBB}" presName="childText" presStyleLbl="conFgAcc1" presStyleIdx="0" presStyleCnt="2">
        <dgm:presLayoutVars>
          <dgm:bulletEnabled val="1"/>
        </dgm:presLayoutVars>
      </dgm:prSet>
      <dgm:spPr/>
    </dgm:pt>
    <dgm:pt modelId="{FE135688-E4BE-2641-8F79-44ED1FD02A00}" type="pres">
      <dgm:prSet presAssocID="{B657BA89-9379-4648-AF9B-040C2385AD92}" presName="spaceBetweenRectangles" presStyleCnt="0"/>
      <dgm:spPr/>
    </dgm:pt>
    <dgm:pt modelId="{750F5680-2FCE-F845-BE0F-0993A74BD861}" type="pres">
      <dgm:prSet presAssocID="{888F5B72-B471-4C09-8D4E-E8589798637C}" presName="parentLin" presStyleCnt="0"/>
      <dgm:spPr/>
    </dgm:pt>
    <dgm:pt modelId="{6D2D4C76-1047-2440-90CD-0FDAC2C0D7E6}" type="pres">
      <dgm:prSet presAssocID="{888F5B72-B471-4C09-8D4E-E8589798637C}" presName="parentLeftMargin" presStyleLbl="node1" presStyleIdx="0" presStyleCnt="2"/>
      <dgm:spPr/>
    </dgm:pt>
    <dgm:pt modelId="{31175C18-A95A-BD48-AECC-B5F65AB204D8}" type="pres">
      <dgm:prSet presAssocID="{888F5B72-B471-4C09-8D4E-E8589798637C}" presName="parentText" presStyleLbl="node1" presStyleIdx="1" presStyleCnt="2">
        <dgm:presLayoutVars>
          <dgm:chMax val="0"/>
          <dgm:bulletEnabled val="1"/>
        </dgm:presLayoutVars>
      </dgm:prSet>
      <dgm:spPr/>
    </dgm:pt>
    <dgm:pt modelId="{80FFF686-8FEE-FB4B-B7F3-02A265A546F6}" type="pres">
      <dgm:prSet presAssocID="{888F5B72-B471-4C09-8D4E-E8589798637C}" presName="negativeSpace" presStyleCnt="0"/>
      <dgm:spPr/>
    </dgm:pt>
    <dgm:pt modelId="{47C5CD9F-A8EA-474F-9991-392095DA8E1E}" type="pres">
      <dgm:prSet presAssocID="{888F5B72-B471-4C09-8D4E-E8589798637C}" presName="childText" presStyleLbl="conFgAcc1" presStyleIdx="1" presStyleCnt="2">
        <dgm:presLayoutVars>
          <dgm:bulletEnabled val="1"/>
        </dgm:presLayoutVars>
      </dgm:prSet>
      <dgm:spPr/>
    </dgm:pt>
  </dgm:ptLst>
  <dgm:cxnLst>
    <dgm:cxn modelId="{749F712A-D66D-0645-BA89-92577163FDD7}" type="presOf" srcId="{0CBE4DD2-4A10-4964-8FA6-554329DD7DBB}" destId="{0AF9EF22-59D9-D847-8570-E22BC2445709}" srcOrd="1" destOrd="0" presId="urn:microsoft.com/office/officeart/2005/8/layout/list1"/>
    <dgm:cxn modelId="{692B5539-1CA0-764B-AB8D-02E9C0E6F0B6}" type="presOf" srcId="{0A6323DE-8528-4F93-BA43-F7BA5A0CB563}" destId="{95FC86C4-4B41-1545-A8D2-FFAEEEB9483A}" srcOrd="0" destOrd="0" presId="urn:microsoft.com/office/officeart/2005/8/layout/list1"/>
    <dgm:cxn modelId="{D9884A4A-8591-473D-B6E8-B9B3AEDD9ABB}" srcId="{0A6323DE-8528-4F93-BA43-F7BA5A0CB563}" destId="{0CBE4DD2-4A10-4964-8FA6-554329DD7DBB}" srcOrd="0" destOrd="0" parTransId="{DF9899F4-6D93-47AA-A006-99C5D7CDBC31}" sibTransId="{B657BA89-9379-4648-AF9B-040C2385AD92}"/>
    <dgm:cxn modelId="{343F6874-BBAD-4452-A0D8-F236C1E50FB2}" srcId="{0A6323DE-8528-4F93-BA43-F7BA5A0CB563}" destId="{888F5B72-B471-4C09-8D4E-E8589798637C}" srcOrd="1" destOrd="0" parTransId="{EED8FD53-2E95-4062-A472-914814EDB66A}" sibTransId="{61F015D9-83D4-46AE-BB0D-1FA66E919B11}"/>
    <dgm:cxn modelId="{7C939E84-0E2D-BF4B-9A02-CA64ACD0105C}" type="presOf" srcId="{888F5B72-B471-4C09-8D4E-E8589798637C}" destId="{6D2D4C76-1047-2440-90CD-0FDAC2C0D7E6}" srcOrd="0" destOrd="0" presId="urn:microsoft.com/office/officeart/2005/8/layout/list1"/>
    <dgm:cxn modelId="{FD58D097-A227-5248-B5AC-4B6A709533E0}" type="presOf" srcId="{9CC59770-32DA-40F5-B268-C6BE82C8E6E6}" destId="{47C5CD9F-A8EA-474F-9991-392095DA8E1E}" srcOrd="0" destOrd="0" presId="urn:microsoft.com/office/officeart/2005/8/layout/list1"/>
    <dgm:cxn modelId="{09BA4FB2-866C-1445-AE69-3225B246971F}" type="presOf" srcId="{888F5B72-B471-4C09-8D4E-E8589798637C}" destId="{31175C18-A95A-BD48-AECC-B5F65AB204D8}" srcOrd="1" destOrd="0" presId="urn:microsoft.com/office/officeart/2005/8/layout/list1"/>
    <dgm:cxn modelId="{2C49FCBC-5C91-4F52-8DC4-0409479F34E8}" srcId="{888F5B72-B471-4C09-8D4E-E8589798637C}" destId="{0D0C83E4-91D1-4255-B16E-B90069623A8A}" srcOrd="2" destOrd="0" parTransId="{659FE822-0CFA-4A8B-BDF2-2C2DBD67CAB8}" sibTransId="{B54C4D4D-3B70-4D66-A3EF-F5A9A1700231}"/>
    <dgm:cxn modelId="{F3B410BF-D24B-3F45-9089-541B477E7C43}" type="presOf" srcId="{0CBE4DD2-4A10-4964-8FA6-554329DD7DBB}" destId="{8F87E852-C8DC-7C43-B3C4-FD035F9CAE87}" srcOrd="0" destOrd="0" presId="urn:microsoft.com/office/officeart/2005/8/layout/list1"/>
    <dgm:cxn modelId="{0530D9C2-F98A-244E-9A16-3F870CAFEAB5}" type="presOf" srcId="{0D0C83E4-91D1-4255-B16E-B90069623A8A}" destId="{47C5CD9F-A8EA-474F-9991-392095DA8E1E}" srcOrd="0" destOrd="2" presId="urn:microsoft.com/office/officeart/2005/8/layout/list1"/>
    <dgm:cxn modelId="{7B49FDE3-403E-4C7A-A1DE-FD3860ECE136}" srcId="{888F5B72-B471-4C09-8D4E-E8589798637C}" destId="{530B329C-88FA-43A4-87C2-FF2E70A94156}" srcOrd="1" destOrd="0" parTransId="{C567D381-29E8-4EBE-9E5D-9AE8710AA7B8}" sibTransId="{C0F0C895-2660-4EA2-9FD5-C608D3708C11}"/>
    <dgm:cxn modelId="{D32C88E5-7F8A-4E4D-81FB-F0EC590DB914}" type="presOf" srcId="{530B329C-88FA-43A4-87C2-FF2E70A94156}" destId="{47C5CD9F-A8EA-474F-9991-392095DA8E1E}" srcOrd="0" destOrd="1" presId="urn:microsoft.com/office/officeart/2005/8/layout/list1"/>
    <dgm:cxn modelId="{DB15E1FA-BD85-4C56-AD7A-5DB189F827A3}" srcId="{888F5B72-B471-4C09-8D4E-E8589798637C}" destId="{9CC59770-32DA-40F5-B268-C6BE82C8E6E6}" srcOrd="0" destOrd="0" parTransId="{B840B4E4-26E9-4C3C-89FE-5FCE6EDA092F}" sibTransId="{07BF9A0B-2028-40E5-A2B6-CF12EF675EFB}"/>
    <dgm:cxn modelId="{2CA12A74-CE09-ED4B-918A-F2DEADB78004}" type="presParOf" srcId="{95FC86C4-4B41-1545-A8D2-FFAEEEB9483A}" destId="{A3ED18B6-EB9F-AB4C-A33C-D38A368C976B}" srcOrd="0" destOrd="0" presId="urn:microsoft.com/office/officeart/2005/8/layout/list1"/>
    <dgm:cxn modelId="{426E8F19-C583-4D47-9482-25D98B1C0EAD}" type="presParOf" srcId="{A3ED18B6-EB9F-AB4C-A33C-D38A368C976B}" destId="{8F87E852-C8DC-7C43-B3C4-FD035F9CAE87}" srcOrd="0" destOrd="0" presId="urn:microsoft.com/office/officeart/2005/8/layout/list1"/>
    <dgm:cxn modelId="{2537C2B2-760F-9949-A9AD-58E2741A824F}" type="presParOf" srcId="{A3ED18B6-EB9F-AB4C-A33C-D38A368C976B}" destId="{0AF9EF22-59D9-D847-8570-E22BC2445709}" srcOrd="1" destOrd="0" presId="urn:microsoft.com/office/officeart/2005/8/layout/list1"/>
    <dgm:cxn modelId="{2F7FB232-4B1D-1540-8EC7-EF4602D552B0}" type="presParOf" srcId="{95FC86C4-4B41-1545-A8D2-FFAEEEB9483A}" destId="{245956E7-FB0A-D740-9693-E1BC775B85C8}" srcOrd="1" destOrd="0" presId="urn:microsoft.com/office/officeart/2005/8/layout/list1"/>
    <dgm:cxn modelId="{43BAA385-80D7-4C45-A255-63FB22C4D4D8}" type="presParOf" srcId="{95FC86C4-4B41-1545-A8D2-FFAEEEB9483A}" destId="{3ED5E961-071E-834D-8629-50E740CF5659}" srcOrd="2" destOrd="0" presId="urn:microsoft.com/office/officeart/2005/8/layout/list1"/>
    <dgm:cxn modelId="{AED12CBF-E3B4-8B4C-AD0E-1B629BA3ED02}" type="presParOf" srcId="{95FC86C4-4B41-1545-A8D2-FFAEEEB9483A}" destId="{FE135688-E4BE-2641-8F79-44ED1FD02A00}" srcOrd="3" destOrd="0" presId="urn:microsoft.com/office/officeart/2005/8/layout/list1"/>
    <dgm:cxn modelId="{FD033050-9613-114A-AD06-82AF8181199B}" type="presParOf" srcId="{95FC86C4-4B41-1545-A8D2-FFAEEEB9483A}" destId="{750F5680-2FCE-F845-BE0F-0993A74BD861}" srcOrd="4" destOrd="0" presId="urn:microsoft.com/office/officeart/2005/8/layout/list1"/>
    <dgm:cxn modelId="{400D4B8D-D441-D54D-B889-A32907BF78D2}" type="presParOf" srcId="{750F5680-2FCE-F845-BE0F-0993A74BD861}" destId="{6D2D4C76-1047-2440-90CD-0FDAC2C0D7E6}" srcOrd="0" destOrd="0" presId="urn:microsoft.com/office/officeart/2005/8/layout/list1"/>
    <dgm:cxn modelId="{12A49448-4899-1B48-A68A-1B9D192D768C}" type="presParOf" srcId="{750F5680-2FCE-F845-BE0F-0993A74BD861}" destId="{31175C18-A95A-BD48-AECC-B5F65AB204D8}" srcOrd="1" destOrd="0" presId="urn:microsoft.com/office/officeart/2005/8/layout/list1"/>
    <dgm:cxn modelId="{09C0B138-7905-7E41-B1A6-903AC90DE9AD}" type="presParOf" srcId="{95FC86C4-4B41-1545-A8D2-FFAEEEB9483A}" destId="{80FFF686-8FEE-FB4B-B7F3-02A265A546F6}" srcOrd="5" destOrd="0" presId="urn:microsoft.com/office/officeart/2005/8/layout/list1"/>
    <dgm:cxn modelId="{925F13E9-6E01-434A-9914-B7F1BF44582A}" type="presParOf" srcId="{95FC86C4-4B41-1545-A8D2-FFAEEEB9483A}" destId="{47C5CD9F-A8EA-474F-9991-392095DA8E1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F2F63A-02D0-4516-BF54-2BE17523FF0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CA30B31-07CC-49C7-988A-229ED724CFB5}">
      <dgm:prSet/>
      <dgm:spPr/>
      <dgm:t>
        <a:bodyPr/>
        <a:lstStyle/>
        <a:p>
          <a:r>
            <a:rPr lang="en-US"/>
            <a:t>Valuable education across functional areas </a:t>
          </a:r>
        </a:p>
      </dgm:t>
    </dgm:pt>
    <dgm:pt modelId="{CC30A06D-AC4B-49F8-8564-B57D2075A3E4}" type="parTrans" cxnId="{29A4069C-6A7C-4572-8180-C8584526286A}">
      <dgm:prSet/>
      <dgm:spPr/>
      <dgm:t>
        <a:bodyPr/>
        <a:lstStyle/>
        <a:p>
          <a:endParaRPr lang="en-US"/>
        </a:p>
      </dgm:t>
    </dgm:pt>
    <dgm:pt modelId="{FBBA6467-DB36-4E4C-B54E-F9A237FF8254}" type="sibTrans" cxnId="{29A4069C-6A7C-4572-8180-C8584526286A}">
      <dgm:prSet/>
      <dgm:spPr/>
      <dgm:t>
        <a:bodyPr/>
        <a:lstStyle/>
        <a:p>
          <a:endParaRPr lang="en-US"/>
        </a:p>
      </dgm:t>
    </dgm:pt>
    <dgm:pt modelId="{BBB88DAA-F5B6-4F2E-924D-514D7BF43F0F}">
      <dgm:prSet/>
      <dgm:spPr/>
      <dgm:t>
        <a:bodyPr/>
        <a:lstStyle/>
        <a:p>
          <a:r>
            <a:rPr lang="en-US"/>
            <a:t>Workflow approval process advanced governance program</a:t>
          </a:r>
        </a:p>
      </dgm:t>
    </dgm:pt>
    <dgm:pt modelId="{5DA98AF5-1859-4FFA-876F-2DB4935C1583}" type="parTrans" cxnId="{933859F0-52D6-4D67-866E-5E769FC4372E}">
      <dgm:prSet/>
      <dgm:spPr/>
      <dgm:t>
        <a:bodyPr/>
        <a:lstStyle/>
        <a:p>
          <a:endParaRPr lang="en-US"/>
        </a:p>
      </dgm:t>
    </dgm:pt>
    <dgm:pt modelId="{F3CD92FB-5F10-4064-B5F5-229566306103}" type="sibTrans" cxnId="{933859F0-52D6-4D67-866E-5E769FC4372E}">
      <dgm:prSet/>
      <dgm:spPr/>
      <dgm:t>
        <a:bodyPr/>
        <a:lstStyle/>
        <a:p>
          <a:endParaRPr lang="en-US"/>
        </a:p>
      </dgm:t>
    </dgm:pt>
    <dgm:pt modelId="{F706821C-8B95-4FBE-A3D9-ABCFC0F20D7A}">
      <dgm:prSet/>
      <dgm:spPr/>
      <dgm:t>
        <a:bodyPr/>
        <a:lstStyle/>
        <a:p>
          <a:r>
            <a:rPr lang="en-US"/>
            <a:t>Standards – awareness  of what is important to know		</a:t>
          </a:r>
        </a:p>
      </dgm:t>
    </dgm:pt>
    <dgm:pt modelId="{DBB75A79-2CE3-42A0-A4E5-D18E40DB7663}" type="parTrans" cxnId="{C46F9233-FB3D-43EF-99D7-B4AE7CE7DD4C}">
      <dgm:prSet/>
      <dgm:spPr/>
      <dgm:t>
        <a:bodyPr/>
        <a:lstStyle/>
        <a:p>
          <a:endParaRPr lang="en-US"/>
        </a:p>
      </dgm:t>
    </dgm:pt>
    <dgm:pt modelId="{902FA29F-340D-4A1A-B8E8-23EEBB68D683}" type="sibTrans" cxnId="{C46F9233-FB3D-43EF-99D7-B4AE7CE7DD4C}">
      <dgm:prSet/>
      <dgm:spPr/>
      <dgm:t>
        <a:bodyPr/>
        <a:lstStyle/>
        <a:p>
          <a:endParaRPr lang="en-US"/>
        </a:p>
      </dgm:t>
    </dgm:pt>
    <dgm:pt modelId="{DBA5E0D2-4E4A-164B-BE49-2577819512A6}">
      <dgm:prSet/>
      <dgm:spPr/>
      <dgm:t>
        <a:bodyPr/>
        <a:lstStyle/>
        <a:p>
          <a:r>
            <a:rPr lang="en-US"/>
            <a:t>Governance focal point</a:t>
          </a:r>
        </a:p>
      </dgm:t>
    </dgm:pt>
    <dgm:pt modelId="{DB1667C4-AEDB-114A-800D-4C71A96C5236}" type="parTrans" cxnId="{93A14C0E-CFE7-C64B-A1A3-8B960B61B87E}">
      <dgm:prSet/>
      <dgm:spPr/>
      <dgm:t>
        <a:bodyPr/>
        <a:lstStyle/>
        <a:p>
          <a:endParaRPr lang="en-US"/>
        </a:p>
      </dgm:t>
    </dgm:pt>
    <dgm:pt modelId="{81BE3747-FD83-0C45-B4A8-44DB0A89F5F9}" type="sibTrans" cxnId="{93A14C0E-CFE7-C64B-A1A3-8B960B61B87E}">
      <dgm:prSet/>
      <dgm:spPr/>
      <dgm:t>
        <a:bodyPr/>
        <a:lstStyle/>
        <a:p>
          <a:endParaRPr lang="en-US"/>
        </a:p>
      </dgm:t>
    </dgm:pt>
    <dgm:pt modelId="{DC663E71-4626-3F46-AB7A-B090726A9904}">
      <dgm:prSet/>
      <dgm:spPr/>
      <dgm:t>
        <a:bodyPr/>
        <a:lstStyle/>
        <a:p>
          <a:r>
            <a:rPr lang="en-US"/>
            <a:t>Driver for warehouse terminology</a:t>
          </a:r>
        </a:p>
      </dgm:t>
    </dgm:pt>
    <dgm:pt modelId="{906222DC-667C-FE4D-ADCF-22903389FC11}" type="parTrans" cxnId="{050A7A50-8835-A24E-A80D-3C84B6DA5367}">
      <dgm:prSet/>
      <dgm:spPr/>
      <dgm:t>
        <a:bodyPr/>
        <a:lstStyle/>
        <a:p>
          <a:endParaRPr lang="en-US"/>
        </a:p>
      </dgm:t>
    </dgm:pt>
    <dgm:pt modelId="{27268063-ABC0-F142-99BA-BF1D40AC31F2}" type="sibTrans" cxnId="{050A7A50-8835-A24E-A80D-3C84B6DA5367}">
      <dgm:prSet/>
      <dgm:spPr/>
      <dgm:t>
        <a:bodyPr/>
        <a:lstStyle/>
        <a:p>
          <a:endParaRPr lang="en-US"/>
        </a:p>
      </dgm:t>
    </dgm:pt>
    <dgm:pt modelId="{8EAFB336-EBE0-CE46-B67D-44304ED9B1C1}" type="pres">
      <dgm:prSet presAssocID="{2EF2F63A-02D0-4516-BF54-2BE17523FF02}" presName="vert0" presStyleCnt="0">
        <dgm:presLayoutVars>
          <dgm:dir/>
          <dgm:animOne val="branch"/>
          <dgm:animLvl val="lvl"/>
        </dgm:presLayoutVars>
      </dgm:prSet>
      <dgm:spPr/>
    </dgm:pt>
    <dgm:pt modelId="{FD36656B-FDA3-1340-AACB-1DD7F63534E9}" type="pres">
      <dgm:prSet presAssocID="{0CA30B31-07CC-49C7-988A-229ED724CFB5}" presName="thickLine" presStyleLbl="alignNode1" presStyleIdx="0" presStyleCnt="5"/>
      <dgm:spPr/>
    </dgm:pt>
    <dgm:pt modelId="{DFEAA38D-6976-3D41-95A8-9554F6B5B6BD}" type="pres">
      <dgm:prSet presAssocID="{0CA30B31-07CC-49C7-988A-229ED724CFB5}" presName="horz1" presStyleCnt="0"/>
      <dgm:spPr/>
    </dgm:pt>
    <dgm:pt modelId="{BA180260-872F-5A46-8625-1173B893701F}" type="pres">
      <dgm:prSet presAssocID="{0CA30B31-07CC-49C7-988A-229ED724CFB5}" presName="tx1" presStyleLbl="revTx" presStyleIdx="0" presStyleCnt="5"/>
      <dgm:spPr/>
    </dgm:pt>
    <dgm:pt modelId="{5D34990A-EA81-CA44-9A8C-37953000BE62}" type="pres">
      <dgm:prSet presAssocID="{0CA30B31-07CC-49C7-988A-229ED724CFB5}" presName="vert1" presStyleCnt="0"/>
      <dgm:spPr/>
    </dgm:pt>
    <dgm:pt modelId="{32DB30CF-8144-6849-B47B-43E7F79AE8B3}" type="pres">
      <dgm:prSet presAssocID="{BBB88DAA-F5B6-4F2E-924D-514D7BF43F0F}" presName="thickLine" presStyleLbl="alignNode1" presStyleIdx="1" presStyleCnt="5"/>
      <dgm:spPr/>
    </dgm:pt>
    <dgm:pt modelId="{BA5B8ECC-111D-584F-94EA-46D121CE35DC}" type="pres">
      <dgm:prSet presAssocID="{BBB88DAA-F5B6-4F2E-924D-514D7BF43F0F}" presName="horz1" presStyleCnt="0"/>
      <dgm:spPr/>
    </dgm:pt>
    <dgm:pt modelId="{BEE40F96-7DC5-BD49-B418-E104DE24EDD3}" type="pres">
      <dgm:prSet presAssocID="{BBB88DAA-F5B6-4F2E-924D-514D7BF43F0F}" presName="tx1" presStyleLbl="revTx" presStyleIdx="1" presStyleCnt="5"/>
      <dgm:spPr/>
    </dgm:pt>
    <dgm:pt modelId="{480DE96B-A131-9A49-BD9B-EA08198C4C59}" type="pres">
      <dgm:prSet presAssocID="{BBB88DAA-F5B6-4F2E-924D-514D7BF43F0F}" presName="vert1" presStyleCnt="0"/>
      <dgm:spPr/>
    </dgm:pt>
    <dgm:pt modelId="{7CDA1A39-AE10-1549-AA26-4BCDBB53AFA5}" type="pres">
      <dgm:prSet presAssocID="{F706821C-8B95-4FBE-A3D9-ABCFC0F20D7A}" presName="thickLine" presStyleLbl="alignNode1" presStyleIdx="2" presStyleCnt="5"/>
      <dgm:spPr/>
    </dgm:pt>
    <dgm:pt modelId="{B2F0C539-8A89-7043-9271-A9F62834E75B}" type="pres">
      <dgm:prSet presAssocID="{F706821C-8B95-4FBE-A3D9-ABCFC0F20D7A}" presName="horz1" presStyleCnt="0"/>
      <dgm:spPr/>
    </dgm:pt>
    <dgm:pt modelId="{C6953D7F-014E-3145-AC8F-DFB2EA1C229D}" type="pres">
      <dgm:prSet presAssocID="{F706821C-8B95-4FBE-A3D9-ABCFC0F20D7A}" presName="tx1" presStyleLbl="revTx" presStyleIdx="2" presStyleCnt="5"/>
      <dgm:spPr/>
    </dgm:pt>
    <dgm:pt modelId="{B5DD14A0-CC5A-D640-8844-044EDE77A490}" type="pres">
      <dgm:prSet presAssocID="{F706821C-8B95-4FBE-A3D9-ABCFC0F20D7A}" presName="vert1" presStyleCnt="0"/>
      <dgm:spPr/>
    </dgm:pt>
    <dgm:pt modelId="{91AA1347-8967-FC4E-892C-BC2C635A2756}" type="pres">
      <dgm:prSet presAssocID="{DBA5E0D2-4E4A-164B-BE49-2577819512A6}" presName="thickLine" presStyleLbl="alignNode1" presStyleIdx="3" presStyleCnt="5"/>
      <dgm:spPr/>
    </dgm:pt>
    <dgm:pt modelId="{D53B65CD-7576-0442-85C4-8599946D97DB}" type="pres">
      <dgm:prSet presAssocID="{DBA5E0D2-4E4A-164B-BE49-2577819512A6}" presName="horz1" presStyleCnt="0"/>
      <dgm:spPr/>
    </dgm:pt>
    <dgm:pt modelId="{19AEBE6B-C9B8-E648-BD71-7F670214F7BF}" type="pres">
      <dgm:prSet presAssocID="{DBA5E0D2-4E4A-164B-BE49-2577819512A6}" presName="tx1" presStyleLbl="revTx" presStyleIdx="3" presStyleCnt="5"/>
      <dgm:spPr/>
    </dgm:pt>
    <dgm:pt modelId="{D4DB21D4-41AA-0040-B1EE-0A507F54D735}" type="pres">
      <dgm:prSet presAssocID="{DBA5E0D2-4E4A-164B-BE49-2577819512A6}" presName="vert1" presStyleCnt="0"/>
      <dgm:spPr/>
    </dgm:pt>
    <dgm:pt modelId="{8D49F829-1D0D-3D4A-B5DE-114C6E45CBE3}" type="pres">
      <dgm:prSet presAssocID="{DC663E71-4626-3F46-AB7A-B090726A9904}" presName="thickLine" presStyleLbl="alignNode1" presStyleIdx="4" presStyleCnt="5"/>
      <dgm:spPr/>
    </dgm:pt>
    <dgm:pt modelId="{AF67C475-F137-8F44-8A40-37A34751209E}" type="pres">
      <dgm:prSet presAssocID="{DC663E71-4626-3F46-AB7A-B090726A9904}" presName="horz1" presStyleCnt="0"/>
      <dgm:spPr/>
    </dgm:pt>
    <dgm:pt modelId="{CB02C349-CD13-B947-A1A1-3E4F6245588F}" type="pres">
      <dgm:prSet presAssocID="{DC663E71-4626-3F46-AB7A-B090726A9904}" presName="tx1" presStyleLbl="revTx" presStyleIdx="4" presStyleCnt="5"/>
      <dgm:spPr/>
    </dgm:pt>
    <dgm:pt modelId="{58300B2E-95E1-1849-88A6-A0A9D9920257}" type="pres">
      <dgm:prSet presAssocID="{DC663E71-4626-3F46-AB7A-B090726A9904}" presName="vert1" presStyleCnt="0"/>
      <dgm:spPr/>
    </dgm:pt>
  </dgm:ptLst>
  <dgm:cxnLst>
    <dgm:cxn modelId="{93A14C0E-CFE7-C64B-A1A3-8B960B61B87E}" srcId="{2EF2F63A-02D0-4516-BF54-2BE17523FF02}" destId="{DBA5E0D2-4E4A-164B-BE49-2577819512A6}" srcOrd="3" destOrd="0" parTransId="{DB1667C4-AEDB-114A-800D-4C71A96C5236}" sibTransId="{81BE3747-FD83-0C45-B4A8-44DB0A89F5F9}"/>
    <dgm:cxn modelId="{5D0EEC17-F29C-B94E-BCC7-E26433586BA0}" type="presOf" srcId="{DC663E71-4626-3F46-AB7A-B090726A9904}" destId="{CB02C349-CD13-B947-A1A1-3E4F6245588F}" srcOrd="0" destOrd="0" presId="urn:microsoft.com/office/officeart/2008/layout/LinedList"/>
    <dgm:cxn modelId="{5D0A1E1E-7E7B-7744-B25F-56C3B60D59FF}" type="presOf" srcId="{2EF2F63A-02D0-4516-BF54-2BE17523FF02}" destId="{8EAFB336-EBE0-CE46-B67D-44304ED9B1C1}" srcOrd="0" destOrd="0" presId="urn:microsoft.com/office/officeart/2008/layout/LinedList"/>
    <dgm:cxn modelId="{3D659F30-4229-E045-9AE9-9EBFF3638BC0}" type="presOf" srcId="{DBA5E0D2-4E4A-164B-BE49-2577819512A6}" destId="{19AEBE6B-C9B8-E648-BD71-7F670214F7BF}" srcOrd="0" destOrd="0" presId="urn:microsoft.com/office/officeart/2008/layout/LinedList"/>
    <dgm:cxn modelId="{C46F9233-FB3D-43EF-99D7-B4AE7CE7DD4C}" srcId="{2EF2F63A-02D0-4516-BF54-2BE17523FF02}" destId="{F706821C-8B95-4FBE-A3D9-ABCFC0F20D7A}" srcOrd="2" destOrd="0" parTransId="{DBB75A79-2CE3-42A0-A4E5-D18E40DB7663}" sibTransId="{902FA29F-340D-4A1A-B8E8-23EEBB68D683}"/>
    <dgm:cxn modelId="{050A7A50-8835-A24E-A80D-3C84B6DA5367}" srcId="{2EF2F63A-02D0-4516-BF54-2BE17523FF02}" destId="{DC663E71-4626-3F46-AB7A-B090726A9904}" srcOrd="4" destOrd="0" parTransId="{906222DC-667C-FE4D-ADCF-22903389FC11}" sibTransId="{27268063-ABC0-F142-99BA-BF1D40AC31F2}"/>
    <dgm:cxn modelId="{0C5A5461-7546-D84C-9654-E67C739E8B7B}" type="presOf" srcId="{BBB88DAA-F5B6-4F2E-924D-514D7BF43F0F}" destId="{BEE40F96-7DC5-BD49-B418-E104DE24EDD3}" srcOrd="0" destOrd="0" presId="urn:microsoft.com/office/officeart/2008/layout/LinedList"/>
    <dgm:cxn modelId="{29A4069C-6A7C-4572-8180-C8584526286A}" srcId="{2EF2F63A-02D0-4516-BF54-2BE17523FF02}" destId="{0CA30B31-07CC-49C7-988A-229ED724CFB5}" srcOrd="0" destOrd="0" parTransId="{CC30A06D-AC4B-49F8-8564-B57D2075A3E4}" sibTransId="{FBBA6467-DB36-4E4C-B54E-F9A237FF8254}"/>
    <dgm:cxn modelId="{933859F0-52D6-4D67-866E-5E769FC4372E}" srcId="{2EF2F63A-02D0-4516-BF54-2BE17523FF02}" destId="{BBB88DAA-F5B6-4F2E-924D-514D7BF43F0F}" srcOrd="1" destOrd="0" parTransId="{5DA98AF5-1859-4FFA-876F-2DB4935C1583}" sibTransId="{F3CD92FB-5F10-4064-B5F5-229566306103}"/>
    <dgm:cxn modelId="{F6A40CF2-CA86-9146-A609-76822C3414C2}" type="presOf" srcId="{F706821C-8B95-4FBE-A3D9-ABCFC0F20D7A}" destId="{C6953D7F-014E-3145-AC8F-DFB2EA1C229D}" srcOrd="0" destOrd="0" presId="urn:microsoft.com/office/officeart/2008/layout/LinedList"/>
    <dgm:cxn modelId="{FFA861FC-ABD8-6445-BAA8-A3FF96D816FF}" type="presOf" srcId="{0CA30B31-07CC-49C7-988A-229ED724CFB5}" destId="{BA180260-872F-5A46-8625-1173B893701F}" srcOrd="0" destOrd="0" presId="urn:microsoft.com/office/officeart/2008/layout/LinedList"/>
    <dgm:cxn modelId="{6B416651-3318-6943-A2B6-2D1D6FC2DA83}" type="presParOf" srcId="{8EAFB336-EBE0-CE46-B67D-44304ED9B1C1}" destId="{FD36656B-FDA3-1340-AACB-1DD7F63534E9}" srcOrd="0" destOrd="0" presId="urn:microsoft.com/office/officeart/2008/layout/LinedList"/>
    <dgm:cxn modelId="{E960F21B-A83E-1A41-8A1C-443E709B2A2C}" type="presParOf" srcId="{8EAFB336-EBE0-CE46-B67D-44304ED9B1C1}" destId="{DFEAA38D-6976-3D41-95A8-9554F6B5B6BD}" srcOrd="1" destOrd="0" presId="urn:microsoft.com/office/officeart/2008/layout/LinedList"/>
    <dgm:cxn modelId="{E8C01CD9-6B26-2245-8034-0464C66FEF1B}" type="presParOf" srcId="{DFEAA38D-6976-3D41-95A8-9554F6B5B6BD}" destId="{BA180260-872F-5A46-8625-1173B893701F}" srcOrd="0" destOrd="0" presId="urn:microsoft.com/office/officeart/2008/layout/LinedList"/>
    <dgm:cxn modelId="{50E0ACD2-DEA6-7B4D-9866-B57EA9179728}" type="presParOf" srcId="{DFEAA38D-6976-3D41-95A8-9554F6B5B6BD}" destId="{5D34990A-EA81-CA44-9A8C-37953000BE62}" srcOrd="1" destOrd="0" presId="urn:microsoft.com/office/officeart/2008/layout/LinedList"/>
    <dgm:cxn modelId="{1D83FFDF-29A6-464D-B5C8-617A367991B2}" type="presParOf" srcId="{8EAFB336-EBE0-CE46-B67D-44304ED9B1C1}" destId="{32DB30CF-8144-6849-B47B-43E7F79AE8B3}" srcOrd="2" destOrd="0" presId="urn:microsoft.com/office/officeart/2008/layout/LinedList"/>
    <dgm:cxn modelId="{644339B2-AF5B-4843-AADA-D6EF86380B92}" type="presParOf" srcId="{8EAFB336-EBE0-CE46-B67D-44304ED9B1C1}" destId="{BA5B8ECC-111D-584F-94EA-46D121CE35DC}" srcOrd="3" destOrd="0" presId="urn:microsoft.com/office/officeart/2008/layout/LinedList"/>
    <dgm:cxn modelId="{715A9940-4848-2A42-90DA-5AA7E63158FB}" type="presParOf" srcId="{BA5B8ECC-111D-584F-94EA-46D121CE35DC}" destId="{BEE40F96-7DC5-BD49-B418-E104DE24EDD3}" srcOrd="0" destOrd="0" presId="urn:microsoft.com/office/officeart/2008/layout/LinedList"/>
    <dgm:cxn modelId="{18053028-A354-F842-AC21-21D8A51AA996}" type="presParOf" srcId="{BA5B8ECC-111D-584F-94EA-46D121CE35DC}" destId="{480DE96B-A131-9A49-BD9B-EA08198C4C59}" srcOrd="1" destOrd="0" presId="urn:microsoft.com/office/officeart/2008/layout/LinedList"/>
    <dgm:cxn modelId="{782D8F80-2F5F-F340-B1FB-591B3BB098AF}" type="presParOf" srcId="{8EAFB336-EBE0-CE46-B67D-44304ED9B1C1}" destId="{7CDA1A39-AE10-1549-AA26-4BCDBB53AFA5}" srcOrd="4" destOrd="0" presId="urn:microsoft.com/office/officeart/2008/layout/LinedList"/>
    <dgm:cxn modelId="{ED59F47B-16BD-3345-8CC4-2D28655D6190}" type="presParOf" srcId="{8EAFB336-EBE0-CE46-B67D-44304ED9B1C1}" destId="{B2F0C539-8A89-7043-9271-A9F62834E75B}" srcOrd="5" destOrd="0" presId="urn:microsoft.com/office/officeart/2008/layout/LinedList"/>
    <dgm:cxn modelId="{807A267A-23CF-5046-BBC7-AB95B68A3756}" type="presParOf" srcId="{B2F0C539-8A89-7043-9271-A9F62834E75B}" destId="{C6953D7F-014E-3145-AC8F-DFB2EA1C229D}" srcOrd="0" destOrd="0" presId="urn:microsoft.com/office/officeart/2008/layout/LinedList"/>
    <dgm:cxn modelId="{C2840649-8B1E-9241-BEE4-38DB476172C4}" type="presParOf" srcId="{B2F0C539-8A89-7043-9271-A9F62834E75B}" destId="{B5DD14A0-CC5A-D640-8844-044EDE77A490}" srcOrd="1" destOrd="0" presId="urn:microsoft.com/office/officeart/2008/layout/LinedList"/>
    <dgm:cxn modelId="{EB9E8487-2E3F-A245-809F-51B132E36993}" type="presParOf" srcId="{8EAFB336-EBE0-CE46-B67D-44304ED9B1C1}" destId="{91AA1347-8967-FC4E-892C-BC2C635A2756}" srcOrd="6" destOrd="0" presId="urn:microsoft.com/office/officeart/2008/layout/LinedList"/>
    <dgm:cxn modelId="{6B798611-D9E9-B540-A6EF-50B3946B032C}" type="presParOf" srcId="{8EAFB336-EBE0-CE46-B67D-44304ED9B1C1}" destId="{D53B65CD-7576-0442-85C4-8599946D97DB}" srcOrd="7" destOrd="0" presId="urn:microsoft.com/office/officeart/2008/layout/LinedList"/>
    <dgm:cxn modelId="{E2E2B8F6-35C2-C64D-9424-45E5186B5245}" type="presParOf" srcId="{D53B65CD-7576-0442-85C4-8599946D97DB}" destId="{19AEBE6B-C9B8-E648-BD71-7F670214F7BF}" srcOrd="0" destOrd="0" presId="urn:microsoft.com/office/officeart/2008/layout/LinedList"/>
    <dgm:cxn modelId="{189CE2FE-5D58-634A-A488-082AA5EDD1F3}" type="presParOf" srcId="{D53B65CD-7576-0442-85C4-8599946D97DB}" destId="{D4DB21D4-41AA-0040-B1EE-0A507F54D735}" srcOrd="1" destOrd="0" presId="urn:microsoft.com/office/officeart/2008/layout/LinedList"/>
    <dgm:cxn modelId="{B23D699A-DDAC-414A-A2CD-6D1FA7349652}" type="presParOf" srcId="{8EAFB336-EBE0-CE46-B67D-44304ED9B1C1}" destId="{8D49F829-1D0D-3D4A-B5DE-114C6E45CBE3}" srcOrd="8" destOrd="0" presId="urn:microsoft.com/office/officeart/2008/layout/LinedList"/>
    <dgm:cxn modelId="{D38860E4-2010-4B4E-8A7D-CFDA026DBA7D}" type="presParOf" srcId="{8EAFB336-EBE0-CE46-B67D-44304ED9B1C1}" destId="{AF67C475-F137-8F44-8A40-37A34751209E}" srcOrd="9" destOrd="0" presId="urn:microsoft.com/office/officeart/2008/layout/LinedList"/>
    <dgm:cxn modelId="{720947DE-CA34-3949-A06B-4A34330EA875}" type="presParOf" srcId="{AF67C475-F137-8F44-8A40-37A34751209E}" destId="{CB02C349-CD13-B947-A1A1-3E4F6245588F}" srcOrd="0" destOrd="0" presId="urn:microsoft.com/office/officeart/2008/layout/LinedList"/>
    <dgm:cxn modelId="{B65E23E6-C7FD-7D4E-A83D-EFDC36B23C44}" type="presParOf" srcId="{AF67C475-F137-8F44-8A40-37A34751209E}" destId="{58300B2E-95E1-1849-88A6-A0A9D992025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72A635-037C-472A-89EE-83DE322335A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B8C451C-44DF-4A93-A00E-07C625399A73}">
      <dgm:prSet custT="1"/>
      <dgm:spPr/>
      <dgm:t>
        <a:bodyPr/>
        <a:lstStyle/>
        <a:p>
          <a:r>
            <a:rPr lang="en-US" sz="2000" dirty="0"/>
            <a:t>Slow process – needs continual leadership and focus</a:t>
          </a:r>
        </a:p>
      </dgm:t>
    </dgm:pt>
    <dgm:pt modelId="{538F6F41-0630-431F-9513-CB1A7C4EACA8}" type="parTrans" cxnId="{15CEB419-3E30-49DE-9F41-2AAE43844B49}">
      <dgm:prSet/>
      <dgm:spPr/>
      <dgm:t>
        <a:bodyPr/>
        <a:lstStyle/>
        <a:p>
          <a:endParaRPr lang="en-US"/>
        </a:p>
      </dgm:t>
    </dgm:pt>
    <dgm:pt modelId="{D95D7039-6BC4-4481-B6BF-17DF410B0551}" type="sibTrans" cxnId="{15CEB419-3E30-49DE-9F41-2AAE43844B49}">
      <dgm:prSet/>
      <dgm:spPr/>
      <dgm:t>
        <a:bodyPr/>
        <a:lstStyle/>
        <a:p>
          <a:endParaRPr lang="en-US"/>
        </a:p>
      </dgm:t>
    </dgm:pt>
    <dgm:pt modelId="{3985B0BD-0EC8-4B8A-90BB-CD2279A13FAD}">
      <dgm:prSet custT="1"/>
      <dgm:spPr/>
      <dgm:t>
        <a:bodyPr/>
        <a:lstStyle/>
        <a:p>
          <a:r>
            <a:rPr lang="en-US" sz="2000" dirty="0"/>
            <a:t>Team members are committed but busy and have other priorities</a:t>
          </a:r>
        </a:p>
      </dgm:t>
    </dgm:pt>
    <dgm:pt modelId="{10BA6404-1FB7-4D53-BB77-2EB84DFF180E}" type="parTrans" cxnId="{FD0DA8A2-0CFC-4FD4-9E68-7EF081620A93}">
      <dgm:prSet/>
      <dgm:spPr/>
      <dgm:t>
        <a:bodyPr/>
        <a:lstStyle/>
        <a:p>
          <a:endParaRPr lang="en-US"/>
        </a:p>
      </dgm:t>
    </dgm:pt>
    <dgm:pt modelId="{D4F141BE-273E-4D39-8599-CC7496E8B58D}" type="sibTrans" cxnId="{FD0DA8A2-0CFC-4FD4-9E68-7EF081620A93}">
      <dgm:prSet/>
      <dgm:spPr/>
      <dgm:t>
        <a:bodyPr/>
        <a:lstStyle/>
        <a:p>
          <a:endParaRPr lang="en-US"/>
        </a:p>
      </dgm:t>
    </dgm:pt>
    <dgm:pt modelId="{70F5D5A7-031E-4949-AF49-F8A361AFC867}">
      <dgm:prSet/>
      <dgm:spPr/>
      <dgm:t>
        <a:bodyPr/>
        <a:lstStyle/>
        <a:p>
          <a:r>
            <a:rPr lang="en-US" dirty="0"/>
            <a:t>Data manager position change – how to transition</a:t>
          </a:r>
        </a:p>
      </dgm:t>
    </dgm:pt>
    <dgm:pt modelId="{51F99005-EB37-433F-932E-1A8CD22BCED5}" type="parTrans" cxnId="{FC5C36EE-6398-4426-826F-1DA80B91E91E}">
      <dgm:prSet/>
      <dgm:spPr/>
      <dgm:t>
        <a:bodyPr/>
        <a:lstStyle/>
        <a:p>
          <a:endParaRPr lang="en-US"/>
        </a:p>
      </dgm:t>
    </dgm:pt>
    <dgm:pt modelId="{7994AD31-B6B1-4DE8-B599-F06B30556E20}" type="sibTrans" cxnId="{FC5C36EE-6398-4426-826F-1DA80B91E91E}">
      <dgm:prSet/>
      <dgm:spPr/>
      <dgm:t>
        <a:bodyPr/>
        <a:lstStyle/>
        <a:p>
          <a:endParaRPr lang="en-US"/>
        </a:p>
      </dgm:t>
    </dgm:pt>
    <dgm:pt modelId="{0E117A53-3BEA-4EBF-9334-D52AE9AA3193}">
      <dgm:prSet/>
      <dgm:spPr/>
      <dgm:t>
        <a:bodyPr/>
        <a:lstStyle/>
        <a:p>
          <a:r>
            <a:rPr lang="en-US"/>
            <a:t>Not all business areas have capacity</a:t>
          </a:r>
        </a:p>
      </dgm:t>
    </dgm:pt>
    <dgm:pt modelId="{23C5616D-CEE8-4DE6-86B4-EF6266583897}" type="parTrans" cxnId="{ADFA31E9-0BF0-48F0-AE75-D7ED1DAA72A4}">
      <dgm:prSet/>
      <dgm:spPr/>
      <dgm:t>
        <a:bodyPr/>
        <a:lstStyle/>
        <a:p>
          <a:endParaRPr lang="en-US"/>
        </a:p>
      </dgm:t>
    </dgm:pt>
    <dgm:pt modelId="{C8F0F3F2-A0C7-4C6D-A491-9E6F852B6850}" type="sibTrans" cxnId="{ADFA31E9-0BF0-48F0-AE75-D7ED1DAA72A4}">
      <dgm:prSet/>
      <dgm:spPr/>
      <dgm:t>
        <a:bodyPr/>
        <a:lstStyle/>
        <a:p>
          <a:endParaRPr lang="en-US"/>
        </a:p>
      </dgm:t>
    </dgm:pt>
    <dgm:pt modelId="{EC142391-EB1A-48CF-BF97-96B224EE0927}" type="pres">
      <dgm:prSet presAssocID="{3E72A635-037C-472A-89EE-83DE322335A5}" presName="root" presStyleCnt="0">
        <dgm:presLayoutVars>
          <dgm:dir/>
          <dgm:resizeHandles val="exact"/>
        </dgm:presLayoutVars>
      </dgm:prSet>
      <dgm:spPr/>
    </dgm:pt>
    <dgm:pt modelId="{C2ECD8D2-AF51-4A1E-93D2-781D052E43D2}" type="pres">
      <dgm:prSet presAssocID="{3E72A635-037C-472A-89EE-83DE322335A5}" presName="container" presStyleCnt="0">
        <dgm:presLayoutVars>
          <dgm:dir/>
          <dgm:resizeHandles val="exact"/>
        </dgm:presLayoutVars>
      </dgm:prSet>
      <dgm:spPr/>
    </dgm:pt>
    <dgm:pt modelId="{C1AF9270-F031-4215-A144-E1BBFC3E09FA}" type="pres">
      <dgm:prSet presAssocID="{2B8C451C-44DF-4A93-A00E-07C625399A73}" presName="compNode" presStyleCnt="0"/>
      <dgm:spPr/>
    </dgm:pt>
    <dgm:pt modelId="{4BCD484F-2B3F-48E8-816A-AF25713A4588}" type="pres">
      <dgm:prSet presAssocID="{2B8C451C-44DF-4A93-A00E-07C625399A73}" presName="iconBgRect" presStyleLbl="bgShp" presStyleIdx="0" presStyleCnt="4"/>
      <dgm:spPr/>
    </dgm:pt>
    <dgm:pt modelId="{5572B8F1-E216-4129-8000-0AED0B7E8BFD}" type="pres">
      <dgm:prSet presAssocID="{2B8C451C-44DF-4A93-A00E-07C625399A7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D0FAE86F-B235-4672-AC05-69FC340266CA}" type="pres">
      <dgm:prSet presAssocID="{2B8C451C-44DF-4A93-A00E-07C625399A73}" presName="spaceRect" presStyleCnt="0"/>
      <dgm:spPr/>
    </dgm:pt>
    <dgm:pt modelId="{205B6BFE-0EE4-4D91-B547-2FD662D5DFD2}" type="pres">
      <dgm:prSet presAssocID="{2B8C451C-44DF-4A93-A00E-07C625399A73}" presName="textRect" presStyleLbl="revTx" presStyleIdx="0" presStyleCnt="4">
        <dgm:presLayoutVars>
          <dgm:chMax val="1"/>
          <dgm:chPref val="1"/>
        </dgm:presLayoutVars>
      </dgm:prSet>
      <dgm:spPr/>
    </dgm:pt>
    <dgm:pt modelId="{3FB17270-7D9F-4C31-9E36-722ADF60F2B3}" type="pres">
      <dgm:prSet presAssocID="{D95D7039-6BC4-4481-B6BF-17DF410B0551}" presName="sibTrans" presStyleLbl="sibTrans2D1" presStyleIdx="0" presStyleCnt="0"/>
      <dgm:spPr/>
    </dgm:pt>
    <dgm:pt modelId="{F320D9DB-B2FA-4372-B10E-2777B7C8657A}" type="pres">
      <dgm:prSet presAssocID="{3985B0BD-0EC8-4B8A-90BB-CD2279A13FAD}" presName="compNode" presStyleCnt="0"/>
      <dgm:spPr/>
    </dgm:pt>
    <dgm:pt modelId="{C8638649-ED25-4E9C-AECF-CD8BB73A53D2}" type="pres">
      <dgm:prSet presAssocID="{3985B0BD-0EC8-4B8A-90BB-CD2279A13FAD}" presName="iconBgRect" presStyleLbl="bgShp" presStyleIdx="1" presStyleCnt="4"/>
      <dgm:spPr/>
    </dgm:pt>
    <dgm:pt modelId="{A3784B8B-622A-4AEC-87BE-5A00AE3E9FF9}" type="pres">
      <dgm:prSet presAssocID="{3985B0BD-0EC8-4B8A-90BB-CD2279A13FA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ippingRope"/>
        </a:ext>
      </dgm:extLst>
    </dgm:pt>
    <dgm:pt modelId="{C59A6DD1-3BCB-4B0C-92A2-146C20592BD8}" type="pres">
      <dgm:prSet presAssocID="{3985B0BD-0EC8-4B8A-90BB-CD2279A13FAD}" presName="spaceRect" presStyleCnt="0"/>
      <dgm:spPr/>
    </dgm:pt>
    <dgm:pt modelId="{DE60B2CB-8CFB-46D0-9948-B4322E3BF53C}" type="pres">
      <dgm:prSet presAssocID="{3985B0BD-0EC8-4B8A-90BB-CD2279A13FAD}" presName="textRect" presStyleLbl="revTx" presStyleIdx="1" presStyleCnt="4">
        <dgm:presLayoutVars>
          <dgm:chMax val="1"/>
          <dgm:chPref val="1"/>
        </dgm:presLayoutVars>
      </dgm:prSet>
      <dgm:spPr/>
    </dgm:pt>
    <dgm:pt modelId="{3BCDD73F-AF75-4B68-9D21-E0D7F7A3236C}" type="pres">
      <dgm:prSet presAssocID="{D4F141BE-273E-4D39-8599-CC7496E8B58D}" presName="sibTrans" presStyleLbl="sibTrans2D1" presStyleIdx="0" presStyleCnt="0"/>
      <dgm:spPr/>
    </dgm:pt>
    <dgm:pt modelId="{A8C50527-F23E-491D-9F73-2B14F727A170}" type="pres">
      <dgm:prSet presAssocID="{70F5D5A7-031E-4949-AF49-F8A361AFC867}" presName="compNode" presStyleCnt="0"/>
      <dgm:spPr/>
    </dgm:pt>
    <dgm:pt modelId="{7D7DA86C-8618-466E-9DF5-A019701957B9}" type="pres">
      <dgm:prSet presAssocID="{70F5D5A7-031E-4949-AF49-F8A361AFC867}" presName="iconBgRect" presStyleLbl="bgShp" presStyleIdx="2" presStyleCnt="4"/>
      <dgm:spPr/>
    </dgm:pt>
    <dgm:pt modelId="{C0DCA887-D349-4603-ADFA-274C69A361B9}" type="pres">
      <dgm:prSet presAssocID="{70F5D5A7-031E-4949-AF49-F8A361AFC86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E8504812-2B11-49C4-B0A6-039548539617}" type="pres">
      <dgm:prSet presAssocID="{70F5D5A7-031E-4949-AF49-F8A361AFC867}" presName="spaceRect" presStyleCnt="0"/>
      <dgm:spPr/>
    </dgm:pt>
    <dgm:pt modelId="{A6A3EC2F-333A-462C-9035-964A2BDAD767}" type="pres">
      <dgm:prSet presAssocID="{70F5D5A7-031E-4949-AF49-F8A361AFC867}" presName="textRect" presStyleLbl="revTx" presStyleIdx="2" presStyleCnt="4">
        <dgm:presLayoutVars>
          <dgm:chMax val="1"/>
          <dgm:chPref val="1"/>
        </dgm:presLayoutVars>
      </dgm:prSet>
      <dgm:spPr/>
    </dgm:pt>
    <dgm:pt modelId="{D355B8E2-8292-4C2E-AC31-EDE0F9C24F8C}" type="pres">
      <dgm:prSet presAssocID="{7994AD31-B6B1-4DE8-B599-F06B30556E20}" presName="sibTrans" presStyleLbl="sibTrans2D1" presStyleIdx="0" presStyleCnt="0"/>
      <dgm:spPr/>
    </dgm:pt>
    <dgm:pt modelId="{8CF2A43B-740A-4D0D-A38C-8EAA77D4970E}" type="pres">
      <dgm:prSet presAssocID="{0E117A53-3BEA-4EBF-9334-D52AE9AA3193}" presName="compNode" presStyleCnt="0"/>
      <dgm:spPr/>
    </dgm:pt>
    <dgm:pt modelId="{FB40429F-EDE1-4859-858B-A8773C42DB6C}" type="pres">
      <dgm:prSet presAssocID="{0E117A53-3BEA-4EBF-9334-D52AE9AA3193}" presName="iconBgRect" presStyleLbl="bgShp" presStyleIdx="3" presStyleCnt="4"/>
      <dgm:spPr/>
    </dgm:pt>
    <dgm:pt modelId="{F713E492-5446-4304-B79A-3EB3A1C564D4}" type="pres">
      <dgm:prSet presAssocID="{0E117A53-3BEA-4EBF-9334-D52AE9AA319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iefcase"/>
        </a:ext>
      </dgm:extLst>
    </dgm:pt>
    <dgm:pt modelId="{A83A9F85-913A-433D-B785-5E63976104DE}" type="pres">
      <dgm:prSet presAssocID="{0E117A53-3BEA-4EBF-9334-D52AE9AA3193}" presName="spaceRect" presStyleCnt="0"/>
      <dgm:spPr/>
    </dgm:pt>
    <dgm:pt modelId="{1C2BEEF0-36FF-4488-8BE8-66D49580559B}" type="pres">
      <dgm:prSet presAssocID="{0E117A53-3BEA-4EBF-9334-D52AE9AA3193}" presName="textRect" presStyleLbl="revTx" presStyleIdx="3" presStyleCnt="4">
        <dgm:presLayoutVars>
          <dgm:chMax val="1"/>
          <dgm:chPref val="1"/>
        </dgm:presLayoutVars>
      </dgm:prSet>
      <dgm:spPr/>
    </dgm:pt>
  </dgm:ptLst>
  <dgm:cxnLst>
    <dgm:cxn modelId="{15CEB419-3E30-49DE-9F41-2AAE43844B49}" srcId="{3E72A635-037C-472A-89EE-83DE322335A5}" destId="{2B8C451C-44DF-4A93-A00E-07C625399A73}" srcOrd="0" destOrd="0" parTransId="{538F6F41-0630-431F-9513-CB1A7C4EACA8}" sibTransId="{D95D7039-6BC4-4481-B6BF-17DF410B0551}"/>
    <dgm:cxn modelId="{EF9A0D39-81AF-47D4-A783-5AEF62A37215}" type="presOf" srcId="{70F5D5A7-031E-4949-AF49-F8A361AFC867}" destId="{A6A3EC2F-333A-462C-9035-964A2BDAD767}" srcOrd="0" destOrd="0" presId="urn:microsoft.com/office/officeart/2018/2/layout/IconCircleList"/>
    <dgm:cxn modelId="{E4125364-CEAE-479F-8F2F-5592CC2A28E6}" type="presOf" srcId="{7994AD31-B6B1-4DE8-B599-F06B30556E20}" destId="{D355B8E2-8292-4C2E-AC31-EDE0F9C24F8C}" srcOrd="0" destOrd="0" presId="urn:microsoft.com/office/officeart/2018/2/layout/IconCircleList"/>
    <dgm:cxn modelId="{325C4969-6194-42A7-A481-B8FF8A5AEC47}" type="presOf" srcId="{D4F141BE-273E-4D39-8599-CC7496E8B58D}" destId="{3BCDD73F-AF75-4B68-9D21-E0D7F7A3236C}" srcOrd="0" destOrd="0" presId="urn:microsoft.com/office/officeart/2018/2/layout/IconCircleList"/>
    <dgm:cxn modelId="{E98FF987-EC07-4A1A-A50D-ADB7719A3FBE}" type="presOf" srcId="{3985B0BD-0EC8-4B8A-90BB-CD2279A13FAD}" destId="{DE60B2CB-8CFB-46D0-9948-B4322E3BF53C}" srcOrd="0" destOrd="0" presId="urn:microsoft.com/office/officeart/2018/2/layout/IconCircleList"/>
    <dgm:cxn modelId="{FD0DA8A2-0CFC-4FD4-9E68-7EF081620A93}" srcId="{3E72A635-037C-472A-89EE-83DE322335A5}" destId="{3985B0BD-0EC8-4B8A-90BB-CD2279A13FAD}" srcOrd="1" destOrd="0" parTransId="{10BA6404-1FB7-4D53-BB77-2EB84DFF180E}" sibTransId="{D4F141BE-273E-4D39-8599-CC7496E8B58D}"/>
    <dgm:cxn modelId="{1A010FC1-41B5-4E9E-BC00-C7478F8340E3}" type="presOf" srcId="{3E72A635-037C-472A-89EE-83DE322335A5}" destId="{EC142391-EB1A-48CF-BF97-96B224EE0927}" srcOrd="0" destOrd="0" presId="urn:microsoft.com/office/officeart/2018/2/layout/IconCircleList"/>
    <dgm:cxn modelId="{4DC564C4-6531-4B54-A424-F2DBCDD4F656}" type="presOf" srcId="{0E117A53-3BEA-4EBF-9334-D52AE9AA3193}" destId="{1C2BEEF0-36FF-4488-8BE8-66D49580559B}" srcOrd="0" destOrd="0" presId="urn:microsoft.com/office/officeart/2018/2/layout/IconCircleList"/>
    <dgm:cxn modelId="{C21290DD-1C55-4138-82CE-755BFC058363}" type="presOf" srcId="{2B8C451C-44DF-4A93-A00E-07C625399A73}" destId="{205B6BFE-0EE4-4D91-B547-2FD662D5DFD2}" srcOrd="0" destOrd="0" presId="urn:microsoft.com/office/officeart/2018/2/layout/IconCircleList"/>
    <dgm:cxn modelId="{ADFA31E9-0BF0-48F0-AE75-D7ED1DAA72A4}" srcId="{3E72A635-037C-472A-89EE-83DE322335A5}" destId="{0E117A53-3BEA-4EBF-9334-D52AE9AA3193}" srcOrd="3" destOrd="0" parTransId="{23C5616D-CEE8-4DE6-86B4-EF6266583897}" sibTransId="{C8F0F3F2-A0C7-4C6D-A491-9E6F852B6850}"/>
    <dgm:cxn modelId="{3BC78BEA-8FBA-4B20-AA08-629767CCEEB7}" type="presOf" srcId="{D95D7039-6BC4-4481-B6BF-17DF410B0551}" destId="{3FB17270-7D9F-4C31-9E36-722ADF60F2B3}" srcOrd="0" destOrd="0" presId="urn:microsoft.com/office/officeart/2018/2/layout/IconCircleList"/>
    <dgm:cxn modelId="{FC5C36EE-6398-4426-826F-1DA80B91E91E}" srcId="{3E72A635-037C-472A-89EE-83DE322335A5}" destId="{70F5D5A7-031E-4949-AF49-F8A361AFC867}" srcOrd="2" destOrd="0" parTransId="{51F99005-EB37-433F-932E-1A8CD22BCED5}" sibTransId="{7994AD31-B6B1-4DE8-B599-F06B30556E20}"/>
    <dgm:cxn modelId="{C114EFAD-D675-4922-AE96-91F92A19CF9E}" type="presParOf" srcId="{EC142391-EB1A-48CF-BF97-96B224EE0927}" destId="{C2ECD8D2-AF51-4A1E-93D2-781D052E43D2}" srcOrd="0" destOrd="0" presId="urn:microsoft.com/office/officeart/2018/2/layout/IconCircleList"/>
    <dgm:cxn modelId="{10C4E1D4-DE11-4937-B480-8FB196B7430C}" type="presParOf" srcId="{C2ECD8D2-AF51-4A1E-93D2-781D052E43D2}" destId="{C1AF9270-F031-4215-A144-E1BBFC3E09FA}" srcOrd="0" destOrd="0" presId="urn:microsoft.com/office/officeart/2018/2/layout/IconCircleList"/>
    <dgm:cxn modelId="{CE458EBD-61FD-435F-B433-3C63F95143F4}" type="presParOf" srcId="{C1AF9270-F031-4215-A144-E1BBFC3E09FA}" destId="{4BCD484F-2B3F-48E8-816A-AF25713A4588}" srcOrd="0" destOrd="0" presId="urn:microsoft.com/office/officeart/2018/2/layout/IconCircleList"/>
    <dgm:cxn modelId="{88F31132-E9A0-42BB-B385-1EB23116D04C}" type="presParOf" srcId="{C1AF9270-F031-4215-A144-E1BBFC3E09FA}" destId="{5572B8F1-E216-4129-8000-0AED0B7E8BFD}" srcOrd="1" destOrd="0" presId="urn:microsoft.com/office/officeart/2018/2/layout/IconCircleList"/>
    <dgm:cxn modelId="{FEA75F87-FB29-4B0F-91BC-12415B9A3BF8}" type="presParOf" srcId="{C1AF9270-F031-4215-A144-E1BBFC3E09FA}" destId="{D0FAE86F-B235-4672-AC05-69FC340266CA}" srcOrd="2" destOrd="0" presId="urn:microsoft.com/office/officeart/2018/2/layout/IconCircleList"/>
    <dgm:cxn modelId="{3FA67CCF-F11F-404A-AAE6-AE4DA0E0CB34}" type="presParOf" srcId="{C1AF9270-F031-4215-A144-E1BBFC3E09FA}" destId="{205B6BFE-0EE4-4D91-B547-2FD662D5DFD2}" srcOrd="3" destOrd="0" presId="urn:microsoft.com/office/officeart/2018/2/layout/IconCircleList"/>
    <dgm:cxn modelId="{65DEFA4B-1AEA-46BC-978D-4DCF9092CC83}" type="presParOf" srcId="{C2ECD8D2-AF51-4A1E-93D2-781D052E43D2}" destId="{3FB17270-7D9F-4C31-9E36-722ADF60F2B3}" srcOrd="1" destOrd="0" presId="urn:microsoft.com/office/officeart/2018/2/layout/IconCircleList"/>
    <dgm:cxn modelId="{E4ABA551-6BDE-4004-8636-65E341216C37}" type="presParOf" srcId="{C2ECD8D2-AF51-4A1E-93D2-781D052E43D2}" destId="{F320D9DB-B2FA-4372-B10E-2777B7C8657A}" srcOrd="2" destOrd="0" presId="urn:microsoft.com/office/officeart/2018/2/layout/IconCircleList"/>
    <dgm:cxn modelId="{C72194A9-47FE-4D12-9F9F-B60ED29B525C}" type="presParOf" srcId="{F320D9DB-B2FA-4372-B10E-2777B7C8657A}" destId="{C8638649-ED25-4E9C-AECF-CD8BB73A53D2}" srcOrd="0" destOrd="0" presId="urn:microsoft.com/office/officeart/2018/2/layout/IconCircleList"/>
    <dgm:cxn modelId="{E24D59A9-6717-4320-A948-A60421329312}" type="presParOf" srcId="{F320D9DB-B2FA-4372-B10E-2777B7C8657A}" destId="{A3784B8B-622A-4AEC-87BE-5A00AE3E9FF9}" srcOrd="1" destOrd="0" presId="urn:microsoft.com/office/officeart/2018/2/layout/IconCircleList"/>
    <dgm:cxn modelId="{3A05080F-1CD1-40FC-B378-0EF6EDE8D9F6}" type="presParOf" srcId="{F320D9DB-B2FA-4372-B10E-2777B7C8657A}" destId="{C59A6DD1-3BCB-4B0C-92A2-146C20592BD8}" srcOrd="2" destOrd="0" presId="urn:microsoft.com/office/officeart/2018/2/layout/IconCircleList"/>
    <dgm:cxn modelId="{BB3FEFC5-1E4A-40F1-B8CD-09A031CA333B}" type="presParOf" srcId="{F320D9DB-B2FA-4372-B10E-2777B7C8657A}" destId="{DE60B2CB-8CFB-46D0-9948-B4322E3BF53C}" srcOrd="3" destOrd="0" presId="urn:microsoft.com/office/officeart/2018/2/layout/IconCircleList"/>
    <dgm:cxn modelId="{52F1B731-76C0-4E51-AA7A-03D0081CC2D7}" type="presParOf" srcId="{C2ECD8D2-AF51-4A1E-93D2-781D052E43D2}" destId="{3BCDD73F-AF75-4B68-9D21-E0D7F7A3236C}" srcOrd="3" destOrd="0" presId="urn:microsoft.com/office/officeart/2018/2/layout/IconCircleList"/>
    <dgm:cxn modelId="{9EB078B9-39F4-4EC8-BE46-2F7139AE54C0}" type="presParOf" srcId="{C2ECD8D2-AF51-4A1E-93D2-781D052E43D2}" destId="{A8C50527-F23E-491D-9F73-2B14F727A170}" srcOrd="4" destOrd="0" presId="urn:microsoft.com/office/officeart/2018/2/layout/IconCircleList"/>
    <dgm:cxn modelId="{B262448E-2084-43FC-BC0E-B05D73F67BAD}" type="presParOf" srcId="{A8C50527-F23E-491D-9F73-2B14F727A170}" destId="{7D7DA86C-8618-466E-9DF5-A019701957B9}" srcOrd="0" destOrd="0" presId="urn:microsoft.com/office/officeart/2018/2/layout/IconCircleList"/>
    <dgm:cxn modelId="{EAE7A23A-25D3-4724-950C-F8649EB4FC53}" type="presParOf" srcId="{A8C50527-F23E-491D-9F73-2B14F727A170}" destId="{C0DCA887-D349-4603-ADFA-274C69A361B9}" srcOrd="1" destOrd="0" presId="urn:microsoft.com/office/officeart/2018/2/layout/IconCircleList"/>
    <dgm:cxn modelId="{518C782A-FA2B-4380-BC12-74CAD5503E37}" type="presParOf" srcId="{A8C50527-F23E-491D-9F73-2B14F727A170}" destId="{E8504812-2B11-49C4-B0A6-039548539617}" srcOrd="2" destOrd="0" presId="urn:microsoft.com/office/officeart/2018/2/layout/IconCircleList"/>
    <dgm:cxn modelId="{844B123A-43D7-43F8-AF41-C09DF3A5EEA7}" type="presParOf" srcId="{A8C50527-F23E-491D-9F73-2B14F727A170}" destId="{A6A3EC2F-333A-462C-9035-964A2BDAD767}" srcOrd="3" destOrd="0" presId="urn:microsoft.com/office/officeart/2018/2/layout/IconCircleList"/>
    <dgm:cxn modelId="{AC535389-7B33-4AF4-A84B-0668754CDFAF}" type="presParOf" srcId="{C2ECD8D2-AF51-4A1E-93D2-781D052E43D2}" destId="{D355B8E2-8292-4C2E-AC31-EDE0F9C24F8C}" srcOrd="5" destOrd="0" presId="urn:microsoft.com/office/officeart/2018/2/layout/IconCircleList"/>
    <dgm:cxn modelId="{F814917D-FE36-4AEE-AA5B-CAD3EC2B31A7}" type="presParOf" srcId="{C2ECD8D2-AF51-4A1E-93D2-781D052E43D2}" destId="{8CF2A43B-740A-4D0D-A38C-8EAA77D4970E}" srcOrd="6" destOrd="0" presId="urn:microsoft.com/office/officeart/2018/2/layout/IconCircleList"/>
    <dgm:cxn modelId="{61F8CC9A-E262-4D4A-8095-670F395C459D}" type="presParOf" srcId="{8CF2A43B-740A-4D0D-A38C-8EAA77D4970E}" destId="{FB40429F-EDE1-4859-858B-A8773C42DB6C}" srcOrd="0" destOrd="0" presId="urn:microsoft.com/office/officeart/2018/2/layout/IconCircleList"/>
    <dgm:cxn modelId="{09660D76-13D9-4D02-A46D-461D8B8BE704}" type="presParOf" srcId="{8CF2A43B-740A-4D0D-A38C-8EAA77D4970E}" destId="{F713E492-5446-4304-B79A-3EB3A1C564D4}" srcOrd="1" destOrd="0" presId="urn:microsoft.com/office/officeart/2018/2/layout/IconCircleList"/>
    <dgm:cxn modelId="{312C8B48-2CC1-4F3D-8540-49F7E0526790}" type="presParOf" srcId="{8CF2A43B-740A-4D0D-A38C-8EAA77D4970E}" destId="{A83A9F85-913A-433D-B785-5E63976104DE}" srcOrd="2" destOrd="0" presId="urn:microsoft.com/office/officeart/2018/2/layout/IconCircleList"/>
    <dgm:cxn modelId="{726CFC00-F32A-45A8-A520-4B0C91CD56B1}" type="presParOf" srcId="{8CF2A43B-740A-4D0D-A38C-8EAA77D4970E}" destId="{1C2BEEF0-36FF-4488-8BE8-66D49580559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D6FD8E-046E-4537-AC4E-1B3A17BBF9B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3DF8BF0-E177-4DD0-8DC5-AE0FB9D9DF27}">
      <dgm:prSet/>
      <dgm:spPr/>
      <dgm:t>
        <a:bodyPr/>
        <a:lstStyle/>
        <a:p>
          <a:r>
            <a:rPr lang="en-US"/>
            <a:t>Project team very invested</a:t>
          </a:r>
        </a:p>
      </dgm:t>
    </dgm:pt>
    <dgm:pt modelId="{3050463D-3BD5-4A98-BA54-86FAB1503E9D}" type="parTrans" cxnId="{4F2D681B-D2E7-421C-8636-CB615EBEFE19}">
      <dgm:prSet/>
      <dgm:spPr/>
      <dgm:t>
        <a:bodyPr/>
        <a:lstStyle/>
        <a:p>
          <a:endParaRPr lang="en-US"/>
        </a:p>
      </dgm:t>
    </dgm:pt>
    <dgm:pt modelId="{C556C715-74CF-4A0F-A026-FF9C8F2D9EEB}" type="sibTrans" cxnId="{4F2D681B-D2E7-421C-8636-CB615EBEFE19}">
      <dgm:prSet/>
      <dgm:spPr/>
      <dgm:t>
        <a:bodyPr/>
        <a:lstStyle/>
        <a:p>
          <a:endParaRPr lang="en-US"/>
        </a:p>
      </dgm:t>
    </dgm:pt>
    <dgm:pt modelId="{EBDC18B8-889E-45C5-9237-821AE09F4187}">
      <dgm:prSet/>
      <dgm:spPr/>
      <dgm:t>
        <a:bodyPr/>
        <a:lstStyle/>
        <a:p>
          <a:r>
            <a:rPr lang="en-US"/>
            <a:t>Functional area leadership is supportive of process but still need to work our jurisdiction issues</a:t>
          </a:r>
        </a:p>
      </dgm:t>
    </dgm:pt>
    <dgm:pt modelId="{A2BD9D6C-76A8-4B87-9E3A-4D9D4C55AE9D}" type="parTrans" cxnId="{D1063B70-6778-4C02-A946-7558A74BA68E}">
      <dgm:prSet/>
      <dgm:spPr/>
      <dgm:t>
        <a:bodyPr/>
        <a:lstStyle/>
        <a:p>
          <a:endParaRPr lang="en-US"/>
        </a:p>
      </dgm:t>
    </dgm:pt>
    <dgm:pt modelId="{B3A4FEFB-9C49-420F-AAC2-F09A95A70EE9}" type="sibTrans" cxnId="{D1063B70-6778-4C02-A946-7558A74BA68E}">
      <dgm:prSet/>
      <dgm:spPr/>
      <dgm:t>
        <a:bodyPr/>
        <a:lstStyle/>
        <a:p>
          <a:endParaRPr lang="en-US"/>
        </a:p>
      </dgm:t>
    </dgm:pt>
    <dgm:pt modelId="{CB0F61B0-7E15-4C4C-8538-837037AC857A}">
      <dgm:prSet/>
      <dgm:spPr/>
      <dgm:t>
        <a:bodyPr/>
        <a:lstStyle/>
        <a:p>
          <a:r>
            <a:rPr lang="en-US"/>
            <a:t>Roll out tied to Reporting and Governance portal page planned for new warehouse go live</a:t>
          </a:r>
        </a:p>
      </dgm:t>
    </dgm:pt>
    <dgm:pt modelId="{3177C456-9FAF-439C-A693-3A0510795AEB}" type="parTrans" cxnId="{28DC2724-E916-4BDE-A39E-FA4886DF3014}">
      <dgm:prSet/>
      <dgm:spPr/>
      <dgm:t>
        <a:bodyPr/>
        <a:lstStyle/>
        <a:p>
          <a:endParaRPr lang="en-US"/>
        </a:p>
      </dgm:t>
    </dgm:pt>
    <dgm:pt modelId="{516A4250-CC3B-42D5-9DF3-32E9B99AD89E}" type="sibTrans" cxnId="{28DC2724-E916-4BDE-A39E-FA4886DF3014}">
      <dgm:prSet/>
      <dgm:spPr/>
      <dgm:t>
        <a:bodyPr/>
        <a:lstStyle/>
        <a:p>
          <a:endParaRPr lang="en-US"/>
        </a:p>
      </dgm:t>
    </dgm:pt>
    <dgm:pt modelId="{FC44C136-612A-4A5E-8DB2-677811EE232C}">
      <dgm:prSet/>
      <dgm:spPr/>
      <dgm:t>
        <a:bodyPr/>
        <a:lstStyle/>
        <a:p>
          <a:r>
            <a:rPr lang="en-US"/>
            <a:t>DAWG and Stewards - promotion strategy</a:t>
          </a:r>
        </a:p>
      </dgm:t>
    </dgm:pt>
    <dgm:pt modelId="{39D19803-A533-4D3F-8773-DB862DB8F1DD}" type="parTrans" cxnId="{D74BC886-6F8F-4A95-9FA0-B5F5DC795C07}">
      <dgm:prSet/>
      <dgm:spPr/>
      <dgm:t>
        <a:bodyPr/>
        <a:lstStyle/>
        <a:p>
          <a:endParaRPr lang="en-US"/>
        </a:p>
      </dgm:t>
    </dgm:pt>
    <dgm:pt modelId="{1F51F474-3021-4AFF-8AB0-5C056E48EC6C}" type="sibTrans" cxnId="{D74BC886-6F8F-4A95-9FA0-B5F5DC795C07}">
      <dgm:prSet/>
      <dgm:spPr/>
      <dgm:t>
        <a:bodyPr/>
        <a:lstStyle/>
        <a:p>
          <a:endParaRPr lang="en-US"/>
        </a:p>
      </dgm:t>
    </dgm:pt>
    <dgm:pt modelId="{1B5A07C3-2B9C-B446-8BEF-626C2D9E6FB2}" type="pres">
      <dgm:prSet presAssocID="{60D6FD8E-046E-4537-AC4E-1B3A17BBF9BC}" presName="linear" presStyleCnt="0">
        <dgm:presLayoutVars>
          <dgm:animLvl val="lvl"/>
          <dgm:resizeHandles val="exact"/>
        </dgm:presLayoutVars>
      </dgm:prSet>
      <dgm:spPr/>
    </dgm:pt>
    <dgm:pt modelId="{5648F9FD-5425-B743-9ECB-D92A8F0A30A1}" type="pres">
      <dgm:prSet presAssocID="{63DF8BF0-E177-4DD0-8DC5-AE0FB9D9DF27}" presName="parentText" presStyleLbl="node1" presStyleIdx="0" presStyleCnt="4">
        <dgm:presLayoutVars>
          <dgm:chMax val="0"/>
          <dgm:bulletEnabled val="1"/>
        </dgm:presLayoutVars>
      </dgm:prSet>
      <dgm:spPr/>
    </dgm:pt>
    <dgm:pt modelId="{6A216509-7CA7-534C-B392-5CA86B878B10}" type="pres">
      <dgm:prSet presAssocID="{C556C715-74CF-4A0F-A026-FF9C8F2D9EEB}" presName="spacer" presStyleCnt="0"/>
      <dgm:spPr/>
    </dgm:pt>
    <dgm:pt modelId="{B254C4ED-1327-B043-A119-6445C27FEF91}" type="pres">
      <dgm:prSet presAssocID="{EBDC18B8-889E-45C5-9237-821AE09F4187}" presName="parentText" presStyleLbl="node1" presStyleIdx="1" presStyleCnt="4">
        <dgm:presLayoutVars>
          <dgm:chMax val="0"/>
          <dgm:bulletEnabled val="1"/>
        </dgm:presLayoutVars>
      </dgm:prSet>
      <dgm:spPr/>
    </dgm:pt>
    <dgm:pt modelId="{25AA62A8-3974-AF49-923E-F40EBFEF5741}" type="pres">
      <dgm:prSet presAssocID="{B3A4FEFB-9C49-420F-AAC2-F09A95A70EE9}" presName="spacer" presStyleCnt="0"/>
      <dgm:spPr/>
    </dgm:pt>
    <dgm:pt modelId="{349241E8-3061-A24E-8D77-6B91A3421819}" type="pres">
      <dgm:prSet presAssocID="{CB0F61B0-7E15-4C4C-8538-837037AC857A}" presName="parentText" presStyleLbl="node1" presStyleIdx="2" presStyleCnt="4">
        <dgm:presLayoutVars>
          <dgm:chMax val="0"/>
          <dgm:bulletEnabled val="1"/>
        </dgm:presLayoutVars>
      </dgm:prSet>
      <dgm:spPr/>
    </dgm:pt>
    <dgm:pt modelId="{27DF2161-997C-5447-8F0E-34C902F0B442}" type="pres">
      <dgm:prSet presAssocID="{516A4250-CC3B-42D5-9DF3-32E9B99AD89E}" presName="spacer" presStyleCnt="0"/>
      <dgm:spPr/>
    </dgm:pt>
    <dgm:pt modelId="{AE5FD26F-6725-974E-8D3E-060EACA27229}" type="pres">
      <dgm:prSet presAssocID="{FC44C136-612A-4A5E-8DB2-677811EE232C}" presName="parentText" presStyleLbl="node1" presStyleIdx="3" presStyleCnt="4">
        <dgm:presLayoutVars>
          <dgm:chMax val="0"/>
          <dgm:bulletEnabled val="1"/>
        </dgm:presLayoutVars>
      </dgm:prSet>
      <dgm:spPr/>
    </dgm:pt>
  </dgm:ptLst>
  <dgm:cxnLst>
    <dgm:cxn modelId="{8988F407-AD21-FF49-AB1A-96D69BC40B37}" type="presOf" srcId="{CB0F61B0-7E15-4C4C-8538-837037AC857A}" destId="{349241E8-3061-A24E-8D77-6B91A3421819}" srcOrd="0" destOrd="0" presId="urn:microsoft.com/office/officeart/2005/8/layout/vList2"/>
    <dgm:cxn modelId="{4F2D681B-D2E7-421C-8636-CB615EBEFE19}" srcId="{60D6FD8E-046E-4537-AC4E-1B3A17BBF9BC}" destId="{63DF8BF0-E177-4DD0-8DC5-AE0FB9D9DF27}" srcOrd="0" destOrd="0" parTransId="{3050463D-3BD5-4A98-BA54-86FAB1503E9D}" sibTransId="{C556C715-74CF-4A0F-A026-FF9C8F2D9EEB}"/>
    <dgm:cxn modelId="{28DC2724-E916-4BDE-A39E-FA4886DF3014}" srcId="{60D6FD8E-046E-4537-AC4E-1B3A17BBF9BC}" destId="{CB0F61B0-7E15-4C4C-8538-837037AC857A}" srcOrd="2" destOrd="0" parTransId="{3177C456-9FAF-439C-A693-3A0510795AEB}" sibTransId="{516A4250-CC3B-42D5-9DF3-32E9B99AD89E}"/>
    <dgm:cxn modelId="{44ED4526-F8CB-0240-8887-0F209AA71E1A}" type="presOf" srcId="{FC44C136-612A-4A5E-8DB2-677811EE232C}" destId="{AE5FD26F-6725-974E-8D3E-060EACA27229}" srcOrd="0" destOrd="0" presId="urn:microsoft.com/office/officeart/2005/8/layout/vList2"/>
    <dgm:cxn modelId="{16AB955E-CD61-EF4C-B6D6-3624F853A9BE}" type="presOf" srcId="{63DF8BF0-E177-4DD0-8DC5-AE0FB9D9DF27}" destId="{5648F9FD-5425-B743-9ECB-D92A8F0A30A1}" srcOrd="0" destOrd="0" presId="urn:microsoft.com/office/officeart/2005/8/layout/vList2"/>
    <dgm:cxn modelId="{4550D25F-1561-AE47-8533-4964BF326EFF}" type="presOf" srcId="{EBDC18B8-889E-45C5-9237-821AE09F4187}" destId="{B254C4ED-1327-B043-A119-6445C27FEF91}" srcOrd="0" destOrd="0" presId="urn:microsoft.com/office/officeart/2005/8/layout/vList2"/>
    <dgm:cxn modelId="{CE749B6A-BB40-444E-9398-85A643E03BAC}" type="presOf" srcId="{60D6FD8E-046E-4537-AC4E-1B3A17BBF9BC}" destId="{1B5A07C3-2B9C-B446-8BEF-626C2D9E6FB2}" srcOrd="0" destOrd="0" presId="urn:microsoft.com/office/officeart/2005/8/layout/vList2"/>
    <dgm:cxn modelId="{D1063B70-6778-4C02-A946-7558A74BA68E}" srcId="{60D6FD8E-046E-4537-AC4E-1B3A17BBF9BC}" destId="{EBDC18B8-889E-45C5-9237-821AE09F4187}" srcOrd="1" destOrd="0" parTransId="{A2BD9D6C-76A8-4B87-9E3A-4D9D4C55AE9D}" sibTransId="{B3A4FEFB-9C49-420F-AAC2-F09A95A70EE9}"/>
    <dgm:cxn modelId="{D74BC886-6F8F-4A95-9FA0-B5F5DC795C07}" srcId="{60D6FD8E-046E-4537-AC4E-1B3A17BBF9BC}" destId="{FC44C136-612A-4A5E-8DB2-677811EE232C}" srcOrd="3" destOrd="0" parTransId="{39D19803-A533-4D3F-8773-DB862DB8F1DD}" sibTransId="{1F51F474-3021-4AFF-8AB0-5C056E48EC6C}"/>
    <dgm:cxn modelId="{98E65E7A-17A6-9D41-9E1A-5FDF0F2C17B1}" type="presParOf" srcId="{1B5A07C3-2B9C-B446-8BEF-626C2D9E6FB2}" destId="{5648F9FD-5425-B743-9ECB-D92A8F0A30A1}" srcOrd="0" destOrd="0" presId="urn:microsoft.com/office/officeart/2005/8/layout/vList2"/>
    <dgm:cxn modelId="{2D1B778A-822D-9648-A1F3-80BBE4AF27AF}" type="presParOf" srcId="{1B5A07C3-2B9C-B446-8BEF-626C2D9E6FB2}" destId="{6A216509-7CA7-534C-B392-5CA86B878B10}" srcOrd="1" destOrd="0" presId="urn:microsoft.com/office/officeart/2005/8/layout/vList2"/>
    <dgm:cxn modelId="{9CC419C3-7265-0043-9E66-E5B0EBFFC9DD}" type="presParOf" srcId="{1B5A07C3-2B9C-B446-8BEF-626C2D9E6FB2}" destId="{B254C4ED-1327-B043-A119-6445C27FEF91}" srcOrd="2" destOrd="0" presId="urn:microsoft.com/office/officeart/2005/8/layout/vList2"/>
    <dgm:cxn modelId="{31A369AD-BF4C-DE42-9DAA-822246D602F7}" type="presParOf" srcId="{1B5A07C3-2B9C-B446-8BEF-626C2D9E6FB2}" destId="{25AA62A8-3974-AF49-923E-F40EBFEF5741}" srcOrd="3" destOrd="0" presId="urn:microsoft.com/office/officeart/2005/8/layout/vList2"/>
    <dgm:cxn modelId="{57D718B0-ED35-8248-92BA-86DEDB5D3454}" type="presParOf" srcId="{1B5A07C3-2B9C-B446-8BEF-626C2D9E6FB2}" destId="{349241E8-3061-A24E-8D77-6B91A3421819}" srcOrd="4" destOrd="0" presId="urn:microsoft.com/office/officeart/2005/8/layout/vList2"/>
    <dgm:cxn modelId="{C01C580A-1227-9A4C-BDB4-EB12005E6013}" type="presParOf" srcId="{1B5A07C3-2B9C-B446-8BEF-626C2D9E6FB2}" destId="{27DF2161-997C-5447-8F0E-34C902F0B442}" srcOrd="5" destOrd="0" presId="urn:microsoft.com/office/officeart/2005/8/layout/vList2"/>
    <dgm:cxn modelId="{C529DF0E-F3E3-854A-BBEB-D4ABA535697A}" type="presParOf" srcId="{1B5A07C3-2B9C-B446-8BEF-626C2D9E6FB2}" destId="{AE5FD26F-6725-974E-8D3E-060EACA2722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7C0C0-578C-5743-BDBC-420FC2BD3825}">
      <dsp:nvSpPr>
        <dsp:cNvPr id="0" name=""/>
        <dsp:cNvSpPr/>
      </dsp:nvSpPr>
      <dsp:spPr>
        <a:xfrm>
          <a:off x="0" y="3686560"/>
          <a:ext cx="4300537" cy="121001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Final version?</a:t>
          </a:r>
        </a:p>
      </dsp:txBody>
      <dsp:txXfrm>
        <a:off x="0" y="3686560"/>
        <a:ext cx="4300537" cy="1210011"/>
      </dsp:txXfrm>
    </dsp:sp>
    <dsp:sp modelId="{9A2F2251-D522-C74F-A9C9-E8D14322203C}">
      <dsp:nvSpPr>
        <dsp:cNvPr id="0" name=""/>
        <dsp:cNvSpPr/>
      </dsp:nvSpPr>
      <dsp:spPr>
        <a:xfrm rot="10800000">
          <a:off x="0" y="1843712"/>
          <a:ext cx="4300537" cy="1860997"/>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Many revisions before we got it right</a:t>
          </a:r>
        </a:p>
      </dsp:txBody>
      <dsp:txXfrm rot="10800000">
        <a:off x="0" y="1843712"/>
        <a:ext cx="4300537" cy="1209220"/>
      </dsp:txXfrm>
    </dsp:sp>
    <dsp:sp modelId="{47EDD9AD-D899-D845-A934-14F46BB0EB8E}">
      <dsp:nvSpPr>
        <dsp:cNvPr id="0" name=""/>
        <dsp:cNvSpPr/>
      </dsp:nvSpPr>
      <dsp:spPr>
        <a:xfrm rot="10800000">
          <a:off x="0" y="865"/>
          <a:ext cx="4300537" cy="1860997"/>
        </a:xfrm>
        <a:prstGeom prst="upArrowCallou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Draft, socialize, try it, change</a:t>
          </a:r>
        </a:p>
      </dsp:txBody>
      <dsp:txXfrm rot="10800000">
        <a:off x="0" y="865"/>
        <a:ext cx="4300537" cy="1209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8AF97-5F3A-AD4E-A4F6-B11C05A91DAC}">
      <dsp:nvSpPr>
        <dsp:cNvPr id="0" name=""/>
        <dsp:cNvSpPr/>
      </dsp:nvSpPr>
      <dsp:spPr>
        <a:xfrm>
          <a:off x="0" y="3686560"/>
          <a:ext cx="4300537" cy="121001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Becomes part of daily workload with other tickets</a:t>
          </a:r>
        </a:p>
      </dsp:txBody>
      <dsp:txXfrm>
        <a:off x="0" y="3686560"/>
        <a:ext cx="4300537" cy="1210011"/>
      </dsp:txXfrm>
    </dsp:sp>
    <dsp:sp modelId="{B4713107-63F5-F44B-BE00-20804C576EFE}">
      <dsp:nvSpPr>
        <dsp:cNvPr id="0" name=""/>
        <dsp:cNvSpPr/>
      </dsp:nvSpPr>
      <dsp:spPr>
        <a:xfrm rot="10800000">
          <a:off x="0" y="1843712"/>
          <a:ext cx="4300537" cy="1860997"/>
        </a:xfrm>
        <a:prstGeom prst="upArrowCallout">
          <a:avLst/>
        </a:prstGeom>
        <a:solidFill>
          <a:schemeClr val="accent2">
            <a:hueOff val="0"/>
            <a:satOff val="-47833"/>
            <a:lumOff val="184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Manager gets workflow notice from cookbook then assigns </a:t>
          </a:r>
          <a:r>
            <a:rPr lang="en-US" sz="2300" kern="1200" dirty="0" err="1"/>
            <a:t>ehelpdesk</a:t>
          </a:r>
          <a:r>
            <a:rPr lang="en-US" sz="2300" kern="1200" dirty="0"/>
            <a:t> ticket </a:t>
          </a:r>
        </a:p>
      </dsp:txBody>
      <dsp:txXfrm rot="10800000">
        <a:off x="0" y="1843712"/>
        <a:ext cx="4300537" cy="1209220"/>
      </dsp:txXfrm>
    </dsp:sp>
    <dsp:sp modelId="{8460F6C4-5E35-3A4C-8D6D-4C82E4D8F528}">
      <dsp:nvSpPr>
        <dsp:cNvPr id="0" name=""/>
        <dsp:cNvSpPr/>
      </dsp:nvSpPr>
      <dsp:spPr>
        <a:xfrm rot="10800000">
          <a:off x="0" y="865"/>
          <a:ext cx="4300537" cy="1860997"/>
        </a:xfrm>
        <a:prstGeom prst="upArrowCallout">
          <a:avLst/>
        </a:prstGeom>
        <a:solidFill>
          <a:schemeClr val="accent2">
            <a:hueOff val="0"/>
            <a:satOff val="-95667"/>
            <a:lumOff val="368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Business Analysts form technical groups for Campus and Finance/HR</a:t>
          </a:r>
        </a:p>
      </dsp:txBody>
      <dsp:txXfrm rot="10800000">
        <a:off x="0" y="865"/>
        <a:ext cx="4300537" cy="1209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5E961-071E-834D-8629-50E740CF5659}">
      <dsp:nvSpPr>
        <dsp:cNvPr id="0" name=""/>
        <dsp:cNvSpPr/>
      </dsp:nvSpPr>
      <dsp:spPr>
        <a:xfrm>
          <a:off x="0" y="436362"/>
          <a:ext cx="7290197" cy="705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F9EF22-59D9-D847-8570-E22BC2445709}">
      <dsp:nvSpPr>
        <dsp:cNvPr id="0" name=""/>
        <dsp:cNvSpPr/>
      </dsp:nvSpPr>
      <dsp:spPr>
        <a:xfrm>
          <a:off x="364509" y="23082"/>
          <a:ext cx="5103137" cy="8265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6" tIns="0" rIns="192886" bIns="0" numCol="1" spcCol="1270" anchor="ctr" anchorCtr="0">
          <a:noAutofit/>
        </a:bodyPr>
        <a:lstStyle/>
        <a:p>
          <a:pPr marL="0" lvl="0" indent="0" algn="l" defTabSz="1244600">
            <a:lnSpc>
              <a:spcPct val="90000"/>
            </a:lnSpc>
            <a:spcBef>
              <a:spcPct val="0"/>
            </a:spcBef>
            <a:spcAft>
              <a:spcPct val="35000"/>
            </a:spcAft>
            <a:buNone/>
          </a:pPr>
          <a:r>
            <a:rPr lang="en-US" sz="2800" kern="1200" cap="small" dirty="0"/>
            <a:t>YES! (It Will Be)</a:t>
          </a:r>
          <a:endParaRPr lang="en-US" sz="2800" kern="1200" dirty="0"/>
        </a:p>
      </dsp:txBody>
      <dsp:txXfrm>
        <a:off x="404858" y="63431"/>
        <a:ext cx="5022439" cy="745862"/>
      </dsp:txXfrm>
    </dsp:sp>
    <dsp:sp modelId="{47C5CD9F-A8EA-474F-9991-392095DA8E1E}">
      <dsp:nvSpPr>
        <dsp:cNvPr id="0" name=""/>
        <dsp:cNvSpPr/>
      </dsp:nvSpPr>
      <dsp:spPr>
        <a:xfrm>
          <a:off x="0" y="1706442"/>
          <a:ext cx="7290197" cy="22932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800" tIns="583184" rIns="565800"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Workflow issues</a:t>
          </a:r>
        </a:p>
        <a:p>
          <a:pPr marL="285750" lvl="1" indent="-285750" algn="l" defTabSz="1244600">
            <a:lnSpc>
              <a:spcPct val="90000"/>
            </a:lnSpc>
            <a:spcBef>
              <a:spcPct val="0"/>
            </a:spcBef>
            <a:spcAft>
              <a:spcPct val="15000"/>
            </a:spcAft>
            <a:buChar char="•"/>
          </a:pPr>
          <a:r>
            <a:rPr lang="en-US" sz="2800" kern="1200"/>
            <a:t>Approval consultation</a:t>
          </a:r>
        </a:p>
        <a:p>
          <a:pPr marL="285750" lvl="1" indent="-285750" algn="l" defTabSz="1244600">
            <a:lnSpc>
              <a:spcPct val="90000"/>
            </a:lnSpc>
            <a:spcBef>
              <a:spcPct val="0"/>
            </a:spcBef>
            <a:spcAft>
              <a:spcPct val="15000"/>
            </a:spcAft>
            <a:buChar char="•"/>
          </a:pPr>
          <a:r>
            <a:rPr lang="en-US" sz="2800" kern="1200"/>
            <a:t>Technical definitions – participation and buy in</a:t>
          </a:r>
        </a:p>
      </dsp:txBody>
      <dsp:txXfrm>
        <a:off x="0" y="1706442"/>
        <a:ext cx="7290197" cy="2293200"/>
      </dsp:txXfrm>
    </dsp:sp>
    <dsp:sp modelId="{31175C18-A95A-BD48-AECC-B5F65AB204D8}">
      <dsp:nvSpPr>
        <dsp:cNvPr id="0" name=""/>
        <dsp:cNvSpPr/>
      </dsp:nvSpPr>
      <dsp:spPr>
        <a:xfrm>
          <a:off x="364509" y="1293162"/>
          <a:ext cx="5103137" cy="8265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6" tIns="0" rIns="192886" bIns="0" numCol="1" spcCol="1270" anchor="ctr" anchorCtr="0">
          <a:noAutofit/>
        </a:bodyPr>
        <a:lstStyle/>
        <a:p>
          <a:pPr marL="0" lvl="0" indent="0" algn="l" defTabSz="1244600">
            <a:lnSpc>
              <a:spcPct val="90000"/>
            </a:lnSpc>
            <a:spcBef>
              <a:spcPct val="0"/>
            </a:spcBef>
            <a:spcAft>
              <a:spcPct val="35000"/>
            </a:spcAft>
            <a:buNone/>
          </a:pPr>
          <a:r>
            <a:rPr lang="en-US" sz="2800" kern="1200" dirty="0"/>
            <a:t>Pilot definitions took over a year </a:t>
          </a:r>
        </a:p>
      </dsp:txBody>
      <dsp:txXfrm>
        <a:off x="404858" y="1333511"/>
        <a:ext cx="5022439" cy="74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6656B-FDA3-1340-AACB-1DD7F63534E9}">
      <dsp:nvSpPr>
        <dsp:cNvPr id="0" name=""/>
        <dsp:cNvSpPr/>
      </dsp:nvSpPr>
      <dsp:spPr>
        <a:xfrm>
          <a:off x="0" y="600"/>
          <a:ext cx="423148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80260-872F-5A46-8625-1173B893701F}">
      <dsp:nvSpPr>
        <dsp:cNvPr id="0" name=""/>
        <dsp:cNvSpPr/>
      </dsp:nvSpPr>
      <dsp:spPr>
        <a:xfrm>
          <a:off x="0" y="600"/>
          <a:ext cx="4231481"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Valuable education across functional areas </a:t>
          </a:r>
        </a:p>
      </dsp:txBody>
      <dsp:txXfrm>
        <a:off x="0" y="600"/>
        <a:ext cx="4231481" cy="984009"/>
      </dsp:txXfrm>
    </dsp:sp>
    <dsp:sp modelId="{32DB30CF-8144-6849-B47B-43E7F79AE8B3}">
      <dsp:nvSpPr>
        <dsp:cNvPr id="0" name=""/>
        <dsp:cNvSpPr/>
      </dsp:nvSpPr>
      <dsp:spPr>
        <a:xfrm>
          <a:off x="0" y="984610"/>
          <a:ext cx="4231481" cy="0"/>
        </a:xfrm>
        <a:prstGeom prst="line">
          <a:avLst/>
        </a:prstGeom>
        <a:solidFill>
          <a:schemeClr val="accent2">
            <a:hueOff val="0"/>
            <a:satOff val="-23917"/>
            <a:lumOff val="9216"/>
            <a:alphaOff val="0"/>
          </a:schemeClr>
        </a:solidFill>
        <a:ln w="15875" cap="flat" cmpd="sng" algn="ctr">
          <a:solidFill>
            <a:schemeClr val="accent2">
              <a:hueOff val="0"/>
              <a:satOff val="-23917"/>
              <a:lumOff val="92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E40F96-7DC5-BD49-B418-E104DE24EDD3}">
      <dsp:nvSpPr>
        <dsp:cNvPr id="0" name=""/>
        <dsp:cNvSpPr/>
      </dsp:nvSpPr>
      <dsp:spPr>
        <a:xfrm>
          <a:off x="0" y="984610"/>
          <a:ext cx="4231481"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Workflow approval process advanced governance program</a:t>
          </a:r>
        </a:p>
      </dsp:txBody>
      <dsp:txXfrm>
        <a:off x="0" y="984610"/>
        <a:ext cx="4231481" cy="984009"/>
      </dsp:txXfrm>
    </dsp:sp>
    <dsp:sp modelId="{7CDA1A39-AE10-1549-AA26-4BCDBB53AFA5}">
      <dsp:nvSpPr>
        <dsp:cNvPr id="0" name=""/>
        <dsp:cNvSpPr/>
      </dsp:nvSpPr>
      <dsp:spPr>
        <a:xfrm>
          <a:off x="0" y="1968620"/>
          <a:ext cx="4231481" cy="0"/>
        </a:xfrm>
        <a:prstGeom prst="line">
          <a:avLst/>
        </a:prstGeom>
        <a:solidFill>
          <a:schemeClr val="accent2">
            <a:hueOff val="0"/>
            <a:satOff val="-47833"/>
            <a:lumOff val="18432"/>
            <a:alphaOff val="0"/>
          </a:schemeClr>
        </a:solidFill>
        <a:ln w="15875" cap="flat" cmpd="sng" algn="ctr">
          <a:solidFill>
            <a:schemeClr val="accent2">
              <a:hueOff val="0"/>
              <a:satOff val="-47833"/>
              <a:lumOff val="184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953D7F-014E-3145-AC8F-DFB2EA1C229D}">
      <dsp:nvSpPr>
        <dsp:cNvPr id="0" name=""/>
        <dsp:cNvSpPr/>
      </dsp:nvSpPr>
      <dsp:spPr>
        <a:xfrm>
          <a:off x="0" y="1968620"/>
          <a:ext cx="4231481"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Standards – awareness  of what is important to know		</a:t>
          </a:r>
        </a:p>
      </dsp:txBody>
      <dsp:txXfrm>
        <a:off x="0" y="1968620"/>
        <a:ext cx="4231481" cy="984009"/>
      </dsp:txXfrm>
    </dsp:sp>
    <dsp:sp modelId="{91AA1347-8967-FC4E-892C-BC2C635A2756}">
      <dsp:nvSpPr>
        <dsp:cNvPr id="0" name=""/>
        <dsp:cNvSpPr/>
      </dsp:nvSpPr>
      <dsp:spPr>
        <a:xfrm>
          <a:off x="0" y="2952629"/>
          <a:ext cx="4231481" cy="0"/>
        </a:xfrm>
        <a:prstGeom prst="line">
          <a:avLst/>
        </a:prstGeom>
        <a:solidFill>
          <a:schemeClr val="accent2">
            <a:hueOff val="0"/>
            <a:satOff val="-71750"/>
            <a:lumOff val="27649"/>
            <a:alphaOff val="0"/>
          </a:schemeClr>
        </a:solidFill>
        <a:ln w="15875" cap="flat" cmpd="sng" algn="ctr">
          <a:solidFill>
            <a:schemeClr val="accent2">
              <a:hueOff val="0"/>
              <a:satOff val="-71750"/>
              <a:lumOff val="276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AEBE6B-C9B8-E648-BD71-7F670214F7BF}">
      <dsp:nvSpPr>
        <dsp:cNvPr id="0" name=""/>
        <dsp:cNvSpPr/>
      </dsp:nvSpPr>
      <dsp:spPr>
        <a:xfrm>
          <a:off x="0" y="2952629"/>
          <a:ext cx="4231481"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Governance focal point</a:t>
          </a:r>
        </a:p>
      </dsp:txBody>
      <dsp:txXfrm>
        <a:off x="0" y="2952629"/>
        <a:ext cx="4231481" cy="984009"/>
      </dsp:txXfrm>
    </dsp:sp>
    <dsp:sp modelId="{8D49F829-1D0D-3D4A-B5DE-114C6E45CBE3}">
      <dsp:nvSpPr>
        <dsp:cNvPr id="0" name=""/>
        <dsp:cNvSpPr/>
      </dsp:nvSpPr>
      <dsp:spPr>
        <a:xfrm>
          <a:off x="0" y="3936639"/>
          <a:ext cx="4231481" cy="0"/>
        </a:xfrm>
        <a:prstGeom prst="line">
          <a:avLst/>
        </a:prstGeom>
        <a:solidFill>
          <a:schemeClr val="accent2">
            <a:hueOff val="0"/>
            <a:satOff val="-95667"/>
            <a:lumOff val="36865"/>
            <a:alphaOff val="0"/>
          </a:schemeClr>
        </a:solidFill>
        <a:ln w="15875" cap="flat" cmpd="sng" algn="ctr">
          <a:solidFill>
            <a:schemeClr val="accent2">
              <a:hueOff val="0"/>
              <a:satOff val="-95667"/>
              <a:lumOff val="368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02C349-CD13-B947-A1A1-3E4F6245588F}">
      <dsp:nvSpPr>
        <dsp:cNvPr id="0" name=""/>
        <dsp:cNvSpPr/>
      </dsp:nvSpPr>
      <dsp:spPr>
        <a:xfrm>
          <a:off x="0" y="3936639"/>
          <a:ext cx="4231481"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Driver for warehouse terminology</a:t>
          </a:r>
        </a:p>
      </dsp:txBody>
      <dsp:txXfrm>
        <a:off x="0" y="3936639"/>
        <a:ext cx="4231481" cy="9840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D484F-2B3F-48E8-816A-AF25713A4588}">
      <dsp:nvSpPr>
        <dsp:cNvPr id="0" name=""/>
        <dsp:cNvSpPr/>
      </dsp:nvSpPr>
      <dsp:spPr>
        <a:xfrm>
          <a:off x="79473" y="985829"/>
          <a:ext cx="986156" cy="98615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2B8F1-E216-4129-8000-0AED0B7E8BFD}">
      <dsp:nvSpPr>
        <dsp:cNvPr id="0" name=""/>
        <dsp:cNvSpPr/>
      </dsp:nvSpPr>
      <dsp:spPr>
        <a:xfrm>
          <a:off x="286566" y="1192922"/>
          <a:ext cx="571970" cy="571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5B6BFE-0EE4-4D91-B547-2FD662D5DFD2}">
      <dsp:nvSpPr>
        <dsp:cNvPr id="0" name=""/>
        <dsp:cNvSpPr/>
      </dsp:nvSpPr>
      <dsp:spPr>
        <a:xfrm>
          <a:off x="1276949" y="985829"/>
          <a:ext cx="2324511" cy="986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Slow process – needs continual leadership and focus</a:t>
          </a:r>
        </a:p>
      </dsp:txBody>
      <dsp:txXfrm>
        <a:off x="1276949" y="985829"/>
        <a:ext cx="2324511" cy="986156"/>
      </dsp:txXfrm>
    </dsp:sp>
    <dsp:sp modelId="{C8638649-ED25-4E9C-AECF-CD8BB73A53D2}">
      <dsp:nvSpPr>
        <dsp:cNvPr id="0" name=""/>
        <dsp:cNvSpPr/>
      </dsp:nvSpPr>
      <dsp:spPr>
        <a:xfrm>
          <a:off x="4006489" y="985829"/>
          <a:ext cx="986156" cy="98615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784B8B-622A-4AEC-87BE-5A00AE3E9FF9}">
      <dsp:nvSpPr>
        <dsp:cNvPr id="0" name=""/>
        <dsp:cNvSpPr/>
      </dsp:nvSpPr>
      <dsp:spPr>
        <a:xfrm>
          <a:off x="4213582" y="1192922"/>
          <a:ext cx="571970" cy="571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60B2CB-8CFB-46D0-9948-B4322E3BF53C}">
      <dsp:nvSpPr>
        <dsp:cNvPr id="0" name=""/>
        <dsp:cNvSpPr/>
      </dsp:nvSpPr>
      <dsp:spPr>
        <a:xfrm>
          <a:off x="5203965" y="985829"/>
          <a:ext cx="2324511" cy="986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Team members are committed but busy and have other priorities</a:t>
          </a:r>
        </a:p>
      </dsp:txBody>
      <dsp:txXfrm>
        <a:off x="5203965" y="985829"/>
        <a:ext cx="2324511" cy="986156"/>
      </dsp:txXfrm>
    </dsp:sp>
    <dsp:sp modelId="{7D7DA86C-8618-466E-9DF5-A019701957B9}">
      <dsp:nvSpPr>
        <dsp:cNvPr id="0" name=""/>
        <dsp:cNvSpPr/>
      </dsp:nvSpPr>
      <dsp:spPr>
        <a:xfrm>
          <a:off x="79473" y="2779787"/>
          <a:ext cx="986156" cy="98615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DCA887-D349-4603-ADFA-274C69A361B9}">
      <dsp:nvSpPr>
        <dsp:cNvPr id="0" name=""/>
        <dsp:cNvSpPr/>
      </dsp:nvSpPr>
      <dsp:spPr>
        <a:xfrm>
          <a:off x="286566" y="2986880"/>
          <a:ext cx="571970" cy="5719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A3EC2F-333A-462C-9035-964A2BDAD767}">
      <dsp:nvSpPr>
        <dsp:cNvPr id="0" name=""/>
        <dsp:cNvSpPr/>
      </dsp:nvSpPr>
      <dsp:spPr>
        <a:xfrm>
          <a:off x="1276949" y="2779787"/>
          <a:ext cx="2324511" cy="986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Data manager position change – how to transition</a:t>
          </a:r>
        </a:p>
      </dsp:txBody>
      <dsp:txXfrm>
        <a:off x="1276949" y="2779787"/>
        <a:ext cx="2324511" cy="986156"/>
      </dsp:txXfrm>
    </dsp:sp>
    <dsp:sp modelId="{FB40429F-EDE1-4859-858B-A8773C42DB6C}">
      <dsp:nvSpPr>
        <dsp:cNvPr id="0" name=""/>
        <dsp:cNvSpPr/>
      </dsp:nvSpPr>
      <dsp:spPr>
        <a:xfrm>
          <a:off x="4006489" y="2779787"/>
          <a:ext cx="986156" cy="98615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13E492-5446-4304-B79A-3EB3A1C564D4}">
      <dsp:nvSpPr>
        <dsp:cNvPr id="0" name=""/>
        <dsp:cNvSpPr/>
      </dsp:nvSpPr>
      <dsp:spPr>
        <a:xfrm>
          <a:off x="4213582" y="2986880"/>
          <a:ext cx="571970" cy="5719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2BEEF0-36FF-4488-8BE8-66D49580559B}">
      <dsp:nvSpPr>
        <dsp:cNvPr id="0" name=""/>
        <dsp:cNvSpPr/>
      </dsp:nvSpPr>
      <dsp:spPr>
        <a:xfrm>
          <a:off x="5203965" y="2779787"/>
          <a:ext cx="2324511" cy="986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Not all business areas have capacity</a:t>
          </a:r>
        </a:p>
      </dsp:txBody>
      <dsp:txXfrm>
        <a:off x="5203965" y="2779787"/>
        <a:ext cx="2324511" cy="9861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8F9FD-5425-B743-9ECB-D92A8F0A30A1}">
      <dsp:nvSpPr>
        <dsp:cNvPr id="0" name=""/>
        <dsp:cNvSpPr/>
      </dsp:nvSpPr>
      <dsp:spPr>
        <a:xfrm>
          <a:off x="0" y="8249"/>
          <a:ext cx="7290197" cy="94539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Project team very invested</a:t>
          </a:r>
        </a:p>
      </dsp:txBody>
      <dsp:txXfrm>
        <a:off x="46150" y="54399"/>
        <a:ext cx="7197897" cy="853096"/>
      </dsp:txXfrm>
    </dsp:sp>
    <dsp:sp modelId="{B254C4ED-1327-B043-A119-6445C27FEF91}">
      <dsp:nvSpPr>
        <dsp:cNvPr id="0" name=""/>
        <dsp:cNvSpPr/>
      </dsp:nvSpPr>
      <dsp:spPr>
        <a:xfrm>
          <a:off x="0" y="1028525"/>
          <a:ext cx="7290197" cy="945396"/>
        </a:xfrm>
        <a:prstGeom prst="roundRect">
          <a:avLst/>
        </a:prstGeom>
        <a:solidFill>
          <a:schemeClr val="accent2">
            <a:hueOff val="0"/>
            <a:satOff val="-31889"/>
            <a:lumOff val="1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Functional area leadership is supportive of process but still need to work our jurisdiction issues</a:t>
          </a:r>
        </a:p>
      </dsp:txBody>
      <dsp:txXfrm>
        <a:off x="46150" y="1074675"/>
        <a:ext cx="7197897" cy="853096"/>
      </dsp:txXfrm>
    </dsp:sp>
    <dsp:sp modelId="{349241E8-3061-A24E-8D77-6B91A3421819}">
      <dsp:nvSpPr>
        <dsp:cNvPr id="0" name=""/>
        <dsp:cNvSpPr/>
      </dsp:nvSpPr>
      <dsp:spPr>
        <a:xfrm>
          <a:off x="0" y="2048802"/>
          <a:ext cx="7290197" cy="945396"/>
        </a:xfrm>
        <a:prstGeom prst="roundRect">
          <a:avLst/>
        </a:prstGeom>
        <a:solidFill>
          <a:schemeClr val="accent2">
            <a:hueOff val="0"/>
            <a:satOff val="-63778"/>
            <a:lumOff val="245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Roll out tied to Reporting and Governance portal page planned for new warehouse go live</a:t>
          </a:r>
        </a:p>
      </dsp:txBody>
      <dsp:txXfrm>
        <a:off x="46150" y="2094952"/>
        <a:ext cx="7197897" cy="853096"/>
      </dsp:txXfrm>
    </dsp:sp>
    <dsp:sp modelId="{AE5FD26F-6725-974E-8D3E-060EACA27229}">
      <dsp:nvSpPr>
        <dsp:cNvPr id="0" name=""/>
        <dsp:cNvSpPr/>
      </dsp:nvSpPr>
      <dsp:spPr>
        <a:xfrm>
          <a:off x="0" y="3069079"/>
          <a:ext cx="7290197" cy="945396"/>
        </a:xfrm>
        <a:prstGeom prst="roundRect">
          <a:avLst/>
        </a:prstGeom>
        <a:solidFill>
          <a:schemeClr val="accent2">
            <a:hueOff val="0"/>
            <a:satOff val="-95667"/>
            <a:lumOff val="368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DAWG and Stewards - promotion strategy</a:t>
          </a:r>
        </a:p>
      </dsp:txBody>
      <dsp:txXfrm>
        <a:off x="46150" y="3115229"/>
        <a:ext cx="7197897" cy="8530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8BE443-8595-42DA-A293-607DF0A3164B}" type="datetimeFigureOut">
              <a:rPr lang="en-US" smtClean="0"/>
              <a:pPr/>
              <a:t>11/5/19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F5A890-5208-4292-A222-581C916030EF}" type="slidenum">
              <a:rPr lang="en-US" smtClean="0"/>
              <a:pPr/>
              <a:t>‹#›</a:t>
            </a:fld>
            <a:endParaRPr lang="en-US"/>
          </a:p>
        </p:txBody>
      </p:sp>
    </p:spTree>
    <p:extLst>
      <p:ext uri="{BB962C8B-B14F-4D97-AF65-F5344CB8AC3E}">
        <p14:creationId xmlns:p14="http://schemas.microsoft.com/office/powerpoint/2010/main" val="136148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pPr/>
              <a:t>11/5/19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pPr/>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64149-2C44-4029-BA5B-3E7ECA7C8CBF}" type="slidenum">
              <a:rPr lang="en-US" smtClean="0"/>
              <a:pPr/>
              <a:t>1</a:t>
            </a:fld>
            <a:endParaRPr lang="en-US"/>
          </a:p>
        </p:txBody>
      </p:sp>
    </p:spTree>
    <p:extLst>
      <p:ext uri="{BB962C8B-B14F-4D97-AF65-F5344CB8AC3E}">
        <p14:creationId xmlns:p14="http://schemas.microsoft.com/office/powerpoint/2010/main" val="2112037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Mechanism to approve definitions within a functional area</a:t>
            </a:r>
          </a:p>
          <a:p>
            <a:endParaRPr lang="en-US" dirty="0"/>
          </a:p>
        </p:txBody>
      </p:sp>
      <p:sp>
        <p:nvSpPr>
          <p:cNvPr id="4" name="Slide Number Placeholder 3"/>
          <p:cNvSpPr>
            <a:spLocks noGrp="1"/>
          </p:cNvSpPr>
          <p:nvPr>
            <p:ph type="sldNum" sz="quarter" idx="5"/>
          </p:nvPr>
        </p:nvSpPr>
        <p:spPr/>
        <p:txBody>
          <a:bodyPr/>
          <a:lstStyle/>
          <a:p>
            <a:fld id="{22164149-2C44-4029-BA5B-3E7ECA7C8CBF}" type="slidenum">
              <a:rPr lang="en-US" smtClean="0"/>
              <a:pPr/>
              <a:t>12</a:t>
            </a:fld>
            <a:endParaRPr lang="en-US"/>
          </a:p>
        </p:txBody>
      </p:sp>
    </p:spTree>
    <p:extLst>
      <p:ext uri="{BB962C8B-B14F-4D97-AF65-F5344CB8AC3E}">
        <p14:creationId xmlns:p14="http://schemas.microsoft.com/office/powerpoint/2010/main" val="2099177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a:p>
            <a:r>
              <a:rPr lang="en-US" dirty="0"/>
              <a:t>3 basic formats  - one here and next 2 slides</a:t>
            </a:r>
          </a:p>
        </p:txBody>
      </p:sp>
      <p:sp>
        <p:nvSpPr>
          <p:cNvPr id="4" name="Slide Number Placeholder 3"/>
          <p:cNvSpPr>
            <a:spLocks noGrp="1"/>
          </p:cNvSpPr>
          <p:nvPr>
            <p:ph type="sldNum" sz="quarter" idx="5"/>
          </p:nvPr>
        </p:nvSpPr>
        <p:spPr/>
        <p:txBody>
          <a:bodyPr/>
          <a:lstStyle/>
          <a:p>
            <a:fld id="{22164149-2C44-4029-BA5B-3E7ECA7C8CBF}" type="slidenum">
              <a:rPr lang="en-US" smtClean="0"/>
              <a:pPr/>
              <a:t>13</a:t>
            </a:fld>
            <a:endParaRPr lang="en-US"/>
          </a:p>
        </p:txBody>
      </p:sp>
    </p:spTree>
    <p:extLst>
      <p:ext uri="{BB962C8B-B14F-4D97-AF65-F5344CB8AC3E}">
        <p14:creationId xmlns:p14="http://schemas.microsoft.com/office/powerpoint/2010/main" val="2207219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a:p>
            <a:r>
              <a:rPr lang="en-US" dirty="0"/>
              <a:t>Functional Area approvers collaborate and review together where relevant</a:t>
            </a:r>
          </a:p>
          <a:p>
            <a:r>
              <a:rPr lang="en-US" dirty="0"/>
              <a:t>Data manager determines which path for functional review</a:t>
            </a:r>
          </a:p>
        </p:txBody>
      </p:sp>
      <p:sp>
        <p:nvSpPr>
          <p:cNvPr id="4" name="Slide Number Placeholder 3"/>
          <p:cNvSpPr>
            <a:spLocks noGrp="1"/>
          </p:cNvSpPr>
          <p:nvPr>
            <p:ph type="sldNum" sz="quarter" idx="5"/>
          </p:nvPr>
        </p:nvSpPr>
        <p:spPr/>
        <p:txBody>
          <a:bodyPr/>
          <a:lstStyle/>
          <a:p>
            <a:fld id="{22164149-2C44-4029-BA5B-3E7ECA7C8CBF}" type="slidenum">
              <a:rPr lang="en-US" smtClean="0"/>
              <a:pPr/>
              <a:t>14</a:t>
            </a:fld>
            <a:endParaRPr lang="en-US"/>
          </a:p>
        </p:txBody>
      </p:sp>
    </p:spTree>
    <p:extLst>
      <p:ext uri="{BB962C8B-B14F-4D97-AF65-F5344CB8AC3E}">
        <p14:creationId xmlns:p14="http://schemas.microsoft.com/office/powerpoint/2010/main" val="209167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a:p>
            <a:r>
              <a:rPr lang="en-US" dirty="0"/>
              <a:t>Director has final review for approval</a:t>
            </a:r>
          </a:p>
        </p:txBody>
      </p:sp>
      <p:sp>
        <p:nvSpPr>
          <p:cNvPr id="4" name="Slide Number Placeholder 3"/>
          <p:cNvSpPr>
            <a:spLocks noGrp="1"/>
          </p:cNvSpPr>
          <p:nvPr>
            <p:ph type="sldNum" sz="quarter" idx="5"/>
          </p:nvPr>
        </p:nvSpPr>
        <p:spPr/>
        <p:txBody>
          <a:bodyPr/>
          <a:lstStyle/>
          <a:p>
            <a:fld id="{22164149-2C44-4029-BA5B-3E7ECA7C8CBF}" type="slidenum">
              <a:rPr lang="en-US" smtClean="0"/>
              <a:pPr/>
              <a:t>15</a:t>
            </a:fld>
            <a:endParaRPr lang="en-US"/>
          </a:p>
        </p:txBody>
      </p:sp>
    </p:spTree>
    <p:extLst>
      <p:ext uri="{BB962C8B-B14F-4D97-AF65-F5344CB8AC3E}">
        <p14:creationId xmlns:p14="http://schemas.microsoft.com/office/powerpoint/2010/main" val="1510559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23 procedures and standards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 Show Standards document</a:t>
            </a:r>
          </a:p>
        </p:txBody>
      </p:sp>
      <p:sp>
        <p:nvSpPr>
          <p:cNvPr id="4" name="Slide Number Placeholder 3"/>
          <p:cNvSpPr>
            <a:spLocks noGrp="1"/>
          </p:cNvSpPr>
          <p:nvPr>
            <p:ph type="sldNum" sz="quarter" idx="5"/>
          </p:nvPr>
        </p:nvSpPr>
        <p:spPr/>
        <p:txBody>
          <a:bodyPr/>
          <a:lstStyle/>
          <a:p>
            <a:fld id="{22164149-2C44-4029-BA5B-3E7ECA7C8CBF}" type="slidenum">
              <a:rPr lang="en-US" smtClean="0"/>
              <a:pPr/>
              <a:t>16</a:t>
            </a:fld>
            <a:endParaRPr lang="en-US"/>
          </a:p>
        </p:txBody>
      </p:sp>
    </p:spTree>
    <p:extLst>
      <p:ext uri="{BB962C8B-B14F-4D97-AF65-F5344CB8AC3E}">
        <p14:creationId xmlns:p14="http://schemas.microsoft.com/office/powerpoint/2010/main" val="2968412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Group continues to meet monthly to review content and progress</a:t>
            </a:r>
          </a:p>
          <a:p>
            <a:r>
              <a:rPr lang="en-US" sz="1200" dirty="0"/>
              <a:t>Admissions – 24</a:t>
            </a:r>
          </a:p>
          <a:p>
            <a:r>
              <a:rPr lang="en-US" sz="1200" dirty="0"/>
              <a:t>Records &amp; Enrolment – 44</a:t>
            </a:r>
          </a:p>
          <a:p>
            <a:r>
              <a:rPr lang="en-US" sz="1200" dirty="0"/>
              <a:t>Student Financial Aid – 6</a:t>
            </a:r>
          </a:p>
          <a:p>
            <a:r>
              <a:rPr lang="en-US" sz="1200" dirty="0"/>
              <a:t>X-Functional – 8</a:t>
            </a:r>
          </a:p>
          <a:p>
            <a:endParaRPr lang="en-US" dirty="0"/>
          </a:p>
          <a:p>
            <a:endParaRPr lang="en-US" dirty="0"/>
          </a:p>
        </p:txBody>
      </p:sp>
      <p:sp>
        <p:nvSpPr>
          <p:cNvPr id="4" name="Slide Number Placeholder 3"/>
          <p:cNvSpPr>
            <a:spLocks noGrp="1"/>
          </p:cNvSpPr>
          <p:nvPr>
            <p:ph type="sldNum" sz="quarter" idx="5"/>
          </p:nvPr>
        </p:nvSpPr>
        <p:spPr/>
        <p:txBody>
          <a:bodyPr/>
          <a:lstStyle/>
          <a:p>
            <a:fld id="{22164149-2C44-4029-BA5B-3E7ECA7C8CBF}" type="slidenum">
              <a:rPr lang="en-US" smtClean="0"/>
              <a:pPr/>
              <a:t>17</a:t>
            </a:fld>
            <a:endParaRPr lang="en-US"/>
          </a:p>
        </p:txBody>
      </p:sp>
    </p:spTree>
    <p:extLst>
      <p:ext uri="{BB962C8B-B14F-4D97-AF65-F5344CB8AC3E}">
        <p14:creationId xmlns:p14="http://schemas.microsoft.com/office/powerpoint/2010/main" val="641768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Governance expanded to include business analysts </a:t>
            </a:r>
          </a:p>
          <a:p>
            <a:r>
              <a:rPr lang="en-US" dirty="0"/>
              <a:t>Communication and assignment managed by technical lead – more efficient and less disruptive</a:t>
            </a:r>
          </a:p>
        </p:txBody>
      </p:sp>
      <p:sp>
        <p:nvSpPr>
          <p:cNvPr id="4" name="Slide Number Placeholder 3"/>
          <p:cNvSpPr>
            <a:spLocks noGrp="1"/>
          </p:cNvSpPr>
          <p:nvPr>
            <p:ph type="sldNum" sz="quarter" idx="5"/>
          </p:nvPr>
        </p:nvSpPr>
        <p:spPr/>
        <p:txBody>
          <a:bodyPr/>
          <a:lstStyle/>
          <a:p>
            <a:fld id="{22164149-2C44-4029-BA5B-3E7ECA7C8CBF}" type="slidenum">
              <a:rPr lang="en-US" smtClean="0"/>
              <a:pPr/>
              <a:t>18</a:t>
            </a:fld>
            <a:endParaRPr lang="en-US"/>
          </a:p>
        </p:txBody>
      </p:sp>
    </p:spTree>
    <p:extLst>
      <p:ext uri="{BB962C8B-B14F-4D97-AF65-F5344CB8AC3E}">
        <p14:creationId xmlns:p14="http://schemas.microsoft.com/office/powerpoint/2010/main" val="2523368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2164149-2C44-4029-BA5B-3E7ECA7C8CBF}" type="slidenum">
              <a:rPr lang="en-US" smtClean="0"/>
              <a:pPr/>
              <a:t>19</a:t>
            </a:fld>
            <a:endParaRPr lang="en-US"/>
          </a:p>
        </p:txBody>
      </p:sp>
    </p:spTree>
    <p:extLst>
      <p:ext uri="{BB962C8B-B14F-4D97-AF65-F5344CB8AC3E}">
        <p14:creationId xmlns:p14="http://schemas.microsoft.com/office/powerpoint/2010/main" val="3050249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Work in progress – dimensional warehouse and transformation logic</a:t>
            </a:r>
          </a:p>
        </p:txBody>
      </p:sp>
      <p:sp>
        <p:nvSpPr>
          <p:cNvPr id="4" name="Slide Number Placeholder 3"/>
          <p:cNvSpPr>
            <a:spLocks noGrp="1"/>
          </p:cNvSpPr>
          <p:nvPr>
            <p:ph type="sldNum" sz="quarter" idx="5"/>
          </p:nvPr>
        </p:nvSpPr>
        <p:spPr/>
        <p:txBody>
          <a:bodyPr/>
          <a:lstStyle/>
          <a:p>
            <a:fld id="{22164149-2C44-4029-BA5B-3E7ECA7C8CBF}" type="slidenum">
              <a:rPr lang="en-US" smtClean="0"/>
              <a:pPr/>
              <a:t>20</a:t>
            </a:fld>
            <a:endParaRPr lang="en-US"/>
          </a:p>
        </p:txBody>
      </p:sp>
    </p:spTree>
    <p:extLst>
      <p:ext uri="{BB962C8B-B14F-4D97-AF65-F5344CB8AC3E}">
        <p14:creationId xmlns:p14="http://schemas.microsoft.com/office/powerpoint/2010/main" val="879076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immediate value coming from discussions and definitions in this area</a:t>
            </a:r>
          </a:p>
        </p:txBody>
      </p:sp>
      <p:sp>
        <p:nvSpPr>
          <p:cNvPr id="4" name="Slide Number Placeholder 3"/>
          <p:cNvSpPr>
            <a:spLocks noGrp="1"/>
          </p:cNvSpPr>
          <p:nvPr>
            <p:ph type="sldNum" sz="quarter" idx="5"/>
          </p:nvPr>
        </p:nvSpPr>
        <p:spPr/>
        <p:txBody>
          <a:bodyPr/>
          <a:lstStyle/>
          <a:p>
            <a:fld id="{22164149-2C44-4029-BA5B-3E7ECA7C8CBF}" type="slidenum">
              <a:rPr lang="en-US" smtClean="0"/>
              <a:pPr/>
              <a:t>21</a:t>
            </a:fld>
            <a:endParaRPr lang="en-US"/>
          </a:p>
        </p:txBody>
      </p:sp>
    </p:spTree>
    <p:extLst>
      <p:ext uri="{BB962C8B-B14F-4D97-AF65-F5344CB8AC3E}">
        <p14:creationId xmlns:p14="http://schemas.microsoft.com/office/powerpoint/2010/main" val="2299341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64149-2C44-4029-BA5B-3E7ECA7C8CBF}" type="slidenum">
              <a:rPr lang="en-US" smtClean="0"/>
              <a:pPr/>
              <a:t>2</a:t>
            </a:fld>
            <a:endParaRPr lang="en-US"/>
          </a:p>
        </p:txBody>
      </p:sp>
    </p:spTree>
    <p:extLst>
      <p:ext uri="{BB962C8B-B14F-4D97-AF65-F5344CB8AC3E}">
        <p14:creationId xmlns:p14="http://schemas.microsoft.com/office/powerpoint/2010/main" val="326483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Show BG Decision Request </a:t>
            </a:r>
          </a:p>
          <a:p>
            <a:r>
              <a:rPr lang="en-US" dirty="0"/>
              <a:t>Provided prior to DAWG meetings – for review and approval and if need be to JIC</a:t>
            </a:r>
          </a:p>
          <a:p>
            <a:r>
              <a:rPr lang="en-US" dirty="0"/>
              <a:t>People – MacEwan ID Number – how far to make changes i.e. PeopleSoft screens</a:t>
            </a:r>
          </a:p>
        </p:txBody>
      </p:sp>
      <p:sp>
        <p:nvSpPr>
          <p:cNvPr id="4" name="Slide Number Placeholder 3"/>
          <p:cNvSpPr>
            <a:spLocks noGrp="1"/>
          </p:cNvSpPr>
          <p:nvPr>
            <p:ph type="sldNum" sz="quarter" idx="5"/>
          </p:nvPr>
        </p:nvSpPr>
        <p:spPr/>
        <p:txBody>
          <a:bodyPr/>
          <a:lstStyle/>
          <a:p>
            <a:fld id="{22164149-2C44-4029-BA5B-3E7ECA7C8CBF}" type="slidenum">
              <a:rPr lang="en-US" smtClean="0"/>
              <a:pPr/>
              <a:t>22</a:t>
            </a:fld>
            <a:endParaRPr lang="en-US"/>
          </a:p>
        </p:txBody>
      </p:sp>
    </p:spTree>
    <p:extLst>
      <p:ext uri="{BB962C8B-B14F-4D97-AF65-F5344CB8AC3E}">
        <p14:creationId xmlns:p14="http://schemas.microsoft.com/office/powerpoint/2010/main" val="3360455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Consulting with other areas broadens awareness of governance activities and provides legitimacy to decisions – fully representative</a:t>
            </a:r>
          </a:p>
        </p:txBody>
      </p:sp>
      <p:sp>
        <p:nvSpPr>
          <p:cNvPr id="4" name="Slide Number Placeholder 3"/>
          <p:cNvSpPr>
            <a:spLocks noGrp="1"/>
          </p:cNvSpPr>
          <p:nvPr>
            <p:ph type="sldNum" sz="quarter" idx="5"/>
          </p:nvPr>
        </p:nvSpPr>
        <p:spPr/>
        <p:txBody>
          <a:bodyPr/>
          <a:lstStyle/>
          <a:p>
            <a:fld id="{22164149-2C44-4029-BA5B-3E7ECA7C8CBF}" type="slidenum">
              <a:rPr lang="en-US" smtClean="0"/>
              <a:pPr/>
              <a:t>23</a:t>
            </a:fld>
            <a:endParaRPr lang="en-US"/>
          </a:p>
        </p:txBody>
      </p:sp>
    </p:spTree>
    <p:extLst>
      <p:ext uri="{BB962C8B-B14F-4D97-AF65-F5344CB8AC3E}">
        <p14:creationId xmlns:p14="http://schemas.microsoft.com/office/powerpoint/2010/main" val="2776215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Log in to Cookbook – link to BI</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Reciprocal links between glossary and BI dashboards</a:t>
            </a:r>
            <a:endParaRPr lang="en-US" dirty="0"/>
          </a:p>
        </p:txBody>
      </p:sp>
      <p:sp>
        <p:nvSpPr>
          <p:cNvPr id="4" name="Slide Number Placeholder 3"/>
          <p:cNvSpPr>
            <a:spLocks noGrp="1"/>
          </p:cNvSpPr>
          <p:nvPr>
            <p:ph type="sldNum" sz="quarter" idx="5"/>
          </p:nvPr>
        </p:nvSpPr>
        <p:spPr/>
        <p:txBody>
          <a:bodyPr/>
          <a:lstStyle/>
          <a:p>
            <a:fld id="{22164149-2C44-4029-BA5B-3E7ECA7C8CBF}" type="slidenum">
              <a:rPr lang="en-US" smtClean="0"/>
              <a:pPr/>
              <a:t>24</a:t>
            </a:fld>
            <a:endParaRPr lang="en-US"/>
          </a:p>
        </p:txBody>
      </p:sp>
    </p:spTree>
    <p:extLst>
      <p:ext uri="{BB962C8B-B14F-4D97-AF65-F5344CB8AC3E}">
        <p14:creationId xmlns:p14="http://schemas.microsoft.com/office/powerpoint/2010/main" val="2389929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Use of APIs to create pop up frames in our BI dashboards and URL links in pdf reports – show App comparison reports</a:t>
            </a:r>
          </a:p>
          <a:p>
            <a:pPr rtl="0" fontAlgn="base"/>
            <a:endParaRPr lang="en-US" sz="1200" b="0" i="0" u="none" strike="noStrike" kern="1200" dirty="0">
              <a:solidFill>
                <a:schemeClr val="tx1"/>
              </a:solidFill>
              <a:effectLst/>
              <a:latin typeface="+mn-lt"/>
              <a:ea typeface="+mn-ea"/>
              <a:cs typeface="+mn-cs"/>
            </a:endParaRPr>
          </a:p>
          <a:p>
            <a:r>
              <a:rPr lang="en-US" dirty="0"/>
              <a:t>Working on external authentication so users don’t need to sign in to view glossary</a:t>
            </a:r>
          </a:p>
        </p:txBody>
      </p:sp>
      <p:sp>
        <p:nvSpPr>
          <p:cNvPr id="4" name="Slide Number Placeholder 3"/>
          <p:cNvSpPr>
            <a:spLocks noGrp="1"/>
          </p:cNvSpPr>
          <p:nvPr>
            <p:ph type="sldNum" sz="quarter" idx="5"/>
          </p:nvPr>
        </p:nvSpPr>
        <p:spPr/>
        <p:txBody>
          <a:bodyPr/>
          <a:lstStyle/>
          <a:p>
            <a:fld id="{22164149-2C44-4029-BA5B-3E7ECA7C8CBF}" type="slidenum">
              <a:rPr lang="en-US" smtClean="0"/>
              <a:pPr/>
              <a:t>25</a:t>
            </a:fld>
            <a:endParaRPr lang="en-US"/>
          </a:p>
        </p:txBody>
      </p:sp>
    </p:spTree>
    <p:extLst>
      <p:ext uri="{BB962C8B-B14F-4D97-AF65-F5344CB8AC3E}">
        <p14:creationId xmlns:p14="http://schemas.microsoft.com/office/powerpoint/2010/main" val="2838367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Planned for the Reporting and Governance portal page</a:t>
            </a:r>
          </a:p>
        </p:txBody>
      </p:sp>
      <p:sp>
        <p:nvSpPr>
          <p:cNvPr id="4" name="Slide Number Placeholder 3"/>
          <p:cNvSpPr>
            <a:spLocks noGrp="1"/>
          </p:cNvSpPr>
          <p:nvPr>
            <p:ph type="sldNum" sz="quarter" idx="5"/>
          </p:nvPr>
        </p:nvSpPr>
        <p:spPr/>
        <p:txBody>
          <a:bodyPr/>
          <a:lstStyle/>
          <a:p>
            <a:fld id="{22164149-2C44-4029-BA5B-3E7ECA7C8CBF}" type="slidenum">
              <a:rPr lang="en-US" smtClean="0"/>
              <a:pPr/>
              <a:t>26</a:t>
            </a:fld>
            <a:endParaRPr lang="en-US"/>
          </a:p>
        </p:txBody>
      </p:sp>
    </p:spTree>
    <p:extLst>
      <p:ext uri="{BB962C8B-B14F-4D97-AF65-F5344CB8AC3E}">
        <p14:creationId xmlns:p14="http://schemas.microsoft.com/office/powerpoint/2010/main" val="3523708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2164149-2C44-4029-BA5B-3E7ECA7C8CBF}" type="slidenum">
              <a:rPr lang="en-US" smtClean="0"/>
              <a:pPr/>
              <a:t>28</a:t>
            </a:fld>
            <a:endParaRPr lang="en-US"/>
          </a:p>
        </p:txBody>
      </p:sp>
    </p:spTree>
    <p:extLst>
      <p:ext uri="{BB962C8B-B14F-4D97-AF65-F5344CB8AC3E}">
        <p14:creationId xmlns:p14="http://schemas.microsoft.com/office/powerpoint/2010/main" val="1845211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Standards – inconsistencies in policies, terminology, misunderstandings from across silos</a:t>
            </a:r>
          </a:p>
        </p:txBody>
      </p:sp>
      <p:sp>
        <p:nvSpPr>
          <p:cNvPr id="4" name="Slide Number Placeholder 3"/>
          <p:cNvSpPr>
            <a:spLocks noGrp="1"/>
          </p:cNvSpPr>
          <p:nvPr>
            <p:ph type="sldNum" sz="quarter" idx="5"/>
          </p:nvPr>
        </p:nvSpPr>
        <p:spPr/>
        <p:txBody>
          <a:bodyPr/>
          <a:lstStyle/>
          <a:p>
            <a:fld id="{22164149-2C44-4029-BA5B-3E7ECA7C8CBF}" type="slidenum">
              <a:rPr lang="en-US" smtClean="0"/>
              <a:pPr/>
              <a:t>29</a:t>
            </a:fld>
            <a:endParaRPr lang="en-US"/>
          </a:p>
        </p:txBody>
      </p:sp>
    </p:spTree>
    <p:extLst>
      <p:ext uri="{BB962C8B-B14F-4D97-AF65-F5344CB8AC3E}">
        <p14:creationId xmlns:p14="http://schemas.microsoft.com/office/powerpoint/2010/main" val="2781867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2164149-2C44-4029-BA5B-3E7ECA7C8CBF}" type="slidenum">
              <a:rPr lang="en-US" smtClean="0"/>
              <a:pPr/>
              <a:t>30</a:t>
            </a:fld>
            <a:endParaRPr lang="en-US"/>
          </a:p>
        </p:txBody>
      </p:sp>
    </p:spTree>
    <p:extLst>
      <p:ext uri="{BB962C8B-B14F-4D97-AF65-F5344CB8AC3E}">
        <p14:creationId xmlns:p14="http://schemas.microsoft.com/office/powerpoint/2010/main" val="2394308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Promotion – present to Dean’s council and MacEwan Today</a:t>
            </a:r>
          </a:p>
        </p:txBody>
      </p:sp>
      <p:sp>
        <p:nvSpPr>
          <p:cNvPr id="4" name="Slide Number Placeholder 3"/>
          <p:cNvSpPr>
            <a:spLocks noGrp="1"/>
          </p:cNvSpPr>
          <p:nvPr>
            <p:ph type="sldNum" sz="quarter" idx="5"/>
          </p:nvPr>
        </p:nvSpPr>
        <p:spPr/>
        <p:txBody>
          <a:bodyPr/>
          <a:lstStyle/>
          <a:p>
            <a:fld id="{22164149-2C44-4029-BA5B-3E7ECA7C8CBF}" type="slidenum">
              <a:rPr lang="en-US" smtClean="0"/>
              <a:pPr/>
              <a:t>31</a:t>
            </a:fld>
            <a:endParaRPr lang="en-US"/>
          </a:p>
        </p:txBody>
      </p:sp>
    </p:spTree>
    <p:extLst>
      <p:ext uri="{BB962C8B-B14F-4D97-AF65-F5344CB8AC3E}">
        <p14:creationId xmlns:p14="http://schemas.microsoft.com/office/powerpoint/2010/main" val="3865710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64149-2C44-4029-BA5B-3E7ECA7C8CBF}" type="slidenum">
              <a:rPr lang="en-US" smtClean="0"/>
              <a:pPr/>
              <a:t>32</a:t>
            </a:fld>
            <a:endParaRPr lang="en-US"/>
          </a:p>
        </p:txBody>
      </p:sp>
    </p:spTree>
    <p:extLst>
      <p:ext uri="{BB962C8B-B14F-4D97-AF65-F5344CB8AC3E}">
        <p14:creationId xmlns:p14="http://schemas.microsoft.com/office/powerpoint/2010/main" val="233996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64149-2C44-4029-BA5B-3E7ECA7C8CBF}" type="slidenum">
              <a:rPr lang="en-US" smtClean="0"/>
              <a:pPr/>
              <a:t>4</a:t>
            </a:fld>
            <a:endParaRPr lang="en-US"/>
          </a:p>
        </p:txBody>
      </p:sp>
    </p:spTree>
    <p:extLst>
      <p:ext uri="{BB962C8B-B14F-4D97-AF65-F5344CB8AC3E}">
        <p14:creationId xmlns:p14="http://schemas.microsoft.com/office/powerpoint/2010/main" val="137191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64149-2C44-4029-BA5B-3E7ECA7C8CBF}" type="slidenum">
              <a:rPr lang="en-US" smtClean="0"/>
              <a:pPr/>
              <a:t>5</a:t>
            </a:fld>
            <a:endParaRPr lang="en-US"/>
          </a:p>
        </p:txBody>
      </p:sp>
    </p:spTree>
    <p:extLst>
      <p:ext uri="{BB962C8B-B14F-4D97-AF65-F5344CB8AC3E}">
        <p14:creationId xmlns:p14="http://schemas.microsoft.com/office/powerpoint/2010/main" val="947593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64149-2C44-4029-BA5B-3E7ECA7C8CBF}" type="slidenum">
              <a:rPr lang="en-US" smtClean="0"/>
              <a:pPr/>
              <a:t>6</a:t>
            </a:fld>
            <a:endParaRPr lang="en-US"/>
          </a:p>
        </p:txBody>
      </p:sp>
    </p:spTree>
    <p:extLst>
      <p:ext uri="{BB962C8B-B14F-4D97-AF65-F5344CB8AC3E}">
        <p14:creationId xmlns:p14="http://schemas.microsoft.com/office/powerpoint/2010/main" val="869507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64149-2C44-4029-BA5B-3E7ECA7C8CBF}" type="slidenum">
              <a:rPr lang="en-US" smtClean="0"/>
              <a:pPr/>
              <a:t>7</a:t>
            </a:fld>
            <a:endParaRPr lang="en-US"/>
          </a:p>
        </p:txBody>
      </p:sp>
    </p:spTree>
    <p:extLst>
      <p:ext uri="{BB962C8B-B14F-4D97-AF65-F5344CB8AC3E}">
        <p14:creationId xmlns:p14="http://schemas.microsoft.com/office/powerpoint/2010/main" val="2217529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much duplication between groups so stewards group not that active until glossary is fully in sustainment</a:t>
            </a:r>
          </a:p>
          <a:p>
            <a:endParaRPr lang="en-US" dirty="0"/>
          </a:p>
          <a:p>
            <a:r>
              <a:rPr lang="en-US" dirty="0"/>
              <a:t>Finance participation has dropped off – too busy but continuing without them</a:t>
            </a:r>
          </a:p>
          <a:p>
            <a:endParaRPr lang="en-US" dirty="0"/>
          </a:p>
          <a:p>
            <a:r>
              <a:rPr lang="en-US" dirty="0"/>
              <a:t>Full commitment from most members</a:t>
            </a:r>
          </a:p>
          <a:p>
            <a:endParaRPr lang="en-US" dirty="0"/>
          </a:p>
          <a:p>
            <a:endParaRPr lang="en-US" dirty="0"/>
          </a:p>
        </p:txBody>
      </p:sp>
      <p:sp>
        <p:nvSpPr>
          <p:cNvPr id="4" name="Slide Number Placeholder 3"/>
          <p:cNvSpPr>
            <a:spLocks noGrp="1"/>
          </p:cNvSpPr>
          <p:nvPr>
            <p:ph type="sldNum" sz="quarter" idx="5"/>
          </p:nvPr>
        </p:nvSpPr>
        <p:spPr/>
        <p:txBody>
          <a:bodyPr/>
          <a:lstStyle/>
          <a:p>
            <a:fld id="{22164149-2C44-4029-BA5B-3E7ECA7C8CBF}" type="slidenum">
              <a:rPr lang="en-US" smtClean="0"/>
              <a:pPr/>
              <a:t>8</a:t>
            </a:fld>
            <a:endParaRPr lang="en-US"/>
          </a:p>
        </p:txBody>
      </p:sp>
    </p:spTree>
    <p:extLst>
      <p:ext uri="{BB962C8B-B14F-4D97-AF65-F5344CB8AC3E}">
        <p14:creationId xmlns:p14="http://schemas.microsoft.com/office/powerpoint/2010/main" val="220106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64149-2C44-4029-BA5B-3E7ECA7C8CBF}" type="slidenum">
              <a:rPr lang="en-US" smtClean="0"/>
              <a:pPr/>
              <a:t>9</a:t>
            </a:fld>
            <a:endParaRPr lang="en-US"/>
          </a:p>
        </p:txBody>
      </p:sp>
    </p:spTree>
    <p:extLst>
      <p:ext uri="{BB962C8B-B14F-4D97-AF65-F5344CB8AC3E}">
        <p14:creationId xmlns:p14="http://schemas.microsoft.com/office/powerpoint/2010/main" val="9612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64149-2C44-4029-BA5B-3E7ECA7C8CBF}" type="slidenum">
              <a:rPr lang="en-US" smtClean="0"/>
              <a:pPr/>
              <a:t>10</a:t>
            </a:fld>
            <a:endParaRPr lang="en-US"/>
          </a:p>
        </p:txBody>
      </p:sp>
    </p:spTree>
    <p:extLst>
      <p:ext uri="{BB962C8B-B14F-4D97-AF65-F5344CB8AC3E}">
        <p14:creationId xmlns:p14="http://schemas.microsoft.com/office/powerpoint/2010/main" val="15261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pPr/>
              <a:t>11/5/19</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pPr/>
              <a:t>11/5/19</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pPr/>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pPr/>
              <a:t>11/5/19</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pPr/>
              <a:t>11/5/19</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pPr/>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pPr/>
              <a:t>11/5/19</a:t>
            </a:fld>
            <a:endParaRPr lang="en-US"/>
          </a:p>
        </p:txBody>
      </p:sp>
      <p:sp>
        <p:nvSpPr>
          <p:cNvPr id="5" name="Footer Placeholder 4"/>
          <p:cNvSpPr>
            <a:spLocks noGrp="1"/>
          </p:cNvSpPr>
          <p:nvPr>
            <p:ph type="ftr" sz="quarter" idx="11"/>
          </p:nvPr>
        </p:nvSpPr>
        <p:spPr/>
        <p:txBody>
          <a:bodyPr/>
          <a:lstStyle/>
          <a:p>
            <a:r>
              <a:rPr lang="en-US" dirty="0"/>
              <a:t>Canada Alliance   5-7 November 2017</a:t>
            </a:r>
          </a:p>
        </p:txBody>
      </p:sp>
      <p:sp>
        <p:nvSpPr>
          <p:cNvPr id="6" name="Slide Number Placeholder 5"/>
          <p:cNvSpPr>
            <a:spLocks noGrp="1"/>
          </p:cNvSpPr>
          <p:nvPr>
            <p:ph type="sldNum" sz="quarter" idx="12"/>
          </p:nvPr>
        </p:nvSpPr>
        <p:spPr/>
        <p:txBody>
          <a:bodyPr/>
          <a:lstStyle/>
          <a:p>
            <a:fld id="{3A636B23-8F6D-4947-88AC-038BF7B2E127}"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pPr/>
              <a:t>11/5/19</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pPr/>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pPr/>
              <a:t>11/5/19</a:t>
            </a:fld>
            <a:endParaRPr lang="en-US"/>
          </a:p>
        </p:txBody>
      </p:sp>
      <p:sp>
        <p:nvSpPr>
          <p:cNvPr id="8" name="Footer Placeholder 7"/>
          <p:cNvSpPr>
            <a:spLocks noGrp="1"/>
          </p:cNvSpPr>
          <p:nvPr>
            <p:ph type="ftr" sz="quarter" idx="11"/>
          </p:nvPr>
        </p:nvSpPr>
        <p:spPr/>
        <p:txBody>
          <a:bodyPr/>
          <a:lstStyle/>
          <a:p>
            <a:r>
              <a:rPr lang="en-US" dirty="0"/>
              <a:t>Canada Alliance   5-7 November 2017</a:t>
            </a:r>
          </a:p>
        </p:txBody>
      </p:sp>
      <p:sp>
        <p:nvSpPr>
          <p:cNvPr id="9" name="Slide Number Placeholder 8"/>
          <p:cNvSpPr>
            <a:spLocks noGrp="1"/>
          </p:cNvSpPr>
          <p:nvPr>
            <p:ph type="sldNum" sz="quarter" idx="12"/>
          </p:nvPr>
        </p:nvSpPr>
        <p:spPr/>
        <p:txBody>
          <a:bodyPr/>
          <a:lstStyle/>
          <a:p>
            <a:fld id="{3A636B23-8F6D-4947-88AC-038BF7B2E127}" type="slidenum">
              <a:rPr lang="en-US" smtClean="0"/>
              <a:pPr/>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pPr/>
              <a:t>11/5/19</a:t>
            </a:fld>
            <a:endParaRPr lang="en-US"/>
          </a:p>
        </p:txBody>
      </p:sp>
      <p:sp>
        <p:nvSpPr>
          <p:cNvPr id="4" name="Footer Placeholder 3"/>
          <p:cNvSpPr>
            <a:spLocks noGrp="1"/>
          </p:cNvSpPr>
          <p:nvPr>
            <p:ph type="ftr" sz="quarter" idx="11"/>
          </p:nvPr>
        </p:nvSpPr>
        <p:spPr/>
        <p:txBody>
          <a:bodyPr/>
          <a:lstStyle/>
          <a:p>
            <a:r>
              <a:rPr lang="en-US" dirty="0"/>
              <a:t>Canada Alliance   5-7 November 2017</a:t>
            </a:r>
          </a:p>
        </p:txBody>
      </p:sp>
      <p:sp>
        <p:nvSpPr>
          <p:cNvPr id="5" name="Slide Number Placeholder 4"/>
          <p:cNvSpPr>
            <a:spLocks noGrp="1"/>
          </p:cNvSpPr>
          <p:nvPr>
            <p:ph type="sldNum" sz="quarter" idx="12"/>
          </p:nvPr>
        </p:nvSpPr>
        <p:spPr/>
        <p:txBody>
          <a:bodyPr/>
          <a:lstStyle/>
          <a:p>
            <a:fld id="{3A636B23-8F6D-4947-88AC-038BF7B2E127}" type="slidenum">
              <a:rPr lang="en-US" smtClean="0"/>
              <a:pPr/>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pPr/>
              <a:t>11/5/19</a:t>
            </a:fld>
            <a:endParaRPr lang="en-US"/>
          </a:p>
        </p:txBody>
      </p:sp>
      <p:sp>
        <p:nvSpPr>
          <p:cNvPr id="3" name="Footer Placeholder 2"/>
          <p:cNvSpPr>
            <a:spLocks noGrp="1"/>
          </p:cNvSpPr>
          <p:nvPr>
            <p:ph type="ftr" sz="quarter" idx="11"/>
          </p:nvPr>
        </p:nvSpPr>
        <p:spPr/>
        <p:txBody>
          <a:bodyPr/>
          <a:lstStyle/>
          <a:p>
            <a:r>
              <a:rPr lang="en-US" dirty="0"/>
              <a:t>Canada Alliance   5-7 November 2017</a:t>
            </a:r>
          </a:p>
        </p:txBody>
      </p:sp>
      <p:sp>
        <p:nvSpPr>
          <p:cNvPr id="4" name="Slide Number Placeholder 3"/>
          <p:cNvSpPr>
            <a:spLocks noGrp="1"/>
          </p:cNvSpPr>
          <p:nvPr>
            <p:ph type="sldNum" sz="quarter" idx="12"/>
          </p:nvPr>
        </p:nvSpPr>
        <p:spPr/>
        <p:txBody>
          <a:bodyPr/>
          <a:lstStyle/>
          <a:p>
            <a:fld id="{3A636B23-8F6D-4947-88AC-038BF7B2E127}" type="slidenum">
              <a:rPr lang="en-US" smtClean="0"/>
              <a:pPr/>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pPr/>
              <a:t>11/5/19</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pPr/>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pPr/>
              <a:t>11/5/19</a:t>
            </a:fld>
            <a:endParaRPr lang="en-US"/>
          </a:p>
        </p:txBody>
      </p:sp>
      <p:sp>
        <p:nvSpPr>
          <p:cNvPr id="6" name="Footer Placeholder 5"/>
          <p:cNvSpPr>
            <a:spLocks noGrp="1"/>
          </p:cNvSpPr>
          <p:nvPr>
            <p:ph type="ftr" sz="quarter" idx="11"/>
          </p:nvPr>
        </p:nvSpPr>
        <p:spPr/>
        <p:txBody>
          <a:bodyPr/>
          <a:lstStyle/>
          <a:p>
            <a:r>
              <a:rPr lang="en-US" dirty="0"/>
              <a:t>Canada Alliance   5-7 November 2017</a:t>
            </a:r>
          </a:p>
        </p:txBody>
      </p:sp>
      <p:sp>
        <p:nvSpPr>
          <p:cNvPr id="7" name="Slide Number Placeholder 6"/>
          <p:cNvSpPr>
            <a:spLocks noGrp="1"/>
          </p:cNvSpPr>
          <p:nvPr>
            <p:ph type="sldNum" sz="quarter" idx="12"/>
          </p:nvPr>
        </p:nvSpPr>
        <p:spPr/>
        <p:txBody>
          <a:bodyPr/>
          <a:lstStyle/>
          <a:p>
            <a:fld id="{3A636B23-8F6D-4947-88AC-038BF7B2E127}" type="slidenum">
              <a:rPr lang="en-US" smtClean="0"/>
              <a:pPr/>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pPr/>
              <a:t>11/5/19</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a:t>Canada Alliance   5-7 November 2017</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066116-181F-4C4B-9291-E978987A28F4}"/>
              </a:ext>
            </a:extLst>
          </p:cNvPr>
          <p:cNvSpPr/>
          <p:nvPr/>
        </p:nvSpPr>
        <p:spPr>
          <a:xfrm>
            <a:off x="0" y="741676"/>
            <a:ext cx="9144000" cy="3258933"/>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 y="4332773"/>
            <a:ext cx="5829300" cy="2090405"/>
          </a:xfrm>
        </p:spPr>
        <p:txBody>
          <a:bodyPr>
            <a:normAutofit/>
          </a:bodyPr>
          <a:lstStyle/>
          <a:p>
            <a:r>
              <a:rPr lang="en-US" dirty="0"/>
              <a:t>Data governance in Action </a:t>
            </a:r>
          </a:p>
        </p:txBody>
      </p:sp>
      <p:sp>
        <p:nvSpPr>
          <p:cNvPr id="4" name="Text Placeholder 3"/>
          <p:cNvSpPr>
            <a:spLocks noGrp="1"/>
          </p:cNvSpPr>
          <p:nvPr>
            <p:ph type="body" sz="half" idx="2"/>
          </p:nvPr>
        </p:nvSpPr>
        <p:spPr/>
        <p:txBody>
          <a:bodyPr/>
          <a:lstStyle/>
          <a:p>
            <a:r>
              <a:rPr lang="en-US" dirty="0"/>
              <a:t>SESSION 7024</a:t>
            </a:r>
          </a:p>
          <a:p>
            <a:r>
              <a:rPr lang="en-US" dirty="0"/>
              <a:t>Tuesday, November 5</a:t>
            </a:r>
          </a:p>
          <a:p>
            <a:r>
              <a:rPr lang="en-US" dirty="0"/>
              <a:t>3:00 pm – 4:00 pm</a:t>
            </a:r>
          </a:p>
        </p:txBody>
      </p:sp>
      <p:sp>
        <p:nvSpPr>
          <p:cNvPr id="3" name="Footer Placeholder 2"/>
          <p:cNvSpPr>
            <a:spLocks noGrp="1"/>
          </p:cNvSpPr>
          <p:nvPr>
            <p:ph type="ftr" sz="quarter" idx="11"/>
          </p:nvPr>
        </p:nvSpPr>
        <p:spPr/>
        <p:txBody>
          <a:bodyPr/>
          <a:lstStyle/>
          <a:p>
            <a:r>
              <a:rPr lang="en-US" dirty="0"/>
              <a:t>Canada Alliance  4 -6  November 2019</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8" name="Picture 7">
            <a:extLst>
              <a:ext uri="{FF2B5EF4-FFF2-40B4-BE49-F238E27FC236}">
                <a16:creationId xmlns:a16="http://schemas.microsoft.com/office/drawing/2014/main" id="{8CDBDDFF-E76E-4941-B95C-C4D37E832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41676"/>
            <a:ext cx="6646985" cy="3258933"/>
          </a:xfrm>
          <a:prstGeom prst="rect">
            <a:avLst/>
          </a:prstGeom>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Canada Alliance  4 -6  November 2019</a:t>
            </a:r>
          </a:p>
        </p:txBody>
      </p:sp>
      <p:sp>
        <p:nvSpPr>
          <p:cNvPr id="8" name="TextBox 7">
            <a:extLst>
              <a:ext uri="{FF2B5EF4-FFF2-40B4-BE49-F238E27FC236}">
                <a16:creationId xmlns:a16="http://schemas.microsoft.com/office/drawing/2014/main" id="{E897E45A-C172-7F4A-BF33-6C9085C6AEA2}"/>
              </a:ext>
            </a:extLst>
          </p:cNvPr>
          <p:cNvSpPr txBox="1"/>
          <p:nvPr/>
        </p:nvSpPr>
        <p:spPr>
          <a:xfrm>
            <a:off x="609600" y="433709"/>
            <a:ext cx="2983723" cy="2246769"/>
          </a:xfrm>
          <a:prstGeom prst="rect">
            <a:avLst/>
          </a:prstGeom>
          <a:noFill/>
        </p:spPr>
        <p:txBody>
          <a:bodyPr wrap="square" rtlCol="0">
            <a:spAutoFit/>
          </a:bodyPr>
          <a:lstStyle/>
          <a:p>
            <a:r>
              <a:rPr lang="en-US" sz="2800" dirty="0"/>
              <a:t>Consultation</a:t>
            </a:r>
          </a:p>
          <a:p>
            <a:r>
              <a:rPr lang="en-US" sz="2800" dirty="0"/>
              <a:t>Recommendation</a:t>
            </a:r>
          </a:p>
          <a:p>
            <a:r>
              <a:rPr lang="en-US" sz="2800" dirty="0"/>
              <a:t>Escalation</a:t>
            </a:r>
          </a:p>
          <a:p>
            <a:r>
              <a:rPr lang="en-US" sz="2800" dirty="0"/>
              <a:t>Stewardship</a:t>
            </a:r>
          </a:p>
          <a:p>
            <a:r>
              <a:rPr lang="en-US" sz="2800" dirty="0"/>
              <a:t>Sponsorship</a:t>
            </a:r>
          </a:p>
        </p:txBody>
      </p:sp>
      <p:sp>
        <p:nvSpPr>
          <p:cNvPr id="6" name="Rectangle 5"/>
          <p:cNvSpPr/>
          <p:nvPr/>
        </p:nvSpPr>
        <p:spPr>
          <a:xfrm>
            <a:off x="749808" y="3002371"/>
            <a:ext cx="7292809" cy="2123658"/>
          </a:xfrm>
          <a:prstGeom prst="rect">
            <a:avLst/>
          </a:prstGeom>
          <a:ln w="19050" cap="flat" cmpd="sng" algn="ctr">
            <a:solidFill>
              <a:srgbClr val="B40404"/>
            </a:solidFill>
            <a:prstDash val="solid"/>
            <a:round/>
            <a:headEnd type="none" w="med" len="med"/>
            <a:tailEnd type="none" w="med" len="med"/>
          </a:ln>
        </p:spPr>
        <p:txBody>
          <a:bodyPr wrap="square">
            <a:spAutoFit/>
          </a:bodyPr>
          <a:lstStyle/>
          <a:p>
            <a:pPr lvl="1"/>
            <a:endParaRPr lang="en-US" sz="2400" dirty="0"/>
          </a:p>
          <a:p>
            <a:pPr lvl="1">
              <a:buFont typeface="Arial"/>
              <a:buChar char="•"/>
            </a:pPr>
            <a:r>
              <a:rPr lang="en-US" sz="2800" dirty="0"/>
              <a:t> Creating new vocabulary</a:t>
            </a:r>
          </a:p>
          <a:p>
            <a:pPr lvl="1">
              <a:buFont typeface="Arial"/>
              <a:buChar char="•"/>
            </a:pPr>
            <a:r>
              <a:rPr lang="en-US" sz="2800" dirty="0"/>
              <a:t> Aligning policy and procedural language</a:t>
            </a:r>
          </a:p>
          <a:p>
            <a:pPr lvl="1">
              <a:buFont typeface="Arial"/>
              <a:buChar char="•"/>
            </a:pPr>
            <a:r>
              <a:rPr lang="en-US" sz="2800" dirty="0"/>
              <a:t> Collaboration and guidance for ERP projects</a:t>
            </a:r>
          </a:p>
          <a:p>
            <a:pPr lvl="1">
              <a:buFont typeface="Arial"/>
              <a:buChar char="•"/>
            </a:pP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Governance initiative</a:t>
            </a:r>
          </a:p>
        </p:txBody>
      </p:sp>
      <p:sp>
        <p:nvSpPr>
          <p:cNvPr id="3" name="Subtitle 2"/>
          <p:cNvSpPr>
            <a:spLocks noGrp="1"/>
          </p:cNvSpPr>
          <p:nvPr>
            <p:ph type="subTitle" idx="1"/>
          </p:nvPr>
        </p:nvSpPr>
        <p:spPr/>
        <p:txBody>
          <a:bodyPr>
            <a:normAutofit/>
          </a:bodyPr>
          <a:lstStyle/>
          <a:p>
            <a:r>
              <a:rPr lang="en-US" sz="2400" dirty="0"/>
              <a:t>BUSINESS GLOSSARY</a:t>
            </a:r>
          </a:p>
        </p:txBody>
      </p:sp>
      <p:sp>
        <p:nvSpPr>
          <p:cNvPr id="5" name="Footer Placeholder 2">
            <a:extLst>
              <a:ext uri="{FF2B5EF4-FFF2-40B4-BE49-F238E27FC236}">
                <a16:creationId xmlns:a16="http://schemas.microsoft.com/office/drawing/2014/main" id="{F089262B-03F9-4E27-A2A6-990D91D22820}"/>
              </a:ext>
            </a:extLst>
          </p:cNvPr>
          <p:cNvSpPr>
            <a:spLocks noGrp="1"/>
          </p:cNvSpPr>
          <p:nvPr>
            <p:ph type="ftr" sz="quarter" idx="11"/>
          </p:nvPr>
        </p:nvSpPr>
        <p:spPr>
          <a:xfrm>
            <a:off x="3632200" y="6470704"/>
            <a:ext cx="4426094" cy="274320"/>
          </a:xfrm>
        </p:spPr>
        <p:txBody>
          <a:bodyPr/>
          <a:lstStyle/>
          <a:p>
            <a:r>
              <a:rPr lang="en-US" dirty="0"/>
              <a:t>Canada Alliance  4 -6  November 2019</a:t>
            </a:r>
          </a:p>
        </p:txBody>
      </p:sp>
    </p:spTree>
    <p:extLst>
      <p:ext uri="{BB962C8B-B14F-4D97-AF65-F5344CB8AC3E}">
        <p14:creationId xmlns:p14="http://schemas.microsoft.com/office/powerpoint/2010/main" val="153461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4263D5-8098-4EB6-964C-83A0E23F5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421D91-74B0-4049-948E-92CCA3A6F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0"/>
            <a:ext cx="348615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40451" y="643467"/>
            <a:ext cx="2561709" cy="5571066"/>
          </a:xfrm>
        </p:spPr>
        <p:txBody>
          <a:bodyPr>
            <a:normAutofit/>
          </a:bodyPr>
          <a:lstStyle/>
          <a:p>
            <a:r>
              <a:rPr lang="en-US" sz="4400">
                <a:solidFill>
                  <a:srgbClr val="FFFFFF"/>
                </a:solidFill>
              </a:rPr>
              <a:t>Workflows</a:t>
            </a:r>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678656" y="6470704"/>
            <a:ext cx="4426094" cy="274320"/>
          </a:xfrm>
        </p:spPr>
        <p:txBody>
          <a:bodyPr>
            <a:normAutofit/>
          </a:bodyPr>
          <a:lstStyle/>
          <a:p>
            <a:r>
              <a:rPr lang="en-US" dirty="0"/>
              <a:t>Canada Alliance  4 -6  November 2019</a:t>
            </a:r>
          </a:p>
        </p:txBody>
      </p:sp>
      <p:graphicFrame>
        <p:nvGraphicFramePr>
          <p:cNvPr id="9" name="Content Placeholder 3">
            <a:extLst>
              <a:ext uri="{FF2B5EF4-FFF2-40B4-BE49-F238E27FC236}">
                <a16:creationId xmlns:a16="http://schemas.microsoft.com/office/drawing/2014/main" id="{D98950BD-AAFE-410F-9544-240F56266E9A}"/>
              </a:ext>
            </a:extLst>
          </p:cNvPr>
          <p:cNvGraphicFramePr>
            <a:graphicFrameLocks noGrp="1"/>
          </p:cNvGraphicFramePr>
          <p:nvPr>
            <p:ph idx="1"/>
            <p:extLst>
              <p:ext uri="{D42A27DB-BD31-4B8C-83A1-F6EECF244321}">
                <p14:modId xmlns:p14="http://schemas.microsoft.com/office/powerpoint/2010/main" val="1438182289"/>
              </p:ext>
            </p:extLst>
          </p:nvPr>
        </p:nvGraphicFramePr>
        <p:xfrm>
          <a:off x="678656" y="976313"/>
          <a:ext cx="4300537" cy="489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9715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7FAA46-F63C-45FE-B4F0-A7E677E9F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DA9B7795-7E78-4F68-B6FE-6ECC916562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7"/>
            <a:ext cx="5829300" cy="1463040"/>
          </a:xfrm>
        </p:spPr>
        <p:txBody>
          <a:bodyPr vert="horz" lIns="91440" tIns="45720" rIns="91440" bIns="45720" rtlCol="0" anchor="ctr">
            <a:normAutofit/>
          </a:bodyPr>
          <a:lstStyle/>
          <a:p>
            <a:pPr algn="r" defTabSz="914400"/>
            <a:r>
              <a:rPr lang="en-US" sz="3100" kern="1200" cap="all" spc="200" baseline="0">
                <a:solidFill>
                  <a:schemeClr val="tx1">
                    <a:lumMod val="90000"/>
                    <a:lumOff val="10000"/>
                  </a:schemeClr>
                </a:solidFill>
                <a:latin typeface="+mj-lt"/>
                <a:ea typeface="+mj-ea"/>
                <a:cs typeface="+mj-cs"/>
              </a:rPr>
              <a:t>Workflows</a:t>
            </a:r>
            <a:br>
              <a:rPr lang="en-US" sz="3100" kern="1200" cap="all" spc="200" baseline="0">
                <a:solidFill>
                  <a:schemeClr val="tx1">
                    <a:lumMod val="90000"/>
                    <a:lumOff val="10000"/>
                  </a:schemeClr>
                </a:solidFill>
                <a:latin typeface="+mj-lt"/>
                <a:ea typeface="+mj-ea"/>
                <a:cs typeface="+mj-cs"/>
              </a:rPr>
            </a:br>
            <a:r>
              <a:rPr lang="en-US" sz="3100" kern="1200" cap="all" spc="200" baseline="0">
                <a:solidFill>
                  <a:schemeClr val="tx1">
                    <a:lumMod val="90000"/>
                    <a:lumOff val="10000"/>
                  </a:schemeClr>
                </a:solidFill>
                <a:latin typeface="+mj-lt"/>
                <a:ea typeface="+mj-ea"/>
                <a:cs typeface="+mj-cs"/>
              </a:rPr>
              <a:t>Admissions, Transfer Unit, recruitment, Student Financial Aid</a:t>
            </a:r>
          </a:p>
        </p:txBody>
      </p:sp>
      <p:pic>
        <p:nvPicPr>
          <p:cNvPr id="6" name="Picture 5" descr="A close up of a necklace&#10;&#10;Description automatically generated">
            <a:extLst>
              <a:ext uri="{FF2B5EF4-FFF2-40B4-BE49-F238E27FC236}">
                <a16:creationId xmlns:a16="http://schemas.microsoft.com/office/drawing/2014/main" id="{A4582C14-1989-D14C-BBED-B82A9A26D2EF}"/>
              </a:ext>
            </a:extLst>
          </p:cNvPr>
          <p:cNvPicPr>
            <a:picLocks noChangeAspect="1"/>
          </p:cNvPicPr>
          <p:nvPr/>
        </p:nvPicPr>
        <p:blipFill rotWithShape="1">
          <a:blip r:embed="rId3">
            <a:extLst>
              <a:ext uri="{28A0092B-C50C-407E-A947-70E740481C1C}">
                <a14:useLocalDpi xmlns:a14="http://schemas.microsoft.com/office/drawing/2010/main" val="0"/>
              </a:ext>
            </a:extLst>
          </a:blip>
          <a:srcRect t="5213"/>
          <a:stretch/>
        </p:blipFill>
        <p:spPr>
          <a:xfrm>
            <a:off x="20" y="10"/>
            <a:ext cx="9143980" cy="4571990"/>
          </a:xfrm>
          <a:prstGeom prst="rect">
            <a:avLst/>
          </a:prstGeom>
        </p:spPr>
      </p:pic>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vert="horz" lIns="91440" tIns="45720" rIns="91440" bIns="45720" rtlCol="0" anchor="ctr">
            <a:normAutofit/>
          </a:bodyPr>
          <a:lstStyle/>
          <a:p>
            <a:r>
              <a:rPr lang="en-US" dirty="0"/>
              <a:t>Canada Alliance  4 -6  November 2019</a:t>
            </a:r>
          </a:p>
        </p:txBody>
      </p:sp>
    </p:spTree>
    <p:extLst>
      <p:ext uri="{BB962C8B-B14F-4D97-AF65-F5344CB8AC3E}">
        <p14:creationId xmlns:p14="http://schemas.microsoft.com/office/powerpoint/2010/main" val="146260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7FAA46-F63C-45FE-B4F0-A7E677E9F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DA9B7795-7E78-4F68-B6FE-6ECC916562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7"/>
            <a:ext cx="5829300" cy="1463040"/>
          </a:xfrm>
        </p:spPr>
        <p:txBody>
          <a:bodyPr vert="horz" lIns="91440" tIns="45720" rIns="91440" bIns="45720" rtlCol="0" anchor="ctr">
            <a:normAutofit/>
          </a:bodyPr>
          <a:lstStyle/>
          <a:p>
            <a:pPr algn="r" defTabSz="914400"/>
            <a:r>
              <a:rPr lang="en-US" sz="3100" kern="1200" cap="all" spc="200" baseline="0" dirty="0">
                <a:solidFill>
                  <a:schemeClr val="tx1">
                    <a:lumMod val="90000"/>
                    <a:lumOff val="10000"/>
                  </a:schemeClr>
                </a:solidFill>
                <a:latin typeface="+mj-lt"/>
                <a:ea typeface="+mj-ea"/>
                <a:cs typeface="+mj-cs"/>
              </a:rPr>
              <a:t>Workflow</a:t>
            </a:r>
            <a:br>
              <a:rPr lang="en-US" sz="3100" kern="1200" cap="all" spc="200" baseline="0" dirty="0">
                <a:solidFill>
                  <a:schemeClr val="tx1">
                    <a:lumMod val="90000"/>
                    <a:lumOff val="10000"/>
                  </a:schemeClr>
                </a:solidFill>
                <a:latin typeface="+mj-lt"/>
                <a:ea typeface="+mj-ea"/>
                <a:cs typeface="+mj-cs"/>
              </a:rPr>
            </a:br>
            <a:r>
              <a:rPr lang="en-US" sz="3100" kern="1200" cap="all" spc="200" baseline="0" dirty="0">
                <a:solidFill>
                  <a:schemeClr val="tx1">
                    <a:lumMod val="90000"/>
                    <a:lumOff val="10000"/>
                  </a:schemeClr>
                </a:solidFill>
                <a:latin typeface="+mj-lt"/>
                <a:ea typeface="+mj-ea"/>
                <a:cs typeface="+mj-cs"/>
              </a:rPr>
              <a:t>Records &amp; Enrolment – Scheduling, Records, Course Catalog</a:t>
            </a:r>
          </a:p>
        </p:txBody>
      </p:sp>
      <p:sp>
        <p:nvSpPr>
          <p:cNvPr id="15" name="Rectangle 14">
            <a:extLst>
              <a:ext uri="{FF2B5EF4-FFF2-40B4-BE49-F238E27FC236}">
                <a16:creationId xmlns:a16="http://schemas.microsoft.com/office/drawing/2014/main" id="{72974D1C-9B6C-41AA-9861-0A9C0469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4582C14-1989-D14C-BBED-B82A9A26D2EF}"/>
              </a:ext>
            </a:extLst>
          </p:cNvPr>
          <p:cNvPicPr>
            <a:picLocks noChangeAspect="1"/>
          </p:cNvPicPr>
          <p:nvPr/>
        </p:nvPicPr>
        <p:blipFill rotWithShape="1">
          <a:blip r:embed="rId3">
            <a:extLst>
              <a:ext uri="{28A0092B-C50C-407E-A947-70E740481C1C}">
                <a14:useLocalDpi xmlns:a14="http://schemas.microsoft.com/office/drawing/2010/main" val="0"/>
              </a:ext>
            </a:extLst>
          </a:blip>
          <a:srcRect r="3162" b="-2"/>
          <a:stretch/>
        </p:blipFill>
        <p:spPr>
          <a:xfrm>
            <a:off x="475707" y="640080"/>
            <a:ext cx="8188233" cy="3931920"/>
          </a:xfrm>
          <a:prstGeom prst="rect">
            <a:avLst/>
          </a:prstGeom>
        </p:spPr>
      </p:pic>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vert="horz" lIns="91440" tIns="45720" rIns="91440" bIns="45720" rtlCol="0" anchor="ctr">
            <a:normAutofit/>
          </a:bodyPr>
          <a:lstStyle/>
          <a:p>
            <a:r>
              <a:rPr lang="en-US" dirty="0"/>
              <a:t>Canada Alliance  4 -6  November 2019</a:t>
            </a:r>
          </a:p>
        </p:txBody>
      </p:sp>
    </p:spTree>
    <p:extLst>
      <p:ext uri="{BB962C8B-B14F-4D97-AF65-F5344CB8AC3E}">
        <p14:creationId xmlns:p14="http://schemas.microsoft.com/office/powerpoint/2010/main" val="34842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7FAA46-F63C-45FE-B4F0-A7E677E9F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DA9B7795-7E78-4F68-B6FE-6ECC916562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2900" y="4960137"/>
            <a:ext cx="5829300" cy="1463040"/>
          </a:xfrm>
        </p:spPr>
        <p:txBody>
          <a:bodyPr vert="horz" lIns="91440" tIns="45720" rIns="91440" bIns="45720" rtlCol="0" anchor="ctr">
            <a:normAutofit/>
          </a:bodyPr>
          <a:lstStyle/>
          <a:p>
            <a:pPr algn="r" defTabSz="914400"/>
            <a:r>
              <a:rPr lang="en-US" sz="3100" kern="1200" cap="all" spc="200" baseline="0" dirty="0">
                <a:solidFill>
                  <a:schemeClr val="tx1">
                    <a:lumMod val="90000"/>
                    <a:lumOff val="10000"/>
                  </a:schemeClr>
                </a:solidFill>
                <a:latin typeface="+mj-lt"/>
                <a:ea typeface="+mj-ea"/>
                <a:cs typeface="+mj-cs"/>
              </a:rPr>
              <a:t>Workflow</a:t>
            </a:r>
            <a:br>
              <a:rPr lang="en-US" sz="3100" kern="1200" cap="all" spc="200" baseline="0" dirty="0">
                <a:solidFill>
                  <a:schemeClr val="tx1">
                    <a:lumMod val="90000"/>
                    <a:lumOff val="10000"/>
                  </a:schemeClr>
                </a:solidFill>
                <a:latin typeface="+mj-lt"/>
                <a:ea typeface="+mj-ea"/>
                <a:cs typeface="+mj-cs"/>
              </a:rPr>
            </a:br>
            <a:r>
              <a:rPr lang="en-US" sz="3100" kern="1200" cap="all" spc="200" baseline="0" dirty="0">
                <a:solidFill>
                  <a:schemeClr val="tx1">
                    <a:lumMod val="90000"/>
                    <a:lumOff val="10000"/>
                  </a:schemeClr>
                </a:solidFill>
                <a:latin typeface="+mj-lt"/>
                <a:ea typeface="+mj-ea"/>
                <a:cs typeface="+mj-cs"/>
              </a:rPr>
              <a:t>Human Resources</a:t>
            </a:r>
          </a:p>
        </p:txBody>
      </p:sp>
      <p:sp>
        <p:nvSpPr>
          <p:cNvPr id="15" name="Rectangle 14">
            <a:extLst>
              <a:ext uri="{FF2B5EF4-FFF2-40B4-BE49-F238E27FC236}">
                <a16:creationId xmlns:a16="http://schemas.microsoft.com/office/drawing/2014/main" id="{72974D1C-9B6C-41AA-9861-0A9C0469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4582C14-1989-D14C-BBED-B82A9A26D2EF}"/>
              </a:ext>
            </a:extLst>
          </p:cNvPr>
          <p:cNvPicPr>
            <a:picLocks noChangeAspect="1"/>
          </p:cNvPicPr>
          <p:nvPr/>
        </p:nvPicPr>
        <p:blipFill rotWithShape="1">
          <a:blip r:embed="rId3">
            <a:extLst>
              <a:ext uri="{28A0092B-C50C-407E-A947-70E740481C1C}">
                <a14:useLocalDpi xmlns:a14="http://schemas.microsoft.com/office/drawing/2010/main" val="0"/>
              </a:ext>
            </a:extLst>
          </a:blip>
          <a:srcRect l="734" r="5553"/>
          <a:stretch/>
        </p:blipFill>
        <p:spPr>
          <a:xfrm>
            <a:off x="475707" y="640080"/>
            <a:ext cx="8188233" cy="3931920"/>
          </a:xfrm>
          <a:prstGeom prst="rect">
            <a:avLst/>
          </a:prstGeom>
        </p:spPr>
      </p:pic>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vert="horz" lIns="91440" tIns="45720" rIns="91440" bIns="45720" rtlCol="0" anchor="ctr">
            <a:normAutofit/>
          </a:bodyPr>
          <a:lstStyle/>
          <a:p>
            <a:r>
              <a:rPr lang="en-US" dirty="0"/>
              <a:t>Canada Alliance  4 -6  November 2019</a:t>
            </a:r>
          </a:p>
        </p:txBody>
      </p:sp>
    </p:spTree>
    <p:extLst>
      <p:ext uri="{BB962C8B-B14F-4D97-AF65-F5344CB8AC3E}">
        <p14:creationId xmlns:p14="http://schemas.microsoft.com/office/powerpoint/2010/main" val="459932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4550113" cy="1499616"/>
          </a:xfrm>
        </p:spPr>
        <p:txBody>
          <a:bodyPr>
            <a:normAutofit/>
          </a:bodyPr>
          <a:lstStyle/>
          <a:p>
            <a:r>
              <a:rPr lang="en-US" sz="4400" dirty="0"/>
              <a:t>Functional Definitions</a:t>
            </a:r>
          </a:p>
        </p:txBody>
      </p:sp>
      <p:sp>
        <p:nvSpPr>
          <p:cNvPr id="4" name="Content Placeholder 3">
            <a:extLst>
              <a:ext uri="{FF2B5EF4-FFF2-40B4-BE49-F238E27FC236}">
                <a16:creationId xmlns:a16="http://schemas.microsoft.com/office/drawing/2014/main" id="{49F0B280-F723-E740-8472-791CA48B4A84}"/>
              </a:ext>
            </a:extLst>
          </p:cNvPr>
          <p:cNvSpPr>
            <a:spLocks noGrp="1"/>
          </p:cNvSpPr>
          <p:nvPr>
            <p:ph idx="1"/>
          </p:nvPr>
        </p:nvSpPr>
        <p:spPr>
          <a:xfrm>
            <a:off x="120741" y="2247261"/>
            <a:ext cx="4253551" cy="4023360"/>
          </a:xfrm>
        </p:spPr>
        <p:txBody>
          <a:bodyPr>
            <a:normAutofit/>
          </a:bodyPr>
          <a:lstStyle/>
          <a:p>
            <a:r>
              <a:rPr lang="en-US" sz="2000" dirty="0"/>
              <a:t>Reference official sources</a:t>
            </a:r>
          </a:p>
          <a:p>
            <a:r>
              <a:rPr lang="en-US" sz="2000" dirty="0"/>
              <a:t>MacEwan editorial style guide</a:t>
            </a:r>
          </a:p>
          <a:p>
            <a:r>
              <a:rPr lang="en-US" sz="2000" dirty="0"/>
              <a:t>Consistent format</a:t>
            </a:r>
          </a:p>
          <a:p>
            <a:r>
              <a:rPr lang="en-US" sz="2000" dirty="0"/>
              <a:t>Common business terminology</a:t>
            </a:r>
          </a:p>
          <a:p>
            <a:r>
              <a:rPr lang="en-US" sz="2000" dirty="0"/>
              <a:t>PeopleSoft terms are synonyms</a:t>
            </a:r>
          </a:p>
          <a:p>
            <a:r>
              <a:rPr lang="en-US" sz="2000" dirty="0"/>
              <a:t>Add business rules</a:t>
            </a:r>
          </a:p>
          <a:p>
            <a:r>
              <a:rPr lang="en-US" sz="2000" dirty="0"/>
              <a:t>List values if 10 or less, more add link</a:t>
            </a:r>
          </a:p>
          <a:p>
            <a:r>
              <a:rPr lang="en-US" sz="2000" dirty="0"/>
              <a:t>Use related definitions</a:t>
            </a:r>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1361036" y="6433051"/>
            <a:ext cx="2906848" cy="274320"/>
          </a:xfrm>
        </p:spPr>
        <p:txBody>
          <a:bodyPr>
            <a:normAutofit/>
          </a:bodyPr>
          <a:lstStyle/>
          <a:p>
            <a:r>
              <a:rPr lang="en-US" dirty="0"/>
              <a:t>Canada Alliance  4 -6  November 2019</a:t>
            </a:r>
          </a:p>
        </p:txBody>
      </p:sp>
      <p:pic>
        <p:nvPicPr>
          <p:cNvPr id="7" name="Picture 6" descr="A screenshot of a cell phone&#10;&#10;Description automatically generated">
            <a:extLst>
              <a:ext uri="{FF2B5EF4-FFF2-40B4-BE49-F238E27FC236}">
                <a16:creationId xmlns:a16="http://schemas.microsoft.com/office/drawing/2014/main" id="{13A5DB99-ECAD-8F46-9375-A9669F3DD865}"/>
              </a:ext>
            </a:extLst>
          </p:cNvPr>
          <p:cNvPicPr>
            <a:picLocks noChangeAspect="1"/>
          </p:cNvPicPr>
          <p:nvPr/>
        </p:nvPicPr>
        <p:blipFill rotWithShape="1">
          <a:blip r:embed="rId3">
            <a:extLst>
              <a:ext uri="{28A0092B-C50C-407E-A947-70E740481C1C}">
                <a14:useLocalDpi xmlns:a14="http://schemas.microsoft.com/office/drawing/2010/main" val="0"/>
              </a:ext>
            </a:extLst>
          </a:blip>
          <a:srcRect l="1433" r="20803"/>
          <a:stretch/>
        </p:blipFill>
        <p:spPr>
          <a:xfrm>
            <a:off x="4267884" y="10"/>
            <a:ext cx="4876115" cy="6857990"/>
          </a:xfrm>
          <a:prstGeom prst="rect">
            <a:avLst/>
          </a:prstGeom>
        </p:spPr>
      </p:pic>
    </p:spTree>
    <p:extLst>
      <p:ext uri="{BB962C8B-B14F-4D97-AF65-F5344CB8AC3E}">
        <p14:creationId xmlns:p14="http://schemas.microsoft.com/office/powerpoint/2010/main" val="3346098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3E8566-A4CB-1246-A537-31739E416F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6119" y="253114"/>
            <a:ext cx="5993027" cy="6351772"/>
          </a:xfrm>
          <a:prstGeom prst="rect">
            <a:avLst/>
          </a:prstGeom>
        </p:spPr>
      </p:pic>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normAutofit/>
          </a:bodyPr>
          <a:lstStyle/>
          <a:p>
            <a:r>
              <a:rPr lang="en-US" dirty="0"/>
              <a:t>Canada Alliance  4 -6  November 2019</a:t>
            </a:r>
          </a:p>
        </p:txBody>
      </p:sp>
    </p:spTree>
    <p:extLst>
      <p:ext uri="{BB962C8B-B14F-4D97-AF65-F5344CB8AC3E}">
        <p14:creationId xmlns:p14="http://schemas.microsoft.com/office/powerpoint/2010/main" val="2635358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4263D5-8098-4EB6-964C-83A0E23F5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421D91-74B0-4049-948E-92CCA3A6F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0"/>
            <a:ext cx="348615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40451" y="643467"/>
            <a:ext cx="2561709" cy="5571066"/>
          </a:xfrm>
        </p:spPr>
        <p:txBody>
          <a:bodyPr>
            <a:normAutofit/>
          </a:bodyPr>
          <a:lstStyle/>
          <a:p>
            <a:r>
              <a:rPr lang="en-US" sz="4400">
                <a:solidFill>
                  <a:srgbClr val="FFFFFF"/>
                </a:solidFill>
              </a:rPr>
              <a:t>Technical definitions</a:t>
            </a:r>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678656" y="6470704"/>
            <a:ext cx="4426094" cy="274320"/>
          </a:xfrm>
        </p:spPr>
        <p:txBody>
          <a:bodyPr>
            <a:normAutofit/>
          </a:bodyPr>
          <a:lstStyle/>
          <a:p>
            <a:r>
              <a:rPr lang="en-US" dirty="0"/>
              <a:t>Canada Alliance  4 -6  November 2019</a:t>
            </a:r>
          </a:p>
        </p:txBody>
      </p:sp>
      <p:graphicFrame>
        <p:nvGraphicFramePr>
          <p:cNvPr id="7" name="Content Placeholder 3">
            <a:extLst>
              <a:ext uri="{FF2B5EF4-FFF2-40B4-BE49-F238E27FC236}">
                <a16:creationId xmlns:a16="http://schemas.microsoft.com/office/drawing/2014/main" id="{47F1D287-FF1B-4FEA-9D3B-80B108961B39}"/>
              </a:ext>
            </a:extLst>
          </p:cNvPr>
          <p:cNvGraphicFramePr>
            <a:graphicFrameLocks noGrp="1"/>
          </p:cNvGraphicFramePr>
          <p:nvPr>
            <p:ph idx="1"/>
            <p:extLst>
              <p:ext uri="{D42A27DB-BD31-4B8C-83A1-F6EECF244321}">
                <p14:modId xmlns:p14="http://schemas.microsoft.com/office/powerpoint/2010/main" val="4211056940"/>
              </p:ext>
            </p:extLst>
          </p:nvPr>
        </p:nvGraphicFramePr>
        <p:xfrm>
          <a:off x="678656" y="976313"/>
          <a:ext cx="4300537" cy="489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0365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F7FAA46-F63C-45FE-B4F0-A7E677E9F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DA9B7795-7E78-4F68-B6FE-6ECC916562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BEA406F-4C10-46D4-B500-E25F399129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0208" y="685892"/>
            <a:ext cx="3049111" cy="3073233"/>
          </a:xfrm>
        </p:spPr>
        <p:txBody>
          <a:bodyPr vert="horz" lIns="91440" tIns="45720" rIns="91440" bIns="45720" rtlCol="0" anchor="b">
            <a:normAutofit/>
          </a:bodyPr>
          <a:lstStyle/>
          <a:p>
            <a:pPr algn="r" defTabSz="914400"/>
            <a:r>
              <a:rPr lang="en-US" sz="3800" kern="1200" cap="all" spc="200" baseline="0" dirty="0">
                <a:solidFill>
                  <a:schemeClr val="tx1">
                    <a:lumMod val="90000"/>
                    <a:lumOff val="10000"/>
                  </a:schemeClr>
                </a:solidFill>
                <a:latin typeface="+mj-lt"/>
                <a:ea typeface="+mj-ea"/>
                <a:cs typeface="+mj-cs"/>
              </a:rPr>
              <a:t>Technical Definitions - PeopleSoft</a:t>
            </a:r>
          </a:p>
        </p:txBody>
      </p:sp>
      <p:cxnSp>
        <p:nvCxnSpPr>
          <p:cNvPr id="29" name="Straight Connector 28">
            <a:extLst>
              <a:ext uri="{FF2B5EF4-FFF2-40B4-BE49-F238E27FC236}">
                <a16:creationId xmlns:a16="http://schemas.microsoft.com/office/drawing/2014/main" id="{013301D8-907C-49DD-A2C1-CA4942FAFC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0208" y="3759161"/>
            <a:ext cx="402823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230104" y="6376086"/>
            <a:ext cx="3499181" cy="387841"/>
          </a:xfrm>
        </p:spPr>
        <p:txBody>
          <a:bodyPr vert="horz" lIns="91440" tIns="45720" rIns="91440" bIns="45720" rtlCol="0" anchor="ctr">
            <a:normAutofit/>
          </a:bodyPr>
          <a:lstStyle/>
          <a:p>
            <a:r>
              <a:rPr lang="en-US" dirty="0"/>
              <a:t>Canada Alliance  4 -6  November 2019</a:t>
            </a:r>
          </a:p>
        </p:txBody>
      </p:sp>
      <p:pic>
        <p:nvPicPr>
          <p:cNvPr id="7" name="Picture 6">
            <a:extLst>
              <a:ext uri="{FF2B5EF4-FFF2-40B4-BE49-F238E27FC236}">
                <a16:creationId xmlns:a16="http://schemas.microsoft.com/office/drawing/2014/main" id="{13A5DB99-ECAD-8F46-9375-A9669F3DD865}"/>
              </a:ext>
            </a:extLst>
          </p:cNvPr>
          <p:cNvPicPr>
            <a:picLocks noChangeAspect="1"/>
          </p:cNvPicPr>
          <p:nvPr/>
        </p:nvPicPr>
        <p:blipFill rotWithShape="1">
          <a:blip r:embed="rId3">
            <a:extLst>
              <a:ext uri="{28A0092B-C50C-407E-A947-70E740481C1C}">
                <a14:useLocalDpi xmlns:a14="http://schemas.microsoft.com/office/drawing/2010/main" val="0"/>
              </a:ext>
            </a:extLst>
          </a:blip>
          <a:srcRect r="425"/>
          <a:stretch/>
        </p:blipFill>
        <p:spPr>
          <a:xfrm>
            <a:off x="3731741" y="975"/>
            <a:ext cx="5412259" cy="6858000"/>
          </a:xfrm>
          <a:prstGeom prst="rect">
            <a:avLst/>
          </a:prstGeom>
        </p:spPr>
      </p:pic>
    </p:spTree>
    <p:extLst>
      <p:ext uri="{BB962C8B-B14F-4D97-AF65-F5344CB8AC3E}">
        <p14:creationId xmlns:p14="http://schemas.microsoft.com/office/powerpoint/2010/main" val="129479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a:t>
            </a:r>
          </a:p>
        </p:txBody>
      </p:sp>
      <p:sp>
        <p:nvSpPr>
          <p:cNvPr id="3" name="Text Placeholder 2"/>
          <p:cNvSpPr>
            <a:spLocks noGrp="1"/>
          </p:cNvSpPr>
          <p:nvPr>
            <p:ph type="body" idx="1"/>
          </p:nvPr>
        </p:nvSpPr>
        <p:spPr/>
        <p:txBody>
          <a:bodyPr/>
          <a:lstStyle/>
          <a:p>
            <a:r>
              <a:rPr lang="en-US" dirty="0"/>
              <a:t>Lee Dreger</a:t>
            </a:r>
          </a:p>
        </p:txBody>
      </p:sp>
      <p:sp>
        <p:nvSpPr>
          <p:cNvPr id="4" name="Content Placeholder 3"/>
          <p:cNvSpPr>
            <a:spLocks noGrp="1"/>
          </p:cNvSpPr>
          <p:nvPr>
            <p:ph sz="half" idx="2"/>
          </p:nvPr>
        </p:nvSpPr>
        <p:spPr>
          <a:xfrm>
            <a:off x="768096" y="2967788"/>
            <a:ext cx="3566160" cy="1446168"/>
          </a:xfrm>
        </p:spPr>
        <p:txBody>
          <a:bodyPr>
            <a:normAutofit fontScale="85000" lnSpcReduction="20000"/>
          </a:bodyPr>
          <a:lstStyle/>
          <a:p>
            <a:r>
              <a:rPr lang="en-US" dirty="0"/>
              <a:t>Senior Manager, Business Intelligence</a:t>
            </a:r>
          </a:p>
          <a:p>
            <a:r>
              <a:rPr lang="en-US" dirty="0"/>
              <a:t>ERP and Reporting</a:t>
            </a:r>
          </a:p>
          <a:p>
            <a:r>
              <a:rPr lang="en-US" dirty="0"/>
              <a:t>MacEwan University</a:t>
            </a:r>
          </a:p>
          <a:p>
            <a:r>
              <a:rPr lang="en-US" dirty="0"/>
              <a:t>dregerl@macewan.ca</a:t>
            </a:r>
          </a:p>
        </p:txBody>
      </p:sp>
      <p:sp>
        <p:nvSpPr>
          <p:cNvPr id="12" name="Footer Placeholder 2">
            <a:extLst>
              <a:ext uri="{FF2B5EF4-FFF2-40B4-BE49-F238E27FC236}">
                <a16:creationId xmlns:a16="http://schemas.microsoft.com/office/drawing/2014/main" id="{E51EEB76-F292-461A-88BC-6BDF641234C5}"/>
              </a:ext>
            </a:extLst>
          </p:cNvPr>
          <p:cNvSpPr>
            <a:spLocks noGrp="1"/>
          </p:cNvSpPr>
          <p:nvPr>
            <p:ph type="ftr" sz="quarter" idx="11"/>
          </p:nvPr>
        </p:nvSpPr>
        <p:spPr>
          <a:xfrm>
            <a:off x="3632200" y="6470704"/>
            <a:ext cx="4426094" cy="274320"/>
          </a:xfrm>
        </p:spPr>
        <p:txBody>
          <a:bodyPr/>
          <a:lstStyle/>
          <a:p>
            <a:r>
              <a:rPr lang="en-US" dirty="0"/>
              <a:t>Canada Alliance  4 -6  November 2019</a:t>
            </a:r>
          </a:p>
        </p:txBody>
      </p:sp>
      <p:sp>
        <p:nvSpPr>
          <p:cNvPr id="11" name="Text Placeholder 4">
            <a:extLst>
              <a:ext uri="{FF2B5EF4-FFF2-40B4-BE49-F238E27FC236}">
                <a16:creationId xmlns:a16="http://schemas.microsoft.com/office/drawing/2014/main" id="{93431B4B-0CC2-9245-8CF6-C5307EADF242}"/>
              </a:ext>
            </a:extLst>
          </p:cNvPr>
          <p:cNvSpPr txBox="1">
            <a:spLocks/>
          </p:cNvSpPr>
          <p:nvPr/>
        </p:nvSpPr>
        <p:spPr>
          <a:xfrm>
            <a:off x="796290" y="4413956"/>
            <a:ext cx="3566160" cy="822960"/>
          </a:xfrm>
          <a:prstGeom prst="rect">
            <a:avLst/>
          </a:prstGeom>
        </p:spPr>
        <p:txBody>
          <a:bodyPr vert="horz" lIns="137160" tIns="45720" rIns="137160" bIns="45720" rtlCol="0" anchor="ctr">
            <a:normAutofit/>
          </a:bodyPr>
          <a:lstStyle>
            <a:lvl1pPr marL="0" indent="0" algn="l" defTabSz="914377" rtl="0" eaLnBrk="1" latinLnBrk="0" hangingPunct="1">
              <a:lnSpc>
                <a:spcPct val="90000"/>
              </a:lnSpc>
              <a:spcBef>
                <a:spcPts val="0"/>
              </a:spcBef>
              <a:spcAft>
                <a:spcPts val="0"/>
              </a:spcAft>
              <a:buClr>
                <a:schemeClr val="accent2"/>
              </a:buClr>
              <a:buSzPct val="100000"/>
              <a:buFont typeface="Tw Cen MT" panose="020B0602020104020603" pitchFamily="34" charset="0"/>
              <a:buNone/>
              <a:defRPr lang="en-US" sz="2200" b="0" kern="1200" cap="none" baseline="0" dirty="0">
                <a:solidFill>
                  <a:schemeClr val="accent2">
                    <a:lumMod val="75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9pPr>
          </a:lstStyle>
          <a:p>
            <a:endParaRPr lang="en-CA" dirty="0"/>
          </a:p>
        </p:txBody>
      </p:sp>
      <p:sp>
        <p:nvSpPr>
          <p:cNvPr id="13" name="Content Placeholder 5">
            <a:extLst>
              <a:ext uri="{FF2B5EF4-FFF2-40B4-BE49-F238E27FC236}">
                <a16:creationId xmlns:a16="http://schemas.microsoft.com/office/drawing/2014/main" id="{14A42DE1-578E-0E43-AD4C-266EFFF34B68}"/>
              </a:ext>
            </a:extLst>
          </p:cNvPr>
          <p:cNvSpPr txBox="1">
            <a:spLocks/>
          </p:cNvSpPr>
          <p:nvPr/>
        </p:nvSpPr>
        <p:spPr>
          <a:xfrm>
            <a:off x="768096" y="5096862"/>
            <a:ext cx="3723894"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F7FAA46-F63C-45FE-B4F0-A7E677E9F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DA9B7795-7E78-4F68-B6FE-6ECC916562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BEA406F-4C10-46D4-B500-E25F399129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0208" y="685893"/>
            <a:ext cx="4028230" cy="2989044"/>
          </a:xfrm>
        </p:spPr>
        <p:txBody>
          <a:bodyPr vert="horz" lIns="91440" tIns="45720" rIns="91440" bIns="45720" rtlCol="0" anchor="b">
            <a:normAutofit/>
          </a:bodyPr>
          <a:lstStyle/>
          <a:p>
            <a:pPr algn="r" defTabSz="914400"/>
            <a:r>
              <a:rPr lang="en-US" sz="3800" kern="1200" cap="all" spc="200" baseline="0" dirty="0">
                <a:solidFill>
                  <a:schemeClr val="tx1">
                    <a:lumMod val="90000"/>
                    <a:lumOff val="10000"/>
                  </a:schemeClr>
                </a:solidFill>
                <a:latin typeface="+mj-lt"/>
                <a:ea typeface="+mj-ea"/>
                <a:cs typeface="+mj-cs"/>
              </a:rPr>
              <a:t>Technical Definitions – </a:t>
            </a:r>
            <a:r>
              <a:rPr lang="en-US" sz="3800" kern="1200" cap="all" spc="200" baseline="0">
                <a:solidFill>
                  <a:schemeClr val="tx1">
                    <a:lumMod val="90000"/>
                    <a:lumOff val="10000"/>
                  </a:schemeClr>
                </a:solidFill>
                <a:latin typeface="+mj-lt"/>
                <a:ea typeface="+mj-ea"/>
                <a:cs typeface="+mj-cs"/>
              </a:rPr>
              <a:t>Business intelligence</a:t>
            </a:r>
          </a:p>
        </p:txBody>
      </p:sp>
      <p:cxnSp>
        <p:nvCxnSpPr>
          <p:cNvPr id="29" name="Straight Connector 28">
            <a:extLst>
              <a:ext uri="{FF2B5EF4-FFF2-40B4-BE49-F238E27FC236}">
                <a16:creationId xmlns:a16="http://schemas.microsoft.com/office/drawing/2014/main" id="{013301D8-907C-49DD-A2C1-CA4942FAFC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0208" y="3759161"/>
            <a:ext cx="402823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565965" y="6381580"/>
            <a:ext cx="4426093" cy="274320"/>
          </a:xfrm>
        </p:spPr>
        <p:txBody>
          <a:bodyPr vert="horz" lIns="91440" tIns="45720" rIns="91440" bIns="45720" rtlCol="0" anchor="ctr">
            <a:normAutofit/>
          </a:bodyPr>
          <a:lstStyle/>
          <a:p>
            <a:r>
              <a:rPr lang="en-US" dirty="0"/>
              <a:t>Canada Alliance  4 -6  November 2019</a:t>
            </a:r>
          </a:p>
        </p:txBody>
      </p:sp>
      <p:sp>
        <p:nvSpPr>
          <p:cNvPr id="3" name="Smiley Face 2">
            <a:extLst>
              <a:ext uri="{FF2B5EF4-FFF2-40B4-BE49-F238E27FC236}">
                <a16:creationId xmlns:a16="http://schemas.microsoft.com/office/drawing/2014/main" id="{93EEB50F-AA3C-9242-9BB4-224381701621}"/>
              </a:ext>
            </a:extLst>
          </p:cNvPr>
          <p:cNvSpPr/>
          <p:nvPr/>
        </p:nvSpPr>
        <p:spPr>
          <a:xfrm>
            <a:off x="5288703" y="2199506"/>
            <a:ext cx="2471337" cy="247405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810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X-functional </a:t>
            </a:r>
            <a:r>
              <a:rPr lang="en-US" cap="small" dirty="0">
                <a:solidFill>
                  <a:schemeClr val="tx1"/>
                </a:solidFill>
              </a:rPr>
              <a:t>and</a:t>
            </a:r>
            <a:r>
              <a:rPr lang="en-US" dirty="0">
                <a:solidFill>
                  <a:schemeClr val="tx1"/>
                </a:solidFill>
              </a:rPr>
              <a:t> governance </a:t>
            </a:r>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4 -6  November 2019</a:t>
            </a:r>
          </a:p>
        </p:txBody>
      </p:sp>
      <p:sp>
        <p:nvSpPr>
          <p:cNvPr id="6" name="Content Placeholder 5">
            <a:extLst>
              <a:ext uri="{FF2B5EF4-FFF2-40B4-BE49-F238E27FC236}">
                <a16:creationId xmlns:a16="http://schemas.microsoft.com/office/drawing/2014/main" id="{B66E11E5-13AC-3345-B382-2C6DA08A13B3}"/>
              </a:ext>
            </a:extLst>
          </p:cNvPr>
          <p:cNvSpPr txBox="1">
            <a:spLocks noGrp="1"/>
          </p:cNvSpPr>
          <p:nvPr>
            <p:ph idx="1"/>
          </p:nvPr>
        </p:nvSpPr>
        <p:spPr>
          <a:xfrm>
            <a:off x="177745" y="1924757"/>
            <a:ext cx="2644177" cy="1733808"/>
          </a:xfrm>
          <a:prstGeom prst="rect">
            <a:avLst/>
          </a:prstGeom>
          <a:noFill/>
        </p:spPr>
        <p:txBody>
          <a:bodyPr wrap="square" rtlCol="0">
            <a:spAutoFit/>
          </a:bodyPr>
          <a:lstStyle/>
          <a:p>
            <a:pPr>
              <a:lnSpc>
                <a:spcPct val="100000"/>
              </a:lnSpc>
              <a:spcBef>
                <a:spcPts val="0"/>
              </a:spcBef>
            </a:pPr>
            <a:r>
              <a:rPr lang="en-US" sz="2000" dirty="0"/>
              <a:t>Consultation</a:t>
            </a:r>
          </a:p>
          <a:p>
            <a:pPr>
              <a:lnSpc>
                <a:spcPct val="100000"/>
              </a:lnSpc>
              <a:spcBef>
                <a:spcPts val="0"/>
              </a:spcBef>
            </a:pPr>
            <a:r>
              <a:rPr lang="en-US" sz="2000" b="1" dirty="0">
                <a:solidFill>
                  <a:schemeClr val="accent2"/>
                </a:solidFill>
              </a:rPr>
              <a:t>Recommendation</a:t>
            </a:r>
          </a:p>
          <a:p>
            <a:pPr>
              <a:lnSpc>
                <a:spcPct val="100000"/>
              </a:lnSpc>
              <a:spcBef>
                <a:spcPts val="0"/>
              </a:spcBef>
            </a:pPr>
            <a:r>
              <a:rPr lang="en-US" sz="2000" b="1" dirty="0">
                <a:solidFill>
                  <a:schemeClr val="accent2"/>
                </a:solidFill>
              </a:rPr>
              <a:t>Escalation</a:t>
            </a:r>
          </a:p>
          <a:p>
            <a:pPr>
              <a:lnSpc>
                <a:spcPct val="100000"/>
              </a:lnSpc>
              <a:spcBef>
                <a:spcPts val="0"/>
              </a:spcBef>
            </a:pPr>
            <a:r>
              <a:rPr lang="en-US" sz="2000" b="1" dirty="0">
                <a:solidFill>
                  <a:schemeClr val="accent2"/>
                </a:solidFill>
              </a:rPr>
              <a:t>Stewardship</a:t>
            </a:r>
          </a:p>
          <a:p>
            <a:pPr>
              <a:lnSpc>
                <a:spcPct val="100000"/>
              </a:lnSpc>
              <a:spcBef>
                <a:spcPts val="0"/>
              </a:spcBef>
            </a:pPr>
            <a:r>
              <a:rPr lang="en-US" sz="2000" dirty="0"/>
              <a:t>Sponsorship</a:t>
            </a:r>
          </a:p>
        </p:txBody>
      </p:sp>
      <p:sp>
        <p:nvSpPr>
          <p:cNvPr id="7" name="Rectangle 6">
            <a:extLst>
              <a:ext uri="{FF2B5EF4-FFF2-40B4-BE49-F238E27FC236}">
                <a16:creationId xmlns:a16="http://schemas.microsoft.com/office/drawing/2014/main" id="{2D94E363-943F-C84C-98C5-8C8C976F09FE}"/>
              </a:ext>
            </a:extLst>
          </p:cNvPr>
          <p:cNvSpPr/>
          <p:nvPr/>
        </p:nvSpPr>
        <p:spPr>
          <a:xfrm>
            <a:off x="717212" y="4946737"/>
            <a:ext cx="5519855" cy="707886"/>
          </a:xfrm>
          <a:prstGeom prst="rect">
            <a:avLst/>
          </a:prstGeom>
        </p:spPr>
        <p:txBody>
          <a:bodyPr wrap="square">
            <a:spAutoFit/>
          </a:bodyPr>
          <a:lstStyle/>
          <a:p>
            <a:pPr marL="342900" indent="-342900">
              <a:buFont typeface="Arial" panose="020B0604020202020204" pitchFamily="34" charset="0"/>
              <a:buChar char="•"/>
            </a:pPr>
            <a:r>
              <a:rPr lang="en-US" sz="2000" dirty="0"/>
              <a:t>Institution wide - cross multiple functional areas</a:t>
            </a:r>
          </a:p>
          <a:p>
            <a:pPr marL="342900" indent="-342900">
              <a:buFont typeface="Arial" panose="020B0604020202020204" pitchFamily="34" charset="0"/>
              <a:buChar char="•"/>
            </a:pPr>
            <a:r>
              <a:rPr lang="en-US" sz="2000" dirty="0"/>
              <a:t>Data Manager is Institutional Analysis &amp; Planning</a:t>
            </a:r>
          </a:p>
        </p:txBody>
      </p:sp>
      <p:pic>
        <p:nvPicPr>
          <p:cNvPr id="8" name="Picture 7">
            <a:extLst>
              <a:ext uri="{FF2B5EF4-FFF2-40B4-BE49-F238E27FC236}">
                <a16:creationId xmlns:a16="http://schemas.microsoft.com/office/drawing/2014/main" id="{1B27B51E-CC6D-AC49-B41E-4DA9B518DF88}"/>
              </a:ext>
            </a:extLst>
          </p:cNvPr>
          <p:cNvPicPr>
            <a:picLocks noChangeAspect="1"/>
          </p:cNvPicPr>
          <p:nvPr/>
        </p:nvPicPr>
        <p:blipFill rotWithShape="1">
          <a:blip r:embed="rId3">
            <a:extLst>
              <a:ext uri="{28A0092B-C50C-407E-A947-70E740481C1C}">
                <a14:useLocalDpi xmlns:a14="http://schemas.microsoft.com/office/drawing/2010/main" val="0"/>
              </a:ext>
            </a:extLst>
          </a:blip>
          <a:srcRect l="6840" r="4654"/>
          <a:stretch/>
        </p:blipFill>
        <p:spPr>
          <a:xfrm>
            <a:off x="2284543" y="1679563"/>
            <a:ext cx="6681712" cy="2781225"/>
          </a:xfrm>
          <a:prstGeom prst="rect">
            <a:avLst/>
          </a:prstGeom>
        </p:spPr>
      </p:pic>
    </p:spTree>
    <p:extLst>
      <p:ext uri="{BB962C8B-B14F-4D97-AF65-F5344CB8AC3E}">
        <p14:creationId xmlns:p14="http://schemas.microsoft.com/office/powerpoint/2010/main" val="969279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632200" y="6470704"/>
            <a:ext cx="4426094" cy="274320"/>
          </a:xfrm>
        </p:spPr>
        <p:txBody>
          <a:bodyPr/>
          <a:lstStyle/>
          <a:p>
            <a:r>
              <a:rPr lang="en-US"/>
              <a:t>Canada Alliance   4-6  November 2019</a:t>
            </a:r>
            <a:endParaRPr lang="en-US" dirty="0"/>
          </a:p>
        </p:txBody>
      </p:sp>
      <p:sp>
        <p:nvSpPr>
          <p:cNvPr id="8" name="TextBox 7">
            <a:extLst>
              <a:ext uri="{FF2B5EF4-FFF2-40B4-BE49-F238E27FC236}">
                <a16:creationId xmlns:a16="http://schemas.microsoft.com/office/drawing/2014/main" id="{E897E45A-C172-7F4A-BF33-6C9085C6AEA2}"/>
              </a:ext>
            </a:extLst>
          </p:cNvPr>
          <p:cNvSpPr txBox="1"/>
          <p:nvPr/>
        </p:nvSpPr>
        <p:spPr>
          <a:xfrm>
            <a:off x="609600" y="433709"/>
            <a:ext cx="2983723" cy="1631216"/>
          </a:xfrm>
          <a:prstGeom prst="rect">
            <a:avLst/>
          </a:prstGeom>
          <a:noFill/>
        </p:spPr>
        <p:txBody>
          <a:bodyPr wrap="square" rtlCol="0">
            <a:spAutoFit/>
          </a:bodyPr>
          <a:lstStyle/>
          <a:p>
            <a:r>
              <a:rPr lang="en-US" sz="2000"/>
              <a:t>Consultation</a:t>
            </a:r>
          </a:p>
          <a:p>
            <a:r>
              <a:rPr lang="en-US" sz="2000" b="1">
                <a:solidFill>
                  <a:schemeClr val="accent2"/>
                </a:solidFill>
              </a:rPr>
              <a:t>Recommendation</a:t>
            </a:r>
          </a:p>
          <a:p>
            <a:r>
              <a:rPr lang="en-US" sz="2000" b="1">
                <a:solidFill>
                  <a:schemeClr val="accent2"/>
                </a:solidFill>
              </a:rPr>
              <a:t>Escalation</a:t>
            </a:r>
          </a:p>
          <a:p>
            <a:r>
              <a:rPr lang="en-US" sz="2000" b="1">
                <a:solidFill>
                  <a:schemeClr val="accent2"/>
                </a:solidFill>
              </a:rPr>
              <a:t>Stewardship</a:t>
            </a:r>
          </a:p>
          <a:p>
            <a:r>
              <a:rPr lang="en-US" sz="2000"/>
              <a:t>Sponsorship</a:t>
            </a:r>
            <a:endParaRPr lang="en-US" sz="2000" dirty="0"/>
          </a:p>
        </p:txBody>
      </p:sp>
      <p:sp>
        <p:nvSpPr>
          <p:cNvPr id="2" name="Rectangle 1">
            <a:extLst>
              <a:ext uri="{FF2B5EF4-FFF2-40B4-BE49-F238E27FC236}">
                <a16:creationId xmlns:a16="http://schemas.microsoft.com/office/drawing/2014/main" id="{FAE49D28-1084-6946-B1DD-808C402821A3}"/>
              </a:ext>
            </a:extLst>
          </p:cNvPr>
          <p:cNvSpPr/>
          <p:nvPr/>
        </p:nvSpPr>
        <p:spPr>
          <a:xfrm>
            <a:off x="2888165" y="1443842"/>
            <a:ext cx="5463356" cy="4678204"/>
          </a:xfrm>
          <a:prstGeom prst="rect">
            <a:avLst/>
          </a:prstGeom>
        </p:spPr>
        <p:txBody>
          <a:bodyPr wrap="square">
            <a:spAutoFit/>
          </a:bodyPr>
          <a:lstStyle/>
          <a:p>
            <a:r>
              <a:rPr lang="en-US" sz="2000" dirty="0"/>
              <a:t>Business Glossary Decision Request</a:t>
            </a:r>
          </a:p>
          <a:p>
            <a:endParaRPr lang="en-US" sz="2000" dirty="0"/>
          </a:p>
          <a:p>
            <a:r>
              <a:rPr lang="en-US" sz="2000" dirty="0"/>
              <a:t>MacEwan ID --- MacEwan ID Number</a:t>
            </a:r>
          </a:p>
          <a:p>
            <a:endParaRPr lang="en-US" sz="2000" dirty="0"/>
          </a:p>
          <a:p>
            <a:r>
              <a:rPr lang="en-US" sz="2000" dirty="0"/>
              <a:t>MacEwan Network ID --- MacEwan Username</a:t>
            </a:r>
          </a:p>
          <a:p>
            <a:endParaRPr lang="en-US" sz="2000" dirty="0"/>
          </a:p>
          <a:p>
            <a:r>
              <a:rPr lang="en-US" sz="2000" dirty="0"/>
              <a:t>Subsequent definitions for:</a:t>
            </a:r>
          </a:p>
          <a:p>
            <a:pPr marL="742950" lvl="1" indent="-285750">
              <a:buFont typeface="Arial" panose="020B0604020202020204" pitchFamily="34" charset="0"/>
              <a:buChar char="•"/>
            </a:pPr>
            <a:r>
              <a:rPr lang="en-US" sz="2000" dirty="0"/>
              <a:t>Applicant	(student and HR context)	</a:t>
            </a:r>
          </a:p>
          <a:p>
            <a:pPr marL="742950" lvl="1" indent="-285750">
              <a:buFont typeface="Arial" panose="020B0604020202020204" pitchFamily="34" charset="0"/>
              <a:buChar char="•"/>
            </a:pPr>
            <a:r>
              <a:rPr lang="en-US" sz="2000" dirty="0"/>
              <a:t>Student			</a:t>
            </a:r>
          </a:p>
          <a:p>
            <a:pPr marL="742950" lvl="1" indent="-285750">
              <a:buFont typeface="Arial" panose="020B0604020202020204" pitchFamily="34" charset="0"/>
              <a:buChar char="•"/>
            </a:pPr>
            <a:r>
              <a:rPr lang="en-US" sz="2000" dirty="0"/>
              <a:t>Alumni</a:t>
            </a:r>
          </a:p>
          <a:p>
            <a:pPr marL="742950" lvl="1" indent="-285750">
              <a:buFont typeface="Arial" panose="020B0604020202020204" pitchFamily="34" charset="0"/>
              <a:buChar char="•"/>
            </a:pPr>
            <a:r>
              <a:rPr lang="en-US" sz="2000" dirty="0"/>
              <a:t>Former Student </a:t>
            </a:r>
          </a:p>
          <a:p>
            <a:pPr marL="742950" lvl="1" indent="-285750">
              <a:buFont typeface="Arial" panose="020B0604020202020204" pitchFamily="34" charset="0"/>
              <a:buChar char="•"/>
            </a:pPr>
            <a:r>
              <a:rPr lang="en-US" sz="2000" dirty="0"/>
              <a:t>Future Student</a:t>
            </a:r>
          </a:p>
          <a:p>
            <a:pPr marL="742950" lvl="1" indent="-285750">
              <a:buFont typeface="Arial" panose="020B0604020202020204" pitchFamily="34" charset="0"/>
              <a:buChar char="•"/>
            </a:pPr>
            <a:r>
              <a:rPr lang="en-US" sz="2000" dirty="0"/>
              <a:t>HR terminology TBD</a:t>
            </a:r>
          </a:p>
          <a:p>
            <a:pPr marL="742950" lvl="1" indent="-285750">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2885658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Canada Alliance  4 -6  November 2019</a:t>
            </a:r>
          </a:p>
        </p:txBody>
      </p:sp>
      <p:sp>
        <p:nvSpPr>
          <p:cNvPr id="8" name="TextBox 7">
            <a:extLst>
              <a:ext uri="{FF2B5EF4-FFF2-40B4-BE49-F238E27FC236}">
                <a16:creationId xmlns:a16="http://schemas.microsoft.com/office/drawing/2014/main" id="{E897E45A-C172-7F4A-BF33-6C9085C6AEA2}"/>
              </a:ext>
            </a:extLst>
          </p:cNvPr>
          <p:cNvSpPr txBox="1"/>
          <p:nvPr/>
        </p:nvSpPr>
        <p:spPr>
          <a:xfrm>
            <a:off x="609600" y="433709"/>
            <a:ext cx="2983723" cy="1631216"/>
          </a:xfrm>
          <a:prstGeom prst="rect">
            <a:avLst/>
          </a:prstGeom>
          <a:noFill/>
        </p:spPr>
        <p:txBody>
          <a:bodyPr wrap="square" rtlCol="0">
            <a:spAutoFit/>
          </a:bodyPr>
          <a:lstStyle/>
          <a:p>
            <a:r>
              <a:rPr lang="en-US" sz="2000" b="1" dirty="0">
                <a:solidFill>
                  <a:schemeClr val="accent2"/>
                </a:solidFill>
              </a:rPr>
              <a:t>Consultation</a:t>
            </a:r>
          </a:p>
          <a:p>
            <a:r>
              <a:rPr lang="en-US" sz="2000" dirty="0"/>
              <a:t>Recommendation</a:t>
            </a:r>
          </a:p>
          <a:p>
            <a:r>
              <a:rPr lang="en-US" sz="2000" dirty="0"/>
              <a:t>Escalation</a:t>
            </a:r>
          </a:p>
          <a:p>
            <a:r>
              <a:rPr lang="en-US" sz="2000" b="1" dirty="0">
                <a:solidFill>
                  <a:schemeClr val="accent2"/>
                </a:solidFill>
              </a:rPr>
              <a:t>Stewardship</a:t>
            </a:r>
          </a:p>
          <a:p>
            <a:r>
              <a:rPr lang="en-US" sz="2000" b="1" dirty="0">
                <a:solidFill>
                  <a:schemeClr val="accent2"/>
                </a:solidFill>
              </a:rPr>
              <a:t>Sponsorship</a:t>
            </a:r>
          </a:p>
        </p:txBody>
      </p:sp>
      <p:sp>
        <p:nvSpPr>
          <p:cNvPr id="2" name="Rectangle 1">
            <a:extLst>
              <a:ext uri="{FF2B5EF4-FFF2-40B4-BE49-F238E27FC236}">
                <a16:creationId xmlns:a16="http://schemas.microsoft.com/office/drawing/2014/main" id="{FAE49D28-1084-6946-B1DD-808C402821A3}"/>
              </a:ext>
            </a:extLst>
          </p:cNvPr>
          <p:cNvSpPr/>
          <p:nvPr/>
        </p:nvSpPr>
        <p:spPr>
          <a:xfrm>
            <a:off x="3027405" y="2064925"/>
            <a:ext cx="4992012" cy="3570208"/>
          </a:xfrm>
          <a:prstGeom prst="rect">
            <a:avLst/>
          </a:prstGeom>
        </p:spPr>
        <p:txBody>
          <a:bodyPr wrap="square">
            <a:spAutoFit/>
          </a:bodyPr>
          <a:lstStyle/>
          <a:p>
            <a:r>
              <a:rPr lang="en-US" sz="2400" dirty="0"/>
              <a:t>Gender – consult with Office of Human Rights, Diversity and Equity</a:t>
            </a:r>
          </a:p>
          <a:p>
            <a:endParaRPr lang="en-US" sz="2400" dirty="0"/>
          </a:p>
          <a:p>
            <a:r>
              <a:rPr lang="en-US" sz="2400" dirty="0"/>
              <a:t>Student – consult with AVP Students and Teaching</a:t>
            </a:r>
          </a:p>
          <a:p>
            <a:endParaRPr lang="en-US" sz="2400" dirty="0"/>
          </a:p>
          <a:p>
            <a:r>
              <a:rPr lang="en-US" sz="2400" dirty="0"/>
              <a:t>Alumni – consult with Alumni Office</a:t>
            </a:r>
          </a:p>
          <a:p>
            <a:endParaRPr lang="en-US" sz="2000" dirty="0"/>
          </a:p>
          <a:p>
            <a:endParaRPr lang="en-US" sz="2000" dirty="0"/>
          </a:p>
          <a:p>
            <a:endParaRPr lang="en-US" dirty="0"/>
          </a:p>
        </p:txBody>
      </p:sp>
    </p:spTree>
    <p:extLst>
      <p:ext uri="{BB962C8B-B14F-4D97-AF65-F5344CB8AC3E}">
        <p14:creationId xmlns:p14="http://schemas.microsoft.com/office/powerpoint/2010/main" val="1317929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6885" y="189126"/>
            <a:ext cx="7290054" cy="864000"/>
          </a:xfrm>
        </p:spPr>
        <p:txBody>
          <a:bodyPr>
            <a:normAutofit/>
          </a:bodyPr>
          <a:lstStyle/>
          <a:p>
            <a:r>
              <a:rPr lang="en-US" dirty="0">
                <a:solidFill>
                  <a:schemeClr val="tx1"/>
                </a:solidFill>
              </a:rPr>
              <a:t>go live</a:t>
            </a:r>
            <a:endParaRPr lang="en-US" cap="small" dirty="0">
              <a:solidFill>
                <a:schemeClr val="tx1"/>
              </a:solidFill>
            </a:endParaRPr>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4 -6  November 2019</a:t>
            </a:r>
          </a:p>
        </p:txBody>
      </p:sp>
      <p:pic>
        <p:nvPicPr>
          <p:cNvPr id="6" name="Content Placeholder 5">
            <a:extLst>
              <a:ext uri="{FF2B5EF4-FFF2-40B4-BE49-F238E27FC236}">
                <a16:creationId xmlns:a16="http://schemas.microsoft.com/office/drawing/2014/main" id="{1449B8A1-04FD-0B4A-86BF-6030C8C8DA1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354054" y="913668"/>
            <a:ext cx="5895716" cy="5492260"/>
          </a:xfrm>
        </p:spPr>
      </p:pic>
      <p:sp>
        <p:nvSpPr>
          <p:cNvPr id="3" name="Donut 2">
            <a:extLst>
              <a:ext uri="{FF2B5EF4-FFF2-40B4-BE49-F238E27FC236}">
                <a16:creationId xmlns:a16="http://schemas.microsoft.com/office/drawing/2014/main" id="{68FBF6BE-97B3-A94C-80F6-F9A7FF77C6F4}"/>
              </a:ext>
            </a:extLst>
          </p:cNvPr>
          <p:cNvSpPr/>
          <p:nvPr/>
        </p:nvSpPr>
        <p:spPr>
          <a:xfrm>
            <a:off x="917912" y="5092323"/>
            <a:ext cx="3384000" cy="864000"/>
          </a:xfrm>
          <a:prstGeom prst="donut">
            <a:avLst/>
          </a:prstGeom>
          <a:gradFill flip="none" rotWithShape="1">
            <a:gsLst>
              <a:gs pos="0">
                <a:schemeClr val="accent1">
                  <a:lumMod val="24000"/>
                  <a:lumOff val="76000"/>
                  <a:alpha val="1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bIns="108000" rtlCol="0" anchor="ctr"/>
          <a:lstStyle/>
          <a:p>
            <a:pPr algn="ctr"/>
            <a:endParaRPr lang="en-US" dirty="0">
              <a:ln w="9525">
                <a:solidFill>
                  <a:schemeClr val="accent1">
                    <a:shade val="50000"/>
                    <a:alpha val="97000"/>
                  </a:schemeClr>
                </a:solidFill>
              </a:ln>
              <a:solidFill>
                <a:schemeClr val="tx1"/>
              </a:solidFill>
            </a:endParaRPr>
          </a:p>
        </p:txBody>
      </p:sp>
    </p:spTree>
    <p:extLst>
      <p:ext uri="{BB962C8B-B14F-4D97-AF65-F5344CB8AC3E}">
        <p14:creationId xmlns:p14="http://schemas.microsoft.com/office/powerpoint/2010/main" val="891532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lstStyle/>
          <a:p>
            <a:r>
              <a:rPr lang="en-US" dirty="0"/>
              <a:t>Canada Alliance  4 -6  November 2019</a:t>
            </a:r>
          </a:p>
        </p:txBody>
      </p:sp>
      <p:pic>
        <p:nvPicPr>
          <p:cNvPr id="6" name="Content Placeholder 5">
            <a:extLst>
              <a:ext uri="{FF2B5EF4-FFF2-40B4-BE49-F238E27FC236}">
                <a16:creationId xmlns:a16="http://schemas.microsoft.com/office/drawing/2014/main" id="{1449B8A1-04FD-0B4A-86BF-6030C8C8DA1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71146" y="568411"/>
            <a:ext cx="7801707" cy="5152767"/>
          </a:xfrm>
        </p:spPr>
      </p:pic>
    </p:spTree>
    <p:extLst>
      <p:ext uri="{BB962C8B-B14F-4D97-AF65-F5344CB8AC3E}">
        <p14:creationId xmlns:p14="http://schemas.microsoft.com/office/powerpoint/2010/main" val="127827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EB80-269C-A347-B14A-C5DC9665879B}"/>
              </a:ext>
            </a:extLst>
          </p:cNvPr>
          <p:cNvSpPr>
            <a:spLocks noGrp="1"/>
          </p:cNvSpPr>
          <p:nvPr>
            <p:ph type="title"/>
          </p:nvPr>
        </p:nvSpPr>
        <p:spPr>
          <a:xfrm>
            <a:off x="628650" y="1131094"/>
            <a:ext cx="7886700" cy="994172"/>
          </a:xfrm>
        </p:spPr>
        <p:txBody>
          <a:bodyPr>
            <a:normAutofit fontScale="90000"/>
          </a:bodyPr>
          <a:lstStyle/>
          <a:p>
            <a:r>
              <a:rPr lang="en-US" dirty="0"/>
              <a:t>Glossary Search Box</a:t>
            </a:r>
            <a:br>
              <a:rPr lang="en-US" dirty="0"/>
            </a:br>
            <a:endParaRPr lang="en-US" dirty="0"/>
          </a:p>
        </p:txBody>
      </p:sp>
      <p:pic>
        <p:nvPicPr>
          <p:cNvPr id="4" name="Content Placeholder 3">
            <a:extLst>
              <a:ext uri="{FF2B5EF4-FFF2-40B4-BE49-F238E27FC236}">
                <a16:creationId xmlns:a16="http://schemas.microsoft.com/office/drawing/2014/main" id="{23CE5D86-5C0D-234D-B091-0F9185B32064}"/>
              </a:ext>
            </a:extLst>
          </p:cNvPr>
          <p:cNvPicPr>
            <a:picLocks noChangeAspect="1"/>
          </p:cNvPicPr>
          <p:nvPr/>
        </p:nvPicPr>
        <p:blipFill rotWithShape="1">
          <a:blip r:embed="rId3">
            <a:extLst>
              <a:ext uri="{28A0092B-C50C-407E-A947-70E740481C1C}">
                <a14:useLocalDpi xmlns:a14="http://schemas.microsoft.com/office/drawing/2010/main" val="0"/>
              </a:ext>
            </a:extLst>
          </a:blip>
          <a:srcRect l="2609" r="6265"/>
          <a:stretch/>
        </p:blipFill>
        <p:spPr bwMode="auto">
          <a:xfrm>
            <a:off x="3018443" y="1755770"/>
            <a:ext cx="4648913" cy="377231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eft Arrow 4">
            <a:extLst>
              <a:ext uri="{FF2B5EF4-FFF2-40B4-BE49-F238E27FC236}">
                <a16:creationId xmlns:a16="http://schemas.microsoft.com/office/drawing/2014/main" id="{A1A99B82-2A52-7F4D-B5B7-804D012DD551}"/>
              </a:ext>
            </a:extLst>
          </p:cNvPr>
          <p:cNvSpPr/>
          <p:nvPr/>
        </p:nvSpPr>
        <p:spPr>
          <a:xfrm>
            <a:off x="7499813" y="4301771"/>
            <a:ext cx="733806"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B2C39E9B-55A8-EB4D-9076-883CF23E3671}"/>
              </a:ext>
            </a:extLst>
          </p:cNvPr>
          <p:cNvPicPr>
            <a:picLocks noChangeAspect="1"/>
          </p:cNvPicPr>
          <p:nvPr/>
        </p:nvPicPr>
        <p:blipFill>
          <a:blip r:embed="rId4"/>
          <a:stretch>
            <a:fillRect/>
          </a:stretch>
        </p:blipFill>
        <p:spPr>
          <a:xfrm>
            <a:off x="733647" y="2290652"/>
            <a:ext cx="2422307" cy="3338856"/>
          </a:xfrm>
          <a:prstGeom prst="rect">
            <a:avLst/>
          </a:prstGeom>
          <a:ln w="57150">
            <a:solidFill>
              <a:schemeClr val="accent1"/>
            </a:solidFill>
          </a:ln>
        </p:spPr>
      </p:pic>
      <p:sp>
        <p:nvSpPr>
          <p:cNvPr id="7" name="Footer Placeholder 2">
            <a:extLst>
              <a:ext uri="{FF2B5EF4-FFF2-40B4-BE49-F238E27FC236}">
                <a16:creationId xmlns:a16="http://schemas.microsoft.com/office/drawing/2014/main" id="{6305F23E-B04B-0147-AEF9-1787346A43D2}"/>
              </a:ext>
            </a:extLst>
          </p:cNvPr>
          <p:cNvSpPr>
            <a:spLocks noGrp="1"/>
          </p:cNvSpPr>
          <p:nvPr>
            <p:ph type="ftr" sz="quarter" idx="11"/>
          </p:nvPr>
        </p:nvSpPr>
        <p:spPr>
          <a:xfrm>
            <a:off x="3807525" y="6152763"/>
            <a:ext cx="4426094" cy="274320"/>
          </a:xfrm>
        </p:spPr>
        <p:txBody>
          <a:bodyPr/>
          <a:lstStyle/>
          <a:p>
            <a:r>
              <a:rPr lang="en-US" dirty="0"/>
              <a:t>Canada Alliance  4 -6  November 2019</a:t>
            </a:r>
          </a:p>
        </p:txBody>
      </p:sp>
    </p:spTree>
    <p:extLst>
      <p:ext uri="{BB962C8B-B14F-4D97-AF65-F5344CB8AC3E}">
        <p14:creationId xmlns:p14="http://schemas.microsoft.com/office/powerpoint/2010/main" val="1532417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Results</a:t>
            </a:r>
          </a:p>
        </p:txBody>
      </p:sp>
      <p:sp>
        <p:nvSpPr>
          <p:cNvPr id="3" name="Subtitle 2"/>
          <p:cNvSpPr>
            <a:spLocks noGrp="1"/>
          </p:cNvSpPr>
          <p:nvPr>
            <p:ph type="subTitle" idx="1"/>
          </p:nvPr>
        </p:nvSpPr>
        <p:spPr>
          <a:xfrm>
            <a:off x="6457950" y="4960137"/>
            <a:ext cx="2530602" cy="1463040"/>
          </a:xfrm>
        </p:spPr>
        <p:txBody>
          <a:bodyPr>
            <a:normAutofit/>
          </a:bodyPr>
          <a:lstStyle/>
          <a:p>
            <a:r>
              <a:rPr lang="en-US" sz="2400" dirty="0"/>
              <a:t>BENEFITS and CHALLENGES</a:t>
            </a:r>
          </a:p>
        </p:txBody>
      </p:sp>
      <p:sp>
        <p:nvSpPr>
          <p:cNvPr id="5" name="Footer Placeholder 2">
            <a:extLst>
              <a:ext uri="{FF2B5EF4-FFF2-40B4-BE49-F238E27FC236}">
                <a16:creationId xmlns:a16="http://schemas.microsoft.com/office/drawing/2014/main" id="{F089262B-03F9-4E27-A2A6-990D91D22820}"/>
              </a:ext>
            </a:extLst>
          </p:cNvPr>
          <p:cNvSpPr>
            <a:spLocks noGrp="1"/>
          </p:cNvSpPr>
          <p:nvPr>
            <p:ph type="ftr" sz="quarter" idx="11"/>
          </p:nvPr>
        </p:nvSpPr>
        <p:spPr>
          <a:xfrm>
            <a:off x="3632200" y="6470704"/>
            <a:ext cx="4426094" cy="274320"/>
          </a:xfrm>
        </p:spPr>
        <p:txBody>
          <a:bodyPr/>
          <a:lstStyle/>
          <a:p>
            <a:r>
              <a:rPr lang="en-US" dirty="0"/>
              <a:t>Canada Alliance  4 -6  November 2019</a:t>
            </a:r>
          </a:p>
        </p:txBody>
      </p:sp>
    </p:spTree>
    <p:extLst>
      <p:ext uri="{BB962C8B-B14F-4D97-AF65-F5344CB8AC3E}">
        <p14:creationId xmlns:p14="http://schemas.microsoft.com/office/powerpoint/2010/main" val="2984481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normAutofit fontScale="90000"/>
          </a:bodyPr>
          <a:lstStyle/>
          <a:p>
            <a:br>
              <a:rPr lang="en-US" sz="4400" dirty="0"/>
            </a:br>
            <a:br>
              <a:rPr lang="en-US" sz="4400" dirty="0"/>
            </a:br>
            <a:r>
              <a:rPr lang="en-US" sz="4900" dirty="0"/>
              <a:t>Was the Implementation successful?</a:t>
            </a:r>
            <a:br>
              <a:rPr lang="en-US" sz="4900" dirty="0"/>
            </a:br>
            <a:br>
              <a:rPr lang="en-US" sz="4400" dirty="0"/>
            </a:br>
            <a:r>
              <a:rPr lang="en-US" sz="4400" dirty="0"/>
              <a:t> </a:t>
            </a:r>
            <a:endParaRPr lang="en-US" sz="4400" cap="small" dirty="0"/>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normAutofit/>
          </a:bodyPr>
          <a:lstStyle/>
          <a:p>
            <a:pPr>
              <a:spcAft>
                <a:spcPts val="600"/>
              </a:spcAft>
            </a:pPr>
            <a:r>
              <a:rPr lang="en-US" sz="1000"/>
              <a:t>Canada Alliance  4 -6  November 2019</a:t>
            </a:r>
          </a:p>
        </p:txBody>
      </p:sp>
      <p:graphicFrame>
        <p:nvGraphicFramePr>
          <p:cNvPr id="7" name="Content Placeholder 2">
            <a:extLst>
              <a:ext uri="{FF2B5EF4-FFF2-40B4-BE49-F238E27FC236}">
                <a16:creationId xmlns:a16="http://schemas.microsoft.com/office/drawing/2014/main" id="{49D56387-D319-45A2-9AAF-7580B205FF78}"/>
              </a:ext>
            </a:extLst>
          </p:cNvPr>
          <p:cNvGraphicFramePr>
            <a:graphicFrameLocks noGrp="1"/>
          </p:cNvGraphicFramePr>
          <p:nvPr>
            <p:ph idx="1"/>
            <p:extLst>
              <p:ext uri="{D42A27DB-BD31-4B8C-83A1-F6EECF244321}">
                <p14:modId xmlns:p14="http://schemas.microsoft.com/office/powerpoint/2010/main" val="3799812470"/>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436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1" y="643467"/>
            <a:ext cx="2561709" cy="5571066"/>
          </a:xfrm>
        </p:spPr>
        <p:txBody>
          <a:bodyPr>
            <a:normAutofit/>
          </a:bodyPr>
          <a:lstStyle/>
          <a:p>
            <a:r>
              <a:rPr lang="en-US" sz="4400">
                <a:solidFill>
                  <a:srgbClr val="FFFFFF"/>
                </a:solidFill>
              </a:rPr>
              <a:t>What Benefits have been realized?</a:t>
            </a:r>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normAutofit/>
          </a:bodyPr>
          <a:lstStyle/>
          <a:p>
            <a:pPr>
              <a:spcAft>
                <a:spcPts val="600"/>
              </a:spcAft>
            </a:pPr>
            <a:r>
              <a:rPr lang="en-US" sz="1000"/>
              <a:t>Canada Alliance  4 -6  November 2019</a:t>
            </a:r>
          </a:p>
        </p:txBody>
      </p:sp>
      <p:graphicFrame>
        <p:nvGraphicFramePr>
          <p:cNvPr id="7" name="Content Placeholder 2">
            <a:extLst>
              <a:ext uri="{FF2B5EF4-FFF2-40B4-BE49-F238E27FC236}">
                <a16:creationId xmlns:a16="http://schemas.microsoft.com/office/drawing/2014/main" id="{930EFB6F-FEC0-441A-89B8-350EAE4EAC9E}"/>
              </a:ext>
            </a:extLst>
          </p:cNvPr>
          <p:cNvGraphicFramePr>
            <a:graphicFrameLocks noGrp="1"/>
          </p:cNvGraphicFramePr>
          <p:nvPr>
            <p:ph idx="1"/>
            <p:extLst>
              <p:ext uri="{D42A27DB-BD31-4B8C-83A1-F6EECF244321}">
                <p14:modId xmlns:p14="http://schemas.microsoft.com/office/powerpoint/2010/main" val="2660011993"/>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3076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768096" y="1868424"/>
            <a:ext cx="7775829" cy="4404360"/>
          </a:xfrm>
        </p:spPr>
        <p:txBody>
          <a:bodyPr/>
          <a:lstStyle/>
          <a:p>
            <a:pPr marL="457200" indent="-457200">
              <a:buFont typeface="+mj-lt"/>
              <a:buAutoNum type="arabicPeriod"/>
            </a:pPr>
            <a:r>
              <a:rPr lang="en-US" sz="2800" dirty="0"/>
              <a:t>MODEL  - Resources and Organization</a:t>
            </a:r>
          </a:p>
          <a:p>
            <a:pPr marL="457200" indent="-457200">
              <a:buFont typeface="+mj-lt"/>
              <a:buAutoNum type="arabicPeriod"/>
            </a:pPr>
            <a:r>
              <a:rPr lang="en-US" sz="2800" dirty="0"/>
              <a:t>INITIATIVE – Business Glossary</a:t>
            </a:r>
          </a:p>
          <a:p>
            <a:pPr marL="457200" indent="-457200">
              <a:buFont typeface="+mj-lt"/>
              <a:buAutoNum type="arabicPeriod"/>
            </a:pPr>
            <a:r>
              <a:rPr lang="en-US" sz="2800" dirty="0"/>
              <a:t>RESULTS – Benefits and Challenges</a:t>
            </a:r>
          </a:p>
          <a:p>
            <a:pPr marL="457200" indent="-457200">
              <a:buFont typeface="+mj-lt"/>
              <a:buAutoNum type="arabicPeriod"/>
            </a:pPr>
            <a:r>
              <a:rPr lang="en-US" sz="2800" dirty="0"/>
              <a:t>CONCLUDING THOUGHTS – Questions</a:t>
            </a:r>
          </a:p>
          <a:p>
            <a:pPr marL="457200" indent="-457200">
              <a:buFont typeface="+mj-lt"/>
              <a:buAutoNum type="arabicPeriod"/>
            </a:pPr>
            <a:r>
              <a:rPr lang="en-US" sz="2800" dirty="0"/>
              <a:t>APPENDIX – Supporting Documentation</a:t>
            </a:r>
            <a:br>
              <a:rPr lang="en-US" dirty="0"/>
            </a:br>
            <a:br>
              <a:rPr lang="en-US" dirty="0"/>
            </a:br>
            <a:endParaRPr lang="en-US" dirty="0"/>
          </a:p>
        </p:txBody>
      </p:sp>
      <p:sp>
        <p:nvSpPr>
          <p:cNvPr id="5" name="Footer Placeholder 2">
            <a:extLst>
              <a:ext uri="{FF2B5EF4-FFF2-40B4-BE49-F238E27FC236}">
                <a16:creationId xmlns:a16="http://schemas.microsoft.com/office/drawing/2014/main" id="{C9A9B778-8EA0-4B47-BF18-CCB1A807AE42}"/>
              </a:ext>
            </a:extLst>
          </p:cNvPr>
          <p:cNvSpPr>
            <a:spLocks noGrp="1"/>
          </p:cNvSpPr>
          <p:nvPr>
            <p:ph type="ftr" sz="quarter" idx="11"/>
          </p:nvPr>
        </p:nvSpPr>
        <p:spPr>
          <a:xfrm>
            <a:off x="3632200" y="6470704"/>
            <a:ext cx="4426094" cy="274320"/>
          </a:xfrm>
        </p:spPr>
        <p:txBody>
          <a:bodyPr/>
          <a:lstStyle/>
          <a:p>
            <a:r>
              <a:rPr lang="en-US" dirty="0"/>
              <a:t>Canada Alliance   4-6  November 2019</a:t>
            </a:r>
          </a:p>
        </p:txBody>
      </p:sp>
    </p:spTree>
    <p:extLst>
      <p:ext uri="{BB962C8B-B14F-4D97-AF65-F5344CB8AC3E}">
        <p14:creationId xmlns:p14="http://schemas.microsoft.com/office/powerpoint/2010/main" val="56921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normAutofit/>
          </a:bodyPr>
          <a:lstStyle/>
          <a:p>
            <a:r>
              <a:rPr lang="en-US" sz="4400"/>
              <a:t>What are some of the challenges?</a:t>
            </a:r>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normAutofit/>
          </a:bodyPr>
          <a:lstStyle/>
          <a:p>
            <a:pPr>
              <a:spcAft>
                <a:spcPts val="600"/>
              </a:spcAft>
            </a:pPr>
            <a:r>
              <a:rPr lang="en-US" sz="1000"/>
              <a:t>Canada Alliance  4 -6  November 2019</a:t>
            </a:r>
          </a:p>
        </p:txBody>
      </p:sp>
      <p:graphicFrame>
        <p:nvGraphicFramePr>
          <p:cNvPr id="7" name="Content Placeholder 2">
            <a:extLst>
              <a:ext uri="{FF2B5EF4-FFF2-40B4-BE49-F238E27FC236}">
                <a16:creationId xmlns:a16="http://schemas.microsoft.com/office/drawing/2014/main" id="{A86AFE33-E473-4AC1-BEF9-70AADAF7D557}"/>
              </a:ext>
            </a:extLst>
          </p:cNvPr>
          <p:cNvGraphicFramePr>
            <a:graphicFrameLocks noGrp="1"/>
          </p:cNvGraphicFramePr>
          <p:nvPr>
            <p:ph idx="1"/>
            <p:extLst>
              <p:ext uri="{D42A27DB-BD31-4B8C-83A1-F6EECF244321}">
                <p14:modId xmlns:p14="http://schemas.microsoft.com/office/powerpoint/2010/main" val="4268035917"/>
              </p:ext>
            </p:extLst>
          </p:nvPr>
        </p:nvGraphicFramePr>
        <p:xfrm>
          <a:off x="767953" y="1556952"/>
          <a:ext cx="7607951" cy="4751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7716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normAutofit/>
          </a:bodyPr>
          <a:lstStyle/>
          <a:p>
            <a:r>
              <a:rPr lang="en-US" sz="4400"/>
              <a:t>How is it being received?</a:t>
            </a:r>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a:normAutofit/>
          </a:bodyPr>
          <a:lstStyle/>
          <a:p>
            <a:pPr>
              <a:spcAft>
                <a:spcPts val="600"/>
              </a:spcAft>
            </a:pPr>
            <a:r>
              <a:rPr lang="en-US" sz="1000"/>
              <a:t>Canada Alliance  4 -6  November 2019</a:t>
            </a:r>
          </a:p>
        </p:txBody>
      </p:sp>
      <p:graphicFrame>
        <p:nvGraphicFramePr>
          <p:cNvPr id="23" name="Content Placeholder 2">
            <a:extLst>
              <a:ext uri="{FF2B5EF4-FFF2-40B4-BE49-F238E27FC236}">
                <a16:creationId xmlns:a16="http://schemas.microsoft.com/office/drawing/2014/main" id="{B60B7552-DC96-47BA-8027-3CFEA377136E}"/>
              </a:ext>
            </a:extLst>
          </p:cNvPr>
          <p:cNvGraphicFramePr>
            <a:graphicFrameLocks noGrp="1"/>
          </p:cNvGraphicFramePr>
          <p:nvPr>
            <p:ph idx="1"/>
            <p:extLst>
              <p:ext uri="{D42A27DB-BD31-4B8C-83A1-F6EECF244321}">
                <p14:modId xmlns:p14="http://schemas.microsoft.com/office/powerpoint/2010/main" val="3627141725"/>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7976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lstStyle/>
          <a:p>
            <a:r>
              <a:rPr lang="en-US" dirty="0"/>
              <a:t>ANY QUESTIONS?</a:t>
            </a:r>
          </a:p>
        </p:txBody>
      </p:sp>
      <p:sp>
        <p:nvSpPr>
          <p:cNvPr id="5" name="Footer Placeholder 2">
            <a:extLst>
              <a:ext uri="{FF2B5EF4-FFF2-40B4-BE49-F238E27FC236}">
                <a16:creationId xmlns:a16="http://schemas.microsoft.com/office/drawing/2014/main" id="{38B06EF8-CF9C-4791-A3C3-FDDC2851E0D4}"/>
              </a:ext>
            </a:extLst>
          </p:cNvPr>
          <p:cNvSpPr>
            <a:spLocks noGrp="1"/>
          </p:cNvSpPr>
          <p:nvPr>
            <p:ph type="ftr" sz="quarter" idx="11"/>
          </p:nvPr>
        </p:nvSpPr>
        <p:spPr>
          <a:xfrm>
            <a:off x="3632200" y="6470704"/>
            <a:ext cx="4426094" cy="274320"/>
          </a:xfrm>
        </p:spPr>
        <p:txBody>
          <a:bodyPr/>
          <a:lstStyle/>
          <a:p>
            <a:r>
              <a:rPr lang="en-US" dirty="0"/>
              <a:t>Canada Alliance  4 -6  November 2019</a:t>
            </a:r>
          </a:p>
        </p:txBody>
      </p:sp>
    </p:spTree>
    <p:extLst>
      <p:ext uri="{BB962C8B-B14F-4D97-AF65-F5344CB8AC3E}">
        <p14:creationId xmlns:p14="http://schemas.microsoft.com/office/powerpoint/2010/main" val="1486425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7" name="Footer Placeholder 2">
            <a:extLst>
              <a:ext uri="{FF2B5EF4-FFF2-40B4-BE49-F238E27FC236}">
                <a16:creationId xmlns:a16="http://schemas.microsoft.com/office/drawing/2014/main" id="{45D92035-F585-4171-89DA-3185020F0193}"/>
              </a:ext>
            </a:extLst>
          </p:cNvPr>
          <p:cNvSpPr>
            <a:spLocks noGrp="1"/>
          </p:cNvSpPr>
          <p:nvPr>
            <p:ph type="ftr" sz="quarter" idx="11"/>
          </p:nvPr>
        </p:nvSpPr>
        <p:spPr>
          <a:xfrm>
            <a:off x="3632200" y="6470704"/>
            <a:ext cx="4426094" cy="274320"/>
          </a:xfrm>
        </p:spPr>
        <p:txBody>
          <a:bodyPr/>
          <a:lstStyle/>
          <a:p>
            <a:r>
              <a:rPr lang="en-US" dirty="0"/>
              <a:t>Canada Alliance  4 -6  November 2019</a:t>
            </a:r>
          </a:p>
        </p:txBody>
      </p:sp>
      <p:sp>
        <p:nvSpPr>
          <p:cNvPr id="10" name="Rectangle 9">
            <a:extLst>
              <a:ext uri="{FF2B5EF4-FFF2-40B4-BE49-F238E27FC236}">
                <a16:creationId xmlns:a16="http://schemas.microsoft.com/office/drawing/2014/main" id="{F3922B2A-905A-43E6-AF5A-EE3BD1C1FFCC}"/>
              </a:ext>
            </a:extLst>
          </p:cNvPr>
          <p:cNvSpPr/>
          <p:nvPr/>
        </p:nvSpPr>
        <p:spPr>
          <a:xfrm>
            <a:off x="0" y="741676"/>
            <a:ext cx="9144000" cy="3258933"/>
          </a:xfrm>
          <a:prstGeom prst="rect">
            <a:avLst/>
          </a:prstGeom>
          <a:solidFill>
            <a:srgbClr val="B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F580B06-B208-47EA-B9F0-C470DE3C0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42" y="1487170"/>
            <a:ext cx="2047908" cy="1691468"/>
          </a:xfrm>
          <a:prstGeom prst="rect">
            <a:avLst/>
          </a:prstGeom>
        </p:spPr>
      </p:pic>
      <p:pic>
        <p:nvPicPr>
          <p:cNvPr id="13" name="Picture 12">
            <a:extLst>
              <a:ext uri="{FF2B5EF4-FFF2-40B4-BE49-F238E27FC236}">
                <a16:creationId xmlns:a16="http://schemas.microsoft.com/office/drawing/2014/main" id="{652895AD-E381-4AD7-AE48-BCAA874504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41676"/>
            <a:ext cx="6646985" cy="3258933"/>
          </a:xfrm>
          <a:prstGeom prst="rect">
            <a:avLst/>
          </a:prstGeom>
        </p:spPr>
      </p:pic>
      <p:sp>
        <p:nvSpPr>
          <p:cNvPr id="8" name="Title 1">
            <a:extLst>
              <a:ext uri="{FF2B5EF4-FFF2-40B4-BE49-F238E27FC236}">
                <a16:creationId xmlns:a16="http://schemas.microsoft.com/office/drawing/2014/main" id="{747B3D9D-10C6-0E46-BDF3-08630939D6CA}"/>
              </a:ext>
            </a:extLst>
          </p:cNvPr>
          <p:cNvSpPr txBox="1">
            <a:spLocks/>
          </p:cNvSpPr>
          <p:nvPr/>
        </p:nvSpPr>
        <p:spPr>
          <a:xfrm>
            <a:off x="352524" y="4105315"/>
            <a:ext cx="7290054" cy="753957"/>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2800" dirty="0">
                <a:solidFill>
                  <a:schemeClr val="tx1"/>
                </a:solidFill>
              </a:rPr>
              <a:t>all Alliance presentations will be available for download from the Conference Site</a:t>
            </a:r>
          </a:p>
        </p:txBody>
      </p:sp>
    </p:spTree>
    <p:extLst>
      <p:ext uri="{BB962C8B-B14F-4D97-AF65-F5344CB8AC3E}">
        <p14:creationId xmlns:p14="http://schemas.microsoft.com/office/powerpoint/2010/main" val="3684902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 </a:t>
            </a:r>
          </a:p>
        </p:txBody>
      </p:sp>
      <p:sp>
        <p:nvSpPr>
          <p:cNvPr id="3" name="Subtitle 2"/>
          <p:cNvSpPr>
            <a:spLocks noGrp="1"/>
          </p:cNvSpPr>
          <p:nvPr>
            <p:ph type="subTitle" idx="1"/>
          </p:nvPr>
        </p:nvSpPr>
        <p:spPr/>
        <p:txBody>
          <a:bodyPr/>
          <a:lstStyle/>
          <a:p>
            <a:r>
              <a:rPr lang="en-US" dirty="0"/>
              <a:t>SUPPORTING DOCUMENTATION</a:t>
            </a:r>
          </a:p>
        </p:txBody>
      </p:sp>
      <p:sp>
        <p:nvSpPr>
          <p:cNvPr id="5" name="Footer Placeholder 2">
            <a:extLst>
              <a:ext uri="{FF2B5EF4-FFF2-40B4-BE49-F238E27FC236}">
                <a16:creationId xmlns:a16="http://schemas.microsoft.com/office/drawing/2014/main" id="{38B06EF8-CF9C-4791-A3C3-FDDC2851E0D4}"/>
              </a:ext>
            </a:extLst>
          </p:cNvPr>
          <p:cNvSpPr>
            <a:spLocks noGrp="1"/>
          </p:cNvSpPr>
          <p:nvPr>
            <p:ph type="ftr" sz="quarter" idx="11"/>
          </p:nvPr>
        </p:nvSpPr>
        <p:spPr>
          <a:xfrm>
            <a:off x="3632200" y="6470704"/>
            <a:ext cx="4426094" cy="274320"/>
          </a:xfrm>
        </p:spPr>
        <p:txBody>
          <a:bodyPr/>
          <a:lstStyle/>
          <a:p>
            <a:r>
              <a:rPr lang="en-US" dirty="0"/>
              <a:t>Canada Alliance  4 -6  November 2019</a:t>
            </a:r>
          </a:p>
        </p:txBody>
      </p:sp>
    </p:spTree>
    <p:extLst>
      <p:ext uri="{BB962C8B-B14F-4D97-AF65-F5344CB8AC3E}">
        <p14:creationId xmlns:p14="http://schemas.microsoft.com/office/powerpoint/2010/main" val="225359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Governance MODEL</a:t>
            </a:r>
          </a:p>
        </p:txBody>
      </p:sp>
      <p:sp>
        <p:nvSpPr>
          <p:cNvPr id="3" name="Subtitle 2"/>
          <p:cNvSpPr>
            <a:spLocks noGrp="1"/>
          </p:cNvSpPr>
          <p:nvPr>
            <p:ph type="subTitle" idx="1"/>
          </p:nvPr>
        </p:nvSpPr>
        <p:spPr/>
        <p:txBody>
          <a:bodyPr>
            <a:normAutofit/>
          </a:bodyPr>
          <a:lstStyle/>
          <a:p>
            <a:r>
              <a:rPr lang="en-US" sz="2000" dirty="0"/>
              <a:t>RESOURCES AND ORGANIZATION</a:t>
            </a:r>
          </a:p>
        </p:txBody>
      </p:sp>
      <p:sp>
        <p:nvSpPr>
          <p:cNvPr id="5" name="Footer Placeholder 2">
            <a:extLst>
              <a:ext uri="{FF2B5EF4-FFF2-40B4-BE49-F238E27FC236}">
                <a16:creationId xmlns:a16="http://schemas.microsoft.com/office/drawing/2014/main" id="{F089262B-03F9-4E27-A2A6-990D91D22820}"/>
              </a:ext>
            </a:extLst>
          </p:cNvPr>
          <p:cNvSpPr>
            <a:spLocks noGrp="1"/>
          </p:cNvSpPr>
          <p:nvPr>
            <p:ph type="ftr" sz="quarter" idx="11"/>
          </p:nvPr>
        </p:nvSpPr>
        <p:spPr>
          <a:xfrm>
            <a:off x="3632200" y="6470704"/>
            <a:ext cx="4426094" cy="274320"/>
          </a:xfrm>
        </p:spPr>
        <p:txBody>
          <a:bodyPr/>
          <a:lstStyle/>
          <a:p>
            <a:r>
              <a:rPr lang="en-US" dirty="0"/>
              <a:t>Canada Alliance   4-6 November 2019</a:t>
            </a:r>
          </a:p>
        </p:txBody>
      </p:sp>
    </p:spTree>
    <p:extLst>
      <p:ext uri="{BB962C8B-B14F-4D97-AF65-F5344CB8AC3E}">
        <p14:creationId xmlns:p14="http://schemas.microsoft.com/office/powerpoint/2010/main" val="153461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definition</a:t>
            </a:r>
          </a:p>
        </p:txBody>
      </p:sp>
      <p:sp>
        <p:nvSpPr>
          <p:cNvPr id="4" name="Footer Placeholder 3"/>
          <p:cNvSpPr>
            <a:spLocks noGrp="1"/>
          </p:cNvSpPr>
          <p:nvPr>
            <p:ph type="ftr" sz="quarter" idx="11"/>
          </p:nvPr>
        </p:nvSpPr>
        <p:spPr/>
        <p:txBody>
          <a:bodyPr/>
          <a:lstStyle/>
          <a:p>
            <a:r>
              <a:rPr lang="en-US" dirty="0"/>
              <a:t>Canada Alliance  4 -6  November 2019</a:t>
            </a:r>
          </a:p>
        </p:txBody>
      </p:sp>
      <p:sp>
        <p:nvSpPr>
          <p:cNvPr id="7" name="Content Placeholder 2">
            <a:extLst>
              <a:ext uri="{FF2B5EF4-FFF2-40B4-BE49-F238E27FC236}">
                <a16:creationId xmlns:a16="http://schemas.microsoft.com/office/drawing/2014/main" id="{2A0A2769-486C-004F-B080-0B452392937D}"/>
              </a:ext>
            </a:extLst>
          </p:cNvPr>
          <p:cNvSpPr>
            <a:spLocks noGrp="1"/>
          </p:cNvSpPr>
          <p:nvPr>
            <p:ph idx="1"/>
          </p:nvPr>
        </p:nvSpPr>
        <p:spPr>
          <a:xfrm>
            <a:off x="768095" y="1905000"/>
            <a:ext cx="7290055" cy="4023360"/>
          </a:xfrm>
        </p:spPr>
        <p:txBody>
          <a:bodyPr>
            <a:normAutofit fontScale="92500" lnSpcReduction="20000"/>
          </a:bodyPr>
          <a:lstStyle/>
          <a:p>
            <a:pPr marL="0" indent="0">
              <a:buNone/>
            </a:pPr>
            <a:r>
              <a:rPr lang="en-US" sz="3000" dirty="0"/>
              <a:t>Data Governance is fundamentally about decisions and data.  This includes deciding what the data means, where it should be used, how accurate it needs to be, and what rules it needs to follow.  </a:t>
            </a:r>
          </a:p>
          <a:p>
            <a:pPr marL="0" indent="0">
              <a:buNone/>
            </a:pPr>
            <a:r>
              <a:rPr lang="en-US" sz="3000" dirty="0"/>
              <a:t>							</a:t>
            </a:r>
            <a:r>
              <a:rPr lang="en-US" sz="3000" dirty="0" err="1"/>
              <a:t>TDAN.com</a:t>
            </a:r>
            <a:endParaRPr lang="en-US" sz="3000" dirty="0"/>
          </a:p>
          <a:p>
            <a:pPr marL="0" indent="0">
              <a:buNone/>
            </a:pPr>
            <a:endParaRPr lang="en-US" sz="3000" dirty="0"/>
          </a:p>
          <a:p>
            <a:pPr marL="0" indent="0">
              <a:buNone/>
            </a:pPr>
            <a:r>
              <a:rPr lang="en-US" sz="3000" b="1" i="1" dirty="0"/>
              <a:t>Performed by the business people who know and use the data</a:t>
            </a:r>
            <a:r>
              <a:rPr lang="en-US" sz="3000" i="1" dirty="0"/>
              <a:t>.</a:t>
            </a:r>
          </a:p>
          <a:p>
            <a:endParaRPr lang="en-US" dirty="0"/>
          </a:p>
        </p:txBody>
      </p:sp>
    </p:spTree>
    <p:extLst>
      <p:ext uri="{BB962C8B-B14F-4D97-AF65-F5344CB8AC3E}">
        <p14:creationId xmlns:p14="http://schemas.microsoft.com/office/powerpoint/2010/main" val="184497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a:normAutofit/>
          </a:bodyPr>
          <a:lstStyle/>
          <a:p>
            <a:pPr algn="r"/>
            <a:r>
              <a:rPr lang="en-US" sz="4400"/>
              <a:t>Critical elements</a:t>
            </a:r>
          </a:p>
        </p:txBody>
      </p:sp>
      <p:cxnSp>
        <p:nvCxnSpPr>
          <p:cNvPr id="11" name="Straight Connector 10">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49497" y="804333"/>
            <a:ext cx="4693291" cy="5249334"/>
          </a:xfrm>
        </p:spPr>
        <p:txBody>
          <a:bodyPr anchor="ctr">
            <a:normAutofit/>
          </a:bodyPr>
          <a:lstStyle/>
          <a:p>
            <a:r>
              <a:rPr lang="en-CA" sz="2000" b="1"/>
              <a:t>Business Glossary</a:t>
            </a:r>
            <a:r>
              <a:rPr lang="en-CA" sz="2000"/>
              <a:t>: a record of the meaning of the data, so all the variations of it can be distinguished and erroneous comparisons eliminated</a:t>
            </a:r>
          </a:p>
          <a:p>
            <a:r>
              <a:rPr lang="en-CA" sz="2000" b="1"/>
              <a:t>Data Quality</a:t>
            </a:r>
            <a:r>
              <a:rPr lang="en-CA" sz="2000"/>
              <a:t>: the condition of the data and its level of trustworthiness and adherence to policies</a:t>
            </a:r>
          </a:p>
          <a:p>
            <a:r>
              <a:rPr lang="en-CA" sz="2000" b="1"/>
              <a:t>Roles &amp; Responsibilities</a:t>
            </a:r>
            <a:r>
              <a:rPr lang="en-CA" sz="2000"/>
              <a:t>: the organizational structure that determines who takes responsibility for the care and maintenance of the data</a:t>
            </a:r>
          </a:p>
          <a:p>
            <a:endParaRPr lang="en-US" sz="2000"/>
          </a:p>
        </p:txBody>
      </p:sp>
      <p:sp>
        <p:nvSpPr>
          <p:cNvPr id="4" name="Footer Placeholder 3"/>
          <p:cNvSpPr>
            <a:spLocks noGrp="1"/>
          </p:cNvSpPr>
          <p:nvPr>
            <p:ph type="ftr" sz="quarter" idx="11"/>
          </p:nvPr>
        </p:nvSpPr>
        <p:spPr>
          <a:xfrm>
            <a:off x="3632199" y="6470704"/>
            <a:ext cx="4426093" cy="274320"/>
          </a:xfrm>
        </p:spPr>
        <p:txBody>
          <a:bodyPr>
            <a:normAutofit/>
          </a:bodyPr>
          <a:lstStyle/>
          <a:p>
            <a:r>
              <a:rPr lang="en-US" dirty="0"/>
              <a:t>Canada Alliance  4 -6  November 2019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3323844" cy="1499616"/>
          </a:xfrm>
        </p:spPr>
        <p:txBody>
          <a:bodyPr vert="horz" lIns="91440" tIns="45720" rIns="91440" bIns="45720" rtlCol="0" anchor="ctr">
            <a:normAutofit/>
          </a:bodyPr>
          <a:lstStyle/>
          <a:p>
            <a:pPr defTabSz="914400"/>
            <a:r>
              <a:rPr lang="en-US" sz="3800" kern="1200" cap="all" spc="100" baseline="0">
                <a:solidFill>
                  <a:schemeClr val="tx1">
                    <a:lumMod val="90000"/>
                    <a:lumOff val="10000"/>
                  </a:schemeClr>
                </a:solidFill>
                <a:latin typeface="+mj-lt"/>
                <a:ea typeface="+mj-ea"/>
                <a:cs typeface="+mj-cs"/>
              </a:rPr>
              <a:t>Data Governance working Group (DAWG)</a:t>
            </a:r>
          </a:p>
        </p:txBody>
      </p:sp>
      <p:sp>
        <p:nvSpPr>
          <p:cNvPr id="7" name="TextBox 6"/>
          <p:cNvSpPr txBox="1"/>
          <p:nvPr/>
        </p:nvSpPr>
        <p:spPr>
          <a:xfrm>
            <a:off x="768096" y="2286000"/>
            <a:ext cx="3322211" cy="3931920"/>
          </a:xfrm>
          <a:prstGeom prst="rect">
            <a:avLst/>
          </a:prstGeom>
        </p:spPr>
        <p:txBody>
          <a:bodyPr vert="horz" lIns="45720" tIns="45720" rIns="45720" bIns="45720" rtlCol="0">
            <a:normAutofit/>
          </a:bodyPr>
          <a:lstStyle/>
          <a:p>
            <a:pPr>
              <a:lnSpc>
                <a:spcPct val="90000"/>
              </a:lnSpc>
              <a:spcAft>
                <a:spcPts val="600"/>
              </a:spcAft>
              <a:buClr>
                <a:schemeClr val="accent2"/>
              </a:buClr>
            </a:pPr>
            <a:r>
              <a:rPr lang="en-US" sz="1800" kern="1200">
                <a:solidFill>
                  <a:schemeClr val="tx1"/>
                </a:solidFill>
                <a:latin typeface="+mn-lt"/>
                <a:ea typeface="+mn-ea"/>
                <a:cs typeface="+mn-cs"/>
              </a:rPr>
              <a:t>Assess data governance models and make recommendations.</a:t>
            </a:r>
          </a:p>
          <a:p>
            <a:pPr>
              <a:lnSpc>
                <a:spcPct val="90000"/>
              </a:lnSpc>
              <a:spcAft>
                <a:spcPts val="600"/>
              </a:spcAft>
              <a:buClr>
                <a:schemeClr val="accent2"/>
              </a:buClr>
            </a:pPr>
            <a:r>
              <a:rPr lang="en-US" sz="1800" kern="1200">
                <a:solidFill>
                  <a:schemeClr val="tx1"/>
                </a:solidFill>
                <a:latin typeface="+mn-lt"/>
                <a:ea typeface="+mn-ea"/>
                <a:cs typeface="+mn-cs"/>
              </a:rPr>
              <a:t>Determine primary goals and mandate for data governance.</a:t>
            </a:r>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vert="horz" lIns="91440" tIns="45720" rIns="91440" bIns="45720" rtlCol="0" anchor="ctr">
            <a:normAutofit/>
          </a:bodyPr>
          <a:lstStyle/>
          <a:p>
            <a:r>
              <a:rPr lang="en-US" dirty="0"/>
              <a:t>Canada Alliance  4 -6  November 2019</a:t>
            </a:r>
          </a:p>
        </p:txBody>
      </p:sp>
      <p:graphicFrame>
        <p:nvGraphicFramePr>
          <p:cNvPr id="6" name="Content Placeholder 5">
            <a:extLst>
              <a:ext uri="{FF2B5EF4-FFF2-40B4-BE49-F238E27FC236}">
                <a16:creationId xmlns:a16="http://schemas.microsoft.com/office/drawing/2014/main" id="{9A32BF04-7804-624D-8D6E-D12A307BA24B}"/>
              </a:ext>
            </a:extLst>
          </p:cNvPr>
          <p:cNvGraphicFramePr>
            <a:graphicFrameLocks noGrp="1"/>
          </p:cNvGraphicFramePr>
          <p:nvPr>
            <p:ph idx="1"/>
            <p:extLst>
              <p:ext uri="{D42A27DB-BD31-4B8C-83A1-F6EECF244321}">
                <p14:modId xmlns:p14="http://schemas.microsoft.com/office/powerpoint/2010/main" val="3302133607"/>
              </p:ext>
            </p:extLst>
          </p:nvPr>
        </p:nvGraphicFramePr>
        <p:xfrm>
          <a:off x="4572000" y="1301945"/>
          <a:ext cx="4091941" cy="4254113"/>
        </p:xfrm>
        <a:graphic>
          <a:graphicData uri="http://schemas.openxmlformats.org/drawingml/2006/table">
            <a:tbl>
              <a:tblPr firstRow="1" bandRow="1">
                <a:tableStyleId>{69CF1AB2-1976-4502-BF36-3FF5EA218861}</a:tableStyleId>
              </a:tblPr>
              <a:tblGrid>
                <a:gridCol w="2061685">
                  <a:extLst>
                    <a:ext uri="{9D8B030D-6E8A-4147-A177-3AD203B41FA5}">
                      <a16:colId xmlns:a16="http://schemas.microsoft.com/office/drawing/2014/main" val="3405115870"/>
                    </a:ext>
                  </a:extLst>
                </a:gridCol>
                <a:gridCol w="2030256">
                  <a:extLst>
                    <a:ext uri="{9D8B030D-6E8A-4147-A177-3AD203B41FA5}">
                      <a16:colId xmlns:a16="http://schemas.microsoft.com/office/drawing/2014/main" val="2158355815"/>
                    </a:ext>
                  </a:extLst>
                </a:gridCol>
              </a:tblGrid>
              <a:tr h="558164">
                <a:tc>
                  <a:txBody>
                    <a:bodyPr/>
                    <a:lstStyle/>
                    <a:p>
                      <a:r>
                        <a:rPr lang="en-US" sz="1500" b="0"/>
                        <a:t>Director - HR Systems &amp; Reporting</a:t>
                      </a:r>
                    </a:p>
                  </a:txBody>
                  <a:tcPr marL="75427" marR="75427" marT="37714" marB="37714"/>
                </a:tc>
                <a:tc>
                  <a:txBody>
                    <a:bodyPr/>
                    <a:lstStyle/>
                    <a:p>
                      <a:r>
                        <a:rPr lang="en-US" sz="1500" b="0"/>
                        <a:t>Director – ERP and Reporting</a:t>
                      </a:r>
                    </a:p>
                  </a:txBody>
                  <a:tcPr marL="75427" marR="75427" marT="37714" marB="37714"/>
                </a:tc>
                <a:extLst>
                  <a:ext uri="{0D108BD9-81ED-4DB2-BD59-A6C34878D82A}">
                    <a16:rowId xmlns:a16="http://schemas.microsoft.com/office/drawing/2014/main" val="1567975442"/>
                  </a:ext>
                </a:extLst>
              </a:tr>
              <a:tr h="558164">
                <a:tc>
                  <a:txBody>
                    <a:bodyPr/>
                    <a:lstStyle/>
                    <a:p>
                      <a:r>
                        <a:rPr lang="en-US" sz="1500"/>
                        <a:t>Director - Financial Services</a:t>
                      </a:r>
                    </a:p>
                  </a:txBody>
                  <a:tcPr marL="75427" marR="75427" marT="37714" marB="37714"/>
                </a:tc>
                <a:tc>
                  <a:txBody>
                    <a:bodyPr/>
                    <a:lstStyle/>
                    <a:p>
                      <a:r>
                        <a:rPr lang="en-US" sz="1500"/>
                        <a:t>Senior Manager - Campus Solutions</a:t>
                      </a:r>
                    </a:p>
                  </a:txBody>
                  <a:tcPr marL="75427" marR="75427" marT="37714" marB="37714"/>
                </a:tc>
                <a:extLst>
                  <a:ext uri="{0D108BD9-81ED-4DB2-BD59-A6C34878D82A}">
                    <a16:rowId xmlns:a16="http://schemas.microsoft.com/office/drawing/2014/main" val="3096451602"/>
                  </a:ext>
                </a:extLst>
              </a:tr>
              <a:tr h="1010729">
                <a:tc>
                  <a:txBody>
                    <a:bodyPr/>
                    <a:lstStyle/>
                    <a:p>
                      <a:r>
                        <a:rPr lang="en-US" sz="1500"/>
                        <a:t>Executive Director - Expenses, Procurement and Contact Services</a:t>
                      </a:r>
                    </a:p>
                  </a:txBody>
                  <a:tcPr marL="75427" marR="75427" marT="37714" marB="37714"/>
                </a:tc>
                <a:tc>
                  <a:txBody>
                    <a:bodyPr/>
                    <a:lstStyle/>
                    <a:p>
                      <a:r>
                        <a:rPr lang="en-US" sz="1500"/>
                        <a:t>Director - IT App Services &amp; PMO</a:t>
                      </a:r>
                    </a:p>
                  </a:txBody>
                  <a:tcPr marL="75427" marR="75427" marT="37714" marB="37714"/>
                </a:tc>
                <a:extLst>
                  <a:ext uri="{0D108BD9-81ED-4DB2-BD59-A6C34878D82A}">
                    <a16:rowId xmlns:a16="http://schemas.microsoft.com/office/drawing/2014/main" val="2807588154"/>
                  </a:ext>
                </a:extLst>
              </a:tr>
              <a:tr h="784446">
                <a:tc>
                  <a:txBody>
                    <a:bodyPr/>
                    <a:lstStyle/>
                    <a:p>
                      <a:r>
                        <a:rPr lang="en-US" sz="1500"/>
                        <a:t>Associate Registrar -  Information Systems and Scheduling</a:t>
                      </a:r>
                    </a:p>
                  </a:txBody>
                  <a:tcPr marL="75427" marR="75427" marT="37714" marB="37714"/>
                </a:tc>
                <a:tc>
                  <a:txBody>
                    <a:bodyPr/>
                    <a:lstStyle/>
                    <a:p>
                      <a:r>
                        <a:rPr lang="en-US" sz="1500"/>
                        <a:t>Senior Manger – Business Intelligence (CHAIR)</a:t>
                      </a:r>
                    </a:p>
                  </a:txBody>
                  <a:tcPr marL="75427" marR="75427" marT="37714" marB="37714"/>
                </a:tc>
                <a:extLst>
                  <a:ext uri="{0D108BD9-81ED-4DB2-BD59-A6C34878D82A}">
                    <a16:rowId xmlns:a16="http://schemas.microsoft.com/office/drawing/2014/main" val="1454690291"/>
                  </a:ext>
                </a:extLst>
              </a:tr>
              <a:tr h="558164">
                <a:tc>
                  <a:txBody>
                    <a:bodyPr/>
                    <a:lstStyle/>
                    <a:p>
                      <a:r>
                        <a:rPr lang="en-US" sz="1500"/>
                        <a:t>Director - Student Financial Aid</a:t>
                      </a:r>
                    </a:p>
                  </a:txBody>
                  <a:tcPr marL="75427" marR="75427" marT="37714" marB="37714"/>
                </a:tc>
                <a:tc>
                  <a:txBody>
                    <a:bodyPr/>
                    <a:lstStyle/>
                    <a:p>
                      <a:r>
                        <a:rPr lang="en-US" sz="1500"/>
                        <a:t>Senior Manager – HCM and Finance</a:t>
                      </a:r>
                    </a:p>
                  </a:txBody>
                  <a:tcPr marL="75427" marR="75427" marT="37714" marB="37714"/>
                </a:tc>
                <a:extLst>
                  <a:ext uri="{0D108BD9-81ED-4DB2-BD59-A6C34878D82A}">
                    <a16:rowId xmlns:a16="http://schemas.microsoft.com/office/drawing/2014/main" val="3553113008"/>
                  </a:ext>
                </a:extLst>
              </a:tr>
              <a:tr h="784446">
                <a:tc>
                  <a:txBody>
                    <a:bodyPr/>
                    <a:lstStyle/>
                    <a:p>
                      <a:r>
                        <a:rPr lang="en-US" sz="1500"/>
                        <a:t>Associate VP - Planning &amp; Analysis and Registrar</a:t>
                      </a:r>
                    </a:p>
                  </a:txBody>
                  <a:tcPr marL="75427" marR="75427" marT="37714" marB="37714"/>
                </a:tc>
                <a:tc>
                  <a:txBody>
                    <a:bodyPr/>
                    <a:lstStyle/>
                    <a:p>
                      <a:endParaRPr lang="en-US" sz="1500"/>
                    </a:p>
                  </a:txBody>
                  <a:tcPr marL="75427" marR="75427" marT="37714" marB="37714"/>
                </a:tc>
                <a:extLst>
                  <a:ext uri="{0D108BD9-81ED-4DB2-BD59-A6C34878D82A}">
                    <a16:rowId xmlns:a16="http://schemas.microsoft.com/office/drawing/2014/main" val="3649811138"/>
                  </a:ext>
                </a:extLst>
              </a:tr>
            </a:tbl>
          </a:graphicData>
        </a:graphic>
      </p:graphicFrame>
    </p:spTree>
    <p:extLst>
      <p:ext uri="{BB962C8B-B14F-4D97-AF65-F5344CB8AC3E}">
        <p14:creationId xmlns:p14="http://schemas.microsoft.com/office/powerpoint/2010/main" val="2776340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2350185" cy="1499616"/>
          </a:xfrm>
        </p:spPr>
        <p:txBody>
          <a:bodyPr vert="horz" lIns="91440" tIns="45720" rIns="91440" bIns="45720" rtlCol="0" anchor="ctr">
            <a:normAutofit/>
          </a:bodyPr>
          <a:lstStyle/>
          <a:p>
            <a:pPr defTabSz="914400"/>
            <a:r>
              <a:rPr lang="en-US" sz="3200" kern="1200" cap="all" spc="100" baseline="0" dirty="0">
                <a:solidFill>
                  <a:schemeClr val="tx1">
                    <a:lumMod val="90000"/>
                    <a:lumOff val="10000"/>
                  </a:schemeClr>
                </a:solidFill>
                <a:latin typeface="+mj-lt"/>
                <a:ea typeface="+mj-ea"/>
                <a:cs typeface="+mj-cs"/>
              </a:rPr>
              <a:t>Data Stewards / Glossary PROJECT TEAM</a:t>
            </a:r>
          </a:p>
        </p:txBody>
      </p:sp>
      <p:sp>
        <p:nvSpPr>
          <p:cNvPr id="7" name="TextBox 6"/>
          <p:cNvSpPr txBox="1"/>
          <p:nvPr/>
        </p:nvSpPr>
        <p:spPr>
          <a:xfrm>
            <a:off x="768096" y="2286000"/>
            <a:ext cx="2350185" cy="3931920"/>
          </a:xfrm>
          <a:prstGeom prst="rect">
            <a:avLst/>
          </a:prstGeom>
        </p:spPr>
        <p:txBody>
          <a:bodyPr vert="horz" lIns="45720" tIns="45720" rIns="45720" bIns="45720" rtlCol="0">
            <a:normAutofit/>
          </a:bodyPr>
          <a:lstStyle/>
          <a:p>
            <a:pPr>
              <a:lnSpc>
                <a:spcPct val="90000"/>
              </a:lnSpc>
              <a:spcAft>
                <a:spcPts val="600"/>
              </a:spcAft>
              <a:buClr>
                <a:schemeClr val="accent2"/>
              </a:buClr>
            </a:pPr>
            <a:r>
              <a:rPr lang="en-US" sz="1400" kern="1200" dirty="0">
                <a:solidFill>
                  <a:schemeClr val="tx1"/>
                </a:solidFill>
                <a:latin typeface="+mn-lt"/>
                <a:ea typeface="+mn-ea"/>
                <a:cs typeface="+mn-cs"/>
              </a:rPr>
              <a:t>Identify and document the university’s data assets </a:t>
            </a:r>
          </a:p>
          <a:p>
            <a:pPr>
              <a:lnSpc>
                <a:spcPct val="90000"/>
              </a:lnSpc>
              <a:spcAft>
                <a:spcPts val="600"/>
              </a:spcAft>
              <a:buClr>
                <a:schemeClr val="accent2"/>
              </a:buClr>
            </a:pPr>
            <a:r>
              <a:rPr lang="en-US" sz="1400" kern="1200" dirty="0">
                <a:solidFill>
                  <a:schemeClr val="tx1"/>
                </a:solidFill>
                <a:latin typeface="+mn-lt"/>
                <a:ea typeface="+mn-ea"/>
                <a:cs typeface="+mn-cs"/>
              </a:rPr>
              <a:t>Provide input to data governance structure.</a:t>
            </a:r>
          </a:p>
          <a:p>
            <a:pPr>
              <a:lnSpc>
                <a:spcPct val="90000"/>
              </a:lnSpc>
              <a:spcAft>
                <a:spcPts val="600"/>
              </a:spcAft>
              <a:buClr>
                <a:schemeClr val="accent2"/>
              </a:buClr>
            </a:pPr>
            <a:r>
              <a:rPr lang="en-US" sz="1400" kern="1200" dirty="0">
                <a:solidFill>
                  <a:schemeClr val="tx1"/>
                </a:solidFill>
                <a:latin typeface="+mn-lt"/>
                <a:ea typeface="+mn-ea"/>
                <a:cs typeface="+mn-cs"/>
              </a:rPr>
              <a:t>Provide mentorship and education regarding data governance developments.</a:t>
            </a:r>
          </a:p>
          <a:p>
            <a:pPr>
              <a:lnSpc>
                <a:spcPct val="90000"/>
              </a:lnSpc>
              <a:spcAft>
                <a:spcPts val="600"/>
              </a:spcAft>
              <a:buClr>
                <a:schemeClr val="accent2"/>
              </a:buClr>
            </a:pPr>
            <a:r>
              <a:rPr lang="en-US" sz="1400" kern="1200" dirty="0">
                <a:solidFill>
                  <a:schemeClr val="tx1"/>
                </a:solidFill>
                <a:latin typeface="+mn-lt"/>
                <a:ea typeface="+mn-ea"/>
                <a:cs typeface="+mn-cs"/>
              </a:rPr>
              <a:t>Develop mechanism for staff and faculty to contribute to issues and ideas.</a:t>
            </a:r>
          </a:p>
        </p:txBody>
      </p:sp>
      <p:sp>
        <p:nvSpPr>
          <p:cNvPr id="5" name="Footer Placeholder 2">
            <a:extLst>
              <a:ext uri="{FF2B5EF4-FFF2-40B4-BE49-F238E27FC236}">
                <a16:creationId xmlns:a16="http://schemas.microsoft.com/office/drawing/2014/main" id="{13A90641-D635-4A26-8264-E0695A0E2A6D}"/>
              </a:ext>
            </a:extLst>
          </p:cNvPr>
          <p:cNvSpPr>
            <a:spLocks noGrp="1"/>
          </p:cNvSpPr>
          <p:nvPr>
            <p:ph type="ftr" sz="quarter" idx="11"/>
          </p:nvPr>
        </p:nvSpPr>
        <p:spPr>
          <a:xfrm>
            <a:off x="3632200" y="6470704"/>
            <a:ext cx="4426094" cy="274320"/>
          </a:xfrm>
        </p:spPr>
        <p:txBody>
          <a:bodyPr vert="horz" lIns="91440" tIns="45720" rIns="91440" bIns="45720" rtlCol="0" anchor="ctr">
            <a:normAutofit/>
          </a:bodyPr>
          <a:lstStyle/>
          <a:p>
            <a:r>
              <a:rPr lang="en-US" dirty="0"/>
              <a:t>Canada Alliance  4 -6  November 2019</a:t>
            </a:r>
          </a:p>
        </p:txBody>
      </p:sp>
      <p:graphicFrame>
        <p:nvGraphicFramePr>
          <p:cNvPr id="6" name="Content Placeholder 5">
            <a:extLst>
              <a:ext uri="{FF2B5EF4-FFF2-40B4-BE49-F238E27FC236}">
                <a16:creationId xmlns:a16="http://schemas.microsoft.com/office/drawing/2014/main" id="{9A32BF04-7804-624D-8D6E-D12A307BA24B}"/>
              </a:ext>
            </a:extLst>
          </p:cNvPr>
          <p:cNvGraphicFramePr>
            <a:graphicFrameLocks noGrp="1"/>
          </p:cNvGraphicFramePr>
          <p:nvPr>
            <p:ph idx="1"/>
            <p:extLst>
              <p:ext uri="{D42A27DB-BD31-4B8C-83A1-F6EECF244321}">
                <p14:modId xmlns:p14="http://schemas.microsoft.com/office/powerpoint/2010/main" val="788324040"/>
              </p:ext>
            </p:extLst>
          </p:nvPr>
        </p:nvGraphicFramePr>
        <p:xfrm>
          <a:off x="3481756" y="688264"/>
          <a:ext cx="5182184" cy="5481477"/>
        </p:xfrm>
        <a:graphic>
          <a:graphicData uri="http://schemas.openxmlformats.org/drawingml/2006/table">
            <a:tbl>
              <a:tblPr firstRow="1" bandRow="1">
                <a:tableStyleId>{69CF1AB2-1976-4502-BF36-3FF5EA218861}</a:tableStyleId>
              </a:tblPr>
              <a:tblGrid>
                <a:gridCol w="2626338">
                  <a:extLst>
                    <a:ext uri="{9D8B030D-6E8A-4147-A177-3AD203B41FA5}">
                      <a16:colId xmlns:a16="http://schemas.microsoft.com/office/drawing/2014/main" val="3405115870"/>
                    </a:ext>
                  </a:extLst>
                </a:gridCol>
                <a:gridCol w="2555846">
                  <a:extLst>
                    <a:ext uri="{9D8B030D-6E8A-4147-A177-3AD203B41FA5}">
                      <a16:colId xmlns:a16="http://schemas.microsoft.com/office/drawing/2014/main" val="2158355815"/>
                    </a:ext>
                  </a:extLst>
                </a:gridCol>
              </a:tblGrid>
              <a:tr h="536547">
                <a:tc>
                  <a:txBody>
                    <a:bodyPr/>
                    <a:lstStyle/>
                    <a:p>
                      <a:r>
                        <a:rPr lang="en-US" sz="1400" b="0">
                          <a:solidFill>
                            <a:schemeClr val="bg1">
                              <a:lumMod val="50000"/>
                            </a:schemeClr>
                          </a:solidFill>
                        </a:rPr>
                        <a:t>Manager, HR Systems</a:t>
                      </a:r>
                    </a:p>
                  </a:txBody>
                  <a:tcPr marL="72506" marR="72506" marT="36253" marB="36253"/>
                </a:tc>
                <a:tc>
                  <a:txBody>
                    <a:bodyPr/>
                    <a:lstStyle/>
                    <a:p>
                      <a:r>
                        <a:rPr lang="en-US" sz="1400" b="0"/>
                        <a:t>Functional Analyst, Student Financial Aid</a:t>
                      </a:r>
                    </a:p>
                  </a:txBody>
                  <a:tcPr marL="72506" marR="72506" marT="36253" marB="36253"/>
                </a:tc>
                <a:extLst>
                  <a:ext uri="{0D108BD9-81ED-4DB2-BD59-A6C34878D82A}">
                    <a16:rowId xmlns:a16="http://schemas.microsoft.com/office/drawing/2014/main" val="1567975442"/>
                  </a:ext>
                </a:extLst>
              </a:tr>
              <a:tr h="536547">
                <a:tc>
                  <a:txBody>
                    <a:bodyPr/>
                    <a:lstStyle/>
                    <a:p>
                      <a:r>
                        <a:rPr lang="en-US" sz="1400"/>
                        <a:t>Functional Analyst, Human Resources</a:t>
                      </a:r>
                    </a:p>
                  </a:txBody>
                  <a:tcPr marL="72506" marR="72506" marT="36253" marB="36253"/>
                </a:tc>
                <a:tc>
                  <a:txBody>
                    <a:bodyPr/>
                    <a:lstStyle/>
                    <a:p>
                      <a:r>
                        <a:rPr lang="en-US" sz="1400"/>
                        <a:t>BI Analysts, CIO Office</a:t>
                      </a:r>
                    </a:p>
                  </a:txBody>
                  <a:tcPr marL="72506" marR="72506" marT="36253" marB="36253"/>
                </a:tc>
                <a:extLst>
                  <a:ext uri="{0D108BD9-81ED-4DB2-BD59-A6C34878D82A}">
                    <a16:rowId xmlns:a16="http://schemas.microsoft.com/office/drawing/2014/main" val="3096451602"/>
                  </a:ext>
                </a:extLst>
              </a:tr>
              <a:tr h="536547">
                <a:tc>
                  <a:txBody>
                    <a:bodyPr/>
                    <a:lstStyle/>
                    <a:p>
                      <a:r>
                        <a:rPr lang="en-US" sz="1400">
                          <a:solidFill>
                            <a:schemeClr val="bg1">
                              <a:lumMod val="50000"/>
                            </a:schemeClr>
                          </a:solidFill>
                        </a:rPr>
                        <a:t>Manager, Finance Admin Services</a:t>
                      </a:r>
                    </a:p>
                  </a:txBody>
                  <a:tcPr marL="72506" marR="72506" marT="36253" marB="36253"/>
                </a:tc>
                <a:tc>
                  <a:txBody>
                    <a:bodyPr/>
                    <a:lstStyle/>
                    <a:p>
                      <a:r>
                        <a:rPr lang="en-US" sz="1400">
                          <a:solidFill>
                            <a:schemeClr val="bg1">
                              <a:lumMod val="50000"/>
                            </a:schemeClr>
                          </a:solidFill>
                        </a:rPr>
                        <a:t>Team Lead, School of Cont. Education</a:t>
                      </a:r>
                    </a:p>
                  </a:txBody>
                  <a:tcPr marL="72506" marR="72506" marT="36253" marB="36253"/>
                </a:tc>
                <a:extLst>
                  <a:ext uri="{0D108BD9-81ED-4DB2-BD59-A6C34878D82A}">
                    <a16:rowId xmlns:a16="http://schemas.microsoft.com/office/drawing/2014/main" val="2807588154"/>
                  </a:ext>
                </a:extLst>
              </a:tr>
              <a:tr h="536547">
                <a:tc>
                  <a:txBody>
                    <a:bodyPr/>
                    <a:lstStyle/>
                    <a:p>
                      <a:r>
                        <a:rPr lang="en-US" sz="1400">
                          <a:solidFill>
                            <a:schemeClr val="bg1">
                              <a:lumMod val="50000"/>
                            </a:schemeClr>
                          </a:solidFill>
                        </a:rPr>
                        <a:t>Functional Analyst, Finance Services</a:t>
                      </a:r>
                    </a:p>
                  </a:txBody>
                  <a:tcPr marL="72506" marR="72506" marT="36253" marB="36253"/>
                </a:tc>
                <a:tc>
                  <a:txBody>
                    <a:bodyPr/>
                    <a:lstStyle/>
                    <a:p>
                      <a:r>
                        <a:rPr lang="en-US" sz="1400" strike="sngStrike">
                          <a:solidFill>
                            <a:schemeClr val="bg1">
                              <a:lumMod val="50000"/>
                            </a:schemeClr>
                          </a:solidFill>
                        </a:rPr>
                        <a:t>IT Service Transition Analyst</a:t>
                      </a:r>
                    </a:p>
                  </a:txBody>
                  <a:tcPr marL="72506" marR="72506" marT="36253" marB="36253"/>
                </a:tc>
                <a:extLst>
                  <a:ext uri="{0D108BD9-81ED-4DB2-BD59-A6C34878D82A}">
                    <a16:rowId xmlns:a16="http://schemas.microsoft.com/office/drawing/2014/main" val="1454690291"/>
                  </a:ext>
                </a:extLst>
              </a:tr>
              <a:tr h="754065">
                <a:tc>
                  <a:txBody>
                    <a:bodyPr/>
                    <a:lstStyle/>
                    <a:p>
                      <a:r>
                        <a:rPr lang="en-US" sz="1400">
                          <a:solidFill>
                            <a:schemeClr val="bg1">
                              <a:lumMod val="50000"/>
                            </a:schemeClr>
                          </a:solidFill>
                        </a:rPr>
                        <a:t>Functional Analyst, Expenses Procurement and Contract Services</a:t>
                      </a:r>
                    </a:p>
                  </a:txBody>
                  <a:tcPr marL="72506" marR="72506" marT="36253" marB="36253"/>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a:t>Change Mgmt. and Data Governance Coordinator – Registrar’s Office</a:t>
                      </a:r>
                    </a:p>
                  </a:txBody>
                  <a:tcPr marL="72506" marR="72506" marT="36253" marB="36253"/>
                </a:tc>
                <a:extLst>
                  <a:ext uri="{0D108BD9-81ED-4DB2-BD59-A6C34878D82A}">
                    <a16:rowId xmlns:a16="http://schemas.microsoft.com/office/drawing/2014/main" val="3553113008"/>
                  </a:ext>
                </a:extLst>
              </a:tr>
              <a:tr h="536547">
                <a:tc>
                  <a:txBody>
                    <a:bodyPr/>
                    <a:lstStyle/>
                    <a:p>
                      <a:r>
                        <a:rPr lang="en-US" sz="1400" strike="sngStrike">
                          <a:solidFill>
                            <a:schemeClr val="bg1">
                              <a:lumMod val="50000"/>
                            </a:schemeClr>
                          </a:solidFill>
                        </a:rPr>
                        <a:t>Functional Analyst, Faculty Relations</a:t>
                      </a:r>
                    </a:p>
                  </a:txBody>
                  <a:tcPr marL="72506" marR="72506" marT="36253" marB="36253"/>
                </a:tc>
                <a:tc>
                  <a:txBody>
                    <a:bodyPr/>
                    <a:lstStyle/>
                    <a:p>
                      <a:r>
                        <a:rPr lang="en-US" sz="1400">
                          <a:solidFill>
                            <a:schemeClr val="bg1">
                              <a:lumMod val="50000"/>
                            </a:schemeClr>
                          </a:solidFill>
                        </a:rPr>
                        <a:t>Business Analyst, Human Resources/Finance</a:t>
                      </a:r>
                    </a:p>
                  </a:txBody>
                  <a:tcPr marL="72506" marR="72506" marT="36253" marB="36253"/>
                </a:tc>
                <a:extLst>
                  <a:ext uri="{0D108BD9-81ED-4DB2-BD59-A6C34878D82A}">
                    <a16:rowId xmlns:a16="http://schemas.microsoft.com/office/drawing/2014/main" val="3649811138"/>
                  </a:ext>
                </a:extLst>
              </a:tr>
              <a:tr h="536547">
                <a:tc>
                  <a:txBody>
                    <a:bodyPr/>
                    <a:lstStyle/>
                    <a:p>
                      <a:r>
                        <a:rPr lang="en-US" sz="1400"/>
                        <a:t>Admissions Consultant – Registrar’s Office</a:t>
                      </a:r>
                    </a:p>
                  </a:txBody>
                  <a:tcPr marL="72506" marR="72506" marT="36253" marB="36253"/>
                </a:tc>
                <a:tc>
                  <a:txBody>
                    <a:bodyPr/>
                    <a:lstStyle/>
                    <a:p>
                      <a:r>
                        <a:rPr lang="en-US" sz="1400">
                          <a:solidFill>
                            <a:schemeClr val="bg1">
                              <a:lumMod val="50000"/>
                            </a:schemeClr>
                          </a:solidFill>
                        </a:rPr>
                        <a:t>Business Analyst, Campus Solutions</a:t>
                      </a:r>
                    </a:p>
                  </a:txBody>
                  <a:tcPr marL="72506" marR="72506" marT="36253" marB="36253"/>
                </a:tc>
                <a:extLst>
                  <a:ext uri="{0D108BD9-81ED-4DB2-BD59-A6C34878D82A}">
                    <a16:rowId xmlns:a16="http://schemas.microsoft.com/office/drawing/2014/main" val="2596707309"/>
                  </a:ext>
                </a:extLst>
              </a:tr>
              <a:tr h="754065">
                <a:tc>
                  <a:txBody>
                    <a:bodyPr/>
                    <a:lstStyle/>
                    <a:p>
                      <a:r>
                        <a:rPr lang="en-US" sz="1400"/>
                        <a:t>Reporting Specialists – Institutional Analysis and Planning</a:t>
                      </a:r>
                    </a:p>
                  </a:txBody>
                  <a:tcPr marL="72506" marR="72506" marT="36253" marB="36253"/>
                </a:tc>
                <a:tc>
                  <a:txBody>
                    <a:bodyPr/>
                    <a:lstStyle/>
                    <a:p>
                      <a:r>
                        <a:rPr lang="en-US" sz="1400"/>
                        <a:t>Manager of Marketing, Office of Communications and Marketing</a:t>
                      </a:r>
                    </a:p>
                  </a:txBody>
                  <a:tcPr marL="72506" marR="72506" marT="36253" marB="36253"/>
                </a:tc>
                <a:extLst>
                  <a:ext uri="{0D108BD9-81ED-4DB2-BD59-A6C34878D82A}">
                    <a16:rowId xmlns:a16="http://schemas.microsoft.com/office/drawing/2014/main" val="2344621403"/>
                  </a:ext>
                </a:extLst>
              </a:tr>
              <a:tr h="754065">
                <a:tc>
                  <a:txBody>
                    <a:bodyPr/>
                    <a:lstStyle/>
                    <a:p>
                      <a:r>
                        <a:rPr lang="en-US" sz="1400"/>
                        <a:t>Research Analyst – Institutional Analysis and Planning</a:t>
                      </a:r>
                    </a:p>
                  </a:txBody>
                  <a:tcPr marL="72506" marR="72506" marT="36253" marB="36253"/>
                </a:tc>
                <a:tc>
                  <a:txBody>
                    <a:bodyPr/>
                    <a:lstStyle/>
                    <a:p>
                      <a:r>
                        <a:rPr lang="en-US" sz="1400"/>
                        <a:t>DAWG</a:t>
                      </a:r>
                      <a:r>
                        <a:rPr lang="en-US" sz="1400" baseline="0"/>
                        <a:t> Chair</a:t>
                      </a:r>
                      <a:endParaRPr lang="en-US" sz="1400"/>
                    </a:p>
                  </a:txBody>
                  <a:tcPr marL="72506" marR="72506" marT="36253" marB="36253"/>
                </a:tc>
                <a:extLst>
                  <a:ext uri="{0D108BD9-81ED-4DB2-BD59-A6C34878D82A}">
                    <a16:rowId xmlns:a16="http://schemas.microsoft.com/office/drawing/2014/main" val="3462284544"/>
                  </a:ext>
                </a:extLst>
              </a:tr>
            </a:tbl>
          </a:graphicData>
        </a:graphic>
      </p:graphicFrame>
    </p:spTree>
    <p:extLst>
      <p:ext uri="{BB962C8B-B14F-4D97-AF65-F5344CB8AC3E}">
        <p14:creationId xmlns:p14="http://schemas.microsoft.com/office/powerpoint/2010/main" val="46978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Canada Alliance  4 -6  November 2019</a:t>
            </a:r>
          </a:p>
        </p:txBody>
      </p:sp>
      <p:pic>
        <p:nvPicPr>
          <p:cNvPr id="5" name="Content Placeholder 4">
            <a:extLst>
              <a:ext uri="{FF2B5EF4-FFF2-40B4-BE49-F238E27FC236}">
                <a16:creationId xmlns:a16="http://schemas.microsoft.com/office/drawing/2014/main" id="{EA90410A-7696-794B-B3CC-E94EFE90484F}"/>
              </a:ext>
            </a:extLst>
          </p:cNvPr>
          <p:cNvPicPr>
            <a:picLocks noChangeAspect="1"/>
          </p:cNvPicPr>
          <p:nvPr/>
        </p:nvPicPr>
        <p:blipFill>
          <a:blip r:embed="rId3"/>
          <a:stretch>
            <a:fillRect/>
          </a:stretch>
        </p:blipFill>
        <p:spPr>
          <a:xfrm>
            <a:off x="2447177" y="1402455"/>
            <a:ext cx="6195015" cy="4917284"/>
          </a:xfrm>
          <a:prstGeom prst="rect">
            <a:avLst/>
          </a:prstGeom>
        </p:spPr>
      </p:pic>
      <p:sp>
        <p:nvSpPr>
          <p:cNvPr id="8" name="TextBox 7">
            <a:extLst>
              <a:ext uri="{FF2B5EF4-FFF2-40B4-BE49-F238E27FC236}">
                <a16:creationId xmlns:a16="http://schemas.microsoft.com/office/drawing/2014/main" id="{E897E45A-C172-7F4A-BF33-6C9085C6AEA2}"/>
              </a:ext>
            </a:extLst>
          </p:cNvPr>
          <p:cNvSpPr txBox="1"/>
          <p:nvPr/>
        </p:nvSpPr>
        <p:spPr>
          <a:xfrm>
            <a:off x="609600" y="433709"/>
            <a:ext cx="2983723" cy="2246769"/>
          </a:xfrm>
          <a:prstGeom prst="rect">
            <a:avLst/>
          </a:prstGeom>
          <a:noFill/>
        </p:spPr>
        <p:txBody>
          <a:bodyPr wrap="square" rtlCol="0">
            <a:spAutoFit/>
          </a:bodyPr>
          <a:lstStyle/>
          <a:p>
            <a:r>
              <a:rPr lang="en-US" sz="2800" dirty="0"/>
              <a:t>Consultation</a:t>
            </a:r>
          </a:p>
          <a:p>
            <a:r>
              <a:rPr lang="en-US" sz="2800" dirty="0"/>
              <a:t>Recommendation</a:t>
            </a:r>
          </a:p>
          <a:p>
            <a:r>
              <a:rPr lang="en-US" sz="2800" dirty="0"/>
              <a:t>Escalation</a:t>
            </a:r>
          </a:p>
          <a:p>
            <a:r>
              <a:rPr lang="en-US" sz="2800" dirty="0"/>
              <a:t>Stewardship</a:t>
            </a:r>
          </a:p>
          <a:p>
            <a:r>
              <a:rPr lang="en-US" sz="2800" dirty="0"/>
              <a:t>Sponsorship</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4">
      <a:dk1>
        <a:sysClr val="windowText" lastClr="000000"/>
      </a:dk1>
      <a:lt1>
        <a:sysClr val="window" lastClr="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BB01732DF0684381773BAE06732F60" ma:contentTypeVersion="10" ma:contentTypeDescription="Create a new document." ma:contentTypeScope="" ma:versionID="04969cf16901be702e47e0501378dc9e">
  <xsd:schema xmlns:xsd="http://www.w3.org/2001/XMLSchema" xmlns:xs="http://www.w3.org/2001/XMLSchema" xmlns:p="http://schemas.microsoft.com/office/2006/metadata/properties" xmlns:ns2="6be459cd-510b-4831-b44f-4f3dfe8e947b" xmlns:ns3="94221530-4816-44f6-9093-d0c12e2a104e" targetNamespace="http://schemas.microsoft.com/office/2006/metadata/properties" ma:root="true" ma:fieldsID="83e32458587330a3fa513e441b8dee97" ns2:_="" ns3:_="">
    <xsd:import namespace="6be459cd-510b-4831-b44f-4f3dfe8e947b"/>
    <xsd:import namespace="94221530-4816-44f6-9093-d0c12e2a10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e459cd-510b-4831-b44f-4f3dfe8e947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221530-4816-44f6-9093-d0c12e2a10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80D336-9E54-45B0-BD8D-40F05DF887A0}">
  <ds:schemaRefs>
    <ds:schemaRef ds:uri="http://schemas.microsoft.com/office/2006/documentManagement/types"/>
    <ds:schemaRef ds:uri="http://purl.org/dc/elements/1.1/"/>
    <ds:schemaRef ds:uri="94221530-4816-44f6-9093-d0c12e2a104e"/>
    <ds:schemaRef ds:uri="http://schemas.microsoft.com/office/infopath/2007/PartnerControls"/>
    <ds:schemaRef ds:uri="6be459cd-510b-4831-b44f-4f3dfe8e947b"/>
    <ds:schemaRef ds:uri="http://schemas.openxmlformats.org/package/2006/metadata/core-properties"/>
    <ds:schemaRef ds:uri="http://purl.org/dc/dcmitype/"/>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17500F66-E882-46D5-BACA-7BE75CA4C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e459cd-510b-4831-b44f-4f3dfe8e947b"/>
    <ds:schemaRef ds:uri="94221530-4816-44f6-9093-d0c12e2a1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53BCED-04CE-4F40-BEEB-0CD9FCCAF1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TotalTime>
  <Words>1415</Words>
  <Application>Microsoft Macintosh PowerPoint</Application>
  <PresentationFormat>On-screen Show (4:3)</PresentationFormat>
  <Paragraphs>272</Paragraphs>
  <Slides>34</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Tw Cen MT</vt:lpstr>
      <vt:lpstr>Tw Cen MT Condensed</vt:lpstr>
      <vt:lpstr>Wingdings 3</vt:lpstr>
      <vt:lpstr>Integral</vt:lpstr>
      <vt:lpstr>Data governance in Action </vt:lpstr>
      <vt:lpstr>presenter</vt:lpstr>
      <vt:lpstr>Overview</vt:lpstr>
      <vt:lpstr>Governance MODEL</vt:lpstr>
      <vt:lpstr>Our definition</vt:lpstr>
      <vt:lpstr>Critical elements</vt:lpstr>
      <vt:lpstr>Data Governance working Group (DAWG)</vt:lpstr>
      <vt:lpstr>Data Stewards / Glossary PROJECT TEAM</vt:lpstr>
      <vt:lpstr>PowerPoint Presentation</vt:lpstr>
      <vt:lpstr>PowerPoint Presentation</vt:lpstr>
      <vt:lpstr>Governance initiative</vt:lpstr>
      <vt:lpstr>Workflows</vt:lpstr>
      <vt:lpstr>Workflows Admissions, Transfer Unit, recruitment, Student Financial Aid</vt:lpstr>
      <vt:lpstr>Workflow Records &amp; Enrolment – Scheduling, Records, Course Catalog</vt:lpstr>
      <vt:lpstr>Workflow Human Resources</vt:lpstr>
      <vt:lpstr>Functional Definitions</vt:lpstr>
      <vt:lpstr>PowerPoint Presentation</vt:lpstr>
      <vt:lpstr>Technical definitions</vt:lpstr>
      <vt:lpstr>Technical Definitions - PeopleSoft</vt:lpstr>
      <vt:lpstr>Technical Definitions – Business intelligence</vt:lpstr>
      <vt:lpstr>X-functional and governance </vt:lpstr>
      <vt:lpstr>PowerPoint Presentation</vt:lpstr>
      <vt:lpstr>PowerPoint Presentation</vt:lpstr>
      <vt:lpstr>go live</vt:lpstr>
      <vt:lpstr>PowerPoint Presentation</vt:lpstr>
      <vt:lpstr>Glossary Search Box </vt:lpstr>
      <vt:lpstr>Results</vt:lpstr>
      <vt:lpstr>  Was the Implementation successful?   </vt:lpstr>
      <vt:lpstr>What Benefits have been realized?</vt:lpstr>
      <vt:lpstr>What are some of the challenges?</vt:lpstr>
      <vt:lpstr>How is it being received?</vt:lpstr>
      <vt:lpstr>Concluding thoughts</vt:lpstr>
      <vt:lpstr>THANK YOU!</vt:lpstr>
      <vt:lpstr>Appendix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governance in Action </dc:title>
  <dc:creator>Lee Dreger</dc:creator>
  <cp:lastModifiedBy>Lee Dreger</cp:lastModifiedBy>
  <cp:revision>1</cp:revision>
  <dcterms:created xsi:type="dcterms:W3CDTF">2019-11-05T19:38:58Z</dcterms:created>
  <dcterms:modified xsi:type="dcterms:W3CDTF">2019-11-05T20:59:12Z</dcterms:modified>
</cp:coreProperties>
</file>