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4"/>
  </p:sldMasterIdLst>
  <p:notesMasterIdLst>
    <p:notesMasterId r:id="rId53"/>
  </p:notesMasterIdLst>
  <p:handoutMasterIdLst>
    <p:handoutMasterId r:id="rId54"/>
  </p:handoutMasterIdLst>
  <p:sldIdLst>
    <p:sldId id="259" r:id="rId5"/>
    <p:sldId id="260" r:id="rId6"/>
    <p:sldId id="393" r:id="rId7"/>
    <p:sldId id="394" r:id="rId8"/>
    <p:sldId id="268" r:id="rId9"/>
    <p:sldId id="422" r:id="rId10"/>
    <p:sldId id="405" r:id="rId11"/>
    <p:sldId id="400" r:id="rId12"/>
    <p:sldId id="421" r:id="rId13"/>
    <p:sldId id="419" r:id="rId14"/>
    <p:sldId id="335" r:id="rId15"/>
    <p:sldId id="403" r:id="rId16"/>
    <p:sldId id="423" r:id="rId17"/>
    <p:sldId id="270" r:id="rId18"/>
    <p:sldId id="299" r:id="rId19"/>
    <p:sldId id="349" r:id="rId20"/>
    <p:sldId id="363" r:id="rId21"/>
    <p:sldId id="362" r:id="rId22"/>
    <p:sldId id="350" r:id="rId23"/>
    <p:sldId id="365" r:id="rId24"/>
    <p:sldId id="367" r:id="rId25"/>
    <p:sldId id="368" r:id="rId26"/>
    <p:sldId id="369" r:id="rId27"/>
    <p:sldId id="370" r:id="rId28"/>
    <p:sldId id="372" r:id="rId29"/>
    <p:sldId id="371" r:id="rId30"/>
    <p:sldId id="399" r:id="rId31"/>
    <p:sldId id="352" r:id="rId32"/>
    <p:sldId id="353" r:id="rId33"/>
    <p:sldId id="373" r:id="rId34"/>
    <p:sldId id="408" r:id="rId35"/>
    <p:sldId id="383" r:id="rId36"/>
    <p:sldId id="384" r:id="rId37"/>
    <p:sldId id="386" r:id="rId38"/>
    <p:sldId id="388" r:id="rId39"/>
    <p:sldId id="413" r:id="rId40"/>
    <p:sldId id="414" r:id="rId41"/>
    <p:sldId id="389" r:id="rId42"/>
    <p:sldId id="420" r:id="rId43"/>
    <p:sldId id="309" r:id="rId44"/>
    <p:sldId id="379" r:id="rId45"/>
    <p:sldId id="323" r:id="rId46"/>
    <p:sldId id="392" r:id="rId47"/>
    <p:sldId id="417" r:id="rId48"/>
    <p:sldId id="424" r:id="rId49"/>
    <p:sldId id="374" r:id="rId50"/>
    <p:sldId id="283" r:id="rId51"/>
    <p:sldId id="286" r:id="rId52"/>
  </p:sldIdLst>
  <p:sldSz cx="9144000" cy="6858000" type="screen4x3"/>
  <p:notesSz cx="6858000" cy="2895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B40404"/>
    <a:srgbClr val="BFDC98"/>
    <a:srgbClr val="CCECFF"/>
    <a:srgbClr val="BACB6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58F00-A127-5ADC-5C4D-546391D8DD4A}" v="172" dt="2019-10-30T20:18:52.629"/>
    <p1510:client id="{10F0EB70-AB6B-DCEF-BFAF-2DC4720EB8E6}" v="68" dt="2019-10-29T22:40:02.485"/>
    <p1510:client id="{13E1C49C-4710-329F-7ACA-280D191B6DA3}" v="2" dt="2019-10-27T03:32:10.417"/>
    <p1510:client id="{35B17B6D-B50F-3D00-D854-13B240A7D424}" v="197" dt="2019-11-01T15:46:59.802"/>
    <p1510:client id="{37BCF5E4-E1B4-3EC5-0D8A-D22A071DDFDF}" v="7" dt="2019-10-30T20:39:59.529"/>
    <p1510:client id="{45CDACD6-BB33-98EE-1E81-61F30FED8243}" v="43" dt="2019-10-27T03:18:08.795"/>
    <p1510:client id="{48E639A3-1A2B-31D1-DD6B-93B8171EC724}" v="426" dt="2019-10-30T17:59:54.996"/>
    <p1510:client id="{4E1EA0EA-E9E1-8425-C79C-F9548FBD2EC6}" v="372" dt="2019-10-25T22:21:54.533"/>
    <p1510:client id="{4EB79DC0-42B7-AAB6-89DB-D2098916A4D8}" v="606" dt="2019-10-25T23:44:26.756"/>
    <p1510:client id="{5734EC6B-F61C-0092-E0EB-9E06F5E23880}" v="996" dt="2019-10-26T20:48:39.806"/>
    <p1510:client id="{60917D96-8120-9BD5-1E4F-D4C266815882}" v="107" dt="2019-10-28T15:31:54.932"/>
    <p1510:client id="{6D6C713D-8BDB-68AF-C8A7-3D0BA93C830B}" v="135" dt="2019-11-01T12:24:12.785"/>
    <p1510:client id="{70536AC9-521A-9BBA-EE97-0A8DA1A60A63}" v="469" dt="2019-11-11T15:20:52.828"/>
    <p1510:client id="{7AD1BFC4-17DC-F4F1-5A09-0CB6A3D8DD42}" v="5" dt="2019-11-04T03:25:20.137"/>
    <p1510:client id="{7B9248B2-9983-C2D6-F90C-9FAB0FB5868D}" v="18" dt="2019-10-28T18:13:19.086"/>
    <p1510:client id="{89EB3CAC-E13F-3036-B01D-BCAC0561220C}" v="18" dt="2019-10-26T18:53:54.346"/>
    <p1510:client id="{8C626598-4EB6-4E34-DB4F-F63B4E90AB7B}" v="644" dt="2019-10-25T20:30:06.975"/>
    <p1510:client id="{941EDA1F-7968-BBB7-C95F-6A6D845B389F}" v="109" dt="2019-10-26T17:24:04.475"/>
    <p1510:client id="{95FBDE61-9060-F6EE-9925-69E1A687CD7C}" v="6" dt="2019-10-25T21:12:45.634"/>
    <p1510:client id="{9745E298-1C0E-4B6C-89CB-8975844D4BBB}" v="1" dt="2019-10-26T14:49:41.762"/>
    <p1510:client id="{9A14E07A-5395-4472-84A5-21CBB1D9F3EF}" v="49" dt="2019-10-25T20:51:21.938"/>
    <p1510:client id="{A824D22A-3E3F-4D38-8029-DAECF09D1271}" v="16" dt="2019-11-01T14:03:44.315"/>
    <p1510:client id="{A8980027-0160-7C23-5EF8-BE548FA7E57B}" v="4" dt="2019-10-26T18:01:43.022"/>
    <p1510:client id="{A9C6753E-04D7-CC81-43E1-88DD5702D141}" v="225" dt="2019-10-28T21:23:20.531"/>
    <p1510:client id="{AF782637-3739-4D3C-9CD3-A195C39BC549}" v="96" dt="2019-04-03T14:38:01.682"/>
    <p1510:client id="{BB8BA1D2-3270-2047-93D4-9EDC3CFEEC67}" v="643" dt="2019-10-31T19:09:03.970"/>
    <p1510:client id="{C0553F7C-C858-279D-7BF3-041DD389D49C}" v="47" dt="2019-10-27T05:15:33.554"/>
    <p1510:client id="{CFEC9101-8BCE-EC45-AEC9-4260E2DB8785}" v="792" dt="2019-10-30T02:31:13.350"/>
    <p1510:client id="{D08BA533-2D83-E9C6-9663-652A4FBF0358}" v="32" dt="2019-10-27T03:30:09.943"/>
    <p1510:client id="{D85C7873-649C-D7CE-9649-80E634BC6DF4}" v="564" dt="2019-10-27T03:08:57.790"/>
    <p1510:client id="{D887461E-9DFD-4827-5EE9-66F0ABA19A9B}" v="28" dt="2019-10-30T16:01:58.830"/>
    <p1510:client id="{DE98793D-DBE9-E4CE-EFFB-D003AD65190D}" v="72" dt="2019-11-01T23:20:10.881"/>
    <p1510:client id="{DF674804-CE2F-8D4A-764F-9A1859EC900A}" v="476" dt="2019-10-25T20:56:10.046"/>
    <p1510:client id="{E2A22924-B7AC-8C62-1DCA-8454C6F4792C}" v="41" dt="2019-10-26T19:25:02.565"/>
    <p1510:client id="{E2ED0FA7-444B-5464-B649-788F80328701}" v="105" dt="2019-11-01T20:17:43.934"/>
    <p1510:client id="{ED42C93D-51B7-E3A9-8FF9-3D604FF4B436}" v="765" dt="2019-11-01T02:45:44.684"/>
    <p1510:client id="{F4EAD7E0-84EC-E378-2F96-A14A719CCE6A}" v="86" dt="2019-10-27T15:56:56.719"/>
    <p1510:client id="{F5AC95BE-5592-4B70-6633-9A29973EC4B5}" v="1171" dt="2019-11-04T21:10:14.880"/>
    <p1510:client id="{FA22D828-FFA3-9705-F01E-82E5171EFF75}" v="16" dt="2019-10-31T13:21:22.636"/>
    <p1510:client id="{FBD64F6A-0B08-C10D-BB91-B4EB90BA2B19}" v="5" dt="2019-10-26T18:56:42.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8" Type="http://schemas.openxmlformats.org/officeDocument/2006/relationships/image" Target="../media/image122.sv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svg"/><Relationship Id="rId1" Type="http://schemas.openxmlformats.org/officeDocument/2006/relationships/image" Target="../media/image115.png"/><Relationship Id="rId6" Type="http://schemas.openxmlformats.org/officeDocument/2006/relationships/image" Target="../media/image120.svg"/><Relationship Id="rId5" Type="http://schemas.openxmlformats.org/officeDocument/2006/relationships/image" Target="../media/image119.png"/><Relationship Id="rId4" Type="http://schemas.openxmlformats.org/officeDocument/2006/relationships/image" Target="../media/image1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2.sv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svg"/><Relationship Id="rId1" Type="http://schemas.openxmlformats.org/officeDocument/2006/relationships/image" Target="../media/image115.png"/><Relationship Id="rId6" Type="http://schemas.openxmlformats.org/officeDocument/2006/relationships/image" Target="../media/image120.svg"/><Relationship Id="rId5" Type="http://schemas.openxmlformats.org/officeDocument/2006/relationships/image" Target="../media/image119.png"/><Relationship Id="rId4" Type="http://schemas.openxmlformats.org/officeDocument/2006/relationships/image" Target="../media/image1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9C627-AEB8-422B-8A51-87CA5BCD9AF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30A568-4013-45B6-B7F2-3F7699595CCF}">
      <dgm:prSet/>
      <dgm:spPr/>
      <dgm:t>
        <a:bodyPr/>
        <a:lstStyle/>
        <a:p>
          <a:pPr>
            <a:lnSpc>
              <a:spcPct val="100000"/>
            </a:lnSpc>
          </a:pPr>
          <a:r>
            <a:rPr lang="en-US">
              <a:latin typeface="TW Cen MT"/>
            </a:rPr>
            <a:t>Why did we explore PeopleSoft reporting tools?</a:t>
          </a:r>
          <a:endParaRPr lang="en-US" b="0" i="0" u="none" strike="noStrike" cap="none" baseline="0" noProof="0">
            <a:solidFill>
              <a:srgbClr val="010000"/>
            </a:solidFill>
            <a:latin typeface="TW Cen MT"/>
          </a:endParaRPr>
        </a:p>
      </dgm:t>
    </dgm:pt>
    <dgm:pt modelId="{8BDC9B08-1C04-47A1-B5A6-D823422BD371}" type="parTrans" cxnId="{1B63D4E4-0699-4CAC-B4FD-39D8800D2414}">
      <dgm:prSet/>
      <dgm:spPr/>
      <dgm:t>
        <a:bodyPr/>
        <a:lstStyle/>
        <a:p>
          <a:endParaRPr lang="en-US"/>
        </a:p>
      </dgm:t>
    </dgm:pt>
    <dgm:pt modelId="{B247FA5B-6667-4207-A594-44A7576C7F9C}" type="sibTrans" cxnId="{1B63D4E4-0699-4CAC-B4FD-39D8800D2414}">
      <dgm:prSet/>
      <dgm:spPr/>
      <dgm:t>
        <a:bodyPr/>
        <a:lstStyle/>
        <a:p>
          <a:endParaRPr lang="en-US"/>
        </a:p>
      </dgm:t>
    </dgm:pt>
    <dgm:pt modelId="{DE7A490C-AE95-442B-86DB-96B435C48EA8}">
      <dgm:prSet/>
      <dgm:spPr/>
      <dgm:t>
        <a:bodyPr/>
        <a:lstStyle/>
        <a:p>
          <a:pPr rtl="0">
            <a:lnSpc>
              <a:spcPct val="100000"/>
            </a:lnSpc>
          </a:pPr>
          <a:r>
            <a:rPr lang="en-US">
              <a:latin typeface="TW Cen MT"/>
            </a:rPr>
            <a:t>Brief overview of PS reporting tools</a:t>
          </a:r>
        </a:p>
      </dgm:t>
    </dgm:pt>
    <dgm:pt modelId="{8A8D9A9F-96DF-456A-8395-4528FF8D8208}" type="parTrans" cxnId="{45D1F9A5-8815-4DAE-ADE8-DB70205B2F2D}">
      <dgm:prSet/>
      <dgm:spPr/>
      <dgm:t>
        <a:bodyPr/>
        <a:lstStyle/>
        <a:p>
          <a:endParaRPr lang="en-US"/>
        </a:p>
      </dgm:t>
    </dgm:pt>
    <dgm:pt modelId="{CA9B60AE-5897-4753-BC47-2F31B0E0C05E}" type="sibTrans" cxnId="{45D1F9A5-8815-4DAE-ADE8-DB70205B2F2D}">
      <dgm:prSet/>
      <dgm:spPr/>
      <dgm:t>
        <a:bodyPr/>
        <a:lstStyle/>
        <a:p>
          <a:endParaRPr lang="en-US"/>
        </a:p>
      </dgm:t>
    </dgm:pt>
    <dgm:pt modelId="{E5931739-7253-45FB-B544-D228A857583C}">
      <dgm:prSet/>
      <dgm:spPr/>
      <dgm:t>
        <a:bodyPr/>
        <a:lstStyle/>
        <a:p>
          <a:pPr>
            <a:lnSpc>
              <a:spcPct val="100000"/>
            </a:lnSpc>
          </a:pPr>
          <a:r>
            <a:rPr lang="en-US">
              <a:latin typeface="TW Cen MT"/>
            </a:rPr>
            <a:t>The advantages and limitations of using Connected vs. Composite queries</a:t>
          </a:r>
        </a:p>
      </dgm:t>
    </dgm:pt>
    <dgm:pt modelId="{E72F88F6-2DCD-487D-9099-C1BFFB9504A5}" type="parTrans" cxnId="{C31C4152-E042-48CC-BB5C-47A0C7604419}">
      <dgm:prSet/>
      <dgm:spPr/>
      <dgm:t>
        <a:bodyPr/>
        <a:lstStyle/>
        <a:p>
          <a:endParaRPr lang="en-US"/>
        </a:p>
      </dgm:t>
    </dgm:pt>
    <dgm:pt modelId="{798723C2-7B73-4596-8929-7D5032318818}" type="sibTrans" cxnId="{C31C4152-E042-48CC-BB5C-47A0C7604419}">
      <dgm:prSet/>
      <dgm:spPr/>
      <dgm:t>
        <a:bodyPr/>
        <a:lstStyle/>
        <a:p>
          <a:endParaRPr lang="en-US"/>
        </a:p>
      </dgm:t>
    </dgm:pt>
    <dgm:pt modelId="{BC59672E-F43A-46DB-8100-5780A6584A39}">
      <dgm:prSet/>
      <dgm:spPr/>
      <dgm:t>
        <a:bodyPr/>
        <a:lstStyle/>
        <a:p>
          <a:pPr>
            <a:lnSpc>
              <a:spcPct val="100000"/>
            </a:lnSpc>
          </a:pPr>
          <a:r>
            <a:rPr lang="en-US">
              <a:latin typeface="TW Cen MT"/>
            </a:rPr>
            <a:t>Scenarios: Connected query vs. Composite query</a:t>
          </a:r>
        </a:p>
      </dgm:t>
    </dgm:pt>
    <dgm:pt modelId="{1D3F1070-F8CA-44FD-8C42-C51FBA2AFAC8}" type="parTrans" cxnId="{D0B767BA-9FDB-4550-BD59-B84C431D4136}">
      <dgm:prSet/>
      <dgm:spPr/>
      <dgm:t>
        <a:bodyPr/>
        <a:lstStyle/>
        <a:p>
          <a:endParaRPr lang="en-US"/>
        </a:p>
      </dgm:t>
    </dgm:pt>
    <dgm:pt modelId="{FE7B107A-82CC-4801-9EE1-914153196B89}" type="sibTrans" cxnId="{D0B767BA-9FDB-4550-BD59-B84C431D4136}">
      <dgm:prSet/>
      <dgm:spPr/>
      <dgm:t>
        <a:bodyPr/>
        <a:lstStyle/>
        <a:p>
          <a:endParaRPr lang="en-US"/>
        </a:p>
      </dgm:t>
    </dgm:pt>
    <dgm:pt modelId="{87BBF700-47E0-4D80-A28A-F4CB865BDCD5}">
      <dgm:prSet/>
      <dgm:spPr/>
      <dgm:t>
        <a:bodyPr/>
        <a:lstStyle/>
        <a:p>
          <a:pPr>
            <a:lnSpc>
              <a:spcPct val="100000"/>
            </a:lnSpc>
          </a:pPr>
          <a:r>
            <a:rPr lang="en-US">
              <a:latin typeface="TW Cen MT"/>
            </a:rPr>
            <a:t>Samples of custom business reports</a:t>
          </a:r>
        </a:p>
      </dgm:t>
    </dgm:pt>
    <dgm:pt modelId="{A10EE089-47C5-4513-9E2B-18B71D70124A}" type="parTrans" cxnId="{791624E8-801C-4CB2-84DD-345E41C11B6A}">
      <dgm:prSet/>
      <dgm:spPr/>
      <dgm:t>
        <a:bodyPr/>
        <a:lstStyle/>
        <a:p>
          <a:endParaRPr lang="en-US"/>
        </a:p>
      </dgm:t>
    </dgm:pt>
    <dgm:pt modelId="{2815D94B-8B6F-4AC6-8518-00592D6E81F9}" type="sibTrans" cxnId="{791624E8-801C-4CB2-84DD-345E41C11B6A}">
      <dgm:prSet/>
      <dgm:spPr/>
      <dgm:t>
        <a:bodyPr/>
        <a:lstStyle/>
        <a:p>
          <a:endParaRPr lang="en-US"/>
        </a:p>
      </dgm:t>
    </dgm:pt>
    <dgm:pt modelId="{EB3D2FD9-5665-417A-9D12-6C80CC62A2AB}" type="pres">
      <dgm:prSet presAssocID="{0639C627-AEB8-422B-8A51-87CA5BCD9AFD}" presName="root" presStyleCnt="0">
        <dgm:presLayoutVars>
          <dgm:dir/>
          <dgm:resizeHandles val="exact"/>
        </dgm:presLayoutVars>
      </dgm:prSet>
      <dgm:spPr/>
    </dgm:pt>
    <dgm:pt modelId="{640125BB-47D0-4D47-B9DD-29C3CC516C4D}" type="pres">
      <dgm:prSet presAssocID="{4A30A568-4013-45B6-B7F2-3F7699595CCF}" presName="compNode" presStyleCnt="0"/>
      <dgm:spPr/>
    </dgm:pt>
    <dgm:pt modelId="{CA37162E-C50E-4ED2-BA5E-421D53CDE131}" type="pres">
      <dgm:prSet presAssocID="{4A30A568-4013-45B6-B7F2-3F7699595CCF}" presName="bgRect" presStyleLbl="bgShp" presStyleIdx="0" presStyleCnt="5"/>
      <dgm:spPr/>
    </dgm:pt>
    <dgm:pt modelId="{689FDFF0-0AC6-4B81-8DE4-477F353BFE29}" type="pres">
      <dgm:prSet presAssocID="{4A30A568-4013-45B6-B7F2-3F7699595CC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2A27D5CE-441E-4896-A1C3-4413414310DB}" type="pres">
      <dgm:prSet presAssocID="{4A30A568-4013-45B6-B7F2-3F7699595CCF}" presName="spaceRect" presStyleCnt="0"/>
      <dgm:spPr/>
    </dgm:pt>
    <dgm:pt modelId="{96490791-9125-4E0C-92B0-43E7C5028D5D}" type="pres">
      <dgm:prSet presAssocID="{4A30A568-4013-45B6-B7F2-3F7699595CCF}" presName="parTx" presStyleLbl="revTx" presStyleIdx="0" presStyleCnt="5">
        <dgm:presLayoutVars>
          <dgm:chMax val="0"/>
          <dgm:chPref val="0"/>
        </dgm:presLayoutVars>
      </dgm:prSet>
      <dgm:spPr/>
    </dgm:pt>
    <dgm:pt modelId="{8C624E7C-9FD4-4045-97D5-17E3E2CC0F90}" type="pres">
      <dgm:prSet presAssocID="{B247FA5B-6667-4207-A594-44A7576C7F9C}" presName="sibTrans" presStyleCnt="0"/>
      <dgm:spPr/>
    </dgm:pt>
    <dgm:pt modelId="{36188301-897A-4917-9154-1B14AC0956D3}" type="pres">
      <dgm:prSet presAssocID="{DE7A490C-AE95-442B-86DB-96B435C48EA8}" presName="compNode" presStyleCnt="0"/>
      <dgm:spPr/>
    </dgm:pt>
    <dgm:pt modelId="{F0B61CC0-2078-4779-9DE2-BAA69160EB8C}" type="pres">
      <dgm:prSet presAssocID="{DE7A490C-AE95-442B-86DB-96B435C48EA8}" presName="bgRect" presStyleLbl="bgShp" presStyleIdx="1" presStyleCnt="5"/>
      <dgm:spPr/>
    </dgm:pt>
    <dgm:pt modelId="{836E25C6-54C8-41AB-A574-298322133B31}" type="pres">
      <dgm:prSet presAssocID="{DE7A490C-AE95-442B-86DB-96B435C48EA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7BFC5E5F-59AE-454B-B48E-B87E88480EC9}" type="pres">
      <dgm:prSet presAssocID="{DE7A490C-AE95-442B-86DB-96B435C48EA8}" presName="spaceRect" presStyleCnt="0"/>
      <dgm:spPr/>
    </dgm:pt>
    <dgm:pt modelId="{CE17E131-FEDF-497E-BB70-6B90403C9735}" type="pres">
      <dgm:prSet presAssocID="{DE7A490C-AE95-442B-86DB-96B435C48EA8}" presName="parTx" presStyleLbl="revTx" presStyleIdx="1" presStyleCnt="5">
        <dgm:presLayoutVars>
          <dgm:chMax val="0"/>
          <dgm:chPref val="0"/>
        </dgm:presLayoutVars>
      </dgm:prSet>
      <dgm:spPr/>
    </dgm:pt>
    <dgm:pt modelId="{C131A950-60E5-4FFE-A95B-FBC9C929484D}" type="pres">
      <dgm:prSet presAssocID="{CA9B60AE-5897-4753-BC47-2F31B0E0C05E}" presName="sibTrans" presStyleCnt="0"/>
      <dgm:spPr/>
    </dgm:pt>
    <dgm:pt modelId="{611D1066-6439-4648-8306-9DA14CA473AA}" type="pres">
      <dgm:prSet presAssocID="{E5931739-7253-45FB-B544-D228A857583C}" presName="compNode" presStyleCnt="0"/>
      <dgm:spPr/>
    </dgm:pt>
    <dgm:pt modelId="{87BC1635-BB00-4369-B7CF-F4FCD2B4EAAA}" type="pres">
      <dgm:prSet presAssocID="{E5931739-7253-45FB-B544-D228A857583C}" presName="bgRect" presStyleLbl="bgShp" presStyleIdx="2" presStyleCnt="5"/>
      <dgm:spPr/>
    </dgm:pt>
    <dgm:pt modelId="{F46F1491-40CB-49D8-8712-5DDF127667B3}" type="pres">
      <dgm:prSet presAssocID="{E5931739-7253-45FB-B544-D228A857583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B0082754-A79D-4732-8114-E0BFD6D301B8}" type="pres">
      <dgm:prSet presAssocID="{E5931739-7253-45FB-B544-D228A857583C}" presName="spaceRect" presStyleCnt="0"/>
      <dgm:spPr/>
    </dgm:pt>
    <dgm:pt modelId="{EE9266B8-85E1-46FA-A88B-309EBB7438A6}" type="pres">
      <dgm:prSet presAssocID="{E5931739-7253-45FB-B544-D228A857583C}" presName="parTx" presStyleLbl="revTx" presStyleIdx="2" presStyleCnt="5">
        <dgm:presLayoutVars>
          <dgm:chMax val="0"/>
          <dgm:chPref val="0"/>
        </dgm:presLayoutVars>
      </dgm:prSet>
      <dgm:spPr/>
    </dgm:pt>
    <dgm:pt modelId="{6EC3A055-A02B-42C9-BDCC-E7DF6C876A1A}" type="pres">
      <dgm:prSet presAssocID="{798723C2-7B73-4596-8929-7D5032318818}" presName="sibTrans" presStyleCnt="0"/>
      <dgm:spPr/>
    </dgm:pt>
    <dgm:pt modelId="{682A9BC2-7317-4358-B0C4-BEB711CAD526}" type="pres">
      <dgm:prSet presAssocID="{BC59672E-F43A-46DB-8100-5780A6584A39}" presName="compNode" presStyleCnt="0"/>
      <dgm:spPr/>
    </dgm:pt>
    <dgm:pt modelId="{8658FF18-F004-4B38-AC92-3464B0274E04}" type="pres">
      <dgm:prSet presAssocID="{BC59672E-F43A-46DB-8100-5780A6584A39}" presName="bgRect" presStyleLbl="bgShp" presStyleIdx="3" presStyleCnt="5"/>
      <dgm:spPr/>
    </dgm:pt>
    <dgm:pt modelId="{3E459ABF-5DEA-48F5-BB49-7036536CD613}" type="pres">
      <dgm:prSet presAssocID="{BC59672E-F43A-46DB-8100-5780A6584A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B2A44505-470C-4C9F-919A-FD41991E64B9}" type="pres">
      <dgm:prSet presAssocID="{BC59672E-F43A-46DB-8100-5780A6584A39}" presName="spaceRect" presStyleCnt="0"/>
      <dgm:spPr/>
    </dgm:pt>
    <dgm:pt modelId="{063ECB11-7A15-4DC3-B74D-E2FAFC9A3D89}" type="pres">
      <dgm:prSet presAssocID="{BC59672E-F43A-46DB-8100-5780A6584A39}" presName="parTx" presStyleLbl="revTx" presStyleIdx="3" presStyleCnt="5">
        <dgm:presLayoutVars>
          <dgm:chMax val="0"/>
          <dgm:chPref val="0"/>
        </dgm:presLayoutVars>
      </dgm:prSet>
      <dgm:spPr/>
    </dgm:pt>
    <dgm:pt modelId="{EB0529A3-5CD9-45BE-AC2C-88FCF4AB3E48}" type="pres">
      <dgm:prSet presAssocID="{FE7B107A-82CC-4801-9EE1-914153196B89}" presName="sibTrans" presStyleCnt="0"/>
      <dgm:spPr/>
    </dgm:pt>
    <dgm:pt modelId="{BD6244B8-5E6A-412F-9435-941C0250E40B}" type="pres">
      <dgm:prSet presAssocID="{87BBF700-47E0-4D80-A28A-F4CB865BDCD5}" presName="compNode" presStyleCnt="0"/>
      <dgm:spPr/>
    </dgm:pt>
    <dgm:pt modelId="{DE9982F3-AB7D-487C-8B88-E250C43E779F}" type="pres">
      <dgm:prSet presAssocID="{87BBF700-47E0-4D80-A28A-F4CB865BDCD5}" presName="bgRect" presStyleLbl="bgShp" presStyleIdx="4" presStyleCnt="5"/>
      <dgm:spPr/>
    </dgm:pt>
    <dgm:pt modelId="{307757FA-D90D-43D5-B079-C6512BD059AF}" type="pres">
      <dgm:prSet presAssocID="{87BBF700-47E0-4D80-A28A-F4CB865BDC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BC5B19B4-B7A5-4666-82C4-453718878951}" type="pres">
      <dgm:prSet presAssocID="{87BBF700-47E0-4D80-A28A-F4CB865BDCD5}" presName="spaceRect" presStyleCnt="0"/>
      <dgm:spPr/>
    </dgm:pt>
    <dgm:pt modelId="{BFFCD491-F599-4602-9A8A-353386CAFE18}" type="pres">
      <dgm:prSet presAssocID="{87BBF700-47E0-4D80-A28A-F4CB865BDCD5}" presName="parTx" presStyleLbl="revTx" presStyleIdx="4" presStyleCnt="5">
        <dgm:presLayoutVars>
          <dgm:chMax val="0"/>
          <dgm:chPref val="0"/>
        </dgm:presLayoutVars>
      </dgm:prSet>
      <dgm:spPr/>
    </dgm:pt>
  </dgm:ptLst>
  <dgm:cxnLst>
    <dgm:cxn modelId="{EAA70C04-400D-4C87-9131-3245BA143118}" type="presOf" srcId="{87BBF700-47E0-4D80-A28A-F4CB865BDCD5}" destId="{BFFCD491-F599-4602-9A8A-353386CAFE18}" srcOrd="0" destOrd="0" presId="urn:microsoft.com/office/officeart/2018/2/layout/IconVerticalSolidList"/>
    <dgm:cxn modelId="{C7321E21-30B9-4E12-AA31-43EF6C054D49}" type="presOf" srcId="{E5931739-7253-45FB-B544-D228A857583C}" destId="{EE9266B8-85E1-46FA-A88B-309EBB7438A6}" srcOrd="0" destOrd="0" presId="urn:microsoft.com/office/officeart/2018/2/layout/IconVerticalSolidList"/>
    <dgm:cxn modelId="{57B40F23-A7CA-4743-9D53-A90765068106}" type="presOf" srcId="{DE7A490C-AE95-442B-86DB-96B435C48EA8}" destId="{CE17E131-FEDF-497E-BB70-6B90403C9735}" srcOrd="0" destOrd="0" presId="urn:microsoft.com/office/officeart/2018/2/layout/IconVerticalSolidList"/>
    <dgm:cxn modelId="{DEFCAC2B-6F3E-48F5-B886-286E8F65208D}" type="presOf" srcId="{BC59672E-F43A-46DB-8100-5780A6584A39}" destId="{063ECB11-7A15-4DC3-B74D-E2FAFC9A3D89}" srcOrd="0" destOrd="0" presId="urn:microsoft.com/office/officeart/2018/2/layout/IconVerticalSolidList"/>
    <dgm:cxn modelId="{7804AC31-4555-4E5D-87D5-7B5C3E428BEC}" type="presOf" srcId="{0639C627-AEB8-422B-8A51-87CA5BCD9AFD}" destId="{EB3D2FD9-5665-417A-9D12-6C80CC62A2AB}" srcOrd="0" destOrd="0" presId="urn:microsoft.com/office/officeart/2018/2/layout/IconVerticalSolidList"/>
    <dgm:cxn modelId="{C31C4152-E042-48CC-BB5C-47A0C7604419}" srcId="{0639C627-AEB8-422B-8A51-87CA5BCD9AFD}" destId="{E5931739-7253-45FB-B544-D228A857583C}" srcOrd="2" destOrd="0" parTransId="{E72F88F6-2DCD-487D-9099-C1BFFB9504A5}" sibTransId="{798723C2-7B73-4596-8929-7D5032318818}"/>
    <dgm:cxn modelId="{45D1F9A5-8815-4DAE-ADE8-DB70205B2F2D}" srcId="{0639C627-AEB8-422B-8A51-87CA5BCD9AFD}" destId="{DE7A490C-AE95-442B-86DB-96B435C48EA8}" srcOrd="1" destOrd="0" parTransId="{8A8D9A9F-96DF-456A-8395-4528FF8D8208}" sibTransId="{CA9B60AE-5897-4753-BC47-2F31B0E0C05E}"/>
    <dgm:cxn modelId="{D0B767BA-9FDB-4550-BD59-B84C431D4136}" srcId="{0639C627-AEB8-422B-8A51-87CA5BCD9AFD}" destId="{BC59672E-F43A-46DB-8100-5780A6584A39}" srcOrd="3" destOrd="0" parTransId="{1D3F1070-F8CA-44FD-8C42-C51FBA2AFAC8}" sibTransId="{FE7B107A-82CC-4801-9EE1-914153196B89}"/>
    <dgm:cxn modelId="{82D974C4-695E-4EDA-AED8-DE099C78B393}" type="presOf" srcId="{4A30A568-4013-45B6-B7F2-3F7699595CCF}" destId="{96490791-9125-4E0C-92B0-43E7C5028D5D}" srcOrd="0" destOrd="0" presId="urn:microsoft.com/office/officeart/2018/2/layout/IconVerticalSolidList"/>
    <dgm:cxn modelId="{1B63D4E4-0699-4CAC-B4FD-39D8800D2414}" srcId="{0639C627-AEB8-422B-8A51-87CA5BCD9AFD}" destId="{4A30A568-4013-45B6-B7F2-3F7699595CCF}" srcOrd="0" destOrd="0" parTransId="{8BDC9B08-1C04-47A1-B5A6-D823422BD371}" sibTransId="{B247FA5B-6667-4207-A594-44A7576C7F9C}"/>
    <dgm:cxn modelId="{791624E8-801C-4CB2-84DD-345E41C11B6A}" srcId="{0639C627-AEB8-422B-8A51-87CA5BCD9AFD}" destId="{87BBF700-47E0-4D80-A28A-F4CB865BDCD5}" srcOrd="4" destOrd="0" parTransId="{A10EE089-47C5-4513-9E2B-18B71D70124A}" sibTransId="{2815D94B-8B6F-4AC6-8518-00592D6E81F9}"/>
    <dgm:cxn modelId="{6CD84F09-3380-4888-AAF3-F7071C366D25}" type="presParOf" srcId="{EB3D2FD9-5665-417A-9D12-6C80CC62A2AB}" destId="{640125BB-47D0-4D47-B9DD-29C3CC516C4D}" srcOrd="0" destOrd="0" presId="urn:microsoft.com/office/officeart/2018/2/layout/IconVerticalSolidList"/>
    <dgm:cxn modelId="{01E5F238-2D70-4FCF-A7B3-1DC65170CE2A}" type="presParOf" srcId="{640125BB-47D0-4D47-B9DD-29C3CC516C4D}" destId="{CA37162E-C50E-4ED2-BA5E-421D53CDE131}" srcOrd="0" destOrd="0" presId="urn:microsoft.com/office/officeart/2018/2/layout/IconVerticalSolidList"/>
    <dgm:cxn modelId="{B07BC1AA-7BD2-48F7-AFF7-06B4A5A987D2}" type="presParOf" srcId="{640125BB-47D0-4D47-B9DD-29C3CC516C4D}" destId="{689FDFF0-0AC6-4B81-8DE4-477F353BFE29}" srcOrd="1" destOrd="0" presId="urn:microsoft.com/office/officeart/2018/2/layout/IconVerticalSolidList"/>
    <dgm:cxn modelId="{14715315-B868-463D-BFA8-EAFD7E9461D7}" type="presParOf" srcId="{640125BB-47D0-4D47-B9DD-29C3CC516C4D}" destId="{2A27D5CE-441E-4896-A1C3-4413414310DB}" srcOrd="2" destOrd="0" presId="urn:microsoft.com/office/officeart/2018/2/layout/IconVerticalSolidList"/>
    <dgm:cxn modelId="{008C40B9-74AA-4877-AD4D-79067916F8E1}" type="presParOf" srcId="{640125BB-47D0-4D47-B9DD-29C3CC516C4D}" destId="{96490791-9125-4E0C-92B0-43E7C5028D5D}" srcOrd="3" destOrd="0" presId="urn:microsoft.com/office/officeart/2018/2/layout/IconVerticalSolidList"/>
    <dgm:cxn modelId="{52816872-5339-4D90-BE75-B240BA71861D}" type="presParOf" srcId="{EB3D2FD9-5665-417A-9D12-6C80CC62A2AB}" destId="{8C624E7C-9FD4-4045-97D5-17E3E2CC0F90}" srcOrd="1" destOrd="0" presId="urn:microsoft.com/office/officeart/2018/2/layout/IconVerticalSolidList"/>
    <dgm:cxn modelId="{2E7173B8-ECDD-4131-A682-46B2A283FBF2}" type="presParOf" srcId="{EB3D2FD9-5665-417A-9D12-6C80CC62A2AB}" destId="{36188301-897A-4917-9154-1B14AC0956D3}" srcOrd="2" destOrd="0" presId="urn:microsoft.com/office/officeart/2018/2/layout/IconVerticalSolidList"/>
    <dgm:cxn modelId="{2E3ACDBF-2197-454A-9DDD-C43D7E583008}" type="presParOf" srcId="{36188301-897A-4917-9154-1B14AC0956D3}" destId="{F0B61CC0-2078-4779-9DE2-BAA69160EB8C}" srcOrd="0" destOrd="0" presId="urn:microsoft.com/office/officeart/2018/2/layout/IconVerticalSolidList"/>
    <dgm:cxn modelId="{D6826E1F-F97A-4C86-97CA-48F5CE2C60E7}" type="presParOf" srcId="{36188301-897A-4917-9154-1B14AC0956D3}" destId="{836E25C6-54C8-41AB-A574-298322133B31}" srcOrd="1" destOrd="0" presId="urn:microsoft.com/office/officeart/2018/2/layout/IconVerticalSolidList"/>
    <dgm:cxn modelId="{1E6E71D9-5592-459C-90DF-C04AF03D7559}" type="presParOf" srcId="{36188301-897A-4917-9154-1B14AC0956D3}" destId="{7BFC5E5F-59AE-454B-B48E-B87E88480EC9}" srcOrd="2" destOrd="0" presId="urn:microsoft.com/office/officeart/2018/2/layout/IconVerticalSolidList"/>
    <dgm:cxn modelId="{FC9BC65F-3465-45E6-A623-D9EF21C82DCA}" type="presParOf" srcId="{36188301-897A-4917-9154-1B14AC0956D3}" destId="{CE17E131-FEDF-497E-BB70-6B90403C9735}" srcOrd="3" destOrd="0" presId="urn:microsoft.com/office/officeart/2018/2/layout/IconVerticalSolidList"/>
    <dgm:cxn modelId="{B7107CCF-63E0-4137-8E5F-82FEC4ADC854}" type="presParOf" srcId="{EB3D2FD9-5665-417A-9D12-6C80CC62A2AB}" destId="{C131A950-60E5-4FFE-A95B-FBC9C929484D}" srcOrd="3" destOrd="0" presId="urn:microsoft.com/office/officeart/2018/2/layout/IconVerticalSolidList"/>
    <dgm:cxn modelId="{02925D80-4A43-4A54-9C07-11B1B93B4C4A}" type="presParOf" srcId="{EB3D2FD9-5665-417A-9D12-6C80CC62A2AB}" destId="{611D1066-6439-4648-8306-9DA14CA473AA}" srcOrd="4" destOrd="0" presId="urn:microsoft.com/office/officeart/2018/2/layout/IconVerticalSolidList"/>
    <dgm:cxn modelId="{B7AF5AD2-C29C-49C7-BA5E-D4B2AF1BC9C0}" type="presParOf" srcId="{611D1066-6439-4648-8306-9DA14CA473AA}" destId="{87BC1635-BB00-4369-B7CF-F4FCD2B4EAAA}" srcOrd="0" destOrd="0" presId="urn:microsoft.com/office/officeart/2018/2/layout/IconVerticalSolidList"/>
    <dgm:cxn modelId="{1E7AEDB3-5613-4D2B-88E6-62428B2B3858}" type="presParOf" srcId="{611D1066-6439-4648-8306-9DA14CA473AA}" destId="{F46F1491-40CB-49D8-8712-5DDF127667B3}" srcOrd="1" destOrd="0" presId="urn:microsoft.com/office/officeart/2018/2/layout/IconVerticalSolidList"/>
    <dgm:cxn modelId="{52CDA4F3-E7E5-41FE-93DE-482FC4C4B00C}" type="presParOf" srcId="{611D1066-6439-4648-8306-9DA14CA473AA}" destId="{B0082754-A79D-4732-8114-E0BFD6D301B8}" srcOrd="2" destOrd="0" presId="urn:microsoft.com/office/officeart/2018/2/layout/IconVerticalSolidList"/>
    <dgm:cxn modelId="{0F0605F9-BDAE-49D2-8204-E4590C4BAB1A}" type="presParOf" srcId="{611D1066-6439-4648-8306-9DA14CA473AA}" destId="{EE9266B8-85E1-46FA-A88B-309EBB7438A6}" srcOrd="3" destOrd="0" presId="urn:microsoft.com/office/officeart/2018/2/layout/IconVerticalSolidList"/>
    <dgm:cxn modelId="{C53F2234-2CDF-4930-9B34-90584AD3FFB9}" type="presParOf" srcId="{EB3D2FD9-5665-417A-9D12-6C80CC62A2AB}" destId="{6EC3A055-A02B-42C9-BDCC-E7DF6C876A1A}" srcOrd="5" destOrd="0" presId="urn:microsoft.com/office/officeart/2018/2/layout/IconVerticalSolidList"/>
    <dgm:cxn modelId="{D1BCCBCC-3465-463F-AA93-F2613B5F606E}" type="presParOf" srcId="{EB3D2FD9-5665-417A-9D12-6C80CC62A2AB}" destId="{682A9BC2-7317-4358-B0C4-BEB711CAD526}" srcOrd="6" destOrd="0" presId="urn:microsoft.com/office/officeart/2018/2/layout/IconVerticalSolidList"/>
    <dgm:cxn modelId="{716D218D-CB40-485E-877D-71DE1FE0F9C4}" type="presParOf" srcId="{682A9BC2-7317-4358-B0C4-BEB711CAD526}" destId="{8658FF18-F004-4B38-AC92-3464B0274E04}" srcOrd="0" destOrd="0" presId="urn:microsoft.com/office/officeart/2018/2/layout/IconVerticalSolidList"/>
    <dgm:cxn modelId="{05D20A54-5E06-4245-9293-9A200D2F8D1D}" type="presParOf" srcId="{682A9BC2-7317-4358-B0C4-BEB711CAD526}" destId="{3E459ABF-5DEA-48F5-BB49-7036536CD613}" srcOrd="1" destOrd="0" presId="urn:microsoft.com/office/officeart/2018/2/layout/IconVerticalSolidList"/>
    <dgm:cxn modelId="{1EABCE59-3856-43B6-9973-F17532F29387}" type="presParOf" srcId="{682A9BC2-7317-4358-B0C4-BEB711CAD526}" destId="{B2A44505-470C-4C9F-919A-FD41991E64B9}" srcOrd="2" destOrd="0" presId="urn:microsoft.com/office/officeart/2018/2/layout/IconVerticalSolidList"/>
    <dgm:cxn modelId="{ACA6E142-E662-47CD-9F7A-FF602103B1C6}" type="presParOf" srcId="{682A9BC2-7317-4358-B0C4-BEB711CAD526}" destId="{063ECB11-7A15-4DC3-B74D-E2FAFC9A3D89}" srcOrd="3" destOrd="0" presId="urn:microsoft.com/office/officeart/2018/2/layout/IconVerticalSolidList"/>
    <dgm:cxn modelId="{4AD01129-BCBC-4F66-B595-DB98EA5594FF}" type="presParOf" srcId="{EB3D2FD9-5665-417A-9D12-6C80CC62A2AB}" destId="{EB0529A3-5CD9-45BE-AC2C-88FCF4AB3E48}" srcOrd="7" destOrd="0" presId="urn:microsoft.com/office/officeart/2018/2/layout/IconVerticalSolidList"/>
    <dgm:cxn modelId="{1ABF8FFC-B96E-4505-BAB6-8D02D1A45FCD}" type="presParOf" srcId="{EB3D2FD9-5665-417A-9D12-6C80CC62A2AB}" destId="{BD6244B8-5E6A-412F-9435-941C0250E40B}" srcOrd="8" destOrd="0" presId="urn:microsoft.com/office/officeart/2018/2/layout/IconVerticalSolidList"/>
    <dgm:cxn modelId="{3549DC80-E3C3-4152-B588-EB97C4398BDD}" type="presParOf" srcId="{BD6244B8-5E6A-412F-9435-941C0250E40B}" destId="{DE9982F3-AB7D-487C-8B88-E250C43E779F}" srcOrd="0" destOrd="0" presId="urn:microsoft.com/office/officeart/2018/2/layout/IconVerticalSolidList"/>
    <dgm:cxn modelId="{F35B40AC-74A9-4932-A7D8-F68CE71BAF77}" type="presParOf" srcId="{BD6244B8-5E6A-412F-9435-941C0250E40B}" destId="{307757FA-D90D-43D5-B079-C6512BD059AF}" srcOrd="1" destOrd="0" presId="urn:microsoft.com/office/officeart/2018/2/layout/IconVerticalSolidList"/>
    <dgm:cxn modelId="{B95EABC7-E9E0-412E-A4AF-951DF42FE11E}" type="presParOf" srcId="{BD6244B8-5E6A-412F-9435-941C0250E40B}" destId="{BC5B19B4-B7A5-4666-82C4-453718878951}" srcOrd="2" destOrd="0" presId="urn:microsoft.com/office/officeart/2018/2/layout/IconVerticalSolidList"/>
    <dgm:cxn modelId="{AD4C1BBE-7CEC-4D61-9F2B-D1C330DE5700}" type="presParOf" srcId="{BD6244B8-5E6A-412F-9435-941C0250E40B}" destId="{BFFCD491-F599-4602-9A8A-353386CAFE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8D2DF7-34FB-4E83-B2CD-3D2AC69CAFC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4842FD9-D453-445A-BC22-4E81D752666B}">
      <dgm:prSet/>
      <dgm:spPr/>
      <dgm:t>
        <a:bodyPr/>
        <a:lstStyle/>
        <a:p>
          <a:pPr>
            <a:lnSpc>
              <a:spcPct val="100000"/>
            </a:lnSpc>
          </a:pPr>
          <a:r>
            <a:rPr lang="en-US">
              <a:latin typeface="TW Cen MT"/>
            </a:rPr>
            <a:t>Connected and Composite Query are based on PS Query. </a:t>
          </a:r>
          <a:endParaRPr lang="en-US" b="0" i="0" u="none" strike="noStrike" cap="none" baseline="0" noProof="0">
            <a:solidFill>
              <a:srgbClr val="010000"/>
            </a:solidFill>
            <a:latin typeface="TW Cen MT"/>
          </a:endParaRPr>
        </a:p>
      </dgm:t>
    </dgm:pt>
    <dgm:pt modelId="{3D213F0B-AD43-415C-BC21-2D5DB477C284}" type="parTrans" cxnId="{BD645B6D-8BF6-458A-936B-DF18D5554417}">
      <dgm:prSet/>
      <dgm:spPr/>
      <dgm:t>
        <a:bodyPr/>
        <a:lstStyle/>
        <a:p>
          <a:endParaRPr lang="en-US"/>
        </a:p>
      </dgm:t>
    </dgm:pt>
    <dgm:pt modelId="{60AC3A60-A780-4D95-98D3-002D5C5C5705}" type="sibTrans" cxnId="{BD645B6D-8BF6-458A-936B-DF18D5554417}">
      <dgm:prSet/>
      <dgm:spPr/>
      <dgm:t>
        <a:bodyPr/>
        <a:lstStyle/>
        <a:p>
          <a:pPr>
            <a:lnSpc>
              <a:spcPct val="100000"/>
            </a:lnSpc>
          </a:pPr>
          <a:endParaRPr lang="en-US"/>
        </a:p>
      </dgm:t>
    </dgm:pt>
    <dgm:pt modelId="{28A0BB0F-C303-4F4F-8AFA-9867EE14DF20}">
      <dgm:prSet/>
      <dgm:spPr/>
      <dgm:t>
        <a:bodyPr/>
        <a:lstStyle/>
        <a:p>
          <a:pPr>
            <a:lnSpc>
              <a:spcPct val="100000"/>
            </a:lnSpc>
          </a:pPr>
          <a:r>
            <a:rPr lang="en-US">
              <a:latin typeface="TW Cen MT"/>
            </a:rPr>
            <a:t>Both are very useful to break down single complex queries, replace tricky aggregate</a:t>
          </a:r>
          <a:r>
            <a:rPr lang="en-CA">
              <a:latin typeface="TW Cen MT"/>
            </a:rPr>
            <a:t>s</a:t>
          </a:r>
          <a:r>
            <a:rPr lang="en-US">
              <a:latin typeface="TW Cen MT"/>
            </a:rPr>
            <a:t> and avoid programming.</a:t>
          </a:r>
        </a:p>
      </dgm:t>
    </dgm:pt>
    <dgm:pt modelId="{41FCB3CA-9899-4598-BA67-C44E2743774F}" type="parTrans" cxnId="{35E12CF3-0E80-4CCA-8C77-33EE19AECE49}">
      <dgm:prSet/>
      <dgm:spPr/>
      <dgm:t>
        <a:bodyPr/>
        <a:lstStyle/>
        <a:p>
          <a:endParaRPr lang="en-US"/>
        </a:p>
      </dgm:t>
    </dgm:pt>
    <dgm:pt modelId="{95AFAA13-F206-4A85-A1EF-D2616201B78F}" type="sibTrans" cxnId="{35E12CF3-0E80-4CCA-8C77-33EE19AECE49}">
      <dgm:prSet/>
      <dgm:spPr/>
      <dgm:t>
        <a:bodyPr/>
        <a:lstStyle/>
        <a:p>
          <a:pPr>
            <a:lnSpc>
              <a:spcPct val="100000"/>
            </a:lnSpc>
          </a:pPr>
          <a:endParaRPr lang="en-US"/>
        </a:p>
      </dgm:t>
    </dgm:pt>
    <dgm:pt modelId="{8F7306C4-DD35-4CDB-92F4-A3BFD0DD6C34}">
      <dgm:prSet/>
      <dgm:spPr/>
      <dgm:t>
        <a:bodyPr/>
        <a:lstStyle/>
        <a:p>
          <a:pPr>
            <a:lnSpc>
              <a:spcPct val="100000"/>
            </a:lnSpc>
          </a:pPr>
          <a:r>
            <a:rPr lang="en-US">
              <a:latin typeface="TW Cen MT"/>
            </a:rPr>
            <a:t>Connected Query with BI Publisher can turn data output to a powerful analytical</a:t>
          </a:r>
          <a:r>
            <a:rPr lang="en-CA">
              <a:latin typeface="TW Cen MT"/>
            </a:rPr>
            <a:t> </a:t>
          </a:r>
          <a:r>
            <a:rPr lang="en-US">
              <a:latin typeface="TW Cen MT"/>
            </a:rPr>
            <a:t>report.</a:t>
          </a:r>
        </a:p>
      </dgm:t>
    </dgm:pt>
    <dgm:pt modelId="{7E09F651-73A3-45B0-BF4F-ACD4BC11DE7B}" type="parTrans" cxnId="{FB099927-49D1-4352-9447-C63CDFC247BF}">
      <dgm:prSet/>
      <dgm:spPr/>
      <dgm:t>
        <a:bodyPr/>
        <a:lstStyle/>
        <a:p>
          <a:endParaRPr lang="en-US"/>
        </a:p>
      </dgm:t>
    </dgm:pt>
    <dgm:pt modelId="{23233384-5B44-45D0-A382-916A651AF0BD}" type="sibTrans" cxnId="{FB099927-49D1-4352-9447-C63CDFC247BF}">
      <dgm:prSet/>
      <dgm:spPr/>
      <dgm:t>
        <a:bodyPr/>
        <a:lstStyle/>
        <a:p>
          <a:pPr>
            <a:lnSpc>
              <a:spcPct val="100000"/>
            </a:lnSpc>
          </a:pPr>
          <a:endParaRPr lang="en-US"/>
        </a:p>
      </dgm:t>
    </dgm:pt>
    <dgm:pt modelId="{CED89CCA-011E-4A85-A05E-07CF6D4CAF15}">
      <dgm:prSet/>
      <dgm:spPr/>
      <dgm:t>
        <a:bodyPr/>
        <a:lstStyle/>
        <a:p>
          <a:pPr>
            <a:lnSpc>
              <a:spcPct val="100000"/>
            </a:lnSpc>
          </a:pPr>
          <a:r>
            <a:rPr lang="en-CA">
              <a:latin typeface="TW Cen MT"/>
            </a:rPr>
            <a:t>Composite Query is handy for downloading data output and translating it into a visual graphic presentation with Pivot Grid.</a:t>
          </a:r>
          <a:endParaRPr lang="en-US">
            <a:latin typeface="TW Cen MT"/>
          </a:endParaRPr>
        </a:p>
      </dgm:t>
    </dgm:pt>
    <dgm:pt modelId="{570AACEC-6DCC-429B-B97F-E5C5C82398C9}" type="parTrans" cxnId="{7C62EE3B-BE78-4540-BDFD-4D0F438B992A}">
      <dgm:prSet/>
      <dgm:spPr/>
      <dgm:t>
        <a:bodyPr/>
        <a:lstStyle/>
        <a:p>
          <a:endParaRPr lang="en-US"/>
        </a:p>
      </dgm:t>
    </dgm:pt>
    <dgm:pt modelId="{4E70CE3D-2853-4643-A438-CD19AEAC4FE0}" type="sibTrans" cxnId="{7C62EE3B-BE78-4540-BDFD-4D0F438B992A}">
      <dgm:prSet/>
      <dgm:spPr/>
      <dgm:t>
        <a:bodyPr/>
        <a:lstStyle/>
        <a:p>
          <a:endParaRPr lang="en-US"/>
        </a:p>
      </dgm:t>
    </dgm:pt>
    <dgm:pt modelId="{37D3E5C7-5E3F-4CBE-A2F6-78E2D5A81DE1}" type="pres">
      <dgm:prSet presAssocID="{9D8D2DF7-34FB-4E83-B2CD-3D2AC69CAFCE}" presName="root" presStyleCnt="0">
        <dgm:presLayoutVars>
          <dgm:dir/>
          <dgm:resizeHandles val="exact"/>
        </dgm:presLayoutVars>
      </dgm:prSet>
      <dgm:spPr/>
    </dgm:pt>
    <dgm:pt modelId="{D446C262-62AD-4546-A65B-5CB87AA99F04}" type="pres">
      <dgm:prSet presAssocID="{9D8D2DF7-34FB-4E83-B2CD-3D2AC69CAFCE}" presName="container" presStyleCnt="0">
        <dgm:presLayoutVars>
          <dgm:dir/>
          <dgm:resizeHandles val="exact"/>
        </dgm:presLayoutVars>
      </dgm:prSet>
      <dgm:spPr/>
    </dgm:pt>
    <dgm:pt modelId="{850FD87E-B636-4012-9D66-FAE90F4B9025}" type="pres">
      <dgm:prSet presAssocID="{34842FD9-D453-445A-BC22-4E81D752666B}" presName="compNode" presStyleCnt="0"/>
      <dgm:spPr/>
    </dgm:pt>
    <dgm:pt modelId="{05EA9E22-4585-4EBD-8744-4ECF96EAB1E3}" type="pres">
      <dgm:prSet presAssocID="{34842FD9-D453-445A-BC22-4E81D752666B}" presName="iconBgRect" presStyleLbl="bgShp" presStyleIdx="0" presStyleCnt="4"/>
      <dgm:spPr/>
    </dgm:pt>
    <dgm:pt modelId="{7ACAA27D-D247-4CF0-946E-867B6C555E40}" type="pres">
      <dgm:prSet presAssocID="{34842FD9-D453-445A-BC22-4E81D752666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BD02EE0C-48B1-4EFA-A419-FAB85297ADA1}" type="pres">
      <dgm:prSet presAssocID="{34842FD9-D453-445A-BC22-4E81D752666B}" presName="spaceRect" presStyleCnt="0"/>
      <dgm:spPr/>
    </dgm:pt>
    <dgm:pt modelId="{04EFA220-8E23-49A8-82E1-15A895A837A1}" type="pres">
      <dgm:prSet presAssocID="{34842FD9-D453-445A-BC22-4E81D752666B}" presName="textRect" presStyleLbl="revTx" presStyleIdx="0" presStyleCnt="4">
        <dgm:presLayoutVars>
          <dgm:chMax val="1"/>
          <dgm:chPref val="1"/>
        </dgm:presLayoutVars>
      </dgm:prSet>
      <dgm:spPr/>
    </dgm:pt>
    <dgm:pt modelId="{C14635A8-A851-4C19-9335-05138E44872F}" type="pres">
      <dgm:prSet presAssocID="{60AC3A60-A780-4D95-98D3-002D5C5C5705}" presName="sibTrans" presStyleLbl="sibTrans2D1" presStyleIdx="0" presStyleCnt="0"/>
      <dgm:spPr/>
    </dgm:pt>
    <dgm:pt modelId="{CE6FBCC5-4A4A-44F1-A340-C8BC1822AB40}" type="pres">
      <dgm:prSet presAssocID="{28A0BB0F-C303-4F4F-8AFA-9867EE14DF20}" presName="compNode" presStyleCnt="0"/>
      <dgm:spPr/>
    </dgm:pt>
    <dgm:pt modelId="{8C5CDEEF-AABB-4B04-B0F4-92172ECA6DBF}" type="pres">
      <dgm:prSet presAssocID="{28A0BB0F-C303-4F4F-8AFA-9867EE14DF20}" presName="iconBgRect" presStyleLbl="bgShp" presStyleIdx="1" presStyleCnt="4"/>
      <dgm:spPr/>
    </dgm:pt>
    <dgm:pt modelId="{ED602EFE-7018-4F43-838C-DE418EDF1BBB}" type="pres">
      <dgm:prSet presAssocID="{28A0BB0F-C303-4F4F-8AFA-9867EE14DF2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67E920AE-7527-4A02-8537-EF5FE8A29984}" type="pres">
      <dgm:prSet presAssocID="{28A0BB0F-C303-4F4F-8AFA-9867EE14DF20}" presName="spaceRect" presStyleCnt="0"/>
      <dgm:spPr/>
    </dgm:pt>
    <dgm:pt modelId="{9DE36597-75D0-429E-91DB-FBC9F912EB36}" type="pres">
      <dgm:prSet presAssocID="{28A0BB0F-C303-4F4F-8AFA-9867EE14DF20}" presName="textRect" presStyleLbl="revTx" presStyleIdx="1" presStyleCnt="4">
        <dgm:presLayoutVars>
          <dgm:chMax val="1"/>
          <dgm:chPref val="1"/>
        </dgm:presLayoutVars>
      </dgm:prSet>
      <dgm:spPr/>
    </dgm:pt>
    <dgm:pt modelId="{E0135D69-8533-45AB-8534-87FA444CF6CA}" type="pres">
      <dgm:prSet presAssocID="{95AFAA13-F206-4A85-A1EF-D2616201B78F}" presName="sibTrans" presStyleLbl="sibTrans2D1" presStyleIdx="0" presStyleCnt="0"/>
      <dgm:spPr/>
    </dgm:pt>
    <dgm:pt modelId="{ECBAF1F4-BDE0-4053-8A5E-85A0107218C7}" type="pres">
      <dgm:prSet presAssocID="{8F7306C4-DD35-4CDB-92F4-A3BFD0DD6C34}" presName="compNode" presStyleCnt="0"/>
      <dgm:spPr/>
    </dgm:pt>
    <dgm:pt modelId="{EAE5F583-390A-483A-A936-952A65F52B55}" type="pres">
      <dgm:prSet presAssocID="{8F7306C4-DD35-4CDB-92F4-A3BFD0DD6C34}" presName="iconBgRect" presStyleLbl="bgShp" presStyleIdx="2" presStyleCnt="4"/>
      <dgm:spPr/>
    </dgm:pt>
    <dgm:pt modelId="{417378A5-0CE6-4BEC-B0A0-7465BE06A91D}" type="pres">
      <dgm:prSet presAssocID="{8F7306C4-DD35-4CDB-92F4-A3BFD0DD6C3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12A4E746-ECC1-4993-AA1A-7E4B03365CC9}" type="pres">
      <dgm:prSet presAssocID="{8F7306C4-DD35-4CDB-92F4-A3BFD0DD6C34}" presName="spaceRect" presStyleCnt="0"/>
      <dgm:spPr/>
    </dgm:pt>
    <dgm:pt modelId="{424439A4-B968-4903-9027-3B11F326A347}" type="pres">
      <dgm:prSet presAssocID="{8F7306C4-DD35-4CDB-92F4-A3BFD0DD6C34}" presName="textRect" presStyleLbl="revTx" presStyleIdx="2" presStyleCnt="4">
        <dgm:presLayoutVars>
          <dgm:chMax val="1"/>
          <dgm:chPref val="1"/>
        </dgm:presLayoutVars>
      </dgm:prSet>
      <dgm:spPr/>
    </dgm:pt>
    <dgm:pt modelId="{3FD573DD-744F-4CB5-9CFF-9299439EA26E}" type="pres">
      <dgm:prSet presAssocID="{23233384-5B44-45D0-A382-916A651AF0BD}" presName="sibTrans" presStyleLbl="sibTrans2D1" presStyleIdx="0" presStyleCnt="0"/>
      <dgm:spPr/>
    </dgm:pt>
    <dgm:pt modelId="{04E3F4AF-9F81-4518-BE28-7088E85AB073}" type="pres">
      <dgm:prSet presAssocID="{CED89CCA-011E-4A85-A05E-07CF6D4CAF15}" presName="compNode" presStyleCnt="0"/>
      <dgm:spPr/>
    </dgm:pt>
    <dgm:pt modelId="{CE13DCA8-634B-4B07-B437-10D494D25DD1}" type="pres">
      <dgm:prSet presAssocID="{CED89CCA-011E-4A85-A05E-07CF6D4CAF15}" presName="iconBgRect" presStyleLbl="bgShp" presStyleIdx="3" presStyleCnt="4"/>
      <dgm:spPr/>
    </dgm:pt>
    <dgm:pt modelId="{9630CC71-B3DF-4DF4-A9C7-CB478F9F806C}" type="pres">
      <dgm:prSet presAssocID="{CED89CCA-011E-4A85-A05E-07CF6D4CAF1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155E3CF1-5F92-4926-AA63-A0BA54CAE467}" type="pres">
      <dgm:prSet presAssocID="{CED89CCA-011E-4A85-A05E-07CF6D4CAF15}" presName="spaceRect" presStyleCnt="0"/>
      <dgm:spPr/>
    </dgm:pt>
    <dgm:pt modelId="{DB4E94A7-CC4B-40A0-87B2-58BAB3C3AA4E}" type="pres">
      <dgm:prSet presAssocID="{CED89CCA-011E-4A85-A05E-07CF6D4CAF15}" presName="textRect" presStyleLbl="revTx" presStyleIdx="3" presStyleCnt="4">
        <dgm:presLayoutVars>
          <dgm:chMax val="1"/>
          <dgm:chPref val="1"/>
        </dgm:presLayoutVars>
      </dgm:prSet>
      <dgm:spPr/>
    </dgm:pt>
  </dgm:ptLst>
  <dgm:cxnLst>
    <dgm:cxn modelId="{11204701-8C17-4C8F-9D32-3C5024F681A6}" type="presOf" srcId="{8F7306C4-DD35-4CDB-92F4-A3BFD0DD6C34}" destId="{424439A4-B968-4903-9027-3B11F326A347}" srcOrd="0" destOrd="0" presId="urn:microsoft.com/office/officeart/2018/2/layout/IconCircleList"/>
    <dgm:cxn modelId="{FB099927-49D1-4352-9447-C63CDFC247BF}" srcId="{9D8D2DF7-34FB-4E83-B2CD-3D2AC69CAFCE}" destId="{8F7306C4-DD35-4CDB-92F4-A3BFD0DD6C34}" srcOrd="2" destOrd="0" parTransId="{7E09F651-73A3-45B0-BF4F-ACD4BC11DE7B}" sibTransId="{23233384-5B44-45D0-A382-916A651AF0BD}"/>
    <dgm:cxn modelId="{7C62EE3B-BE78-4540-BDFD-4D0F438B992A}" srcId="{9D8D2DF7-34FB-4E83-B2CD-3D2AC69CAFCE}" destId="{CED89CCA-011E-4A85-A05E-07CF6D4CAF15}" srcOrd="3" destOrd="0" parTransId="{570AACEC-6DCC-429B-B97F-E5C5C82398C9}" sibTransId="{4E70CE3D-2853-4643-A438-CD19AEAC4FE0}"/>
    <dgm:cxn modelId="{DA84BA40-D4B2-4056-8D4C-2F08FDB9BD22}" type="presOf" srcId="{34842FD9-D453-445A-BC22-4E81D752666B}" destId="{04EFA220-8E23-49A8-82E1-15A895A837A1}" srcOrd="0" destOrd="0" presId="urn:microsoft.com/office/officeart/2018/2/layout/IconCircleList"/>
    <dgm:cxn modelId="{9A61B05C-8463-40C7-98DA-023BE133BC3E}" type="presOf" srcId="{9D8D2DF7-34FB-4E83-B2CD-3D2AC69CAFCE}" destId="{37D3E5C7-5E3F-4CBE-A2F6-78E2D5A81DE1}" srcOrd="0" destOrd="0" presId="urn:microsoft.com/office/officeart/2018/2/layout/IconCircleList"/>
    <dgm:cxn modelId="{0D23276C-33D9-487B-8692-3DB0C7CAE865}" type="presOf" srcId="{60AC3A60-A780-4D95-98D3-002D5C5C5705}" destId="{C14635A8-A851-4C19-9335-05138E44872F}" srcOrd="0" destOrd="0" presId="urn:microsoft.com/office/officeart/2018/2/layout/IconCircleList"/>
    <dgm:cxn modelId="{BD645B6D-8BF6-458A-936B-DF18D5554417}" srcId="{9D8D2DF7-34FB-4E83-B2CD-3D2AC69CAFCE}" destId="{34842FD9-D453-445A-BC22-4E81D752666B}" srcOrd="0" destOrd="0" parTransId="{3D213F0B-AD43-415C-BC21-2D5DB477C284}" sibTransId="{60AC3A60-A780-4D95-98D3-002D5C5C5705}"/>
    <dgm:cxn modelId="{B728E96F-7972-4E72-8EDC-DE9EE26CB4C9}" type="presOf" srcId="{95AFAA13-F206-4A85-A1EF-D2616201B78F}" destId="{E0135D69-8533-45AB-8534-87FA444CF6CA}" srcOrd="0" destOrd="0" presId="urn:microsoft.com/office/officeart/2018/2/layout/IconCircleList"/>
    <dgm:cxn modelId="{D09C037D-B653-4EA2-AB10-D21FA1546A94}" type="presOf" srcId="{28A0BB0F-C303-4F4F-8AFA-9867EE14DF20}" destId="{9DE36597-75D0-429E-91DB-FBC9F912EB36}" srcOrd="0" destOrd="0" presId="urn:microsoft.com/office/officeart/2018/2/layout/IconCircleList"/>
    <dgm:cxn modelId="{238D9498-639E-4509-B29E-E5D010E63842}" type="presOf" srcId="{23233384-5B44-45D0-A382-916A651AF0BD}" destId="{3FD573DD-744F-4CB5-9CFF-9299439EA26E}" srcOrd="0" destOrd="0" presId="urn:microsoft.com/office/officeart/2018/2/layout/IconCircleList"/>
    <dgm:cxn modelId="{81EEA4EA-286D-4B45-9B0B-73947DD37F65}" type="presOf" srcId="{CED89CCA-011E-4A85-A05E-07CF6D4CAF15}" destId="{DB4E94A7-CC4B-40A0-87B2-58BAB3C3AA4E}" srcOrd="0" destOrd="0" presId="urn:microsoft.com/office/officeart/2018/2/layout/IconCircleList"/>
    <dgm:cxn modelId="{35E12CF3-0E80-4CCA-8C77-33EE19AECE49}" srcId="{9D8D2DF7-34FB-4E83-B2CD-3D2AC69CAFCE}" destId="{28A0BB0F-C303-4F4F-8AFA-9867EE14DF20}" srcOrd="1" destOrd="0" parTransId="{41FCB3CA-9899-4598-BA67-C44E2743774F}" sibTransId="{95AFAA13-F206-4A85-A1EF-D2616201B78F}"/>
    <dgm:cxn modelId="{DB897644-EB0E-49B7-A26E-430ACABB3343}" type="presParOf" srcId="{37D3E5C7-5E3F-4CBE-A2F6-78E2D5A81DE1}" destId="{D446C262-62AD-4546-A65B-5CB87AA99F04}" srcOrd="0" destOrd="0" presId="urn:microsoft.com/office/officeart/2018/2/layout/IconCircleList"/>
    <dgm:cxn modelId="{ACB6EE49-5D1C-40F1-A566-04711AB03593}" type="presParOf" srcId="{D446C262-62AD-4546-A65B-5CB87AA99F04}" destId="{850FD87E-B636-4012-9D66-FAE90F4B9025}" srcOrd="0" destOrd="0" presId="urn:microsoft.com/office/officeart/2018/2/layout/IconCircleList"/>
    <dgm:cxn modelId="{3121F726-5C82-4325-BB08-1510729EB8DA}" type="presParOf" srcId="{850FD87E-B636-4012-9D66-FAE90F4B9025}" destId="{05EA9E22-4585-4EBD-8744-4ECF96EAB1E3}" srcOrd="0" destOrd="0" presId="urn:microsoft.com/office/officeart/2018/2/layout/IconCircleList"/>
    <dgm:cxn modelId="{DFF015BB-DAB3-4DBE-BB28-ED375B2A8B88}" type="presParOf" srcId="{850FD87E-B636-4012-9D66-FAE90F4B9025}" destId="{7ACAA27D-D247-4CF0-946E-867B6C555E40}" srcOrd="1" destOrd="0" presId="urn:microsoft.com/office/officeart/2018/2/layout/IconCircleList"/>
    <dgm:cxn modelId="{8301EE93-342C-45CE-BBC5-0CA777B71C03}" type="presParOf" srcId="{850FD87E-B636-4012-9D66-FAE90F4B9025}" destId="{BD02EE0C-48B1-4EFA-A419-FAB85297ADA1}" srcOrd="2" destOrd="0" presId="urn:microsoft.com/office/officeart/2018/2/layout/IconCircleList"/>
    <dgm:cxn modelId="{0F6071E2-F882-4D48-8D0F-8D4601B91C80}" type="presParOf" srcId="{850FD87E-B636-4012-9D66-FAE90F4B9025}" destId="{04EFA220-8E23-49A8-82E1-15A895A837A1}" srcOrd="3" destOrd="0" presId="urn:microsoft.com/office/officeart/2018/2/layout/IconCircleList"/>
    <dgm:cxn modelId="{5C0C5E81-E46D-4214-BBBC-442233876BA5}" type="presParOf" srcId="{D446C262-62AD-4546-A65B-5CB87AA99F04}" destId="{C14635A8-A851-4C19-9335-05138E44872F}" srcOrd="1" destOrd="0" presId="urn:microsoft.com/office/officeart/2018/2/layout/IconCircleList"/>
    <dgm:cxn modelId="{36F5B69E-1AD6-40E6-A1A0-1D84EF697D99}" type="presParOf" srcId="{D446C262-62AD-4546-A65B-5CB87AA99F04}" destId="{CE6FBCC5-4A4A-44F1-A340-C8BC1822AB40}" srcOrd="2" destOrd="0" presId="urn:microsoft.com/office/officeart/2018/2/layout/IconCircleList"/>
    <dgm:cxn modelId="{E67CA27F-06FB-406F-BC8C-FBFB15677E27}" type="presParOf" srcId="{CE6FBCC5-4A4A-44F1-A340-C8BC1822AB40}" destId="{8C5CDEEF-AABB-4B04-B0F4-92172ECA6DBF}" srcOrd="0" destOrd="0" presId="urn:microsoft.com/office/officeart/2018/2/layout/IconCircleList"/>
    <dgm:cxn modelId="{9653EB8C-04D6-488C-8D6B-36548663576F}" type="presParOf" srcId="{CE6FBCC5-4A4A-44F1-A340-C8BC1822AB40}" destId="{ED602EFE-7018-4F43-838C-DE418EDF1BBB}" srcOrd="1" destOrd="0" presId="urn:microsoft.com/office/officeart/2018/2/layout/IconCircleList"/>
    <dgm:cxn modelId="{B27E5632-8151-4DE0-9649-B9F99D545E93}" type="presParOf" srcId="{CE6FBCC5-4A4A-44F1-A340-C8BC1822AB40}" destId="{67E920AE-7527-4A02-8537-EF5FE8A29984}" srcOrd="2" destOrd="0" presId="urn:microsoft.com/office/officeart/2018/2/layout/IconCircleList"/>
    <dgm:cxn modelId="{A64C40BC-14BA-45BB-BD30-D2AFE8A28D07}" type="presParOf" srcId="{CE6FBCC5-4A4A-44F1-A340-C8BC1822AB40}" destId="{9DE36597-75D0-429E-91DB-FBC9F912EB36}" srcOrd="3" destOrd="0" presId="urn:microsoft.com/office/officeart/2018/2/layout/IconCircleList"/>
    <dgm:cxn modelId="{E69435A4-6A58-4D70-AE10-49DFABBB20A8}" type="presParOf" srcId="{D446C262-62AD-4546-A65B-5CB87AA99F04}" destId="{E0135D69-8533-45AB-8534-87FA444CF6CA}" srcOrd="3" destOrd="0" presId="urn:microsoft.com/office/officeart/2018/2/layout/IconCircleList"/>
    <dgm:cxn modelId="{018362DF-25B2-40E0-AD61-01239171FFE3}" type="presParOf" srcId="{D446C262-62AD-4546-A65B-5CB87AA99F04}" destId="{ECBAF1F4-BDE0-4053-8A5E-85A0107218C7}" srcOrd="4" destOrd="0" presId="urn:microsoft.com/office/officeart/2018/2/layout/IconCircleList"/>
    <dgm:cxn modelId="{B7BCA464-0EB2-4775-AF94-B4CA45CBA540}" type="presParOf" srcId="{ECBAF1F4-BDE0-4053-8A5E-85A0107218C7}" destId="{EAE5F583-390A-483A-A936-952A65F52B55}" srcOrd="0" destOrd="0" presId="urn:microsoft.com/office/officeart/2018/2/layout/IconCircleList"/>
    <dgm:cxn modelId="{44800418-0AF9-4D45-8CD3-A0E06500766A}" type="presParOf" srcId="{ECBAF1F4-BDE0-4053-8A5E-85A0107218C7}" destId="{417378A5-0CE6-4BEC-B0A0-7465BE06A91D}" srcOrd="1" destOrd="0" presId="urn:microsoft.com/office/officeart/2018/2/layout/IconCircleList"/>
    <dgm:cxn modelId="{7258D9FA-C28D-48E7-ABA3-234D5C44B0A7}" type="presParOf" srcId="{ECBAF1F4-BDE0-4053-8A5E-85A0107218C7}" destId="{12A4E746-ECC1-4993-AA1A-7E4B03365CC9}" srcOrd="2" destOrd="0" presId="urn:microsoft.com/office/officeart/2018/2/layout/IconCircleList"/>
    <dgm:cxn modelId="{AE2B1F67-7E42-41B8-A9DA-E2558D244252}" type="presParOf" srcId="{ECBAF1F4-BDE0-4053-8A5E-85A0107218C7}" destId="{424439A4-B968-4903-9027-3B11F326A347}" srcOrd="3" destOrd="0" presId="urn:microsoft.com/office/officeart/2018/2/layout/IconCircleList"/>
    <dgm:cxn modelId="{A9703398-F0B6-4D65-9700-3C2196B7B0D5}" type="presParOf" srcId="{D446C262-62AD-4546-A65B-5CB87AA99F04}" destId="{3FD573DD-744F-4CB5-9CFF-9299439EA26E}" srcOrd="5" destOrd="0" presId="urn:microsoft.com/office/officeart/2018/2/layout/IconCircleList"/>
    <dgm:cxn modelId="{6A5843B3-1E2C-48CA-9092-39A906784420}" type="presParOf" srcId="{D446C262-62AD-4546-A65B-5CB87AA99F04}" destId="{04E3F4AF-9F81-4518-BE28-7088E85AB073}" srcOrd="6" destOrd="0" presId="urn:microsoft.com/office/officeart/2018/2/layout/IconCircleList"/>
    <dgm:cxn modelId="{55B2597C-CA55-4291-9EC2-5FA840AC9FEC}" type="presParOf" srcId="{04E3F4AF-9F81-4518-BE28-7088E85AB073}" destId="{CE13DCA8-634B-4B07-B437-10D494D25DD1}" srcOrd="0" destOrd="0" presId="urn:microsoft.com/office/officeart/2018/2/layout/IconCircleList"/>
    <dgm:cxn modelId="{808D19C9-8377-4EE0-869A-0C7D584FCD5D}" type="presParOf" srcId="{04E3F4AF-9F81-4518-BE28-7088E85AB073}" destId="{9630CC71-B3DF-4DF4-A9C7-CB478F9F806C}" srcOrd="1" destOrd="0" presId="urn:microsoft.com/office/officeart/2018/2/layout/IconCircleList"/>
    <dgm:cxn modelId="{A5F93E30-C52C-4920-A53E-A94C02D7798C}" type="presParOf" srcId="{04E3F4AF-9F81-4518-BE28-7088E85AB073}" destId="{155E3CF1-5F92-4926-AA63-A0BA54CAE467}" srcOrd="2" destOrd="0" presId="urn:microsoft.com/office/officeart/2018/2/layout/IconCircleList"/>
    <dgm:cxn modelId="{182A1D07-FA16-47E8-8359-2DCFB4B8C3C2}" type="presParOf" srcId="{04E3F4AF-9F81-4518-BE28-7088E85AB073}" destId="{DB4E94A7-CC4B-40A0-87B2-58BAB3C3AA4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7162E-C50E-4ED2-BA5E-421D53CDE131}">
      <dsp:nvSpPr>
        <dsp:cNvPr id="0" name=""/>
        <dsp:cNvSpPr/>
      </dsp:nvSpPr>
      <dsp:spPr>
        <a:xfrm>
          <a:off x="0" y="3142"/>
          <a:ext cx="7290197"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FDFF0-0AC6-4B81-8DE4-477F353BFE29}">
      <dsp:nvSpPr>
        <dsp:cNvPr id="0" name=""/>
        <dsp:cNvSpPr/>
      </dsp:nvSpPr>
      <dsp:spPr>
        <a:xfrm>
          <a:off x="202495" y="153759"/>
          <a:ext cx="368173" cy="368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490791-9125-4E0C-92B0-43E7C5028D5D}">
      <dsp:nvSpPr>
        <dsp:cNvPr id="0" name=""/>
        <dsp:cNvSpPr/>
      </dsp:nvSpPr>
      <dsp:spPr>
        <a:xfrm>
          <a:off x="773164" y="3142"/>
          <a:ext cx="6517032"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a:lnSpc>
              <a:spcPct val="100000"/>
            </a:lnSpc>
            <a:spcBef>
              <a:spcPct val="0"/>
            </a:spcBef>
            <a:spcAft>
              <a:spcPct val="35000"/>
            </a:spcAft>
            <a:buNone/>
          </a:pPr>
          <a:r>
            <a:rPr lang="en-US" sz="1900" kern="1200">
              <a:latin typeface="TW Cen MT"/>
            </a:rPr>
            <a:t>Why did we explore PeopleSoft reporting tools?</a:t>
          </a:r>
          <a:endParaRPr lang="en-US" sz="1900" b="0" i="0" u="none" strike="noStrike" kern="1200" cap="none" baseline="0" noProof="0">
            <a:solidFill>
              <a:srgbClr val="010000"/>
            </a:solidFill>
            <a:latin typeface="TW Cen MT"/>
          </a:endParaRPr>
        </a:p>
      </dsp:txBody>
      <dsp:txXfrm>
        <a:off x="773164" y="3142"/>
        <a:ext cx="6517032" cy="669406"/>
      </dsp:txXfrm>
    </dsp:sp>
    <dsp:sp modelId="{F0B61CC0-2078-4779-9DE2-BAA69160EB8C}">
      <dsp:nvSpPr>
        <dsp:cNvPr id="0" name=""/>
        <dsp:cNvSpPr/>
      </dsp:nvSpPr>
      <dsp:spPr>
        <a:xfrm>
          <a:off x="0" y="839900"/>
          <a:ext cx="7290197"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E25C6-54C8-41AB-A574-298322133B31}">
      <dsp:nvSpPr>
        <dsp:cNvPr id="0" name=""/>
        <dsp:cNvSpPr/>
      </dsp:nvSpPr>
      <dsp:spPr>
        <a:xfrm>
          <a:off x="202495" y="990517"/>
          <a:ext cx="368173" cy="368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17E131-FEDF-497E-BB70-6B90403C9735}">
      <dsp:nvSpPr>
        <dsp:cNvPr id="0" name=""/>
        <dsp:cNvSpPr/>
      </dsp:nvSpPr>
      <dsp:spPr>
        <a:xfrm>
          <a:off x="773164" y="839900"/>
          <a:ext cx="6517032"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rtl="0">
            <a:lnSpc>
              <a:spcPct val="100000"/>
            </a:lnSpc>
            <a:spcBef>
              <a:spcPct val="0"/>
            </a:spcBef>
            <a:spcAft>
              <a:spcPct val="35000"/>
            </a:spcAft>
            <a:buNone/>
          </a:pPr>
          <a:r>
            <a:rPr lang="en-US" sz="1900" kern="1200">
              <a:latin typeface="TW Cen MT"/>
            </a:rPr>
            <a:t>Brief overview of PS reporting tools</a:t>
          </a:r>
        </a:p>
      </dsp:txBody>
      <dsp:txXfrm>
        <a:off x="773164" y="839900"/>
        <a:ext cx="6517032" cy="669406"/>
      </dsp:txXfrm>
    </dsp:sp>
    <dsp:sp modelId="{87BC1635-BB00-4369-B7CF-F4FCD2B4EAAA}">
      <dsp:nvSpPr>
        <dsp:cNvPr id="0" name=""/>
        <dsp:cNvSpPr/>
      </dsp:nvSpPr>
      <dsp:spPr>
        <a:xfrm>
          <a:off x="0" y="1676659"/>
          <a:ext cx="7290197"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F1491-40CB-49D8-8712-5DDF127667B3}">
      <dsp:nvSpPr>
        <dsp:cNvPr id="0" name=""/>
        <dsp:cNvSpPr/>
      </dsp:nvSpPr>
      <dsp:spPr>
        <a:xfrm>
          <a:off x="202495" y="1827275"/>
          <a:ext cx="368173" cy="368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266B8-85E1-46FA-A88B-309EBB7438A6}">
      <dsp:nvSpPr>
        <dsp:cNvPr id="0" name=""/>
        <dsp:cNvSpPr/>
      </dsp:nvSpPr>
      <dsp:spPr>
        <a:xfrm>
          <a:off x="773164" y="1676659"/>
          <a:ext cx="6517032"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a:lnSpc>
              <a:spcPct val="100000"/>
            </a:lnSpc>
            <a:spcBef>
              <a:spcPct val="0"/>
            </a:spcBef>
            <a:spcAft>
              <a:spcPct val="35000"/>
            </a:spcAft>
            <a:buNone/>
          </a:pPr>
          <a:r>
            <a:rPr lang="en-US" sz="1900" kern="1200">
              <a:latin typeface="TW Cen MT"/>
            </a:rPr>
            <a:t>The advantages and limitations of using Connected vs. Composite queries</a:t>
          </a:r>
        </a:p>
      </dsp:txBody>
      <dsp:txXfrm>
        <a:off x="773164" y="1676659"/>
        <a:ext cx="6517032" cy="669406"/>
      </dsp:txXfrm>
    </dsp:sp>
    <dsp:sp modelId="{8658FF18-F004-4B38-AC92-3464B0274E04}">
      <dsp:nvSpPr>
        <dsp:cNvPr id="0" name=""/>
        <dsp:cNvSpPr/>
      </dsp:nvSpPr>
      <dsp:spPr>
        <a:xfrm>
          <a:off x="0" y="2513417"/>
          <a:ext cx="7290197"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59ABF-5DEA-48F5-BB49-7036536CD613}">
      <dsp:nvSpPr>
        <dsp:cNvPr id="0" name=""/>
        <dsp:cNvSpPr/>
      </dsp:nvSpPr>
      <dsp:spPr>
        <a:xfrm>
          <a:off x="202495" y="2664033"/>
          <a:ext cx="368173" cy="368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3ECB11-7A15-4DC3-B74D-E2FAFC9A3D89}">
      <dsp:nvSpPr>
        <dsp:cNvPr id="0" name=""/>
        <dsp:cNvSpPr/>
      </dsp:nvSpPr>
      <dsp:spPr>
        <a:xfrm>
          <a:off x="773164" y="2513417"/>
          <a:ext cx="6517032"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a:lnSpc>
              <a:spcPct val="100000"/>
            </a:lnSpc>
            <a:spcBef>
              <a:spcPct val="0"/>
            </a:spcBef>
            <a:spcAft>
              <a:spcPct val="35000"/>
            </a:spcAft>
            <a:buNone/>
          </a:pPr>
          <a:r>
            <a:rPr lang="en-US" sz="1900" kern="1200">
              <a:latin typeface="TW Cen MT"/>
            </a:rPr>
            <a:t>Scenarios: Connected query vs. Composite query</a:t>
          </a:r>
        </a:p>
      </dsp:txBody>
      <dsp:txXfrm>
        <a:off x="773164" y="2513417"/>
        <a:ext cx="6517032" cy="669406"/>
      </dsp:txXfrm>
    </dsp:sp>
    <dsp:sp modelId="{DE9982F3-AB7D-487C-8B88-E250C43E779F}">
      <dsp:nvSpPr>
        <dsp:cNvPr id="0" name=""/>
        <dsp:cNvSpPr/>
      </dsp:nvSpPr>
      <dsp:spPr>
        <a:xfrm>
          <a:off x="0" y="3350175"/>
          <a:ext cx="7290197"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757FA-D90D-43D5-B079-C6512BD059AF}">
      <dsp:nvSpPr>
        <dsp:cNvPr id="0" name=""/>
        <dsp:cNvSpPr/>
      </dsp:nvSpPr>
      <dsp:spPr>
        <a:xfrm>
          <a:off x="202495" y="3500792"/>
          <a:ext cx="368173" cy="3681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FCD491-F599-4602-9A8A-353386CAFE18}">
      <dsp:nvSpPr>
        <dsp:cNvPr id="0" name=""/>
        <dsp:cNvSpPr/>
      </dsp:nvSpPr>
      <dsp:spPr>
        <a:xfrm>
          <a:off x="773164" y="3350175"/>
          <a:ext cx="6517032"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a:lnSpc>
              <a:spcPct val="100000"/>
            </a:lnSpc>
            <a:spcBef>
              <a:spcPct val="0"/>
            </a:spcBef>
            <a:spcAft>
              <a:spcPct val="35000"/>
            </a:spcAft>
            <a:buNone/>
          </a:pPr>
          <a:r>
            <a:rPr lang="en-US" sz="1900" kern="1200">
              <a:latin typeface="TW Cen MT"/>
            </a:rPr>
            <a:t>Samples of custom business reports</a:t>
          </a:r>
        </a:p>
      </dsp:txBody>
      <dsp:txXfrm>
        <a:off x="773164" y="3350175"/>
        <a:ext cx="6517032" cy="669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A9E22-4585-4EBD-8744-4ECF96EAB1E3}">
      <dsp:nvSpPr>
        <dsp:cNvPr id="0" name=""/>
        <dsp:cNvSpPr/>
      </dsp:nvSpPr>
      <dsp:spPr>
        <a:xfrm>
          <a:off x="45752" y="1040250"/>
          <a:ext cx="1090705" cy="10907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AA27D-D247-4CF0-946E-867B6C555E40}">
      <dsp:nvSpPr>
        <dsp:cNvPr id="0" name=""/>
        <dsp:cNvSpPr/>
      </dsp:nvSpPr>
      <dsp:spPr>
        <a:xfrm>
          <a:off x="274800" y="1269298"/>
          <a:ext cx="632608" cy="63260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EFA220-8E23-49A8-82E1-15A895A837A1}">
      <dsp:nvSpPr>
        <dsp:cNvPr id="0" name=""/>
        <dsp:cNvSpPr/>
      </dsp:nvSpPr>
      <dsp:spPr>
        <a:xfrm>
          <a:off x="1370180" y="1040250"/>
          <a:ext cx="2570947" cy="109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latin typeface="TW Cen MT"/>
            </a:rPr>
            <a:t>Connected and Composite Query are based on PS Query. </a:t>
          </a:r>
          <a:endParaRPr lang="en-US" sz="1500" b="0" i="0" u="none" strike="noStrike" kern="1200" cap="none" baseline="0" noProof="0">
            <a:solidFill>
              <a:srgbClr val="010000"/>
            </a:solidFill>
            <a:latin typeface="TW Cen MT"/>
          </a:endParaRPr>
        </a:p>
      </dsp:txBody>
      <dsp:txXfrm>
        <a:off x="1370180" y="1040250"/>
        <a:ext cx="2570947" cy="1090705"/>
      </dsp:txXfrm>
    </dsp:sp>
    <dsp:sp modelId="{8C5CDEEF-AABB-4B04-B0F4-92172ECA6DBF}">
      <dsp:nvSpPr>
        <dsp:cNvPr id="0" name=""/>
        <dsp:cNvSpPr/>
      </dsp:nvSpPr>
      <dsp:spPr>
        <a:xfrm>
          <a:off x="4389096" y="1040250"/>
          <a:ext cx="1090705" cy="10907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02EFE-7018-4F43-838C-DE418EDF1BBB}">
      <dsp:nvSpPr>
        <dsp:cNvPr id="0" name=""/>
        <dsp:cNvSpPr/>
      </dsp:nvSpPr>
      <dsp:spPr>
        <a:xfrm>
          <a:off x="4618144" y="1269298"/>
          <a:ext cx="632608" cy="63260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E36597-75D0-429E-91DB-FBC9F912EB36}">
      <dsp:nvSpPr>
        <dsp:cNvPr id="0" name=""/>
        <dsp:cNvSpPr/>
      </dsp:nvSpPr>
      <dsp:spPr>
        <a:xfrm>
          <a:off x="5713523" y="1040250"/>
          <a:ext cx="2570947" cy="109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latin typeface="TW Cen MT"/>
            </a:rPr>
            <a:t>Both are very useful to break down single complex queries, replace tricky aggregate</a:t>
          </a:r>
          <a:r>
            <a:rPr lang="en-CA" sz="1500" kern="1200">
              <a:latin typeface="TW Cen MT"/>
            </a:rPr>
            <a:t>s</a:t>
          </a:r>
          <a:r>
            <a:rPr lang="en-US" sz="1500" kern="1200">
              <a:latin typeface="TW Cen MT"/>
            </a:rPr>
            <a:t> and avoid programming.</a:t>
          </a:r>
        </a:p>
      </dsp:txBody>
      <dsp:txXfrm>
        <a:off x="5713523" y="1040250"/>
        <a:ext cx="2570947" cy="1090705"/>
      </dsp:txXfrm>
    </dsp:sp>
    <dsp:sp modelId="{EAE5F583-390A-483A-A936-952A65F52B55}">
      <dsp:nvSpPr>
        <dsp:cNvPr id="0" name=""/>
        <dsp:cNvSpPr/>
      </dsp:nvSpPr>
      <dsp:spPr>
        <a:xfrm>
          <a:off x="45752" y="3003877"/>
          <a:ext cx="1090705" cy="10907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378A5-0CE6-4BEC-B0A0-7465BE06A91D}">
      <dsp:nvSpPr>
        <dsp:cNvPr id="0" name=""/>
        <dsp:cNvSpPr/>
      </dsp:nvSpPr>
      <dsp:spPr>
        <a:xfrm>
          <a:off x="274800" y="3232925"/>
          <a:ext cx="632608" cy="63260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4439A4-B968-4903-9027-3B11F326A347}">
      <dsp:nvSpPr>
        <dsp:cNvPr id="0" name=""/>
        <dsp:cNvSpPr/>
      </dsp:nvSpPr>
      <dsp:spPr>
        <a:xfrm>
          <a:off x="1370180" y="3003877"/>
          <a:ext cx="2570947" cy="109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latin typeface="TW Cen MT"/>
            </a:rPr>
            <a:t>Connected Query with BI Publisher can turn data output to a powerful analytical</a:t>
          </a:r>
          <a:r>
            <a:rPr lang="en-CA" sz="1500" kern="1200">
              <a:latin typeface="TW Cen MT"/>
            </a:rPr>
            <a:t> </a:t>
          </a:r>
          <a:r>
            <a:rPr lang="en-US" sz="1500" kern="1200">
              <a:latin typeface="TW Cen MT"/>
            </a:rPr>
            <a:t>report.</a:t>
          </a:r>
        </a:p>
      </dsp:txBody>
      <dsp:txXfrm>
        <a:off x="1370180" y="3003877"/>
        <a:ext cx="2570947" cy="1090705"/>
      </dsp:txXfrm>
    </dsp:sp>
    <dsp:sp modelId="{CE13DCA8-634B-4B07-B437-10D494D25DD1}">
      <dsp:nvSpPr>
        <dsp:cNvPr id="0" name=""/>
        <dsp:cNvSpPr/>
      </dsp:nvSpPr>
      <dsp:spPr>
        <a:xfrm>
          <a:off x="4389096" y="3003877"/>
          <a:ext cx="1090705" cy="10907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0CC71-B3DF-4DF4-A9C7-CB478F9F806C}">
      <dsp:nvSpPr>
        <dsp:cNvPr id="0" name=""/>
        <dsp:cNvSpPr/>
      </dsp:nvSpPr>
      <dsp:spPr>
        <a:xfrm>
          <a:off x="4618144" y="3232925"/>
          <a:ext cx="632608" cy="63260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4E94A7-CC4B-40A0-87B2-58BAB3C3AA4E}">
      <dsp:nvSpPr>
        <dsp:cNvPr id="0" name=""/>
        <dsp:cNvSpPr/>
      </dsp:nvSpPr>
      <dsp:spPr>
        <a:xfrm>
          <a:off x="5713523" y="3003877"/>
          <a:ext cx="2570947" cy="109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CA" sz="1500" kern="1200">
              <a:latin typeface="TW Cen MT"/>
            </a:rPr>
            <a:t>Composite Query is handy for downloading data output and translating it into a visual graphic presentation with Pivot Grid.</a:t>
          </a:r>
          <a:endParaRPr lang="en-US" sz="1500" kern="1200">
            <a:latin typeface="TW Cen MT"/>
          </a:endParaRPr>
        </a:p>
      </dsp:txBody>
      <dsp:txXfrm>
        <a:off x="5713523" y="3003877"/>
        <a:ext cx="2570947" cy="10907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48BE443-8595-42DA-A293-607DF0A3164B}" type="datetimeFigureOut">
              <a:rPr lang="en-US" smtClean="0"/>
              <a:t>11/11/2019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37E461-96B9-4925-8A01-59DC41F27E25}" type="datetimeFigureOut">
              <a:rPr lang="en-US" smtClean="0"/>
              <a:t>11/11/2019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Welcome to today's session  "PeopleSoft Reporting Tools, Connected Query Versus Composite Query"</a:t>
            </a:r>
            <a:endParaRPr lang="en-CA"/>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36256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PeopleSoft Composite query is the next generation of Connected Query, they have some common features and differences.</a:t>
            </a:r>
            <a:endParaRPr lang="en-US"/>
          </a:p>
          <a:p>
            <a:r>
              <a:rPr lang="en-CA" dirty="0"/>
              <a:t>We are going to compare them in each following area: </a:t>
            </a:r>
            <a:endParaRPr lang="en-US">
              <a:cs typeface="Calibri"/>
            </a:endParaRPr>
          </a:p>
          <a:p>
            <a:pPr marL="171450" indent="-171450">
              <a:buFont typeface="Arial"/>
              <a:buChar char="•"/>
            </a:pPr>
            <a:r>
              <a:rPr lang="en-CA" dirty="0"/>
              <a:t>Process Flow</a:t>
            </a:r>
            <a:endParaRPr lang="en-CA" dirty="0">
              <a:cs typeface="Calibri"/>
            </a:endParaRPr>
          </a:p>
          <a:p>
            <a:pPr marL="171450" indent="-171450">
              <a:buFont typeface="Arial"/>
              <a:buChar char="•"/>
            </a:pPr>
            <a:r>
              <a:rPr lang="en-CA" dirty="0"/>
              <a:t>Query Structure </a:t>
            </a:r>
            <a:endParaRPr lang="en-CA" dirty="0">
              <a:cs typeface="Calibri"/>
            </a:endParaRPr>
          </a:p>
          <a:p>
            <a:pPr marL="171450" indent="-171450">
              <a:buFont typeface="Arial"/>
              <a:buChar char="•"/>
            </a:pPr>
            <a:r>
              <a:rPr lang="en-CA" dirty="0"/>
              <a:t>Features within the Tool</a:t>
            </a:r>
            <a:endParaRPr lang="en-CA" dirty="0">
              <a:cs typeface="Calibri"/>
            </a:endParaRPr>
          </a:p>
          <a:p>
            <a:pPr marL="171450" indent="-171450">
              <a:buFont typeface="Arial"/>
              <a:buChar char="•"/>
            </a:pPr>
            <a:r>
              <a:rPr lang="en-CA" dirty="0"/>
              <a:t>With our current </a:t>
            </a:r>
            <a:r>
              <a:rPr lang="en-CA" dirty="0" err="1"/>
              <a:t>PeopleTool</a:t>
            </a:r>
            <a:r>
              <a:rPr lang="en-CA" dirty="0"/>
              <a:t>, they are also deferent in Data Source and Final Report Format</a:t>
            </a:r>
            <a:endParaRPr lang="en-CA" dirty="0">
              <a:cs typeface="Calibri"/>
            </a:endParaRPr>
          </a:p>
          <a:p>
            <a:pPr marL="171450" indent="-171450">
              <a:buFont typeface="Arial,Sans-Serif"/>
              <a:buChar char="•"/>
            </a:pPr>
            <a:r>
              <a:rPr lang="en-CA" dirty="0"/>
              <a:t>in order to use them effectively we also need to know their Limitations </a:t>
            </a:r>
            <a:endParaRPr lang="en-CA" dirty="0">
              <a:cs typeface="Calibri"/>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a:p>
        </p:txBody>
      </p:sp>
    </p:spTree>
    <p:extLst>
      <p:ext uri="{BB962C8B-B14F-4D97-AF65-F5344CB8AC3E}">
        <p14:creationId xmlns:p14="http://schemas.microsoft.com/office/powerpoint/2010/main" val="6109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This chart show the different process between Connected Query and Composite Query</a:t>
            </a:r>
          </a:p>
          <a:p>
            <a:r>
              <a:rPr lang="en-CA" dirty="0">
                <a:cs typeface="Calibri"/>
              </a:rPr>
              <a:t>  - both built from PS query</a:t>
            </a:r>
          </a:p>
          <a:p>
            <a:r>
              <a:rPr lang="en-CA" dirty="0">
                <a:cs typeface="Calibri"/>
              </a:rPr>
              <a:t>  - Connected query is used by BIP for final report</a:t>
            </a:r>
          </a:p>
          <a:p>
            <a:r>
              <a:rPr lang="en-CA" dirty="0">
                <a:cs typeface="Calibri"/>
              </a:rPr>
              <a:t>  - on Composite query side, Pivot Grid is the final reporting tool to present Composite query result  </a:t>
            </a:r>
          </a:p>
          <a:p>
            <a:r>
              <a:rPr lang="en-CA" dirty="0">
                <a:cs typeface="Calibri"/>
              </a:rPr>
              <a:t>  - with newer PT 8.57, Composite query can also used by BIP </a:t>
            </a:r>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149907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Let’s explain the Process in more detail:</a:t>
            </a:r>
          </a:p>
          <a:p>
            <a:r>
              <a:rPr lang="en-US" b="1" dirty="0"/>
              <a:t>   - </a:t>
            </a:r>
            <a:r>
              <a:rPr lang="en-US" dirty="0"/>
              <a:t>This is a process from A Query &gt;&gt; to &gt;&gt; Connected query &gt;&gt; </a:t>
            </a:r>
            <a:endParaRPr lang="en-US" dirty="0">
              <a:cs typeface="Calibri"/>
            </a:endParaRPr>
          </a:p>
          <a:p>
            <a:r>
              <a:rPr lang="en-US" dirty="0"/>
              <a:t>   - Since XML is only output of connected query, we usually use BI Publisher which is MicroSoft Office Add-In tool to create a report template &gt;&gt; to generate a final report in multiple formats like PDF, Excel, HTML.. </a:t>
            </a:r>
            <a:endParaRPr lang="en-US" dirty="0">
              <a:cs typeface="Calibri"/>
            </a:endParaRPr>
          </a:p>
          <a:p>
            <a:r>
              <a:rPr lang="en-US" dirty="0"/>
              <a:t>   - By the way, PS query can also be used as data source with BI Publisher. </a:t>
            </a:r>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299166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With our Current PT (8.55), Composite Query can be summarized to a graphic Pivot Grid report</a:t>
            </a:r>
          </a:p>
          <a:p>
            <a:r>
              <a:rPr lang="en-US">
                <a:cs typeface="Calibri"/>
              </a:rPr>
              <a:t>* </a:t>
            </a:r>
            <a:r>
              <a:rPr lang="en-US"/>
              <a:t>this chart also shows Composite Query data result can be Previewed and Download within composite query manger Tool into 3 type of files: as Excel, HTML, and XML</a:t>
            </a:r>
          </a:p>
          <a:p>
            <a:r>
              <a:rPr lang="en-US" dirty="0">
                <a:cs typeface="Calibri"/>
              </a:rPr>
              <a:t>* again </a:t>
            </a:r>
            <a:r>
              <a:rPr lang="en-US"/>
              <a:t>the PS query can also be used by Pivot Grid tool directly</a:t>
            </a:r>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103648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dirty="0"/>
              <a:t>  The 2 types of query’s structure are different.</a:t>
            </a:r>
          </a:p>
          <a:p>
            <a:r>
              <a:rPr lang="en-US" dirty="0"/>
              <a:t>          - Connected Query:  A parent query can have multiple levels of child queries, and any child query can have multiple sibling queries within a hierarchy </a:t>
            </a:r>
            <a:endParaRPr lang="en-US" dirty="0">
              <a:cs typeface="Calibri"/>
            </a:endParaRPr>
          </a:p>
          <a:p>
            <a:r>
              <a:rPr lang="en-US" dirty="0"/>
              <a:t>          - On other hand, the Composite Query can join PS query in both Inner join, and Left Out join as we explained earlier</a:t>
            </a:r>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244851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Inside of Connected Query Manager Tool 1</a:t>
            </a:r>
          </a:p>
          <a:p>
            <a:pPr marL="171450" indent="-171450">
              <a:buFont typeface="Arial"/>
              <a:buChar char="•"/>
            </a:pPr>
            <a:r>
              <a:rPr lang="en-CA" dirty="0"/>
              <a:t>we can Insert child or sibling query; and child query can be deleted anytime</a:t>
            </a:r>
            <a:endParaRPr lang="en-US" dirty="0"/>
          </a:p>
          <a:p>
            <a:pPr marL="171450" indent="-171450">
              <a:buFont typeface="Arial"/>
              <a:buChar char="•"/>
            </a:pPr>
            <a:r>
              <a:rPr lang="en-CA" dirty="0"/>
              <a:t>click </a:t>
            </a:r>
            <a:r>
              <a:rPr lang="en-CA" i="1" dirty="0"/>
              <a:t>'Mapping' </a:t>
            </a:r>
            <a:r>
              <a:rPr lang="en-CA" dirty="0"/>
              <a:t>icon to map the Key fields between Parent and Child query</a:t>
            </a:r>
            <a:endParaRPr lang="en-US" dirty="0"/>
          </a:p>
          <a:p>
            <a:pPr marL="171450" indent="-171450">
              <a:buFont typeface="Arial"/>
              <a:buChar char="•"/>
            </a:pPr>
            <a:r>
              <a:rPr lang="en-CA" dirty="0"/>
              <a:t>Icon ' Open' opens PS query in read-only mode</a:t>
            </a:r>
            <a:endParaRPr lang="en-US" dirty="0"/>
          </a:p>
          <a:p>
            <a:endParaRPr lang="en-US" i="1"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4239740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Inside of Connected Query Manager Tool 2</a:t>
            </a:r>
          </a:p>
          <a:p>
            <a:r>
              <a:rPr lang="en-US" i="1" dirty="0">
                <a:cs typeface="Calibri"/>
              </a:rPr>
              <a:t>- </a:t>
            </a:r>
            <a:r>
              <a:rPr lang="en-US" dirty="0">
                <a:cs typeface="Calibri"/>
              </a:rPr>
              <a:t>change </a:t>
            </a:r>
            <a:r>
              <a:rPr lang="en-CA"/>
              <a:t>default Status “in progress” to “Active”</a:t>
            </a:r>
          </a:p>
          <a:p>
            <a:r>
              <a:rPr lang="en-CA" dirty="0">
                <a:cs typeface="Calibri"/>
              </a:rPr>
              <a:t>- </a:t>
            </a:r>
            <a:r>
              <a:rPr lang="en-CA" dirty="0"/>
              <a:t>you can only preview the Sample XML file. If you need to get full XML output, you need to use Connected query scheduler </a:t>
            </a:r>
            <a:endParaRPr lang="en-CA" dirty="0">
              <a:cs typeface="Calibri"/>
            </a:endParaRPr>
          </a:p>
          <a:p>
            <a:endParaRPr lang="en-CA"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163888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comparing, now we are looking into the Composite Query Manager Tool (</a:t>
            </a:r>
            <a:r>
              <a:rPr lang="en-US" i="1" dirty="0"/>
              <a:t>Inside of Composite Query Manager Tool 1)</a:t>
            </a:r>
            <a:endParaRPr lang="en-US" dirty="0"/>
          </a:p>
          <a:p>
            <a:r>
              <a:rPr lang="en-CA" dirty="0">
                <a:cs typeface="Calibri"/>
              </a:rPr>
              <a:t> - </a:t>
            </a:r>
            <a:r>
              <a:rPr lang="en-CA" dirty="0"/>
              <a:t>able to select Fields from each PS query for composite query output</a:t>
            </a:r>
            <a:endParaRPr lang="en-CA" dirty="0">
              <a:cs typeface="Calibri"/>
            </a:endParaRPr>
          </a:p>
          <a:p>
            <a:r>
              <a:rPr lang="en-CA" dirty="0"/>
              <a:t> - also they can  be removed and put them in order (moved up/down)</a:t>
            </a:r>
            <a:endParaRPr lang="en-CA" dirty="0">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13334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Inside of Composite Query Manager Tool 2</a:t>
            </a:r>
          </a:p>
          <a:p>
            <a:pPr marL="171450" indent="-171450">
              <a:buFont typeface="Arial"/>
              <a:buChar char="•"/>
            </a:pPr>
            <a:r>
              <a:rPr lang="en-CA" dirty="0"/>
              <a:t>Besides to add PS query within  the tool(like PS query manager), we are able to Add Prompt, Expression under ‘Action’ menu</a:t>
            </a:r>
            <a:endParaRPr lang="en-US" dirty="0"/>
          </a:p>
          <a:p>
            <a:pPr marL="171450" indent="-171450">
              <a:buFont typeface="Arial"/>
              <a:buChar char="•"/>
            </a:pPr>
            <a:r>
              <a:rPr lang="en-CA" dirty="0"/>
              <a:t>The right side showing the examples of Selected Queries, Prompt and Expression </a:t>
            </a:r>
            <a:endParaRPr lang="en-US" dirty="0"/>
          </a:p>
          <a:p>
            <a:endParaRPr lang="en-US" i="1"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943175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Inside of Composite Query Manager Tool 3</a:t>
            </a:r>
          </a:p>
          <a:p>
            <a:pPr marL="171450" indent="-171450">
              <a:buFont typeface="Arial"/>
              <a:buChar char="•"/>
            </a:pPr>
            <a:r>
              <a:rPr lang="en-US" dirty="0"/>
              <a:t>Within the Toll, we can Change ‘Join Type’  by click on the join link &gt;&gt; open the ‘Query Join Details’  dialog box &gt;&gt; change from there</a:t>
            </a:r>
          </a:p>
          <a:p>
            <a:endParaRPr lang="en-US" i="1"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379471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Welcome to McMaster!</a:t>
            </a:r>
            <a:r>
              <a:rPr lang="en-US" dirty="0"/>
              <a:t> </a:t>
            </a:r>
            <a:endParaRPr lang="en-US"/>
          </a:p>
          <a:p>
            <a:pPr marL="285750" indent="-285750">
              <a:buFont typeface="Arial"/>
              <a:buChar char="•"/>
            </a:pPr>
            <a:r>
              <a:rPr lang="en-US" dirty="0"/>
              <a:t>Our University has Over 30,000 students including undergraduates and graduates from over 100 countries </a:t>
            </a:r>
            <a:endParaRPr lang="en-US" dirty="0">
              <a:cs typeface="Calibri"/>
            </a:endParaRPr>
          </a:p>
          <a:p>
            <a:pPr marL="285750" indent="-285750">
              <a:buFont typeface="Arial"/>
              <a:buChar char="•"/>
            </a:pPr>
            <a:r>
              <a:rPr lang="en-US" dirty="0"/>
              <a:t>Close to 1,000 faculty members from 55 countries, and we have over 4,600 full-time employees</a:t>
            </a:r>
            <a:endParaRPr lang="en-US" dirty="0">
              <a:cs typeface="Calibri"/>
            </a:endParaRPr>
          </a:p>
          <a:p>
            <a:pPr marL="285750" indent="-285750">
              <a:buFont typeface="Arial"/>
              <a:buChar char="•"/>
            </a:pPr>
            <a:r>
              <a:rPr lang="en-US" dirty="0"/>
              <a:t>McMaster has been named one of Canada’s Best Diversity Employers for 2019</a:t>
            </a:r>
          </a:p>
        </p:txBody>
      </p:sp>
      <p:sp>
        <p:nvSpPr>
          <p:cNvPr id="4" name="Slide Number Placeholder 3"/>
          <p:cNvSpPr>
            <a:spLocks noGrp="1"/>
          </p:cNvSpPr>
          <p:nvPr>
            <p:ph type="sldNum" sz="quarter" idx="5"/>
          </p:nvPr>
        </p:nvSpPr>
        <p:spPr/>
        <p:txBody>
          <a:bodyPr/>
          <a:lstStyle/>
          <a:p>
            <a:fld id="{22164149-2C44-4029-BA5B-3E7ECA7C8CBF}" type="slidenum">
              <a:rPr lang="en-US" smtClean="0"/>
              <a:t>3</a:t>
            </a:fld>
            <a:endParaRPr lang="en-US"/>
          </a:p>
        </p:txBody>
      </p:sp>
    </p:spTree>
    <p:extLst>
      <p:ext uri="{BB962C8B-B14F-4D97-AF65-F5344CB8AC3E}">
        <p14:creationId xmlns:p14="http://schemas.microsoft.com/office/powerpoint/2010/main" val="3714180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Inside of Composite Query Manager Tool 4</a:t>
            </a:r>
          </a:p>
          <a:p>
            <a:r>
              <a:rPr lang="en-US" dirty="0"/>
              <a:t>- example to Add a criteria within Composite Query manager tool</a:t>
            </a:r>
            <a:endParaRPr lang="en-US"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22</a:t>
            </a:fld>
            <a:endParaRPr lang="en-US"/>
          </a:p>
        </p:txBody>
      </p:sp>
    </p:spTree>
    <p:extLst>
      <p:ext uri="{BB962C8B-B14F-4D97-AF65-F5344CB8AC3E}">
        <p14:creationId xmlns:p14="http://schemas.microsoft.com/office/powerpoint/2010/main" val="1579929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Inside of Composite Query Manager Tool 5</a:t>
            </a:r>
          </a:p>
          <a:p>
            <a:pPr marL="171450" indent="-171450">
              <a:buFont typeface="Arial"/>
              <a:buChar char="•"/>
            </a:pPr>
            <a:r>
              <a:rPr lang="en-US" dirty="0"/>
              <a:t>Within the tool, we also able to View/Edit/Remove criteria by select on “Action” drop down menu</a:t>
            </a:r>
            <a:endParaRPr lang="en-US" dirty="0">
              <a:cs typeface="Calibri"/>
            </a:endParaRPr>
          </a:p>
          <a:p>
            <a:pPr marL="171450" indent="-171450">
              <a:buFont typeface="Arial"/>
              <a:buChar char="•"/>
            </a:pPr>
            <a:r>
              <a:rPr lang="en-US" dirty="0"/>
              <a:t>And Click the “SQL” button to View the script behind the Composite Query</a:t>
            </a:r>
            <a:endParaRPr lang="en-US"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23</a:t>
            </a:fld>
            <a:endParaRPr lang="en-US"/>
          </a:p>
        </p:txBody>
      </p:sp>
    </p:spTree>
    <p:extLst>
      <p:ext uri="{BB962C8B-B14F-4D97-AF65-F5344CB8AC3E}">
        <p14:creationId xmlns:p14="http://schemas.microsoft.com/office/powerpoint/2010/main" val="2924518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Inside of Composite Query Manager Tool 6</a:t>
            </a:r>
          </a:p>
          <a:p>
            <a:pPr marL="171450" indent="-171450">
              <a:buFont typeface="Arial"/>
              <a:buChar char="•"/>
            </a:pPr>
            <a:r>
              <a:rPr lang="en-US" dirty="0"/>
              <a:t>This is very handy and useful feature within Composite Query Manager tool,  click on “Run/Preview” to get output</a:t>
            </a:r>
            <a:endParaRPr lang="en-US" dirty="0">
              <a:cs typeface="Calibri"/>
            </a:endParaRPr>
          </a:p>
          <a:p>
            <a:pPr marL="171450" indent="-171450">
              <a:buFont typeface="Arial"/>
              <a:buChar char="•"/>
            </a:pPr>
            <a:r>
              <a:rPr lang="en-US" dirty="0"/>
              <a:t>There is a ‘Download’ button where you can download the output</a:t>
            </a:r>
            <a:endParaRPr lang="en-US"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24</a:t>
            </a:fld>
            <a:endParaRPr lang="en-US"/>
          </a:p>
        </p:txBody>
      </p:sp>
    </p:spTree>
    <p:extLst>
      <p:ext uri="{BB962C8B-B14F-4D97-AF65-F5344CB8AC3E}">
        <p14:creationId xmlns:p14="http://schemas.microsoft.com/office/powerpoint/2010/main" val="2208812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Inside of Composite Query Manager Tool 7</a:t>
            </a:r>
          </a:p>
          <a:p>
            <a:pPr marL="171450" indent="-171450">
              <a:buFont typeface="Arial"/>
              <a:buChar char="•"/>
            </a:pPr>
            <a:r>
              <a:rPr lang="en-US" dirty="0"/>
              <a:t>It is a little bit tricky to remove a PS query from Composite Query once it is been added. </a:t>
            </a:r>
            <a:endParaRPr lang="en-US" dirty="0">
              <a:cs typeface="Calibri"/>
            </a:endParaRPr>
          </a:p>
          <a:p>
            <a:pPr marL="171450" indent="-171450">
              <a:buFont typeface="Arial"/>
              <a:buChar char="•"/>
            </a:pPr>
            <a:r>
              <a:rPr lang="en-US" dirty="0"/>
              <a:t>we Cannot remove PS query if we selected any field for output, But, if we “</a:t>
            </a:r>
            <a:r>
              <a:rPr lang="en-US" b="1" dirty="0"/>
              <a:t>unselect”</a:t>
            </a:r>
            <a:r>
              <a:rPr lang="en-US" dirty="0"/>
              <a:t> all the fields from that PS query first &gt;&gt; then we are able to remove it</a:t>
            </a:r>
            <a:endParaRPr lang="en-US"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25</a:t>
            </a:fld>
            <a:endParaRPr lang="en-US"/>
          </a:p>
        </p:txBody>
      </p:sp>
    </p:spTree>
    <p:extLst>
      <p:ext uri="{BB962C8B-B14F-4D97-AF65-F5344CB8AC3E}">
        <p14:creationId xmlns:p14="http://schemas.microsoft.com/office/powerpoint/2010/main" val="1073194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Features that Only Connected Query has under PeopleSoft Reporting Tool menu:</a:t>
            </a:r>
          </a:p>
          <a:p>
            <a:pPr marL="171450" indent="-171450">
              <a:buFont typeface="Arial"/>
              <a:buChar char="•"/>
            </a:pPr>
            <a:r>
              <a:rPr lang="en-US" dirty="0"/>
              <a:t>Connected Quick Start which is 5 steps wizard, it is very useful for your first connected query, but it is only allow One child query</a:t>
            </a:r>
            <a:endParaRPr lang="en-US" dirty="0">
              <a:cs typeface="Calibri" panose="020F0502020204030204"/>
            </a:endParaRPr>
          </a:p>
          <a:p>
            <a:pPr marL="171450" indent="-171450">
              <a:buFont typeface="Arial"/>
              <a:buChar char="•"/>
            </a:pPr>
            <a:r>
              <a:rPr lang="en-US" dirty="0"/>
              <a:t>Connected query can be scheduled by its scheduler to get a full XML file instead of Sample XML file inside of the tool </a:t>
            </a:r>
            <a:endParaRPr lang="en-US"/>
          </a:p>
          <a:p>
            <a:pPr marL="171450" indent="-171450">
              <a:buFont typeface="Arial"/>
              <a:buChar char="•"/>
            </a:pPr>
            <a:r>
              <a:rPr lang="en-US" dirty="0"/>
              <a:t>One of useful trick I usually use, if you want to check connected query xml result, you can open a blank Excel spreadsheet, and load the XML file as read-only workbook. </a:t>
            </a:r>
            <a:endParaRPr lang="en-US">
              <a:cs typeface="Calibri" panose="020F0502020204030204"/>
            </a:endParaRPr>
          </a:p>
          <a:p>
            <a:pPr marL="171450" indent="-171450">
              <a:buFont typeface="Arial"/>
              <a:buChar char="•"/>
            </a:pPr>
            <a:r>
              <a:rPr lang="en-US" dirty="0"/>
              <a:t>Connected Viewer is similar to PS query Viewer for read-only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26</a:t>
            </a:fld>
            <a:endParaRPr lang="en-US"/>
          </a:p>
        </p:txBody>
      </p:sp>
    </p:spTree>
    <p:extLst>
      <p:ext uri="{BB962C8B-B14F-4D97-AF65-F5344CB8AC3E}">
        <p14:creationId xmlns:p14="http://schemas.microsoft.com/office/powerpoint/2010/main" val="1289213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 summary what we had compared so far, all the features between Connected Query and Composite Query features:</a:t>
            </a:r>
          </a:p>
          <a:p>
            <a:pPr marL="0" lvl="1"/>
            <a:r>
              <a:rPr lang="en-CA" dirty="0">
                <a:cs typeface="Calibri"/>
              </a:rPr>
              <a:t>   - </a:t>
            </a:r>
            <a:r>
              <a:rPr lang="en-CA" dirty="0"/>
              <a:t>Under Menu, other than the ‘Manager’ tool,  Connected Query has more tools like: Quick Start, Viewer and Scheduler</a:t>
            </a:r>
            <a:endParaRPr lang="en-CA" dirty="0">
              <a:cs typeface="Calibri"/>
            </a:endParaRPr>
          </a:p>
          <a:p>
            <a:pPr marL="0" lvl="1"/>
            <a:r>
              <a:rPr lang="en-CA" dirty="0">
                <a:cs typeface="Calibri"/>
              </a:rPr>
              <a:t>   - within the 'Manager' Tool: </a:t>
            </a:r>
            <a:endParaRPr lang="en-CA" dirty="0"/>
          </a:p>
          <a:p>
            <a:pPr marL="1085850" lvl="2" indent="-171450">
              <a:buFont typeface="Arial"/>
              <a:buChar char="•"/>
            </a:pPr>
            <a:r>
              <a:rPr lang="en-CA" dirty="0"/>
              <a:t>Composite has many features like: Add prompt, Expression, select Fields, change join, add Criteria , view SQL, and a handy action to Preview and Download the data output.</a:t>
            </a:r>
            <a:endParaRPr lang="en-CA" dirty="0">
              <a:cs typeface="Calibri"/>
            </a:endParaRPr>
          </a:p>
          <a:p>
            <a:pPr marL="1085850" lvl="2" indent="-171450">
              <a:buFont typeface="Arial"/>
              <a:buChar char="•"/>
            </a:pPr>
            <a:r>
              <a:rPr lang="en-CA" dirty="0"/>
              <a:t>Within the Tool, connected query only able to add/delete PS query and preview the sample XML output </a:t>
            </a:r>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27</a:t>
            </a:fld>
            <a:endParaRPr lang="en-US"/>
          </a:p>
        </p:txBody>
      </p:sp>
    </p:spTree>
    <p:extLst>
      <p:ext uri="{BB962C8B-B14F-4D97-AF65-F5344CB8AC3E}">
        <p14:creationId xmlns:p14="http://schemas.microsoft.com/office/powerpoint/2010/main" val="834813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Different between Connected query and Composite Query is Data Source</a:t>
            </a:r>
          </a:p>
          <a:p>
            <a:r>
              <a:rPr lang="en-US" dirty="0"/>
              <a:t> -  Connected query is Data Source for BIP </a:t>
            </a:r>
            <a:endParaRPr lang="en-US" dirty="0">
              <a:cs typeface="Calibri"/>
            </a:endParaRPr>
          </a:p>
          <a:p>
            <a:r>
              <a:rPr lang="en-US" dirty="0"/>
              <a:t> -  Composited query is Data Source for Pivot Grid with our current PT version</a:t>
            </a:r>
          </a:p>
        </p:txBody>
      </p:sp>
      <p:sp>
        <p:nvSpPr>
          <p:cNvPr id="4" name="Slide Number Placeholder 3"/>
          <p:cNvSpPr>
            <a:spLocks noGrp="1"/>
          </p:cNvSpPr>
          <p:nvPr>
            <p:ph type="sldNum" sz="quarter" idx="5"/>
          </p:nvPr>
        </p:nvSpPr>
        <p:spPr/>
        <p:txBody>
          <a:bodyPr/>
          <a:lstStyle/>
          <a:p>
            <a:fld id="{22164149-2C44-4029-BA5B-3E7ECA7C8CBF}" type="slidenum">
              <a:rPr lang="en-US" smtClean="0"/>
              <a:t>28</a:t>
            </a:fld>
            <a:endParaRPr lang="en-US"/>
          </a:p>
        </p:txBody>
      </p:sp>
    </p:spTree>
    <p:extLst>
      <p:ext uri="{BB962C8B-B14F-4D97-AF65-F5344CB8AC3E}">
        <p14:creationId xmlns:p14="http://schemas.microsoft.com/office/powerpoint/2010/main" val="446391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Connected query and Composite query are different in Data Source, so their Final Report format are also different, least with our current People Tools</a:t>
            </a:r>
          </a:p>
          <a:p>
            <a:r>
              <a:rPr lang="en-US" dirty="0"/>
              <a:t>  -  Connected Query’s final output is BIP report </a:t>
            </a:r>
            <a:endParaRPr lang="en-US" dirty="0">
              <a:cs typeface="Calibri"/>
            </a:endParaRPr>
          </a:p>
          <a:p>
            <a:r>
              <a:rPr lang="en-US" dirty="0"/>
              <a:t>  -  Composite query’s final output is Pivot Grid, but the data output can be downloaded within the tool</a:t>
            </a:r>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29</a:t>
            </a:fld>
            <a:endParaRPr lang="en-US"/>
          </a:p>
        </p:txBody>
      </p:sp>
    </p:spTree>
    <p:extLst>
      <p:ext uri="{BB962C8B-B14F-4D97-AF65-F5344CB8AC3E}">
        <p14:creationId xmlns:p14="http://schemas.microsoft.com/office/powerpoint/2010/main" val="3263237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use these reporting tools correctly and more efficiency, we also need to know their limitations. </a:t>
            </a:r>
            <a:endParaRPr lang="en-US"/>
          </a:p>
          <a:p>
            <a:r>
              <a:rPr lang="en-US" dirty="0"/>
              <a:t>             -  The common limitation of both:</a:t>
            </a:r>
            <a:endParaRPr lang="en-US" dirty="0">
              <a:cs typeface="Calibri"/>
            </a:endParaRPr>
          </a:p>
          <a:p>
            <a:pPr marL="1085850" lvl="2" indent="-171450">
              <a:buFont typeface="Arial"/>
              <a:buChar char="•"/>
            </a:pPr>
            <a:r>
              <a:rPr lang="en-US" dirty="0"/>
              <a:t>unlike PS Query, these tools used as Data Source, not Final Data Output</a:t>
            </a:r>
            <a:endParaRPr lang="en-US" dirty="0">
              <a:cs typeface="Calibri" panose="020F0502020204030204"/>
            </a:endParaRPr>
          </a:p>
          <a:p>
            <a:pPr marL="1085850" lvl="2" indent="-171450">
              <a:buFont typeface="Arial"/>
              <a:buChar char="•"/>
            </a:pPr>
            <a:r>
              <a:rPr lang="en-US" dirty="0"/>
              <a:t>another limitation we found, although PS Query Expression is very useful, and we can add the Expression as output field, BUT, the PS Query Expressions are not available to Field Mapping when joining PS queries in both Connected query and composite query</a:t>
            </a:r>
            <a:endParaRPr lang="en-US" dirty="0">
              <a:cs typeface="Calibri" panose="020F0502020204030204"/>
            </a:endParaRPr>
          </a:p>
          <a:p>
            <a:r>
              <a:rPr lang="en-US" dirty="0">
                <a:cs typeface="Calibri"/>
              </a:rPr>
              <a:t>            -  The differences:</a:t>
            </a:r>
          </a:p>
          <a:p>
            <a:pPr marL="1085850" lvl="2" indent="-171450">
              <a:buFont typeface="Arial"/>
              <a:buChar char="•"/>
            </a:pPr>
            <a:r>
              <a:rPr lang="en-US" dirty="0"/>
              <a:t>Connected Query:</a:t>
            </a:r>
            <a:endParaRPr lang="en-US" dirty="0">
              <a:cs typeface="Calibri"/>
            </a:endParaRPr>
          </a:p>
          <a:p>
            <a:pPr lvl="3" indent="-171450">
              <a:buFont typeface="Courier New"/>
              <a:buChar char="o"/>
            </a:pPr>
            <a:r>
              <a:rPr lang="en-US" dirty="0"/>
              <a:t>only can join PS query in Left Outer Join relationship </a:t>
            </a:r>
            <a:endParaRPr lang="en-US" dirty="0">
              <a:cs typeface="Calibri" panose="020F0502020204030204"/>
            </a:endParaRPr>
          </a:p>
          <a:p>
            <a:pPr lvl="3" indent="-171450">
              <a:buFont typeface="Courier New"/>
              <a:buChar char="o"/>
            </a:pPr>
            <a:r>
              <a:rPr lang="en-US" dirty="0"/>
              <a:t>only has XML output</a:t>
            </a:r>
            <a:endParaRPr lang="en-US" dirty="0">
              <a:cs typeface="Calibri" panose="020F0502020204030204"/>
            </a:endParaRPr>
          </a:p>
          <a:p>
            <a:pPr lvl="3" indent="-171450">
              <a:buFont typeface="Courier New"/>
              <a:buChar char="o"/>
            </a:pPr>
            <a:r>
              <a:rPr lang="en-US" dirty="0"/>
              <a:t>within the Tool, only can add/delete/view </a:t>
            </a:r>
            <a:r>
              <a:rPr lang="en-US" dirty="0" err="1"/>
              <a:t>ps</a:t>
            </a:r>
            <a:r>
              <a:rPr lang="en-US" dirty="0"/>
              <a:t> query, no other Editing features</a:t>
            </a:r>
            <a:endParaRPr lang="en-US" dirty="0">
              <a:cs typeface="Calibri" panose="020F0502020204030204"/>
            </a:endParaRPr>
          </a:p>
          <a:p>
            <a:pPr lvl="3" indent="-171450">
              <a:buFont typeface="Courier New"/>
              <a:buChar char="o"/>
            </a:pPr>
            <a:r>
              <a:rPr lang="en-US" dirty="0"/>
              <a:t>cannot preview and download data output within the tool</a:t>
            </a:r>
            <a:endParaRPr lang="en-US" dirty="0">
              <a:cs typeface="Calibri"/>
            </a:endParaRPr>
          </a:p>
          <a:p>
            <a:pPr marL="1085850" lvl="2" indent="-171450">
              <a:buFont typeface="Courier New"/>
              <a:buChar char="o"/>
            </a:pPr>
            <a:r>
              <a:rPr lang="en-US" dirty="0"/>
              <a:t>Composite Query:</a:t>
            </a:r>
            <a:endParaRPr lang="en-US" dirty="0">
              <a:cs typeface="Calibri" panose="020F0502020204030204"/>
            </a:endParaRPr>
          </a:p>
          <a:p>
            <a:pPr lvl="3" indent="-171450">
              <a:buFont typeface="Courier New"/>
              <a:buChar char="o"/>
            </a:pPr>
            <a:r>
              <a:rPr lang="en-US" dirty="0">
                <a:cs typeface="Calibri" panose="020F0502020204030204"/>
              </a:rPr>
              <a:t>The biggest limitation we found of Composite query is not suitable for large data return, the Oracle recommendation is no more than 10,000</a:t>
            </a:r>
          </a:p>
          <a:p>
            <a:pPr lvl="3" indent="-171450">
              <a:buFont typeface="Courier New"/>
              <a:buChar char="o"/>
            </a:pPr>
            <a:r>
              <a:rPr lang="en-US" dirty="0">
                <a:cs typeface="Calibri" panose="020F0502020204030204"/>
              </a:rPr>
              <a:t>No other Tools available besides the Composite Query Manager, unlike connected query which has Viewer, Scheduler, and Quick Start</a:t>
            </a:r>
          </a:p>
          <a:p>
            <a:pPr lvl="3" indent="-171450">
              <a:buFont typeface="Courier New"/>
              <a:buChar char="o"/>
            </a:pPr>
            <a:r>
              <a:rPr lang="en-US" dirty="0">
                <a:cs typeface="Calibri" panose="020F0502020204030204"/>
              </a:rPr>
              <a:t>Because sibling queries can be added at any level, that may cause Cartesian join when the relationship is one-to-many or many-to-many </a:t>
            </a:r>
            <a:endParaRPr lang="en-US" dirty="0"/>
          </a:p>
          <a:p>
            <a:pPr marL="171450" indent="-171450">
              <a:buFont typeface="Courier New"/>
              <a:buChar char="o"/>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30</a:t>
            </a:fld>
            <a:endParaRPr lang="en-US"/>
          </a:p>
        </p:txBody>
      </p:sp>
    </p:spTree>
    <p:extLst>
      <p:ext uri="{BB962C8B-B14F-4D97-AF65-F5344CB8AC3E}">
        <p14:creationId xmlns:p14="http://schemas.microsoft.com/office/powerpoint/2010/main" val="392621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our show cases using connected query and BI Publisher reporting tools </a:t>
            </a:r>
            <a:endParaRPr lang="en-US"/>
          </a:p>
          <a:p>
            <a:pPr marL="628650" lvl="1" indent="-171450">
              <a:buFont typeface="Arial"/>
              <a:buChar char="•"/>
            </a:pPr>
            <a:r>
              <a:rPr lang="en-CA" dirty="0"/>
              <a:t>The </a:t>
            </a:r>
            <a:r>
              <a:rPr lang="en-CA" b="1" dirty="0"/>
              <a:t>5</a:t>
            </a:r>
            <a:r>
              <a:rPr lang="en-CA" dirty="0"/>
              <a:t> Graduate Application Status Reports replaced manually processes, and the new custom Run Control page allow user to run multiple reports at Once </a:t>
            </a:r>
            <a:endParaRPr lang="en-CA" dirty="0">
              <a:cs typeface="Calibri"/>
            </a:endParaRPr>
          </a:p>
          <a:p>
            <a:pPr marL="628650" lvl="1" indent="-171450">
              <a:buFont typeface="Arial"/>
              <a:buChar char="•"/>
            </a:pPr>
            <a:r>
              <a:rPr lang="en-CA" dirty="0"/>
              <a:t>Graduate Application Report also saved a lot of manually efforts for Program Administrators</a:t>
            </a:r>
            <a:endParaRPr lang="en-CA" dirty="0">
              <a:cs typeface="Calibri"/>
            </a:endParaRPr>
          </a:p>
          <a:p>
            <a:pPr marL="628650" lvl="1" indent="-171450">
              <a:buFont typeface="Arial"/>
              <a:buChar char="•"/>
            </a:pPr>
            <a:r>
              <a:rPr lang="en-CA" dirty="0"/>
              <a:t>Undergraduate Enrolment Tracking Report is another good example to replace manually reports </a:t>
            </a:r>
            <a:endParaRPr lang="en-CA" dirty="0">
              <a:cs typeface="Calibri"/>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31</a:t>
            </a:fld>
            <a:endParaRPr lang="en-US"/>
          </a:p>
        </p:txBody>
      </p:sp>
    </p:spTree>
    <p:extLst>
      <p:ext uri="{BB962C8B-B14F-4D97-AF65-F5344CB8AC3E}">
        <p14:creationId xmlns:p14="http://schemas.microsoft.com/office/powerpoint/2010/main" val="425402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Here are a few Interesting Facts about our City </a:t>
            </a:r>
            <a:endParaRPr lang="en-US"/>
          </a:p>
          <a:p>
            <a:pPr marL="171450" indent="-171450">
              <a:buFont typeface="Arial"/>
              <a:buChar char="•"/>
            </a:pPr>
            <a:r>
              <a:rPr lang="en-CA" dirty="0"/>
              <a:t>Hamilton is “ The Waterfall Capital of the World”  with over 130 waterfalls</a:t>
            </a:r>
            <a:endParaRPr lang="en-CA" dirty="0">
              <a:cs typeface="Calibri"/>
            </a:endParaRPr>
          </a:p>
          <a:p>
            <a:pPr marL="171450" indent="-171450">
              <a:buFont typeface="Arial"/>
              <a:buChar char="•"/>
            </a:pPr>
            <a:r>
              <a:rPr lang="en-CA"/>
              <a:t>Many of us like Tim Hortons coffee …  and Are you ever wondering where and when the Tim Hortons started? &gt;&gt;  The Very First Tim Hortons under the name “Tim Horton Donuts” opened in Hamilton city east on Ottawa Street in 1964 (May 17)</a:t>
            </a:r>
            <a:endParaRPr lang="en-CA">
              <a:cs typeface="Calibri"/>
            </a:endParaRPr>
          </a:p>
          <a:p>
            <a:pPr marL="171450" indent="-171450">
              <a:buFont typeface="Arial"/>
              <a:buChar char="•"/>
            </a:pPr>
            <a:r>
              <a:rPr lang="en-CA" dirty="0"/>
              <a:t>As immigration myself, I am very proud to learn that More than 24% of Hamilton’s population was born outside of Canada….. AND actually today is my first time to do a presentation at conference in English......</a:t>
            </a:r>
            <a:endParaRPr lang="en-CA" dirty="0">
              <a:cs typeface="Calibri" panose="020F0502020204030204"/>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a:p>
        </p:txBody>
      </p:sp>
    </p:spTree>
    <p:extLst>
      <p:ext uri="{BB962C8B-B14F-4D97-AF65-F5344CB8AC3E}">
        <p14:creationId xmlns:p14="http://schemas.microsoft.com/office/powerpoint/2010/main" val="61096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sample BIP template within Microsoft word, in here we can use Word features for report layout and format, as well formulas for totals and conditional </a:t>
            </a:r>
            <a:r>
              <a:rPr lang="en-US" dirty="0" err="1"/>
              <a:t>formating</a:t>
            </a:r>
            <a:r>
              <a:rPr lang="en-US" dirty="0"/>
              <a:t> </a:t>
            </a:r>
          </a:p>
        </p:txBody>
      </p:sp>
      <p:sp>
        <p:nvSpPr>
          <p:cNvPr id="4" name="Slide Number Placeholder 3"/>
          <p:cNvSpPr>
            <a:spLocks noGrp="1"/>
          </p:cNvSpPr>
          <p:nvPr>
            <p:ph type="sldNum" sz="quarter" idx="5"/>
          </p:nvPr>
        </p:nvSpPr>
        <p:spPr/>
        <p:txBody>
          <a:bodyPr/>
          <a:lstStyle/>
          <a:p>
            <a:fld id="{22164149-2C44-4029-BA5B-3E7ECA7C8CBF}" type="slidenum">
              <a:rPr lang="en-US" smtClean="0"/>
              <a:t>32</a:t>
            </a:fld>
            <a:endParaRPr lang="en-US"/>
          </a:p>
        </p:txBody>
      </p:sp>
    </p:spTree>
    <p:extLst>
      <p:ext uri="{BB962C8B-B14F-4D97-AF65-F5344CB8AC3E}">
        <p14:creationId xmlns:p14="http://schemas.microsoft.com/office/powerpoint/2010/main" val="2687983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usually create new Menu Items for BI </a:t>
            </a:r>
            <a:r>
              <a:rPr lang="en-US" dirty="0" err="1"/>
              <a:t>Pubplisher</a:t>
            </a:r>
            <a:r>
              <a:rPr lang="en-US" dirty="0"/>
              <a:t> reports that  built on connected queries</a:t>
            </a:r>
          </a:p>
          <a:p>
            <a:r>
              <a:rPr lang="en-US" dirty="0"/>
              <a:t>- here are example of menu item under Navigator, or add a link on Campus Work Center</a:t>
            </a:r>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33</a:t>
            </a:fld>
            <a:endParaRPr lang="en-US"/>
          </a:p>
        </p:txBody>
      </p:sp>
    </p:spTree>
    <p:extLst>
      <p:ext uri="{BB962C8B-B14F-4D97-AF65-F5344CB8AC3E}">
        <p14:creationId xmlns:p14="http://schemas.microsoft.com/office/powerpoint/2010/main" val="964514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Run control:</a:t>
            </a:r>
          </a:p>
          <a:p>
            <a:r>
              <a:rPr lang="en-US" dirty="0"/>
              <a:t>   -  the back screenshot: allows user to run multiple reports at once </a:t>
            </a:r>
            <a:endParaRPr lang="en-US" dirty="0">
              <a:cs typeface="Calibri"/>
            </a:endParaRPr>
          </a:p>
          <a:p>
            <a:r>
              <a:rPr lang="en-US" dirty="0"/>
              <a:t>   -  the front screenshot:  with Prompt values</a:t>
            </a:r>
          </a:p>
        </p:txBody>
      </p:sp>
      <p:sp>
        <p:nvSpPr>
          <p:cNvPr id="4" name="Slide Number Placeholder 3"/>
          <p:cNvSpPr>
            <a:spLocks noGrp="1"/>
          </p:cNvSpPr>
          <p:nvPr>
            <p:ph type="sldNum" sz="quarter" idx="5"/>
          </p:nvPr>
        </p:nvSpPr>
        <p:spPr/>
        <p:txBody>
          <a:bodyPr/>
          <a:lstStyle/>
          <a:p>
            <a:fld id="{22164149-2C44-4029-BA5B-3E7ECA7C8CBF}" type="slidenum">
              <a:rPr lang="en-US" smtClean="0"/>
              <a:t>34</a:t>
            </a:fld>
            <a:endParaRPr lang="en-US"/>
          </a:p>
        </p:txBody>
      </p:sp>
    </p:spTree>
    <p:extLst>
      <p:ext uri="{BB962C8B-B14F-4D97-AF65-F5344CB8AC3E}">
        <p14:creationId xmlns:p14="http://schemas.microsoft.com/office/powerpoint/2010/main" val="2060477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BI Publisher report built based on Connected query is huge saving on time!</a:t>
            </a:r>
          </a:p>
          <a:p>
            <a:r>
              <a:rPr lang="en-US" dirty="0"/>
              <a:t>- here is time record of 5 Grad reports run at once and finished in 30 seconds! </a:t>
            </a:r>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35</a:t>
            </a:fld>
            <a:endParaRPr lang="en-US"/>
          </a:p>
        </p:txBody>
      </p:sp>
    </p:spTree>
    <p:extLst>
      <p:ext uri="{BB962C8B-B14F-4D97-AF65-F5344CB8AC3E}">
        <p14:creationId xmlns:p14="http://schemas.microsoft.com/office/powerpoint/2010/main" val="1542781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a:t>This slide and the next showing the common final BIP reports output  -  PDF and Excel</a:t>
            </a:r>
            <a:r>
              <a:rPr lang="en-US" b="1" dirty="0"/>
              <a:t> </a:t>
            </a:r>
            <a:endParaRPr lang="en-US"/>
          </a:p>
        </p:txBody>
      </p:sp>
      <p:sp>
        <p:nvSpPr>
          <p:cNvPr id="4" name="Slide Number Placeholder 3"/>
          <p:cNvSpPr>
            <a:spLocks noGrp="1"/>
          </p:cNvSpPr>
          <p:nvPr>
            <p:ph type="sldNum" sz="quarter" idx="5"/>
          </p:nvPr>
        </p:nvSpPr>
        <p:spPr/>
        <p:txBody>
          <a:bodyPr/>
          <a:lstStyle/>
          <a:p>
            <a:fld id="{22164149-2C44-4029-BA5B-3E7ECA7C8CBF}" type="slidenum">
              <a:rPr lang="en-US" smtClean="0"/>
              <a:t>36</a:t>
            </a:fld>
            <a:endParaRPr lang="en-US"/>
          </a:p>
        </p:txBody>
      </p:sp>
    </p:spTree>
    <p:extLst>
      <p:ext uri="{BB962C8B-B14F-4D97-AF65-F5344CB8AC3E}">
        <p14:creationId xmlns:p14="http://schemas.microsoft.com/office/powerpoint/2010/main" val="2611854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features including: </a:t>
            </a:r>
          </a:p>
          <a:p>
            <a:pPr marL="171450" indent="-171450">
              <a:buFont typeface="Arial"/>
              <a:buChar char="•"/>
            </a:pPr>
            <a:r>
              <a:rPr lang="en-US"/>
              <a:t>highlight every other row for easier reading</a:t>
            </a:r>
          </a:p>
          <a:p>
            <a:pPr marL="171450" indent="-171450">
              <a:buFont typeface="Arial"/>
              <a:buChar char="•"/>
            </a:pPr>
            <a:r>
              <a:rPr lang="en-US"/>
              <a:t>All newly submitted applicants are highlighted in green</a:t>
            </a:r>
          </a:p>
          <a:p>
            <a:pPr marL="171450" indent="-171450">
              <a:buFont typeface="Arial"/>
              <a:buChar char="•"/>
            </a:pPr>
            <a:r>
              <a:rPr lang="en-US"/>
              <a:t>Quick hyperlinks that taking user directly to Transaction Pages without log in Mosaic again and search for individual that users had to do in previous manually process </a:t>
            </a:r>
          </a:p>
          <a:p>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38</a:t>
            </a:fld>
            <a:endParaRPr lang="en-US"/>
          </a:p>
        </p:txBody>
      </p:sp>
    </p:spTree>
    <p:extLst>
      <p:ext uri="{BB962C8B-B14F-4D97-AF65-F5344CB8AC3E}">
        <p14:creationId xmlns:p14="http://schemas.microsoft.com/office/powerpoint/2010/main" val="2534607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using Composite Query:</a:t>
            </a:r>
          </a:p>
          <a:p>
            <a:r>
              <a:rPr lang="en-US" dirty="0"/>
              <a:t>-  the original query joins large tables with both inner join, left outer join</a:t>
            </a:r>
            <a:endParaRPr lang="en-US" dirty="0">
              <a:cs typeface="Calibri"/>
            </a:endParaRPr>
          </a:p>
          <a:p>
            <a:r>
              <a:rPr lang="en-US" dirty="0"/>
              <a:t>-  it often time out</a:t>
            </a:r>
            <a:endParaRPr lang="en-US" dirty="0">
              <a:cs typeface="Calibri"/>
            </a:endParaRPr>
          </a:p>
          <a:p>
            <a:r>
              <a:rPr lang="en-US" dirty="0"/>
              <a:t>*** so we broke down into 3 smaller PS Queries, and combine them to create A Composite Query with Inner Join and Left Outer Join</a:t>
            </a:r>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42</a:t>
            </a:fld>
            <a:endParaRPr lang="en-US"/>
          </a:p>
        </p:txBody>
      </p:sp>
    </p:spTree>
    <p:extLst>
      <p:ext uri="{BB962C8B-B14F-4D97-AF65-F5344CB8AC3E}">
        <p14:creationId xmlns:p14="http://schemas.microsoft.com/office/powerpoint/2010/main" val="514868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then built a Pivot Grid Chart to show the Class Grade Summary </a:t>
            </a:r>
          </a:p>
        </p:txBody>
      </p:sp>
      <p:sp>
        <p:nvSpPr>
          <p:cNvPr id="4" name="Slide Number Placeholder 3"/>
          <p:cNvSpPr>
            <a:spLocks noGrp="1"/>
          </p:cNvSpPr>
          <p:nvPr>
            <p:ph type="sldNum" sz="quarter" idx="5"/>
          </p:nvPr>
        </p:nvSpPr>
        <p:spPr/>
        <p:txBody>
          <a:bodyPr/>
          <a:lstStyle/>
          <a:p>
            <a:fld id="{22164149-2C44-4029-BA5B-3E7ECA7C8CBF}" type="slidenum">
              <a:rPr lang="en-US" smtClean="0"/>
              <a:t>43</a:t>
            </a:fld>
            <a:endParaRPr lang="en-US"/>
          </a:p>
        </p:txBody>
      </p:sp>
    </p:spTree>
    <p:extLst>
      <p:ext uri="{BB962C8B-B14F-4D97-AF65-F5344CB8AC3E}">
        <p14:creationId xmlns:p14="http://schemas.microsoft.com/office/powerpoint/2010/main" val="65521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 font type</a:t>
            </a:r>
          </a:p>
        </p:txBody>
      </p:sp>
      <p:sp>
        <p:nvSpPr>
          <p:cNvPr id="4" name="Slide Number Placeholder 3"/>
          <p:cNvSpPr>
            <a:spLocks noGrp="1"/>
          </p:cNvSpPr>
          <p:nvPr>
            <p:ph type="sldNum" sz="quarter" idx="5"/>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303909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Inaccurate data, too much manual effort to compile many downloads into one spreadsheet.  Too many cycles.</a:t>
            </a:r>
          </a:p>
        </p:txBody>
      </p:sp>
      <p:sp>
        <p:nvSpPr>
          <p:cNvPr id="4" name="Slide Number Placeholder 3"/>
          <p:cNvSpPr>
            <a:spLocks noGrp="1"/>
          </p:cNvSpPr>
          <p:nvPr>
            <p:ph type="sldNum" sz="quarter" idx="5"/>
          </p:nvPr>
        </p:nvSpPr>
        <p:spPr/>
        <p:txBody>
          <a:bodyPr/>
          <a:lstStyle/>
          <a:p>
            <a:fld id="{22164149-2C44-4029-BA5B-3E7ECA7C8CBF}" type="slidenum">
              <a:rPr lang="en-US" smtClean="0"/>
              <a:t>7</a:t>
            </a:fld>
            <a:endParaRPr lang="en-US"/>
          </a:p>
        </p:txBody>
      </p:sp>
    </p:spTree>
    <p:extLst>
      <p:ext uri="{BB962C8B-B14F-4D97-AF65-F5344CB8AC3E}">
        <p14:creationId xmlns:p14="http://schemas.microsoft.com/office/powerpoint/2010/main" val="255548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 quick overview of PeopleSoft Reporting Tools we often use. </a:t>
            </a:r>
            <a:endParaRPr lang="en-US"/>
          </a:p>
          <a:p>
            <a:pPr marL="628650" lvl="1" indent="-171450">
              <a:buFont typeface="Arial"/>
              <a:buChar char="•"/>
            </a:pPr>
            <a:r>
              <a:rPr lang="en-CA" dirty="0"/>
              <a:t>From Navigator, under “Reporting Tools”, We often use: Query, Connected Query, Composite Query, BI Publisher and Pivot Grid</a:t>
            </a:r>
            <a:endParaRPr lang="en-CA" dirty="0">
              <a:cs typeface="Calibri"/>
            </a:endParaRPr>
          </a:p>
          <a:p>
            <a:pPr marL="628650" lvl="1" indent="-171450">
              <a:buFont typeface="Arial"/>
              <a:buChar char="•"/>
            </a:pPr>
            <a:r>
              <a:rPr lang="en-CA" dirty="0"/>
              <a:t>You can add your favourite “Reporting Tools” to your homepage to save a few click going through Navigation</a:t>
            </a:r>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6109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is based on what we’ve learned and explored on the reporting tools we often used.</a:t>
            </a:r>
          </a:p>
          <a:p>
            <a:pPr marL="171450" indent="-171450">
              <a:buFont typeface="Arial"/>
              <a:buChar char="•"/>
            </a:pPr>
            <a:r>
              <a:rPr lang="en-US" dirty="0"/>
              <a:t> They have different or similar Outputs </a:t>
            </a:r>
            <a:endParaRPr lang="en-US" dirty="0">
              <a:cs typeface="Calibri"/>
            </a:endParaRPr>
          </a:p>
          <a:p>
            <a:pPr marL="171450" indent="-171450">
              <a:buFont typeface="Arial"/>
              <a:buChar char="•"/>
            </a:pPr>
            <a:r>
              <a:rPr lang="en-US" dirty="0"/>
              <a:t> For scheduling, PS query, Connected Query and BIP can be Scheduled</a:t>
            </a:r>
            <a:endParaRPr lang="en-US" dirty="0">
              <a:cs typeface="Calibri"/>
            </a:endParaRPr>
          </a:p>
          <a:p>
            <a:pPr marL="171450" indent="-171450">
              <a:buFont typeface="Arial"/>
              <a:buChar char="•"/>
            </a:pPr>
            <a:r>
              <a:rPr lang="en-US" dirty="0"/>
              <a:t>All the reporting tools are able to apply Prompt inside of the Tools or from other Tools</a:t>
            </a:r>
            <a:endParaRPr lang="en-US" dirty="0">
              <a:cs typeface="Calibri"/>
            </a:endParaRPr>
          </a:p>
          <a:p>
            <a:pPr marL="171450" indent="-171450">
              <a:buFont typeface="Arial"/>
              <a:buChar char="•"/>
            </a:pPr>
            <a:r>
              <a:rPr lang="en-US" dirty="0"/>
              <a:t>For easy access, we can create Tile for PS query, Pivot Grid, and BI Publisher report (BIP is based on Menu Item we create for the report)</a:t>
            </a:r>
            <a:endParaRPr lang="en-US" dirty="0">
              <a:cs typeface="Calibri"/>
            </a:endParaRPr>
          </a:p>
        </p:txBody>
      </p:sp>
      <p:sp>
        <p:nvSpPr>
          <p:cNvPr id="4" name="Slide Number Placeholder 3"/>
          <p:cNvSpPr>
            <a:spLocks noGrp="1"/>
          </p:cNvSpPr>
          <p:nvPr>
            <p:ph type="sldNum" sz="quarter" idx="5"/>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348945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Connected Query: </a:t>
            </a:r>
          </a:p>
          <a:p>
            <a:r>
              <a:rPr lang="en-US" dirty="0">
                <a:cs typeface="Calibri"/>
              </a:rPr>
              <a:t>           - As</a:t>
            </a:r>
            <a:r>
              <a:rPr lang="en-US" dirty="0"/>
              <a:t> the name tells  it connects 2 or many queries together in a Parent-Child relationship; </a:t>
            </a:r>
            <a:endParaRPr lang="en-US" dirty="0">
              <a:cs typeface="Calibri"/>
            </a:endParaRPr>
          </a:p>
          <a:p>
            <a:r>
              <a:rPr lang="en-US" dirty="0">
                <a:cs typeface="Calibri"/>
              </a:rPr>
              <a:t>           - </a:t>
            </a:r>
            <a:r>
              <a:rPr lang="en-CA" dirty="0"/>
              <a:t>One parent query can have one or many child queries and grand-child queries</a:t>
            </a:r>
            <a:endParaRPr lang="en-CA" dirty="0">
              <a:cs typeface="Calibri"/>
            </a:endParaRPr>
          </a:p>
          <a:p>
            <a:r>
              <a:rPr lang="en-CA" dirty="0">
                <a:cs typeface="Calibri"/>
              </a:rPr>
              <a:t>* Composite Query :</a:t>
            </a:r>
          </a:p>
          <a:p>
            <a:r>
              <a:rPr lang="en-CA" dirty="0">
                <a:cs typeface="Calibri"/>
              </a:rPr>
              <a:t>           - combines </a:t>
            </a:r>
            <a:r>
              <a:rPr lang="en-CA" dirty="0"/>
              <a:t>existing PS queries in more flexible ways  on joins</a:t>
            </a:r>
            <a:endParaRPr lang="en-CA" dirty="0">
              <a:cs typeface="Calibri"/>
            </a:endParaRPr>
          </a:p>
          <a:p>
            <a:r>
              <a:rPr lang="en-CA" dirty="0">
                <a:cs typeface="Calibri"/>
              </a:rPr>
              <a:t>           - it allows to add sibling queries at any level</a:t>
            </a:r>
          </a:p>
        </p:txBody>
      </p:sp>
      <p:sp>
        <p:nvSpPr>
          <p:cNvPr id="4" name="Slide Number Placeholder 3"/>
          <p:cNvSpPr>
            <a:spLocks noGrp="1"/>
          </p:cNvSpPr>
          <p:nvPr>
            <p:ph type="sldNum" sz="quarter" idx="5"/>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67253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Why Connected Query:</a:t>
            </a:r>
          </a:p>
          <a:p>
            <a:r>
              <a:rPr lang="en-US" dirty="0">
                <a:cs typeface="Calibri"/>
              </a:rPr>
              <a:t>     - When PS Query become complicated, because we are trying to too many things at once that cause performance issue or other errors</a:t>
            </a:r>
          </a:p>
          <a:p>
            <a:r>
              <a:rPr lang="en-US" dirty="0">
                <a:cs typeface="Calibri"/>
              </a:rPr>
              <a:t>     - we can use Connected Query to break down a single complex query into several simple small queries</a:t>
            </a:r>
          </a:p>
          <a:p>
            <a:r>
              <a:rPr lang="en-US" dirty="0">
                <a:cs typeface="Calibri"/>
              </a:rPr>
              <a:t>     - avoid App Engine Program</a:t>
            </a:r>
          </a:p>
          <a:p>
            <a:r>
              <a:rPr lang="en-US" dirty="0">
                <a:cs typeface="Calibri"/>
              </a:rPr>
              <a:t>    -  use BIP reporting tool to turn Connected query result into analytics report</a:t>
            </a:r>
          </a:p>
          <a:p>
            <a:endParaRPr lang="en-US" dirty="0">
              <a:cs typeface="Calibri"/>
            </a:endParaRPr>
          </a:p>
          <a:p>
            <a:r>
              <a:rPr lang="en-US" dirty="0">
                <a:cs typeface="Calibri"/>
              </a:rPr>
              <a:t>Why Composite Query</a:t>
            </a:r>
          </a:p>
          <a:p>
            <a:r>
              <a:rPr lang="en-US" dirty="0">
                <a:cs typeface="Calibri"/>
              </a:rPr>
              <a:t>    -  </a:t>
            </a:r>
            <a:r>
              <a:rPr lang="en-US" dirty="0"/>
              <a:t>Composite Query is Enhanced Connected Query, especially more flexible on query Joins </a:t>
            </a:r>
            <a:endParaRPr lang="en-US" dirty="0">
              <a:cs typeface="Calibri"/>
            </a:endParaRPr>
          </a:p>
          <a:p>
            <a:r>
              <a:rPr lang="en-US" dirty="0">
                <a:cs typeface="Calibri"/>
              </a:rPr>
              <a:t>    - one of </a:t>
            </a:r>
            <a:r>
              <a:rPr lang="en-US" dirty="0" err="1">
                <a:cs typeface="Calibri"/>
              </a:rPr>
              <a:t>advantagle</a:t>
            </a:r>
            <a:r>
              <a:rPr lang="en-US" dirty="0">
                <a:cs typeface="Calibri"/>
              </a:rPr>
              <a:t> of using Composite Query, it has many features within the Tool</a:t>
            </a:r>
          </a:p>
          <a:p>
            <a:r>
              <a:rPr lang="en-US" dirty="0">
                <a:cs typeface="Calibri"/>
              </a:rPr>
              <a:t>    - including Handy feature to preview and download output</a:t>
            </a:r>
          </a:p>
          <a:p>
            <a:r>
              <a:rPr lang="en-US" dirty="0">
                <a:cs typeface="Calibri"/>
              </a:rPr>
              <a:t>   -  with PT 8.55, Composite Query output can be summarized into a graphic report using Pivot Grid</a:t>
            </a:r>
          </a:p>
        </p:txBody>
      </p:sp>
      <p:sp>
        <p:nvSpPr>
          <p:cNvPr id="4" name="Slide Number Placeholder 3"/>
          <p:cNvSpPr>
            <a:spLocks noGrp="1"/>
          </p:cNvSpPr>
          <p:nvPr>
            <p:ph type="sldNum" sz="quarter" idx="5"/>
          </p:nvPr>
        </p:nvSpPr>
        <p:spPr/>
        <p:txBody>
          <a:bodyPr/>
          <a:lstStyle/>
          <a:p>
            <a:fld id="{22164149-2C44-4029-BA5B-3E7ECA7C8CBF}" type="slidenum">
              <a:rPr lang="en-US" smtClean="0"/>
              <a:t>11</a:t>
            </a:fld>
            <a:endParaRPr lang="en-US"/>
          </a:p>
        </p:txBody>
      </p:sp>
    </p:spTree>
    <p:extLst>
      <p:ext uri="{BB962C8B-B14F-4D97-AF65-F5344CB8AC3E}">
        <p14:creationId xmlns:p14="http://schemas.microsoft.com/office/powerpoint/2010/main" val="288418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5361DC2F-88E4-477D-A10B-0A4F85B5D797}" type="datetime1">
              <a:rPr lang="en-US" smtClean="0"/>
              <a:t>11/11/2019</a:t>
            </a:fld>
            <a:endParaRPr lang="en-US"/>
          </a:p>
        </p:txBody>
      </p:sp>
      <p:sp>
        <p:nvSpPr>
          <p:cNvPr id="5" name="Footer Placeholder 4"/>
          <p:cNvSpPr>
            <a:spLocks noGrp="1"/>
          </p:cNvSpPr>
          <p:nvPr>
            <p:ph type="ftr" sz="quarter" idx="11"/>
          </p:nvPr>
        </p:nvSpPr>
        <p:spPr/>
        <p:txBody>
          <a:bodyPr/>
          <a:lstStyle/>
          <a:p>
            <a:r>
              <a:rPr lang="en-US"/>
              <a:t>Canada Alliance   4 - 6 November1 2019   </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3B79E5-C3A6-446B-BCAB-23AFFE6B67F9}" type="datetime1">
              <a:rPr lang="en-US" smtClean="0"/>
              <a:t>11/11/2019</a:t>
            </a:fld>
            <a:endParaRPr lang="en-US"/>
          </a:p>
        </p:txBody>
      </p:sp>
      <p:sp>
        <p:nvSpPr>
          <p:cNvPr id="5" name="Footer Placeholder 4"/>
          <p:cNvSpPr>
            <a:spLocks noGrp="1"/>
          </p:cNvSpPr>
          <p:nvPr>
            <p:ph type="ftr" sz="quarter" idx="11"/>
          </p:nvPr>
        </p:nvSpPr>
        <p:spPr/>
        <p:txBody>
          <a:bodyPr/>
          <a:lstStyle/>
          <a:p>
            <a:r>
              <a:rPr lang="en-US"/>
              <a:t>Canada Alliance   4 - 6 November1 2019   </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F5E2F-882E-48E1-8E11-326EAFD87FBA}" type="datetime1">
              <a:rPr lang="en-US" smtClean="0"/>
              <a:t>11/11/2019</a:t>
            </a:fld>
            <a:endParaRPr lang="en-US"/>
          </a:p>
        </p:txBody>
      </p:sp>
      <p:sp>
        <p:nvSpPr>
          <p:cNvPr id="5" name="Footer Placeholder 4"/>
          <p:cNvSpPr>
            <a:spLocks noGrp="1"/>
          </p:cNvSpPr>
          <p:nvPr>
            <p:ph type="ftr" sz="quarter" idx="11"/>
          </p:nvPr>
        </p:nvSpPr>
        <p:spPr/>
        <p:txBody>
          <a:bodyPr/>
          <a:lstStyle/>
          <a:p>
            <a:r>
              <a:rPr lang="en-US"/>
              <a:t>Canada Alliance   4 - 6 November1 2019   </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51AF7-9124-43BC-905D-E416993240A0}" type="datetime1">
              <a:rPr lang="en-US" smtClean="0"/>
              <a:t>11/11/2019</a:t>
            </a:fld>
            <a:endParaRPr lang="en-US"/>
          </a:p>
        </p:txBody>
      </p:sp>
      <p:sp>
        <p:nvSpPr>
          <p:cNvPr id="5" name="Footer Placeholder 4"/>
          <p:cNvSpPr>
            <a:spLocks noGrp="1"/>
          </p:cNvSpPr>
          <p:nvPr>
            <p:ph type="ftr" sz="quarter" idx="11"/>
          </p:nvPr>
        </p:nvSpPr>
        <p:spPr/>
        <p:txBody>
          <a:bodyPr/>
          <a:lstStyle/>
          <a:p>
            <a:r>
              <a:rPr lang="en-US"/>
              <a:t>Canada Alliance   4 - 6 November1 2019   </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4DEEA-572F-40EA-9221-E3A07CB3ECF3}" type="datetime1">
              <a:rPr lang="en-US" smtClean="0"/>
              <a:t>11/11/2019</a:t>
            </a:fld>
            <a:endParaRPr lang="en-US"/>
          </a:p>
        </p:txBody>
      </p:sp>
      <p:sp>
        <p:nvSpPr>
          <p:cNvPr id="5" name="Footer Placeholder 4"/>
          <p:cNvSpPr>
            <a:spLocks noGrp="1"/>
          </p:cNvSpPr>
          <p:nvPr>
            <p:ph type="ftr" sz="quarter" idx="11"/>
          </p:nvPr>
        </p:nvSpPr>
        <p:spPr/>
        <p:txBody>
          <a:bodyPr/>
          <a:lstStyle/>
          <a:p>
            <a:r>
              <a:rPr lang="en-US"/>
              <a:t>Canada Alliance   4 - 6 November1 2019   </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CF90FA-73B1-4A2B-92B3-557EC3A3615E}" type="datetime1">
              <a:rPr lang="en-US" smtClean="0"/>
              <a:t>11/11/2019</a:t>
            </a:fld>
            <a:endParaRPr lang="en-US"/>
          </a:p>
        </p:txBody>
      </p:sp>
      <p:sp>
        <p:nvSpPr>
          <p:cNvPr id="6" name="Footer Placeholder 5"/>
          <p:cNvSpPr>
            <a:spLocks noGrp="1"/>
          </p:cNvSpPr>
          <p:nvPr>
            <p:ph type="ftr" sz="quarter" idx="11"/>
          </p:nvPr>
        </p:nvSpPr>
        <p:spPr/>
        <p:txBody>
          <a:bodyPr/>
          <a:lstStyle/>
          <a:p>
            <a:r>
              <a:rPr lang="en-US"/>
              <a:t>Canada Alliance   4 - 6 November1 2019   </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BFFEF2-84EF-4994-BD91-37108315945A}" type="datetime1">
              <a:rPr lang="en-US" smtClean="0"/>
              <a:t>11/11/2019</a:t>
            </a:fld>
            <a:endParaRPr lang="en-US"/>
          </a:p>
        </p:txBody>
      </p:sp>
      <p:sp>
        <p:nvSpPr>
          <p:cNvPr id="8" name="Footer Placeholder 7"/>
          <p:cNvSpPr>
            <a:spLocks noGrp="1"/>
          </p:cNvSpPr>
          <p:nvPr>
            <p:ph type="ftr" sz="quarter" idx="11"/>
          </p:nvPr>
        </p:nvSpPr>
        <p:spPr/>
        <p:txBody>
          <a:bodyPr/>
          <a:lstStyle/>
          <a:p>
            <a:r>
              <a:rPr lang="en-US"/>
              <a:t>Canada Alliance   4 - 6 November1 2019   </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E03D0-07CC-49AC-8E97-725B616F1026}" type="datetime1">
              <a:rPr lang="en-US" smtClean="0"/>
              <a:t>11/11/2019</a:t>
            </a:fld>
            <a:endParaRPr lang="en-US"/>
          </a:p>
        </p:txBody>
      </p:sp>
      <p:sp>
        <p:nvSpPr>
          <p:cNvPr id="4" name="Footer Placeholder 3"/>
          <p:cNvSpPr>
            <a:spLocks noGrp="1"/>
          </p:cNvSpPr>
          <p:nvPr>
            <p:ph type="ftr" sz="quarter" idx="11"/>
          </p:nvPr>
        </p:nvSpPr>
        <p:spPr/>
        <p:txBody>
          <a:bodyPr/>
          <a:lstStyle/>
          <a:p>
            <a:r>
              <a:rPr lang="en-US"/>
              <a:t>Canada Alliance   4 - 6 November1 2019   </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EB19E-BCDC-49EB-85B8-6FCA5FFD1365}" type="datetime1">
              <a:rPr lang="en-US" smtClean="0"/>
              <a:t>11/11/2019</a:t>
            </a:fld>
            <a:endParaRPr lang="en-US"/>
          </a:p>
        </p:txBody>
      </p:sp>
      <p:sp>
        <p:nvSpPr>
          <p:cNvPr id="3" name="Footer Placeholder 2"/>
          <p:cNvSpPr>
            <a:spLocks noGrp="1"/>
          </p:cNvSpPr>
          <p:nvPr>
            <p:ph type="ftr" sz="quarter" idx="11"/>
          </p:nvPr>
        </p:nvSpPr>
        <p:spPr/>
        <p:txBody>
          <a:bodyPr/>
          <a:lstStyle/>
          <a:p>
            <a:r>
              <a:rPr lang="en-US"/>
              <a:t>Canada Alliance   4 - 6 November1 2019   </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0DD4E-80C3-4875-AE69-6969A40928CF}" type="datetime1">
              <a:rPr lang="en-US" smtClean="0"/>
              <a:t>11/11/2019</a:t>
            </a:fld>
            <a:endParaRPr lang="en-US"/>
          </a:p>
        </p:txBody>
      </p:sp>
      <p:sp>
        <p:nvSpPr>
          <p:cNvPr id="6" name="Footer Placeholder 5"/>
          <p:cNvSpPr>
            <a:spLocks noGrp="1"/>
          </p:cNvSpPr>
          <p:nvPr>
            <p:ph type="ftr" sz="quarter" idx="11"/>
          </p:nvPr>
        </p:nvSpPr>
        <p:spPr/>
        <p:txBody>
          <a:bodyPr/>
          <a:lstStyle/>
          <a:p>
            <a:r>
              <a:rPr lang="en-US"/>
              <a:t>Canada Alliance   4 - 6 November1 2019   </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B92DB51-3CB6-415E-AFB4-41DB9F1AF3FA}" type="datetime1">
              <a:rPr lang="en-US" smtClean="0"/>
              <a:t>11/11/2019</a:t>
            </a:fld>
            <a:endParaRPr lang="en-US"/>
          </a:p>
        </p:txBody>
      </p:sp>
      <p:sp>
        <p:nvSpPr>
          <p:cNvPr id="6" name="Footer Placeholder 5"/>
          <p:cNvSpPr>
            <a:spLocks noGrp="1"/>
          </p:cNvSpPr>
          <p:nvPr>
            <p:ph type="ftr" sz="quarter" idx="11"/>
          </p:nvPr>
        </p:nvSpPr>
        <p:spPr/>
        <p:txBody>
          <a:bodyPr/>
          <a:lstStyle/>
          <a:p>
            <a:r>
              <a:rPr lang="en-US"/>
              <a:t>Canada Alliance   4 - 6 November1 2019   </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91ADEEA-3D19-4B0E-A643-1A599FF1E244}" type="datetime1">
              <a:rPr lang="en-US" smtClean="0"/>
              <a:t>11/11/2019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Canada Alliance   4 - 6 November1 2019   </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89.png"/><Relationship Id="rId5" Type="http://schemas.openxmlformats.org/officeDocument/2006/relationships/image" Target="../media/image84.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26.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hanatalks.wordpress.com/2012/04/"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960138"/>
            <a:ext cx="6172200" cy="1463040"/>
          </a:xfrm>
        </p:spPr>
        <p:txBody>
          <a:bodyPr>
            <a:normAutofit/>
          </a:bodyPr>
          <a:lstStyle/>
          <a:p>
            <a:r>
              <a:rPr lang="en-US" sz="4000" cap="none"/>
              <a:t>Connected vs. Composite Queries</a:t>
            </a:r>
          </a:p>
        </p:txBody>
      </p:sp>
      <p:sp>
        <p:nvSpPr>
          <p:cNvPr id="4" name="Text Placeholder 3"/>
          <p:cNvSpPr>
            <a:spLocks noGrp="1"/>
          </p:cNvSpPr>
          <p:nvPr>
            <p:ph type="body" sz="half" idx="2"/>
          </p:nvPr>
        </p:nvSpPr>
        <p:spPr>
          <a:xfrm>
            <a:off x="6625547" y="4945624"/>
            <a:ext cx="2400300" cy="1336967"/>
          </a:xfrm>
        </p:spPr>
        <p:txBody>
          <a:bodyPr/>
          <a:lstStyle/>
          <a:p>
            <a:r>
              <a:rPr lang="en-US"/>
              <a:t>SESSION:  7054</a:t>
            </a:r>
          </a:p>
          <a:p>
            <a:r>
              <a:rPr lang="en-US"/>
              <a:t>November 5, 2019 </a:t>
            </a:r>
          </a:p>
          <a:p>
            <a:pPr>
              <a:spcBef>
                <a:spcPts val="600"/>
              </a:spcBef>
            </a:pPr>
            <a:r>
              <a:rPr lang="en-US" sz="1200"/>
              <a:t>(11:30am ~ 12:30pm)</a:t>
            </a:r>
          </a:p>
        </p:txBody>
      </p:sp>
      <p:sp>
        <p:nvSpPr>
          <p:cNvPr id="3" name="Footer Placeholder 2"/>
          <p:cNvSpPr>
            <a:spLocks noGrp="1"/>
          </p:cNvSpPr>
          <p:nvPr>
            <p:ph type="ftr" sz="quarter" idx="11"/>
          </p:nvPr>
        </p:nvSpPr>
        <p:spPr/>
        <p:txBody>
          <a:bodyPr/>
          <a:lstStyle/>
          <a:p>
            <a:r>
              <a:rPr lang="en-US"/>
              <a:t>Canada Alliance   4 - 6 November</a:t>
            </a:r>
            <a:fld id="{C8D67897-D751-4F1D-B3BA-5C767A0C279E}" type="slidenum">
              <a:rPr lang="en-US" smtClean="0"/>
              <a:t>1</a:t>
            </a:fld>
            <a:r>
              <a:rPr lang="en-US"/>
              <a:t> 2019   </a:t>
            </a:r>
          </a:p>
        </p:txBody>
      </p:sp>
      <p:sp>
        <p:nvSpPr>
          <p:cNvPr id="9" name="Slide Number Placeholder 8"/>
          <p:cNvSpPr>
            <a:spLocks noGrp="1"/>
          </p:cNvSpPr>
          <p:nvPr>
            <p:ph type="sldNum" sz="quarter" idx="12"/>
          </p:nvPr>
        </p:nvSpPr>
        <p:spPr/>
        <p:txBody>
          <a:bodyPr/>
          <a:lstStyle/>
          <a:p>
            <a:fld id="{3A636B23-8F6D-4947-88AC-038BF7B2E127}" type="slidenum">
              <a:rPr lang="en-US" smtClean="0"/>
              <a:t>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8" name="Picture 2" descr="https://www.heug.org/media/rjzptcrt.jpg">
            <a:extLst>
              <a:ext uri="{FF2B5EF4-FFF2-40B4-BE49-F238E27FC236}">
                <a16:creationId xmlns:a16="http://schemas.microsoft.com/office/drawing/2014/main" id="{190CBB43-19F1-4512-886C-9EEADF544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1676"/>
            <a:ext cx="6542203" cy="328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73902"/>
          </a:xfrm>
        </p:spPr>
        <p:txBody>
          <a:bodyPr>
            <a:normAutofit/>
          </a:bodyPr>
          <a:lstStyle/>
          <a:p>
            <a:r>
              <a:rPr lang="en-US" sz="4000" cap="none"/>
              <a:t>What are Connected &amp; Composite Queries</a:t>
            </a:r>
          </a:p>
        </p:txBody>
      </p:sp>
      <p:sp>
        <p:nvSpPr>
          <p:cNvPr id="7" name="Content Placeholder 2"/>
          <p:cNvSpPr>
            <a:spLocks noGrp="1"/>
          </p:cNvSpPr>
          <p:nvPr>
            <p:ph idx="1"/>
          </p:nvPr>
        </p:nvSpPr>
        <p:spPr>
          <a:xfrm>
            <a:off x="914400" y="2230145"/>
            <a:ext cx="3083668" cy="3132307"/>
          </a:xfrm>
        </p:spPr>
        <p:txBody>
          <a:bodyPr>
            <a:normAutofit/>
          </a:bodyPr>
          <a:lstStyle/>
          <a:p>
            <a:pPr>
              <a:spcAft>
                <a:spcPts val="1800"/>
              </a:spcAft>
              <a:buFont typeface="Arial" panose="020B0604020202020204" pitchFamily="34" charset="0"/>
              <a:buChar char="•"/>
            </a:pPr>
            <a:r>
              <a:rPr lang="en-US" sz="1800"/>
              <a:t>     Connected Query is built            from PS Queries </a:t>
            </a:r>
          </a:p>
          <a:p>
            <a:pPr>
              <a:spcAft>
                <a:spcPts val="1800"/>
              </a:spcAft>
              <a:buFont typeface="Arial" panose="020B0604020202020204" pitchFamily="34" charset="0"/>
              <a:buChar char="•"/>
            </a:pPr>
            <a:r>
              <a:rPr lang="en-CA" sz="1800"/>
              <a:t>     Connected Query connects 2 or many PS queries with parent-child relationships</a:t>
            </a:r>
          </a:p>
          <a:p>
            <a:pPr marL="0" indent="0">
              <a:spcAft>
                <a:spcPts val="1800"/>
              </a:spcAft>
              <a:buNone/>
            </a:pPr>
            <a:br>
              <a:rPr lang="en-US"/>
            </a:br>
            <a:endParaRPr lang="en-US"/>
          </a:p>
        </p:txBody>
      </p:sp>
      <p:sp>
        <p:nvSpPr>
          <p:cNvPr id="4" name="Slide Number Placeholder 3"/>
          <p:cNvSpPr>
            <a:spLocks noGrp="1"/>
          </p:cNvSpPr>
          <p:nvPr>
            <p:ph type="sldNum" sz="quarter" idx="12"/>
          </p:nvPr>
        </p:nvSpPr>
        <p:spPr/>
        <p:txBody>
          <a:bodyPr/>
          <a:lstStyle/>
          <a:p>
            <a:fld id="{3A636B23-8F6D-4947-88AC-038BF7B2E127}" type="slidenum">
              <a:rPr lang="en-US" smtClean="0"/>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39177083"/>
              </p:ext>
            </p:extLst>
          </p:nvPr>
        </p:nvGraphicFramePr>
        <p:xfrm>
          <a:off x="624891" y="1468630"/>
          <a:ext cx="7986408" cy="4658438"/>
        </p:xfrm>
        <a:graphic>
          <a:graphicData uri="http://schemas.openxmlformats.org/drawingml/2006/table">
            <a:tbl>
              <a:tblPr firstRow="1" bandRow="1">
                <a:tableStyleId>{5C22544A-7EE6-4342-B048-85BDC9FD1C3A}</a:tableStyleId>
              </a:tblPr>
              <a:tblGrid>
                <a:gridCol w="3863713">
                  <a:extLst>
                    <a:ext uri="{9D8B030D-6E8A-4147-A177-3AD203B41FA5}">
                      <a16:colId xmlns:a16="http://schemas.microsoft.com/office/drawing/2014/main" val="20000"/>
                    </a:ext>
                  </a:extLst>
                </a:gridCol>
                <a:gridCol w="4122695">
                  <a:extLst>
                    <a:ext uri="{9D8B030D-6E8A-4147-A177-3AD203B41FA5}">
                      <a16:colId xmlns:a16="http://schemas.microsoft.com/office/drawing/2014/main" val="20001"/>
                    </a:ext>
                  </a:extLst>
                </a:gridCol>
              </a:tblGrid>
              <a:tr h="592357">
                <a:tc>
                  <a:txBody>
                    <a:bodyPr/>
                    <a:lstStyle/>
                    <a:p>
                      <a:pPr algn="ctr">
                        <a:lnSpc>
                          <a:spcPct val="150000"/>
                        </a:lnSpc>
                      </a:pPr>
                      <a:r>
                        <a:rPr lang="en" sz="1800" cap="none"/>
                        <a:t>Connected Query </a:t>
                      </a:r>
                      <a:endParaRPr lang="en-CA"/>
                    </a:p>
                  </a:txBody>
                  <a:tcPr>
                    <a:solidFill>
                      <a:srgbClr val="B40404"/>
                    </a:solidFill>
                  </a:tcPr>
                </a:tc>
                <a:tc>
                  <a:txBody>
                    <a:bodyPr/>
                    <a:lstStyle/>
                    <a:p>
                      <a:pPr algn="ctr">
                        <a:lnSpc>
                          <a:spcPct val="150000"/>
                        </a:lnSpc>
                      </a:pPr>
                      <a:r>
                        <a:rPr lang="en" sz="1800" cap="none"/>
                        <a:t>Composite Query </a:t>
                      </a:r>
                      <a:endParaRPr lang="en-CA"/>
                    </a:p>
                  </a:txBody>
                  <a:tcPr>
                    <a:solidFill>
                      <a:srgbClr val="B40404"/>
                    </a:solidFill>
                  </a:tcPr>
                </a:tc>
                <a:extLst>
                  <a:ext uri="{0D108BD9-81ED-4DB2-BD59-A6C34878D82A}">
                    <a16:rowId xmlns:a16="http://schemas.microsoft.com/office/drawing/2014/main" val="10000"/>
                  </a:ext>
                </a:extLst>
              </a:tr>
              <a:tr h="2679491">
                <a:tc>
                  <a:txBody>
                    <a:bodyPr/>
                    <a:lstStyle/>
                    <a:p>
                      <a:pPr marL="285750" lvl="0" indent="-285750">
                        <a:lnSpc>
                          <a:spcPct val="100000"/>
                        </a:lnSpc>
                        <a:buFont typeface="Arial"/>
                        <a:buChar char="•"/>
                      </a:pPr>
                      <a:endParaRPr lang="en-CA" sz="1800" baseline="0">
                        <a:solidFill>
                          <a:schemeClr val="tx1"/>
                        </a:solidFill>
                      </a:endParaRPr>
                    </a:p>
                  </a:txBody>
                  <a:tcPr>
                    <a:solidFill>
                      <a:schemeClr val="bg1">
                        <a:lumMod val="85000"/>
                      </a:schemeClr>
                    </a:solidFill>
                  </a:tcPr>
                </a:tc>
                <a:tc>
                  <a:txBody>
                    <a:bodyPr/>
                    <a:lstStyle/>
                    <a:p>
                      <a:pPr marL="285750" lvl="0" indent="-285750">
                        <a:lnSpc>
                          <a:spcPct val="100000"/>
                        </a:lnSpc>
                        <a:buFont typeface="Arial"/>
                        <a:buChar char="•"/>
                      </a:pPr>
                      <a:endParaRPr lang="en-CA" sz="1800" baseline="0"/>
                    </a:p>
                  </a:txBody>
                  <a:tcPr>
                    <a:solidFill>
                      <a:schemeClr val="bg1">
                        <a:lumMod val="85000"/>
                      </a:schemeClr>
                    </a:solidFill>
                  </a:tcPr>
                </a:tc>
                <a:extLst>
                  <a:ext uri="{0D108BD9-81ED-4DB2-BD59-A6C34878D82A}">
                    <a16:rowId xmlns:a16="http://schemas.microsoft.com/office/drawing/2014/main" val="1833951570"/>
                  </a:ext>
                </a:extLst>
              </a:tr>
              <a:tr h="1386590">
                <a:tc>
                  <a:txBody>
                    <a:bodyPr/>
                    <a:lstStyle/>
                    <a:p>
                      <a:pPr marL="285750" marR="0" lvl="0" indent="-285750" algn="l" rtl="0" eaLnBrk="1" fontAlgn="auto" latinLnBrk="0" hangingPunct="1">
                        <a:lnSpc>
                          <a:spcPct val="100000"/>
                        </a:lnSpc>
                        <a:spcBef>
                          <a:spcPts val="0"/>
                        </a:spcBef>
                        <a:spcAft>
                          <a:spcPts val="600"/>
                        </a:spcAft>
                        <a:buFont typeface="Arial"/>
                        <a:buChar char="•"/>
                      </a:pPr>
                      <a:r>
                        <a:rPr lang="en-CA" sz="1600">
                          <a:solidFill>
                            <a:schemeClr val="tx1"/>
                          </a:solidFill>
                        </a:rPr>
                        <a:t>Connect</a:t>
                      </a:r>
                      <a:r>
                        <a:rPr lang="en-CA" sz="1600" baseline="0">
                          <a:solidFill>
                            <a:schemeClr val="tx1"/>
                          </a:solidFill>
                        </a:rPr>
                        <a:t> 2 or many PS queries with parent-child relationship </a:t>
                      </a:r>
                      <a:endParaRPr lang="en-US" sz="1600">
                        <a:solidFill>
                          <a:schemeClr val="tx1"/>
                        </a:solidFill>
                      </a:endParaRPr>
                    </a:p>
                    <a:p>
                      <a:pPr marL="285750" lvl="0" indent="-285750">
                        <a:lnSpc>
                          <a:spcPct val="100000"/>
                        </a:lnSpc>
                        <a:buFont typeface="Arial"/>
                        <a:buChar char="•"/>
                      </a:pPr>
                      <a:r>
                        <a:rPr lang="en-CA" sz="1600" baseline="0">
                          <a:solidFill>
                            <a:schemeClr val="tx1"/>
                          </a:solidFill>
                        </a:rPr>
                        <a:t>One parent query can have one or many child queries and grand-child queries</a:t>
                      </a:r>
                    </a:p>
                  </a:txBody>
                  <a:tcPr>
                    <a:solidFill>
                      <a:schemeClr val="bg1">
                        <a:lumMod val="85000"/>
                      </a:schemeClr>
                    </a:solidFill>
                  </a:tcPr>
                </a:tc>
                <a:tc>
                  <a:txBody>
                    <a:bodyPr/>
                    <a:lstStyle/>
                    <a:p>
                      <a:pPr marL="285750" marR="0" lvl="0" indent="-285750" algn="l" rtl="0" eaLnBrk="1" fontAlgn="auto" latinLnBrk="0" hangingPunct="1">
                        <a:lnSpc>
                          <a:spcPct val="100000"/>
                        </a:lnSpc>
                        <a:spcBef>
                          <a:spcPts val="0"/>
                        </a:spcBef>
                        <a:spcAft>
                          <a:spcPts val="600"/>
                        </a:spcAft>
                        <a:buFont typeface="Arial" panose="020B0604020202020204" pitchFamily="34" charset="0"/>
                        <a:buChar char="•"/>
                      </a:pPr>
                      <a:r>
                        <a:rPr lang="en-CA" sz="1600"/>
                        <a:t>Combine existing PS queries</a:t>
                      </a:r>
                      <a:r>
                        <a:rPr lang="en-CA" sz="1600" baseline="0"/>
                        <a:t> more flexible on joining </a:t>
                      </a:r>
                      <a:endParaRPr lang="en-US" sz="1600"/>
                    </a:p>
                    <a:p>
                      <a:pPr marL="285750" lvl="0" indent="-285750">
                        <a:lnSpc>
                          <a:spcPct val="100000"/>
                        </a:lnSpc>
                        <a:buFont typeface="Arial" panose="020B0604020202020204" pitchFamily="34" charset="0"/>
                        <a:buChar char="•"/>
                      </a:pPr>
                      <a:r>
                        <a:rPr lang="en-CA" sz="1600" baseline="0"/>
                        <a:t>Allow sibling queries at any level</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3" name="Picture 4" descr="A close up of a logo&#10;&#10;Description generated with high confidence">
            <a:extLst>
              <a:ext uri="{FF2B5EF4-FFF2-40B4-BE49-F238E27FC236}">
                <a16:creationId xmlns:a16="http://schemas.microsoft.com/office/drawing/2014/main" id="{175C0234-8C98-48FF-AF04-CC38EB36D0D0}"/>
              </a:ext>
            </a:extLst>
          </p:cNvPr>
          <p:cNvPicPr>
            <a:picLocks noChangeAspect="1"/>
          </p:cNvPicPr>
          <p:nvPr/>
        </p:nvPicPr>
        <p:blipFill>
          <a:blip r:embed="rId3"/>
          <a:stretch>
            <a:fillRect/>
          </a:stretch>
        </p:blipFill>
        <p:spPr>
          <a:xfrm>
            <a:off x="4997390" y="2229278"/>
            <a:ext cx="2692340" cy="2013231"/>
          </a:xfrm>
          <a:prstGeom prst="rect">
            <a:avLst/>
          </a:prstGeom>
        </p:spPr>
      </p:pic>
      <p:pic>
        <p:nvPicPr>
          <p:cNvPr id="8" name="Picture 8" descr="A picture containing game, drawing&#10;&#10;Description generated with very high confidence">
            <a:extLst>
              <a:ext uri="{FF2B5EF4-FFF2-40B4-BE49-F238E27FC236}">
                <a16:creationId xmlns:a16="http://schemas.microsoft.com/office/drawing/2014/main" id="{CAAFB6E3-D943-4EF3-9C7D-CA6356677A27}"/>
              </a:ext>
            </a:extLst>
          </p:cNvPr>
          <p:cNvPicPr>
            <a:picLocks noChangeAspect="1"/>
          </p:cNvPicPr>
          <p:nvPr/>
        </p:nvPicPr>
        <p:blipFill>
          <a:blip r:embed="rId4"/>
          <a:stretch>
            <a:fillRect/>
          </a:stretch>
        </p:blipFill>
        <p:spPr>
          <a:xfrm>
            <a:off x="1186671" y="2226042"/>
            <a:ext cx="2981325" cy="2015030"/>
          </a:xfrm>
          <a:prstGeom prst="rect">
            <a:avLst/>
          </a:prstGeom>
        </p:spPr>
      </p:pic>
      <p:sp>
        <p:nvSpPr>
          <p:cNvPr id="22" name="Arrow: Bent-Up 21">
            <a:extLst>
              <a:ext uri="{FF2B5EF4-FFF2-40B4-BE49-F238E27FC236}">
                <a16:creationId xmlns:a16="http://schemas.microsoft.com/office/drawing/2014/main" id="{DBDE5223-F712-4A29-92EA-F73DE91180DD}"/>
              </a:ext>
            </a:extLst>
          </p:cNvPr>
          <p:cNvSpPr/>
          <p:nvPr/>
        </p:nvSpPr>
        <p:spPr>
          <a:xfrm rot="13620000">
            <a:off x="2785921" y="2767912"/>
            <a:ext cx="647700" cy="101600"/>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Bent-Up 26">
            <a:extLst>
              <a:ext uri="{FF2B5EF4-FFF2-40B4-BE49-F238E27FC236}">
                <a16:creationId xmlns:a16="http://schemas.microsoft.com/office/drawing/2014/main" id="{BF188FA0-BCA8-4F82-9D37-19B028B50BB2}"/>
              </a:ext>
            </a:extLst>
          </p:cNvPr>
          <p:cNvSpPr/>
          <p:nvPr/>
        </p:nvSpPr>
        <p:spPr>
          <a:xfrm rot="9120000" flipV="1">
            <a:off x="2404671" y="3480980"/>
            <a:ext cx="1104900" cy="101600"/>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D5096A0B-73FD-4A88-A72D-BC1AE664ABE3}"/>
              </a:ext>
            </a:extLst>
          </p:cNvPr>
          <p:cNvSpPr/>
          <p:nvPr/>
        </p:nvSpPr>
        <p:spPr>
          <a:xfrm rot="20700000">
            <a:off x="2790571" y="3253358"/>
            <a:ext cx="463550" cy="50800"/>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Left 28">
            <a:extLst>
              <a:ext uri="{FF2B5EF4-FFF2-40B4-BE49-F238E27FC236}">
                <a16:creationId xmlns:a16="http://schemas.microsoft.com/office/drawing/2014/main" id="{5ECB3534-B1A4-4151-B720-66CB963808AC}"/>
              </a:ext>
            </a:extLst>
          </p:cNvPr>
          <p:cNvSpPr/>
          <p:nvPr/>
        </p:nvSpPr>
        <p:spPr>
          <a:xfrm rot="1500000">
            <a:off x="2746121" y="2999357"/>
            <a:ext cx="520700" cy="50800"/>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1">
            <a:extLst>
              <a:ext uri="{FF2B5EF4-FFF2-40B4-BE49-F238E27FC236}">
                <a16:creationId xmlns:a16="http://schemas.microsoft.com/office/drawing/2014/main" id="{0AB3DA14-DB9A-45A7-9110-BE7FB991673F}"/>
              </a:ext>
            </a:extLst>
          </p:cNvPr>
          <p:cNvPicPr>
            <a:picLocks noChangeAspect="1"/>
          </p:cNvPicPr>
          <p:nvPr/>
        </p:nvPicPr>
        <p:blipFill>
          <a:blip r:embed="rId5"/>
          <a:stretch>
            <a:fillRect/>
          </a:stretch>
        </p:blipFill>
        <p:spPr>
          <a:xfrm>
            <a:off x="3160713" y="3055938"/>
            <a:ext cx="968375" cy="219075"/>
          </a:xfrm>
          <a:prstGeom prst="rect">
            <a:avLst/>
          </a:prstGeom>
        </p:spPr>
      </p:pic>
    </p:spTree>
    <p:extLst>
      <p:ext uri="{BB962C8B-B14F-4D97-AF65-F5344CB8AC3E}">
        <p14:creationId xmlns:p14="http://schemas.microsoft.com/office/powerpoint/2010/main" val="398018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73902"/>
          </a:xfrm>
        </p:spPr>
        <p:txBody>
          <a:bodyPr>
            <a:normAutofit/>
          </a:bodyPr>
          <a:lstStyle/>
          <a:p>
            <a:r>
              <a:rPr lang="en-US" sz="4000" cap="none"/>
              <a:t>Why Connected &amp; Composite Queries</a:t>
            </a:r>
          </a:p>
        </p:txBody>
      </p:sp>
      <p:sp>
        <p:nvSpPr>
          <p:cNvPr id="7" name="Content Placeholder 2"/>
          <p:cNvSpPr>
            <a:spLocks noGrp="1"/>
          </p:cNvSpPr>
          <p:nvPr>
            <p:ph idx="1"/>
          </p:nvPr>
        </p:nvSpPr>
        <p:spPr>
          <a:xfrm>
            <a:off x="1001486" y="2622031"/>
            <a:ext cx="3083668" cy="3132307"/>
          </a:xfrm>
        </p:spPr>
        <p:txBody>
          <a:bodyPr>
            <a:normAutofit/>
          </a:bodyPr>
          <a:lstStyle/>
          <a:p>
            <a:pPr>
              <a:spcAft>
                <a:spcPts val="600"/>
              </a:spcAft>
              <a:buFont typeface="Wingdings" panose="05000000000000000000" pitchFamily="2" charset="2"/>
              <a:buChar char="§"/>
            </a:pPr>
            <a:r>
              <a:rPr lang="en-CA" sz="1800"/>
              <a:t>Break down single complex query into multiple simple queries</a:t>
            </a:r>
            <a:endParaRPr lang="en-US" sz="1800"/>
          </a:p>
          <a:p>
            <a:pPr>
              <a:spcAft>
                <a:spcPts val="600"/>
              </a:spcAft>
              <a:buFont typeface="Wingdings" panose="05000000000000000000" pitchFamily="2" charset="2"/>
              <a:buChar char="§"/>
            </a:pPr>
            <a:r>
              <a:rPr lang="en-US" sz="1800"/>
              <a:t>Improve issues with single complex query without programing coding </a:t>
            </a:r>
          </a:p>
          <a:p>
            <a:pPr>
              <a:spcAft>
                <a:spcPts val="1800"/>
              </a:spcAft>
              <a:buFont typeface="Wingdings" panose="05000000000000000000" pitchFamily="2" charset="2"/>
              <a:buChar char="§"/>
            </a:pPr>
            <a:r>
              <a:rPr lang="en-US" sz="1800"/>
              <a:t>Connected Query can turn to analytics report</a:t>
            </a:r>
            <a:br>
              <a:rPr lang="en-US"/>
            </a:br>
            <a:endParaRPr lang="en-US"/>
          </a:p>
        </p:txBody>
      </p:sp>
      <p:sp>
        <p:nvSpPr>
          <p:cNvPr id="10" name="Slide Number Placeholder 9"/>
          <p:cNvSpPr>
            <a:spLocks noGrp="1"/>
          </p:cNvSpPr>
          <p:nvPr>
            <p:ph type="sldNum" sz="quarter" idx="12"/>
          </p:nvPr>
        </p:nvSpPr>
        <p:spPr/>
        <p:txBody>
          <a:bodyPr/>
          <a:lstStyle/>
          <a:p>
            <a:fld id="{3A636B23-8F6D-4947-88AC-038BF7B2E127}" type="slidenum">
              <a:rPr lang="en-US" smtClean="0"/>
              <a:t>11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29993537"/>
              </p:ext>
            </p:extLst>
          </p:nvPr>
        </p:nvGraphicFramePr>
        <p:xfrm>
          <a:off x="702663" y="1733237"/>
          <a:ext cx="7986407" cy="3503954"/>
        </p:xfrm>
        <a:graphic>
          <a:graphicData uri="http://schemas.openxmlformats.org/drawingml/2006/table">
            <a:tbl>
              <a:tblPr firstRow="1" bandRow="1">
                <a:tableStyleId>{5C22544A-7EE6-4342-B048-85BDC9FD1C3A}</a:tableStyleId>
              </a:tblPr>
              <a:tblGrid>
                <a:gridCol w="3831860">
                  <a:extLst>
                    <a:ext uri="{9D8B030D-6E8A-4147-A177-3AD203B41FA5}">
                      <a16:colId xmlns:a16="http://schemas.microsoft.com/office/drawing/2014/main" val="20000"/>
                    </a:ext>
                  </a:extLst>
                </a:gridCol>
                <a:gridCol w="4154547">
                  <a:extLst>
                    <a:ext uri="{9D8B030D-6E8A-4147-A177-3AD203B41FA5}">
                      <a16:colId xmlns:a16="http://schemas.microsoft.com/office/drawing/2014/main" val="20001"/>
                    </a:ext>
                  </a:extLst>
                </a:gridCol>
              </a:tblGrid>
              <a:tr h="540455">
                <a:tc>
                  <a:txBody>
                    <a:bodyPr/>
                    <a:lstStyle/>
                    <a:p>
                      <a:pPr algn="ctr">
                        <a:lnSpc>
                          <a:spcPct val="150000"/>
                        </a:lnSpc>
                      </a:pPr>
                      <a:r>
                        <a:rPr lang="en" sz="1800" cap="none"/>
                        <a:t>Connected Query </a:t>
                      </a:r>
                      <a:endParaRPr lang="en-CA"/>
                    </a:p>
                  </a:txBody>
                  <a:tcPr>
                    <a:solidFill>
                      <a:srgbClr val="B40404"/>
                    </a:solidFill>
                  </a:tcPr>
                </a:tc>
                <a:tc>
                  <a:txBody>
                    <a:bodyPr/>
                    <a:lstStyle/>
                    <a:p>
                      <a:pPr algn="ctr">
                        <a:lnSpc>
                          <a:spcPct val="150000"/>
                        </a:lnSpc>
                      </a:pPr>
                      <a:r>
                        <a:rPr lang="en" sz="1800" cap="none"/>
                        <a:t>Composite Query </a:t>
                      </a:r>
                      <a:endParaRPr lang="en-CA"/>
                    </a:p>
                  </a:txBody>
                  <a:tcPr>
                    <a:solidFill>
                      <a:srgbClr val="B40404"/>
                    </a:solidFill>
                  </a:tcPr>
                </a:tc>
                <a:extLst>
                  <a:ext uri="{0D108BD9-81ED-4DB2-BD59-A6C34878D82A}">
                    <a16:rowId xmlns:a16="http://schemas.microsoft.com/office/drawing/2014/main" val="10000"/>
                  </a:ext>
                </a:extLst>
              </a:tr>
              <a:tr h="2963499">
                <a:tc>
                  <a:txBody>
                    <a:bodyPr/>
                    <a:lstStyle/>
                    <a:p>
                      <a:pPr marL="0" marR="0" indent="0" algn="l" rtl="0" eaLnBrk="1" fontAlgn="auto" latinLnBrk="0" hangingPunct="1">
                        <a:lnSpc>
                          <a:spcPct val="100000"/>
                        </a:lnSpc>
                        <a:spcBef>
                          <a:spcPts val="0"/>
                        </a:spcBef>
                        <a:spcAft>
                          <a:spcPts val="0"/>
                        </a:spcAft>
                        <a:buFontTx/>
                        <a:buNone/>
                      </a:pPr>
                      <a:endParaRPr lang="en-CA"/>
                    </a:p>
                  </a:txBody>
                  <a:tcPr>
                    <a:solidFill>
                      <a:schemeClr val="bg1">
                        <a:lumMod val="85000"/>
                      </a:schemeClr>
                    </a:solidFill>
                  </a:tcPr>
                </a:tc>
                <a:tc>
                  <a:txBody>
                    <a:bodyPr/>
                    <a:lstStyle/>
                    <a:p>
                      <a:endParaRPr lang="en-CA"/>
                    </a:p>
                  </a:txBody>
                  <a:tcPr>
                    <a:solidFill>
                      <a:schemeClr val="bg1">
                        <a:lumMod val="85000"/>
                      </a:schemeClr>
                    </a:solidFill>
                  </a:tcPr>
                </a:tc>
                <a:extLst>
                  <a:ext uri="{0D108BD9-81ED-4DB2-BD59-A6C34878D82A}">
                    <a16:rowId xmlns:a16="http://schemas.microsoft.com/office/drawing/2014/main" val="10001"/>
                  </a:ext>
                </a:extLst>
              </a:tr>
            </a:tbl>
          </a:graphicData>
        </a:graphic>
      </p:graphicFrame>
      <p:sp>
        <p:nvSpPr>
          <p:cNvPr id="8" name="Content Placeholder 2"/>
          <p:cNvSpPr txBox="1">
            <a:spLocks/>
          </p:cNvSpPr>
          <p:nvPr/>
        </p:nvSpPr>
        <p:spPr>
          <a:xfrm>
            <a:off x="4697204" y="2549459"/>
            <a:ext cx="3982339" cy="2434708"/>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spcAft>
                <a:spcPts val="600"/>
              </a:spcAft>
              <a:buFont typeface="Arial" panose="020B0604020202020204" pitchFamily="34" charset="0"/>
              <a:buChar char="•"/>
            </a:pPr>
            <a:endParaRPr lang="en-US" sz="1800"/>
          </a:p>
        </p:txBody>
      </p:sp>
      <p:sp>
        <p:nvSpPr>
          <p:cNvPr id="11" name="Content Placeholder 2"/>
          <p:cNvSpPr txBox="1">
            <a:spLocks/>
          </p:cNvSpPr>
          <p:nvPr/>
        </p:nvSpPr>
        <p:spPr>
          <a:xfrm>
            <a:off x="876002" y="2516358"/>
            <a:ext cx="3486528" cy="2195422"/>
          </a:xfrm>
          <a:prstGeom prst="rect">
            <a:avLst/>
          </a:prstGeom>
        </p:spPr>
        <p:txBody>
          <a:bodyPr vert="horz" lIns="45720" tIns="45720" rIns="45720" bIns="45720" rtlCol="0" anchor="t">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285750" indent="-285750">
              <a:lnSpc>
                <a:spcPct val="100000"/>
              </a:lnSpc>
              <a:buClr>
                <a:srgbClr val="C00000"/>
              </a:buClr>
              <a:buFont typeface="Arial" panose="020B0604020202020204" pitchFamily="34" charset="0"/>
              <a:buChar char="•"/>
            </a:pPr>
            <a:r>
              <a:rPr lang="en-CA" sz="1600" dirty="0"/>
              <a:t>Break down single complex query into multiple simple queries</a:t>
            </a:r>
          </a:p>
          <a:p>
            <a:pPr marL="285750" indent="-285750">
              <a:lnSpc>
                <a:spcPct val="100000"/>
              </a:lnSpc>
              <a:buClr>
                <a:srgbClr val="C00000"/>
              </a:buClr>
              <a:buFont typeface="Arial" panose="020B0604020202020204" pitchFamily="34" charset="0"/>
              <a:buChar char="•"/>
            </a:pPr>
            <a:r>
              <a:rPr lang="en-CA" sz="1600" dirty="0"/>
              <a:t>Improve </a:t>
            </a:r>
            <a:r>
              <a:rPr lang="en-US" sz="1600" dirty="0"/>
              <a:t>issues with single complex query without programing coding </a:t>
            </a:r>
          </a:p>
          <a:p>
            <a:pPr marL="285750" indent="-285750">
              <a:lnSpc>
                <a:spcPct val="100000"/>
              </a:lnSpc>
              <a:buClr>
                <a:srgbClr val="C00000"/>
              </a:buClr>
              <a:buSzTx/>
              <a:buFont typeface="Arial,Sans-Serif" panose="020B0604020202020204" pitchFamily="34" charset="0"/>
              <a:buChar char="•"/>
              <a:defRPr/>
            </a:pPr>
            <a:r>
              <a:rPr lang="en-CA" sz="1600">
                <a:ea typeface="+mn-lt"/>
                <a:cs typeface="+mn-lt"/>
              </a:rPr>
              <a:t>Can turn into analytics report using BI Publisher</a:t>
            </a:r>
            <a:endParaRPr lang="en-US" sz="1600"/>
          </a:p>
        </p:txBody>
      </p:sp>
      <p:sp>
        <p:nvSpPr>
          <p:cNvPr id="12" name="Content Placeholder 2"/>
          <p:cNvSpPr txBox="1">
            <a:spLocks/>
          </p:cNvSpPr>
          <p:nvPr/>
        </p:nvSpPr>
        <p:spPr>
          <a:xfrm>
            <a:off x="4617214" y="2497135"/>
            <a:ext cx="3838093" cy="2524508"/>
          </a:xfrm>
          <a:prstGeom prst="rect">
            <a:avLst/>
          </a:prstGeom>
        </p:spPr>
        <p:txBody>
          <a:bodyPr vert="horz" lIns="45720" tIns="45720" rIns="45720" bIns="45720" rtlCol="0" anchor="t">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285750" indent="-285750">
              <a:lnSpc>
                <a:spcPct val="100000"/>
              </a:lnSpc>
              <a:buClr>
                <a:srgbClr val="C00000"/>
              </a:buClr>
              <a:buFont typeface="Arial" panose="020B0604020202020204" pitchFamily="34" charset="0"/>
              <a:buChar char="•"/>
            </a:pPr>
            <a:r>
              <a:rPr lang="en-CA" sz="1600"/>
              <a:t>Enhanced Connected Query with more flexibility on joining </a:t>
            </a:r>
            <a:endParaRPr lang="en-CA"/>
          </a:p>
          <a:p>
            <a:pPr marL="285750" indent="-285750">
              <a:lnSpc>
                <a:spcPct val="100000"/>
              </a:lnSpc>
              <a:buClr>
                <a:srgbClr val="C00000"/>
              </a:buClr>
              <a:buFont typeface="Arial" panose="020B0604020202020204" pitchFamily="34" charset="0"/>
              <a:buChar char="•"/>
            </a:pPr>
            <a:r>
              <a:rPr lang="en-CA" sz="1600"/>
              <a:t>Many features within the tool</a:t>
            </a:r>
          </a:p>
          <a:p>
            <a:pPr marL="285750" indent="-285750">
              <a:lnSpc>
                <a:spcPct val="100000"/>
              </a:lnSpc>
              <a:buClr>
                <a:srgbClr val="C00000"/>
              </a:buClr>
              <a:buFont typeface="Arial" panose="020B0604020202020204" pitchFamily="34" charset="0"/>
              <a:buChar char="•"/>
            </a:pPr>
            <a:r>
              <a:rPr lang="en-CA" sz="1600"/>
              <a:t>Handy for preview and download </a:t>
            </a:r>
            <a:r>
              <a:rPr lang="en-CA" sz="1600">
                <a:ea typeface="+mn-lt"/>
                <a:cs typeface="+mn-lt"/>
              </a:rPr>
              <a:t>output</a:t>
            </a:r>
          </a:p>
          <a:p>
            <a:pPr marL="285750" indent="-285750">
              <a:lnSpc>
                <a:spcPct val="100000"/>
              </a:lnSpc>
              <a:buClr>
                <a:srgbClr val="C00000"/>
              </a:buClr>
              <a:buFont typeface="Arial" panose="020B0604020202020204" pitchFamily="34" charset="0"/>
              <a:buChar char="•"/>
            </a:pPr>
            <a:r>
              <a:rPr lang="en-CA" sz="1600"/>
              <a:t>Data output can be summarized into a visual presentations using Pivot Grid tool</a:t>
            </a:r>
          </a:p>
          <a:p>
            <a:pPr marL="285750" indent="-285750">
              <a:lnSpc>
                <a:spcPct val="100000"/>
              </a:lnSpc>
              <a:buClr>
                <a:srgbClr val="C00000"/>
              </a:buClr>
              <a:buFont typeface="Arial" panose="020B0604020202020204" pitchFamily="34" charset="0"/>
              <a:buChar char="•"/>
            </a:pPr>
            <a:endParaRPr lang="en-CA"/>
          </a:p>
          <a:p>
            <a:pPr marL="0" indent="0">
              <a:spcAft>
                <a:spcPts val="1800"/>
              </a:spcAft>
              <a:buNone/>
            </a:pPr>
            <a:endParaRPr lang="en-US"/>
          </a:p>
        </p:txBody>
      </p:sp>
    </p:spTree>
    <p:extLst>
      <p:ext uri="{BB962C8B-B14F-4D97-AF65-F5344CB8AC3E}">
        <p14:creationId xmlns:p14="http://schemas.microsoft.com/office/powerpoint/2010/main" val="417920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19" y="5047989"/>
            <a:ext cx="450937" cy="1152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p:cNvSpPr>
            <a:spLocks noGrp="1"/>
          </p:cNvSpPr>
          <p:nvPr>
            <p:ph type="sldNum" sz="quarter" idx="12"/>
          </p:nvPr>
        </p:nvSpPr>
        <p:spPr/>
        <p:txBody>
          <a:bodyPr/>
          <a:lstStyle/>
          <a:p>
            <a:fld id="{3A636B23-8F6D-4947-88AC-038BF7B2E127}" type="slidenum">
              <a:rPr lang="en-US" smtClean="0"/>
              <a:t>12</a:t>
            </a:fld>
            <a:endParaRPr lang="en-US"/>
          </a:p>
        </p:txBody>
      </p:sp>
      <p:cxnSp>
        <p:nvCxnSpPr>
          <p:cNvPr id="13" name="Straight Connector 12"/>
          <p:cNvCxnSpPr/>
          <p:nvPr/>
        </p:nvCxnSpPr>
        <p:spPr>
          <a:xfrm>
            <a:off x="6060236" y="5104356"/>
            <a:ext cx="0" cy="103966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342899" y="4960137"/>
            <a:ext cx="6018143" cy="1463040"/>
          </a:xfrm>
          <a:prstGeom prst="rect">
            <a:avLst/>
          </a:prstGeom>
        </p:spPr>
        <p:txBody>
          <a:bodyPr vert="horz" lIns="91440" tIns="45720" rIns="91440" bIns="45720" rtlCol="0" anchor="ctr">
            <a:normAutofit/>
          </a:bodyPr>
          <a:lstStyle>
            <a:lvl1pPr algn="r" defTabSz="914377" rtl="0" eaLnBrk="1" latinLnBrk="0" hangingPunct="1">
              <a:lnSpc>
                <a:spcPct val="80000"/>
              </a:lnSpc>
              <a:spcBef>
                <a:spcPct val="0"/>
              </a:spcBef>
              <a:buNone/>
              <a:defRPr sz="4400" kern="1200" cap="all" spc="200" baseline="0">
                <a:solidFill>
                  <a:schemeClr val="tx1">
                    <a:lumMod val="90000"/>
                    <a:lumOff val="10000"/>
                  </a:schemeClr>
                </a:solidFill>
                <a:latin typeface="+mj-lt"/>
                <a:ea typeface="+mj-ea"/>
                <a:cs typeface="+mj-cs"/>
              </a:defRPr>
            </a:lvl1pPr>
          </a:lstStyle>
          <a:p>
            <a:pPr algn="l"/>
            <a:r>
              <a:rPr lang="en-US" sz="3200" cap="none"/>
              <a:t>Connected Query vs. Composite Query</a:t>
            </a:r>
          </a:p>
        </p:txBody>
      </p:sp>
      <p:sp>
        <p:nvSpPr>
          <p:cNvPr id="5" name="Rectangle 4"/>
          <p:cNvSpPr/>
          <p:nvPr/>
        </p:nvSpPr>
        <p:spPr>
          <a:xfrm>
            <a:off x="6168213" y="4782433"/>
            <a:ext cx="2286000" cy="1818447"/>
          </a:xfrm>
          <a:prstGeom prst="rect">
            <a:avLst/>
          </a:prstGeom>
          <a:ln>
            <a:noFill/>
          </a:ln>
        </p:spPr>
        <p:txBody>
          <a:bodyPr wrap="square" anchor="t">
            <a:spAutoFit/>
          </a:bodyPr>
          <a:lstStyle/>
          <a:p>
            <a:pPr marL="285750" indent="-285750">
              <a:spcAft>
                <a:spcPts val="100"/>
              </a:spcAft>
              <a:buClr>
                <a:schemeClr val="accent2"/>
              </a:buClr>
              <a:buFont typeface="Arial" panose="020B0604020202020204" pitchFamily="34" charset="0"/>
              <a:buChar char="•"/>
            </a:pPr>
            <a:r>
              <a:rPr lang="en-US"/>
              <a:t>Flow</a:t>
            </a:r>
          </a:p>
          <a:p>
            <a:pPr marL="285750" indent="-285750">
              <a:spcAft>
                <a:spcPts val="100"/>
              </a:spcAft>
              <a:buClr>
                <a:srgbClr val="B40404"/>
              </a:buClr>
              <a:buFont typeface="Arial" panose="020B0604020202020204" pitchFamily="34" charset="0"/>
              <a:buChar char="•"/>
            </a:pPr>
            <a:r>
              <a:rPr lang="en-US"/>
              <a:t>Structure</a:t>
            </a:r>
          </a:p>
          <a:p>
            <a:pPr marL="285750" indent="-285750">
              <a:spcAft>
                <a:spcPts val="100"/>
              </a:spcAft>
              <a:buClr>
                <a:schemeClr val="accent2"/>
              </a:buClr>
              <a:buFont typeface="Arial" panose="020B0604020202020204" pitchFamily="34" charset="0"/>
              <a:buChar char="•"/>
            </a:pPr>
            <a:r>
              <a:rPr lang="en-US"/>
              <a:t>Features</a:t>
            </a:r>
          </a:p>
          <a:p>
            <a:pPr marL="285750" indent="-285750">
              <a:spcAft>
                <a:spcPts val="100"/>
              </a:spcAft>
              <a:buClr>
                <a:srgbClr val="C00000"/>
              </a:buClr>
              <a:buFont typeface="Arial" panose="020B0604020202020204" pitchFamily="34" charset="0"/>
              <a:buChar char="•"/>
            </a:pPr>
            <a:r>
              <a:rPr lang="en-US"/>
              <a:t>Data Source</a:t>
            </a:r>
          </a:p>
          <a:p>
            <a:pPr marL="285750" indent="-285750">
              <a:spcAft>
                <a:spcPts val="100"/>
              </a:spcAft>
              <a:buClr>
                <a:srgbClr val="C00000"/>
              </a:buClr>
              <a:buFont typeface="Arial" panose="020B0604020202020204" pitchFamily="34" charset="0"/>
              <a:buChar char="•"/>
            </a:pPr>
            <a:r>
              <a:rPr lang="en-US"/>
              <a:t>Final Report Format</a:t>
            </a:r>
          </a:p>
          <a:p>
            <a:pPr marL="285750" indent="-285750">
              <a:spcAft>
                <a:spcPts val="100"/>
              </a:spcAft>
              <a:buClr>
                <a:srgbClr val="C00000"/>
              </a:buClr>
              <a:buFont typeface="Arial" panose="020B0604020202020204" pitchFamily="34" charset="0"/>
              <a:buChar char="•"/>
            </a:pPr>
            <a:r>
              <a:rPr lang="en-US"/>
              <a:t>Limitations</a:t>
            </a:r>
          </a:p>
        </p:txBody>
      </p:sp>
      <p:cxnSp>
        <p:nvCxnSpPr>
          <p:cNvPr id="18" name="Straight Connector 17"/>
          <p:cNvCxnSpPr/>
          <p:nvPr/>
        </p:nvCxnSpPr>
        <p:spPr>
          <a:xfrm flipV="1">
            <a:off x="370724" y="4670310"/>
            <a:ext cx="8165762" cy="11344"/>
          </a:xfrm>
          <a:prstGeom prst="line">
            <a:avLst/>
          </a:prstGeom>
          <a:ln w="57150" cap="sq" cmpd="thickThin">
            <a:prstDash val="solid"/>
          </a:ln>
          <a:effectLst/>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80000">
            <a:off x="6312365" y="2410956"/>
            <a:ext cx="25527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60000">
            <a:off x="6607261" y="294187"/>
            <a:ext cx="2119160" cy="14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29108">
            <a:off x="258963" y="2502357"/>
            <a:ext cx="1771246" cy="1634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16948">
            <a:off x="431000" y="425394"/>
            <a:ext cx="1881979" cy="132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17093">
            <a:off x="3693655" y="266747"/>
            <a:ext cx="2647623" cy="200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200061" y="1958016"/>
            <a:ext cx="599395" cy="369332"/>
          </a:xfrm>
          <a:prstGeom prst="rect">
            <a:avLst/>
          </a:prstGeom>
          <a:noFill/>
        </p:spPr>
        <p:txBody>
          <a:bodyPr wrap="none" rtlCol="0" anchor="t">
            <a:spAutoFit/>
          </a:bodyPr>
          <a:lstStyle/>
          <a:p>
            <a:r>
              <a:rPr lang="en-CA">
                <a:solidFill>
                  <a:srgbClr val="C00000"/>
                </a:solidFill>
              </a:rPr>
              <a:t>Flow</a:t>
            </a:r>
          </a:p>
        </p:txBody>
      </p:sp>
      <p:sp>
        <p:nvSpPr>
          <p:cNvPr id="20" name="TextBox 19"/>
          <p:cNvSpPr txBox="1"/>
          <p:nvPr/>
        </p:nvSpPr>
        <p:spPr>
          <a:xfrm rot="20628247">
            <a:off x="525407" y="4073555"/>
            <a:ext cx="1316386" cy="369332"/>
          </a:xfrm>
          <a:prstGeom prst="rect">
            <a:avLst/>
          </a:prstGeom>
          <a:noFill/>
        </p:spPr>
        <p:txBody>
          <a:bodyPr wrap="none" rtlCol="0" anchor="t">
            <a:spAutoFit/>
          </a:bodyPr>
          <a:lstStyle/>
          <a:p>
            <a:r>
              <a:rPr lang="en-CA">
                <a:solidFill>
                  <a:srgbClr val="C00000"/>
                </a:solidFill>
              </a:rPr>
              <a:t>Data Source</a:t>
            </a:r>
          </a:p>
        </p:txBody>
      </p:sp>
      <p:sp>
        <p:nvSpPr>
          <p:cNvPr id="23" name="TextBox 22"/>
          <p:cNvSpPr txBox="1"/>
          <p:nvPr/>
        </p:nvSpPr>
        <p:spPr>
          <a:xfrm rot="20940000">
            <a:off x="7141884" y="1675468"/>
            <a:ext cx="1400784" cy="369332"/>
          </a:xfrm>
          <a:prstGeom prst="rect">
            <a:avLst/>
          </a:prstGeom>
          <a:noFill/>
        </p:spPr>
        <p:txBody>
          <a:bodyPr wrap="square" rtlCol="0" anchor="t">
            <a:spAutoFit/>
          </a:bodyPr>
          <a:lstStyle/>
          <a:p>
            <a:r>
              <a:rPr lang="en-CA">
                <a:solidFill>
                  <a:srgbClr val="C00000"/>
                </a:solidFill>
              </a:rPr>
              <a:t> Features</a:t>
            </a:r>
          </a:p>
        </p:txBody>
      </p:sp>
      <p:sp>
        <p:nvSpPr>
          <p:cNvPr id="24" name="TextBox 23"/>
          <p:cNvSpPr txBox="1"/>
          <p:nvPr/>
        </p:nvSpPr>
        <p:spPr>
          <a:xfrm rot="20520000">
            <a:off x="7259029" y="4076033"/>
            <a:ext cx="1400784" cy="369332"/>
          </a:xfrm>
          <a:prstGeom prst="rect">
            <a:avLst/>
          </a:prstGeom>
          <a:noFill/>
        </p:spPr>
        <p:txBody>
          <a:bodyPr wrap="square" rtlCol="0">
            <a:spAutoFit/>
          </a:bodyPr>
          <a:lstStyle/>
          <a:p>
            <a:r>
              <a:rPr lang="en-CA">
                <a:solidFill>
                  <a:srgbClr val="B40404"/>
                </a:solidFill>
              </a:rPr>
              <a:t> Limitations</a:t>
            </a:r>
          </a:p>
        </p:txBody>
      </p:sp>
      <p:sp>
        <p:nvSpPr>
          <p:cNvPr id="25" name="TextBox 24"/>
          <p:cNvSpPr txBox="1"/>
          <p:nvPr/>
        </p:nvSpPr>
        <p:spPr>
          <a:xfrm>
            <a:off x="2375510" y="599872"/>
            <a:ext cx="1010020" cy="369332"/>
          </a:xfrm>
          <a:prstGeom prst="rect">
            <a:avLst/>
          </a:prstGeom>
          <a:noFill/>
        </p:spPr>
        <p:txBody>
          <a:bodyPr wrap="none" rtlCol="0" anchor="t">
            <a:spAutoFit/>
          </a:bodyPr>
          <a:lstStyle/>
          <a:p>
            <a:r>
              <a:rPr lang="en-CA">
                <a:solidFill>
                  <a:srgbClr val="C00000"/>
                </a:solidFill>
              </a:rPr>
              <a:t>Structure</a:t>
            </a: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968960">
            <a:off x="131889" y="1628699"/>
            <a:ext cx="1031534" cy="891401"/>
          </a:xfrm>
          <a:prstGeom prst="rect">
            <a:avLst/>
          </a:prstGeom>
        </p:spPr>
      </p:pic>
      <p:pic>
        <p:nvPicPr>
          <p:cNvPr id="21" name="Picture 26" descr="A screenshot of a computer&#10;&#10;Description generated with very high confidence">
            <a:extLst>
              <a:ext uri="{FF2B5EF4-FFF2-40B4-BE49-F238E27FC236}">
                <a16:creationId xmlns:a16="http://schemas.microsoft.com/office/drawing/2014/main" id="{8D02D0A9-5F5F-4518-B242-C743151CDBB6}"/>
              </a:ext>
            </a:extLst>
          </p:cNvPr>
          <p:cNvPicPr>
            <a:picLocks noChangeAspect="1"/>
          </p:cNvPicPr>
          <p:nvPr/>
        </p:nvPicPr>
        <p:blipFill>
          <a:blip r:embed="rId9"/>
          <a:stretch>
            <a:fillRect/>
          </a:stretch>
        </p:blipFill>
        <p:spPr>
          <a:xfrm rot="480000">
            <a:off x="2006899" y="1651837"/>
            <a:ext cx="2700068" cy="3044625"/>
          </a:xfrm>
          <a:prstGeom prst="rect">
            <a:avLst/>
          </a:prstGeom>
        </p:spPr>
      </p:pic>
      <p:sp>
        <p:nvSpPr>
          <p:cNvPr id="22" name="TextBox 21"/>
          <p:cNvSpPr txBox="1"/>
          <p:nvPr/>
        </p:nvSpPr>
        <p:spPr>
          <a:xfrm>
            <a:off x="4571345" y="3063094"/>
            <a:ext cx="2145285" cy="369332"/>
          </a:xfrm>
          <a:prstGeom prst="rect">
            <a:avLst/>
          </a:prstGeom>
          <a:noFill/>
        </p:spPr>
        <p:txBody>
          <a:bodyPr wrap="square" rtlCol="0" anchor="t">
            <a:spAutoFit/>
          </a:bodyPr>
          <a:lstStyle/>
          <a:p>
            <a:r>
              <a:rPr lang="en-CA">
                <a:solidFill>
                  <a:srgbClr val="C00000"/>
                </a:solidFill>
              </a:rPr>
              <a:t> Final Report Format </a:t>
            </a:r>
          </a:p>
        </p:txBody>
      </p:sp>
      <p:pic>
        <p:nvPicPr>
          <p:cNvPr id="1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6593" y="3378193"/>
            <a:ext cx="19526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88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19" y="5047989"/>
            <a:ext cx="450937" cy="1152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p:cNvSpPr>
            <a:spLocks noGrp="1"/>
          </p:cNvSpPr>
          <p:nvPr>
            <p:ph type="sldNum" sz="quarter" idx="12"/>
          </p:nvPr>
        </p:nvSpPr>
        <p:spPr/>
        <p:txBody>
          <a:bodyPr/>
          <a:lstStyle/>
          <a:p>
            <a:fld id="{3A636B23-8F6D-4947-88AC-038BF7B2E127}" type="slidenum">
              <a:rPr lang="en-US" smtClean="0"/>
              <a:t>13</a:t>
            </a:fld>
            <a:endParaRPr lang="en-US"/>
          </a:p>
        </p:txBody>
      </p:sp>
      <p:cxnSp>
        <p:nvCxnSpPr>
          <p:cNvPr id="13" name="Straight Connector 12"/>
          <p:cNvCxnSpPr/>
          <p:nvPr/>
        </p:nvCxnSpPr>
        <p:spPr>
          <a:xfrm>
            <a:off x="6060236" y="5104356"/>
            <a:ext cx="0" cy="103966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342899" y="4960137"/>
            <a:ext cx="6018143" cy="1463040"/>
          </a:xfrm>
          <a:prstGeom prst="rect">
            <a:avLst/>
          </a:prstGeom>
        </p:spPr>
        <p:txBody>
          <a:bodyPr vert="horz" lIns="91440" tIns="45720" rIns="91440" bIns="45720" rtlCol="0" anchor="ctr">
            <a:normAutofit/>
          </a:bodyPr>
          <a:lstStyle>
            <a:lvl1pPr algn="r" defTabSz="914377" rtl="0" eaLnBrk="1" latinLnBrk="0" hangingPunct="1">
              <a:lnSpc>
                <a:spcPct val="80000"/>
              </a:lnSpc>
              <a:spcBef>
                <a:spcPct val="0"/>
              </a:spcBef>
              <a:buNone/>
              <a:defRPr sz="4400" kern="1200" cap="all" spc="200" baseline="0">
                <a:solidFill>
                  <a:schemeClr val="tx1">
                    <a:lumMod val="90000"/>
                    <a:lumOff val="10000"/>
                  </a:schemeClr>
                </a:solidFill>
                <a:latin typeface="+mj-lt"/>
                <a:ea typeface="+mj-ea"/>
                <a:cs typeface="+mj-cs"/>
              </a:defRPr>
            </a:lvl1pPr>
          </a:lstStyle>
          <a:p>
            <a:pPr algn="l"/>
            <a:r>
              <a:rPr lang="en-US" sz="3200" cap="none"/>
              <a:t>Connected Query vs. Composite Query</a:t>
            </a:r>
          </a:p>
          <a:p>
            <a:pPr algn="l"/>
            <a:r>
              <a:rPr lang="en-US" sz="3200" cap="none"/>
              <a:t>- Flow</a:t>
            </a:r>
          </a:p>
        </p:txBody>
      </p:sp>
      <p:sp>
        <p:nvSpPr>
          <p:cNvPr id="5" name="Rectangle 4"/>
          <p:cNvSpPr/>
          <p:nvPr/>
        </p:nvSpPr>
        <p:spPr>
          <a:xfrm>
            <a:off x="6210810" y="4881825"/>
            <a:ext cx="2328596" cy="1319848"/>
          </a:xfrm>
          <a:prstGeom prst="rect">
            <a:avLst/>
          </a:prstGeom>
          <a:ln>
            <a:noFill/>
          </a:ln>
        </p:spPr>
        <p:txBody>
          <a:bodyPr wrap="square" anchor="t">
            <a:spAutoFit/>
          </a:bodyPr>
          <a:lstStyle/>
          <a:p>
            <a:pPr marL="285750" indent="-285750">
              <a:lnSpc>
                <a:spcPct val="150000"/>
              </a:lnSpc>
              <a:spcAft>
                <a:spcPts val="100"/>
              </a:spcAft>
              <a:buClr>
                <a:schemeClr val="accent2"/>
              </a:buClr>
              <a:buFont typeface="Arial" panose="020B0604020202020204" pitchFamily="34" charset="0"/>
              <a:buChar char="•"/>
            </a:pPr>
            <a:r>
              <a:rPr lang="en-US"/>
              <a:t>PS Query</a:t>
            </a:r>
          </a:p>
          <a:p>
            <a:pPr marL="285750" indent="-285750">
              <a:lnSpc>
                <a:spcPct val="150000"/>
              </a:lnSpc>
              <a:spcAft>
                <a:spcPts val="100"/>
              </a:spcAft>
              <a:buClr>
                <a:schemeClr val="accent2"/>
              </a:buClr>
              <a:buFont typeface="Arial" panose="020B0604020202020204" pitchFamily="34" charset="0"/>
              <a:buChar char="•"/>
            </a:pPr>
            <a:r>
              <a:rPr lang="en-US"/>
              <a:t>Data Source</a:t>
            </a:r>
          </a:p>
          <a:p>
            <a:pPr marL="285750" indent="-285750">
              <a:lnSpc>
                <a:spcPct val="150000"/>
              </a:lnSpc>
              <a:spcAft>
                <a:spcPts val="100"/>
              </a:spcAft>
              <a:buClr>
                <a:schemeClr val="accent2"/>
              </a:buClr>
              <a:buFont typeface="Arial" panose="020B0604020202020204" pitchFamily="34" charset="0"/>
              <a:buChar char="•"/>
            </a:pPr>
            <a:r>
              <a:rPr lang="en-US"/>
              <a:t>Final Report Format</a:t>
            </a:r>
          </a:p>
        </p:txBody>
      </p:sp>
      <p:cxnSp>
        <p:nvCxnSpPr>
          <p:cNvPr id="18" name="Straight Connector 17"/>
          <p:cNvCxnSpPr/>
          <p:nvPr/>
        </p:nvCxnSpPr>
        <p:spPr>
          <a:xfrm flipV="1">
            <a:off x="370724" y="4533424"/>
            <a:ext cx="8165762" cy="11344"/>
          </a:xfrm>
          <a:prstGeom prst="line">
            <a:avLst/>
          </a:prstGeom>
          <a:ln w="57150" cap="sq" cmpd="thickThin">
            <a:prstDash val="solid"/>
          </a:ln>
          <a:effectLst/>
        </p:spPr>
        <p:style>
          <a:lnRef idx="1">
            <a:schemeClr val="accent1"/>
          </a:lnRef>
          <a:fillRef idx="0">
            <a:schemeClr val="accent1"/>
          </a:fillRef>
          <a:effectRef idx="0">
            <a:schemeClr val="accent1"/>
          </a:effectRef>
          <a:fontRef idx="minor">
            <a:schemeClr val="tx1"/>
          </a:fontRef>
        </p:style>
      </p:cxnSp>
      <p:pic>
        <p:nvPicPr>
          <p:cNvPr id="6" name="Picture 6" descr="A close up of a logo&#10;&#10;Description generated with very high confidence">
            <a:extLst>
              <a:ext uri="{FF2B5EF4-FFF2-40B4-BE49-F238E27FC236}">
                <a16:creationId xmlns:a16="http://schemas.microsoft.com/office/drawing/2014/main" id="{7C6F3006-602C-4FD4-8279-29974F04E428}"/>
              </a:ext>
            </a:extLst>
          </p:cNvPr>
          <p:cNvPicPr>
            <a:picLocks noChangeAspect="1"/>
          </p:cNvPicPr>
          <p:nvPr/>
        </p:nvPicPr>
        <p:blipFill>
          <a:blip r:embed="rId3"/>
          <a:stretch>
            <a:fillRect/>
          </a:stretch>
        </p:blipFill>
        <p:spPr>
          <a:xfrm>
            <a:off x="627530" y="629998"/>
            <a:ext cx="7413810" cy="3742311"/>
          </a:xfrm>
          <a:prstGeom prst="rect">
            <a:avLst/>
          </a:prstGeom>
        </p:spPr>
      </p:pic>
    </p:spTree>
    <p:extLst>
      <p:ext uri="{BB962C8B-B14F-4D97-AF65-F5344CB8AC3E}">
        <p14:creationId xmlns:p14="http://schemas.microsoft.com/office/powerpoint/2010/main" val="428805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a:r>
              <a:rPr lang="en" sz="3500" cap="none">
                <a:solidFill>
                  <a:schemeClr val="tx1"/>
                </a:solidFill>
              </a:rPr>
              <a:t>Connected Query </a:t>
            </a:r>
            <a:r>
              <a:rPr lang="en" sz="3500" cap="none">
                <a:solidFill>
                  <a:schemeClr val="tx1"/>
                </a:solidFill>
                <a:sym typeface="Wingdings" panose="05000000000000000000" pitchFamily="2" charset="2"/>
              </a:rPr>
              <a:t> BI Publisher Report</a:t>
            </a:r>
            <a:endParaRPr lang="en" sz="3500" cap="none">
              <a:solidFill>
                <a:schemeClr val="tx1"/>
              </a:solidFill>
            </a:endParaRPr>
          </a:p>
        </p:txBody>
      </p:sp>
      <p:sp>
        <p:nvSpPr>
          <p:cNvPr id="4" name="Slide Number Placeholder 3"/>
          <p:cNvSpPr>
            <a:spLocks noGrp="1"/>
          </p:cNvSpPr>
          <p:nvPr>
            <p:ph type="sldNum" sz="quarter" idx="12"/>
          </p:nvPr>
        </p:nvSpPr>
        <p:spPr/>
        <p:txBody>
          <a:bodyPr/>
          <a:lstStyle/>
          <a:p>
            <a:fld id="{3A636B23-8F6D-4947-88AC-038BF7B2E127}" type="slidenum">
              <a:rPr lang="en-US" smtClean="0"/>
              <a:t>14</a:t>
            </a:fld>
            <a:endParaRPr lang="en-US"/>
          </a:p>
        </p:txBody>
      </p:sp>
      <p:pic>
        <p:nvPicPr>
          <p:cNvPr id="13" name="Picture 13" descr="A close up of a map&#10;&#10;Description generated with very high confidence">
            <a:extLst>
              <a:ext uri="{FF2B5EF4-FFF2-40B4-BE49-F238E27FC236}">
                <a16:creationId xmlns:a16="http://schemas.microsoft.com/office/drawing/2014/main" id="{3720D353-2E7D-422B-B17F-B510A89AF542}"/>
              </a:ext>
            </a:extLst>
          </p:cNvPr>
          <p:cNvPicPr>
            <a:picLocks noChangeAspect="1"/>
          </p:cNvPicPr>
          <p:nvPr/>
        </p:nvPicPr>
        <p:blipFill>
          <a:blip r:embed="rId3"/>
          <a:stretch>
            <a:fillRect/>
          </a:stretch>
        </p:blipFill>
        <p:spPr>
          <a:xfrm>
            <a:off x="766482" y="2216483"/>
            <a:ext cx="7368987" cy="3299093"/>
          </a:xfrm>
          <a:prstGeom prst="rect">
            <a:avLst/>
          </a:prstGeom>
        </p:spPr>
      </p:pic>
    </p:spTree>
    <p:extLst>
      <p:ext uri="{BB962C8B-B14F-4D97-AF65-F5344CB8AC3E}">
        <p14:creationId xmlns:p14="http://schemas.microsoft.com/office/powerpoint/2010/main" val="366119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782170"/>
            <a:ext cx="8158190" cy="970207"/>
          </a:xfrm>
        </p:spPr>
        <p:txBody>
          <a:bodyPr>
            <a:noAutofit/>
          </a:bodyPr>
          <a:lstStyle/>
          <a:p>
            <a:pPr marL="342900" indent="-342900"/>
            <a:r>
              <a:rPr lang="en" sz="3500" cap="none">
                <a:solidFill>
                  <a:schemeClr val="tx1"/>
                </a:solidFill>
              </a:rPr>
              <a:t>Composite Query </a:t>
            </a:r>
            <a:r>
              <a:rPr lang="en" sz="3500" cap="none">
                <a:solidFill>
                  <a:schemeClr val="tx1"/>
                </a:solidFill>
                <a:sym typeface="Wingdings" panose="05000000000000000000" pitchFamily="2" charset="2"/>
              </a:rPr>
              <a:t> Data Download or Graphic Report</a:t>
            </a:r>
            <a:br>
              <a:rPr lang="en" sz="3500">
                <a:solidFill>
                  <a:schemeClr val="tx1"/>
                </a:solidFill>
              </a:rPr>
            </a:br>
            <a:endParaRPr lang="en" sz="3500">
              <a:solidFill>
                <a:schemeClr val="tx1"/>
              </a:solidFill>
            </a:endParaRPr>
          </a:p>
        </p:txBody>
      </p:sp>
      <p:sp>
        <p:nvSpPr>
          <p:cNvPr id="5" name="Slide Number Placeholder 4"/>
          <p:cNvSpPr>
            <a:spLocks noGrp="1"/>
          </p:cNvSpPr>
          <p:nvPr>
            <p:ph type="sldNum" sz="quarter" idx="12"/>
          </p:nvPr>
        </p:nvSpPr>
        <p:spPr/>
        <p:txBody>
          <a:bodyPr/>
          <a:lstStyle/>
          <a:p>
            <a:fld id="{3A636B23-8F6D-4947-88AC-038BF7B2E127}" type="slidenum">
              <a:rPr lang="en-US" smtClean="0"/>
              <a:t>15</a:t>
            </a:fld>
            <a:endParaRPr lang="en-US"/>
          </a:p>
        </p:txBody>
      </p:sp>
      <p:pic>
        <p:nvPicPr>
          <p:cNvPr id="3" name="Picture 6" descr="A close up of a map&#10;&#10;Description generated with very high confidence">
            <a:extLst>
              <a:ext uri="{FF2B5EF4-FFF2-40B4-BE49-F238E27FC236}">
                <a16:creationId xmlns:a16="http://schemas.microsoft.com/office/drawing/2014/main" id="{11553CB6-D7D8-43FF-9C6F-AAE2BEA816CD}"/>
              </a:ext>
            </a:extLst>
          </p:cNvPr>
          <p:cNvPicPr>
            <a:picLocks noChangeAspect="1"/>
          </p:cNvPicPr>
          <p:nvPr/>
        </p:nvPicPr>
        <p:blipFill>
          <a:blip r:embed="rId3"/>
          <a:stretch>
            <a:fillRect/>
          </a:stretch>
        </p:blipFill>
        <p:spPr>
          <a:xfrm>
            <a:off x="981195" y="1908874"/>
            <a:ext cx="7329087" cy="3651872"/>
          </a:xfrm>
          <a:prstGeom prst="rect">
            <a:avLst/>
          </a:prstGeom>
        </p:spPr>
      </p:pic>
    </p:spTree>
    <p:extLst>
      <p:ext uri="{BB962C8B-B14F-4D97-AF65-F5344CB8AC3E}">
        <p14:creationId xmlns:p14="http://schemas.microsoft.com/office/powerpoint/2010/main" val="241471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Structure</a:t>
            </a:r>
            <a:endParaRPr lang="en-US" sz="4000" cap="none"/>
          </a:p>
        </p:txBody>
      </p:sp>
      <p:sp>
        <p:nvSpPr>
          <p:cNvPr id="4" name="Slide Number Placeholder 3"/>
          <p:cNvSpPr>
            <a:spLocks noGrp="1"/>
          </p:cNvSpPr>
          <p:nvPr>
            <p:ph type="sldNum" sz="quarter" idx="12"/>
          </p:nvPr>
        </p:nvSpPr>
        <p:spPr/>
        <p:txBody>
          <a:bodyPr/>
          <a:lstStyle/>
          <a:p>
            <a:fld id="{3A636B23-8F6D-4947-88AC-038BF7B2E127}" type="slidenum">
              <a:rPr lang="en-US" smtClean="0"/>
              <a:t>16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235469244"/>
              </p:ext>
            </p:extLst>
          </p:nvPr>
        </p:nvGraphicFramePr>
        <p:xfrm>
          <a:off x="729575" y="2081719"/>
          <a:ext cx="7986408" cy="3888965"/>
        </p:xfrm>
        <a:graphic>
          <a:graphicData uri="http://schemas.openxmlformats.org/drawingml/2006/table">
            <a:tbl>
              <a:tblPr firstRow="1" bandRow="1">
                <a:tableStyleId>{5C22544A-7EE6-4342-B048-85BDC9FD1C3A}</a:tableStyleId>
              </a:tblPr>
              <a:tblGrid>
                <a:gridCol w="3608961">
                  <a:extLst>
                    <a:ext uri="{9D8B030D-6E8A-4147-A177-3AD203B41FA5}">
                      <a16:colId xmlns:a16="http://schemas.microsoft.com/office/drawing/2014/main" val="20000"/>
                    </a:ext>
                  </a:extLst>
                </a:gridCol>
                <a:gridCol w="4377447">
                  <a:extLst>
                    <a:ext uri="{9D8B030D-6E8A-4147-A177-3AD203B41FA5}">
                      <a16:colId xmlns:a16="http://schemas.microsoft.com/office/drawing/2014/main" val="20001"/>
                    </a:ext>
                  </a:extLst>
                </a:gridCol>
              </a:tblGrid>
              <a:tr h="571500">
                <a:tc>
                  <a:txBody>
                    <a:bodyPr/>
                    <a:lstStyle/>
                    <a:p>
                      <a:pPr algn="ctr">
                        <a:lnSpc>
                          <a:spcPct val="150000"/>
                        </a:lnSpc>
                      </a:pPr>
                      <a:r>
                        <a:rPr lang="en" sz="1800" cap="none"/>
                        <a:t>Connected Query </a:t>
                      </a:r>
                      <a:endParaRPr lang="en-CA"/>
                    </a:p>
                  </a:txBody>
                  <a:tcPr>
                    <a:solidFill>
                      <a:srgbClr val="B40404"/>
                    </a:solidFill>
                  </a:tcPr>
                </a:tc>
                <a:tc>
                  <a:txBody>
                    <a:bodyPr/>
                    <a:lstStyle/>
                    <a:p>
                      <a:pPr algn="ctr">
                        <a:lnSpc>
                          <a:spcPct val="150000"/>
                        </a:lnSpc>
                      </a:pPr>
                      <a:r>
                        <a:rPr lang="en" sz="1800" cap="none"/>
                        <a:t>Composite Query </a:t>
                      </a:r>
                      <a:endParaRPr lang="en-CA"/>
                    </a:p>
                  </a:txBody>
                  <a:tcPr>
                    <a:solidFill>
                      <a:srgbClr val="B40404"/>
                    </a:solidFill>
                  </a:tcPr>
                </a:tc>
                <a:extLst>
                  <a:ext uri="{0D108BD9-81ED-4DB2-BD59-A6C34878D82A}">
                    <a16:rowId xmlns:a16="http://schemas.microsoft.com/office/drawing/2014/main" val="10000"/>
                  </a:ext>
                </a:extLst>
              </a:tr>
              <a:tr h="3317465">
                <a:tc>
                  <a:txBody>
                    <a:bodyPr/>
                    <a:lstStyle/>
                    <a:p>
                      <a:pPr marL="0" marR="0" indent="0" algn="l" rtl="0" eaLnBrk="1" fontAlgn="auto" latinLnBrk="0" hangingPunct="1">
                        <a:lnSpc>
                          <a:spcPct val="100000"/>
                        </a:lnSpc>
                        <a:spcBef>
                          <a:spcPts val="0"/>
                        </a:spcBef>
                        <a:spcAft>
                          <a:spcPts val="0"/>
                        </a:spcAft>
                        <a:buFontTx/>
                        <a:buNone/>
                      </a:pPr>
                      <a:r>
                        <a:rPr lang="en-CA"/>
                        <a:t> Multilevel hierarchy</a:t>
                      </a:r>
                      <a:r>
                        <a:rPr lang="en-CA" baseline="0"/>
                        <a:t> joins </a:t>
                      </a:r>
                    </a:p>
                    <a:p>
                      <a:pPr marL="0" marR="0" indent="0" algn="l" rtl="0" eaLnBrk="1" fontAlgn="auto" latinLnBrk="0" hangingPunct="1">
                        <a:lnSpc>
                          <a:spcPct val="100000"/>
                        </a:lnSpc>
                        <a:spcBef>
                          <a:spcPts val="0"/>
                        </a:spcBef>
                        <a:spcAft>
                          <a:spcPts val="0"/>
                        </a:spcAft>
                        <a:buFontTx/>
                        <a:buNone/>
                      </a:pPr>
                      <a:r>
                        <a:rPr lang="en-CA" baseline="0"/>
                        <a:t>  - left outer join only</a:t>
                      </a:r>
                    </a:p>
                    <a:p>
                      <a:endParaRPr lang="en-CA"/>
                    </a:p>
                  </a:txBody>
                  <a:tcPr>
                    <a:solidFill>
                      <a:schemeClr val="bg1">
                        <a:lumMod val="85000"/>
                      </a:schemeClr>
                    </a:solidFill>
                  </a:tcPr>
                </a:tc>
                <a:tc>
                  <a:txBody>
                    <a:bodyPr/>
                    <a:lstStyle/>
                    <a:p>
                      <a:pPr marL="0" marR="0" indent="0" algn="l" rtl="0" eaLnBrk="1" fontAlgn="auto" latinLnBrk="0" hangingPunct="1">
                        <a:lnSpc>
                          <a:spcPct val="100000"/>
                        </a:lnSpc>
                        <a:spcBef>
                          <a:spcPts val="0"/>
                        </a:spcBef>
                        <a:spcAft>
                          <a:spcPts val="0"/>
                        </a:spcAft>
                        <a:buFontTx/>
                        <a:buNone/>
                      </a:pPr>
                      <a:r>
                        <a:rPr lang="en-CA"/>
                        <a:t>  Left outer</a:t>
                      </a:r>
                      <a:r>
                        <a:rPr lang="en-CA" baseline="0"/>
                        <a:t> join or inner join  between </a:t>
                      </a:r>
                    </a:p>
                    <a:p>
                      <a:pPr marL="0" marR="0" indent="0" algn="l" rtl="0" eaLnBrk="1" fontAlgn="auto" latinLnBrk="0" hangingPunct="1">
                        <a:lnSpc>
                          <a:spcPct val="100000"/>
                        </a:lnSpc>
                        <a:spcBef>
                          <a:spcPts val="0"/>
                        </a:spcBef>
                        <a:spcAft>
                          <a:spcPts val="0"/>
                        </a:spcAft>
                        <a:buFontTx/>
                        <a:buNone/>
                      </a:pPr>
                      <a:r>
                        <a:rPr lang="en-CA" baseline="0"/>
                        <a:t>  PS queries </a:t>
                      </a:r>
                    </a:p>
                    <a:p>
                      <a:endParaRPr lang="en-CA"/>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95" y="3446326"/>
            <a:ext cx="3229584"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A screenshot of a cell phone&#10;&#10;Description generated with very high confidence">
            <a:extLst>
              <a:ext uri="{FF2B5EF4-FFF2-40B4-BE49-F238E27FC236}">
                <a16:creationId xmlns:a16="http://schemas.microsoft.com/office/drawing/2014/main" id="{EA4C9FCC-F06E-47D1-A472-EFF74203E93C}"/>
              </a:ext>
            </a:extLst>
          </p:cNvPr>
          <p:cNvPicPr>
            <a:picLocks noChangeAspect="1"/>
          </p:cNvPicPr>
          <p:nvPr/>
        </p:nvPicPr>
        <p:blipFill>
          <a:blip r:embed="rId4"/>
          <a:stretch>
            <a:fillRect/>
          </a:stretch>
        </p:blipFill>
        <p:spPr>
          <a:xfrm>
            <a:off x="4625788" y="3842497"/>
            <a:ext cx="3818964" cy="1243852"/>
          </a:xfrm>
          <a:prstGeom prst="rect">
            <a:avLst/>
          </a:prstGeom>
        </p:spPr>
      </p:pic>
    </p:spTree>
    <p:extLst>
      <p:ext uri="{BB962C8B-B14F-4D97-AF65-F5344CB8AC3E}">
        <p14:creationId xmlns:p14="http://schemas.microsoft.com/office/powerpoint/2010/main" val="311396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Features</a:t>
            </a:r>
            <a:endParaRPr lang="en-US" sz="2800" cap="none"/>
          </a:p>
        </p:txBody>
      </p:sp>
      <p:sp>
        <p:nvSpPr>
          <p:cNvPr id="5" name="Slide Number Placeholder 4"/>
          <p:cNvSpPr>
            <a:spLocks noGrp="1"/>
          </p:cNvSpPr>
          <p:nvPr>
            <p:ph type="sldNum" sz="quarter" idx="12"/>
          </p:nvPr>
        </p:nvSpPr>
        <p:spPr/>
        <p:txBody>
          <a:bodyPr/>
          <a:lstStyle/>
          <a:p>
            <a:fld id="{3A636B23-8F6D-4947-88AC-038BF7B2E127}" type="slidenum">
              <a:rPr lang="en-US" smtClean="0"/>
              <a:t>17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93518929"/>
              </p:ext>
            </p:extLst>
          </p:nvPr>
        </p:nvGraphicFramePr>
        <p:xfrm>
          <a:off x="716294" y="1737841"/>
          <a:ext cx="7879403" cy="4219731"/>
        </p:xfrm>
        <a:graphic>
          <a:graphicData uri="http://schemas.openxmlformats.org/drawingml/2006/table">
            <a:tbl>
              <a:tblPr firstRow="1" bandRow="1">
                <a:tableStyleId>{5C22544A-7EE6-4342-B048-85BDC9FD1C3A}</a:tableStyleId>
              </a:tblPr>
              <a:tblGrid>
                <a:gridCol w="7879403">
                  <a:extLst>
                    <a:ext uri="{9D8B030D-6E8A-4147-A177-3AD203B41FA5}">
                      <a16:colId xmlns:a16="http://schemas.microsoft.com/office/drawing/2014/main" val="20000"/>
                    </a:ext>
                  </a:extLst>
                </a:gridCol>
              </a:tblGrid>
              <a:tr h="562131">
                <a:tc>
                  <a:txBody>
                    <a:bodyPr/>
                    <a:lstStyle/>
                    <a:p>
                      <a:pPr algn="ctr">
                        <a:lnSpc>
                          <a:spcPct val="150000"/>
                        </a:lnSpc>
                      </a:pPr>
                      <a:r>
                        <a:rPr lang="en" sz="1800" cap="none"/>
                        <a:t>Connected Query Manager</a:t>
                      </a:r>
                      <a:endParaRPr lang="en-CA"/>
                    </a:p>
                  </a:txBody>
                  <a:tcPr>
                    <a:solidFill>
                      <a:srgbClr val="B40404"/>
                    </a:solidFill>
                  </a:tcPr>
                </a:tc>
                <a:extLst>
                  <a:ext uri="{0D108BD9-81ED-4DB2-BD59-A6C34878D82A}">
                    <a16:rowId xmlns:a16="http://schemas.microsoft.com/office/drawing/2014/main" val="10000"/>
                  </a:ext>
                </a:extLst>
              </a:tr>
              <a:tr h="3464994">
                <a:tc>
                  <a:txBody>
                    <a:bodyPr/>
                    <a:lstStyle/>
                    <a:p>
                      <a:pPr marL="400050" lvl="0" indent="-400050">
                        <a:buFont typeface="Arial" panose="020B0604020202020204" pitchFamily="34" charset="0"/>
                        <a:buChar char="•"/>
                      </a:pPr>
                      <a:r>
                        <a:rPr lang="en-CA" baseline="0"/>
                        <a:t>Insert child or sibling query; and child query can be deleted</a:t>
                      </a:r>
                    </a:p>
                    <a:p>
                      <a:pPr marL="457189" lvl="1" indent="0">
                        <a:buFont typeface="+mj-lt"/>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r>
                        <a:rPr lang="en-CA" baseline="0"/>
                        <a:t>Key fields mapping</a:t>
                      </a:r>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r>
                        <a:rPr lang="en-CA" baseline="0"/>
                        <a:t>Open PS query in read-only</a:t>
                      </a:r>
                    </a:p>
                    <a:p>
                      <a:pPr marL="857239" lvl="1" indent="-400050">
                        <a:buFont typeface="+mj-lt"/>
                        <a:buAutoNum type="romanLcPeriod"/>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457189" lvl="1" indent="0">
                        <a:buFont typeface="+mj-lt"/>
                        <a:buNone/>
                      </a:pPr>
                      <a:endParaRPr lang="en-CA" baseline="0"/>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708" y="3838518"/>
            <a:ext cx="7215428" cy="590476"/>
          </a:xfrm>
          <a:prstGeom prst="rect">
            <a:avLst/>
          </a:prstGeom>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708" y="2707937"/>
            <a:ext cx="34290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708" y="4895586"/>
            <a:ext cx="34575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09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Features</a:t>
            </a:r>
            <a:endParaRPr lang="en-US" sz="2800" cap="none"/>
          </a:p>
        </p:txBody>
      </p:sp>
      <p:sp>
        <p:nvSpPr>
          <p:cNvPr id="5" name="Slide Number Placeholder 4"/>
          <p:cNvSpPr>
            <a:spLocks noGrp="1"/>
          </p:cNvSpPr>
          <p:nvPr>
            <p:ph type="sldNum" sz="quarter" idx="12"/>
          </p:nvPr>
        </p:nvSpPr>
        <p:spPr>
          <a:xfrm>
            <a:off x="8126243" y="6574634"/>
            <a:ext cx="656077" cy="207861"/>
          </a:xfrm>
        </p:spPr>
        <p:txBody>
          <a:bodyPr/>
          <a:lstStyle/>
          <a:p>
            <a:fld id="{3A636B23-8F6D-4947-88AC-038BF7B2E127}" type="slidenum">
              <a:rPr lang="en-US" smtClean="0"/>
              <a:t>18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964878161"/>
              </p:ext>
            </p:extLst>
          </p:nvPr>
        </p:nvGraphicFramePr>
        <p:xfrm>
          <a:off x="716294" y="1700395"/>
          <a:ext cx="7873229" cy="4749633"/>
        </p:xfrm>
        <a:graphic>
          <a:graphicData uri="http://schemas.openxmlformats.org/drawingml/2006/table">
            <a:tbl>
              <a:tblPr firstRow="1" bandRow="1">
                <a:tableStyleId>{5C22544A-7EE6-4342-B048-85BDC9FD1C3A}</a:tableStyleId>
              </a:tblPr>
              <a:tblGrid>
                <a:gridCol w="7873229">
                  <a:extLst>
                    <a:ext uri="{9D8B030D-6E8A-4147-A177-3AD203B41FA5}">
                      <a16:colId xmlns:a16="http://schemas.microsoft.com/office/drawing/2014/main" val="20000"/>
                    </a:ext>
                  </a:extLst>
                </a:gridCol>
              </a:tblGrid>
              <a:tr h="543393">
                <a:tc>
                  <a:txBody>
                    <a:bodyPr/>
                    <a:lstStyle/>
                    <a:p>
                      <a:pPr algn="ctr">
                        <a:lnSpc>
                          <a:spcPct val="150000"/>
                        </a:lnSpc>
                      </a:pPr>
                      <a:r>
                        <a:rPr lang="en" sz="1800" cap="none"/>
                        <a:t>Connected Query Manager</a:t>
                      </a:r>
                      <a:endParaRPr lang="en-CA"/>
                    </a:p>
                  </a:txBody>
                  <a:tcPr>
                    <a:solidFill>
                      <a:srgbClr val="B40404"/>
                    </a:solidFill>
                  </a:tcPr>
                </a:tc>
                <a:extLst>
                  <a:ext uri="{0D108BD9-81ED-4DB2-BD59-A6C34878D82A}">
                    <a16:rowId xmlns:a16="http://schemas.microsoft.com/office/drawing/2014/main" val="10000"/>
                  </a:ext>
                </a:extLst>
              </a:tr>
              <a:tr h="4148862">
                <a:tc>
                  <a:txBody>
                    <a:bodyPr/>
                    <a:lstStyle/>
                    <a:p>
                      <a:pPr marL="400050" lvl="0" indent="-400050">
                        <a:buFont typeface="Arial" panose="020B0604020202020204" pitchFamily="34" charset="0"/>
                        <a:buChar char="•"/>
                      </a:pPr>
                      <a:r>
                        <a:rPr lang="en-CA" baseline="0"/>
                        <a:t>Define Status</a:t>
                      </a:r>
                    </a:p>
                    <a:p>
                      <a:pPr marL="457189" lvl="1" indent="0">
                        <a:buFont typeface="+mj-lt"/>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r>
                        <a:rPr lang="en-CA" baseline="0"/>
                        <a:t>Preview only in XML format</a:t>
                      </a:r>
                      <a:endParaRPr lang="en-CA"/>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457189" lvl="1" indent="0">
                        <a:buFont typeface="+mj-lt"/>
                        <a:buNone/>
                      </a:pPr>
                      <a:endParaRPr lang="en-CA" baseline="0"/>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447" y="2530906"/>
            <a:ext cx="5819048" cy="106570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448" y="3984859"/>
            <a:ext cx="7176517" cy="2142857"/>
          </a:xfrm>
          <a:prstGeom prst="rect">
            <a:avLst/>
          </a:prstGeom>
        </p:spPr>
      </p:pic>
    </p:spTree>
    <p:extLst>
      <p:ext uri="{BB962C8B-B14F-4D97-AF65-F5344CB8AC3E}">
        <p14:creationId xmlns:p14="http://schemas.microsoft.com/office/powerpoint/2010/main" val="4015683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Features</a:t>
            </a:r>
            <a:endParaRPr lang="en-US" sz="2800" cap="none"/>
          </a:p>
        </p:txBody>
      </p:sp>
      <p:sp>
        <p:nvSpPr>
          <p:cNvPr id="4" name="Slide Number Placeholder 3"/>
          <p:cNvSpPr>
            <a:spLocks noGrp="1"/>
          </p:cNvSpPr>
          <p:nvPr>
            <p:ph type="sldNum" sz="quarter" idx="12"/>
          </p:nvPr>
        </p:nvSpPr>
        <p:spPr>
          <a:xfrm>
            <a:off x="8058150" y="6583680"/>
            <a:ext cx="730250" cy="274320"/>
          </a:xfrm>
        </p:spPr>
        <p:txBody>
          <a:bodyPr/>
          <a:lstStyle/>
          <a:p>
            <a:fld id="{3A636B23-8F6D-4947-88AC-038BF7B2E127}" type="slidenum">
              <a:rPr lang="en-US" smtClean="0"/>
              <a:t>19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177382629"/>
              </p:ext>
            </p:extLst>
          </p:nvPr>
        </p:nvGraphicFramePr>
        <p:xfrm>
          <a:off x="716295" y="1737843"/>
          <a:ext cx="7698132" cy="4721526"/>
        </p:xfrm>
        <a:graphic>
          <a:graphicData uri="http://schemas.openxmlformats.org/drawingml/2006/table">
            <a:tbl>
              <a:tblPr firstRow="1" bandRow="1">
                <a:tableStyleId>{5C22544A-7EE6-4342-B048-85BDC9FD1C3A}</a:tableStyleId>
              </a:tblPr>
              <a:tblGrid>
                <a:gridCol w="7698132">
                  <a:extLst>
                    <a:ext uri="{9D8B030D-6E8A-4147-A177-3AD203B41FA5}">
                      <a16:colId xmlns:a16="http://schemas.microsoft.com/office/drawing/2014/main" val="20000"/>
                    </a:ext>
                  </a:extLst>
                </a:gridCol>
              </a:tblGrid>
              <a:tr h="515286">
                <a:tc>
                  <a:txBody>
                    <a:bodyPr/>
                    <a:lstStyle/>
                    <a:p>
                      <a:pPr algn="ctr">
                        <a:lnSpc>
                          <a:spcPct val="150000"/>
                        </a:lnSpc>
                      </a:pPr>
                      <a:r>
                        <a:rPr lang="en" sz="1800" cap="none"/>
                        <a:t>Composite Query Manager</a:t>
                      </a:r>
                      <a:endParaRPr lang="en-CA"/>
                    </a:p>
                  </a:txBody>
                  <a:tcPr>
                    <a:solidFill>
                      <a:srgbClr val="B40404"/>
                    </a:solidFill>
                  </a:tcPr>
                </a:tc>
                <a:extLst>
                  <a:ext uri="{0D108BD9-81ED-4DB2-BD59-A6C34878D82A}">
                    <a16:rowId xmlns:a16="http://schemas.microsoft.com/office/drawing/2014/main" val="10000"/>
                  </a:ext>
                </a:extLst>
              </a:tr>
              <a:tr h="4030209">
                <a:tc>
                  <a:txBody>
                    <a:bodyPr/>
                    <a:lstStyle/>
                    <a:p>
                      <a:pPr marL="400050" lvl="0" indent="-400050">
                        <a:buFont typeface="Arial" panose="020B0604020202020204" pitchFamily="34" charset="0"/>
                        <a:buChar char="•"/>
                      </a:pPr>
                      <a:r>
                        <a:rPr lang="en-CA" baseline="0"/>
                        <a:t>Fields can be selected, removed and moved up/down </a:t>
                      </a:r>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457189" lvl="1" indent="0">
                        <a:buFont typeface="+mj-lt"/>
                        <a:buNone/>
                      </a:pPr>
                      <a:endParaRPr lang="en-CA" baseline="0"/>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306" y="2785730"/>
            <a:ext cx="7325378" cy="3323241"/>
          </a:xfrm>
          <a:prstGeom prst="rect">
            <a:avLst/>
          </a:prstGeom>
        </p:spPr>
      </p:pic>
      <p:sp>
        <p:nvSpPr>
          <p:cNvPr id="3" name="Arrow: Right 2">
            <a:extLst>
              <a:ext uri="{FF2B5EF4-FFF2-40B4-BE49-F238E27FC236}">
                <a16:creationId xmlns:a16="http://schemas.microsoft.com/office/drawing/2014/main" id="{C10CB5C9-F201-4D78-9C7E-43CD99282A90}"/>
              </a:ext>
            </a:extLst>
          </p:cNvPr>
          <p:cNvSpPr/>
          <p:nvPr/>
        </p:nvSpPr>
        <p:spPr>
          <a:xfrm rot="2220000">
            <a:off x="2982116" y="4043723"/>
            <a:ext cx="552762" cy="140533"/>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CCD7CC9-9901-4912-A22A-5C8F99FAD9C8}"/>
              </a:ext>
            </a:extLst>
          </p:cNvPr>
          <p:cNvSpPr/>
          <p:nvPr/>
        </p:nvSpPr>
        <p:spPr>
          <a:xfrm rot="19020000">
            <a:off x="3027593" y="4819306"/>
            <a:ext cx="524654" cy="121796"/>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00C3938-E176-41BC-A44F-AC7BDD1FF535}"/>
              </a:ext>
            </a:extLst>
          </p:cNvPr>
          <p:cNvSpPr/>
          <p:nvPr/>
        </p:nvSpPr>
        <p:spPr>
          <a:xfrm rot="-2220000">
            <a:off x="3039104" y="5512068"/>
            <a:ext cx="505915" cy="121795"/>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92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olidFill>
                  <a:schemeClr val="bg1"/>
                </a:solidFill>
              </a:rPr>
              <a:t>presenters</a:t>
            </a:r>
          </a:p>
        </p:txBody>
      </p:sp>
      <p:sp>
        <p:nvSpPr>
          <p:cNvPr id="3" name="Text Placeholder 2"/>
          <p:cNvSpPr>
            <a:spLocks noGrp="1"/>
          </p:cNvSpPr>
          <p:nvPr>
            <p:ph type="body" idx="1"/>
          </p:nvPr>
        </p:nvSpPr>
        <p:spPr>
          <a:xfrm>
            <a:off x="674408" y="2179636"/>
            <a:ext cx="3566160" cy="822960"/>
          </a:xfrm>
        </p:spPr>
        <p:txBody>
          <a:bodyPr/>
          <a:lstStyle/>
          <a:p>
            <a:r>
              <a:rPr lang="en-US"/>
              <a:t>Wendy Xu</a:t>
            </a:r>
          </a:p>
        </p:txBody>
      </p:sp>
      <p:sp>
        <p:nvSpPr>
          <p:cNvPr id="4" name="Content Placeholder 3"/>
          <p:cNvSpPr>
            <a:spLocks noGrp="1"/>
          </p:cNvSpPr>
          <p:nvPr>
            <p:ph sz="half" idx="2"/>
          </p:nvPr>
        </p:nvSpPr>
        <p:spPr>
          <a:xfrm>
            <a:off x="623154" y="2950590"/>
            <a:ext cx="3261674" cy="1463366"/>
          </a:xfrm>
        </p:spPr>
        <p:txBody>
          <a:bodyPr>
            <a:normAutofit/>
          </a:bodyPr>
          <a:lstStyle/>
          <a:p>
            <a:r>
              <a:rPr lang="en-US"/>
              <a:t>Business Systems Analyst</a:t>
            </a:r>
          </a:p>
          <a:p>
            <a:r>
              <a:rPr lang="en-US"/>
              <a:t>McMaster University</a:t>
            </a:r>
          </a:p>
          <a:p>
            <a:r>
              <a:rPr lang="en-US"/>
              <a:t>xuwendy@mcmaster.ca</a:t>
            </a:r>
          </a:p>
        </p:txBody>
      </p:sp>
      <p:sp>
        <p:nvSpPr>
          <p:cNvPr id="5" name="Text Placeholder 4"/>
          <p:cNvSpPr>
            <a:spLocks noGrp="1"/>
          </p:cNvSpPr>
          <p:nvPr>
            <p:ph type="body" sz="quarter" idx="3"/>
          </p:nvPr>
        </p:nvSpPr>
        <p:spPr>
          <a:xfrm>
            <a:off x="4454515" y="2132792"/>
            <a:ext cx="3566160" cy="822960"/>
          </a:xfrm>
        </p:spPr>
        <p:txBody>
          <a:bodyPr/>
          <a:lstStyle/>
          <a:p>
            <a:r>
              <a:rPr lang="en-US"/>
              <a:t>Shirley Marshall</a:t>
            </a:r>
          </a:p>
        </p:txBody>
      </p:sp>
      <p:sp>
        <p:nvSpPr>
          <p:cNvPr id="6" name="Content Placeholder 5"/>
          <p:cNvSpPr>
            <a:spLocks noGrp="1"/>
          </p:cNvSpPr>
          <p:nvPr>
            <p:ph sz="quarter" idx="4"/>
          </p:nvPr>
        </p:nvSpPr>
        <p:spPr>
          <a:xfrm>
            <a:off x="4454515" y="2874099"/>
            <a:ext cx="3566160" cy="1446168"/>
          </a:xfrm>
        </p:spPr>
        <p:txBody>
          <a:bodyPr/>
          <a:lstStyle/>
          <a:p>
            <a:r>
              <a:rPr lang="en-US"/>
              <a:t>Business Systems Analyst</a:t>
            </a:r>
          </a:p>
          <a:p>
            <a:r>
              <a:rPr lang="en-US"/>
              <a:t>McMaster University</a:t>
            </a:r>
          </a:p>
          <a:p>
            <a:r>
              <a:rPr lang="en-US"/>
              <a:t>marshsh@mcmaster.ca</a:t>
            </a:r>
          </a:p>
          <a:p>
            <a:endParaRPr lang="en-US"/>
          </a:p>
          <a:p>
            <a:endParaRPr lang="en-US"/>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p:txBody>
          <a:bodyPr/>
          <a:lstStyle/>
          <a:p>
            <a:r>
              <a:rPr lang="en-US"/>
              <a:t>Canada Alliance   4 - 6 November1 2019   </a:t>
            </a:r>
          </a:p>
        </p:txBody>
      </p:sp>
      <p:sp>
        <p:nvSpPr>
          <p:cNvPr id="11" name="Slide Number Placeholder 10"/>
          <p:cNvSpPr>
            <a:spLocks noGrp="1"/>
          </p:cNvSpPr>
          <p:nvPr>
            <p:ph type="sldNum" sz="quarter" idx="12"/>
          </p:nvPr>
        </p:nvSpPr>
        <p:spPr/>
        <p:txBody>
          <a:bodyPr/>
          <a:lstStyle/>
          <a:p>
            <a:fld id="{3A636B23-8F6D-4947-88AC-038BF7B2E127}" type="slidenum">
              <a:rPr lang="en-US" smtClean="0"/>
              <a:t>2</a:t>
            </a:fld>
            <a:endParaRPr lang="en-US"/>
          </a:p>
        </p:txBody>
      </p:sp>
      <p:sp>
        <p:nvSpPr>
          <p:cNvPr id="7" name="Content Placeholder 3"/>
          <p:cNvSpPr txBox="1">
            <a:spLocks/>
          </p:cNvSpPr>
          <p:nvPr/>
        </p:nvSpPr>
        <p:spPr>
          <a:xfrm>
            <a:off x="624115" y="4415169"/>
            <a:ext cx="3464704" cy="1711073"/>
          </a:xfrm>
          <a:prstGeom prst="rect">
            <a:avLst/>
          </a:prstGeom>
        </p:spPr>
        <p:txBody>
          <a:bodyPr vert="horz" lIns="45720" tIns="45720" rIns="45720" bIns="45720" rtlCol="0" anchor="t">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spcBef>
                <a:spcPts val="0"/>
              </a:spcBef>
            </a:pPr>
            <a:r>
              <a:rPr lang="en-US" sz="1600"/>
              <a:t>I have worked at McMaster for 17 years, involved in PeopleSoft implementation. </a:t>
            </a:r>
          </a:p>
          <a:p>
            <a:pPr>
              <a:spcBef>
                <a:spcPts val="0"/>
              </a:spcBef>
            </a:pPr>
            <a:r>
              <a:rPr lang="en-US" sz="1600"/>
              <a:t>Currently working in Data Warehouse team providing query support, custom reporting, ETL and data maintenance.</a:t>
            </a: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chor="t">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a:t>I arrived at McMaster in the middle of the PeopleSoft deployment, 5 years ago.  Currently I am on the Campus support team, working mostly with the Financial Aid and Academic Advisement modules.</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Features</a:t>
            </a:r>
            <a:endParaRPr lang="en-US" sz="2800" cap="none"/>
          </a:p>
        </p:txBody>
      </p:sp>
      <p:sp>
        <p:nvSpPr>
          <p:cNvPr id="5" name="Slide Number Placeholder 4"/>
          <p:cNvSpPr>
            <a:spLocks noGrp="1"/>
          </p:cNvSpPr>
          <p:nvPr>
            <p:ph type="sldNum" sz="quarter" idx="12"/>
          </p:nvPr>
        </p:nvSpPr>
        <p:spPr>
          <a:xfrm>
            <a:off x="8143436" y="6534601"/>
            <a:ext cx="730250" cy="274320"/>
          </a:xfrm>
        </p:spPr>
        <p:txBody>
          <a:bodyPr/>
          <a:lstStyle/>
          <a:p>
            <a:fld id="{3A636B23-8F6D-4947-88AC-038BF7B2E127}" type="slidenum">
              <a:rPr lang="en-US" smtClean="0"/>
              <a:t>20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49801138"/>
              </p:ext>
            </p:extLst>
          </p:nvPr>
        </p:nvGraphicFramePr>
        <p:xfrm>
          <a:off x="716295" y="1737843"/>
          <a:ext cx="7411705" cy="4722627"/>
        </p:xfrm>
        <a:graphic>
          <a:graphicData uri="http://schemas.openxmlformats.org/drawingml/2006/table">
            <a:tbl>
              <a:tblPr firstRow="1" bandRow="1">
                <a:tableStyleId>{5C22544A-7EE6-4342-B048-85BDC9FD1C3A}</a:tableStyleId>
              </a:tblPr>
              <a:tblGrid>
                <a:gridCol w="7411705">
                  <a:extLst>
                    <a:ext uri="{9D8B030D-6E8A-4147-A177-3AD203B41FA5}">
                      <a16:colId xmlns:a16="http://schemas.microsoft.com/office/drawing/2014/main" val="20000"/>
                    </a:ext>
                  </a:extLst>
                </a:gridCol>
              </a:tblGrid>
              <a:tr h="516387">
                <a:tc>
                  <a:txBody>
                    <a:bodyPr/>
                    <a:lstStyle/>
                    <a:p>
                      <a:pPr algn="ctr">
                        <a:lnSpc>
                          <a:spcPct val="150000"/>
                        </a:lnSpc>
                      </a:pPr>
                      <a:r>
                        <a:rPr lang="en" sz="1800" cap="none"/>
                        <a:t>Composite Query Manager</a:t>
                      </a:r>
                      <a:endParaRPr lang="en-CA"/>
                    </a:p>
                  </a:txBody>
                  <a:tcPr>
                    <a:solidFill>
                      <a:srgbClr val="B40404"/>
                    </a:solidFill>
                  </a:tcPr>
                </a:tc>
                <a:extLst>
                  <a:ext uri="{0D108BD9-81ED-4DB2-BD59-A6C34878D82A}">
                    <a16:rowId xmlns:a16="http://schemas.microsoft.com/office/drawing/2014/main" val="10000"/>
                  </a:ext>
                </a:extLst>
              </a:tr>
              <a:tr h="4103436">
                <a:tc>
                  <a:txBody>
                    <a:bodyPr/>
                    <a:lstStyle/>
                    <a:p>
                      <a:pPr marL="400050" lvl="0" indent="-400050">
                        <a:buFont typeface="Arial" panose="020B0604020202020204" pitchFamily="34" charset="0"/>
                        <a:buChar char="•"/>
                      </a:pPr>
                      <a:r>
                        <a:rPr lang="en-CA" baseline="0"/>
                        <a:t>Add Prompt, Query, Expression</a:t>
                      </a:r>
                    </a:p>
                    <a:p>
                      <a:pPr marL="400050" lvl="0" indent="-400050">
                        <a:buFont typeface="Arial" panose="020B0604020202020204" pitchFamily="34" charset="0"/>
                        <a:buChar char="•"/>
                      </a:pPr>
                      <a:endParaRPr lang="en-CA" baseline="0"/>
                    </a:p>
                    <a:p>
                      <a:pPr marL="0" lvl="0" indent="0">
                        <a:buFont typeface="Arial" panose="020B0604020202020204" pitchFamily="34" charset="0"/>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0" lvl="0" indent="0">
                        <a:buFont typeface="Arial" panose="020B0604020202020204" pitchFamily="34" charset="0"/>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457189" lvl="1" indent="0">
                        <a:buFont typeface="+mj-lt"/>
                        <a:buNone/>
                      </a:pPr>
                      <a:endParaRPr lang="en-CA" baseline="0"/>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13" name="Picture 13" descr="A screenshot of a cell phone&#10;&#10;Description generated with very high confidence">
            <a:extLst>
              <a:ext uri="{FF2B5EF4-FFF2-40B4-BE49-F238E27FC236}">
                <a16:creationId xmlns:a16="http://schemas.microsoft.com/office/drawing/2014/main" id="{32EBB476-7D74-4466-B7FA-56748C3FA516}"/>
              </a:ext>
            </a:extLst>
          </p:cNvPr>
          <p:cNvPicPr>
            <a:picLocks noChangeAspect="1"/>
          </p:cNvPicPr>
          <p:nvPr/>
        </p:nvPicPr>
        <p:blipFill>
          <a:blip r:embed="rId3"/>
          <a:stretch>
            <a:fillRect/>
          </a:stretch>
        </p:blipFill>
        <p:spPr>
          <a:xfrm>
            <a:off x="1834910" y="2876640"/>
            <a:ext cx="1333500" cy="1133475"/>
          </a:xfrm>
          <a:prstGeom prst="rect">
            <a:avLst/>
          </a:prstGeom>
        </p:spPr>
      </p:pic>
      <p:pic>
        <p:nvPicPr>
          <p:cNvPr id="14" name="Picture 15" descr="A screenshot of a cell phone&#10;&#10;Description generated with very high confidence">
            <a:extLst>
              <a:ext uri="{FF2B5EF4-FFF2-40B4-BE49-F238E27FC236}">
                <a16:creationId xmlns:a16="http://schemas.microsoft.com/office/drawing/2014/main" id="{1AD0DF2A-C828-45C4-9DAA-2CB556FC0896}"/>
              </a:ext>
            </a:extLst>
          </p:cNvPr>
          <p:cNvPicPr>
            <a:picLocks noChangeAspect="1"/>
          </p:cNvPicPr>
          <p:nvPr/>
        </p:nvPicPr>
        <p:blipFill>
          <a:blip r:embed="rId4"/>
          <a:stretch>
            <a:fillRect/>
          </a:stretch>
        </p:blipFill>
        <p:spPr>
          <a:xfrm>
            <a:off x="4128190" y="2878575"/>
            <a:ext cx="3709250" cy="3176423"/>
          </a:xfrm>
          <a:prstGeom prst="rect">
            <a:avLst/>
          </a:prstGeom>
        </p:spPr>
      </p:pic>
      <p:sp>
        <p:nvSpPr>
          <p:cNvPr id="18" name="Bent Arrow 8">
            <a:extLst>
              <a:ext uri="{FF2B5EF4-FFF2-40B4-BE49-F238E27FC236}">
                <a16:creationId xmlns:a16="http://schemas.microsoft.com/office/drawing/2014/main" id="{F656E2FD-48E5-4027-AFA6-417BCB964111}"/>
              </a:ext>
            </a:extLst>
          </p:cNvPr>
          <p:cNvSpPr/>
          <p:nvPr/>
        </p:nvSpPr>
        <p:spPr>
          <a:xfrm rot="10800000" flipH="1">
            <a:off x="2501310" y="4050329"/>
            <a:ext cx="1198781" cy="1112646"/>
          </a:xfrm>
          <a:prstGeom prst="bentArrow">
            <a:avLst>
              <a:gd name="adj1" fmla="val 12952"/>
              <a:gd name="adj2" fmla="val 25000"/>
              <a:gd name="adj3" fmla="val 25000"/>
              <a:gd name="adj4" fmla="val 4375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89005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Features</a:t>
            </a:r>
            <a:endParaRPr lang="en-US" sz="2800" cap="none"/>
          </a:p>
        </p:txBody>
      </p:sp>
      <p:sp>
        <p:nvSpPr>
          <p:cNvPr id="6" name="Slide Number Placeholder 5"/>
          <p:cNvSpPr>
            <a:spLocks noGrp="1"/>
          </p:cNvSpPr>
          <p:nvPr>
            <p:ph type="sldNum" sz="quarter" idx="12"/>
          </p:nvPr>
        </p:nvSpPr>
        <p:spPr/>
        <p:txBody>
          <a:bodyPr/>
          <a:lstStyle/>
          <a:p>
            <a:fld id="{3A636B23-8F6D-4947-88AC-038BF7B2E127}" type="slidenum">
              <a:rPr lang="en-US" smtClean="0"/>
              <a:t>21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0929946"/>
              </p:ext>
            </p:extLst>
          </p:nvPr>
        </p:nvGraphicFramePr>
        <p:xfrm>
          <a:off x="716294" y="1737841"/>
          <a:ext cx="7879403" cy="4484682"/>
        </p:xfrm>
        <a:graphic>
          <a:graphicData uri="http://schemas.openxmlformats.org/drawingml/2006/table">
            <a:tbl>
              <a:tblPr firstRow="1" bandRow="1">
                <a:tableStyleId>{5C22544A-7EE6-4342-B048-85BDC9FD1C3A}</a:tableStyleId>
              </a:tblPr>
              <a:tblGrid>
                <a:gridCol w="7879403">
                  <a:extLst>
                    <a:ext uri="{9D8B030D-6E8A-4147-A177-3AD203B41FA5}">
                      <a16:colId xmlns:a16="http://schemas.microsoft.com/office/drawing/2014/main" val="20000"/>
                    </a:ext>
                  </a:extLst>
                </a:gridCol>
              </a:tblGrid>
              <a:tr h="552762">
                <a:tc>
                  <a:txBody>
                    <a:bodyPr/>
                    <a:lstStyle/>
                    <a:p>
                      <a:pPr algn="ctr">
                        <a:lnSpc>
                          <a:spcPct val="150000"/>
                        </a:lnSpc>
                      </a:pPr>
                      <a:r>
                        <a:rPr lang="en" sz="1800" cap="none"/>
                        <a:t>Composite Query Manager</a:t>
                      </a:r>
                      <a:endParaRPr lang="en-CA"/>
                    </a:p>
                  </a:txBody>
                  <a:tcPr>
                    <a:solidFill>
                      <a:srgbClr val="B40404"/>
                    </a:solidFill>
                  </a:tcPr>
                </a:tc>
                <a:extLst>
                  <a:ext uri="{0D108BD9-81ED-4DB2-BD59-A6C34878D82A}">
                    <a16:rowId xmlns:a16="http://schemas.microsoft.com/office/drawing/2014/main" val="10000"/>
                  </a:ext>
                </a:extLst>
              </a:tr>
              <a:tr h="3464994">
                <a:tc>
                  <a:txBody>
                    <a:bodyPr/>
                    <a:lstStyle/>
                    <a:p>
                      <a:pPr marL="400050" lvl="0" indent="-400050">
                        <a:lnSpc>
                          <a:spcPct val="100000"/>
                        </a:lnSpc>
                        <a:spcBef>
                          <a:spcPts val="0"/>
                        </a:spcBef>
                        <a:buFont typeface="Arial" panose="020B0604020202020204" pitchFamily="34" charset="0"/>
                        <a:buChar char="•"/>
                      </a:pPr>
                      <a:r>
                        <a:rPr lang="en-CA" baseline="0"/>
                        <a:t>Change Join</a:t>
                      </a:r>
                    </a:p>
                    <a:p>
                      <a:pPr marL="400050" lvl="0" indent="-400050">
                        <a:buFont typeface="Arial" panose="020B0604020202020204" pitchFamily="34" charset="0"/>
                        <a:buChar char="•"/>
                      </a:pPr>
                      <a:endParaRPr lang="en-CA" baseline="0"/>
                    </a:p>
                    <a:p>
                      <a:pPr marL="0" lvl="0" indent="0">
                        <a:buFont typeface="Arial" panose="020B0604020202020204" pitchFamily="34" charset="0"/>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0" lvl="0" indent="0">
                        <a:buFont typeface="Arial" panose="020B0604020202020204" pitchFamily="34" charset="0"/>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457189" lvl="1" indent="0">
                        <a:buFont typeface="+mj-lt"/>
                        <a:buNone/>
                      </a:pPr>
                      <a:endParaRPr lang="en-CA" baseline="0"/>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465" y="2799758"/>
            <a:ext cx="5561905" cy="1466667"/>
          </a:xfrm>
          <a:prstGeom prst="rect">
            <a:avLst/>
          </a:prstGeom>
        </p:spPr>
      </p:pic>
      <p:pic>
        <p:nvPicPr>
          <p:cNvPr id="4" name="Picture 6" descr="A screenshot of a cell phone&#10;&#10;Description generated with very high confidence">
            <a:extLst>
              <a:ext uri="{FF2B5EF4-FFF2-40B4-BE49-F238E27FC236}">
                <a16:creationId xmlns:a16="http://schemas.microsoft.com/office/drawing/2014/main" id="{F0DC0EAE-2C34-4D72-8B7E-063AB95BBFDB}"/>
              </a:ext>
            </a:extLst>
          </p:cNvPr>
          <p:cNvPicPr>
            <a:picLocks noChangeAspect="1"/>
          </p:cNvPicPr>
          <p:nvPr/>
        </p:nvPicPr>
        <p:blipFill>
          <a:blip r:embed="rId4"/>
          <a:stretch>
            <a:fillRect/>
          </a:stretch>
        </p:blipFill>
        <p:spPr>
          <a:xfrm>
            <a:off x="1301942" y="4646255"/>
            <a:ext cx="6711350" cy="1291346"/>
          </a:xfrm>
          <a:prstGeom prst="rect">
            <a:avLst/>
          </a:prstGeom>
        </p:spPr>
      </p:pic>
      <p:sp>
        <p:nvSpPr>
          <p:cNvPr id="14" name="Bent Arrow 8">
            <a:extLst>
              <a:ext uri="{FF2B5EF4-FFF2-40B4-BE49-F238E27FC236}">
                <a16:creationId xmlns:a16="http://schemas.microsoft.com/office/drawing/2014/main" id="{0CEF0749-2C09-4EDE-BC91-D4984FF26449}"/>
              </a:ext>
            </a:extLst>
          </p:cNvPr>
          <p:cNvSpPr/>
          <p:nvPr/>
        </p:nvSpPr>
        <p:spPr>
          <a:xfrm rot="10800000">
            <a:off x="3676295" y="4216303"/>
            <a:ext cx="850254" cy="1112646"/>
          </a:xfrm>
          <a:prstGeom prst="bentArrow">
            <a:avLst>
              <a:gd name="adj1" fmla="val 12952"/>
              <a:gd name="adj2" fmla="val 25000"/>
              <a:gd name="adj3" fmla="val 25000"/>
              <a:gd name="adj4" fmla="val 4375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818476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Features</a:t>
            </a:r>
            <a:endParaRPr lang="en-US" sz="2800" cap="none"/>
          </a:p>
        </p:txBody>
      </p:sp>
      <p:sp>
        <p:nvSpPr>
          <p:cNvPr id="5" name="Slide Number Placeholder 4"/>
          <p:cNvSpPr>
            <a:spLocks noGrp="1"/>
          </p:cNvSpPr>
          <p:nvPr>
            <p:ph type="sldNum" sz="quarter" idx="12"/>
          </p:nvPr>
        </p:nvSpPr>
        <p:spPr>
          <a:xfrm>
            <a:off x="8058150" y="6605558"/>
            <a:ext cx="730250" cy="274320"/>
          </a:xfrm>
        </p:spPr>
        <p:txBody>
          <a:bodyPr/>
          <a:lstStyle/>
          <a:p>
            <a:fld id="{3A636B23-8F6D-4947-88AC-038BF7B2E127}" type="slidenum">
              <a:rPr lang="en-US" smtClean="0"/>
              <a:t>22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31514734"/>
              </p:ext>
            </p:extLst>
          </p:nvPr>
        </p:nvGraphicFramePr>
        <p:xfrm>
          <a:off x="716294" y="1737842"/>
          <a:ext cx="7493851" cy="4740264"/>
        </p:xfrm>
        <a:graphic>
          <a:graphicData uri="http://schemas.openxmlformats.org/drawingml/2006/table">
            <a:tbl>
              <a:tblPr firstRow="1" bandRow="1">
                <a:tableStyleId>{5C22544A-7EE6-4342-B048-85BDC9FD1C3A}</a:tableStyleId>
              </a:tblPr>
              <a:tblGrid>
                <a:gridCol w="7493851">
                  <a:extLst>
                    <a:ext uri="{9D8B030D-6E8A-4147-A177-3AD203B41FA5}">
                      <a16:colId xmlns:a16="http://schemas.microsoft.com/office/drawing/2014/main" val="20000"/>
                    </a:ext>
                  </a:extLst>
                </a:gridCol>
              </a:tblGrid>
              <a:tr h="534024">
                <a:tc>
                  <a:txBody>
                    <a:bodyPr/>
                    <a:lstStyle/>
                    <a:p>
                      <a:pPr algn="ctr">
                        <a:lnSpc>
                          <a:spcPct val="150000"/>
                        </a:lnSpc>
                      </a:pPr>
                      <a:r>
                        <a:rPr lang="en" sz="1800" cap="none"/>
                        <a:t>Composite Query Manager</a:t>
                      </a:r>
                      <a:endParaRPr lang="en-CA"/>
                    </a:p>
                  </a:txBody>
                  <a:tcPr>
                    <a:solidFill>
                      <a:srgbClr val="B40404"/>
                    </a:solidFill>
                  </a:tcPr>
                </a:tc>
                <a:extLst>
                  <a:ext uri="{0D108BD9-81ED-4DB2-BD59-A6C34878D82A}">
                    <a16:rowId xmlns:a16="http://schemas.microsoft.com/office/drawing/2014/main" val="10000"/>
                  </a:ext>
                </a:extLst>
              </a:tr>
              <a:tr h="3905381">
                <a:tc>
                  <a:txBody>
                    <a:bodyPr/>
                    <a:lstStyle/>
                    <a:p>
                      <a:pPr marL="400050" lvl="0" indent="-400050">
                        <a:buFont typeface="Arial" panose="020B0604020202020204" pitchFamily="34" charset="0"/>
                        <a:buChar char="•"/>
                      </a:pPr>
                      <a:r>
                        <a:rPr lang="en-CA" baseline="0"/>
                        <a:t>Add Filter (Criteria) </a:t>
                      </a:r>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0" lvl="0" indent="0">
                        <a:buFont typeface="Arial" panose="020B0604020202020204" pitchFamily="34" charset="0"/>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0" lvl="0" indent="0">
                        <a:buFont typeface="Arial" panose="020B0604020202020204" pitchFamily="34" charset="0"/>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457189" lvl="1" indent="0">
                        <a:buFont typeface="+mj-lt"/>
                        <a:buNone/>
                      </a:pPr>
                      <a:endParaRPr lang="en-CA" baseline="0"/>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029" y="2705247"/>
            <a:ext cx="6590477" cy="2041851"/>
          </a:xfrm>
          <a:prstGeom prst="rect">
            <a:avLst/>
          </a:prstGeom>
        </p:spPr>
      </p:pic>
      <p:sp>
        <p:nvSpPr>
          <p:cNvPr id="9" name="Bent Arrow 8"/>
          <p:cNvSpPr/>
          <p:nvPr/>
        </p:nvSpPr>
        <p:spPr>
          <a:xfrm rot="10800000">
            <a:off x="6196518" y="4834647"/>
            <a:ext cx="953311" cy="1112646"/>
          </a:xfrm>
          <a:prstGeom prst="bentArrow">
            <a:avLst>
              <a:gd name="adj1" fmla="val 12952"/>
              <a:gd name="adj2" fmla="val 25000"/>
              <a:gd name="adj3" fmla="val 25000"/>
              <a:gd name="adj4" fmla="val 4375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3568" y="3726171"/>
            <a:ext cx="3097949" cy="2879387"/>
          </a:xfrm>
          <a:prstGeom prst="rect">
            <a:avLst/>
          </a:prstGeom>
        </p:spPr>
      </p:pic>
    </p:spTree>
    <p:extLst>
      <p:ext uri="{BB962C8B-B14F-4D97-AF65-F5344CB8AC3E}">
        <p14:creationId xmlns:p14="http://schemas.microsoft.com/office/powerpoint/2010/main" val="238742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Features</a:t>
            </a:r>
            <a:endParaRPr lang="en-US" sz="2800" cap="none"/>
          </a:p>
        </p:txBody>
      </p:sp>
      <p:sp>
        <p:nvSpPr>
          <p:cNvPr id="5" name="Slide Number Placeholder 4"/>
          <p:cNvSpPr>
            <a:spLocks noGrp="1"/>
          </p:cNvSpPr>
          <p:nvPr>
            <p:ph type="sldNum" sz="quarter" idx="12"/>
          </p:nvPr>
        </p:nvSpPr>
        <p:spPr>
          <a:xfrm>
            <a:off x="8128000" y="6620842"/>
            <a:ext cx="730250" cy="274320"/>
          </a:xfrm>
        </p:spPr>
        <p:txBody>
          <a:bodyPr/>
          <a:lstStyle/>
          <a:p>
            <a:fld id="{3A636B23-8F6D-4947-88AC-038BF7B2E127}" type="slidenum">
              <a:rPr lang="en-US" smtClean="0"/>
              <a:t>23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873420543"/>
              </p:ext>
            </p:extLst>
          </p:nvPr>
        </p:nvGraphicFramePr>
        <p:xfrm>
          <a:off x="716295" y="1737842"/>
          <a:ext cx="7411705" cy="4721526"/>
        </p:xfrm>
        <a:graphic>
          <a:graphicData uri="http://schemas.openxmlformats.org/drawingml/2006/table">
            <a:tbl>
              <a:tblPr firstRow="1" bandRow="1">
                <a:tableStyleId>{5C22544A-7EE6-4342-B048-85BDC9FD1C3A}</a:tableStyleId>
              </a:tblPr>
              <a:tblGrid>
                <a:gridCol w="7411705">
                  <a:extLst>
                    <a:ext uri="{9D8B030D-6E8A-4147-A177-3AD203B41FA5}">
                      <a16:colId xmlns:a16="http://schemas.microsoft.com/office/drawing/2014/main" val="20000"/>
                    </a:ext>
                  </a:extLst>
                </a:gridCol>
              </a:tblGrid>
              <a:tr h="515286">
                <a:tc>
                  <a:txBody>
                    <a:bodyPr/>
                    <a:lstStyle/>
                    <a:p>
                      <a:pPr algn="ctr">
                        <a:lnSpc>
                          <a:spcPct val="150000"/>
                        </a:lnSpc>
                      </a:pPr>
                      <a:r>
                        <a:rPr lang="en" sz="1800" cap="none"/>
                        <a:t>Composite Query Manager</a:t>
                      </a:r>
                      <a:endParaRPr lang="en-CA"/>
                    </a:p>
                  </a:txBody>
                  <a:tcPr>
                    <a:solidFill>
                      <a:srgbClr val="B40404"/>
                    </a:solidFill>
                  </a:tcPr>
                </a:tc>
                <a:extLst>
                  <a:ext uri="{0D108BD9-81ED-4DB2-BD59-A6C34878D82A}">
                    <a16:rowId xmlns:a16="http://schemas.microsoft.com/office/drawing/2014/main" val="10000"/>
                  </a:ext>
                </a:extLst>
              </a:tr>
              <a:tr h="3827581">
                <a:tc>
                  <a:txBody>
                    <a:bodyPr/>
                    <a:lstStyle/>
                    <a:p>
                      <a:pPr marL="400050" lvl="0" indent="-400050">
                        <a:buFont typeface="Arial" panose="020B0604020202020204" pitchFamily="34" charset="0"/>
                        <a:buChar char="•"/>
                      </a:pPr>
                      <a:r>
                        <a:rPr lang="en-CA" baseline="0"/>
                        <a:t>View/Edit/Remove Filters (Criteria) </a:t>
                      </a:r>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0" lvl="0" indent="0">
                        <a:buFont typeface="Arial" panose="020B0604020202020204" pitchFamily="34" charset="0"/>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r>
                        <a:rPr lang="en-CA" baseline="0"/>
                        <a:t>View SQL</a:t>
                      </a:r>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666" y="2761351"/>
            <a:ext cx="6114286" cy="16095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866" y="4729788"/>
            <a:ext cx="4972744" cy="1533739"/>
          </a:xfrm>
          <a:prstGeom prst="rect">
            <a:avLst/>
          </a:prstGeom>
        </p:spPr>
      </p:pic>
    </p:spTree>
    <p:extLst>
      <p:ext uri="{BB962C8B-B14F-4D97-AF65-F5344CB8AC3E}">
        <p14:creationId xmlns:p14="http://schemas.microsoft.com/office/powerpoint/2010/main" val="251240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Features</a:t>
            </a:r>
            <a:endParaRPr lang="en-US" sz="2800" cap="none"/>
          </a:p>
        </p:txBody>
      </p:sp>
      <p:sp>
        <p:nvSpPr>
          <p:cNvPr id="4" name="Slide Number Placeholder 3"/>
          <p:cNvSpPr>
            <a:spLocks noGrp="1"/>
          </p:cNvSpPr>
          <p:nvPr>
            <p:ph type="sldNum" sz="quarter" idx="12"/>
          </p:nvPr>
        </p:nvSpPr>
        <p:spPr/>
        <p:txBody>
          <a:bodyPr/>
          <a:lstStyle/>
          <a:p>
            <a:fld id="{3A636B23-8F6D-4947-88AC-038BF7B2E127}" type="slidenum">
              <a:rPr lang="en-US" smtClean="0"/>
              <a:t>24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75367687"/>
              </p:ext>
            </p:extLst>
          </p:nvPr>
        </p:nvGraphicFramePr>
        <p:xfrm>
          <a:off x="716294" y="1737841"/>
          <a:ext cx="7879403" cy="4522157"/>
        </p:xfrm>
        <a:graphic>
          <a:graphicData uri="http://schemas.openxmlformats.org/drawingml/2006/table">
            <a:tbl>
              <a:tblPr firstRow="1" bandRow="1">
                <a:tableStyleId>{5C22544A-7EE6-4342-B048-85BDC9FD1C3A}</a:tableStyleId>
              </a:tblPr>
              <a:tblGrid>
                <a:gridCol w="7879403">
                  <a:extLst>
                    <a:ext uri="{9D8B030D-6E8A-4147-A177-3AD203B41FA5}">
                      <a16:colId xmlns:a16="http://schemas.microsoft.com/office/drawing/2014/main" val="20000"/>
                    </a:ext>
                  </a:extLst>
                </a:gridCol>
              </a:tblGrid>
              <a:tr h="590237">
                <a:tc>
                  <a:txBody>
                    <a:bodyPr/>
                    <a:lstStyle/>
                    <a:p>
                      <a:pPr algn="ctr">
                        <a:lnSpc>
                          <a:spcPct val="150000"/>
                        </a:lnSpc>
                      </a:pPr>
                      <a:r>
                        <a:rPr lang="en" sz="1800" cap="none"/>
                        <a:t>Composite Query Manager</a:t>
                      </a:r>
                      <a:endParaRPr lang="en-CA"/>
                    </a:p>
                  </a:txBody>
                  <a:tcPr>
                    <a:solidFill>
                      <a:srgbClr val="B40404"/>
                    </a:solidFill>
                  </a:tcPr>
                </a:tc>
                <a:extLst>
                  <a:ext uri="{0D108BD9-81ED-4DB2-BD59-A6C34878D82A}">
                    <a16:rowId xmlns:a16="http://schemas.microsoft.com/office/drawing/2014/main" val="10000"/>
                  </a:ext>
                </a:extLst>
              </a:tr>
              <a:tr h="3464994">
                <a:tc>
                  <a:txBody>
                    <a:bodyPr/>
                    <a:lstStyle/>
                    <a:p>
                      <a:pPr marL="285750" lvl="0" indent="-285750">
                        <a:buFont typeface="Arial" panose="020B0604020202020204" pitchFamily="34" charset="0"/>
                        <a:buChar char="•"/>
                      </a:pPr>
                      <a:r>
                        <a:rPr lang="en-CA" baseline="0"/>
                        <a:t>Run/Preview output data</a:t>
                      </a:r>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0" lvl="0" indent="0">
                        <a:buFont typeface="Arial" panose="020B0604020202020204" pitchFamily="34" charset="0"/>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137" y="2776981"/>
            <a:ext cx="13049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nt Arrow 8"/>
          <p:cNvSpPr/>
          <p:nvPr/>
        </p:nvSpPr>
        <p:spPr>
          <a:xfrm rot="5400000">
            <a:off x="3548842" y="2115414"/>
            <a:ext cx="602700" cy="2869332"/>
          </a:xfrm>
          <a:prstGeom prst="bentArrow">
            <a:avLst>
              <a:gd name="adj1" fmla="val 23964"/>
              <a:gd name="adj2" fmla="val 25000"/>
              <a:gd name="adj3" fmla="val 25000"/>
              <a:gd name="adj4" fmla="val 39393"/>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3" name="Picture 4" descr="A screenshot of a cell phone&#10;&#10;Description generated with very high confidence">
            <a:extLst>
              <a:ext uri="{FF2B5EF4-FFF2-40B4-BE49-F238E27FC236}">
                <a16:creationId xmlns:a16="http://schemas.microsoft.com/office/drawing/2014/main" id="{7150968C-F35E-4579-B73B-AA08C3A897E1}"/>
              </a:ext>
            </a:extLst>
          </p:cNvPr>
          <p:cNvPicPr>
            <a:picLocks noChangeAspect="1"/>
          </p:cNvPicPr>
          <p:nvPr/>
        </p:nvPicPr>
        <p:blipFill>
          <a:blip r:embed="rId4"/>
          <a:stretch>
            <a:fillRect/>
          </a:stretch>
        </p:blipFill>
        <p:spPr>
          <a:xfrm>
            <a:off x="2569120" y="3898731"/>
            <a:ext cx="5450052" cy="2169114"/>
          </a:xfrm>
          <a:prstGeom prst="rect">
            <a:avLst/>
          </a:prstGeom>
        </p:spPr>
      </p:pic>
    </p:spTree>
    <p:extLst>
      <p:ext uri="{BB962C8B-B14F-4D97-AF65-F5344CB8AC3E}">
        <p14:creationId xmlns:p14="http://schemas.microsoft.com/office/powerpoint/2010/main" val="271590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Features</a:t>
            </a:r>
            <a:endParaRPr lang="en-US" sz="2800" cap="none"/>
          </a:p>
        </p:txBody>
      </p:sp>
      <p:sp>
        <p:nvSpPr>
          <p:cNvPr id="4" name="Slide Number Placeholder 3"/>
          <p:cNvSpPr>
            <a:spLocks noGrp="1"/>
          </p:cNvSpPr>
          <p:nvPr>
            <p:ph type="sldNum" sz="quarter" idx="12"/>
          </p:nvPr>
        </p:nvSpPr>
        <p:spPr/>
        <p:txBody>
          <a:bodyPr/>
          <a:lstStyle/>
          <a:p>
            <a:fld id="{3A636B23-8F6D-4947-88AC-038BF7B2E127}" type="slidenum">
              <a:rPr lang="en-US" smtClean="0"/>
              <a:t>25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861039815"/>
              </p:ext>
            </p:extLst>
          </p:nvPr>
        </p:nvGraphicFramePr>
        <p:xfrm>
          <a:off x="716294" y="1737841"/>
          <a:ext cx="7879403" cy="4512788"/>
        </p:xfrm>
        <a:graphic>
          <a:graphicData uri="http://schemas.openxmlformats.org/drawingml/2006/table">
            <a:tbl>
              <a:tblPr firstRow="1" bandRow="1">
                <a:tableStyleId>{5C22544A-7EE6-4342-B048-85BDC9FD1C3A}</a:tableStyleId>
              </a:tblPr>
              <a:tblGrid>
                <a:gridCol w="7879403">
                  <a:extLst>
                    <a:ext uri="{9D8B030D-6E8A-4147-A177-3AD203B41FA5}">
                      <a16:colId xmlns:a16="http://schemas.microsoft.com/office/drawing/2014/main" val="20000"/>
                    </a:ext>
                  </a:extLst>
                </a:gridCol>
              </a:tblGrid>
              <a:tr h="580868">
                <a:tc>
                  <a:txBody>
                    <a:bodyPr/>
                    <a:lstStyle/>
                    <a:p>
                      <a:pPr algn="ctr">
                        <a:lnSpc>
                          <a:spcPct val="150000"/>
                        </a:lnSpc>
                      </a:pPr>
                      <a:r>
                        <a:rPr lang="en" sz="1800" cap="none"/>
                        <a:t>Composite Query Manager</a:t>
                      </a:r>
                      <a:endParaRPr lang="en-CA"/>
                    </a:p>
                  </a:txBody>
                  <a:tcPr>
                    <a:solidFill>
                      <a:srgbClr val="B40404"/>
                    </a:solidFill>
                  </a:tcPr>
                </a:tc>
                <a:extLst>
                  <a:ext uri="{0D108BD9-81ED-4DB2-BD59-A6C34878D82A}">
                    <a16:rowId xmlns:a16="http://schemas.microsoft.com/office/drawing/2014/main" val="10000"/>
                  </a:ext>
                </a:extLst>
              </a:tr>
              <a:tr h="3464994">
                <a:tc>
                  <a:txBody>
                    <a:bodyPr/>
                    <a:lstStyle/>
                    <a:p>
                      <a:pPr marL="285750" lvl="0" indent="-285750">
                        <a:buFont typeface="Arial" panose="020B0604020202020204" pitchFamily="34" charset="0"/>
                        <a:buChar char="•"/>
                      </a:pPr>
                      <a:r>
                        <a:rPr lang="en-CA" baseline="0"/>
                        <a:t>Can not Remove PS Query when query field selected</a:t>
                      </a:r>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0" lvl="0" indent="0">
                        <a:buFont typeface="Arial" panose="020B0604020202020204" pitchFamily="34" charset="0"/>
                        <a:buNone/>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400050" lvl="0" indent="-400050">
                        <a:buFont typeface="Arial" panose="020B0604020202020204" pitchFamily="34" charset="0"/>
                        <a:buChar char="•"/>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p>
                      <a:pPr marL="857239" lvl="1" indent="-400050">
                        <a:buFont typeface="+mj-lt"/>
                        <a:buAutoNum type="romanLcPeriod"/>
                      </a:pPr>
                      <a:endParaRPr lang="en-CA" baseline="0"/>
                    </a:p>
                  </a:txBody>
                  <a:tcPr>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Bent Arrow 6"/>
          <p:cNvSpPr/>
          <p:nvPr/>
        </p:nvSpPr>
        <p:spPr>
          <a:xfrm rot="5400000">
            <a:off x="4948486" y="2358197"/>
            <a:ext cx="446514" cy="2613756"/>
          </a:xfrm>
          <a:prstGeom prst="bentArrow">
            <a:avLst>
              <a:gd name="adj1" fmla="val 23964"/>
              <a:gd name="adj2" fmla="val 25000"/>
              <a:gd name="adj3" fmla="val 25000"/>
              <a:gd name="adj4" fmla="val 3939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96" y="2750091"/>
            <a:ext cx="2764329" cy="143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878" y="3973347"/>
            <a:ext cx="42386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865" y="4951729"/>
            <a:ext cx="15525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1 5"/>
          <p:cNvSpPr/>
          <p:nvPr/>
        </p:nvSpPr>
        <p:spPr>
          <a:xfrm rot="19972202">
            <a:off x="1443847" y="4804600"/>
            <a:ext cx="534365" cy="410806"/>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83693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fontScale="90000"/>
          </a:bodyPr>
          <a:lstStyle/>
          <a:p>
            <a:r>
              <a:rPr lang="en" sz="4000" cap="none"/>
              <a:t>Connected Query vs. Composite Query        </a:t>
            </a:r>
            <a:r>
              <a:rPr lang="en" sz="4000" cap="none">
                <a:solidFill>
                  <a:srgbClr val="191919"/>
                </a:solidFill>
              </a:rPr>
              <a:t>        </a:t>
            </a:r>
            <a:br>
              <a:rPr lang="en" sz="4000" cap="none"/>
            </a:br>
            <a:r>
              <a:rPr lang="en" sz="4000" cap="none">
                <a:solidFill>
                  <a:srgbClr val="191919"/>
                </a:solidFill>
              </a:rPr>
              <a:t> </a:t>
            </a:r>
            <a:r>
              <a:rPr lang="en" sz="4000" cap="none"/>
              <a:t> -  </a:t>
            </a:r>
            <a:r>
              <a:rPr lang="en" sz="4000" cap="none">
                <a:solidFill>
                  <a:schemeClr val="tx1"/>
                </a:solidFill>
              </a:rPr>
              <a:t>Features</a:t>
            </a:r>
          </a:p>
        </p:txBody>
      </p:sp>
      <p:sp>
        <p:nvSpPr>
          <p:cNvPr id="10" name="Slide Number Placeholder 9"/>
          <p:cNvSpPr>
            <a:spLocks noGrp="1"/>
          </p:cNvSpPr>
          <p:nvPr>
            <p:ph type="sldNum" sz="quarter" idx="12"/>
          </p:nvPr>
        </p:nvSpPr>
        <p:spPr/>
        <p:txBody>
          <a:bodyPr/>
          <a:lstStyle/>
          <a:p>
            <a:fld id="{3A636B23-8F6D-4947-88AC-038BF7B2E127}" type="slidenum">
              <a:rPr lang="en-US" smtClean="0"/>
              <a:t>26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54471792"/>
              </p:ext>
            </p:extLst>
          </p:nvPr>
        </p:nvGraphicFramePr>
        <p:xfrm>
          <a:off x="691023" y="1778617"/>
          <a:ext cx="7986408" cy="4476105"/>
        </p:xfrm>
        <a:graphic>
          <a:graphicData uri="http://schemas.openxmlformats.org/drawingml/2006/table">
            <a:tbl>
              <a:tblPr firstRow="1" bandRow="1">
                <a:tableStyleId>{5C22544A-7EE6-4342-B048-85BDC9FD1C3A}</a:tableStyleId>
              </a:tblPr>
              <a:tblGrid>
                <a:gridCol w="3608961">
                  <a:extLst>
                    <a:ext uri="{9D8B030D-6E8A-4147-A177-3AD203B41FA5}">
                      <a16:colId xmlns:a16="http://schemas.microsoft.com/office/drawing/2014/main" val="20000"/>
                    </a:ext>
                  </a:extLst>
                </a:gridCol>
                <a:gridCol w="4377447">
                  <a:extLst>
                    <a:ext uri="{9D8B030D-6E8A-4147-A177-3AD203B41FA5}">
                      <a16:colId xmlns:a16="http://schemas.microsoft.com/office/drawing/2014/main" val="20001"/>
                    </a:ext>
                  </a:extLst>
                </a:gridCol>
              </a:tblGrid>
              <a:tr h="534024">
                <a:tc gridSpan="2">
                  <a:txBody>
                    <a:bodyPr/>
                    <a:lstStyle/>
                    <a:p>
                      <a:pPr algn="ctr">
                        <a:lnSpc>
                          <a:spcPct val="150000"/>
                        </a:lnSpc>
                      </a:pPr>
                      <a:r>
                        <a:rPr lang="en" sz="1800" cap="none"/>
                        <a:t>Connected Query other features  </a:t>
                      </a:r>
                      <a:endParaRPr lang="en-CA"/>
                    </a:p>
                  </a:txBody>
                  <a:tcPr>
                    <a:solidFill>
                      <a:srgbClr val="B40404"/>
                    </a:solidFill>
                  </a:tcPr>
                </a:tc>
                <a:tc hMerge="1">
                  <a:txBody>
                    <a:bodyPr/>
                    <a:lstStyle/>
                    <a:p>
                      <a:pPr algn="ctr">
                        <a:lnSpc>
                          <a:spcPct val="200000"/>
                        </a:lnSpc>
                      </a:pPr>
                      <a:endParaRPr lang="en-CA"/>
                    </a:p>
                  </a:txBody>
                  <a:tcPr>
                    <a:solidFill>
                      <a:srgbClr val="B40404"/>
                    </a:solidFill>
                  </a:tcPr>
                </a:tc>
                <a:extLst>
                  <a:ext uri="{0D108BD9-81ED-4DB2-BD59-A6C34878D82A}">
                    <a16:rowId xmlns:a16="http://schemas.microsoft.com/office/drawing/2014/main" val="10000"/>
                  </a:ext>
                </a:extLst>
              </a:tr>
              <a:tr h="1648824">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en-CA"/>
                    </a:p>
                    <a:p>
                      <a:pPr marL="0" marR="0" indent="0" algn="l" defTabSz="914377" rtl="0" eaLnBrk="1" fontAlgn="auto" latinLnBrk="0" hangingPunct="1">
                        <a:lnSpc>
                          <a:spcPct val="100000"/>
                        </a:lnSpc>
                        <a:spcBef>
                          <a:spcPts val="0"/>
                        </a:spcBef>
                        <a:spcAft>
                          <a:spcPts val="0"/>
                        </a:spcAft>
                        <a:buClrTx/>
                        <a:buSzTx/>
                        <a:buFontTx/>
                        <a:buNone/>
                        <a:tabLst/>
                        <a:defRPr/>
                      </a:pPr>
                      <a:endParaRPr lang="en-CA"/>
                    </a:p>
                    <a:p>
                      <a:pPr marL="0" marR="0" indent="0" algn="l" defTabSz="914377" rtl="0" eaLnBrk="1" fontAlgn="auto" latinLnBrk="0" hangingPunct="1">
                        <a:lnSpc>
                          <a:spcPct val="100000"/>
                        </a:lnSpc>
                        <a:spcBef>
                          <a:spcPts val="0"/>
                        </a:spcBef>
                        <a:spcAft>
                          <a:spcPts val="0"/>
                        </a:spcAft>
                        <a:buClrTx/>
                        <a:buSzTx/>
                        <a:buFontTx/>
                        <a:buNone/>
                        <a:tabLst/>
                        <a:defRPr/>
                      </a:pPr>
                      <a:endParaRPr lang="en-CA"/>
                    </a:p>
                    <a:p>
                      <a:pPr marL="0" marR="0" indent="0" algn="l" defTabSz="914377" rtl="0" eaLnBrk="1" fontAlgn="auto" latinLnBrk="0" hangingPunct="1">
                        <a:lnSpc>
                          <a:spcPct val="100000"/>
                        </a:lnSpc>
                        <a:spcBef>
                          <a:spcPts val="0"/>
                        </a:spcBef>
                        <a:spcAft>
                          <a:spcPts val="0"/>
                        </a:spcAft>
                        <a:buClrTx/>
                        <a:buSzTx/>
                        <a:buFontTx/>
                        <a:buNone/>
                        <a:tabLst/>
                        <a:defRPr/>
                      </a:pPr>
                      <a:endParaRPr lang="en-CA"/>
                    </a:p>
                    <a:p>
                      <a:pPr marL="0" marR="0" indent="0" algn="l" defTabSz="914377" rtl="0" eaLnBrk="1" fontAlgn="auto" latinLnBrk="0" hangingPunct="1">
                        <a:lnSpc>
                          <a:spcPct val="100000"/>
                        </a:lnSpc>
                        <a:spcBef>
                          <a:spcPts val="0"/>
                        </a:spcBef>
                        <a:spcAft>
                          <a:spcPts val="0"/>
                        </a:spcAft>
                        <a:buClrTx/>
                        <a:buSzTx/>
                        <a:buFontTx/>
                        <a:buNone/>
                        <a:tabLst/>
                        <a:defRPr/>
                      </a:pPr>
                      <a:endParaRPr lang="en-CA"/>
                    </a:p>
                  </a:txBody>
                  <a:tcPr>
                    <a:solidFill>
                      <a:schemeClr val="bg1">
                        <a:lumMod val="85000"/>
                      </a:schemeClr>
                    </a:solidFill>
                  </a:tcPr>
                </a:tc>
                <a:tc>
                  <a:txBody>
                    <a:bodyPr/>
                    <a:lstStyle/>
                    <a:p>
                      <a:pPr marL="285750" indent="-285750">
                        <a:buFont typeface="Arial" panose="020B0604020202020204" pitchFamily="34" charset="0"/>
                        <a:buChar char="•"/>
                      </a:pPr>
                      <a:r>
                        <a:rPr lang="en-CA"/>
                        <a:t>Connected Query Scheduler </a:t>
                      </a:r>
                    </a:p>
                    <a:p>
                      <a:endParaRPr lang="en-CA"/>
                    </a:p>
                    <a:p>
                      <a:endParaRPr lang="en-CA"/>
                    </a:p>
                    <a:p>
                      <a:endParaRPr lang="en-CA"/>
                    </a:p>
                    <a:p>
                      <a:endParaRPr lang="en-CA"/>
                    </a:p>
                    <a:p>
                      <a:endParaRPr lang="en-CA"/>
                    </a:p>
                  </a:txBody>
                  <a:tcPr>
                    <a:solidFill>
                      <a:schemeClr val="bg1">
                        <a:lumMod val="85000"/>
                      </a:schemeClr>
                    </a:solidFill>
                  </a:tcPr>
                </a:tc>
                <a:extLst>
                  <a:ext uri="{0D108BD9-81ED-4DB2-BD59-A6C34878D82A}">
                    <a16:rowId xmlns:a16="http://schemas.microsoft.com/office/drawing/2014/main" val="10001"/>
                  </a:ext>
                </a:extLst>
              </a:tr>
              <a:tr h="2204721">
                <a:tc>
                  <a:txBody>
                    <a:bodyPr/>
                    <a:lstStyle/>
                    <a:p>
                      <a:pPr marL="285750" marR="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t>Connected Query Viewer</a:t>
                      </a:r>
                    </a:p>
                    <a:p>
                      <a:pPr marL="0" marR="0" indent="0" algn="l" defTabSz="914377" rtl="0" eaLnBrk="1" fontAlgn="auto" latinLnBrk="0" hangingPunct="1">
                        <a:lnSpc>
                          <a:spcPct val="100000"/>
                        </a:lnSpc>
                        <a:spcBef>
                          <a:spcPts val="0"/>
                        </a:spcBef>
                        <a:spcAft>
                          <a:spcPts val="0"/>
                        </a:spcAft>
                        <a:buClrTx/>
                        <a:buSzTx/>
                        <a:buFontTx/>
                        <a:buNone/>
                        <a:tabLst/>
                        <a:defRPr/>
                      </a:pPr>
                      <a:endParaRPr lang="en-CA"/>
                    </a:p>
                  </a:txBody>
                  <a:tcPr>
                    <a:solidFill>
                      <a:schemeClr val="bg1">
                        <a:lumMod val="85000"/>
                      </a:schemeClr>
                    </a:solidFill>
                  </a:tcPr>
                </a:tc>
                <a:tc>
                  <a:txBody>
                    <a:bodyPr/>
                    <a:lstStyle/>
                    <a:p>
                      <a:pPr marL="285750" marR="0" indent="-285750" algn="l" rtl="0" eaLnBrk="1" fontAlgn="auto" latinLnBrk="0" hangingPunct="1">
                        <a:lnSpc>
                          <a:spcPct val="100000"/>
                        </a:lnSpc>
                        <a:spcBef>
                          <a:spcPts val="0"/>
                        </a:spcBef>
                        <a:spcAft>
                          <a:spcPts val="0"/>
                        </a:spcAft>
                        <a:buFont typeface="Arial" panose="020B0604020202020204" pitchFamily="34" charset="0"/>
                        <a:buChar char="•"/>
                      </a:pPr>
                      <a:r>
                        <a:rPr lang="en-CA"/>
                        <a:t>Open </a:t>
                      </a:r>
                      <a:r>
                        <a:rPr lang="en-CA" baseline="0"/>
                        <a:t>XML output in Excel</a:t>
                      </a:r>
                    </a:p>
                    <a:p>
                      <a:endParaRPr lang="en-CA"/>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827927" y="2320898"/>
            <a:ext cx="3219856" cy="3139321"/>
          </a:xfrm>
          <a:prstGeom prst="rect">
            <a:avLst/>
          </a:prstGeom>
        </p:spPr>
        <p:txBody>
          <a:bodyPr wrap="square">
            <a:spAutoFit/>
          </a:bodyPr>
          <a:lstStyle/>
          <a:p>
            <a:pPr marL="285750" indent="-285750">
              <a:buFont typeface="Arial" panose="020B0604020202020204" pitchFamily="34" charset="0"/>
              <a:buChar char="•"/>
            </a:pPr>
            <a:r>
              <a:rPr lang="en-CA"/>
              <a:t>Connected Query Quick Start </a:t>
            </a:r>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a:p>
            <a:pPr marL="342900" indent="-342900">
              <a:buFont typeface="Arial" panose="020B0604020202020204" pitchFamily="34" charset="0"/>
              <a:buChar char="•"/>
            </a:pPr>
            <a:endParaRPr lang="en-CA"/>
          </a:p>
          <a:p>
            <a:pPr marL="342900" indent="-342900">
              <a:buFont typeface="Arial" panose="020B0604020202020204" pitchFamily="34" charset="0"/>
              <a:buChar char="•"/>
            </a:pPr>
            <a:endParaRPr lang="en-CA"/>
          </a:p>
          <a:p>
            <a:pPr marL="342900" indent="-342900">
              <a:buFont typeface="Arial" panose="020B0604020202020204" pitchFamily="34" charset="0"/>
              <a:buChar char="•"/>
            </a:pPr>
            <a:endParaRPr lang="en-CA"/>
          </a:p>
          <a:p>
            <a:pPr marL="342900" indent="-342900">
              <a:buFont typeface="Arial" panose="020B0604020202020204" pitchFamily="34" charset="0"/>
              <a:buChar char="•"/>
            </a:pPr>
            <a:endParaRPr lang="en-CA"/>
          </a:p>
          <a:p>
            <a:pPr marL="342900" indent="-342900">
              <a:buFont typeface="Arial" panose="020B0604020202020204" pitchFamily="34" charset="0"/>
              <a:buChar char="•"/>
            </a:pPr>
            <a:endParaRPr lang="en-C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02" y="2741481"/>
            <a:ext cx="3292812" cy="8399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97" y="4576020"/>
            <a:ext cx="3292812" cy="11172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4468" y="2686901"/>
            <a:ext cx="3876732" cy="114744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2575" y="4472962"/>
            <a:ext cx="3876732" cy="1391055"/>
          </a:xfrm>
          <a:prstGeom prst="rect">
            <a:avLst/>
          </a:prstGeom>
        </p:spPr>
      </p:pic>
    </p:spTree>
    <p:extLst>
      <p:ext uri="{BB962C8B-B14F-4D97-AF65-F5344CB8AC3E}">
        <p14:creationId xmlns:p14="http://schemas.microsoft.com/office/powerpoint/2010/main" val="2391145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fontScale="90000"/>
          </a:bodyPr>
          <a:lstStyle/>
          <a:p>
            <a:r>
              <a:rPr lang="en" sz="4000" cap="none"/>
              <a:t>Connected Query vs. Composite Query                </a:t>
            </a:r>
            <a:br>
              <a:rPr lang="en" sz="4000" cap="none"/>
            </a:br>
            <a:r>
              <a:rPr lang="en" sz="4000" cap="none"/>
              <a:t>  -  Features Summary</a:t>
            </a:r>
            <a:br>
              <a:rPr lang="en" sz="4000" cap="none"/>
            </a:br>
            <a:r>
              <a:rPr lang="en" sz="4000" cap="none"/>
              <a:t>  -  Features Summary</a:t>
            </a:r>
            <a:endParaRPr lang="en-US" sz="4000" cap="none"/>
          </a:p>
        </p:txBody>
      </p:sp>
      <p:sp>
        <p:nvSpPr>
          <p:cNvPr id="5" name="Slide Number Placeholder 4"/>
          <p:cNvSpPr>
            <a:spLocks noGrp="1"/>
          </p:cNvSpPr>
          <p:nvPr>
            <p:ph type="sldNum" sz="quarter" idx="12"/>
          </p:nvPr>
        </p:nvSpPr>
        <p:spPr/>
        <p:txBody>
          <a:bodyPr/>
          <a:lstStyle/>
          <a:p>
            <a:fld id="{3A636B23-8F6D-4947-88AC-038BF7B2E127}" type="slidenum">
              <a:rPr lang="en-US" smtClean="0"/>
              <a:t>27</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321" y="2810889"/>
            <a:ext cx="2347913" cy="152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530" y="3044353"/>
            <a:ext cx="19145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5053" y="5052908"/>
            <a:ext cx="3786921" cy="43913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780" y="4917104"/>
            <a:ext cx="3692941" cy="89695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095523743"/>
              </p:ext>
            </p:extLst>
          </p:nvPr>
        </p:nvGraphicFramePr>
        <p:xfrm>
          <a:off x="703861" y="1525978"/>
          <a:ext cx="8205918" cy="4609138"/>
        </p:xfrm>
        <a:graphic>
          <a:graphicData uri="http://schemas.openxmlformats.org/drawingml/2006/table">
            <a:tbl>
              <a:tblPr firstRow="1" bandRow="1">
                <a:tableStyleId>{5C22544A-7EE6-4342-B048-85BDC9FD1C3A}</a:tableStyleId>
              </a:tblPr>
              <a:tblGrid>
                <a:gridCol w="461935">
                  <a:extLst>
                    <a:ext uri="{9D8B030D-6E8A-4147-A177-3AD203B41FA5}">
                      <a16:colId xmlns:a16="http://schemas.microsoft.com/office/drawing/2014/main" val="20000"/>
                    </a:ext>
                  </a:extLst>
                </a:gridCol>
                <a:gridCol w="3756909">
                  <a:extLst>
                    <a:ext uri="{9D8B030D-6E8A-4147-A177-3AD203B41FA5}">
                      <a16:colId xmlns:a16="http://schemas.microsoft.com/office/drawing/2014/main" val="20001"/>
                    </a:ext>
                  </a:extLst>
                </a:gridCol>
                <a:gridCol w="3987074">
                  <a:extLst>
                    <a:ext uri="{9D8B030D-6E8A-4147-A177-3AD203B41FA5}">
                      <a16:colId xmlns:a16="http://schemas.microsoft.com/office/drawing/2014/main" val="20002"/>
                    </a:ext>
                  </a:extLst>
                </a:gridCol>
              </a:tblGrid>
              <a:tr h="646450">
                <a:tc>
                  <a:txBody>
                    <a:bodyPr/>
                    <a:lstStyle/>
                    <a:p>
                      <a:pPr algn="ctr">
                        <a:lnSpc>
                          <a:spcPct val="200000"/>
                        </a:lnSpc>
                      </a:pPr>
                      <a:endParaRPr lang="en-CA"/>
                    </a:p>
                  </a:txBody>
                  <a:tcPr>
                    <a:solidFill>
                      <a:srgbClr val="B40404"/>
                    </a:solidFill>
                  </a:tcPr>
                </a:tc>
                <a:tc>
                  <a:txBody>
                    <a:bodyPr/>
                    <a:lstStyle/>
                    <a:p>
                      <a:pPr algn="ctr">
                        <a:lnSpc>
                          <a:spcPct val="150000"/>
                        </a:lnSpc>
                      </a:pPr>
                      <a:r>
                        <a:rPr lang="en" sz="1800" cap="none"/>
                        <a:t>Connected Query </a:t>
                      </a:r>
                      <a:endParaRPr lang="en-CA"/>
                    </a:p>
                  </a:txBody>
                  <a:tcPr>
                    <a:solidFill>
                      <a:srgbClr val="B40404"/>
                    </a:solidFill>
                  </a:tcPr>
                </a:tc>
                <a:tc>
                  <a:txBody>
                    <a:bodyPr/>
                    <a:lstStyle/>
                    <a:p>
                      <a:pPr algn="ctr">
                        <a:lnSpc>
                          <a:spcPct val="150000"/>
                        </a:lnSpc>
                      </a:pPr>
                      <a:r>
                        <a:rPr lang="en" sz="1800" cap="none"/>
                        <a:t>Composite Query </a:t>
                      </a:r>
                      <a:endParaRPr lang="en-CA"/>
                    </a:p>
                  </a:txBody>
                  <a:tcPr>
                    <a:solidFill>
                      <a:srgbClr val="B40404"/>
                    </a:solidFill>
                  </a:tcPr>
                </a:tc>
                <a:extLst>
                  <a:ext uri="{0D108BD9-81ED-4DB2-BD59-A6C34878D82A}">
                    <a16:rowId xmlns:a16="http://schemas.microsoft.com/office/drawing/2014/main" val="10000"/>
                  </a:ext>
                </a:extLst>
              </a:tr>
              <a:tr h="2048249">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CA" sz="1800" b="1" kern="1200">
                          <a:solidFill>
                            <a:schemeClr val="lt1"/>
                          </a:solidFill>
                          <a:latin typeface="+mn-lt"/>
                          <a:ea typeface="+mn-ea"/>
                          <a:cs typeface="+mn-cs"/>
                        </a:rPr>
                        <a:t>Under Menu</a:t>
                      </a:r>
                      <a:endParaRPr lang="en-CA"/>
                    </a:p>
                  </a:txBody>
                  <a:tcPr vert="vert270" anchor="ctr" anchorCtr="1">
                    <a:solidFill>
                      <a:srgbClr val="B40404"/>
                    </a:solidFill>
                  </a:tcPr>
                </a:tc>
                <a:tc>
                  <a:txBody>
                    <a:bodyPr/>
                    <a:lstStyle/>
                    <a:p>
                      <a:pPr marL="285750" marR="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a:p>
                  </a:txBody>
                  <a:tcPr>
                    <a:solidFill>
                      <a:schemeClr val="bg1">
                        <a:lumMod val="85000"/>
                      </a:schemeClr>
                    </a:solidFill>
                  </a:tcPr>
                </a:tc>
                <a:tc>
                  <a:txBody>
                    <a:bodyPr/>
                    <a:lstStyle/>
                    <a:p>
                      <a:endParaRPr lang="en-CA"/>
                    </a:p>
                  </a:txBody>
                  <a:tcPr>
                    <a:solidFill>
                      <a:schemeClr val="bg1">
                        <a:lumMod val="85000"/>
                      </a:schemeClr>
                    </a:solidFill>
                  </a:tcPr>
                </a:tc>
                <a:extLst>
                  <a:ext uri="{0D108BD9-81ED-4DB2-BD59-A6C34878D82A}">
                    <a16:rowId xmlns:a16="http://schemas.microsoft.com/office/drawing/2014/main" val="10001"/>
                  </a:ext>
                </a:extLst>
              </a:tr>
              <a:tr h="1914439">
                <a:tc>
                  <a:txBody>
                    <a:bodyPr/>
                    <a:lstStyle/>
                    <a:p>
                      <a:pPr marL="0" indent="0" algn="l">
                        <a:buNone/>
                      </a:pPr>
                      <a:r>
                        <a:rPr lang="en-CA" sz="1800" b="1" kern="1200">
                          <a:solidFill>
                            <a:schemeClr val="lt1"/>
                          </a:solidFill>
                          <a:latin typeface="+mn-lt"/>
                          <a:ea typeface="+mn-ea"/>
                          <a:cs typeface="+mn-cs"/>
                        </a:rPr>
                        <a:t>Within</a:t>
                      </a:r>
                      <a:r>
                        <a:rPr lang="en-CA" sz="1800" b="1" kern="1200" baseline="0">
                          <a:solidFill>
                            <a:schemeClr val="lt1"/>
                          </a:solidFill>
                          <a:latin typeface="+mn-lt"/>
                          <a:ea typeface="+mn-ea"/>
                          <a:cs typeface="+mn-cs"/>
                        </a:rPr>
                        <a:t> the Tool</a:t>
                      </a:r>
                      <a:endParaRPr lang="en-CA" sz="1800" b="1" kern="1200">
                        <a:solidFill>
                          <a:schemeClr val="lt1"/>
                        </a:solidFill>
                        <a:latin typeface="+mn-lt"/>
                        <a:ea typeface="+mn-ea"/>
                        <a:cs typeface="+mn-cs"/>
                      </a:endParaRPr>
                    </a:p>
                  </a:txBody>
                  <a:tcPr vert="vert270" anchor="ctr" anchorCtr="1">
                    <a:solidFill>
                      <a:srgbClr val="B40404"/>
                    </a:solidFill>
                  </a:tcPr>
                </a:tc>
                <a:tc>
                  <a:txBody>
                    <a:bodyPr/>
                    <a:lstStyle/>
                    <a:p>
                      <a:pPr marL="0" indent="0">
                        <a:buNone/>
                      </a:pPr>
                      <a:endParaRPr lang="en-CA"/>
                    </a:p>
                  </a:txBody>
                  <a:tcPr>
                    <a:solidFill>
                      <a:schemeClr val="bg1">
                        <a:lumMod val="85000"/>
                      </a:schemeClr>
                    </a:solidFill>
                  </a:tcPr>
                </a:tc>
                <a:tc>
                  <a:txBody>
                    <a:bodyPr/>
                    <a:lstStyle/>
                    <a:p>
                      <a:pPr marL="285750" indent="-285750">
                        <a:lnSpc>
                          <a:spcPct val="150000"/>
                        </a:lnSpc>
                        <a:buFont typeface="Arial" panose="020B0604020202020204" pitchFamily="34" charset="0"/>
                        <a:buChar char="•"/>
                      </a:pPr>
                      <a:endParaRPr lang="en-CA" baseline="0"/>
                    </a:p>
                  </a:txBody>
                  <a:tcP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85" y="2213960"/>
            <a:ext cx="2347913" cy="1978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230" y="2569953"/>
            <a:ext cx="1914525" cy="105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6110" y="4574309"/>
            <a:ext cx="3692941" cy="1057234"/>
          </a:xfrm>
          <a:prstGeom prst="rect">
            <a:avLst/>
          </a:prstGeom>
        </p:spPr>
      </p:pic>
      <p:pic>
        <p:nvPicPr>
          <p:cNvPr id="4" name="Picture 5" descr="A screenshot of a cell phone&#10;&#10;Description generated with very high confidence">
            <a:extLst>
              <a:ext uri="{FF2B5EF4-FFF2-40B4-BE49-F238E27FC236}">
                <a16:creationId xmlns:a16="http://schemas.microsoft.com/office/drawing/2014/main" id="{A8763E3A-C2B2-4C3C-8D58-81E475F264BD}"/>
              </a:ext>
            </a:extLst>
          </p:cNvPr>
          <p:cNvPicPr>
            <a:picLocks noChangeAspect="1"/>
          </p:cNvPicPr>
          <p:nvPr/>
        </p:nvPicPr>
        <p:blipFill>
          <a:blip r:embed="rId7"/>
          <a:stretch>
            <a:fillRect/>
          </a:stretch>
        </p:blipFill>
        <p:spPr>
          <a:xfrm>
            <a:off x="5028432" y="4267871"/>
            <a:ext cx="1400175" cy="1200150"/>
          </a:xfrm>
          <a:prstGeom prst="rect">
            <a:avLst/>
          </a:prstGeom>
        </p:spPr>
      </p:pic>
      <p:pic>
        <p:nvPicPr>
          <p:cNvPr id="15" name="Picture 15">
            <a:extLst>
              <a:ext uri="{FF2B5EF4-FFF2-40B4-BE49-F238E27FC236}">
                <a16:creationId xmlns:a16="http://schemas.microsoft.com/office/drawing/2014/main" id="{7B5FDBE1-E3DD-4B02-B903-662190EFD67E}"/>
              </a:ext>
            </a:extLst>
          </p:cNvPr>
          <p:cNvPicPr>
            <a:picLocks noChangeAspect="1"/>
          </p:cNvPicPr>
          <p:nvPr/>
        </p:nvPicPr>
        <p:blipFill>
          <a:blip r:embed="rId8"/>
          <a:stretch>
            <a:fillRect/>
          </a:stretch>
        </p:blipFill>
        <p:spPr>
          <a:xfrm>
            <a:off x="5020995" y="5708082"/>
            <a:ext cx="718750" cy="294496"/>
          </a:xfrm>
          <a:prstGeom prst="rect">
            <a:avLst/>
          </a:prstGeom>
        </p:spPr>
      </p:pic>
      <p:pic>
        <p:nvPicPr>
          <p:cNvPr id="17" name="Picture 17">
            <a:extLst>
              <a:ext uri="{FF2B5EF4-FFF2-40B4-BE49-F238E27FC236}">
                <a16:creationId xmlns:a16="http://schemas.microsoft.com/office/drawing/2014/main" id="{1AB701CC-5AA3-4514-A347-8857E8BE549E}"/>
              </a:ext>
            </a:extLst>
          </p:cNvPr>
          <p:cNvPicPr>
            <a:picLocks noChangeAspect="1"/>
          </p:cNvPicPr>
          <p:nvPr/>
        </p:nvPicPr>
        <p:blipFill>
          <a:blip r:embed="rId9"/>
          <a:stretch>
            <a:fillRect/>
          </a:stretch>
        </p:blipFill>
        <p:spPr>
          <a:xfrm>
            <a:off x="5755966" y="5714449"/>
            <a:ext cx="775118" cy="294181"/>
          </a:xfrm>
          <a:prstGeom prst="rect">
            <a:avLst/>
          </a:prstGeom>
        </p:spPr>
      </p:pic>
      <p:pic>
        <p:nvPicPr>
          <p:cNvPr id="19" name="Picture 19">
            <a:extLst>
              <a:ext uri="{FF2B5EF4-FFF2-40B4-BE49-F238E27FC236}">
                <a16:creationId xmlns:a16="http://schemas.microsoft.com/office/drawing/2014/main" id="{22269619-A795-4DC7-9E1C-CFCBF280D76D}"/>
              </a:ext>
            </a:extLst>
          </p:cNvPr>
          <p:cNvPicPr>
            <a:picLocks noChangeAspect="1"/>
          </p:cNvPicPr>
          <p:nvPr/>
        </p:nvPicPr>
        <p:blipFill>
          <a:blip r:embed="rId10"/>
          <a:stretch>
            <a:fillRect/>
          </a:stretch>
        </p:blipFill>
        <p:spPr>
          <a:xfrm>
            <a:off x="6533582" y="5709112"/>
            <a:ext cx="775117" cy="322601"/>
          </a:xfrm>
          <a:prstGeom prst="rect">
            <a:avLst/>
          </a:prstGeom>
        </p:spPr>
      </p:pic>
      <p:pic>
        <p:nvPicPr>
          <p:cNvPr id="21" name="Picture 21">
            <a:extLst>
              <a:ext uri="{FF2B5EF4-FFF2-40B4-BE49-F238E27FC236}">
                <a16:creationId xmlns:a16="http://schemas.microsoft.com/office/drawing/2014/main" id="{CC753D8E-8FE9-404F-97D0-E98E23BD5178}"/>
              </a:ext>
            </a:extLst>
          </p:cNvPr>
          <p:cNvPicPr>
            <a:picLocks noChangeAspect="1"/>
          </p:cNvPicPr>
          <p:nvPr/>
        </p:nvPicPr>
        <p:blipFill>
          <a:blip r:embed="rId11"/>
          <a:stretch>
            <a:fillRect/>
          </a:stretch>
        </p:blipFill>
        <p:spPr>
          <a:xfrm>
            <a:off x="7325482" y="5714265"/>
            <a:ext cx="709066" cy="312919"/>
          </a:xfrm>
          <a:prstGeom prst="rect">
            <a:avLst/>
          </a:prstGeom>
        </p:spPr>
      </p:pic>
      <p:pic>
        <p:nvPicPr>
          <p:cNvPr id="23" name="Picture 23">
            <a:extLst>
              <a:ext uri="{FF2B5EF4-FFF2-40B4-BE49-F238E27FC236}">
                <a16:creationId xmlns:a16="http://schemas.microsoft.com/office/drawing/2014/main" id="{EA44B67A-ACA5-419B-9284-971413DF5624}"/>
              </a:ext>
            </a:extLst>
          </p:cNvPr>
          <p:cNvPicPr>
            <a:picLocks noChangeAspect="1"/>
          </p:cNvPicPr>
          <p:nvPr/>
        </p:nvPicPr>
        <p:blipFill>
          <a:blip r:embed="rId12"/>
          <a:stretch>
            <a:fillRect/>
          </a:stretch>
        </p:blipFill>
        <p:spPr>
          <a:xfrm>
            <a:off x="8047133" y="5727014"/>
            <a:ext cx="671904" cy="275443"/>
          </a:xfrm>
          <a:prstGeom prst="rect">
            <a:avLst/>
          </a:prstGeom>
        </p:spPr>
      </p:pic>
      <p:pic>
        <p:nvPicPr>
          <p:cNvPr id="8" name="Picture 13" descr="A screenshot of a social media post&#10;&#10;Description generated with very high confidence">
            <a:extLst>
              <a:ext uri="{FF2B5EF4-FFF2-40B4-BE49-F238E27FC236}">
                <a16:creationId xmlns:a16="http://schemas.microsoft.com/office/drawing/2014/main" id="{29B2B628-BAD4-4E58-B82A-D03DE59A43D6}"/>
              </a:ext>
            </a:extLst>
          </p:cNvPr>
          <p:cNvPicPr>
            <a:picLocks noChangeAspect="1"/>
          </p:cNvPicPr>
          <p:nvPr/>
        </p:nvPicPr>
        <p:blipFill>
          <a:blip r:embed="rId13"/>
          <a:stretch>
            <a:fillRect/>
          </a:stretch>
        </p:blipFill>
        <p:spPr>
          <a:xfrm>
            <a:off x="6577560" y="4269152"/>
            <a:ext cx="1066800" cy="942975"/>
          </a:xfrm>
          <a:prstGeom prst="rect">
            <a:avLst/>
          </a:prstGeom>
        </p:spPr>
      </p:pic>
      <p:pic>
        <p:nvPicPr>
          <p:cNvPr id="25" name="Picture 25">
            <a:extLst>
              <a:ext uri="{FF2B5EF4-FFF2-40B4-BE49-F238E27FC236}">
                <a16:creationId xmlns:a16="http://schemas.microsoft.com/office/drawing/2014/main" id="{DE43BB23-3844-4BC8-A1D1-3C6985BDA8F5}"/>
              </a:ext>
            </a:extLst>
          </p:cNvPr>
          <p:cNvPicPr>
            <a:picLocks noChangeAspect="1"/>
          </p:cNvPicPr>
          <p:nvPr/>
        </p:nvPicPr>
        <p:blipFill>
          <a:blip r:embed="rId14"/>
          <a:stretch>
            <a:fillRect/>
          </a:stretch>
        </p:blipFill>
        <p:spPr>
          <a:xfrm>
            <a:off x="6471316" y="4970685"/>
            <a:ext cx="285750" cy="238125"/>
          </a:xfrm>
          <a:prstGeom prst="rect">
            <a:avLst/>
          </a:prstGeom>
        </p:spPr>
      </p:pic>
      <p:pic>
        <p:nvPicPr>
          <p:cNvPr id="16" name="Picture 17">
            <a:extLst>
              <a:ext uri="{FF2B5EF4-FFF2-40B4-BE49-F238E27FC236}">
                <a16:creationId xmlns:a16="http://schemas.microsoft.com/office/drawing/2014/main" id="{6E45D798-F3A0-40CE-B0F6-A997D06794DD}"/>
              </a:ext>
            </a:extLst>
          </p:cNvPr>
          <p:cNvPicPr>
            <a:picLocks noChangeAspect="1"/>
          </p:cNvPicPr>
          <p:nvPr/>
        </p:nvPicPr>
        <p:blipFill>
          <a:blip r:embed="rId15"/>
          <a:stretch>
            <a:fillRect/>
          </a:stretch>
        </p:blipFill>
        <p:spPr>
          <a:xfrm>
            <a:off x="7706585" y="5167859"/>
            <a:ext cx="1057275" cy="457200"/>
          </a:xfrm>
          <a:prstGeom prst="rect">
            <a:avLst/>
          </a:prstGeom>
        </p:spPr>
      </p:pic>
      <p:sp>
        <p:nvSpPr>
          <p:cNvPr id="20" name="Bent Arrow 8">
            <a:extLst>
              <a:ext uri="{FF2B5EF4-FFF2-40B4-BE49-F238E27FC236}">
                <a16:creationId xmlns:a16="http://schemas.microsoft.com/office/drawing/2014/main" id="{88A6020A-B39A-4563-B815-B1489B55B6B3}"/>
              </a:ext>
            </a:extLst>
          </p:cNvPr>
          <p:cNvSpPr/>
          <p:nvPr/>
        </p:nvSpPr>
        <p:spPr>
          <a:xfrm rot="10800000" flipH="1">
            <a:off x="7140462" y="5162559"/>
            <a:ext cx="498857" cy="353771"/>
          </a:xfrm>
          <a:prstGeom prst="bentArrow">
            <a:avLst>
              <a:gd name="adj1" fmla="val 12952"/>
              <a:gd name="adj2" fmla="val 25000"/>
              <a:gd name="adj3" fmla="val 25000"/>
              <a:gd name="adj4" fmla="val 4375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768532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4000" cap="none"/>
              <a:t>Connected Query vs. Composite Query                </a:t>
            </a:r>
            <a:br>
              <a:rPr lang="en" sz="4000" cap="none"/>
            </a:br>
            <a:r>
              <a:rPr lang="en" sz="4000" cap="none"/>
              <a:t>  -  Data Source</a:t>
            </a:r>
            <a:endParaRPr lang="en-US" sz="4000" cap="none">
              <a:solidFill>
                <a:srgbClr val="FFC000"/>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t>28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51113774"/>
              </p:ext>
            </p:extLst>
          </p:nvPr>
        </p:nvGraphicFramePr>
        <p:xfrm>
          <a:off x="729575" y="2081719"/>
          <a:ext cx="7986406" cy="3879596"/>
        </p:xfrm>
        <a:graphic>
          <a:graphicData uri="http://schemas.openxmlformats.org/drawingml/2006/table">
            <a:tbl>
              <a:tblPr firstRow="1" bandRow="1">
                <a:tableStyleId>{5C22544A-7EE6-4342-B048-85BDC9FD1C3A}</a:tableStyleId>
              </a:tblPr>
              <a:tblGrid>
                <a:gridCol w="3895724">
                  <a:extLst>
                    <a:ext uri="{9D8B030D-6E8A-4147-A177-3AD203B41FA5}">
                      <a16:colId xmlns:a16="http://schemas.microsoft.com/office/drawing/2014/main" val="20000"/>
                    </a:ext>
                  </a:extLst>
                </a:gridCol>
                <a:gridCol w="4090682">
                  <a:extLst>
                    <a:ext uri="{9D8B030D-6E8A-4147-A177-3AD203B41FA5}">
                      <a16:colId xmlns:a16="http://schemas.microsoft.com/office/drawing/2014/main" val="20001"/>
                    </a:ext>
                  </a:extLst>
                </a:gridCol>
              </a:tblGrid>
              <a:tr h="562131">
                <a:tc>
                  <a:txBody>
                    <a:bodyPr/>
                    <a:lstStyle/>
                    <a:p>
                      <a:pPr algn="ctr">
                        <a:lnSpc>
                          <a:spcPct val="150000"/>
                        </a:lnSpc>
                      </a:pPr>
                      <a:r>
                        <a:rPr lang="en" sz="1800" cap="none"/>
                        <a:t>Connected Query </a:t>
                      </a:r>
                      <a:endParaRPr lang="en-CA"/>
                    </a:p>
                  </a:txBody>
                  <a:tcPr>
                    <a:solidFill>
                      <a:srgbClr val="B40404"/>
                    </a:solidFill>
                  </a:tcPr>
                </a:tc>
                <a:tc>
                  <a:txBody>
                    <a:bodyPr/>
                    <a:lstStyle/>
                    <a:p>
                      <a:pPr algn="ctr">
                        <a:lnSpc>
                          <a:spcPct val="150000"/>
                        </a:lnSpc>
                      </a:pPr>
                      <a:r>
                        <a:rPr lang="en" sz="1800" cap="none"/>
                        <a:t>Composite Query </a:t>
                      </a:r>
                      <a:endParaRPr lang="en-CA"/>
                    </a:p>
                  </a:txBody>
                  <a:tcPr>
                    <a:solidFill>
                      <a:srgbClr val="B40404"/>
                    </a:solidFill>
                  </a:tcPr>
                </a:tc>
                <a:extLst>
                  <a:ext uri="{0D108BD9-81ED-4DB2-BD59-A6C34878D82A}">
                    <a16:rowId xmlns:a16="http://schemas.microsoft.com/office/drawing/2014/main" val="10000"/>
                  </a:ext>
                </a:extLst>
              </a:tr>
              <a:tr h="3317465">
                <a:tc>
                  <a:txBody>
                    <a:bodyPr/>
                    <a:lstStyle/>
                    <a:p>
                      <a:endParaRPr lang="en-CA"/>
                    </a:p>
                  </a:txBody>
                  <a:tcPr>
                    <a:solidFill>
                      <a:schemeClr val="bg1">
                        <a:lumMod val="85000"/>
                      </a:schemeClr>
                    </a:solidFill>
                  </a:tcPr>
                </a:tc>
                <a:tc>
                  <a:txBody>
                    <a:bodyPr/>
                    <a:lstStyle/>
                    <a:p>
                      <a:endParaRPr lang="en-CA"/>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51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814" y="2875186"/>
            <a:ext cx="17907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211" y="2910161"/>
            <a:ext cx="16002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A screenshot of a cell phone&#10;&#10;Description generated with very high confidence">
            <a:extLst>
              <a:ext uri="{FF2B5EF4-FFF2-40B4-BE49-F238E27FC236}">
                <a16:creationId xmlns:a16="http://schemas.microsoft.com/office/drawing/2014/main" id="{47374DCE-85D3-4976-94E9-6018428547ED}"/>
              </a:ext>
            </a:extLst>
          </p:cNvPr>
          <p:cNvPicPr>
            <a:picLocks noChangeAspect="1"/>
          </p:cNvPicPr>
          <p:nvPr/>
        </p:nvPicPr>
        <p:blipFill>
          <a:blip r:embed="rId5"/>
          <a:stretch>
            <a:fillRect/>
          </a:stretch>
        </p:blipFill>
        <p:spPr>
          <a:xfrm>
            <a:off x="923925" y="3492191"/>
            <a:ext cx="3448050" cy="2331067"/>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7CDD2D3D-201C-4BA4-B73B-24CF0A00988E}"/>
              </a:ext>
            </a:extLst>
          </p:cNvPr>
          <p:cNvPicPr>
            <a:picLocks noChangeAspect="1"/>
          </p:cNvPicPr>
          <p:nvPr/>
        </p:nvPicPr>
        <p:blipFill>
          <a:blip r:embed="rId6"/>
          <a:stretch>
            <a:fillRect/>
          </a:stretch>
        </p:blipFill>
        <p:spPr>
          <a:xfrm>
            <a:off x="4792168" y="3535636"/>
            <a:ext cx="3648075" cy="2318816"/>
          </a:xfrm>
          <a:prstGeom prst="rect">
            <a:avLst/>
          </a:prstGeom>
        </p:spPr>
      </p:pic>
    </p:spTree>
    <p:extLst>
      <p:ext uri="{BB962C8B-B14F-4D97-AF65-F5344CB8AC3E}">
        <p14:creationId xmlns:p14="http://schemas.microsoft.com/office/powerpoint/2010/main" val="442589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35314"/>
            <a:ext cx="7290054" cy="1370044"/>
          </a:xfrm>
        </p:spPr>
        <p:txBody>
          <a:bodyPr>
            <a:normAutofit/>
          </a:bodyPr>
          <a:lstStyle/>
          <a:p>
            <a:r>
              <a:rPr lang="en" sz="4000" cap="none"/>
              <a:t>Connected Query vs. Composite Query                </a:t>
            </a:r>
            <a:br>
              <a:rPr lang="en" sz="4000" cap="none"/>
            </a:br>
            <a:r>
              <a:rPr lang="en" sz="4000" cap="none"/>
              <a:t>  -  Final output</a:t>
            </a:r>
            <a:endParaRPr lang="en-US" sz="4000" cap="none"/>
          </a:p>
        </p:txBody>
      </p:sp>
      <p:sp>
        <p:nvSpPr>
          <p:cNvPr id="4" name="Slide Number Placeholder 3"/>
          <p:cNvSpPr>
            <a:spLocks noGrp="1"/>
          </p:cNvSpPr>
          <p:nvPr>
            <p:ph type="sldNum" sz="quarter" idx="12"/>
          </p:nvPr>
        </p:nvSpPr>
        <p:spPr/>
        <p:txBody>
          <a:bodyPr/>
          <a:lstStyle/>
          <a:p>
            <a:fld id="{3A636B23-8F6D-4947-88AC-038BF7B2E127}" type="slidenum">
              <a:rPr lang="en-US" smtClean="0"/>
              <a:t>29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56929694"/>
              </p:ext>
            </p:extLst>
          </p:nvPr>
        </p:nvGraphicFramePr>
        <p:xfrm>
          <a:off x="691714" y="1925042"/>
          <a:ext cx="7986408" cy="3879596"/>
        </p:xfrm>
        <a:graphic>
          <a:graphicData uri="http://schemas.openxmlformats.org/drawingml/2006/table">
            <a:tbl>
              <a:tblPr firstRow="1" bandRow="1">
                <a:tableStyleId>{5C22544A-7EE6-4342-B048-85BDC9FD1C3A}</a:tableStyleId>
              </a:tblPr>
              <a:tblGrid>
                <a:gridCol w="3424136">
                  <a:extLst>
                    <a:ext uri="{9D8B030D-6E8A-4147-A177-3AD203B41FA5}">
                      <a16:colId xmlns:a16="http://schemas.microsoft.com/office/drawing/2014/main" val="20000"/>
                    </a:ext>
                  </a:extLst>
                </a:gridCol>
                <a:gridCol w="4562272">
                  <a:extLst>
                    <a:ext uri="{9D8B030D-6E8A-4147-A177-3AD203B41FA5}">
                      <a16:colId xmlns:a16="http://schemas.microsoft.com/office/drawing/2014/main" val="20001"/>
                    </a:ext>
                  </a:extLst>
                </a:gridCol>
              </a:tblGrid>
              <a:tr h="562131">
                <a:tc>
                  <a:txBody>
                    <a:bodyPr/>
                    <a:lstStyle/>
                    <a:p>
                      <a:pPr algn="ctr">
                        <a:lnSpc>
                          <a:spcPct val="150000"/>
                        </a:lnSpc>
                      </a:pPr>
                      <a:r>
                        <a:rPr lang="en" sz="1800" cap="none"/>
                        <a:t>Connected Query </a:t>
                      </a:r>
                      <a:endParaRPr lang="en-CA"/>
                    </a:p>
                  </a:txBody>
                  <a:tcPr>
                    <a:solidFill>
                      <a:srgbClr val="B40404"/>
                    </a:solidFill>
                  </a:tcPr>
                </a:tc>
                <a:tc>
                  <a:txBody>
                    <a:bodyPr/>
                    <a:lstStyle/>
                    <a:p>
                      <a:pPr algn="ctr">
                        <a:lnSpc>
                          <a:spcPct val="150000"/>
                        </a:lnSpc>
                      </a:pPr>
                      <a:r>
                        <a:rPr lang="en" sz="1800" cap="none"/>
                        <a:t>Composite Query </a:t>
                      </a:r>
                      <a:endParaRPr lang="en-CA"/>
                    </a:p>
                  </a:txBody>
                  <a:tcPr>
                    <a:solidFill>
                      <a:srgbClr val="B40404"/>
                    </a:solidFill>
                  </a:tcPr>
                </a:tc>
                <a:extLst>
                  <a:ext uri="{0D108BD9-81ED-4DB2-BD59-A6C34878D82A}">
                    <a16:rowId xmlns:a16="http://schemas.microsoft.com/office/drawing/2014/main" val="10000"/>
                  </a:ext>
                </a:extLst>
              </a:tr>
              <a:tr h="3317465">
                <a:tc>
                  <a:txBody>
                    <a:bodyPr/>
                    <a:lstStyle/>
                    <a:p>
                      <a:endParaRPr lang="en-CA"/>
                    </a:p>
                  </a:txBody>
                  <a:tcPr>
                    <a:solidFill>
                      <a:schemeClr val="bg1">
                        <a:lumMod val="85000"/>
                      </a:schemeClr>
                    </a:solidFill>
                  </a:tcPr>
                </a:tc>
                <a:tc>
                  <a:txBody>
                    <a:bodyPr/>
                    <a:lstStyle/>
                    <a:p>
                      <a:endParaRPr lang="en-CA"/>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3" name="Picture 4" descr="A screenshot of a social media post&#10;&#10;Description generated with very high confidence">
            <a:extLst>
              <a:ext uri="{FF2B5EF4-FFF2-40B4-BE49-F238E27FC236}">
                <a16:creationId xmlns:a16="http://schemas.microsoft.com/office/drawing/2014/main" id="{CBB477EC-F9C5-42D9-9A22-D0C68DDDB417}"/>
              </a:ext>
            </a:extLst>
          </p:cNvPr>
          <p:cNvPicPr>
            <a:picLocks noChangeAspect="1"/>
          </p:cNvPicPr>
          <p:nvPr/>
        </p:nvPicPr>
        <p:blipFill>
          <a:blip r:embed="rId3"/>
          <a:stretch>
            <a:fillRect/>
          </a:stretch>
        </p:blipFill>
        <p:spPr>
          <a:xfrm>
            <a:off x="772412" y="2555656"/>
            <a:ext cx="2743200" cy="3393743"/>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515EA1DB-BECE-489D-B5E3-2C21059B9AF7}"/>
              </a:ext>
            </a:extLst>
          </p:cNvPr>
          <p:cNvPicPr>
            <a:picLocks noChangeAspect="1"/>
          </p:cNvPicPr>
          <p:nvPr/>
        </p:nvPicPr>
        <p:blipFill>
          <a:blip r:embed="rId4"/>
          <a:stretch>
            <a:fillRect/>
          </a:stretch>
        </p:blipFill>
        <p:spPr>
          <a:xfrm>
            <a:off x="1167184" y="3372681"/>
            <a:ext cx="2808781" cy="1573654"/>
          </a:xfrm>
          <a:prstGeom prst="rect">
            <a:avLst/>
          </a:prstGeom>
        </p:spPr>
      </p:pic>
      <p:pic>
        <p:nvPicPr>
          <p:cNvPr id="6" name="Picture 6" descr="A picture containing screenshot, map&#10;&#10;Description generated with very high confidence">
            <a:extLst>
              <a:ext uri="{FF2B5EF4-FFF2-40B4-BE49-F238E27FC236}">
                <a16:creationId xmlns:a16="http://schemas.microsoft.com/office/drawing/2014/main" id="{AB95C51C-046D-45E6-AA6F-C4F65184B082}"/>
              </a:ext>
            </a:extLst>
          </p:cNvPr>
          <p:cNvPicPr>
            <a:picLocks noChangeAspect="1"/>
          </p:cNvPicPr>
          <p:nvPr/>
        </p:nvPicPr>
        <p:blipFill>
          <a:blip r:embed="rId5"/>
          <a:stretch>
            <a:fillRect/>
          </a:stretch>
        </p:blipFill>
        <p:spPr>
          <a:xfrm>
            <a:off x="4192402" y="2554661"/>
            <a:ext cx="2390775" cy="1228725"/>
          </a:xfrm>
          <a:prstGeom prst="rect">
            <a:avLst/>
          </a:prstGeom>
        </p:spPr>
      </p:pic>
      <p:pic>
        <p:nvPicPr>
          <p:cNvPr id="11" name="Picture 11" descr="A screenshot of a social media post&#10;&#10;Description generated with very high confidence">
            <a:extLst>
              <a:ext uri="{FF2B5EF4-FFF2-40B4-BE49-F238E27FC236}">
                <a16:creationId xmlns:a16="http://schemas.microsoft.com/office/drawing/2014/main" id="{6EC00584-B0CA-4D99-B594-41C8C0BBE2CB}"/>
              </a:ext>
            </a:extLst>
          </p:cNvPr>
          <p:cNvPicPr>
            <a:picLocks noChangeAspect="1"/>
          </p:cNvPicPr>
          <p:nvPr/>
        </p:nvPicPr>
        <p:blipFill>
          <a:blip r:embed="rId6"/>
          <a:stretch>
            <a:fillRect/>
          </a:stretch>
        </p:blipFill>
        <p:spPr>
          <a:xfrm>
            <a:off x="4194922" y="3820085"/>
            <a:ext cx="2152650" cy="1943100"/>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8F978849-ABA2-4C7A-87DC-C4C828CB5F30}"/>
              </a:ext>
            </a:extLst>
          </p:cNvPr>
          <p:cNvPicPr>
            <a:picLocks noChangeAspect="1"/>
          </p:cNvPicPr>
          <p:nvPr/>
        </p:nvPicPr>
        <p:blipFill>
          <a:blip r:embed="rId7"/>
          <a:stretch>
            <a:fillRect/>
          </a:stretch>
        </p:blipFill>
        <p:spPr>
          <a:xfrm>
            <a:off x="5661943" y="3316024"/>
            <a:ext cx="2939936" cy="2267726"/>
          </a:xfrm>
          <a:prstGeom prst="rect">
            <a:avLst/>
          </a:prstGeom>
        </p:spPr>
      </p:pic>
    </p:spTree>
    <p:extLst>
      <p:ext uri="{BB962C8B-B14F-4D97-AF65-F5344CB8AC3E}">
        <p14:creationId xmlns:p14="http://schemas.microsoft.com/office/powerpoint/2010/main" val="151936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19" y="5047989"/>
            <a:ext cx="450937" cy="1152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Placeholder 13"/>
          <p:cNvPicPr>
            <a:picLocks noGrp="1" noChangeAspect="1"/>
          </p:cNvPicPr>
          <p:nvPr>
            <p:ph type="pic" idx="1"/>
          </p:nvPr>
        </p:nvPicPr>
        <p:blipFill>
          <a:blip r:embed="rId3">
            <a:extLst>
              <a:ext uri="{28A0092B-C50C-407E-A947-70E740481C1C}">
                <a14:useLocalDpi xmlns:a14="http://schemas.microsoft.com/office/drawing/2010/main" val="0"/>
              </a:ext>
            </a:extLst>
          </a:blip>
          <a:srcRect t="5514" b="5514"/>
          <a:stretch>
            <a:fillRect/>
          </a:stretch>
        </p:blipFill>
        <p:spPr>
          <a:xfrm>
            <a:off x="0" y="0"/>
            <a:ext cx="9124636" cy="4511401"/>
          </a:xfrm>
        </p:spPr>
      </p:pic>
      <p:sp>
        <p:nvSpPr>
          <p:cNvPr id="9" name="Text Placeholder 3"/>
          <p:cNvSpPr>
            <a:spLocks noGrp="1"/>
          </p:cNvSpPr>
          <p:nvPr>
            <p:ph type="body" sz="half" idx="2"/>
          </p:nvPr>
        </p:nvSpPr>
        <p:spPr>
          <a:xfrm>
            <a:off x="4215008" y="4592290"/>
            <a:ext cx="4521896" cy="1888427"/>
          </a:xfrm>
        </p:spPr>
        <p:txBody>
          <a:bodyPr>
            <a:noAutofit/>
          </a:bodyPr>
          <a:lstStyle/>
          <a:p>
            <a:pPr marL="285750" indent="-285750">
              <a:lnSpc>
                <a:spcPct val="150000"/>
              </a:lnSpc>
              <a:spcAft>
                <a:spcPts val="600"/>
              </a:spcAft>
              <a:buFont typeface="Arial" panose="020B0604020202020204" pitchFamily="34" charset="0"/>
              <a:buChar char="•"/>
            </a:pPr>
            <a:r>
              <a:rPr lang="en-US" sz="1500"/>
              <a:t>Over 30,000 students from 113 countries </a:t>
            </a:r>
            <a:endParaRPr lang="en-US"/>
          </a:p>
          <a:p>
            <a:pPr marL="285750" indent="-285750">
              <a:spcAft>
                <a:spcPts val="600"/>
              </a:spcAft>
              <a:buFont typeface="Arial" panose="020B0604020202020204" pitchFamily="34" charset="0"/>
              <a:buChar char="•"/>
            </a:pPr>
            <a:r>
              <a:rPr lang="en-US" sz="1500"/>
              <a:t>Close to1,000 faculty members from 55 countries, and over 4,600 full-time employees</a:t>
            </a:r>
          </a:p>
          <a:p>
            <a:pPr marL="285750" indent="-285750">
              <a:lnSpc>
                <a:spcPct val="150000"/>
              </a:lnSpc>
              <a:buFont typeface="Arial" panose="020B0604020202020204" pitchFamily="34" charset="0"/>
              <a:buChar char="•"/>
            </a:pPr>
            <a:r>
              <a:rPr lang="en-US" sz="1500"/>
              <a:t>One of Canada’s Best Diversity Employers for 2019</a:t>
            </a:r>
            <a:endParaRPr lang="en-CA" sz="1500"/>
          </a:p>
        </p:txBody>
      </p:sp>
      <p:sp>
        <p:nvSpPr>
          <p:cNvPr id="6" name="Footer Placeholder 2">
            <a:extLst>
              <a:ext uri="{FF2B5EF4-FFF2-40B4-BE49-F238E27FC236}">
                <a16:creationId xmlns:a16="http://schemas.microsoft.com/office/drawing/2014/main" id="{CA7ECCF4-C992-4CA5-91C3-5760B94E9754}"/>
              </a:ext>
            </a:extLst>
          </p:cNvPr>
          <p:cNvSpPr>
            <a:spLocks noGrp="1"/>
          </p:cNvSpPr>
          <p:nvPr>
            <p:ph type="ftr" sz="quarter" idx="11"/>
          </p:nvPr>
        </p:nvSpPr>
        <p:spPr>
          <a:xfrm>
            <a:off x="3641566" y="6478917"/>
            <a:ext cx="4426094" cy="274320"/>
          </a:xfrm>
        </p:spPr>
        <p:txBody>
          <a:bodyPr/>
          <a:lstStyle/>
          <a:p>
            <a:r>
              <a:rPr lang="en-US"/>
              <a:t>Canada Alliance   4 - 6 November1 2019   </a:t>
            </a:r>
          </a:p>
        </p:txBody>
      </p:sp>
      <p:sp>
        <p:nvSpPr>
          <p:cNvPr id="3" name="Slide Number Placeholder 2"/>
          <p:cNvSpPr>
            <a:spLocks noGrp="1"/>
          </p:cNvSpPr>
          <p:nvPr>
            <p:ph type="sldNum" sz="quarter" idx="12"/>
          </p:nvPr>
        </p:nvSpPr>
        <p:spPr/>
        <p:txBody>
          <a:bodyPr/>
          <a:lstStyle/>
          <a:p>
            <a:fld id="{3A636B23-8F6D-4947-88AC-038BF7B2E127}" type="slidenum">
              <a:rPr lang="en-US" smtClean="0"/>
              <a:t>3</a:t>
            </a:fld>
            <a:endParaRPr lang="en-US"/>
          </a:p>
        </p:txBody>
      </p:sp>
      <p:cxnSp>
        <p:nvCxnSpPr>
          <p:cNvPr id="7" name="Straight Connector 6"/>
          <p:cNvCxnSpPr/>
          <p:nvPr/>
        </p:nvCxnSpPr>
        <p:spPr>
          <a:xfrm>
            <a:off x="4083485" y="5016674"/>
            <a:ext cx="0" cy="103966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334" y="4898099"/>
            <a:ext cx="2670709" cy="1481918"/>
          </a:xfrm>
          <a:prstGeom prst="rect">
            <a:avLst/>
          </a:prstGeom>
        </p:spPr>
      </p:pic>
    </p:spTree>
    <p:extLst>
      <p:ext uri="{BB962C8B-B14F-4D97-AF65-F5344CB8AC3E}">
        <p14:creationId xmlns:p14="http://schemas.microsoft.com/office/powerpoint/2010/main" val="287812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10" y="367502"/>
            <a:ext cx="7290054" cy="1370044"/>
          </a:xfrm>
        </p:spPr>
        <p:txBody>
          <a:bodyPr>
            <a:normAutofit/>
          </a:bodyPr>
          <a:lstStyle/>
          <a:p>
            <a:r>
              <a:rPr lang="en" sz="4000" cap="none"/>
              <a:t>Connected Query vs. Composite Query                </a:t>
            </a:r>
            <a:br>
              <a:rPr lang="en" sz="4000" cap="none"/>
            </a:br>
            <a:r>
              <a:rPr lang="en" sz="4000" cap="none"/>
              <a:t>  -  Limitations</a:t>
            </a:r>
            <a:endParaRPr lang="en-US" sz="4000" cap="none"/>
          </a:p>
        </p:txBody>
      </p:sp>
      <p:sp>
        <p:nvSpPr>
          <p:cNvPr id="4" name="Slide Number Placeholder 3"/>
          <p:cNvSpPr>
            <a:spLocks noGrp="1"/>
          </p:cNvSpPr>
          <p:nvPr>
            <p:ph type="sldNum" sz="quarter" idx="12"/>
          </p:nvPr>
        </p:nvSpPr>
        <p:spPr/>
        <p:txBody>
          <a:bodyPr/>
          <a:lstStyle/>
          <a:p>
            <a:fld id="{3A636B23-8F6D-4947-88AC-038BF7B2E127}" type="slidenum">
              <a:rPr lang="en-US" smtClean="0"/>
              <a:t>30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17303453"/>
              </p:ext>
            </p:extLst>
          </p:nvPr>
        </p:nvGraphicFramePr>
        <p:xfrm>
          <a:off x="725713" y="1785258"/>
          <a:ext cx="7957025" cy="4130962"/>
        </p:xfrm>
        <a:graphic>
          <a:graphicData uri="http://schemas.openxmlformats.org/drawingml/2006/table">
            <a:tbl>
              <a:tblPr firstRow="1" bandRow="1">
                <a:tableStyleId>{5C22544A-7EE6-4342-B048-85BDC9FD1C3A}</a:tableStyleId>
              </a:tblPr>
              <a:tblGrid>
                <a:gridCol w="537030">
                  <a:extLst>
                    <a:ext uri="{9D8B030D-6E8A-4147-A177-3AD203B41FA5}">
                      <a16:colId xmlns:a16="http://schemas.microsoft.com/office/drawing/2014/main" val="20000"/>
                    </a:ext>
                  </a:extLst>
                </a:gridCol>
                <a:gridCol w="3468914">
                  <a:extLst>
                    <a:ext uri="{9D8B030D-6E8A-4147-A177-3AD203B41FA5}">
                      <a16:colId xmlns:a16="http://schemas.microsoft.com/office/drawing/2014/main" val="20001"/>
                    </a:ext>
                  </a:extLst>
                </a:gridCol>
                <a:gridCol w="3951081">
                  <a:extLst>
                    <a:ext uri="{9D8B030D-6E8A-4147-A177-3AD203B41FA5}">
                      <a16:colId xmlns:a16="http://schemas.microsoft.com/office/drawing/2014/main" val="20002"/>
                    </a:ext>
                  </a:extLst>
                </a:gridCol>
              </a:tblGrid>
              <a:tr h="604923">
                <a:tc>
                  <a:txBody>
                    <a:bodyPr/>
                    <a:lstStyle/>
                    <a:p>
                      <a:pPr algn="ctr">
                        <a:lnSpc>
                          <a:spcPct val="200000"/>
                        </a:lnSpc>
                      </a:pPr>
                      <a:endParaRPr lang="en-CA"/>
                    </a:p>
                  </a:txBody>
                  <a:tcPr>
                    <a:solidFill>
                      <a:srgbClr val="B40404"/>
                    </a:solidFill>
                  </a:tcPr>
                </a:tc>
                <a:tc>
                  <a:txBody>
                    <a:bodyPr/>
                    <a:lstStyle/>
                    <a:p>
                      <a:pPr algn="ctr">
                        <a:lnSpc>
                          <a:spcPct val="150000"/>
                        </a:lnSpc>
                      </a:pPr>
                      <a:r>
                        <a:rPr lang="en" sz="1800" cap="none"/>
                        <a:t>Connected Query </a:t>
                      </a:r>
                      <a:endParaRPr lang="en-CA"/>
                    </a:p>
                  </a:txBody>
                  <a:tcPr>
                    <a:solidFill>
                      <a:srgbClr val="B40404"/>
                    </a:solidFill>
                  </a:tcPr>
                </a:tc>
                <a:tc>
                  <a:txBody>
                    <a:bodyPr/>
                    <a:lstStyle/>
                    <a:p>
                      <a:pPr algn="ctr">
                        <a:lnSpc>
                          <a:spcPct val="150000"/>
                        </a:lnSpc>
                      </a:pPr>
                      <a:r>
                        <a:rPr lang="en" sz="1800" cap="none"/>
                        <a:t>Composite Query </a:t>
                      </a:r>
                      <a:endParaRPr lang="en-CA"/>
                    </a:p>
                  </a:txBody>
                  <a:tcPr>
                    <a:solidFill>
                      <a:srgbClr val="B40404"/>
                    </a:solidFill>
                  </a:tcPr>
                </a:tc>
                <a:extLst>
                  <a:ext uri="{0D108BD9-81ED-4DB2-BD59-A6C34878D82A}">
                    <a16:rowId xmlns:a16="http://schemas.microsoft.com/office/drawing/2014/main" val="10000"/>
                  </a:ext>
                </a:extLst>
              </a:tr>
              <a:tr h="1244914">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CA" sz="1800" b="1" kern="1200">
                          <a:solidFill>
                            <a:schemeClr val="lt1"/>
                          </a:solidFill>
                          <a:latin typeface="+mn-lt"/>
                          <a:ea typeface="+mn-ea"/>
                          <a:cs typeface="+mn-cs"/>
                        </a:rPr>
                        <a:t>Common</a:t>
                      </a:r>
                      <a:endParaRPr lang="en-CA"/>
                    </a:p>
                  </a:txBody>
                  <a:tcPr vert="vert270" anchor="ctr" anchorCtr="1">
                    <a:solidFill>
                      <a:srgbClr val="B40404"/>
                    </a:solidFill>
                  </a:tcPr>
                </a:tc>
                <a:tc gridSpan="2">
                  <a:txBody>
                    <a:bodyPr/>
                    <a:lstStyle/>
                    <a:p>
                      <a:pPr marL="285750" marR="0" indent="-285750" algn="l" rtl="0" eaLnBrk="1" fontAlgn="auto" latinLnBrk="0" hangingPunct="1">
                        <a:lnSpc>
                          <a:spcPct val="150000"/>
                        </a:lnSpc>
                        <a:spcBef>
                          <a:spcPts val="0"/>
                        </a:spcBef>
                        <a:spcAft>
                          <a:spcPts val="0"/>
                        </a:spcAft>
                        <a:buFont typeface="Arial" panose="020B0604020202020204" pitchFamily="34" charset="0"/>
                        <a:buChar char="•"/>
                      </a:pPr>
                      <a:r>
                        <a:rPr lang="en-CA" baseline="0"/>
                        <a:t>Not for final data output; mostly used for data source</a:t>
                      </a:r>
                      <a:endParaRPr lang="en-US"/>
                    </a:p>
                    <a:p>
                      <a:pPr marL="285750" marR="0" indent="-285750" algn="l" rtl="0" eaLnBrk="1" fontAlgn="auto" latinLnBrk="0" hangingPunct="1">
                        <a:lnSpc>
                          <a:spcPct val="150000"/>
                        </a:lnSpc>
                        <a:spcBef>
                          <a:spcPts val="0"/>
                        </a:spcBef>
                        <a:spcAft>
                          <a:spcPts val="0"/>
                        </a:spcAft>
                        <a:buFont typeface="Arial" panose="020B0604020202020204" pitchFamily="34" charset="0"/>
                        <a:buChar char="•"/>
                      </a:pPr>
                      <a:r>
                        <a:rPr lang="en-CA" baseline="0"/>
                        <a:t>Field mapping between PS Queries can Only use database record field. PS Query Expression is Not available for field mapping </a:t>
                      </a:r>
                    </a:p>
                  </a:txBody>
                  <a:tcPr>
                    <a:solidFill>
                      <a:schemeClr val="bg1">
                        <a:lumMod val="85000"/>
                      </a:schemeClr>
                    </a:solidFill>
                  </a:tcPr>
                </a:tc>
                <a:tc hMerge="1">
                  <a:txBody>
                    <a:bodyPr/>
                    <a:lstStyle/>
                    <a:p>
                      <a:endParaRPr lang="en-CA"/>
                    </a:p>
                  </a:txBody>
                  <a:tcPr/>
                </a:tc>
                <a:extLst>
                  <a:ext uri="{0D108BD9-81ED-4DB2-BD59-A6C34878D82A}">
                    <a16:rowId xmlns:a16="http://schemas.microsoft.com/office/drawing/2014/main" val="10001"/>
                  </a:ext>
                </a:extLst>
              </a:tr>
              <a:tr h="2244355">
                <a:tc>
                  <a:txBody>
                    <a:bodyPr/>
                    <a:lstStyle/>
                    <a:p>
                      <a:pPr marL="0" indent="0" algn="l">
                        <a:lnSpc>
                          <a:spcPct val="100000"/>
                        </a:lnSpc>
                        <a:buNone/>
                      </a:pPr>
                      <a:r>
                        <a:rPr lang="en-CA" sz="1800" b="1" kern="1200">
                          <a:solidFill>
                            <a:schemeClr val="lt1"/>
                          </a:solidFill>
                          <a:latin typeface="+mn-lt"/>
                          <a:ea typeface="+mn-ea"/>
                          <a:cs typeface="+mn-cs"/>
                        </a:rPr>
                        <a:t>Differences</a:t>
                      </a:r>
                      <a:endParaRPr lang="en-US"/>
                    </a:p>
                  </a:txBody>
                  <a:tcPr vert="vert270" anchor="ctr" anchorCtr="1">
                    <a:solidFill>
                      <a:srgbClr val="B40404"/>
                    </a:solidFill>
                  </a:tcPr>
                </a:tc>
                <a:tc>
                  <a:txBody>
                    <a:bodyPr/>
                    <a:lstStyle/>
                    <a:p>
                      <a:pPr marL="285750" indent="-285750">
                        <a:lnSpc>
                          <a:spcPct val="200000"/>
                        </a:lnSpc>
                        <a:spcBef>
                          <a:spcPts val="1200"/>
                        </a:spcBef>
                        <a:buClr>
                          <a:srgbClr val="C00000"/>
                        </a:buClr>
                        <a:buFont typeface="Arial" panose="020B0604020202020204" pitchFamily="34" charset="0"/>
                        <a:buChar char="•"/>
                      </a:pPr>
                      <a:r>
                        <a:rPr lang="en-CA"/>
                        <a:t>Only left outer</a:t>
                      </a:r>
                      <a:r>
                        <a:rPr lang="en-CA" baseline="0"/>
                        <a:t> join</a:t>
                      </a:r>
                    </a:p>
                    <a:p>
                      <a:pPr marL="285750" indent="-285750">
                        <a:lnSpc>
                          <a:spcPct val="150000"/>
                        </a:lnSpc>
                        <a:buClr>
                          <a:srgbClr val="C00000"/>
                        </a:buClr>
                        <a:buFont typeface="Arial" panose="020B0604020202020204" pitchFamily="34" charset="0"/>
                        <a:buChar char="•"/>
                      </a:pPr>
                      <a:r>
                        <a:rPr lang="en-CA" baseline="0"/>
                        <a:t>Output only in XML </a:t>
                      </a:r>
                    </a:p>
                    <a:p>
                      <a:pPr marL="285750" indent="-285750">
                        <a:lnSpc>
                          <a:spcPct val="150000"/>
                        </a:lnSpc>
                        <a:buClr>
                          <a:srgbClr val="C00000"/>
                        </a:buClr>
                        <a:buFont typeface="Arial" panose="020B0604020202020204" pitchFamily="34" charset="0"/>
                        <a:buChar char="•"/>
                      </a:pPr>
                      <a:r>
                        <a:rPr lang="en-CA" baseline="0"/>
                        <a:t>No PS query manager features</a:t>
                      </a:r>
                    </a:p>
                    <a:p>
                      <a:pPr marL="285750" indent="-285750">
                        <a:lnSpc>
                          <a:spcPct val="100000"/>
                        </a:lnSpc>
                        <a:spcBef>
                          <a:spcPts val="600"/>
                        </a:spcBef>
                        <a:buClr>
                          <a:srgbClr val="C00000"/>
                        </a:buClr>
                        <a:buFont typeface="Arial" panose="020B0604020202020204" pitchFamily="34" charset="0"/>
                        <a:buChar char="•"/>
                      </a:pPr>
                      <a:r>
                        <a:rPr lang="en-CA" baseline="0"/>
                        <a:t>Can not preview and download data</a:t>
                      </a:r>
                      <a:endParaRPr lang="en-CA"/>
                    </a:p>
                  </a:txBody>
                  <a:tcPr>
                    <a:solidFill>
                      <a:schemeClr val="bg1">
                        <a:lumMod val="85000"/>
                      </a:schemeClr>
                    </a:solidFill>
                  </a:tcPr>
                </a:tc>
                <a:tc>
                  <a:txBody>
                    <a:bodyPr/>
                    <a:lstStyle/>
                    <a:p>
                      <a:pPr marL="285750" indent="-285750">
                        <a:lnSpc>
                          <a:spcPct val="100000"/>
                        </a:lnSpc>
                        <a:spcBef>
                          <a:spcPts val="0"/>
                        </a:spcBef>
                        <a:buClr>
                          <a:schemeClr val="accent2"/>
                        </a:buClr>
                        <a:buFont typeface="Arial" panose="020B0604020202020204" pitchFamily="34" charset="0"/>
                        <a:buChar char="•"/>
                      </a:pPr>
                      <a:endParaRPr lang="en-CA" sz="1050" baseline="0"/>
                    </a:p>
                    <a:p>
                      <a:pPr marL="285750" indent="-285750">
                        <a:lnSpc>
                          <a:spcPct val="100000"/>
                        </a:lnSpc>
                        <a:spcBef>
                          <a:spcPts val="0"/>
                        </a:spcBef>
                        <a:buClr>
                          <a:schemeClr val="accent2"/>
                        </a:buClr>
                        <a:buFont typeface="Arial" panose="020B0604020202020204" pitchFamily="34" charset="0"/>
                        <a:buChar char="•"/>
                      </a:pPr>
                      <a:r>
                        <a:rPr lang="en-CA" baseline="0"/>
                        <a:t>Not for large data volume (recommend &lt; 10,000)</a:t>
                      </a:r>
                    </a:p>
                    <a:p>
                      <a:pPr marL="285750" indent="-285750">
                        <a:lnSpc>
                          <a:spcPct val="150000"/>
                        </a:lnSpc>
                        <a:spcAft>
                          <a:spcPts val="0"/>
                        </a:spcAft>
                        <a:buClr>
                          <a:schemeClr val="accent2"/>
                        </a:buClr>
                        <a:buFont typeface="Arial" panose="020B0604020202020204" pitchFamily="34" charset="0"/>
                        <a:buChar char="•"/>
                      </a:pPr>
                      <a:r>
                        <a:rPr lang="en-CA" baseline="0"/>
                        <a:t>Can not be scheduled</a:t>
                      </a:r>
                    </a:p>
                    <a:p>
                      <a:pPr marL="285750" indent="-285750">
                        <a:lnSpc>
                          <a:spcPct val="100000"/>
                        </a:lnSpc>
                        <a:spcBef>
                          <a:spcPts val="600"/>
                        </a:spcBef>
                        <a:buClr>
                          <a:schemeClr val="accent2"/>
                        </a:buClr>
                        <a:buFont typeface="Arial" panose="020B0604020202020204" pitchFamily="34" charset="0"/>
                        <a:buChar char="•"/>
                      </a:pPr>
                      <a:r>
                        <a:rPr lang="en-CA" baseline="0"/>
                        <a:t>Cartesian join between siblings queries is possible</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212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19" y="5047989"/>
            <a:ext cx="450937" cy="1152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p:cNvSpPr>
            <a:spLocks noGrp="1"/>
          </p:cNvSpPr>
          <p:nvPr>
            <p:ph type="sldNum" sz="quarter" idx="12"/>
          </p:nvPr>
        </p:nvSpPr>
        <p:spPr/>
        <p:txBody>
          <a:bodyPr/>
          <a:lstStyle/>
          <a:p>
            <a:fld id="{3A636B23-8F6D-4947-88AC-038BF7B2E127}" type="slidenum">
              <a:rPr lang="en-US" smtClean="0"/>
              <a:t>31</a:t>
            </a:fld>
            <a:endParaRPr lang="en-US"/>
          </a:p>
        </p:txBody>
      </p:sp>
      <p:cxnSp>
        <p:nvCxnSpPr>
          <p:cNvPr id="13" name="Straight Connector 12"/>
          <p:cNvCxnSpPr/>
          <p:nvPr/>
        </p:nvCxnSpPr>
        <p:spPr>
          <a:xfrm>
            <a:off x="4349330" y="5046847"/>
            <a:ext cx="0" cy="103966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16068" y="4945760"/>
            <a:ext cx="3760900" cy="1477417"/>
          </a:xfrm>
          <a:prstGeom prst="rect">
            <a:avLst/>
          </a:prstGeom>
        </p:spPr>
        <p:txBody>
          <a:bodyPr vert="horz" lIns="91440" tIns="45720" rIns="91440" bIns="45720" rtlCol="0" anchor="ctr">
            <a:normAutofit/>
          </a:bodyPr>
          <a:lstStyle>
            <a:lvl1pPr algn="r" defTabSz="914377" rtl="0" eaLnBrk="1" latinLnBrk="0" hangingPunct="1">
              <a:lnSpc>
                <a:spcPct val="80000"/>
              </a:lnSpc>
              <a:spcBef>
                <a:spcPct val="0"/>
              </a:spcBef>
              <a:buNone/>
              <a:defRPr sz="4400" kern="1200" cap="all" spc="200" baseline="0">
                <a:solidFill>
                  <a:schemeClr val="tx1">
                    <a:lumMod val="90000"/>
                    <a:lumOff val="10000"/>
                  </a:schemeClr>
                </a:solidFill>
                <a:latin typeface="+mj-lt"/>
                <a:ea typeface="+mj-ea"/>
                <a:cs typeface="+mj-cs"/>
              </a:defRPr>
            </a:lvl1pPr>
          </a:lstStyle>
          <a:p>
            <a:r>
              <a:rPr lang="en" sz="3200" cap="none">
                <a:ea typeface="+mj-lt"/>
                <a:cs typeface="+mj-lt"/>
              </a:rPr>
              <a:t>Connected Query &amp; </a:t>
            </a:r>
            <a:endParaRPr lang="en-US" sz="3200" cap="none">
              <a:ea typeface="+mj-lt"/>
              <a:cs typeface="+mj-lt"/>
            </a:endParaRPr>
          </a:p>
          <a:p>
            <a:r>
              <a:rPr lang="en" sz="3200" cap="none">
                <a:ea typeface="+mj-lt"/>
                <a:cs typeface="+mj-lt"/>
              </a:rPr>
              <a:t>BI Publisher Examples</a:t>
            </a:r>
            <a:endParaRPr lang="en-US" sz="3200" cap="none">
              <a:ea typeface="+mj-lt"/>
              <a:cs typeface="+mj-lt"/>
            </a:endParaRPr>
          </a:p>
          <a:p>
            <a:pPr algn="l"/>
            <a:endParaRPr lang="en-US" sz="3200" cap="none"/>
          </a:p>
        </p:txBody>
      </p:sp>
      <p:sp>
        <p:nvSpPr>
          <p:cNvPr id="5" name="Rectangle 4"/>
          <p:cNvSpPr/>
          <p:nvPr/>
        </p:nvSpPr>
        <p:spPr>
          <a:xfrm>
            <a:off x="4467695" y="4985743"/>
            <a:ext cx="4586375" cy="1211935"/>
          </a:xfrm>
          <a:prstGeom prst="rect">
            <a:avLst/>
          </a:prstGeom>
        </p:spPr>
        <p:txBody>
          <a:bodyPr wrap="square" anchor="t">
            <a:spAutoFit/>
          </a:bodyPr>
          <a:lstStyle/>
          <a:p>
            <a:pPr marL="285750" indent="-285750">
              <a:lnSpc>
                <a:spcPct val="150000"/>
              </a:lnSpc>
              <a:spcAft>
                <a:spcPts val="200"/>
              </a:spcAft>
              <a:buClr>
                <a:schemeClr val="accent2"/>
              </a:buClr>
              <a:buFont typeface="Arial,Sans-Serif" panose="020B0604020202020204" pitchFamily="34" charset="0"/>
              <a:buChar char="•"/>
            </a:pPr>
            <a:r>
              <a:rPr lang="en" sz="1600" dirty="0">
                <a:ea typeface="+mn-lt"/>
                <a:cs typeface="+mn-lt"/>
              </a:rPr>
              <a:t>Graduate Application Status Reports</a:t>
            </a:r>
            <a:endParaRPr lang="en-US" sz="1600" dirty="0">
              <a:ea typeface="+mn-lt"/>
              <a:cs typeface="+mn-lt"/>
            </a:endParaRPr>
          </a:p>
          <a:p>
            <a:pPr marL="285750" indent="-285750">
              <a:lnSpc>
                <a:spcPct val="150000"/>
              </a:lnSpc>
              <a:spcAft>
                <a:spcPts val="200"/>
              </a:spcAft>
              <a:buClr>
                <a:srgbClr val="C00000"/>
              </a:buClr>
              <a:buFont typeface="Arial,Sans-Serif" panose="020B0604020202020204" pitchFamily="34" charset="0"/>
              <a:buChar char="•"/>
            </a:pPr>
            <a:r>
              <a:rPr lang="en" sz="1600" dirty="0">
                <a:ea typeface="+mn-lt"/>
                <a:cs typeface="+mn-lt"/>
              </a:rPr>
              <a:t>Graduate Application Report</a:t>
            </a:r>
            <a:endParaRPr lang="en-US" sz="1600" dirty="0">
              <a:ea typeface="+mn-lt"/>
              <a:cs typeface="+mn-lt"/>
            </a:endParaRPr>
          </a:p>
          <a:p>
            <a:pPr marL="285750" indent="-285750">
              <a:lnSpc>
                <a:spcPct val="150000"/>
              </a:lnSpc>
              <a:spcAft>
                <a:spcPts val="200"/>
              </a:spcAft>
              <a:buClr>
                <a:srgbClr val="B40404"/>
              </a:buClr>
              <a:buFont typeface="Arial,Sans-Serif" panose="020B0604020202020204" pitchFamily="34" charset="0"/>
              <a:buChar char="•"/>
            </a:pPr>
            <a:r>
              <a:rPr lang="en" sz="1600" dirty="0">
                <a:ea typeface="+mn-lt"/>
                <a:cs typeface="+mn-lt"/>
              </a:rPr>
              <a:t>Undergraduate Enrolment Tracking Report</a:t>
            </a:r>
            <a:endParaRPr lang="en-US" sz="1600" dirty="0"/>
          </a:p>
        </p:txBody>
      </p:sp>
      <p:cxnSp>
        <p:nvCxnSpPr>
          <p:cNvPr id="18" name="Straight Connector 17"/>
          <p:cNvCxnSpPr/>
          <p:nvPr/>
        </p:nvCxnSpPr>
        <p:spPr>
          <a:xfrm flipV="1">
            <a:off x="389774" y="4888140"/>
            <a:ext cx="8165762" cy="11344"/>
          </a:xfrm>
          <a:prstGeom prst="line">
            <a:avLst/>
          </a:prstGeom>
          <a:ln w="57150" cap="sq" cmpd="thickThin">
            <a:prstDash val="solid"/>
          </a:ln>
          <a:effectLst/>
        </p:spPr>
        <p:style>
          <a:lnRef idx="1">
            <a:schemeClr val="accent1"/>
          </a:lnRef>
          <a:fillRef idx="0">
            <a:schemeClr val="accent1"/>
          </a:fillRef>
          <a:effectRef idx="0">
            <a:schemeClr val="accent1"/>
          </a:effectRef>
          <a:fontRef idx="minor">
            <a:schemeClr val="tx1"/>
          </a:fontRef>
        </p:style>
      </p:cxnSp>
      <p:pic>
        <p:nvPicPr>
          <p:cNvPr id="9" name="Picture 9" descr="A screenshot of a cell phone&#10;&#10;Description generated with very high confidence">
            <a:extLst>
              <a:ext uri="{FF2B5EF4-FFF2-40B4-BE49-F238E27FC236}">
                <a16:creationId xmlns:a16="http://schemas.microsoft.com/office/drawing/2014/main" id="{CE1B7096-61E9-4C36-B048-497E39CC4CDF}"/>
              </a:ext>
            </a:extLst>
          </p:cNvPr>
          <p:cNvPicPr>
            <a:picLocks noChangeAspect="1"/>
          </p:cNvPicPr>
          <p:nvPr/>
        </p:nvPicPr>
        <p:blipFill>
          <a:blip r:embed="rId3"/>
          <a:stretch>
            <a:fillRect/>
          </a:stretch>
        </p:blipFill>
        <p:spPr>
          <a:xfrm>
            <a:off x="502636" y="504531"/>
            <a:ext cx="5100193" cy="2199855"/>
          </a:xfrm>
          <a:prstGeom prst="rect">
            <a:avLst/>
          </a:prstGeom>
        </p:spPr>
      </p:pic>
      <p:pic>
        <p:nvPicPr>
          <p:cNvPr id="3" name="Picture 3" descr="A screenshot of a cell phone&#10;&#10;Description generated with very high confidence">
            <a:extLst>
              <a:ext uri="{FF2B5EF4-FFF2-40B4-BE49-F238E27FC236}">
                <a16:creationId xmlns:a16="http://schemas.microsoft.com/office/drawing/2014/main" id="{1EDC1DDD-B05D-4BCD-8B1B-DC2FF1E77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85" y="3028197"/>
            <a:ext cx="4128639" cy="1780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5" descr="A screenshot of a social media post&#10;&#10;Description generated with very high confidence">
            <a:extLst>
              <a:ext uri="{FF2B5EF4-FFF2-40B4-BE49-F238E27FC236}">
                <a16:creationId xmlns:a16="http://schemas.microsoft.com/office/drawing/2014/main" id="{A62B9C06-0F80-4A7E-993C-350F4093C3C2}"/>
              </a:ext>
            </a:extLst>
          </p:cNvPr>
          <p:cNvPicPr>
            <a:picLocks noChangeAspect="1"/>
          </p:cNvPicPr>
          <p:nvPr/>
        </p:nvPicPr>
        <p:blipFill>
          <a:blip r:embed="rId5"/>
          <a:stretch>
            <a:fillRect/>
          </a:stretch>
        </p:blipFill>
        <p:spPr>
          <a:xfrm>
            <a:off x="4395876" y="769335"/>
            <a:ext cx="3012976" cy="3720315"/>
          </a:xfrm>
          <a:prstGeom prst="rect">
            <a:avLst/>
          </a:prstGeom>
        </p:spPr>
      </p:pic>
      <p:pic>
        <p:nvPicPr>
          <p:cNvPr id="25" name="Picture 25" descr="A screenshot of a cell phone&#10;&#10;Description generated with very high confidence">
            <a:extLst>
              <a:ext uri="{FF2B5EF4-FFF2-40B4-BE49-F238E27FC236}">
                <a16:creationId xmlns:a16="http://schemas.microsoft.com/office/drawing/2014/main" id="{959A8F41-145F-4414-8A28-3318F034FFC9}"/>
              </a:ext>
            </a:extLst>
          </p:cNvPr>
          <p:cNvPicPr>
            <a:picLocks noChangeAspect="1"/>
          </p:cNvPicPr>
          <p:nvPr/>
        </p:nvPicPr>
        <p:blipFill>
          <a:blip r:embed="rId6"/>
          <a:stretch>
            <a:fillRect/>
          </a:stretch>
        </p:blipFill>
        <p:spPr>
          <a:xfrm>
            <a:off x="6315075" y="1250638"/>
            <a:ext cx="2324100" cy="3404223"/>
          </a:xfrm>
          <a:prstGeom prst="rect">
            <a:avLst/>
          </a:prstGeom>
        </p:spPr>
      </p:pic>
      <p:pic>
        <p:nvPicPr>
          <p:cNvPr id="23" name="Picture 23" descr="A screenshot of a cell phone&#10;&#10;Description generated with very high confidence">
            <a:extLst>
              <a:ext uri="{FF2B5EF4-FFF2-40B4-BE49-F238E27FC236}">
                <a16:creationId xmlns:a16="http://schemas.microsoft.com/office/drawing/2014/main" id="{3A5D8A96-DADE-4E8E-A91A-85FB8CE3D58F}"/>
              </a:ext>
            </a:extLst>
          </p:cNvPr>
          <p:cNvPicPr>
            <a:picLocks noChangeAspect="1"/>
          </p:cNvPicPr>
          <p:nvPr/>
        </p:nvPicPr>
        <p:blipFill>
          <a:blip r:embed="rId7"/>
          <a:stretch>
            <a:fillRect/>
          </a:stretch>
        </p:blipFill>
        <p:spPr>
          <a:xfrm>
            <a:off x="1371601" y="1537188"/>
            <a:ext cx="2971800" cy="1411898"/>
          </a:xfrm>
          <a:prstGeom prst="rect">
            <a:avLst/>
          </a:prstGeom>
        </p:spPr>
      </p:pic>
    </p:spTree>
    <p:extLst>
      <p:ext uri="{BB962C8B-B14F-4D97-AF65-F5344CB8AC3E}">
        <p14:creationId xmlns:p14="http://schemas.microsoft.com/office/powerpoint/2010/main" val="2510270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13646"/>
          </a:xfrm>
        </p:spPr>
        <p:txBody>
          <a:bodyPr>
            <a:normAutofit/>
          </a:bodyPr>
          <a:lstStyle/>
          <a:p>
            <a:r>
              <a:rPr lang="en" sz="3600" cap="none"/>
              <a:t>Connected Query &amp; BI Publisher Examples</a:t>
            </a:r>
            <a:endParaRPr lang="en-US" sz="3600" cap="none"/>
          </a:p>
        </p:txBody>
      </p:sp>
      <p:sp>
        <p:nvSpPr>
          <p:cNvPr id="7" name="Slide Number Placeholder 6"/>
          <p:cNvSpPr>
            <a:spLocks noGrp="1"/>
          </p:cNvSpPr>
          <p:nvPr>
            <p:ph type="sldNum" sz="quarter" idx="12"/>
          </p:nvPr>
        </p:nvSpPr>
        <p:spPr/>
        <p:txBody>
          <a:bodyPr/>
          <a:lstStyle/>
          <a:p>
            <a:fld id="{3A636B23-8F6D-4947-88AC-038BF7B2E127}" type="slidenum">
              <a:rPr lang="en-US" smtClean="0"/>
              <a:t>32</a:t>
            </a:fld>
            <a:endParaRPr lang="en-US"/>
          </a:p>
        </p:txBody>
      </p:sp>
      <p:pic>
        <p:nvPicPr>
          <p:cNvPr id="6" name="Shape 164"/>
          <p:cNvPicPr preferRelativeResize="0"/>
          <p:nvPr/>
        </p:nvPicPr>
        <p:blipFill>
          <a:blip r:embed="rId3">
            <a:alphaModFix/>
          </a:blip>
          <a:stretch>
            <a:fillRect/>
          </a:stretch>
        </p:blipFill>
        <p:spPr>
          <a:xfrm>
            <a:off x="782765" y="1660206"/>
            <a:ext cx="7493099" cy="4111860"/>
          </a:xfrm>
          <a:prstGeom prst="rect">
            <a:avLst/>
          </a:prstGeom>
          <a:noFill/>
          <a:ln>
            <a:noFill/>
          </a:ln>
        </p:spPr>
      </p:pic>
      <p:sp>
        <p:nvSpPr>
          <p:cNvPr id="5" name="Explosion 2 4"/>
          <p:cNvSpPr/>
          <p:nvPr/>
        </p:nvSpPr>
        <p:spPr>
          <a:xfrm rot="20329019">
            <a:off x="5609108" y="4378028"/>
            <a:ext cx="3009222" cy="1632857"/>
          </a:xfrm>
          <a:prstGeom prst="irregularSeal2">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BIP Template</a:t>
            </a:r>
          </a:p>
        </p:txBody>
      </p:sp>
    </p:spTree>
    <p:extLst>
      <p:ext uri="{BB962C8B-B14F-4D97-AF65-F5344CB8AC3E}">
        <p14:creationId xmlns:p14="http://schemas.microsoft.com/office/powerpoint/2010/main" val="118806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13646"/>
          </a:xfrm>
        </p:spPr>
        <p:txBody>
          <a:bodyPr>
            <a:normAutofit/>
          </a:bodyPr>
          <a:lstStyle/>
          <a:p>
            <a:r>
              <a:rPr lang="en" sz="3600" cap="none"/>
              <a:t>Connected Query &amp; BI Publisher Examples</a:t>
            </a:r>
            <a:endParaRPr lang="en-US" sz="3600" cap="none"/>
          </a:p>
        </p:txBody>
      </p:sp>
      <p:sp>
        <p:nvSpPr>
          <p:cNvPr id="9" name="Slide Number Placeholder 8"/>
          <p:cNvSpPr>
            <a:spLocks noGrp="1"/>
          </p:cNvSpPr>
          <p:nvPr>
            <p:ph type="sldNum" sz="quarter" idx="12"/>
          </p:nvPr>
        </p:nvSpPr>
        <p:spPr/>
        <p:txBody>
          <a:bodyPr/>
          <a:lstStyle/>
          <a:p>
            <a:fld id="{3A636B23-8F6D-4947-88AC-038BF7B2E127}" type="slidenum">
              <a:rPr lang="en-US" smtClean="0"/>
              <a:t>33</a:t>
            </a:fld>
            <a:endParaRPr lang="en-US"/>
          </a:p>
        </p:txBody>
      </p:sp>
      <p:pic>
        <p:nvPicPr>
          <p:cNvPr id="3" name="Picture 25" descr="A screenshot of a cell phone&#10;&#10;Description generated with very high confidence">
            <a:extLst>
              <a:ext uri="{FF2B5EF4-FFF2-40B4-BE49-F238E27FC236}">
                <a16:creationId xmlns:a16="http://schemas.microsoft.com/office/drawing/2014/main" id="{370D0C2B-4458-4658-BC95-C16D0FF304FC}"/>
              </a:ext>
            </a:extLst>
          </p:cNvPr>
          <p:cNvPicPr>
            <a:picLocks noChangeAspect="1"/>
          </p:cNvPicPr>
          <p:nvPr/>
        </p:nvPicPr>
        <p:blipFill>
          <a:blip r:embed="rId3"/>
          <a:stretch>
            <a:fillRect/>
          </a:stretch>
        </p:blipFill>
        <p:spPr>
          <a:xfrm>
            <a:off x="5410200" y="1593538"/>
            <a:ext cx="2324100" cy="3404223"/>
          </a:xfrm>
          <a:prstGeom prst="rect">
            <a:avLst/>
          </a:prstGeom>
        </p:spPr>
      </p:pic>
      <p:pic>
        <p:nvPicPr>
          <p:cNvPr id="6" name="Picture 11" descr="A screenshot of a cell phone&#10;&#10;Description generated with very high confidence">
            <a:extLst>
              <a:ext uri="{FF2B5EF4-FFF2-40B4-BE49-F238E27FC236}">
                <a16:creationId xmlns:a16="http://schemas.microsoft.com/office/drawing/2014/main" id="{93A7A4C2-7E88-4116-B07F-3BE73D8DE1E3}"/>
              </a:ext>
            </a:extLst>
          </p:cNvPr>
          <p:cNvPicPr>
            <a:picLocks noChangeAspect="1"/>
          </p:cNvPicPr>
          <p:nvPr/>
        </p:nvPicPr>
        <p:blipFill>
          <a:blip r:embed="rId4"/>
          <a:stretch>
            <a:fillRect/>
          </a:stretch>
        </p:blipFill>
        <p:spPr>
          <a:xfrm>
            <a:off x="600075" y="1339144"/>
            <a:ext cx="2743200" cy="3646311"/>
          </a:xfrm>
          <a:prstGeom prst="rect">
            <a:avLst/>
          </a:prstGeom>
        </p:spPr>
      </p:pic>
      <p:sp>
        <p:nvSpPr>
          <p:cNvPr id="16" name="Bent Arrow 8">
            <a:extLst>
              <a:ext uri="{FF2B5EF4-FFF2-40B4-BE49-F238E27FC236}">
                <a16:creationId xmlns:a16="http://schemas.microsoft.com/office/drawing/2014/main" id="{39E84723-3A4D-4C46-86CD-E3F859F325F3}"/>
              </a:ext>
            </a:extLst>
          </p:cNvPr>
          <p:cNvSpPr/>
          <p:nvPr/>
        </p:nvSpPr>
        <p:spPr>
          <a:xfrm rot="10800000" flipH="1">
            <a:off x="2387009" y="4117005"/>
            <a:ext cx="846356" cy="1503171"/>
          </a:xfrm>
          <a:prstGeom prst="bentArrow">
            <a:avLst>
              <a:gd name="adj1" fmla="val 12952"/>
              <a:gd name="adj2" fmla="val 25000"/>
              <a:gd name="adj3" fmla="val 25000"/>
              <a:gd name="adj4" fmla="val 4375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3" name="Picture 13" descr="A screenshot of a cell phone&#10;&#10;Description generated with very high confidence">
            <a:extLst>
              <a:ext uri="{FF2B5EF4-FFF2-40B4-BE49-F238E27FC236}">
                <a16:creationId xmlns:a16="http://schemas.microsoft.com/office/drawing/2014/main" id="{DDCC5406-E332-4833-9164-93CC22224FB8}"/>
              </a:ext>
            </a:extLst>
          </p:cNvPr>
          <p:cNvPicPr>
            <a:picLocks noChangeAspect="1"/>
          </p:cNvPicPr>
          <p:nvPr/>
        </p:nvPicPr>
        <p:blipFill>
          <a:blip r:embed="rId5"/>
          <a:stretch>
            <a:fillRect/>
          </a:stretch>
        </p:blipFill>
        <p:spPr>
          <a:xfrm>
            <a:off x="3314700" y="3808106"/>
            <a:ext cx="2066925" cy="1861164"/>
          </a:xfrm>
          <a:prstGeom prst="rect">
            <a:avLst/>
          </a:prstGeom>
        </p:spPr>
      </p:pic>
      <p:sp>
        <p:nvSpPr>
          <p:cNvPr id="5" name="Explosion 2 4"/>
          <p:cNvSpPr/>
          <p:nvPr/>
        </p:nvSpPr>
        <p:spPr>
          <a:xfrm rot="20329019">
            <a:off x="5780980" y="4509630"/>
            <a:ext cx="3308485" cy="1632857"/>
          </a:xfrm>
          <a:prstGeom prst="irregularSeal2">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Create New Menu  Item</a:t>
            </a:r>
          </a:p>
        </p:txBody>
      </p:sp>
    </p:spTree>
    <p:extLst>
      <p:ext uri="{BB962C8B-B14F-4D97-AF65-F5344CB8AC3E}">
        <p14:creationId xmlns:p14="http://schemas.microsoft.com/office/powerpoint/2010/main" val="1027596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10" y="595564"/>
            <a:ext cx="7290054" cy="913646"/>
          </a:xfrm>
        </p:spPr>
        <p:txBody>
          <a:bodyPr>
            <a:normAutofit/>
          </a:bodyPr>
          <a:lstStyle/>
          <a:p>
            <a:r>
              <a:rPr lang="en" sz="3600" cap="none"/>
              <a:t>Connected Query &amp; BI Publisher Examples</a:t>
            </a:r>
            <a:endParaRPr lang="en-US" sz="3600" cap="none"/>
          </a:p>
        </p:txBody>
      </p:sp>
      <p:pic>
        <p:nvPicPr>
          <p:cNvPr id="6" name="Shape 201"/>
          <p:cNvPicPr preferRelativeResize="0">
            <a:picLocks noGrp="1"/>
          </p:cNvPicPr>
          <p:nvPr>
            <p:ph idx="1"/>
          </p:nvPr>
        </p:nvPicPr>
        <p:blipFill>
          <a:blip r:embed="rId3">
            <a:alphaModFix/>
          </a:blip>
          <a:stretch>
            <a:fillRect/>
          </a:stretch>
        </p:blipFill>
        <p:spPr>
          <a:xfrm>
            <a:off x="697424" y="1502230"/>
            <a:ext cx="6967193" cy="3643460"/>
          </a:xfrm>
          <a:prstGeom prst="rect">
            <a:avLst/>
          </a:prstGeom>
          <a:noFill/>
          <a:ln>
            <a:noFill/>
          </a:ln>
        </p:spPr>
      </p:pic>
      <p:pic>
        <p:nvPicPr>
          <p:cNvPr id="3" name="Picture 23" descr="A screenshot of a cell phone&#10;&#10;Description generated with very high confidence">
            <a:extLst>
              <a:ext uri="{FF2B5EF4-FFF2-40B4-BE49-F238E27FC236}">
                <a16:creationId xmlns:a16="http://schemas.microsoft.com/office/drawing/2014/main" id="{97CEE641-8446-4187-A44C-622F220D12E6}"/>
              </a:ext>
            </a:extLst>
          </p:cNvPr>
          <p:cNvPicPr>
            <a:picLocks noChangeAspect="1"/>
          </p:cNvPicPr>
          <p:nvPr/>
        </p:nvPicPr>
        <p:blipFill>
          <a:blip r:embed="rId4"/>
          <a:stretch>
            <a:fillRect/>
          </a:stretch>
        </p:blipFill>
        <p:spPr>
          <a:xfrm>
            <a:off x="3228975" y="3318363"/>
            <a:ext cx="4572000" cy="2173898"/>
          </a:xfrm>
          <a:prstGeom prst="rect">
            <a:avLst/>
          </a:prstGeom>
        </p:spPr>
      </p:pic>
      <p:sp>
        <p:nvSpPr>
          <p:cNvPr id="4" name="Slide Number Placeholder 3"/>
          <p:cNvSpPr>
            <a:spLocks noGrp="1"/>
          </p:cNvSpPr>
          <p:nvPr>
            <p:ph type="sldNum" sz="quarter" idx="12"/>
          </p:nvPr>
        </p:nvSpPr>
        <p:spPr/>
        <p:txBody>
          <a:bodyPr/>
          <a:lstStyle/>
          <a:p>
            <a:fld id="{3A636B23-8F6D-4947-88AC-038BF7B2E127}" type="slidenum">
              <a:rPr lang="en-US" smtClean="0"/>
              <a:t>34</a:t>
            </a:fld>
            <a:endParaRPr lang="en-US"/>
          </a:p>
        </p:txBody>
      </p:sp>
      <p:sp>
        <p:nvSpPr>
          <p:cNvPr id="5" name="Explosion 2 4"/>
          <p:cNvSpPr/>
          <p:nvPr/>
        </p:nvSpPr>
        <p:spPr>
          <a:xfrm rot="20329019">
            <a:off x="5600005" y="4594903"/>
            <a:ext cx="3308485" cy="1632857"/>
          </a:xfrm>
          <a:prstGeom prst="irregularSeal2">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Create New Run Control</a:t>
            </a:r>
          </a:p>
        </p:txBody>
      </p:sp>
    </p:spTree>
    <p:extLst>
      <p:ext uri="{BB962C8B-B14F-4D97-AF65-F5344CB8AC3E}">
        <p14:creationId xmlns:p14="http://schemas.microsoft.com/office/powerpoint/2010/main" val="3366425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10" y="595564"/>
            <a:ext cx="7290054" cy="913646"/>
          </a:xfrm>
        </p:spPr>
        <p:txBody>
          <a:bodyPr>
            <a:normAutofit/>
          </a:bodyPr>
          <a:lstStyle/>
          <a:p>
            <a:r>
              <a:rPr lang="en" sz="3600" cap="none"/>
              <a:t>Connected Query &amp; BI Publisher Examples</a:t>
            </a:r>
            <a:endParaRPr lang="en-US" sz="3600" cap="none"/>
          </a:p>
        </p:txBody>
      </p:sp>
      <p:sp>
        <p:nvSpPr>
          <p:cNvPr id="10" name="Slide Number Placeholder 9"/>
          <p:cNvSpPr>
            <a:spLocks noGrp="1"/>
          </p:cNvSpPr>
          <p:nvPr>
            <p:ph type="sldNum" sz="quarter" idx="12"/>
          </p:nvPr>
        </p:nvSpPr>
        <p:spPr/>
        <p:txBody>
          <a:bodyPr/>
          <a:lstStyle/>
          <a:p>
            <a:fld id="{3A636B23-8F6D-4947-88AC-038BF7B2E127}" type="slidenum">
              <a:rPr lang="en-US" smtClean="0"/>
              <a:t>35</a:t>
            </a:fld>
            <a:endParaRPr lang="en-US"/>
          </a:p>
        </p:txBody>
      </p:sp>
      <p:pic>
        <p:nvPicPr>
          <p:cNvPr id="3" name="Picture 3" descr="A screenshot of a cell phone&#10;&#10;Description generated with very high confidence">
            <a:extLst>
              <a:ext uri="{FF2B5EF4-FFF2-40B4-BE49-F238E27FC236}">
                <a16:creationId xmlns:a16="http://schemas.microsoft.com/office/drawing/2014/main" id="{067E9CBA-B0F4-451D-9398-68B493395865}"/>
              </a:ext>
            </a:extLst>
          </p:cNvPr>
          <p:cNvPicPr>
            <a:picLocks noChangeAspect="1"/>
          </p:cNvPicPr>
          <p:nvPr/>
        </p:nvPicPr>
        <p:blipFill>
          <a:blip r:embed="rId3"/>
          <a:stretch>
            <a:fillRect/>
          </a:stretch>
        </p:blipFill>
        <p:spPr>
          <a:xfrm>
            <a:off x="923964" y="1544796"/>
            <a:ext cx="6291759" cy="4571857"/>
          </a:xfrm>
          <a:prstGeom prst="rect">
            <a:avLst/>
          </a:prstGeom>
        </p:spPr>
      </p:pic>
      <p:sp>
        <p:nvSpPr>
          <p:cNvPr id="5" name="Explosion 2 4"/>
          <p:cNvSpPr/>
          <p:nvPr/>
        </p:nvSpPr>
        <p:spPr>
          <a:xfrm rot="20329019">
            <a:off x="5278287" y="4196826"/>
            <a:ext cx="3308485" cy="1902867"/>
          </a:xfrm>
          <a:prstGeom prst="irregularSeal2">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Performance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3096" y="4482192"/>
            <a:ext cx="409524" cy="666667"/>
          </a:xfrm>
          <a:prstGeom prst="rect">
            <a:avLst/>
          </a:prstGeom>
        </p:spPr>
      </p:pic>
    </p:spTree>
    <p:extLst>
      <p:ext uri="{BB962C8B-B14F-4D97-AF65-F5344CB8AC3E}">
        <p14:creationId xmlns:p14="http://schemas.microsoft.com/office/powerpoint/2010/main" val="3065822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rot="20041687">
            <a:off x="6043966" y="4368801"/>
            <a:ext cx="2888343" cy="1632857"/>
          </a:xfrm>
          <a:prstGeom prst="irregularSeal2">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PDF output</a:t>
            </a:r>
          </a:p>
        </p:txBody>
      </p:sp>
      <p:sp>
        <p:nvSpPr>
          <p:cNvPr id="6" name="Slide Number Placeholder 5"/>
          <p:cNvSpPr>
            <a:spLocks noGrp="1"/>
          </p:cNvSpPr>
          <p:nvPr>
            <p:ph type="sldNum" sz="quarter" idx="12"/>
          </p:nvPr>
        </p:nvSpPr>
        <p:spPr/>
        <p:txBody>
          <a:bodyPr/>
          <a:lstStyle/>
          <a:p>
            <a:fld id="{3A636B23-8F6D-4947-88AC-038BF7B2E127}" type="slidenum">
              <a:rPr lang="en-US" smtClean="0"/>
              <a:t>36</a:t>
            </a:fld>
            <a:endParaRPr lang="en-US"/>
          </a:p>
        </p:txBody>
      </p:sp>
      <p:pic>
        <p:nvPicPr>
          <p:cNvPr id="3" name="Picture 3" descr="A screenshot of a social media post&#10;&#10;Description generated with very high confidence">
            <a:extLst>
              <a:ext uri="{FF2B5EF4-FFF2-40B4-BE49-F238E27FC236}">
                <a16:creationId xmlns:a16="http://schemas.microsoft.com/office/drawing/2014/main" id="{896B5FE0-8D06-4F63-9435-395FE8DF305A}"/>
              </a:ext>
            </a:extLst>
          </p:cNvPr>
          <p:cNvPicPr>
            <a:picLocks noChangeAspect="1"/>
          </p:cNvPicPr>
          <p:nvPr/>
        </p:nvPicPr>
        <p:blipFill>
          <a:blip r:embed="rId3"/>
          <a:stretch>
            <a:fillRect/>
          </a:stretch>
        </p:blipFill>
        <p:spPr>
          <a:xfrm>
            <a:off x="968188" y="459140"/>
            <a:ext cx="4715435" cy="5733532"/>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05C65CEF-09A7-4B93-B0C2-C5FDE4E7FA8D}"/>
              </a:ext>
            </a:extLst>
          </p:cNvPr>
          <p:cNvPicPr>
            <a:picLocks noChangeAspect="1"/>
          </p:cNvPicPr>
          <p:nvPr/>
        </p:nvPicPr>
        <p:blipFill>
          <a:blip r:embed="rId4"/>
          <a:stretch>
            <a:fillRect/>
          </a:stretch>
        </p:blipFill>
        <p:spPr>
          <a:xfrm>
            <a:off x="2241176" y="1878075"/>
            <a:ext cx="4769223" cy="2779122"/>
          </a:xfrm>
          <a:prstGeom prst="rect">
            <a:avLst/>
          </a:prstGeom>
        </p:spPr>
      </p:pic>
    </p:spTree>
    <p:extLst>
      <p:ext uri="{BB962C8B-B14F-4D97-AF65-F5344CB8AC3E}">
        <p14:creationId xmlns:p14="http://schemas.microsoft.com/office/powerpoint/2010/main" val="3102860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screenshot of a computer&#10;&#10;Description generated with very high confidence">
            <a:extLst>
              <a:ext uri="{FF2B5EF4-FFF2-40B4-BE49-F238E27FC236}">
                <a16:creationId xmlns:a16="http://schemas.microsoft.com/office/drawing/2014/main" id="{ED485D19-4E7D-43F5-9C8A-1CAE3153B730}"/>
              </a:ext>
            </a:extLst>
          </p:cNvPr>
          <p:cNvPicPr>
            <a:picLocks noChangeAspect="1"/>
          </p:cNvPicPr>
          <p:nvPr/>
        </p:nvPicPr>
        <p:blipFill>
          <a:blip r:embed="rId2"/>
          <a:stretch>
            <a:fillRect/>
          </a:stretch>
        </p:blipFill>
        <p:spPr>
          <a:xfrm>
            <a:off x="681318" y="408567"/>
            <a:ext cx="6741456" cy="5852606"/>
          </a:xfrm>
          <a:prstGeom prst="rect">
            <a:avLst/>
          </a:prstGeom>
        </p:spPr>
      </p:pic>
      <p:pic>
        <p:nvPicPr>
          <p:cNvPr id="10" name="Picture 10" descr="A picture containing green, sitting, black, wooden&#10;&#10;Description generated with very high confidence">
            <a:extLst>
              <a:ext uri="{FF2B5EF4-FFF2-40B4-BE49-F238E27FC236}">
                <a16:creationId xmlns:a16="http://schemas.microsoft.com/office/drawing/2014/main" id="{8C2AD915-24ED-4824-B4E4-C725538E14D3}"/>
              </a:ext>
            </a:extLst>
          </p:cNvPr>
          <p:cNvPicPr>
            <a:picLocks noChangeAspect="1"/>
          </p:cNvPicPr>
          <p:nvPr/>
        </p:nvPicPr>
        <p:blipFill>
          <a:blip r:embed="rId3"/>
          <a:stretch>
            <a:fillRect/>
          </a:stretch>
        </p:blipFill>
        <p:spPr>
          <a:xfrm>
            <a:off x="1093694" y="2499598"/>
            <a:ext cx="7243483" cy="2082923"/>
          </a:xfrm>
          <a:prstGeom prst="rect">
            <a:avLst/>
          </a:prstGeom>
        </p:spPr>
      </p:pic>
      <p:sp>
        <p:nvSpPr>
          <p:cNvPr id="5" name="Explosion 2 4"/>
          <p:cNvSpPr/>
          <p:nvPr/>
        </p:nvSpPr>
        <p:spPr>
          <a:xfrm rot="20041687">
            <a:off x="6043968" y="3604062"/>
            <a:ext cx="2888343" cy="1632857"/>
          </a:xfrm>
          <a:prstGeom prst="irregularSeal2">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Excel  output</a:t>
            </a:r>
          </a:p>
        </p:txBody>
      </p:sp>
      <p:sp>
        <p:nvSpPr>
          <p:cNvPr id="6" name="Slide Number Placeholder 5"/>
          <p:cNvSpPr>
            <a:spLocks noGrp="1"/>
          </p:cNvSpPr>
          <p:nvPr>
            <p:ph type="sldNum" sz="quarter" idx="12"/>
          </p:nvPr>
        </p:nvSpPr>
        <p:spPr/>
        <p:txBody>
          <a:bodyPr/>
          <a:lstStyle/>
          <a:p>
            <a:fld id="{3A636B23-8F6D-4947-88AC-038BF7B2E127}" type="slidenum">
              <a:rPr lang="en-US" smtClean="0"/>
              <a:t>37</a:t>
            </a:fld>
            <a:endParaRPr lang="en-US"/>
          </a:p>
        </p:txBody>
      </p:sp>
      <p:sp>
        <p:nvSpPr>
          <p:cNvPr id="12" name="TextBox 11">
            <a:extLst>
              <a:ext uri="{FF2B5EF4-FFF2-40B4-BE49-F238E27FC236}">
                <a16:creationId xmlns:a16="http://schemas.microsoft.com/office/drawing/2014/main" id="{2DF57217-657C-4015-AA2C-01B051E75F8A}"/>
              </a:ext>
            </a:extLst>
          </p:cNvPr>
          <p:cNvSpPr txBox="1"/>
          <p:nvPr/>
        </p:nvSpPr>
        <p:spPr>
          <a:xfrm rot="19800000">
            <a:off x="3205235" y="4134608"/>
            <a:ext cx="2726724" cy="338554"/>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rPr>
              <a:t>Note: All numbers are fictional</a:t>
            </a:r>
          </a:p>
        </p:txBody>
      </p:sp>
    </p:spTree>
    <p:extLst>
      <p:ext uri="{BB962C8B-B14F-4D97-AF65-F5344CB8AC3E}">
        <p14:creationId xmlns:p14="http://schemas.microsoft.com/office/powerpoint/2010/main" val="439121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10" y="595564"/>
            <a:ext cx="7290054" cy="693841"/>
          </a:xfrm>
        </p:spPr>
        <p:txBody>
          <a:bodyPr>
            <a:normAutofit/>
          </a:bodyPr>
          <a:lstStyle/>
          <a:p>
            <a:r>
              <a:rPr lang="en" sz="3600" cap="none"/>
              <a:t>Connected Query &amp; BI Publisher Examples</a:t>
            </a:r>
            <a:endParaRPr lang="en-US" sz="3600" cap="none"/>
          </a:p>
        </p:txBody>
      </p:sp>
      <p:sp>
        <p:nvSpPr>
          <p:cNvPr id="4" name="Slide Number Placeholder 3"/>
          <p:cNvSpPr>
            <a:spLocks noGrp="1"/>
          </p:cNvSpPr>
          <p:nvPr>
            <p:ph type="sldNum" sz="quarter" idx="12"/>
          </p:nvPr>
        </p:nvSpPr>
        <p:spPr/>
        <p:txBody>
          <a:bodyPr/>
          <a:lstStyle/>
          <a:p>
            <a:fld id="{3A636B23-8F6D-4947-88AC-038BF7B2E127}" type="slidenum">
              <a:rPr lang="en-US" smtClean="0"/>
              <a:t>38</a:t>
            </a:fld>
            <a:endParaRPr lang="en-US"/>
          </a:p>
        </p:txBody>
      </p:sp>
      <p:pic>
        <p:nvPicPr>
          <p:cNvPr id="6" name="Picture 5"/>
          <p:cNvPicPr>
            <a:picLocks noChangeAspect="1"/>
          </p:cNvPicPr>
          <p:nvPr/>
        </p:nvPicPr>
        <p:blipFill>
          <a:blip r:embed="rId3"/>
          <a:stretch>
            <a:fillRect/>
          </a:stretch>
        </p:blipFill>
        <p:spPr>
          <a:xfrm>
            <a:off x="853655" y="1334229"/>
            <a:ext cx="3943350" cy="2675050"/>
          </a:xfrm>
          <a:prstGeom prst="rect">
            <a:avLst/>
          </a:prstGeom>
        </p:spPr>
      </p:pic>
      <p:pic>
        <p:nvPicPr>
          <p:cNvPr id="7" name="Picture 6"/>
          <p:cNvPicPr>
            <a:picLocks noChangeAspect="1"/>
          </p:cNvPicPr>
          <p:nvPr/>
        </p:nvPicPr>
        <p:blipFill>
          <a:blip r:embed="rId4"/>
          <a:stretch>
            <a:fillRect/>
          </a:stretch>
        </p:blipFill>
        <p:spPr>
          <a:xfrm>
            <a:off x="4510708" y="1675440"/>
            <a:ext cx="4162425" cy="2524125"/>
          </a:xfrm>
          <a:prstGeom prst="rect">
            <a:avLst/>
          </a:prstGeom>
        </p:spPr>
      </p:pic>
      <p:pic>
        <p:nvPicPr>
          <p:cNvPr id="3" name="Picture 7" descr="A screenshot of a cell phone&#10;&#10;Description generated with very high confidence">
            <a:extLst>
              <a:ext uri="{FF2B5EF4-FFF2-40B4-BE49-F238E27FC236}">
                <a16:creationId xmlns:a16="http://schemas.microsoft.com/office/drawing/2014/main" id="{F7AF4FED-6CC9-4CA3-A069-229B61E9232A}"/>
              </a:ext>
            </a:extLst>
          </p:cNvPr>
          <p:cNvPicPr>
            <a:picLocks noChangeAspect="1"/>
          </p:cNvPicPr>
          <p:nvPr/>
        </p:nvPicPr>
        <p:blipFill>
          <a:blip r:embed="rId5"/>
          <a:stretch>
            <a:fillRect/>
          </a:stretch>
        </p:blipFill>
        <p:spPr>
          <a:xfrm>
            <a:off x="430307" y="3582105"/>
            <a:ext cx="6947646" cy="2750754"/>
          </a:xfrm>
          <a:prstGeom prst="rect">
            <a:avLst/>
          </a:prstGeom>
        </p:spPr>
      </p:pic>
      <p:sp>
        <p:nvSpPr>
          <p:cNvPr id="5" name="Explosion 2 4"/>
          <p:cNvSpPr/>
          <p:nvPr/>
        </p:nvSpPr>
        <p:spPr>
          <a:xfrm rot="19860000">
            <a:off x="5767660" y="4763185"/>
            <a:ext cx="3308485" cy="1683594"/>
          </a:xfrm>
          <a:prstGeom prst="irregularSeal2">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Conditional Formats</a:t>
            </a:r>
          </a:p>
        </p:txBody>
      </p:sp>
    </p:spTree>
    <p:extLst>
      <p:ext uri="{BB962C8B-B14F-4D97-AF65-F5344CB8AC3E}">
        <p14:creationId xmlns:p14="http://schemas.microsoft.com/office/powerpoint/2010/main" val="895879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70044"/>
          </a:xfrm>
        </p:spPr>
        <p:txBody>
          <a:bodyPr>
            <a:normAutofit/>
          </a:bodyPr>
          <a:lstStyle/>
          <a:p>
            <a:r>
              <a:rPr lang="en" sz="3600" cap="none"/>
              <a:t>Query vs. Connected and Composite Query</a:t>
            </a:r>
            <a:endParaRPr lang="en-US" sz="3600" cap="none">
              <a:solidFill>
                <a:srgbClr val="FFC000"/>
              </a:solidFill>
            </a:endParaRPr>
          </a:p>
        </p:txBody>
      </p:sp>
      <p:sp>
        <p:nvSpPr>
          <p:cNvPr id="16" name="Slide Number Placeholder 15"/>
          <p:cNvSpPr>
            <a:spLocks noGrp="1"/>
          </p:cNvSpPr>
          <p:nvPr>
            <p:ph type="sldNum" sz="quarter" idx="12"/>
          </p:nvPr>
        </p:nvSpPr>
        <p:spPr/>
        <p:txBody>
          <a:bodyPr/>
          <a:lstStyle/>
          <a:p>
            <a:fld id="{3A636B23-8F6D-4947-88AC-038BF7B2E127}" type="slidenum">
              <a:rPr lang="en-US" smtClean="0"/>
              <a:t>39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420399121"/>
              </p:ext>
            </p:extLst>
          </p:nvPr>
        </p:nvGraphicFramePr>
        <p:xfrm>
          <a:off x="754180" y="1646975"/>
          <a:ext cx="7986407" cy="4588495"/>
        </p:xfrm>
        <a:graphic>
          <a:graphicData uri="http://schemas.openxmlformats.org/drawingml/2006/table">
            <a:tbl>
              <a:tblPr firstRow="1" bandRow="1">
                <a:tableStyleId>{5C22544A-7EE6-4342-B048-85BDC9FD1C3A}</a:tableStyleId>
              </a:tblPr>
              <a:tblGrid>
                <a:gridCol w="2331201">
                  <a:extLst>
                    <a:ext uri="{9D8B030D-6E8A-4147-A177-3AD203B41FA5}">
                      <a16:colId xmlns:a16="http://schemas.microsoft.com/office/drawing/2014/main" val="20000"/>
                    </a:ext>
                  </a:extLst>
                </a:gridCol>
                <a:gridCol w="2827603">
                  <a:extLst>
                    <a:ext uri="{9D8B030D-6E8A-4147-A177-3AD203B41FA5}">
                      <a16:colId xmlns:a16="http://schemas.microsoft.com/office/drawing/2014/main" val="20001"/>
                    </a:ext>
                  </a:extLst>
                </a:gridCol>
                <a:gridCol w="2827603">
                  <a:extLst>
                    <a:ext uri="{9D8B030D-6E8A-4147-A177-3AD203B41FA5}">
                      <a16:colId xmlns:a16="http://schemas.microsoft.com/office/drawing/2014/main" val="20002"/>
                    </a:ext>
                  </a:extLst>
                </a:gridCol>
              </a:tblGrid>
              <a:tr h="590237">
                <a:tc>
                  <a:txBody>
                    <a:bodyPr/>
                    <a:lstStyle/>
                    <a:p>
                      <a:pPr algn="ctr">
                        <a:lnSpc>
                          <a:spcPct val="150000"/>
                        </a:lnSpc>
                      </a:pPr>
                      <a:r>
                        <a:rPr lang="en-US"/>
                        <a:t>Query</a:t>
                      </a:r>
                    </a:p>
                  </a:txBody>
                  <a:tcPr>
                    <a:solidFill>
                      <a:srgbClr val="B40404"/>
                    </a:solidFill>
                  </a:tcPr>
                </a:tc>
                <a:tc>
                  <a:txBody>
                    <a:bodyPr/>
                    <a:lstStyle/>
                    <a:p>
                      <a:pPr algn="ctr">
                        <a:lnSpc>
                          <a:spcPct val="150000"/>
                        </a:lnSpc>
                      </a:pPr>
                      <a:r>
                        <a:rPr lang="en-US"/>
                        <a:t>Connected</a:t>
                      </a:r>
                      <a:r>
                        <a:rPr lang="en-US" baseline="0"/>
                        <a:t> Query</a:t>
                      </a:r>
                      <a:endParaRPr lang="en-US"/>
                    </a:p>
                  </a:txBody>
                  <a:tcPr>
                    <a:solidFill>
                      <a:srgbClr val="B40404"/>
                    </a:solidFill>
                  </a:tcPr>
                </a:tc>
                <a:tc>
                  <a:txBody>
                    <a:bodyPr/>
                    <a:lstStyle/>
                    <a:p>
                      <a:pPr algn="ctr">
                        <a:lnSpc>
                          <a:spcPct val="150000"/>
                        </a:lnSpc>
                      </a:pPr>
                      <a:r>
                        <a:rPr lang="en-US"/>
                        <a:t>Composite</a:t>
                      </a:r>
                      <a:r>
                        <a:rPr lang="en-US" baseline="0"/>
                        <a:t> Query</a:t>
                      </a:r>
                      <a:endParaRPr lang="en-US"/>
                    </a:p>
                  </a:txBody>
                  <a:tcPr>
                    <a:solidFill>
                      <a:srgbClr val="B40404"/>
                    </a:solidFill>
                  </a:tcPr>
                </a:tc>
                <a:extLst>
                  <a:ext uri="{0D108BD9-81ED-4DB2-BD59-A6C34878D82A}">
                    <a16:rowId xmlns:a16="http://schemas.microsoft.com/office/drawing/2014/main" val="10000"/>
                  </a:ext>
                </a:extLst>
              </a:tr>
              <a:tr h="3998258">
                <a:tc>
                  <a:txBody>
                    <a:bodyPr/>
                    <a:lstStyle/>
                    <a:p>
                      <a:endParaRPr lang="en-CA"/>
                    </a:p>
                  </a:txBody>
                  <a:tcPr>
                    <a:solidFill>
                      <a:schemeClr val="bg1">
                        <a:lumMod val="85000"/>
                      </a:schemeClr>
                    </a:solidFill>
                  </a:tcPr>
                </a:tc>
                <a:tc>
                  <a:txBody>
                    <a:bodyPr/>
                    <a:lstStyle/>
                    <a:p>
                      <a:endParaRPr lang="en-CA"/>
                    </a:p>
                  </a:txBody>
                  <a:tcPr>
                    <a:solidFill>
                      <a:schemeClr val="bg1">
                        <a:lumMod val="85000"/>
                      </a:schemeClr>
                    </a:solidFill>
                  </a:tcPr>
                </a:tc>
                <a:tc>
                  <a:txBody>
                    <a:bodyPr/>
                    <a:lstStyle/>
                    <a:p>
                      <a:endParaRPr lang="en-CA"/>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10" name="Picture 9">
            <a:extLst>
              <a:ext uri="{FF2B5EF4-FFF2-40B4-BE49-F238E27FC236}">
                <a16:creationId xmlns:a16="http://schemas.microsoft.com/office/drawing/2014/main" id="{5CC8513E-23A1-42CD-9F4A-81DC8DA61C7D}"/>
              </a:ext>
            </a:extLst>
          </p:cNvPr>
          <p:cNvPicPr>
            <a:picLocks noChangeAspect="1"/>
          </p:cNvPicPr>
          <p:nvPr/>
        </p:nvPicPr>
        <p:blipFill>
          <a:blip r:embed="rId2"/>
          <a:stretch>
            <a:fillRect/>
          </a:stretch>
        </p:blipFill>
        <p:spPr>
          <a:xfrm>
            <a:off x="937046" y="2305144"/>
            <a:ext cx="1919410" cy="1733128"/>
          </a:xfrm>
          <a:prstGeom prst="rect">
            <a:avLst/>
          </a:prstGeom>
        </p:spPr>
      </p:pic>
      <p:pic>
        <p:nvPicPr>
          <p:cNvPr id="13" name="Picture 12">
            <a:extLst>
              <a:ext uri="{FF2B5EF4-FFF2-40B4-BE49-F238E27FC236}">
                <a16:creationId xmlns:a16="http://schemas.microsoft.com/office/drawing/2014/main" id="{98A85334-0502-4FFB-B1A1-F5C1AAC04B0E}"/>
              </a:ext>
            </a:extLst>
          </p:cNvPr>
          <p:cNvPicPr>
            <a:picLocks noChangeAspect="1"/>
          </p:cNvPicPr>
          <p:nvPr/>
        </p:nvPicPr>
        <p:blipFill>
          <a:blip r:embed="rId3"/>
          <a:stretch>
            <a:fillRect/>
          </a:stretch>
        </p:blipFill>
        <p:spPr>
          <a:xfrm>
            <a:off x="1187523" y="4103598"/>
            <a:ext cx="1320272" cy="2050635"/>
          </a:xfrm>
          <a:prstGeom prst="rect">
            <a:avLst/>
          </a:prstGeom>
        </p:spPr>
      </p:pic>
      <p:pic>
        <p:nvPicPr>
          <p:cNvPr id="14" name="Picture 13">
            <a:extLst>
              <a:ext uri="{FF2B5EF4-FFF2-40B4-BE49-F238E27FC236}">
                <a16:creationId xmlns:a16="http://schemas.microsoft.com/office/drawing/2014/main" id="{DA64466D-6636-4AFE-B70D-D4AB76DBB1CD}"/>
              </a:ext>
            </a:extLst>
          </p:cNvPr>
          <p:cNvPicPr>
            <a:picLocks noChangeAspect="1"/>
          </p:cNvPicPr>
          <p:nvPr/>
        </p:nvPicPr>
        <p:blipFill>
          <a:blip r:embed="rId4"/>
          <a:stretch>
            <a:fillRect/>
          </a:stretch>
        </p:blipFill>
        <p:spPr>
          <a:xfrm>
            <a:off x="3481703" y="4444252"/>
            <a:ext cx="1941322" cy="1371429"/>
          </a:xfrm>
          <a:prstGeom prst="rect">
            <a:avLst/>
          </a:prstGeom>
        </p:spPr>
      </p:pic>
      <p:pic>
        <p:nvPicPr>
          <p:cNvPr id="15" name="Picture 14">
            <a:extLst>
              <a:ext uri="{FF2B5EF4-FFF2-40B4-BE49-F238E27FC236}">
                <a16:creationId xmlns:a16="http://schemas.microsoft.com/office/drawing/2014/main" id="{BF8E711F-426E-44F6-A4B4-A49189DFD2D2}"/>
              </a:ext>
            </a:extLst>
          </p:cNvPr>
          <p:cNvPicPr>
            <a:picLocks noChangeAspect="1"/>
          </p:cNvPicPr>
          <p:nvPr/>
        </p:nvPicPr>
        <p:blipFill>
          <a:blip r:embed="rId5"/>
          <a:stretch>
            <a:fillRect/>
          </a:stretch>
        </p:blipFill>
        <p:spPr>
          <a:xfrm>
            <a:off x="6057475" y="4457914"/>
            <a:ext cx="2436104" cy="1400000"/>
          </a:xfrm>
          <a:prstGeom prst="rect">
            <a:avLst/>
          </a:prstGeom>
        </p:spPr>
      </p:pic>
      <p:pic>
        <p:nvPicPr>
          <p:cNvPr id="5" name="Picture 5" descr="A picture containing game&#10;&#10;Description generated with very high confidence">
            <a:extLst>
              <a:ext uri="{FF2B5EF4-FFF2-40B4-BE49-F238E27FC236}">
                <a16:creationId xmlns:a16="http://schemas.microsoft.com/office/drawing/2014/main" id="{1A68F6B7-0F41-412A-A38A-CBC42A4DE441}"/>
              </a:ext>
            </a:extLst>
          </p:cNvPr>
          <p:cNvPicPr>
            <a:picLocks noChangeAspect="1"/>
          </p:cNvPicPr>
          <p:nvPr/>
        </p:nvPicPr>
        <p:blipFill>
          <a:blip r:embed="rId6"/>
          <a:stretch>
            <a:fillRect/>
          </a:stretch>
        </p:blipFill>
        <p:spPr>
          <a:xfrm>
            <a:off x="6049116" y="2281535"/>
            <a:ext cx="2526957" cy="2073235"/>
          </a:xfrm>
          <a:prstGeom prst="rect">
            <a:avLst/>
          </a:prstGeom>
        </p:spPr>
      </p:pic>
      <p:pic>
        <p:nvPicPr>
          <p:cNvPr id="7" name="Picture 8" descr="A picture containing game&#10;&#10;Description generated with very high confidence">
            <a:extLst>
              <a:ext uri="{FF2B5EF4-FFF2-40B4-BE49-F238E27FC236}">
                <a16:creationId xmlns:a16="http://schemas.microsoft.com/office/drawing/2014/main" id="{F4DC8CEE-6DA1-4402-AAB9-F1F73CAE0DE3}"/>
              </a:ext>
            </a:extLst>
          </p:cNvPr>
          <p:cNvPicPr>
            <a:picLocks noChangeAspect="1"/>
          </p:cNvPicPr>
          <p:nvPr/>
        </p:nvPicPr>
        <p:blipFill>
          <a:blip r:embed="rId7"/>
          <a:stretch>
            <a:fillRect/>
          </a:stretch>
        </p:blipFill>
        <p:spPr>
          <a:xfrm>
            <a:off x="3380346" y="2284319"/>
            <a:ext cx="2115579" cy="1980685"/>
          </a:xfrm>
          <a:prstGeom prst="rect">
            <a:avLst/>
          </a:prstGeom>
        </p:spPr>
      </p:pic>
    </p:spTree>
    <p:extLst>
      <p:ext uri="{BB962C8B-B14F-4D97-AF65-F5344CB8AC3E}">
        <p14:creationId xmlns:p14="http://schemas.microsoft.com/office/powerpoint/2010/main" val="238385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19" y="5047989"/>
            <a:ext cx="450937" cy="1152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Placeholder 3"/>
          <p:cNvSpPr>
            <a:spLocks noGrp="1"/>
          </p:cNvSpPr>
          <p:nvPr>
            <p:ph type="body" sz="half" idx="2"/>
          </p:nvPr>
        </p:nvSpPr>
        <p:spPr>
          <a:xfrm>
            <a:off x="4215008" y="4679972"/>
            <a:ext cx="4706479" cy="1888427"/>
          </a:xfrm>
        </p:spPr>
        <p:txBody>
          <a:bodyPr>
            <a:noAutofit/>
          </a:bodyPr>
          <a:lstStyle/>
          <a:p>
            <a:pPr marL="285750" indent="-285750">
              <a:spcAft>
                <a:spcPts val="600"/>
              </a:spcAft>
              <a:buFont typeface="Arial" panose="020B0604020202020204" pitchFamily="34" charset="0"/>
              <a:buChar char="•"/>
            </a:pPr>
            <a:r>
              <a:rPr lang="en-US" sz="1500"/>
              <a:t>The Waterfall Capital of the World with over 130 falls</a:t>
            </a:r>
          </a:p>
          <a:p>
            <a:pPr marL="285750" indent="-285750">
              <a:spcAft>
                <a:spcPts val="600"/>
              </a:spcAft>
              <a:buFont typeface="Arial" panose="020B0604020202020204" pitchFamily="34" charset="0"/>
              <a:buChar char="•"/>
            </a:pPr>
            <a:r>
              <a:rPr lang="en-US" sz="1500"/>
              <a:t>The First Tim Hortons opened </a:t>
            </a:r>
          </a:p>
          <a:p>
            <a:pPr marL="285750" indent="-285750">
              <a:spcAft>
                <a:spcPts val="600"/>
              </a:spcAft>
              <a:buFont typeface="Arial" panose="020B0604020202020204" pitchFamily="34" charset="0"/>
              <a:buChar char="•"/>
            </a:pPr>
            <a:r>
              <a:rPr lang="en-US" sz="1500"/>
              <a:t>More than 24% of Hamilton’s population was born outside of Canada</a:t>
            </a:r>
            <a:endParaRPr lang="en-CA" sz="1500"/>
          </a:p>
        </p:txBody>
      </p:sp>
      <p:sp>
        <p:nvSpPr>
          <p:cNvPr id="6" name="Footer Placeholder 2">
            <a:extLst>
              <a:ext uri="{FF2B5EF4-FFF2-40B4-BE49-F238E27FC236}">
                <a16:creationId xmlns:a16="http://schemas.microsoft.com/office/drawing/2014/main" id="{CA7ECCF4-C992-4CA5-91C3-5760B94E9754}"/>
              </a:ext>
            </a:extLst>
          </p:cNvPr>
          <p:cNvSpPr>
            <a:spLocks noGrp="1"/>
          </p:cNvSpPr>
          <p:nvPr>
            <p:ph type="ftr" sz="quarter" idx="11"/>
          </p:nvPr>
        </p:nvSpPr>
        <p:spPr>
          <a:xfrm>
            <a:off x="3584679" y="6467566"/>
            <a:ext cx="4426094" cy="274320"/>
          </a:xfrm>
        </p:spPr>
        <p:txBody>
          <a:bodyPr/>
          <a:lstStyle/>
          <a:p>
            <a:r>
              <a:rPr lang="en-US"/>
              <a:t>Canada Alliance   4 - 6 November1 2019   </a:t>
            </a:r>
          </a:p>
        </p:txBody>
      </p:sp>
      <p:sp>
        <p:nvSpPr>
          <p:cNvPr id="8" name="Slide Number Placeholder 7"/>
          <p:cNvSpPr>
            <a:spLocks noGrp="1"/>
          </p:cNvSpPr>
          <p:nvPr>
            <p:ph type="sldNum" sz="quarter" idx="12"/>
          </p:nvPr>
        </p:nvSpPr>
        <p:spPr/>
        <p:txBody>
          <a:bodyPr/>
          <a:lstStyle/>
          <a:p>
            <a:fld id="{3A636B23-8F6D-4947-88AC-038BF7B2E127}" type="slidenum">
              <a:rPr lang="en-US" smtClean="0"/>
              <a:t>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48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63" y="5088365"/>
            <a:ext cx="3615996" cy="85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4083485" y="5016674"/>
            <a:ext cx="0" cy="103966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50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819723" cy="809951"/>
          </a:xfrm>
        </p:spPr>
        <p:txBody>
          <a:bodyPr>
            <a:normAutofit/>
          </a:bodyPr>
          <a:lstStyle/>
          <a:p>
            <a:r>
              <a:rPr lang="en" sz="3600" cap="none"/>
              <a:t>Composite Query Example #1</a:t>
            </a:r>
            <a:endParaRPr lang="en-US" sz="3200" cap="none">
              <a:solidFill>
                <a:srgbClr val="FFC000"/>
              </a:solidFill>
            </a:endParaRPr>
          </a:p>
        </p:txBody>
      </p:sp>
      <p:sp>
        <p:nvSpPr>
          <p:cNvPr id="4" name="Slide Number Placeholder 3"/>
          <p:cNvSpPr>
            <a:spLocks noGrp="1"/>
          </p:cNvSpPr>
          <p:nvPr>
            <p:ph type="sldNum" sz="quarter" idx="12"/>
          </p:nvPr>
        </p:nvSpPr>
        <p:spPr/>
        <p:txBody>
          <a:bodyPr/>
          <a:lstStyle/>
          <a:p>
            <a:fld id="{3A636B23-8F6D-4947-88AC-038BF7B2E127}" type="slidenum">
              <a:rPr lang="en-US" smtClean="0"/>
              <a:t>40</a:t>
            </a:fld>
            <a:endParaRPr lang="en-US"/>
          </a:p>
        </p:txBody>
      </p:sp>
      <p:sp>
        <p:nvSpPr>
          <p:cNvPr id="6" name="Shape 156"/>
          <p:cNvSpPr txBox="1"/>
          <p:nvPr/>
        </p:nvSpPr>
        <p:spPr>
          <a:xfrm>
            <a:off x="997666" y="1340768"/>
            <a:ext cx="7780952" cy="1718870"/>
          </a:xfrm>
          <a:prstGeom prst="rect">
            <a:avLst/>
          </a:prstGeom>
          <a:noFill/>
          <a:ln>
            <a:noFill/>
          </a:ln>
        </p:spPr>
        <p:txBody>
          <a:bodyPr wrap="square" lIns="91425" tIns="91425" rIns="91425" bIns="91425" anchor="t" anchorCtr="0">
            <a:noAutofit/>
          </a:bodyPr>
          <a:lstStyle/>
          <a:p>
            <a:pPr lvl="0" rtl="0">
              <a:spcBef>
                <a:spcPts val="0"/>
              </a:spcBef>
              <a:buNone/>
            </a:pPr>
            <a:r>
              <a:rPr lang="en" sz="1600">
                <a:solidFill>
                  <a:schemeClr val="tx1"/>
                </a:solidFill>
                <a:ea typeface="Quicksand"/>
                <a:cs typeface="Quicksand"/>
                <a:sym typeface="Quicksand"/>
              </a:rPr>
              <a:t>Create a list of all awards that require an application.  For each award, count how many applications have been received to date.</a:t>
            </a:r>
          </a:p>
          <a:p>
            <a:pPr lvl="0" rtl="0">
              <a:spcBef>
                <a:spcPts val="0"/>
              </a:spcBef>
              <a:buNone/>
            </a:pPr>
            <a:endParaRPr lang="en" sz="1600">
              <a:solidFill>
                <a:schemeClr val="tx1"/>
              </a:solidFill>
              <a:ea typeface="Quicksand"/>
              <a:cs typeface="Quicksand"/>
              <a:sym typeface="Quicksand"/>
            </a:endParaRPr>
          </a:p>
          <a:p>
            <a:pPr marL="342900" lvl="0" indent="-342900" rtl="0">
              <a:spcBef>
                <a:spcPts val="0"/>
              </a:spcBef>
              <a:buFont typeface="+mj-lt"/>
              <a:buAutoNum type="arabicPeriod"/>
            </a:pPr>
            <a:r>
              <a:rPr lang="en" sz="1600">
                <a:solidFill>
                  <a:schemeClr val="tx1"/>
                </a:solidFill>
                <a:ea typeface="Quicksand"/>
                <a:cs typeface="Quicksand"/>
                <a:sym typeface="Quicksand"/>
              </a:rPr>
              <a:t>If an inner join is used, the awards with no applications are missing from the report</a:t>
            </a:r>
          </a:p>
          <a:p>
            <a:pPr marL="342900" lvl="0" indent="-342900" rtl="0">
              <a:spcBef>
                <a:spcPts val="0"/>
              </a:spcBef>
              <a:buFont typeface="+mj-lt"/>
              <a:buAutoNum type="arabicPeriod"/>
            </a:pPr>
            <a:r>
              <a:rPr lang="en" sz="1600">
                <a:solidFill>
                  <a:schemeClr val="tx1"/>
                </a:solidFill>
                <a:ea typeface="Quicksand"/>
                <a:cs typeface="Quicksand"/>
                <a:sym typeface="Quicksand"/>
              </a:rPr>
              <a:t>If a left outer join is used, the count is still 1 for the awards with no application since </a:t>
            </a:r>
            <a:r>
              <a:rPr lang="en-CA" sz="1600">
                <a:solidFill>
                  <a:schemeClr val="tx1"/>
                </a:solidFill>
                <a:ea typeface="Quicksand"/>
                <a:cs typeface="Quicksand"/>
                <a:sym typeface="Quicksand"/>
              </a:rPr>
              <a:t>there is still a row returned for that award</a:t>
            </a:r>
            <a:endParaRPr lang="en" sz="1600">
              <a:solidFill>
                <a:schemeClr val="tx1"/>
              </a:solidFill>
              <a:ea typeface="Quicksand"/>
              <a:cs typeface="Quicksand"/>
              <a:sym typeface="Quicksand"/>
            </a:endParaRPr>
          </a:p>
        </p:txBody>
      </p:sp>
      <p:pic>
        <p:nvPicPr>
          <p:cNvPr id="9" name="Picture 8">
            <a:extLst>
              <a:ext uri="{FF2B5EF4-FFF2-40B4-BE49-F238E27FC236}">
                <a16:creationId xmlns:a16="http://schemas.microsoft.com/office/drawing/2014/main" id="{F4478497-9278-4498-876E-EEF340F5911D}"/>
              </a:ext>
            </a:extLst>
          </p:cNvPr>
          <p:cNvPicPr>
            <a:picLocks noChangeAspect="1"/>
          </p:cNvPicPr>
          <p:nvPr/>
        </p:nvPicPr>
        <p:blipFill>
          <a:blip r:embed="rId2"/>
          <a:stretch>
            <a:fillRect/>
          </a:stretch>
        </p:blipFill>
        <p:spPr>
          <a:xfrm>
            <a:off x="997666" y="3274531"/>
            <a:ext cx="7780952" cy="2800000"/>
          </a:xfrm>
          <a:prstGeom prst="rect">
            <a:avLst/>
          </a:prstGeom>
        </p:spPr>
      </p:pic>
    </p:spTree>
    <p:extLst>
      <p:ext uri="{BB962C8B-B14F-4D97-AF65-F5344CB8AC3E}">
        <p14:creationId xmlns:p14="http://schemas.microsoft.com/office/powerpoint/2010/main" val="681776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819723" cy="809951"/>
          </a:xfrm>
        </p:spPr>
        <p:txBody>
          <a:bodyPr>
            <a:normAutofit/>
          </a:bodyPr>
          <a:lstStyle/>
          <a:p>
            <a:r>
              <a:rPr lang="en" sz="3600" cap="none"/>
              <a:t>Composite Query Example #1</a:t>
            </a:r>
            <a:endParaRPr lang="en-US" sz="3600" cap="none"/>
          </a:p>
        </p:txBody>
      </p:sp>
      <p:sp>
        <p:nvSpPr>
          <p:cNvPr id="4" name="Slide Number Placeholder 3"/>
          <p:cNvSpPr>
            <a:spLocks noGrp="1"/>
          </p:cNvSpPr>
          <p:nvPr>
            <p:ph type="sldNum" sz="quarter" idx="12"/>
          </p:nvPr>
        </p:nvSpPr>
        <p:spPr/>
        <p:txBody>
          <a:bodyPr/>
          <a:lstStyle/>
          <a:p>
            <a:fld id="{3A636B23-8F6D-4947-88AC-038BF7B2E127}" type="slidenum">
              <a:rPr lang="en-US" smtClean="0"/>
              <a:t>41</a:t>
            </a:fld>
            <a:endParaRPr lang="en-US"/>
          </a:p>
        </p:txBody>
      </p:sp>
      <p:pic>
        <p:nvPicPr>
          <p:cNvPr id="5" name="Picture 4">
            <a:extLst>
              <a:ext uri="{FF2B5EF4-FFF2-40B4-BE49-F238E27FC236}">
                <a16:creationId xmlns:a16="http://schemas.microsoft.com/office/drawing/2014/main" id="{88253322-968E-4CFB-9F8B-C7E90F8519FB}"/>
              </a:ext>
            </a:extLst>
          </p:cNvPr>
          <p:cNvPicPr>
            <a:picLocks noChangeAspect="1"/>
          </p:cNvPicPr>
          <p:nvPr/>
        </p:nvPicPr>
        <p:blipFill>
          <a:blip r:embed="rId2"/>
          <a:stretch>
            <a:fillRect/>
          </a:stretch>
        </p:blipFill>
        <p:spPr>
          <a:xfrm>
            <a:off x="1065042" y="2604737"/>
            <a:ext cx="3119201" cy="2984882"/>
          </a:xfrm>
          <a:prstGeom prst="rect">
            <a:avLst/>
          </a:prstGeom>
        </p:spPr>
      </p:pic>
      <p:pic>
        <p:nvPicPr>
          <p:cNvPr id="7" name="Picture 6">
            <a:extLst>
              <a:ext uri="{FF2B5EF4-FFF2-40B4-BE49-F238E27FC236}">
                <a16:creationId xmlns:a16="http://schemas.microsoft.com/office/drawing/2014/main" id="{933701C9-C0B1-4D73-BA06-BD4361D51DB6}"/>
              </a:ext>
            </a:extLst>
          </p:cNvPr>
          <p:cNvPicPr>
            <a:picLocks noChangeAspect="1"/>
          </p:cNvPicPr>
          <p:nvPr/>
        </p:nvPicPr>
        <p:blipFill>
          <a:blip r:embed="rId3"/>
          <a:stretch>
            <a:fillRect/>
          </a:stretch>
        </p:blipFill>
        <p:spPr>
          <a:xfrm>
            <a:off x="5429629" y="2604737"/>
            <a:ext cx="1053654" cy="2128666"/>
          </a:xfrm>
          <a:prstGeom prst="rect">
            <a:avLst/>
          </a:prstGeom>
        </p:spPr>
      </p:pic>
      <p:pic>
        <p:nvPicPr>
          <p:cNvPr id="8" name="Picture 7">
            <a:extLst>
              <a:ext uri="{FF2B5EF4-FFF2-40B4-BE49-F238E27FC236}">
                <a16:creationId xmlns:a16="http://schemas.microsoft.com/office/drawing/2014/main" id="{A0309212-6D85-4E43-BA43-9A2D92ECEA8E}"/>
              </a:ext>
            </a:extLst>
          </p:cNvPr>
          <p:cNvPicPr>
            <a:picLocks noChangeAspect="1"/>
          </p:cNvPicPr>
          <p:nvPr/>
        </p:nvPicPr>
        <p:blipFill>
          <a:blip r:embed="rId4"/>
          <a:stretch>
            <a:fillRect/>
          </a:stretch>
        </p:blipFill>
        <p:spPr>
          <a:xfrm>
            <a:off x="4372720" y="3588436"/>
            <a:ext cx="661905" cy="680953"/>
          </a:xfrm>
          <a:prstGeom prst="rect">
            <a:avLst/>
          </a:prstGeom>
        </p:spPr>
      </p:pic>
      <p:pic>
        <p:nvPicPr>
          <p:cNvPr id="10" name="Picture 9">
            <a:extLst>
              <a:ext uri="{FF2B5EF4-FFF2-40B4-BE49-F238E27FC236}">
                <a16:creationId xmlns:a16="http://schemas.microsoft.com/office/drawing/2014/main" id="{9C19D86E-54CB-4BB6-A2B7-4C6BE144AA63}"/>
              </a:ext>
            </a:extLst>
          </p:cNvPr>
          <p:cNvPicPr>
            <a:picLocks noChangeAspect="1"/>
          </p:cNvPicPr>
          <p:nvPr/>
        </p:nvPicPr>
        <p:blipFill>
          <a:blip r:embed="rId5"/>
          <a:stretch>
            <a:fillRect/>
          </a:stretch>
        </p:blipFill>
        <p:spPr>
          <a:xfrm>
            <a:off x="6657905" y="3507052"/>
            <a:ext cx="1146879" cy="762337"/>
          </a:xfrm>
          <a:prstGeom prst="rect">
            <a:avLst/>
          </a:prstGeom>
        </p:spPr>
      </p:pic>
      <p:pic>
        <p:nvPicPr>
          <p:cNvPr id="11" name="Picture 10">
            <a:extLst>
              <a:ext uri="{FF2B5EF4-FFF2-40B4-BE49-F238E27FC236}">
                <a16:creationId xmlns:a16="http://schemas.microsoft.com/office/drawing/2014/main" id="{065C1C7D-5F16-4EE9-B672-3B9108A1B8E3}"/>
              </a:ext>
            </a:extLst>
          </p:cNvPr>
          <p:cNvPicPr>
            <a:picLocks noChangeAspect="1"/>
          </p:cNvPicPr>
          <p:nvPr/>
        </p:nvPicPr>
        <p:blipFill>
          <a:blip r:embed="rId6"/>
          <a:stretch>
            <a:fillRect/>
          </a:stretch>
        </p:blipFill>
        <p:spPr>
          <a:xfrm>
            <a:off x="4493204" y="4918971"/>
            <a:ext cx="4329401" cy="1341296"/>
          </a:xfrm>
          <a:prstGeom prst="rect">
            <a:avLst/>
          </a:prstGeom>
        </p:spPr>
      </p:pic>
      <p:sp>
        <p:nvSpPr>
          <p:cNvPr id="12" name="Shape 156"/>
          <p:cNvSpPr txBox="1"/>
          <p:nvPr/>
        </p:nvSpPr>
        <p:spPr>
          <a:xfrm>
            <a:off x="957122" y="1290617"/>
            <a:ext cx="7493100" cy="1314120"/>
          </a:xfrm>
          <a:prstGeom prst="rect">
            <a:avLst/>
          </a:prstGeom>
          <a:noFill/>
          <a:ln>
            <a:noFill/>
          </a:ln>
        </p:spPr>
        <p:txBody>
          <a:bodyPr wrap="square" lIns="91425" tIns="91425" rIns="91425" bIns="91425" anchor="t" anchorCtr="0">
            <a:noAutofit/>
          </a:bodyPr>
          <a:lstStyle/>
          <a:p>
            <a:pPr lvl="0" rtl="0">
              <a:spcBef>
                <a:spcPts val="0"/>
              </a:spcBef>
              <a:buNone/>
            </a:pPr>
            <a:r>
              <a:rPr lang="en-CA" sz="1600">
                <a:solidFill>
                  <a:schemeClr val="tx1"/>
                </a:solidFill>
                <a:ea typeface="Quicksand"/>
                <a:cs typeface="Quicksand"/>
                <a:sym typeface="Quicksand"/>
              </a:rPr>
              <a:t>By creating a “parent” query with all of the awards that require an application, and a “child” query with a count of applications per award, the resulting Composite query (using left outer join) shows ALL of the awards from the parent query with the matching data from the child query</a:t>
            </a:r>
            <a:endParaRPr lang="en" sz="1600">
              <a:solidFill>
                <a:schemeClr val="tx1"/>
              </a:solidFill>
              <a:ea typeface="Quicksand"/>
              <a:cs typeface="Quicksand"/>
              <a:sym typeface="Quicksand"/>
            </a:endParaRPr>
          </a:p>
        </p:txBody>
      </p:sp>
    </p:spTree>
    <p:extLst>
      <p:ext uri="{BB962C8B-B14F-4D97-AF65-F5344CB8AC3E}">
        <p14:creationId xmlns:p14="http://schemas.microsoft.com/office/powerpoint/2010/main" val="3166607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819723" cy="809951"/>
          </a:xfrm>
        </p:spPr>
        <p:txBody>
          <a:bodyPr>
            <a:normAutofit/>
          </a:bodyPr>
          <a:lstStyle/>
          <a:p>
            <a:r>
              <a:rPr lang="en" sz="3600" cap="none"/>
              <a:t>Composite Query Example #2</a:t>
            </a:r>
            <a:endParaRPr lang="en-US" sz="3600" cap="none"/>
          </a:p>
        </p:txBody>
      </p:sp>
      <p:sp>
        <p:nvSpPr>
          <p:cNvPr id="6" name="Slide Number Placeholder 5"/>
          <p:cNvSpPr>
            <a:spLocks noGrp="1"/>
          </p:cNvSpPr>
          <p:nvPr>
            <p:ph type="sldNum" sz="quarter" idx="12"/>
          </p:nvPr>
        </p:nvSpPr>
        <p:spPr/>
        <p:txBody>
          <a:bodyPr/>
          <a:lstStyle/>
          <a:p>
            <a:fld id="{3A636B23-8F6D-4947-88AC-038BF7B2E127}" type="slidenum">
              <a:rPr lang="en-US" smtClean="0"/>
              <a:t>42</a:t>
            </a:fld>
            <a:endParaRPr lang="en-US"/>
          </a:p>
        </p:txBody>
      </p:sp>
      <p:pic>
        <p:nvPicPr>
          <p:cNvPr id="4" name="Picture 3"/>
          <p:cNvPicPr>
            <a:picLocks noChangeAspect="1"/>
          </p:cNvPicPr>
          <p:nvPr/>
        </p:nvPicPr>
        <p:blipFill>
          <a:blip r:embed="rId3"/>
          <a:stretch>
            <a:fillRect/>
          </a:stretch>
        </p:blipFill>
        <p:spPr>
          <a:xfrm>
            <a:off x="768095" y="1677519"/>
            <a:ext cx="7321204" cy="46085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108471205"/>
              </p:ext>
            </p:extLst>
          </p:nvPr>
        </p:nvGraphicFramePr>
        <p:xfrm>
          <a:off x="696687" y="1508374"/>
          <a:ext cx="7392612" cy="365760"/>
        </p:xfrm>
        <a:graphic>
          <a:graphicData uri="http://schemas.openxmlformats.org/drawingml/2006/table">
            <a:tbl>
              <a:tblPr firstRow="1" bandRow="1">
                <a:tableStyleId>{5C22544A-7EE6-4342-B048-85BDC9FD1C3A}</a:tableStyleId>
              </a:tblPr>
              <a:tblGrid>
                <a:gridCol w="7392612">
                  <a:extLst>
                    <a:ext uri="{9D8B030D-6E8A-4147-A177-3AD203B41FA5}">
                      <a16:colId xmlns:a16="http://schemas.microsoft.com/office/drawing/2014/main" val="20000"/>
                    </a:ext>
                  </a:extLst>
                </a:gridCol>
              </a:tblGrid>
              <a:tr h="248538">
                <a:tc>
                  <a:txBody>
                    <a:bodyPr/>
                    <a:lstStyle/>
                    <a:p>
                      <a:pPr algn="ctr">
                        <a:lnSpc>
                          <a:spcPct val="100000"/>
                        </a:lnSpc>
                      </a:pPr>
                      <a:r>
                        <a:rPr lang="en" sz="1800" cap="none"/>
                        <a:t>Composite Query  Manager</a:t>
                      </a:r>
                      <a:endParaRPr lang="en-CA"/>
                    </a:p>
                  </a:txBody>
                  <a:tcPr>
                    <a:solidFill>
                      <a:srgbClr val="B40404"/>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51363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819723" cy="809951"/>
          </a:xfrm>
        </p:spPr>
        <p:txBody>
          <a:bodyPr>
            <a:normAutofit/>
          </a:bodyPr>
          <a:lstStyle/>
          <a:p>
            <a:r>
              <a:rPr lang="en" sz="3600" cap="none"/>
              <a:t>Composite Query Example #2</a:t>
            </a:r>
            <a:endParaRPr lang="en-US" sz="3600" cap="none"/>
          </a:p>
        </p:txBody>
      </p:sp>
      <p:sp>
        <p:nvSpPr>
          <p:cNvPr id="7" name="Slide Number Placeholder 6"/>
          <p:cNvSpPr>
            <a:spLocks noGrp="1"/>
          </p:cNvSpPr>
          <p:nvPr>
            <p:ph type="sldNum" sz="quarter" idx="12"/>
          </p:nvPr>
        </p:nvSpPr>
        <p:spPr/>
        <p:txBody>
          <a:bodyPr/>
          <a:lstStyle/>
          <a:p>
            <a:fld id="{3A636B23-8F6D-4947-88AC-038BF7B2E127}" type="slidenum">
              <a:rPr lang="en-US" smtClean="0"/>
              <a:t>43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2006092"/>
              </p:ext>
            </p:extLst>
          </p:nvPr>
        </p:nvGraphicFramePr>
        <p:xfrm>
          <a:off x="914401" y="1509466"/>
          <a:ext cx="6241138" cy="365760"/>
        </p:xfrm>
        <a:graphic>
          <a:graphicData uri="http://schemas.openxmlformats.org/drawingml/2006/table">
            <a:tbl>
              <a:tblPr firstRow="1" bandRow="1">
                <a:tableStyleId>{5C22544A-7EE6-4342-B048-85BDC9FD1C3A}</a:tableStyleId>
              </a:tblPr>
              <a:tblGrid>
                <a:gridCol w="6241138">
                  <a:extLst>
                    <a:ext uri="{9D8B030D-6E8A-4147-A177-3AD203B41FA5}">
                      <a16:colId xmlns:a16="http://schemas.microsoft.com/office/drawing/2014/main" val="20000"/>
                    </a:ext>
                  </a:extLst>
                </a:gridCol>
              </a:tblGrid>
              <a:tr h="248538">
                <a:tc>
                  <a:txBody>
                    <a:bodyPr/>
                    <a:lstStyle/>
                    <a:p>
                      <a:pPr algn="ctr">
                        <a:lnSpc>
                          <a:spcPct val="100000"/>
                        </a:lnSpc>
                      </a:pPr>
                      <a:r>
                        <a:rPr lang="en" sz="1800" cap="none"/>
                        <a:t>Pivot Grid using Composite Query</a:t>
                      </a:r>
                      <a:endParaRPr lang="en-CA"/>
                    </a:p>
                  </a:txBody>
                  <a:tcPr>
                    <a:solidFill>
                      <a:srgbClr val="B40404"/>
                    </a:solidFill>
                  </a:tcPr>
                </a:tc>
                <a:extLst>
                  <a:ext uri="{0D108BD9-81ED-4DB2-BD59-A6C34878D82A}">
                    <a16:rowId xmlns:a16="http://schemas.microsoft.com/office/drawing/2014/main" val="10000"/>
                  </a:ext>
                </a:extLst>
              </a:tr>
            </a:tbl>
          </a:graphicData>
        </a:graphic>
      </p:graphicFrame>
      <p:pic>
        <p:nvPicPr>
          <p:cNvPr id="3" name="Picture 3" descr="A screenshot of a cell phone&#10;&#10;Description generated with very high confidence">
            <a:extLst>
              <a:ext uri="{FF2B5EF4-FFF2-40B4-BE49-F238E27FC236}">
                <a16:creationId xmlns:a16="http://schemas.microsoft.com/office/drawing/2014/main" id="{7EB82336-7A0A-4FEE-9079-F7E9A8ECE9BD}"/>
              </a:ext>
            </a:extLst>
          </p:cNvPr>
          <p:cNvPicPr>
            <a:picLocks noChangeAspect="1"/>
          </p:cNvPicPr>
          <p:nvPr/>
        </p:nvPicPr>
        <p:blipFill>
          <a:blip r:embed="rId3"/>
          <a:stretch>
            <a:fillRect/>
          </a:stretch>
        </p:blipFill>
        <p:spPr>
          <a:xfrm>
            <a:off x="1165412" y="1853565"/>
            <a:ext cx="5593977" cy="4226632"/>
          </a:xfrm>
          <a:prstGeom prst="rect">
            <a:avLst/>
          </a:prstGeom>
        </p:spPr>
      </p:pic>
    </p:spTree>
    <p:extLst>
      <p:ext uri="{BB962C8B-B14F-4D97-AF65-F5344CB8AC3E}">
        <p14:creationId xmlns:p14="http://schemas.microsoft.com/office/powerpoint/2010/main" val="752099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Arrow: Chevron 64">
            <a:extLst>
              <a:ext uri="{FF2B5EF4-FFF2-40B4-BE49-F238E27FC236}">
                <a16:creationId xmlns:a16="http://schemas.microsoft.com/office/drawing/2014/main" id="{A7AC2A79-2B09-44ED-A3E4-EE59B61CD59B}"/>
              </a:ext>
            </a:extLst>
          </p:cNvPr>
          <p:cNvSpPr/>
          <p:nvPr/>
        </p:nvSpPr>
        <p:spPr>
          <a:xfrm rot="-10860000" flipV="1">
            <a:off x="4556223" y="4237008"/>
            <a:ext cx="2131538" cy="823782"/>
          </a:xfrm>
          <a:prstGeom prst="chevro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768096" y="585216"/>
            <a:ext cx="7290054" cy="1073902"/>
          </a:xfrm>
        </p:spPr>
        <p:txBody>
          <a:bodyPr>
            <a:normAutofit/>
          </a:bodyPr>
          <a:lstStyle/>
          <a:p>
            <a:r>
              <a:rPr lang="en-CA" sz="4000" cap="none"/>
              <a:t>Proposed process</a:t>
            </a:r>
            <a:endParaRPr lang="en" sz="4000" cap="none">
              <a:solidFill>
                <a:srgbClr val="FFC000"/>
              </a:solidFill>
            </a:endParaRPr>
          </a:p>
        </p:txBody>
      </p:sp>
      <p:sp>
        <p:nvSpPr>
          <p:cNvPr id="5" name="Slide Number Placeholder 4"/>
          <p:cNvSpPr>
            <a:spLocks noGrp="1"/>
          </p:cNvSpPr>
          <p:nvPr>
            <p:ph type="sldNum" sz="quarter" idx="12"/>
          </p:nvPr>
        </p:nvSpPr>
        <p:spPr/>
        <p:txBody>
          <a:bodyPr/>
          <a:lstStyle/>
          <a:p>
            <a:fld id="{3A636B23-8F6D-4947-88AC-038BF7B2E127}" type="slidenum">
              <a:rPr lang="en-US" smtClean="0"/>
              <a:t>44</a:t>
            </a:fld>
            <a:endParaRPr lang="en-US"/>
          </a:p>
        </p:txBody>
      </p:sp>
      <p:sp>
        <p:nvSpPr>
          <p:cNvPr id="57" name="Arrow: Chevron 56">
            <a:extLst>
              <a:ext uri="{FF2B5EF4-FFF2-40B4-BE49-F238E27FC236}">
                <a16:creationId xmlns:a16="http://schemas.microsoft.com/office/drawing/2014/main" id="{2088FEB0-C03D-4F41-8494-25EF473AD41B}"/>
              </a:ext>
            </a:extLst>
          </p:cNvPr>
          <p:cNvSpPr/>
          <p:nvPr/>
        </p:nvSpPr>
        <p:spPr>
          <a:xfrm>
            <a:off x="1806846" y="2486468"/>
            <a:ext cx="2131538" cy="823782"/>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Arrow: Chevron 58">
            <a:extLst>
              <a:ext uri="{FF2B5EF4-FFF2-40B4-BE49-F238E27FC236}">
                <a16:creationId xmlns:a16="http://schemas.microsoft.com/office/drawing/2014/main" id="{E5DDA3C3-D43F-44E2-84F4-DED69A53AD47}"/>
              </a:ext>
            </a:extLst>
          </p:cNvPr>
          <p:cNvSpPr/>
          <p:nvPr/>
        </p:nvSpPr>
        <p:spPr>
          <a:xfrm>
            <a:off x="4638603" y="2579142"/>
            <a:ext cx="2131538" cy="823782"/>
          </a:xfrm>
          <a:prstGeom prst="chevro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a:extLst>
              <a:ext uri="{FF2B5EF4-FFF2-40B4-BE49-F238E27FC236}">
                <a16:creationId xmlns:a16="http://schemas.microsoft.com/office/drawing/2014/main" id="{E260C790-66E6-4801-9D9C-47F330F8B671}"/>
              </a:ext>
            </a:extLst>
          </p:cNvPr>
          <p:cNvSpPr txBox="1"/>
          <p:nvPr/>
        </p:nvSpPr>
        <p:spPr>
          <a:xfrm>
            <a:off x="2231166" y="2488598"/>
            <a:ext cx="11883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2"/>
                </a:solidFill>
              </a:rPr>
              <a:t>Provide Training</a:t>
            </a:r>
          </a:p>
        </p:txBody>
      </p:sp>
      <p:sp>
        <p:nvSpPr>
          <p:cNvPr id="61" name="TextBox 60">
            <a:extLst>
              <a:ext uri="{FF2B5EF4-FFF2-40B4-BE49-F238E27FC236}">
                <a16:creationId xmlns:a16="http://schemas.microsoft.com/office/drawing/2014/main" id="{FE031D6C-9739-496F-A2F6-7305CD20965C}"/>
              </a:ext>
            </a:extLst>
          </p:cNvPr>
          <p:cNvSpPr txBox="1"/>
          <p:nvPr/>
        </p:nvSpPr>
        <p:spPr>
          <a:xfrm>
            <a:off x="5092528" y="2724148"/>
            <a:ext cx="14148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2"/>
                </a:solidFill>
              </a:rPr>
              <a:t>Pass quiz</a:t>
            </a:r>
          </a:p>
        </p:txBody>
      </p:sp>
      <p:sp>
        <p:nvSpPr>
          <p:cNvPr id="64" name="TextBox 63">
            <a:extLst>
              <a:ext uri="{FF2B5EF4-FFF2-40B4-BE49-F238E27FC236}">
                <a16:creationId xmlns:a16="http://schemas.microsoft.com/office/drawing/2014/main" id="{2FCE5059-1F29-46A4-868B-F7240879AC2F}"/>
              </a:ext>
            </a:extLst>
          </p:cNvPr>
          <p:cNvSpPr txBox="1"/>
          <p:nvPr/>
        </p:nvSpPr>
        <p:spPr>
          <a:xfrm>
            <a:off x="4894304" y="4204385"/>
            <a:ext cx="14766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2"/>
                </a:solidFill>
              </a:rPr>
              <a:t>Create PS Queries</a:t>
            </a:r>
          </a:p>
        </p:txBody>
      </p:sp>
      <p:sp>
        <p:nvSpPr>
          <p:cNvPr id="66" name="Arrow: Chevron 65">
            <a:extLst>
              <a:ext uri="{FF2B5EF4-FFF2-40B4-BE49-F238E27FC236}">
                <a16:creationId xmlns:a16="http://schemas.microsoft.com/office/drawing/2014/main" id="{C57F83AB-1930-42DF-9BB6-739A8E8680C4}"/>
              </a:ext>
            </a:extLst>
          </p:cNvPr>
          <p:cNvSpPr/>
          <p:nvPr/>
        </p:nvSpPr>
        <p:spPr>
          <a:xfrm rot="10800000">
            <a:off x="1703066" y="4206303"/>
            <a:ext cx="2152132" cy="854674"/>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Arrow: Chevron 66">
            <a:extLst>
              <a:ext uri="{FF2B5EF4-FFF2-40B4-BE49-F238E27FC236}">
                <a16:creationId xmlns:a16="http://schemas.microsoft.com/office/drawing/2014/main" id="{3AD2A97D-928E-4C6D-9CFD-AB09516E5F64}"/>
              </a:ext>
            </a:extLst>
          </p:cNvPr>
          <p:cNvSpPr/>
          <p:nvPr/>
        </p:nvSpPr>
        <p:spPr>
          <a:xfrm rot="10800000">
            <a:off x="1734764" y="5266738"/>
            <a:ext cx="2131538" cy="823782"/>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a:extLst>
              <a:ext uri="{FF2B5EF4-FFF2-40B4-BE49-F238E27FC236}">
                <a16:creationId xmlns:a16="http://schemas.microsoft.com/office/drawing/2014/main" id="{494C5B65-1CAE-4E62-857B-D26A780CE371}"/>
              </a:ext>
            </a:extLst>
          </p:cNvPr>
          <p:cNvSpPr txBox="1"/>
          <p:nvPr/>
        </p:nvSpPr>
        <p:spPr>
          <a:xfrm>
            <a:off x="2256909" y="4213396"/>
            <a:ext cx="14457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2"/>
                </a:solidFill>
              </a:rPr>
              <a:t>BI Publisher</a:t>
            </a:r>
          </a:p>
        </p:txBody>
      </p:sp>
      <p:sp>
        <p:nvSpPr>
          <p:cNvPr id="69" name="TextBox 68">
            <a:extLst>
              <a:ext uri="{FF2B5EF4-FFF2-40B4-BE49-F238E27FC236}">
                <a16:creationId xmlns:a16="http://schemas.microsoft.com/office/drawing/2014/main" id="{DA4DE25B-CD49-426F-BBAE-2263F8CCC93A}"/>
              </a:ext>
            </a:extLst>
          </p:cNvPr>
          <p:cNvSpPr txBox="1"/>
          <p:nvPr/>
        </p:nvSpPr>
        <p:spPr>
          <a:xfrm>
            <a:off x="2338001" y="5262433"/>
            <a:ext cx="10132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2"/>
                </a:solidFill>
              </a:rPr>
              <a:t>Pivot Grid</a:t>
            </a:r>
          </a:p>
        </p:txBody>
      </p:sp>
      <p:sp>
        <p:nvSpPr>
          <p:cNvPr id="70" name="Arrow: Chevron 69">
            <a:extLst>
              <a:ext uri="{FF2B5EF4-FFF2-40B4-BE49-F238E27FC236}">
                <a16:creationId xmlns:a16="http://schemas.microsoft.com/office/drawing/2014/main" id="{1EB1A1EF-107A-4EDE-AEB3-109984949E97}"/>
              </a:ext>
            </a:extLst>
          </p:cNvPr>
          <p:cNvSpPr/>
          <p:nvPr/>
        </p:nvSpPr>
        <p:spPr>
          <a:xfrm rot="-10860000" flipV="1">
            <a:off x="4576818" y="5266738"/>
            <a:ext cx="2131538" cy="823782"/>
          </a:xfrm>
          <a:prstGeom prst="chevro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a:extLst>
              <a:ext uri="{FF2B5EF4-FFF2-40B4-BE49-F238E27FC236}">
                <a16:creationId xmlns:a16="http://schemas.microsoft.com/office/drawing/2014/main" id="{49477A61-0C7B-4194-915D-5507D3407128}"/>
              </a:ext>
            </a:extLst>
          </p:cNvPr>
          <p:cNvSpPr txBox="1"/>
          <p:nvPr/>
        </p:nvSpPr>
        <p:spPr>
          <a:xfrm>
            <a:off x="4859551" y="5261145"/>
            <a:ext cx="1929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2"/>
                </a:solidFill>
              </a:rPr>
              <a:t>Composite Queries</a:t>
            </a:r>
          </a:p>
        </p:txBody>
      </p:sp>
      <p:cxnSp>
        <p:nvCxnSpPr>
          <p:cNvPr id="73" name="Straight Arrow Connector 72">
            <a:extLst>
              <a:ext uri="{FF2B5EF4-FFF2-40B4-BE49-F238E27FC236}">
                <a16:creationId xmlns:a16="http://schemas.microsoft.com/office/drawing/2014/main" id="{EC50C5D3-8AB4-4326-994B-2B12109D04BC}"/>
              </a:ext>
            </a:extLst>
          </p:cNvPr>
          <p:cNvCxnSpPr/>
          <p:nvPr/>
        </p:nvCxnSpPr>
        <p:spPr>
          <a:xfrm>
            <a:off x="4226781" y="1467107"/>
            <a:ext cx="10298" cy="4942702"/>
          </a:xfrm>
          <a:prstGeom prst="straightConnector1">
            <a:avLst/>
          </a:prstGeom>
          <a:ln/>
        </p:spPr>
        <p:style>
          <a:lnRef idx="2">
            <a:schemeClr val="accent2"/>
          </a:lnRef>
          <a:fillRef idx="0">
            <a:schemeClr val="accent2"/>
          </a:fillRef>
          <a:effectRef idx="1">
            <a:schemeClr val="accent2"/>
          </a:effectRef>
          <a:fontRef idx="minor">
            <a:schemeClr val="tx1"/>
          </a:fontRef>
        </p:style>
      </p:cxnSp>
      <p:sp>
        <p:nvSpPr>
          <p:cNvPr id="76" name="TextBox 75">
            <a:extLst>
              <a:ext uri="{FF2B5EF4-FFF2-40B4-BE49-F238E27FC236}">
                <a16:creationId xmlns:a16="http://schemas.microsoft.com/office/drawing/2014/main" id="{D773DDDC-5A09-40EB-B18E-6A90FD6ABA08}"/>
              </a:ext>
            </a:extLst>
          </p:cNvPr>
          <p:cNvSpPr txBox="1"/>
          <p:nvPr/>
        </p:nvSpPr>
        <p:spPr>
          <a:xfrm>
            <a:off x="4636872" y="1815413"/>
            <a:ext cx="19091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5"/>
                </a:solidFill>
              </a:rPr>
              <a:t>Business Users</a:t>
            </a:r>
          </a:p>
        </p:txBody>
      </p:sp>
      <p:sp>
        <p:nvSpPr>
          <p:cNvPr id="77" name="TextBox 76">
            <a:extLst>
              <a:ext uri="{FF2B5EF4-FFF2-40B4-BE49-F238E27FC236}">
                <a16:creationId xmlns:a16="http://schemas.microsoft.com/office/drawing/2014/main" id="{58907C9C-8322-4F5B-A947-636C1A094B34}"/>
              </a:ext>
            </a:extLst>
          </p:cNvPr>
          <p:cNvSpPr txBox="1"/>
          <p:nvPr/>
        </p:nvSpPr>
        <p:spPr>
          <a:xfrm>
            <a:off x="2411369" y="1814126"/>
            <a:ext cx="8176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accent5"/>
                </a:solidFill>
              </a:rPr>
              <a:t>UTS</a:t>
            </a:r>
          </a:p>
        </p:txBody>
      </p:sp>
    </p:spTree>
    <p:extLst>
      <p:ext uri="{BB962C8B-B14F-4D97-AF65-F5344CB8AC3E}">
        <p14:creationId xmlns:p14="http://schemas.microsoft.com/office/powerpoint/2010/main" val="3970233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US" sz="4400"/>
              <a:t>conclusion</a:t>
            </a:r>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199" y="6470704"/>
            <a:ext cx="4426093" cy="274320"/>
          </a:xfrm>
        </p:spPr>
        <p:txBody>
          <a:bodyPr>
            <a:normAutofit/>
          </a:bodyPr>
          <a:lstStyle/>
          <a:p>
            <a:pPr>
              <a:spcAft>
                <a:spcPts val="600"/>
              </a:spcAft>
            </a:pPr>
            <a:r>
              <a:rPr lang="en-US" sz="1000"/>
              <a:t>Canada Alliance   4 - 6 November1 2019   </a:t>
            </a:r>
          </a:p>
        </p:txBody>
      </p:sp>
      <p:sp>
        <p:nvSpPr>
          <p:cNvPr id="4" name="Slide Number Placeholder 3"/>
          <p:cNvSpPr>
            <a:spLocks noGrp="1"/>
          </p:cNvSpPr>
          <p:nvPr>
            <p:ph type="sldNum" sz="quarter" idx="12"/>
          </p:nvPr>
        </p:nvSpPr>
        <p:spPr>
          <a:xfrm>
            <a:off x="8128000" y="6470704"/>
            <a:ext cx="730250" cy="274320"/>
          </a:xfrm>
        </p:spPr>
        <p:txBody>
          <a:bodyPr>
            <a:normAutofit/>
          </a:bodyPr>
          <a:lstStyle/>
          <a:p>
            <a:pPr>
              <a:spcAft>
                <a:spcPts val="600"/>
              </a:spcAft>
            </a:pPr>
            <a:fld id="{3A636B23-8F6D-4947-88AC-038BF7B2E127}" type="slidenum">
              <a:rPr lang="en-US" sz="1000" smtClean="0"/>
              <a:pPr>
                <a:spcAft>
                  <a:spcPts val="600"/>
                </a:spcAft>
              </a:pPr>
              <a:t>45</a:t>
            </a:fld>
            <a:endParaRPr lang="en-US" sz="1000"/>
          </a:p>
        </p:txBody>
      </p:sp>
      <p:graphicFrame>
        <p:nvGraphicFramePr>
          <p:cNvPr id="8" name="Content Placeholder 2">
            <a:extLst>
              <a:ext uri="{FF2B5EF4-FFF2-40B4-BE49-F238E27FC236}">
                <a16:creationId xmlns:a16="http://schemas.microsoft.com/office/drawing/2014/main" id="{7E3EA677-9480-4A6C-970E-DB28824CB94C}"/>
              </a:ext>
            </a:extLst>
          </p:cNvPr>
          <p:cNvGraphicFramePr>
            <a:graphicFrameLocks noGrp="1"/>
          </p:cNvGraphicFramePr>
          <p:nvPr>
            <p:ph idx="1"/>
          </p:nvPr>
        </p:nvGraphicFramePr>
        <p:xfrm>
          <a:off x="448737" y="1173892"/>
          <a:ext cx="8330224" cy="5134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615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68" y="1986508"/>
            <a:ext cx="4295775" cy="181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91648" y="2832848"/>
            <a:ext cx="4976183" cy="269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2">
            <a:extLst>
              <a:ext uri="{FF2B5EF4-FFF2-40B4-BE49-F238E27FC236}">
                <a16:creationId xmlns:a16="http://schemas.microsoft.com/office/drawing/2014/main" id="{79E27CC1-5703-40CA-9E45-291C69EDA9C1}"/>
              </a:ext>
            </a:extLst>
          </p:cNvPr>
          <p:cNvSpPr>
            <a:spLocks noGrp="1"/>
          </p:cNvSpPr>
          <p:nvPr>
            <p:ph type="ftr" sz="quarter" idx="11"/>
          </p:nvPr>
        </p:nvSpPr>
        <p:spPr/>
        <p:txBody>
          <a:bodyPr/>
          <a:lstStyle/>
          <a:p>
            <a:r>
              <a:rPr lang="en-US"/>
              <a:t>Canada Alliance   4 - 6 November1 2019   </a:t>
            </a:r>
          </a:p>
        </p:txBody>
      </p:sp>
      <p:sp>
        <p:nvSpPr>
          <p:cNvPr id="2" name="Slide Number Placeholder 1"/>
          <p:cNvSpPr>
            <a:spLocks noGrp="1"/>
          </p:cNvSpPr>
          <p:nvPr>
            <p:ph type="sldNum" sz="quarter" idx="12"/>
          </p:nvPr>
        </p:nvSpPr>
        <p:spPr/>
        <p:txBody>
          <a:bodyPr/>
          <a:lstStyle/>
          <a:p>
            <a:fld id="{3A636B23-8F6D-4947-88AC-038BF7B2E127}" type="slidenum">
              <a:rPr lang="en-US" smtClean="0"/>
              <a:t>46</a:t>
            </a:fld>
            <a:endParaRPr lang="en-US"/>
          </a:p>
        </p:txBody>
      </p:sp>
      <p:sp>
        <p:nvSpPr>
          <p:cNvPr id="3" name="TextBox 2">
            <a:extLst>
              <a:ext uri="{FF2B5EF4-FFF2-40B4-BE49-F238E27FC236}">
                <a16:creationId xmlns:a16="http://schemas.microsoft.com/office/drawing/2014/main" id="{B2F6853A-2813-49EB-A37B-4A639251B567}"/>
              </a:ext>
            </a:extLst>
          </p:cNvPr>
          <p:cNvSpPr txBox="1"/>
          <p:nvPr/>
        </p:nvSpPr>
        <p:spPr>
          <a:xfrm>
            <a:off x="914400" y="957532"/>
            <a:ext cx="537425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Tw Cen MT Condensed"/>
              </a:rPr>
              <a:t>Questions?</a:t>
            </a:r>
            <a:endParaRPr lang="en-US" sz="4400"/>
          </a:p>
        </p:txBody>
      </p:sp>
    </p:spTree>
    <p:extLst>
      <p:ext uri="{BB962C8B-B14F-4D97-AF65-F5344CB8AC3E}">
        <p14:creationId xmlns:p14="http://schemas.microsoft.com/office/powerpoint/2010/main" val="860552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a:solidFill>
                  <a:schemeClr val="bg1"/>
                </a:solidFill>
              </a:rPr>
              <a:t>presenters</a:t>
            </a:r>
          </a:p>
        </p:txBody>
      </p:sp>
      <p:sp>
        <p:nvSpPr>
          <p:cNvPr id="3" name="Text Placeholder 2"/>
          <p:cNvSpPr>
            <a:spLocks noGrp="1"/>
          </p:cNvSpPr>
          <p:nvPr>
            <p:ph type="body" idx="1"/>
          </p:nvPr>
        </p:nvSpPr>
        <p:spPr/>
        <p:txBody>
          <a:bodyPr/>
          <a:lstStyle/>
          <a:p>
            <a:r>
              <a:rPr lang="en-US"/>
              <a:t>Wendy Xu</a:t>
            </a:r>
          </a:p>
        </p:txBody>
      </p:sp>
      <p:sp>
        <p:nvSpPr>
          <p:cNvPr id="4" name="Content Placeholder 3"/>
          <p:cNvSpPr>
            <a:spLocks noGrp="1"/>
          </p:cNvSpPr>
          <p:nvPr>
            <p:ph sz="half" idx="2"/>
          </p:nvPr>
        </p:nvSpPr>
        <p:spPr>
          <a:xfrm>
            <a:off x="768096" y="2967788"/>
            <a:ext cx="3566160" cy="1446168"/>
          </a:xfrm>
        </p:spPr>
        <p:txBody>
          <a:bodyPr/>
          <a:lstStyle/>
          <a:p>
            <a:r>
              <a:rPr lang="en-US"/>
              <a:t>Business Systems Analyst</a:t>
            </a:r>
          </a:p>
          <a:p>
            <a:r>
              <a:rPr lang="en-US"/>
              <a:t>McMaster University</a:t>
            </a:r>
          </a:p>
          <a:p>
            <a:r>
              <a:rPr lang="en-US"/>
              <a:t>xuwendy@mcmaster.ca</a:t>
            </a:r>
          </a:p>
        </p:txBody>
      </p:sp>
      <p:sp>
        <p:nvSpPr>
          <p:cNvPr id="5" name="Text Placeholder 4"/>
          <p:cNvSpPr>
            <a:spLocks noGrp="1"/>
          </p:cNvSpPr>
          <p:nvPr>
            <p:ph type="body" sz="quarter" idx="3"/>
          </p:nvPr>
        </p:nvSpPr>
        <p:spPr/>
        <p:txBody>
          <a:bodyPr/>
          <a:lstStyle/>
          <a:p>
            <a:r>
              <a:rPr lang="en-US"/>
              <a:t>Shirley Marshall</a:t>
            </a:r>
          </a:p>
        </p:txBody>
      </p:sp>
      <p:sp>
        <p:nvSpPr>
          <p:cNvPr id="6" name="Content Placeholder 5"/>
          <p:cNvSpPr>
            <a:spLocks noGrp="1"/>
          </p:cNvSpPr>
          <p:nvPr>
            <p:ph sz="quarter" idx="4"/>
          </p:nvPr>
        </p:nvSpPr>
        <p:spPr>
          <a:xfrm>
            <a:off x="4491990" y="2967788"/>
            <a:ext cx="3566160" cy="1446168"/>
          </a:xfrm>
        </p:spPr>
        <p:txBody>
          <a:bodyPr/>
          <a:lstStyle/>
          <a:p>
            <a:r>
              <a:rPr lang="en-US"/>
              <a:t>Business Systems Analyst</a:t>
            </a:r>
          </a:p>
          <a:p>
            <a:r>
              <a:rPr lang="en-US"/>
              <a:t>McMaster University</a:t>
            </a:r>
          </a:p>
          <a:p>
            <a:r>
              <a:rPr lang="en-US"/>
              <a:t>marshsh@mcmaster.ca</a:t>
            </a:r>
          </a:p>
          <a:p>
            <a:endParaRPr lang="en-US"/>
          </a:p>
        </p:txBody>
      </p:sp>
      <p:sp>
        <p:nvSpPr>
          <p:cNvPr id="11" name="Footer Placeholder 2">
            <a:extLst>
              <a:ext uri="{FF2B5EF4-FFF2-40B4-BE49-F238E27FC236}">
                <a16:creationId xmlns:a16="http://schemas.microsoft.com/office/drawing/2014/main" id="{9DC668FD-1EC7-412E-8F92-4C66EF318DBE}"/>
              </a:ext>
            </a:extLst>
          </p:cNvPr>
          <p:cNvSpPr>
            <a:spLocks noGrp="1"/>
          </p:cNvSpPr>
          <p:nvPr>
            <p:ph type="ftr" sz="quarter" idx="11"/>
          </p:nvPr>
        </p:nvSpPr>
        <p:spPr/>
        <p:txBody>
          <a:bodyPr/>
          <a:lstStyle/>
          <a:p>
            <a:r>
              <a:rPr lang="en-US"/>
              <a:t>Canada Alliance   4 - 6 November1 2019   </a:t>
            </a:r>
          </a:p>
        </p:txBody>
      </p:sp>
      <p:sp>
        <p:nvSpPr>
          <p:cNvPr id="7" name="Slide Number Placeholder 6"/>
          <p:cNvSpPr>
            <a:spLocks noGrp="1"/>
          </p:cNvSpPr>
          <p:nvPr>
            <p:ph type="sldNum" sz="quarter" idx="12"/>
          </p:nvPr>
        </p:nvSpPr>
        <p:spPr/>
        <p:txBody>
          <a:bodyPr/>
          <a:lstStyle/>
          <a:p>
            <a:fld id="{3A636B23-8F6D-4947-88AC-038BF7B2E127}" type="slidenum">
              <a:rPr lang="en-US" smtClean="0"/>
              <a:t>47</a:t>
            </a:fld>
            <a:endParaRPr lang="en-US"/>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a:solidFill>
                  <a:schemeClr val="tx1"/>
                </a:solidFill>
              </a:rPr>
              <a:t>all Alliance presentations will be available for download from the Conference Site</a:t>
            </a:r>
          </a:p>
        </p:txBody>
      </p:sp>
    </p:spTree>
    <p:extLst>
      <p:ext uri="{BB962C8B-B14F-4D97-AF65-F5344CB8AC3E}">
        <p14:creationId xmlns:p14="http://schemas.microsoft.com/office/powerpoint/2010/main" val="2898579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6542202" y="741676"/>
            <a:ext cx="2601798" cy="3283306"/>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Thank you!</a:t>
            </a:r>
          </a:p>
        </p:txBody>
      </p:sp>
      <p:sp>
        <p:nvSpPr>
          <p:cNvPr id="3" name="Footer Placeholder 2"/>
          <p:cNvSpPr>
            <a:spLocks noGrp="1"/>
          </p:cNvSpPr>
          <p:nvPr>
            <p:ph type="ftr" sz="quarter" idx="11"/>
          </p:nvPr>
        </p:nvSpPr>
        <p:spPr/>
        <p:txBody>
          <a:bodyPr/>
          <a:lstStyle/>
          <a:p>
            <a:r>
              <a:rPr lang="en-US"/>
              <a:t>Canada Alliance   4 - 6 November1 2019   </a:t>
            </a:r>
          </a:p>
        </p:txBody>
      </p:sp>
      <p:sp>
        <p:nvSpPr>
          <p:cNvPr id="4" name="Slide Number Placeholder 3"/>
          <p:cNvSpPr>
            <a:spLocks noGrp="1"/>
          </p:cNvSpPr>
          <p:nvPr>
            <p:ph type="sldNum" sz="quarter" idx="12"/>
          </p:nvPr>
        </p:nvSpPr>
        <p:spPr/>
        <p:txBody>
          <a:bodyPr/>
          <a:lstStyle/>
          <a:p>
            <a:fld id="{3A636B23-8F6D-4947-88AC-038BF7B2E127}" type="slidenum">
              <a:rPr lang="en-US" smtClean="0"/>
              <a:t>48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5" name="Picture 14" descr="A flag next to a body of water&#10;&#10;Description generated with very high confidence">
            <a:extLst>
              <a:ext uri="{FF2B5EF4-FFF2-40B4-BE49-F238E27FC236}">
                <a16:creationId xmlns:a16="http://schemas.microsoft.com/office/drawing/2014/main" id="{4B46E258-2130-4AD3-9064-ED262324B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1675"/>
            <a:ext cx="6542202" cy="3283307"/>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C6CF15D4-36DE-4A24-9D78-0DF0093F7FD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5605" y="4960138"/>
            <a:ext cx="1621130" cy="1236316"/>
          </a:xfrm>
          <a:prstGeom prst="rect">
            <a:avLst/>
          </a:prstGeom>
        </p:spPr>
      </p:pic>
    </p:spTree>
    <p:extLst>
      <p:ext uri="{BB962C8B-B14F-4D97-AF65-F5344CB8AC3E}">
        <p14:creationId xmlns:p14="http://schemas.microsoft.com/office/powerpoint/2010/main" val="66391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none"/>
              <a:t>McMaster</a:t>
            </a:r>
            <a:r>
              <a:rPr lang="en-US" sz="4000"/>
              <a:t> &amp; </a:t>
            </a:r>
            <a:r>
              <a:rPr lang="en-US" sz="4000" cap="none"/>
              <a:t>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511" b="12511"/>
          <a:stretch>
            <a:fillRect/>
          </a:stretch>
        </p:blipFill>
        <p:spPr/>
      </p:pic>
      <p:sp>
        <p:nvSpPr>
          <p:cNvPr id="8" name="Text Placeholder 3"/>
          <p:cNvSpPr>
            <a:spLocks noGrp="1"/>
          </p:cNvSpPr>
          <p:nvPr>
            <p:ph type="body" sz="half" idx="2"/>
          </p:nvPr>
        </p:nvSpPr>
        <p:spPr>
          <a:xfrm>
            <a:off x="6352162" y="4789831"/>
            <a:ext cx="2506088" cy="1463040"/>
          </a:xfrm>
        </p:spPr>
        <p:txBody>
          <a:bodyPr>
            <a:normAutofit/>
          </a:bodyPr>
          <a:lstStyle/>
          <a:p>
            <a:pPr marL="285750" indent="-285750">
              <a:buFont typeface="Arial" panose="020B0604020202020204" pitchFamily="34" charset="0"/>
              <a:buChar char="•"/>
            </a:pPr>
            <a:r>
              <a:rPr lang="en-US" err="1"/>
              <a:t>PeopleTools</a:t>
            </a:r>
            <a:r>
              <a:rPr lang="en-US"/>
              <a:t> </a:t>
            </a:r>
            <a:r>
              <a:rPr lang="en-US" i="1"/>
              <a:t> </a:t>
            </a:r>
          </a:p>
          <a:p>
            <a:pPr marL="628650" lvl="1" indent="-285750">
              <a:buFont typeface="Arial" panose="020B0604020202020204" pitchFamily="34" charset="0"/>
              <a:buChar char="•"/>
            </a:pPr>
            <a:r>
              <a:rPr lang="en-US" sz="1200"/>
              <a:t>8.55.22</a:t>
            </a:r>
          </a:p>
          <a:p>
            <a:pPr marL="285750" indent="-285750">
              <a:buFont typeface="Arial" panose="020B0604020202020204" pitchFamily="34" charset="0"/>
              <a:buChar char="•"/>
            </a:pPr>
            <a:r>
              <a:rPr lang="en-US"/>
              <a:t>PeopleSoft</a:t>
            </a:r>
          </a:p>
          <a:p>
            <a:pPr marL="628650" lvl="1" indent="-285750">
              <a:buFont typeface="Arial" panose="020B0604020202020204" pitchFamily="34" charset="0"/>
              <a:buChar char="•"/>
            </a:pPr>
            <a:r>
              <a:rPr lang="en-US" sz="1200"/>
              <a:t>Version 9.2 (FSCM,HCM,CS)</a:t>
            </a:r>
          </a:p>
          <a:p>
            <a:pPr marL="628650" lvl="1" indent="-285750">
              <a:buFont typeface="Arial" panose="020B0604020202020204" pitchFamily="34" charset="0"/>
              <a:buChar char="•"/>
            </a:pPr>
            <a:r>
              <a:rPr lang="en-US" sz="1200"/>
              <a:t>Version 9.1 (Portal, DW)</a:t>
            </a:r>
          </a:p>
        </p:txBody>
      </p:sp>
      <p:sp>
        <p:nvSpPr>
          <p:cNvPr id="7" name="Footer Placeholder 2">
            <a:extLst>
              <a:ext uri="{FF2B5EF4-FFF2-40B4-BE49-F238E27FC236}">
                <a16:creationId xmlns:a16="http://schemas.microsoft.com/office/drawing/2014/main" id="{33F4C823-5B6C-41BC-AC0E-7113C564382A}"/>
              </a:ext>
            </a:extLst>
          </p:cNvPr>
          <p:cNvSpPr>
            <a:spLocks noGrp="1"/>
          </p:cNvSpPr>
          <p:nvPr>
            <p:ph type="ftr" sz="quarter" idx="11"/>
          </p:nvPr>
        </p:nvSpPr>
        <p:spPr/>
        <p:txBody>
          <a:bodyPr/>
          <a:lstStyle/>
          <a:p>
            <a:r>
              <a:rPr lang="en-US"/>
              <a:t>Canada Alliance   4 - 6 November1 2019   </a:t>
            </a:r>
          </a:p>
        </p:txBody>
      </p:sp>
      <p:sp>
        <p:nvSpPr>
          <p:cNvPr id="3" name="Slide Number Placeholder 2"/>
          <p:cNvSpPr>
            <a:spLocks noGrp="1"/>
          </p:cNvSpPr>
          <p:nvPr>
            <p:ph type="sldNum" sz="quarter" idx="12"/>
          </p:nvPr>
        </p:nvSpPr>
        <p:spPr/>
        <p:txBody>
          <a:bodyPr/>
          <a:lstStyle/>
          <a:p>
            <a:fld id="{3A636B23-8F6D-4947-88AC-038BF7B2E127}" type="slidenum">
              <a:rPr lang="en-US" smtClean="0"/>
              <a:t>5</a:t>
            </a:fld>
            <a:endParaRPr lang="en-US"/>
          </a:p>
        </p:txBody>
      </p:sp>
    </p:spTree>
    <p:extLst>
      <p:ext uri="{BB962C8B-B14F-4D97-AF65-F5344CB8AC3E}">
        <p14:creationId xmlns:p14="http://schemas.microsoft.com/office/powerpoint/2010/main" val="334897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US" sz="4400"/>
              <a:t>Today’s focus</a:t>
            </a:r>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199" y="6470704"/>
            <a:ext cx="4426093" cy="274320"/>
          </a:xfrm>
        </p:spPr>
        <p:txBody>
          <a:bodyPr>
            <a:normAutofit/>
          </a:bodyPr>
          <a:lstStyle/>
          <a:p>
            <a:pPr>
              <a:spcAft>
                <a:spcPts val="600"/>
              </a:spcAft>
            </a:pPr>
            <a:r>
              <a:rPr lang="en-US" sz="1000"/>
              <a:t>Canada Alliance   4 - 6 November1 2019   </a:t>
            </a:r>
          </a:p>
        </p:txBody>
      </p:sp>
      <p:sp>
        <p:nvSpPr>
          <p:cNvPr id="4" name="Slide Number Placeholder 3"/>
          <p:cNvSpPr>
            <a:spLocks noGrp="1"/>
          </p:cNvSpPr>
          <p:nvPr>
            <p:ph type="sldNum" sz="quarter" idx="12"/>
          </p:nvPr>
        </p:nvSpPr>
        <p:spPr>
          <a:xfrm>
            <a:off x="8128000" y="6470704"/>
            <a:ext cx="730250" cy="274320"/>
          </a:xfrm>
        </p:spPr>
        <p:txBody>
          <a:bodyPr>
            <a:normAutofit/>
          </a:bodyPr>
          <a:lstStyle/>
          <a:p>
            <a:pPr>
              <a:spcAft>
                <a:spcPts val="600"/>
              </a:spcAft>
            </a:pPr>
            <a:fld id="{3A636B23-8F6D-4947-88AC-038BF7B2E127}" type="slidenum">
              <a:rPr lang="en-US" sz="1000" smtClean="0"/>
              <a:pPr>
                <a:spcAft>
                  <a:spcPts val="600"/>
                </a:spcAft>
              </a:pPr>
              <a:t>6</a:t>
            </a:fld>
            <a:endParaRPr lang="en-US" sz="1000"/>
          </a:p>
        </p:txBody>
      </p:sp>
      <p:graphicFrame>
        <p:nvGraphicFramePr>
          <p:cNvPr id="91" name="Content Placeholder 88">
            <a:extLst>
              <a:ext uri="{FF2B5EF4-FFF2-40B4-BE49-F238E27FC236}">
                <a16:creationId xmlns:a16="http://schemas.microsoft.com/office/drawing/2014/main" id="{5163A3A9-21BC-4194-ABBC-7EA70562E4EE}"/>
              </a:ext>
            </a:extLst>
          </p:cNvPr>
          <p:cNvGraphicFramePr>
            <a:graphicFrameLocks noGrp="1"/>
          </p:cNvGraphicFramePr>
          <p:nvPr>
            <p:ph idx="1"/>
            <p:extLst>
              <p:ext uri="{D42A27DB-BD31-4B8C-83A1-F6EECF244321}">
                <p14:modId xmlns:p14="http://schemas.microsoft.com/office/powerpoint/2010/main" val="1509592407"/>
              </p:ext>
            </p:extLst>
          </p:nvPr>
        </p:nvGraphicFramePr>
        <p:xfrm>
          <a:off x="767953" y="1972236"/>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75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86" y="575489"/>
            <a:ext cx="7290054" cy="1073902"/>
          </a:xfrm>
        </p:spPr>
        <p:txBody>
          <a:bodyPr>
            <a:normAutofit/>
          </a:bodyPr>
          <a:lstStyle/>
          <a:p>
            <a:r>
              <a:rPr lang="en-US" sz="4000" cap="none"/>
              <a:t>Why Explore PS Reporting Tools?</a:t>
            </a:r>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p:txBody>
          <a:bodyPr/>
          <a:lstStyle/>
          <a:p>
            <a:r>
              <a:rPr lang="en-US"/>
              <a:t>Canada Alliance   4 - 6 November1 2019   </a:t>
            </a:r>
          </a:p>
        </p:txBody>
      </p:sp>
      <p:sp>
        <p:nvSpPr>
          <p:cNvPr id="4" name="Slide Number Placeholder 3"/>
          <p:cNvSpPr>
            <a:spLocks noGrp="1"/>
          </p:cNvSpPr>
          <p:nvPr>
            <p:ph type="sldNum" sz="quarter" idx="12"/>
          </p:nvPr>
        </p:nvSpPr>
        <p:spPr/>
        <p:txBody>
          <a:bodyPr/>
          <a:lstStyle/>
          <a:p>
            <a:fld id="{3A636B23-8F6D-4947-88AC-038BF7B2E127}" type="slidenum">
              <a:rPr lang="en-US" smtClean="0"/>
              <a:t>7</a:t>
            </a:fld>
            <a:endParaRPr lang="en-US"/>
          </a:p>
        </p:txBody>
      </p:sp>
      <p:pic>
        <p:nvPicPr>
          <p:cNvPr id="7" name="Picture 6">
            <a:extLst>
              <a:ext uri="{FF2B5EF4-FFF2-40B4-BE49-F238E27FC236}">
                <a16:creationId xmlns:a16="http://schemas.microsoft.com/office/drawing/2014/main" id="{9B61C49A-0BF3-48B7-9EBF-9A1F72999B12}"/>
              </a:ext>
            </a:extLst>
          </p:cNvPr>
          <p:cNvPicPr>
            <a:picLocks noChangeAspect="1"/>
          </p:cNvPicPr>
          <p:nvPr/>
        </p:nvPicPr>
        <p:blipFill>
          <a:blip r:embed="rId3"/>
          <a:stretch>
            <a:fillRect/>
          </a:stretch>
        </p:blipFill>
        <p:spPr>
          <a:xfrm>
            <a:off x="576325" y="2064296"/>
            <a:ext cx="5145329" cy="1849742"/>
          </a:xfrm>
          <a:prstGeom prst="rect">
            <a:avLst/>
          </a:prstGeom>
        </p:spPr>
      </p:pic>
      <p:pic>
        <p:nvPicPr>
          <p:cNvPr id="8" name="Picture 8" descr="A close up of a logo&#10;&#10;Description generated with very high confidence">
            <a:extLst>
              <a:ext uri="{FF2B5EF4-FFF2-40B4-BE49-F238E27FC236}">
                <a16:creationId xmlns:a16="http://schemas.microsoft.com/office/drawing/2014/main" id="{BD086A26-C6B8-4502-A706-E782C024A3BC}"/>
              </a:ext>
            </a:extLst>
          </p:cNvPr>
          <p:cNvPicPr>
            <a:picLocks noChangeAspect="1"/>
          </p:cNvPicPr>
          <p:nvPr/>
        </p:nvPicPr>
        <p:blipFill>
          <a:blip r:embed="rId4"/>
          <a:stretch>
            <a:fillRect/>
          </a:stretch>
        </p:blipFill>
        <p:spPr>
          <a:xfrm>
            <a:off x="3793344" y="4564050"/>
            <a:ext cx="2362200" cy="2000250"/>
          </a:xfrm>
          <a:prstGeom prst="rect">
            <a:avLst/>
          </a:prstGeom>
        </p:spPr>
      </p:pic>
      <p:pic>
        <p:nvPicPr>
          <p:cNvPr id="10" name="Picture 10" descr="A picture containing drawing&#10;&#10;Description generated with very high confidence">
            <a:extLst>
              <a:ext uri="{FF2B5EF4-FFF2-40B4-BE49-F238E27FC236}">
                <a16:creationId xmlns:a16="http://schemas.microsoft.com/office/drawing/2014/main" id="{5F12C179-84B5-47FB-92EC-BC3B88C44E9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683625" y="3338396"/>
            <a:ext cx="2931458" cy="2942335"/>
          </a:xfrm>
          <a:prstGeom prst="rect">
            <a:avLst/>
          </a:prstGeom>
        </p:spPr>
      </p:pic>
      <p:pic>
        <p:nvPicPr>
          <p:cNvPr id="14" name="Picture 14" descr="A picture containing white, room, group, row&#10;&#10;Description generated with very high confidence">
            <a:extLst>
              <a:ext uri="{FF2B5EF4-FFF2-40B4-BE49-F238E27FC236}">
                <a16:creationId xmlns:a16="http://schemas.microsoft.com/office/drawing/2014/main" id="{19A2B517-3018-48F3-90B3-1D25A8E3954F}"/>
              </a:ext>
            </a:extLst>
          </p:cNvPr>
          <p:cNvPicPr>
            <a:picLocks noChangeAspect="1"/>
          </p:cNvPicPr>
          <p:nvPr/>
        </p:nvPicPr>
        <p:blipFill>
          <a:blip r:embed="rId7"/>
          <a:stretch>
            <a:fillRect/>
          </a:stretch>
        </p:blipFill>
        <p:spPr>
          <a:xfrm>
            <a:off x="3509318" y="3505331"/>
            <a:ext cx="2743200" cy="1433123"/>
          </a:xfrm>
          <a:prstGeom prst="rect">
            <a:avLst/>
          </a:prstGeom>
        </p:spPr>
      </p:pic>
      <p:pic>
        <p:nvPicPr>
          <p:cNvPr id="16" name="Picture 16" descr="A picture containing computer, shirt, room, clock&#10;&#10;Description generated with very high confidence">
            <a:extLst>
              <a:ext uri="{FF2B5EF4-FFF2-40B4-BE49-F238E27FC236}">
                <a16:creationId xmlns:a16="http://schemas.microsoft.com/office/drawing/2014/main" id="{C7F99A04-445B-4F0F-942C-59C1B3F0D816}"/>
              </a:ext>
            </a:extLst>
          </p:cNvPr>
          <p:cNvPicPr>
            <a:picLocks noChangeAspect="1"/>
          </p:cNvPicPr>
          <p:nvPr/>
        </p:nvPicPr>
        <p:blipFill>
          <a:blip r:embed="rId8"/>
          <a:stretch>
            <a:fillRect/>
          </a:stretch>
        </p:blipFill>
        <p:spPr>
          <a:xfrm>
            <a:off x="842319" y="4126546"/>
            <a:ext cx="3433117" cy="1807367"/>
          </a:xfrm>
          <a:prstGeom prst="rect">
            <a:avLst/>
          </a:prstGeom>
        </p:spPr>
      </p:pic>
    </p:spTree>
    <p:extLst>
      <p:ext uri="{BB962C8B-B14F-4D97-AF65-F5344CB8AC3E}">
        <p14:creationId xmlns:p14="http://schemas.microsoft.com/office/powerpoint/2010/main" val="137284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19" y="5047989"/>
            <a:ext cx="450937" cy="1152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p:cNvSpPr>
            <a:spLocks noGrp="1"/>
          </p:cNvSpPr>
          <p:nvPr>
            <p:ph type="sldNum" sz="quarter" idx="12"/>
          </p:nvPr>
        </p:nvSpPr>
        <p:spPr/>
        <p:txBody>
          <a:bodyPr/>
          <a:lstStyle/>
          <a:p>
            <a:fld id="{3A636B23-8F6D-4947-88AC-038BF7B2E127}" type="slidenum">
              <a:rPr lang="en-US" smtClean="0"/>
              <a:t>8</a:t>
            </a:fld>
            <a:endParaRPr lang="en-US"/>
          </a:p>
        </p:txBody>
      </p:sp>
      <p:cxnSp>
        <p:nvCxnSpPr>
          <p:cNvPr id="13" name="Straight Connector 12"/>
          <p:cNvCxnSpPr/>
          <p:nvPr/>
        </p:nvCxnSpPr>
        <p:spPr>
          <a:xfrm>
            <a:off x="6060236" y="5104356"/>
            <a:ext cx="0" cy="103966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342899" y="4960137"/>
            <a:ext cx="6018143" cy="1463040"/>
          </a:xfrm>
          <a:prstGeom prst="rect">
            <a:avLst/>
          </a:prstGeom>
        </p:spPr>
        <p:txBody>
          <a:bodyPr vert="horz" lIns="91440" tIns="45720" rIns="91440" bIns="45720" rtlCol="0" anchor="ctr">
            <a:normAutofit/>
          </a:bodyPr>
          <a:lstStyle>
            <a:lvl1pPr algn="r" defTabSz="914377" rtl="0" eaLnBrk="1" latinLnBrk="0" hangingPunct="1">
              <a:lnSpc>
                <a:spcPct val="80000"/>
              </a:lnSpc>
              <a:spcBef>
                <a:spcPct val="0"/>
              </a:spcBef>
              <a:buNone/>
              <a:defRPr sz="4400" kern="1200" cap="all" spc="200" baseline="0">
                <a:solidFill>
                  <a:schemeClr val="tx1">
                    <a:lumMod val="90000"/>
                    <a:lumOff val="10000"/>
                  </a:schemeClr>
                </a:solidFill>
                <a:latin typeface="+mj-lt"/>
                <a:ea typeface="+mj-ea"/>
                <a:cs typeface="+mj-cs"/>
              </a:defRPr>
            </a:lvl1pPr>
          </a:lstStyle>
          <a:p>
            <a:pPr algn="l"/>
            <a:r>
              <a:rPr lang="en-US" sz="3200" cap="none"/>
              <a:t>Brief Overview of PS Reporting Tools</a:t>
            </a:r>
          </a:p>
        </p:txBody>
      </p:sp>
      <p:sp>
        <p:nvSpPr>
          <p:cNvPr id="5" name="Rectangle 4"/>
          <p:cNvSpPr/>
          <p:nvPr/>
        </p:nvSpPr>
        <p:spPr>
          <a:xfrm>
            <a:off x="6250486" y="4857066"/>
            <a:ext cx="2286000" cy="1528624"/>
          </a:xfrm>
          <a:prstGeom prst="rect">
            <a:avLst/>
          </a:prstGeom>
        </p:spPr>
        <p:txBody>
          <a:bodyPr wrap="square">
            <a:spAutoFit/>
          </a:bodyPr>
          <a:lstStyle/>
          <a:p>
            <a:pPr marL="285750" indent="-285750">
              <a:spcAft>
                <a:spcPts val="100"/>
              </a:spcAft>
              <a:buClr>
                <a:schemeClr val="accent2"/>
              </a:buClr>
              <a:buFont typeface="Arial" panose="020B0604020202020204" pitchFamily="34" charset="0"/>
              <a:buChar char="•"/>
            </a:pPr>
            <a:r>
              <a:rPr lang="en-US"/>
              <a:t>Query</a:t>
            </a:r>
          </a:p>
          <a:p>
            <a:pPr marL="285750" indent="-285750">
              <a:spcAft>
                <a:spcPts val="100"/>
              </a:spcAft>
              <a:buClr>
                <a:srgbClr val="B40404"/>
              </a:buClr>
              <a:buFont typeface="Arial" panose="020B0604020202020204" pitchFamily="34" charset="0"/>
              <a:buChar char="•"/>
            </a:pPr>
            <a:r>
              <a:rPr lang="en-US"/>
              <a:t>Connected Query</a:t>
            </a:r>
          </a:p>
          <a:p>
            <a:pPr marL="285750" indent="-285750">
              <a:spcAft>
                <a:spcPts val="100"/>
              </a:spcAft>
              <a:buClr>
                <a:schemeClr val="accent2"/>
              </a:buClr>
              <a:buFont typeface="Arial" panose="020B0604020202020204" pitchFamily="34" charset="0"/>
              <a:buChar char="•"/>
            </a:pPr>
            <a:r>
              <a:rPr lang="en-US"/>
              <a:t>Composite Query</a:t>
            </a:r>
          </a:p>
          <a:p>
            <a:pPr marL="285750" indent="-285750">
              <a:spcAft>
                <a:spcPts val="100"/>
              </a:spcAft>
              <a:buClr>
                <a:srgbClr val="C00000"/>
              </a:buClr>
              <a:buFont typeface="Arial" panose="020B0604020202020204" pitchFamily="34" charset="0"/>
              <a:buChar char="•"/>
            </a:pPr>
            <a:r>
              <a:rPr lang="en-US"/>
              <a:t>BI Publisher </a:t>
            </a:r>
          </a:p>
          <a:p>
            <a:pPr marL="285750" indent="-285750">
              <a:spcAft>
                <a:spcPts val="100"/>
              </a:spcAft>
              <a:buClr>
                <a:srgbClr val="B40404"/>
              </a:buClr>
              <a:buFont typeface="Arial" panose="020B0604020202020204" pitchFamily="34" charset="0"/>
              <a:buChar char="•"/>
            </a:pPr>
            <a:r>
              <a:rPr lang="en-US"/>
              <a:t>Pivot Grid</a:t>
            </a:r>
          </a:p>
        </p:txBody>
      </p:sp>
      <p:cxnSp>
        <p:nvCxnSpPr>
          <p:cNvPr id="18" name="Straight Connector 17"/>
          <p:cNvCxnSpPr/>
          <p:nvPr/>
        </p:nvCxnSpPr>
        <p:spPr>
          <a:xfrm flipV="1">
            <a:off x="370724" y="4869090"/>
            <a:ext cx="8165762" cy="11344"/>
          </a:xfrm>
          <a:prstGeom prst="line">
            <a:avLst/>
          </a:prstGeom>
          <a:ln w="57150" cap="sq" cmpd="thickThin">
            <a:prstDash val="solid"/>
          </a:ln>
          <a:effectLst/>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15615" y="4222759"/>
            <a:ext cx="3637990" cy="553998"/>
          </a:xfrm>
          <a:prstGeom prst="rect">
            <a:avLst/>
          </a:prstGeom>
        </p:spPr>
        <p:txBody>
          <a:bodyPr wrap="square" anchor="t">
            <a:spAutoFit/>
          </a:bodyPr>
          <a:lstStyle/>
          <a:p>
            <a:pPr>
              <a:buClr>
                <a:schemeClr val="dk1"/>
              </a:buClr>
              <a:buSzPct val="61111"/>
            </a:pPr>
            <a:r>
              <a:rPr lang="en" sz="1400">
                <a:solidFill>
                  <a:srgbClr val="002060"/>
                </a:solidFill>
              </a:rPr>
              <a:t>Reporting tools currently available in McMaster PeopleSoft Applications</a:t>
            </a:r>
            <a:r>
              <a:rPr lang="en" sz="1600">
                <a:solidFill>
                  <a:srgbClr val="002060"/>
                </a:solidFill>
              </a:rPr>
              <a:t>        </a:t>
            </a:r>
          </a:p>
        </p:txBody>
      </p:sp>
      <p:sp>
        <p:nvSpPr>
          <p:cNvPr id="24" name="Rectangle 23"/>
          <p:cNvSpPr/>
          <p:nvPr/>
        </p:nvSpPr>
        <p:spPr>
          <a:xfrm>
            <a:off x="4658592" y="4237903"/>
            <a:ext cx="3886201" cy="523220"/>
          </a:xfrm>
          <a:prstGeom prst="rect">
            <a:avLst/>
          </a:prstGeom>
        </p:spPr>
        <p:txBody>
          <a:bodyPr wrap="square" anchor="t">
            <a:spAutoFit/>
          </a:bodyPr>
          <a:lstStyle/>
          <a:p>
            <a:pPr>
              <a:spcBef>
                <a:spcPts val="600"/>
              </a:spcBef>
              <a:buClr>
                <a:schemeClr val="dk1"/>
              </a:buClr>
              <a:buSzPct val="61111"/>
            </a:pPr>
            <a:r>
              <a:rPr lang="en" sz="1400">
                <a:solidFill>
                  <a:srgbClr val="002060"/>
                </a:solidFill>
                <a:ea typeface="Quicksand"/>
                <a:cs typeface="Quicksand"/>
                <a:sym typeface="Quicksand"/>
              </a:rPr>
              <a:t>Add your </a:t>
            </a:r>
            <a:r>
              <a:rPr lang="en" sz="1400" err="1">
                <a:solidFill>
                  <a:srgbClr val="002060"/>
                </a:solidFill>
                <a:ea typeface="Quicksand"/>
                <a:cs typeface="Quicksand"/>
                <a:sym typeface="Quicksand"/>
              </a:rPr>
              <a:t>favourite</a:t>
            </a:r>
            <a:r>
              <a:rPr lang="en" sz="1400">
                <a:solidFill>
                  <a:srgbClr val="002060"/>
                </a:solidFill>
                <a:ea typeface="Quicksand"/>
                <a:cs typeface="Quicksand"/>
                <a:sym typeface="Quicksand"/>
              </a:rPr>
              <a:t> Reporting Tools or Report to your homepage</a:t>
            </a:r>
            <a:endParaRPr lang="en" sz="1400">
              <a:solidFill>
                <a:srgbClr val="002060"/>
              </a:solidFill>
              <a:ea typeface="Quicksand"/>
              <a:cs typeface="Quicksand"/>
            </a:endParaRPr>
          </a:p>
        </p:txBody>
      </p:sp>
      <p:pic>
        <p:nvPicPr>
          <p:cNvPr id="19" name="Picture 19" descr="A screenshot of a cell phone&#10;&#10;Description generated with very high confidence">
            <a:extLst>
              <a:ext uri="{FF2B5EF4-FFF2-40B4-BE49-F238E27FC236}">
                <a16:creationId xmlns:a16="http://schemas.microsoft.com/office/drawing/2014/main" id="{B51BA331-7681-4F0D-8BB8-1E5EDA71C6B5}"/>
              </a:ext>
            </a:extLst>
          </p:cNvPr>
          <p:cNvPicPr>
            <a:picLocks noChangeAspect="1"/>
          </p:cNvPicPr>
          <p:nvPr/>
        </p:nvPicPr>
        <p:blipFill>
          <a:blip r:embed="rId3"/>
          <a:stretch>
            <a:fillRect/>
          </a:stretch>
        </p:blipFill>
        <p:spPr>
          <a:xfrm>
            <a:off x="4845050" y="376127"/>
            <a:ext cx="2743200" cy="3476847"/>
          </a:xfrm>
          <a:prstGeom prst="rect">
            <a:avLst/>
          </a:prstGeom>
        </p:spPr>
      </p:pic>
      <p:pic>
        <p:nvPicPr>
          <p:cNvPr id="21" name="Picture 21" descr="A screenshot of a cell phone&#10;&#10;Description generated with very high confidence">
            <a:extLst>
              <a:ext uri="{FF2B5EF4-FFF2-40B4-BE49-F238E27FC236}">
                <a16:creationId xmlns:a16="http://schemas.microsoft.com/office/drawing/2014/main" id="{23C2ECF3-D9A1-48F2-8A2D-B0DAD070F97F}"/>
              </a:ext>
            </a:extLst>
          </p:cNvPr>
          <p:cNvPicPr>
            <a:picLocks noChangeAspect="1"/>
          </p:cNvPicPr>
          <p:nvPr/>
        </p:nvPicPr>
        <p:blipFill>
          <a:blip r:embed="rId4"/>
          <a:stretch>
            <a:fillRect/>
          </a:stretch>
        </p:blipFill>
        <p:spPr>
          <a:xfrm>
            <a:off x="1123130" y="196850"/>
            <a:ext cx="2681339" cy="3841750"/>
          </a:xfrm>
          <a:prstGeom prst="rect">
            <a:avLst/>
          </a:prstGeom>
        </p:spPr>
      </p:pic>
    </p:spTree>
    <p:extLst>
      <p:ext uri="{BB962C8B-B14F-4D97-AF65-F5344CB8AC3E}">
        <p14:creationId xmlns:p14="http://schemas.microsoft.com/office/powerpoint/2010/main" val="16834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73902"/>
          </a:xfrm>
        </p:spPr>
        <p:txBody>
          <a:bodyPr>
            <a:normAutofit/>
          </a:bodyPr>
          <a:lstStyle/>
          <a:p>
            <a:r>
              <a:rPr lang="en-US" sz="4000" cap="none"/>
              <a:t>What are Connected &amp; Composite Queries</a:t>
            </a:r>
          </a:p>
        </p:txBody>
      </p:sp>
      <p:sp>
        <p:nvSpPr>
          <p:cNvPr id="4" name="Slide Number Placeholder 3"/>
          <p:cNvSpPr>
            <a:spLocks noGrp="1"/>
          </p:cNvSpPr>
          <p:nvPr>
            <p:ph type="sldNum" sz="quarter" idx="12"/>
          </p:nvPr>
        </p:nvSpPr>
        <p:spPr/>
        <p:txBody>
          <a:bodyPr/>
          <a:lstStyle/>
          <a:p>
            <a:fld id="{3A636B23-8F6D-4947-88AC-038BF7B2E127}" type="slidenum">
              <a:rPr lang="en-US" smtClean="0"/>
              <a:t>9</a:t>
            </a:fld>
            <a:endParaRPr lang="en-US"/>
          </a:p>
        </p:txBody>
      </p:sp>
      <p:pic>
        <p:nvPicPr>
          <p:cNvPr id="8" name="Picture 8" descr="A screenshot of a cell phone&#10;&#10;Description generated with very high confidence">
            <a:extLst>
              <a:ext uri="{FF2B5EF4-FFF2-40B4-BE49-F238E27FC236}">
                <a16:creationId xmlns:a16="http://schemas.microsoft.com/office/drawing/2014/main" id="{49597F37-B062-4FB0-B500-A3D271646AE8}"/>
              </a:ext>
            </a:extLst>
          </p:cNvPr>
          <p:cNvPicPr>
            <a:picLocks noChangeAspect="1"/>
          </p:cNvPicPr>
          <p:nvPr/>
        </p:nvPicPr>
        <p:blipFill>
          <a:blip r:embed="rId3"/>
          <a:stretch>
            <a:fillRect/>
          </a:stretch>
        </p:blipFill>
        <p:spPr>
          <a:xfrm>
            <a:off x="770965" y="1760594"/>
            <a:ext cx="7467599" cy="3794009"/>
          </a:xfrm>
          <a:prstGeom prst="rect">
            <a:avLst/>
          </a:prstGeom>
        </p:spPr>
      </p:pic>
    </p:spTree>
    <p:extLst>
      <p:ext uri="{BB962C8B-B14F-4D97-AF65-F5344CB8AC3E}">
        <p14:creationId xmlns:p14="http://schemas.microsoft.com/office/powerpoint/2010/main" val="13194423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6" ma:contentTypeDescription="Create a new document." ma:contentTypeScope="" ma:versionID="575c6c46146b4f6c58b49faa1b7dd222">
  <xsd:schema xmlns:xsd="http://www.w3.org/2001/XMLSchema" xmlns:xs="http://www.w3.org/2001/XMLSchema" xmlns:p="http://schemas.microsoft.com/office/2006/metadata/properties" xmlns:ns2="ebd4167e-429c-454a-9baa-c80872e592a2" targetNamespace="http://schemas.microsoft.com/office/2006/metadata/properties" ma:root="true" ma:fieldsID="628adc675699b1c541c16fb784d1ce2c" ns2:_="">
    <xsd:import namespace="ebd4167e-429c-454a-9baa-c80872e592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53BCED-04CE-4F40-BEEB-0CD9FCCAF12E}">
  <ds:schemaRefs>
    <ds:schemaRef ds:uri="http://schemas.microsoft.com/sharepoint/v3/contenttype/forms"/>
  </ds:schemaRefs>
</ds:datastoreItem>
</file>

<file path=customXml/itemProps2.xml><?xml version="1.0" encoding="utf-8"?>
<ds:datastoreItem xmlns:ds="http://schemas.openxmlformats.org/officeDocument/2006/customXml" ds:itemID="{3E888AEB-2AE8-427F-8536-AC8316B93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80D336-9E54-45B0-BD8D-40F05DF887A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48</Slides>
  <Notes>37</Notes>
  <HiddenSlides>0</HiddenSlide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Integral</vt:lpstr>
      <vt:lpstr>Connected vs. Composite Queries</vt:lpstr>
      <vt:lpstr>presenters</vt:lpstr>
      <vt:lpstr>PowerPoint Presentation</vt:lpstr>
      <vt:lpstr>PowerPoint Presentation</vt:lpstr>
      <vt:lpstr>McMaster &amp; Oracle</vt:lpstr>
      <vt:lpstr>Today’s focus</vt:lpstr>
      <vt:lpstr>Why Explore PS Reporting Tools?</vt:lpstr>
      <vt:lpstr>PowerPoint Presentation</vt:lpstr>
      <vt:lpstr>What are Connected &amp; Composite Queries</vt:lpstr>
      <vt:lpstr>What are Connected &amp; Composite Queries</vt:lpstr>
      <vt:lpstr>Why Connected &amp; Composite Queries</vt:lpstr>
      <vt:lpstr>PowerPoint Presentation</vt:lpstr>
      <vt:lpstr>PowerPoint Presentation</vt:lpstr>
      <vt:lpstr>Connected Query  BI Publisher Report</vt:lpstr>
      <vt:lpstr>Composite Query  Data Download or Graphic Report </vt:lpstr>
      <vt:lpstr>Connected Query vs. Composite Query                   -  Structure</vt:lpstr>
      <vt:lpstr>Connected Query vs. Composite Query                   -  Features</vt:lpstr>
      <vt:lpstr>Connected Query vs. Composite Query                   -  Features</vt:lpstr>
      <vt:lpstr>Connected Query vs. Composite Query                   -  Features</vt:lpstr>
      <vt:lpstr>Connected Query vs. Composite Query                   -  Features</vt:lpstr>
      <vt:lpstr>Connected Query vs. Composite Query                   -  Features</vt:lpstr>
      <vt:lpstr>Connected Query vs. Composite Query                   -  Features</vt:lpstr>
      <vt:lpstr>Connected Query vs. Composite Query                   -  Features</vt:lpstr>
      <vt:lpstr>Connected Query vs. Composite Query                   -  Features</vt:lpstr>
      <vt:lpstr>Connected Query vs. Composite Query                   -  Features</vt:lpstr>
      <vt:lpstr>Connected Query vs. Composite Query                   -  Features</vt:lpstr>
      <vt:lpstr>Connected Query vs. Composite Query                   -  Features Summary   -  Features Summary</vt:lpstr>
      <vt:lpstr>Connected Query vs. Composite Query                   -  Data Source</vt:lpstr>
      <vt:lpstr>Connected Query vs. Composite Query                   -  Final output</vt:lpstr>
      <vt:lpstr>Connected Query vs. Composite Query                   -  Limitations</vt:lpstr>
      <vt:lpstr>PowerPoint Presentation</vt:lpstr>
      <vt:lpstr>Connected Query &amp; BI Publisher Examples</vt:lpstr>
      <vt:lpstr>Connected Query &amp; BI Publisher Examples</vt:lpstr>
      <vt:lpstr>Connected Query &amp; BI Publisher Examples</vt:lpstr>
      <vt:lpstr>Connected Query &amp; BI Publisher Examples</vt:lpstr>
      <vt:lpstr>PowerPoint Presentation</vt:lpstr>
      <vt:lpstr>PowerPoint Presentation</vt:lpstr>
      <vt:lpstr>Connected Query &amp; BI Publisher Examples</vt:lpstr>
      <vt:lpstr>Query vs. Connected and Composite Query</vt:lpstr>
      <vt:lpstr>Composite Query Example #1</vt:lpstr>
      <vt:lpstr>Composite Query Example #1</vt:lpstr>
      <vt:lpstr>Composite Query Example #2</vt:lpstr>
      <vt:lpstr>Composite Query Example #2</vt:lpstr>
      <vt:lpstr>Proposed process</vt:lpstr>
      <vt:lpstr>conclusion</vt:lpstr>
      <vt:lpstr>PowerPoint Presentation</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revision>597</cp:revision>
  <cp:lastPrinted>2019-10-11T20:39:05Z</cp:lastPrinted>
  <dcterms:created xsi:type="dcterms:W3CDTF">2015-09-02T14:36:24Z</dcterms:created>
  <dcterms:modified xsi:type="dcterms:W3CDTF">2019-11-11T15:21:16Z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ies>
</file>