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74" r:id="rId2"/>
    <p:sldId id="277" r:id="rId3"/>
    <p:sldId id="276" r:id="rId4"/>
    <p:sldId id="261" r:id="rId5"/>
    <p:sldId id="287" r:id="rId6"/>
    <p:sldId id="278" r:id="rId7"/>
    <p:sldId id="279" r:id="rId8"/>
    <p:sldId id="288" r:id="rId9"/>
    <p:sldId id="264" r:id="rId10"/>
    <p:sldId id="290" r:id="rId11"/>
    <p:sldId id="262" r:id="rId12"/>
    <p:sldId id="286" r:id="rId13"/>
    <p:sldId id="281" r:id="rId14"/>
    <p:sldId id="292" r:id="rId15"/>
    <p:sldId id="289" r:id="rId16"/>
    <p:sldId id="291" r:id="rId17"/>
    <p:sldId id="280" r:id="rId18"/>
    <p:sldId id="282" r:id="rId19"/>
    <p:sldId id="284" r:id="rId20"/>
    <p:sldId id="285" r:id="rId21"/>
    <p:sldId id="27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95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1" d="100"/>
          <a:sy n="61" d="100"/>
        </p:scale>
        <p:origin x="1423"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153E66-5852-4F8C-9492-AD37A6E0AAD5}" type="datetimeFigureOut">
              <a:rPr lang="en-US" smtClean="0"/>
              <a:t>10/2/2017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6660365-8E14-4159-975D-CA5F6261DF2F}" type="slidenum">
              <a:rPr lang="en-US" smtClean="0"/>
              <a:t>‹#›</a:t>
            </a:fld>
            <a:endParaRPr lang="en-US"/>
          </a:p>
        </p:txBody>
      </p:sp>
    </p:spTree>
    <p:extLst>
      <p:ext uri="{BB962C8B-B14F-4D97-AF65-F5344CB8AC3E}">
        <p14:creationId xmlns:p14="http://schemas.microsoft.com/office/powerpoint/2010/main" val="2563374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E992F3-081F-4C66-B44C-90F435A64723}" type="datetimeFigureOut">
              <a:rPr lang="en-US" smtClean="0"/>
              <a:pPr/>
              <a:t>10/2/2017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64B1AF8-440C-4CDB-9BD2-D8E421587A22}" type="slidenum">
              <a:rPr lang="en-US" smtClean="0"/>
              <a:pPr/>
              <a:t>‹#›</a:t>
            </a:fld>
            <a:endParaRPr lang="en-US"/>
          </a:p>
        </p:txBody>
      </p:sp>
    </p:spTree>
    <p:extLst>
      <p:ext uri="{BB962C8B-B14F-4D97-AF65-F5344CB8AC3E}">
        <p14:creationId xmlns:p14="http://schemas.microsoft.com/office/powerpoint/2010/main" val="344925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 name="Rectangle 42"/>
          <p:cNvSpPr/>
          <p:nvPr/>
        </p:nvSpPr>
        <p:spPr>
          <a:xfrm>
            <a:off x="603928" y="1066801"/>
            <a:ext cx="7177086" cy="38100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692827" y="1199538"/>
            <a:ext cx="6969646"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692827" y="4662487"/>
            <a:ext cx="6968059"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76405" y="1573413"/>
            <a:ext cx="6586687"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776405" y="3286017"/>
            <a:ext cx="6579626" cy="828783"/>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8" name="Footer Placeholder 4"/>
          <p:cNvSpPr>
            <a:spLocks noGrp="1"/>
          </p:cNvSpPr>
          <p:nvPr>
            <p:ph type="ftr" sz="quarter" idx="11"/>
          </p:nvPr>
        </p:nvSpPr>
        <p:spPr>
          <a:xfrm>
            <a:off x="3657600" y="6324600"/>
            <a:ext cx="4125912" cy="365125"/>
          </a:xfrm>
        </p:spPr>
        <p:txBody>
          <a:bodyPr>
            <a:normAutofit/>
          </a:bodyPr>
          <a:lstStyle>
            <a:lvl1pPr>
              <a:defRPr>
                <a:solidFill>
                  <a:schemeClr val="accent1"/>
                </a:solidFill>
              </a:defRPr>
            </a:lvl1pPr>
          </a:lstStyle>
          <a:p>
            <a:pPr>
              <a:defRPr/>
            </a:pPr>
            <a:r>
              <a:rPr lang="en-US" dirty="0"/>
              <a:t>2014 HEUG Midwest Regional</a:t>
            </a:r>
          </a:p>
        </p:txBody>
      </p:sp>
      <p:sp>
        <p:nvSpPr>
          <p:cNvPr id="49" name="Slide Number Placeholder 5"/>
          <p:cNvSpPr>
            <a:spLocks noGrp="1"/>
          </p:cNvSpPr>
          <p:nvPr>
            <p:ph type="sldNum" sz="quarter" idx="12"/>
          </p:nvPr>
        </p:nvSpPr>
        <p:spPr>
          <a:xfrm>
            <a:off x="692827" y="4171950"/>
            <a:ext cx="1278108" cy="365125"/>
          </a:xfrm>
        </p:spPr>
        <p:txBody>
          <a:bodyPr/>
          <a:lstStyle>
            <a:lvl1pPr>
              <a:defRPr>
                <a:solidFill>
                  <a:schemeClr val="accent1"/>
                </a:solidFill>
              </a:defRPr>
            </a:lvl1pPr>
          </a:lstStyle>
          <a:p>
            <a:pPr>
              <a:defRPr/>
            </a:pPr>
            <a:fld id="{15565136-CD83-45F4-A6E8-187A21078EA7}" type="slidenum">
              <a:rPr lang="en-US"/>
              <a:pPr>
                <a:defRPr/>
              </a:pPr>
              <a:t>‹#›</a:t>
            </a:fld>
            <a:endParaRPr lang="en-US" dirty="0"/>
          </a:p>
        </p:txBody>
      </p:sp>
    </p:spTree>
    <p:extLst>
      <p:ext uri="{BB962C8B-B14F-4D97-AF65-F5344CB8AC3E}">
        <p14:creationId xmlns:p14="http://schemas.microsoft.com/office/powerpoint/2010/main" val="180647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B650E2-5C7A-4D03-9B49-3B17E857863E}" type="datetime1">
              <a:rPr lang="en-US" smtClean="0"/>
              <a:t>10/2/2017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2014 HEUG Midwest Regional</a:t>
            </a:r>
          </a:p>
        </p:txBody>
      </p:sp>
      <p:sp>
        <p:nvSpPr>
          <p:cNvPr id="6" name="Slide Number Placeholder 5"/>
          <p:cNvSpPr>
            <a:spLocks noGrp="1"/>
          </p:cNvSpPr>
          <p:nvPr>
            <p:ph type="sldNum" sz="quarter" idx="12"/>
          </p:nvPr>
        </p:nvSpPr>
        <p:spPr/>
        <p:txBody>
          <a:bodyPr/>
          <a:lstStyle>
            <a:lvl1pPr>
              <a:defRPr/>
            </a:lvl1pPr>
          </a:lstStyle>
          <a:p>
            <a:pPr>
              <a:defRPr/>
            </a:pPr>
            <a:fld id="{C5F87A30-3300-43F0-ADA1-90F57D1A4958}" type="slidenum">
              <a:rPr lang="en-US"/>
              <a:pPr>
                <a:defRPr/>
              </a:pPr>
              <a:t>‹#›</a:t>
            </a:fld>
            <a:endParaRPr lang="en-US"/>
          </a:p>
        </p:txBody>
      </p:sp>
    </p:spTree>
    <p:extLst>
      <p:ext uri="{BB962C8B-B14F-4D97-AF65-F5344CB8AC3E}">
        <p14:creationId xmlns:p14="http://schemas.microsoft.com/office/powerpoint/2010/main" val="92442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2B83B4F-CC5B-4FCB-9C75-5B389E862674}" type="datetime1">
              <a:rPr lang="en-US" smtClean="0"/>
              <a:t>10/2/2017</a:t>
            </a:fld>
            <a:endParaRPr lang="en-US"/>
          </a:p>
        </p:txBody>
      </p:sp>
      <p:sp>
        <p:nvSpPr>
          <p:cNvPr id="5" name="Footer Placeholder 4"/>
          <p:cNvSpPr>
            <a:spLocks noGrp="1"/>
          </p:cNvSpPr>
          <p:nvPr>
            <p:ph type="ftr" sz="quarter" idx="11"/>
          </p:nvPr>
        </p:nvSpPr>
        <p:spPr>
          <a:xfrm>
            <a:off x="3581400" y="6340475"/>
            <a:ext cx="4181475" cy="365125"/>
          </a:xfrm>
        </p:spPr>
        <p:txBody>
          <a:bodyPr/>
          <a:lstStyle>
            <a:lvl1pPr>
              <a:defRPr/>
            </a:lvl1pPr>
          </a:lstStyle>
          <a:p>
            <a:pPr>
              <a:defRPr/>
            </a:pPr>
            <a:r>
              <a:rPr lang="en-US" dirty="0"/>
              <a:t>2014 HEUG Midwest Regional</a:t>
            </a:r>
          </a:p>
        </p:txBody>
      </p:sp>
      <p:sp>
        <p:nvSpPr>
          <p:cNvPr id="6" name="Slide Number Placeholder 5"/>
          <p:cNvSpPr>
            <a:spLocks noGrp="1"/>
          </p:cNvSpPr>
          <p:nvPr>
            <p:ph type="sldNum" sz="quarter" idx="12"/>
          </p:nvPr>
        </p:nvSpPr>
        <p:spPr/>
        <p:txBody>
          <a:bodyPr/>
          <a:lstStyle>
            <a:lvl1pPr>
              <a:defRPr/>
            </a:lvl1pPr>
          </a:lstStyle>
          <a:p>
            <a:pPr>
              <a:defRPr/>
            </a:pPr>
            <a:fld id="{9D70E9CB-DB12-42DD-A213-B568D40F6856}" type="slidenum">
              <a:rPr lang="en-US"/>
              <a:pPr>
                <a:defRPr/>
              </a:pPr>
              <a:t>‹#›</a:t>
            </a:fld>
            <a:endParaRPr lang="en-US"/>
          </a:p>
        </p:txBody>
      </p:sp>
    </p:spTree>
    <p:extLst>
      <p:ext uri="{BB962C8B-B14F-4D97-AF65-F5344CB8AC3E}">
        <p14:creationId xmlns:p14="http://schemas.microsoft.com/office/powerpoint/2010/main" val="90805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C113DF-3A3B-45A4-A0E1-CF3A785C1F3B}" type="datetime1">
              <a:rPr lang="en-US" smtClean="0"/>
              <a:t>10/2/2017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2014 HEUG Midwest Regional</a:t>
            </a:r>
          </a:p>
        </p:txBody>
      </p:sp>
      <p:sp>
        <p:nvSpPr>
          <p:cNvPr id="6" name="Slide Number Placeholder 5"/>
          <p:cNvSpPr>
            <a:spLocks noGrp="1"/>
          </p:cNvSpPr>
          <p:nvPr>
            <p:ph type="sldNum" sz="quarter" idx="12"/>
          </p:nvPr>
        </p:nvSpPr>
        <p:spPr/>
        <p:txBody>
          <a:bodyPr/>
          <a:lstStyle>
            <a:lvl1pPr>
              <a:defRPr/>
            </a:lvl1pPr>
          </a:lstStyle>
          <a:p>
            <a:pPr>
              <a:defRPr/>
            </a:pPr>
            <a:fld id="{46BE7191-BAE1-4843-A6FB-424B33F77A8F}" type="slidenum">
              <a:rPr lang="en-US"/>
              <a:pPr>
                <a:defRPr/>
              </a:pPr>
              <a:t>‹#›</a:t>
            </a:fld>
            <a:endParaRPr lang="en-US"/>
          </a:p>
        </p:txBody>
      </p:sp>
    </p:spTree>
    <p:extLst>
      <p:ext uri="{BB962C8B-B14F-4D97-AF65-F5344CB8AC3E}">
        <p14:creationId xmlns:p14="http://schemas.microsoft.com/office/powerpoint/2010/main" val="360037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a:defRPr/>
            </a:lvl1pPr>
          </a:lstStyle>
          <a:p>
            <a:pPr>
              <a:defRPr/>
            </a:pPr>
            <a:fld id="{D3767FAD-2092-4E3F-AE7B-70B14C6AB500}" type="datetime1">
              <a:rPr lang="en-US" smtClean="0"/>
              <a:t>10/2/2017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2014 HEUG Midwest Regional</a:t>
            </a:r>
          </a:p>
        </p:txBody>
      </p:sp>
      <p:sp>
        <p:nvSpPr>
          <p:cNvPr id="7" name="Slide Number Placeholder 6"/>
          <p:cNvSpPr>
            <a:spLocks noGrp="1"/>
          </p:cNvSpPr>
          <p:nvPr>
            <p:ph type="sldNum" sz="quarter" idx="17"/>
          </p:nvPr>
        </p:nvSpPr>
        <p:spPr/>
        <p:txBody>
          <a:bodyPr/>
          <a:lstStyle>
            <a:lvl1pPr>
              <a:defRPr/>
            </a:lvl1pPr>
          </a:lstStyle>
          <a:p>
            <a:pPr>
              <a:defRPr/>
            </a:pPr>
            <a:fld id="{B82F24ED-30E4-4777-9F1E-A206FD04E30B}" type="slidenum">
              <a:rPr lang="en-US"/>
              <a:pPr>
                <a:defRPr/>
              </a:pPr>
              <a:t>‹#›</a:t>
            </a:fld>
            <a:endParaRPr lang="en-US"/>
          </a:p>
        </p:txBody>
      </p:sp>
    </p:spTree>
    <p:extLst>
      <p:ext uri="{BB962C8B-B14F-4D97-AF65-F5344CB8AC3E}">
        <p14:creationId xmlns:p14="http://schemas.microsoft.com/office/powerpoint/2010/main" val="80277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74A32B52-3DFB-4C4F-9AA7-9D68C84BE449}" type="datetime1">
              <a:rPr lang="en-US" smtClean="0"/>
              <a:t>10/2/2017</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dirty="0"/>
              <a:t>2014 HEUG Midwest Regional</a:t>
            </a:r>
          </a:p>
        </p:txBody>
      </p:sp>
      <p:sp>
        <p:nvSpPr>
          <p:cNvPr id="9" name="Slide Number Placeholder 8"/>
          <p:cNvSpPr>
            <a:spLocks noGrp="1"/>
          </p:cNvSpPr>
          <p:nvPr>
            <p:ph type="sldNum" sz="quarter" idx="12"/>
          </p:nvPr>
        </p:nvSpPr>
        <p:spPr/>
        <p:txBody>
          <a:bodyPr/>
          <a:lstStyle>
            <a:lvl1pPr>
              <a:defRPr/>
            </a:lvl1pPr>
          </a:lstStyle>
          <a:p>
            <a:pPr>
              <a:defRPr/>
            </a:pPr>
            <a:fld id="{89DB5C43-DBD2-4994-8CA9-113FBC89627C}" type="slidenum">
              <a:rPr lang="en-US"/>
              <a:pPr>
                <a:defRPr/>
              </a:pPr>
              <a:t>‹#›</a:t>
            </a:fld>
            <a:endParaRPr lang="en-US"/>
          </a:p>
        </p:txBody>
      </p:sp>
    </p:spTree>
    <p:extLst>
      <p:ext uri="{BB962C8B-B14F-4D97-AF65-F5344CB8AC3E}">
        <p14:creationId xmlns:p14="http://schemas.microsoft.com/office/powerpoint/2010/main" val="301544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C70970C-3580-4B59-8CC8-F419BD80E5AC}" type="datetime1">
              <a:rPr lang="en-US" smtClean="0"/>
              <a:t>10/2/2017</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dirty="0"/>
              <a:t>2014 HEUG Midwest Regional</a:t>
            </a:r>
          </a:p>
        </p:txBody>
      </p:sp>
      <p:sp>
        <p:nvSpPr>
          <p:cNvPr id="5" name="Slide Number Placeholder 4"/>
          <p:cNvSpPr>
            <a:spLocks noGrp="1"/>
          </p:cNvSpPr>
          <p:nvPr>
            <p:ph type="sldNum" sz="quarter" idx="12"/>
          </p:nvPr>
        </p:nvSpPr>
        <p:spPr/>
        <p:txBody>
          <a:bodyPr/>
          <a:lstStyle>
            <a:lvl1pPr>
              <a:defRPr/>
            </a:lvl1pPr>
          </a:lstStyle>
          <a:p>
            <a:pPr>
              <a:defRPr/>
            </a:pPr>
            <a:fld id="{3745BA32-F32B-4012-A365-340461A9428D}" type="slidenum">
              <a:rPr lang="en-US"/>
              <a:pPr>
                <a:defRPr/>
              </a:pPr>
              <a:t>‹#›</a:t>
            </a:fld>
            <a:endParaRPr lang="en-US"/>
          </a:p>
        </p:txBody>
      </p:sp>
    </p:spTree>
    <p:extLst>
      <p:ext uri="{BB962C8B-B14F-4D97-AF65-F5344CB8AC3E}">
        <p14:creationId xmlns:p14="http://schemas.microsoft.com/office/powerpoint/2010/main" val="373687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785ECBE-920A-490B-B4D0-D10F070728C1}" type="datetime1">
              <a:rPr lang="en-US" smtClean="0"/>
              <a:t>10/2/2017</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dirty="0"/>
              <a:t>2014 HEUG Midwest Regional</a:t>
            </a:r>
          </a:p>
        </p:txBody>
      </p:sp>
      <p:sp>
        <p:nvSpPr>
          <p:cNvPr id="4" name="Slide Number Placeholder 3"/>
          <p:cNvSpPr>
            <a:spLocks noGrp="1"/>
          </p:cNvSpPr>
          <p:nvPr>
            <p:ph type="sldNum" sz="quarter" idx="12"/>
          </p:nvPr>
        </p:nvSpPr>
        <p:spPr/>
        <p:txBody>
          <a:bodyPr/>
          <a:lstStyle>
            <a:lvl1pPr>
              <a:defRPr/>
            </a:lvl1pPr>
          </a:lstStyle>
          <a:p>
            <a:pPr>
              <a:defRPr/>
            </a:pPr>
            <a:fld id="{0DEB165E-9DFD-494B-A9E3-F82A1AF85286}" type="slidenum">
              <a:rPr lang="en-US"/>
              <a:pPr>
                <a:defRPr/>
              </a:pPr>
              <a:t>‹#›</a:t>
            </a:fld>
            <a:endParaRPr lang="en-US"/>
          </a:p>
        </p:txBody>
      </p:sp>
    </p:spTree>
    <p:extLst>
      <p:ext uri="{BB962C8B-B14F-4D97-AF65-F5344CB8AC3E}">
        <p14:creationId xmlns:p14="http://schemas.microsoft.com/office/powerpoint/2010/main" val="236606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fld id="{D9D39740-C8CD-4D6E-9580-D3481892B335}" type="datetime1">
              <a:rPr lang="en-US" smtClean="0"/>
              <a:t>10/2/2017</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AB67C470-E223-43F5-B56F-7F47768C9E5F}"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r>
              <a:rPr lang="en-US" dirty="0"/>
              <a:t>2014 HEUG Midwest Regional</a:t>
            </a:r>
          </a:p>
        </p:txBody>
      </p:sp>
    </p:spTree>
    <p:extLst>
      <p:ext uri="{BB962C8B-B14F-4D97-AF65-F5344CB8AC3E}">
        <p14:creationId xmlns:p14="http://schemas.microsoft.com/office/powerpoint/2010/main" val="397230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fld id="{7C589576-B074-4B95-A895-70866FB17D6A}" type="datetime1">
              <a:rPr lang="en-US" smtClean="0"/>
              <a:t>10/2/2017</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r>
              <a:rPr lang="en-US" dirty="0"/>
              <a:t>2014 HEUG Midwest Regional</a:t>
            </a:r>
          </a:p>
        </p:txBody>
      </p:sp>
      <p:sp>
        <p:nvSpPr>
          <p:cNvPr id="50" name="Slide Number Placeholder 6"/>
          <p:cNvSpPr>
            <a:spLocks noGrp="1"/>
          </p:cNvSpPr>
          <p:nvPr>
            <p:ph type="sldNum" sz="quarter" idx="12"/>
          </p:nvPr>
        </p:nvSpPr>
        <p:spPr/>
        <p:txBody>
          <a:bodyPr/>
          <a:lstStyle>
            <a:lvl1pPr>
              <a:defRPr/>
            </a:lvl1pPr>
          </a:lstStyle>
          <a:p>
            <a:pPr>
              <a:defRPr/>
            </a:pPr>
            <a:fld id="{A73094EC-DF5B-44CC-9B75-BFE39A6CAAB4}" type="slidenum">
              <a:rPr lang="en-US"/>
              <a:pPr>
                <a:defRPr/>
              </a:pPr>
              <a:t>‹#›</a:t>
            </a:fld>
            <a:endParaRPr lang="en-US"/>
          </a:p>
        </p:txBody>
      </p:sp>
    </p:spTree>
    <p:extLst>
      <p:ext uri="{BB962C8B-B14F-4D97-AF65-F5344CB8AC3E}">
        <p14:creationId xmlns:p14="http://schemas.microsoft.com/office/powerpoint/2010/main" val="308116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7620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04800"/>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457200" y="762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Placeholder 2"/>
          <p:cNvSpPr>
            <a:spLocks noGrp="1"/>
          </p:cNvSpPr>
          <p:nvPr>
            <p:ph type="body" idx="1"/>
          </p:nvPr>
        </p:nvSpPr>
        <p:spPr bwMode="auto">
          <a:xfrm>
            <a:off x="457200" y="21336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cs typeface="+mn-cs"/>
              </a:defRPr>
            </a:lvl1pPr>
          </a:lstStyle>
          <a:p>
            <a:pPr>
              <a:defRPr/>
            </a:pPr>
            <a:fld id="{8FAF6C32-886D-48D7-8E07-3E42083FC75F}" type="datetime1">
              <a:rPr lang="en-US" smtClean="0"/>
              <a:t>10/2/2017</a:t>
            </a:fld>
            <a:endParaRPr lang="en-US"/>
          </a:p>
        </p:txBody>
      </p:sp>
      <p:sp>
        <p:nvSpPr>
          <p:cNvPr id="5" name="Footer Placeholder 4"/>
          <p:cNvSpPr>
            <a:spLocks noGrp="1"/>
          </p:cNvSpPr>
          <p:nvPr>
            <p:ph type="ftr" sz="quarter" idx="3"/>
          </p:nvPr>
        </p:nvSpPr>
        <p:spPr>
          <a:xfrm>
            <a:off x="3429000" y="6324600"/>
            <a:ext cx="4333875" cy="381000"/>
          </a:xfrm>
          <a:prstGeom prst="rect">
            <a:avLst/>
          </a:prstGeom>
        </p:spPr>
        <p:txBody>
          <a:bodyPr vert="horz" wrap="square" lIns="91440" tIns="45720" rIns="91440" bIns="45720" rtlCol="0" anchor="b" anchorCtr="0"/>
          <a:lstStyle>
            <a:lvl1pPr algn="r" fontAlgn="auto">
              <a:spcBef>
                <a:spcPts val="0"/>
              </a:spcBef>
              <a:spcAft>
                <a:spcPts val="0"/>
              </a:spcAft>
              <a:defRPr sz="1200">
                <a:solidFill>
                  <a:schemeClr val="accent1"/>
                </a:solidFill>
                <a:latin typeface="+mn-lt"/>
                <a:cs typeface="+mn-cs"/>
              </a:defRPr>
            </a:lvl1pPr>
          </a:lstStyle>
          <a:p>
            <a:pPr>
              <a:defRPr/>
            </a:pPr>
            <a:r>
              <a:rPr lang="en-US" dirty="0"/>
              <a:t>2014 HEUG Midwest Regional</a:t>
            </a: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cs typeface="+mn-cs"/>
              </a:defRPr>
            </a:lvl1pPr>
          </a:lstStyle>
          <a:p>
            <a:pPr>
              <a:defRPr/>
            </a:pPr>
            <a:fld id="{5C1B3990-8F14-4405-AFC0-21E4DA2EE5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Student Financials and Financials</a:t>
            </a:r>
            <a:endParaRPr lang="en-US" dirty="0"/>
          </a:p>
        </p:txBody>
      </p:sp>
      <p:sp>
        <p:nvSpPr>
          <p:cNvPr id="6" name="Subtitle 5"/>
          <p:cNvSpPr>
            <a:spLocks noGrp="1"/>
          </p:cNvSpPr>
          <p:nvPr>
            <p:ph type="subTitle" idx="1"/>
          </p:nvPr>
        </p:nvSpPr>
        <p:spPr/>
        <p:txBody>
          <a:bodyPr>
            <a:normAutofit/>
          </a:bodyPr>
          <a:lstStyle/>
          <a:p>
            <a:r>
              <a:rPr lang="en-US" sz="2800" dirty="0" smtClean="0"/>
              <a:t>Birds of a Feather</a:t>
            </a:r>
            <a:endParaRPr lang="en-US" sz="2800" dirty="0"/>
          </a:p>
        </p:txBody>
      </p:sp>
    </p:spTree>
    <p:extLst>
      <p:ext uri="{BB962C8B-B14F-4D97-AF65-F5344CB8AC3E}">
        <p14:creationId xmlns:p14="http://schemas.microsoft.com/office/powerpoint/2010/main" val="340736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More questions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66800" y="1752600"/>
            <a:ext cx="6934200" cy="3733800"/>
          </a:xfrm>
        </p:spPr>
        <p:txBody>
          <a:bodyPr/>
          <a:lstStyle/>
          <a:p>
            <a:pPr marL="69850" indent="0" eaLnBrk="1" hangingPunct="1">
              <a:buNone/>
            </a:pPr>
            <a:endParaRPr lang="en-US" dirty="0" smtClean="0">
              <a:solidFill>
                <a:schemeClr val="bg1"/>
              </a:solidFill>
              <a:latin typeface="Arial" charset="0"/>
            </a:endParaRPr>
          </a:p>
          <a:p>
            <a:pPr lvl="1" eaLnBrk="1" hangingPunct="1"/>
            <a:endParaRPr lang="en-US" sz="1800" dirty="0" smtClean="0">
              <a:solidFill>
                <a:schemeClr val="bg1"/>
              </a:solidFill>
              <a:latin typeface="Arial" charset="0"/>
            </a:endParaRPr>
          </a:p>
          <a:p>
            <a:pPr marL="366713" lvl="1" indent="0" eaLnBrk="1" hangingPunct="1">
              <a:buNone/>
            </a:pPr>
            <a:endParaRPr lang="en-US" dirty="0" smtClean="0">
              <a:solidFill>
                <a:schemeClr val="bg1"/>
              </a:solidFill>
              <a:latin typeface="Arial" charset="0"/>
            </a:endParaRPr>
          </a:p>
        </p:txBody>
      </p:sp>
    </p:spTree>
    <p:extLst>
      <p:ext uri="{BB962C8B-B14F-4D97-AF65-F5344CB8AC3E}">
        <p14:creationId xmlns:p14="http://schemas.microsoft.com/office/powerpoint/2010/main" val="16574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71600" y="1905000"/>
            <a:ext cx="6637338" cy="1362075"/>
          </a:xfrm>
        </p:spPr>
        <p:txBody>
          <a:bodyPr/>
          <a:lstStyle/>
          <a:p>
            <a:pPr algn="ctr" eaLnBrk="1" hangingPunct="1"/>
            <a:r>
              <a:rPr lang="en-US" dirty="0" smtClean="0">
                <a:solidFill>
                  <a:srgbClr val="FF9933"/>
                </a:solidFill>
              </a:rPr>
              <a:t>Open Forum</a:t>
            </a:r>
            <a:endParaRPr lang="en-US" dirty="0">
              <a:solidFill>
                <a:srgbClr val="FF9933"/>
              </a:solidFill>
            </a:endParaRPr>
          </a:p>
        </p:txBody>
      </p:sp>
      <p:sp>
        <p:nvSpPr>
          <p:cNvPr id="19459" name="Text Placeholder 2"/>
          <p:cNvSpPr>
            <a:spLocks noGrp="1"/>
          </p:cNvSpPr>
          <p:nvPr>
            <p:ph type="body" idx="1"/>
          </p:nvPr>
        </p:nvSpPr>
        <p:spPr>
          <a:xfrm>
            <a:off x="1371600" y="3271838"/>
            <a:ext cx="6637338" cy="1519237"/>
          </a:xfrm>
        </p:spPr>
        <p:txBody>
          <a:bodyPr/>
          <a:lstStyle/>
          <a:p>
            <a:pPr algn="ctr" eaLnBrk="1" hangingPunct="1"/>
            <a:r>
              <a:rPr lang="en-US" b="1" dirty="0" smtClean="0">
                <a:solidFill>
                  <a:schemeClr val="bg1"/>
                </a:solidFill>
                <a:latin typeface="Arial" charset="0"/>
              </a:rPr>
              <a:t>Questions from the floor</a:t>
            </a:r>
            <a:endParaRPr lang="en-US" b="1" dirty="0">
              <a:solidFill>
                <a:schemeClr val="bg1"/>
              </a:solidFill>
              <a:latin typeface="Arial" charset="0"/>
            </a:endParaRPr>
          </a:p>
          <a:p>
            <a:pPr algn="ctr" eaLnBrk="1" hangingPunct="1"/>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Topics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7415212" cy="3962400"/>
          </a:xfrm>
        </p:spPr>
        <p:txBody>
          <a:bodyPr/>
          <a:lstStyle/>
          <a:p>
            <a:r>
              <a:rPr lang="en-US" sz="2800" dirty="0" smtClean="0">
                <a:solidFill>
                  <a:schemeClr val="bg1"/>
                </a:solidFill>
              </a:rPr>
              <a:t>Tuition </a:t>
            </a:r>
            <a:r>
              <a:rPr lang="en-US" sz="2800" dirty="0" err="1">
                <a:solidFill>
                  <a:schemeClr val="bg1"/>
                </a:solidFill>
              </a:rPr>
              <a:t>calc</a:t>
            </a:r>
            <a:endParaRPr lang="en-US" sz="2800" dirty="0">
              <a:solidFill>
                <a:schemeClr val="bg1"/>
              </a:solidFill>
            </a:endParaRPr>
          </a:p>
          <a:p>
            <a:r>
              <a:rPr lang="en-US" sz="2800" dirty="0">
                <a:solidFill>
                  <a:schemeClr val="bg1"/>
                </a:solidFill>
              </a:rPr>
              <a:t>Refunding</a:t>
            </a:r>
          </a:p>
          <a:p>
            <a:r>
              <a:rPr lang="en-US" sz="2800" dirty="0">
                <a:solidFill>
                  <a:schemeClr val="bg1"/>
                </a:solidFill>
              </a:rPr>
              <a:t>Third Party</a:t>
            </a:r>
          </a:p>
          <a:p>
            <a:r>
              <a:rPr lang="en-US" sz="2800" dirty="0">
                <a:solidFill>
                  <a:schemeClr val="bg1"/>
                </a:solidFill>
              </a:rPr>
              <a:t>Payment Allocation</a:t>
            </a:r>
          </a:p>
          <a:p>
            <a:r>
              <a:rPr lang="en-US" sz="2800" dirty="0">
                <a:solidFill>
                  <a:schemeClr val="bg1"/>
                </a:solidFill>
              </a:rPr>
              <a:t>Credit </a:t>
            </a:r>
            <a:r>
              <a:rPr lang="en-US" sz="2800" dirty="0" smtClean="0">
                <a:solidFill>
                  <a:schemeClr val="bg1"/>
                </a:solidFill>
              </a:rPr>
              <a:t>History</a:t>
            </a:r>
          </a:p>
          <a:p>
            <a:r>
              <a:rPr lang="en-US" sz="2800" dirty="0" smtClean="0">
                <a:solidFill>
                  <a:schemeClr val="bg1"/>
                </a:solidFill>
              </a:rPr>
              <a:t>GL Interface</a:t>
            </a:r>
            <a:endParaRPr lang="en-US" sz="2800" dirty="0">
              <a:solidFill>
                <a:schemeClr val="bg1"/>
              </a:solidFill>
            </a:endParaRPr>
          </a:p>
          <a:p>
            <a:pPr eaLnBrk="1" hangingPunct="1"/>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16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More Topics</a:t>
            </a:r>
          </a:p>
        </p:txBody>
      </p:sp>
      <p:sp>
        <p:nvSpPr>
          <p:cNvPr id="21507" name="Content Placeholder 2"/>
          <p:cNvSpPr>
            <a:spLocks noGrp="1"/>
          </p:cNvSpPr>
          <p:nvPr>
            <p:ph idx="1"/>
          </p:nvPr>
        </p:nvSpPr>
        <p:spPr>
          <a:xfrm>
            <a:off x="1042988" y="1905000"/>
            <a:ext cx="6881812" cy="3733800"/>
          </a:xfrm>
        </p:spPr>
        <p:txBody>
          <a:bodyPr/>
          <a:lstStyle/>
          <a:p>
            <a:r>
              <a:rPr lang="en-US" sz="2800" dirty="0" smtClean="0">
                <a:solidFill>
                  <a:schemeClr val="bg1"/>
                </a:solidFill>
              </a:rPr>
              <a:t>Invoicing</a:t>
            </a:r>
            <a:endParaRPr lang="en-US" sz="2800" dirty="0">
              <a:solidFill>
                <a:schemeClr val="bg1"/>
              </a:solidFill>
            </a:endParaRPr>
          </a:p>
          <a:p>
            <a:r>
              <a:rPr lang="en-US" sz="2800" dirty="0">
                <a:solidFill>
                  <a:schemeClr val="bg1"/>
                </a:solidFill>
              </a:rPr>
              <a:t>Communications (3Cs)</a:t>
            </a:r>
          </a:p>
          <a:p>
            <a:r>
              <a:rPr lang="en-US" sz="2800" dirty="0" smtClean="0">
                <a:solidFill>
                  <a:schemeClr val="bg1"/>
                </a:solidFill>
              </a:rPr>
              <a:t>Collections</a:t>
            </a:r>
          </a:p>
          <a:p>
            <a:r>
              <a:rPr lang="en-US" sz="2800" dirty="0" smtClean="0">
                <a:solidFill>
                  <a:schemeClr val="bg1"/>
                </a:solidFill>
              </a:rPr>
              <a:t>Self-Service</a:t>
            </a:r>
          </a:p>
          <a:p>
            <a:r>
              <a:rPr lang="en-US" sz="2800" dirty="0" smtClean="0">
                <a:solidFill>
                  <a:schemeClr val="bg1"/>
                </a:solidFill>
              </a:rPr>
              <a:t>Cashiering</a:t>
            </a:r>
            <a:endParaRPr lang="en-US" sz="2800" dirty="0">
              <a:solidFill>
                <a:schemeClr val="bg1"/>
              </a:solidFill>
            </a:endParaRPr>
          </a:p>
          <a:p>
            <a:r>
              <a:rPr lang="en-US" sz="2800" dirty="0">
                <a:solidFill>
                  <a:schemeClr val="bg1"/>
                </a:solidFill>
              </a:rPr>
              <a:t>Payment </a:t>
            </a:r>
            <a:r>
              <a:rPr lang="en-US" sz="2800" dirty="0" smtClean="0">
                <a:solidFill>
                  <a:schemeClr val="bg1"/>
                </a:solidFill>
              </a:rPr>
              <a:t>Plans</a:t>
            </a:r>
          </a:p>
          <a:p>
            <a:r>
              <a:rPr lang="en-US" sz="2800" dirty="0" smtClean="0">
                <a:solidFill>
                  <a:schemeClr val="bg1"/>
                </a:solidFill>
              </a:rPr>
              <a:t>1098-T</a:t>
            </a:r>
          </a:p>
          <a:p>
            <a:endParaRPr lang="en-US" sz="2000" dirty="0">
              <a:solidFill>
                <a:schemeClr val="bg1"/>
              </a:solidFill>
            </a:endParaRPr>
          </a:p>
        </p:txBody>
      </p:sp>
    </p:spTree>
    <p:extLst>
      <p:ext uri="{BB962C8B-B14F-4D97-AF65-F5344CB8AC3E}">
        <p14:creationId xmlns:p14="http://schemas.microsoft.com/office/powerpoint/2010/main" val="141940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Financials Topics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6881812" cy="3733800"/>
          </a:xfrm>
        </p:spPr>
        <p:txBody>
          <a:bodyPr/>
          <a:lstStyle/>
          <a:p>
            <a:r>
              <a:rPr lang="en-US" sz="2800" dirty="0" smtClean="0">
                <a:solidFill>
                  <a:schemeClr val="bg1"/>
                </a:solidFill>
              </a:rPr>
              <a:t>Accounts Receivable/Billing</a:t>
            </a:r>
          </a:p>
          <a:p>
            <a:r>
              <a:rPr lang="en-US" sz="2800" dirty="0" smtClean="0">
                <a:solidFill>
                  <a:schemeClr val="bg1"/>
                </a:solidFill>
              </a:rPr>
              <a:t>GL</a:t>
            </a:r>
          </a:p>
          <a:p>
            <a:r>
              <a:rPr lang="en-US" sz="2800" dirty="0" smtClean="0">
                <a:solidFill>
                  <a:schemeClr val="bg1"/>
                </a:solidFill>
              </a:rPr>
              <a:t>Accounts Payable</a:t>
            </a:r>
          </a:p>
          <a:p>
            <a:r>
              <a:rPr lang="en-US" sz="2800" dirty="0" smtClean="0">
                <a:solidFill>
                  <a:schemeClr val="bg1"/>
                </a:solidFill>
              </a:rPr>
              <a:t>Procure to Pay</a:t>
            </a:r>
          </a:p>
          <a:p>
            <a:r>
              <a:rPr lang="en-US" sz="2800" dirty="0" smtClean="0">
                <a:solidFill>
                  <a:schemeClr val="bg1"/>
                </a:solidFill>
              </a:rPr>
              <a:t>Budgets</a:t>
            </a:r>
          </a:p>
          <a:p>
            <a:r>
              <a:rPr lang="en-US" sz="2800" dirty="0" smtClean="0">
                <a:solidFill>
                  <a:schemeClr val="bg1"/>
                </a:solidFill>
              </a:rPr>
              <a:t>Grants, Contracts</a:t>
            </a:r>
          </a:p>
          <a:p>
            <a:endParaRPr lang="en-US" sz="2800" dirty="0" smtClean="0">
              <a:solidFill>
                <a:schemeClr val="bg1"/>
              </a:solidFill>
            </a:endParaRPr>
          </a:p>
          <a:p>
            <a:endParaRPr lang="en-US" sz="28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64555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71600" y="1905000"/>
            <a:ext cx="6637338" cy="1362075"/>
          </a:xfrm>
        </p:spPr>
        <p:txBody>
          <a:bodyPr/>
          <a:lstStyle/>
          <a:p>
            <a:pPr algn="ctr" eaLnBrk="1" hangingPunct="1"/>
            <a:r>
              <a:rPr lang="en-US" dirty="0" smtClean="0">
                <a:solidFill>
                  <a:srgbClr val="FF9933"/>
                </a:solidFill>
              </a:rPr>
              <a:t>List Serve topics</a:t>
            </a:r>
            <a:endParaRPr lang="en-US" dirty="0">
              <a:solidFill>
                <a:srgbClr val="FF9933"/>
              </a:solidFill>
            </a:endParaRPr>
          </a:p>
        </p:txBody>
      </p:sp>
      <p:sp>
        <p:nvSpPr>
          <p:cNvPr id="19459" name="Text Placeholder 2"/>
          <p:cNvSpPr>
            <a:spLocks noGrp="1"/>
          </p:cNvSpPr>
          <p:nvPr>
            <p:ph type="body" idx="1"/>
          </p:nvPr>
        </p:nvSpPr>
        <p:spPr>
          <a:xfrm>
            <a:off x="1371600" y="3271838"/>
            <a:ext cx="6637338" cy="1519237"/>
          </a:xfrm>
        </p:spPr>
        <p:txBody>
          <a:bodyPr/>
          <a:lstStyle/>
          <a:p>
            <a:pPr algn="ctr" eaLnBrk="1" hangingPunct="1"/>
            <a:r>
              <a:rPr lang="en-US" b="1" dirty="0" smtClean="0">
                <a:solidFill>
                  <a:schemeClr val="bg1"/>
                </a:solidFill>
                <a:latin typeface="Arial" charset="0"/>
              </a:rPr>
              <a:t>Recent list issues that need more attention</a:t>
            </a:r>
            <a:endParaRPr lang="en-US" b="1" dirty="0">
              <a:solidFill>
                <a:schemeClr val="bg1"/>
              </a:solidFill>
              <a:latin typeface="Arial" charset="0"/>
            </a:endParaRPr>
          </a:p>
          <a:p>
            <a:pPr algn="ctr" eaLnBrk="1" hangingPunct="1"/>
            <a:endParaRPr lang="en-US" dirty="0">
              <a:solidFill>
                <a:schemeClr val="bg1"/>
              </a:solidFill>
            </a:endParaRPr>
          </a:p>
        </p:txBody>
      </p:sp>
    </p:spTree>
    <p:extLst>
      <p:ext uri="{BB962C8B-B14F-4D97-AF65-F5344CB8AC3E}">
        <p14:creationId xmlns:p14="http://schemas.microsoft.com/office/powerpoint/2010/main" val="416309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Hot Topics?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6881812" cy="3733800"/>
          </a:xfrm>
        </p:spPr>
        <p:txBody>
          <a:bodyPr/>
          <a:lstStyle/>
          <a:p>
            <a:endParaRPr lang="en-US" sz="2800" dirty="0" smtClean="0">
              <a:solidFill>
                <a:schemeClr val="bg1"/>
              </a:solidFill>
            </a:endParaRPr>
          </a:p>
          <a:p>
            <a:r>
              <a:rPr lang="en-US" sz="2800" dirty="0" smtClean="0">
                <a:solidFill>
                  <a:schemeClr val="bg1"/>
                </a:solidFill>
              </a:rPr>
              <a:t>Plans for moving to any cloud products</a:t>
            </a:r>
          </a:p>
          <a:p>
            <a:r>
              <a:rPr lang="en-US" sz="2800" dirty="0" smtClean="0">
                <a:solidFill>
                  <a:schemeClr val="bg1"/>
                </a:solidFill>
              </a:rPr>
              <a:t>Exciting new developments you’d like to share?</a:t>
            </a:r>
          </a:p>
          <a:p>
            <a:endParaRPr lang="en-US" sz="2800" dirty="0" smtClean="0">
              <a:solidFill>
                <a:schemeClr val="bg1"/>
              </a:solidFill>
            </a:endParaRPr>
          </a:p>
          <a:p>
            <a:endParaRPr lang="en-US" sz="2800" dirty="0" smtClean="0">
              <a:solidFill>
                <a:schemeClr val="bg1"/>
              </a:solidFill>
            </a:endParaRPr>
          </a:p>
          <a:p>
            <a:endParaRPr lang="en-US" sz="28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41505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Autofit/>
          </a:bodyPr>
          <a:lstStyle/>
          <a:p>
            <a:pPr eaLnBrk="1" fontAlgn="auto" hangingPunct="1">
              <a:spcAft>
                <a:spcPts val="0"/>
              </a:spcAft>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Questions?</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don’t have to stop after MIDHEUG!</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3490" y="1828800"/>
            <a:ext cx="7415212" cy="4267200"/>
          </a:xfrm>
        </p:spPr>
        <p:txBody>
          <a:bodyPr/>
          <a:lstStyle/>
          <a:p>
            <a:pPr eaLnBrk="1" hangingPunct="1">
              <a:lnSpc>
                <a:spcPct val="90000"/>
              </a:lnSpc>
            </a:pPr>
            <a:r>
              <a:rPr lang="en-US" dirty="0">
                <a:solidFill>
                  <a:schemeClr val="bg1"/>
                </a:solidFill>
                <a:latin typeface="Arial" charset="0"/>
              </a:rPr>
              <a:t>Join the </a:t>
            </a:r>
            <a:r>
              <a:rPr lang="en-US" dirty="0" smtClean="0">
                <a:solidFill>
                  <a:schemeClr val="bg1"/>
                </a:solidFill>
                <a:latin typeface="Arial" charset="0"/>
              </a:rPr>
              <a:t>Forum </a:t>
            </a:r>
            <a:r>
              <a:rPr lang="en-US" dirty="0">
                <a:solidFill>
                  <a:schemeClr val="bg1"/>
                </a:solidFill>
                <a:latin typeface="Arial" charset="0"/>
              </a:rPr>
              <a:t>on HEUG </a:t>
            </a:r>
            <a:r>
              <a:rPr lang="en-US" dirty="0" smtClean="0">
                <a:solidFill>
                  <a:schemeClr val="bg1"/>
                </a:solidFill>
                <a:latin typeface="Arial" charset="0"/>
              </a:rPr>
              <a:t>Online</a:t>
            </a:r>
          </a:p>
          <a:p>
            <a:pPr eaLnBrk="1" hangingPunct="1">
              <a:lnSpc>
                <a:spcPct val="90000"/>
              </a:lnSpc>
            </a:pPr>
            <a:endParaRPr lang="en-US" dirty="0">
              <a:solidFill>
                <a:schemeClr val="bg1"/>
              </a:solidFill>
              <a:latin typeface="Arial" charset="0"/>
            </a:endParaRPr>
          </a:p>
          <a:p>
            <a:pPr lvl="1" eaLnBrk="1" hangingPunct="1">
              <a:lnSpc>
                <a:spcPct val="90000"/>
              </a:lnSpc>
            </a:pPr>
            <a:endParaRPr lang="en-US" sz="1800" dirty="0">
              <a:solidFill>
                <a:schemeClr val="bg1"/>
              </a:solidFill>
              <a:latin typeface="Arial" pitchFamily="34" charset="0"/>
              <a:cs typeface="Arial" pitchFamily="34" charset="0"/>
            </a:endParaRPr>
          </a:p>
          <a:p>
            <a:pPr lvl="1" eaLnBrk="1" hangingPunct="1">
              <a:lnSpc>
                <a:spcPct val="90000"/>
              </a:lnSpc>
            </a:pPr>
            <a:endParaRPr lang="en-US" sz="1800" dirty="0">
              <a:solidFill>
                <a:schemeClr val="bg1"/>
              </a:solidFill>
              <a:latin typeface="Arial" pitchFamily="34" charset="0"/>
              <a:cs typeface="Arial" pitchFamily="34" charset="0"/>
            </a:endParaRPr>
          </a:p>
          <a:p>
            <a:pPr lvl="1" eaLnBrk="1" hangingPunct="1">
              <a:lnSpc>
                <a:spcPct val="90000"/>
              </a:lnSpc>
            </a:pPr>
            <a:endParaRPr lang="en-US" sz="1800" dirty="0">
              <a:solidFill>
                <a:schemeClr val="bg1"/>
              </a:solidFill>
              <a:latin typeface="Arial" pitchFamily="34" charset="0"/>
              <a:cs typeface="Arial" pitchFamily="34" charset="0"/>
            </a:endParaRPr>
          </a:p>
          <a:p>
            <a:pPr lvl="1" eaLnBrk="1" hangingPunct="1">
              <a:lnSpc>
                <a:spcPct val="90000"/>
              </a:lnSpc>
            </a:pPr>
            <a:endParaRPr lang="en-US" sz="1800" dirty="0">
              <a:solidFill>
                <a:schemeClr val="bg1"/>
              </a:solidFill>
              <a:latin typeface="Arial" pitchFamily="34" charset="0"/>
              <a:cs typeface="Arial" pitchFamily="34" charset="0"/>
            </a:endParaRPr>
          </a:p>
          <a:p>
            <a:pPr lvl="1" eaLnBrk="1" hangingPunct="1">
              <a:lnSpc>
                <a:spcPct val="90000"/>
              </a:lnSpc>
            </a:pPr>
            <a:endParaRPr lang="en-US" sz="1800" dirty="0">
              <a:solidFill>
                <a:schemeClr val="bg1"/>
              </a:solidFill>
              <a:latin typeface="Arial" pitchFamily="34" charset="0"/>
              <a:cs typeface="Arial" pitchFamily="34" charset="0"/>
            </a:endParaRPr>
          </a:p>
          <a:p>
            <a:pPr marL="366713" lvl="1" indent="0" eaLnBrk="1" hangingPunct="1">
              <a:lnSpc>
                <a:spcPct val="90000"/>
              </a:lnSpc>
              <a:buNone/>
            </a:pPr>
            <a:endParaRPr lang="en-US" sz="1800" dirty="0" smtClean="0">
              <a:solidFill>
                <a:schemeClr val="bg1"/>
              </a:solidFill>
              <a:latin typeface="Arial" pitchFamily="34" charset="0"/>
              <a:cs typeface="Arial" pitchFamily="34" charset="0"/>
            </a:endParaRPr>
          </a:p>
          <a:p>
            <a:pPr marL="366713" lvl="1" indent="0" eaLnBrk="1" hangingPunct="1">
              <a:lnSpc>
                <a:spcPct val="90000"/>
              </a:lnSpc>
              <a:buNone/>
            </a:pPr>
            <a:endParaRPr lang="en-US" sz="1800" dirty="0">
              <a:solidFill>
                <a:schemeClr val="bg1"/>
              </a:solidFill>
              <a:latin typeface="Arial" pitchFamily="34" charset="0"/>
              <a:cs typeface="Arial" pitchFamily="34" charset="0"/>
            </a:endParaRPr>
          </a:p>
          <a:p>
            <a:pPr lvl="1" eaLnBrk="1" hangingPunct="1">
              <a:lnSpc>
                <a:spcPct val="90000"/>
              </a:lnSpc>
            </a:pPr>
            <a:r>
              <a:rPr lang="en-US" sz="1800" dirty="0">
                <a:solidFill>
                  <a:schemeClr val="bg1"/>
                </a:solidFill>
                <a:latin typeface="Arial" pitchFamily="34" charset="0"/>
                <a:cs typeface="Arial" pitchFamily="34" charset="0"/>
              </a:rPr>
              <a:t>Select My Subscriptions to add forums</a:t>
            </a:r>
          </a:p>
          <a:p>
            <a:pPr lvl="1" eaLnBrk="1" hangingPunct="1">
              <a:lnSpc>
                <a:spcPct val="90000"/>
              </a:lnSpc>
            </a:pPr>
            <a:r>
              <a:rPr lang="en-US" sz="1800" dirty="0">
                <a:solidFill>
                  <a:schemeClr val="bg1"/>
                </a:solidFill>
                <a:latin typeface="Arial" pitchFamily="34" charset="0"/>
                <a:cs typeface="Arial" pitchFamily="34" charset="0"/>
              </a:rPr>
              <a:t>Select </a:t>
            </a:r>
            <a:r>
              <a:rPr lang="en-US" sz="1800" dirty="0" smtClean="0">
                <a:solidFill>
                  <a:schemeClr val="bg1"/>
                </a:solidFill>
                <a:latin typeface="Arial" pitchFamily="34" charset="0"/>
                <a:cs typeface="Arial" pitchFamily="34" charset="0"/>
              </a:rPr>
              <a:t>Add </a:t>
            </a:r>
            <a:r>
              <a:rPr lang="en-US" sz="1800" dirty="0">
                <a:solidFill>
                  <a:schemeClr val="bg1"/>
                </a:solidFill>
                <a:latin typeface="Arial" pitchFamily="34" charset="0"/>
                <a:cs typeface="Arial" pitchFamily="34" charset="0"/>
              </a:rPr>
              <a:t>Subscription button and choose Campus Solutions as the </a:t>
            </a:r>
            <a:r>
              <a:rPr lang="en-US" sz="1800" dirty="0" smtClean="0">
                <a:solidFill>
                  <a:schemeClr val="bg1"/>
                </a:solidFill>
                <a:latin typeface="Arial" pitchFamily="34" charset="0"/>
                <a:cs typeface="Arial" pitchFamily="34" charset="0"/>
              </a:rPr>
              <a:t>category, Student </a:t>
            </a:r>
            <a:r>
              <a:rPr lang="en-US" sz="1800" dirty="0">
                <a:solidFill>
                  <a:schemeClr val="bg1"/>
                </a:solidFill>
                <a:latin typeface="Arial" pitchFamily="34" charset="0"/>
                <a:cs typeface="Arial" pitchFamily="34" charset="0"/>
              </a:rPr>
              <a:t>Financials as the topic </a:t>
            </a:r>
            <a:r>
              <a:rPr lang="en-US" sz="1800" dirty="0" smtClean="0">
                <a:solidFill>
                  <a:schemeClr val="bg1"/>
                </a:solidFill>
                <a:latin typeface="Arial" pitchFamily="34" charset="0"/>
                <a:cs typeface="Arial" pitchFamily="34" charset="0"/>
              </a:rPr>
              <a:t>or choose Financials as the category, then select a module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21576"/>
            <a:ext cx="5232057" cy="163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79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Forums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7415212" cy="3733800"/>
          </a:xfrm>
        </p:spPr>
        <p:txBody>
          <a:bodyPr/>
          <a:lstStyle/>
          <a:p>
            <a:pPr lvl="1" eaLnBrk="1" hangingPunct="1">
              <a:lnSpc>
                <a:spcPct val="90000"/>
              </a:lnSpc>
            </a:pPr>
            <a:r>
              <a:rPr lang="en-US" sz="2000" dirty="0" smtClean="0">
                <a:solidFill>
                  <a:schemeClr val="bg1"/>
                </a:solidFill>
                <a:latin typeface="Arial" pitchFamily="34" charset="0"/>
                <a:cs typeface="Arial" pitchFamily="34" charset="0"/>
              </a:rPr>
              <a:t>View Forums </a:t>
            </a:r>
            <a:r>
              <a:rPr lang="en-US" sz="2000" dirty="0">
                <a:solidFill>
                  <a:schemeClr val="bg1"/>
                </a:solidFill>
                <a:latin typeface="Arial" pitchFamily="34" charset="0"/>
                <a:cs typeface="Arial" pitchFamily="34" charset="0"/>
              </a:rPr>
              <a:t>via email or in HEUG Online </a:t>
            </a:r>
          </a:p>
          <a:p>
            <a:pPr lvl="2" eaLnBrk="1" hangingPunct="1">
              <a:lnSpc>
                <a:spcPct val="90000"/>
              </a:lnSpc>
            </a:pPr>
            <a:r>
              <a:rPr lang="en-US" dirty="0">
                <a:solidFill>
                  <a:schemeClr val="bg1"/>
                </a:solidFill>
                <a:latin typeface="Arial" pitchFamily="34" charset="0"/>
                <a:cs typeface="Arial" pitchFamily="34" charset="0"/>
              </a:rPr>
              <a:t>On the Forums page, navigate to Campus </a:t>
            </a:r>
            <a:r>
              <a:rPr lang="en-US" dirty="0" smtClean="0">
                <a:solidFill>
                  <a:schemeClr val="bg1"/>
                </a:solidFill>
                <a:latin typeface="Arial" pitchFamily="34" charset="0"/>
                <a:cs typeface="Arial" pitchFamily="34" charset="0"/>
              </a:rPr>
              <a:t>Solutions or Financials, </a:t>
            </a:r>
            <a:r>
              <a:rPr lang="en-US" dirty="0">
                <a:solidFill>
                  <a:schemeClr val="bg1"/>
                </a:solidFill>
                <a:latin typeface="Arial" pitchFamily="34" charset="0"/>
                <a:cs typeface="Arial" pitchFamily="34" charset="0"/>
              </a:rPr>
              <a:t>View all topics and select </a:t>
            </a:r>
            <a:r>
              <a:rPr lang="en-US" dirty="0" smtClean="0">
                <a:solidFill>
                  <a:schemeClr val="bg1"/>
                </a:solidFill>
                <a:latin typeface="Arial" pitchFamily="34" charset="0"/>
                <a:cs typeface="Arial" pitchFamily="34" charset="0"/>
              </a:rPr>
              <a:t>your choice from </a:t>
            </a:r>
            <a:r>
              <a:rPr lang="en-US" dirty="0">
                <a:solidFill>
                  <a:schemeClr val="bg1"/>
                </a:solidFill>
                <a:latin typeface="Arial" pitchFamily="34" charset="0"/>
                <a:cs typeface="Arial" pitchFamily="34" charset="0"/>
              </a:rPr>
              <a:t>the list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81400"/>
            <a:ext cx="3595688" cy="220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1242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7274011" y="309219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6006083" y="4786884"/>
            <a:ext cx="1267927" cy="484632"/>
          </a:xfrm>
          <a:prstGeom prst="rightArrow">
            <a:avLst>
              <a:gd name="adj1" fmla="val 70398"/>
              <a:gd name="adj2" fmla="val 500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4876800"/>
            <a:ext cx="36718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15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Contact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7415212" cy="3962400"/>
          </a:xfrm>
        </p:spPr>
        <p:txBody>
          <a:bodyPr/>
          <a:lstStyle/>
          <a:p>
            <a:pPr indent="-274320" eaLnBrk="1" fontAlgn="auto" hangingPunct="1">
              <a:lnSpc>
                <a:spcPct val="80000"/>
              </a:lnSpc>
              <a:spcBef>
                <a:spcPct val="50000"/>
              </a:spcBef>
              <a:spcAft>
                <a:spcPct val="25000"/>
              </a:spcAft>
              <a:defRPr/>
            </a:pPr>
            <a:r>
              <a:rPr lang="en-US" dirty="0">
                <a:solidFill>
                  <a:schemeClr val="bg1"/>
                </a:solidFill>
                <a:latin typeface="Arial" charset="0"/>
              </a:rPr>
              <a:t>Carolee Berge Cohen</a:t>
            </a:r>
          </a:p>
          <a:p>
            <a:pPr marL="640080" lvl="1" indent="-274320" eaLnBrk="1" fontAlgn="auto" hangingPunct="1">
              <a:lnSpc>
                <a:spcPct val="80000"/>
              </a:lnSpc>
              <a:spcBef>
                <a:spcPct val="50000"/>
              </a:spcBef>
              <a:spcAft>
                <a:spcPct val="25000"/>
              </a:spcAft>
              <a:defRPr/>
            </a:pPr>
            <a:r>
              <a:rPr lang="en-US" dirty="0">
                <a:solidFill>
                  <a:schemeClr val="bg1"/>
                </a:solidFill>
                <a:latin typeface="Arial" charset="0"/>
              </a:rPr>
              <a:t>Associate Director, Information Technology </a:t>
            </a:r>
          </a:p>
          <a:p>
            <a:pPr marL="640080" lvl="1" indent="-274320" eaLnBrk="1" fontAlgn="auto" hangingPunct="1">
              <a:lnSpc>
                <a:spcPct val="80000"/>
              </a:lnSpc>
              <a:spcBef>
                <a:spcPct val="50000"/>
              </a:spcBef>
              <a:spcAft>
                <a:spcPct val="25000"/>
              </a:spcAft>
              <a:defRPr/>
            </a:pPr>
            <a:r>
              <a:rPr lang="en-US" dirty="0">
                <a:solidFill>
                  <a:schemeClr val="bg1"/>
                </a:solidFill>
                <a:latin typeface="Arial" charset="0"/>
              </a:rPr>
              <a:t>Academic Support Resources</a:t>
            </a:r>
          </a:p>
          <a:p>
            <a:pPr marL="640080" lvl="1" indent="-274320" eaLnBrk="1" fontAlgn="auto" hangingPunct="1">
              <a:lnSpc>
                <a:spcPct val="80000"/>
              </a:lnSpc>
              <a:spcBef>
                <a:spcPct val="50000"/>
              </a:spcBef>
              <a:spcAft>
                <a:spcPct val="25000"/>
              </a:spcAft>
              <a:defRPr/>
            </a:pPr>
            <a:r>
              <a:rPr lang="en-US" dirty="0">
                <a:solidFill>
                  <a:schemeClr val="bg1"/>
                </a:solidFill>
                <a:latin typeface="Arial" charset="0"/>
              </a:rPr>
              <a:t>University of Minnesota</a:t>
            </a:r>
          </a:p>
          <a:p>
            <a:pPr marL="640080" lvl="1" indent="-274320" eaLnBrk="1" fontAlgn="auto" hangingPunct="1">
              <a:lnSpc>
                <a:spcPct val="80000"/>
              </a:lnSpc>
              <a:spcBef>
                <a:spcPct val="50000"/>
              </a:spcBef>
              <a:spcAft>
                <a:spcPct val="25000"/>
              </a:spcAft>
              <a:defRPr/>
            </a:pPr>
            <a:r>
              <a:rPr lang="en-US" dirty="0">
                <a:solidFill>
                  <a:schemeClr val="bg1"/>
                </a:solidFill>
                <a:latin typeface="Arial" charset="0"/>
              </a:rPr>
              <a:t>E-mail: </a:t>
            </a:r>
            <a:r>
              <a:rPr lang="en-US" i="1" dirty="0" smtClean="0">
                <a:solidFill>
                  <a:schemeClr val="bg1"/>
                </a:solidFill>
                <a:latin typeface="Arial" charset="0"/>
              </a:rPr>
              <a:t>c-cohe@umn.edu</a:t>
            </a:r>
            <a:endParaRPr lang="en-US" dirty="0" smtClean="0">
              <a:solidFill>
                <a:schemeClr val="bg1"/>
              </a:solidFill>
              <a:latin typeface="Arial" panose="020B0604020202020204" pitchFamily="34" charset="0"/>
              <a:cs typeface="Arial" panose="020B0604020202020204" pitchFamily="34" charset="0"/>
            </a:endParaRPr>
          </a:p>
        </p:txBody>
      </p:sp>
      <p:pic>
        <p:nvPicPr>
          <p:cNvPr id="4" name="Content Placeholder 3" descr="goldyM2out-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114800"/>
            <a:ext cx="1296848" cy="89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44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9933"/>
                </a:solidFill>
              </a:rPr>
              <a:t>Student Financials and Financials Birds of a Feather</a:t>
            </a:r>
            <a:endParaRPr lang="en-US" dirty="0"/>
          </a:p>
        </p:txBody>
      </p:sp>
      <p:pic>
        <p:nvPicPr>
          <p:cNvPr id="6" name="Picture 13" descr="C:\Users\c-cohe\AppData\Local\Microsoft\Windows\Temporary Internet Files\Content.IE5\OFZIPPUG\4004523015_0535bcfeae_z[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7676" y="2133600"/>
            <a:ext cx="379562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c-cohe\AppData\Local\Microsoft\Windows\Temporary Internet Files\Content.IE5\IQPPLJ39\bir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7600"/>
            <a:ext cx="416773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1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 year’s conference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7415212" cy="3962400"/>
          </a:xfrm>
        </p:spPr>
        <p:txBody>
          <a:bodyPr/>
          <a:lstStyle/>
          <a:p>
            <a:pPr eaLnBrk="1" hangingPunct="1"/>
            <a:r>
              <a:rPr lang="en-US" dirty="0" smtClean="0">
                <a:solidFill>
                  <a:schemeClr val="bg1"/>
                </a:solidFill>
                <a:latin typeface="Arial" charset="0"/>
              </a:rPr>
              <a:t>October 12 and 13, </a:t>
            </a:r>
            <a:r>
              <a:rPr lang="en-US" dirty="0" smtClean="0">
                <a:solidFill>
                  <a:schemeClr val="bg1"/>
                </a:solidFill>
                <a:latin typeface="Arial" charset="0"/>
              </a:rPr>
              <a:t>2018</a:t>
            </a:r>
            <a:endParaRPr lang="en-US" dirty="0" smtClean="0">
              <a:solidFill>
                <a:schemeClr val="bg1"/>
              </a:solidFill>
              <a:latin typeface="Arial" charset="0"/>
            </a:endParaRPr>
          </a:p>
          <a:p>
            <a:pPr eaLnBrk="1" hangingPunct="1"/>
            <a:r>
              <a:rPr lang="en-US" dirty="0" smtClean="0">
                <a:solidFill>
                  <a:schemeClr val="bg1"/>
                </a:solidFill>
                <a:latin typeface="Arial" charset="0"/>
                <a:cs typeface="Arial" panose="020B0604020202020204" pitchFamily="34" charset="0"/>
              </a:rPr>
              <a:t>Brookfield,</a:t>
            </a:r>
            <a:r>
              <a:rPr lang="en-US" dirty="0" smtClean="0">
                <a:solidFill>
                  <a:schemeClr val="bg1"/>
                </a:solidFill>
                <a:latin typeface="Arial" charset="0"/>
                <a:cs typeface="Arial" panose="020B0604020202020204" pitchFamily="34" charset="0"/>
              </a:rPr>
              <a:t> </a:t>
            </a:r>
            <a:r>
              <a:rPr lang="en-US" dirty="0" smtClean="0">
                <a:solidFill>
                  <a:schemeClr val="bg1"/>
                </a:solidFill>
                <a:latin typeface="Arial" charset="0"/>
                <a:cs typeface="Arial" panose="020B0604020202020204" pitchFamily="34" charset="0"/>
              </a:rPr>
              <a:t>Wisconsin</a:t>
            </a: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Volunteers are needed for next year’s conference planning. Please talk to Carolee if you would like some idea of the time commitment and the opportunities available. We need your help to make this conference a success!</a:t>
            </a:r>
            <a:endParaRPr lang="en-US"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1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637338" cy="5181600"/>
          </a:xfrm>
        </p:spPr>
        <p:txBody>
          <a:bodyPr rtlCol="0">
            <a:normAutofit fontScale="90000"/>
          </a:bodyPr>
          <a:lstStyle/>
          <a:p>
            <a:pPr algn="ctr" eaLnBrk="1" fontAlgn="auto" hangingPunct="1">
              <a:spcAft>
                <a:spcPts val="0"/>
              </a:spcAft>
              <a:defRPr/>
            </a:pPr>
            <a:r>
              <a:rPr lang="en-US" dirty="0">
                <a:solidFill>
                  <a:srgbClr val="FF9933"/>
                </a:solidFill>
              </a:rPr>
              <a:t>This presentation are available for download from the Conference site at</a:t>
            </a:r>
            <a:br>
              <a:rPr lang="en-US" dirty="0">
                <a:solidFill>
                  <a:srgbClr val="FF9933"/>
                </a:solidFill>
              </a:rPr>
            </a:br>
            <a:r>
              <a:rPr lang="en-US" dirty="0">
                <a:solidFill>
                  <a:srgbClr val="FF9933"/>
                </a:solidFill>
              </a:rPr>
              <a:t>https://www.heug.org/page/us-alliance-conference-files</a:t>
            </a:r>
            <a:r>
              <a:rPr lang="en-US" sz="3600" dirty="0">
                <a:solidFill>
                  <a:srgbClr val="FF9933"/>
                </a:solidFill>
              </a:rPr>
              <a:t/>
            </a:r>
            <a:br>
              <a:rPr lang="en-US" sz="3600" dirty="0">
                <a:solidFill>
                  <a:srgbClr val="FF9933"/>
                </a:solidFill>
              </a:rPr>
            </a:br>
            <a:r>
              <a:rPr lang="en-US" sz="3600" dirty="0">
                <a:solidFill>
                  <a:srgbClr val="FF9933"/>
                </a:solidFill>
              </a:rPr>
              <a:t/>
            </a:r>
            <a:br>
              <a:rPr lang="en-US" sz="3600" dirty="0">
                <a:solidFill>
                  <a:srgbClr val="FF9933"/>
                </a:solidFill>
              </a:rPr>
            </a:br>
            <a:r>
              <a:rPr lang="en-US" sz="2700" dirty="0">
                <a:solidFill>
                  <a:srgbClr val="FF9933"/>
                </a:solidFill>
              </a:rPr>
              <a:t>Note: Sessions from previous HEUG conferences are also available.</a:t>
            </a:r>
            <a:r>
              <a:rPr lang="en-US" sz="3600" dirty="0">
                <a:solidFill>
                  <a:srgbClr val="FF9933"/>
                </a:solidFill>
              </a:rPr>
              <a:t/>
            </a:r>
            <a:br>
              <a:rPr lang="en-US" sz="3600" dirty="0">
                <a:solidFill>
                  <a:srgbClr val="FF9933"/>
                </a:solidFill>
              </a:rPr>
            </a:br>
            <a:endParaRPr lang="en-US" dirty="0">
              <a:solidFill>
                <a:srgbClr val="FF993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BOF Moderator</a:t>
            </a:r>
            <a:endParaRPr lang="en-US" dirty="0"/>
          </a:p>
        </p:txBody>
      </p:sp>
      <p:sp>
        <p:nvSpPr>
          <p:cNvPr id="3" name="Content Placeholder 2"/>
          <p:cNvSpPr>
            <a:spLocks noGrp="1"/>
          </p:cNvSpPr>
          <p:nvPr>
            <p:ph idx="1"/>
          </p:nvPr>
        </p:nvSpPr>
        <p:spPr/>
        <p:txBody>
          <a:bodyPr/>
          <a:lstStyle/>
          <a:p>
            <a:pPr eaLnBrk="1" hangingPunct="1"/>
            <a:r>
              <a:rPr lang="en-US" dirty="0" smtClean="0">
                <a:solidFill>
                  <a:schemeClr val="bg1"/>
                </a:solidFill>
                <a:latin typeface="Arial" charset="0"/>
              </a:rPr>
              <a:t>Carolee Berge Cohen</a:t>
            </a:r>
          </a:p>
          <a:p>
            <a:pPr marL="69850" indent="0" eaLnBrk="1" hangingPunct="1">
              <a:buNone/>
            </a:pPr>
            <a:endParaRPr lang="en-US" dirty="0">
              <a:solidFill>
                <a:schemeClr val="bg1"/>
              </a:solidFill>
              <a:latin typeface="Arial" charset="0"/>
            </a:endParaRPr>
          </a:p>
          <a:p>
            <a:pPr eaLnBrk="1" hangingPunct="1"/>
            <a:r>
              <a:rPr lang="en-US" sz="1700" dirty="0" smtClean="0">
                <a:solidFill>
                  <a:schemeClr val="bg1"/>
                </a:solidFill>
                <a:latin typeface="Arial" charset="0"/>
              </a:rPr>
              <a:t>38 </a:t>
            </a:r>
            <a:r>
              <a:rPr lang="en-US" sz="1700" dirty="0" smtClean="0">
                <a:solidFill>
                  <a:schemeClr val="bg1"/>
                </a:solidFill>
                <a:latin typeface="Arial" charset="0"/>
              </a:rPr>
              <a:t>years of Higher Education Experience</a:t>
            </a:r>
          </a:p>
          <a:p>
            <a:pPr lvl="1">
              <a:lnSpc>
                <a:spcPct val="140000"/>
              </a:lnSpc>
              <a:buClr>
                <a:schemeClr val="accent6">
                  <a:lumMod val="60000"/>
                  <a:lumOff val="40000"/>
                </a:schemeClr>
              </a:buClr>
              <a:defRPr/>
            </a:pPr>
            <a:r>
              <a:rPr lang="en-US" sz="1500" dirty="0" smtClean="0">
                <a:solidFill>
                  <a:schemeClr val="bg1"/>
                </a:solidFill>
                <a:latin typeface="Arial" charset="0"/>
              </a:rPr>
              <a:t>19 </a:t>
            </a:r>
            <a:r>
              <a:rPr lang="en-US" sz="1500" dirty="0">
                <a:solidFill>
                  <a:schemeClr val="bg1"/>
                </a:solidFill>
                <a:latin typeface="Arial" charset="0"/>
              </a:rPr>
              <a:t>years using PS: Implementation, Functional Support, Upgrades </a:t>
            </a:r>
          </a:p>
          <a:p>
            <a:pPr lvl="2">
              <a:lnSpc>
                <a:spcPct val="140000"/>
              </a:lnSpc>
              <a:buClr>
                <a:schemeClr val="accent6">
                  <a:lumMod val="60000"/>
                  <a:lumOff val="40000"/>
                </a:schemeClr>
              </a:buClr>
              <a:defRPr/>
            </a:pPr>
            <a:r>
              <a:rPr lang="en-US" sz="1100" dirty="0">
                <a:solidFill>
                  <a:schemeClr val="bg1"/>
                </a:solidFill>
                <a:latin typeface="Arial" charset="0"/>
              </a:rPr>
              <a:t>Started with  CS/HR in Version 7, 1998, Financials in 2008</a:t>
            </a:r>
            <a:r>
              <a:rPr lang="en-US" sz="1100" dirty="0" smtClean="0">
                <a:solidFill>
                  <a:schemeClr val="bg1"/>
                </a:solidFill>
                <a:latin typeface="Arial" charset="0"/>
              </a:rPr>
              <a:t>.</a:t>
            </a:r>
          </a:p>
          <a:p>
            <a:pPr lvl="2">
              <a:lnSpc>
                <a:spcPct val="140000"/>
              </a:lnSpc>
              <a:buClr>
                <a:schemeClr val="accent6">
                  <a:lumMod val="60000"/>
                  <a:lumOff val="40000"/>
                </a:schemeClr>
              </a:buClr>
              <a:defRPr/>
            </a:pPr>
            <a:r>
              <a:rPr lang="en-US" sz="1100" dirty="0" smtClean="0">
                <a:solidFill>
                  <a:schemeClr val="bg1"/>
                </a:solidFill>
                <a:latin typeface="Arial" pitchFamily="34" charset="0"/>
                <a:cs typeface="Arial" pitchFamily="34" charset="0"/>
              </a:rPr>
              <a:t>Split CS and HR databases in 2015.</a:t>
            </a:r>
          </a:p>
          <a:p>
            <a:pPr lvl="1" eaLnBrk="1" hangingPunct="1"/>
            <a:r>
              <a:rPr lang="en-US" sz="1500" dirty="0" smtClean="0">
                <a:solidFill>
                  <a:schemeClr val="bg1"/>
                </a:solidFill>
                <a:latin typeface="Arial" charset="0"/>
              </a:rPr>
              <a:t>Manage functional business analysis supporting the CC, FA and SF modules, CS Security and Integration with HR and Financials</a:t>
            </a:r>
          </a:p>
          <a:p>
            <a:pPr eaLnBrk="1" hangingPunct="1"/>
            <a:r>
              <a:rPr lang="en-US" sz="1700" dirty="0" smtClean="0">
                <a:solidFill>
                  <a:schemeClr val="bg1"/>
                </a:solidFill>
                <a:latin typeface="Arial" charset="0"/>
              </a:rPr>
              <a:t>Former Student A/R Manager</a:t>
            </a:r>
          </a:p>
          <a:p>
            <a:pPr>
              <a:lnSpc>
                <a:spcPct val="140000"/>
              </a:lnSpc>
              <a:buClr>
                <a:schemeClr val="accent6">
                  <a:lumMod val="60000"/>
                  <a:lumOff val="40000"/>
                </a:schemeClr>
              </a:buClr>
              <a:defRPr/>
            </a:pPr>
            <a:r>
              <a:rPr lang="en-US" sz="1700" dirty="0" smtClean="0">
                <a:solidFill>
                  <a:schemeClr val="bg1"/>
                </a:solidFill>
                <a:latin typeface="Arial" pitchFamily="34" charset="0"/>
                <a:cs typeface="Arial" pitchFamily="34" charset="0"/>
              </a:rPr>
              <a:t>HEUG </a:t>
            </a:r>
            <a:r>
              <a:rPr lang="en-US" sz="1700" dirty="0">
                <a:solidFill>
                  <a:schemeClr val="bg1"/>
                </a:solidFill>
                <a:latin typeface="Arial" pitchFamily="34" charset="0"/>
                <a:cs typeface="Arial" pitchFamily="34" charset="0"/>
              </a:rPr>
              <a:t>SF Product  Advisory Group  (2000-2001 and 2008-2012), various working groups and other HEUG volunteer </a:t>
            </a:r>
            <a:r>
              <a:rPr lang="en-US" sz="1700" dirty="0" smtClean="0">
                <a:solidFill>
                  <a:schemeClr val="bg1"/>
                </a:solidFill>
                <a:latin typeface="Arial" pitchFamily="34" charset="0"/>
                <a:cs typeface="Arial" pitchFamily="34" charset="0"/>
              </a:rPr>
              <a:t>positions</a:t>
            </a:r>
            <a:endParaRPr lang="en-US" dirty="0">
              <a:solidFill>
                <a:schemeClr val="bg1"/>
              </a:solidFill>
              <a:latin typeface="Arial" charset="0"/>
            </a:endParaRPr>
          </a:p>
          <a:p>
            <a:endParaRPr lang="en-US" dirty="0"/>
          </a:p>
        </p:txBody>
      </p:sp>
    </p:spTree>
    <p:extLst>
      <p:ext uri="{BB962C8B-B14F-4D97-AF65-F5344CB8AC3E}">
        <p14:creationId xmlns:p14="http://schemas.microsoft.com/office/powerpoint/2010/main" val="118379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 of Minnesota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483" name="Content Placeholder 2"/>
          <p:cNvSpPr>
            <a:spLocks noGrp="1"/>
          </p:cNvSpPr>
          <p:nvPr>
            <p:ph idx="1"/>
          </p:nvPr>
        </p:nvSpPr>
        <p:spPr>
          <a:xfrm>
            <a:off x="1042988" y="1917700"/>
            <a:ext cx="6777037" cy="3508375"/>
          </a:xfrm>
        </p:spPr>
        <p:txBody>
          <a:bodyPr/>
          <a:lstStyle/>
          <a:p>
            <a:r>
              <a:rPr lang="en-US" sz="1800" dirty="0">
                <a:solidFill>
                  <a:schemeClr val="bg1"/>
                </a:solidFill>
              </a:rPr>
              <a:t>5 </a:t>
            </a:r>
            <a:r>
              <a:rPr lang="en-US" sz="1800" dirty="0" smtClean="0">
                <a:solidFill>
                  <a:schemeClr val="bg1"/>
                </a:solidFill>
              </a:rPr>
              <a:t>Campuses - enrollment</a:t>
            </a:r>
            <a:endParaRPr lang="en-US" sz="1800" dirty="0">
              <a:solidFill>
                <a:schemeClr val="bg1"/>
              </a:solidFill>
            </a:endParaRPr>
          </a:p>
          <a:p>
            <a:pPr lvl="1"/>
            <a:r>
              <a:rPr lang="en-US" sz="1400" dirty="0">
                <a:solidFill>
                  <a:schemeClr val="bg1"/>
                </a:solidFill>
                <a:cs typeface="Arial" pitchFamily="34" charset="0"/>
              </a:rPr>
              <a:t>Twin Cities  	52,557 </a:t>
            </a:r>
          </a:p>
          <a:p>
            <a:pPr lvl="1"/>
            <a:r>
              <a:rPr lang="en-US" sz="1400" dirty="0">
                <a:solidFill>
                  <a:schemeClr val="bg1"/>
                </a:solidFill>
                <a:cs typeface="Arial" pitchFamily="34" charset="0"/>
              </a:rPr>
              <a:t>Duluth  		11,806</a:t>
            </a:r>
          </a:p>
          <a:p>
            <a:pPr lvl="1"/>
            <a:r>
              <a:rPr lang="en-US" sz="1400" dirty="0">
                <a:solidFill>
                  <a:schemeClr val="bg1"/>
                </a:solidFill>
                <a:cs typeface="Arial" pitchFamily="34" charset="0"/>
              </a:rPr>
              <a:t>Crookston 	  	  2,653</a:t>
            </a:r>
          </a:p>
          <a:p>
            <a:pPr lvl="1"/>
            <a:r>
              <a:rPr lang="en-US" sz="1400" dirty="0">
                <a:solidFill>
                  <a:schemeClr val="bg1"/>
                </a:solidFill>
                <a:cs typeface="Arial" pitchFamily="34" charset="0"/>
              </a:rPr>
              <a:t>Morris  		  1,932</a:t>
            </a:r>
          </a:p>
          <a:p>
            <a:pPr lvl="1"/>
            <a:r>
              <a:rPr lang="en-US" sz="1400" dirty="0">
                <a:solidFill>
                  <a:schemeClr val="bg1"/>
                </a:solidFill>
                <a:cs typeface="Arial" pitchFamily="34" charset="0"/>
              </a:rPr>
              <a:t>Rochester 	     	     </a:t>
            </a:r>
            <a:r>
              <a:rPr lang="en-US" sz="1400" dirty="0" smtClean="0">
                <a:solidFill>
                  <a:schemeClr val="bg1"/>
                </a:solidFill>
                <a:cs typeface="Arial" pitchFamily="34" charset="0"/>
              </a:rPr>
              <a:t>273</a:t>
            </a:r>
          </a:p>
          <a:p>
            <a:pPr lvl="1"/>
            <a:endParaRPr lang="en-US" sz="1400" dirty="0">
              <a:solidFill>
                <a:schemeClr val="bg1"/>
              </a:solidFill>
              <a:cs typeface="Arial" pitchFamily="34" charset="0"/>
            </a:endParaRPr>
          </a:p>
          <a:p>
            <a:r>
              <a:rPr lang="en-US" sz="1800" dirty="0">
                <a:solidFill>
                  <a:schemeClr val="bg1"/>
                </a:solidFill>
              </a:rPr>
              <a:t>4 SF Business Units and</a:t>
            </a:r>
          </a:p>
          <a:p>
            <a:pPr marL="366713" lvl="1" indent="0">
              <a:buNone/>
            </a:pPr>
            <a:r>
              <a:rPr lang="en-US" sz="1800" dirty="0" smtClean="0">
                <a:solidFill>
                  <a:schemeClr val="bg1"/>
                </a:solidFill>
              </a:rPr>
              <a:t>SR </a:t>
            </a:r>
            <a:r>
              <a:rPr lang="en-US" sz="1800" dirty="0">
                <a:solidFill>
                  <a:schemeClr val="bg1"/>
                </a:solidFill>
              </a:rPr>
              <a:t>Institutions</a:t>
            </a:r>
          </a:p>
          <a:p>
            <a:pPr lvl="1"/>
            <a:r>
              <a:rPr lang="en-US" sz="1400" dirty="0">
                <a:solidFill>
                  <a:schemeClr val="bg1"/>
                </a:solidFill>
                <a:cs typeface="Arial" pitchFamily="34" charset="0"/>
              </a:rPr>
              <a:t>Twin Cities/Rochester</a:t>
            </a:r>
          </a:p>
          <a:p>
            <a:pPr lvl="1"/>
            <a:r>
              <a:rPr lang="en-US" sz="1400" dirty="0">
                <a:solidFill>
                  <a:schemeClr val="bg1"/>
                </a:solidFill>
                <a:cs typeface="Arial" pitchFamily="34" charset="0"/>
              </a:rPr>
              <a:t>Duluth</a:t>
            </a:r>
          </a:p>
          <a:p>
            <a:pPr lvl="1"/>
            <a:r>
              <a:rPr lang="en-US" sz="1400" dirty="0">
                <a:solidFill>
                  <a:schemeClr val="bg1"/>
                </a:solidFill>
                <a:cs typeface="Arial" pitchFamily="34" charset="0"/>
              </a:rPr>
              <a:t>Morris</a:t>
            </a:r>
          </a:p>
          <a:p>
            <a:pPr lvl="1"/>
            <a:r>
              <a:rPr lang="en-US" sz="1400" dirty="0">
                <a:solidFill>
                  <a:schemeClr val="bg1"/>
                </a:solidFill>
                <a:cs typeface="Arial" pitchFamily="34" charset="0"/>
              </a:rPr>
              <a:t>Crookston</a:t>
            </a:r>
          </a:p>
          <a:p>
            <a:pPr marL="457200" lvl="1" indent="0">
              <a:buNone/>
            </a:pPr>
            <a:endParaRPr lang="en-US" sz="2800" dirty="0">
              <a:solidFill>
                <a:schemeClr val="bg1"/>
              </a:solidFill>
            </a:endParaRPr>
          </a:p>
        </p:txBody>
      </p:sp>
      <p:pic>
        <p:nvPicPr>
          <p:cNvPr id="4"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819400"/>
            <a:ext cx="2971800" cy="22890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 of Minnesota and Oracle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483" name="Content Placeholder 2"/>
          <p:cNvSpPr>
            <a:spLocks noGrp="1"/>
          </p:cNvSpPr>
          <p:nvPr>
            <p:ph idx="1"/>
          </p:nvPr>
        </p:nvSpPr>
        <p:spPr>
          <a:xfrm>
            <a:off x="1042988" y="1917700"/>
            <a:ext cx="6777037" cy="3873500"/>
          </a:xfrm>
        </p:spPr>
        <p:txBody>
          <a:bodyPr/>
          <a:lstStyle/>
          <a:p>
            <a:r>
              <a:rPr lang="en-US" dirty="0">
                <a:solidFill>
                  <a:schemeClr val="bg1"/>
                </a:solidFill>
              </a:rPr>
              <a:t>Tools Version </a:t>
            </a:r>
            <a:r>
              <a:rPr lang="en-US" dirty="0" smtClean="0">
                <a:solidFill>
                  <a:schemeClr val="bg1"/>
                </a:solidFill>
              </a:rPr>
              <a:t>8.55.17</a:t>
            </a:r>
            <a:endParaRPr lang="en-US" dirty="0">
              <a:solidFill>
                <a:schemeClr val="bg1"/>
              </a:solidFill>
            </a:endParaRPr>
          </a:p>
          <a:p>
            <a:pPr lvl="1"/>
            <a:r>
              <a:rPr lang="en-US" sz="1800" dirty="0" smtClean="0">
                <a:solidFill>
                  <a:schemeClr val="bg1"/>
                </a:solidFill>
              </a:rPr>
              <a:t>Possible upgrade to 8.56 next year</a:t>
            </a:r>
            <a:endParaRPr lang="en-US" sz="1800" dirty="0">
              <a:solidFill>
                <a:schemeClr val="bg1"/>
              </a:solidFill>
            </a:endParaRPr>
          </a:p>
          <a:p>
            <a:r>
              <a:rPr lang="en-US" dirty="0">
                <a:solidFill>
                  <a:schemeClr val="bg1"/>
                </a:solidFill>
              </a:rPr>
              <a:t>Oracle Version </a:t>
            </a:r>
            <a:r>
              <a:rPr lang="en-US" dirty="0" smtClean="0">
                <a:solidFill>
                  <a:schemeClr val="bg1"/>
                </a:solidFill>
              </a:rPr>
              <a:t>12.1</a:t>
            </a:r>
            <a:endParaRPr lang="en-US" dirty="0">
              <a:solidFill>
                <a:schemeClr val="bg1"/>
              </a:solidFill>
            </a:endParaRPr>
          </a:p>
          <a:p>
            <a:r>
              <a:rPr lang="en-US" dirty="0">
                <a:solidFill>
                  <a:schemeClr val="bg1"/>
                </a:solidFill>
              </a:rPr>
              <a:t>PeopleSoft Versions:</a:t>
            </a:r>
          </a:p>
          <a:p>
            <a:pPr lvl="1"/>
            <a:r>
              <a:rPr lang="en-US" sz="1800" dirty="0">
                <a:solidFill>
                  <a:schemeClr val="bg1"/>
                </a:solidFill>
              </a:rPr>
              <a:t>Portal interaction hub </a:t>
            </a:r>
            <a:r>
              <a:rPr lang="en-US" sz="1800" dirty="0" smtClean="0">
                <a:solidFill>
                  <a:schemeClr val="bg1"/>
                </a:solidFill>
              </a:rPr>
              <a:t>9.1 R3</a:t>
            </a:r>
            <a:endParaRPr lang="en-US" sz="1800" dirty="0">
              <a:solidFill>
                <a:schemeClr val="bg1"/>
              </a:solidFill>
            </a:endParaRPr>
          </a:p>
          <a:p>
            <a:pPr lvl="1"/>
            <a:r>
              <a:rPr lang="en-US" sz="1800" dirty="0">
                <a:solidFill>
                  <a:schemeClr val="bg1"/>
                </a:solidFill>
              </a:rPr>
              <a:t>Campus Solutions </a:t>
            </a:r>
            <a:r>
              <a:rPr lang="en-US" sz="1800" dirty="0" smtClean="0">
                <a:solidFill>
                  <a:schemeClr val="bg1"/>
                </a:solidFill>
              </a:rPr>
              <a:t>9.2 </a:t>
            </a:r>
            <a:r>
              <a:rPr lang="en-US" sz="1800" dirty="0">
                <a:solidFill>
                  <a:schemeClr val="bg1"/>
                </a:solidFill>
              </a:rPr>
              <a:t>–  </a:t>
            </a:r>
            <a:r>
              <a:rPr lang="en-US" sz="1800" dirty="0" smtClean="0">
                <a:solidFill>
                  <a:schemeClr val="bg1"/>
                </a:solidFill>
              </a:rPr>
              <a:t>image 6 </a:t>
            </a:r>
          </a:p>
          <a:p>
            <a:pPr lvl="2"/>
            <a:r>
              <a:rPr lang="en-US" sz="1600" b="1" dirty="0" smtClean="0">
                <a:solidFill>
                  <a:srgbClr val="FFFF00"/>
                </a:solidFill>
              </a:rPr>
              <a:t>as of 9/23/17!!!</a:t>
            </a:r>
            <a:endParaRPr lang="en-US" sz="1600" b="1" dirty="0">
              <a:solidFill>
                <a:srgbClr val="FFFF00"/>
              </a:solidFill>
            </a:endParaRPr>
          </a:p>
          <a:p>
            <a:pPr lvl="1"/>
            <a:r>
              <a:rPr lang="en-US" sz="1800" dirty="0">
                <a:solidFill>
                  <a:schemeClr val="bg1"/>
                </a:solidFill>
              </a:rPr>
              <a:t>HCM 9.2 – image </a:t>
            </a:r>
            <a:r>
              <a:rPr lang="en-US" sz="1800" dirty="0" smtClean="0">
                <a:solidFill>
                  <a:schemeClr val="bg1"/>
                </a:solidFill>
              </a:rPr>
              <a:t>21</a:t>
            </a:r>
            <a:r>
              <a:rPr lang="en-US" sz="1800" dirty="0" smtClean="0">
                <a:solidFill>
                  <a:schemeClr val="bg1"/>
                </a:solidFill>
              </a:rPr>
              <a:t> </a:t>
            </a:r>
          </a:p>
          <a:p>
            <a:pPr marL="685800" lvl="2" indent="0">
              <a:buNone/>
            </a:pPr>
            <a:r>
              <a:rPr lang="en-US" sz="1600" dirty="0" smtClean="0">
                <a:solidFill>
                  <a:schemeClr val="bg1"/>
                </a:solidFill>
              </a:rPr>
              <a:t>(will be bringing in image 23 in two </a:t>
            </a:r>
            <a:r>
              <a:rPr lang="en-US" sz="1600" dirty="0" err="1" smtClean="0">
                <a:solidFill>
                  <a:schemeClr val="bg1"/>
                </a:solidFill>
              </a:rPr>
              <a:t>wks</a:t>
            </a:r>
            <a:r>
              <a:rPr lang="en-US" sz="1600" dirty="0" smtClean="0">
                <a:solidFill>
                  <a:schemeClr val="bg1"/>
                </a:solidFill>
              </a:rPr>
              <a:t>)</a:t>
            </a:r>
            <a:endParaRPr lang="en-US" sz="1600" dirty="0" smtClean="0">
              <a:solidFill>
                <a:schemeClr val="bg1"/>
              </a:solidFill>
            </a:endParaRPr>
          </a:p>
          <a:p>
            <a:pPr lvl="1"/>
            <a:r>
              <a:rPr lang="en-US" sz="1800" dirty="0" smtClean="0">
                <a:solidFill>
                  <a:schemeClr val="bg1"/>
                </a:solidFill>
              </a:rPr>
              <a:t>Financials </a:t>
            </a:r>
            <a:r>
              <a:rPr lang="en-US" sz="1800" dirty="0">
                <a:solidFill>
                  <a:schemeClr val="bg1"/>
                </a:solidFill>
              </a:rPr>
              <a:t>9.2 – image </a:t>
            </a:r>
            <a:r>
              <a:rPr lang="en-US" sz="1800" dirty="0" smtClean="0">
                <a:solidFill>
                  <a:schemeClr val="bg1"/>
                </a:solidFill>
              </a:rPr>
              <a:t>18</a:t>
            </a:r>
            <a:r>
              <a:rPr lang="en-US" sz="1800" dirty="0" smtClean="0">
                <a:solidFill>
                  <a:schemeClr val="bg1"/>
                </a:solidFill>
              </a:rPr>
              <a:t> </a:t>
            </a:r>
            <a:endParaRPr lang="en-US" sz="1800" dirty="0" smtClean="0">
              <a:solidFill>
                <a:schemeClr val="bg1"/>
              </a:solidFill>
            </a:endParaRPr>
          </a:p>
          <a:p>
            <a:pPr marL="366713" lvl="1" indent="0">
              <a:buNone/>
            </a:pPr>
            <a:r>
              <a:rPr lang="en-US" sz="1400" dirty="0" smtClean="0">
                <a:solidFill>
                  <a:schemeClr val="bg1"/>
                </a:solidFill>
              </a:rPr>
              <a:t>     </a:t>
            </a:r>
            <a:r>
              <a:rPr lang="en-US" sz="1400" dirty="0" smtClean="0">
                <a:solidFill>
                  <a:schemeClr val="bg1"/>
                </a:solidFill>
              </a:rPr>
              <a:t>(next image project in planning stages through Image 25)</a:t>
            </a:r>
            <a:endParaRPr lang="en-US" sz="1400" dirty="0">
              <a:solidFill>
                <a:schemeClr val="bg1"/>
              </a:solidFill>
            </a:endParaRPr>
          </a:p>
        </p:txBody>
      </p:sp>
      <p:graphicFrame>
        <p:nvGraphicFramePr>
          <p:cNvPr id="4" name="Content Placeholder 2"/>
          <p:cNvGraphicFramePr>
            <a:graphicFrameLocks noChangeAspect="1"/>
          </p:cNvGraphicFramePr>
          <p:nvPr/>
        </p:nvGraphicFramePr>
        <p:xfrm>
          <a:off x="6203950" y="2501900"/>
          <a:ext cx="1536700" cy="2387600"/>
        </p:xfrm>
        <a:graphic>
          <a:graphicData uri="http://schemas.openxmlformats.org/presentationml/2006/ole">
            <mc:AlternateContent xmlns:mc="http://schemas.openxmlformats.org/markup-compatibility/2006">
              <mc:Choice xmlns:v="urn:schemas-microsoft-com:vml" Requires="v">
                <p:oleObj spid="_x0000_s1046" name="Bitmap Image" r:id="rId3" imgW="0" imgH="0" progId="PBrush">
                  <p:embed/>
                </p:oleObj>
              </mc:Choice>
              <mc:Fallback>
                <p:oleObj name="Bitmap Image" r:id="rId3" imgW="0" imgH="0" progId="PBrush">
                  <p:embed/>
                  <p:pic>
                    <p:nvPicPr>
                      <p:cNvPr id="3" name="Content Placehold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2501900"/>
                        <a:ext cx="15367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898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Overview</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a:solidFill>
                  <a:schemeClr val="bg1"/>
                </a:solidFill>
                <a:latin typeface="Arial" pitchFamily="34" charset="0"/>
                <a:cs typeface="Arial" pitchFamily="34" charset="0"/>
              </a:rPr>
              <a:t>The objectives of this session are to:</a:t>
            </a:r>
          </a:p>
          <a:p>
            <a:pPr lvl="1">
              <a:buFont typeface="Arial" pitchFamily="34" charset="0"/>
              <a:buChar char="•"/>
            </a:pPr>
            <a:r>
              <a:rPr lang="en-US" dirty="0">
                <a:solidFill>
                  <a:schemeClr val="bg1"/>
                </a:solidFill>
                <a:latin typeface="Arial" pitchFamily="34" charset="0"/>
                <a:cs typeface="Arial" pitchFamily="34" charset="0"/>
              </a:rPr>
              <a:t>Ask questions of your </a:t>
            </a:r>
            <a:r>
              <a:rPr lang="en-US" dirty="0" smtClean="0">
                <a:solidFill>
                  <a:schemeClr val="bg1"/>
                </a:solidFill>
                <a:latin typeface="Arial" pitchFamily="34" charset="0"/>
                <a:cs typeface="Arial" pitchFamily="34" charset="0"/>
              </a:rPr>
              <a:t>peers</a:t>
            </a:r>
            <a:endParaRPr lang="en-US" dirty="0">
              <a:solidFill>
                <a:schemeClr val="bg1"/>
              </a:solidFill>
              <a:latin typeface="Arial" pitchFamily="34" charset="0"/>
              <a:cs typeface="Arial" pitchFamily="34" charset="0"/>
            </a:endParaRPr>
          </a:p>
          <a:p>
            <a:pPr lvl="1">
              <a:buFont typeface="Arial" pitchFamily="34" charset="0"/>
              <a:buChar char="•"/>
            </a:pPr>
            <a:r>
              <a:rPr lang="en-US" dirty="0">
                <a:solidFill>
                  <a:schemeClr val="bg1"/>
                </a:solidFill>
                <a:latin typeface="Arial" pitchFamily="34" charset="0"/>
                <a:cs typeface="Arial" pitchFamily="34" charset="0"/>
              </a:rPr>
              <a:t>Share possible solutions to common challenges </a:t>
            </a:r>
          </a:p>
          <a:p>
            <a:pPr lvl="1">
              <a:buFont typeface="Arial" pitchFamily="34" charset="0"/>
              <a:buChar char="•"/>
            </a:pPr>
            <a:r>
              <a:rPr lang="en-US" dirty="0">
                <a:solidFill>
                  <a:schemeClr val="bg1"/>
                </a:solidFill>
                <a:latin typeface="Arial" pitchFamily="34" charset="0"/>
                <a:cs typeface="Arial" pitchFamily="34" charset="0"/>
              </a:rPr>
              <a:t>Exchange other information of interest </a:t>
            </a:r>
            <a:r>
              <a:rPr lang="en-US" dirty="0" smtClean="0">
                <a:solidFill>
                  <a:schemeClr val="bg1"/>
                </a:solidFill>
                <a:latin typeface="Arial" pitchFamily="34" charset="0"/>
                <a:cs typeface="Arial" pitchFamily="34" charset="0"/>
              </a:rPr>
              <a:t>to </a:t>
            </a:r>
            <a:r>
              <a:rPr lang="en-US" dirty="0">
                <a:solidFill>
                  <a:schemeClr val="bg1"/>
                </a:solidFill>
                <a:latin typeface="Arial" pitchFamily="34" charset="0"/>
                <a:cs typeface="Arial" pitchFamily="34" charset="0"/>
              </a:rPr>
              <a:t>attendees</a:t>
            </a:r>
          </a:p>
          <a:p>
            <a:pPr lvl="1">
              <a:buFont typeface="Arial" pitchFamily="34" charset="0"/>
              <a:buChar char="•"/>
            </a:pPr>
            <a:endParaRPr lang="en-US" dirty="0">
              <a:solidFill>
                <a:schemeClr val="bg1"/>
              </a:solidFill>
              <a:latin typeface="Arial" pitchFamily="34" charset="0"/>
              <a:cs typeface="Arial" pitchFamily="34" charset="0"/>
            </a:endParaRPr>
          </a:p>
          <a:p>
            <a:endParaRPr lang="en-US" dirty="0"/>
          </a:p>
          <a:p>
            <a:endParaRPr lang="en-US" dirty="0">
              <a:solidFill>
                <a:schemeClr val="bg1"/>
              </a:solidFill>
              <a:latin typeface="Arial" charset="0"/>
            </a:endParaRPr>
          </a:p>
          <a:p>
            <a:endParaRPr lang="en-US" dirty="0"/>
          </a:p>
        </p:txBody>
      </p:sp>
    </p:spTree>
    <p:extLst>
      <p:ext uri="{BB962C8B-B14F-4D97-AF65-F5344CB8AC3E}">
        <p14:creationId xmlns:p14="http://schemas.microsoft.com/office/powerpoint/2010/main" val="69196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Agenda/Contents</a:t>
            </a:r>
            <a:endParaRPr lang="en-US" dirty="0"/>
          </a:p>
        </p:txBody>
      </p:sp>
      <p:sp>
        <p:nvSpPr>
          <p:cNvPr id="3" name="Content Placeholder 2"/>
          <p:cNvSpPr>
            <a:spLocks noGrp="1"/>
          </p:cNvSpPr>
          <p:nvPr>
            <p:ph idx="1"/>
          </p:nvPr>
        </p:nvSpPr>
        <p:spPr/>
        <p:txBody>
          <a:bodyPr/>
          <a:lstStyle/>
          <a:p>
            <a:pPr eaLnBrk="1" hangingPunct="1"/>
            <a:r>
              <a:rPr lang="en-US" dirty="0">
                <a:solidFill>
                  <a:schemeClr val="bg1"/>
                </a:solidFill>
                <a:latin typeface="Arial" charset="0"/>
              </a:rPr>
              <a:t>Submitted Questions </a:t>
            </a:r>
          </a:p>
          <a:p>
            <a:pPr marL="69850" indent="0" eaLnBrk="1" hangingPunct="1">
              <a:buNone/>
            </a:pPr>
            <a:endParaRPr lang="en-US" dirty="0">
              <a:solidFill>
                <a:schemeClr val="bg1"/>
              </a:solidFill>
              <a:latin typeface="Arial" charset="0"/>
            </a:endParaRPr>
          </a:p>
          <a:p>
            <a:pPr eaLnBrk="1" hangingPunct="1"/>
            <a:r>
              <a:rPr lang="en-US" dirty="0">
                <a:solidFill>
                  <a:schemeClr val="bg1"/>
                </a:solidFill>
                <a:latin typeface="Arial" charset="0"/>
              </a:rPr>
              <a:t> Open Forum</a:t>
            </a:r>
          </a:p>
          <a:p>
            <a:endParaRPr lang="en-US" dirty="0"/>
          </a:p>
          <a:p>
            <a:r>
              <a:rPr lang="en-US" dirty="0">
                <a:solidFill>
                  <a:schemeClr val="bg1"/>
                </a:solidFill>
                <a:latin typeface="Arial" charset="0"/>
              </a:rPr>
              <a:t>Timely </a:t>
            </a:r>
            <a:r>
              <a:rPr lang="en-US" dirty="0" smtClean="0">
                <a:solidFill>
                  <a:schemeClr val="bg1"/>
                </a:solidFill>
                <a:latin typeface="Arial" charset="0"/>
              </a:rPr>
              <a:t>List </a:t>
            </a:r>
            <a:r>
              <a:rPr lang="en-US" dirty="0">
                <a:solidFill>
                  <a:schemeClr val="bg1"/>
                </a:solidFill>
                <a:latin typeface="Arial" charset="0"/>
              </a:rPr>
              <a:t>Topics</a:t>
            </a:r>
          </a:p>
          <a:p>
            <a:pPr marL="69850" indent="0" eaLnBrk="1" hangingPunct="1">
              <a:buNone/>
            </a:pPr>
            <a:endParaRPr lang="en-US" dirty="0" smtClean="0">
              <a:solidFill>
                <a:schemeClr val="bg1"/>
              </a:solidFill>
              <a:latin typeface="Arial" charset="0"/>
            </a:endParaRPr>
          </a:p>
          <a:p>
            <a:pPr eaLnBrk="1" hangingPunct="1"/>
            <a:endParaRPr lang="en-US" dirty="0">
              <a:solidFill>
                <a:schemeClr val="bg1"/>
              </a:solidFill>
              <a:latin typeface="Arial" charset="0"/>
            </a:endParaRPr>
          </a:p>
          <a:p>
            <a:endParaRPr lang="en-US" dirty="0"/>
          </a:p>
        </p:txBody>
      </p:sp>
    </p:spTree>
    <p:extLst>
      <p:ext uri="{BB962C8B-B14F-4D97-AF65-F5344CB8AC3E}">
        <p14:creationId xmlns:p14="http://schemas.microsoft.com/office/powerpoint/2010/main" val="425412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71600" y="1905000"/>
            <a:ext cx="6637338" cy="1362075"/>
          </a:xfrm>
        </p:spPr>
        <p:txBody>
          <a:bodyPr/>
          <a:lstStyle/>
          <a:p>
            <a:pPr algn="ctr" eaLnBrk="1" hangingPunct="1"/>
            <a:r>
              <a:rPr lang="en-US" dirty="0" smtClean="0">
                <a:solidFill>
                  <a:srgbClr val="FF9933"/>
                </a:solidFill>
              </a:rPr>
              <a:t>Submitted Questions</a:t>
            </a:r>
            <a:endParaRPr lang="en-US" dirty="0">
              <a:solidFill>
                <a:srgbClr val="FF9933"/>
              </a:solidFill>
            </a:endParaRPr>
          </a:p>
        </p:txBody>
      </p:sp>
      <p:sp>
        <p:nvSpPr>
          <p:cNvPr id="19459" name="Text Placeholder 2"/>
          <p:cNvSpPr>
            <a:spLocks noGrp="1"/>
          </p:cNvSpPr>
          <p:nvPr>
            <p:ph type="body" idx="1"/>
          </p:nvPr>
        </p:nvSpPr>
        <p:spPr>
          <a:xfrm>
            <a:off x="1371600" y="3271838"/>
            <a:ext cx="6637338" cy="1519237"/>
          </a:xfrm>
        </p:spPr>
        <p:txBody>
          <a:bodyPr/>
          <a:lstStyle/>
          <a:p>
            <a:pPr algn="ctr" eaLnBrk="1" hangingPunct="1"/>
            <a:r>
              <a:rPr lang="en-US" b="1" dirty="0" smtClean="0">
                <a:solidFill>
                  <a:schemeClr val="bg1"/>
                </a:solidFill>
                <a:latin typeface="Arial" charset="0"/>
              </a:rPr>
              <a:t>Questions received prior to MIDHEUG</a:t>
            </a:r>
            <a:endParaRPr lang="en-US" b="1" dirty="0">
              <a:solidFill>
                <a:schemeClr val="bg1"/>
              </a:solidFill>
              <a:latin typeface="Arial" charset="0"/>
            </a:endParaRPr>
          </a:p>
          <a:p>
            <a:pPr algn="ctr" eaLnBrk="1" hangingPunct="1"/>
            <a:endParaRPr lang="en-US" dirty="0">
              <a:solidFill>
                <a:schemeClr val="bg1"/>
              </a:solidFill>
            </a:endParaRPr>
          </a:p>
        </p:txBody>
      </p:sp>
    </p:spTree>
    <p:extLst>
      <p:ext uri="{BB962C8B-B14F-4D97-AF65-F5344CB8AC3E}">
        <p14:creationId xmlns:p14="http://schemas.microsoft.com/office/powerpoint/2010/main" val="338721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Late Fees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66800" y="1752600"/>
            <a:ext cx="6934200" cy="3733800"/>
          </a:xfrm>
        </p:spPr>
        <p:txBody>
          <a:bodyPr/>
          <a:lstStyle/>
          <a:p>
            <a:pPr eaLnBrk="1" hangingPunct="1"/>
            <a:r>
              <a:rPr lang="en-US" dirty="0" smtClean="0">
                <a:solidFill>
                  <a:schemeClr val="bg1"/>
                </a:solidFill>
                <a:latin typeface="Arial" charset="0"/>
              </a:rPr>
              <a:t>Who is using the delivered </a:t>
            </a:r>
            <a:r>
              <a:rPr lang="en-US" dirty="0" smtClean="0">
                <a:solidFill>
                  <a:schemeClr val="bg1"/>
                </a:solidFill>
                <a:latin typeface="Arial" charset="0"/>
              </a:rPr>
              <a:t>Late Fee process?</a:t>
            </a:r>
          </a:p>
          <a:p>
            <a:pPr eaLnBrk="1" hangingPunct="1"/>
            <a:r>
              <a:rPr lang="en-US" dirty="0" smtClean="0">
                <a:solidFill>
                  <a:srgbClr val="FF0000"/>
                </a:solidFill>
                <a:latin typeface="Arial" charset="0"/>
              </a:rPr>
              <a:t>Kathy </a:t>
            </a:r>
            <a:r>
              <a:rPr lang="en-US" dirty="0" err="1" smtClean="0">
                <a:solidFill>
                  <a:srgbClr val="FF0000"/>
                </a:solidFill>
                <a:latin typeface="Arial" charset="0"/>
              </a:rPr>
              <a:t>Tynon</a:t>
            </a:r>
            <a:r>
              <a:rPr lang="en-US" dirty="0" smtClean="0">
                <a:solidFill>
                  <a:srgbClr val="FF0000"/>
                </a:solidFill>
                <a:latin typeface="Arial" charset="0"/>
              </a:rPr>
              <a:t> – Peru State College</a:t>
            </a:r>
          </a:p>
          <a:p>
            <a:pPr eaLnBrk="1" hangingPunct="1"/>
            <a:endParaRPr lang="en-US" dirty="0">
              <a:solidFill>
                <a:schemeClr val="bg1"/>
              </a:solidFill>
              <a:latin typeface="Arial" charset="0"/>
            </a:endParaRPr>
          </a:p>
          <a:p>
            <a:pPr lvl="1" eaLnBrk="1" hangingPunct="1"/>
            <a:r>
              <a:rPr lang="en-US" sz="2400" dirty="0" smtClean="0">
                <a:solidFill>
                  <a:schemeClr val="bg1"/>
                </a:solidFill>
                <a:latin typeface="Arial" charset="0"/>
              </a:rPr>
              <a:t>Pros and Cons</a:t>
            </a:r>
            <a:endParaRPr lang="en-US" sz="2400" dirty="0">
              <a:solidFill>
                <a:schemeClr val="bg1"/>
              </a:solidFill>
              <a:latin typeface="Arial" charset="0"/>
            </a:endParaRPr>
          </a:p>
          <a:p>
            <a:pPr lvl="1" eaLnBrk="1" hangingPunct="1"/>
            <a:r>
              <a:rPr lang="en-US" sz="2400" dirty="0" smtClean="0">
                <a:solidFill>
                  <a:schemeClr val="bg1"/>
                </a:solidFill>
                <a:latin typeface="Arial" charset="0"/>
              </a:rPr>
              <a:t>If not using the delivered process, what do you use?</a:t>
            </a:r>
          </a:p>
          <a:p>
            <a:pPr lvl="2" eaLnBrk="1" hangingPunct="1"/>
            <a:r>
              <a:rPr lang="en-US" sz="2400" dirty="0" smtClean="0">
                <a:solidFill>
                  <a:schemeClr val="bg1"/>
                </a:solidFill>
                <a:latin typeface="Arial" charset="0"/>
              </a:rPr>
              <a:t>Did you modify the delivered process</a:t>
            </a:r>
          </a:p>
          <a:p>
            <a:pPr lvl="2" eaLnBrk="1" hangingPunct="1"/>
            <a:r>
              <a:rPr lang="en-US" sz="2400" dirty="0" smtClean="0">
                <a:solidFill>
                  <a:schemeClr val="bg1"/>
                </a:solidFill>
                <a:latin typeface="Arial" charset="0"/>
              </a:rPr>
              <a:t>Did you create a new process</a:t>
            </a:r>
            <a:endParaRPr lang="en-US" sz="2400" dirty="0" smtClean="0">
              <a:solidFill>
                <a:schemeClr val="bg1"/>
              </a:solidFill>
              <a:latin typeface="Arial" charset="0"/>
            </a:endParaRPr>
          </a:p>
          <a:p>
            <a:pPr lvl="1" eaLnBrk="1" hangingPunct="1"/>
            <a:endParaRPr lang="en-US" dirty="0" smtClean="0">
              <a:solidFill>
                <a:schemeClr val="bg1"/>
              </a:solidFill>
              <a:latin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17592</TotalTime>
  <Words>494</Words>
  <Application>Microsoft Office PowerPoint</Application>
  <PresentationFormat>On-screen Show (4:3)</PresentationFormat>
  <Paragraphs>124</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Century Gothic</vt:lpstr>
      <vt:lpstr>Wingdings 2</vt:lpstr>
      <vt:lpstr>Austin</vt:lpstr>
      <vt:lpstr>Bitmap Image</vt:lpstr>
      <vt:lpstr>Student Financials and Financials</vt:lpstr>
      <vt:lpstr>Student Financials and Financials Birds of a Feather</vt:lpstr>
      <vt:lpstr>BOF Moderator</vt:lpstr>
      <vt:lpstr>University of Minnesota</vt:lpstr>
      <vt:lpstr>University of Minnesota and Oracle</vt:lpstr>
      <vt:lpstr>Overview</vt:lpstr>
      <vt:lpstr>Agenda/Contents</vt:lpstr>
      <vt:lpstr>Submitted Questions</vt:lpstr>
      <vt:lpstr>Late Fees</vt:lpstr>
      <vt:lpstr>More questions</vt:lpstr>
      <vt:lpstr>Open Forum</vt:lpstr>
      <vt:lpstr>Topics</vt:lpstr>
      <vt:lpstr>More Topics</vt:lpstr>
      <vt:lpstr>Financials Topics</vt:lpstr>
      <vt:lpstr>List Serve topics</vt:lpstr>
      <vt:lpstr>Hot Topics?</vt:lpstr>
      <vt:lpstr>Questions? We don’t have to stop after MIDHEUG!</vt:lpstr>
      <vt:lpstr>Forums</vt:lpstr>
      <vt:lpstr>Contact</vt:lpstr>
      <vt:lpstr>Next year’s conference</vt:lpstr>
      <vt:lpstr>This presentation are available for download from the Conference site at https://www.heug.org/page/us-alliance-conference-files  Note: Sessions from previous HEUG conferences are also available.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 Goes Here</dc:title>
  <dc:creator>Amy Vitale</dc:creator>
  <cp:lastModifiedBy>Carolee B Cohen</cp:lastModifiedBy>
  <cp:revision>97</cp:revision>
  <cp:lastPrinted>2016-10-11T13:05:00Z</cp:lastPrinted>
  <dcterms:created xsi:type="dcterms:W3CDTF">2011-07-28T02:44:05Z</dcterms:created>
  <dcterms:modified xsi:type="dcterms:W3CDTF">2017-10-09T22:11:58Z</dcterms:modified>
</cp:coreProperties>
</file>