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notesMasterIdLst>
    <p:notesMasterId r:id="rId62"/>
  </p:notesMasterIdLst>
  <p:sldIdLst>
    <p:sldId id="259" r:id="rId2"/>
    <p:sldId id="260" r:id="rId3"/>
    <p:sldId id="269" r:id="rId4"/>
    <p:sldId id="268" r:id="rId5"/>
    <p:sldId id="261" r:id="rId6"/>
    <p:sldId id="262" r:id="rId7"/>
    <p:sldId id="266" r:id="rId8"/>
    <p:sldId id="270" r:id="rId9"/>
    <p:sldId id="271" r:id="rId10"/>
    <p:sldId id="286" r:id="rId11"/>
    <p:sldId id="287" r:id="rId12"/>
    <p:sldId id="272" r:id="rId13"/>
    <p:sldId id="288" r:id="rId14"/>
    <p:sldId id="293" r:id="rId15"/>
    <p:sldId id="289" r:id="rId16"/>
    <p:sldId id="290" r:id="rId17"/>
    <p:sldId id="291" r:id="rId18"/>
    <p:sldId id="292" r:id="rId19"/>
    <p:sldId id="294" r:id="rId20"/>
    <p:sldId id="295" r:id="rId21"/>
    <p:sldId id="296" r:id="rId22"/>
    <p:sldId id="297" r:id="rId23"/>
    <p:sldId id="298" r:id="rId24"/>
    <p:sldId id="299" r:id="rId25"/>
    <p:sldId id="300" r:id="rId26"/>
    <p:sldId id="301" r:id="rId27"/>
    <p:sldId id="304" r:id="rId28"/>
    <p:sldId id="302" r:id="rId29"/>
    <p:sldId id="303" r:id="rId30"/>
    <p:sldId id="305" r:id="rId31"/>
    <p:sldId id="306" r:id="rId32"/>
    <p:sldId id="307" r:id="rId33"/>
    <p:sldId id="308" r:id="rId34"/>
    <p:sldId id="309" r:id="rId35"/>
    <p:sldId id="310" r:id="rId36"/>
    <p:sldId id="311" r:id="rId37"/>
    <p:sldId id="264" r:id="rId38"/>
    <p:sldId id="322" r:id="rId39"/>
    <p:sldId id="312" r:id="rId40"/>
    <p:sldId id="313" r:id="rId41"/>
    <p:sldId id="314" r:id="rId42"/>
    <p:sldId id="315" r:id="rId43"/>
    <p:sldId id="265" r:id="rId44"/>
    <p:sldId id="316" r:id="rId45"/>
    <p:sldId id="317" r:id="rId46"/>
    <p:sldId id="318" r:id="rId47"/>
    <p:sldId id="319" r:id="rId48"/>
    <p:sldId id="320" r:id="rId49"/>
    <p:sldId id="323" r:id="rId50"/>
    <p:sldId id="281" r:id="rId51"/>
    <p:sldId id="327" r:id="rId52"/>
    <p:sldId id="325" r:id="rId53"/>
    <p:sldId id="326" r:id="rId54"/>
    <p:sldId id="324" r:id="rId55"/>
    <p:sldId id="330" r:id="rId56"/>
    <p:sldId id="328" r:id="rId57"/>
    <p:sldId id="329" r:id="rId58"/>
    <p:sldId id="331" r:id="rId59"/>
    <p:sldId id="283" r:id="rId60"/>
    <p:sldId id="28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28" autoAdjust="0"/>
    <p:restoredTop sz="94660"/>
  </p:normalViewPr>
  <p:slideViewPr>
    <p:cSldViewPr snapToGrid="0">
      <p:cViewPr varScale="1">
        <p:scale>
          <a:sx n="118" d="100"/>
          <a:sy n="118" d="100"/>
        </p:scale>
        <p:origin x="1122"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7E461-96B9-4925-8A01-59DC41F27E25}" type="datetimeFigureOut">
              <a:rPr lang="en-US" smtClean="0"/>
              <a:t>10/3/2016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64149-2C44-4029-BA5B-3E7ECA7C8CBF}" type="slidenum">
              <a:rPr lang="en-US" smtClean="0"/>
              <a:t>‹#›</a:t>
            </a:fld>
            <a:endParaRPr lang="en-US"/>
          </a:p>
        </p:txBody>
      </p:sp>
    </p:spTree>
    <p:extLst>
      <p:ext uri="{BB962C8B-B14F-4D97-AF65-F5344CB8AC3E}">
        <p14:creationId xmlns:p14="http://schemas.microsoft.com/office/powerpoint/2010/main" val="2531708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69FF71E-BF8D-4FE7-B58C-A1EF7993D733}" type="datetime1">
              <a:rPr lang="en-US" smtClean="0"/>
              <a:t>10/3/2016</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575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53CB32-8852-4B36-B205-27922D7C9A21}" type="datetime1">
              <a:rPr lang="en-US" smtClean="0"/>
              <a:t>10/3/2016</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03129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6D34DA-B030-4B3F-A1D3-A735E0604342}" type="datetime1">
              <a:rPr lang="en-US" smtClean="0"/>
              <a:t>10/3/2016</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11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A4D2E0-1EA0-4E5D-B227-151C82F645C5}" type="datetime1">
              <a:rPr lang="en-US" smtClean="0"/>
              <a:t>10/3/2016</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65162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9B4E0-C19E-46DF-96CD-ED609C9E4C4F}" type="datetime1">
              <a:rPr lang="en-US" smtClean="0"/>
              <a:t>10/3/2016</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444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C48F53-2059-4644-A16C-22F91FCD4BC2}" type="datetime1">
              <a:rPr lang="en-US" smtClean="0"/>
              <a:t>10/3/2016</a:t>
            </a:fld>
            <a:endParaRPr lang="en-US"/>
          </a:p>
        </p:txBody>
      </p:sp>
      <p:sp>
        <p:nvSpPr>
          <p:cNvPr id="6" name="Footer Placeholder 5"/>
          <p:cNvSpPr>
            <a:spLocks noGrp="1"/>
          </p:cNvSpPr>
          <p:nvPr>
            <p:ph type="ftr" sz="quarter" idx="11"/>
          </p:nvPr>
        </p:nvSpPr>
        <p:spPr/>
        <p:txBody>
          <a:bodyPr/>
          <a:lstStyle/>
          <a:p>
            <a:r>
              <a:rPr lang="en-US"/>
              <a:t>EMEA Alliance   11-12 October 2016</a:t>
            </a:r>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309997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483179-5096-4C0A-ADBE-747E3A7BD9E5}" type="datetime1">
              <a:rPr lang="en-US" smtClean="0"/>
              <a:t>10/3/2016</a:t>
            </a:fld>
            <a:endParaRPr lang="en-US"/>
          </a:p>
        </p:txBody>
      </p:sp>
      <p:sp>
        <p:nvSpPr>
          <p:cNvPr id="8" name="Footer Placeholder 7"/>
          <p:cNvSpPr>
            <a:spLocks noGrp="1"/>
          </p:cNvSpPr>
          <p:nvPr>
            <p:ph type="ftr" sz="quarter" idx="11"/>
          </p:nvPr>
        </p:nvSpPr>
        <p:spPr/>
        <p:txBody>
          <a:bodyPr/>
          <a:lstStyle/>
          <a:p>
            <a:r>
              <a:rPr lang="en-US"/>
              <a:t>EMEA Alliance   11-12 October 2016</a:t>
            </a:r>
          </a:p>
        </p:txBody>
      </p:sp>
      <p:sp>
        <p:nvSpPr>
          <p:cNvPr id="9" name="Slide Number Placeholder 8"/>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2283331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DCAA83-DA8F-4EBA-9B64-328F4C5F0E6F}" type="datetime1">
              <a:rPr lang="en-US" smtClean="0"/>
              <a:t>10/3/2016</a:t>
            </a:fld>
            <a:endParaRPr lang="en-US"/>
          </a:p>
        </p:txBody>
      </p:sp>
      <p:sp>
        <p:nvSpPr>
          <p:cNvPr id="4" name="Footer Placeholder 3"/>
          <p:cNvSpPr>
            <a:spLocks noGrp="1"/>
          </p:cNvSpPr>
          <p:nvPr>
            <p:ph type="ftr" sz="quarter" idx="11"/>
          </p:nvPr>
        </p:nvSpPr>
        <p:spPr/>
        <p:txBody>
          <a:bodyPr/>
          <a:lstStyle/>
          <a:p>
            <a:r>
              <a:rPr lang="en-US"/>
              <a:t>EMEA Alliance   11-12 October 2016</a:t>
            </a:r>
          </a:p>
        </p:txBody>
      </p:sp>
      <p:sp>
        <p:nvSpPr>
          <p:cNvPr id="5" name="Slide Number Placeholder 4"/>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444658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DC89D-B047-46A3-8769-0A3F82242EA7}" type="datetime1">
              <a:rPr lang="en-US" smtClean="0"/>
              <a:t>10/3/2016</a:t>
            </a:fld>
            <a:endParaRPr lang="en-US"/>
          </a:p>
        </p:txBody>
      </p:sp>
      <p:sp>
        <p:nvSpPr>
          <p:cNvPr id="3" name="Footer Placeholder 2"/>
          <p:cNvSpPr>
            <a:spLocks noGrp="1"/>
          </p:cNvSpPr>
          <p:nvPr>
            <p:ph type="ftr" sz="quarter" idx="11"/>
          </p:nvPr>
        </p:nvSpPr>
        <p:spPr/>
        <p:txBody>
          <a:bodyPr/>
          <a:lstStyle/>
          <a:p>
            <a:r>
              <a:rPr lang="en-US"/>
              <a:t>EMEA Alliance   11-12 October 2016</a:t>
            </a:r>
          </a:p>
        </p:txBody>
      </p:sp>
      <p:sp>
        <p:nvSpPr>
          <p:cNvPr id="4" name="Slide Number Placeholder 3"/>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779631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8D5B0A-F680-40C0-9861-9349C75600E3}" type="datetime1">
              <a:rPr lang="en-US" smtClean="0"/>
              <a:t>10/3/2016</a:t>
            </a:fld>
            <a:endParaRPr lang="en-US"/>
          </a:p>
        </p:txBody>
      </p:sp>
      <p:sp>
        <p:nvSpPr>
          <p:cNvPr id="6" name="Footer Placeholder 5"/>
          <p:cNvSpPr>
            <a:spLocks noGrp="1"/>
          </p:cNvSpPr>
          <p:nvPr>
            <p:ph type="ftr" sz="quarter" idx="11"/>
          </p:nvPr>
        </p:nvSpPr>
        <p:spPr/>
        <p:txBody>
          <a:bodyPr/>
          <a:lstStyle/>
          <a:p>
            <a:r>
              <a:rPr lang="en-US"/>
              <a:t>EMEA Alliance   11-12 October 2016</a:t>
            </a:r>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72414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B8CAD8-B1D4-46FB-88BA-BCC58048783E}" type="datetime1">
              <a:rPr lang="en-US" smtClean="0"/>
              <a:t>10/3/2016</a:t>
            </a:fld>
            <a:endParaRPr lang="en-US"/>
          </a:p>
        </p:txBody>
      </p:sp>
      <p:sp>
        <p:nvSpPr>
          <p:cNvPr id="6" name="Footer Placeholder 5"/>
          <p:cNvSpPr>
            <a:spLocks noGrp="1"/>
          </p:cNvSpPr>
          <p:nvPr>
            <p:ph type="ftr" sz="quarter" idx="11"/>
          </p:nvPr>
        </p:nvSpPr>
        <p:spPr/>
        <p:txBody>
          <a:bodyPr/>
          <a:lstStyle/>
          <a:p>
            <a:r>
              <a:rPr lang="en-US"/>
              <a:t>EMEA Alliance   11-12 October 2016</a:t>
            </a:r>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46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0177AAE-44FF-497A-81DD-75D90C54B430}" type="datetime1">
              <a:rPr lang="en-US" smtClean="0"/>
              <a:t>10/3/2016</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US"/>
              <a:t>EMEA Alliance   11-12 October 2016</a:t>
            </a: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3A636B23-8F6D-4947-88AC-038BF7B2E127}" type="slidenum">
              <a:rPr lang="en-US" smtClean="0"/>
              <a:t>‹#›</a:t>
            </a:fld>
            <a:endParaRPr lang="en-US"/>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06544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uwaterloo.ca/about/who-we-are/waterloo-facts" TargetMode="Externa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hyperlink" Target="http://www.heug.org/p/fo/st/post=271404&amp;anc=271404#p271404" TargetMode="External"/><Relationship Id="rId2" Type="http://schemas.openxmlformats.org/officeDocument/2006/relationships/hyperlink" Target="http://www.heug.org/p/us/sn/uid=32656"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heug.org/p/bl/ar/blogaid=2032"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hyperlink" Target="https://www.heug.org/p/fo/st/topic=5&amp;post=297763#p297763"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s://ilearning.oracle.com/ilearn/en/learner/jsp/rco_details_find.jsp?srchfor=null&amp;rcoid=1377656577" TargetMode="External"/><Relationship Id="rId2" Type="http://schemas.openxmlformats.org/officeDocument/2006/relationships/hyperlink" Target="https://support.oracle.com/epmos/faces/DocumentDisplay?parent=DOCUMENT&amp;sourceId=1677825.1&amp;id=1565375.1" TargetMode="External"/><Relationship Id="rId1" Type="http://schemas.openxmlformats.org/officeDocument/2006/relationships/slideLayout" Target="../slideLayouts/slideLayout6.xml"/><Relationship Id="rId4" Type="http://schemas.openxmlformats.org/officeDocument/2006/relationships/hyperlink" Target="https://ilearning.oracle.com/ilearn/en/learner/jsp/rco_details_find.jsp?srchfor=null&amp;rcoid=1376022091"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1.jp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Common Attribute Framework for Everyone, not just </a:t>
            </a:r>
            <a:r>
              <a:rPr lang="en-US" dirty="0" err="1"/>
              <a:t>Bravehearts</a:t>
            </a:r>
            <a:r>
              <a:rPr lang="en-US" dirty="0"/>
              <a:t>!</a:t>
            </a:r>
          </a:p>
        </p:txBody>
      </p:sp>
      <p:sp>
        <p:nvSpPr>
          <p:cNvPr id="4" name="Text Placeholder 3"/>
          <p:cNvSpPr>
            <a:spLocks noGrp="1"/>
          </p:cNvSpPr>
          <p:nvPr>
            <p:ph type="body" sz="half" idx="2"/>
          </p:nvPr>
        </p:nvSpPr>
        <p:spPr/>
        <p:txBody>
          <a:bodyPr/>
          <a:lstStyle/>
          <a:p>
            <a:r>
              <a:rPr lang="en-US" dirty="0" smtClean="0"/>
              <a:t>SESSION 37049</a:t>
            </a:r>
            <a:endParaRPr lang="en-US" dirty="0"/>
          </a:p>
          <a:p>
            <a:r>
              <a:rPr lang="en-US" dirty="0" smtClean="0"/>
              <a:t>October 11, 2016</a:t>
            </a:r>
          </a:p>
          <a:p>
            <a:r>
              <a:rPr lang="en-US" dirty="0" smtClean="0"/>
              <a:t>10:00-11:00AM</a:t>
            </a:r>
          </a:p>
          <a:p>
            <a:r>
              <a:rPr lang="en-US" dirty="0" smtClean="0"/>
              <a:t>Room Edinburgh C	</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t="12438" b="12438"/>
          <a:stretch>
            <a:fillRect/>
          </a:stretch>
        </p:blipFill>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359983"/>
            <a:ext cx="3800475" cy="3705225"/>
          </a:xfrm>
          <a:prstGeom prst="rect">
            <a:avLst/>
          </a:prstGeom>
        </p:spPr>
      </p:pic>
      <p:sp>
        <p:nvSpPr>
          <p:cNvPr id="3" name="Footer Placeholder 2"/>
          <p:cNvSpPr>
            <a:spLocks noGrp="1"/>
          </p:cNvSpPr>
          <p:nvPr>
            <p:ph type="ftr" sz="quarter" idx="11"/>
          </p:nvPr>
        </p:nvSpPr>
        <p:spPr/>
        <p:txBody>
          <a:bodyPr/>
          <a:lstStyle/>
          <a:p>
            <a:r>
              <a:rPr lang="en-US"/>
              <a:t>EMEA Alliance   11-12 October 2016</a:t>
            </a:r>
          </a:p>
        </p:txBody>
      </p:sp>
    </p:spTree>
    <p:extLst>
      <p:ext uri="{BB962C8B-B14F-4D97-AF65-F5344CB8AC3E}">
        <p14:creationId xmlns:p14="http://schemas.microsoft.com/office/powerpoint/2010/main" val="3876221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Attribute vs Framework</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690113" y="2191109"/>
            <a:ext cx="7755147" cy="3693319"/>
          </a:xfrm>
          <a:prstGeom prst="rect">
            <a:avLst/>
          </a:prstGeom>
          <a:noFill/>
        </p:spPr>
        <p:txBody>
          <a:bodyPr wrap="square" rtlCol="0">
            <a:spAutoFit/>
          </a:bodyPr>
          <a:lstStyle/>
          <a:p>
            <a:r>
              <a:rPr lang="en-US" dirty="0"/>
              <a:t>A </a:t>
            </a:r>
            <a:r>
              <a:rPr lang="en-US" i="1" dirty="0"/>
              <a:t>Common Attribute </a:t>
            </a:r>
            <a:r>
              <a:rPr lang="en-US" dirty="0"/>
              <a:t>is:</a:t>
            </a:r>
          </a:p>
          <a:p>
            <a:r>
              <a:rPr lang="en-US" dirty="0"/>
              <a:t>Data entity, similar to a field</a:t>
            </a:r>
          </a:p>
          <a:p>
            <a:r>
              <a:rPr lang="en-US" dirty="0"/>
              <a:t>Each data entity has a type (e.g. text, date, #, LOV)</a:t>
            </a:r>
          </a:p>
          <a:p>
            <a:r>
              <a:rPr lang="en-US" dirty="0"/>
              <a:t>A data entity can have formatting requirements and/or validation</a:t>
            </a:r>
          </a:p>
          <a:p>
            <a:r>
              <a:rPr lang="en-US" dirty="0"/>
              <a:t>A data entity (with a set of attributes) is associated with a record, similar to adding new fields to a record.</a:t>
            </a:r>
          </a:p>
          <a:p>
            <a:r>
              <a:rPr lang="en-US" dirty="0"/>
              <a:t>Dynamic – can be setup so to add/remove fields at runtime</a:t>
            </a:r>
          </a:p>
          <a:p>
            <a:endParaRPr lang="en-US" dirty="0"/>
          </a:p>
          <a:p>
            <a:r>
              <a:rPr lang="en-US" dirty="0"/>
              <a:t>The </a:t>
            </a:r>
            <a:r>
              <a:rPr lang="en-US" i="1" dirty="0"/>
              <a:t>Framework</a:t>
            </a:r>
            <a:r>
              <a:rPr lang="en-US" dirty="0"/>
              <a:t> is:</a:t>
            </a:r>
          </a:p>
          <a:p>
            <a:r>
              <a:rPr lang="en-US" dirty="0"/>
              <a:t>A consistent approach</a:t>
            </a:r>
          </a:p>
          <a:p>
            <a:r>
              <a:rPr lang="en-US" dirty="0"/>
              <a:t>Extending the data model throughout Campus Solutions</a:t>
            </a:r>
          </a:p>
          <a:p>
            <a:r>
              <a:rPr lang="en-US" dirty="0"/>
              <a:t>Reducing time in the development lifecycle</a:t>
            </a:r>
          </a:p>
          <a:p>
            <a:r>
              <a:rPr lang="en-US" dirty="0"/>
              <a:t>Available to functional users</a:t>
            </a:r>
          </a:p>
        </p:txBody>
      </p:sp>
      <p:pic>
        <p:nvPicPr>
          <p:cNvPr id="5" name="Picture 4"/>
          <p:cNvPicPr>
            <a:picLocks noChangeAspect="1"/>
          </p:cNvPicPr>
          <p:nvPr/>
        </p:nvPicPr>
        <p:blipFill>
          <a:blip r:embed="rId2"/>
          <a:stretch>
            <a:fillRect/>
          </a:stretch>
        </p:blipFill>
        <p:spPr>
          <a:xfrm>
            <a:off x="6156218" y="1411438"/>
            <a:ext cx="2542252" cy="1688738"/>
          </a:xfrm>
          <a:prstGeom prst="rect">
            <a:avLst/>
          </a:prstGeom>
        </p:spPr>
      </p:pic>
      <p:pic>
        <p:nvPicPr>
          <p:cNvPr id="6" name="Picture 5"/>
          <p:cNvPicPr>
            <a:picLocks noChangeAspect="1"/>
          </p:cNvPicPr>
          <p:nvPr/>
        </p:nvPicPr>
        <p:blipFill>
          <a:blip r:embed="rId3"/>
          <a:stretch>
            <a:fillRect/>
          </a:stretch>
        </p:blipFill>
        <p:spPr>
          <a:xfrm>
            <a:off x="6607361" y="3926398"/>
            <a:ext cx="1639966" cy="2286198"/>
          </a:xfrm>
          <a:prstGeom prst="rect">
            <a:avLst/>
          </a:prstGeom>
        </p:spPr>
      </p:pic>
    </p:spTree>
    <p:extLst>
      <p:ext uri="{BB962C8B-B14F-4D97-AF65-F5344CB8AC3E}">
        <p14:creationId xmlns:p14="http://schemas.microsoft.com/office/powerpoint/2010/main" val="1791910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Attributes &amp; types</a:t>
            </a:r>
            <a:endParaRPr lang="en-US" dirty="0"/>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768096" y="2303253"/>
            <a:ext cx="7677164" cy="3877985"/>
          </a:xfrm>
          <a:prstGeom prst="rect">
            <a:avLst/>
          </a:prstGeom>
          <a:noFill/>
        </p:spPr>
        <p:txBody>
          <a:bodyPr wrap="square" rtlCol="0">
            <a:spAutoFit/>
          </a:bodyPr>
          <a:lstStyle/>
          <a:p>
            <a:r>
              <a:rPr lang="en-US" sz="2000" dirty="0"/>
              <a:t>Common attributes have </a:t>
            </a:r>
            <a:r>
              <a:rPr lang="en-US" sz="2000" i="1" dirty="0"/>
              <a:t>properties</a:t>
            </a:r>
            <a:r>
              <a:rPr lang="en-US" sz="2000" dirty="0"/>
              <a:t>:</a:t>
            </a:r>
          </a:p>
          <a:p>
            <a:pPr marL="285750" indent="-285750">
              <a:buFont typeface="Arial" panose="020B0604020202020204" pitchFamily="34" charset="0"/>
              <a:buChar char="•"/>
            </a:pPr>
            <a:r>
              <a:rPr lang="en-US" sz="1600" dirty="0"/>
              <a:t>Name</a:t>
            </a:r>
          </a:p>
          <a:p>
            <a:pPr marL="285750" indent="-285750">
              <a:buFont typeface="Arial" panose="020B0604020202020204" pitchFamily="34" charset="0"/>
              <a:buChar char="•"/>
            </a:pPr>
            <a:r>
              <a:rPr lang="en-US" sz="1600" dirty="0"/>
              <a:t>Type</a:t>
            </a:r>
          </a:p>
          <a:p>
            <a:pPr marL="285750" indent="-285750">
              <a:buFont typeface="Arial" panose="020B0604020202020204" pitchFamily="34" charset="0"/>
              <a:buChar char="•"/>
            </a:pPr>
            <a:r>
              <a:rPr lang="en-US" sz="1600" dirty="0"/>
              <a:t>Default value</a:t>
            </a:r>
          </a:p>
          <a:p>
            <a:pPr marL="285750" indent="-285750">
              <a:buFont typeface="Arial" panose="020B0604020202020204" pitchFamily="34" charset="0"/>
              <a:buChar char="•"/>
            </a:pPr>
            <a:r>
              <a:rPr lang="en-US" sz="1600" dirty="0" smtClean="0"/>
              <a:t>Format </a:t>
            </a:r>
            <a:r>
              <a:rPr lang="en-US" sz="1600" dirty="0"/>
              <a:t>(e.g. @ in email</a:t>
            </a:r>
            <a:r>
              <a:rPr lang="en-US" sz="1600" dirty="0" smtClean="0"/>
              <a:t>)</a:t>
            </a:r>
          </a:p>
          <a:p>
            <a:endParaRPr lang="en-US" dirty="0"/>
          </a:p>
          <a:p>
            <a:r>
              <a:rPr lang="en-US" dirty="0"/>
              <a:t>There are attribute </a:t>
            </a:r>
            <a:r>
              <a:rPr lang="en-US" i="1" dirty="0"/>
              <a:t>type</a:t>
            </a:r>
            <a:r>
              <a:rPr lang="en-US" dirty="0"/>
              <a:t>s:</a:t>
            </a:r>
          </a:p>
          <a:p>
            <a:pPr marL="285750" indent="-285750">
              <a:buFont typeface="Arial" panose="020B0604020202020204" pitchFamily="34" charset="0"/>
              <a:buChar char="•"/>
            </a:pPr>
            <a:r>
              <a:rPr lang="en-US" sz="1600" dirty="0"/>
              <a:t>Date</a:t>
            </a:r>
          </a:p>
          <a:p>
            <a:pPr marL="285750" indent="-285750">
              <a:buFont typeface="Arial" panose="020B0604020202020204" pitchFamily="34" charset="0"/>
              <a:buChar char="•"/>
            </a:pPr>
            <a:r>
              <a:rPr lang="en-US" sz="1600" dirty="0"/>
              <a:t>Time </a:t>
            </a:r>
          </a:p>
          <a:p>
            <a:pPr marL="285750" indent="-285750">
              <a:buFont typeface="Arial" panose="020B0604020202020204" pitchFamily="34" charset="0"/>
              <a:buChar char="•"/>
            </a:pPr>
            <a:r>
              <a:rPr lang="en-US" sz="1600" dirty="0"/>
              <a:t>Yes/No</a:t>
            </a:r>
          </a:p>
          <a:p>
            <a:pPr marL="285750" indent="-285750">
              <a:buFont typeface="Arial" panose="020B0604020202020204" pitchFamily="34" charset="0"/>
              <a:buChar char="•"/>
            </a:pPr>
            <a:r>
              <a:rPr lang="en-US" sz="1600" dirty="0"/>
              <a:t>Number</a:t>
            </a:r>
          </a:p>
          <a:p>
            <a:pPr marL="285750" indent="-285750">
              <a:buFont typeface="Arial" panose="020B0604020202020204" pitchFamily="34" charset="0"/>
              <a:buChar char="•"/>
            </a:pPr>
            <a:r>
              <a:rPr lang="en-US" sz="1600" dirty="0"/>
              <a:t>Long text</a:t>
            </a:r>
          </a:p>
          <a:p>
            <a:pPr marL="285750" indent="-285750">
              <a:buFont typeface="Arial" panose="020B0604020202020204" pitchFamily="34" charset="0"/>
              <a:buChar char="•"/>
            </a:pPr>
            <a:r>
              <a:rPr lang="en-US" sz="1600" dirty="0"/>
              <a:t>Text (maximum 50 characters)</a:t>
            </a:r>
          </a:p>
          <a:p>
            <a:pPr marL="285750" indent="-285750">
              <a:buFont typeface="Arial" panose="020B0604020202020204" pitchFamily="34" charset="0"/>
              <a:buChar char="•"/>
            </a:pPr>
            <a:r>
              <a:rPr lang="en-US" sz="1600" dirty="0"/>
              <a:t>Short text (maximum 20 characters)</a:t>
            </a:r>
          </a:p>
          <a:p>
            <a:pPr marL="285750" indent="-285750">
              <a:buFont typeface="Arial" panose="020B0604020202020204" pitchFamily="34" charset="0"/>
              <a:buChar char="•"/>
            </a:pPr>
            <a:r>
              <a:rPr lang="en-US" sz="1600" dirty="0"/>
              <a:t>List of Values (LOV)</a:t>
            </a:r>
          </a:p>
        </p:txBody>
      </p:sp>
      <p:pic>
        <p:nvPicPr>
          <p:cNvPr id="5" name="Picture 4"/>
          <p:cNvPicPr>
            <a:picLocks noChangeAspect="1"/>
          </p:cNvPicPr>
          <p:nvPr/>
        </p:nvPicPr>
        <p:blipFill>
          <a:blip r:embed="rId2"/>
          <a:stretch>
            <a:fillRect/>
          </a:stretch>
        </p:blipFill>
        <p:spPr>
          <a:xfrm>
            <a:off x="4173661" y="2931313"/>
            <a:ext cx="4142203" cy="2652642"/>
          </a:xfrm>
          <a:prstGeom prst="rect">
            <a:avLst/>
          </a:prstGeom>
        </p:spPr>
      </p:pic>
    </p:spTree>
    <p:extLst>
      <p:ext uri="{BB962C8B-B14F-4D97-AF65-F5344CB8AC3E}">
        <p14:creationId xmlns:p14="http://schemas.microsoft.com/office/powerpoint/2010/main" val="3604826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Display options</a:t>
            </a:r>
            <a:endParaRPr lang="en-US" dirty="0"/>
          </a:p>
        </p:txBody>
      </p:sp>
      <p:sp>
        <p:nvSpPr>
          <p:cNvPr id="5" name="Footer Placeholder 4"/>
          <p:cNvSpPr>
            <a:spLocks noGrp="1"/>
          </p:cNvSpPr>
          <p:nvPr>
            <p:ph type="ftr" sz="quarter" idx="11"/>
          </p:nvPr>
        </p:nvSpPr>
        <p:spPr/>
        <p:txBody>
          <a:bodyPr/>
          <a:lstStyle/>
          <a:p>
            <a:r>
              <a:rPr lang="en-US"/>
              <a:t>EMEA Alliance   11-12 October 2016</a:t>
            </a:r>
          </a:p>
        </p:txBody>
      </p:sp>
      <p:sp>
        <p:nvSpPr>
          <p:cNvPr id="7" name="TextBox 6"/>
          <p:cNvSpPr txBox="1"/>
          <p:nvPr/>
        </p:nvSpPr>
        <p:spPr>
          <a:xfrm>
            <a:off x="768097" y="1917421"/>
            <a:ext cx="4407752" cy="4154984"/>
          </a:xfrm>
          <a:prstGeom prst="rect">
            <a:avLst/>
          </a:prstGeom>
          <a:noFill/>
        </p:spPr>
        <p:txBody>
          <a:bodyPr wrap="square" rtlCol="0">
            <a:spAutoFit/>
          </a:bodyPr>
          <a:lstStyle/>
          <a:p>
            <a:r>
              <a:rPr lang="en-US" dirty="0" smtClean="0"/>
              <a:t>There are three display options:</a:t>
            </a:r>
          </a:p>
          <a:p>
            <a:pPr marL="285750" indent="-285750">
              <a:buFont typeface="Arial" panose="020B0604020202020204" pitchFamily="34" charset="0"/>
              <a:buChar char="•"/>
            </a:pPr>
            <a:r>
              <a:rPr lang="en-US" i="1" dirty="0" smtClean="0"/>
              <a:t>Link</a:t>
            </a:r>
            <a:r>
              <a:rPr lang="en-US" dirty="0" smtClean="0"/>
              <a:t> that opens a new ‘subpage’</a:t>
            </a:r>
          </a:p>
          <a:p>
            <a:pPr marL="742950" lvl="1" indent="-285750">
              <a:buFont typeface="Courier New" panose="02070309020205020404" pitchFamily="49" charset="0"/>
              <a:buChar char="o"/>
            </a:pPr>
            <a:r>
              <a:rPr lang="en-US" sz="1600" dirty="0" smtClean="0"/>
              <a:t>Fixed in position</a:t>
            </a:r>
          </a:p>
          <a:p>
            <a:pPr marL="742950" lvl="1" indent="-285750">
              <a:buFont typeface="Courier New" panose="02070309020205020404" pitchFamily="49" charset="0"/>
              <a:buChar char="o"/>
            </a:pPr>
            <a:r>
              <a:rPr lang="en-US" sz="1600" dirty="0" smtClean="0"/>
              <a:t>Not repeatable</a:t>
            </a:r>
          </a:p>
          <a:p>
            <a:pPr marL="742950" lvl="1" indent="-285750">
              <a:buFont typeface="Courier New" panose="02070309020205020404" pitchFamily="49" charset="0"/>
              <a:buChar char="o"/>
            </a:pPr>
            <a:r>
              <a:rPr lang="en-US" sz="1600" dirty="0" smtClean="0"/>
              <a:t>Single column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Appears in a </a:t>
            </a:r>
            <a:r>
              <a:rPr lang="en-US" i="1" dirty="0" smtClean="0"/>
              <a:t>scroll area</a:t>
            </a:r>
          </a:p>
          <a:p>
            <a:pPr marL="742950" lvl="1" indent="-285750">
              <a:buFont typeface="Courier New" panose="02070309020205020404" pitchFamily="49" charset="0"/>
              <a:buChar char="o"/>
            </a:pPr>
            <a:r>
              <a:rPr lang="en-US" sz="1600" dirty="0" smtClean="0"/>
              <a:t>Appear on main data page</a:t>
            </a:r>
          </a:p>
          <a:p>
            <a:pPr marL="742950" lvl="1" indent="-285750">
              <a:buFont typeface="Courier New" panose="02070309020205020404" pitchFamily="49" charset="0"/>
              <a:buChar char="o"/>
            </a:pPr>
            <a:r>
              <a:rPr lang="en-US" sz="1600" dirty="0" smtClean="0"/>
              <a:t>Repeatable</a:t>
            </a:r>
          </a:p>
          <a:p>
            <a:pPr marL="285750" indent="-285750">
              <a:buFont typeface="Arial" panose="020B0604020202020204" pitchFamily="34" charset="0"/>
              <a:buChar char="•"/>
            </a:pPr>
            <a:endParaRPr lang="en-US" dirty="0"/>
          </a:p>
          <a:p>
            <a:endParaRPr lang="en-US" dirty="0" smtClean="0"/>
          </a:p>
          <a:p>
            <a:pPr marL="285750" indent="-285750">
              <a:buFont typeface="Arial" panose="020B0604020202020204" pitchFamily="34" charset="0"/>
              <a:buChar char="•"/>
            </a:pPr>
            <a:r>
              <a:rPr lang="en-US" dirty="0" smtClean="0"/>
              <a:t>Custom Common Attribute Application Programming Interface (</a:t>
            </a:r>
            <a:r>
              <a:rPr lang="en-US" i="1" dirty="0" smtClean="0"/>
              <a:t>API</a:t>
            </a:r>
            <a:r>
              <a:rPr lang="en-US" dirty="0" smtClean="0"/>
              <a:t>) – not covered</a:t>
            </a:r>
            <a:endParaRPr lang="en-US" dirty="0"/>
          </a:p>
        </p:txBody>
      </p:sp>
      <p:pic>
        <p:nvPicPr>
          <p:cNvPr id="9" name="Picture 8"/>
          <p:cNvPicPr>
            <a:picLocks noChangeAspect="1"/>
          </p:cNvPicPr>
          <p:nvPr/>
        </p:nvPicPr>
        <p:blipFill>
          <a:blip r:embed="rId2"/>
          <a:stretch>
            <a:fillRect/>
          </a:stretch>
        </p:blipFill>
        <p:spPr>
          <a:xfrm>
            <a:off x="4276219" y="2277791"/>
            <a:ext cx="3443044" cy="1530925"/>
          </a:xfrm>
          <a:prstGeom prst="rect">
            <a:avLst/>
          </a:prstGeom>
        </p:spPr>
      </p:pic>
      <p:sp>
        <p:nvSpPr>
          <p:cNvPr id="10" name="Rounded Rectangle 9"/>
          <p:cNvSpPr/>
          <p:nvPr/>
        </p:nvSpPr>
        <p:spPr>
          <a:xfrm>
            <a:off x="6754031" y="3298091"/>
            <a:ext cx="776829" cy="255990"/>
          </a:xfrm>
          <a:prstGeom prst="roundRect">
            <a:avLst/>
          </a:prstGeom>
          <a:noFill/>
          <a:ln w="15875" cap="flat" cmpd="sng" algn="ctr">
            <a:solidFill>
              <a:srgbClr val="E00EC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w Cen MT" panose="020B0602020104020603"/>
              <a:ea typeface="+mn-ea"/>
              <a:cs typeface="+mn-cs"/>
            </a:endParaRPr>
          </a:p>
        </p:txBody>
      </p:sp>
      <p:pic>
        <p:nvPicPr>
          <p:cNvPr id="12" name="Picture 11"/>
          <p:cNvPicPr>
            <a:picLocks noChangeAspect="1"/>
          </p:cNvPicPr>
          <p:nvPr/>
        </p:nvPicPr>
        <p:blipFill>
          <a:blip r:embed="rId3"/>
          <a:stretch>
            <a:fillRect/>
          </a:stretch>
        </p:blipFill>
        <p:spPr>
          <a:xfrm>
            <a:off x="4159115" y="3893199"/>
            <a:ext cx="3873157" cy="1464358"/>
          </a:xfrm>
          <a:prstGeom prst="rect">
            <a:avLst/>
          </a:prstGeom>
        </p:spPr>
      </p:pic>
    </p:spTree>
    <p:extLst>
      <p:ext uri="{BB962C8B-B14F-4D97-AF65-F5344CB8AC3E}">
        <p14:creationId xmlns:p14="http://schemas.microsoft.com/office/powerpoint/2010/main" val="21142396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Setting up common attribute Framework</a:t>
            </a:r>
          </a:p>
        </p:txBody>
      </p:sp>
      <p:sp>
        <p:nvSpPr>
          <p:cNvPr id="3" name="Subtitle 2"/>
          <p:cNvSpPr>
            <a:spLocks noGrp="1"/>
          </p:cNvSpPr>
          <p:nvPr>
            <p:ph type="subTitle" idx="1"/>
          </p:nvPr>
        </p:nvSpPr>
        <p:spPr/>
        <p:txBody>
          <a:bodyPr/>
          <a:lstStyle/>
          <a:p>
            <a:r>
              <a:rPr lang="en-US" dirty="0"/>
              <a:t>Delivered or Build</a:t>
            </a:r>
          </a:p>
          <a:p>
            <a:r>
              <a:rPr lang="en-US" dirty="0"/>
              <a:t>Setup Attributes</a:t>
            </a:r>
          </a:p>
          <a:p>
            <a:r>
              <a:rPr lang="en-US" dirty="0"/>
              <a:t>Setup Record Context</a:t>
            </a:r>
          </a:p>
        </p:txBody>
      </p:sp>
      <p:sp>
        <p:nvSpPr>
          <p:cNvPr id="4" name="Footer Placeholder 3"/>
          <p:cNvSpPr>
            <a:spLocks noGrp="1"/>
          </p:cNvSpPr>
          <p:nvPr>
            <p:ph type="ftr" sz="quarter" idx="11"/>
          </p:nvPr>
        </p:nvSpPr>
        <p:spPr/>
        <p:txBody>
          <a:bodyPr/>
          <a:lstStyle/>
          <a:p>
            <a:r>
              <a:rPr lang="en-US">
                <a:solidFill>
                  <a:prstClr val="black">
                    <a:lumMod val="90000"/>
                    <a:lumOff val="10000"/>
                  </a:prstClr>
                </a:solidFill>
              </a:rPr>
              <a:t>EMEA Alliance   11-12 October 2016</a:t>
            </a:r>
          </a:p>
        </p:txBody>
      </p:sp>
      <p:pic>
        <p:nvPicPr>
          <p:cNvPr id="6" name="Picture 5"/>
          <p:cNvPicPr>
            <a:picLocks noChangeAspect="1"/>
          </p:cNvPicPr>
          <p:nvPr/>
        </p:nvPicPr>
        <p:blipFill>
          <a:blip r:embed="rId2"/>
          <a:stretch>
            <a:fillRect/>
          </a:stretch>
        </p:blipFill>
        <p:spPr>
          <a:xfrm>
            <a:off x="638805" y="957100"/>
            <a:ext cx="2993395" cy="1993565"/>
          </a:xfrm>
          <a:prstGeom prst="rect">
            <a:avLst/>
          </a:prstGeom>
        </p:spPr>
      </p:pic>
      <p:pic>
        <p:nvPicPr>
          <p:cNvPr id="7" name="Picture 6"/>
          <p:cNvPicPr>
            <a:picLocks noChangeAspect="1"/>
          </p:cNvPicPr>
          <p:nvPr/>
        </p:nvPicPr>
        <p:blipFill>
          <a:blip r:embed="rId3"/>
          <a:stretch>
            <a:fillRect/>
          </a:stretch>
        </p:blipFill>
        <p:spPr>
          <a:xfrm>
            <a:off x="4190041" y="719335"/>
            <a:ext cx="4535817" cy="2469094"/>
          </a:xfrm>
          <a:prstGeom prst="rect">
            <a:avLst/>
          </a:prstGeom>
        </p:spPr>
      </p:pic>
    </p:spTree>
    <p:extLst>
      <p:ext uri="{BB962C8B-B14F-4D97-AF65-F5344CB8AC3E}">
        <p14:creationId xmlns:p14="http://schemas.microsoft.com/office/powerpoint/2010/main" val="1315608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Delivered or build?</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sz="3100" dirty="0"/>
              <a:t>Does an attribute exist?</a:t>
            </a:r>
            <a:r>
              <a:rPr lang="en-US" sz="3200" dirty="0"/>
              <a:t>  </a:t>
            </a:r>
            <a:r>
              <a:rPr lang="en-US" dirty="0"/>
              <a:t>As of bundle 33, 83 attributes are delivered.</a:t>
            </a:r>
          </a:p>
          <a:p>
            <a:r>
              <a:rPr lang="en-US" dirty="0"/>
              <a:t>&gt; Set Up SACR &gt; Common Definitions &gt; Common Attribute Setup &gt; Common Attribute</a:t>
            </a:r>
          </a:p>
          <a:p>
            <a:endParaRPr lang="en-US" sz="1100" dirty="0"/>
          </a:p>
          <a:p>
            <a:pPr marL="0" indent="0">
              <a:buNone/>
            </a:pPr>
            <a:r>
              <a:rPr lang="en-US" sz="3100" dirty="0"/>
              <a:t>Is the record CAF enabled ? </a:t>
            </a:r>
            <a:r>
              <a:rPr lang="en-US" dirty="0"/>
              <a:t>45 records are available as of bundle 33.</a:t>
            </a:r>
          </a:p>
          <a:p>
            <a:r>
              <a:rPr lang="en-US" dirty="0"/>
              <a:t>&gt; Set Up SACR &gt; Common Definitions &gt; Common Attribute Setup &gt; Record Context</a:t>
            </a:r>
          </a:p>
          <a:p>
            <a:pPr marL="0" indent="0">
              <a:buNone/>
            </a:pPr>
            <a:endParaRPr lang="en-US" sz="1100" dirty="0"/>
          </a:p>
          <a:p>
            <a:pPr marL="0" indent="0">
              <a:buNone/>
            </a:pPr>
            <a:r>
              <a:rPr lang="en-US" sz="3100" dirty="0"/>
              <a:t>Is a PIA page enabled to display the attribute?  </a:t>
            </a:r>
            <a:r>
              <a:rPr lang="en-US" dirty="0"/>
              <a:t>Look at the page…. Does is have:</a:t>
            </a:r>
          </a:p>
          <a:p>
            <a:pPr>
              <a:buFont typeface="Wingdings" panose="05000000000000000000" pitchFamily="2" charset="2"/>
              <a:buChar char="§"/>
            </a:pPr>
            <a:r>
              <a:rPr lang="en-US" dirty="0"/>
              <a:t>a link such as </a:t>
            </a:r>
            <a:r>
              <a:rPr lang="en-US" dirty="0">
                <a:solidFill>
                  <a:srgbClr val="00B0F0"/>
                </a:solidFill>
              </a:rPr>
              <a:t>Additional Fields, Formal Description, Attributes</a:t>
            </a:r>
          </a:p>
          <a:p>
            <a:pPr>
              <a:buFont typeface="Wingdings" panose="05000000000000000000" pitchFamily="2" charset="2"/>
              <a:buChar char="§"/>
            </a:pPr>
            <a:r>
              <a:rPr lang="en-US" dirty="0"/>
              <a:t>or a scroll area like                                        then you probably have CAF enabled.  </a:t>
            </a:r>
          </a:p>
          <a:p>
            <a:pPr>
              <a:buFont typeface="Wingdings" panose="05000000000000000000" pitchFamily="2" charset="2"/>
              <a:buChar char="§"/>
            </a:pPr>
            <a:r>
              <a:rPr lang="en-US" dirty="0"/>
              <a:t>Still not sure?  Application Designer.</a:t>
            </a:r>
          </a:p>
        </p:txBody>
      </p:sp>
      <p:sp>
        <p:nvSpPr>
          <p:cNvPr id="4" name="Footer Placeholder 3"/>
          <p:cNvSpPr>
            <a:spLocks noGrp="1"/>
          </p:cNvSpPr>
          <p:nvPr>
            <p:ph type="ftr" sz="quarter" idx="11"/>
          </p:nvPr>
        </p:nvSpPr>
        <p:spPr/>
        <p:txBody>
          <a:bodyPr/>
          <a:lstStyle/>
          <a:p>
            <a:r>
              <a:rPr lang="en-US" smtClean="0"/>
              <a:t>EMEA Alliance   11-12 October 2016</a:t>
            </a:r>
            <a:endParaRPr lang="en-US"/>
          </a:p>
        </p:txBody>
      </p:sp>
      <p:pic>
        <p:nvPicPr>
          <p:cNvPr id="5" name="Picture 4"/>
          <p:cNvPicPr>
            <a:picLocks noChangeAspect="1"/>
          </p:cNvPicPr>
          <p:nvPr/>
        </p:nvPicPr>
        <p:blipFill>
          <a:blip r:embed="rId2"/>
          <a:stretch>
            <a:fillRect/>
          </a:stretch>
        </p:blipFill>
        <p:spPr>
          <a:xfrm>
            <a:off x="2651813" y="5303443"/>
            <a:ext cx="1822862" cy="341406"/>
          </a:xfrm>
          <a:prstGeom prst="rect">
            <a:avLst/>
          </a:prstGeom>
        </p:spPr>
      </p:pic>
      <p:pic>
        <p:nvPicPr>
          <p:cNvPr id="6" name="Picture 5"/>
          <p:cNvPicPr>
            <a:picLocks noChangeAspect="1"/>
          </p:cNvPicPr>
          <p:nvPr/>
        </p:nvPicPr>
        <p:blipFill>
          <a:blip r:embed="rId3"/>
          <a:stretch>
            <a:fillRect/>
          </a:stretch>
        </p:blipFill>
        <p:spPr>
          <a:xfrm>
            <a:off x="6025159" y="795481"/>
            <a:ext cx="1079086" cy="1079086"/>
          </a:xfrm>
          <a:prstGeom prst="rect">
            <a:avLst/>
          </a:prstGeom>
        </p:spPr>
      </p:pic>
    </p:spTree>
    <p:extLst>
      <p:ext uri="{BB962C8B-B14F-4D97-AF65-F5344CB8AC3E}">
        <p14:creationId xmlns:p14="http://schemas.microsoft.com/office/powerpoint/2010/main" val="14983317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a:t>
            </a:r>
            <a:endParaRPr lang="en-US" dirty="0"/>
          </a:p>
        </p:txBody>
      </p:sp>
      <p:sp>
        <p:nvSpPr>
          <p:cNvPr id="3" name="Content Placeholder 2"/>
          <p:cNvSpPr>
            <a:spLocks noGrp="1"/>
          </p:cNvSpPr>
          <p:nvPr>
            <p:ph idx="1"/>
          </p:nvPr>
        </p:nvSpPr>
        <p:spPr>
          <a:xfrm>
            <a:off x="768095" y="1906436"/>
            <a:ext cx="7290055" cy="4564268"/>
          </a:xfrm>
        </p:spPr>
        <p:txBody>
          <a:bodyPr>
            <a:normAutofit fontScale="85000" lnSpcReduction="20000"/>
          </a:bodyPr>
          <a:lstStyle/>
          <a:p>
            <a:r>
              <a:rPr lang="en-US" dirty="0"/>
              <a:t>Evaluate the business/use case for new field(s) on page.</a:t>
            </a:r>
          </a:p>
          <a:p>
            <a:r>
              <a:rPr lang="en-US" dirty="0"/>
              <a:t>Have a coding convention, can it be maintained long term?</a:t>
            </a:r>
          </a:p>
          <a:p>
            <a:r>
              <a:rPr lang="en-US" dirty="0"/>
              <a:t>Ongoing work to maintain customizations of menus, pages, records, fields (and potentially setup tables too) vs delivered CAF functionality? </a:t>
            </a:r>
          </a:p>
          <a:p>
            <a:r>
              <a:rPr lang="en-US" dirty="0"/>
              <a:t>Technical vs Functional resources to build &amp; maintain the new fields(s)?</a:t>
            </a:r>
          </a:p>
          <a:p>
            <a:r>
              <a:rPr lang="en-US" dirty="0"/>
              <a:t>Long term, how many new fields could potentially be added to the page?</a:t>
            </a:r>
          </a:p>
          <a:p>
            <a:r>
              <a:rPr lang="en-US" dirty="0"/>
              <a:t>What is the correct level (on the page) to place the CAF?</a:t>
            </a:r>
          </a:p>
          <a:p>
            <a:r>
              <a:rPr lang="en-US" dirty="0"/>
              <a:t>Think about ‘date’ vs ‘effective date’.</a:t>
            </a:r>
          </a:p>
          <a:p>
            <a:r>
              <a:rPr lang="en-US" dirty="0"/>
              <a:t>How should the new field(s) display on the page? Link vs scroll area vs custom?</a:t>
            </a:r>
          </a:p>
          <a:p>
            <a:r>
              <a:rPr lang="en-US" dirty="0"/>
              <a:t>Brand new field(s) vs de-customizing?</a:t>
            </a:r>
          </a:p>
          <a:p>
            <a:r>
              <a:rPr lang="en-US" dirty="0"/>
              <a:t>If de-customizing, think about downstream processing &amp; data conversion</a:t>
            </a:r>
            <a:r>
              <a:rPr lang="en-US" dirty="0" smtClean="0"/>
              <a:t>.</a:t>
            </a:r>
          </a:p>
          <a:p>
            <a:r>
              <a:rPr lang="en-US" dirty="0" smtClean="0"/>
              <a:t>Other processes updating the page – do they insert child CAF row?</a:t>
            </a:r>
            <a:endParaRPr lang="en-US" dirty="0"/>
          </a:p>
          <a:p>
            <a:r>
              <a:rPr lang="en-US" dirty="0"/>
              <a:t>Include new attributes in  end-user training, test plans, query.</a:t>
            </a:r>
          </a:p>
        </p:txBody>
      </p:sp>
      <p:sp>
        <p:nvSpPr>
          <p:cNvPr id="4" name="Footer Placeholder 3"/>
          <p:cNvSpPr>
            <a:spLocks noGrp="1"/>
          </p:cNvSpPr>
          <p:nvPr>
            <p:ph type="ftr" sz="quarter" idx="11"/>
          </p:nvPr>
        </p:nvSpPr>
        <p:spPr/>
        <p:txBody>
          <a:bodyPr/>
          <a:lstStyle/>
          <a:p>
            <a:r>
              <a:rPr lang="en-US" smtClean="0"/>
              <a:t>EMEA Alliance   11-12 October 2016</a:t>
            </a:r>
            <a:endParaRPr lang="en-US"/>
          </a:p>
        </p:txBody>
      </p:sp>
      <p:pic>
        <p:nvPicPr>
          <p:cNvPr id="5" name="Picture 4"/>
          <p:cNvPicPr>
            <a:picLocks noChangeAspect="1"/>
          </p:cNvPicPr>
          <p:nvPr/>
        </p:nvPicPr>
        <p:blipFill>
          <a:blip r:embed="rId2"/>
          <a:stretch>
            <a:fillRect/>
          </a:stretch>
        </p:blipFill>
        <p:spPr>
          <a:xfrm>
            <a:off x="7355599" y="4063524"/>
            <a:ext cx="1390008" cy="1390008"/>
          </a:xfrm>
          <a:prstGeom prst="rect">
            <a:avLst/>
          </a:prstGeom>
        </p:spPr>
      </p:pic>
      <p:pic>
        <p:nvPicPr>
          <p:cNvPr id="6" name="Picture 5"/>
          <p:cNvPicPr>
            <a:picLocks noChangeAspect="1"/>
          </p:cNvPicPr>
          <p:nvPr/>
        </p:nvPicPr>
        <p:blipFill>
          <a:blip r:embed="rId3"/>
          <a:stretch>
            <a:fillRect/>
          </a:stretch>
        </p:blipFill>
        <p:spPr>
          <a:xfrm>
            <a:off x="4413122" y="-401439"/>
            <a:ext cx="3340898" cy="2143783"/>
          </a:xfrm>
          <a:prstGeom prst="rect">
            <a:avLst/>
          </a:prstGeom>
        </p:spPr>
      </p:pic>
    </p:spTree>
    <p:extLst>
      <p:ext uri="{BB962C8B-B14F-4D97-AF65-F5344CB8AC3E}">
        <p14:creationId xmlns:p14="http://schemas.microsoft.com/office/powerpoint/2010/main" val="24676904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Setup flowchart</a:t>
            </a:r>
            <a:endParaRPr lang="en-US" dirty="0"/>
          </a:p>
        </p:txBody>
      </p:sp>
      <p:sp>
        <p:nvSpPr>
          <p:cNvPr id="4" name="Footer Placeholder 3"/>
          <p:cNvSpPr>
            <a:spLocks noGrp="1"/>
          </p:cNvSpPr>
          <p:nvPr>
            <p:ph type="ftr" sz="quarter" idx="11"/>
          </p:nvPr>
        </p:nvSpPr>
        <p:spPr/>
        <p:txBody>
          <a:bodyPr/>
          <a:lstStyle/>
          <a:p>
            <a:r>
              <a:rPr lang="en-US" smtClean="0"/>
              <a:t>EMEA Alliance   11-12 October 2016</a:t>
            </a:r>
            <a:endParaRPr lang="en-US"/>
          </a:p>
        </p:txBody>
      </p:sp>
      <p:pic>
        <p:nvPicPr>
          <p:cNvPr id="5" name="Picture 4"/>
          <p:cNvPicPr>
            <a:picLocks noChangeAspect="1"/>
          </p:cNvPicPr>
          <p:nvPr/>
        </p:nvPicPr>
        <p:blipFill>
          <a:blip r:embed="rId2"/>
          <a:stretch>
            <a:fillRect/>
          </a:stretch>
        </p:blipFill>
        <p:spPr>
          <a:xfrm>
            <a:off x="232170" y="2748232"/>
            <a:ext cx="8722872" cy="3040090"/>
          </a:xfrm>
          <a:prstGeom prst="rect">
            <a:avLst/>
          </a:prstGeom>
        </p:spPr>
      </p:pic>
    </p:spTree>
    <p:extLst>
      <p:ext uri="{BB962C8B-B14F-4D97-AF65-F5344CB8AC3E}">
        <p14:creationId xmlns:p14="http://schemas.microsoft.com/office/powerpoint/2010/main" val="3826337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Attribute setup</a:t>
            </a:r>
            <a:endParaRPr lang="en-US" dirty="0"/>
          </a:p>
        </p:txBody>
      </p:sp>
      <p:pic>
        <p:nvPicPr>
          <p:cNvPr id="5" name="Content Placeholder 4"/>
          <p:cNvPicPr>
            <a:picLocks noGrp="1" noChangeAspect="1"/>
          </p:cNvPicPr>
          <p:nvPr>
            <p:ph idx="1"/>
          </p:nvPr>
        </p:nvPicPr>
        <p:blipFill>
          <a:blip r:embed="rId2"/>
          <a:stretch>
            <a:fillRect/>
          </a:stretch>
        </p:blipFill>
        <p:spPr>
          <a:xfrm>
            <a:off x="768096" y="2382558"/>
            <a:ext cx="6797562" cy="1559714"/>
          </a:xfrm>
          <a:prstGeom prst="rect">
            <a:avLst/>
          </a:prstGeom>
        </p:spPr>
      </p:pic>
      <p:sp>
        <p:nvSpPr>
          <p:cNvPr id="4" name="Footer Placeholder 3"/>
          <p:cNvSpPr>
            <a:spLocks noGrp="1"/>
          </p:cNvSpPr>
          <p:nvPr>
            <p:ph type="ftr" sz="quarter" idx="11"/>
          </p:nvPr>
        </p:nvSpPr>
        <p:spPr/>
        <p:txBody>
          <a:bodyPr/>
          <a:lstStyle/>
          <a:p>
            <a:r>
              <a:rPr lang="en-US" smtClean="0"/>
              <a:t>EMEA Alliance   11-12 October 2016</a:t>
            </a:r>
            <a:endParaRPr lang="en-US"/>
          </a:p>
        </p:txBody>
      </p:sp>
      <p:sp>
        <p:nvSpPr>
          <p:cNvPr id="6" name="Rounded Rectangle 5"/>
          <p:cNvSpPr/>
          <p:nvPr/>
        </p:nvSpPr>
        <p:spPr>
          <a:xfrm>
            <a:off x="827242" y="3252158"/>
            <a:ext cx="2642565" cy="610411"/>
          </a:xfrm>
          <a:prstGeom prst="roundRect">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w Cen MT" panose="020B0602020104020603"/>
              <a:ea typeface="+mn-ea"/>
              <a:cs typeface="+mn-cs"/>
            </a:endParaRPr>
          </a:p>
        </p:txBody>
      </p:sp>
      <p:sp>
        <p:nvSpPr>
          <p:cNvPr id="7" name="Rectangle 6"/>
          <p:cNvSpPr/>
          <p:nvPr/>
        </p:nvSpPr>
        <p:spPr>
          <a:xfrm>
            <a:off x="768095" y="4898215"/>
            <a:ext cx="7081943" cy="1200329"/>
          </a:xfrm>
          <a:prstGeom prst="rect">
            <a:avLst/>
          </a:prstGeom>
        </p:spPr>
        <p:txBody>
          <a:bodyPr wrap="square">
            <a:spAutoFit/>
          </a:bodyPr>
          <a:lstStyle/>
          <a:p>
            <a:r>
              <a:rPr lang="en-US" dirty="0"/>
              <a:t>P.S. If you want to view the Attribute Type details: Set Up SACR &gt; System Administration &gt; Utilities, Common Attributes Setup &gt; Attribute </a:t>
            </a:r>
            <a:r>
              <a:rPr lang="en-US" dirty="0" smtClean="0"/>
              <a:t>Type</a:t>
            </a:r>
          </a:p>
          <a:p>
            <a:endParaRPr lang="en-US" dirty="0"/>
          </a:p>
          <a:p>
            <a:r>
              <a:rPr lang="en-US" dirty="0"/>
              <a:t>P.P.S. Delivered Attribute Types can not be changed.</a:t>
            </a:r>
          </a:p>
        </p:txBody>
      </p:sp>
    </p:spTree>
    <p:extLst>
      <p:ext uri="{BB962C8B-B14F-4D97-AF65-F5344CB8AC3E}">
        <p14:creationId xmlns:p14="http://schemas.microsoft.com/office/powerpoint/2010/main" val="10305416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Attribute setup</a:t>
            </a:r>
            <a:endParaRPr lang="en-US" dirty="0"/>
          </a:p>
        </p:txBody>
      </p:sp>
      <p:sp>
        <p:nvSpPr>
          <p:cNvPr id="4" name="Footer Placeholder 3"/>
          <p:cNvSpPr>
            <a:spLocks noGrp="1"/>
          </p:cNvSpPr>
          <p:nvPr>
            <p:ph type="ftr" sz="quarter" idx="11"/>
          </p:nvPr>
        </p:nvSpPr>
        <p:spPr/>
        <p:txBody>
          <a:bodyPr/>
          <a:lstStyle/>
          <a:p>
            <a:r>
              <a:rPr lang="en-US" smtClean="0"/>
              <a:t>EMEA Alliance   11-12 October 2016</a:t>
            </a:r>
            <a:endParaRPr lang="en-US"/>
          </a:p>
        </p:txBody>
      </p:sp>
      <p:sp>
        <p:nvSpPr>
          <p:cNvPr id="5" name="TextBox 4"/>
          <p:cNvSpPr txBox="1"/>
          <p:nvPr/>
        </p:nvSpPr>
        <p:spPr>
          <a:xfrm>
            <a:off x="768096" y="2176530"/>
            <a:ext cx="3095566" cy="67710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Add a New Value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black"/>
                </a:solidFill>
                <a:effectLst/>
                <a:uLnTx/>
                <a:uFillTx/>
              </a:rPr>
              <a:t>Have a naming convention!</a:t>
            </a:r>
          </a:p>
        </p:txBody>
      </p:sp>
      <p:sp>
        <p:nvSpPr>
          <p:cNvPr id="6" name="TextBox 5"/>
          <p:cNvSpPr txBox="1"/>
          <p:nvPr/>
        </p:nvSpPr>
        <p:spPr>
          <a:xfrm>
            <a:off x="4507608" y="2176530"/>
            <a:ext cx="4018206" cy="123110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Select the Attribute Type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black"/>
                </a:solidFill>
                <a:effectLst/>
                <a:uLnTx/>
                <a:uFillTx/>
              </a:rPr>
              <a:t>If using your own List of Values (LOV),  it does not need to be setup before creating the new attribute.</a:t>
            </a:r>
          </a:p>
        </p:txBody>
      </p:sp>
      <p:pic>
        <p:nvPicPr>
          <p:cNvPr id="7" name="Picture 6"/>
          <p:cNvPicPr>
            <a:picLocks noChangeAspect="1"/>
          </p:cNvPicPr>
          <p:nvPr/>
        </p:nvPicPr>
        <p:blipFill>
          <a:blip r:embed="rId2"/>
          <a:stretch>
            <a:fillRect/>
          </a:stretch>
        </p:blipFill>
        <p:spPr>
          <a:xfrm>
            <a:off x="1016043" y="3624883"/>
            <a:ext cx="2847619" cy="1761905"/>
          </a:xfrm>
          <a:prstGeom prst="rect">
            <a:avLst/>
          </a:prstGeom>
        </p:spPr>
      </p:pic>
      <p:pic>
        <p:nvPicPr>
          <p:cNvPr id="3" name="Picture 2"/>
          <p:cNvPicPr>
            <a:picLocks noChangeAspect="1"/>
          </p:cNvPicPr>
          <p:nvPr/>
        </p:nvPicPr>
        <p:blipFill>
          <a:blip r:embed="rId3"/>
          <a:stretch>
            <a:fillRect/>
          </a:stretch>
        </p:blipFill>
        <p:spPr>
          <a:xfrm>
            <a:off x="4507609" y="3549972"/>
            <a:ext cx="3550542" cy="2232016"/>
          </a:xfrm>
          <a:prstGeom prst="rect">
            <a:avLst/>
          </a:prstGeom>
        </p:spPr>
      </p:pic>
    </p:spTree>
    <p:extLst>
      <p:ext uri="{BB962C8B-B14F-4D97-AF65-F5344CB8AC3E}">
        <p14:creationId xmlns:p14="http://schemas.microsoft.com/office/powerpoint/2010/main" val="1047128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Attribute setup</a:t>
            </a:r>
            <a:endParaRPr lang="en-US" dirty="0"/>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768096" y="2036616"/>
            <a:ext cx="5528795" cy="369332"/>
          </a:xfrm>
          <a:prstGeom prst="rect">
            <a:avLst/>
          </a:prstGeom>
          <a:noFill/>
        </p:spPr>
        <p:txBody>
          <a:bodyPr wrap="square" rtlCol="0">
            <a:spAutoFit/>
          </a:bodyPr>
          <a:lstStyle/>
          <a:p>
            <a:r>
              <a:rPr lang="en-US" dirty="0" smtClean="0"/>
              <a:t>Select the Attribute </a:t>
            </a:r>
            <a:r>
              <a:rPr lang="en-US" dirty="0"/>
              <a:t>Type </a:t>
            </a:r>
            <a:r>
              <a:rPr lang="en-US" dirty="0" smtClean="0"/>
              <a:t>and </a:t>
            </a:r>
            <a:r>
              <a:rPr lang="en-US" dirty="0"/>
              <a:t>the page </a:t>
            </a:r>
            <a:r>
              <a:rPr lang="en-US" dirty="0" smtClean="0"/>
              <a:t>changes:</a:t>
            </a:r>
            <a:endParaRPr lang="en-US" dirty="0"/>
          </a:p>
        </p:txBody>
      </p:sp>
      <p:pic>
        <p:nvPicPr>
          <p:cNvPr id="7" name="Picture 6"/>
          <p:cNvPicPr>
            <a:picLocks noChangeAspect="1"/>
          </p:cNvPicPr>
          <p:nvPr/>
        </p:nvPicPr>
        <p:blipFill>
          <a:blip r:embed="rId2"/>
          <a:stretch>
            <a:fillRect/>
          </a:stretch>
        </p:blipFill>
        <p:spPr>
          <a:xfrm>
            <a:off x="768096" y="2983332"/>
            <a:ext cx="3800118" cy="507203"/>
          </a:xfrm>
          <a:prstGeom prst="rect">
            <a:avLst/>
          </a:prstGeom>
        </p:spPr>
      </p:pic>
      <p:pic>
        <p:nvPicPr>
          <p:cNvPr id="9" name="Picture 8"/>
          <p:cNvPicPr>
            <a:picLocks noChangeAspect="1"/>
          </p:cNvPicPr>
          <p:nvPr/>
        </p:nvPicPr>
        <p:blipFill>
          <a:blip r:embed="rId3"/>
          <a:stretch>
            <a:fillRect/>
          </a:stretch>
        </p:blipFill>
        <p:spPr>
          <a:xfrm>
            <a:off x="5270722" y="5196791"/>
            <a:ext cx="3757368" cy="760078"/>
          </a:xfrm>
          <a:prstGeom prst="rect">
            <a:avLst/>
          </a:prstGeom>
        </p:spPr>
      </p:pic>
      <p:pic>
        <p:nvPicPr>
          <p:cNvPr id="10" name="Picture 9"/>
          <p:cNvPicPr>
            <a:picLocks noChangeAspect="1"/>
          </p:cNvPicPr>
          <p:nvPr/>
        </p:nvPicPr>
        <p:blipFill>
          <a:blip r:embed="rId4"/>
          <a:stretch>
            <a:fillRect/>
          </a:stretch>
        </p:blipFill>
        <p:spPr>
          <a:xfrm>
            <a:off x="768096" y="4207386"/>
            <a:ext cx="4502626" cy="461112"/>
          </a:xfrm>
          <a:prstGeom prst="rect">
            <a:avLst/>
          </a:prstGeom>
        </p:spPr>
      </p:pic>
      <p:pic>
        <p:nvPicPr>
          <p:cNvPr id="11" name="Picture 10"/>
          <p:cNvPicPr>
            <a:picLocks noChangeAspect="1"/>
          </p:cNvPicPr>
          <p:nvPr/>
        </p:nvPicPr>
        <p:blipFill>
          <a:blip r:embed="rId5"/>
          <a:stretch>
            <a:fillRect/>
          </a:stretch>
        </p:blipFill>
        <p:spPr>
          <a:xfrm>
            <a:off x="5270722" y="2954106"/>
            <a:ext cx="3503905" cy="503642"/>
          </a:xfrm>
          <a:prstGeom prst="rect">
            <a:avLst/>
          </a:prstGeom>
        </p:spPr>
      </p:pic>
      <p:pic>
        <p:nvPicPr>
          <p:cNvPr id="12" name="Picture 11"/>
          <p:cNvPicPr>
            <a:picLocks noChangeAspect="1"/>
          </p:cNvPicPr>
          <p:nvPr/>
        </p:nvPicPr>
        <p:blipFill>
          <a:blip r:embed="rId6"/>
          <a:stretch>
            <a:fillRect/>
          </a:stretch>
        </p:blipFill>
        <p:spPr>
          <a:xfrm>
            <a:off x="768096" y="5333620"/>
            <a:ext cx="3757368" cy="505650"/>
          </a:xfrm>
          <a:prstGeom prst="rect">
            <a:avLst/>
          </a:prstGeom>
        </p:spPr>
      </p:pic>
      <p:pic>
        <p:nvPicPr>
          <p:cNvPr id="15" name="Picture 14"/>
          <p:cNvPicPr>
            <a:picLocks noChangeAspect="1"/>
          </p:cNvPicPr>
          <p:nvPr/>
        </p:nvPicPr>
        <p:blipFill>
          <a:blip r:embed="rId7"/>
          <a:stretch>
            <a:fillRect/>
          </a:stretch>
        </p:blipFill>
        <p:spPr>
          <a:xfrm>
            <a:off x="5845247" y="535271"/>
            <a:ext cx="1905000" cy="1905000"/>
          </a:xfrm>
          <a:prstGeom prst="rect">
            <a:avLst/>
          </a:prstGeom>
        </p:spPr>
      </p:pic>
    </p:spTree>
    <p:extLst>
      <p:ext uri="{BB962C8B-B14F-4D97-AF65-F5344CB8AC3E}">
        <p14:creationId xmlns:p14="http://schemas.microsoft.com/office/powerpoint/2010/main" val="1950194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5111"/>
            <a:ext cx="9144000" cy="178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presenter</a:t>
            </a:r>
            <a:endParaRPr lang="en-US" dirty="0">
              <a:solidFill>
                <a:schemeClr val="bg1"/>
              </a:solidFill>
            </a:endParaRPr>
          </a:p>
        </p:txBody>
      </p:sp>
      <p:sp>
        <p:nvSpPr>
          <p:cNvPr id="3" name="Text Placeholder 2"/>
          <p:cNvSpPr>
            <a:spLocks noGrp="1"/>
          </p:cNvSpPr>
          <p:nvPr>
            <p:ph type="body" idx="1"/>
          </p:nvPr>
        </p:nvSpPr>
        <p:spPr>
          <a:xfrm>
            <a:off x="768096" y="3197550"/>
            <a:ext cx="2864104" cy="822960"/>
          </a:xfrm>
        </p:spPr>
        <p:txBody>
          <a:bodyPr/>
          <a:lstStyle/>
          <a:p>
            <a:r>
              <a:rPr lang="en-US" dirty="0" smtClean="0"/>
              <a:t>Dorothy Chapman</a:t>
            </a:r>
            <a:endParaRPr lang="en-US" dirty="0"/>
          </a:p>
        </p:txBody>
      </p:sp>
      <p:sp>
        <p:nvSpPr>
          <p:cNvPr id="4" name="Content Placeholder 3"/>
          <p:cNvSpPr>
            <a:spLocks noGrp="1"/>
          </p:cNvSpPr>
          <p:nvPr>
            <p:ph sz="half" idx="2"/>
          </p:nvPr>
        </p:nvSpPr>
        <p:spPr>
          <a:xfrm>
            <a:off x="768096" y="3968452"/>
            <a:ext cx="2864104" cy="1446168"/>
          </a:xfrm>
        </p:spPr>
        <p:txBody>
          <a:bodyPr/>
          <a:lstStyle/>
          <a:p>
            <a:r>
              <a:rPr lang="en-US" dirty="0" smtClean="0"/>
              <a:t>Systems Manager</a:t>
            </a:r>
            <a:endParaRPr lang="en-US" dirty="0"/>
          </a:p>
          <a:p>
            <a:r>
              <a:rPr lang="en-US" dirty="0" smtClean="0"/>
              <a:t>University of Waterloo</a:t>
            </a:r>
            <a:endParaRPr lang="en-US" dirty="0"/>
          </a:p>
          <a:p>
            <a:r>
              <a:rPr lang="en-US" dirty="0" smtClean="0"/>
              <a:t>dlchapma@uwaterloo.ca</a:t>
            </a:r>
            <a:endParaRPr lang="en-US" dirty="0"/>
          </a:p>
        </p:txBody>
      </p:sp>
      <p:sp>
        <p:nvSpPr>
          <p:cNvPr id="10" name="Footer Placeholder 9"/>
          <p:cNvSpPr>
            <a:spLocks noGrp="1"/>
          </p:cNvSpPr>
          <p:nvPr>
            <p:ph type="ftr" sz="quarter" idx="11"/>
          </p:nvPr>
        </p:nvSpPr>
        <p:spPr/>
        <p:txBody>
          <a:bodyPr/>
          <a:lstStyle/>
          <a:p>
            <a:r>
              <a:rPr lang="en-US"/>
              <a:t>EMEA Alliance   11-12 October 2016</a:t>
            </a:r>
          </a:p>
        </p:txBody>
      </p:sp>
      <p:pic>
        <p:nvPicPr>
          <p:cNvPr id="13" name="Picture 12"/>
          <p:cNvPicPr>
            <a:picLocks noChangeAspect="1"/>
          </p:cNvPicPr>
          <p:nvPr/>
        </p:nvPicPr>
        <p:blipFill>
          <a:blip r:embed="rId2"/>
          <a:stretch>
            <a:fillRect/>
          </a:stretch>
        </p:blipFill>
        <p:spPr>
          <a:xfrm>
            <a:off x="3632200" y="3313060"/>
            <a:ext cx="5325810" cy="2744840"/>
          </a:xfrm>
          <a:prstGeom prst="rect">
            <a:avLst/>
          </a:prstGeom>
        </p:spPr>
      </p:pic>
      <p:pic>
        <p:nvPicPr>
          <p:cNvPr id="14" name="Picture 13"/>
          <p:cNvPicPr>
            <a:picLocks noChangeAspect="1"/>
          </p:cNvPicPr>
          <p:nvPr/>
        </p:nvPicPr>
        <p:blipFill>
          <a:blip r:embed="rId3"/>
          <a:stretch>
            <a:fillRect/>
          </a:stretch>
        </p:blipFill>
        <p:spPr>
          <a:xfrm>
            <a:off x="6400800" y="5186162"/>
            <a:ext cx="222931" cy="157363"/>
          </a:xfrm>
          <a:prstGeom prst="rect">
            <a:avLst/>
          </a:prstGeom>
        </p:spPr>
      </p:pic>
    </p:spTree>
    <p:extLst>
      <p:ext uri="{BB962C8B-B14F-4D97-AF65-F5344CB8AC3E}">
        <p14:creationId xmlns:p14="http://schemas.microsoft.com/office/powerpoint/2010/main" val="8292749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Attribute setup</a:t>
            </a:r>
            <a:endParaRPr lang="en-US" dirty="0"/>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pic>
        <p:nvPicPr>
          <p:cNvPr id="4" name="Picture 3"/>
          <p:cNvPicPr>
            <a:picLocks noChangeAspect="1"/>
          </p:cNvPicPr>
          <p:nvPr/>
        </p:nvPicPr>
        <p:blipFill>
          <a:blip r:embed="rId2"/>
          <a:stretch>
            <a:fillRect/>
          </a:stretch>
        </p:blipFill>
        <p:spPr>
          <a:xfrm>
            <a:off x="542084" y="2387376"/>
            <a:ext cx="5175228" cy="1083187"/>
          </a:xfrm>
          <a:prstGeom prst="rect">
            <a:avLst/>
          </a:prstGeom>
        </p:spPr>
      </p:pic>
      <p:pic>
        <p:nvPicPr>
          <p:cNvPr id="5" name="Picture 4"/>
          <p:cNvPicPr>
            <a:picLocks noChangeAspect="1"/>
          </p:cNvPicPr>
          <p:nvPr/>
        </p:nvPicPr>
        <p:blipFill>
          <a:blip r:embed="rId3"/>
          <a:stretch>
            <a:fillRect/>
          </a:stretch>
        </p:blipFill>
        <p:spPr>
          <a:xfrm>
            <a:off x="3345670" y="3773106"/>
            <a:ext cx="4728543" cy="2191275"/>
          </a:xfrm>
          <a:prstGeom prst="rect">
            <a:avLst/>
          </a:prstGeom>
        </p:spPr>
      </p:pic>
      <p:cxnSp>
        <p:nvCxnSpPr>
          <p:cNvPr id="6" name="Straight Arrow Connector 5"/>
          <p:cNvCxnSpPr/>
          <p:nvPr/>
        </p:nvCxnSpPr>
        <p:spPr>
          <a:xfrm>
            <a:off x="2317173" y="2930236"/>
            <a:ext cx="1176703" cy="935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452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Attribute setup: LOV ‘delivered’</a:t>
            </a:r>
            <a:endParaRPr lang="en-US" dirty="0"/>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pic>
        <p:nvPicPr>
          <p:cNvPr id="5" name="Picture 4"/>
          <p:cNvPicPr>
            <a:picLocks noChangeAspect="1"/>
          </p:cNvPicPr>
          <p:nvPr/>
        </p:nvPicPr>
        <p:blipFill>
          <a:blip r:embed="rId2"/>
          <a:stretch>
            <a:fillRect/>
          </a:stretch>
        </p:blipFill>
        <p:spPr>
          <a:xfrm>
            <a:off x="768096" y="2084832"/>
            <a:ext cx="6406427" cy="1377381"/>
          </a:xfrm>
          <a:prstGeom prst="rect">
            <a:avLst/>
          </a:prstGeom>
        </p:spPr>
      </p:pic>
      <p:sp>
        <p:nvSpPr>
          <p:cNvPr id="6" name="TextBox 5"/>
          <p:cNvSpPr txBox="1"/>
          <p:nvPr/>
        </p:nvSpPr>
        <p:spPr>
          <a:xfrm>
            <a:off x="768095" y="4288665"/>
            <a:ext cx="2463477" cy="923330"/>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Use a delivered one</a:t>
            </a:r>
            <a:r>
              <a:rPr kumimoji="0" lang="en-US" sz="1800" b="0" i="0" u="none" strike="noStrike" kern="0" cap="none" spc="0" normalizeH="0" noProof="0" dirty="0" smtClean="0">
                <a:ln>
                  <a:noFill/>
                </a:ln>
                <a:solidFill>
                  <a:prstClr val="black"/>
                </a:solidFill>
                <a:effectLst/>
                <a:uLnTx/>
                <a:uFillTx/>
              </a:rPr>
              <a:t> – be careful; Oracle is using it/them elsewhere!</a:t>
            </a:r>
            <a:endParaRPr kumimoji="0" lang="en-US" sz="1800" b="0" i="0" u="none" strike="noStrike" kern="0" cap="none" spc="0" normalizeH="0" baseline="0" noProof="0" dirty="0" smtClean="0">
              <a:ln>
                <a:noFill/>
              </a:ln>
              <a:solidFill>
                <a:prstClr val="black"/>
              </a:solidFill>
              <a:effectLst/>
              <a:uLnTx/>
              <a:uFillTx/>
            </a:endParaRPr>
          </a:p>
        </p:txBody>
      </p:sp>
      <p:pic>
        <p:nvPicPr>
          <p:cNvPr id="7" name="Content Placeholder 3"/>
          <p:cNvPicPr>
            <a:picLocks noChangeAspect="1"/>
          </p:cNvPicPr>
          <p:nvPr/>
        </p:nvPicPr>
        <p:blipFill>
          <a:blip r:embed="rId3"/>
          <a:stretch>
            <a:fillRect/>
          </a:stretch>
        </p:blipFill>
        <p:spPr>
          <a:xfrm>
            <a:off x="3524428" y="3953133"/>
            <a:ext cx="5168811" cy="2436815"/>
          </a:xfrm>
          <a:prstGeom prst="rect">
            <a:avLst/>
          </a:prstGeom>
        </p:spPr>
      </p:pic>
      <p:cxnSp>
        <p:nvCxnSpPr>
          <p:cNvPr id="8" name="Straight Arrow Connector 7"/>
          <p:cNvCxnSpPr/>
          <p:nvPr/>
        </p:nvCxnSpPr>
        <p:spPr>
          <a:xfrm flipH="1">
            <a:off x="5046785" y="3100509"/>
            <a:ext cx="1844156" cy="852624"/>
          </a:xfrm>
          <a:prstGeom prst="straightConnector1">
            <a:avLst/>
          </a:prstGeom>
          <a:noFill/>
          <a:ln w="38100" cap="flat" cmpd="sng" algn="ctr">
            <a:solidFill>
              <a:srgbClr val="FF0000"/>
            </a:solidFill>
            <a:prstDash val="solid"/>
            <a:tailEnd type="triangle"/>
          </a:ln>
          <a:effectLst/>
        </p:spPr>
      </p:cxnSp>
    </p:spTree>
    <p:extLst>
      <p:ext uri="{BB962C8B-B14F-4D97-AF65-F5344CB8AC3E}">
        <p14:creationId xmlns:p14="http://schemas.microsoft.com/office/powerpoint/2010/main" val="9138289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Attribute setup: LOV ‘Create new’</a:t>
            </a:r>
            <a:endParaRPr lang="en-US" dirty="0"/>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768096" y="3114492"/>
            <a:ext cx="2129650" cy="923330"/>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Create your LOV using “Create New CAF Values”</a:t>
            </a:r>
          </a:p>
        </p:txBody>
      </p:sp>
      <p:pic>
        <p:nvPicPr>
          <p:cNvPr id="5" name="Picture 4"/>
          <p:cNvPicPr>
            <a:picLocks noChangeAspect="1"/>
          </p:cNvPicPr>
          <p:nvPr/>
        </p:nvPicPr>
        <p:blipFill>
          <a:blip r:embed="rId2"/>
          <a:stretch>
            <a:fillRect/>
          </a:stretch>
        </p:blipFill>
        <p:spPr>
          <a:xfrm>
            <a:off x="3228034" y="2556869"/>
            <a:ext cx="5742857" cy="2961905"/>
          </a:xfrm>
          <a:prstGeom prst="rect">
            <a:avLst/>
          </a:prstGeom>
        </p:spPr>
      </p:pic>
      <p:sp>
        <p:nvSpPr>
          <p:cNvPr id="6" name="Rounded Rectangle 5"/>
          <p:cNvSpPr/>
          <p:nvPr/>
        </p:nvSpPr>
        <p:spPr>
          <a:xfrm>
            <a:off x="4759036" y="3576157"/>
            <a:ext cx="1423555" cy="258088"/>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9047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Attribute Setup: LOV Translates</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pic>
        <p:nvPicPr>
          <p:cNvPr id="4" name="Content Placeholder 3"/>
          <p:cNvPicPr>
            <a:picLocks noChangeAspect="1"/>
          </p:cNvPicPr>
          <p:nvPr/>
        </p:nvPicPr>
        <p:blipFill>
          <a:blip r:embed="rId2"/>
          <a:stretch>
            <a:fillRect/>
          </a:stretch>
        </p:blipFill>
        <p:spPr>
          <a:xfrm>
            <a:off x="1205254" y="2286000"/>
            <a:ext cx="6415991" cy="4022725"/>
          </a:xfrm>
          <a:prstGeom prst="rect">
            <a:avLst/>
          </a:prstGeom>
        </p:spPr>
      </p:pic>
    </p:spTree>
    <p:extLst>
      <p:ext uri="{BB962C8B-B14F-4D97-AF65-F5344CB8AC3E}">
        <p14:creationId xmlns:p14="http://schemas.microsoft.com/office/powerpoint/2010/main" val="15856625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Attributes - LOV Filter</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768096" y="2056031"/>
            <a:ext cx="729005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tx1">
                    <a:lumMod val="95000"/>
                    <a:lumOff val="5000"/>
                  </a:schemeClr>
                </a:solidFill>
                <a:effectLst/>
                <a:uLnTx/>
                <a:uFillTx/>
              </a:rPr>
              <a:t>Note: After filter setup is complete </a:t>
            </a:r>
            <a:r>
              <a:rPr kumimoji="0" lang="en-US" sz="1800" b="0" i="0" u="none" strike="noStrike" kern="0" cap="none" spc="0" normalizeH="0" baseline="0" noProof="0" dirty="0" smtClean="0">
                <a:ln>
                  <a:noFill/>
                </a:ln>
                <a:solidFill>
                  <a:prstClr val="black"/>
                </a:solidFill>
                <a:effectLst/>
                <a:uLnTx/>
                <a:uFillTx/>
              </a:rPr>
              <a:t>and </a:t>
            </a:r>
            <a:r>
              <a:rPr kumimoji="0" lang="en-US" sz="1800" b="0" i="0" u="none" strike="noStrike" kern="0" cap="none" spc="0" normalizeH="0" baseline="0" noProof="0" dirty="0" smtClean="0">
                <a:ln>
                  <a:noFill/>
                </a:ln>
                <a:solidFill>
                  <a:schemeClr val="tx1">
                    <a:lumMod val="95000"/>
                    <a:lumOff val="5000"/>
                  </a:schemeClr>
                </a:solidFill>
                <a:effectLst/>
                <a:uLnTx/>
                <a:uFillTx/>
              </a:rPr>
              <a:t>SAVED</a:t>
            </a:r>
            <a:r>
              <a:rPr kumimoji="0" lang="en-US" sz="1800" b="0" i="0" u="none" strike="noStrike" kern="0" cap="none" spc="0" normalizeH="0" baseline="0" noProof="0" dirty="0" smtClean="0">
                <a:ln>
                  <a:noFill/>
                </a:ln>
                <a:solidFill>
                  <a:prstClr val="black"/>
                </a:solidFill>
                <a:effectLst/>
                <a:uLnTx/>
                <a:uFillTx/>
              </a:rPr>
              <a:t>, you can ‘test’ your filter.</a:t>
            </a:r>
          </a:p>
        </p:txBody>
      </p:sp>
      <p:pic>
        <p:nvPicPr>
          <p:cNvPr id="6" name="Content Placeholder 3"/>
          <p:cNvPicPr>
            <a:picLocks noChangeAspect="1"/>
          </p:cNvPicPr>
          <p:nvPr/>
        </p:nvPicPr>
        <p:blipFill>
          <a:blip r:embed="rId2"/>
          <a:stretch>
            <a:fillRect/>
          </a:stretch>
        </p:blipFill>
        <p:spPr>
          <a:xfrm>
            <a:off x="1103389" y="2660736"/>
            <a:ext cx="5440574" cy="3380704"/>
          </a:xfrm>
          <a:prstGeom prst="rect">
            <a:avLst/>
          </a:prstGeom>
        </p:spPr>
      </p:pic>
      <p:sp>
        <p:nvSpPr>
          <p:cNvPr id="7" name="Rounded Rectangle 6"/>
          <p:cNvSpPr/>
          <p:nvPr/>
        </p:nvSpPr>
        <p:spPr>
          <a:xfrm>
            <a:off x="1416676" y="5460644"/>
            <a:ext cx="2996447" cy="412124"/>
          </a:xfrm>
          <a:prstGeom prst="roundRect">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w Cen MT" panose="020B0602020104020603"/>
              <a:ea typeface="+mn-ea"/>
              <a:cs typeface="+mn-cs"/>
            </a:endParaRPr>
          </a:p>
        </p:txBody>
      </p:sp>
      <p:cxnSp>
        <p:nvCxnSpPr>
          <p:cNvPr id="8" name="Straight Arrow Connector 7"/>
          <p:cNvCxnSpPr/>
          <p:nvPr/>
        </p:nvCxnSpPr>
        <p:spPr>
          <a:xfrm flipH="1">
            <a:off x="4413123" y="4670155"/>
            <a:ext cx="666574" cy="790489"/>
          </a:xfrm>
          <a:prstGeom prst="straightConnector1">
            <a:avLst/>
          </a:prstGeom>
          <a:noFill/>
          <a:ln w="38100" cap="flat" cmpd="sng" algn="ctr">
            <a:solidFill>
              <a:srgbClr val="FFC000"/>
            </a:solidFill>
            <a:prstDash val="solid"/>
            <a:tailEnd type="triangle"/>
          </a:ln>
          <a:effectLst/>
        </p:spPr>
      </p:cxnSp>
      <p:sp>
        <p:nvSpPr>
          <p:cNvPr id="9" name="Rectangle 8"/>
          <p:cNvSpPr/>
          <p:nvPr/>
        </p:nvSpPr>
        <p:spPr>
          <a:xfrm>
            <a:off x="4205971" y="4293861"/>
            <a:ext cx="207152"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92D050"/>
                  </a:outerShdw>
                </a:effectLst>
                <a:uLnTx/>
                <a:uFillTx/>
              </a:rPr>
              <a:t>1</a:t>
            </a:r>
          </a:p>
        </p:txBody>
      </p:sp>
      <p:sp>
        <p:nvSpPr>
          <p:cNvPr id="10" name="Rectangle 9"/>
          <p:cNvSpPr/>
          <p:nvPr/>
        </p:nvSpPr>
        <p:spPr>
          <a:xfrm>
            <a:off x="5880223" y="4216590"/>
            <a:ext cx="332816"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rPr>
              <a:t>2</a:t>
            </a:r>
          </a:p>
        </p:txBody>
      </p:sp>
      <p:sp>
        <p:nvSpPr>
          <p:cNvPr id="11" name="Rectangle 10"/>
          <p:cNvSpPr/>
          <p:nvPr/>
        </p:nvSpPr>
        <p:spPr>
          <a:xfrm>
            <a:off x="4527944" y="5118110"/>
            <a:ext cx="551753"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rPr>
              <a:t>3</a:t>
            </a:r>
          </a:p>
        </p:txBody>
      </p:sp>
      <p:sp>
        <p:nvSpPr>
          <p:cNvPr id="12" name="TextBox 11"/>
          <p:cNvSpPr txBox="1"/>
          <p:nvPr/>
        </p:nvSpPr>
        <p:spPr>
          <a:xfrm>
            <a:off x="6709891" y="3192417"/>
            <a:ext cx="2150772" cy="286232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0" cap="none" spc="0" normalizeH="0" baseline="0" noProof="0" dirty="0" smtClean="0">
                <a:ln>
                  <a:noFill/>
                </a:ln>
                <a:solidFill>
                  <a:prstClr val="black"/>
                </a:solidFill>
                <a:effectLst/>
                <a:uLnTx/>
                <a:uFillTx/>
              </a:rPr>
              <a:t>Enter a valid</a:t>
            </a:r>
            <a:r>
              <a:rPr kumimoji="0" lang="en-US" sz="1800" b="0" i="0" u="none" strike="noStrike" kern="0" cap="none" spc="0" normalizeH="0" noProof="0" dirty="0" smtClean="0">
                <a:ln>
                  <a:noFill/>
                </a:ln>
                <a:solidFill>
                  <a:prstClr val="black"/>
                </a:solidFill>
                <a:effectLst/>
                <a:uLnTx/>
                <a:uFillTx/>
              </a:rPr>
              <a:t> field</a:t>
            </a:r>
            <a:r>
              <a:rPr kumimoji="0" lang="en-US" sz="1800" b="0" i="0" u="none" strike="noStrike" kern="0" cap="none" spc="0" normalizeH="0" baseline="0" noProof="0" dirty="0" smtClean="0">
                <a:ln>
                  <a:noFill/>
                </a:ln>
                <a:solidFill>
                  <a:prstClr val="black"/>
                </a:solidFill>
                <a:effectLst/>
                <a:uLnTx/>
                <a:uFillTx/>
              </a:rPr>
              <a:t>, e.g. ‘INSTITUION’, then ‘PSAUS’.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0" cap="none" spc="0" normalizeH="0" baseline="0" noProof="0" dirty="0" smtClean="0">
                <a:ln>
                  <a:noFill/>
                </a:ln>
                <a:solidFill>
                  <a:prstClr val="black"/>
                </a:solidFill>
                <a:effectLst/>
                <a:uLnTx/>
                <a:uFillTx/>
              </a:rPr>
              <a:t>Click the Refresh button.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0" cap="none" spc="0" normalizeH="0" baseline="0" noProof="0" dirty="0" smtClean="0">
                <a:ln>
                  <a:noFill/>
                </a:ln>
                <a:solidFill>
                  <a:prstClr val="black"/>
                </a:solidFill>
                <a:effectLst/>
                <a:uLnTx/>
                <a:uFillTx/>
              </a:rPr>
              <a:t>Valid CAF values for specified institution appear.</a:t>
            </a:r>
          </a:p>
        </p:txBody>
      </p:sp>
    </p:spTree>
    <p:extLst>
      <p:ext uri="{BB962C8B-B14F-4D97-AF65-F5344CB8AC3E}">
        <p14:creationId xmlns:p14="http://schemas.microsoft.com/office/powerpoint/2010/main" val="37599451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Attribute Format</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768096" y="2240924"/>
            <a:ext cx="7604008" cy="10772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A few Formats are delivered.  Developers can write a ‘Custom Class’ using </a:t>
            </a:r>
            <a:r>
              <a:rPr kumimoji="0" lang="en-US" sz="1800" b="0" i="0" u="none" strike="noStrike" kern="0" cap="none" spc="0" normalizeH="0" baseline="0" noProof="0" dirty="0" err="1" smtClean="0">
                <a:ln>
                  <a:noFill/>
                </a:ln>
                <a:solidFill>
                  <a:prstClr val="black"/>
                </a:solidFill>
                <a:effectLst/>
                <a:uLnTx/>
                <a:uFillTx/>
              </a:rPr>
              <a:t>PeopleCode</a:t>
            </a:r>
            <a:r>
              <a:rPr kumimoji="0" lang="en-US" sz="1800" b="0" i="0" u="none" strike="noStrike" kern="0" cap="none" spc="0" normalizeH="0" baseline="0" noProof="0" dirty="0" smtClean="0">
                <a:ln>
                  <a:noFill/>
                </a:ln>
                <a:solidFill>
                  <a:prstClr val="black"/>
                </a:solidFill>
                <a:effectLst/>
                <a:uLnTx/>
                <a:uFillTx/>
              </a:rPr>
              <a:t> for specific formatting or validation requirements</a:t>
            </a:r>
            <a:r>
              <a:rPr kumimoji="0" lang="en-US" sz="1400" b="0" i="0" u="none" strike="noStrike" kern="0" cap="none" spc="0" normalizeH="0" baseline="0" noProof="0" dirty="0" smtClean="0">
                <a:ln>
                  <a:noFill/>
                </a:ln>
                <a:solidFill>
                  <a:prstClr val="black"/>
                </a:solidFill>
                <a:effectLst/>
                <a:uLnTx/>
                <a:uFillTx/>
              </a:rPr>
              <a:t>. [see </a:t>
            </a:r>
            <a:r>
              <a:rPr kumimoji="0" lang="en-US" sz="1400" b="0" i="0" u="none" strike="noStrike" kern="0" cap="none" spc="0" normalizeH="0" baseline="0" noProof="0" dirty="0" err="1" smtClean="0">
                <a:ln>
                  <a:noFill/>
                </a:ln>
                <a:solidFill>
                  <a:prstClr val="black"/>
                </a:solidFill>
                <a:effectLst/>
                <a:uLnTx/>
                <a:uFillTx/>
              </a:rPr>
              <a:t>PeopleBooks</a:t>
            </a:r>
            <a:r>
              <a:rPr kumimoji="0" lang="en-US" sz="1400" b="0" i="0" u="none" strike="noStrike" kern="0" cap="none" spc="0" normalizeH="0" baseline="0" noProof="0" dirty="0" smtClean="0">
                <a:ln>
                  <a:noFill/>
                </a:ln>
                <a:solidFill>
                  <a:prstClr val="black"/>
                </a:solidFill>
                <a:effectLst/>
                <a:uLnTx/>
                <a:uFillTx/>
              </a:rPr>
              <a:t>, Campus Community, Working with Common Attribute Framework, Writing Custom Logic for Validation and Formatting]</a:t>
            </a:r>
          </a:p>
        </p:txBody>
      </p:sp>
      <p:pic>
        <p:nvPicPr>
          <p:cNvPr id="5" name="Content Placeholder 3"/>
          <p:cNvPicPr>
            <a:picLocks noChangeAspect="1"/>
          </p:cNvPicPr>
          <p:nvPr/>
        </p:nvPicPr>
        <p:blipFill>
          <a:blip r:embed="rId2"/>
          <a:stretch>
            <a:fillRect/>
          </a:stretch>
        </p:blipFill>
        <p:spPr>
          <a:xfrm>
            <a:off x="1937465" y="3704041"/>
            <a:ext cx="4761905" cy="1790476"/>
          </a:xfrm>
          <a:prstGeom prst="rect">
            <a:avLst/>
          </a:prstGeom>
        </p:spPr>
      </p:pic>
    </p:spTree>
    <p:extLst>
      <p:ext uri="{BB962C8B-B14F-4D97-AF65-F5344CB8AC3E}">
        <p14:creationId xmlns:p14="http://schemas.microsoft.com/office/powerpoint/2010/main" val="23339629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Attribute example</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768096" y="2118326"/>
            <a:ext cx="7742858" cy="67710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After</a:t>
            </a:r>
            <a:r>
              <a:rPr kumimoji="0" lang="en-US" sz="1800" b="0" i="0" u="none" strike="noStrike" kern="0" cap="none" spc="0" normalizeH="0" baseline="0" noProof="0" dirty="0" smtClean="0">
                <a:ln>
                  <a:noFill/>
                </a:ln>
                <a:solidFill>
                  <a:prstClr val="black"/>
                </a:solidFill>
                <a:effectLst/>
                <a:uLnTx/>
                <a:uFillTx/>
              </a:rPr>
              <a:t> the Attribute is saved, the ‘Delete Attribute’ becomes available.  You can also see which record(s) the Attribute is attached to.</a:t>
            </a:r>
          </a:p>
        </p:txBody>
      </p:sp>
      <p:pic>
        <p:nvPicPr>
          <p:cNvPr id="5" name="Content Placeholder 3"/>
          <p:cNvPicPr>
            <a:picLocks noChangeAspect="1"/>
          </p:cNvPicPr>
          <p:nvPr/>
        </p:nvPicPr>
        <p:blipFill>
          <a:blip r:embed="rId2"/>
          <a:stretch>
            <a:fillRect/>
          </a:stretch>
        </p:blipFill>
        <p:spPr>
          <a:xfrm>
            <a:off x="858256" y="2931025"/>
            <a:ext cx="6980952" cy="2971429"/>
          </a:xfrm>
          <a:prstGeom prst="rect">
            <a:avLst/>
          </a:prstGeom>
        </p:spPr>
      </p:pic>
    </p:spTree>
    <p:extLst>
      <p:ext uri="{BB962C8B-B14F-4D97-AF65-F5344CB8AC3E}">
        <p14:creationId xmlns:p14="http://schemas.microsoft.com/office/powerpoint/2010/main" val="34396610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ATTRIBUTE Example</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pic>
        <p:nvPicPr>
          <p:cNvPr id="4" name="Content Placeholder 3"/>
          <p:cNvPicPr>
            <a:picLocks/>
          </p:cNvPicPr>
          <p:nvPr/>
        </p:nvPicPr>
        <p:blipFill>
          <a:blip r:embed="rId2"/>
          <a:stretch>
            <a:fillRect/>
          </a:stretch>
        </p:blipFill>
        <p:spPr>
          <a:xfrm>
            <a:off x="1351117" y="2223654"/>
            <a:ext cx="6124265" cy="4022725"/>
          </a:xfrm>
          <a:prstGeom prst="rect">
            <a:avLst/>
          </a:prstGeom>
        </p:spPr>
      </p:pic>
    </p:spTree>
    <p:extLst>
      <p:ext uri="{BB962C8B-B14F-4D97-AF65-F5344CB8AC3E}">
        <p14:creationId xmlns:p14="http://schemas.microsoft.com/office/powerpoint/2010/main" val="35339553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Context setup</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pic>
        <p:nvPicPr>
          <p:cNvPr id="4" name="Picture 3"/>
          <p:cNvPicPr>
            <a:picLocks noChangeAspect="1"/>
          </p:cNvPicPr>
          <p:nvPr/>
        </p:nvPicPr>
        <p:blipFill>
          <a:blip r:embed="rId2"/>
          <a:stretch>
            <a:fillRect/>
          </a:stretch>
        </p:blipFill>
        <p:spPr>
          <a:xfrm>
            <a:off x="663343" y="2369682"/>
            <a:ext cx="7673782" cy="1725799"/>
          </a:xfrm>
          <a:prstGeom prst="rect">
            <a:avLst/>
          </a:prstGeom>
        </p:spPr>
      </p:pic>
      <p:sp>
        <p:nvSpPr>
          <p:cNvPr id="5" name="Rounded Rectangle 4"/>
          <p:cNvSpPr/>
          <p:nvPr/>
        </p:nvSpPr>
        <p:spPr>
          <a:xfrm>
            <a:off x="4881093" y="3065172"/>
            <a:ext cx="3456032" cy="1287887"/>
          </a:xfrm>
          <a:prstGeom prst="roundRect">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7185939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Context SETUP Delivered</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888638" y="1896749"/>
            <a:ext cx="7959147"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The External Organization table is delivered with the attribute ‘Formal Description’ AND you can add additional user-defined attributes.</a:t>
            </a:r>
          </a:p>
        </p:txBody>
      </p:sp>
      <p:pic>
        <p:nvPicPr>
          <p:cNvPr id="5" name="Picture 4"/>
          <p:cNvPicPr>
            <a:picLocks noChangeAspect="1"/>
          </p:cNvPicPr>
          <p:nvPr/>
        </p:nvPicPr>
        <p:blipFill>
          <a:blip r:embed="rId2"/>
          <a:stretch>
            <a:fillRect/>
          </a:stretch>
        </p:blipFill>
        <p:spPr>
          <a:xfrm>
            <a:off x="1830877" y="2543080"/>
            <a:ext cx="5068687" cy="3915124"/>
          </a:xfrm>
          <a:prstGeom prst="rect">
            <a:avLst/>
          </a:prstGeom>
        </p:spPr>
      </p:pic>
    </p:spTree>
    <p:extLst>
      <p:ext uri="{BB962C8B-B14F-4D97-AF65-F5344CB8AC3E}">
        <p14:creationId xmlns:p14="http://schemas.microsoft.com/office/powerpoint/2010/main" val="4646537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74755" y="4960138"/>
            <a:ext cx="4096649" cy="1463040"/>
          </a:xfrm>
        </p:spPr>
        <p:txBody>
          <a:bodyPr>
            <a:normAutofit fontScale="77500" lnSpcReduction="20000"/>
          </a:bodyPr>
          <a:lstStyle/>
          <a:p>
            <a:r>
              <a:rPr lang="en-US" dirty="0"/>
              <a:t>- Founded in 1957 with 74 students</a:t>
            </a:r>
          </a:p>
          <a:p>
            <a:r>
              <a:rPr lang="en-US" dirty="0"/>
              <a:t>- Today: 30,600 undergraduate, 5,300 graduate students</a:t>
            </a:r>
          </a:p>
          <a:p>
            <a:r>
              <a:rPr lang="en-US" dirty="0"/>
              <a:t>- 15 per cent international undergraduate, 36 per </a:t>
            </a:r>
            <a:r>
              <a:rPr lang="en-US" dirty="0" smtClean="0"/>
              <a:t>cent international </a:t>
            </a:r>
            <a:r>
              <a:rPr lang="en-US" dirty="0"/>
              <a:t>graduate students</a:t>
            </a:r>
          </a:p>
          <a:p>
            <a:r>
              <a:rPr lang="en-US" dirty="0"/>
              <a:t>- Operates the largest post secondary co-op program of its kind in the world (19,000+ students in co-op).</a:t>
            </a:r>
          </a:p>
          <a:p>
            <a:r>
              <a:rPr lang="en-US" dirty="0"/>
              <a:t>- More info</a:t>
            </a:r>
            <a:r>
              <a:rPr lang="en-US" dirty="0" smtClean="0"/>
              <a:t>: </a:t>
            </a:r>
            <a:r>
              <a:rPr lang="en-US" dirty="0" smtClean="0">
                <a:hlinkClick r:id="rId2"/>
              </a:rPr>
              <a:t>Waterloo Facts</a:t>
            </a:r>
            <a:endParaRPr lang="en-US" dirty="0"/>
          </a:p>
        </p:txBody>
      </p:sp>
      <p:sp>
        <p:nvSpPr>
          <p:cNvPr id="3" name="Footer Placeholder 2"/>
          <p:cNvSpPr>
            <a:spLocks noGrp="1"/>
          </p:cNvSpPr>
          <p:nvPr>
            <p:ph type="ftr" sz="quarter" idx="11"/>
          </p:nvPr>
        </p:nvSpPr>
        <p:spPr/>
        <p:txBody>
          <a:bodyPr/>
          <a:lstStyle/>
          <a:p>
            <a:r>
              <a:rPr lang="en-US" dirty="0"/>
              <a:t>EMEA Alliance   11-12 October 2016</a:t>
            </a:r>
          </a:p>
        </p:txBody>
      </p:sp>
      <p:pic>
        <p:nvPicPr>
          <p:cNvPr id="6" name="Picture Placeholder 5"/>
          <p:cNvPicPr>
            <a:picLocks noGrp="1" noChangeAspect="1"/>
          </p:cNvPicPr>
          <p:nvPr>
            <p:ph type="pic" idx="1"/>
          </p:nvPr>
        </p:nvPicPr>
        <p:blipFill>
          <a:blip r:embed="rId3"/>
          <a:srcRect l="9" r="9"/>
          <a:stretch>
            <a:fillRect/>
          </a:stretch>
        </p:blipFill>
        <p:spPr>
          <a:prstGeom prst="rect">
            <a:avLst/>
          </a:prstGeom>
        </p:spPr>
      </p:pic>
      <p:pic>
        <p:nvPicPr>
          <p:cNvPr id="10" name="Picture 9"/>
          <p:cNvPicPr>
            <a:picLocks noChangeAspect="1"/>
          </p:cNvPicPr>
          <p:nvPr/>
        </p:nvPicPr>
        <p:blipFill>
          <a:blip r:embed="rId4"/>
          <a:stretch>
            <a:fillRect/>
          </a:stretch>
        </p:blipFill>
        <p:spPr>
          <a:xfrm>
            <a:off x="6637107" y="4960138"/>
            <a:ext cx="1731414" cy="1390008"/>
          </a:xfrm>
          <a:prstGeom prst="rect">
            <a:avLst/>
          </a:prstGeom>
        </p:spPr>
      </p:pic>
    </p:spTree>
    <p:extLst>
      <p:ext uri="{BB962C8B-B14F-4D97-AF65-F5344CB8AC3E}">
        <p14:creationId xmlns:p14="http://schemas.microsoft.com/office/powerpoint/2010/main" val="3108970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Context </a:t>
            </a:r>
            <a:r>
              <a:rPr lang="en-US" dirty="0" smtClean="0"/>
              <a:t>SETUP: Added to</a:t>
            </a:r>
            <a:endParaRPr lang="en-US" dirty="0"/>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pic>
        <p:nvPicPr>
          <p:cNvPr id="4" name="Picture 3"/>
          <p:cNvPicPr>
            <a:picLocks noChangeAspect="1"/>
          </p:cNvPicPr>
          <p:nvPr/>
        </p:nvPicPr>
        <p:blipFill>
          <a:blip r:embed="rId2"/>
          <a:stretch>
            <a:fillRect/>
          </a:stretch>
        </p:blipFill>
        <p:spPr>
          <a:xfrm>
            <a:off x="1786285" y="2038524"/>
            <a:ext cx="5571429" cy="2780952"/>
          </a:xfrm>
          <a:prstGeom prst="rect">
            <a:avLst/>
          </a:prstGeom>
        </p:spPr>
      </p:pic>
      <p:sp>
        <p:nvSpPr>
          <p:cNvPr id="6" name="Rounded Rectangle 5"/>
          <p:cNvSpPr/>
          <p:nvPr/>
        </p:nvSpPr>
        <p:spPr>
          <a:xfrm>
            <a:off x="1893717" y="3608066"/>
            <a:ext cx="3332910" cy="669702"/>
          </a:xfrm>
          <a:prstGeom prst="roundRect">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w Cen MT" panose="020B0602020104020603"/>
              <a:ea typeface="+mn-ea"/>
              <a:cs typeface="+mn-cs"/>
            </a:endParaRPr>
          </a:p>
        </p:txBody>
      </p:sp>
      <p:sp>
        <p:nvSpPr>
          <p:cNvPr id="7" name="TextBox 6"/>
          <p:cNvSpPr txBox="1"/>
          <p:nvPr/>
        </p:nvSpPr>
        <p:spPr>
          <a:xfrm>
            <a:off x="4413123" y="5154671"/>
            <a:ext cx="3232596"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The ‘No Mail’ attribute was added by </a:t>
            </a:r>
            <a:r>
              <a:rPr kumimoji="0" lang="en-US" sz="1800" b="0" i="0" u="none" strike="noStrike" kern="0" cap="none" spc="0" normalizeH="0" baseline="0" noProof="0" dirty="0" err="1" smtClean="0">
                <a:ln>
                  <a:noFill/>
                </a:ln>
                <a:solidFill>
                  <a:prstClr val="black"/>
                </a:solidFill>
                <a:effectLst/>
                <a:uLnTx/>
                <a:uFillTx/>
              </a:rPr>
              <a:t>UWaterloo</a:t>
            </a:r>
            <a:r>
              <a:rPr kumimoji="0" lang="en-US" sz="1800" b="0" i="0" u="none" strike="noStrike" kern="0" cap="none" spc="0" normalizeH="0" baseline="0" noProof="0" dirty="0" smtClean="0">
                <a:ln>
                  <a:noFill/>
                </a:ln>
                <a:solidFill>
                  <a:prstClr val="black"/>
                </a:solidFill>
                <a:effectLst/>
                <a:uLnTx/>
                <a:uFillTx/>
              </a:rPr>
              <a:t>.</a:t>
            </a:r>
          </a:p>
        </p:txBody>
      </p:sp>
    </p:spTree>
    <p:extLst>
      <p:ext uri="{BB962C8B-B14F-4D97-AF65-F5344CB8AC3E}">
        <p14:creationId xmlns:p14="http://schemas.microsoft.com/office/powerpoint/2010/main" val="37743622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Context Setup required</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pic>
        <p:nvPicPr>
          <p:cNvPr id="4" name="Content Placeholder 3"/>
          <p:cNvPicPr>
            <a:picLocks noChangeAspect="1"/>
          </p:cNvPicPr>
          <p:nvPr/>
        </p:nvPicPr>
        <p:blipFill>
          <a:blip r:embed="rId2"/>
          <a:stretch>
            <a:fillRect/>
          </a:stretch>
        </p:blipFill>
        <p:spPr>
          <a:xfrm>
            <a:off x="1782459" y="2286000"/>
            <a:ext cx="5261582" cy="4022725"/>
          </a:xfrm>
          <a:prstGeom prst="rect">
            <a:avLst/>
          </a:prstGeom>
        </p:spPr>
      </p:pic>
      <p:sp>
        <p:nvSpPr>
          <p:cNvPr id="5" name="Rounded Rectangle 4"/>
          <p:cNvSpPr/>
          <p:nvPr/>
        </p:nvSpPr>
        <p:spPr>
          <a:xfrm>
            <a:off x="1918952" y="3103808"/>
            <a:ext cx="3129566" cy="231820"/>
          </a:xfrm>
          <a:prstGeom prst="roundRect">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w Cen MT" panose="020B0602020104020603"/>
              <a:ea typeface="+mn-ea"/>
              <a:cs typeface="+mn-cs"/>
            </a:endParaRPr>
          </a:p>
        </p:txBody>
      </p:sp>
      <p:sp>
        <p:nvSpPr>
          <p:cNvPr id="6" name="Rounded Rectangle 5"/>
          <p:cNvSpPr/>
          <p:nvPr/>
        </p:nvSpPr>
        <p:spPr>
          <a:xfrm>
            <a:off x="1931831" y="3567448"/>
            <a:ext cx="4121239" cy="721217"/>
          </a:xfrm>
          <a:prstGeom prst="roundRect">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w Cen MT" panose="020B0602020104020603"/>
              <a:ea typeface="+mn-ea"/>
              <a:cs typeface="+mn-cs"/>
            </a:endParaRPr>
          </a:p>
        </p:txBody>
      </p:sp>
      <p:cxnSp>
        <p:nvCxnSpPr>
          <p:cNvPr id="7" name="Straight Arrow Connector 6"/>
          <p:cNvCxnSpPr/>
          <p:nvPr/>
        </p:nvCxnSpPr>
        <p:spPr>
          <a:xfrm flipH="1">
            <a:off x="6439438" y="3567448"/>
            <a:ext cx="850004" cy="721217"/>
          </a:xfrm>
          <a:prstGeom prst="straightConnector1">
            <a:avLst/>
          </a:prstGeom>
          <a:noFill/>
          <a:ln w="9525" cap="flat" cmpd="sng" algn="ctr">
            <a:solidFill>
              <a:srgbClr val="1B75BB"/>
            </a:solidFill>
            <a:prstDash val="solid"/>
            <a:tailEnd type="triangle"/>
          </a:ln>
          <a:effectLst/>
        </p:spPr>
      </p:cxnSp>
      <p:sp>
        <p:nvSpPr>
          <p:cNvPr id="8" name="TextBox 7"/>
          <p:cNvSpPr txBox="1"/>
          <p:nvPr/>
        </p:nvSpPr>
        <p:spPr>
          <a:xfrm>
            <a:off x="7328077" y="3103808"/>
            <a:ext cx="1236372" cy="923330"/>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Entity sync will need to be run!</a:t>
            </a:r>
          </a:p>
        </p:txBody>
      </p:sp>
    </p:spTree>
    <p:extLst>
      <p:ext uri="{BB962C8B-B14F-4D97-AF65-F5344CB8AC3E}">
        <p14:creationId xmlns:p14="http://schemas.microsoft.com/office/powerpoint/2010/main" val="11048551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Context – Secondary Page</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pic>
        <p:nvPicPr>
          <p:cNvPr id="4" name="Content Placeholder 3"/>
          <p:cNvPicPr>
            <a:picLocks noChangeAspect="1"/>
          </p:cNvPicPr>
          <p:nvPr/>
        </p:nvPicPr>
        <p:blipFill>
          <a:blip r:embed="rId2"/>
          <a:stretch>
            <a:fillRect/>
          </a:stretch>
        </p:blipFill>
        <p:spPr>
          <a:xfrm>
            <a:off x="768350" y="2826205"/>
            <a:ext cx="7289800" cy="2942315"/>
          </a:xfrm>
          <a:prstGeom prst="rect">
            <a:avLst/>
          </a:prstGeom>
        </p:spPr>
      </p:pic>
      <p:sp>
        <p:nvSpPr>
          <p:cNvPr id="5" name="TextBox 4"/>
          <p:cNvSpPr txBox="1"/>
          <p:nvPr/>
        </p:nvSpPr>
        <p:spPr>
          <a:xfrm>
            <a:off x="3407449" y="1886571"/>
            <a:ext cx="3523104" cy="83099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Label for the link to secondary page. It appears on PIA page. This is from the delivered  Message Catalog – if you want a different Label, use your institution’s Message Set Number &amp; Message Number.</a:t>
            </a:r>
          </a:p>
        </p:txBody>
      </p:sp>
      <p:cxnSp>
        <p:nvCxnSpPr>
          <p:cNvPr id="6" name="Straight Arrow Connector 5"/>
          <p:cNvCxnSpPr>
            <a:stCxn id="5" idx="2"/>
          </p:cNvCxnSpPr>
          <p:nvPr/>
        </p:nvCxnSpPr>
        <p:spPr>
          <a:xfrm>
            <a:off x="5169001" y="2717568"/>
            <a:ext cx="510582" cy="1416550"/>
          </a:xfrm>
          <a:prstGeom prst="straightConnector1">
            <a:avLst/>
          </a:prstGeom>
          <a:noFill/>
          <a:ln w="38100" cap="flat" cmpd="sng" algn="ctr">
            <a:solidFill>
              <a:sysClr val="windowText" lastClr="000000"/>
            </a:solidFill>
            <a:prstDash val="solid"/>
            <a:tailEnd type="triangle"/>
          </a:ln>
          <a:effectLst/>
        </p:spPr>
      </p:cxnSp>
      <p:sp>
        <p:nvSpPr>
          <p:cNvPr id="7" name="Rounded Rectangle 6"/>
          <p:cNvSpPr/>
          <p:nvPr/>
        </p:nvSpPr>
        <p:spPr>
          <a:xfrm>
            <a:off x="768096" y="4391696"/>
            <a:ext cx="1382676" cy="399245"/>
          </a:xfrm>
          <a:prstGeom prst="roundRect">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6621305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 context: header fields</a:t>
            </a:r>
            <a:endParaRPr lang="en-US" dirty="0"/>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pic>
        <p:nvPicPr>
          <p:cNvPr id="4" name="Picture 3"/>
          <p:cNvPicPr>
            <a:picLocks noChangeAspect="1"/>
          </p:cNvPicPr>
          <p:nvPr/>
        </p:nvPicPr>
        <p:blipFill>
          <a:blip r:embed="rId2"/>
          <a:stretch>
            <a:fillRect/>
          </a:stretch>
        </p:blipFill>
        <p:spPr>
          <a:xfrm>
            <a:off x="768096" y="2084832"/>
            <a:ext cx="7142857" cy="2257143"/>
          </a:xfrm>
          <a:prstGeom prst="rect">
            <a:avLst/>
          </a:prstGeom>
        </p:spPr>
      </p:pic>
      <p:pic>
        <p:nvPicPr>
          <p:cNvPr id="5" name="Picture 4"/>
          <p:cNvPicPr>
            <a:picLocks noChangeAspect="1"/>
          </p:cNvPicPr>
          <p:nvPr/>
        </p:nvPicPr>
        <p:blipFill>
          <a:blip r:embed="rId3"/>
          <a:stretch>
            <a:fillRect/>
          </a:stretch>
        </p:blipFill>
        <p:spPr>
          <a:xfrm>
            <a:off x="768096" y="4781745"/>
            <a:ext cx="3780584" cy="1249189"/>
          </a:xfrm>
          <a:prstGeom prst="rect">
            <a:avLst/>
          </a:prstGeom>
        </p:spPr>
      </p:pic>
      <p:pic>
        <p:nvPicPr>
          <p:cNvPr id="6" name="Picture 5"/>
          <p:cNvPicPr>
            <a:picLocks noChangeAspect="1"/>
          </p:cNvPicPr>
          <p:nvPr/>
        </p:nvPicPr>
        <p:blipFill>
          <a:blip r:embed="rId4"/>
          <a:stretch>
            <a:fillRect/>
          </a:stretch>
        </p:blipFill>
        <p:spPr>
          <a:xfrm>
            <a:off x="4668519" y="4834705"/>
            <a:ext cx="3519517" cy="783845"/>
          </a:xfrm>
          <a:prstGeom prst="rect">
            <a:avLst/>
          </a:prstGeom>
        </p:spPr>
      </p:pic>
      <p:sp>
        <p:nvSpPr>
          <p:cNvPr id="7" name="Rounded Rectangle 6"/>
          <p:cNvSpPr/>
          <p:nvPr/>
        </p:nvSpPr>
        <p:spPr>
          <a:xfrm>
            <a:off x="976745" y="3574473"/>
            <a:ext cx="3691774" cy="883227"/>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68096" y="4991416"/>
            <a:ext cx="2715492" cy="235212"/>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7" idx="2"/>
            <a:endCxn id="8" idx="0"/>
          </p:cNvCxnSpPr>
          <p:nvPr/>
        </p:nvCxnSpPr>
        <p:spPr>
          <a:xfrm flipH="1">
            <a:off x="2125842" y="4457700"/>
            <a:ext cx="696790" cy="533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0628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 CAF limit??</a:t>
            </a:r>
            <a:endParaRPr lang="en-US" dirty="0"/>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Content Placeholder 2"/>
          <p:cNvSpPr txBox="1">
            <a:spLocks/>
          </p:cNvSpPr>
          <p:nvPr/>
        </p:nvSpPr>
        <p:spPr>
          <a:xfrm>
            <a:off x="768096" y="2208868"/>
            <a:ext cx="7776972" cy="3798739"/>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91440" marR="0" lvl="0" indent="-91440" algn="l" defTabSz="914377" rtl="0" eaLnBrk="1" fontAlgn="base"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2000" b="0" i="0" u="sng" strike="noStrike" kern="1200" cap="none" spc="0" normalizeH="0" baseline="0" noProof="0" dirty="0" smtClean="0">
                <a:ln>
                  <a:noFill/>
                </a:ln>
                <a:solidFill>
                  <a:sysClr val="windowText" lastClr="000000"/>
                </a:solidFill>
                <a:effectLst/>
                <a:uLnTx/>
                <a:uFillTx/>
                <a:latin typeface="Tw Cen MT" panose="020B0602020104020603"/>
                <a:ea typeface="+mn-ea"/>
                <a:cs typeface="+mn-cs"/>
                <a:hlinkClick r:id="rId2"/>
              </a:rPr>
              <a:t>Phil Wilkinson</a:t>
            </a:r>
            <a:endParaRPr kumimoji="0" lang="en-US" sz="20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endParaRPr>
          </a:p>
          <a:p>
            <a:pPr marL="91440" marR="0" lvl="0" indent="-91440" algn="l" defTabSz="914377" rtl="0" eaLnBrk="1" fontAlgn="base"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2000" b="1"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RE: Number of CAF fields warning</a:t>
            </a:r>
            <a:endParaRPr kumimoji="0" lang="en-US" sz="20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endParaRPr>
          </a:p>
          <a:p>
            <a:pPr marL="91440" marR="0" lvl="0" indent="-91440" algn="l" defTabSz="914377" rtl="0" eaLnBrk="1" fontAlgn="base"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20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August 14, 2014 04:35 PM (in response to </a:t>
            </a:r>
            <a:r>
              <a:rPr kumimoji="0" lang="en-US" sz="2000" b="0" i="0" u="sng" strike="noStrike" kern="1200" cap="none" spc="0" normalizeH="0" baseline="0" noProof="0" dirty="0" smtClean="0">
                <a:ln>
                  <a:noFill/>
                </a:ln>
                <a:solidFill>
                  <a:sysClr val="windowText" lastClr="000000"/>
                </a:solidFill>
                <a:effectLst/>
                <a:uLnTx/>
                <a:uFillTx/>
                <a:latin typeface="Tw Cen MT" panose="020B0602020104020603"/>
                <a:ea typeface="+mn-ea"/>
                <a:cs typeface="+mn-cs"/>
                <a:hlinkClick r:id="rId3"/>
              </a:rPr>
              <a:t>Alison </a:t>
            </a:r>
            <a:r>
              <a:rPr kumimoji="0" lang="en-US" sz="2000" b="0" i="0" u="sng" strike="noStrike" kern="1200" cap="none" spc="0" normalizeH="0" baseline="0" noProof="0" dirty="0" err="1" smtClean="0">
                <a:ln>
                  <a:noFill/>
                </a:ln>
                <a:solidFill>
                  <a:sysClr val="windowText" lastClr="000000"/>
                </a:solidFill>
                <a:effectLst/>
                <a:uLnTx/>
                <a:uFillTx/>
                <a:latin typeface="Tw Cen MT" panose="020B0602020104020603"/>
                <a:ea typeface="+mn-ea"/>
                <a:cs typeface="+mn-cs"/>
                <a:hlinkClick r:id="rId3"/>
              </a:rPr>
              <a:t>Rackler</a:t>
            </a:r>
            <a:r>
              <a:rPr kumimoji="0" lang="en-US" sz="2000" b="0" i="0" u="sng" strike="noStrike" kern="1200" cap="none" spc="0" normalizeH="0" baseline="0" noProof="0" dirty="0" smtClean="0">
                <a:ln>
                  <a:noFill/>
                </a:ln>
                <a:solidFill>
                  <a:sysClr val="windowText" lastClr="000000"/>
                </a:solidFill>
                <a:effectLst/>
                <a:uLnTx/>
                <a:uFillTx/>
                <a:latin typeface="Tw Cen MT" panose="020B0602020104020603"/>
                <a:ea typeface="+mn-ea"/>
                <a:cs typeface="+mn-cs"/>
                <a:hlinkClick r:id="rId3"/>
              </a:rPr>
              <a:t> Lewis</a:t>
            </a:r>
            <a:r>
              <a:rPr kumimoji="0" lang="en-US" sz="20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a:t>
            </a:r>
          </a:p>
          <a:p>
            <a:pPr marL="91440" marR="0" lvl="0" indent="-91440" algn="l" defTabSz="914377" rtl="0" eaLnBrk="1" fontAlgn="base"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20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Hi both</a:t>
            </a:r>
          </a:p>
          <a:p>
            <a:pPr marL="91440" marR="0" lvl="0" indent="-91440" algn="l" defTabSz="914377" rtl="0" eaLnBrk="1" fontAlgn="base"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20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The 25 CAF field limit applies to CAF implementations where the CAF fields are shown on a secondary page rather than an inline page, as the secondary page will only show the first 25 on screen. However, PDL uses inline pages to display its CAF values, and so the limit is not relevant in this case.</a:t>
            </a:r>
          </a:p>
          <a:p>
            <a:pPr marL="91440" marR="0" lvl="0" indent="-91440" algn="l" defTabSz="914377" rtl="0" eaLnBrk="1" fontAlgn="base"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11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From: </a:t>
            </a:r>
            <a:r>
              <a:rPr kumimoji="0" lang="en-CA" sz="1100" b="0" i="0" u="sng" strike="noStrike" kern="1200" cap="none" spc="0" normalizeH="0" baseline="0" noProof="0" dirty="0" smtClean="0">
                <a:ln>
                  <a:noFill/>
                </a:ln>
                <a:solidFill>
                  <a:sysClr val="windowText" lastClr="000000"/>
                </a:solidFill>
                <a:effectLst/>
                <a:uLnTx/>
                <a:uFillTx/>
                <a:latin typeface="Tw Cen MT" panose="020B0602020104020603"/>
                <a:ea typeface="+mn-ea"/>
                <a:cs typeface="+mn-cs"/>
                <a:hlinkClick r:id="rId3"/>
              </a:rPr>
              <a:t>http://www.heug.org/p/fo/st/post=271404&amp;anc=271404#p271404</a:t>
            </a:r>
            <a:endParaRPr kumimoji="0" lang="en-US" sz="11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endParaRPr>
          </a:p>
          <a:p>
            <a:pPr marL="91440" marR="0" lvl="0" indent="-91440" algn="l" defTabSz="914377" rtl="0"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endParaRPr kumimoji="0" lang="en-US" sz="2000" b="0" i="0" u="none" strike="noStrike" kern="1200" cap="none" spc="0" normalizeH="0" baseline="0" noProof="0" dirty="0">
              <a:ln>
                <a:noFill/>
              </a:ln>
              <a:solidFill>
                <a:sysClr val="windowText" lastClr="0000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5548064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CAF where it’s not delivered</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Rectangle 3"/>
          <p:cNvSpPr/>
          <p:nvPr/>
        </p:nvSpPr>
        <p:spPr>
          <a:xfrm>
            <a:off x="711452" y="1858867"/>
            <a:ext cx="8080453" cy="4445319"/>
          </a:xfrm>
          <a:prstGeom prst="rect">
            <a:avLst/>
          </a:prstGeom>
        </p:spPr>
        <p:txBody>
          <a:bodyPr wrap="square">
            <a:spAutoFit/>
          </a:bodyPr>
          <a:lstStyle/>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1600" b="1" i="0" u="none" strike="noStrike" kern="0" cap="none" spc="0" normalizeH="0" baseline="0" noProof="0" dirty="0" smtClean="0">
                <a:ln>
                  <a:noFill/>
                </a:ln>
                <a:solidFill>
                  <a:prstClr val="black"/>
                </a:solidFill>
                <a:effectLst/>
                <a:uLnTx/>
                <a:uFillTx/>
              </a:rPr>
              <a:t>With thanks to Phil Wilkinson for this blog. </a:t>
            </a:r>
            <a:r>
              <a:rPr kumimoji="0" lang="en-US" sz="1600" b="0" i="0" u="none" strike="noStrike" kern="0" cap="none" spc="0" normalizeH="0" baseline="0" noProof="0" dirty="0" smtClean="0">
                <a:ln>
                  <a:noFill/>
                </a:ln>
                <a:solidFill>
                  <a:prstClr val="black"/>
                </a:solidFill>
                <a:effectLst/>
                <a:uLnTx/>
                <a:uFillTx/>
                <a:hlinkClick r:id="rId2"/>
              </a:rPr>
              <a:t>https://www.heug.org/p/bl/ar/blogaid=2032</a:t>
            </a:r>
            <a:r>
              <a:rPr kumimoji="0" lang="en-US" sz="1600" b="0" i="0" u="none" strike="noStrike" kern="0" cap="none" spc="0" normalizeH="0" baseline="0" noProof="0" dirty="0" smtClean="0">
                <a:ln>
                  <a:noFill/>
                </a:ln>
                <a:solidFill>
                  <a:prstClr val="black"/>
                </a:solidFill>
                <a:effectLst/>
                <a:uLnTx/>
                <a:uFillTx/>
              </a:rPr>
              <a:t> </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1400" b="0" i="0" u="none" strike="noStrike" kern="0" cap="none" spc="0" normalizeH="0" baseline="0" noProof="0" dirty="0" smtClean="0">
                <a:ln>
                  <a:noFill/>
                </a:ln>
                <a:solidFill>
                  <a:prstClr val="black"/>
                </a:solidFill>
                <a:effectLst/>
                <a:uLnTx/>
                <a:uFillTx/>
              </a:rPr>
              <a:t>I was recently asked how, in simple language, to implement the CAF on custom pages, or on pages where Oracle have not yet delivered the framework.</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1400" b="0" i="0" u="none" strike="noStrike" kern="0" cap="none" spc="0" normalizeH="0" baseline="0" noProof="0" dirty="0" smtClean="0">
                <a:ln>
                  <a:noFill/>
                </a:ln>
                <a:solidFill>
                  <a:prstClr val="black"/>
                </a:solidFill>
                <a:effectLst/>
                <a:uLnTx/>
                <a:uFillTx/>
              </a:rPr>
              <a:t>The implementation is relatively simple.</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1400" b="0" i="0" u="none" strike="noStrike" kern="0" cap="none" spc="0" normalizeH="0" baseline="0" noProof="0" dirty="0" smtClean="0">
                <a:ln>
                  <a:noFill/>
                </a:ln>
                <a:solidFill>
                  <a:prstClr val="black"/>
                </a:solidFill>
                <a:effectLst/>
                <a:uLnTx/>
                <a:uFillTx/>
              </a:rPr>
              <a:t>Find the page that you want to activate the CAF for, and identify the parent record – e.g. for Application Data page, the parent record is ADM_APPL_DATA</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1400" b="0" i="0" u="none" strike="noStrike" kern="0" cap="none" spc="0" normalizeH="0" baseline="0" noProof="0" dirty="0" smtClean="0">
                <a:ln>
                  <a:noFill/>
                </a:ln>
                <a:solidFill>
                  <a:prstClr val="black"/>
                </a:solidFill>
                <a:effectLst/>
                <a:uLnTx/>
                <a:uFillTx/>
              </a:rPr>
              <a:t>Create a new custom record with the same key structure, and insert sub record SCC_CAF_SBR into it</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1400" b="0" i="0" u="none" strike="noStrike" kern="0" cap="none" spc="0" normalizeH="0" baseline="0" noProof="0" dirty="0" smtClean="0">
                <a:ln>
                  <a:noFill/>
                </a:ln>
                <a:solidFill>
                  <a:prstClr val="black"/>
                </a:solidFill>
                <a:effectLst/>
                <a:uLnTx/>
                <a:uFillTx/>
              </a:rPr>
              <a:t>Decide if you want a new page for CAF on your component, or want to have a subpage with a link on the existing page. I recommend the first as you then don’t </a:t>
            </a:r>
            <a:r>
              <a:rPr kumimoji="0" lang="en-US" sz="1400" b="0" i="0" u="none" strike="noStrike" kern="0" cap="none" spc="0" normalizeH="0" baseline="0" noProof="0" dirty="0" err="1" smtClean="0">
                <a:ln>
                  <a:noFill/>
                </a:ln>
                <a:solidFill>
                  <a:prstClr val="black"/>
                </a:solidFill>
                <a:effectLst/>
                <a:uLnTx/>
                <a:uFillTx/>
              </a:rPr>
              <a:t>customise</a:t>
            </a:r>
            <a:r>
              <a:rPr kumimoji="0" lang="en-US" sz="1400" b="0" i="0" u="none" strike="noStrike" kern="0" cap="none" spc="0" normalizeH="0" baseline="0" noProof="0" dirty="0" smtClean="0">
                <a:ln>
                  <a:noFill/>
                </a:ln>
                <a:solidFill>
                  <a:prstClr val="black"/>
                </a:solidFill>
                <a:effectLst/>
                <a:uLnTx/>
                <a:uFillTx/>
              </a:rPr>
              <a:t> the delivered page, only the component</a:t>
            </a:r>
          </a:p>
          <a:p>
            <a:pPr marL="265176" marR="0" lvl="1" indent="-137157" defTabSz="914377"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1400" b="0" i="0" u="none" strike="noStrike" kern="0" cap="none" spc="0" normalizeH="0" baseline="0" noProof="0" dirty="0" smtClean="0">
                <a:ln>
                  <a:noFill/>
                </a:ln>
                <a:solidFill>
                  <a:prstClr val="black"/>
                </a:solidFill>
                <a:effectLst/>
                <a:uLnTx/>
                <a:uFillTx/>
              </a:rPr>
              <a:t>Option 1 – new page</a:t>
            </a:r>
          </a:p>
          <a:p>
            <a:pPr marL="448056" marR="0" lvl="2" indent="-137157" defTabSz="914377"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1200" b="0" i="0" u="none" strike="noStrike" kern="0" cap="none" spc="0" normalizeH="0" baseline="0" noProof="0" dirty="0" smtClean="0">
                <a:ln>
                  <a:noFill/>
                </a:ln>
                <a:solidFill>
                  <a:prstClr val="black"/>
                </a:solidFill>
                <a:effectLst/>
                <a:uLnTx/>
                <a:uFillTx/>
              </a:rPr>
              <a:t>Create a new page using the parent record from step 1 to create your ‘header’. If the record is effective dated, you’ll also need to put the relevant scroll structure in place</a:t>
            </a:r>
          </a:p>
          <a:p>
            <a:pPr marL="448056" marR="0" lvl="2" indent="-137157" defTabSz="914377"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1200" b="0" i="0" u="none" strike="noStrike" kern="0" cap="none" spc="0" normalizeH="0" baseline="0" noProof="0" dirty="0" smtClean="0">
                <a:ln>
                  <a:noFill/>
                </a:ln>
                <a:solidFill>
                  <a:prstClr val="black"/>
                </a:solidFill>
                <a:effectLst/>
                <a:uLnTx/>
                <a:uFillTx/>
              </a:rPr>
              <a:t>Insert subpage SCC_CAF_SBP onto the page. Save</a:t>
            </a:r>
          </a:p>
          <a:p>
            <a:pPr marL="448056" marR="0" lvl="2" indent="-137157" defTabSz="914377"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1200" b="0" i="0" u="none" strike="noStrike" kern="0" cap="none" spc="0" normalizeH="0" baseline="0" noProof="0" dirty="0" smtClean="0">
                <a:ln>
                  <a:noFill/>
                </a:ln>
                <a:solidFill>
                  <a:prstClr val="black"/>
                </a:solidFill>
                <a:effectLst/>
                <a:uLnTx/>
                <a:uFillTx/>
              </a:rPr>
              <a:t>Insert page into component.</a:t>
            </a:r>
          </a:p>
          <a:p>
            <a:pPr marL="265176" marR="0" lvl="1" indent="-137157" defTabSz="914377"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1400" b="0" i="0" u="none" strike="noStrike" kern="0" cap="none" spc="0" normalizeH="0" baseline="0" noProof="0" dirty="0" smtClean="0">
                <a:ln>
                  <a:noFill/>
                </a:ln>
                <a:solidFill>
                  <a:prstClr val="black"/>
                </a:solidFill>
                <a:effectLst/>
                <a:uLnTx/>
                <a:uFillTx/>
              </a:rPr>
              <a:t>Option 2 – link on existing page</a:t>
            </a:r>
          </a:p>
          <a:p>
            <a:pPr marL="448056" marR="0" lvl="2" indent="-137157" defTabSz="914377"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1200" b="0" i="0" u="none" strike="noStrike" kern="0" cap="none" spc="0" normalizeH="0" baseline="0" noProof="0" dirty="0" smtClean="0">
                <a:ln>
                  <a:noFill/>
                </a:ln>
                <a:solidFill>
                  <a:prstClr val="black"/>
                </a:solidFill>
                <a:effectLst/>
                <a:uLnTx/>
                <a:uFillTx/>
              </a:rPr>
              <a:t>Insert subpage SCC_CAF_LAUNCH_SBP onto the page and save.</a:t>
            </a:r>
            <a:endParaRPr kumimoji="0" lang="en-US" sz="1200" b="0" i="0" u="none" strike="noStrike" kern="0" cap="none" spc="0" normalizeH="0" baseline="0" noProof="0" dirty="0">
              <a:ln>
                <a:noFill/>
              </a:ln>
              <a:solidFill>
                <a:prstClr val="black"/>
              </a:solidFill>
              <a:effectLst/>
              <a:uLnTx/>
              <a:uFillTx/>
            </a:endParaRPr>
          </a:p>
        </p:txBody>
      </p:sp>
      <p:pic>
        <p:nvPicPr>
          <p:cNvPr id="5" name="Picture 4"/>
          <p:cNvPicPr>
            <a:picLocks noChangeAspect="1"/>
          </p:cNvPicPr>
          <p:nvPr/>
        </p:nvPicPr>
        <p:blipFill>
          <a:blip r:embed="rId3"/>
          <a:stretch>
            <a:fillRect/>
          </a:stretch>
        </p:blipFill>
        <p:spPr>
          <a:xfrm>
            <a:off x="6679133" y="5252912"/>
            <a:ext cx="951657" cy="951657"/>
          </a:xfrm>
          <a:prstGeom prst="rect">
            <a:avLst/>
          </a:prstGeom>
        </p:spPr>
      </p:pic>
    </p:spTree>
    <p:extLst>
      <p:ext uri="{BB962C8B-B14F-4D97-AF65-F5344CB8AC3E}">
        <p14:creationId xmlns:p14="http://schemas.microsoft.com/office/powerpoint/2010/main" val="1071748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not delivered, continued…</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Rectangle 3"/>
          <p:cNvSpPr/>
          <p:nvPr/>
        </p:nvSpPr>
        <p:spPr>
          <a:xfrm>
            <a:off x="768096" y="2346133"/>
            <a:ext cx="7960268" cy="3288080"/>
          </a:xfrm>
          <a:prstGeom prst="rect">
            <a:avLst/>
          </a:prstGeom>
        </p:spPr>
        <p:txBody>
          <a:bodyPr wrap="square">
            <a:spAutoFit/>
          </a:bodyPr>
          <a:lstStyle/>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1400" b="0" i="0" u="none" strike="noStrike" kern="0" cap="none" spc="0" normalizeH="0" baseline="0" noProof="0" dirty="0" smtClean="0">
                <a:ln>
                  <a:noFill/>
                </a:ln>
                <a:solidFill>
                  <a:prstClr val="black"/>
                </a:solidFill>
                <a:effectLst/>
                <a:uLnTx/>
                <a:uFillTx/>
              </a:rPr>
              <a:t>Navigate to Setup SACR &gt; Common Definitions &gt; Common Attributes Setup &gt; Record Context</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1400" b="0" i="0" u="none" strike="noStrike" kern="0" cap="none" spc="0" normalizeH="0" baseline="0" noProof="0" dirty="0" smtClean="0">
                <a:ln>
                  <a:noFill/>
                </a:ln>
                <a:solidFill>
                  <a:prstClr val="black"/>
                </a:solidFill>
                <a:effectLst/>
                <a:uLnTx/>
                <a:uFillTx/>
              </a:rPr>
              <a:t>Add a new value</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1400" b="0" i="0" u="none" strike="noStrike" kern="0" cap="none" spc="0" normalizeH="0" baseline="0" noProof="0" dirty="0" smtClean="0">
                <a:ln>
                  <a:noFill/>
                </a:ln>
                <a:solidFill>
                  <a:prstClr val="black"/>
                </a:solidFill>
                <a:effectLst/>
                <a:uLnTx/>
                <a:uFillTx/>
              </a:rPr>
              <a:t>Enter the name of the parent record, and click Add</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1400" b="0" i="0" u="none" strike="noStrike" kern="0" cap="none" spc="0" normalizeH="0" baseline="0" noProof="0" dirty="0" smtClean="0">
                <a:ln>
                  <a:noFill/>
                </a:ln>
                <a:solidFill>
                  <a:prstClr val="black"/>
                </a:solidFill>
                <a:effectLst/>
                <a:uLnTx/>
                <a:uFillTx/>
              </a:rPr>
              <a:t>Complete the page as appropriate, using your new record as the ‘Attribute Record’</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1400" b="0" i="0" u="none" strike="noStrike" kern="0" cap="none" spc="0" normalizeH="0" baseline="0" noProof="0" dirty="0" smtClean="0">
                <a:ln>
                  <a:noFill/>
                </a:ln>
                <a:solidFill>
                  <a:prstClr val="black"/>
                </a:solidFill>
                <a:effectLst/>
                <a:uLnTx/>
                <a:uFillTx/>
              </a:rPr>
              <a:t>Select if your CAF implementation is option 1 (Secondary Page) or Option 2 (Inline Subpage)</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1400" b="0" i="0" u="none" strike="noStrike" kern="0" cap="none" spc="0" normalizeH="0" baseline="0" noProof="0" dirty="0" smtClean="0">
                <a:ln>
                  <a:noFill/>
                </a:ln>
                <a:solidFill>
                  <a:prstClr val="black"/>
                </a:solidFill>
                <a:effectLst/>
                <a:uLnTx/>
                <a:uFillTx/>
              </a:rPr>
              <a:t>On the second tab, configure the link text using Message Catalog and configure the page header – view one that’s delivered for guidance with that, but it’s basically what will appear at the top of the page when opened.</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1400" b="0" i="0" u="none" strike="noStrike" kern="0" cap="none" spc="0" normalizeH="0" baseline="0" noProof="0" dirty="0" smtClean="0">
                <a:ln>
                  <a:noFill/>
                </a:ln>
                <a:solidFill>
                  <a:prstClr val="black"/>
                </a:solidFill>
                <a:effectLst/>
                <a:uLnTx/>
                <a:uFillTx/>
              </a:rPr>
              <a:t>Save</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1400" b="0" i="0" u="none" strike="noStrike" kern="0" cap="none" spc="0" normalizeH="0" baseline="0" noProof="0" dirty="0" smtClean="0">
                <a:ln>
                  <a:noFill/>
                </a:ln>
                <a:solidFill>
                  <a:prstClr val="black"/>
                </a:solidFill>
                <a:effectLst/>
                <a:uLnTx/>
                <a:uFillTx/>
              </a:rPr>
              <a:t>That's you done - you can now configure your CAF fields and attach them to the CAF record.</a:t>
            </a:r>
            <a:endParaRPr kumimoji="0" lang="en-US" sz="14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2314016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Filters &amp; security</a:t>
            </a:r>
            <a:endParaRPr lang="en-US" dirty="0"/>
          </a:p>
        </p:txBody>
      </p:sp>
      <p:sp>
        <p:nvSpPr>
          <p:cNvPr id="3" name="Subtitle 2"/>
          <p:cNvSpPr>
            <a:spLocks noGrp="1"/>
          </p:cNvSpPr>
          <p:nvPr>
            <p:ph type="subTitle" idx="1"/>
          </p:nvPr>
        </p:nvSpPr>
        <p:spPr/>
        <p:txBody>
          <a:bodyPr/>
          <a:lstStyle/>
          <a:p>
            <a:r>
              <a:rPr lang="en-US" dirty="0"/>
              <a:t>Filters</a:t>
            </a:r>
          </a:p>
          <a:p>
            <a:r>
              <a:rPr lang="en-US" dirty="0"/>
              <a:t>Security for Setup</a:t>
            </a:r>
          </a:p>
          <a:p>
            <a:r>
              <a:rPr lang="en-US" dirty="0"/>
              <a:t>Security for end-users</a:t>
            </a:r>
            <a:endParaRPr lang="en-US" dirty="0"/>
          </a:p>
        </p:txBody>
      </p:sp>
      <p:sp>
        <p:nvSpPr>
          <p:cNvPr id="4" name="Footer Placeholder 3"/>
          <p:cNvSpPr>
            <a:spLocks noGrp="1"/>
          </p:cNvSpPr>
          <p:nvPr>
            <p:ph type="ftr" sz="quarter" idx="11"/>
          </p:nvPr>
        </p:nvSpPr>
        <p:spPr/>
        <p:txBody>
          <a:bodyPr/>
          <a:lstStyle/>
          <a:p>
            <a:r>
              <a:rPr lang="en-US"/>
              <a:t>EMEA Alliance   11-12 October 2016</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20" y="1090632"/>
            <a:ext cx="2725064" cy="20674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870" y="947729"/>
            <a:ext cx="2353219" cy="2353219"/>
          </a:xfrm>
          <a:prstGeom prst="rect">
            <a:avLst/>
          </a:prstGeom>
        </p:spPr>
      </p:pic>
    </p:spTree>
    <p:extLst>
      <p:ext uri="{BB962C8B-B14F-4D97-AF65-F5344CB8AC3E}">
        <p14:creationId xmlns:p14="http://schemas.microsoft.com/office/powerpoint/2010/main" val="16050809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Filters</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772732" y="1815920"/>
            <a:ext cx="7624293"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When an attribute with an LOV using Ad Hoc Values or Table is SAVED, and the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associated CAF value setup in the CAF Values - the LOV definition page uses a filter field,  the Filters grid is available on the Common Attribute component.</a:t>
            </a:r>
          </a:p>
        </p:txBody>
      </p:sp>
      <p:pic>
        <p:nvPicPr>
          <p:cNvPr id="5" name="Content Placeholder 3"/>
          <p:cNvPicPr>
            <a:picLocks noChangeAspect="1"/>
          </p:cNvPicPr>
          <p:nvPr/>
        </p:nvPicPr>
        <p:blipFill>
          <a:blip r:embed="rId2"/>
          <a:stretch>
            <a:fillRect/>
          </a:stretch>
        </p:blipFill>
        <p:spPr>
          <a:xfrm>
            <a:off x="1678709" y="2956356"/>
            <a:ext cx="5444200" cy="3377477"/>
          </a:xfrm>
          <a:prstGeom prst="rect">
            <a:avLst/>
          </a:prstGeom>
        </p:spPr>
      </p:pic>
      <p:cxnSp>
        <p:nvCxnSpPr>
          <p:cNvPr id="6" name="Straight Arrow Connector 5"/>
          <p:cNvCxnSpPr/>
          <p:nvPr/>
        </p:nvCxnSpPr>
        <p:spPr>
          <a:xfrm>
            <a:off x="1287887" y="4842458"/>
            <a:ext cx="515155" cy="12878"/>
          </a:xfrm>
          <a:prstGeom prst="straightConnector1">
            <a:avLst/>
          </a:prstGeom>
          <a:noFill/>
          <a:ln w="38100" cap="flat" cmpd="sng" algn="ctr">
            <a:solidFill>
              <a:srgbClr val="FF0000"/>
            </a:solidFill>
            <a:prstDash val="solid"/>
            <a:tailEnd type="triangle"/>
          </a:ln>
          <a:effectLst/>
        </p:spPr>
      </p:cxnSp>
    </p:spTree>
    <p:extLst>
      <p:ext uri="{BB962C8B-B14F-4D97-AF65-F5344CB8AC3E}">
        <p14:creationId xmlns:p14="http://schemas.microsoft.com/office/powerpoint/2010/main" val="12335944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filters</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888642" y="1786107"/>
            <a:ext cx="734095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Return to the </a:t>
            </a:r>
            <a:r>
              <a:rPr kumimoji="0" lang="en-US" sz="1800" b="0" i="0" u="sng" strike="noStrike" kern="0" cap="none" spc="0" normalizeH="0" baseline="0" noProof="0" dirty="0" smtClean="0">
                <a:ln>
                  <a:noFill/>
                </a:ln>
                <a:solidFill>
                  <a:prstClr val="black"/>
                </a:solidFill>
                <a:effectLst/>
                <a:uLnTx/>
                <a:uFillTx/>
              </a:rPr>
              <a:t>saved</a:t>
            </a:r>
            <a:r>
              <a:rPr kumimoji="0" lang="en-US" sz="1800" b="0" i="0" u="none" strike="noStrike" kern="0" cap="none" spc="0" normalizeH="0" baseline="0" noProof="0" dirty="0" smtClean="0">
                <a:ln>
                  <a:noFill/>
                </a:ln>
                <a:solidFill>
                  <a:prstClr val="black"/>
                </a:solidFill>
                <a:effectLst/>
                <a:uLnTx/>
                <a:uFillTx/>
              </a:rPr>
              <a:t> LOV setup.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Manually add the institution below its valid CAF values (and save again).</a:t>
            </a:r>
          </a:p>
        </p:txBody>
      </p:sp>
      <p:pic>
        <p:nvPicPr>
          <p:cNvPr id="5" name="Picture 4"/>
          <p:cNvPicPr>
            <a:picLocks noChangeAspect="1"/>
          </p:cNvPicPr>
          <p:nvPr/>
        </p:nvPicPr>
        <p:blipFill>
          <a:blip r:embed="rId2"/>
          <a:stretch>
            <a:fillRect/>
          </a:stretch>
        </p:blipFill>
        <p:spPr>
          <a:xfrm>
            <a:off x="1670165" y="2463081"/>
            <a:ext cx="4923821" cy="3992877"/>
          </a:xfrm>
          <a:prstGeom prst="rect">
            <a:avLst/>
          </a:prstGeom>
        </p:spPr>
      </p:pic>
      <p:sp>
        <p:nvSpPr>
          <p:cNvPr id="6" name="Rounded Rectangle 5"/>
          <p:cNvSpPr/>
          <p:nvPr/>
        </p:nvSpPr>
        <p:spPr>
          <a:xfrm>
            <a:off x="1670165" y="4215968"/>
            <a:ext cx="2573179" cy="298938"/>
          </a:xfrm>
          <a:prstGeom prst="roundRect">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w Cen MT" panose="020B0602020104020603"/>
              <a:ea typeface="+mn-ea"/>
              <a:cs typeface="+mn-cs"/>
            </a:endParaRPr>
          </a:p>
        </p:txBody>
      </p:sp>
      <p:pic>
        <p:nvPicPr>
          <p:cNvPr id="7" name="Picture 6"/>
          <p:cNvPicPr>
            <a:picLocks noChangeAspect="1"/>
          </p:cNvPicPr>
          <p:nvPr/>
        </p:nvPicPr>
        <p:blipFill>
          <a:blip r:embed="rId3"/>
          <a:stretch>
            <a:fillRect/>
          </a:stretch>
        </p:blipFill>
        <p:spPr>
          <a:xfrm>
            <a:off x="1696126" y="6158965"/>
            <a:ext cx="2609314" cy="335309"/>
          </a:xfrm>
          <a:prstGeom prst="rect">
            <a:avLst/>
          </a:prstGeom>
        </p:spPr>
      </p:pic>
      <p:cxnSp>
        <p:nvCxnSpPr>
          <p:cNvPr id="8" name="Elbow Connector 7"/>
          <p:cNvCxnSpPr/>
          <p:nvPr/>
        </p:nvCxnSpPr>
        <p:spPr>
          <a:xfrm rot="16200000" flipH="1">
            <a:off x="839867" y="5157470"/>
            <a:ext cx="1793477" cy="132880"/>
          </a:xfrm>
          <a:prstGeom prst="bentConnector3">
            <a:avLst>
              <a:gd name="adj1" fmla="val 64362"/>
            </a:avLst>
          </a:prstGeom>
          <a:noFill/>
          <a:ln w="38100" cap="flat" cmpd="sng" algn="ctr">
            <a:solidFill>
              <a:srgbClr val="FF0000"/>
            </a:solidFill>
            <a:prstDash val="solid"/>
            <a:tailEnd type="triangle"/>
          </a:ln>
          <a:effectLst/>
        </p:spPr>
      </p:cxnSp>
    </p:spTree>
    <p:extLst>
      <p:ext uri="{BB962C8B-B14F-4D97-AF65-F5344CB8AC3E}">
        <p14:creationId xmlns:p14="http://schemas.microsoft.com/office/powerpoint/2010/main" val="3609006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WATERLOO </a:t>
            </a:r>
            <a:r>
              <a:rPr lang="en-US" dirty="0"/>
              <a:t>&amp; ORACLE</a:t>
            </a:r>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2493" b="12493"/>
          <a:stretch>
            <a:fillRect/>
          </a:stretch>
        </p:blipFill>
        <p:spPr/>
      </p:pic>
      <p:sp>
        <p:nvSpPr>
          <p:cNvPr id="4" name="Text Placeholder 3"/>
          <p:cNvSpPr>
            <a:spLocks noGrp="1"/>
          </p:cNvSpPr>
          <p:nvPr>
            <p:ph type="body" sz="half" idx="2"/>
          </p:nvPr>
        </p:nvSpPr>
        <p:spPr/>
        <p:txBody>
          <a:bodyPr>
            <a:normAutofit/>
          </a:bodyPr>
          <a:lstStyle/>
          <a:p>
            <a:r>
              <a:rPr lang="en-US" dirty="0" smtClean="0"/>
              <a:t>Campus Solutions 9.0</a:t>
            </a:r>
          </a:p>
          <a:p>
            <a:r>
              <a:rPr lang="en-US" dirty="0" smtClean="0"/>
              <a:t>PT 8.53, Bundle 33</a:t>
            </a:r>
          </a:p>
          <a:p>
            <a:endParaRPr lang="en-US" dirty="0"/>
          </a:p>
          <a:p>
            <a:r>
              <a:rPr lang="en-US" dirty="0" smtClean="0"/>
              <a:t>HR 9.1</a:t>
            </a:r>
          </a:p>
          <a:p>
            <a:r>
              <a:rPr lang="en-US" dirty="0" smtClean="0"/>
              <a:t>PT 8.53, Bundle 14</a:t>
            </a:r>
            <a:endParaRPr lang="en-US" dirty="0"/>
          </a:p>
        </p:txBody>
      </p:sp>
      <p:sp>
        <p:nvSpPr>
          <p:cNvPr id="3" name="Footer Placeholder 2"/>
          <p:cNvSpPr>
            <a:spLocks noGrp="1"/>
          </p:cNvSpPr>
          <p:nvPr>
            <p:ph type="ftr" sz="quarter" idx="11"/>
          </p:nvPr>
        </p:nvSpPr>
        <p:spPr/>
        <p:txBody>
          <a:bodyPr/>
          <a:lstStyle/>
          <a:p>
            <a:r>
              <a:rPr lang="en-US"/>
              <a:t>EMEA Alliance   11-12 October 2016</a:t>
            </a:r>
          </a:p>
        </p:txBody>
      </p:sp>
    </p:spTree>
    <p:extLst>
      <p:ext uri="{BB962C8B-B14F-4D97-AF65-F5344CB8AC3E}">
        <p14:creationId xmlns:p14="http://schemas.microsoft.com/office/powerpoint/2010/main" val="33489780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Filters</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pic>
        <p:nvPicPr>
          <p:cNvPr id="4" name="Picture 3"/>
          <p:cNvPicPr>
            <a:picLocks noChangeAspect="1"/>
          </p:cNvPicPr>
          <p:nvPr/>
        </p:nvPicPr>
        <p:blipFill>
          <a:blip r:embed="rId2"/>
          <a:stretch>
            <a:fillRect/>
          </a:stretch>
        </p:blipFill>
        <p:spPr>
          <a:xfrm>
            <a:off x="1562476" y="1624238"/>
            <a:ext cx="6019048" cy="3609524"/>
          </a:xfrm>
          <a:prstGeom prst="rect">
            <a:avLst/>
          </a:prstGeom>
        </p:spPr>
      </p:pic>
      <p:sp>
        <p:nvSpPr>
          <p:cNvPr id="5" name="TextBox 4"/>
          <p:cNvSpPr txBox="1"/>
          <p:nvPr/>
        </p:nvSpPr>
        <p:spPr>
          <a:xfrm>
            <a:off x="768096" y="5547374"/>
            <a:ext cx="7290054"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During setup, it might seem a little odd to specify the LOV ‘value’, then attach the institutions for which it will display…. But it works!  The end user selects the institutions and the valid CAF values will appear.</a:t>
            </a:r>
          </a:p>
        </p:txBody>
      </p:sp>
    </p:spTree>
    <p:extLst>
      <p:ext uri="{BB962C8B-B14F-4D97-AF65-F5344CB8AC3E}">
        <p14:creationId xmlns:p14="http://schemas.microsoft.com/office/powerpoint/2010/main" val="6470822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for CAF setup</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768096" y="1931834"/>
            <a:ext cx="6830439" cy="4247317"/>
          </a:xfrm>
          <a:prstGeom prst="rect">
            <a:avLst/>
          </a:prstGeom>
          <a:noFill/>
        </p:spPr>
        <p:txBody>
          <a:bodyPr wrap="square" rtlCol="0">
            <a:spAutoFit/>
          </a:bodyPr>
          <a:lstStyle/>
          <a:p>
            <a:r>
              <a:rPr lang="en-US" b="1" dirty="0" smtClean="0">
                <a:solidFill>
                  <a:prstClr val="black"/>
                </a:solidFill>
                <a:latin typeface="Calibri" panose="020F0502020204030204" pitchFamily="34" charset="0"/>
              </a:rPr>
              <a:t>2 Functional Security Roles for CAF</a:t>
            </a:r>
          </a:p>
          <a:p>
            <a:pPr marL="742950" lvl="1" indent="-285750">
              <a:buFont typeface="Arial" panose="020B0604020202020204" pitchFamily="34" charset="0"/>
              <a:buChar char="•"/>
            </a:pPr>
            <a:r>
              <a:rPr lang="en-US" dirty="0" smtClean="0">
                <a:solidFill>
                  <a:prstClr val="black"/>
                </a:solidFill>
                <a:latin typeface="Calibri" panose="020F0502020204030204" pitchFamily="34" charset="0"/>
              </a:rPr>
              <a:t>Setup CAF – 1 permission list </a:t>
            </a:r>
            <a:r>
              <a:rPr lang="en-US" dirty="0" smtClean="0">
                <a:solidFill>
                  <a:prstClr val="black"/>
                </a:solidFill>
                <a:latin typeface="Calibri" panose="020F0502020204030204" pitchFamily="34" charset="0"/>
              </a:rPr>
              <a:t>&amp; 1 role</a:t>
            </a:r>
            <a:endParaRPr lang="en-US" dirty="0" smtClean="0">
              <a:solidFill>
                <a:prstClr val="black"/>
              </a:solidFill>
              <a:latin typeface="Calibri" panose="020F0502020204030204" pitchFamily="34" charset="0"/>
            </a:endParaRPr>
          </a:p>
          <a:p>
            <a:pPr marL="742950" lvl="1" indent="-285750">
              <a:buFont typeface="Arial" panose="020B0604020202020204" pitchFamily="34" charset="0"/>
              <a:buChar char="•"/>
            </a:pPr>
            <a:r>
              <a:rPr lang="en-US" dirty="0" smtClean="0">
                <a:solidFill>
                  <a:prstClr val="black"/>
                </a:solidFill>
                <a:latin typeface="Calibri" panose="020F0502020204030204" pitchFamily="34" charset="0"/>
              </a:rPr>
              <a:t>Maintain </a:t>
            </a:r>
            <a:r>
              <a:rPr lang="en-US" dirty="0" smtClean="0">
                <a:solidFill>
                  <a:prstClr val="black"/>
                </a:solidFill>
                <a:latin typeface="Calibri" panose="020F0502020204030204" pitchFamily="34" charset="0"/>
              </a:rPr>
              <a:t>LOV </a:t>
            </a:r>
            <a:r>
              <a:rPr lang="en-US" dirty="0" smtClean="0">
                <a:solidFill>
                  <a:prstClr val="black"/>
                </a:solidFill>
                <a:latin typeface="Calibri" panose="020F0502020204030204" pitchFamily="34" charset="0"/>
              </a:rPr>
              <a:t>– 1 permission </a:t>
            </a:r>
            <a:r>
              <a:rPr lang="en-US" dirty="0" smtClean="0">
                <a:solidFill>
                  <a:prstClr val="black"/>
                </a:solidFill>
                <a:latin typeface="Calibri" panose="020F0502020204030204" pitchFamily="34" charset="0"/>
              </a:rPr>
              <a:t>list &amp; 1 role</a:t>
            </a:r>
            <a:endParaRPr lang="en-US" dirty="0" smtClean="0">
              <a:solidFill>
                <a:prstClr val="black"/>
              </a:solidFill>
              <a:latin typeface="Calibri" panose="020F0502020204030204" pitchFamily="34" charset="0"/>
            </a:endParaRPr>
          </a:p>
          <a:p>
            <a:pPr lvl="1"/>
            <a:r>
              <a:rPr lang="en-US" i="1" dirty="0" smtClean="0">
                <a:solidFill>
                  <a:prstClr val="black"/>
                </a:solidFill>
                <a:latin typeface="Calibri" panose="020F0502020204030204" pitchFamily="34" charset="0"/>
              </a:rPr>
              <a:t>Component</a:t>
            </a:r>
            <a:r>
              <a:rPr lang="en-US" i="1" dirty="0">
                <a:solidFill>
                  <a:prstClr val="black"/>
                </a:solidFill>
                <a:latin typeface="Calibri" panose="020F0502020204030204" pitchFamily="34" charset="0"/>
              </a:rPr>
              <a:t>:</a:t>
            </a:r>
            <a:r>
              <a:rPr lang="en-US" dirty="0">
                <a:solidFill>
                  <a:prstClr val="black"/>
                </a:solidFill>
                <a:latin typeface="Calibri" panose="020F0502020204030204" pitchFamily="34" charset="0"/>
              </a:rPr>
              <a:t> SCC_CAF_COMMON_ATTRIBUTES</a:t>
            </a:r>
          </a:p>
          <a:p>
            <a:endParaRPr lang="en-US" dirty="0">
              <a:solidFill>
                <a:prstClr val="black"/>
              </a:solidFill>
              <a:latin typeface="Calibri" panose="020F0502020204030204" pitchFamily="34" charset="0"/>
            </a:endParaRPr>
          </a:p>
          <a:p>
            <a:endParaRPr lang="en-US" dirty="0" smtClean="0">
              <a:solidFill>
                <a:prstClr val="black"/>
              </a:solidFill>
              <a:latin typeface="Calibri" panose="020F0502020204030204" pitchFamily="34" charset="0"/>
            </a:endParaRPr>
          </a:p>
          <a:p>
            <a:endParaRPr lang="en-US" dirty="0" smtClean="0">
              <a:solidFill>
                <a:prstClr val="black"/>
              </a:solidFill>
              <a:latin typeface="Calibri" panose="020F0502020204030204" pitchFamily="34" charset="0"/>
            </a:endParaRPr>
          </a:p>
          <a:p>
            <a:endParaRPr lang="en-US" dirty="0" smtClean="0">
              <a:solidFill>
                <a:prstClr val="black"/>
              </a:solidFill>
              <a:latin typeface="Calibri" panose="020F0502020204030204" pitchFamily="34" charset="0"/>
            </a:endParaRPr>
          </a:p>
          <a:p>
            <a:endParaRPr lang="en-US" dirty="0">
              <a:solidFill>
                <a:prstClr val="black"/>
              </a:solidFill>
              <a:latin typeface="Calibri" panose="020F0502020204030204" pitchFamily="34" charset="0"/>
            </a:endParaRPr>
          </a:p>
          <a:p>
            <a:endParaRPr lang="en-US" dirty="0" smtClean="0">
              <a:solidFill>
                <a:prstClr val="black"/>
              </a:solidFill>
              <a:latin typeface="Calibri" panose="020F0502020204030204" pitchFamily="34" charset="0"/>
            </a:endParaRPr>
          </a:p>
          <a:p>
            <a:endParaRPr lang="en-US" b="1" dirty="0" smtClean="0">
              <a:solidFill>
                <a:prstClr val="black"/>
              </a:solidFill>
              <a:latin typeface="Calibri" panose="020F0502020204030204" pitchFamily="34" charset="0"/>
            </a:endParaRPr>
          </a:p>
          <a:p>
            <a:r>
              <a:rPr lang="en-US" b="1" dirty="0" smtClean="0">
                <a:solidFill>
                  <a:prstClr val="black"/>
                </a:solidFill>
                <a:latin typeface="Calibri" panose="020F0502020204030204" pitchFamily="34" charset="0"/>
              </a:rPr>
              <a:t>1 Technical Security Role with</a:t>
            </a:r>
          </a:p>
          <a:p>
            <a:pPr marL="742950" lvl="1" indent="-285750">
              <a:buFont typeface="Arial" panose="020B0604020202020204" pitchFamily="34" charset="0"/>
              <a:buChar char="•"/>
            </a:pPr>
            <a:r>
              <a:rPr lang="en-US" dirty="0" smtClean="0">
                <a:solidFill>
                  <a:prstClr val="black"/>
                </a:solidFill>
                <a:latin typeface="Calibri" panose="020F0502020204030204" pitchFamily="34" charset="0"/>
              </a:rPr>
              <a:t>Entity Sync Process</a:t>
            </a:r>
          </a:p>
          <a:p>
            <a:pPr lvl="1"/>
            <a:r>
              <a:rPr lang="en-US" i="1" dirty="0" smtClean="0">
                <a:solidFill>
                  <a:prstClr val="black"/>
                </a:solidFill>
                <a:latin typeface="Calibri" panose="020F0502020204030204" pitchFamily="34" charset="0"/>
              </a:rPr>
              <a:t>Component:</a:t>
            </a:r>
            <a:r>
              <a:rPr lang="en-US" dirty="0" smtClean="0">
                <a:solidFill>
                  <a:prstClr val="black"/>
                </a:solidFill>
                <a:latin typeface="Calibri" panose="020F0502020204030204" pitchFamily="34" charset="0"/>
              </a:rPr>
              <a:t> </a:t>
            </a:r>
            <a:r>
              <a:rPr lang="en-US" dirty="0">
                <a:solidFill>
                  <a:prstClr val="black"/>
                </a:solidFill>
                <a:latin typeface="Calibri" panose="020F0502020204030204" pitchFamily="34" charset="0"/>
              </a:rPr>
              <a:t>SCC_ENTITY_SYNC</a:t>
            </a:r>
          </a:p>
          <a:p>
            <a:pPr lvl="1"/>
            <a:endParaRPr lang="en-US" dirty="0" smtClean="0">
              <a:solidFill>
                <a:prstClr val="black"/>
              </a:solidFill>
              <a:latin typeface="Calibri" panose="020F0502020204030204" pitchFamily="34" charset="0"/>
            </a:endParaRPr>
          </a:p>
        </p:txBody>
      </p:sp>
      <p:pic>
        <p:nvPicPr>
          <p:cNvPr id="6" name="Picture 5"/>
          <p:cNvPicPr>
            <a:picLocks noChangeAspect="1"/>
          </p:cNvPicPr>
          <p:nvPr/>
        </p:nvPicPr>
        <p:blipFill>
          <a:blip r:embed="rId2"/>
          <a:stretch>
            <a:fillRect/>
          </a:stretch>
        </p:blipFill>
        <p:spPr>
          <a:xfrm>
            <a:off x="1571227" y="3112496"/>
            <a:ext cx="4004185" cy="1743879"/>
          </a:xfrm>
          <a:prstGeom prst="rect">
            <a:avLst/>
          </a:prstGeom>
        </p:spPr>
      </p:pic>
      <p:pic>
        <p:nvPicPr>
          <p:cNvPr id="7" name="Picture 6"/>
          <p:cNvPicPr>
            <a:picLocks noChangeAspect="1"/>
          </p:cNvPicPr>
          <p:nvPr/>
        </p:nvPicPr>
        <p:blipFill>
          <a:blip r:embed="rId3"/>
          <a:stretch>
            <a:fillRect/>
          </a:stretch>
        </p:blipFill>
        <p:spPr>
          <a:xfrm>
            <a:off x="5845247" y="806699"/>
            <a:ext cx="903653" cy="903653"/>
          </a:xfrm>
          <a:prstGeom prst="rect">
            <a:avLst/>
          </a:prstGeom>
        </p:spPr>
      </p:pic>
    </p:spTree>
    <p:extLst>
      <p:ext uri="{BB962C8B-B14F-4D97-AF65-F5344CB8AC3E}">
        <p14:creationId xmlns:p14="http://schemas.microsoft.com/office/powerpoint/2010/main" val="14230578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for End users</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Content Placeholder 3"/>
          <p:cNvSpPr txBox="1">
            <a:spLocks/>
          </p:cNvSpPr>
          <p:nvPr/>
        </p:nvSpPr>
        <p:spPr>
          <a:xfrm>
            <a:off x="768095" y="2258568"/>
            <a:ext cx="7290055" cy="1516313"/>
          </a:xfrm>
          <a:prstGeom prst="rect">
            <a:avLst/>
          </a:prstGeom>
          <a:noFill/>
        </p:spPr>
        <p:txBody>
          <a:bodyPr vert="horz" wrap="square" lIns="45720" tIns="45720" rIns="45720" bIns="45720" rtlCol="0">
            <a:sp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91440" marR="0" lvl="0" indent="-91440" algn="l" defTabSz="914377" rtl="0"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2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Security setup for end-users: NONE!</a:t>
            </a:r>
          </a:p>
          <a:p>
            <a:pPr marL="173736" marR="0" lvl="1" indent="0" algn="l" defTabSz="914377" rtl="0" eaLnBrk="1" fontAlgn="auto" latinLnBrk="0" hangingPunct="1">
              <a:lnSpc>
                <a:spcPct val="90000"/>
              </a:lnSpc>
              <a:spcBef>
                <a:spcPts val="200"/>
              </a:spcBef>
              <a:spcAft>
                <a:spcPts val="400"/>
              </a:spcAft>
              <a:buClr>
                <a:srgbClr val="1B75BB"/>
              </a:buClr>
              <a:buSzTx/>
              <a:buFont typeface="Wingdings 3" pitchFamily="18" charset="2"/>
              <a:buNone/>
              <a:tabLst/>
              <a:defRPr/>
            </a:pPr>
            <a:r>
              <a:rPr kumimoji="0" lang="en-US" sz="16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CAF takes on the permissions of the parent record/page.</a:t>
            </a:r>
          </a:p>
          <a:p>
            <a:pPr marL="459486" lvl="1" indent="-285750">
              <a:buClr>
                <a:srgbClr val="1B75BB"/>
              </a:buClr>
            </a:pPr>
            <a:r>
              <a:rPr lang="en-US" dirty="0" smtClean="0">
                <a:solidFill>
                  <a:sysClr val="windowText" lastClr="000000"/>
                </a:solidFill>
                <a:latin typeface="Tw Cen MT" panose="020B0602020104020603"/>
              </a:rPr>
              <a:t>The good: no extra security setup</a:t>
            </a:r>
          </a:p>
          <a:p>
            <a:pPr marL="459486" lvl="1" indent="-285750">
              <a:buClr>
                <a:srgbClr val="1B75BB"/>
              </a:buClr>
            </a:pPr>
            <a:r>
              <a:rPr lang="en-US" dirty="0" smtClean="0">
                <a:solidFill>
                  <a:sysClr val="windowText" lastClr="000000"/>
                </a:solidFill>
                <a:latin typeface="Tw Cen MT" panose="020B0602020104020603"/>
              </a:rPr>
              <a:t>The not so good: can’t have different security for the main page and a CAF subpage</a:t>
            </a:r>
            <a:endParaRPr kumimoji="0" lang="en-US" sz="1600" b="0" i="0" u="none" strike="noStrike" kern="1200" cap="none" spc="0" normalizeH="0" baseline="0" noProof="0" dirty="0">
              <a:ln>
                <a:noFill/>
              </a:ln>
              <a:solidFill>
                <a:sysClr val="windowText" lastClr="000000"/>
              </a:solidFill>
              <a:effectLst/>
              <a:uLnTx/>
              <a:uFillTx/>
              <a:latin typeface="Tw Cen MT" panose="020B0602020104020603"/>
              <a:ea typeface="+mn-ea"/>
              <a:cs typeface="+mn-cs"/>
            </a:endParaRPr>
          </a:p>
        </p:txBody>
      </p:sp>
      <p:sp>
        <p:nvSpPr>
          <p:cNvPr id="5" name="Rectangle 4"/>
          <p:cNvSpPr/>
          <p:nvPr/>
        </p:nvSpPr>
        <p:spPr>
          <a:xfrm>
            <a:off x="768095" y="4157033"/>
            <a:ext cx="6793605"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rPr>
              <a:t>Add relevant records to the appropriate Query Tree / Access Group.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endParaRPr>
          </a:p>
        </p:txBody>
      </p:sp>
      <p:pic>
        <p:nvPicPr>
          <p:cNvPr id="6" name="Picture 5"/>
          <p:cNvPicPr>
            <a:picLocks noChangeAspect="1"/>
          </p:cNvPicPr>
          <p:nvPr/>
        </p:nvPicPr>
        <p:blipFill>
          <a:blip r:embed="rId2"/>
          <a:stretch>
            <a:fillRect/>
          </a:stretch>
        </p:blipFill>
        <p:spPr>
          <a:xfrm>
            <a:off x="6135576" y="653952"/>
            <a:ext cx="1417867" cy="1362143"/>
          </a:xfrm>
          <a:prstGeom prst="rect">
            <a:avLst/>
          </a:prstGeom>
        </p:spPr>
      </p:pic>
      <p:pic>
        <p:nvPicPr>
          <p:cNvPr id="7" name="Picture 6"/>
          <p:cNvPicPr>
            <a:picLocks noChangeAspect="1"/>
          </p:cNvPicPr>
          <p:nvPr/>
        </p:nvPicPr>
        <p:blipFill>
          <a:blip r:embed="rId3"/>
          <a:stretch>
            <a:fillRect/>
          </a:stretch>
        </p:blipFill>
        <p:spPr>
          <a:xfrm>
            <a:off x="6135576" y="4780655"/>
            <a:ext cx="1278978" cy="1028743"/>
          </a:xfrm>
          <a:prstGeom prst="rect">
            <a:avLst/>
          </a:prstGeom>
        </p:spPr>
      </p:pic>
    </p:spTree>
    <p:extLst>
      <p:ext uri="{BB962C8B-B14F-4D97-AF65-F5344CB8AC3E}">
        <p14:creationId xmlns:p14="http://schemas.microsoft.com/office/powerpoint/2010/main" val="37282120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Using CAF</a:t>
            </a:r>
            <a:endParaRPr lang="en-US" dirty="0"/>
          </a:p>
        </p:txBody>
      </p:sp>
      <p:sp>
        <p:nvSpPr>
          <p:cNvPr id="3" name="Subtitle 2"/>
          <p:cNvSpPr>
            <a:spLocks noGrp="1"/>
          </p:cNvSpPr>
          <p:nvPr>
            <p:ph type="subTitle" idx="1"/>
          </p:nvPr>
        </p:nvSpPr>
        <p:spPr/>
        <p:txBody>
          <a:bodyPr/>
          <a:lstStyle/>
          <a:p>
            <a:r>
              <a:rPr lang="en-US" dirty="0"/>
              <a:t>Use Cases</a:t>
            </a:r>
          </a:p>
          <a:p>
            <a:r>
              <a:rPr lang="en-US" dirty="0"/>
              <a:t>Migrating CAF</a:t>
            </a:r>
          </a:p>
          <a:p>
            <a:r>
              <a:rPr lang="en-US" dirty="0"/>
              <a:t>Reporting</a:t>
            </a:r>
          </a:p>
          <a:p>
            <a:r>
              <a:rPr lang="en-US" dirty="0"/>
              <a:t>Processes</a:t>
            </a:r>
            <a:endParaRPr lang="en-US" dirty="0"/>
          </a:p>
        </p:txBody>
      </p:sp>
      <p:sp>
        <p:nvSpPr>
          <p:cNvPr id="4" name="Footer Placeholder 3"/>
          <p:cNvSpPr>
            <a:spLocks noGrp="1"/>
          </p:cNvSpPr>
          <p:nvPr>
            <p:ph type="ftr" sz="quarter" idx="11"/>
          </p:nvPr>
        </p:nvSpPr>
        <p:spPr/>
        <p:txBody>
          <a:bodyPr/>
          <a:lstStyle/>
          <a:p>
            <a:r>
              <a:rPr lang="en-US"/>
              <a:t>EMEA Alliance   11-12 October 2016</a:t>
            </a:r>
          </a:p>
        </p:txBody>
      </p:sp>
      <p:pic>
        <p:nvPicPr>
          <p:cNvPr id="5" name="Picture 4"/>
          <p:cNvPicPr>
            <a:picLocks noChangeAspect="1"/>
          </p:cNvPicPr>
          <p:nvPr/>
        </p:nvPicPr>
        <p:blipFill>
          <a:blip r:embed="rId2"/>
          <a:stretch>
            <a:fillRect/>
          </a:stretch>
        </p:blipFill>
        <p:spPr>
          <a:xfrm>
            <a:off x="994713" y="1145122"/>
            <a:ext cx="3219048" cy="1961905"/>
          </a:xfrm>
          <a:prstGeom prst="rect">
            <a:avLst/>
          </a:prstGeom>
        </p:spPr>
      </p:pic>
      <p:pic>
        <p:nvPicPr>
          <p:cNvPr id="6" name="Picture 5"/>
          <p:cNvPicPr>
            <a:picLocks noChangeAspect="1"/>
          </p:cNvPicPr>
          <p:nvPr/>
        </p:nvPicPr>
        <p:blipFill>
          <a:blip r:embed="rId3"/>
          <a:stretch>
            <a:fillRect/>
          </a:stretch>
        </p:blipFill>
        <p:spPr>
          <a:xfrm>
            <a:off x="5686521" y="1249883"/>
            <a:ext cx="1542857" cy="1752381"/>
          </a:xfrm>
          <a:prstGeom prst="rect">
            <a:avLst/>
          </a:prstGeom>
        </p:spPr>
      </p:pic>
    </p:spTree>
    <p:extLst>
      <p:ext uri="{BB962C8B-B14F-4D97-AF65-F5344CB8AC3E}">
        <p14:creationId xmlns:p14="http://schemas.microsoft.com/office/powerpoint/2010/main" val="15346133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Admissions</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862883" y="1737095"/>
            <a:ext cx="370911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rPr>
              <a:t>‘Custom’ Field to CAF</a:t>
            </a:r>
          </a:p>
        </p:txBody>
      </p:sp>
      <p:pic>
        <p:nvPicPr>
          <p:cNvPr id="5" name="Picture 4"/>
          <p:cNvPicPr>
            <a:picLocks noChangeAspect="1"/>
          </p:cNvPicPr>
          <p:nvPr/>
        </p:nvPicPr>
        <p:blipFill>
          <a:blip r:embed="rId2"/>
          <a:stretch>
            <a:fillRect/>
          </a:stretch>
        </p:blipFill>
        <p:spPr>
          <a:xfrm>
            <a:off x="837368" y="2467747"/>
            <a:ext cx="8029556" cy="3005773"/>
          </a:xfrm>
          <a:prstGeom prst="rect">
            <a:avLst/>
          </a:prstGeom>
        </p:spPr>
      </p:pic>
    </p:spTree>
    <p:extLst>
      <p:ext uri="{BB962C8B-B14F-4D97-AF65-F5344CB8AC3E}">
        <p14:creationId xmlns:p14="http://schemas.microsoft.com/office/powerpoint/2010/main" val="6925139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External Organization</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824246" y="1700008"/>
            <a:ext cx="3864071"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rPr>
              <a:t>‘Repurposed’ field to CAF</a:t>
            </a:r>
          </a:p>
        </p:txBody>
      </p:sp>
      <p:pic>
        <p:nvPicPr>
          <p:cNvPr id="5" name="Picture 4"/>
          <p:cNvPicPr>
            <a:picLocks noChangeAspect="1"/>
          </p:cNvPicPr>
          <p:nvPr/>
        </p:nvPicPr>
        <p:blipFill>
          <a:blip r:embed="rId2"/>
          <a:stretch>
            <a:fillRect/>
          </a:stretch>
        </p:blipFill>
        <p:spPr>
          <a:xfrm>
            <a:off x="658022" y="2650328"/>
            <a:ext cx="8250308" cy="2848951"/>
          </a:xfrm>
          <a:prstGeom prst="rect">
            <a:avLst/>
          </a:prstGeom>
        </p:spPr>
      </p:pic>
    </p:spTree>
    <p:extLst>
      <p:ext uri="{BB962C8B-B14F-4D97-AF65-F5344CB8AC3E}">
        <p14:creationId xmlns:p14="http://schemas.microsoft.com/office/powerpoint/2010/main" val="27087284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Academic Structure</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768096" y="1810013"/>
            <a:ext cx="478269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rPr>
              <a:t>Replace ‘custom page’ with CAF</a:t>
            </a:r>
          </a:p>
        </p:txBody>
      </p:sp>
      <p:pic>
        <p:nvPicPr>
          <p:cNvPr id="5" name="Picture 4"/>
          <p:cNvPicPr>
            <a:picLocks noChangeAspect="1"/>
          </p:cNvPicPr>
          <p:nvPr/>
        </p:nvPicPr>
        <p:blipFill>
          <a:blip r:embed="rId2"/>
          <a:stretch>
            <a:fillRect/>
          </a:stretch>
        </p:blipFill>
        <p:spPr>
          <a:xfrm>
            <a:off x="595809" y="2774787"/>
            <a:ext cx="8481851" cy="3291161"/>
          </a:xfrm>
          <a:prstGeom prst="rect">
            <a:avLst/>
          </a:prstGeom>
        </p:spPr>
      </p:pic>
    </p:spTree>
    <p:extLst>
      <p:ext uri="{BB962C8B-B14F-4D97-AF65-F5344CB8AC3E}">
        <p14:creationId xmlns:p14="http://schemas.microsoft.com/office/powerpoint/2010/main" val="6054658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Migrating CAF between Instances</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Rectangle 3"/>
          <p:cNvSpPr/>
          <p:nvPr/>
        </p:nvSpPr>
        <p:spPr>
          <a:xfrm>
            <a:off x="768096" y="2302689"/>
            <a:ext cx="7648540" cy="3818481"/>
          </a:xfrm>
          <a:prstGeom prst="rect">
            <a:avLst/>
          </a:prstGeom>
        </p:spPr>
        <p:txBody>
          <a:bodyPr wrap="square">
            <a:spAutoFit/>
          </a:bodyPr>
          <a:lstStyle/>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2600" b="1" i="0" u="none" strike="noStrike" kern="0" cap="none" spc="0" normalizeH="0" baseline="0" noProof="0" dirty="0" smtClean="0">
                <a:ln>
                  <a:noFill/>
                </a:ln>
                <a:solidFill>
                  <a:prstClr val="black"/>
                </a:solidFill>
                <a:effectLst/>
                <a:uLnTx/>
                <a:uFillTx/>
              </a:rPr>
              <a:t>Manual option:</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2000" b="0" i="0" u="none" strike="noStrike" kern="0" cap="none" spc="0" normalizeH="0" baseline="0" noProof="0" dirty="0" smtClean="0">
                <a:ln>
                  <a:noFill/>
                </a:ln>
                <a:solidFill>
                  <a:prstClr val="black"/>
                </a:solidFill>
                <a:effectLst/>
                <a:uLnTx/>
                <a:uFillTx/>
              </a:rPr>
              <a:t>Rebuild it all by hand in each instance.</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endParaRPr kumimoji="0" lang="en-US" sz="2000" b="0" i="0" u="none" strike="noStrike" kern="0" cap="none" spc="0" normalizeH="0" baseline="0" noProof="0" dirty="0" smtClean="0">
              <a:ln>
                <a:noFill/>
              </a:ln>
              <a:solidFill>
                <a:prstClr val="black"/>
              </a:solidFill>
              <a:effectLst/>
              <a:uLnTx/>
              <a:uFillTx/>
            </a:endParaRP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2400" b="1" i="0" u="none" strike="noStrike" kern="0" cap="none" spc="0" normalizeH="0" baseline="0" noProof="0" dirty="0" smtClean="0">
                <a:ln>
                  <a:noFill/>
                </a:ln>
                <a:solidFill>
                  <a:prstClr val="black"/>
                </a:solidFill>
                <a:effectLst/>
                <a:uLnTx/>
                <a:uFillTx/>
              </a:rPr>
              <a:t>With technical assistance, get a Data Mover Script written.</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2000" b="0" i="0" u="none" strike="noStrike" kern="0" cap="none" spc="0" normalizeH="0" baseline="0" noProof="0" dirty="0" smtClean="0">
                <a:ln>
                  <a:noFill/>
                </a:ln>
                <a:solidFill>
                  <a:prstClr val="black"/>
                </a:solidFill>
                <a:effectLst/>
                <a:uLnTx/>
                <a:uFillTx/>
              </a:rPr>
              <a:t>2 sample Data Mover Scripts provided by</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2000" b="0" i="0" u="none" strike="noStrike" kern="0" cap="none" spc="0" normalizeH="0" baseline="0" noProof="0" dirty="0" smtClean="0">
                <a:ln>
                  <a:noFill/>
                </a:ln>
                <a:solidFill>
                  <a:prstClr val="black"/>
                </a:solidFill>
                <a:effectLst/>
                <a:uLnTx/>
                <a:uFillTx/>
              </a:rPr>
              <a:t>Beverly Forbes, University of North Texas Systems</a:t>
            </a:r>
          </a:p>
          <a:p>
            <a:pPr marL="91440" marR="0" lvl="0" indent="-91440" defTabSz="914377"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2000" b="0" i="0" u="none" strike="noStrike" kern="0" cap="none" spc="0" normalizeH="0" baseline="0" noProof="0" dirty="0" smtClean="0">
                <a:ln>
                  <a:noFill/>
                </a:ln>
                <a:solidFill>
                  <a:prstClr val="black"/>
                </a:solidFill>
                <a:effectLst/>
                <a:uLnTx/>
                <a:uFillTx/>
              </a:rPr>
              <a:t>On the HEUG </a:t>
            </a:r>
            <a:r>
              <a:rPr kumimoji="0" lang="en-US" sz="2000" b="0" i="0" u="none" strike="noStrike" kern="0" cap="none" spc="0" normalizeH="0" baseline="0" noProof="0" dirty="0" err="1" smtClean="0">
                <a:ln>
                  <a:noFill/>
                </a:ln>
                <a:solidFill>
                  <a:prstClr val="black"/>
                </a:solidFill>
                <a:effectLst/>
                <a:uLnTx/>
                <a:uFillTx/>
              </a:rPr>
              <a:t>listserve</a:t>
            </a:r>
            <a:r>
              <a:rPr kumimoji="0" lang="en-US" sz="2000" b="0" i="0" u="none" strike="noStrike" kern="0" cap="none" spc="0" normalizeH="0" baseline="0" noProof="0" dirty="0" smtClean="0">
                <a:ln>
                  <a:noFill/>
                </a:ln>
                <a:solidFill>
                  <a:prstClr val="black"/>
                </a:solidFill>
                <a:effectLst/>
                <a:uLnTx/>
                <a:uFillTx/>
              </a:rPr>
              <a:t> item# </a:t>
            </a:r>
            <a:r>
              <a:rPr kumimoji="0" lang="en-US" sz="2000" b="0" i="0" u="none" strike="noStrike" kern="0" cap="none" spc="0" normalizeH="0" baseline="0" noProof="0" dirty="0" smtClean="0">
                <a:ln>
                  <a:noFill/>
                </a:ln>
                <a:solidFill>
                  <a:prstClr val="black"/>
                </a:solidFill>
                <a:effectLst/>
                <a:uLnTx/>
                <a:uFillTx/>
                <a:hlinkClick r:id="rId2"/>
              </a:rPr>
              <a:t>297763</a:t>
            </a:r>
            <a:r>
              <a:rPr kumimoji="0" lang="en-US" sz="2000" b="0" i="0" u="none" strike="noStrike" kern="0" cap="none" spc="0" normalizeH="0" baseline="0" noProof="0" dirty="0" smtClean="0">
                <a:ln>
                  <a:noFill/>
                </a:ln>
                <a:solidFill>
                  <a:prstClr val="black"/>
                </a:solidFill>
                <a:effectLst/>
                <a:uLnTx/>
                <a:uFillTx/>
              </a:rPr>
              <a:t> July 16, 2015 </a:t>
            </a:r>
          </a:p>
          <a:p>
            <a:pPr marL="265176" marR="0" lvl="1" indent="-137157" defTabSz="914377"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1600" b="0" i="0" u="none" strike="noStrike" kern="0" cap="none" spc="0" normalizeH="0" baseline="0" noProof="0" dirty="0" err="1" smtClean="0">
                <a:ln>
                  <a:noFill/>
                </a:ln>
                <a:solidFill>
                  <a:prstClr val="black"/>
                </a:solidFill>
                <a:effectLst/>
                <a:uLnTx/>
                <a:uFillTx/>
              </a:rPr>
              <a:t>CAF_EXPORT_TEMPLATE.dms</a:t>
            </a:r>
            <a:endParaRPr kumimoji="0" lang="en-US" sz="1600" b="0" i="0" u="none" strike="noStrike" kern="0" cap="none" spc="0" normalizeH="0" baseline="0" noProof="0" dirty="0" smtClean="0">
              <a:ln>
                <a:noFill/>
              </a:ln>
              <a:solidFill>
                <a:prstClr val="black"/>
              </a:solidFill>
              <a:effectLst/>
              <a:uLnTx/>
              <a:uFillTx/>
            </a:endParaRPr>
          </a:p>
          <a:p>
            <a:pPr marL="265176" marR="0" lvl="1" indent="-137157" defTabSz="914377"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1600" b="0" i="0" u="none" strike="noStrike" kern="0" cap="none" spc="0" normalizeH="0" baseline="0" noProof="0" dirty="0" err="1" smtClean="0">
                <a:ln>
                  <a:noFill/>
                </a:ln>
                <a:solidFill>
                  <a:prstClr val="black"/>
                </a:solidFill>
                <a:effectLst/>
                <a:uLnTx/>
                <a:uFillTx/>
              </a:rPr>
              <a:t>CAF_IMPORT_TEMPLATE.dms</a:t>
            </a:r>
            <a:endParaRPr kumimoji="0" lang="en-US" sz="16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28500520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 Query Tree</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Content Placeholder 2"/>
          <p:cNvSpPr txBox="1">
            <a:spLocks/>
          </p:cNvSpPr>
          <p:nvPr/>
        </p:nvSpPr>
        <p:spPr>
          <a:xfrm>
            <a:off x="768096" y="2286000"/>
            <a:ext cx="7290055" cy="4023360"/>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91440" marR="0" lvl="0" indent="-91440" algn="l" defTabSz="914377" rtl="0"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20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Add CAF records to the appropriate Query tree to get attribute descriptions, types, etc.</a:t>
            </a:r>
          </a:p>
          <a:p>
            <a:pPr marL="91440" marR="0" lvl="0" indent="-91440" algn="l" defTabSz="914377" rtl="0"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endParaRPr kumimoji="0" lang="en-US" sz="20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endParaRPr>
          </a:p>
          <a:p>
            <a:pPr marL="91440" marR="0" lvl="0" indent="-91440" algn="l" defTabSz="914377" rtl="0"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endParaRPr kumimoji="0" lang="en-US" sz="20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endParaRPr>
          </a:p>
          <a:p>
            <a:pPr marL="91440" marR="0" lvl="0" indent="-91440" algn="l" defTabSz="914377" rtl="0"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endParaRPr kumimoji="0" lang="en-US" sz="20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endParaRPr>
          </a:p>
          <a:p>
            <a:pPr marL="91440" marR="0" lvl="0" indent="-91440" algn="l" defTabSz="914377" rtl="0"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r>
              <a:rPr kumimoji="0" lang="en-US" sz="20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Add ‘area’ specific CAF records to the appropriate Query tree. E.g.</a:t>
            </a:r>
          </a:p>
          <a:p>
            <a:pPr marL="459486" marR="0" lvl="1" indent="-285750" algn="l" defTabSz="914377" rtl="0"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SAD_APPL_CAF	Admission Application CAF</a:t>
            </a:r>
          </a:p>
          <a:p>
            <a:pPr marL="459486" marR="0" lvl="1" indent="-285750" algn="l" defTabSz="914377" rtl="0"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AV_DONR_APPCAF	Donor appreciation</a:t>
            </a:r>
          </a:p>
          <a:p>
            <a:pPr marL="459486" marR="0" lvl="1" indent="-285750" algn="l" defTabSz="914377" rtl="0"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EXT_ORG_TBL_CA	External Organization Table</a:t>
            </a:r>
          </a:p>
          <a:p>
            <a:pPr marL="459486" marR="0" lvl="1" indent="-285750" algn="l" defTabSz="914377" rtl="0"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SSR_PLAN_CAF	Student Plan CAF Table</a:t>
            </a:r>
            <a:endParaRPr kumimoji="0" lang="en-US" sz="1800" b="0" i="0" u="none" strike="noStrike" kern="1200" cap="none" spc="0" normalizeH="0" baseline="0" noProof="0" dirty="0">
              <a:ln>
                <a:noFill/>
              </a:ln>
              <a:solidFill>
                <a:sysClr val="windowText" lastClr="000000"/>
              </a:solidFill>
              <a:effectLst/>
              <a:uLnTx/>
              <a:uFillTx/>
              <a:latin typeface="Tw Cen MT" panose="020B0602020104020603"/>
              <a:ea typeface="+mn-ea"/>
              <a:cs typeface="+mn-cs"/>
            </a:endParaRPr>
          </a:p>
        </p:txBody>
      </p:sp>
      <p:pic>
        <p:nvPicPr>
          <p:cNvPr id="5" name="Picture 4"/>
          <p:cNvPicPr>
            <a:picLocks noChangeAspect="1"/>
          </p:cNvPicPr>
          <p:nvPr/>
        </p:nvPicPr>
        <p:blipFill>
          <a:blip r:embed="rId2"/>
          <a:stretch>
            <a:fillRect/>
          </a:stretch>
        </p:blipFill>
        <p:spPr>
          <a:xfrm>
            <a:off x="2058942" y="3032400"/>
            <a:ext cx="4089065" cy="1082400"/>
          </a:xfrm>
          <a:prstGeom prst="rect">
            <a:avLst/>
          </a:prstGeom>
        </p:spPr>
      </p:pic>
    </p:spTree>
    <p:extLst>
      <p:ext uri="{BB962C8B-B14F-4D97-AF65-F5344CB8AC3E}">
        <p14:creationId xmlns:p14="http://schemas.microsoft.com/office/powerpoint/2010/main" val="42049978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Processes</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Content Placeholder 2"/>
          <p:cNvSpPr txBox="1">
            <a:spLocks/>
          </p:cNvSpPr>
          <p:nvPr/>
        </p:nvSpPr>
        <p:spPr>
          <a:xfrm>
            <a:off x="768096" y="2084832"/>
            <a:ext cx="7440483" cy="4224528"/>
          </a:xfrm>
          <a:prstGeom prst="rect">
            <a:avLst/>
          </a:prstGeom>
        </p:spPr>
        <p:txBody>
          <a:bodyPr vert="horz" lIns="45720" tIns="45720" rIns="45720" bIns="45720" rtlCol="0">
            <a:normAutofit fontScale="92500"/>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R="0" lvl="0" algn="l" defTabSz="914377" rtl="0" eaLnBrk="1" fontAlgn="auto" latinLnBrk="0" hangingPunct="1">
              <a:lnSpc>
                <a:spcPct val="90000"/>
              </a:lnSpc>
              <a:spcBef>
                <a:spcPts val="1200"/>
              </a:spcBef>
              <a:spcAft>
                <a:spcPts val="200"/>
              </a:spcAft>
              <a:buClr>
                <a:srgbClr val="1B75BB"/>
              </a:buClr>
              <a:buSzPct val="100000"/>
              <a:buFont typeface="Wingdings" panose="05000000000000000000" pitchFamily="2" charset="2"/>
              <a:buChar char="Ø"/>
              <a:tabLst/>
              <a:defRPr/>
            </a:pPr>
            <a:r>
              <a:rPr kumimoji="0" lang="en-US" sz="28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Attributes that you build (using a custom CAF record) are not picked up by delivered processes, even if a process uses the parent record the CAF is attached to.  </a:t>
            </a:r>
          </a:p>
          <a:p>
            <a:pPr marR="0" lvl="0" algn="l" defTabSz="914377" rtl="0" eaLnBrk="1" fontAlgn="auto" latinLnBrk="0" hangingPunct="1">
              <a:lnSpc>
                <a:spcPct val="90000"/>
              </a:lnSpc>
              <a:spcBef>
                <a:spcPts val="1200"/>
              </a:spcBef>
              <a:spcAft>
                <a:spcPts val="200"/>
              </a:spcAft>
              <a:buClr>
                <a:srgbClr val="1B75BB"/>
              </a:buClr>
              <a:buSzPct val="100000"/>
              <a:buFont typeface="Wingdings" panose="05000000000000000000" pitchFamily="2" charset="2"/>
              <a:buChar char="Ø"/>
              <a:tabLst/>
              <a:defRPr/>
            </a:pPr>
            <a:r>
              <a:rPr kumimoji="0" lang="en-US" sz="28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If a delivered process uses component interface (CI) it </a:t>
            </a:r>
            <a:r>
              <a:rPr lang="en-US" sz="2800" i="1" dirty="0" smtClean="0">
                <a:solidFill>
                  <a:sysClr val="windowText" lastClr="000000"/>
                </a:solidFill>
                <a:latin typeface="Tw Cen MT" panose="020B0602020104020603"/>
              </a:rPr>
              <a:t>should</a:t>
            </a:r>
            <a:r>
              <a:rPr kumimoji="0" lang="en-US" sz="2800" b="0" i="1"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 </a:t>
            </a:r>
            <a:r>
              <a:rPr kumimoji="0" lang="en-US" sz="28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update the CAF table(s) – check carefully!</a:t>
            </a:r>
          </a:p>
          <a:p>
            <a:pPr marR="0" lvl="0" algn="l" defTabSz="914377" rtl="0" eaLnBrk="1" fontAlgn="auto" latinLnBrk="0" hangingPunct="1">
              <a:lnSpc>
                <a:spcPct val="90000"/>
              </a:lnSpc>
              <a:spcBef>
                <a:spcPts val="1200"/>
              </a:spcBef>
              <a:spcAft>
                <a:spcPts val="200"/>
              </a:spcAft>
              <a:buClr>
                <a:srgbClr val="1B75BB"/>
              </a:buClr>
              <a:buSzPct val="100000"/>
              <a:buFont typeface="Wingdings" panose="05000000000000000000" pitchFamily="2" charset="2"/>
              <a:buChar char="Ø"/>
              <a:tabLst/>
              <a:defRPr/>
            </a:pPr>
            <a:r>
              <a:rPr kumimoji="0" lang="en-US" sz="28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Custom SQR’s / Application Engines must get the parent record/ child record hierarchy and key fields correct, and allow for ‘existing’ and ‘null’ values.</a:t>
            </a:r>
          </a:p>
          <a:p>
            <a:pPr marL="91440" marR="0" lvl="0" indent="-91440" algn="l" defTabSz="914377" rtl="0"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endParaRPr kumimoji="0" lang="en-US" sz="2000" b="0" i="0" u="none" strike="noStrike" kern="1200" cap="none" spc="0" normalizeH="0" baseline="0" noProof="0" dirty="0">
              <a:ln>
                <a:noFill/>
              </a:ln>
              <a:solidFill>
                <a:sysClr val="windowText" lastClr="0000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579416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p:txBody>
          <a:bodyPr>
            <a:normAutofit fontScale="92500" lnSpcReduction="20000"/>
          </a:bodyPr>
          <a:lstStyle/>
          <a:p>
            <a:pPr marL="457200" indent="-457200">
              <a:buFont typeface="+mj-lt"/>
              <a:buAutoNum type="arabicPeriod"/>
            </a:pPr>
            <a:r>
              <a:rPr lang="en-US" sz="2600" dirty="0"/>
              <a:t>About the Common Attribute </a:t>
            </a:r>
            <a:r>
              <a:rPr lang="en-US" sz="2600" dirty="0" smtClean="0"/>
              <a:t>Framework (CAF)</a:t>
            </a:r>
            <a:r>
              <a:rPr lang="en-US" dirty="0"/>
              <a:t/>
            </a:r>
            <a:br>
              <a:rPr lang="en-US" dirty="0"/>
            </a:br>
            <a:r>
              <a:rPr lang="en-US" dirty="0"/>
              <a:t>What is CAF, Attribute Types, Display Options</a:t>
            </a:r>
          </a:p>
          <a:p>
            <a:pPr marL="457200" indent="-457200">
              <a:buFont typeface="+mj-lt"/>
              <a:buAutoNum type="arabicPeriod"/>
            </a:pPr>
            <a:r>
              <a:rPr lang="en-US" sz="2600" dirty="0"/>
              <a:t>Setting up Common Attribute Framework</a:t>
            </a:r>
            <a:r>
              <a:rPr lang="en-US" dirty="0"/>
              <a:t/>
            </a:r>
            <a:br>
              <a:rPr lang="en-US" dirty="0"/>
            </a:br>
            <a:r>
              <a:rPr lang="en-US" dirty="0"/>
              <a:t>Delivered or Build, Setup: Attributes &amp; Record Context</a:t>
            </a:r>
          </a:p>
          <a:p>
            <a:pPr marL="457200" indent="-457200">
              <a:buFont typeface="+mj-lt"/>
              <a:buAutoNum type="arabicPeriod"/>
            </a:pPr>
            <a:r>
              <a:rPr lang="en-US" sz="2600" dirty="0"/>
              <a:t>Filters &amp; Security</a:t>
            </a:r>
            <a:r>
              <a:rPr lang="en-US" dirty="0"/>
              <a:t/>
            </a:r>
            <a:br>
              <a:rPr lang="en-US" dirty="0"/>
            </a:br>
            <a:r>
              <a:rPr lang="en-US" dirty="0"/>
              <a:t>Using filters, Security for setup and end-users</a:t>
            </a:r>
          </a:p>
          <a:p>
            <a:pPr marL="457200" indent="-457200">
              <a:buFont typeface="+mj-lt"/>
              <a:buAutoNum type="arabicPeriod"/>
            </a:pPr>
            <a:r>
              <a:rPr lang="en-US" sz="2600" dirty="0"/>
              <a:t>Using </a:t>
            </a:r>
            <a:r>
              <a:rPr lang="en-US" sz="2600" dirty="0" smtClean="0"/>
              <a:t>Common Attribute Framework</a:t>
            </a:r>
            <a:r>
              <a:rPr lang="en-US" dirty="0"/>
              <a:t/>
            </a:r>
            <a:br>
              <a:rPr lang="en-US" dirty="0"/>
            </a:br>
            <a:r>
              <a:rPr lang="en-US" dirty="0"/>
              <a:t>Use Cases, Migrating CAF, Reporting, </a:t>
            </a:r>
            <a:r>
              <a:rPr lang="en-US" dirty="0" smtClean="0"/>
              <a:t>Processes</a:t>
            </a:r>
          </a:p>
          <a:p>
            <a:pPr marL="457200" indent="-457200">
              <a:buFont typeface="+mj-lt"/>
              <a:buAutoNum type="arabicPeriod"/>
            </a:pPr>
            <a:r>
              <a:rPr lang="en-US" sz="2800" dirty="0" smtClean="0"/>
              <a:t>Lessons Learned</a:t>
            </a:r>
            <a:r>
              <a:rPr lang="en-US" sz="2400" dirty="0"/>
              <a:t/>
            </a:r>
            <a:br>
              <a:rPr lang="en-US" sz="2400" dirty="0"/>
            </a:br>
            <a:r>
              <a:rPr lang="en-US" sz="2400" dirty="0" smtClean="0"/>
              <a:t>Processes, </a:t>
            </a:r>
            <a:r>
              <a:rPr lang="en-US" sz="2400" dirty="0" smtClean="0"/>
              <a:t>Query, 2 SR’s with Oracle </a:t>
            </a:r>
          </a:p>
          <a:p>
            <a:pPr marL="0" indent="0">
              <a:buNone/>
            </a:pPr>
            <a:r>
              <a:rPr lang="en-US" dirty="0"/>
              <a:t/>
            </a:r>
            <a:br>
              <a:rPr lang="en-US" dirty="0"/>
            </a:br>
            <a:endParaRPr lang="en-US" dirty="0"/>
          </a:p>
        </p:txBody>
      </p:sp>
      <p:sp>
        <p:nvSpPr>
          <p:cNvPr id="4" name="Footer Placeholder 3"/>
          <p:cNvSpPr>
            <a:spLocks noGrp="1"/>
          </p:cNvSpPr>
          <p:nvPr>
            <p:ph type="ftr" sz="quarter" idx="11"/>
          </p:nvPr>
        </p:nvSpPr>
        <p:spPr/>
        <p:txBody>
          <a:bodyPr/>
          <a:lstStyle/>
          <a:p>
            <a:r>
              <a:rPr lang="en-US"/>
              <a:t>EMEA Alliance   11-12 October 2016</a:t>
            </a:r>
          </a:p>
        </p:txBody>
      </p:sp>
      <p:pic>
        <p:nvPicPr>
          <p:cNvPr id="5" name="Picture 4"/>
          <p:cNvPicPr>
            <a:picLocks noChangeAspect="1"/>
          </p:cNvPicPr>
          <p:nvPr/>
        </p:nvPicPr>
        <p:blipFill>
          <a:blip r:embed="rId2"/>
          <a:stretch>
            <a:fillRect/>
          </a:stretch>
        </p:blipFill>
        <p:spPr>
          <a:xfrm>
            <a:off x="6041341" y="661597"/>
            <a:ext cx="1346854" cy="1346854"/>
          </a:xfrm>
          <a:prstGeom prst="rect">
            <a:avLst/>
          </a:prstGeom>
        </p:spPr>
      </p:pic>
    </p:spTree>
    <p:extLst>
      <p:ext uri="{BB962C8B-B14F-4D97-AF65-F5344CB8AC3E}">
        <p14:creationId xmlns:p14="http://schemas.microsoft.com/office/powerpoint/2010/main" val="569215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Lessons learned</a:t>
            </a:r>
            <a:endParaRPr lang="en-US" dirty="0"/>
          </a:p>
        </p:txBody>
      </p:sp>
      <p:sp>
        <p:nvSpPr>
          <p:cNvPr id="3" name="Subtitle 2"/>
          <p:cNvSpPr>
            <a:spLocks noGrp="1"/>
          </p:cNvSpPr>
          <p:nvPr>
            <p:ph type="subTitle" idx="1"/>
          </p:nvPr>
        </p:nvSpPr>
        <p:spPr/>
        <p:txBody>
          <a:bodyPr/>
          <a:lstStyle/>
          <a:p>
            <a:r>
              <a:rPr lang="en-US" dirty="0" smtClean="0"/>
              <a:t>Processes</a:t>
            </a:r>
          </a:p>
          <a:p>
            <a:r>
              <a:rPr lang="en-US" dirty="0" smtClean="0"/>
              <a:t>Query</a:t>
            </a:r>
          </a:p>
          <a:p>
            <a:r>
              <a:rPr lang="en-US" dirty="0" smtClean="0"/>
              <a:t>2 </a:t>
            </a:r>
            <a:r>
              <a:rPr lang="en-US" dirty="0"/>
              <a:t>SR’s with Oracle</a:t>
            </a:r>
            <a:endParaRPr lang="en-US" dirty="0"/>
          </a:p>
        </p:txBody>
      </p:sp>
      <p:sp>
        <p:nvSpPr>
          <p:cNvPr id="4" name="Footer Placeholder 3"/>
          <p:cNvSpPr>
            <a:spLocks noGrp="1"/>
          </p:cNvSpPr>
          <p:nvPr>
            <p:ph type="ftr" sz="quarter" idx="11"/>
          </p:nvPr>
        </p:nvSpPr>
        <p:spPr/>
        <p:txBody>
          <a:bodyPr/>
          <a:lstStyle/>
          <a:p>
            <a:r>
              <a:rPr lang="en-US"/>
              <a:t>EMEA Alliance   11-12 October 2016</a:t>
            </a:r>
          </a:p>
        </p:txBody>
      </p:sp>
      <p:pic>
        <p:nvPicPr>
          <p:cNvPr id="5" name="Picture 4"/>
          <p:cNvPicPr>
            <a:picLocks noChangeAspect="1"/>
          </p:cNvPicPr>
          <p:nvPr/>
        </p:nvPicPr>
        <p:blipFill>
          <a:blip r:embed="rId2"/>
          <a:stretch>
            <a:fillRect/>
          </a:stretch>
        </p:blipFill>
        <p:spPr>
          <a:xfrm>
            <a:off x="2037053" y="475816"/>
            <a:ext cx="4670281" cy="3673462"/>
          </a:xfrm>
          <a:prstGeom prst="rect">
            <a:avLst/>
          </a:prstGeom>
        </p:spPr>
      </p:pic>
    </p:spTree>
    <p:extLst>
      <p:ext uri="{BB962C8B-B14F-4D97-AF65-F5344CB8AC3E}">
        <p14:creationId xmlns:p14="http://schemas.microsoft.com/office/powerpoint/2010/main" val="14864251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Processes</a:t>
            </a:r>
            <a:endParaRPr lang="en-US" dirty="0"/>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768096" y="1911923"/>
            <a:ext cx="7503068" cy="4770537"/>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t>SQR’s </a:t>
            </a:r>
            <a:r>
              <a:rPr lang="en-US" sz="1600" dirty="0" smtClean="0"/>
              <a:t>built/delivered </a:t>
            </a:r>
            <a:r>
              <a:rPr lang="en-US" sz="1600" dirty="0"/>
              <a:t>before CAF existed will update the parent record, but NOT the CAF (child) record.  </a:t>
            </a:r>
            <a:endParaRPr lang="en-US" sz="1600" dirty="0" smtClean="0"/>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smtClean="0"/>
              <a:t>Have a technical resource do a search on existing processes to see how many processes do insert/update/delete on a potential parent record</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smtClean="0"/>
              <a:t>Attach a custom CAF record to a ‘low traffic’ parent record - it is a better choice than a ‘high traffic’ parent record</a:t>
            </a:r>
          </a:p>
          <a:p>
            <a:pPr marL="742950" lvl="1" indent="-285750">
              <a:buFont typeface="Wingdings" panose="05000000000000000000" pitchFamily="2" charset="2"/>
              <a:buChar char="Ø"/>
            </a:pPr>
            <a:r>
              <a:rPr lang="en-US" sz="1600" dirty="0" smtClean="0"/>
              <a:t>E.g. Application data has fewer row inserts than Application Program</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a:t>Make sure the </a:t>
            </a:r>
            <a:r>
              <a:rPr lang="en-US" sz="1600" dirty="0" smtClean="0"/>
              <a:t>attribute sequence number is filled in [a required field!] and matches the parent; also populate the SSR_SHOW_STU_SS and SCC_AUDIT_SBR</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smtClean="0"/>
              <a:t>If the CAF is attached to a parent record with historical data, make sure these rows are matched and built in the CAF record [system does this for ‘manual’ transactions]</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smtClean="0"/>
              <a:t>The ‘number’ attribute format does not retain leading zero’s – if you need leading zero’s, use a ‘text’ format attribute</a:t>
            </a:r>
            <a:endParaRPr lang="en-US" sz="1600" dirty="0"/>
          </a:p>
          <a:p>
            <a:endParaRPr lang="en-US" sz="1600" dirty="0"/>
          </a:p>
        </p:txBody>
      </p:sp>
      <p:pic>
        <p:nvPicPr>
          <p:cNvPr id="5" name="Picture 4"/>
          <p:cNvPicPr>
            <a:picLocks noChangeAspect="1"/>
          </p:cNvPicPr>
          <p:nvPr/>
        </p:nvPicPr>
        <p:blipFill>
          <a:blip r:embed="rId2"/>
          <a:stretch>
            <a:fillRect/>
          </a:stretch>
        </p:blipFill>
        <p:spPr>
          <a:xfrm>
            <a:off x="7098723" y="564241"/>
            <a:ext cx="959427" cy="1313216"/>
          </a:xfrm>
          <a:prstGeom prst="rect">
            <a:avLst/>
          </a:prstGeom>
        </p:spPr>
      </p:pic>
    </p:spTree>
    <p:extLst>
      <p:ext uri="{BB962C8B-B14F-4D97-AF65-F5344CB8AC3E}">
        <p14:creationId xmlns:p14="http://schemas.microsoft.com/office/powerpoint/2010/main" val="14415987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Query</a:t>
            </a:r>
            <a:endParaRPr lang="en-US" dirty="0"/>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914399" y="2128525"/>
            <a:ext cx="7267699" cy="378565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0" cap="none" spc="0" normalizeH="0" baseline="0" noProof="0" dirty="0" smtClean="0">
                <a:ln>
                  <a:noFill/>
                </a:ln>
                <a:solidFill>
                  <a:prstClr val="black"/>
                </a:solidFill>
                <a:effectLst/>
                <a:uLnTx/>
                <a:uFillTx/>
              </a:rPr>
              <a:t>Use a left-outer join when there may be ‘blank’ values in the CAF record</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0" cap="none" spc="0" normalizeH="0" baseline="0" noProof="0" dirty="0" smtClean="0">
                <a:ln>
                  <a:noFill/>
                </a:ln>
                <a:solidFill>
                  <a:prstClr val="black"/>
                </a:solidFill>
                <a:effectLst/>
                <a:uLnTx/>
                <a:uFillTx/>
              </a:rPr>
              <a:t>When a Record has &gt;1 Attribute, qualify the query on ‘Attribute’ or ‘Null’ to return all values</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0" cap="none" spc="0" normalizeH="0" baseline="0" noProof="0" dirty="0" smtClean="0">
                <a:ln>
                  <a:noFill/>
                </a:ln>
                <a:solidFill>
                  <a:prstClr val="black"/>
                </a:solidFill>
                <a:effectLst/>
                <a:uLnTx/>
                <a:uFillTx/>
              </a:rPr>
              <a:t>Beware of Effective Date (is usually a standard join) so results may be missing</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0" cap="none" spc="0" normalizeH="0" baseline="0" noProof="0" dirty="0" smtClean="0">
                <a:ln>
                  <a:noFill/>
                </a:ln>
                <a:solidFill>
                  <a:prstClr val="black"/>
                </a:solidFill>
                <a:effectLst/>
                <a:uLnTx/>
                <a:uFillTx/>
              </a:rPr>
              <a:t>An expression using FIELDNAME+ in manual outer joins facilitates &gt;1 outer join in a single query</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2400" b="0" i="0" u="none" strike="noStrike" kern="0" cap="none" spc="0" normalizeH="0" baseline="0" noProof="0" dirty="0" smtClean="0">
                <a:ln>
                  <a:noFill/>
                </a:ln>
                <a:solidFill>
                  <a:prstClr val="black"/>
                </a:solidFill>
                <a:effectLst/>
                <a:uLnTx/>
                <a:uFillTx/>
              </a:rPr>
              <a:t>CLOBB errors on long text fields might be resolved by using ‘substring’</a:t>
            </a:r>
            <a:endParaRPr kumimoji="0" lang="en-US" sz="2400" b="0" i="0" u="none" strike="noStrike" kern="0" cap="none" spc="0" normalizeH="0" baseline="0" noProof="0" dirty="0" smtClean="0">
              <a:ln>
                <a:noFill/>
              </a:ln>
              <a:solidFill>
                <a:prstClr val="black"/>
              </a:solidFill>
              <a:effectLst/>
              <a:uLnTx/>
              <a:uFillTx/>
            </a:endParaRPr>
          </a:p>
        </p:txBody>
      </p:sp>
      <p:pic>
        <p:nvPicPr>
          <p:cNvPr id="5" name="Picture 4"/>
          <p:cNvPicPr>
            <a:picLocks noChangeAspect="1"/>
          </p:cNvPicPr>
          <p:nvPr/>
        </p:nvPicPr>
        <p:blipFill>
          <a:blip r:embed="rId2"/>
          <a:stretch>
            <a:fillRect/>
          </a:stretch>
        </p:blipFill>
        <p:spPr>
          <a:xfrm>
            <a:off x="6293427" y="705282"/>
            <a:ext cx="1295400" cy="1000125"/>
          </a:xfrm>
          <a:prstGeom prst="rect">
            <a:avLst/>
          </a:prstGeom>
        </p:spPr>
      </p:pic>
      <p:pic>
        <p:nvPicPr>
          <p:cNvPr id="6" name="Picture 5"/>
          <p:cNvPicPr>
            <a:picLocks noChangeAspect="1"/>
          </p:cNvPicPr>
          <p:nvPr/>
        </p:nvPicPr>
        <p:blipFill>
          <a:blip r:embed="rId3"/>
          <a:stretch>
            <a:fillRect/>
          </a:stretch>
        </p:blipFill>
        <p:spPr>
          <a:xfrm>
            <a:off x="3632200" y="5672336"/>
            <a:ext cx="1104719" cy="798368"/>
          </a:xfrm>
          <a:prstGeom prst="rect">
            <a:avLst/>
          </a:prstGeom>
        </p:spPr>
      </p:pic>
    </p:spTree>
    <p:extLst>
      <p:ext uri="{BB962C8B-B14F-4D97-AF65-F5344CB8AC3E}">
        <p14:creationId xmlns:p14="http://schemas.microsoft.com/office/powerpoint/2010/main" val="3235471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CAF BUGS</a:t>
            </a:r>
            <a:endParaRPr lang="en-US" dirty="0"/>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924791" y="2295668"/>
            <a:ext cx="6463145" cy="2492990"/>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‘Required Flag’ not working as expected on Record Context</a:t>
            </a:r>
          </a:p>
          <a:p>
            <a:r>
              <a:rPr lang="en-US" dirty="0" smtClean="0"/>
              <a:t>Oracle SR 3-12975553611</a:t>
            </a:r>
          </a:p>
          <a:p>
            <a:r>
              <a:rPr lang="en-US" sz="1000" dirty="0"/>
              <a:t>Using the Application Program Data page in Update/Display mode, on a record that was created before the attribute, if you insert a new row &amp; click 'Save' there is no error message &amp; record saves. Using the Application Program Data page in either 'Include History' or 'Correct History' mode, on a record that was created before the attribute, if you insert a new row &amp; click 'Save' the error message appears "The attribute '</a:t>
            </a:r>
            <a:r>
              <a:rPr lang="en-US" sz="1000" dirty="0" err="1"/>
              <a:t>YourAttribute_descr</a:t>
            </a:r>
            <a:r>
              <a:rPr lang="en-US" sz="1000" dirty="0"/>
              <a:t>' is required. (14097,1) Please enter data in the attribute before saving." If the attribute is setup as Not Required why does this error message appear? </a:t>
            </a:r>
            <a:br>
              <a:rPr lang="en-US" sz="1000" dirty="0"/>
            </a:br>
            <a:r>
              <a:rPr lang="en-US" sz="1000" dirty="0"/>
              <a:t>We know the data rows in ADM_APPL_PROG and SAD_PROG_CAF must be in sync. We've observed that 'historical' data rows are created in SAD_PROG_CAF when using Update/Display &amp; no error message appears. In the first round of testing we didn't have a default value for the attribute &amp; thought that was causing the issue. Next round of testing we gave the attribute a default value but this did not resolve the issue as the historical rows created do NOT contain the default value. We suspect that the 'save' function of Update/Display is only checking the current row &amp; not the historical rows, &amp; that the 'save' function for Include History and Correct History looks at all the rows in the CAF record &amp; is somehow tripping over the empty/blank attribute values. </a:t>
            </a:r>
            <a:endParaRPr lang="en-US" sz="1000" dirty="0" smtClean="0"/>
          </a:p>
        </p:txBody>
      </p:sp>
      <p:sp>
        <p:nvSpPr>
          <p:cNvPr id="5" name="TextBox 4"/>
          <p:cNvSpPr txBox="1"/>
          <p:nvPr/>
        </p:nvSpPr>
        <p:spPr>
          <a:xfrm>
            <a:off x="1039091" y="5101939"/>
            <a:ext cx="6068291"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CAF Attribute Status Set to Inactive Allows Users to Edit on Attribute Page</a:t>
            </a:r>
          </a:p>
          <a:p>
            <a:r>
              <a:rPr lang="en-US" dirty="0" smtClean="0"/>
              <a:t>Oracle SR 3-13102360062, Bug 24407409</a:t>
            </a:r>
            <a:r>
              <a:rPr lang="en-US" dirty="0"/>
              <a:t/>
            </a:r>
            <a:br>
              <a:rPr lang="en-US" dirty="0"/>
            </a:br>
            <a:endParaRPr lang="en-US" dirty="0"/>
          </a:p>
        </p:txBody>
      </p:sp>
      <p:pic>
        <p:nvPicPr>
          <p:cNvPr id="6" name="Picture 5"/>
          <p:cNvPicPr>
            <a:picLocks noChangeAspect="1"/>
          </p:cNvPicPr>
          <p:nvPr/>
        </p:nvPicPr>
        <p:blipFill>
          <a:blip r:embed="rId2"/>
          <a:stretch>
            <a:fillRect/>
          </a:stretch>
        </p:blipFill>
        <p:spPr>
          <a:xfrm>
            <a:off x="7255741" y="2253268"/>
            <a:ext cx="1183554" cy="479290"/>
          </a:xfrm>
          <a:prstGeom prst="rect">
            <a:avLst/>
          </a:prstGeom>
        </p:spPr>
      </p:pic>
      <p:pic>
        <p:nvPicPr>
          <p:cNvPr id="9" name="Picture 8"/>
          <p:cNvPicPr>
            <a:picLocks noChangeAspect="1"/>
          </p:cNvPicPr>
          <p:nvPr/>
        </p:nvPicPr>
        <p:blipFill>
          <a:blip r:embed="rId3"/>
          <a:stretch>
            <a:fillRect/>
          </a:stretch>
        </p:blipFill>
        <p:spPr>
          <a:xfrm>
            <a:off x="7520131" y="5220502"/>
            <a:ext cx="919164" cy="919164"/>
          </a:xfrm>
          <a:prstGeom prst="rect">
            <a:avLst/>
          </a:prstGeom>
        </p:spPr>
      </p:pic>
    </p:spTree>
    <p:extLst>
      <p:ext uri="{BB962C8B-B14F-4D97-AF65-F5344CB8AC3E}">
        <p14:creationId xmlns:p14="http://schemas.microsoft.com/office/powerpoint/2010/main" val="33396527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Concluding thoughts</a:t>
            </a:r>
          </a:p>
        </p:txBody>
      </p:sp>
      <p:sp>
        <p:nvSpPr>
          <p:cNvPr id="3" name="Subtitle 2"/>
          <p:cNvSpPr>
            <a:spLocks noGrp="1"/>
          </p:cNvSpPr>
          <p:nvPr>
            <p:ph type="subTitle" idx="1"/>
          </p:nvPr>
        </p:nvSpPr>
        <p:spPr/>
        <p:txBody>
          <a:bodyPr/>
          <a:lstStyle/>
          <a:p>
            <a:r>
              <a:rPr lang="en-US" dirty="0" smtClean="0"/>
              <a:t>Summar</a:t>
            </a:r>
            <a:r>
              <a:rPr lang="en-US" dirty="0" smtClean="0"/>
              <a:t>y</a:t>
            </a:r>
          </a:p>
          <a:p>
            <a:r>
              <a:rPr lang="en-US" dirty="0" smtClean="0"/>
              <a:t>Resources</a:t>
            </a:r>
          </a:p>
          <a:p>
            <a:r>
              <a:rPr lang="en-US" dirty="0" smtClean="0"/>
              <a:t>Question time</a:t>
            </a:r>
            <a:endParaRPr lang="en-US" dirty="0"/>
          </a:p>
        </p:txBody>
      </p:sp>
      <p:sp>
        <p:nvSpPr>
          <p:cNvPr id="4" name="Footer Placeholder 3"/>
          <p:cNvSpPr>
            <a:spLocks noGrp="1"/>
          </p:cNvSpPr>
          <p:nvPr>
            <p:ph type="ftr" sz="quarter" idx="11"/>
          </p:nvPr>
        </p:nvSpPr>
        <p:spPr/>
        <p:txBody>
          <a:bodyPr/>
          <a:lstStyle/>
          <a:p>
            <a:r>
              <a:rPr lang="en-US"/>
              <a:t>EMEA Alliance   11-12 October 2016</a:t>
            </a:r>
          </a:p>
        </p:txBody>
      </p:sp>
      <p:pic>
        <p:nvPicPr>
          <p:cNvPr id="6" name="Picture 5"/>
          <p:cNvPicPr>
            <a:picLocks noChangeAspect="1"/>
          </p:cNvPicPr>
          <p:nvPr/>
        </p:nvPicPr>
        <p:blipFill>
          <a:blip r:embed="rId2"/>
          <a:stretch>
            <a:fillRect/>
          </a:stretch>
        </p:blipFill>
        <p:spPr>
          <a:xfrm>
            <a:off x="3349867" y="1246582"/>
            <a:ext cx="2203290" cy="2390235"/>
          </a:xfrm>
          <a:prstGeom prst="rect">
            <a:avLst/>
          </a:prstGeom>
        </p:spPr>
      </p:pic>
    </p:spTree>
    <p:extLst>
      <p:ext uri="{BB962C8B-B14F-4D97-AF65-F5344CB8AC3E}">
        <p14:creationId xmlns:p14="http://schemas.microsoft.com/office/powerpoint/2010/main" val="3009034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491" y="179832"/>
            <a:ext cx="2742501" cy="2252568"/>
          </a:xfrm>
          <a:prstGeom prst="rect">
            <a:avLst/>
          </a:prstGeom>
        </p:spPr>
      </p:pic>
      <p:sp>
        <p:nvSpPr>
          <p:cNvPr id="5" name="Content Placeholder 2"/>
          <p:cNvSpPr txBox="1">
            <a:spLocks/>
          </p:cNvSpPr>
          <p:nvPr/>
        </p:nvSpPr>
        <p:spPr>
          <a:xfrm>
            <a:off x="768096" y="2286000"/>
            <a:ext cx="7290055" cy="4023360"/>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91440" marR="0" lvl="0" indent="-91440" algn="l" defTabSz="914377" rtl="0"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endParaRPr kumimoji="0" lang="en-US" sz="2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endParaRPr>
          </a:p>
          <a:p>
            <a:pPr marL="265176" marR="0" lvl="1" indent="-137157" algn="l" defTabSz="914377" rtl="0"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Many things to consider before choosing CAF or custom </a:t>
            </a:r>
          </a:p>
          <a:p>
            <a:pPr marL="265176" marR="0" lvl="1" indent="-137157" algn="l" defTabSz="914377" rtl="0"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Minimal technical time to setup PIA page display &amp; run Entity Sync process (after setup &amp; some changes)</a:t>
            </a:r>
          </a:p>
          <a:p>
            <a:pPr marL="265176" marR="0" lvl="1" indent="-137157" algn="l" defTabSz="914377" rtl="0"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 Majority of setup &amp; maintenance done by </a:t>
            </a:r>
            <a:r>
              <a:rPr kumimoji="0" lang="en-US" sz="2400" b="0" i="0" u="none" strike="noStrike" kern="1200" cap="none" spc="0" normalizeH="0" baseline="0" noProof="0" dirty="0" err="1" smtClean="0">
                <a:ln>
                  <a:noFill/>
                </a:ln>
                <a:solidFill>
                  <a:sysClr val="windowText" lastClr="000000"/>
                </a:solidFill>
                <a:effectLst/>
                <a:uLnTx/>
                <a:uFillTx/>
                <a:latin typeface="Tw Cen MT" panose="020B0602020104020603"/>
                <a:ea typeface="+mn-ea"/>
                <a:cs typeface="+mn-cs"/>
              </a:rPr>
              <a:t>functionals</a:t>
            </a:r>
            <a:r>
              <a:rPr kumimoji="0" lang="en-US" sz="2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/business users</a:t>
            </a:r>
          </a:p>
          <a:p>
            <a:pPr marL="265176" marR="0" lvl="1" indent="-137157" algn="l" defTabSz="914377" rtl="0"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 Timely delivery of user-defined fields</a:t>
            </a:r>
          </a:p>
          <a:p>
            <a:pPr marL="265176" marR="0" lvl="1" indent="-137157" algn="l" defTabSz="914377" rtl="0"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 Reduces potential problems when testing (particularly for bundles/PUM images)</a:t>
            </a:r>
          </a:p>
          <a:p>
            <a:pPr marL="265176" marR="0" lvl="1" indent="-137157" algn="l" defTabSz="914377" rtl="0" eaLnBrk="1" fontAlgn="auto" latinLnBrk="0" hangingPunct="1">
              <a:lnSpc>
                <a:spcPct val="90000"/>
              </a:lnSpc>
              <a:spcBef>
                <a:spcPts val="200"/>
              </a:spcBef>
              <a:spcAft>
                <a:spcPts val="400"/>
              </a:spcAft>
              <a:buClr>
                <a:srgbClr val="1B75BB"/>
              </a:buClr>
              <a:buSzTx/>
              <a:buFont typeface="Wingdings 3" pitchFamily="18"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 Well documented</a:t>
            </a:r>
          </a:p>
          <a:p>
            <a:pPr marL="91440" marR="0" lvl="0" indent="-91440" algn="l" defTabSz="914377" rtl="0" eaLnBrk="1" fontAlgn="auto" latinLnBrk="0" hangingPunct="1">
              <a:lnSpc>
                <a:spcPct val="90000"/>
              </a:lnSpc>
              <a:spcBef>
                <a:spcPts val="1200"/>
              </a:spcBef>
              <a:spcAft>
                <a:spcPts val="200"/>
              </a:spcAft>
              <a:buClr>
                <a:srgbClr val="1B75BB"/>
              </a:buClr>
              <a:buSzPct val="100000"/>
              <a:buFont typeface="Tw Cen MT" panose="020B0602020104020603" pitchFamily="34" charset="0"/>
              <a:buChar char=" "/>
              <a:tabLst/>
              <a:defRPr/>
            </a:pPr>
            <a:endParaRPr kumimoji="0" lang="en-US"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0969890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 Oracle</a:t>
            </a:r>
          </a:p>
        </p:txBody>
      </p:sp>
      <p:sp>
        <p:nvSpPr>
          <p:cNvPr id="3" name="Footer Placeholder 2"/>
          <p:cNvSpPr>
            <a:spLocks noGrp="1"/>
          </p:cNvSpPr>
          <p:nvPr>
            <p:ph type="ftr" sz="quarter" idx="11"/>
          </p:nvPr>
        </p:nvSpPr>
        <p:spPr/>
        <p:txBody>
          <a:bodyPr/>
          <a:lstStyle/>
          <a:p>
            <a:r>
              <a:rPr lang="en-US" dirty="0" smtClean="0"/>
              <a:t>EMEA Alliance   11-12 October 2016</a:t>
            </a:r>
            <a:endParaRPr lang="en-US" dirty="0"/>
          </a:p>
        </p:txBody>
      </p:sp>
      <p:sp>
        <p:nvSpPr>
          <p:cNvPr id="4" name="TextBox 3"/>
          <p:cNvSpPr txBox="1"/>
          <p:nvPr/>
        </p:nvSpPr>
        <p:spPr>
          <a:xfrm>
            <a:off x="793110" y="1700511"/>
            <a:ext cx="7847045" cy="470898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prstClr val="black"/>
                </a:solidFill>
                <a:effectLst/>
                <a:uLnTx/>
                <a:uFillTx/>
              </a:rPr>
              <a:t>PeopleBooks</a:t>
            </a:r>
            <a:endParaRPr kumimoji="0" lang="en-US" sz="1800" b="1"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prstClr val="black"/>
                </a:solidFill>
                <a:effectLst/>
                <a:uLnTx/>
                <a:uFillTx/>
              </a:rPr>
              <a:t>Campus Community Fundamentals, Working with Common Attribute Framework</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prstClr val="black"/>
                </a:solidFill>
                <a:effectLst/>
                <a:uLnTx/>
                <a:uFillTx/>
              </a:rPr>
              <a:t>Student Records, Using Common Attribute Framework for Student Academic Projects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Bundle Documentation</a:t>
            </a:r>
            <a:r>
              <a:rPr kumimoji="0" lang="en-US" sz="1800" b="0" i="0" u="none" strike="noStrike" kern="0" cap="none" spc="0" normalizeH="0" baseline="0" noProof="0" dirty="0" smtClean="0">
                <a:ln>
                  <a:noFill/>
                </a:ln>
                <a:solidFill>
                  <a:prstClr val="black"/>
                </a:solidFill>
                <a:effectLst/>
                <a:uLnTx/>
                <a:uFillTx/>
              </a:rPr>
              <a:t>: 26, 27, 30, 31, 36, 38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Most Recent Updated </a:t>
            </a:r>
            <a:r>
              <a:rPr kumimoji="0" lang="en-US" sz="1800" b="0" i="0" u="none" strike="noStrike" kern="0" cap="none" spc="0" normalizeH="0" baseline="0" noProof="0" dirty="0" err="1" smtClean="0">
                <a:ln>
                  <a:noFill/>
                </a:ln>
                <a:solidFill>
                  <a:prstClr val="black"/>
                </a:solidFill>
                <a:effectLst/>
                <a:uLnTx/>
                <a:uFillTx/>
              </a:rPr>
              <a:t>PeopleBooks</a:t>
            </a:r>
            <a:r>
              <a:rPr kumimoji="0" lang="en-US" sz="1800" b="0" i="0" u="none" strike="noStrike" kern="0" cap="none" spc="0" normalizeH="0" baseline="0" noProof="0" dirty="0" smtClean="0">
                <a:ln>
                  <a:noFill/>
                </a:ln>
                <a:solidFill>
                  <a:prstClr val="black"/>
                </a:solidFill>
                <a:effectLst/>
                <a:uLnTx/>
                <a:uFillTx/>
              </a:rPr>
              <a:t> Chapters Spreadsheet: </a:t>
            </a:r>
            <a:r>
              <a:rPr kumimoji="0" lang="en-US" sz="1600" b="0" i="0" u="none" strike="noStrike" kern="0" cap="none" spc="0" normalizeH="0" baseline="0" noProof="0" dirty="0" smtClean="0">
                <a:ln>
                  <a:noFill/>
                </a:ln>
                <a:solidFill>
                  <a:prstClr val="black"/>
                </a:solidFill>
                <a:effectLst/>
                <a:uLnTx/>
                <a:uFillTx/>
              </a:rPr>
              <a:t>A spreadsheet of CS </a:t>
            </a:r>
            <a:r>
              <a:rPr kumimoji="0" lang="en-US" sz="1600" b="0" i="0" u="none" strike="noStrike" kern="0" cap="none" spc="0" normalizeH="0" baseline="0" noProof="0" dirty="0" err="1" smtClean="0">
                <a:ln>
                  <a:noFill/>
                </a:ln>
                <a:solidFill>
                  <a:prstClr val="black"/>
                </a:solidFill>
                <a:effectLst/>
                <a:uLnTx/>
                <a:uFillTx/>
              </a:rPr>
              <a:t>PeopleBook</a:t>
            </a:r>
            <a:r>
              <a:rPr kumimoji="0" lang="en-US" sz="1600" b="0" i="0" u="none" strike="noStrike" kern="0" cap="none" spc="0" normalizeH="0" baseline="0" noProof="0" dirty="0" smtClean="0">
                <a:ln>
                  <a:noFill/>
                </a:ln>
                <a:solidFill>
                  <a:prstClr val="black"/>
                </a:solidFill>
                <a:effectLst/>
                <a:uLnTx/>
                <a:uFillTx/>
              </a:rPr>
              <a:t> chapters is updated each time a new CS 9.0 Bundle is delivered. There is a tab for each book with any updated chapters listed alphabetically in the sheet along with the number of the latest bundle in which the chapter was updated.</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prstClr val="black"/>
                </a:solidFill>
                <a:effectLst/>
                <a:uLnTx/>
                <a:uFillTx/>
              </a:rPr>
              <a:t>Sign in required to My Oracle Support</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prstClr val="black"/>
                </a:solidFill>
                <a:effectLst/>
                <a:uLnTx/>
                <a:uFillTx/>
              </a:rPr>
              <a:t>Search Knowledge Base for Document ID 1523915.1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Transfer of Information</a:t>
            </a:r>
            <a:r>
              <a:rPr kumimoji="0" lang="en-US" sz="1800" b="0" i="0" u="none" strike="noStrike" kern="0" cap="none" spc="0" normalizeH="0" baseline="0" noProof="0" dirty="0" smtClean="0">
                <a:ln>
                  <a:noFill/>
                </a:ln>
                <a:solidFill>
                  <a:prstClr val="black"/>
                </a:solidFill>
                <a:effectLst/>
                <a:uLnTx/>
                <a:uFillTx/>
              </a:rPr>
              <a:t> Sessions Available for Campus Solutions New Features </a:t>
            </a:r>
            <a:r>
              <a:rPr kumimoji="0" lang="en-US" sz="1800" b="0" i="0" u="sng" strike="noStrike" kern="0" cap="none" spc="0" normalizeH="0" baseline="0" noProof="0" dirty="0" smtClean="0">
                <a:ln>
                  <a:noFill/>
                </a:ln>
                <a:solidFill>
                  <a:prstClr val="black"/>
                </a:solidFill>
                <a:effectLst/>
                <a:uLnTx/>
                <a:uFillTx/>
                <a:hlinkClick r:id="rId2"/>
              </a:rPr>
              <a:t>Document 1565375.1</a:t>
            </a:r>
            <a:endParaRPr kumimoji="0" lang="en-US" sz="1800" b="0"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prstClr val="black"/>
                </a:solidFill>
                <a:effectLst/>
                <a:uLnTx/>
                <a:uFillTx/>
              </a:rPr>
              <a:t>Campus Solutions 9.0 - Additional Features April 2013 TOI: </a:t>
            </a:r>
            <a:r>
              <a:rPr kumimoji="0" lang="en-US" sz="1600" b="0" i="0" u="sng" strike="noStrike" kern="0" cap="none" spc="0" normalizeH="0" baseline="0" noProof="0" dirty="0" smtClean="0">
                <a:ln>
                  <a:noFill/>
                </a:ln>
                <a:solidFill>
                  <a:prstClr val="black"/>
                </a:solidFill>
                <a:effectLst/>
                <a:uLnTx/>
                <a:uFillTx/>
                <a:hlinkClick r:id="rId3"/>
              </a:rPr>
              <a:t>Understanding the Common Attribute Framework Functional Overview </a:t>
            </a:r>
            <a:endParaRPr kumimoji="0" lang="en-US" sz="1600" b="0"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prstClr val="black"/>
                </a:solidFill>
                <a:effectLst/>
                <a:uLnTx/>
                <a:uFillTx/>
              </a:rPr>
              <a:t>Campus Solutions 9.0 - Additional Features April 2013 TOI: </a:t>
            </a:r>
            <a:r>
              <a:rPr kumimoji="0" lang="en-US" sz="1600" b="0" i="0" u="sng" strike="noStrike" kern="0" cap="none" spc="0" normalizeH="0" baseline="0" noProof="0" dirty="0" smtClean="0">
                <a:ln>
                  <a:noFill/>
                </a:ln>
                <a:solidFill>
                  <a:prstClr val="black"/>
                </a:solidFill>
                <a:effectLst/>
                <a:uLnTx/>
                <a:uFillTx/>
                <a:hlinkClick r:id="rId4"/>
              </a:rPr>
              <a:t>Adding or Removing Common Attributes for Prospect/Admissions Data Load Functional</a:t>
            </a:r>
            <a:r>
              <a:rPr kumimoji="0" lang="en-US" sz="1600" b="0" i="0" u="none" strike="noStrike" kern="0" cap="none" spc="0" normalizeH="0" baseline="0" noProof="0" dirty="0" smtClean="0">
                <a:ln>
                  <a:noFill/>
                </a:ln>
                <a:solidFill>
                  <a:prstClr val="black"/>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14080840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 Alliance conferences</a:t>
            </a:r>
          </a:p>
        </p:txBody>
      </p:sp>
      <p:sp>
        <p:nvSpPr>
          <p:cNvPr id="3" name="Footer Placeholder 2"/>
          <p:cNvSpPr>
            <a:spLocks noGrp="1"/>
          </p:cNvSpPr>
          <p:nvPr>
            <p:ph type="ftr" sz="quarter" idx="11"/>
          </p:nvPr>
        </p:nvSpPr>
        <p:spPr/>
        <p:txBody>
          <a:bodyPr/>
          <a:lstStyle/>
          <a:p>
            <a:r>
              <a:rPr lang="en-US" smtClean="0"/>
              <a:t>EMEA Alliance   11-12 October 2016</a:t>
            </a:r>
            <a:endParaRPr lang="en-US"/>
          </a:p>
        </p:txBody>
      </p:sp>
      <p:sp>
        <p:nvSpPr>
          <p:cNvPr id="4" name="TextBox 3"/>
          <p:cNvSpPr txBox="1"/>
          <p:nvPr/>
        </p:nvSpPr>
        <p:spPr>
          <a:xfrm>
            <a:off x="951722" y="2267339"/>
            <a:ext cx="6895323" cy="424731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Alliance 2014</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black"/>
                </a:solidFill>
                <a:effectLst/>
                <a:uLnTx/>
                <a:uFillTx/>
              </a:rPr>
              <a:t>33114 CS Architecture 3: Common Attribute Framework Overview</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Alliance 2015</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black"/>
                </a:solidFill>
                <a:effectLst/>
                <a:uLnTx/>
                <a:uFillTx/>
              </a:rPr>
              <a:t>34102 Getting Started with the Common Attribute Framework (CAF)</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black"/>
                </a:solidFill>
                <a:effectLst/>
                <a:uLnTx/>
                <a:uFillTx/>
              </a:rPr>
              <a:t>34350 Tracking Academic Standing Appeals with Common Attribute Framework</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Alliance 2016</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black"/>
                </a:solidFill>
                <a:effectLst/>
                <a:uLnTx/>
                <a:uFillTx/>
              </a:rPr>
              <a:t>35651 Using Common Attribute Framework in Admissions and External Organizations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black"/>
                </a:solidFill>
                <a:effectLst/>
                <a:uLnTx/>
                <a:uFillTx/>
              </a:rPr>
              <a:t>35591 Embracing Common Attribute Framework in a Business Process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black"/>
                </a:solidFill>
                <a:effectLst/>
                <a:uLnTx/>
                <a:uFillTx/>
              </a:rPr>
              <a:t>35140 Common Attribute Framework on CR Designations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30469667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EMEA Alliance   11-12 October 2016</a:t>
            </a:r>
            <a:endParaRPr lang="en-US"/>
          </a:p>
        </p:txBody>
      </p:sp>
      <p:pic>
        <p:nvPicPr>
          <p:cNvPr id="3" name="Picture 2"/>
          <p:cNvPicPr>
            <a:picLocks noChangeAspect="1"/>
          </p:cNvPicPr>
          <p:nvPr/>
        </p:nvPicPr>
        <p:blipFill>
          <a:blip r:embed="rId2"/>
          <a:stretch>
            <a:fillRect/>
          </a:stretch>
        </p:blipFill>
        <p:spPr>
          <a:xfrm>
            <a:off x="1998858" y="758754"/>
            <a:ext cx="4557713" cy="4557713"/>
          </a:xfrm>
          <a:prstGeom prst="rect">
            <a:avLst/>
          </a:prstGeom>
        </p:spPr>
      </p:pic>
      <p:sp>
        <p:nvSpPr>
          <p:cNvPr id="4" name="TextBox 3"/>
          <p:cNvSpPr txBox="1"/>
          <p:nvPr/>
        </p:nvSpPr>
        <p:spPr>
          <a:xfrm>
            <a:off x="3285366" y="5769621"/>
            <a:ext cx="2500439" cy="369332"/>
          </a:xfrm>
          <a:prstGeom prst="rect">
            <a:avLst/>
          </a:prstGeom>
          <a:noFill/>
        </p:spPr>
        <p:txBody>
          <a:bodyPr wrap="square" rtlCol="0">
            <a:spAutoFit/>
          </a:bodyPr>
          <a:lstStyle/>
          <a:p>
            <a:r>
              <a:rPr lang="en-US" dirty="0" smtClean="0"/>
              <a:t>Question time!</a:t>
            </a:r>
            <a:endParaRPr lang="en-US" dirty="0"/>
          </a:p>
        </p:txBody>
      </p:sp>
    </p:spTree>
    <p:extLst>
      <p:ext uri="{BB962C8B-B14F-4D97-AF65-F5344CB8AC3E}">
        <p14:creationId xmlns:p14="http://schemas.microsoft.com/office/powerpoint/2010/main" val="7439185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5111"/>
            <a:ext cx="9144000" cy="178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presenter</a:t>
            </a:r>
            <a:endParaRPr lang="en-US" dirty="0">
              <a:solidFill>
                <a:schemeClr val="bg1"/>
              </a:solidFill>
            </a:endParaRPr>
          </a:p>
        </p:txBody>
      </p:sp>
      <p:sp>
        <p:nvSpPr>
          <p:cNvPr id="3" name="Text Placeholder 2"/>
          <p:cNvSpPr>
            <a:spLocks noGrp="1"/>
          </p:cNvSpPr>
          <p:nvPr>
            <p:ph type="body" idx="1"/>
          </p:nvPr>
        </p:nvSpPr>
        <p:spPr/>
        <p:txBody>
          <a:bodyPr/>
          <a:lstStyle/>
          <a:p>
            <a:r>
              <a:rPr lang="en-US" dirty="0" smtClean="0"/>
              <a:t>Dorothy Chapman</a:t>
            </a:r>
            <a:endParaRPr lang="en-US" dirty="0"/>
          </a:p>
        </p:txBody>
      </p:sp>
      <p:sp>
        <p:nvSpPr>
          <p:cNvPr id="4" name="Content Placeholder 3"/>
          <p:cNvSpPr>
            <a:spLocks noGrp="1"/>
          </p:cNvSpPr>
          <p:nvPr>
            <p:ph sz="half" idx="2"/>
          </p:nvPr>
        </p:nvSpPr>
        <p:spPr>
          <a:xfrm>
            <a:off x="768096" y="2967788"/>
            <a:ext cx="3566160" cy="1446168"/>
          </a:xfrm>
        </p:spPr>
        <p:txBody>
          <a:bodyPr>
            <a:normAutofit fontScale="92500" lnSpcReduction="20000"/>
          </a:bodyPr>
          <a:lstStyle/>
          <a:p>
            <a:r>
              <a:rPr lang="en-US" dirty="0" smtClean="0"/>
              <a:t>Systems Manager, Admissions</a:t>
            </a:r>
            <a:endParaRPr lang="en-US" dirty="0"/>
          </a:p>
          <a:p>
            <a:r>
              <a:rPr lang="en-US" dirty="0" smtClean="0"/>
              <a:t>University of Waterloo</a:t>
            </a:r>
          </a:p>
          <a:p>
            <a:r>
              <a:rPr lang="en-US" dirty="0" smtClean="0"/>
              <a:t>Waterloo, Ontario Canada</a:t>
            </a:r>
            <a:endParaRPr lang="en-US" dirty="0"/>
          </a:p>
          <a:p>
            <a:r>
              <a:rPr lang="en-US" dirty="0" smtClean="0"/>
              <a:t>dlchapma@uwaterloo.ca</a:t>
            </a:r>
            <a:endParaRPr lang="en-US" dirty="0"/>
          </a:p>
        </p:txBody>
      </p:sp>
      <p:sp>
        <p:nvSpPr>
          <p:cNvPr id="10" name="Title 1"/>
          <p:cNvSpPr txBox="1">
            <a:spLocks/>
          </p:cNvSpPr>
          <p:nvPr/>
        </p:nvSpPr>
        <p:spPr>
          <a:xfrm>
            <a:off x="926973" y="4869349"/>
            <a:ext cx="7290054" cy="1499616"/>
          </a:xfrm>
          <a:prstGeom prst="rect">
            <a:avLst/>
          </a:prstGeom>
        </p:spPr>
        <p:txBody>
          <a:bodyPr vert="horz" lIns="91440" tIns="45720" rIns="91440" bIns="45720" rtlCol="0" anchor="ctr">
            <a:no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r>
              <a:rPr lang="en-US" sz="3200" dirty="0">
                <a:solidFill>
                  <a:schemeClr val="tx1"/>
                </a:solidFill>
              </a:rPr>
              <a:t>all Alliance presentations will be available for download from the Conference Site</a:t>
            </a:r>
          </a:p>
        </p:txBody>
      </p:sp>
      <p:sp>
        <p:nvSpPr>
          <p:cNvPr id="7" name="Footer Placeholder 6"/>
          <p:cNvSpPr>
            <a:spLocks noGrp="1"/>
          </p:cNvSpPr>
          <p:nvPr>
            <p:ph type="ftr" sz="quarter" idx="11"/>
          </p:nvPr>
        </p:nvSpPr>
        <p:spPr/>
        <p:txBody>
          <a:bodyPr/>
          <a:lstStyle/>
          <a:p>
            <a:r>
              <a:rPr lang="en-US"/>
              <a:t>EMEA Alliance   11-12 October 2016</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8023" y="2562136"/>
            <a:ext cx="2850127" cy="1851820"/>
          </a:xfrm>
          <a:prstGeom prst="rect">
            <a:avLst/>
          </a:prstGeom>
        </p:spPr>
      </p:pic>
    </p:spTree>
    <p:extLst>
      <p:ext uri="{BB962C8B-B14F-4D97-AF65-F5344CB8AC3E}">
        <p14:creationId xmlns:p14="http://schemas.microsoft.com/office/powerpoint/2010/main" val="2898579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About the Common Attribute Framework</a:t>
            </a:r>
            <a:endParaRPr lang="en-US" dirty="0"/>
          </a:p>
        </p:txBody>
      </p:sp>
      <p:sp>
        <p:nvSpPr>
          <p:cNvPr id="3" name="Subtitle 2"/>
          <p:cNvSpPr>
            <a:spLocks noGrp="1"/>
          </p:cNvSpPr>
          <p:nvPr>
            <p:ph type="subTitle" idx="1"/>
          </p:nvPr>
        </p:nvSpPr>
        <p:spPr/>
        <p:txBody>
          <a:bodyPr/>
          <a:lstStyle/>
          <a:p>
            <a:r>
              <a:rPr lang="en-US" dirty="0"/>
              <a:t>What is CAF</a:t>
            </a:r>
          </a:p>
          <a:p>
            <a:r>
              <a:rPr lang="en-US" dirty="0"/>
              <a:t>Attribute Types </a:t>
            </a:r>
          </a:p>
          <a:p>
            <a:r>
              <a:rPr lang="en-US" dirty="0"/>
              <a:t>Display Options</a:t>
            </a:r>
          </a:p>
        </p:txBody>
      </p:sp>
      <p:sp>
        <p:nvSpPr>
          <p:cNvPr id="4" name="Footer Placeholder 3"/>
          <p:cNvSpPr>
            <a:spLocks noGrp="1"/>
          </p:cNvSpPr>
          <p:nvPr>
            <p:ph type="ftr" sz="quarter" idx="11"/>
          </p:nvPr>
        </p:nvSpPr>
        <p:spPr/>
        <p:txBody>
          <a:bodyPr/>
          <a:lstStyle/>
          <a:p>
            <a:r>
              <a:rPr lang="en-US"/>
              <a:t>EMEA Alliance   11-12 October 2016</a:t>
            </a:r>
          </a:p>
        </p:txBody>
      </p:sp>
      <p:pic>
        <p:nvPicPr>
          <p:cNvPr id="5" name="Picture 4"/>
          <p:cNvPicPr>
            <a:picLocks noChangeAspect="1"/>
          </p:cNvPicPr>
          <p:nvPr/>
        </p:nvPicPr>
        <p:blipFill>
          <a:blip r:embed="rId2"/>
          <a:stretch>
            <a:fillRect/>
          </a:stretch>
        </p:blipFill>
        <p:spPr>
          <a:xfrm>
            <a:off x="1574582" y="102634"/>
            <a:ext cx="5925826" cy="4444369"/>
          </a:xfrm>
          <a:prstGeom prst="rect">
            <a:avLst/>
          </a:prstGeom>
        </p:spPr>
      </p:pic>
    </p:spTree>
    <p:extLst>
      <p:ext uri="{BB962C8B-B14F-4D97-AF65-F5344CB8AC3E}">
        <p14:creationId xmlns:p14="http://schemas.microsoft.com/office/powerpoint/2010/main" val="41147586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0078" y="4739158"/>
            <a:ext cx="1905000" cy="1905000"/>
          </a:xfrm>
          <a:prstGeom prst="rect">
            <a:avLst/>
          </a:prstGeom>
        </p:spPr>
      </p:pic>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12438" b="12438"/>
          <a:stretch>
            <a:fillRect/>
          </a:stretch>
        </p:blip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359983"/>
            <a:ext cx="3800475" cy="3705225"/>
          </a:xfrm>
          <a:prstGeom prst="rect">
            <a:avLst/>
          </a:prstGeom>
        </p:spPr>
      </p:pic>
      <p:sp>
        <p:nvSpPr>
          <p:cNvPr id="3" name="Footer Placeholder 2"/>
          <p:cNvSpPr>
            <a:spLocks noGrp="1"/>
          </p:cNvSpPr>
          <p:nvPr>
            <p:ph type="ftr" sz="quarter" idx="11"/>
          </p:nvPr>
        </p:nvSpPr>
        <p:spPr/>
        <p:txBody>
          <a:bodyPr/>
          <a:lstStyle/>
          <a:p>
            <a:r>
              <a:rPr lang="en-US"/>
              <a:t>EMEA Alliance   11-12 October 2016</a:t>
            </a:r>
          </a:p>
        </p:txBody>
      </p:sp>
    </p:spTree>
    <p:extLst>
      <p:ext uri="{BB962C8B-B14F-4D97-AF65-F5344CB8AC3E}">
        <p14:creationId xmlns:p14="http://schemas.microsoft.com/office/powerpoint/2010/main" val="36849024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Common Attribute Framework (CAF)?</a:t>
            </a:r>
          </a:p>
        </p:txBody>
      </p:sp>
      <p:sp>
        <p:nvSpPr>
          <p:cNvPr id="3" name="Content Placeholder 2"/>
          <p:cNvSpPr>
            <a:spLocks noGrp="1"/>
          </p:cNvSpPr>
          <p:nvPr>
            <p:ph idx="1"/>
          </p:nvPr>
        </p:nvSpPr>
        <p:spPr/>
        <p:txBody>
          <a:bodyPr/>
          <a:lstStyle/>
          <a:p>
            <a:r>
              <a:rPr lang="en-US" dirty="0"/>
              <a:t>Challenge: ‘Custom fields’ needed to respond to unique requirements, from within the institution, 3</a:t>
            </a:r>
            <a:r>
              <a:rPr lang="en-US" baseline="30000" dirty="0"/>
              <a:t>rd</a:t>
            </a:r>
            <a:r>
              <a:rPr lang="en-US" dirty="0"/>
              <a:t> party data sources or various levels of government.</a:t>
            </a:r>
          </a:p>
          <a:p>
            <a:r>
              <a:rPr lang="en-US" dirty="0"/>
              <a:t>Oracle’s solution: The Common Attribute Framework allows users to add ‘unique fields’ without customizing or creating a bolt-on.</a:t>
            </a:r>
          </a:p>
          <a:p>
            <a:r>
              <a:rPr lang="en-US" dirty="0"/>
              <a:t>The CAF gives users the tools to create a variety of field types to be added where needed. </a:t>
            </a:r>
          </a:p>
          <a:p>
            <a:r>
              <a:rPr lang="en-US" dirty="0"/>
              <a:t> CAF delivery began with Bundle 26, July 2012</a:t>
            </a:r>
            <a:r>
              <a:rPr lang="en-US" dirty="0" smtClean="0"/>
              <a:t>.</a:t>
            </a:r>
            <a:endParaRPr lang="en-US" dirty="0"/>
          </a:p>
        </p:txBody>
      </p:sp>
      <p:sp>
        <p:nvSpPr>
          <p:cNvPr id="4" name="Footer Placeholder 3"/>
          <p:cNvSpPr>
            <a:spLocks noGrp="1"/>
          </p:cNvSpPr>
          <p:nvPr>
            <p:ph type="ftr" sz="quarter" idx="11"/>
          </p:nvPr>
        </p:nvSpPr>
        <p:spPr/>
        <p:txBody>
          <a:bodyPr/>
          <a:lstStyle/>
          <a:p>
            <a:r>
              <a:rPr lang="en-US"/>
              <a:t>EMEA Alliance   11-12 October 2016</a:t>
            </a:r>
          </a:p>
        </p:txBody>
      </p:sp>
    </p:spTree>
    <p:extLst>
      <p:ext uri="{BB962C8B-B14F-4D97-AF65-F5344CB8AC3E}">
        <p14:creationId xmlns:p14="http://schemas.microsoft.com/office/powerpoint/2010/main" val="2285978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CAF</a:t>
            </a:r>
            <a:endParaRPr lang="en-US" dirty="0"/>
          </a:p>
        </p:txBody>
      </p:sp>
      <p:sp>
        <p:nvSpPr>
          <p:cNvPr id="3" name="Footer Placeholder 2"/>
          <p:cNvSpPr>
            <a:spLocks noGrp="1"/>
          </p:cNvSpPr>
          <p:nvPr>
            <p:ph type="ftr" sz="quarter" idx="11"/>
          </p:nvPr>
        </p:nvSpPr>
        <p:spPr/>
        <p:txBody>
          <a:bodyPr/>
          <a:lstStyle/>
          <a:p>
            <a:r>
              <a:rPr lang="en-US"/>
              <a:t>EMEA Alliance   11-12 October 2016</a:t>
            </a:r>
          </a:p>
        </p:txBody>
      </p:sp>
      <p:sp>
        <p:nvSpPr>
          <p:cNvPr id="8" name="Content Placeholder 2"/>
          <p:cNvSpPr>
            <a:spLocks noGrp="1"/>
          </p:cNvSpPr>
          <p:nvPr>
            <p:ph idx="1"/>
          </p:nvPr>
        </p:nvSpPr>
        <p:spPr>
          <a:xfrm>
            <a:off x="768096" y="2084832"/>
            <a:ext cx="7290055" cy="4224528"/>
          </a:xfrm>
        </p:spPr>
        <p:txBody>
          <a:bodyPr>
            <a:normAutofit fontScale="92500" lnSpcReduction="10000"/>
          </a:bodyPr>
          <a:lstStyle/>
          <a:p>
            <a:r>
              <a:rPr lang="en-US" sz="2400" dirty="0" smtClean="0"/>
              <a:t>End User: </a:t>
            </a:r>
            <a:r>
              <a:rPr lang="en-US" dirty="0" smtClean="0"/>
              <a:t>New field on a delivered page</a:t>
            </a:r>
          </a:p>
          <a:p>
            <a:r>
              <a:rPr lang="en-US" sz="2400" dirty="0" smtClean="0"/>
              <a:t>Techie: </a:t>
            </a:r>
            <a:r>
              <a:rPr lang="en-US" dirty="0"/>
              <a:t>A</a:t>
            </a:r>
            <a:r>
              <a:rPr lang="en-US" dirty="0" smtClean="0"/>
              <a:t> data element (with attributes) associated with a Record</a:t>
            </a:r>
          </a:p>
          <a:p>
            <a:r>
              <a:rPr lang="en-US" sz="2400" dirty="0" smtClean="0"/>
              <a:t>What can CAF do? </a:t>
            </a:r>
          </a:p>
          <a:p>
            <a:r>
              <a:rPr lang="en-US" dirty="0" smtClean="0"/>
              <a:t>“Extending a record with an attribute is similar to adding a new field to that record.  The advantage of extending a record with an attribute is that there is no impact on any existing functionality in the system that uses this record.  Additionally, it is possible to change the number and order of attributes at runtime dynamically without having any impact on existing extensions to this record.” </a:t>
            </a:r>
            <a:r>
              <a:rPr lang="en-US" sz="1400" dirty="0" smtClean="0"/>
              <a:t>[</a:t>
            </a:r>
            <a:r>
              <a:rPr lang="en-US" sz="1400" dirty="0" err="1" smtClean="0"/>
              <a:t>PeopleBooks</a:t>
            </a:r>
            <a:r>
              <a:rPr lang="en-US" sz="1400" dirty="0" smtClean="0"/>
              <a:t> 2014, Campus Community, Working with Common Attribute Framework]</a:t>
            </a:r>
          </a:p>
          <a:p>
            <a:r>
              <a:rPr lang="en-US" sz="2400" dirty="0" smtClean="0"/>
              <a:t>One more thing to note: </a:t>
            </a:r>
            <a:r>
              <a:rPr lang="en-US" dirty="0" smtClean="0"/>
              <a:t>There is integration </a:t>
            </a:r>
            <a:r>
              <a:rPr lang="en-US" dirty="0"/>
              <a:t>between the Entity Registry and the new Common Attributes Framework. Attributes will automatically be handled as properties on the entity.</a:t>
            </a:r>
            <a:r>
              <a:rPr lang="en-US" sz="1400" dirty="0"/>
              <a:t> </a:t>
            </a:r>
            <a:r>
              <a:rPr lang="en-US" sz="1400" dirty="0" smtClean="0"/>
              <a:t> [Oracle </a:t>
            </a:r>
            <a:r>
              <a:rPr lang="en-US" sz="1400" dirty="0"/>
              <a:t>Campus Solutions Statement of Direction – </a:t>
            </a:r>
            <a:r>
              <a:rPr lang="en-US" sz="1400" dirty="0" smtClean="0"/>
              <a:t>2013-2014]</a:t>
            </a:r>
            <a:endParaRPr lang="en-US" sz="1400" dirty="0"/>
          </a:p>
          <a:p>
            <a:endParaRPr lang="en-US" sz="1400" dirty="0"/>
          </a:p>
        </p:txBody>
      </p:sp>
      <p:pic>
        <p:nvPicPr>
          <p:cNvPr id="9" name="Picture 8"/>
          <p:cNvPicPr>
            <a:picLocks noChangeAspect="1"/>
          </p:cNvPicPr>
          <p:nvPr/>
        </p:nvPicPr>
        <p:blipFill>
          <a:blip r:embed="rId2"/>
          <a:stretch>
            <a:fillRect/>
          </a:stretch>
        </p:blipFill>
        <p:spPr>
          <a:xfrm>
            <a:off x="5371293" y="1860678"/>
            <a:ext cx="713294" cy="609653"/>
          </a:xfrm>
          <a:prstGeom prst="rect">
            <a:avLst/>
          </a:prstGeom>
        </p:spPr>
      </p:pic>
      <p:pic>
        <p:nvPicPr>
          <p:cNvPr id="10" name="Picture 9"/>
          <p:cNvPicPr>
            <a:picLocks noChangeAspect="1"/>
          </p:cNvPicPr>
          <p:nvPr/>
        </p:nvPicPr>
        <p:blipFill>
          <a:blip r:embed="rId3"/>
          <a:stretch>
            <a:fillRect/>
          </a:stretch>
        </p:blipFill>
        <p:spPr>
          <a:xfrm>
            <a:off x="7429377" y="2246176"/>
            <a:ext cx="841321" cy="841321"/>
          </a:xfrm>
          <a:prstGeom prst="rect">
            <a:avLst/>
          </a:prstGeom>
        </p:spPr>
      </p:pic>
    </p:spTree>
    <p:extLst>
      <p:ext uri="{BB962C8B-B14F-4D97-AF65-F5344CB8AC3E}">
        <p14:creationId xmlns:p14="http://schemas.microsoft.com/office/powerpoint/2010/main" val="3661196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CAF Delivery</a:t>
            </a:r>
          </a:p>
        </p:txBody>
      </p:sp>
      <p:sp>
        <p:nvSpPr>
          <p:cNvPr id="3" name="Footer Placeholder 2"/>
          <p:cNvSpPr>
            <a:spLocks noGrp="1"/>
          </p:cNvSpPr>
          <p:nvPr>
            <p:ph type="ftr" sz="quarter" idx="11"/>
          </p:nvPr>
        </p:nvSpPr>
        <p:spPr/>
        <p:txBody>
          <a:bodyPr/>
          <a:lstStyle/>
          <a:p>
            <a:r>
              <a:rPr lang="en-US"/>
              <a:t>EMEA Alliance   11-12 October 2016</a:t>
            </a:r>
          </a:p>
        </p:txBody>
      </p:sp>
      <p:sp>
        <p:nvSpPr>
          <p:cNvPr id="5" name="Content Placeholder 4"/>
          <p:cNvSpPr>
            <a:spLocks noGrp="1"/>
          </p:cNvSpPr>
          <p:nvPr>
            <p:ph idx="1"/>
          </p:nvPr>
        </p:nvSpPr>
        <p:spPr/>
        <p:txBody>
          <a:bodyPr>
            <a:normAutofit lnSpcReduction="10000"/>
          </a:bodyPr>
          <a:lstStyle/>
          <a:p>
            <a:r>
              <a:rPr lang="en-US" dirty="0"/>
              <a:t>First Delivered in Bundle 26, July 2012</a:t>
            </a:r>
          </a:p>
          <a:p>
            <a:pPr lvl="1"/>
            <a:r>
              <a:rPr lang="en-US" dirty="0"/>
              <a:t>Program Enrollment</a:t>
            </a:r>
          </a:p>
          <a:p>
            <a:pPr lvl="1"/>
            <a:r>
              <a:rPr lang="en-US" dirty="0"/>
              <a:t>Activity Management</a:t>
            </a:r>
          </a:p>
          <a:p>
            <a:pPr lvl="1"/>
            <a:r>
              <a:rPr lang="en-US" dirty="0"/>
              <a:t>Research Tracking</a:t>
            </a:r>
          </a:p>
          <a:p>
            <a:r>
              <a:rPr lang="en-US" dirty="0"/>
              <a:t>Bundle 27 – Oct 2012</a:t>
            </a:r>
          </a:p>
          <a:p>
            <a:pPr lvl="1"/>
            <a:r>
              <a:rPr lang="en-US" dirty="0"/>
              <a:t>Financial Aid - Packaging</a:t>
            </a:r>
          </a:p>
          <a:p>
            <a:pPr lvl="1"/>
            <a:r>
              <a:rPr lang="en-US" dirty="0"/>
              <a:t>Student Records – Class Associations</a:t>
            </a:r>
          </a:p>
          <a:p>
            <a:pPr lvl="1"/>
            <a:r>
              <a:rPr lang="en-US" dirty="0"/>
              <a:t>External Organization – Formal Description</a:t>
            </a:r>
          </a:p>
          <a:p>
            <a:r>
              <a:rPr lang="en-US" dirty="0"/>
              <a:t>Bundle 31 – Oct 2013</a:t>
            </a:r>
          </a:p>
          <a:p>
            <a:pPr lvl="1"/>
            <a:r>
              <a:rPr lang="en-US" dirty="0"/>
              <a:t>Admissions</a:t>
            </a:r>
          </a:p>
          <a:p>
            <a:r>
              <a:rPr lang="en-US" dirty="0"/>
              <a:t>Bundle 32 – Jan 2014 &amp; 34, 35, … </a:t>
            </a:r>
          </a:p>
          <a:p>
            <a:pPr lvl="1"/>
            <a:r>
              <a:rPr lang="en-US" dirty="0"/>
              <a:t>Test Scores – CAF examples, additional data elements</a:t>
            </a:r>
          </a:p>
          <a:p>
            <a:endParaRPr lang="en-US" dirty="0"/>
          </a:p>
        </p:txBody>
      </p:sp>
      <p:pic>
        <p:nvPicPr>
          <p:cNvPr id="4" name="Picture 3"/>
          <p:cNvPicPr>
            <a:picLocks noChangeAspect="1"/>
          </p:cNvPicPr>
          <p:nvPr/>
        </p:nvPicPr>
        <p:blipFill>
          <a:blip r:embed="rId2"/>
          <a:stretch>
            <a:fillRect/>
          </a:stretch>
        </p:blipFill>
        <p:spPr>
          <a:xfrm>
            <a:off x="5513366" y="3061262"/>
            <a:ext cx="2433013" cy="2433013"/>
          </a:xfrm>
          <a:prstGeom prst="rect">
            <a:avLst/>
          </a:prstGeom>
        </p:spPr>
      </p:pic>
    </p:spTree>
    <p:extLst>
      <p:ext uri="{BB962C8B-B14F-4D97-AF65-F5344CB8AC3E}">
        <p14:creationId xmlns:p14="http://schemas.microsoft.com/office/powerpoint/2010/main" val="15698870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9">
      <a:dk1>
        <a:sysClr val="windowText" lastClr="000000"/>
      </a:dk1>
      <a:lt1>
        <a:sysClr val="window" lastClr="FFFFFF"/>
      </a:lt1>
      <a:dk2>
        <a:srgbClr val="373545"/>
      </a:dk2>
      <a:lt2>
        <a:srgbClr val="DCD8DC"/>
      </a:lt2>
      <a:accent1>
        <a:srgbClr val="3B2867"/>
      </a:accent1>
      <a:accent2>
        <a:srgbClr val="7F7B99"/>
      </a:accent2>
      <a:accent3>
        <a:srgbClr val="5D739A"/>
      </a:accent3>
      <a:accent4>
        <a:srgbClr val="6997AF"/>
      </a:accent4>
      <a:accent5>
        <a:srgbClr val="84ACB6"/>
      </a:accent5>
      <a:accent6>
        <a:srgbClr val="6F8183"/>
      </a:accent6>
      <a:hlink>
        <a:srgbClr val="69A020"/>
      </a:hlink>
      <a:folHlink>
        <a:srgbClr val="8C8C8C"/>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1872</TotalTime>
  <Words>3080</Words>
  <Application>Microsoft Office PowerPoint</Application>
  <PresentationFormat>On-screen Show (4:3)</PresentationFormat>
  <Paragraphs>401</Paragraphs>
  <Slides>60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Courier New</vt:lpstr>
      <vt:lpstr>Tw Cen MT</vt:lpstr>
      <vt:lpstr>Tw Cen MT Condensed</vt:lpstr>
      <vt:lpstr>Wingdings</vt:lpstr>
      <vt:lpstr>Wingdings 3</vt:lpstr>
      <vt:lpstr>Integral</vt:lpstr>
      <vt:lpstr>Common Attribute Framework for Everyone, not just Bravehearts!</vt:lpstr>
      <vt:lpstr>presenter</vt:lpstr>
      <vt:lpstr>PowerPoint Presentation</vt:lpstr>
      <vt:lpstr>WATERLOO &amp; ORACLE</vt:lpstr>
      <vt:lpstr>Overview </vt:lpstr>
      <vt:lpstr>About the Common Attribute Framework</vt:lpstr>
      <vt:lpstr>What is Common Attribute Framework (CAF)?</vt:lpstr>
      <vt:lpstr>More on CAF</vt:lpstr>
      <vt:lpstr>CAF Delivery</vt:lpstr>
      <vt:lpstr>Attribute vs Framework</vt:lpstr>
      <vt:lpstr>Attributes &amp; types</vt:lpstr>
      <vt:lpstr>Display options</vt:lpstr>
      <vt:lpstr>Setting up common attribute Framework</vt:lpstr>
      <vt:lpstr>Delivered or build?</vt:lpstr>
      <vt:lpstr>Considerations</vt:lpstr>
      <vt:lpstr>Setup flowchart</vt:lpstr>
      <vt:lpstr>Attribute setup</vt:lpstr>
      <vt:lpstr>Attribute setup</vt:lpstr>
      <vt:lpstr>Attribute setup</vt:lpstr>
      <vt:lpstr>Attribute setup</vt:lpstr>
      <vt:lpstr>Attribute setup: LOV ‘delivered’</vt:lpstr>
      <vt:lpstr>Attribute setup: LOV ‘Create new’</vt:lpstr>
      <vt:lpstr>Attribute Setup: LOV Translates</vt:lpstr>
      <vt:lpstr>Attributes - LOV Filter</vt:lpstr>
      <vt:lpstr>Attribute Format</vt:lpstr>
      <vt:lpstr>Attribute example</vt:lpstr>
      <vt:lpstr>ATTRIBUTE Example</vt:lpstr>
      <vt:lpstr>Record Context setup</vt:lpstr>
      <vt:lpstr>Record Context SETUP Delivered</vt:lpstr>
      <vt:lpstr>Record Context SETUP: Added to</vt:lpstr>
      <vt:lpstr>Record Context Setup required</vt:lpstr>
      <vt:lpstr>Record Context – Secondary Page</vt:lpstr>
      <vt:lpstr>Record context: header fields</vt:lpstr>
      <vt:lpstr>25 CAF limit??</vt:lpstr>
      <vt:lpstr>Adding CAF where it’s not delivered</vt:lpstr>
      <vt:lpstr>It’s not delivered, continued…</vt:lpstr>
      <vt:lpstr>Filters &amp; security</vt:lpstr>
      <vt:lpstr>Filters</vt:lpstr>
      <vt:lpstr>filters</vt:lpstr>
      <vt:lpstr>Filters</vt:lpstr>
      <vt:lpstr>Security for CAF setup</vt:lpstr>
      <vt:lpstr>Security for End users</vt:lpstr>
      <vt:lpstr>Using CAF</vt:lpstr>
      <vt:lpstr>Use Case Admissions</vt:lpstr>
      <vt:lpstr>Use Case External Organization</vt:lpstr>
      <vt:lpstr>Use Case Academic Structure</vt:lpstr>
      <vt:lpstr>Migrating CAF between Instances</vt:lpstr>
      <vt:lpstr>Reporting – Query Tree</vt:lpstr>
      <vt:lpstr>Processes</vt:lpstr>
      <vt:lpstr>Lessons learned</vt:lpstr>
      <vt:lpstr>Lessons learned Processes</vt:lpstr>
      <vt:lpstr>Lessons learned Query</vt:lpstr>
      <vt:lpstr>Lessons learned CAF BUGS</vt:lpstr>
      <vt:lpstr>Concluding thoughts</vt:lpstr>
      <vt:lpstr>SUMMARY</vt:lpstr>
      <vt:lpstr>Resources - Oracle</vt:lpstr>
      <vt:lpstr>Resources – Alliance conferences</vt:lpstr>
      <vt:lpstr>PowerPoint Presentation</vt:lpstr>
      <vt:lpstr>presenter</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Amy Ewing</dc:creator>
  <cp:lastModifiedBy>Chapman, Dorothy</cp:lastModifiedBy>
  <cp:revision>132</cp:revision>
  <dcterms:created xsi:type="dcterms:W3CDTF">2015-09-02T14:36:24Z</dcterms:created>
  <dcterms:modified xsi:type="dcterms:W3CDTF">2016-10-04T17:33:20Z</dcterms:modified>
</cp:coreProperties>
</file>