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41"/>
  </p:notesMasterIdLst>
  <p:handoutMasterIdLst>
    <p:handoutMasterId r:id="rId42"/>
  </p:handoutMasterIdLst>
  <p:sldIdLst>
    <p:sldId id="259" r:id="rId5"/>
    <p:sldId id="260" r:id="rId6"/>
    <p:sldId id="269" r:id="rId7"/>
    <p:sldId id="288" r:id="rId8"/>
    <p:sldId id="268" r:id="rId9"/>
    <p:sldId id="261" r:id="rId10"/>
    <p:sldId id="262" r:id="rId11"/>
    <p:sldId id="266" r:id="rId12"/>
    <p:sldId id="331" r:id="rId13"/>
    <p:sldId id="289" r:id="rId14"/>
    <p:sldId id="294" r:id="rId15"/>
    <p:sldId id="290" r:id="rId16"/>
    <p:sldId id="295" r:id="rId17"/>
    <p:sldId id="316" r:id="rId18"/>
    <p:sldId id="317" r:id="rId19"/>
    <p:sldId id="318" r:id="rId20"/>
    <p:sldId id="291" r:id="rId21"/>
    <p:sldId id="296" r:id="rId22"/>
    <p:sldId id="311" r:id="rId23"/>
    <p:sldId id="319" r:id="rId24"/>
    <p:sldId id="312" r:id="rId25"/>
    <p:sldId id="320" r:id="rId26"/>
    <p:sldId id="323" r:id="rId27"/>
    <p:sldId id="321" r:id="rId28"/>
    <p:sldId id="322" r:id="rId29"/>
    <p:sldId id="313" r:id="rId30"/>
    <p:sldId id="324" r:id="rId31"/>
    <p:sldId id="325" r:id="rId32"/>
    <p:sldId id="326" r:id="rId33"/>
    <p:sldId id="327" r:id="rId34"/>
    <p:sldId id="328" r:id="rId35"/>
    <p:sldId id="329" r:id="rId36"/>
    <p:sldId id="330" r:id="rId37"/>
    <p:sldId id="293" r:id="rId38"/>
    <p:sldId id="315"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82637-3739-4D3C-9CD3-A195C39BC549}" v="96" dt="2019-04-03T14:38:01.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93" d="100"/>
          <a:sy n="93" d="100"/>
        </p:scale>
        <p:origin x="1186"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0F58AEB-2DF1-4BE0-98D4-4BBC6A6DE873}" type="slidenum">
              <a:rPr lang="en-CA" smtClean="0"/>
              <a:t>4</a:t>
            </a:fld>
            <a:endParaRPr lang="en-CA"/>
          </a:p>
        </p:txBody>
      </p:sp>
    </p:spTree>
    <p:extLst>
      <p:ext uri="{BB962C8B-B14F-4D97-AF65-F5344CB8AC3E}">
        <p14:creationId xmlns:p14="http://schemas.microsoft.com/office/powerpoint/2010/main" val="144187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11/6/2019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11/6/2019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11/6/2019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ighter World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2675-2784-AA4A-9471-5215720A391E}"/>
              </a:ext>
            </a:extLst>
          </p:cNvPr>
          <p:cNvSpPr>
            <a:spLocks noGrp="1"/>
          </p:cNvSpPr>
          <p:nvPr>
            <p:ph type="title" hasCustomPrompt="1"/>
          </p:nvPr>
        </p:nvSpPr>
        <p:spPr>
          <a:xfrm>
            <a:off x="200894" y="0"/>
            <a:ext cx="8781051" cy="1006368"/>
          </a:xfrm>
        </p:spPr>
        <p:txBody>
          <a:bodyPr/>
          <a:lstStyle/>
          <a:p>
            <a:r>
              <a:rPr lang="en-US" dirty="0"/>
              <a:t>Brighter World Infographic</a:t>
            </a:r>
          </a:p>
        </p:txBody>
      </p:sp>
      <p:pic>
        <p:nvPicPr>
          <p:cNvPr id="7" name="Picture 6" descr="Creating a Brighter World Infographic: Established in 1887. Close to 32000 students. Students from 113 countries. Ranked in the top 100 universities. Almost 200,000 graduates. Canada's most Research intesnstive university. 2nd in Times Higher Education Impact Ranking. Global Teaching Excellence award winner.">
            <a:extLst>
              <a:ext uri="{FF2B5EF4-FFF2-40B4-BE49-F238E27FC236}">
                <a16:creationId xmlns:a16="http://schemas.microsoft.com/office/drawing/2014/main" id="{36BCD5A3-5592-2B40-A700-83F080374EA4}"/>
              </a:ext>
            </a:extLst>
          </p:cNvPr>
          <p:cNvPicPr>
            <a:picLocks noChangeAspect="1"/>
          </p:cNvPicPr>
          <p:nvPr userDrawn="1"/>
        </p:nvPicPr>
        <p:blipFill rotWithShape="1">
          <a:blip r:embed="rId2"/>
          <a:srcRect b="13202"/>
          <a:stretch/>
        </p:blipFill>
        <p:spPr>
          <a:xfrm>
            <a:off x="0" y="1"/>
            <a:ext cx="9144000" cy="5952565"/>
          </a:xfrm>
          <a:prstGeom prst="rect">
            <a:avLst/>
          </a:prstGeom>
        </p:spPr>
      </p:pic>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November 6, 2019</a:t>
            </a:fld>
            <a:endParaRPr lang="en-US" dirty="0"/>
          </a:p>
        </p:txBody>
      </p:sp>
    </p:spTree>
    <p:extLst>
      <p:ext uri="{BB962C8B-B14F-4D97-AF65-F5344CB8AC3E}">
        <p14:creationId xmlns:p14="http://schemas.microsoft.com/office/powerpoint/2010/main" val="371291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11/6/2019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11/6/2019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11/6/2019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11/6/2019</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11/6/2019</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11/6/2019</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11/6/2019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11/6/2019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11/6/2019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Automagically</a:t>
            </a:r>
            <a:br>
              <a:rPr lang="en-US" dirty="0" smtClean="0"/>
            </a:br>
            <a:r>
              <a:rPr lang="en-US" dirty="0" err="1" smtClean="0"/>
              <a:t>uhip</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7015</a:t>
            </a:r>
            <a:endParaRPr lang="en-US" dirty="0"/>
          </a:p>
          <a:p>
            <a:r>
              <a:rPr lang="en-US" dirty="0" smtClean="0"/>
              <a:t>Wed. Nov. 6, 2019</a:t>
            </a:r>
            <a:endParaRPr lang="en-US" dirty="0"/>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1676"/>
            <a:ext cx="6542202" cy="3283306"/>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“temple” of </a:t>
            </a:r>
            <a:r>
              <a:rPr lang="en-US" dirty="0" err="1" smtClean="0"/>
              <a:t>uhip</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197356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62465"/>
            <a:ext cx="4426094" cy="274320"/>
          </a:xfrm>
        </p:spPr>
        <p:txBody>
          <a:bodyPr/>
          <a:lstStyle/>
          <a:p>
            <a:r>
              <a:rPr lang="en-US" dirty="0"/>
              <a:t>Canada Alliance   4 - 6 November 2019</a:t>
            </a:r>
          </a:p>
        </p:txBody>
      </p:sp>
      <p:sp>
        <p:nvSpPr>
          <p:cNvPr id="6" name="Rectangle 12"/>
          <p:cNvSpPr>
            <a:spLocks noChangeArrowheads="1"/>
          </p:cNvSpPr>
          <p:nvPr/>
        </p:nvSpPr>
        <p:spPr bwMode="auto">
          <a:xfrm>
            <a:off x="2284152" y="2627460"/>
            <a:ext cx="1027103" cy="2723411"/>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dirty="0">
              <a:solidFill>
                <a:schemeClr val="bg1"/>
              </a:solidFill>
              <a:latin typeface="Arial" pitchFamily="34" charset="0"/>
              <a:cs typeface="Arial" pitchFamily="34" charset="0"/>
            </a:endParaRPr>
          </a:p>
        </p:txBody>
      </p:sp>
      <p:sp>
        <p:nvSpPr>
          <p:cNvPr id="7" name="Rectangle 12"/>
          <p:cNvSpPr>
            <a:spLocks noChangeArrowheads="1"/>
          </p:cNvSpPr>
          <p:nvPr/>
        </p:nvSpPr>
        <p:spPr bwMode="auto">
          <a:xfrm>
            <a:off x="3543719" y="2629482"/>
            <a:ext cx="1027103" cy="2723411"/>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dirty="0">
              <a:solidFill>
                <a:schemeClr val="bg1"/>
              </a:solidFill>
              <a:latin typeface="Arial" pitchFamily="34" charset="0"/>
              <a:cs typeface="Arial" pitchFamily="34" charset="0"/>
            </a:endParaRPr>
          </a:p>
        </p:txBody>
      </p:sp>
      <p:sp>
        <p:nvSpPr>
          <p:cNvPr id="8" name="Rectangle 12"/>
          <p:cNvSpPr>
            <a:spLocks noChangeArrowheads="1"/>
          </p:cNvSpPr>
          <p:nvPr/>
        </p:nvSpPr>
        <p:spPr bwMode="auto">
          <a:xfrm>
            <a:off x="4803286" y="2631504"/>
            <a:ext cx="1027103" cy="2723411"/>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dirty="0">
              <a:solidFill>
                <a:schemeClr val="bg1"/>
              </a:solidFill>
              <a:latin typeface="Arial" pitchFamily="34" charset="0"/>
              <a:cs typeface="Arial" pitchFamily="34" charset="0"/>
            </a:endParaRPr>
          </a:p>
        </p:txBody>
      </p:sp>
      <p:sp>
        <p:nvSpPr>
          <p:cNvPr id="9" name="Rectangle 12"/>
          <p:cNvSpPr>
            <a:spLocks noChangeArrowheads="1"/>
          </p:cNvSpPr>
          <p:nvPr/>
        </p:nvSpPr>
        <p:spPr bwMode="auto">
          <a:xfrm>
            <a:off x="6062853" y="2633526"/>
            <a:ext cx="1027103" cy="2723411"/>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dirty="0">
              <a:solidFill>
                <a:schemeClr val="bg1"/>
              </a:solidFill>
              <a:latin typeface="Arial" pitchFamily="34" charset="0"/>
              <a:cs typeface="Arial" pitchFamily="34" charset="0"/>
            </a:endParaRPr>
          </a:p>
        </p:txBody>
      </p:sp>
      <p:sp>
        <p:nvSpPr>
          <p:cNvPr id="10" name="Rectangle 8"/>
          <p:cNvSpPr>
            <a:spLocks noChangeArrowheads="1"/>
          </p:cNvSpPr>
          <p:nvPr/>
        </p:nvSpPr>
        <p:spPr bwMode="auto">
          <a:xfrm>
            <a:off x="1526685" y="2279263"/>
            <a:ext cx="6355786" cy="400141"/>
          </a:xfrm>
          <a:prstGeom prst="rect">
            <a:avLst/>
          </a:prstGeom>
          <a:gradFill flip="none" rotWithShape="1">
            <a:gsLst>
              <a:gs pos="52000">
                <a:schemeClr val="bg1">
                  <a:lumMod val="75000"/>
                </a:schemeClr>
              </a:gs>
              <a:gs pos="0">
                <a:schemeClr val="tx1">
                  <a:lumMod val="75000"/>
                  <a:lumOff val="25000"/>
                </a:schemeClr>
              </a:gs>
              <a:gs pos="100000">
                <a:schemeClr val="tx1">
                  <a:lumMod val="75000"/>
                  <a:lumOff val="25000"/>
                </a:schemeClr>
              </a:gs>
            </a:gsLst>
            <a:lin ang="360000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a:solidFill>
                <a:schemeClr val="bg1"/>
              </a:solidFill>
              <a:latin typeface="Arial" pitchFamily="34" charset="0"/>
              <a:cs typeface="Arial" pitchFamily="34" charset="0"/>
            </a:endParaRPr>
          </a:p>
        </p:txBody>
      </p:sp>
      <p:sp>
        <p:nvSpPr>
          <p:cNvPr id="11" name="Rectangle 9"/>
          <p:cNvSpPr>
            <a:spLocks noChangeArrowheads="1"/>
          </p:cNvSpPr>
          <p:nvPr/>
        </p:nvSpPr>
        <p:spPr bwMode="auto">
          <a:xfrm>
            <a:off x="1650984" y="5304282"/>
            <a:ext cx="6107189" cy="223651"/>
          </a:xfrm>
          <a:prstGeom prst="rect">
            <a:avLst/>
          </a:prstGeom>
          <a:gradFill flip="none" rotWithShape="1">
            <a:gsLst>
              <a:gs pos="52000">
                <a:schemeClr val="bg1">
                  <a:lumMod val="75000"/>
                </a:schemeClr>
              </a:gs>
              <a:gs pos="0">
                <a:schemeClr val="tx1">
                  <a:lumMod val="75000"/>
                  <a:lumOff val="25000"/>
                </a:schemeClr>
              </a:gs>
              <a:gs pos="100000">
                <a:schemeClr val="tx1">
                  <a:lumMod val="75000"/>
                  <a:lumOff val="25000"/>
                </a:schemeClr>
              </a:gs>
            </a:gsLst>
            <a:lin ang="360000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a:solidFill>
                <a:schemeClr val="bg1"/>
              </a:solidFill>
              <a:latin typeface="Arial" pitchFamily="34" charset="0"/>
              <a:cs typeface="Arial" pitchFamily="34" charset="0"/>
            </a:endParaRPr>
          </a:p>
        </p:txBody>
      </p:sp>
      <p:sp>
        <p:nvSpPr>
          <p:cNvPr id="12" name="Rectangle 10"/>
          <p:cNvSpPr>
            <a:spLocks noChangeArrowheads="1"/>
          </p:cNvSpPr>
          <p:nvPr/>
        </p:nvSpPr>
        <p:spPr bwMode="auto">
          <a:xfrm>
            <a:off x="1520282" y="5485077"/>
            <a:ext cx="6359552" cy="391053"/>
          </a:xfrm>
          <a:prstGeom prst="rect">
            <a:avLst/>
          </a:prstGeom>
          <a:gradFill flip="none" rotWithShape="1">
            <a:gsLst>
              <a:gs pos="52000">
                <a:schemeClr val="tx1">
                  <a:lumMod val="50000"/>
                  <a:lumOff val="50000"/>
                </a:schemeClr>
              </a:gs>
              <a:gs pos="0">
                <a:schemeClr val="tx1">
                  <a:lumMod val="75000"/>
                  <a:lumOff val="25000"/>
                </a:schemeClr>
              </a:gs>
              <a:gs pos="100000">
                <a:schemeClr val="tx1">
                  <a:lumMod val="75000"/>
                  <a:lumOff val="25000"/>
                </a:schemeClr>
              </a:gs>
            </a:gsLst>
            <a:lin ang="0" scaled="0"/>
            <a:tileRect/>
          </a:gradFill>
          <a:ln w="38100">
            <a:gradFill>
              <a:gsLst>
                <a:gs pos="0">
                  <a:schemeClr val="accent1">
                    <a:lumMod val="5000"/>
                    <a:lumOff val="95000"/>
                  </a:schemeClr>
                </a:gs>
                <a:gs pos="74000">
                  <a:schemeClr val="tx1">
                    <a:lumMod val="85000"/>
                    <a:lumOff val="15000"/>
                  </a:schemeClr>
                </a:gs>
                <a:gs pos="100000">
                  <a:schemeClr val="tx1">
                    <a:lumMod val="65000"/>
                    <a:lumOff val="35000"/>
                  </a:schemeClr>
                </a:gs>
              </a:gsLst>
              <a:lin ang="6000000" scaled="0"/>
            </a:grad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a:solidFill>
                <a:schemeClr val="bg1"/>
              </a:solidFill>
              <a:latin typeface="Arial" pitchFamily="34" charset="0"/>
              <a:cs typeface="Arial" pitchFamily="34" charset="0"/>
            </a:endParaRPr>
          </a:p>
        </p:txBody>
      </p:sp>
      <p:sp>
        <p:nvSpPr>
          <p:cNvPr id="13" name="Freeform 6"/>
          <p:cNvSpPr>
            <a:spLocks/>
          </p:cNvSpPr>
          <p:nvPr/>
        </p:nvSpPr>
        <p:spPr bwMode="auto">
          <a:xfrm>
            <a:off x="1259632" y="875470"/>
            <a:ext cx="6921530" cy="1403793"/>
          </a:xfrm>
          <a:custGeom>
            <a:avLst/>
            <a:gdLst/>
            <a:ahLst/>
            <a:cxnLst>
              <a:cxn ang="0">
                <a:pos x="2297" y="0"/>
              </a:cxn>
              <a:cxn ang="0">
                <a:pos x="3444" y="574"/>
              </a:cxn>
              <a:cxn ang="0">
                <a:pos x="4594" y="1147"/>
              </a:cxn>
              <a:cxn ang="0">
                <a:pos x="0" y="1147"/>
              </a:cxn>
              <a:cxn ang="0">
                <a:pos x="1147" y="574"/>
              </a:cxn>
              <a:cxn ang="0">
                <a:pos x="2297" y="0"/>
              </a:cxn>
            </a:cxnLst>
            <a:rect l="0" t="0" r="r" b="b"/>
            <a:pathLst>
              <a:path w="4594" h="1147">
                <a:moveTo>
                  <a:pt x="2297" y="0"/>
                </a:moveTo>
                <a:lnTo>
                  <a:pt x="3444" y="574"/>
                </a:lnTo>
                <a:lnTo>
                  <a:pt x="4594" y="1147"/>
                </a:lnTo>
                <a:lnTo>
                  <a:pt x="0" y="1147"/>
                </a:lnTo>
                <a:lnTo>
                  <a:pt x="1147" y="574"/>
                </a:lnTo>
                <a:lnTo>
                  <a:pt x="2297" y="0"/>
                </a:lnTo>
                <a:close/>
              </a:path>
            </a:pathLst>
          </a:custGeom>
          <a:gradFill flip="none" rotWithShape="1">
            <a:gsLst>
              <a:gs pos="52000">
                <a:schemeClr val="tx1">
                  <a:lumMod val="50000"/>
                  <a:lumOff val="50000"/>
                </a:schemeClr>
              </a:gs>
              <a:gs pos="0">
                <a:schemeClr val="tx1">
                  <a:lumMod val="75000"/>
                  <a:lumOff val="25000"/>
                </a:schemeClr>
              </a:gs>
              <a:gs pos="100000">
                <a:schemeClr val="tx1">
                  <a:lumMod val="75000"/>
                  <a:lumOff val="25000"/>
                </a:schemeClr>
              </a:gs>
            </a:gsLst>
            <a:lin ang="0" scaled="0"/>
            <a:tileRect/>
          </a:gradFill>
          <a:ln w="38100">
            <a:gradFill>
              <a:gsLst>
                <a:gs pos="0">
                  <a:schemeClr val="accent1">
                    <a:lumMod val="5000"/>
                    <a:lumOff val="95000"/>
                  </a:schemeClr>
                </a:gs>
                <a:gs pos="74000">
                  <a:schemeClr val="tx1">
                    <a:lumMod val="85000"/>
                    <a:lumOff val="15000"/>
                  </a:schemeClr>
                </a:gs>
                <a:gs pos="100000">
                  <a:schemeClr val="tx1">
                    <a:lumMod val="65000"/>
                    <a:lumOff val="35000"/>
                  </a:schemeClr>
                </a:gs>
              </a:gsLst>
              <a:lin ang="6000000" scaled="0"/>
            </a:gradFill>
            <a:prstDash val="solid"/>
            <a:miter lim="800000"/>
            <a:headEnd/>
            <a:tailEnd/>
          </a:ln>
        </p:spPr>
        <p:txBody>
          <a:bodyPr vert="vert270" wrap="square" lIns="91440" tIns="45720" rIns="91440" bIns="45720" numCol="1" anchor="ctr" anchorCtr="1" compatLnSpc="1">
            <a:prstTxWarp prst="textNoShape">
              <a:avLst/>
            </a:prstTxWarp>
          </a:bodyPr>
          <a:lstStyle/>
          <a:p>
            <a:endParaRPr lang="en-IN" sz="1800">
              <a:solidFill>
                <a:schemeClr val="bg1"/>
              </a:solidFill>
              <a:latin typeface="Arial" pitchFamily="34" charset="0"/>
              <a:cs typeface="Arial" pitchFamily="34" charset="0"/>
            </a:endParaRPr>
          </a:p>
        </p:txBody>
      </p:sp>
      <p:sp>
        <p:nvSpPr>
          <p:cNvPr id="14" name="TextBox 13"/>
          <p:cNvSpPr txBox="1"/>
          <p:nvPr/>
        </p:nvSpPr>
        <p:spPr>
          <a:xfrm>
            <a:off x="2755571" y="2299041"/>
            <a:ext cx="3899878" cy="338554"/>
          </a:xfrm>
          <a:prstGeom prst="rect">
            <a:avLst/>
          </a:prstGeom>
          <a:noFill/>
        </p:spPr>
        <p:txBody>
          <a:bodyPr wrap="square" rtlCol="0" anchor="ctr">
            <a:spAutoFit/>
          </a:bodyPr>
          <a:lstStyle/>
          <a:p>
            <a:pPr algn="ctr"/>
            <a:r>
              <a:rPr lang="en-US" sz="1600" dirty="0" smtClean="0"/>
              <a:t>UHIP</a:t>
            </a:r>
          </a:p>
        </p:txBody>
      </p:sp>
      <p:sp>
        <p:nvSpPr>
          <p:cNvPr id="15" name="TextBox 14"/>
          <p:cNvSpPr txBox="1"/>
          <p:nvPr/>
        </p:nvSpPr>
        <p:spPr>
          <a:xfrm>
            <a:off x="2737115" y="5516028"/>
            <a:ext cx="3899878" cy="338554"/>
          </a:xfrm>
          <a:prstGeom prst="rect">
            <a:avLst/>
          </a:prstGeom>
          <a:noFill/>
        </p:spPr>
        <p:txBody>
          <a:bodyPr wrap="square" rtlCol="0" anchor="ctr">
            <a:spAutoFit/>
          </a:bodyPr>
          <a:lstStyle/>
          <a:p>
            <a:pPr algn="ctr"/>
            <a:r>
              <a:rPr lang="en-US" sz="1600" dirty="0" smtClean="0"/>
              <a:t>Configuration</a:t>
            </a:r>
          </a:p>
        </p:txBody>
      </p:sp>
      <p:sp>
        <p:nvSpPr>
          <p:cNvPr id="16" name="Rectangle 15"/>
          <p:cNvSpPr/>
          <p:nvPr/>
        </p:nvSpPr>
        <p:spPr>
          <a:xfrm>
            <a:off x="2217415" y="4963954"/>
            <a:ext cx="1159177" cy="347984"/>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US" sz="1800">
              <a:solidFill>
                <a:schemeClr val="bg1"/>
              </a:solidFill>
              <a:latin typeface="Arial" pitchFamily="34" charset="0"/>
              <a:cs typeface="Arial" pitchFamily="34" charset="0"/>
            </a:endParaRPr>
          </a:p>
        </p:txBody>
      </p:sp>
      <p:sp>
        <p:nvSpPr>
          <p:cNvPr id="17" name="Rectangle 16"/>
          <p:cNvSpPr/>
          <p:nvPr/>
        </p:nvSpPr>
        <p:spPr>
          <a:xfrm>
            <a:off x="3489569" y="4972934"/>
            <a:ext cx="1159177" cy="347984"/>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US" sz="1800">
              <a:solidFill>
                <a:schemeClr val="bg1"/>
              </a:solidFill>
              <a:latin typeface="Arial" pitchFamily="34" charset="0"/>
              <a:cs typeface="Arial" pitchFamily="34" charset="0"/>
            </a:endParaRPr>
          </a:p>
        </p:txBody>
      </p:sp>
      <p:sp>
        <p:nvSpPr>
          <p:cNvPr id="18" name="Rectangle 17"/>
          <p:cNvSpPr/>
          <p:nvPr/>
        </p:nvSpPr>
        <p:spPr>
          <a:xfrm>
            <a:off x="4770190" y="4981914"/>
            <a:ext cx="1159177" cy="347984"/>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US" sz="1800">
              <a:solidFill>
                <a:schemeClr val="bg1"/>
              </a:solidFill>
              <a:latin typeface="Arial" pitchFamily="34" charset="0"/>
              <a:cs typeface="Arial" pitchFamily="34" charset="0"/>
            </a:endParaRPr>
          </a:p>
        </p:txBody>
      </p:sp>
      <p:sp>
        <p:nvSpPr>
          <p:cNvPr id="19" name="Rectangle 18"/>
          <p:cNvSpPr/>
          <p:nvPr/>
        </p:nvSpPr>
        <p:spPr>
          <a:xfrm>
            <a:off x="5991546" y="4973960"/>
            <a:ext cx="1159177" cy="347984"/>
          </a:xfrm>
          <a:prstGeom prst="rect">
            <a:avLst/>
          </a:prstGeom>
          <a:gradFill flip="none" rotWithShape="1">
            <a:gsLst>
              <a:gs pos="52000">
                <a:srgbClr val="EEEEEE"/>
              </a:gs>
              <a:gs pos="0">
                <a:schemeClr val="tx1">
                  <a:lumMod val="75000"/>
                  <a:lumOff val="25000"/>
                </a:schemeClr>
              </a:gs>
              <a:gs pos="100000">
                <a:schemeClr val="tx1">
                  <a:lumMod val="75000"/>
                  <a:lumOff val="25000"/>
                </a:schemeClr>
              </a:gs>
            </a:gsLst>
            <a:lin ang="0" scaled="0"/>
            <a:tileRect/>
          </a:gradFill>
          <a:ln w="0">
            <a:noFill/>
            <a:prstDash val="solid"/>
            <a:miter lim="800000"/>
            <a:headEnd/>
            <a:tailEnd/>
          </a:ln>
        </p:spPr>
        <p:txBody>
          <a:bodyPr vert="vert270" wrap="square" lIns="91440" tIns="45720" rIns="91440" bIns="45720" numCol="1" anchor="ctr" anchorCtr="1" compatLnSpc="1">
            <a:prstTxWarp prst="textNoShape">
              <a:avLst/>
            </a:prstTxWarp>
          </a:bodyPr>
          <a:lstStyle/>
          <a:p>
            <a:endParaRPr lang="en-US" sz="1800">
              <a:solidFill>
                <a:schemeClr val="bg1"/>
              </a:solidFill>
              <a:latin typeface="Arial" pitchFamily="34" charset="0"/>
              <a:cs typeface="Arial" pitchFamily="34" charset="0"/>
            </a:endParaRPr>
          </a:p>
        </p:txBody>
      </p:sp>
      <p:sp>
        <p:nvSpPr>
          <p:cNvPr id="20" name="TextBox 19"/>
          <p:cNvSpPr txBox="1"/>
          <p:nvPr/>
        </p:nvSpPr>
        <p:spPr>
          <a:xfrm rot="16200000">
            <a:off x="4220157" y="3553144"/>
            <a:ext cx="2236844" cy="584775"/>
          </a:xfrm>
          <a:prstGeom prst="rect">
            <a:avLst/>
          </a:prstGeom>
          <a:noFill/>
        </p:spPr>
        <p:txBody>
          <a:bodyPr wrap="square" rtlCol="0">
            <a:spAutoFit/>
          </a:bodyPr>
          <a:lstStyle/>
          <a:p>
            <a:pPr algn="ctr"/>
            <a:r>
              <a:rPr lang="en-US" sz="1600" dirty="0" smtClean="0"/>
              <a:t>Coverage </a:t>
            </a:r>
            <a:br>
              <a:rPr lang="en-US" sz="1600" dirty="0" smtClean="0"/>
            </a:br>
            <a:r>
              <a:rPr lang="en-US" sz="1600" dirty="0" smtClean="0"/>
              <a:t>Administration</a:t>
            </a:r>
            <a:endParaRPr lang="en-CA" sz="1600" dirty="0"/>
          </a:p>
        </p:txBody>
      </p:sp>
      <p:sp>
        <p:nvSpPr>
          <p:cNvPr id="21" name="TextBox 20"/>
          <p:cNvSpPr txBox="1"/>
          <p:nvPr/>
        </p:nvSpPr>
        <p:spPr>
          <a:xfrm rot="16200000">
            <a:off x="1653379" y="3676255"/>
            <a:ext cx="2236845" cy="338554"/>
          </a:xfrm>
          <a:prstGeom prst="rect">
            <a:avLst/>
          </a:prstGeom>
          <a:noFill/>
        </p:spPr>
        <p:txBody>
          <a:bodyPr wrap="square" rtlCol="0">
            <a:spAutoFit/>
          </a:bodyPr>
          <a:lstStyle/>
          <a:p>
            <a:pPr algn="ctr"/>
            <a:r>
              <a:rPr lang="en-US" sz="1600" dirty="0" smtClean="0"/>
              <a:t>Qualification</a:t>
            </a:r>
            <a:endParaRPr lang="en-CA" sz="1600" dirty="0"/>
          </a:p>
        </p:txBody>
      </p:sp>
      <p:sp>
        <p:nvSpPr>
          <p:cNvPr id="22" name="TextBox 21"/>
          <p:cNvSpPr txBox="1"/>
          <p:nvPr/>
        </p:nvSpPr>
        <p:spPr>
          <a:xfrm rot="16200000">
            <a:off x="2925669" y="3529290"/>
            <a:ext cx="2284550" cy="584775"/>
          </a:xfrm>
          <a:prstGeom prst="rect">
            <a:avLst/>
          </a:prstGeom>
          <a:noFill/>
        </p:spPr>
        <p:txBody>
          <a:bodyPr wrap="square" rtlCol="0">
            <a:spAutoFit/>
          </a:bodyPr>
          <a:lstStyle/>
          <a:p>
            <a:pPr algn="ctr"/>
            <a:r>
              <a:rPr lang="en-US" sz="1600" dirty="0" smtClean="0"/>
              <a:t>Insurance </a:t>
            </a:r>
            <a:br>
              <a:rPr lang="en-US" sz="1600" dirty="0" smtClean="0"/>
            </a:br>
            <a:r>
              <a:rPr lang="en-US" sz="1600" dirty="0" smtClean="0"/>
              <a:t>Enrollment</a:t>
            </a:r>
            <a:endParaRPr lang="en-CA" sz="1600" dirty="0"/>
          </a:p>
        </p:txBody>
      </p:sp>
      <p:sp>
        <p:nvSpPr>
          <p:cNvPr id="23" name="TextBox 22"/>
          <p:cNvSpPr txBox="1"/>
          <p:nvPr/>
        </p:nvSpPr>
        <p:spPr>
          <a:xfrm rot="16200000">
            <a:off x="5445204" y="3624382"/>
            <a:ext cx="2228516" cy="338554"/>
          </a:xfrm>
          <a:prstGeom prst="rect">
            <a:avLst/>
          </a:prstGeom>
          <a:noFill/>
        </p:spPr>
        <p:txBody>
          <a:bodyPr wrap="square" rtlCol="0">
            <a:spAutoFit/>
          </a:bodyPr>
          <a:lstStyle/>
          <a:p>
            <a:pPr algn="ctr"/>
            <a:r>
              <a:rPr lang="en-US" sz="1600" dirty="0" smtClean="0"/>
              <a:t>PRA Reconciliation</a:t>
            </a:r>
            <a:endParaRPr lang="en-CA" sz="1600" dirty="0"/>
          </a:p>
        </p:txBody>
      </p:sp>
    </p:spTree>
    <p:extLst>
      <p:ext uri="{BB962C8B-B14F-4D97-AF65-F5344CB8AC3E}">
        <p14:creationId xmlns:p14="http://schemas.microsoft.com/office/powerpoint/2010/main" val="323850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configuration</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17273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1744063" y="1922348"/>
            <a:ext cx="5338119" cy="646331"/>
          </a:xfrm>
          <a:prstGeom prst="rect">
            <a:avLst/>
          </a:prstGeom>
          <a:noFill/>
        </p:spPr>
        <p:txBody>
          <a:bodyPr wrap="square" rtlCol="0">
            <a:spAutoFit/>
          </a:bodyPr>
          <a:lstStyle/>
          <a:p>
            <a:r>
              <a:rPr lang="en-CA" dirty="0" smtClean="0"/>
              <a:t>Set Up SACR &gt; Product Related &gt; Student Financials &gt; </a:t>
            </a:r>
          </a:p>
          <a:p>
            <a:r>
              <a:rPr lang="en-CA" dirty="0" smtClean="0"/>
              <a:t>International Health Coverage &gt; Provider Table</a:t>
            </a:r>
            <a:endParaRPr lang="en-CA" dirty="0"/>
          </a:p>
        </p:txBody>
      </p:sp>
      <p:pic>
        <p:nvPicPr>
          <p:cNvPr id="8" name="Picture 7"/>
          <p:cNvPicPr>
            <a:picLocks noChangeAspect="1"/>
          </p:cNvPicPr>
          <p:nvPr/>
        </p:nvPicPr>
        <p:blipFill>
          <a:blip r:embed="rId2"/>
          <a:stretch>
            <a:fillRect/>
          </a:stretch>
        </p:blipFill>
        <p:spPr>
          <a:xfrm>
            <a:off x="3195637" y="2834719"/>
            <a:ext cx="2752725" cy="1419225"/>
          </a:xfrm>
          <a:prstGeom prst="rect">
            <a:avLst/>
          </a:prstGeom>
        </p:spPr>
      </p:pic>
      <p:sp>
        <p:nvSpPr>
          <p:cNvPr id="9" name="TextBox 8"/>
          <p:cNvSpPr txBox="1"/>
          <p:nvPr/>
        </p:nvSpPr>
        <p:spPr>
          <a:xfrm>
            <a:off x="1691680" y="5157192"/>
            <a:ext cx="5472608" cy="646331"/>
          </a:xfrm>
          <a:prstGeom prst="rect">
            <a:avLst/>
          </a:prstGeom>
          <a:noFill/>
        </p:spPr>
        <p:txBody>
          <a:bodyPr wrap="square" rtlCol="0">
            <a:spAutoFit/>
          </a:bodyPr>
          <a:lstStyle/>
          <a:p>
            <a:r>
              <a:rPr lang="en-CA" dirty="0" smtClean="0"/>
              <a:t>The reason for having 3RDPARTY, N/A, and OHIP </a:t>
            </a:r>
          </a:p>
          <a:p>
            <a:r>
              <a:rPr lang="en-CA" dirty="0" smtClean="0"/>
              <a:t>will become evident later on.  Stay tuned!</a:t>
            </a:r>
            <a:endParaRPr lang="en-CA" dirty="0"/>
          </a:p>
        </p:txBody>
      </p:sp>
    </p:spTree>
    <p:extLst>
      <p:ext uri="{BB962C8B-B14F-4D97-AF65-F5344CB8AC3E}">
        <p14:creationId xmlns:p14="http://schemas.microsoft.com/office/powerpoint/2010/main" val="325192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1744063" y="1922348"/>
            <a:ext cx="5338119" cy="646331"/>
          </a:xfrm>
          <a:prstGeom prst="rect">
            <a:avLst/>
          </a:prstGeom>
          <a:noFill/>
        </p:spPr>
        <p:txBody>
          <a:bodyPr wrap="square" rtlCol="0">
            <a:spAutoFit/>
          </a:bodyPr>
          <a:lstStyle/>
          <a:p>
            <a:r>
              <a:rPr lang="en-CA" dirty="0"/>
              <a:t>Set Up SACR &gt; Product Related &gt; Student Financials &gt; </a:t>
            </a:r>
          </a:p>
          <a:p>
            <a:r>
              <a:rPr lang="en-CA" dirty="0"/>
              <a:t>International Health Coverage &gt; Coverage and Rates</a:t>
            </a:r>
          </a:p>
        </p:txBody>
      </p:sp>
      <p:pic>
        <p:nvPicPr>
          <p:cNvPr id="3" name="Picture 2"/>
          <p:cNvPicPr>
            <a:picLocks noChangeAspect="1"/>
          </p:cNvPicPr>
          <p:nvPr/>
        </p:nvPicPr>
        <p:blipFill>
          <a:blip r:embed="rId2"/>
          <a:stretch>
            <a:fillRect/>
          </a:stretch>
        </p:blipFill>
        <p:spPr>
          <a:xfrm>
            <a:off x="2681287" y="2950049"/>
            <a:ext cx="3781425" cy="2638425"/>
          </a:xfrm>
          <a:prstGeom prst="rect">
            <a:avLst/>
          </a:prstGeom>
        </p:spPr>
      </p:pic>
    </p:spTree>
    <p:extLst>
      <p:ext uri="{BB962C8B-B14F-4D97-AF65-F5344CB8AC3E}">
        <p14:creationId xmlns:p14="http://schemas.microsoft.com/office/powerpoint/2010/main" val="388375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a:blip r:embed="rId2"/>
          <a:stretch>
            <a:fillRect/>
          </a:stretch>
        </p:blipFill>
        <p:spPr>
          <a:xfrm>
            <a:off x="2102271" y="1586557"/>
            <a:ext cx="4621703" cy="4777055"/>
          </a:xfrm>
          <a:prstGeom prst="rect">
            <a:avLst/>
          </a:prstGeom>
        </p:spPr>
      </p:pic>
    </p:spTree>
    <p:extLst>
      <p:ext uri="{BB962C8B-B14F-4D97-AF65-F5344CB8AC3E}">
        <p14:creationId xmlns:p14="http://schemas.microsoft.com/office/powerpoint/2010/main" val="89068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2129788" y="1623150"/>
            <a:ext cx="4566670" cy="4753988"/>
          </a:xfrm>
          <a:prstGeom prst="rect">
            <a:avLst/>
          </a:prstGeom>
        </p:spPr>
      </p:pic>
    </p:spTree>
    <p:extLst>
      <p:ext uri="{BB962C8B-B14F-4D97-AF65-F5344CB8AC3E}">
        <p14:creationId xmlns:p14="http://schemas.microsoft.com/office/powerpoint/2010/main" val="624592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qualification</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364315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Qualification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Box 5"/>
          <p:cNvSpPr txBox="1"/>
          <p:nvPr/>
        </p:nvSpPr>
        <p:spPr>
          <a:xfrm>
            <a:off x="755576" y="1923232"/>
            <a:ext cx="7848872" cy="4247317"/>
          </a:xfrm>
          <a:prstGeom prst="rect">
            <a:avLst/>
          </a:prstGeom>
          <a:noFill/>
        </p:spPr>
        <p:txBody>
          <a:bodyPr wrap="square" rtlCol="0">
            <a:spAutoFit/>
          </a:bodyPr>
          <a:lstStyle/>
          <a:p>
            <a:r>
              <a:rPr lang="en-CA" dirty="0" smtClean="0"/>
              <a:t>A nightly batch run which qualifies students for a specified academic year.  The qualification criteria are:</a:t>
            </a:r>
          </a:p>
          <a:p>
            <a:pPr marL="285750" indent="-285750">
              <a:buClr>
                <a:srgbClr val="B40404"/>
              </a:buClr>
              <a:buFont typeface="Wingdings" panose="05000000000000000000" pitchFamily="2" charset="2"/>
              <a:buChar char="Ø"/>
            </a:pPr>
            <a:r>
              <a:rPr lang="en-CA" dirty="0"/>
              <a:t>s</a:t>
            </a:r>
            <a:r>
              <a:rPr lang="en-CA" dirty="0" smtClean="0"/>
              <a:t>tudents in UGRD, GRAD, MED, and DIV careers</a:t>
            </a:r>
          </a:p>
          <a:p>
            <a:pPr marL="285750" indent="-285750">
              <a:buClr>
                <a:srgbClr val="B40404"/>
              </a:buClr>
              <a:buFont typeface="Wingdings" panose="05000000000000000000" pitchFamily="2" charset="2"/>
              <a:buChar char="Ø"/>
            </a:pPr>
            <a:r>
              <a:rPr lang="en-CA" dirty="0"/>
              <a:t>c</a:t>
            </a:r>
            <a:r>
              <a:rPr lang="en-CA" dirty="0" smtClean="0"/>
              <a:t>ertain Nursing programs are exempt</a:t>
            </a:r>
          </a:p>
          <a:p>
            <a:pPr marL="285750" indent="-285750">
              <a:buClr>
                <a:srgbClr val="B40404"/>
              </a:buClr>
              <a:buFont typeface="Wingdings" panose="05000000000000000000" pitchFamily="2" charset="2"/>
              <a:buChar char="Ø"/>
            </a:pPr>
            <a:r>
              <a:rPr lang="en-CA" dirty="0"/>
              <a:t>c</a:t>
            </a:r>
            <a:r>
              <a:rPr lang="en-CA" dirty="0" smtClean="0"/>
              <a:t>itizenship statuses of ‘Work Authorization’, ‘Student Visa’, ‘Approved in Principle for Permanent Residency’, ‘Other Visa’, ‘Refugee’</a:t>
            </a:r>
          </a:p>
          <a:p>
            <a:pPr marL="285750" indent="-285750">
              <a:buClr>
                <a:srgbClr val="B40404"/>
              </a:buClr>
              <a:buFont typeface="Wingdings" panose="05000000000000000000" pitchFamily="2" charset="2"/>
              <a:buChar char="Ø"/>
            </a:pPr>
            <a:r>
              <a:rPr lang="en-CA" dirty="0"/>
              <a:t>n</a:t>
            </a:r>
            <a:r>
              <a:rPr lang="en-CA" dirty="0" smtClean="0"/>
              <a:t>on-deceased</a:t>
            </a:r>
            <a:endParaRPr lang="en-CA" dirty="0"/>
          </a:p>
          <a:p>
            <a:endParaRPr lang="en-CA" dirty="0" smtClean="0"/>
          </a:p>
          <a:p>
            <a:r>
              <a:rPr lang="en-CA" dirty="0" smtClean="0"/>
              <a:t>In addition, the process does the following:</a:t>
            </a:r>
          </a:p>
          <a:p>
            <a:pPr marL="285750" indent="-285750">
              <a:buClr>
                <a:srgbClr val="B40404"/>
              </a:buClr>
              <a:buFont typeface="Wingdings" panose="05000000000000000000" pitchFamily="2" charset="2"/>
              <a:buChar char="Ø"/>
            </a:pPr>
            <a:r>
              <a:rPr lang="en-CA" dirty="0"/>
              <a:t>r</a:t>
            </a:r>
            <a:r>
              <a:rPr lang="en-CA" dirty="0" smtClean="0"/>
              <a:t>olls over previous years’ exemptions and dependents</a:t>
            </a:r>
          </a:p>
          <a:p>
            <a:pPr marL="285750" indent="-285750">
              <a:buClr>
                <a:srgbClr val="B40404"/>
              </a:buClr>
              <a:buFont typeface="Wingdings" panose="05000000000000000000" pitchFamily="2" charset="2"/>
              <a:buChar char="Ø"/>
            </a:pPr>
            <a:r>
              <a:rPr lang="en-CA" dirty="0" smtClean="0"/>
              <a:t>re-validates qualifying status of students not yet enrolled with Sun Life</a:t>
            </a:r>
          </a:p>
          <a:p>
            <a:pPr marL="285750" indent="-285750">
              <a:buClr>
                <a:srgbClr val="B40404"/>
              </a:buClr>
              <a:buFont typeface="Wingdings" panose="05000000000000000000" pitchFamily="2" charset="2"/>
              <a:buChar char="Ø"/>
            </a:pPr>
            <a:r>
              <a:rPr lang="en-CA" dirty="0" smtClean="0"/>
              <a:t>disqualifies those students no longer meeting the above criteria</a:t>
            </a:r>
          </a:p>
          <a:p>
            <a:pPr marL="285750" indent="-285750">
              <a:buClr>
                <a:srgbClr val="B40404"/>
              </a:buClr>
              <a:buFont typeface="Wingdings" panose="05000000000000000000" pitchFamily="2" charset="2"/>
              <a:buChar char="Ø"/>
            </a:pPr>
            <a:r>
              <a:rPr lang="en-CA" dirty="0" smtClean="0"/>
              <a:t>calculates the cost of insurance</a:t>
            </a:r>
            <a:endParaRPr lang="en-CA" dirty="0"/>
          </a:p>
          <a:p>
            <a:endParaRPr lang="en-CA" dirty="0" smtClean="0"/>
          </a:p>
          <a:p>
            <a:endParaRPr lang="en-CA" dirty="0"/>
          </a:p>
        </p:txBody>
      </p:sp>
    </p:spTree>
    <p:extLst>
      <p:ext uri="{BB962C8B-B14F-4D97-AF65-F5344CB8AC3E}">
        <p14:creationId xmlns:p14="http://schemas.microsoft.com/office/powerpoint/2010/main" val="4016577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Insurance enrollment</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101146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768096" y="585216"/>
            <a:ext cx="7290054" cy="1499616"/>
          </a:xfrm>
        </p:spPr>
        <p:txBody>
          <a:bodyPr/>
          <a:lstStyle/>
          <a:p>
            <a:r>
              <a:rPr lang="en-US" dirty="0">
                <a:solidFill>
                  <a:schemeClr val="bg1"/>
                </a:solidFill>
              </a:rPr>
              <a:t>presenters</a:t>
            </a:r>
          </a:p>
        </p:txBody>
      </p:sp>
      <p:sp>
        <p:nvSpPr>
          <p:cNvPr id="14" name="Text Placeholder 2"/>
          <p:cNvSpPr>
            <a:spLocks noGrp="1"/>
          </p:cNvSpPr>
          <p:nvPr>
            <p:ph type="body" idx="1"/>
          </p:nvPr>
        </p:nvSpPr>
        <p:spPr>
          <a:xfrm>
            <a:off x="768096" y="2179636"/>
            <a:ext cx="3566160" cy="822960"/>
          </a:xfrm>
        </p:spPr>
        <p:txBody>
          <a:bodyPr/>
          <a:lstStyle/>
          <a:p>
            <a:r>
              <a:rPr lang="en-US" dirty="0" smtClean="0"/>
              <a:t>Ana Pereira</a:t>
            </a:r>
            <a:endParaRPr lang="en-US" dirty="0"/>
          </a:p>
        </p:txBody>
      </p:sp>
      <p:sp>
        <p:nvSpPr>
          <p:cNvPr id="15" name="Content Placeholder 3"/>
          <p:cNvSpPr>
            <a:spLocks noGrp="1"/>
          </p:cNvSpPr>
          <p:nvPr>
            <p:ph sz="half" idx="2"/>
          </p:nvPr>
        </p:nvSpPr>
        <p:spPr>
          <a:xfrm>
            <a:off x="768096" y="2967788"/>
            <a:ext cx="3566160" cy="1446168"/>
          </a:xfrm>
        </p:spPr>
        <p:txBody>
          <a:bodyPr>
            <a:normAutofit lnSpcReduction="10000"/>
          </a:bodyPr>
          <a:lstStyle/>
          <a:p>
            <a:r>
              <a:rPr lang="en-US" dirty="0" smtClean="0"/>
              <a:t>Coordinator for International Students</a:t>
            </a:r>
            <a:endParaRPr lang="en-US" dirty="0"/>
          </a:p>
          <a:p>
            <a:r>
              <a:rPr lang="en-US" dirty="0" smtClean="0"/>
              <a:t>McMaster University</a:t>
            </a:r>
            <a:endParaRPr lang="en-US" dirty="0"/>
          </a:p>
          <a:p>
            <a:r>
              <a:rPr lang="en-US" dirty="0"/>
              <a:t>ferreiar@mcmaster.ca</a:t>
            </a:r>
          </a:p>
        </p:txBody>
      </p:sp>
      <p:sp>
        <p:nvSpPr>
          <p:cNvPr id="16" name="Text Placeholder 4"/>
          <p:cNvSpPr>
            <a:spLocks noGrp="1"/>
          </p:cNvSpPr>
          <p:nvPr>
            <p:ph type="body" sz="quarter" idx="3"/>
          </p:nvPr>
        </p:nvSpPr>
        <p:spPr>
          <a:xfrm>
            <a:off x="4491990" y="2179636"/>
            <a:ext cx="3566160" cy="822960"/>
          </a:xfrm>
        </p:spPr>
        <p:txBody>
          <a:bodyPr/>
          <a:lstStyle/>
          <a:p>
            <a:r>
              <a:rPr lang="en-US" dirty="0" smtClean="0"/>
              <a:t>Mark Russom</a:t>
            </a:r>
            <a:endParaRPr lang="en-US" dirty="0"/>
          </a:p>
        </p:txBody>
      </p:sp>
      <p:sp>
        <p:nvSpPr>
          <p:cNvPr id="17" name="Content Placeholder 5"/>
          <p:cNvSpPr>
            <a:spLocks noGrp="1"/>
          </p:cNvSpPr>
          <p:nvPr>
            <p:ph sz="quarter" idx="4"/>
          </p:nvPr>
        </p:nvSpPr>
        <p:spPr>
          <a:xfrm>
            <a:off x="4491990" y="2967788"/>
            <a:ext cx="3566160" cy="1446168"/>
          </a:xfrm>
        </p:spPr>
        <p:txBody>
          <a:bodyPr/>
          <a:lstStyle/>
          <a:p>
            <a:r>
              <a:rPr lang="en-US" dirty="0" smtClean="0"/>
              <a:t>Business Analyst</a:t>
            </a:r>
            <a:endParaRPr lang="en-US" dirty="0"/>
          </a:p>
          <a:p>
            <a:r>
              <a:rPr lang="en-US" dirty="0" smtClean="0"/>
              <a:t>McMaster University</a:t>
            </a:r>
            <a:endParaRPr lang="en-US" dirty="0"/>
          </a:p>
          <a:p>
            <a:r>
              <a:rPr lang="en-US" dirty="0"/>
              <a:t>r</a:t>
            </a:r>
            <a:r>
              <a:rPr lang="en-US" dirty="0" smtClean="0"/>
              <a:t>ussom@mcmaster.ca</a:t>
            </a:r>
            <a:endParaRPr lang="en-US" dirty="0"/>
          </a:p>
          <a:p>
            <a:endParaRPr lang="en-US" dirty="0"/>
          </a:p>
        </p:txBody>
      </p:sp>
      <p:sp>
        <p:nvSpPr>
          <p:cNvPr id="18" name="Content Placeholder 3"/>
          <p:cNvSpPr txBox="1">
            <a:spLocks/>
          </p:cNvSpPr>
          <p:nvPr/>
        </p:nvSpPr>
        <p:spPr>
          <a:xfrm>
            <a:off x="768096" y="4422194"/>
            <a:ext cx="3566160" cy="1838562"/>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Ø"/>
            </a:pPr>
            <a:r>
              <a:rPr lang="en-US" sz="1400" dirty="0" smtClean="0"/>
              <a:t>McMaster graduate</a:t>
            </a:r>
          </a:p>
          <a:p>
            <a:pPr>
              <a:buFont typeface="Wingdings" panose="05000000000000000000" pitchFamily="2" charset="2"/>
              <a:buChar char="Ø"/>
            </a:pPr>
            <a:r>
              <a:rPr lang="en-US" sz="1400" dirty="0" smtClean="0"/>
              <a:t>10-year employee at McMaster</a:t>
            </a:r>
          </a:p>
          <a:p>
            <a:pPr>
              <a:buFont typeface="Wingdings" panose="05000000000000000000" pitchFamily="2" charset="2"/>
              <a:buChar char="Ø"/>
            </a:pPr>
            <a:r>
              <a:rPr lang="en-US" sz="1400" dirty="0" smtClean="0"/>
              <a:t>UHIP Administrator (one of many hats)</a:t>
            </a:r>
          </a:p>
          <a:p>
            <a:pPr>
              <a:buFont typeface="Wingdings" panose="05000000000000000000" pitchFamily="2" charset="2"/>
              <a:buChar char="Ø"/>
            </a:pPr>
            <a:r>
              <a:rPr lang="en-US" sz="1400" dirty="0" smtClean="0"/>
              <a:t>Loves meeting students from all over the world each year</a:t>
            </a:r>
            <a:endParaRPr lang="en-US" sz="1400" dirty="0"/>
          </a:p>
        </p:txBody>
      </p:sp>
      <p:sp>
        <p:nvSpPr>
          <p:cNvPr id="19" name="Content Placeholder 3"/>
          <p:cNvSpPr txBox="1">
            <a:spLocks/>
          </p:cNvSpPr>
          <p:nvPr/>
        </p:nvSpPr>
        <p:spPr>
          <a:xfrm>
            <a:off x="4491990" y="4413955"/>
            <a:ext cx="3566160" cy="1961945"/>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Ø"/>
            </a:pPr>
            <a:r>
              <a:rPr lang="en-US" sz="1400" dirty="0"/>
              <a:t>15-year employee at McMaster</a:t>
            </a:r>
          </a:p>
          <a:p>
            <a:pPr>
              <a:buFont typeface="Wingdings" panose="05000000000000000000" pitchFamily="2" charset="2"/>
              <a:buChar char="Ø"/>
            </a:pPr>
            <a:r>
              <a:rPr lang="en-US" sz="1400" dirty="0"/>
              <a:t>IT background in application development</a:t>
            </a:r>
          </a:p>
          <a:p>
            <a:pPr>
              <a:buFont typeface="Wingdings" panose="05000000000000000000" pitchFamily="2" charset="2"/>
              <a:buChar char="Ø"/>
            </a:pPr>
            <a:r>
              <a:rPr lang="en-US" sz="1400" dirty="0"/>
              <a:t>Member of the implementation project team with a primary focus on Student Financials and secondary focus on other Campus Solutions modules</a:t>
            </a:r>
          </a:p>
          <a:p>
            <a:pPr>
              <a:buFont typeface="Wingdings" panose="05000000000000000000" pitchFamily="2" charset="2"/>
              <a:buChar char="Ø"/>
            </a:pPr>
            <a:r>
              <a:rPr lang="en-US" sz="1400" dirty="0"/>
              <a:t>Resident “mad scientist” in Financial Affairs since the CS implementation</a:t>
            </a:r>
          </a:p>
        </p:txBody>
      </p:sp>
      <p:sp>
        <p:nvSpPr>
          <p:cNvPr id="20"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Insurance enrollment</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p:cNvSpPr txBox="1"/>
          <p:nvPr/>
        </p:nvSpPr>
        <p:spPr>
          <a:xfrm>
            <a:off x="755576" y="1700808"/>
            <a:ext cx="7848872" cy="3970318"/>
          </a:xfrm>
          <a:prstGeom prst="rect">
            <a:avLst/>
          </a:prstGeom>
          <a:noFill/>
        </p:spPr>
        <p:txBody>
          <a:bodyPr wrap="square" rtlCol="0">
            <a:spAutoFit/>
          </a:bodyPr>
          <a:lstStyle/>
          <a:p>
            <a:r>
              <a:rPr lang="en-CA" dirty="0" smtClean="0"/>
              <a:t>An on-request batch run which builds the necessary enrollment data for Sun Life in XML format. The enrollment criteria are:</a:t>
            </a:r>
          </a:p>
          <a:p>
            <a:pPr marL="285750" indent="-285750">
              <a:buClr>
                <a:srgbClr val="B40404"/>
              </a:buClr>
              <a:buFont typeface="Wingdings" panose="05000000000000000000" pitchFamily="2" charset="2"/>
              <a:buChar char="Ø"/>
            </a:pPr>
            <a:r>
              <a:rPr lang="en-CA" dirty="0"/>
              <a:t>s</a:t>
            </a:r>
            <a:r>
              <a:rPr lang="en-CA" dirty="0" smtClean="0"/>
              <a:t>tudents who are qualified (either manually or automatically)</a:t>
            </a:r>
          </a:p>
          <a:p>
            <a:pPr marL="285750" indent="-285750">
              <a:buClr>
                <a:srgbClr val="B40404"/>
              </a:buClr>
              <a:buFont typeface="Wingdings" panose="05000000000000000000" pitchFamily="2" charset="2"/>
              <a:buChar char="Ø"/>
            </a:pPr>
            <a:r>
              <a:rPr lang="en-CA" dirty="0" smtClean="0"/>
              <a:t>have not yet been insurance enrolled</a:t>
            </a:r>
          </a:p>
          <a:p>
            <a:pPr marL="285750" indent="-285750">
              <a:buClr>
                <a:srgbClr val="B40404"/>
              </a:buClr>
              <a:buFont typeface="Wingdings" panose="05000000000000000000" pitchFamily="2" charset="2"/>
              <a:buChar char="Ø"/>
            </a:pPr>
            <a:r>
              <a:rPr lang="en-CA" dirty="0"/>
              <a:t>c</a:t>
            </a:r>
            <a:r>
              <a:rPr lang="en-CA" dirty="0" smtClean="0"/>
              <a:t>ost of insurance &gt; $0 </a:t>
            </a:r>
          </a:p>
          <a:p>
            <a:pPr marL="285750" indent="-285750">
              <a:buClr>
                <a:srgbClr val="B40404"/>
              </a:buClr>
              <a:buFont typeface="Wingdings" panose="05000000000000000000" pitchFamily="2" charset="2"/>
              <a:buChar char="Ø"/>
            </a:pPr>
            <a:r>
              <a:rPr lang="en-CA" dirty="0" smtClean="0"/>
              <a:t>academic load exists (to avoid enrolling no-shows)</a:t>
            </a:r>
            <a:endParaRPr lang="en-CA" dirty="0"/>
          </a:p>
          <a:p>
            <a:endParaRPr lang="en-CA" dirty="0" smtClean="0"/>
          </a:p>
          <a:p>
            <a:r>
              <a:rPr lang="en-CA" dirty="0" smtClean="0"/>
              <a:t>In addition, the process does the following:</a:t>
            </a:r>
          </a:p>
          <a:p>
            <a:pPr marL="285750" indent="-285750">
              <a:buClr>
                <a:srgbClr val="B40404"/>
              </a:buClr>
              <a:buFont typeface="Wingdings" panose="05000000000000000000" pitchFamily="2" charset="2"/>
              <a:buChar char="Ø"/>
            </a:pPr>
            <a:r>
              <a:rPr lang="en-CA" dirty="0" smtClean="0"/>
              <a:t>reports all errors and warnings for follow-up action (e.g. missing postal codes, empty enrollment files)</a:t>
            </a:r>
          </a:p>
          <a:p>
            <a:pPr marL="285750" indent="-285750">
              <a:buClr>
                <a:srgbClr val="B40404"/>
              </a:buClr>
              <a:buFont typeface="Wingdings" panose="05000000000000000000" pitchFamily="2" charset="2"/>
              <a:buChar char="Ø"/>
            </a:pPr>
            <a:r>
              <a:rPr lang="en-CA" dirty="0" smtClean="0"/>
              <a:t>retrieve</a:t>
            </a:r>
            <a:r>
              <a:rPr lang="en-CA" dirty="0" smtClean="0"/>
              <a:t> </a:t>
            </a:r>
            <a:r>
              <a:rPr lang="en-CA" dirty="0" smtClean="0"/>
              <a:t>the </a:t>
            </a:r>
            <a:r>
              <a:rPr lang="en-CA" dirty="0" smtClean="0"/>
              <a:t>newenrol.xml file from Process Monitor job log</a:t>
            </a:r>
            <a:endParaRPr lang="en-CA" dirty="0" smtClean="0"/>
          </a:p>
          <a:p>
            <a:pPr marL="285750" indent="-285750">
              <a:buClr>
                <a:srgbClr val="B40404"/>
              </a:buClr>
              <a:buFont typeface="Wingdings" panose="05000000000000000000" pitchFamily="2" charset="2"/>
              <a:buChar char="Ø"/>
            </a:pPr>
            <a:r>
              <a:rPr lang="en-US" dirty="0" smtClean="0"/>
              <a:t>UHIP Administrator </a:t>
            </a:r>
            <a:r>
              <a:rPr lang="en-US" dirty="0" smtClean="0"/>
              <a:t>submits </a:t>
            </a:r>
            <a:r>
              <a:rPr lang="en-US" dirty="0" smtClean="0"/>
              <a:t>to Sun Life via secure </a:t>
            </a:r>
            <a:r>
              <a:rPr lang="en-US" dirty="0" smtClean="0"/>
              <a:t>portal</a:t>
            </a:r>
          </a:p>
          <a:p>
            <a:pPr marL="285750" indent="-285750">
              <a:buClr>
                <a:srgbClr val="B40404"/>
              </a:buClr>
              <a:buFont typeface="Wingdings" panose="05000000000000000000" pitchFamily="2" charset="2"/>
              <a:buChar char="Ø"/>
            </a:pPr>
            <a:r>
              <a:rPr lang="en-US" dirty="0" smtClean="0"/>
              <a:t>Sun Life transmits error report as a result of </a:t>
            </a:r>
            <a:r>
              <a:rPr lang="en-US" smtClean="0"/>
              <a:t>file submission</a:t>
            </a:r>
            <a:endParaRPr lang="en-CA" dirty="0" smtClean="0"/>
          </a:p>
          <a:p>
            <a:endParaRPr lang="en-CA" dirty="0" smtClean="0"/>
          </a:p>
        </p:txBody>
      </p:sp>
    </p:spTree>
    <p:extLst>
      <p:ext uri="{BB962C8B-B14F-4D97-AF65-F5344CB8AC3E}">
        <p14:creationId xmlns:p14="http://schemas.microsoft.com/office/powerpoint/2010/main" val="421727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Coverage administration</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89789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Coverage administration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194621" y="2289349"/>
            <a:ext cx="8576530" cy="3287670"/>
          </a:xfrm>
          <a:prstGeom prst="rect">
            <a:avLst/>
          </a:prstGeom>
        </p:spPr>
      </p:pic>
    </p:spTree>
    <p:extLst>
      <p:ext uri="{BB962C8B-B14F-4D97-AF65-F5344CB8AC3E}">
        <p14:creationId xmlns:p14="http://schemas.microsoft.com/office/powerpoint/2010/main" val="289577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Coverage administration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Box 5"/>
          <p:cNvSpPr txBox="1"/>
          <p:nvPr/>
        </p:nvSpPr>
        <p:spPr>
          <a:xfrm>
            <a:off x="395536" y="1840194"/>
            <a:ext cx="8237718" cy="4524315"/>
          </a:xfrm>
          <a:prstGeom prst="rect">
            <a:avLst/>
          </a:prstGeom>
          <a:noFill/>
        </p:spPr>
        <p:txBody>
          <a:bodyPr wrap="square" rtlCol="0">
            <a:spAutoFit/>
          </a:bodyPr>
          <a:lstStyle/>
          <a:p>
            <a:r>
              <a:rPr lang="en-CA" b="1" u="sng" dirty="0" smtClean="0"/>
              <a:t>The 12-month coverage ‘window’</a:t>
            </a:r>
          </a:p>
          <a:p>
            <a:endParaRPr lang="en-CA" dirty="0"/>
          </a:p>
          <a:p>
            <a:r>
              <a:rPr lang="en-CA" dirty="0" smtClean="0"/>
              <a:t>In Coverage Administration, you always see </a:t>
            </a:r>
            <a:r>
              <a:rPr lang="en-CA" dirty="0"/>
              <a:t>what </a:t>
            </a:r>
            <a:r>
              <a:rPr lang="en-CA" dirty="0" smtClean="0"/>
              <a:t>a student’s coverage looks </a:t>
            </a:r>
            <a:r>
              <a:rPr lang="en-CA" dirty="0"/>
              <a:t>like for the entire 12-month academic </a:t>
            </a:r>
            <a:r>
              <a:rPr lang="en-CA" dirty="0" smtClean="0"/>
              <a:t>year, even if there is no UHIP coverage. This is where the other providers “3RDPARTY”, “N/A”, and “OHIP” come into play.  These ‘providers’ act as placeholders for the periods in time where there is no UHIP coverage.</a:t>
            </a:r>
          </a:p>
          <a:p>
            <a:endParaRPr lang="en-CA" dirty="0"/>
          </a:p>
          <a:p>
            <a:r>
              <a:rPr lang="en-CA" dirty="0" smtClean="0"/>
              <a:t>Example:  Student has UHIP coverage from September through December, and then obtains OHIP coverage for the remainder of the academic year.  On the ‘Coverage Details’ tab you would see two sets of coverage details – one for the period of UHIP coverage September through December, and one for the period January through August where the student was covered by OHIP.</a:t>
            </a:r>
          </a:p>
          <a:p>
            <a:endParaRPr lang="en-CA" dirty="0"/>
          </a:p>
          <a:p>
            <a:r>
              <a:rPr lang="en-CA" dirty="0" smtClean="0"/>
              <a:t>The positives for doing this are a simplified means of calculating the cost of insurance, plus being able to see at a glance the entire picture of coverage for the whole academic year.</a:t>
            </a:r>
            <a:endParaRPr lang="en-CA" dirty="0"/>
          </a:p>
        </p:txBody>
      </p:sp>
    </p:spTree>
    <p:extLst>
      <p:ext uri="{BB962C8B-B14F-4D97-AF65-F5344CB8AC3E}">
        <p14:creationId xmlns:p14="http://schemas.microsoft.com/office/powerpoint/2010/main" val="3117642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Coverage administration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a:blip r:embed="rId2"/>
          <a:stretch>
            <a:fillRect/>
          </a:stretch>
        </p:blipFill>
        <p:spPr>
          <a:xfrm>
            <a:off x="887141" y="1464724"/>
            <a:ext cx="7051964" cy="5005980"/>
          </a:xfrm>
          <a:prstGeom prst="rect">
            <a:avLst/>
          </a:prstGeom>
        </p:spPr>
      </p:pic>
    </p:spTree>
    <p:extLst>
      <p:ext uri="{BB962C8B-B14F-4D97-AF65-F5344CB8AC3E}">
        <p14:creationId xmlns:p14="http://schemas.microsoft.com/office/powerpoint/2010/main" val="883980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Coverage administration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p:cNvPicPr>
            <a:picLocks noChangeAspect="1"/>
          </p:cNvPicPr>
          <p:nvPr/>
        </p:nvPicPr>
        <p:blipFill>
          <a:blip r:embed="rId2"/>
          <a:stretch>
            <a:fillRect/>
          </a:stretch>
        </p:blipFill>
        <p:spPr>
          <a:xfrm>
            <a:off x="781050" y="1976443"/>
            <a:ext cx="7581900" cy="3514725"/>
          </a:xfrm>
          <a:prstGeom prst="rect">
            <a:avLst/>
          </a:prstGeom>
        </p:spPr>
      </p:pic>
    </p:spTree>
    <p:extLst>
      <p:ext uri="{BB962C8B-B14F-4D97-AF65-F5344CB8AC3E}">
        <p14:creationId xmlns:p14="http://schemas.microsoft.com/office/powerpoint/2010/main" val="1591545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pra</a:t>
            </a:r>
            <a:r>
              <a:rPr lang="en-US" dirty="0" smtClean="0"/>
              <a:t> </a:t>
            </a:r>
            <a:r>
              <a:rPr lang="en-US" dirty="0" err="1" smtClean="0"/>
              <a:t>reconcilation</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28623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err="1" smtClean="0"/>
              <a:t>Pra</a:t>
            </a:r>
            <a:r>
              <a:rPr lang="en-US" dirty="0" smtClean="0"/>
              <a:t> reconciliation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Box 5"/>
          <p:cNvSpPr txBox="1"/>
          <p:nvPr/>
        </p:nvSpPr>
        <p:spPr>
          <a:xfrm>
            <a:off x="755576" y="1700808"/>
            <a:ext cx="7848872" cy="5078313"/>
          </a:xfrm>
          <a:prstGeom prst="rect">
            <a:avLst/>
          </a:prstGeom>
          <a:noFill/>
        </p:spPr>
        <p:txBody>
          <a:bodyPr wrap="square" rtlCol="0">
            <a:spAutoFit/>
          </a:bodyPr>
          <a:lstStyle/>
          <a:p>
            <a:r>
              <a:rPr lang="en-CA" dirty="0" smtClean="0"/>
              <a:t>Three-step process:</a:t>
            </a:r>
          </a:p>
          <a:p>
            <a:endParaRPr lang="en-CA" dirty="0"/>
          </a:p>
          <a:p>
            <a:r>
              <a:rPr lang="en-CA" dirty="0" smtClean="0"/>
              <a:t>1.  Load and validate the PRA</a:t>
            </a:r>
          </a:p>
          <a:p>
            <a:endParaRPr lang="en-CA" dirty="0" smtClean="0"/>
          </a:p>
          <a:p>
            <a:r>
              <a:rPr lang="en-CA" dirty="0" smtClean="0"/>
              <a:t>Take the PRA Excel spreadsheet from Sun Life, save it as a CSV file.</a:t>
            </a:r>
          </a:p>
          <a:p>
            <a:r>
              <a:rPr lang="en-CA" dirty="0" smtClean="0"/>
              <a:t>Upload the CSV file to the “Landing Zone” (file repository).</a:t>
            </a:r>
          </a:p>
          <a:p>
            <a:r>
              <a:rPr lang="en-CA" dirty="0" smtClean="0"/>
              <a:t>Run a batch process which loads the PRA into Peoplesoft and validates the input.</a:t>
            </a:r>
            <a:endParaRPr lang="en-CA" dirty="0"/>
          </a:p>
          <a:p>
            <a:endParaRPr lang="en-CA" dirty="0" smtClean="0"/>
          </a:p>
          <a:p>
            <a:r>
              <a:rPr lang="en-CA" dirty="0" smtClean="0"/>
              <a:t>The validation determines whether or not McMaster and Sun Life agree on the out-of-balance state of the student. A report highlights those cases where:</a:t>
            </a:r>
          </a:p>
          <a:p>
            <a:pPr marL="342900" indent="-342900">
              <a:buFont typeface="+mj-lt"/>
              <a:buAutoNum type="alphaLcParenR"/>
            </a:pPr>
            <a:r>
              <a:rPr lang="en-CA" dirty="0" smtClean="0"/>
              <a:t>Sun Life considers the student out-of-balance but McMaster doesn’t</a:t>
            </a:r>
          </a:p>
          <a:p>
            <a:pPr marL="342900" indent="-342900">
              <a:buFont typeface="+mj-lt"/>
              <a:buAutoNum type="alphaLcParenR"/>
            </a:pPr>
            <a:r>
              <a:rPr lang="en-CA" dirty="0" smtClean="0"/>
              <a:t>McMaster considers the student out-of-balance but Sun Life did not report them</a:t>
            </a:r>
          </a:p>
          <a:p>
            <a:pPr marL="342900" indent="-342900">
              <a:buFont typeface="+mj-lt"/>
              <a:buAutoNum type="alphaLcParenR"/>
            </a:pPr>
            <a:r>
              <a:rPr lang="en-CA" dirty="0" smtClean="0"/>
              <a:t>Sun Life and McMaster disagree on the out-of-balance amount</a:t>
            </a:r>
          </a:p>
          <a:p>
            <a:endParaRPr lang="en-CA" dirty="0" smtClean="0"/>
          </a:p>
          <a:p>
            <a:r>
              <a:rPr lang="en-CA" dirty="0" smtClean="0"/>
              <a:t>The validation process creates a ‘draft’ PRA with a line for each entry on Sun Life’s original PRA.  For </a:t>
            </a:r>
            <a:r>
              <a:rPr lang="en-CA" dirty="0"/>
              <a:t>all </a:t>
            </a:r>
            <a:r>
              <a:rPr lang="en-CA" dirty="0" smtClean="0"/>
              <a:t>students </a:t>
            </a:r>
            <a:r>
              <a:rPr lang="en-CA" dirty="0"/>
              <a:t>where Sun Life and McMaster </a:t>
            </a:r>
            <a:r>
              <a:rPr lang="en-CA" dirty="0" smtClean="0"/>
              <a:t>agree on the amounts, the agreed-upon remittance or refund amount is pre-populated on the draft.</a:t>
            </a:r>
          </a:p>
          <a:p>
            <a:endParaRPr lang="en-CA" dirty="0" smtClean="0"/>
          </a:p>
        </p:txBody>
      </p:sp>
    </p:spTree>
    <p:extLst>
      <p:ext uri="{BB962C8B-B14F-4D97-AF65-F5344CB8AC3E}">
        <p14:creationId xmlns:p14="http://schemas.microsoft.com/office/powerpoint/2010/main" val="555399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err="1" smtClean="0"/>
              <a:t>Pra</a:t>
            </a:r>
            <a:r>
              <a:rPr lang="en-US" dirty="0" smtClean="0"/>
              <a:t> reconciliation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p:cNvPicPr>
            <a:picLocks noChangeAspect="1"/>
          </p:cNvPicPr>
          <p:nvPr/>
        </p:nvPicPr>
        <p:blipFill>
          <a:blip r:embed="rId2"/>
          <a:stretch>
            <a:fillRect/>
          </a:stretch>
        </p:blipFill>
        <p:spPr>
          <a:xfrm>
            <a:off x="1968568" y="1601963"/>
            <a:ext cx="4889109" cy="4831792"/>
          </a:xfrm>
          <a:prstGeom prst="rect">
            <a:avLst/>
          </a:prstGeom>
        </p:spPr>
      </p:pic>
    </p:spTree>
    <p:extLst>
      <p:ext uri="{BB962C8B-B14F-4D97-AF65-F5344CB8AC3E}">
        <p14:creationId xmlns:p14="http://schemas.microsoft.com/office/powerpoint/2010/main" val="147041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err="1" smtClean="0"/>
              <a:t>Pra</a:t>
            </a:r>
            <a:r>
              <a:rPr lang="en-US" dirty="0" smtClean="0"/>
              <a:t> reconciliation</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Box 5"/>
          <p:cNvSpPr txBox="1"/>
          <p:nvPr/>
        </p:nvSpPr>
        <p:spPr>
          <a:xfrm>
            <a:off x="755576" y="1700808"/>
            <a:ext cx="7848872" cy="3416320"/>
          </a:xfrm>
          <a:prstGeom prst="rect">
            <a:avLst/>
          </a:prstGeom>
          <a:noFill/>
        </p:spPr>
        <p:txBody>
          <a:bodyPr wrap="square" rtlCol="0">
            <a:spAutoFit/>
          </a:bodyPr>
          <a:lstStyle/>
          <a:p>
            <a:r>
              <a:rPr lang="en-CA" dirty="0"/>
              <a:t>2.  Adjust the draft remittances and refunds</a:t>
            </a:r>
          </a:p>
          <a:p>
            <a:endParaRPr lang="en-CA" dirty="0"/>
          </a:p>
          <a:p>
            <a:r>
              <a:rPr lang="en-CA" dirty="0"/>
              <a:t>In Peoplesoft, </a:t>
            </a:r>
            <a:r>
              <a:rPr lang="en-CA" dirty="0" smtClean="0"/>
              <a:t>pull </a:t>
            </a:r>
            <a:r>
              <a:rPr lang="en-CA" dirty="0"/>
              <a:t>up this ‘draft’ PRA and adjust any of the remittance or refund values which were pre-populated in the first step</a:t>
            </a:r>
            <a:r>
              <a:rPr lang="en-CA" dirty="0" smtClean="0"/>
              <a:t>.  Add any other values you wish, ore remove ones who you’ve changed your mind about.</a:t>
            </a:r>
            <a:endParaRPr lang="en-CA" dirty="0"/>
          </a:p>
          <a:p>
            <a:endParaRPr lang="en-CA" dirty="0"/>
          </a:p>
          <a:p>
            <a:pPr marL="342900" indent="-342900">
              <a:buAutoNum type="arabicPeriod" startAt="3"/>
            </a:pPr>
            <a:r>
              <a:rPr lang="en-CA" dirty="0"/>
              <a:t>Generate the final PRA</a:t>
            </a:r>
          </a:p>
          <a:p>
            <a:endParaRPr lang="en-CA" dirty="0"/>
          </a:p>
          <a:p>
            <a:r>
              <a:rPr lang="en-CA" dirty="0"/>
              <a:t>Once you are satisfied with the ‘draft’ PRA, you can generate the final PRA.  This will be a CSV file, which can then be sent to Sun Life.  Sun Life has </a:t>
            </a:r>
            <a:r>
              <a:rPr lang="en-CA" dirty="0" smtClean="0"/>
              <a:t>reviewed </a:t>
            </a:r>
            <a:r>
              <a:rPr lang="en-CA" dirty="0"/>
              <a:t>this format and deemed it acceptable.</a:t>
            </a:r>
          </a:p>
          <a:p>
            <a:endParaRPr lang="en-CA" dirty="0" smtClean="0"/>
          </a:p>
        </p:txBody>
      </p:sp>
    </p:spTree>
    <p:extLst>
      <p:ext uri="{BB962C8B-B14F-4D97-AF65-F5344CB8AC3E}">
        <p14:creationId xmlns:p14="http://schemas.microsoft.com/office/powerpoint/2010/main" val="1471849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McMaster university</a:t>
            </a:r>
            <a:endParaRPr lang="en-US" dirty="0"/>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923" b="3923"/>
          <a:stretch>
            <a:fillRect/>
          </a:stretch>
        </p:blipFill>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900411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28254"/>
          </a:xfrm>
        </p:spPr>
        <p:txBody>
          <a:bodyPr>
            <a:normAutofit/>
          </a:bodyPr>
          <a:lstStyle/>
          <a:p>
            <a:r>
              <a:rPr lang="en-US" dirty="0" smtClean="0"/>
              <a:t>reporting</a:t>
            </a:r>
            <a:endParaRPr lang="en-US" sz="3200"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6" name="TextBox 5"/>
          <p:cNvSpPr txBox="1"/>
          <p:nvPr/>
        </p:nvSpPr>
        <p:spPr>
          <a:xfrm>
            <a:off x="755576" y="1700808"/>
            <a:ext cx="7848872" cy="1200329"/>
          </a:xfrm>
          <a:prstGeom prst="rect">
            <a:avLst/>
          </a:prstGeom>
          <a:noFill/>
        </p:spPr>
        <p:txBody>
          <a:bodyPr wrap="square" rtlCol="0">
            <a:spAutoFit/>
          </a:bodyPr>
          <a:lstStyle/>
          <a:p>
            <a:r>
              <a:rPr lang="en-CA" dirty="0" smtClean="0"/>
              <a:t>We have </a:t>
            </a:r>
            <a:r>
              <a:rPr lang="en-CA" dirty="0"/>
              <a:t>the ability to run </a:t>
            </a:r>
            <a:r>
              <a:rPr lang="en-CA" dirty="0" smtClean="0"/>
              <a:t>our own </a:t>
            </a:r>
            <a:r>
              <a:rPr lang="en-CA" dirty="0"/>
              <a:t>out-of-balance report.  This report itemizes each student’s cost of insurance, what has been charged to their student account, and what has been remitted to Sun Life.  So, it’s always easy to see where your accounts stand in terms of reconciliation</a:t>
            </a:r>
            <a:r>
              <a:rPr lang="en-CA" dirty="0" smtClean="0"/>
              <a:t>.</a:t>
            </a:r>
          </a:p>
        </p:txBody>
      </p:sp>
      <p:pic>
        <p:nvPicPr>
          <p:cNvPr id="3" name="Picture 2"/>
          <p:cNvPicPr>
            <a:picLocks noChangeAspect="1"/>
          </p:cNvPicPr>
          <p:nvPr/>
        </p:nvPicPr>
        <p:blipFill>
          <a:blip r:embed="rId2"/>
          <a:stretch>
            <a:fillRect/>
          </a:stretch>
        </p:blipFill>
        <p:spPr>
          <a:xfrm>
            <a:off x="901763" y="2901137"/>
            <a:ext cx="7022720" cy="3474224"/>
          </a:xfrm>
          <a:prstGeom prst="rect">
            <a:avLst/>
          </a:prstGeom>
        </p:spPr>
      </p:pic>
    </p:spTree>
    <p:extLst>
      <p:ext uri="{BB962C8B-B14F-4D97-AF65-F5344CB8AC3E}">
        <p14:creationId xmlns:p14="http://schemas.microsoft.com/office/powerpoint/2010/main" val="1023505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plans</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4062905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7" y="2475473"/>
            <a:ext cx="6827190" cy="3068595"/>
          </a:xfrm>
        </p:spPr>
        <p:txBody>
          <a:bodyPr>
            <a:normAutofit/>
          </a:bodyPr>
          <a:lstStyle/>
          <a:p>
            <a:pPr>
              <a:buFont typeface="Wingdings" panose="05000000000000000000" pitchFamily="2" charset="2"/>
              <a:buChar char="Ø"/>
            </a:pPr>
            <a:r>
              <a:rPr lang="en-US" dirty="0" smtClean="0"/>
              <a:t>Add dependent-only coverage</a:t>
            </a:r>
            <a:endParaRPr lang="en-CA" dirty="0" smtClean="0"/>
          </a:p>
          <a:p>
            <a:pPr>
              <a:buFont typeface="Wingdings" panose="05000000000000000000" pitchFamily="2" charset="2"/>
              <a:buChar char="Ø"/>
            </a:pPr>
            <a:r>
              <a:rPr lang="en-US" dirty="0" smtClean="0"/>
              <a:t>Improve rollover process (during qualification)</a:t>
            </a:r>
            <a:endParaRPr lang="en-CA" dirty="0" smtClean="0"/>
          </a:p>
          <a:p>
            <a:pPr>
              <a:buFont typeface="Wingdings" panose="05000000000000000000" pitchFamily="2" charset="2"/>
              <a:buChar char="Ø"/>
            </a:pPr>
            <a:r>
              <a:rPr lang="en-US" dirty="0" smtClean="0"/>
              <a:t>Apply any future changes to XML enrollment file as required by Sun Life</a:t>
            </a:r>
            <a:endParaRPr lang="en-CA" dirty="0" smtClean="0"/>
          </a:p>
          <a:p>
            <a:pPr>
              <a:buFont typeface="Wingdings" panose="05000000000000000000" pitchFamily="2" charset="2"/>
              <a:buChar char="Ø"/>
            </a:pPr>
            <a:r>
              <a:rPr lang="en-US" dirty="0" smtClean="0"/>
              <a:t>Connect Peoplesoft Comments feature to UHIP admin screens (3C button set)</a:t>
            </a:r>
          </a:p>
          <a:p>
            <a:pPr>
              <a:buFont typeface="Wingdings" panose="05000000000000000000" pitchFamily="2" charset="2"/>
              <a:buChar char="Ø"/>
            </a:pPr>
            <a:r>
              <a:rPr lang="en-US" dirty="0" smtClean="0"/>
              <a:t>Self-service admin page for modifying exemption reasons (must be effective-dated!)</a:t>
            </a:r>
            <a:endParaRPr lang="en-CA" dirty="0" smtClean="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2" name="Title 1"/>
          <p:cNvSpPr>
            <a:spLocks noGrp="1"/>
          </p:cNvSpPr>
          <p:nvPr>
            <p:ph type="title"/>
          </p:nvPr>
        </p:nvSpPr>
        <p:spPr>
          <a:xfrm>
            <a:off x="768096" y="758214"/>
            <a:ext cx="7290054" cy="1499616"/>
          </a:xfrm>
        </p:spPr>
        <p:txBody>
          <a:bodyPr>
            <a:normAutofit fontScale="90000"/>
          </a:bodyPr>
          <a:lstStyle/>
          <a:p>
            <a:r>
              <a:rPr lang="en-US" dirty="0" smtClean="0"/>
              <a:t>Future plans</a:t>
            </a:r>
            <a:br>
              <a:rPr lang="en-US" dirty="0" smtClean="0"/>
            </a:br>
            <a:r>
              <a:rPr lang="en-US" dirty="0" smtClean="0"/>
              <a:t/>
            </a:r>
            <a:br>
              <a:rPr lang="en-US" dirty="0" smtClean="0"/>
            </a:br>
            <a:r>
              <a:rPr lang="en-US" sz="3200" cap="none" dirty="0" smtClean="0"/>
              <a:t>Things we’d like to do when we have a few spare moments</a:t>
            </a:r>
            <a:endParaRPr lang="en-US" sz="3200" cap="none" dirty="0"/>
          </a:p>
        </p:txBody>
      </p:sp>
    </p:spTree>
    <p:extLst>
      <p:ext uri="{BB962C8B-B14F-4D97-AF65-F5344CB8AC3E}">
        <p14:creationId xmlns:p14="http://schemas.microsoft.com/office/powerpoint/2010/main" val="271494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4" name="Picture 3">
            <a:extLst>
              <a:ext uri="{FF2B5EF4-FFF2-40B4-BE49-F238E27FC236}">
                <a16:creationId xmlns:a16="http://schemas.microsoft.com/office/drawing/2014/main" id="{01D6320D-794D-4C23-BACC-45ABA0AE14FA}"/>
              </a:ext>
            </a:extLst>
          </p:cNvPr>
          <p:cNvPicPr>
            <a:picLocks noChangeAspect="1"/>
          </p:cNvPicPr>
          <p:nvPr/>
        </p:nvPicPr>
        <p:blipFill>
          <a:blip r:embed="rId2"/>
          <a:stretch>
            <a:fillRect/>
          </a:stretch>
        </p:blipFill>
        <p:spPr>
          <a:xfrm>
            <a:off x="6828594" y="4689691"/>
            <a:ext cx="1493312" cy="1717969"/>
          </a:xfrm>
          <a:prstGeom prst="rect">
            <a:avLst/>
          </a:prstGeom>
        </p:spPr>
      </p:pic>
    </p:spTree>
    <p:extLst>
      <p:ext uri="{BB962C8B-B14F-4D97-AF65-F5344CB8AC3E}">
        <p14:creationId xmlns:p14="http://schemas.microsoft.com/office/powerpoint/2010/main" val="465798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768096" y="585216"/>
            <a:ext cx="7290054" cy="1499616"/>
          </a:xfrm>
        </p:spPr>
        <p:txBody>
          <a:bodyPr/>
          <a:lstStyle/>
          <a:p>
            <a:r>
              <a:rPr lang="en-US" dirty="0">
                <a:solidFill>
                  <a:schemeClr val="bg1"/>
                </a:solidFill>
              </a:rPr>
              <a:t>presenters</a:t>
            </a:r>
          </a:p>
        </p:txBody>
      </p:sp>
      <p:sp>
        <p:nvSpPr>
          <p:cNvPr id="14" name="Text Placeholder 2"/>
          <p:cNvSpPr>
            <a:spLocks noGrp="1"/>
          </p:cNvSpPr>
          <p:nvPr>
            <p:ph type="body" idx="1"/>
          </p:nvPr>
        </p:nvSpPr>
        <p:spPr>
          <a:xfrm>
            <a:off x="768096" y="2179636"/>
            <a:ext cx="3566160" cy="822960"/>
          </a:xfrm>
        </p:spPr>
        <p:txBody>
          <a:bodyPr/>
          <a:lstStyle/>
          <a:p>
            <a:r>
              <a:rPr lang="en-US" dirty="0" smtClean="0"/>
              <a:t>Ana Pereira</a:t>
            </a:r>
            <a:endParaRPr lang="en-US" dirty="0"/>
          </a:p>
        </p:txBody>
      </p:sp>
      <p:sp>
        <p:nvSpPr>
          <p:cNvPr id="15" name="Content Placeholder 3"/>
          <p:cNvSpPr>
            <a:spLocks noGrp="1"/>
          </p:cNvSpPr>
          <p:nvPr>
            <p:ph sz="half" idx="2"/>
          </p:nvPr>
        </p:nvSpPr>
        <p:spPr>
          <a:xfrm>
            <a:off x="768096" y="2967788"/>
            <a:ext cx="3566160" cy="1446168"/>
          </a:xfrm>
        </p:spPr>
        <p:txBody>
          <a:bodyPr>
            <a:normAutofit lnSpcReduction="10000"/>
          </a:bodyPr>
          <a:lstStyle/>
          <a:p>
            <a:r>
              <a:rPr lang="en-US" dirty="0" smtClean="0"/>
              <a:t>Coordinator for International Students</a:t>
            </a:r>
            <a:endParaRPr lang="en-US" dirty="0"/>
          </a:p>
          <a:p>
            <a:r>
              <a:rPr lang="en-US" dirty="0" smtClean="0"/>
              <a:t>McMaster University</a:t>
            </a:r>
            <a:endParaRPr lang="en-US" dirty="0"/>
          </a:p>
          <a:p>
            <a:r>
              <a:rPr lang="en-US" dirty="0"/>
              <a:t>ferreiar@mcmaster.ca</a:t>
            </a:r>
          </a:p>
        </p:txBody>
      </p:sp>
      <p:sp>
        <p:nvSpPr>
          <p:cNvPr id="16" name="Text Placeholder 4"/>
          <p:cNvSpPr>
            <a:spLocks noGrp="1"/>
          </p:cNvSpPr>
          <p:nvPr>
            <p:ph type="body" sz="quarter" idx="3"/>
          </p:nvPr>
        </p:nvSpPr>
        <p:spPr>
          <a:xfrm>
            <a:off x="4491990" y="2179636"/>
            <a:ext cx="3566160" cy="822960"/>
          </a:xfrm>
        </p:spPr>
        <p:txBody>
          <a:bodyPr/>
          <a:lstStyle/>
          <a:p>
            <a:r>
              <a:rPr lang="en-US" dirty="0" smtClean="0"/>
              <a:t>Mark Russom</a:t>
            </a:r>
            <a:endParaRPr lang="en-US" dirty="0"/>
          </a:p>
        </p:txBody>
      </p:sp>
      <p:sp>
        <p:nvSpPr>
          <p:cNvPr id="17" name="Content Placeholder 5"/>
          <p:cNvSpPr>
            <a:spLocks noGrp="1"/>
          </p:cNvSpPr>
          <p:nvPr>
            <p:ph sz="quarter" idx="4"/>
          </p:nvPr>
        </p:nvSpPr>
        <p:spPr>
          <a:xfrm>
            <a:off x="4491990" y="2967788"/>
            <a:ext cx="3566160" cy="1446168"/>
          </a:xfrm>
        </p:spPr>
        <p:txBody>
          <a:bodyPr/>
          <a:lstStyle/>
          <a:p>
            <a:r>
              <a:rPr lang="en-US" dirty="0" smtClean="0"/>
              <a:t>Business Analyst</a:t>
            </a:r>
            <a:endParaRPr lang="en-US" dirty="0"/>
          </a:p>
          <a:p>
            <a:r>
              <a:rPr lang="en-US" dirty="0" smtClean="0"/>
              <a:t>McMaster University</a:t>
            </a:r>
            <a:endParaRPr lang="en-US" dirty="0"/>
          </a:p>
          <a:p>
            <a:r>
              <a:rPr lang="en-US" dirty="0"/>
              <a:t>r</a:t>
            </a:r>
            <a:r>
              <a:rPr lang="en-US" dirty="0" smtClean="0"/>
              <a:t>ussom@mcmaster.ca</a:t>
            </a:r>
            <a:endParaRPr lang="en-US" dirty="0"/>
          </a:p>
          <a:p>
            <a:endParaRPr lang="en-US" dirty="0"/>
          </a:p>
        </p:txBody>
      </p:sp>
      <p:sp>
        <p:nvSpPr>
          <p:cNvPr id="20"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2"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477238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C6CF15D4-36DE-4A24-9D78-0DF0093F7FD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41676"/>
            <a:ext cx="6542202" cy="3283306"/>
          </a:xfrm>
          <a:prstGeom prst="rect">
            <a:avLst/>
          </a:prstGeom>
        </p:spPr>
      </p:pic>
    </p:spTree>
    <p:extLst>
      <p:ext uri="{BB962C8B-B14F-4D97-AF65-F5344CB8AC3E}">
        <p14:creationId xmlns:p14="http://schemas.microsoft.com/office/powerpoint/2010/main" val="66391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F3237C-B87E-1F42-9DB0-A76DFD3B7A87}"/>
              </a:ext>
            </a:extLst>
          </p:cNvPr>
          <p:cNvSpPr>
            <a:spLocks noGrp="1"/>
          </p:cNvSpPr>
          <p:nvPr>
            <p:ph type="title"/>
          </p:nvPr>
        </p:nvSpPr>
        <p:spPr/>
        <p:txBody>
          <a:bodyPr/>
          <a:lstStyle/>
          <a:p>
            <a:r>
              <a:rPr lang="en-US" dirty="0"/>
              <a:t>Brighter World Infographic</a:t>
            </a:r>
          </a:p>
        </p:txBody>
      </p:sp>
      <p:sp>
        <p:nvSpPr>
          <p:cNvPr id="4" name="Footer Placeholder 1"/>
          <p:cNvSpPr txBox="1">
            <a:spLocks/>
          </p:cNvSpPr>
          <p:nvPr/>
        </p:nvSpPr>
        <p:spPr>
          <a:xfrm>
            <a:off x="3632200" y="6470704"/>
            <a:ext cx="4426094" cy="27432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CANADA ALLIANCE   4 - 6 NOVEMBER 2019</a:t>
            </a:r>
            <a:endParaRPr lang="en-US" dirty="0"/>
          </a:p>
        </p:txBody>
      </p:sp>
    </p:spTree>
    <p:extLst>
      <p:ext uri="{BB962C8B-B14F-4D97-AF65-F5344CB8AC3E}">
        <p14:creationId xmlns:p14="http://schemas.microsoft.com/office/powerpoint/2010/main" val="1175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Peoplesoft Versions</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smtClean="0"/>
              <a:t>CS 9.2 PUM 7</a:t>
            </a:r>
          </a:p>
          <a:p>
            <a:r>
              <a:rPr lang="en-US" dirty="0" smtClean="0"/>
              <a:t>FSCM 9.2 PUM 25</a:t>
            </a:r>
          </a:p>
          <a:p>
            <a:r>
              <a:rPr lang="en-US" dirty="0" smtClean="0"/>
              <a:t>HCM 9.2 PUM 24</a:t>
            </a:r>
          </a:p>
          <a:p>
            <a:r>
              <a:rPr lang="en-US" dirty="0" err="1" smtClean="0"/>
              <a:t>PeopleTools</a:t>
            </a:r>
            <a:r>
              <a:rPr lang="en-US" dirty="0" smtClean="0"/>
              <a:t> 8.55.22</a:t>
            </a:r>
            <a:endParaRPr lang="en-US" dirty="0"/>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Impetus for automation</a:t>
            </a:r>
            <a:endParaRPr lang="en-US" dirty="0"/>
          </a:p>
          <a:p>
            <a:pPr marL="457200" indent="-457200">
              <a:buFont typeface="+mj-lt"/>
              <a:buAutoNum type="arabicPeriod"/>
            </a:pPr>
            <a:r>
              <a:rPr lang="en-US" dirty="0" smtClean="0"/>
              <a:t>The “Temple” of UHIP (foundation and pillars)</a:t>
            </a:r>
            <a:endParaRPr lang="en-US" dirty="0"/>
          </a:p>
          <a:p>
            <a:pPr marL="457200" indent="-457200">
              <a:buFont typeface="+mj-lt"/>
              <a:buAutoNum type="arabicPeriod"/>
            </a:pPr>
            <a:r>
              <a:rPr lang="en-US" dirty="0" smtClean="0"/>
              <a:t>Reporting</a:t>
            </a:r>
          </a:p>
          <a:p>
            <a:pPr marL="457200" indent="-457200">
              <a:buFont typeface="+mj-lt"/>
              <a:buAutoNum type="arabicPeriod"/>
            </a:pPr>
            <a:r>
              <a:rPr lang="en-US" dirty="0" smtClean="0"/>
              <a:t>Future Plans</a:t>
            </a:r>
          </a:p>
          <a:p>
            <a:pPr marL="457200" indent="-457200">
              <a:buFont typeface="+mj-lt"/>
              <a:buAutoNum type="arabicPeriod"/>
            </a:pPr>
            <a:r>
              <a:rPr lang="en-US" dirty="0" smtClean="0"/>
              <a:t>Questions (and Answers)</a:t>
            </a: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impetus for automation</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automate?</a:t>
            </a:r>
            <a:endParaRPr lang="en-US" dirty="0"/>
          </a:p>
        </p:txBody>
      </p:sp>
      <p:sp>
        <p:nvSpPr>
          <p:cNvPr id="3" name="Content Placeholder 2"/>
          <p:cNvSpPr>
            <a:spLocks noGrp="1"/>
          </p:cNvSpPr>
          <p:nvPr>
            <p:ph idx="1"/>
          </p:nvPr>
        </p:nvSpPr>
        <p:spPr>
          <a:xfrm>
            <a:off x="768097" y="2286000"/>
            <a:ext cx="6827190" cy="4023360"/>
          </a:xfrm>
        </p:spPr>
        <p:txBody>
          <a:bodyPr>
            <a:normAutofit/>
          </a:bodyPr>
          <a:lstStyle/>
          <a:p>
            <a:pPr>
              <a:buFont typeface="Wingdings" panose="05000000000000000000" pitchFamily="2" charset="2"/>
              <a:buChar char="Ø"/>
            </a:pPr>
            <a:r>
              <a:rPr lang="en-CA" dirty="0" smtClean="0"/>
              <a:t>Completely manual process</a:t>
            </a:r>
          </a:p>
          <a:p>
            <a:pPr>
              <a:buFont typeface="Wingdings" panose="05000000000000000000" pitchFamily="2" charset="2"/>
              <a:buChar char="Ø"/>
            </a:pPr>
            <a:r>
              <a:rPr lang="en-US" dirty="0" smtClean="0"/>
              <a:t>Re-keying of data</a:t>
            </a:r>
            <a:endParaRPr lang="en-CA" dirty="0" smtClean="0"/>
          </a:p>
          <a:p>
            <a:pPr>
              <a:buFont typeface="Wingdings" panose="05000000000000000000" pitchFamily="2" charset="2"/>
              <a:buChar char="Ø"/>
            </a:pPr>
            <a:r>
              <a:rPr lang="en-CA" dirty="0" smtClean="0"/>
              <a:t>Prone to human error</a:t>
            </a:r>
          </a:p>
          <a:p>
            <a:pPr>
              <a:buFont typeface="Wingdings" panose="05000000000000000000" pitchFamily="2" charset="2"/>
              <a:buChar char="Ø"/>
            </a:pPr>
            <a:r>
              <a:rPr lang="en-US" dirty="0" smtClean="0"/>
              <a:t>Insanely time-consuming, especially at the start of the academic year</a:t>
            </a:r>
            <a:endParaRPr lang="en-CA" dirty="0" smtClean="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74689"/>
            <a:ext cx="7290054" cy="1499616"/>
          </a:xfrm>
        </p:spPr>
        <p:txBody>
          <a:bodyPr>
            <a:normAutofit fontScale="90000"/>
          </a:bodyPr>
          <a:lstStyle/>
          <a:p>
            <a:r>
              <a:rPr lang="en-US" dirty="0" smtClean="0"/>
              <a:t>Volume of data </a:t>
            </a:r>
            <a:br>
              <a:rPr lang="en-US" dirty="0" smtClean="0"/>
            </a:br>
            <a:r>
              <a:rPr lang="en-US" dirty="0" smtClean="0"/>
              <a:t/>
            </a:r>
            <a:br>
              <a:rPr lang="en-US" dirty="0" smtClean="0"/>
            </a:br>
            <a:r>
              <a:rPr lang="en-US" sz="3200" cap="none" dirty="0" smtClean="0"/>
              <a:t>(2019-20 academic year)</a:t>
            </a:r>
            <a:endParaRPr lang="en-US" sz="3200" cap="none" dirty="0"/>
          </a:p>
        </p:txBody>
      </p:sp>
      <p:sp>
        <p:nvSpPr>
          <p:cNvPr id="3" name="Content Placeholder 2"/>
          <p:cNvSpPr>
            <a:spLocks noGrp="1"/>
          </p:cNvSpPr>
          <p:nvPr>
            <p:ph idx="1"/>
          </p:nvPr>
        </p:nvSpPr>
        <p:spPr>
          <a:xfrm>
            <a:off x="768097" y="2533137"/>
            <a:ext cx="6827190" cy="2129479"/>
          </a:xfrm>
        </p:spPr>
        <p:txBody>
          <a:bodyPr>
            <a:normAutofit/>
          </a:bodyPr>
          <a:lstStyle/>
          <a:p>
            <a:pPr>
              <a:buFont typeface="Wingdings" panose="05000000000000000000" pitchFamily="2" charset="2"/>
              <a:buChar char="Ø"/>
            </a:pPr>
            <a:r>
              <a:rPr lang="en-US" dirty="0" smtClean="0"/>
              <a:t>6200+ qualified students</a:t>
            </a:r>
            <a:endParaRPr lang="en-CA" dirty="0" smtClean="0"/>
          </a:p>
          <a:p>
            <a:pPr>
              <a:buFont typeface="Wingdings" panose="05000000000000000000" pitchFamily="2" charset="2"/>
              <a:buChar char="Ø"/>
            </a:pPr>
            <a:r>
              <a:rPr lang="en-US" dirty="0" smtClean="0"/>
              <a:t>1400+ disqualified students (who were originally qualified)</a:t>
            </a:r>
          </a:p>
          <a:p>
            <a:pPr>
              <a:buFont typeface="Wingdings" panose="05000000000000000000" pitchFamily="2" charset="2"/>
              <a:buChar char="Ø"/>
            </a:pPr>
            <a:r>
              <a:rPr lang="en-CA" dirty="0" smtClean="0"/>
              <a:t>Approx. 5900 students enrolled with Sun Life</a:t>
            </a:r>
          </a:p>
          <a:p>
            <a:pPr>
              <a:buFont typeface="Wingdings" panose="05000000000000000000" pitchFamily="2" charset="2"/>
              <a:buChar char="Ø"/>
            </a:pPr>
            <a:r>
              <a:rPr lang="en-US" dirty="0" smtClean="0"/>
              <a:t>Approx. 15% increase in volume over 2018-19</a:t>
            </a:r>
            <a:endParaRPr lang="en-CA" dirty="0" smtClean="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880381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12" ma:contentTypeDescription="Create a new document." ma:contentTypeScope="" ma:versionID="595c98f69e5ebd321bda49857fb5037c">
  <xsd:schema xmlns:xsd="http://www.w3.org/2001/XMLSchema" xmlns:xs="http://www.w3.org/2001/XMLSchema" xmlns:p="http://schemas.microsoft.com/office/2006/metadata/properties" xmlns:ns2="ebd4167e-429c-454a-9baa-c80872e592a2" xmlns:ns3="454ffb5b-9413-42f5-86b6-dc48ea53da87" targetNamespace="http://schemas.microsoft.com/office/2006/metadata/properties" ma:root="true" ma:fieldsID="828909a4541cb9fb11ecccac30e7e1ad" ns2:_="" ns3:_="">
    <xsd:import namespace="ebd4167e-429c-454a-9baa-c80872e592a2"/>
    <xsd:import namespace="454ffb5b-9413-42f5-86b6-dc48ea53d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fb5b-9413-42f5-86b6-dc48ea53d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4C64A-6382-4066-819B-0E58D683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454ffb5b-9413-42f5-86b6-dc48ea53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D336-9E54-45B0-BD8D-40F05DF887A0}">
  <ds:schemaRefs>
    <ds:schemaRef ds:uri="http://schemas.microsoft.com/office/2006/metadata/properties"/>
    <ds:schemaRef ds:uri="ebd4167e-429c-454a-9baa-c80872e592a2"/>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54ffb5b-9413-42f5-86b6-dc48ea53da87"/>
    <ds:schemaRef ds:uri="http://purl.org/dc/terms/"/>
  </ds:schemaRefs>
</ds:datastoreItem>
</file>

<file path=customXml/itemProps3.xml><?xml version="1.0" encoding="utf-8"?>
<ds:datastoreItem xmlns:ds="http://schemas.openxmlformats.org/officeDocument/2006/customXml" ds:itemID="{B353BCED-04CE-4F40-BEEB-0CD9FCCAF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1937</TotalTime>
  <Words>1335</Words>
  <Application>Microsoft Office PowerPoint</Application>
  <PresentationFormat>On-screen Show (4:3)</PresentationFormat>
  <Paragraphs>184</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Tw Cen MT</vt:lpstr>
      <vt:lpstr>Tw Cen MT Condensed</vt:lpstr>
      <vt:lpstr>Wingdings</vt:lpstr>
      <vt:lpstr>Wingdings 3</vt:lpstr>
      <vt:lpstr>Integral</vt:lpstr>
      <vt:lpstr>Automagically uhip</vt:lpstr>
      <vt:lpstr>presenters</vt:lpstr>
      <vt:lpstr>McMaster university</vt:lpstr>
      <vt:lpstr>Brighter World Infographic</vt:lpstr>
      <vt:lpstr>Peoplesoft Versions</vt:lpstr>
      <vt:lpstr>agenda </vt:lpstr>
      <vt:lpstr>The impetus for automation</vt:lpstr>
      <vt:lpstr>Why did we automate?</vt:lpstr>
      <vt:lpstr>Volume of data   (2019-20 academic year)</vt:lpstr>
      <vt:lpstr>The “temple” of uhip</vt:lpstr>
      <vt:lpstr>PowerPoint Presentation</vt:lpstr>
      <vt:lpstr>configuration</vt:lpstr>
      <vt:lpstr>configuration</vt:lpstr>
      <vt:lpstr>configuration</vt:lpstr>
      <vt:lpstr>configuration</vt:lpstr>
      <vt:lpstr>configuration</vt:lpstr>
      <vt:lpstr>qualification</vt:lpstr>
      <vt:lpstr>Qualification</vt:lpstr>
      <vt:lpstr>Insurance enrollment</vt:lpstr>
      <vt:lpstr>Insurance enrollment</vt:lpstr>
      <vt:lpstr>Coverage administration</vt:lpstr>
      <vt:lpstr>Coverage administration</vt:lpstr>
      <vt:lpstr>Coverage administration</vt:lpstr>
      <vt:lpstr>Coverage administration</vt:lpstr>
      <vt:lpstr>Coverage administration</vt:lpstr>
      <vt:lpstr>pra reconcilation</vt:lpstr>
      <vt:lpstr>Pra reconciliation</vt:lpstr>
      <vt:lpstr>Pra reconciliation</vt:lpstr>
      <vt:lpstr>Pra reconciliation</vt:lpstr>
      <vt:lpstr>reporting</vt:lpstr>
      <vt:lpstr>reporting</vt:lpstr>
      <vt:lpstr>Future plans</vt:lpstr>
      <vt:lpstr>Future plans  Things we’d like to do when we have a few spare moments</vt:lpstr>
      <vt:lpstr>questions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Mark Russom</cp:lastModifiedBy>
  <cp:revision>82</cp:revision>
  <dcterms:created xsi:type="dcterms:W3CDTF">2015-09-02T14:36:24Z</dcterms:created>
  <dcterms:modified xsi:type="dcterms:W3CDTF">2019-11-06T17:48:59Z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ies>
</file>