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5" r:id="rId1"/>
  </p:sldMasterIdLst>
  <p:notesMasterIdLst>
    <p:notesMasterId r:id="rId27"/>
  </p:notesMasterIdLst>
  <p:sldIdLst>
    <p:sldId id="259" r:id="rId2"/>
    <p:sldId id="260" r:id="rId3"/>
    <p:sldId id="269" r:id="rId4"/>
    <p:sldId id="268" r:id="rId5"/>
    <p:sldId id="261" r:id="rId6"/>
    <p:sldId id="286" r:id="rId7"/>
    <p:sldId id="257" r:id="rId8"/>
    <p:sldId id="262" r:id="rId9"/>
    <p:sldId id="266" r:id="rId10"/>
    <p:sldId id="287" r:id="rId11"/>
    <p:sldId id="263" r:id="rId12"/>
    <p:sldId id="272" r:id="rId13"/>
    <p:sldId id="289" r:id="rId14"/>
    <p:sldId id="288" r:id="rId15"/>
    <p:sldId id="273" r:id="rId16"/>
    <p:sldId id="285" r:id="rId17"/>
    <p:sldId id="265" r:id="rId18"/>
    <p:sldId id="274" r:id="rId19"/>
    <p:sldId id="278" r:id="rId20"/>
    <p:sldId id="279" r:id="rId21"/>
    <p:sldId id="290" r:id="rId22"/>
    <p:sldId id="281" r:id="rId23"/>
    <p:sldId id="284" r:id="rId24"/>
    <p:sldId id="283" r:id="rId25"/>
    <p:sldId id="282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77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7F7816-2A27-4A2E-B262-0C89886884DB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741181-854E-4982-AE1F-4433C05B9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7419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189" indent="0" algn="ctr">
              <a:buNone/>
              <a:defRPr sz="1600"/>
            </a:lvl2pPr>
            <a:lvl3pPr marL="914377" indent="0" algn="ctr">
              <a:buNone/>
              <a:defRPr sz="16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C1E47C00-CA5A-449B-AFF4-39933D5FEF0A}" type="datetime1">
              <a:rPr lang="en-US" smtClean="0"/>
              <a:t>11/7/2016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ADU 9-11 November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1575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94E02-59BF-4712-925D-106C31C35635}" type="datetime1">
              <a:rPr lang="en-US" smtClean="0"/>
              <a:t>11/7/2016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ADU 9-11 November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293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EE40F-480B-46E3-8D74-8CF23500BABC}" type="datetime1">
              <a:rPr lang="en-US" smtClean="0"/>
              <a:t>11/7/2016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ADU 9-11 November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6112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D0DF7-F23B-422D-BE45-5AD6C72C438A}" type="datetime1">
              <a:rPr lang="en-US" smtClean="0"/>
              <a:t>11/7/2016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ADU 9-11 November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625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EDBF1-7AE2-44CD-A01B-C203EC0D1B2F}" type="datetime1">
              <a:rPr lang="en-US" smtClean="0"/>
              <a:t>11/7/2016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ADU 9-11 November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7444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65C9A-16B1-4E48-9482-2AADE8846F12}" type="datetime1">
              <a:rPr lang="en-US" smtClean="0"/>
              <a:t>11/7/2016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ADU 9-11 November 2016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7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marL="0" lvl="0" indent="0" algn="l" defTabSz="914377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BA655-8F02-44A4-B0D6-FD0CAC24D64C}" type="datetime1">
              <a:rPr lang="en-US" smtClean="0"/>
              <a:t>11/7/2016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ADU 9-11 November 2016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331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C3C23-B749-4D10-B7E9-3E52E6751D49}" type="datetime1">
              <a:rPr lang="en-US" smtClean="0"/>
              <a:t>11/7/2016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ADU 9-11 November 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658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3403F-A48F-4724-BC19-8B3D1679F96D}" type="datetime1">
              <a:rPr lang="en-US" smtClean="0"/>
              <a:t>11/7/2016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ADU 9-11 November 2016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631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25534-9ED6-4C67-92B2-9BC614BB5165}" type="datetime1">
              <a:rPr lang="en-US" smtClean="0"/>
              <a:t>11/7/2016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ADU 9-11 November 2016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141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2BA87-0AFF-42EC-BF4E-75ED77AB7B30}" type="datetime1">
              <a:rPr lang="en-US" smtClean="0"/>
              <a:t>11/7/2016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ADU 9-11 November 2016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3469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40326B37-5487-4FB6-BFCA-0980821CD2EE}" type="datetime1">
              <a:rPr lang="en-US" smtClean="0"/>
              <a:t>11/7/2016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ADU 9-11 November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4065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p:hf sldNum="0" hdr="0" dt="0"/>
  <p:txStyles>
    <p:titleStyle>
      <a:lvl1pPr algn="l" defTabSz="914377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377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u.linkedin.com/in/bonnie-oconnor" TargetMode="External"/><Relationship Id="rId2" Type="http://schemas.openxmlformats.org/officeDocument/2006/relationships/hyperlink" Target="mailto:b.oconnor@its.uq.edu.au" TargetMode="Externa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AHPRA reporting: </a:t>
            </a:r>
            <a:r>
              <a:rPr lang="en-US" dirty="0" smtClean="0"/>
              <a:t>from </a:t>
            </a:r>
            <a:r>
              <a:rPr lang="en-US" dirty="0"/>
              <a:t>3 days to 3 minutes - and other timesavers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SESSION </a:t>
            </a:r>
            <a:r>
              <a:rPr lang="en-US" dirty="0" smtClean="0"/>
              <a:t>36014</a:t>
            </a:r>
            <a:endParaRPr lang="en-US" dirty="0"/>
          </a:p>
          <a:p>
            <a:r>
              <a:rPr lang="en-US" dirty="0" smtClean="0"/>
              <a:t>9 November</a:t>
            </a:r>
            <a:endParaRPr lang="en-US" dirty="0"/>
          </a:p>
        </p:txBody>
      </p:sp>
      <p:pic>
        <p:nvPicPr>
          <p:cNvPr id="9" name="Picture Placeholder 8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" b="24717"/>
          <a:stretch/>
        </p:blipFill>
        <p:spPr/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ADU 9-11 November 2016</a:t>
            </a:r>
          </a:p>
        </p:txBody>
      </p:sp>
    </p:spTree>
    <p:extLst>
      <p:ext uri="{BB962C8B-B14F-4D97-AF65-F5344CB8AC3E}">
        <p14:creationId xmlns:p14="http://schemas.microsoft.com/office/powerpoint/2010/main" val="387622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8114" y="5895507"/>
            <a:ext cx="6720099" cy="38007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1200000">
            <a:off x="397715" y="2230354"/>
            <a:ext cx="5456126" cy="34750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Easily identify and update reportable programs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ADU 9-11 November 2016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4662616" y="2286000"/>
            <a:ext cx="1620969" cy="1750541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150804" y="2767817"/>
            <a:ext cx="270747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Dual Degrees</a:t>
            </a:r>
          </a:p>
          <a:p>
            <a:pPr marL="285750" indent="-285750">
              <a:buFontTx/>
              <a:buChar char="-"/>
            </a:pPr>
            <a:r>
              <a:rPr lang="en-AU" dirty="0" smtClean="0">
                <a:solidFill>
                  <a:schemeClr val="accent2"/>
                </a:solidFill>
              </a:rPr>
              <a:t>Configured separately so different reporting trigger can apply (reportable after 2 years of FT study)</a:t>
            </a:r>
          </a:p>
          <a:p>
            <a:pPr marL="285750" indent="-285750">
              <a:buFontTx/>
              <a:buChar char="-"/>
            </a:pPr>
            <a:r>
              <a:rPr lang="en-AU" dirty="0" smtClean="0">
                <a:solidFill>
                  <a:schemeClr val="accent2"/>
                </a:solidFill>
              </a:rPr>
              <a:t>Reportable program name is configured removing the non-reportable component</a:t>
            </a:r>
            <a:endParaRPr lang="en-AU" dirty="0">
              <a:solidFill>
                <a:schemeClr val="accent2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6163" y="1883461"/>
            <a:ext cx="4492112" cy="402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413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AHPRA reports x 3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Census report</a:t>
            </a:r>
          </a:p>
          <a:p>
            <a:r>
              <a:rPr lang="en-US" dirty="0" smtClean="0"/>
              <a:t>60 day report</a:t>
            </a:r>
          </a:p>
          <a:p>
            <a:r>
              <a:rPr lang="en-US" dirty="0" smtClean="0"/>
              <a:t>Graduation report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ADU 9-11 November 2016</a:t>
            </a:r>
          </a:p>
        </p:txBody>
      </p:sp>
      <p:pic>
        <p:nvPicPr>
          <p:cNvPr id="5" name="Picture 12" descr="5278_80045_Jacaranda_flowers_Single_use_request_permission(1)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96562"/>
            <a:ext cx="9144000" cy="554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794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uqbocon5\AppData\Local\Temp\SNAGHTML15f8ad2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0812" y="0"/>
            <a:ext cx="5869126" cy="6958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qbocon5\AppData\Local\Temp\SNAGHTML15f8ad2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459" y="44292"/>
            <a:ext cx="271427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167840"/>
            <a:ext cx="7290054" cy="1499616"/>
          </a:xfrm>
        </p:spPr>
        <p:txBody>
          <a:bodyPr/>
          <a:lstStyle/>
          <a:p>
            <a:r>
              <a:rPr lang="en-US" dirty="0" smtClean="0"/>
              <a:t> Census report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3696" y="1326292"/>
            <a:ext cx="7514453" cy="4983068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u="sng" dirty="0" smtClean="0"/>
              <a:t>Notice </a:t>
            </a:r>
            <a:r>
              <a:rPr lang="en-US" b="1" u="sng" dirty="0"/>
              <a:t>under section 88 of the National Law for Student </a:t>
            </a:r>
            <a:r>
              <a:rPr lang="en-US" b="1" u="sng" dirty="0" smtClean="0"/>
              <a:t>Registration </a:t>
            </a:r>
            <a:r>
              <a:rPr lang="en-AU" dirty="0" smtClean="0">
                <a:solidFill>
                  <a:schemeClr val="accent2"/>
                </a:solidFill>
              </a:rPr>
              <a:t> - </a:t>
            </a:r>
            <a:r>
              <a:rPr lang="en-AU" dirty="0" smtClean="0">
                <a:solidFill>
                  <a:schemeClr val="accent2">
                    <a:lumMod val="75000"/>
                  </a:schemeClr>
                </a:solidFill>
              </a:rPr>
              <a:t>gives us 14 days to provide a report in the specified format for the specified cohort</a:t>
            </a:r>
            <a:endParaRPr lang="en-AU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ADU 9-11 November 2016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5312791"/>
              </p:ext>
            </p:extLst>
          </p:nvPr>
        </p:nvGraphicFramePr>
        <p:xfrm>
          <a:off x="543694" y="2263699"/>
          <a:ext cx="7694143" cy="41683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694143"/>
              </a:tblGrid>
              <a:tr h="183639">
                <a:tc>
                  <a:txBody>
                    <a:bodyPr/>
                    <a:lstStyle/>
                    <a:p>
                      <a:pPr algn="l" fontAlgn="b"/>
                      <a:r>
                        <a:rPr lang="en-AU" sz="1200" u="none" strike="noStrike" dirty="0">
                          <a:effectLst/>
                        </a:rPr>
                        <a:t>Title</a:t>
                      </a:r>
                      <a:endParaRPr lang="en-A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1" marR="7851" marT="7851" marB="0" anchor="b"/>
                </a:tc>
              </a:tr>
              <a:tr h="183639">
                <a:tc>
                  <a:txBody>
                    <a:bodyPr/>
                    <a:lstStyle/>
                    <a:p>
                      <a:pPr algn="l" fontAlgn="b"/>
                      <a:r>
                        <a:rPr lang="en-AU" sz="1200" u="none" strike="noStrike">
                          <a:effectLst/>
                        </a:rPr>
                        <a:t>First given name</a:t>
                      </a:r>
                      <a:endParaRPr lang="en-A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1" marR="7851" marT="7851" marB="0" anchor="b"/>
                </a:tc>
              </a:tr>
              <a:tr h="183639">
                <a:tc>
                  <a:txBody>
                    <a:bodyPr/>
                    <a:lstStyle/>
                    <a:p>
                      <a:pPr algn="l" fontAlgn="b"/>
                      <a:r>
                        <a:rPr lang="en-AU" sz="1200" u="none" strike="noStrike">
                          <a:effectLst/>
                        </a:rPr>
                        <a:t>Middle given name(s)</a:t>
                      </a:r>
                      <a:endParaRPr lang="en-A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1" marR="7851" marT="7851" marB="0" anchor="b"/>
                </a:tc>
              </a:tr>
              <a:tr h="183639">
                <a:tc>
                  <a:txBody>
                    <a:bodyPr/>
                    <a:lstStyle/>
                    <a:p>
                      <a:pPr algn="l" fontAlgn="b"/>
                      <a:r>
                        <a:rPr lang="en-AU" sz="1200" u="none" strike="noStrike">
                          <a:effectLst/>
                        </a:rPr>
                        <a:t>Family (legal) name</a:t>
                      </a:r>
                      <a:endParaRPr lang="en-A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1" marR="7851" marT="7851" marB="0" anchor="b"/>
                </a:tc>
              </a:tr>
              <a:tr h="183639">
                <a:tc>
                  <a:txBody>
                    <a:bodyPr/>
                    <a:lstStyle/>
                    <a:p>
                      <a:pPr algn="l" fontAlgn="b"/>
                      <a:r>
                        <a:rPr lang="en-AU" sz="1200" u="none" strike="noStrike">
                          <a:effectLst/>
                        </a:rPr>
                        <a:t>Previous family name</a:t>
                      </a:r>
                      <a:endParaRPr lang="en-A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1" marR="7851" marT="7851" marB="0" anchor="b"/>
                </a:tc>
              </a:tr>
              <a:tr h="183639">
                <a:tc>
                  <a:txBody>
                    <a:bodyPr/>
                    <a:lstStyle/>
                    <a:p>
                      <a:pPr algn="l" fontAlgn="b"/>
                      <a:r>
                        <a:rPr lang="en-AU" sz="1200" u="none" strike="noStrike" dirty="0">
                          <a:effectLst/>
                        </a:rPr>
                        <a:t>Date of birth</a:t>
                      </a:r>
                      <a:endParaRPr lang="en-A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1" marR="7851" marT="7851" marB="0" anchor="b"/>
                </a:tc>
              </a:tr>
              <a:tr h="183639">
                <a:tc>
                  <a:txBody>
                    <a:bodyPr/>
                    <a:lstStyle/>
                    <a:p>
                      <a:pPr algn="l" fontAlgn="b"/>
                      <a:r>
                        <a:rPr lang="en-AU" sz="1200" u="none" strike="noStrike">
                          <a:effectLst/>
                        </a:rPr>
                        <a:t>Sex</a:t>
                      </a:r>
                      <a:endParaRPr lang="en-A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1" marR="7851" marT="7851" marB="0" anchor="b"/>
                </a:tc>
              </a:tr>
              <a:tr h="183639">
                <a:tc>
                  <a:txBody>
                    <a:bodyPr/>
                    <a:lstStyle/>
                    <a:p>
                      <a:pPr algn="l" fontAlgn="b"/>
                      <a:r>
                        <a:rPr lang="en-AU" sz="1200" u="none" strike="noStrike">
                          <a:effectLst/>
                        </a:rPr>
                        <a:t>Email</a:t>
                      </a:r>
                      <a:endParaRPr lang="en-A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1" marR="7851" marT="7851" marB="0" anchor="b"/>
                </a:tc>
              </a:tr>
              <a:tr h="183639">
                <a:tc>
                  <a:txBody>
                    <a:bodyPr/>
                    <a:lstStyle/>
                    <a:p>
                      <a:pPr algn="l" fontAlgn="b"/>
                      <a:r>
                        <a:rPr lang="en-AU" sz="1200" u="none" strike="noStrike">
                          <a:effectLst/>
                        </a:rPr>
                        <a:t>Student ID</a:t>
                      </a:r>
                      <a:endParaRPr lang="en-A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1" marR="7851" marT="7851" marB="0" anchor="b"/>
                </a:tc>
              </a:tr>
              <a:tr h="33001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Address (examples) Unit Type Unit Number Level Number Level Type Street Number Street Name Street Type or Lot Number Street Name Street Type or PO Box RMB 123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1" marR="7851" marT="7851" marB="0" anchor="b"/>
                </a:tc>
              </a:tr>
              <a:tr h="183639">
                <a:tc>
                  <a:txBody>
                    <a:bodyPr/>
                    <a:lstStyle/>
                    <a:p>
                      <a:pPr algn="l" fontAlgn="b"/>
                      <a:r>
                        <a:rPr lang="en-AU" sz="1200" u="none" strike="noStrike">
                          <a:effectLst/>
                        </a:rPr>
                        <a:t>Suburb</a:t>
                      </a:r>
                      <a:endParaRPr lang="en-A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1" marR="7851" marT="7851" marB="0" anchor="b"/>
                </a:tc>
              </a:tr>
              <a:tr h="183639">
                <a:tc>
                  <a:txBody>
                    <a:bodyPr/>
                    <a:lstStyle/>
                    <a:p>
                      <a:pPr algn="l" fontAlgn="b"/>
                      <a:r>
                        <a:rPr lang="en-AU" sz="1200" u="none" strike="noStrike">
                          <a:effectLst/>
                        </a:rPr>
                        <a:t>State/Territory</a:t>
                      </a:r>
                      <a:endParaRPr lang="en-A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1" marR="7851" marT="7851" marB="0" anchor="b"/>
                </a:tc>
              </a:tr>
              <a:tr h="183639">
                <a:tc>
                  <a:txBody>
                    <a:bodyPr/>
                    <a:lstStyle/>
                    <a:p>
                      <a:pPr algn="l" fontAlgn="b"/>
                      <a:r>
                        <a:rPr lang="en-AU" sz="1200" u="none" strike="noStrike">
                          <a:effectLst/>
                        </a:rPr>
                        <a:t>Postcode</a:t>
                      </a:r>
                      <a:endParaRPr lang="en-A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1" marR="7851" marT="7851" marB="0" anchor="b"/>
                </a:tc>
              </a:tr>
              <a:tr h="183639">
                <a:tc>
                  <a:txBody>
                    <a:bodyPr/>
                    <a:lstStyle/>
                    <a:p>
                      <a:pPr algn="l" fontAlgn="b"/>
                      <a:r>
                        <a:rPr lang="en-AU" sz="1200" u="none" strike="noStrike">
                          <a:effectLst/>
                        </a:rPr>
                        <a:t>Country</a:t>
                      </a:r>
                      <a:endParaRPr lang="en-A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1" marR="7851" marT="7851" marB="0" anchor="b"/>
                </a:tc>
              </a:tr>
              <a:tr h="26023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Name of Approved Program of Study / Clinical Training - Profession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1" marR="7851" marT="7851" marB="0" anchor="b"/>
                </a:tc>
              </a:tr>
              <a:tr h="23123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Approved program of study/Clinical Training Commencement Date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1" marR="7851" marT="7851" marB="0" anchor="b"/>
                </a:tc>
              </a:tr>
              <a:tr h="26013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Approved Program of Study/Clinical Training Expected Completion Date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1" marR="7851" marT="7851" marB="0" anchor="b"/>
                </a:tc>
              </a:tr>
              <a:tr h="23123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Approved Program of Study/Clinical Training Actual Completion/Cessation Date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1" marR="7851" marT="7851" marB="0" anchor="b"/>
                </a:tc>
              </a:tr>
              <a:tr h="33238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Approved Program of Study/Clinical Training Completion/Cessation Reason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1" marR="7851" marT="7851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4239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C:\Users\uqbocon5\AppData\Local\Temp\SNAGHTML15f8ad2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459" y="44292"/>
            <a:ext cx="271427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C:\Users\uqbocon5\AppData\Local\Temp\SNAGHTML15f8ad2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9413" y="44292"/>
            <a:ext cx="5869126" cy="6958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ADU 9-11 November 2016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89229" y="193452"/>
            <a:ext cx="3989863" cy="1499616"/>
          </a:xfrm>
        </p:spPr>
        <p:txBody>
          <a:bodyPr/>
          <a:lstStyle/>
          <a:p>
            <a:r>
              <a:rPr lang="en-US" dirty="0"/>
              <a:t>Run </a:t>
            </a:r>
            <a:r>
              <a:rPr lang="en-US" dirty="0" smtClean="0"/>
              <a:t>control </a:t>
            </a:r>
            <a:endParaRPr lang="en-AU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1200000">
            <a:off x="1817112" y="996119"/>
            <a:ext cx="4504762" cy="513333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-1200000">
            <a:off x="3772482" y="1584299"/>
            <a:ext cx="4542857" cy="4504762"/>
          </a:xfrm>
          <a:prstGeom prst="rect">
            <a:avLst/>
          </a:prstGeom>
        </p:spPr>
      </p:pic>
      <p:sp>
        <p:nvSpPr>
          <p:cNvPr id="20" name="Text Placeholder 3"/>
          <p:cNvSpPr txBox="1">
            <a:spLocks/>
          </p:cNvSpPr>
          <p:nvPr/>
        </p:nvSpPr>
        <p:spPr>
          <a:xfrm>
            <a:off x="925" y="3286896"/>
            <a:ext cx="1753734" cy="3183807"/>
          </a:xfrm>
          <a:prstGeom prst="rect">
            <a:avLst/>
          </a:prstGeom>
        </p:spPr>
        <p:txBody>
          <a:bodyPr vert="horz" lIns="45720" tIns="45720" rIns="45720" bIns="45720" rtlCol="0">
            <a:normAutofit fontScale="92500" lnSpcReduction="20000"/>
          </a:bodyPr>
          <a:lstStyle>
            <a:lvl1pPr marL="91440" indent="-91440" algn="l" defTabSz="914377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App Engine process/BI Publisher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Can </a:t>
            </a:r>
            <a:r>
              <a:rPr lang="en-US" dirty="0" smtClean="0"/>
              <a:t>be run in report only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Displays common data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Once stored, cannot be rerun for that term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7795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uqbocon5\AppData\Local\Temp\SNAGHTML15f8ad2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0812" y="0"/>
            <a:ext cx="5869126" cy="6958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qbocon5\AppData\Local\Temp\SNAGHTML15f8ad2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459" y="44292"/>
            <a:ext cx="271427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167840"/>
            <a:ext cx="7290054" cy="1499616"/>
          </a:xfrm>
        </p:spPr>
        <p:txBody>
          <a:bodyPr/>
          <a:lstStyle/>
          <a:p>
            <a:r>
              <a:rPr lang="en-US" dirty="0" smtClean="0"/>
              <a:t> Output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ADU 9-11 November 2016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AU" dirty="0" smtClean="0"/>
              <a:t>Output slide removed to maintain student privacy.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55062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:\Users\uqbocon5\AppData\Local\Temp\SNAGHTML15f8ad2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0684" y="16878"/>
            <a:ext cx="5869126" cy="6958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uqbocon5\AppData\Local\Temp\SNAGHTML15f8ad2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459" y="44292"/>
            <a:ext cx="271427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6963" y="0"/>
            <a:ext cx="7290054" cy="1499616"/>
          </a:xfrm>
        </p:spPr>
        <p:txBody>
          <a:bodyPr/>
          <a:lstStyle/>
          <a:p>
            <a:r>
              <a:rPr lang="en-US" dirty="0" smtClean="0"/>
              <a:t>60days later – do it again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ADU 9-11 November 2016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1200000">
            <a:off x="582071" y="2073869"/>
            <a:ext cx="6447619" cy="195238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723503" y="4291914"/>
            <a:ext cx="49509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This report will compare the current state with the stored report and report (in the identical format) instances where there is a </a:t>
            </a:r>
            <a:r>
              <a:rPr lang="en-AU" dirty="0" smtClean="0"/>
              <a:t>change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BI Publisher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37001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1200000">
            <a:off x="400480" y="624420"/>
            <a:ext cx="4194707" cy="30814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8626" y="-278156"/>
            <a:ext cx="7290054" cy="1499616"/>
          </a:xfrm>
        </p:spPr>
        <p:txBody>
          <a:bodyPr/>
          <a:lstStyle/>
          <a:p>
            <a:r>
              <a:rPr lang="en-US" dirty="0" smtClean="0"/>
              <a:t>INSTANT Graduation REPORT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6391650" y="1583346"/>
            <a:ext cx="2671805" cy="4011003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600" dirty="0" smtClean="0"/>
              <a:t> AHPRA requirement is within 60 days of Graduation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 smtClean="0"/>
              <a:t>UQ requirement is as soon as graduation conferred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 smtClean="0"/>
              <a:t>Ability to split by faculty very easily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 smtClean="0"/>
              <a:t>Can go down to program level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 smtClean="0"/>
              <a:t>Output in AHPRA format – requirement recently changed from PDF to excel – ability to respond to such changes </a:t>
            </a:r>
            <a:endParaRPr lang="en-US" sz="1600" dirty="0"/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ADU 9-11 November 2016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699" y="2717231"/>
            <a:ext cx="5068181" cy="4027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573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QTAC File cleaner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Search and</a:t>
            </a:r>
            <a:r>
              <a:rPr lang="en-US" strike="sngStrike" dirty="0" smtClean="0"/>
              <a:t> destroy </a:t>
            </a:r>
            <a:r>
              <a:rPr lang="en-US" dirty="0" smtClean="0"/>
              <a:t>replace capability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ADU 9-11 November 2016</a:t>
            </a:r>
          </a:p>
        </p:txBody>
      </p:sp>
      <p:pic>
        <p:nvPicPr>
          <p:cNvPr id="5" name="Picture 12" descr="5278_80045_Jacaranda_flowers_Single_use_request_permission(1)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5907"/>
            <a:ext cx="9144000" cy="554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4613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time saving in production support </a:t>
            </a:r>
            <a:endParaRPr lang="en-US" dirty="0"/>
          </a:p>
        </p:txBody>
      </p:sp>
      <p:sp>
        <p:nvSpPr>
          <p:cNvPr id="23" name="Freeform 22"/>
          <p:cNvSpPr/>
          <p:nvPr/>
        </p:nvSpPr>
        <p:spPr>
          <a:xfrm>
            <a:off x="7585004" y="5891150"/>
            <a:ext cx="316092" cy="170983"/>
          </a:xfrm>
          <a:custGeom>
            <a:avLst/>
            <a:gdLst>
              <a:gd name="connsiteX0" fmla="*/ 0 w 1964267"/>
              <a:gd name="connsiteY0" fmla="*/ 835377 h 835377"/>
              <a:gd name="connsiteX1" fmla="*/ 519289 w 1964267"/>
              <a:gd name="connsiteY1" fmla="*/ 722489 h 835377"/>
              <a:gd name="connsiteX2" fmla="*/ 812800 w 1964267"/>
              <a:gd name="connsiteY2" fmla="*/ 338666 h 835377"/>
              <a:gd name="connsiteX3" fmla="*/ 1083734 w 1964267"/>
              <a:gd name="connsiteY3" fmla="*/ 225777 h 835377"/>
              <a:gd name="connsiteX4" fmla="*/ 1286934 w 1964267"/>
              <a:gd name="connsiteY4" fmla="*/ 67733 h 835377"/>
              <a:gd name="connsiteX5" fmla="*/ 1715912 w 1964267"/>
              <a:gd name="connsiteY5" fmla="*/ 90311 h 835377"/>
              <a:gd name="connsiteX6" fmla="*/ 1964267 w 1964267"/>
              <a:gd name="connsiteY6" fmla="*/ 0 h 835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64267" h="835377">
                <a:moveTo>
                  <a:pt x="0" y="835377"/>
                </a:moveTo>
                <a:cubicBezTo>
                  <a:pt x="191911" y="820325"/>
                  <a:pt x="383822" y="805274"/>
                  <a:pt x="519289" y="722489"/>
                </a:cubicBezTo>
                <a:cubicBezTo>
                  <a:pt x="654756" y="639704"/>
                  <a:pt x="718726" y="421451"/>
                  <a:pt x="812800" y="338666"/>
                </a:cubicBezTo>
                <a:cubicBezTo>
                  <a:pt x="906874" y="255881"/>
                  <a:pt x="1004712" y="270932"/>
                  <a:pt x="1083734" y="225777"/>
                </a:cubicBezTo>
                <a:cubicBezTo>
                  <a:pt x="1162756" y="180622"/>
                  <a:pt x="1181571" y="90311"/>
                  <a:pt x="1286934" y="67733"/>
                </a:cubicBezTo>
                <a:cubicBezTo>
                  <a:pt x="1392297" y="45155"/>
                  <a:pt x="1603023" y="101600"/>
                  <a:pt x="1715912" y="90311"/>
                </a:cubicBezTo>
                <a:cubicBezTo>
                  <a:pt x="1828801" y="79022"/>
                  <a:pt x="1896534" y="39511"/>
                  <a:pt x="1964267" y="0"/>
                </a:cubicBez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ADU 9-11 November 2016</a:t>
            </a:r>
          </a:p>
        </p:txBody>
      </p:sp>
      <p:sp>
        <p:nvSpPr>
          <p:cNvPr id="17" name="Content Placeholder 6"/>
          <p:cNvSpPr>
            <a:spLocks noGrp="1"/>
          </p:cNvSpPr>
          <p:nvPr>
            <p:ph sz="half" idx="1"/>
          </p:nvPr>
        </p:nvSpPr>
        <p:spPr>
          <a:xfrm>
            <a:off x="666352" y="2272266"/>
            <a:ext cx="7983377" cy="3996729"/>
          </a:xfrm>
        </p:spPr>
        <p:txBody>
          <a:bodyPr>
            <a:normAutofit fontScale="925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Major round offers – 8,500 to 10,000 applicants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Usually processed throughout the night with staff working to 4 or 5am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In January 2016 2 staff spent more than 5 hours checking the file – commencing around 6pm this took them nearly to midnight before they could even upload the files to the input area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Even in the new same day process, stopping to check every row of the files before uploading is unsupportable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The developer on this project was way ahead of the curve – we asked for a process that would check and report erroneous characters or missing mandatory data – we got this: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0" indent="0"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703895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480" y="288344"/>
            <a:ext cx="6234066" cy="1737360"/>
          </a:xfrm>
        </p:spPr>
        <p:txBody>
          <a:bodyPr/>
          <a:lstStyle/>
          <a:p>
            <a:r>
              <a:rPr lang="en-US" dirty="0" smtClean="0"/>
              <a:t>New development – File Checker</a:t>
            </a:r>
            <a:endParaRPr lang="en-US" dirty="0"/>
          </a:p>
        </p:txBody>
      </p:sp>
      <p:graphicFrame>
        <p:nvGraphicFramePr>
          <p:cNvPr id="13" name="Content Placeholder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8271528"/>
              </p:ext>
            </p:extLst>
          </p:nvPr>
        </p:nvGraphicFramePr>
        <p:xfrm>
          <a:off x="4286250" y="822325"/>
          <a:ext cx="4259263" cy="5184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ADU 9-11 November 2016</a:t>
            </a:r>
          </a:p>
        </p:txBody>
      </p:sp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172995" y="1562417"/>
            <a:ext cx="8608540" cy="4978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22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347709"/>
            <a:ext cx="9144000" cy="17845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presenter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6963" y="1958261"/>
            <a:ext cx="3566160" cy="822960"/>
          </a:xfrm>
        </p:spPr>
        <p:txBody>
          <a:bodyPr/>
          <a:lstStyle/>
          <a:p>
            <a:r>
              <a:rPr lang="en-US" dirty="0" smtClean="0"/>
              <a:t>Bonnie O’Connor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6963" y="2563264"/>
            <a:ext cx="7290054" cy="1446168"/>
          </a:xfrm>
        </p:spPr>
        <p:txBody>
          <a:bodyPr>
            <a:noAutofit/>
          </a:bodyPr>
          <a:lstStyle/>
          <a:p>
            <a:r>
              <a:rPr lang="en-US" sz="1800" dirty="0" smtClean="0"/>
              <a:t>Team Leader</a:t>
            </a:r>
          </a:p>
          <a:p>
            <a:r>
              <a:rPr lang="en-US" sz="1800" dirty="0"/>
              <a:t>Student Administrative Systems Support</a:t>
            </a:r>
          </a:p>
          <a:p>
            <a:r>
              <a:rPr lang="en-US" sz="1800" dirty="0" smtClean="0"/>
              <a:t>The University of Queensland</a:t>
            </a:r>
            <a:endParaRPr lang="en-US" sz="1800" dirty="0"/>
          </a:p>
          <a:p>
            <a:r>
              <a:rPr lang="en-US" sz="1800" dirty="0" smtClean="0">
                <a:hlinkClick r:id="rId2"/>
              </a:rPr>
              <a:t>b.oconnor@its.uq.edu.au</a:t>
            </a:r>
            <a:endParaRPr lang="en-US" sz="1800" dirty="0" smtClean="0"/>
          </a:p>
          <a:p>
            <a:r>
              <a:rPr lang="en-AU" sz="1800" dirty="0" smtClean="0">
                <a:hlinkClick r:id="rId3"/>
              </a:rPr>
              <a:t>https://au.linkedin.com/in/bonnie-oconnor</a:t>
            </a:r>
            <a:endParaRPr lang="en-US" sz="1800" dirty="0"/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768096" y="4829856"/>
            <a:ext cx="6926045" cy="1446168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377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While my role is about leading </a:t>
            </a:r>
            <a:r>
              <a:rPr lang="en-US" sz="1800" dirty="0" smtClean="0"/>
              <a:t>the functional </a:t>
            </a:r>
            <a:r>
              <a:rPr lang="en-US" sz="1800" dirty="0"/>
              <a:t>team I am also a hands on business analyst with a string of very useful developments to my name. I am the current UQ expert in timetable integration and class signon matters and have provided a variety of developments in that space and other modules to meet the needs of our users. 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ADU 9-11 November 2016</a:t>
            </a:r>
          </a:p>
        </p:txBody>
      </p:sp>
    </p:spTree>
    <p:extLst>
      <p:ext uri="{BB962C8B-B14F-4D97-AF65-F5344CB8AC3E}">
        <p14:creationId xmlns:p14="http://schemas.microsoft.com/office/powerpoint/2010/main" val="82927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ADU 9-11 November 2016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286" y="133762"/>
            <a:ext cx="7971428" cy="659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096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ADU 9-11 November 2016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333" y="371857"/>
            <a:ext cx="8133333" cy="61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544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Concluding thoughts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ANY QUESTIONS?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ADU 9-11 November 2016</a:t>
            </a:r>
          </a:p>
        </p:txBody>
      </p:sp>
    </p:spTree>
    <p:extLst>
      <p:ext uri="{BB962C8B-B14F-4D97-AF65-F5344CB8AC3E}">
        <p14:creationId xmlns:p14="http://schemas.microsoft.com/office/powerpoint/2010/main" val="1486425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ADU 9-11 November 2016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68096" y="2286000"/>
            <a:ext cx="3593839" cy="4023360"/>
          </a:xfrm>
        </p:spPr>
        <p:txBody>
          <a:bodyPr>
            <a:normAutofit/>
          </a:bodyPr>
          <a:lstStyle/>
          <a:p>
            <a:r>
              <a:rPr lang="en-AU" sz="2400" dirty="0" smtClean="0"/>
              <a:t>We focus so much effort on providing functionality for our users but time spent on internal processes can really pay big dividends.  </a:t>
            </a:r>
            <a:endParaRPr lang="en-AU" sz="2400" dirty="0"/>
          </a:p>
        </p:txBody>
      </p:sp>
      <p:pic>
        <p:nvPicPr>
          <p:cNvPr id="7" name="Picture 7" descr="5285_80737_St_Lucia_campus_buildings_Single_use_request_permission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9071" y="318737"/>
            <a:ext cx="3989575" cy="5990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5579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395111"/>
            <a:ext cx="9144000" cy="17845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presenters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Bonnie O’Connor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5" y="2967788"/>
            <a:ext cx="5743915" cy="1446168"/>
          </a:xfrm>
        </p:spPr>
        <p:txBody>
          <a:bodyPr>
            <a:normAutofit/>
          </a:bodyPr>
          <a:lstStyle/>
          <a:p>
            <a:r>
              <a:rPr lang="en-US" dirty="0" smtClean="0"/>
              <a:t>Team Leader</a:t>
            </a:r>
            <a:endParaRPr lang="en-US" dirty="0"/>
          </a:p>
          <a:p>
            <a:r>
              <a:rPr lang="en-US" dirty="0" smtClean="0"/>
              <a:t>Student Administrative Systems Support </a:t>
            </a:r>
            <a:endParaRPr lang="en-US" dirty="0"/>
          </a:p>
          <a:p>
            <a:r>
              <a:rPr lang="en-US" dirty="0" smtClean="0"/>
              <a:t>b.oconnor@its.uq.edu.au</a:t>
            </a:r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926973" y="4869349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37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all" spc="100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tx1"/>
                </a:solidFill>
              </a:rPr>
              <a:t>all Alliance presentations will be available for download from the Conference Site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ADU 9-11 November 2016</a:t>
            </a:r>
          </a:p>
        </p:txBody>
      </p:sp>
    </p:spTree>
    <p:extLst>
      <p:ext uri="{BB962C8B-B14F-4D97-AF65-F5344CB8AC3E}">
        <p14:creationId xmlns:p14="http://schemas.microsoft.com/office/powerpoint/2010/main" val="2898579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2853306" cy="1463040"/>
          </a:xfrm>
        </p:spPr>
        <p:txBody>
          <a:bodyPr/>
          <a:lstStyle/>
          <a:p>
            <a:r>
              <a:rPr lang="en-US" dirty="0"/>
              <a:t>THANK YOU!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0078" y="4739158"/>
            <a:ext cx="1905000" cy="1905000"/>
          </a:xfrm>
          <a:prstGeom prst="rect">
            <a:avLst/>
          </a:prstGeom>
        </p:spPr>
      </p:pic>
      <p:pic>
        <p:nvPicPr>
          <p:cNvPr id="13" name="Picture Placeholder 12"/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" b="24717"/>
          <a:stretch/>
        </p:blipFill>
        <p:spPr>
          <a:xfrm>
            <a:off x="0" y="-1"/>
            <a:ext cx="9141714" cy="4572000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ADU 9-11 November 2016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159" y="4960138"/>
            <a:ext cx="1994700" cy="1496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902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The University of Queensland </a:t>
            </a:r>
            <a:endParaRPr lang="en-US" sz="4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50,000+ students</a:t>
            </a:r>
          </a:p>
          <a:p>
            <a:r>
              <a:rPr lang="en-US" dirty="0"/>
              <a:t>6,500+ staff</a:t>
            </a:r>
          </a:p>
          <a:p>
            <a:r>
              <a:rPr lang="en-US" dirty="0" smtClean="0"/>
              <a:t>2 </a:t>
            </a:r>
            <a:r>
              <a:rPr lang="en-US" dirty="0"/>
              <a:t>Main Campuses</a:t>
            </a:r>
          </a:p>
          <a:p>
            <a:r>
              <a:rPr lang="en-US" dirty="0"/>
              <a:t>6 Faculties + Graduate School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ADU 9-11 November 2016</a:t>
            </a:r>
          </a:p>
        </p:txBody>
      </p:sp>
      <p:pic>
        <p:nvPicPr>
          <p:cNvPr id="7" name="Picture 12" descr="5278_80045_Jacaranda_flowers_Single_use_request_permission(1).jpg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07" b="12607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8970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UQ </a:t>
            </a:r>
            <a:r>
              <a:rPr lang="en-US" dirty="0"/>
              <a:t>&amp; ORACLE</a:t>
            </a:r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93" b="12493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Campus Solutions 9.0 PT8.55.05</a:t>
            </a:r>
          </a:p>
          <a:p>
            <a:r>
              <a:rPr lang="en-US" dirty="0"/>
              <a:t>Financials 9.2 PT 8.55.03</a:t>
            </a:r>
          </a:p>
          <a:p>
            <a:r>
              <a:rPr lang="en-AU" dirty="0"/>
              <a:t>Oracle Service Cloud 2015 </a:t>
            </a:r>
            <a:r>
              <a:rPr lang="en-AU" dirty="0" smtClean="0"/>
              <a:t>SP2 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ADU 9-11 November 2016</a:t>
            </a:r>
          </a:p>
        </p:txBody>
      </p:sp>
    </p:spTree>
    <p:extLst>
      <p:ext uri="{BB962C8B-B14F-4D97-AF65-F5344CB8AC3E}">
        <p14:creationId xmlns:p14="http://schemas.microsoft.com/office/powerpoint/2010/main" val="3348978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408" y="104066"/>
            <a:ext cx="7290054" cy="1499616"/>
          </a:xfrm>
        </p:spPr>
        <p:txBody>
          <a:bodyPr>
            <a:normAutofit/>
          </a:bodyPr>
          <a:lstStyle/>
          <a:p>
            <a:r>
              <a:rPr lang="en-US" dirty="0" smtClean="0"/>
              <a:t>AHPRA – why?</a:t>
            </a:r>
            <a:br>
              <a:rPr lang="en-US" dirty="0" smtClean="0"/>
            </a:br>
            <a:r>
              <a:rPr lang="en-US" sz="2700" dirty="0" smtClean="0"/>
              <a:t>That’s easy – the reporting load is untenable</a:t>
            </a: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ADU 9-11 November 2016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8720167"/>
              </p:ext>
            </p:extLst>
          </p:nvPr>
        </p:nvGraphicFramePr>
        <p:xfrm>
          <a:off x="329513" y="1993557"/>
          <a:ext cx="8592064" cy="470567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93772"/>
                <a:gridCol w="1850895"/>
                <a:gridCol w="2467028"/>
                <a:gridCol w="1580369"/>
              </a:tblGrid>
              <a:tr h="201673">
                <a:tc>
                  <a:txBody>
                    <a:bodyPr/>
                    <a:lstStyle/>
                    <a:p>
                      <a:pPr algn="l" fontAlgn="b"/>
                      <a:r>
                        <a:rPr lang="en-AU" sz="1400" b="1" u="none" strike="noStrike" dirty="0">
                          <a:effectLst/>
                        </a:rPr>
                        <a:t>What to report</a:t>
                      </a:r>
                      <a:endParaRPr lang="en-A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09" marR="8309" marT="83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400" b="1" u="none" strike="noStrike">
                          <a:effectLst/>
                        </a:rPr>
                        <a:t>When</a:t>
                      </a:r>
                      <a:endParaRPr lang="en-AU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09" marR="8309" marT="83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400" b="1" u="none" strike="noStrike">
                          <a:effectLst/>
                        </a:rPr>
                        <a:t>How </a:t>
                      </a:r>
                      <a:endParaRPr lang="en-AU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09" marR="8309" marT="83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400" b="1" u="none" strike="noStrike" dirty="0">
                          <a:effectLst/>
                        </a:rPr>
                        <a:t>Responsibility</a:t>
                      </a:r>
                      <a:endParaRPr lang="en-A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09" marR="8309" marT="8309" marB="0" anchor="b"/>
                </a:tc>
              </a:tr>
              <a:tr h="1250373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</a:rPr>
                        <a:t>Currently enrolled students in an </a:t>
                      </a:r>
                      <a:endParaRPr lang="en-US" sz="1400" u="none" strike="noStrike" dirty="0" smtClean="0">
                        <a:effectLst/>
                      </a:endParaRPr>
                    </a:p>
                    <a:p>
                      <a:pPr algn="l" fontAlgn="t"/>
                      <a:r>
                        <a:rPr lang="en-US" sz="1400" u="none" strike="noStrike" dirty="0" smtClean="0">
                          <a:effectLst/>
                        </a:rPr>
                        <a:t>approved </a:t>
                      </a:r>
                      <a:r>
                        <a:rPr lang="en-US" sz="1400" u="none" strike="noStrike" dirty="0">
                          <a:effectLst/>
                        </a:rPr>
                        <a:t>program of study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09" marR="8309" marT="830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</a:rPr>
                        <a:t>AHPRA issue formal notice to coincide with census date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09" marR="8309" marT="830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</a:rPr>
                        <a:t>excel spreadsheet template on AHPRA website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09" marR="8309" marT="830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AU" sz="1400" u="none" strike="noStrike" dirty="0">
                          <a:effectLst/>
                        </a:rPr>
                        <a:t>SFG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09" marR="8309" marT="8309" marB="0"/>
                </a:tc>
              </a:tr>
              <a:tr h="645354">
                <a:tc>
                  <a:txBody>
                    <a:bodyPr/>
                    <a:lstStyle/>
                    <a:p>
                      <a:pPr algn="l" fontAlgn="t"/>
                      <a:r>
                        <a:rPr lang="en-AU" sz="1400" u="none" strike="noStrike">
                          <a:effectLst/>
                        </a:rPr>
                        <a:t>Intended completions</a:t>
                      </a:r>
                      <a:endParaRPr lang="en-A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09" marR="8309" marT="830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</a:rPr>
                        <a:t>6 weeks prior to intended graduations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09" marR="8309" marT="8309" marB="0"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400" u="none" strike="noStrike" dirty="0">
                          <a:effectLst/>
                        </a:rPr>
                        <a:t>written notice to </a:t>
                      </a:r>
                      <a:r>
                        <a:rPr lang="en-AU" sz="1400" u="none" strike="noStrike" dirty="0" smtClean="0">
                          <a:effectLst/>
                        </a:rPr>
                        <a:t>AHPRA - </a:t>
                      </a:r>
                      <a:r>
                        <a:rPr lang="en-US" sz="1400" u="none" strike="noStrike" dirty="0" smtClean="0">
                          <a:effectLst/>
                        </a:rPr>
                        <a:t>template on AHPRA website</a:t>
                      </a:r>
                      <a:endParaRPr lang="en-US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t"/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09" marR="8309" marT="830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AU" sz="1400" u="none" strike="noStrike" dirty="0">
                          <a:effectLst/>
                        </a:rPr>
                        <a:t>SFG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09" marR="8309" marT="8309" marB="0"/>
                </a:tc>
              </a:tr>
              <a:tr h="605018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</a:rPr>
                        <a:t>Completion of approved </a:t>
                      </a:r>
                      <a:r>
                        <a:rPr lang="en-US" sz="1400" u="none" strike="noStrike" dirty="0" smtClean="0">
                          <a:effectLst/>
                        </a:rPr>
                        <a:t>program</a:t>
                      </a:r>
                    </a:p>
                    <a:p>
                      <a:pPr algn="l" fontAlgn="t"/>
                      <a:r>
                        <a:rPr lang="en-US" sz="1400" u="none" strike="noStrike" dirty="0" smtClean="0">
                          <a:effectLst/>
                        </a:rPr>
                        <a:t> </a:t>
                      </a:r>
                      <a:r>
                        <a:rPr lang="en-US" sz="1400" u="none" strike="noStrike" dirty="0">
                          <a:effectLst/>
                        </a:rPr>
                        <a:t>of study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09" marR="8309" marT="830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</a:rPr>
                        <a:t>within 60 days of </a:t>
                      </a:r>
                      <a:r>
                        <a:rPr lang="en-US" sz="1400" u="none" strike="noStrike" dirty="0" smtClean="0">
                          <a:effectLst/>
                        </a:rPr>
                        <a:t>completion</a:t>
                      </a:r>
                    </a:p>
                    <a:p>
                      <a:pPr algn="l" fontAlgn="t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*UQ</a:t>
                      </a:r>
                      <a:r>
                        <a:rPr lang="en-US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require report on day of conferral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09" marR="8309" marT="8309" marB="0"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strike="noStrike" dirty="0">
                          <a:effectLst/>
                        </a:rPr>
                        <a:t>written notice to AHPRA </a:t>
                      </a:r>
                      <a:r>
                        <a:rPr lang="en-US" sz="1400" u="none" strike="noStrike" dirty="0" smtClean="0">
                          <a:effectLst/>
                        </a:rPr>
                        <a:t> - template on AHPRA website</a:t>
                      </a:r>
                      <a:endParaRPr lang="en-US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t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09" marR="8309" marT="830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AU" sz="1400" u="none" strike="noStrike">
                          <a:effectLst/>
                        </a:rPr>
                        <a:t>SFG </a:t>
                      </a:r>
                      <a:endParaRPr lang="en-A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09" marR="8309" marT="8309" marB="0"/>
                </a:tc>
              </a:tr>
              <a:tr h="605018">
                <a:tc>
                  <a:txBody>
                    <a:bodyPr/>
                    <a:lstStyle/>
                    <a:p>
                      <a:pPr algn="l" fontAlgn="t"/>
                      <a:r>
                        <a:rPr lang="en-AU" sz="1400" u="none" strike="noStrike">
                          <a:effectLst/>
                        </a:rPr>
                        <a:t>Cessation of enrolment/withdrawal</a:t>
                      </a:r>
                      <a:endParaRPr lang="en-A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09" marR="8309" marT="830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AU" sz="1400" u="none" strike="noStrike" dirty="0">
                          <a:effectLst/>
                        </a:rPr>
                        <a:t>within 60 days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09" marR="8309" marT="830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</a:rPr>
                        <a:t>written notice to AHPRA  based on query report </a:t>
                      </a:r>
                      <a:r>
                        <a:rPr lang="en-US" sz="1400" u="none" strike="noStrike" dirty="0" smtClean="0">
                          <a:effectLst/>
                        </a:rPr>
                        <a:t>– within 60 days</a:t>
                      </a:r>
                      <a:r>
                        <a:rPr lang="en-US" sz="1400" u="none" strike="noStrike" baseline="0" dirty="0" smtClean="0">
                          <a:effectLst/>
                        </a:rPr>
                        <a:t> of last report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09" marR="8309" marT="830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AU" sz="1400" u="none" strike="noStrike">
                          <a:effectLst/>
                        </a:rPr>
                        <a:t>SFG</a:t>
                      </a:r>
                      <a:endParaRPr lang="en-A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09" marR="8309" marT="8309" marB="0"/>
                </a:tc>
              </a:tr>
              <a:tr h="1008365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</a:rPr>
                        <a:t>Persons not enrolled in an approved program of study, but undertaking a clinical placement and do not hold registration in that profession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09" marR="8309" marT="830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AU" sz="1400" u="none" strike="noStrike" dirty="0">
                          <a:effectLst/>
                        </a:rPr>
                        <a:t>as soon as practicable 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09" marR="8309" marT="830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AU" sz="1400" u="none" strike="noStrike" dirty="0">
                          <a:effectLst/>
                        </a:rPr>
                        <a:t>written notice to AHPRA 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09" marR="8309" marT="830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</a:rPr>
                        <a:t>School/Faculty to provide details to </a:t>
                      </a:r>
                      <a:r>
                        <a:rPr lang="en-US" sz="1400" u="none" strike="noStrike" dirty="0" smtClean="0">
                          <a:effectLst/>
                        </a:rPr>
                        <a:t>SFG for inclusion in reports</a:t>
                      </a:r>
                    </a:p>
                    <a:p>
                      <a:pPr algn="l" fontAlgn="t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09" marR="8309" marT="8309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921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408" y="104066"/>
            <a:ext cx="7290054" cy="1499616"/>
          </a:xfrm>
        </p:spPr>
        <p:txBody>
          <a:bodyPr>
            <a:normAutofit/>
          </a:bodyPr>
          <a:lstStyle/>
          <a:p>
            <a:r>
              <a:rPr lang="en-US" dirty="0" smtClean="0"/>
              <a:t>AHPRA – why?</a:t>
            </a:r>
            <a:br>
              <a:rPr lang="en-US" dirty="0" smtClean="0"/>
            </a:br>
            <a:r>
              <a:rPr lang="en-US" sz="2700" dirty="0" smtClean="0"/>
              <a:t>That’s easy – the reporting load is untenable</a:t>
            </a: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ADU 9-11 November 2016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9172409"/>
              </p:ext>
            </p:extLst>
          </p:nvPr>
        </p:nvGraphicFramePr>
        <p:xfrm>
          <a:off x="329513" y="1993557"/>
          <a:ext cx="8592064" cy="470567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93772"/>
                <a:gridCol w="1850895"/>
                <a:gridCol w="2467028"/>
                <a:gridCol w="1580369"/>
              </a:tblGrid>
              <a:tr h="201673">
                <a:tc>
                  <a:txBody>
                    <a:bodyPr/>
                    <a:lstStyle/>
                    <a:p>
                      <a:pPr algn="l" fontAlgn="b"/>
                      <a:r>
                        <a:rPr lang="en-AU" sz="1400" b="1" u="none" strike="noStrike" dirty="0">
                          <a:effectLst/>
                        </a:rPr>
                        <a:t>What to report</a:t>
                      </a:r>
                      <a:endParaRPr lang="en-A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09" marR="8309" marT="83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400" b="1" u="none" strike="noStrike">
                          <a:effectLst/>
                        </a:rPr>
                        <a:t>When</a:t>
                      </a:r>
                      <a:endParaRPr lang="en-AU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09" marR="8309" marT="83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400" b="1" u="none" strike="noStrike">
                          <a:effectLst/>
                        </a:rPr>
                        <a:t>How </a:t>
                      </a:r>
                      <a:endParaRPr lang="en-AU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09" marR="8309" marT="83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400" b="1" u="none" strike="noStrike" dirty="0">
                          <a:effectLst/>
                        </a:rPr>
                        <a:t>Responsibility</a:t>
                      </a:r>
                      <a:endParaRPr lang="en-A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09" marR="8309" marT="8309" marB="0" anchor="b"/>
                </a:tc>
              </a:tr>
              <a:tr h="1250373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Currently enrolled students in an </a:t>
                      </a:r>
                      <a:endParaRPr lang="en-US" sz="1400" u="none" strike="noStrike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 fontAlgn="t"/>
                      <a:r>
                        <a:rPr lang="en-US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approved </a:t>
                      </a:r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program of study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09" marR="8309" marT="8309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AHPRA issue formal notice to coincide with census date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09" marR="8309" marT="8309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excel spreadsheet template on AHPRA website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09" marR="8309" marT="8309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A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SFG</a:t>
                      </a:r>
                      <a:endParaRPr lang="en-AU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09" marR="8309" marT="8309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645354">
                <a:tc>
                  <a:txBody>
                    <a:bodyPr/>
                    <a:lstStyle/>
                    <a:p>
                      <a:pPr algn="l" fontAlgn="t"/>
                      <a:r>
                        <a:rPr lang="en-AU" sz="1400" u="none" strike="noStrike">
                          <a:effectLst/>
                        </a:rPr>
                        <a:t>Intended completions</a:t>
                      </a:r>
                      <a:endParaRPr lang="en-A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09" marR="8309" marT="830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</a:rPr>
                        <a:t>6 weeks prior to intended graduations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09" marR="8309" marT="8309" marB="0"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400" u="none" strike="noStrike" dirty="0">
                          <a:effectLst/>
                        </a:rPr>
                        <a:t>written notice to </a:t>
                      </a:r>
                      <a:r>
                        <a:rPr lang="en-AU" sz="1400" u="none" strike="noStrike" dirty="0" smtClean="0">
                          <a:effectLst/>
                        </a:rPr>
                        <a:t>AHPRA - </a:t>
                      </a:r>
                      <a:r>
                        <a:rPr lang="en-US" sz="1400" u="none" strike="noStrike" dirty="0" smtClean="0">
                          <a:effectLst/>
                        </a:rPr>
                        <a:t>template on AHPRA website</a:t>
                      </a:r>
                      <a:endParaRPr lang="en-US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t"/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09" marR="8309" marT="830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AU" sz="1400" u="none" strike="noStrike" dirty="0">
                          <a:effectLst/>
                        </a:rPr>
                        <a:t>SFG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09" marR="8309" marT="8309" marB="0"/>
                </a:tc>
              </a:tr>
              <a:tr h="605018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</a:rPr>
                        <a:t>Completion of approved </a:t>
                      </a:r>
                      <a:r>
                        <a:rPr lang="en-US" sz="1400" u="none" strike="noStrike" dirty="0" smtClean="0">
                          <a:effectLst/>
                        </a:rPr>
                        <a:t>program</a:t>
                      </a:r>
                    </a:p>
                    <a:p>
                      <a:pPr algn="l" fontAlgn="t"/>
                      <a:r>
                        <a:rPr lang="en-US" sz="1400" u="none" strike="noStrike" dirty="0" smtClean="0">
                          <a:effectLst/>
                        </a:rPr>
                        <a:t> </a:t>
                      </a:r>
                      <a:r>
                        <a:rPr lang="en-US" sz="1400" u="none" strike="noStrike" dirty="0">
                          <a:effectLst/>
                        </a:rPr>
                        <a:t>of study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09" marR="8309" marT="8309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</a:rPr>
                        <a:t>within 60 days of </a:t>
                      </a:r>
                      <a:r>
                        <a:rPr lang="en-US" sz="1400" u="none" strike="noStrike" dirty="0" smtClean="0">
                          <a:effectLst/>
                        </a:rPr>
                        <a:t>completion</a:t>
                      </a:r>
                    </a:p>
                    <a:p>
                      <a:pPr algn="l" fontAlgn="t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*UQ</a:t>
                      </a:r>
                      <a:r>
                        <a:rPr lang="en-US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require report on day of conferral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09" marR="8309" marT="8309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strike="noStrike" dirty="0">
                          <a:effectLst/>
                        </a:rPr>
                        <a:t>written notice to AHPRA </a:t>
                      </a:r>
                      <a:r>
                        <a:rPr lang="en-US" sz="1400" u="none" strike="noStrike" dirty="0" smtClean="0">
                          <a:effectLst/>
                        </a:rPr>
                        <a:t> - template on AHPRA website</a:t>
                      </a:r>
                      <a:endParaRPr lang="en-US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t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09" marR="8309" marT="8309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AU" sz="1400" u="none" strike="noStrike" dirty="0">
                          <a:effectLst/>
                        </a:rPr>
                        <a:t>SFG 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09" marR="8309" marT="8309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605018">
                <a:tc>
                  <a:txBody>
                    <a:bodyPr/>
                    <a:lstStyle/>
                    <a:p>
                      <a:pPr algn="l" fontAlgn="t"/>
                      <a:r>
                        <a:rPr lang="en-AU" sz="1400" u="none" strike="noStrike">
                          <a:effectLst/>
                        </a:rPr>
                        <a:t>Cessation of enrolment/withdrawal</a:t>
                      </a:r>
                      <a:endParaRPr lang="en-A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09" marR="8309" marT="8309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AU" sz="1400" u="none" strike="noStrike" dirty="0">
                          <a:effectLst/>
                        </a:rPr>
                        <a:t>within 60 days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09" marR="8309" marT="8309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</a:rPr>
                        <a:t>written notice to AHPRA  based on query report </a:t>
                      </a:r>
                      <a:r>
                        <a:rPr lang="en-US" sz="1400" u="none" strike="noStrike" dirty="0" smtClean="0">
                          <a:effectLst/>
                        </a:rPr>
                        <a:t>– within 60 days</a:t>
                      </a:r>
                      <a:r>
                        <a:rPr lang="en-US" sz="1400" u="none" strike="noStrike" baseline="0" dirty="0" smtClean="0">
                          <a:effectLst/>
                        </a:rPr>
                        <a:t> of last report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09" marR="8309" marT="8309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AU" sz="1400" u="none" strike="noStrike" dirty="0">
                          <a:effectLst/>
                        </a:rPr>
                        <a:t>SFG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09" marR="8309" marT="8309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008365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</a:rPr>
                        <a:t>Persons not enrolled in an approved program of study, but undertaking a clinical placement and do not hold registration in that profession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09" marR="8309" marT="830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AU" sz="1400" u="none" strike="noStrike" dirty="0">
                          <a:effectLst/>
                        </a:rPr>
                        <a:t>as soon as practicable 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09" marR="8309" marT="830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AU" sz="1400" u="none" strike="noStrike" dirty="0">
                          <a:effectLst/>
                        </a:rPr>
                        <a:t>written notice to AHPRA 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09" marR="8309" marT="830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</a:rPr>
                        <a:t>School/Faculty to provide details to </a:t>
                      </a:r>
                      <a:r>
                        <a:rPr lang="en-US" sz="1400" u="none" strike="noStrike" dirty="0" smtClean="0">
                          <a:effectLst/>
                        </a:rPr>
                        <a:t>SFG for inclusion in reports</a:t>
                      </a:r>
                    </a:p>
                    <a:p>
                      <a:pPr algn="l" fontAlgn="t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09" marR="8309" marT="8309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6808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Presentation Overview  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 rot="2700000">
            <a:off x="750305" y="2258382"/>
            <a:ext cx="2146155" cy="2146155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351734" y="2292883"/>
            <a:ext cx="568059" cy="56805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84804" y="2793210"/>
            <a:ext cx="20599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cap="small" dirty="0" smtClean="0">
                <a:solidFill>
                  <a:schemeClr val="bg1"/>
                </a:solidFill>
              </a:rPr>
              <a:t>Configuration to support automation: </a:t>
            </a:r>
            <a:endParaRPr lang="en-US" cap="small" dirty="0">
              <a:solidFill>
                <a:schemeClr val="bg1"/>
              </a:solidFill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Maintain common data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 rot="2700000">
            <a:off x="2645921" y="3996429"/>
            <a:ext cx="2146155" cy="2146155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247350" y="4030930"/>
            <a:ext cx="568059" cy="56805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680420" y="4531257"/>
            <a:ext cx="20599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cap="small" dirty="0" smtClean="0">
                <a:solidFill>
                  <a:schemeClr val="bg1"/>
                </a:solidFill>
              </a:rPr>
              <a:t>Automate reporting</a:t>
            </a:r>
            <a:r>
              <a:rPr lang="en-US" dirty="0" smtClean="0">
                <a:solidFill>
                  <a:schemeClr val="bg1"/>
                </a:solidFill>
              </a:rPr>
              <a:t>:</a:t>
            </a:r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3 processes for AHPRA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 rot="2700000">
            <a:off x="4553356" y="2194599"/>
            <a:ext cx="2146155" cy="2146155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154785" y="2229100"/>
            <a:ext cx="568059" cy="56805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587855" y="2729427"/>
            <a:ext cx="20599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cap="small" dirty="0" smtClean="0">
                <a:solidFill>
                  <a:schemeClr val="bg1"/>
                </a:solidFill>
              </a:rPr>
              <a:t>QTAC File cleaner:</a:t>
            </a:r>
            <a:endParaRPr lang="en-US" cap="small" dirty="0">
              <a:solidFill>
                <a:schemeClr val="bg1"/>
              </a:solidFill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Another time saving development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ADU 9-11 November 2016</a:t>
            </a:r>
          </a:p>
        </p:txBody>
      </p:sp>
      <p:sp>
        <p:nvSpPr>
          <p:cNvPr id="14" name="Rounded Rectangle 13"/>
          <p:cNvSpPr/>
          <p:nvPr/>
        </p:nvSpPr>
        <p:spPr>
          <a:xfrm rot="2700000">
            <a:off x="6160026" y="3919844"/>
            <a:ext cx="2146155" cy="2146155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490091" y="3746900"/>
            <a:ext cx="568059" cy="56805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211688" y="4586499"/>
            <a:ext cx="20599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cap="small" dirty="0" smtClean="0">
                <a:solidFill>
                  <a:schemeClr val="bg1"/>
                </a:solidFill>
              </a:rPr>
              <a:t>Preview of signon registration profiles if time allows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663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7175" y="5691657"/>
            <a:ext cx="5805874" cy="731520"/>
          </a:xfrm>
        </p:spPr>
        <p:txBody>
          <a:bodyPr>
            <a:normAutofit fontScale="90000"/>
          </a:bodyPr>
          <a:lstStyle/>
          <a:p>
            <a:r>
              <a:rPr lang="en-US" cap="small" dirty="0">
                <a:solidFill>
                  <a:schemeClr val="tx1"/>
                </a:solidFill>
              </a:rPr>
              <a:t/>
            </a:r>
            <a:br>
              <a:rPr lang="en-US" cap="small" dirty="0">
                <a:solidFill>
                  <a:schemeClr val="tx1"/>
                </a:solidFill>
              </a:rPr>
            </a:br>
            <a:r>
              <a:rPr lang="en-US" cap="small" dirty="0">
                <a:solidFill>
                  <a:schemeClr val="tx1"/>
                </a:solidFill>
              </a:rPr>
              <a:t>Configuration to support automation: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Maintain common data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ADU 9-11 November 2016</a:t>
            </a:r>
          </a:p>
        </p:txBody>
      </p:sp>
      <p:pic>
        <p:nvPicPr>
          <p:cNvPr id="5" name="Picture 12" descr="5278_80045_Jacaranda_flowers_Single_use_request_permission(1)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5907"/>
            <a:ext cx="9144000" cy="554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4758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1200000">
            <a:off x="857084" y="1296741"/>
            <a:ext cx="4486849" cy="49515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Easily identify and update reportable programs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ADU 9-11 November 2016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4168346" y="2639363"/>
            <a:ext cx="1676901" cy="3151837"/>
          </a:xfrm>
          <a:prstGeom prst="straightConnector1">
            <a:avLst/>
          </a:prstGeom>
          <a:ln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055395" y="2932670"/>
            <a:ext cx="246810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5578</a:t>
            </a:r>
          </a:p>
          <a:p>
            <a:r>
              <a:rPr lang="en-AU" dirty="0" smtClean="0"/>
              <a:t> </a:t>
            </a:r>
            <a:r>
              <a:rPr lang="en-AU" dirty="0" smtClean="0">
                <a:solidFill>
                  <a:schemeClr val="accent2"/>
                </a:solidFill>
              </a:rPr>
              <a:t>– actual program code</a:t>
            </a:r>
          </a:p>
          <a:p>
            <a:endParaRPr lang="en-AU" dirty="0"/>
          </a:p>
          <a:p>
            <a:r>
              <a:rPr lang="en-AU" dirty="0" smtClean="0"/>
              <a:t>Doctor of Medicine </a:t>
            </a:r>
          </a:p>
          <a:p>
            <a:r>
              <a:rPr lang="en-AU" dirty="0" smtClean="0">
                <a:solidFill>
                  <a:schemeClr val="accent2"/>
                </a:solidFill>
              </a:rPr>
              <a:t>– reportable name, could actually be different to the UQ name </a:t>
            </a:r>
            <a:endParaRPr lang="en-AU" dirty="0">
              <a:solidFill>
                <a:schemeClr val="accent2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7370" y="2027698"/>
            <a:ext cx="3336134" cy="583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978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Yellow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945</TotalTime>
  <Words>1067</Words>
  <Application>Microsoft Office PowerPoint</Application>
  <PresentationFormat>On-screen Show (4:3)</PresentationFormat>
  <Paragraphs>193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Tw Cen MT</vt:lpstr>
      <vt:lpstr>Tw Cen MT Condensed</vt:lpstr>
      <vt:lpstr>Wingdings 3</vt:lpstr>
      <vt:lpstr>Integral</vt:lpstr>
      <vt:lpstr>AHPRA reporting: from 3 days to 3 minutes - and other timesavers</vt:lpstr>
      <vt:lpstr>presenter</vt:lpstr>
      <vt:lpstr>The University of Queensland </vt:lpstr>
      <vt:lpstr>UQ &amp; ORACLE</vt:lpstr>
      <vt:lpstr>AHPRA – why? That’s easy – the reporting load is untenable</vt:lpstr>
      <vt:lpstr>AHPRA – why? That’s easy – the reporting load is untenable</vt:lpstr>
      <vt:lpstr>Presentation Overview  </vt:lpstr>
      <vt:lpstr> Configuration to support automation: </vt:lpstr>
      <vt:lpstr>Easily identify and update reportable programs</vt:lpstr>
      <vt:lpstr>Easily identify and update reportable programs</vt:lpstr>
      <vt:lpstr>AHPRA reports x 3</vt:lpstr>
      <vt:lpstr> Census report </vt:lpstr>
      <vt:lpstr>Run control </vt:lpstr>
      <vt:lpstr> Output</vt:lpstr>
      <vt:lpstr>60days later – do it again</vt:lpstr>
      <vt:lpstr>INSTANT Graduation REPORT</vt:lpstr>
      <vt:lpstr>QTAC File cleaner</vt:lpstr>
      <vt:lpstr>More time saving in production support </vt:lpstr>
      <vt:lpstr>New development – File Checker</vt:lpstr>
      <vt:lpstr>PowerPoint Presentation</vt:lpstr>
      <vt:lpstr>PowerPoint Presentation</vt:lpstr>
      <vt:lpstr>Concluding thoughts</vt:lpstr>
      <vt:lpstr>SUMMARY</vt:lpstr>
      <vt:lpstr>presenters</vt:lpstr>
      <vt:lpstr>THANK YOU!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Amy Ewing</dc:creator>
  <cp:lastModifiedBy>Bonnie O'Connor</cp:lastModifiedBy>
  <cp:revision>54</cp:revision>
  <dcterms:created xsi:type="dcterms:W3CDTF">2015-09-02T14:36:24Z</dcterms:created>
  <dcterms:modified xsi:type="dcterms:W3CDTF">2016-11-07T06:56:45Z</dcterms:modified>
</cp:coreProperties>
</file>