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4"/>
  </p:sldMasterIdLst>
  <p:notesMasterIdLst>
    <p:notesMasterId r:id="rId28"/>
  </p:notesMasterIdLst>
  <p:sldIdLst>
    <p:sldId id="259" r:id="rId5"/>
    <p:sldId id="260" r:id="rId6"/>
    <p:sldId id="269" r:id="rId7"/>
    <p:sldId id="287" r:id="rId8"/>
    <p:sldId id="268" r:id="rId9"/>
    <p:sldId id="290" r:id="rId10"/>
    <p:sldId id="291" r:id="rId11"/>
    <p:sldId id="301" r:id="rId12"/>
    <p:sldId id="304" r:id="rId13"/>
    <p:sldId id="306" r:id="rId14"/>
    <p:sldId id="305" r:id="rId15"/>
    <p:sldId id="307" r:id="rId16"/>
    <p:sldId id="308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283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0729" autoAdjust="0"/>
  </p:normalViewPr>
  <p:slideViewPr>
    <p:cSldViewPr snapToGrid="0">
      <p:cViewPr varScale="1">
        <p:scale>
          <a:sx n="92" d="100"/>
          <a:sy n="92" d="100"/>
        </p:scale>
        <p:origin x="12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E461-96B9-4925-8A01-59DC41F27E2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64149-2C44-4029-BA5B-3E7ECA7C8C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08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 Shrek the movie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83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Cannot foresee the end product, it emerges from design process</a:t>
            </a:r>
          </a:p>
          <a:p>
            <a:r>
              <a:rPr lang="en-US" dirty="0"/>
              <a:t>Context is essential means you can’t just plonk a solution into a different environment</a:t>
            </a:r>
          </a:p>
          <a:p>
            <a:r>
              <a:rPr lang="en-US" dirty="0"/>
              <a:t>Abstraction ladder: stakeholders wants are interesting, but need to translate it to underlying needs, then test assumptions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52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08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Are we doing the right thing?</a:t>
            </a:r>
          </a:p>
          <a:p>
            <a:pPr marL="228600" indent="-228600">
              <a:buAutoNum type="arabicPeriod"/>
            </a:pPr>
            <a:r>
              <a:rPr lang="en-US" dirty="0"/>
              <a:t>Are we doing the right thing at the right time?</a:t>
            </a:r>
          </a:p>
          <a:p>
            <a:pPr marL="228600" indent="-228600">
              <a:buAutoNum type="arabicPeriod"/>
            </a:pPr>
            <a:r>
              <a:rPr lang="en-US" dirty="0"/>
              <a:t>If we are not doing the right thing, how can we make sure the losses are minimal?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0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The solution is always a system, clearly</a:t>
            </a:r>
          </a:p>
          <a:p>
            <a:pPr marL="228600" indent="-228600">
              <a:buAutoNum type="arabicPeriod"/>
            </a:pPr>
            <a:r>
              <a:rPr lang="en-US" dirty="0"/>
              <a:t>Preferably get senior managers to do this, to give the project enough weight. It should also be easy to assess the current needs and predict the future ones for them</a:t>
            </a:r>
          </a:p>
          <a:p>
            <a:pPr marL="228600" indent="-228600">
              <a:buAutoNum type="arabicPeriod"/>
            </a:pPr>
            <a:r>
              <a:rPr lang="en-US" dirty="0"/>
              <a:t>This actually is a good idea</a:t>
            </a:r>
          </a:p>
          <a:p>
            <a:pPr marL="228600" indent="-228600">
              <a:buAutoNum type="arabicPeriod"/>
            </a:pPr>
            <a:r>
              <a:rPr lang="en-US" dirty="0"/>
              <a:t>Obviously the people in step 2 have been so thorough that this will happen</a:t>
            </a:r>
          </a:p>
          <a:p>
            <a:pPr marL="228600" indent="-228600">
              <a:buAutoNum type="arabicPeriod"/>
            </a:pPr>
            <a:r>
              <a:rPr lang="en-US" dirty="0"/>
              <a:t>Once the system is live, you’re done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39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Spoiler: the solution wasn’t (just) the system.</a:t>
            </a:r>
          </a:p>
          <a:p>
            <a:r>
              <a:rPr lang="en-US" dirty="0"/>
              <a:t>If you put garbage in a digital system, you get digital garbage</a:t>
            </a:r>
          </a:p>
          <a:p>
            <a:r>
              <a:rPr lang="en-US" dirty="0"/>
              <a:t>Too little time and effort was invested in optimizing underlying processes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60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02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lesson being that you will always fail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46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did not ask the students what their actual needs were!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underestimated the complexity of the processes – how hard could it be?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We </a:t>
            </a:r>
            <a:r>
              <a:rPr lang="nl-NL" dirty="0" err="1"/>
              <a:t>assumed</a:t>
            </a:r>
            <a:r>
              <a:rPr lang="nl-NL" dirty="0"/>
              <a:t> </a:t>
            </a:r>
            <a:r>
              <a:rPr lang="nl-NL" dirty="0" err="1"/>
              <a:t>too</a:t>
            </a:r>
            <a:r>
              <a:rPr lang="nl-NL" dirty="0"/>
              <a:t> </a:t>
            </a:r>
            <a:r>
              <a:rPr lang="nl-NL" dirty="0" err="1"/>
              <a:t>often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spoke</a:t>
            </a:r>
            <a:r>
              <a:rPr lang="nl-NL" dirty="0"/>
              <a:t> the </a:t>
            </a:r>
            <a:r>
              <a:rPr lang="nl-NL" dirty="0" err="1"/>
              <a:t>same</a:t>
            </a:r>
            <a:r>
              <a:rPr lang="nl-NL" dirty="0"/>
              <a:t> </a:t>
            </a:r>
            <a:r>
              <a:rPr lang="nl-NL" dirty="0" err="1"/>
              <a:t>language</a:t>
            </a:r>
            <a:r>
              <a:rPr lang="nl-NL" dirty="0"/>
              <a:t>, </a:t>
            </a:r>
            <a:r>
              <a:rPr lang="nl-NL" dirty="0" err="1"/>
              <a:t>did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invest</a:t>
            </a:r>
            <a:r>
              <a:rPr lang="nl-NL" dirty="0"/>
              <a:t> </a:t>
            </a:r>
            <a:r>
              <a:rPr lang="nl-NL" dirty="0" err="1"/>
              <a:t>enough</a:t>
            </a:r>
            <a:r>
              <a:rPr lang="nl-NL" dirty="0"/>
              <a:t> in making </a:t>
            </a:r>
            <a:r>
              <a:rPr lang="nl-NL" dirty="0" err="1"/>
              <a:t>ideas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expectations</a:t>
            </a:r>
            <a:r>
              <a:rPr lang="nl-NL" dirty="0"/>
              <a:t> explicit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We </a:t>
            </a:r>
            <a:r>
              <a:rPr lang="nl-NL" dirty="0" err="1"/>
              <a:t>trusted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rational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involved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the </a:t>
            </a:r>
            <a:r>
              <a:rPr lang="nl-NL" dirty="0" err="1"/>
              <a:t>institutional</a:t>
            </a:r>
            <a:r>
              <a:rPr lang="nl-NL" dirty="0"/>
              <a:t> common </a:t>
            </a:r>
            <a:r>
              <a:rPr lang="nl-NL" dirty="0" err="1"/>
              <a:t>good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A </a:t>
            </a:r>
            <a:r>
              <a:rPr lang="nl-NL" dirty="0" err="1"/>
              <a:t>crunching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unmovable</a:t>
            </a:r>
            <a:r>
              <a:rPr lang="nl-NL" dirty="0"/>
              <a:t> deadline </a:t>
            </a:r>
            <a:r>
              <a:rPr lang="nl-NL" dirty="0" err="1"/>
              <a:t>caused</a:t>
            </a:r>
            <a:r>
              <a:rPr lang="nl-NL" dirty="0"/>
              <a:t> ‘go-</a:t>
            </a:r>
            <a:r>
              <a:rPr lang="nl-NL" dirty="0" err="1"/>
              <a:t>fever</a:t>
            </a:r>
            <a:r>
              <a:rPr lang="nl-NL" dirty="0"/>
              <a:t>’, </a:t>
            </a:r>
            <a:r>
              <a:rPr lang="nl-NL" dirty="0" err="1"/>
              <a:t>where</a:t>
            </a:r>
            <a:r>
              <a:rPr lang="nl-NL" dirty="0"/>
              <a:t> issues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stalled</a:t>
            </a:r>
            <a:r>
              <a:rPr lang="nl-NL" dirty="0"/>
              <a:t> or even </a:t>
            </a:r>
            <a:r>
              <a:rPr lang="nl-NL" dirty="0" err="1"/>
              <a:t>disregarded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meet deadlines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58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Failure is still a bad thing in most areas, to fail intelligently you need to plan where to fail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08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Best practice &amp; KPI’s: define the oscillations you allow away from  the ideal structure </a:t>
            </a:r>
          </a:p>
          <a:p>
            <a:r>
              <a:rPr lang="en-US" dirty="0"/>
              <a:t>This domain needs rules we all agree on to function well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00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Reductionist analytical: reduce the problem to the right granularity, i.e. the smallest component you have influence over, and fix that. Then repeat.</a:t>
            </a:r>
          </a:p>
          <a:p>
            <a:r>
              <a:rPr lang="en-US" dirty="0"/>
              <a:t>This domain doesn’t work so well when you truly need to turn a corner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1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69FF71E-BF8D-4FE7-B58C-A1EF7993D733}" type="datetime1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575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CB32-8852-4B36-B205-27922D7C9A21}" type="datetime1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93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34DA-B030-4B3F-A1D3-A735E0604342}" type="datetime1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11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D2E0-1EA0-4E5D-B227-151C82F645C5}" type="datetime1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2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B4E0-C19E-46DF-96CD-ED609C9E4C4F}" type="datetime1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444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8F53-2059-4644-A16C-22F91FCD4BC2}" type="datetime1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97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3179-5096-4C0A-ADBE-747E3A7BD9E5}" type="datetime1">
              <a:rPr lang="en-US" smtClean="0"/>
              <a:t>10/22/2019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3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AA83-DA8F-4EBA-9B64-328F4C5F0E6F}" type="datetime1">
              <a:rPr lang="en-US" smtClean="0"/>
              <a:t>10/22/2019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5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C89D-B047-46A3-8769-0A3F82242EA7}" type="datetime1">
              <a:rPr lang="en-US" smtClean="0"/>
              <a:t>10/22/2019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31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5B0A-F680-40C0-9861-9349C75600E3}" type="datetime1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4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CAD8-B1D4-46FB-88BA-BCC58048783E}" type="datetime1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46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0177AAE-44FF-497A-81DD-75D90C54B430}" type="datetime1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3A636B23-8F6D-4947-88AC-038BF7B2E127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06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sldNum="0" hdr="0" dt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7.xml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river with a city in the background&#10;&#10;Description generated with very high confidence">
            <a:extLst>
              <a:ext uri="{FF2B5EF4-FFF2-40B4-BE49-F238E27FC236}">
                <a16:creationId xmlns:a16="http://schemas.microsoft.com/office/drawing/2014/main" id="{0B1F1AC2-4AA5-41F1-BC94-52582826DA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2" r="10572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Celebrating 10 years of failure </a:t>
            </a:r>
            <a:r>
              <a:rPr lang="en-US" sz="2200" dirty="0"/>
              <a:t>Because you won’t succeed from the start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SESSION 5526</a:t>
            </a:r>
          </a:p>
          <a:p>
            <a:r>
              <a:rPr lang="en-US" dirty="0"/>
              <a:t>22 October 2019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70374"/>
            <a:ext cx="3800475" cy="370522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</p:spTree>
    <p:extLst>
      <p:ext uri="{BB962C8B-B14F-4D97-AF65-F5344CB8AC3E}">
        <p14:creationId xmlns:p14="http://schemas.microsoft.com/office/powerpoint/2010/main" val="3876221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AF1435-3655-45E9-AC36-9DA9CD7B4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everything went well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D4FC66-ACAA-4E9C-BE39-CE7033763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We warned you it would be scary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CCE866E-A9AF-45B8-A729-061B20DC3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00600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84661C9-7790-4729-B288-F4DC3D9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</p:spTree>
    <p:extLst>
      <p:ext uri="{BB962C8B-B14F-4D97-AF65-F5344CB8AC3E}">
        <p14:creationId xmlns:p14="http://schemas.microsoft.com/office/powerpoint/2010/main" val="2521926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CF214-E4BA-439A-B6B5-930B1A00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Second chances – improving the road to student housing for internationals</a:t>
            </a:r>
            <a:endParaRPr lang="nl-NL" dirty="0"/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2978B059-737C-42C5-BA09-9BD034908B5C}"/>
              </a:ext>
            </a:extLst>
          </p:cNvPr>
          <p:cNvSpPr/>
          <p:nvPr/>
        </p:nvSpPr>
        <p:spPr>
          <a:xfrm>
            <a:off x="848474" y="2634974"/>
            <a:ext cx="1524000" cy="1524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88AB987F-C5DD-4CEB-8208-0678D1BD300B}"/>
              </a:ext>
            </a:extLst>
          </p:cNvPr>
          <p:cNvSpPr txBox="1"/>
          <p:nvPr/>
        </p:nvSpPr>
        <p:spPr>
          <a:xfrm>
            <a:off x="1267464" y="3470721"/>
            <a:ext cx="645226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Analyze</a:t>
            </a:r>
          </a:p>
        </p:txBody>
      </p:sp>
      <p:sp>
        <p:nvSpPr>
          <p:cNvPr id="7" name="Diamond 11">
            <a:extLst>
              <a:ext uri="{FF2B5EF4-FFF2-40B4-BE49-F238E27FC236}">
                <a16:creationId xmlns:a16="http://schemas.microsoft.com/office/drawing/2014/main" id="{00B012EF-4099-489B-B183-3B629EF44E0D}"/>
              </a:ext>
            </a:extLst>
          </p:cNvPr>
          <p:cNvSpPr/>
          <p:nvPr/>
        </p:nvSpPr>
        <p:spPr>
          <a:xfrm>
            <a:off x="1828800" y="3608576"/>
            <a:ext cx="1524000" cy="15240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1A12A7CB-7B26-4D36-8EB7-4FB925A44C8D}"/>
              </a:ext>
            </a:extLst>
          </p:cNvPr>
          <p:cNvSpPr txBox="1"/>
          <p:nvPr/>
        </p:nvSpPr>
        <p:spPr>
          <a:xfrm>
            <a:off x="2276541" y="4445252"/>
            <a:ext cx="541816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Design</a:t>
            </a:r>
          </a:p>
        </p:txBody>
      </p:sp>
      <p:sp>
        <p:nvSpPr>
          <p:cNvPr id="10" name="Diamond 6">
            <a:extLst>
              <a:ext uri="{FF2B5EF4-FFF2-40B4-BE49-F238E27FC236}">
                <a16:creationId xmlns:a16="http://schemas.microsoft.com/office/drawing/2014/main" id="{FF35C8BB-1047-4D4E-8E39-BCB3771FFB43}"/>
              </a:ext>
            </a:extLst>
          </p:cNvPr>
          <p:cNvSpPr/>
          <p:nvPr/>
        </p:nvSpPr>
        <p:spPr>
          <a:xfrm>
            <a:off x="2814548" y="2634974"/>
            <a:ext cx="1524000" cy="1524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DC259061-82BD-42E7-98D7-2D4508891EFA}"/>
              </a:ext>
            </a:extLst>
          </p:cNvPr>
          <p:cNvSpPr txBox="1"/>
          <p:nvPr/>
        </p:nvSpPr>
        <p:spPr>
          <a:xfrm>
            <a:off x="3216130" y="3421724"/>
            <a:ext cx="667683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Require-</a:t>
            </a:r>
          </a:p>
          <a:p>
            <a:pPr algn="ctr"/>
            <a:r>
              <a:rPr lang="en-US" sz="1600" b="1" dirty="0" err="1">
                <a:solidFill>
                  <a:schemeClr val="bg1"/>
                </a:solidFill>
                <a:latin typeface="+mj-lt"/>
              </a:rPr>
              <a:t>ments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Diamond 7">
            <a:extLst>
              <a:ext uri="{FF2B5EF4-FFF2-40B4-BE49-F238E27FC236}">
                <a16:creationId xmlns:a16="http://schemas.microsoft.com/office/drawing/2014/main" id="{0A0F124D-A1C5-4DD0-AC90-B7C6A03604F7}"/>
              </a:ext>
            </a:extLst>
          </p:cNvPr>
          <p:cNvSpPr/>
          <p:nvPr/>
        </p:nvSpPr>
        <p:spPr>
          <a:xfrm>
            <a:off x="4777552" y="2634974"/>
            <a:ext cx="1524000" cy="1524000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B519FC55-F290-4E42-A9ED-78E280D598D0}"/>
              </a:ext>
            </a:extLst>
          </p:cNvPr>
          <p:cNvSpPr txBox="1"/>
          <p:nvPr/>
        </p:nvSpPr>
        <p:spPr>
          <a:xfrm>
            <a:off x="5082810" y="3217993"/>
            <a:ext cx="92479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Digital </a:t>
            </a:r>
          </a:p>
          <a:p>
            <a:pPr algn="ctr"/>
            <a:r>
              <a:rPr lang="en-US" sz="1600" b="1" dirty="0" err="1">
                <a:solidFill>
                  <a:schemeClr val="bg1"/>
                </a:solidFill>
                <a:latin typeface="+mj-lt"/>
              </a:rPr>
              <a:t>Transforma-tion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Diamond 10">
            <a:extLst>
              <a:ext uri="{FF2B5EF4-FFF2-40B4-BE49-F238E27FC236}">
                <a16:creationId xmlns:a16="http://schemas.microsoft.com/office/drawing/2014/main" id="{B7786679-0266-4BC6-9586-124857156FDE}"/>
              </a:ext>
            </a:extLst>
          </p:cNvPr>
          <p:cNvSpPr/>
          <p:nvPr/>
        </p:nvSpPr>
        <p:spPr>
          <a:xfrm>
            <a:off x="5768869" y="3608576"/>
            <a:ext cx="1524000" cy="1524000"/>
          </a:xfrm>
          <a:prstGeom prst="diamond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98C44FFB-A73D-47CA-B6F5-B2961DA263F6}"/>
              </a:ext>
            </a:extLst>
          </p:cNvPr>
          <p:cNvSpPr txBox="1"/>
          <p:nvPr/>
        </p:nvSpPr>
        <p:spPr>
          <a:xfrm>
            <a:off x="6032690" y="4273196"/>
            <a:ext cx="982577" cy="55399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Testing and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Training</a:t>
            </a:r>
          </a:p>
        </p:txBody>
      </p:sp>
      <p:sp>
        <p:nvSpPr>
          <p:cNvPr id="19" name="Diamond 8">
            <a:extLst>
              <a:ext uri="{FF2B5EF4-FFF2-40B4-BE49-F238E27FC236}">
                <a16:creationId xmlns:a16="http://schemas.microsoft.com/office/drawing/2014/main" id="{E765476E-8A0D-47AE-9FAA-00E7CE6C4934}"/>
              </a:ext>
            </a:extLst>
          </p:cNvPr>
          <p:cNvSpPr/>
          <p:nvPr/>
        </p:nvSpPr>
        <p:spPr>
          <a:xfrm>
            <a:off x="6749195" y="2634974"/>
            <a:ext cx="1524000" cy="1524000"/>
          </a:xfrm>
          <a:prstGeom prst="diamon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2B37CBA9-2507-4148-A410-BE195CCD5147}"/>
              </a:ext>
            </a:extLst>
          </p:cNvPr>
          <p:cNvSpPr txBox="1"/>
          <p:nvPr/>
        </p:nvSpPr>
        <p:spPr>
          <a:xfrm>
            <a:off x="7119935" y="3403610"/>
            <a:ext cx="713337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Go Time!</a:t>
            </a:r>
          </a:p>
        </p:txBody>
      </p:sp>
      <p:sp>
        <p:nvSpPr>
          <p:cNvPr id="22" name="TextBox 24">
            <a:extLst>
              <a:ext uri="{FF2B5EF4-FFF2-40B4-BE49-F238E27FC236}">
                <a16:creationId xmlns:a16="http://schemas.microsoft.com/office/drawing/2014/main" id="{35BB6027-361A-4988-8315-3A23E998A2CD}"/>
              </a:ext>
            </a:extLst>
          </p:cNvPr>
          <p:cNvSpPr txBox="1"/>
          <p:nvPr/>
        </p:nvSpPr>
        <p:spPr>
          <a:xfrm>
            <a:off x="1579653" y="5145723"/>
            <a:ext cx="2005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Make a (harmonized) functional design </a:t>
            </a:r>
          </a:p>
        </p:txBody>
      </p:sp>
      <p:sp>
        <p:nvSpPr>
          <p:cNvPr id="23" name="TextBox 25">
            <a:extLst>
              <a:ext uri="{FF2B5EF4-FFF2-40B4-BE49-F238E27FC236}">
                <a16:creationId xmlns:a16="http://schemas.microsoft.com/office/drawing/2014/main" id="{7D56BC7C-A700-4B3B-9FA1-F5BD1FBF528B}"/>
              </a:ext>
            </a:extLst>
          </p:cNvPr>
          <p:cNvSpPr txBox="1"/>
          <p:nvPr/>
        </p:nvSpPr>
        <p:spPr>
          <a:xfrm>
            <a:off x="5528214" y="5128945"/>
            <a:ext cx="20053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Involve users in testing and start their training before go-live</a:t>
            </a:r>
          </a:p>
        </p:txBody>
      </p:sp>
      <p:sp>
        <p:nvSpPr>
          <p:cNvPr id="24" name="TextBox 27">
            <a:extLst>
              <a:ext uri="{FF2B5EF4-FFF2-40B4-BE49-F238E27FC236}">
                <a16:creationId xmlns:a16="http://schemas.microsoft.com/office/drawing/2014/main" id="{40A8FA4D-5B2C-4401-9CD3-4324A47BE3EB}"/>
              </a:ext>
            </a:extLst>
          </p:cNvPr>
          <p:cNvSpPr txBox="1"/>
          <p:nvPr/>
        </p:nvSpPr>
        <p:spPr>
          <a:xfrm>
            <a:off x="4530055" y="1921080"/>
            <a:ext cx="2012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Select the most compatible system</a:t>
            </a:r>
          </a:p>
        </p:txBody>
      </p:sp>
      <p:sp>
        <p:nvSpPr>
          <p:cNvPr id="25" name="TextBox 34">
            <a:extLst>
              <a:ext uri="{FF2B5EF4-FFF2-40B4-BE49-F238E27FC236}">
                <a16:creationId xmlns:a16="http://schemas.microsoft.com/office/drawing/2014/main" id="{A2B4B4BC-B09D-4D26-8743-34882497C9FC}"/>
              </a:ext>
            </a:extLst>
          </p:cNvPr>
          <p:cNvSpPr txBox="1"/>
          <p:nvPr/>
        </p:nvSpPr>
        <p:spPr>
          <a:xfrm>
            <a:off x="2572825" y="1871965"/>
            <a:ext cx="20053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Make a lengthy and inclusive list of requirements</a:t>
            </a:r>
          </a:p>
        </p:txBody>
      </p:sp>
      <p:sp>
        <p:nvSpPr>
          <p:cNvPr id="26" name="TextBox 35">
            <a:extLst>
              <a:ext uri="{FF2B5EF4-FFF2-40B4-BE49-F238E27FC236}">
                <a16:creationId xmlns:a16="http://schemas.microsoft.com/office/drawing/2014/main" id="{DEB7E6AA-1FE1-4DC8-AC74-F5275E13BA1A}"/>
              </a:ext>
            </a:extLst>
          </p:cNvPr>
          <p:cNvSpPr txBox="1"/>
          <p:nvPr/>
        </p:nvSpPr>
        <p:spPr>
          <a:xfrm>
            <a:off x="601182" y="1871965"/>
            <a:ext cx="20053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Analyze current processes by interviewing Housing Officers</a:t>
            </a:r>
          </a:p>
        </p:txBody>
      </p:sp>
      <p:sp>
        <p:nvSpPr>
          <p:cNvPr id="50" name="TextBox 26">
            <a:extLst>
              <a:ext uri="{FF2B5EF4-FFF2-40B4-BE49-F238E27FC236}">
                <a16:creationId xmlns:a16="http://schemas.microsoft.com/office/drawing/2014/main" id="{1871F772-8680-451F-A38F-F009B8A2BC70}"/>
              </a:ext>
            </a:extLst>
          </p:cNvPr>
          <p:cNvSpPr txBox="1"/>
          <p:nvPr/>
        </p:nvSpPr>
        <p:spPr>
          <a:xfrm>
            <a:off x="6508540" y="1947466"/>
            <a:ext cx="2005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Have a clear go-live date </a:t>
            </a:r>
          </a:p>
        </p:txBody>
      </p:sp>
      <p:sp>
        <p:nvSpPr>
          <p:cNvPr id="51" name="Magnifying_Glass2">
            <a:extLst>
              <a:ext uri="{FF2B5EF4-FFF2-40B4-BE49-F238E27FC236}">
                <a16:creationId xmlns:a16="http://schemas.microsoft.com/office/drawing/2014/main" id="{8BDA85AE-9463-4BD6-8FD1-C87B1136CA88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429182" y="2985828"/>
            <a:ext cx="419448" cy="419448"/>
          </a:xfrm>
          <a:custGeom>
            <a:avLst/>
            <a:gdLst>
              <a:gd name="T0" fmla="*/ 634 w 896"/>
              <a:gd name="T1" fmla="*/ 514 h 896"/>
              <a:gd name="T2" fmla="*/ 623 w 896"/>
              <a:gd name="T3" fmla="*/ 503 h 896"/>
              <a:gd name="T4" fmla="*/ 619 w 896"/>
              <a:gd name="T5" fmla="*/ 500 h 896"/>
              <a:gd name="T6" fmla="*/ 665 w 896"/>
              <a:gd name="T7" fmla="*/ 332 h 896"/>
              <a:gd name="T8" fmla="*/ 332 w 896"/>
              <a:gd name="T9" fmla="*/ 0 h 896"/>
              <a:gd name="T10" fmla="*/ 0 w 896"/>
              <a:gd name="T11" fmla="*/ 332 h 896"/>
              <a:gd name="T12" fmla="*/ 332 w 896"/>
              <a:gd name="T13" fmla="*/ 665 h 896"/>
              <a:gd name="T14" fmla="*/ 499 w 896"/>
              <a:gd name="T15" fmla="*/ 620 h 896"/>
              <a:gd name="T16" fmla="*/ 502 w 896"/>
              <a:gd name="T17" fmla="*/ 624 h 896"/>
              <a:gd name="T18" fmla="*/ 514 w 896"/>
              <a:gd name="T19" fmla="*/ 635 h 896"/>
              <a:gd name="T20" fmla="*/ 583 w 896"/>
              <a:gd name="T21" fmla="*/ 584 h 896"/>
              <a:gd name="T22" fmla="*/ 634 w 896"/>
              <a:gd name="T23" fmla="*/ 514 h 896"/>
              <a:gd name="T24" fmla="*/ 332 w 896"/>
              <a:gd name="T25" fmla="*/ 564 h 896"/>
              <a:gd name="T26" fmla="*/ 100 w 896"/>
              <a:gd name="T27" fmla="*/ 332 h 896"/>
              <a:gd name="T28" fmla="*/ 332 w 896"/>
              <a:gd name="T29" fmla="*/ 100 h 896"/>
              <a:gd name="T30" fmla="*/ 564 w 896"/>
              <a:gd name="T31" fmla="*/ 332 h 896"/>
              <a:gd name="T32" fmla="*/ 332 w 896"/>
              <a:gd name="T33" fmla="*/ 564 h 896"/>
              <a:gd name="T34" fmla="*/ 860 w 896"/>
              <a:gd name="T35" fmla="*/ 740 h 896"/>
              <a:gd name="T36" fmla="*/ 657 w 896"/>
              <a:gd name="T37" fmla="*/ 537 h 896"/>
              <a:gd name="T38" fmla="*/ 604 w 896"/>
              <a:gd name="T39" fmla="*/ 606 h 896"/>
              <a:gd name="T40" fmla="*/ 537 w 896"/>
              <a:gd name="T41" fmla="*/ 658 h 896"/>
              <a:gd name="T42" fmla="*/ 739 w 896"/>
              <a:gd name="T43" fmla="*/ 860 h 896"/>
              <a:gd name="T44" fmla="*/ 798 w 896"/>
              <a:gd name="T45" fmla="*/ 798 h 896"/>
              <a:gd name="T46" fmla="*/ 860 w 896"/>
              <a:gd name="T47" fmla="*/ 740 h 896"/>
              <a:gd name="T48" fmla="*/ 881 w 896"/>
              <a:gd name="T49" fmla="*/ 769 h 896"/>
              <a:gd name="T50" fmla="*/ 828 w 896"/>
              <a:gd name="T51" fmla="*/ 831 h 896"/>
              <a:gd name="T52" fmla="*/ 769 w 896"/>
              <a:gd name="T53" fmla="*/ 882 h 896"/>
              <a:gd name="T54" fmla="*/ 864 w 896"/>
              <a:gd name="T55" fmla="*/ 865 h 896"/>
              <a:gd name="T56" fmla="*/ 881 w 896"/>
              <a:gd name="T57" fmla="*/ 769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96" h="896">
                <a:moveTo>
                  <a:pt x="634" y="514"/>
                </a:moveTo>
                <a:lnTo>
                  <a:pt x="623" y="503"/>
                </a:lnTo>
                <a:cubicBezTo>
                  <a:pt x="622" y="502"/>
                  <a:pt x="621" y="501"/>
                  <a:pt x="619" y="500"/>
                </a:cubicBezTo>
                <a:cubicBezTo>
                  <a:pt x="648" y="451"/>
                  <a:pt x="665" y="393"/>
                  <a:pt x="665" y="332"/>
                </a:cubicBezTo>
                <a:cubicBezTo>
                  <a:pt x="665" y="149"/>
                  <a:pt x="516" y="0"/>
                  <a:pt x="332" y="0"/>
                </a:cubicBezTo>
                <a:cubicBezTo>
                  <a:pt x="149" y="0"/>
                  <a:pt x="0" y="149"/>
                  <a:pt x="0" y="332"/>
                </a:cubicBezTo>
                <a:cubicBezTo>
                  <a:pt x="0" y="516"/>
                  <a:pt x="149" y="665"/>
                  <a:pt x="332" y="665"/>
                </a:cubicBezTo>
                <a:cubicBezTo>
                  <a:pt x="393" y="665"/>
                  <a:pt x="450" y="648"/>
                  <a:pt x="499" y="620"/>
                </a:cubicBezTo>
                <a:cubicBezTo>
                  <a:pt x="500" y="621"/>
                  <a:pt x="501" y="622"/>
                  <a:pt x="502" y="624"/>
                </a:cubicBezTo>
                <a:lnTo>
                  <a:pt x="514" y="635"/>
                </a:lnTo>
                <a:cubicBezTo>
                  <a:pt x="536" y="622"/>
                  <a:pt x="565" y="603"/>
                  <a:pt x="583" y="584"/>
                </a:cubicBezTo>
                <a:cubicBezTo>
                  <a:pt x="602" y="565"/>
                  <a:pt x="621" y="536"/>
                  <a:pt x="634" y="514"/>
                </a:cubicBezTo>
                <a:close/>
                <a:moveTo>
                  <a:pt x="332" y="564"/>
                </a:moveTo>
                <a:cubicBezTo>
                  <a:pt x="204" y="564"/>
                  <a:pt x="100" y="460"/>
                  <a:pt x="100" y="332"/>
                </a:cubicBezTo>
                <a:cubicBezTo>
                  <a:pt x="100" y="204"/>
                  <a:pt x="204" y="100"/>
                  <a:pt x="332" y="100"/>
                </a:cubicBezTo>
                <a:cubicBezTo>
                  <a:pt x="460" y="100"/>
                  <a:pt x="564" y="204"/>
                  <a:pt x="564" y="332"/>
                </a:cubicBezTo>
                <a:cubicBezTo>
                  <a:pt x="564" y="460"/>
                  <a:pt x="460" y="564"/>
                  <a:pt x="332" y="564"/>
                </a:cubicBezTo>
                <a:close/>
                <a:moveTo>
                  <a:pt x="860" y="740"/>
                </a:moveTo>
                <a:lnTo>
                  <a:pt x="657" y="537"/>
                </a:lnTo>
                <a:cubicBezTo>
                  <a:pt x="648" y="554"/>
                  <a:pt x="633" y="577"/>
                  <a:pt x="604" y="606"/>
                </a:cubicBezTo>
                <a:cubicBezTo>
                  <a:pt x="576" y="634"/>
                  <a:pt x="554" y="649"/>
                  <a:pt x="537" y="658"/>
                </a:cubicBezTo>
                <a:lnTo>
                  <a:pt x="739" y="860"/>
                </a:lnTo>
                <a:cubicBezTo>
                  <a:pt x="756" y="841"/>
                  <a:pt x="780" y="816"/>
                  <a:pt x="798" y="798"/>
                </a:cubicBezTo>
                <a:cubicBezTo>
                  <a:pt x="817" y="779"/>
                  <a:pt x="842" y="756"/>
                  <a:pt x="860" y="740"/>
                </a:cubicBezTo>
                <a:close/>
                <a:moveTo>
                  <a:pt x="881" y="769"/>
                </a:moveTo>
                <a:cubicBezTo>
                  <a:pt x="871" y="784"/>
                  <a:pt x="855" y="805"/>
                  <a:pt x="828" y="831"/>
                </a:cubicBezTo>
                <a:cubicBezTo>
                  <a:pt x="803" y="856"/>
                  <a:pt x="784" y="872"/>
                  <a:pt x="769" y="882"/>
                </a:cubicBezTo>
                <a:cubicBezTo>
                  <a:pt x="800" y="896"/>
                  <a:pt x="838" y="890"/>
                  <a:pt x="864" y="865"/>
                </a:cubicBezTo>
                <a:cubicBezTo>
                  <a:pt x="890" y="839"/>
                  <a:pt x="896" y="801"/>
                  <a:pt x="881" y="769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Pencil5">
            <a:extLst>
              <a:ext uri="{FF2B5EF4-FFF2-40B4-BE49-F238E27FC236}">
                <a16:creationId xmlns:a16="http://schemas.microsoft.com/office/drawing/2014/main" id="{9470C85F-5D9F-47BA-B822-C2987AD29315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2311334" y="3997154"/>
            <a:ext cx="426041" cy="426501"/>
          </a:xfrm>
          <a:custGeom>
            <a:avLst/>
            <a:gdLst>
              <a:gd name="T0" fmla="*/ 169 w 200"/>
              <a:gd name="T1" fmla="*/ 0 h 200"/>
              <a:gd name="T2" fmla="*/ 200 w 200"/>
              <a:gd name="T3" fmla="*/ 31 h 200"/>
              <a:gd name="T4" fmla="*/ 194 w 200"/>
              <a:gd name="T5" fmla="*/ 50 h 200"/>
              <a:gd name="T6" fmla="*/ 181 w 200"/>
              <a:gd name="T7" fmla="*/ 63 h 200"/>
              <a:gd name="T8" fmla="*/ 138 w 200"/>
              <a:gd name="T9" fmla="*/ 19 h 200"/>
              <a:gd name="T10" fmla="*/ 150 w 200"/>
              <a:gd name="T11" fmla="*/ 6 h 200"/>
              <a:gd name="T12" fmla="*/ 169 w 200"/>
              <a:gd name="T13" fmla="*/ 0 h 200"/>
              <a:gd name="T14" fmla="*/ 13 w 200"/>
              <a:gd name="T15" fmla="*/ 144 h 200"/>
              <a:gd name="T16" fmla="*/ 0 w 200"/>
              <a:gd name="T17" fmla="*/ 200 h 200"/>
              <a:gd name="T18" fmla="*/ 56 w 200"/>
              <a:gd name="T19" fmla="*/ 188 h 200"/>
              <a:gd name="T20" fmla="*/ 172 w 200"/>
              <a:gd name="T21" fmla="*/ 72 h 200"/>
              <a:gd name="T22" fmla="*/ 128 w 200"/>
              <a:gd name="T23" fmla="*/ 28 h 200"/>
              <a:gd name="T24" fmla="*/ 13 w 200"/>
              <a:gd name="T25" fmla="*/ 144 h 200"/>
              <a:gd name="T26" fmla="*/ 140 w 200"/>
              <a:gd name="T27" fmla="*/ 71 h 200"/>
              <a:gd name="T28" fmla="*/ 52 w 200"/>
              <a:gd name="T29" fmla="*/ 159 h 200"/>
              <a:gd name="T30" fmla="*/ 41 w 200"/>
              <a:gd name="T31" fmla="*/ 148 h 200"/>
              <a:gd name="T32" fmla="*/ 129 w 200"/>
              <a:gd name="T33" fmla="*/ 60 h 200"/>
              <a:gd name="T34" fmla="*/ 140 w 200"/>
              <a:gd name="T35" fmla="*/ 71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0" h="200">
                <a:moveTo>
                  <a:pt x="169" y="0"/>
                </a:moveTo>
                <a:cubicBezTo>
                  <a:pt x="186" y="0"/>
                  <a:pt x="200" y="14"/>
                  <a:pt x="200" y="31"/>
                </a:cubicBezTo>
                <a:cubicBezTo>
                  <a:pt x="200" y="38"/>
                  <a:pt x="198" y="45"/>
                  <a:pt x="194" y="50"/>
                </a:cubicBezTo>
                <a:lnTo>
                  <a:pt x="181" y="63"/>
                </a:lnTo>
                <a:lnTo>
                  <a:pt x="138" y="19"/>
                </a:lnTo>
                <a:lnTo>
                  <a:pt x="150" y="6"/>
                </a:lnTo>
                <a:cubicBezTo>
                  <a:pt x="155" y="2"/>
                  <a:pt x="162" y="0"/>
                  <a:pt x="169" y="0"/>
                </a:cubicBezTo>
                <a:close/>
                <a:moveTo>
                  <a:pt x="13" y="144"/>
                </a:moveTo>
                <a:lnTo>
                  <a:pt x="0" y="200"/>
                </a:lnTo>
                <a:lnTo>
                  <a:pt x="56" y="188"/>
                </a:lnTo>
                <a:lnTo>
                  <a:pt x="172" y="72"/>
                </a:lnTo>
                <a:lnTo>
                  <a:pt x="128" y="28"/>
                </a:lnTo>
                <a:lnTo>
                  <a:pt x="13" y="144"/>
                </a:lnTo>
                <a:close/>
                <a:moveTo>
                  <a:pt x="140" y="71"/>
                </a:moveTo>
                <a:lnTo>
                  <a:pt x="52" y="159"/>
                </a:lnTo>
                <a:lnTo>
                  <a:pt x="41" y="148"/>
                </a:lnTo>
                <a:lnTo>
                  <a:pt x="129" y="60"/>
                </a:lnTo>
                <a:lnTo>
                  <a:pt x="140" y="71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Clipboard9">
            <a:extLst>
              <a:ext uri="{FF2B5EF4-FFF2-40B4-BE49-F238E27FC236}">
                <a16:creationId xmlns:a16="http://schemas.microsoft.com/office/drawing/2014/main" id="{6269A575-FE3A-424F-BF51-7E83DBA55104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382876" y="2884705"/>
            <a:ext cx="498647" cy="542925"/>
            <a:chOff x="7089783" y="311152"/>
            <a:chExt cx="750888" cy="817564"/>
          </a:xfrm>
          <a:solidFill>
            <a:schemeClr val="bg1"/>
          </a:solidFill>
        </p:grpSpPr>
        <p:sp>
          <p:nvSpPr>
            <p:cNvPr id="54" name="Rectangle 383">
              <a:extLst>
                <a:ext uri="{FF2B5EF4-FFF2-40B4-BE49-F238E27FC236}">
                  <a16:creationId xmlns:a16="http://schemas.microsoft.com/office/drawing/2014/main" id="{49330D2B-CD60-4525-86D6-6454C8707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2020" y="566740"/>
              <a:ext cx="52388" cy="523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384">
              <a:extLst>
                <a:ext uri="{FF2B5EF4-FFF2-40B4-BE49-F238E27FC236}">
                  <a16:creationId xmlns:a16="http://schemas.microsoft.com/office/drawing/2014/main" id="{F6D46CB8-B19E-4946-812F-4BCA556F4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4095" y="577853"/>
              <a:ext cx="223838" cy="317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385">
              <a:extLst>
                <a:ext uri="{FF2B5EF4-FFF2-40B4-BE49-F238E27FC236}">
                  <a16:creationId xmlns:a16="http://schemas.microsoft.com/office/drawing/2014/main" id="{6EFEE61E-0508-4762-BDB9-731A9859A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2020" y="696915"/>
              <a:ext cx="52388" cy="523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386">
              <a:extLst>
                <a:ext uri="{FF2B5EF4-FFF2-40B4-BE49-F238E27FC236}">
                  <a16:creationId xmlns:a16="http://schemas.microsoft.com/office/drawing/2014/main" id="{696F2E7C-42F1-4C43-8A38-8CF1A0C7A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4095" y="708028"/>
              <a:ext cx="223838" cy="317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387">
              <a:extLst>
                <a:ext uri="{FF2B5EF4-FFF2-40B4-BE49-F238E27FC236}">
                  <a16:creationId xmlns:a16="http://schemas.microsoft.com/office/drawing/2014/main" id="{4B8676C1-CB45-47F4-BB1E-32981FA37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2020" y="825503"/>
              <a:ext cx="52388" cy="523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388">
              <a:extLst>
                <a:ext uri="{FF2B5EF4-FFF2-40B4-BE49-F238E27FC236}">
                  <a16:creationId xmlns:a16="http://schemas.microsoft.com/office/drawing/2014/main" id="{84012FF5-0B83-40C1-9CAD-895CCA267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4095" y="835028"/>
              <a:ext cx="223838" cy="31750"/>
            </a:xfrm>
            <a:custGeom>
              <a:avLst/>
              <a:gdLst>
                <a:gd name="T0" fmla="*/ 0 w 315"/>
                <a:gd name="T1" fmla="*/ 46 h 46"/>
                <a:gd name="T2" fmla="*/ 277 w 315"/>
                <a:gd name="T3" fmla="*/ 46 h 46"/>
                <a:gd name="T4" fmla="*/ 315 w 315"/>
                <a:gd name="T5" fmla="*/ 4 h 46"/>
                <a:gd name="T6" fmla="*/ 315 w 315"/>
                <a:gd name="T7" fmla="*/ 0 h 46"/>
                <a:gd name="T8" fmla="*/ 0 w 315"/>
                <a:gd name="T9" fmla="*/ 0 h 46"/>
                <a:gd name="T10" fmla="*/ 0 w 315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5" h="46">
                  <a:moveTo>
                    <a:pt x="0" y="46"/>
                  </a:moveTo>
                  <a:lnTo>
                    <a:pt x="277" y="46"/>
                  </a:lnTo>
                  <a:cubicBezTo>
                    <a:pt x="289" y="32"/>
                    <a:pt x="302" y="18"/>
                    <a:pt x="315" y="4"/>
                  </a:cubicBezTo>
                  <a:lnTo>
                    <a:pt x="315" y="0"/>
                  </a:lnTo>
                  <a:lnTo>
                    <a:pt x="0" y="0"/>
                  </a:lnTo>
                  <a:lnTo>
                    <a:pt x="0" y="4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389">
              <a:extLst>
                <a:ext uri="{FF2B5EF4-FFF2-40B4-BE49-F238E27FC236}">
                  <a16:creationId xmlns:a16="http://schemas.microsoft.com/office/drawing/2014/main" id="{2E0E925B-32F4-44F2-AD2C-99F2A68AE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9783" y="395290"/>
              <a:ext cx="330200" cy="608013"/>
            </a:xfrm>
            <a:custGeom>
              <a:avLst/>
              <a:gdLst>
                <a:gd name="T0" fmla="*/ 53 w 465"/>
                <a:gd name="T1" fmla="*/ 853 h 853"/>
                <a:gd name="T2" fmla="*/ 426 w 465"/>
                <a:gd name="T3" fmla="*/ 853 h 853"/>
                <a:gd name="T4" fmla="*/ 465 w 465"/>
                <a:gd name="T5" fmla="*/ 800 h 853"/>
                <a:gd name="T6" fmla="*/ 53 w 465"/>
                <a:gd name="T7" fmla="*/ 800 h 853"/>
                <a:gd name="T8" fmla="*/ 53 w 465"/>
                <a:gd name="T9" fmla="*/ 53 h 853"/>
                <a:gd name="T10" fmla="*/ 83 w 465"/>
                <a:gd name="T11" fmla="*/ 53 h 853"/>
                <a:gd name="T12" fmla="*/ 83 w 465"/>
                <a:gd name="T13" fmla="*/ 0 h 853"/>
                <a:gd name="T14" fmla="*/ 53 w 465"/>
                <a:gd name="T15" fmla="*/ 0 h 853"/>
                <a:gd name="T16" fmla="*/ 0 w 465"/>
                <a:gd name="T17" fmla="*/ 53 h 853"/>
                <a:gd name="T18" fmla="*/ 0 w 465"/>
                <a:gd name="T19" fmla="*/ 800 h 853"/>
                <a:gd name="T20" fmla="*/ 53 w 465"/>
                <a:gd name="T21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5" h="853">
                  <a:moveTo>
                    <a:pt x="53" y="853"/>
                  </a:moveTo>
                  <a:lnTo>
                    <a:pt x="426" y="853"/>
                  </a:lnTo>
                  <a:cubicBezTo>
                    <a:pt x="437" y="837"/>
                    <a:pt x="449" y="819"/>
                    <a:pt x="465" y="800"/>
                  </a:cubicBezTo>
                  <a:lnTo>
                    <a:pt x="53" y="800"/>
                  </a:lnTo>
                  <a:lnTo>
                    <a:pt x="53" y="53"/>
                  </a:lnTo>
                  <a:lnTo>
                    <a:pt x="83" y="53"/>
                  </a:lnTo>
                  <a:lnTo>
                    <a:pt x="83" y="0"/>
                  </a:lnTo>
                  <a:lnTo>
                    <a:pt x="53" y="0"/>
                  </a:lnTo>
                  <a:cubicBezTo>
                    <a:pt x="23" y="0"/>
                    <a:pt x="0" y="24"/>
                    <a:pt x="0" y="53"/>
                  </a:cubicBezTo>
                  <a:lnTo>
                    <a:pt x="0" y="800"/>
                  </a:lnTo>
                  <a:cubicBezTo>
                    <a:pt x="0" y="829"/>
                    <a:pt x="23" y="853"/>
                    <a:pt x="53" y="85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390">
              <a:extLst>
                <a:ext uri="{FF2B5EF4-FFF2-40B4-BE49-F238E27FC236}">
                  <a16:creationId xmlns:a16="http://schemas.microsoft.com/office/drawing/2014/main" id="{2CBF1BF8-5EC9-4B95-97D9-4B653D5BC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9371" y="395290"/>
              <a:ext cx="60325" cy="346075"/>
            </a:xfrm>
            <a:custGeom>
              <a:avLst/>
              <a:gdLst>
                <a:gd name="T0" fmla="*/ 33 w 86"/>
                <a:gd name="T1" fmla="*/ 486 h 486"/>
                <a:gd name="T2" fmla="*/ 86 w 86"/>
                <a:gd name="T3" fmla="*/ 437 h 486"/>
                <a:gd name="T4" fmla="*/ 86 w 86"/>
                <a:gd name="T5" fmla="*/ 53 h 486"/>
                <a:gd name="T6" fmla="*/ 33 w 86"/>
                <a:gd name="T7" fmla="*/ 0 h 486"/>
                <a:gd name="T8" fmla="*/ 0 w 86"/>
                <a:gd name="T9" fmla="*/ 0 h 486"/>
                <a:gd name="T10" fmla="*/ 0 w 86"/>
                <a:gd name="T11" fmla="*/ 53 h 486"/>
                <a:gd name="T12" fmla="*/ 33 w 86"/>
                <a:gd name="T13" fmla="*/ 53 h 486"/>
                <a:gd name="T14" fmla="*/ 33 w 86"/>
                <a:gd name="T15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486">
                  <a:moveTo>
                    <a:pt x="33" y="486"/>
                  </a:moveTo>
                  <a:cubicBezTo>
                    <a:pt x="50" y="469"/>
                    <a:pt x="68" y="453"/>
                    <a:pt x="86" y="437"/>
                  </a:cubicBezTo>
                  <a:lnTo>
                    <a:pt x="86" y="53"/>
                  </a:lnTo>
                  <a:cubicBezTo>
                    <a:pt x="86" y="24"/>
                    <a:pt x="62" y="0"/>
                    <a:pt x="33" y="0"/>
                  </a:cubicBezTo>
                  <a:lnTo>
                    <a:pt x="0" y="0"/>
                  </a:lnTo>
                  <a:lnTo>
                    <a:pt x="0" y="53"/>
                  </a:lnTo>
                  <a:lnTo>
                    <a:pt x="33" y="53"/>
                  </a:lnTo>
                  <a:lnTo>
                    <a:pt x="33" y="486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391">
              <a:extLst>
                <a:ext uri="{FF2B5EF4-FFF2-40B4-BE49-F238E27FC236}">
                  <a16:creationId xmlns:a16="http://schemas.microsoft.com/office/drawing/2014/main" id="{79DDB5EC-FED8-4B82-A805-ECDB388536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5508" y="311152"/>
              <a:ext cx="398463" cy="173038"/>
            </a:xfrm>
            <a:custGeom>
              <a:avLst/>
              <a:gdLst>
                <a:gd name="T0" fmla="*/ 280 w 560"/>
                <a:gd name="T1" fmla="*/ 128 h 243"/>
                <a:gd name="T2" fmla="*/ 241 w 560"/>
                <a:gd name="T3" fmla="*/ 89 h 243"/>
                <a:gd name="T4" fmla="*/ 280 w 560"/>
                <a:gd name="T5" fmla="*/ 50 h 243"/>
                <a:gd name="T6" fmla="*/ 319 w 560"/>
                <a:gd name="T7" fmla="*/ 89 h 243"/>
                <a:gd name="T8" fmla="*/ 280 w 560"/>
                <a:gd name="T9" fmla="*/ 128 h 243"/>
                <a:gd name="T10" fmla="*/ 560 w 560"/>
                <a:gd name="T11" fmla="*/ 133 h 243"/>
                <a:gd name="T12" fmla="*/ 533 w 560"/>
                <a:gd name="T13" fmla="*/ 106 h 243"/>
                <a:gd name="T14" fmla="*/ 408 w 560"/>
                <a:gd name="T15" fmla="*/ 106 h 243"/>
                <a:gd name="T16" fmla="*/ 366 w 560"/>
                <a:gd name="T17" fmla="*/ 73 h 243"/>
                <a:gd name="T18" fmla="*/ 280 w 560"/>
                <a:gd name="T19" fmla="*/ 0 h 243"/>
                <a:gd name="T20" fmla="*/ 193 w 560"/>
                <a:gd name="T21" fmla="*/ 73 h 243"/>
                <a:gd name="T22" fmla="*/ 151 w 560"/>
                <a:gd name="T23" fmla="*/ 106 h 243"/>
                <a:gd name="T24" fmla="*/ 27 w 560"/>
                <a:gd name="T25" fmla="*/ 106 h 243"/>
                <a:gd name="T26" fmla="*/ 0 w 560"/>
                <a:gd name="T27" fmla="*/ 133 h 243"/>
                <a:gd name="T28" fmla="*/ 0 w 560"/>
                <a:gd name="T29" fmla="*/ 243 h 243"/>
                <a:gd name="T30" fmla="*/ 560 w 560"/>
                <a:gd name="T31" fmla="*/ 243 h 243"/>
                <a:gd name="T32" fmla="*/ 560 w 560"/>
                <a:gd name="T33" fmla="*/ 13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0" h="243">
                  <a:moveTo>
                    <a:pt x="280" y="128"/>
                  </a:moveTo>
                  <a:cubicBezTo>
                    <a:pt x="258" y="128"/>
                    <a:pt x="241" y="110"/>
                    <a:pt x="241" y="89"/>
                  </a:cubicBezTo>
                  <a:cubicBezTo>
                    <a:pt x="241" y="67"/>
                    <a:pt x="258" y="50"/>
                    <a:pt x="280" y="50"/>
                  </a:cubicBezTo>
                  <a:cubicBezTo>
                    <a:pt x="301" y="50"/>
                    <a:pt x="319" y="67"/>
                    <a:pt x="319" y="89"/>
                  </a:cubicBezTo>
                  <a:cubicBezTo>
                    <a:pt x="319" y="110"/>
                    <a:pt x="301" y="128"/>
                    <a:pt x="280" y="128"/>
                  </a:cubicBezTo>
                  <a:close/>
                  <a:moveTo>
                    <a:pt x="560" y="133"/>
                  </a:moveTo>
                  <a:cubicBezTo>
                    <a:pt x="560" y="120"/>
                    <a:pt x="550" y="106"/>
                    <a:pt x="533" y="106"/>
                  </a:cubicBezTo>
                  <a:lnTo>
                    <a:pt x="408" y="106"/>
                  </a:lnTo>
                  <a:cubicBezTo>
                    <a:pt x="408" y="106"/>
                    <a:pt x="374" y="107"/>
                    <a:pt x="366" y="73"/>
                  </a:cubicBezTo>
                  <a:cubicBezTo>
                    <a:pt x="359" y="32"/>
                    <a:pt x="323" y="0"/>
                    <a:pt x="280" y="0"/>
                  </a:cubicBezTo>
                  <a:cubicBezTo>
                    <a:pt x="236" y="0"/>
                    <a:pt x="201" y="32"/>
                    <a:pt x="193" y="73"/>
                  </a:cubicBezTo>
                  <a:cubicBezTo>
                    <a:pt x="185" y="107"/>
                    <a:pt x="151" y="106"/>
                    <a:pt x="151" y="106"/>
                  </a:cubicBezTo>
                  <a:lnTo>
                    <a:pt x="27" y="106"/>
                  </a:lnTo>
                  <a:cubicBezTo>
                    <a:pt x="7" y="106"/>
                    <a:pt x="0" y="124"/>
                    <a:pt x="0" y="133"/>
                  </a:cubicBezTo>
                  <a:lnTo>
                    <a:pt x="0" y="243"/>
                  </a:lnTo>
                  <a:lnTo>
                    <a:pt x="560" y="243"/>
                  </a:lnTo>
                  <a:lnTo>
                    <a:pt x="560" y="133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392">
              <a:extLst>
                <a:ext uri="{FF2B5EF4-FFF2-40B4-BE49-F238E27FC236}">
                  <a16:creationId xmlns:a16="http://schemas.microsoft.com/office/drawing/2014/main" id="{64D127B8-E735-4208-A5B5-54AD673D5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1895" y="706440"/>
              <a:ext cx="325438" cy="320675"/>
            </a:xfrm>
            <a:custGeom>
              <a:avLst/>
              <a:gdLst>
                <a:gd name="T0" fmla="*/ 0 w 456"/>
                <a:gd name="T1" fmla="*/ 334 h 452"/>
                <a:gd name="T2" fmla="*/ 118 w 456"/>
                <a:gd name="T3" fmla="*/ 452 h 452"/>
                <a:gd name="T4" fmla="*/ 449 w 456"/>
                <a:gd name="T5" fmla="*/ 128 h 452"/>
                <a:gd name="T6" fmla="*/ 444 w 456"/>
                <a:gd name="T7" fmla="*/ 97 h 452"/>
                <a:gd name="T8" fmla="*/ 354 w 456"/>
                <a:gd name="T9" fmla="*/ 8 h 452"/>
                <a:gd name="T10" fmla="*/ 337 w 456"/>
                <a:gd name="T11" fmla="*/ 0 h 452"/>
                <a:gd name="T12" fmla="*/ 319 w 456"/>
                <a:gd name="T13" fmla="*/ 7 h 452"/>
                <a:gd name="T14" fmla="*/ 0 w 456"/>
                <a:gd name="T15" fmla="*/ 334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6" h="452">
                  <a:moveTo>
                    <a:pt x="0" y="334"/>
                  </a:moveTo>
                  <a:lnTo>
                    <a:pt x="118" y="452"/>
                  </a:lnTo>
                  <a:cubicBezTo>
                    <a:pt x="232" y="358"/>
                    <a:pt x="352" y="242"/>
                    <a:pt x="449" y="128"/>
                  </a:cubicBezTo>
                  <a:cubicBezTo>
                    <a:pt x="456" y="120"/>
                    <a:pt x="453" y="107"/>
                    <a:pt x="444" y="97"/>
                  </a:cubicBezTo>
                  <a:cubicBezTo>
                    <a:pt x="408" y="61"/>
                    <a:pt x="390" y="43"/>
                    <a:pt x="354" y="8"/>
                  </a:cubicBezTo>
                  <a:cubicBezTo>
                    <a:pt x="349" y="2"/>
                    <a:pt x="343" y="0"/>
                    <a:pt x="337" y="0"/>
                  </a:cubicBezTo>
                  <a:cubicBezTo>
                    <a:pt x="330" y="0"/>
                    <a:pt x="323" y="3"/>
                    <a:pt x="319" y="7"/>
                  </a:cubicBezTo>
                  <a:cubicBezTo>
                    <a:pt x="204" y="105"/>
                    <a:pt x="94" y="220"/>
                    <a:pt x="0" y="33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393">
              <a:extLst>
                <a:ext uri="{FF2B5EF4-FFF2-40B4-BE49-F238E27FC236}">
                  <a16:creationId xmlns:a16="http://schemas.microsoft.com/office/drawing/2014/main" id="{E5215FC3-0D29-413A-8889-E1C4CEEB5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533" y="968378"/>
              <a:ext cx="166688" cy="160338"/>
            </a:xfrm>
            <a:custGeom>
              <a:avLst/>
              <a:gdLst>
                <a:gd name="T0" fmla="*/ 24 w 233"/>
                <a:gd name="T1" fmla="*/ 172 h 225"/>
                <a:gd name="T2" fmla="*/ 12 w 233"/>
                <a:gd name="T3" fmla="*/ 221 h 225"/>
                <a:gd name="T4" fmla="*/ 23 w 233"/>
                <a:gd name="T5" fmla="*/ 225 h 225"/>
                <a:gd name="T6" fmla="*/ 61 w 233"/>
                <a:gd name="T7" fmla="*/ 209 h 225"/>
                <a:gd name="T8" fmla="*/ 233 w 233"/>
                <a:gd name="T9" fmla="*/ 110 h 225"/>
                <a:gd name="T10" fmla="*/ 123 w 233"/>
                <a:gd name="T11" fmla="*/ 0 h 225"/>
                <a:gd name="T12" fmla="*/ 24 w 233"/>
                <a:gd name="T13" fmla="*/ 17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225">
                  <a:moveTo>
                    <a:pt x="24" y="172"/>
                  </a:moveTo>
                  <a:cubicBezTo>
                    <a:pt x="15" y="184"/>
                    <a:pt x="0" y="209"/>
                    <a:pt x="12" y="221"/>
                  </a:cubicBezTo>
                  <a:cubicBezTo>
                    <a:pt x="15" y="224"/>
                    <a:pt x="19" y="225"/>
                    <a:pt x="23" y="225"/>
                  </a:cubicBezTo>
                  <a:cubicBezTo>
                    <a:pt x="36" y="225"/>
                    <a:pt x="52" y="215"/>
                    <a:pt x="61" y="209"/>
                  </a:cubicBezTo>
                  <a:cubicBezTo>
                    <a:pt x="112" y="208"/>
                    <a:pt x="182" y="151"/>
                    <a:pt x="233" y="110"/>
                  </a:cubicBezTo>
                  <a:lnTo>
                    <a:pt x="123" y="0"/>
                  </a:lnTo>
                  <a:cubicBezTo>
                    <a:pt x="57" y="81"/>
                    <a:pt x="24" y="134"/>
                    <a:pt x="24" y="17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394">
              <a:extLst>
                <a:ext uri="{FF2B5EF4-FFF2-40B4-BE49-F238E27FC236}">
                  <a16:creationId xmlns:a16="http://schemas.microsoft.com/office/drawing/2014/main" id="{0CBF3A4B-DBA9-4DA2-A273-069D6D6BE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8" y="817565"/>
              <a:ext cx="157163" cy="157163"/>
            </a:xfrm>
            <a:custGeom>
              <a:avLst/>
              <a:gdLst>
                <a:gd name="T0" fmla="*/ 170 w 220"/>
                <a:gd name="T1" fmla="*/ 14 h 221"/>
                <a:gd name="T2" fmla="*/ 12 w 220"/>
                <a:gd name="T3" fmla="*/ 172 h 221"/>
                <a:gd name="T4" fmla="*/ 9 w 220"/>
                <a:gd name="T5" fmla="*/ 209 h 221"/>
                <a:gd name="T6" fmla="*/ 46 w 220"/>
                <a:gd name="T7" fmla="*/ 212 h 221"/>
                <a:gd name="T8" fmla="*/ 210 w 220"/>
                <a:gd name="T9" fmla="*/ 48 h 221"/>
                <a:gd name="T10" fmla="*/ 207 w 220"/>
                <a:gd name="T11" fmla="*/ 11 h 221"/>
                <a:gd name="T12" fmla="*/ 170 w 220"/>
                <a:gd name="T13" fmla="*/ 1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221">
                  <a:moveTo>
                    <a:pt x="170" y="14"/>
                  </a:moveTo>
                  <a:cubicBezTo>
                    <a:pt x="122" y="71"/>
                    <a:pt x="69" y="124"/>
                    <a:pt x="12" y="172"/>
                  </a:cubicBezTo>
                  <a:cubicBezTo>
                    <a:pt x="2" y="180"/>
                    <a:pt x="0" y="197"/>
                    <a:pt x="9" y="209"/>
                  </a:cubicBezTo>
                  <a:cubicBezTo>
                    <a:pt x="17" y="221"/>
                    <a:pt x="36" y="221"/>
                    <a:pt x="46" y="212"/>
                  </a:cubicBezTo>
                  <a:cubicBezTo>
                    <a:pt x="106" y="162"/>
                    <a:pt x="160" y="107"/>
                    <a:pt x="210" y="48"/>
                  </a:cubicBezTo>
                  <a:cubicBezTo>
                    <a:pt x="220" y="37"/>
                    <a:pt x="219" y="20"/>
                    <a:pt x="207" y="11"/>
                  </a:cubicBezTo>
                  <a:cubicBezTo>
                    <a:pt x="194" y="0"/>
                    <a:pt x="178" y="4"/>
                    <a:pt x="170" y="1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395">
              <a:extLst>
                <a:ext uri="{FF2B5EF4-FFF2-40B4-BE49-F238E27FC236}">
                  <a16:creationId xmlns:a16="http://schemas.microsoft.com/office/drawing/2014/main" id="{420A381C-1C89-4C23-9760-1F89D77D2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9708" y="679453"/>
              <a:ext cx="71438" cy="69850"/>
            </a:xfrm>
            <a:custGeom>
              <a:avLst/>
              <a:gdLst>
                <a:gd name="T0" fmla="*/ 94 w 99"/>
                <a:gd name="T1" fmla="*/ 82 h 99"/>
                <a:gd name="T2" fmla="*/ 90 w 99"/>
                <a:gd name="T3" fmla="*/ 59 h 99"/>
                <a:gd name="T4" fmla="*/ 40 w 99"/>
                <a:gd name="T5" fmla="*/ 9 h 99"/>
                <a:gd name="T6" fmla="*/ 17 w 99"/>
                <a:gd name="T7" fmla="*/ 5 h 99"/>
                <a:gd name="T8" fmla="*/ 0 w 99"/>
                <a:gd name="T9" fmla="*/ 22 h 99"/>
                <a:gd name="T10" fmla="*/ 77 w 99"/>
                <a:gd name="T11" fmla="*/ 99 h 99"/>
                <a:gd name="T12" fmla="*/ 94 w 99"/>
                <a:gd name="T13" fmla="*/ 8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99">
                  <a:moveTo>
                    <a:pt x="94" y="82"/>
                  </a:moveTo>
                  <a:cubicBezTo>
                    <a:pt x="99" y="77"/>
                    <a:pt x="97" y="66"/>
                    <a:pt x="90" y="59"/>
                  </a:cubicBezTo>
                  <a:lnTo>
                    <a:pt x="40" y="9"/>
                  </a:lnTo>
                  <a:cubicBezTo>
                    <a:pt x="33" y="2"/>
                    <a:pt x="22" y="0"/>
                    <a:pt x="17" y="5"/>
                  </a:cubicBezTo>
                  <a:lnTo>
                    <a:pt x="0" y="22"/>
                  </a:lnTo>
                  <a:lnTo>
                    <a:pt x="77" y="99"/>
                  </a:lnTo>
                  <a:lnTo>
                    <a:pt x="94" y="82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Digitization">
            <a:extLst>
              <a:ext uri="{FF2B5EF4-FFF2-40B4-BE49-F238E27FC236}">
                <a16:creationId xmlns:a16="http://schemas.microsoft.com/office/drawing/2014/main" id="{02D8F44F-E093-4407-8428-5FA195C584A8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5293459" y="2907844"/>
            <a:ext cx="469778" cy="294394"/>
            <a:chOff x="2098" y="2062"/>
            <a:chExt cx="600" cy="376"/>
          </a:xfrm>
          <a:solidFill>
            <a:schemeClr val="bg1"/>
          </a:solidFill>
        </p:grpSpPr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29337A54-9CD2-4176-8D19-91C914A7DF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8" y="2087"/>
              <a:ext cx="275" cy="288"/>
            </a:xfrm>
            <a:custGeom>
              <a:avLst/>
              <a:gdLst>
                <a:gd name="T0" fmla="*/ 417 w 573"/>
                <a:gd name="T1" fmla="*/ 287 h 599"/>
                <a:gd name="T2" fmla="*/ 417 w 573"/>
                <a:gd name="T3" fmla="*/ 469 h 599"/>
                <a:gd name="T4" fmla="*/ 208 w 573"/>
                <a:gd name="T5" fmla="*/ 469 h 599"/>
                <a:gd name="T6" fmla="*/ 208 w 573"/>
                <a:gd name="T7" fmla="*/ 521 h 599"/>
                <a:gd name="T8" fmla="*/ 182 w 573"/>
                <a:gd name="T9" fmla="*/ 547 h 599"/>
                <a:gd name="T10" fmla="*/ 156 w 573"/>
                <a:gd name="T11" fmla="*/ 521 h 599"/>
                <a:gd name="T12" fmla="*/ 156 w 573"/>
                <a:gd name="T13" fmla="*/ 469 h 599"/>
                <a:gd name="T14" fmla="*/ 156 w 573"/>
                <a:gd name="T15" fmla="*/ 79 h 599"/>
                <a:gd name="T16" fmla="*/ 151 w 573"/>
                <a:gd name="T17" fmla="*/ 53 h 599"/>
                <a:gd name="T18" fmla="*/ 391 w 573"/>
                <a:gd name="T19" fmla="*/ 53 h 599"/>
                <a:gd name="T20" fmla="*/ 417 w 573"/>
                <a:gd name="T21" fmla="*/ 79 h 599"/>
                <a:gd name="T22" fmla="*/ 417 w 573"/>
                <a:gd name="T23" fmla="*/ 125 h 599"/>
                <a:gd name="T24" fmla="*/ 455 w 573"/>
                <a:gd name="T25" fmla="*/ 122 h 599"/>
                <a:gd name="T26" fmla="*/ 469 w 573"/>
                <a:gd name="T27" fmla="*/ 122 h 599"/>
                <a:gd name="T28" fmla="*/ 469 w 573"/>
                <a:gd name="T29" fmla="*/ 79 h 599"/>
                <a:gd name="T30" fmla="*/ 391 w 573"/>
                <a:gd name="T31" fmla="*/ 0 h 599"/>
                <a:gd name="T32" fmla="*/ 78 w 573"/>
                <a:gd name="T33" fmla="*/ 0 h 599"/>
                <a:gd name="T34" fmla="*/ 0 w 573"/>
                <a:gd name="T35" fmla="*/ 79 h 599"/>
                <a:gd name="T36" fmla="*/ 0 w 573"/>
                <a:gd name="T37" fmla="*/ 157 h 599"/>
                <a:gd name="T38" fmla="*/ 104 w 573"/>
                <a:gd name="T39" fmla="*/ 157 h 599"/>
                <a:gd name="T40" fmla="*/ 104 w 573"/>
                <a:gd name="T41" fmla="*/ 469 h 599"/>
                <a:gd name="T42" fmla="*/ 104 w 573"/>
                <a:gd name="T43" fmla="*/ 521 h 599"/>
                <a:gd name="T44" fmla="*/ 182 w 573"/>
                <a:gd name="T45" fmla="*/ 599 h 599"/>
                <a:gd name="T46" fmla="*/ 495 w 573"/>
                <a:gd name="T47" fmla="*/ 599 h 599"/>
                <a:gd name="T48" fmla="*/ 573 w 573"/>
                <a:gd name="T49" fmla="*/ 521 h 599"/>
                <a:gd name="T50" fmla="*/ 573 w 573"/>
                <a:gd name="T51" fmla="*/ 469 h 599"/>
                <a:gd name="T52" fmla="*/ 469 w 573"/>
                <a:gd name="T53" fmla="*/ 469 h 599"/>
                <a:gd name="T54" fmla="*/ 469 w 573"/>
                <a:gd name="T55" fmla="*/ 279 h 599"/>
                <a:gd name="T56" fmla="*/ 455 w 573"/>
                <a:gd name="T57" fmla="*/ 278 h 599"/>
                <a:gd name="T58" fmla="*/ 417 w 573"/>
                <a:gd name="T59" fmla="*/ 287 h 599"/>
                <a:gd name="T60" fmla="*/ 104 w 573"/>
                <a:gd name="T61" fmla="*/ 105 h 599"/>
                <a:gd name="T62" fmla="*/ 52 w 573"/>
                <a:gd name="T63" fmla="*/ 105 h 599"/>
                <a:gd name="T64" fmla="*/ 52 w 573"/>
                <a:gd name="T65" fmla="*/ 79 h 599"/>
                <a:gd name="T66" fmla="*/ 78 w 573"/>
                <a:gd name="T67" fmla="*/ 53 h 599"/>
                <a:gd name="T68" fmla="*/ 104 w 573"/>
                <a:gd name="T69" fmla="*/ 79 h 599"/>
                <a:gd name="T70" fmla="*/ 104 w 573"/>
                <a:gd name="T71" fmla="*/ 105 h 599"/>
                <a:gd name="T72" fmla="*/ 521 w 573"/>
                <a:gd name="T73" fmla="*/ 521 h 599"/>
                <a:gd name="T74" fmla="*/ 495 w 573"/>
                <a:gd name="T75" fmla="*/ 547 h 599"/>
                <a:gd name="T76" fmla="*/ 256 w 573"/>
                <a:gd name="T77" fmla="*/ 547 h 599"/>
                <a:gd name="T78" fmla="*/ 260 w 573"/>
                <a:gd name="T79" fmla="*/ 521 h 599"/>
                <a:gd name="T80" fmla="*/ 417 w 573"/>
                <a:gd name="T81" fmla="*/ 521 h 599"/>
                <a:gd name="T82" fmla="*/ 469 w 573"/>
                <a:gd name="T83" fmla="*/ 521 h 599"/>
                <a:gd name="T84" fmla="*/ 521 w 573"/>
                <a:gd name="T85" fmla="*/ 521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3" h="599">
                  <a:moveTo>
                    <a:pt x="417" y="287"/>
                  </a:moveTo>
                  <a:lnTo>
                    <a:pt x="417" y="469"/>
                  </a:lnTo>
                  <a:lnTo>
                    <a:pt x="208" y="469"/>
                  </a:lnTo>
                  <a:lnTo>
                    <a:pt x="208" y="521"/>
                  </a:lnTo>
                  <a:cubicBezTo>
                    <a:pt x="208" y="536"/>
                    <a:pt x="197" y="547"/>
                    <a:pt x="182" y="547"/>
                  </a:cubicBezTo>
                  <a:cubicBezTo>
                    <a:pt x="168" y="547"/>
                    <a:pt x="156" y="536"/>
                    <a:pt x="156" y="521"/>
                  </a:cubicBezTo>
                  <a:lnTo>
                    <a:pt x="156" y="469"/>
                  </a:lnTo>
                  <a:lnTo>
                    <a:pt x="156" y="79"/>
                  </a:lnTo>
                  <a:cubicBezTo>
                    <a:pt x="156" y="69"/>
                    <a:pt x="154" y="61"/>
                    <a:pt x="151" y="53"/>
                  </a:cubicBezTo>
                  <a:lnTo>
                    <a:pt x="391" y="53"/>
                  </a:lnTo>
                  <a:cubicBezTo>
                    <a:pt x="405" y="53"/>
                    <a:pt x="417" y="64"/>
                    <a:pt x="417" y="79"/>
                  </a:cubicBezTo>
                  <a:lnTo>
                    <a:pt x="417" y="125"/>
                  </a:lnTo>
                  <a:cubicBezTo>
                    <a:pt x="429" y="123"/>
                    <a:pt x="442" y="122"/>
                    <a:pt x="455" y="122"/>
                  </a:cubicBezTo>
                  <a:cubicBezTo>
                    <a:pt x="460" y="122"/>
                    <a:pt x="464" y="122"/>
                    <a:pt x="469" y="122"/>
                  </a:cubicBezTo>
                  <a:lnTo>
                    <a:pt x="469" y="79"/>
                  </a:lnTo>
                  <a:cubicBezTo>
                    <a:pt x="469" y="36"/>
                    <a:pt x="434" y="0"/>
                    <a:pt x="391" y="0"/>
                  </a:cubicBezTo>
                  <a:lnTo>
                    <a:pt x="78" y="0"/>
                  </a:lnTo>
                  <a:cubicBezTo>
                    <a:pt x="35" y="0"/>
                    <a:pt x="0" y="36"/>
                    <a:pt x="0" y="79"/>
                  </a:cubicBezTo>
                  <a:lnTo>
                    <a:pt x="0" y="157"/>
                  </a:lnTo>
                  <a:lnTo>
                    <a:pt x="104" y="157"/>
                  </a:lnTo>
                  <a:lnTo>
                    <a:pt x="104" y="469"/>
                  </a:lnTo>
                  <a:lnTo>
                    <a:pt x="104" y="521"/>
                  </a:lnTo>
                  <a:cubicBezTo>
                    <a:pt x="104" y="564"/>
                    <a:pt x="139" y="599"/>
                    <a:pt x="182" y="599"/>
                  </a:cubicBezTo>
                  <a:lnTo>
                    <a:pt x="495" y="599"/>
                  </a:lnTo>
                  <a:cubicBezTo>
                    <a:pt x="538" y="599"/>
                    <a:pt x="573" y="564"/>
                    <a:pt x="573" y="521"/>
                  </a:cubicBezTo>
                  <a:lnTo>
                    <a:pt x="573" y="469"/>
                  </a:lnTo>
                  <a:lnTo>
                    <a:pt x="469" y="469"/>
                  </a:lnTo>
                  <a:lnTo>
                    <a:pt x="469" y="279"/>
                  </a:lnTo>
                  <a:cubicBezTo>
                    <a:pt x="464" y="279"/>
                    <a:pt x="459" y="278"/>
                    <a:pt x="455" y="278"/>
                  </a:cubicBezTo>
                  <a:cubicBezTo>
                    <a:pt x="440" y="278"/>
                    <a:pt x="427" y="282"/>
                    <a:pt x="417" y="287"/>
                  </a:cubicBezTo>
                  <a:close/>
                  <a:moveTo>
                    <a:pt x="104" y="105"/>
                  </a:moveTo>
                  <a:lnTo>
                    <a:pt x="52" y="105"/>
                  </a:lnTo>
                  <a:lnTo>
                    <a:pt x="52" y="79"/>
                  </a:lnTo>
                  <a:cubicBezTo>
                    <a:pt x="52" y="64"/>
                    <a:pt x="64" y="53"/>
                    <a:pt x="78" y="53"/>
                  </a:cubicBezTo>
                  <a:cubicBezTo>
                    <a:pt x="92" y="53"/>
                    <a:pt x="104" y="64"/>
                    <a:pt x="104" y="79"/>
                  </a:cubicBezTo>
                  <a:lnTo>
                    <a:pt x="104" y="105"/>
                  </a:lnTo>
                  <a:close/>
                  <a:moveTo>
                    <a:pt x="521" y="521"/>
                  </a:moveTo>
                  <a:cubicBezTo>
                    <a:pt x="521" y="536"/>
                    <a:pt x="509" y="547"/>
                    <a:pt x="495" y="547"/>
                  </a:cubicBezTo>
                  <a:lnTo>
                    <a:pt x="256" y="547"/>
                  </a:lnTo>
                  <a:cubicBezTo>
                    <a:pt x="259" y="539"/>
                    <a:pt x="260" y="530"/>
                    <a:pt x="260" y="521"/>
                  </a:cubicBezTo>
                  <a:lnTo>
                    <a:pt x="417" y="521"/>
                  </a:lnTo>
                  <a:lnTo>
                    <a:pt x="469" y="521"/>
                  </a:lnTo>
                  <a:lnTo>
                    <a:pt x="521" y="52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4EF08626-D8E3-4B6E-A4F1-E0B25C66C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8" y="2062"/>
              <a:ext cx="300" cy="376"/>
            </a:xfrm>
            <a:custGeom>
              <a:avLst/>
              <a:gdLst>
                <a:gd name="T0" fmla="*/ 599 w 625"/>
                <a:gd name="T1" fmla="*/ 0 h 782"/>
                <a:gd name="T2" fmla="*/ 26 w 625"/>
                <a:gd name="T3" fmla="*/ 0 h 782"/>
                <a:gd name="T4" fmla="*/ 0 w 625"/>
                <a:gd name="T5" fmla="*/ 26 h 782"/>
                <a:gd name="T6" fmla="*/ 0 w 625"/>
                <a:gd name="T7" fmla="*/ 238 h 782"/>
                <a:gd name="T8" fmla="*/ 52 w 625"/>
                <a:gd name="T9" fmla="*/ 266 h 782"/>
                <a:gd name="T10" fmla="*/ 52 w 625"/>
                <a:gd name="T11" fmla="*/ 52 h 782"/>
                <a:gd name="T12" fmla="*/ 573 w 625"/>
                <a:gd name="T13" fmla="*/ 52 h 782"/>
                <a:gd name="T14" fmla="*/ 573 w 625"/>
                <a:gd name="T15" fmla="*/ 495 h 782"/>
                <a:gd name="T16" fmla="*/ 52 w 625"/>
                <a:gd name="T17" fmla="*/ 495 h 782"/>
                <a:gd name="T18" fmla="*/ 52 w 625"/>
                <a:gd name="T19" fmla="*/ 425 h 782"/>
                <a:gd name="T20" fmla="*/ 0 w 625"/>
                <a:gd name="T21" fmla="*/ 414 h 782"/>
                <a:gd name="T22" fmla="*/ 0 w 625"/>
                <a:gd name="T23" fmla="*/ 573 h 782"/>
                <a:gd name="T24" fmla="*/ 26 w 625"/>
                <a:gd name="T25" fmla="*/ 599 h 782"/>
                <a:gd name="T26" fmla="*/ 260 w 625"/>
                <a:gd name="T27" fmla="*/ 599 h 782"/>
                <a:gd name="T28" fmla="*/ 260 w 625"/>
                <a:gd name="T29" fmla="*/ 625 h 782"/>
                <a:gd name="T30" fmla="*/ 205 w 625"/>
                <a:gd name="T31" fmla="*/ 672 h 782"/>
                <a:gd name="T32" fmla="*/ 104 w 625"/>
                <a:gd name="T33" fmla="*/ 756 h 782"/>
                <a:gd name="T34" fmla="*/ 104 w 625"/>
                <a:gd name="T35" fmla="*/ 782 h 782"/>
                <a:gd name="T36" fmla="*/ 547 w 625"/>
                <a:gd name="T37" fmla="*/ 782 h 782"/>
                <a:gd name="T38" fmla="*/ 547 w 625"/>
                <a:gd name="T39" fmla="*/ 756 h 782"/>
                <a:gd name="T40" fmla="*/ 446 w 625"/>
                <a:gd name="T41" fmla="*/ 678 h 782"/>
                <a:gd name="T42" fmla="*/ 391 w 625"/>
                <a:gd name="T43" fmla="*/ 625 h 782"/>
                <a:gd name="T44" fmla="*/ 391 w 625"/>
                <a:gd name="T45" fmla="*/ 599 h 782"/>
                <a:gd name="T46" fmla="*/ 599 w 625"/>
                <a:gd name="T47" fmla="*/ 599 h 782"/>
                <a:gd name="T48" fmla="*/ 625 w 625"/>
                <a:gd name="T49" fmla="*/ 573 h 782"/>
                <a:gd name="T50" fmla="*/ 625 w 625"/>
                <a:gd name="T51" fmla="*/ 26 h 782"/>
                <a:gd name="T52" fmla="*/ 599 w 625"/>
                <a:gd name="T53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5" h="782">
                  <a:moveTo>
                    <a:pt x="599" y="0"/>
                  </a:moveTo>
                  <a:lnTo>
                    <a:pt x="26" y="0"/>
                  </a:lnTo>
                  <a:cubicBezTo>
                    <a:pt x="12" y="0"/>
                    <a:pt x="0" y="12"/>
                    <a:pt x="0" y="26"/>
                  </a:cubicBezTo>
                  <a:lnTo>
                    <a:pt x="0" y="238"/>
                  </a:lnTo>
                  <a:cubicBezTo>
                    <a:pt x="17" y="252"/>
                    <a:pt x="35" y="261"/>
                    <a:pt x="52" y="266"/>
                  </a:cubicBezTo>
                  <a:lnTo>
                    <a:pt x="52" y="52"/>
                  </a:lnTo>
                  <a:lnTo>
                    <a:pt x="573" y="52"/>
                  </a:lnTo>
                  <a:lnTo>
                    <a:pt x="573" y="495"/>
                  </a:lnTo>
                  <a:lnTo>
                    <a:pt x="52" y="495"/>
                  </a:lnTo>
                  <a:lnTo>
                    <a:pt x="52" y="425"/>
                  </a:lnTo>
                  <a:cubicBezTo>
                    <a:pt x="34" y="423"/>
                    <a:pt x="17" y="419"/>
                    <a:pt x="0" y="414"/>
                  </a:cubicBezTo>
                  <a:lnTo>
                    <a:pt x="0" y="573"/>
                  </a:lnTo>
                  <a:cubicBezTo>
                    <a:pt x="0" y="588"/>
                    <a:pt x="12" y="599"/>
                    <a:pt x="26" y="599"/>
                  </a:cubicBezTo>
                  <a:lnTo>
                    <a:pt x="260" y="599"/>
                  </a:lnTo>
                  <a:lnTo>
                    <a:pt x="260" y="625"/>
                  </a:lnTo>
                  <a:cubicBezTo>
                    <a:pt x="260" y="642"/>
                    <a:pt x="260" y="665"/>
                    <a:pt x="205" y="672"/>
                  </a:cubicBezTo>
                  <a:cubicBezTo>
                    <a:pt x="170" y="676"/>
                    <a:pt x="104" y="699"/>
                    <a:pt x="104" y="756"/>
                  </a:cubicBezTo>
                  <a:lnTo>
                    <a:pt x="104" y="782"/>
                  </a:lnTo>
                  <a:lnTo>
                    <a:pt x="547" y="782"/>
                  </a:lnTo>
                  <a:lnTo>
                    <a:pt x="547" y="756"/>
                  </a:lnTo>
                  <a:cubicBezTo>
                    <a:pt x="547" y="736"/>
                    <a:pt x="537" y="689"/>
                    <a:pt x="446" y="678"/>
                  </a:cubicBezTo>
                  <a:cubicBezTo>
                    <a:pt x="391" y="671"/>
                    <a:pt x="391" y="642"/>
                    <a:pt x="391" y="625"/>
                  </a:cubicBezTo>
                  <a:lnTo>
                    <a:pt x="391" y="599"/>
                  </a:lnTo>
                  <a:lnTo>
                    <a:pt x="599" y="599"/>
                  </a:lnTo>
                  <a:cubicBezTo>
                    <a:pt x="613" y="599"/>
                    <a:pt x="625" y="588"/>
                    <a:pt x="625" y="573"/>
                  </a:cubicBezTo>
                  <a:lnTo>
                    <a:pt x="625" y="26"/>
                  </a:lnTo>
                  <a:cubicBezTo>
                    <a:pt x="625" y="12"/>
                    <a:pt x="613" y="0"/>
                    <a:pt x="59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3A887B66-5326-491E-A92B-C12F90A1D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2" y="2151"/>
              <a:ext cx="296" cy="91"/>
            </a:xfrm>
            <a:custGeom>
              <a:avLst/>
              <a:gdLst>
                <a:gd name="T0" fmla="*/ 617 w 617"/>
                <a:gd name="T1" fmla="*/ 37 h 191"/>
                <a:gd name="T2" fmla="*/ 488 w 617"/>
                <a:gd name="T3" fmla="*/ 56 h 191"/>
                <a:gd name="T4" fmla="*/ 523 w 617"/>
                <a:gd name="T5" fmla="*/ 91 h 191"/>
                <a:gd name="T6" fmla="*/ 270 w 617"/>
                <a:gd name="T7" fmla="*/ 94 h 191"/>
                <a:gd name="T8" fmla="*/ 0 w 617"/>
                <a:gd name="T9" fmla="*/ 96 h 191"/>
                <a:gd name="T10" fmla="*/ 37 w 617"/>
                <a:gd name="T11" fmla="*/ 133 h 191"/>
                <a:gd name="T12" fmla="*/ 237 w 617"/>
                <a:gd name="T13" fmla="*/ 134 h 191"/>
                <a:gd name="T14" fmla="*/ 390 w 617"/>
                <a:gd name="T15" fmla="*/ 191 h 191"/>
                <a:gd name="T16" fmla="*/ 560 w 617"/>
                <a:gd name="T17" fmla="*/ 128 h 191"/>
                <a:gd name="T18" fmla="*/ 598 w 617"/>
                <a:gd name="T19" fmla="*/ 166 h 191"/>
                <a:gd name="T20" fmla="*/ 617 w 617"/>
                <a:gd name="T21" fmla="*/ 37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7" h="191">
                  <a:moveTo>
                    <a:pt x="617" y="37"/>
                  </a:moveTo>
                  <a:lnTo>
                    <a:pt x="488" y="56"/>
                  </a:lnTo>
                  <a:lnTo>
                    <a:pt x="523" y="91"/>
                  </a:lnTo>
                  <a:cubicBezTo>
                    <a:pt x="477" y="125"/>
                    <a:pt x="376" y="179"/>
                    <a:pt x="270" y="94"/>
                  </a:cubicBezTo>
                  <a:cubicBezTo>
                    <a:pt x="152" y="0"/>
                    <a:pt x="42" y="54"/>
                    <a:pt x="0" y="96"/>
                  </a:cubicBezTo>
                  <a:lnTo>
                    <a:pt x="37" y="133"/>
                  </a:lnTo>
                  <a:cubicBezTo>
                    <a:pt x="41" y="129"/>
                    <a:pt x="126" y="46"/>
                    <a:pt x="237" y="134"/>
                  </a:cubicBezTo>
                  <a:cubicBezTo>
                    <a:pt x="289" y="176"/>
                    <a:pt x="341" y="191"/>
                    <a:pt x="390" y="191"/>
                  </a:cubicBezTo>
                  <a:cubicBezTo>
                    <a:pt x="458" y="191"/>
                    <a:pt x="518" y="161"/>
                    <a:pt x="560" y="128"/>
                  </a:cubicBezTo>
                  <a:lnTo>
                    <a:pt x="598" y="166"/>
                  </a:lnTo>
                  <a:lnTo>
                    <a:pt x="617" y="3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Computer6">
            <a:extLst>
              <a:ext uri="{FF2B5EF4-FFF2-40B4-BE49-F238E27FC236}">
                <a16:creationId xmlns:a16="http://schemas.microsoft.com/office/drawing/2014/main" id="{657CF561-2D79-4C25-BDF7-BE06E6FD726E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6233027" y="3860246"/>
            <a:ext cx="543848" cy="407395"/>
            <a:chOff x="2928941" y="387352"/>
            <a:chExt cx="879475" cy="658813"/>
          </a:xfrm>
          <a:solidFill>
            <a:schemeClr val="bg1"/>
          </a:solidFill>
        </p:grpSpPr>
        <p:sp>
          <p:nvSpPr>
            <p:cNvPr id="80" name="Freeform 433">
              <a:extLst>
                <a:ext uri="{FF2B5EF4-FFF2-40B4-BE49-F238E27FC236}">
                  <a16:creationId xmlns:a16="http://schemas.microsoft.com/office/drawing/2014/main" id="{A85DA0D2-FC76-4019-B5AF-0DB50F68C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104" y="549278"/>
              <a:ext cx="228600" cy="90488"/>
            </a:xfrm>
            <a:custGeom>
              <a:avLst/>
              <a:gdLst>
                <a:gd name="T0" fmla="*/ 106 w 144"/>
                <a:gd name="T1" fmla="*/ 13 h 57"/>
                <a:gd name="T2" fmla="*/ 89 w 144"/>
                <a:gd name="T3" fmla="*/ 10 h 57"/>
                <a:gd name="T4" fmla="*/ 89 w 144"/>
                <a:gd name="T5" fmla="*/ 29 h 57"/>
                <a:gd name="T6" fmla="*/ 55 w 144"/>
                <a:gd name="T7" fmla="*/ 23 h 57"/>
                <a:gd name="T8" fmla="*/ 55 w 144"/>
                <a:gd name="T9" fmla="*/ 3 h 57"/>
                <a:gd name="T10" fmla="*/ 38 w 144"/>
                <a:gd name="T11" fmla="*/ 0 h 57"/>
                <a:gd name="T12" fmla="*/ 38 w 144"/>
                <a:gd name="T13" fmla="*/ 19 h 57"/>
                <a:gd name="T14" fmla="*/ 0 w 144"/>
                <a:gd name="T15" fmla="*/ 12 h 57"/>
                <a:gd name="T16" fmla="*/ 0 w 144"/>
                <a:gd name="T17" fmla="*/ 29 h 57"/>
                <a:gd name="T18" fmla="*/ 144 w 144"/>
                <a:gd name="T19" fmla="*/ 57 h 57"/>
                <a:gd name="T20" fmla="*/ 144 w 144"/>
                <a:gd name="T21" fmla="*/ 40 h 57"/>
                <a:gd name="T22" fmla="*/ 106 w 144"/>
                <a:gd name="T23" fmla="*/ 33 h 57"/>
                <a:gd name="T24" fmla="*/ 106 w 144"/>
                <a:gd name="T25" fmla="*/ 1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57">
                  <a:moveTo>
                    <a:pt x="106" y="13"/>
                  </a:moveTo>
                  <a:lnTo>
                    <a:pt x="89" y="10"/>
                  </a:lnTo>
                  <a:lnTo>
                    <a:pt x="89" y="29"/>
                  </a:lnTo>
                  <a:lnTo>
                    <a:pt x="55" y="23"/>
                  </a:lnTo>
                  <a:lnTo>
                    <a:pt x="55" y="3"/>
                  </a:lnTo>
                  <a:lnTo>
                    <a:pt x="38" y="0"/>
                  </a:lnTo>
                  <a:lnTo>
                    <a:pt x="38" y="19"/>
                  </a:lnTo>
                  <a:lnTo>
                    <a:pt x="0" y="12"/>
                  </a:lnTo>
                  <a:lnTo>
                    <a:pt x="0" y="29"/>
                  </a:lnTo>
                  <a:lnTo>
                    <a:pt x="144" y="57"/>
                  </a:lnTo>
                  <a:lnTo>
                    <a:pt x="144" y="40"/>
                  </a:lnTo>
                  <a:lnTo>
                    <a:pt x="106" y="33"/>
                  </a:lnTo>
                  <a:lnTo>
                    <a:pt x="106" y="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434">
              <a:extLst>
                <a:ext uri="{FF2B5EF4-FFF2-40B4-BE49-F238E27FC236}">
                  <a16:creationId xmlns:a16="http://schemas.microsoft.com/office/drawing/2014/main" id="{E7573C49-3463-4BEF-A780-CAF94DDF1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104" y="631828"/>
              <a:ext cx="228600" cy="90488"/>
            </a:xfrm>
            <a:custGeom>
              <a:avLst/>
              <a:gdLst>
                <a:gd name="T0" fmla="*/ 0 w 144"/>
                <a:gd name="T1" fmla="*/ 17 h 57"/>
                <a:gd name="T2" fmla="*/ 38 w 144"/>
                <a:gd name="T3" fmla="*/ 24 h 57"/>
                <a:gd name="T4" fmla="*/ 38 w 144"/>
                <a:gd name="T5" fmla="*/ 44 h 57"/>
                <a:gd name="T6" fmla="*/ 55 w 144"/>
                <a:gd name="T7" fmla="*/ 47 h 57"/>
                <a:gd name="T8" fmla="*/ 55 w 144"/>
                <a:gd name="T9" fmla="*/ 27 h 57"/>
                <a:gd name="T10" fmla="*/ 89 w 144"/>
                <a:gd name="T11" fmla="*/ 34 h 57"/>
                <a:gd name="T12" fmla="*/ 89 w 144"/>
                <a:gd name="T13" fmla="*/ 54 h 57"/>
                <a:gd name="T14" fmla="*/ 106 w 144"/>
                <a:gd name="T15" fmla="*/ 57 h 57"/>
                <a:gd name="T16" fmla="*/ 106 w 144"/>
                <a:gd name="T17" fmla="*/ 37 h 57"/>
                <a:gd name="T18" fmla="*/ 144 w 144"/>
                <a:gd name="T19" fmla="*/ 45 h 57"/>
                <a:gd name="T20" fmla="*/ 144 w 144"/>
                <a:gd name="T21" fmla="*/ 27 h 57"/>
                <a:gd name="T22" fmla="*/ 0 w 144"/>
                <a:gd name="T23" fmla="*/ 0 h 57"/>
                <a:gd name="T24" fmla="*/ 0 w 144"/>
                <a:gd name="T25" fmla="*/ 1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57">
                  <a:moveTo>
                    <a:pt x="0" y="17"/>
                  </a:moveTo>
                  <a:lnTo>
                    <a:pt x="38" y="24"/>
                  </a:lnTo>
                  <a:lnTo>
                    <a:pt x="38" y="44"/>
                  </a:lnTo>
                  <a:lnTo>
                    <a:pt x="55" y="47"/>
                  </a:lnTo>
                  <a:lnTo>
                    <a:pt x="55" y="27"/>
                  </a:lnTo>
                  <a:lnTo>
                    <a:pt x="89" y="34"/>
                  </a:lnTo>
                  <a:lnTo>
                    <a:pt x="89" y="54"/>
                  </a:lnTo>
                  <a:lnTo>
                    <a:pt x="106" y="57"/>
                  </a:lnTo>
                  <a:lnTo>
                    <a:pt x="106" y="37"/>
                  </a:lnTo>
                  <a:lnTo>
                    <a:pt x="144" y="45"/>
                  </a:lnTo>
                  <a:lnTo>
                    <a:pt x="144" y="27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435">
              <a:extLst>
                <a:ext uri="{FF2B5EF4-FFF2-40B4-BE49-F238E27FC236}">
                  <a16:creationId xmlns:a16="http://schemas.microsoft.com/office/drawing/2014/main" id="{F363768D-6EC5-49C3-B62B-FBCCCF8DDC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54391" y="407990"/>
              <a:ext cx="454025" cy="481013"/>
            </a:xfrm>
            <a:custGeom>
              <a:avLst/>
              <a:gdLst>
                <a:gd name="T0" fmla="*/ 55 w 638"/>
                <a:gd name="T1" fmla="*/ 64 h 677"/>
                <a:gd name="T2" fmla="*/ 583 w 638"/>
                <a:gd name="T3" fmla="*/ 174 h 677"/>
                <a:gd name="T4" fmla="*/ 583 w 638"/>
                <a:gd name="T5" fmla="*/ 577 h 677"/>
                <a:gd name="T6" fmla="*/ 55 w 638"/>
                <a:gd name="T7" fmla="*/ 453 h 677"/>
                <a:gd name="T8" fmla="*/ 55 w 638"/>
                <a:gd name="T9" fmla="*/ 64 h 677"/>
                <a:gd name="T10" fmla="*/ 39 w 638"/>
                <a:gd name="T11" fmla="*/ 543 h 677"/>
                <a:gd name="T12" fmla="*/ 140 w 638"/>
                <a:gd name="T13" fmla="*/ 567 h 677"/>
                <a:gd name="T14" fmla="*/ 140 w 638"/>
                <a:gd name="T15" fmla="*/ 599 h 677"/>
                <a:gd name="T16" fmla="*/ 437 w 638"/>
                <a:gd name="T17" fmla="*/ 670 h 677"/>
                <a:gd name="T18" fmla="*/ 437 w 638"/>
                <a:gd name="T19" fmla="*/ 637 h 677"/>
                <a:gd name="T20" fmla="*/ 583 w 638"/>
                <a:gd name="T21" fmla="*/ 672 h 677"/>
                <a:gd name="T22" fmla="*/ 638 w 638"/>
                <a:gd name="T23" fmla="*/ 623 h 677"/>
                <a:gd name="T24" fmla="*/ 638 w 638"/>
                <a:gd name="T25" fmla="*/ 165 h 677"/>
                <a:gd name="T26" fmla="*/ 599 w 638"/>
                <a:gd name="T27" fmla="*/ 121 h 677"/>
                <a:gd name="T28" fmla="*/ 53 w 638"/>
                <a:gd name="T29" fmla="*/ 7 h 677"/>
                <a:gd name="T30" fmla="*/ 0 w 638"/>
                <a:gd name="T31" fmla="*/ 57 h 677"/>
                <a:gd name="T32" fmla="*/ 0 w 638"/>
                <a:gd name="T33" fmla="*/ 482 h 677"/>
                <a:gd name="T34" fmla="*/ 39 w 638"/>
                <a:gd name="T35" fmla="*/ 543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8" h="677">
                  <a:moveTo>
                    <a:pt x="55" y="64"/>
                  </a:moveTo>
                  <a:lnTo>
                    <a:pt x="583" y="174"/>
                  </a:lnTo>
                  <a:lnTo>
                    <a:pt x="583" y="577"/>
                  </a:lnTo>
                  <a:lnTo>
                    <a:pt x="55" y="453"/>
                  </a:lnTo>
                  <a:lnTo>
                    <a:pt x="55" y="64"/>
                  </a:lnTo>
                  <a:close/>
                  <a:moveTo>
                    <a:pt x="39" y="543"/>
                  </a:moveTo>
                  <a:lnTo>
                    <a:pt x="140" y="567"/>
                  </a:lnTo>
                  <a:lnTo>
                    <a:pt x="140" y="599"/>
                  </a:lnTo>
                  <a:lnTo>
                    <a:pt x="437" y="670"/>
                  </a:lnTo>
                  <a:lnTo>
                    <a:pt x="437" y="637"/>
                  </a:lnTo>
                  <a:lnTo>
                    <a:pt x="583" y="672"/>
                  </a:lnTo>
                  <a:cubicBezTo>
                    <a:pt x="611" y="677"/>
                    <a:pt x="638" y="660"/>
                    <a:pt x="638" y="623"/>
                  </a:cubicBezTo>
                  <a:lnTo>
                    <a:pt x="638" y="165"/>
                  </a:lnTo>
                  <a:cubicBezTo>
                    <a:pt x="638" y="141"/>
                    <a:pt x="627" y="127"/>
                    <a:pt x="599" y="121"/>
                  </a:cubicBezTo>
                  <a:lnTo>
                    <a:pt x="53" y="7"/>
                  </a:lnTo>
                  <a:cubicBezTo>
                    <a:pt x="19" y="0"/>
                    <a:pt x="0" y="26"/>
                    <a:pt x="0" y="57"/>
                  </a:cubicBezTo>
                  <a:lnTo>
                    <a:pt x="0" y="482"/>
                  </a:lnTo>
                  <a:cubicBezTo>
                    <a:pt x="0" y="510"/>
                    <a:pt x="16" y="536"/>
                    <a:pt x="39" y="5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442">
              <a:extLst>
                <a:ext uri="{FF2B5EF4-FFF2-40B4-BE49-F238E27FC236}">
                  <a16:creationId xmlns:a16="http://schemas.microsoft.com/office/drawing/2014/main" id="{FD5E0781-2C65-4441-8BB0-3214B367C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466" y="857253"/>
              <a:ext cx="398463" cy="139700"/>
            </a:xfrm>
            <a:custGeom>
              <a:avLst/>
              <a:gdLst>
                <a:gd name="T0" fmla="*/ 290 w 559"/>
                <a:gd name="T1" fmla="*/ 171 h 197"/>
                <a:gd name="T2" fmla="*/ 398 w 559"/>
                <a:gd name="T3" fmla="*/ 196 h 197"/>
                <a:gd name="T4" fmla="*/ 414 w 559"/>
                <a:gd name="T5" fmla="*/ 194 h 197"/>
                <a:gd name="T6" fmla="*/ 548 w 559"/>
                <a:gd name="T7" fmla="*/ 132 h 197"/>
                <a:gd name="T8" fmla="*/ 558 w 559"/>
                <a:gd name="T9" fmla="*/ 115 h 197"/>
                <a:gd name="T10" fmla="*/ 545 w 559"/>
                <a:gd name="T11" fmla="*/ 100 h 197"/>
                <a:gd name="T12" fmla="*/ 118 w 559"/>
                <a:gd name="T13" fmla="*/ 1 h 197"/>
                <a:gd name="T14" fmla="*/ 107 w 559"/>
                <a:gd name="T15" fmla="*/ 2 h 197"/>
                <a:gd name="T16" fmla="*/ 0 w 559"/>
                <a:gd name="T17" fmla="*/ 52 h 197"/>
                <a:gd name="T18" fmla="*/ 170 w 559"/>
                <a:gd name="T19" fmla="*/ 69 h 197"/>
                <a:gd name="T20" fmla="*/ 290 w 559"/>
                <a:gd name="T21" fmla="*/ 171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9" h="197">
                  <a:moveTo>
                    <a:pt x="290" y="171"/>
                  </a:moveTo>
                  <a:lnTo>
                    <a:pt x="398" y="196"/>
                  </a:lnTo>
                  <a:cubicBezTo>
                    <a:pt x="404" y="197"/>
                    <a:pt x="409" y="197"/>
                    <a:pt x="414" y="194"/>
                  </a:cubicBezTo>
                  <a:lnTo>
                    <a:pt x="548" y="132"/>
                  </a:lnTo>
                  <a:cubicBezTo>
                    <a:pt x="555" y="129"/>
                    <a:pt x="559" y="122"/>
                    <a:pt x="558" y="115"/>
                  </a:cubicBezTo>
                  <a:cubicBezTo>
                    <a:pt x="557" y="107"/>
                    <a:pt x="552" y="101"/>
                    <a:pt x="545" y="100"/>
                  </a:cubicBezTo>
                  <a:lnTo>
                    <a:pt x="118" y="1"/>
                  </a:lnTo>
                  <a:cubicBezTo>
                    <a:pt x="115" y="0"/>
                    <a:pt x="111" y="1"/>
                    <a:pt x="107" y="2"/>
                  </a:cubicBezTo>
                  <a:lnTo>
                    <a:pt x="0" y="52"/>
                  </a:lnTo>
                  <a:lnTo>
                    <a:pt x="170" y="69"/>
                  </a:lnTo>
                  <a:cubicBezTo>
                    <a:pt x="238" y="72"/>
                    <a:pt x="282" y="111"/>
                    <a:pt x="290" y="17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Oval 443">
              <a:extLst>
                <a:ext uri="{FF2B5EF4-FFF2-40B4-BE49-F238E27FC236}">
                  <a16:creationId xmlns:a16="http://schemas.microsoft.com/office/drawing/2014/main" id="{E592F3D9-4010-4BA4-8C75-5739CE27A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828" y="387352"/>
              <a:ext cx="265113" cy="2651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444">
              <a:extLst>
                <a:ext uri="{FF2B5EF4-FFF2-40B4-BE49-F238E27FC236}">
                  <a16:creationId xmlns:a16="http://schemas.microsoft.com/office/drawing/2014/main" id="{C20D1A66-7227-40FB-89BE-A8A37BA74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941" y="677865"/>
              <a:ext cx="561976" cy="368300"/>
            </a:xfrm>
            <a:custGeom>
              <a:avLst/>
              <a:gdLst>
                <a:gd name="T0" fmla="*/ 208 w 790"/>
                <a:gd name="T1" fmla="*/ 269 h 516"/>
                <a:gd name="T2" fmla="*/ 257 w 790"/>
                <a:gd name="T3" fmla="*/ 255 h 516"/>
                <a:gd name="T4" fmla="*/ 355 w 790"/>
                <a:gd name="T5" fmla="*/ 456 h 516"/>
                <a:gd name="T6" fmla="*/ 442 w 790"/>
                <a:gd name="T7" fmla="*/ 516 h 516"/>
                <a:gd name="T8" fmla="*/ 708 w 790"/>
                <a:gd name="T9" fmla="*/ 516 h 516"/>
                <a:gd name="T10" fmla="*/ 790 w 790"/>
                <a:gd name="T11" fmla="*/ 444 h 516"/>
                <a:gd name="T12" fmla="*/ 715 w 790"/>
                <a:gd name="T13" fmla="*/ 372 h 516"/>
                <a:gd name="T14" fmla="*/ 511 w 790"/>
                <a:gd name="T15" fmla="*/ 352 h 516"/>
                <a:gd name="T16" fmla="*/ 432 w 790"/>
                <a:gd name="T17" fmla="*/ 116 h 516"/>
                <a:gd name="T18" fmla="*/ 257 w 790"/>
                <a:gd name="T19" fmla="*/ 0 h 516"/>
                <a:gd name="T20" fmla="*/ 36 w 790"/>
                <a:gd name="T21" fmla="*/ 189 h 516"/>
                <a:gd name="T22" fmla="*/ 0 w 790"/>
                <a:gd name="T23" fmla="*/ 491 h 516"/>
                <a:gd name="T24" fmla="*/ 318 w 790"/>
                <a:gd name="T25" fmla="*/ 491 h 516"/>
                <a:gd name="T26" fmla="*/ 208 w 790"/>
                <a:gd name="T27" fmla="*/ 269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90" h="516">
                  <a:moveTo>
                    <a:pt x="208" y="269"/>
                  </a:moveTo>
                  <a:lnTo>
                    <a:pt x="257" y="255"/>
                  </a:lnTo>
                  <a:cubicBezTo>
                    <a:pt x="285" y="312"/>
                    <a:pt x="329" y="403"/>
                    <a:pt x="355" y="456"/>
                  </a:cubicBezTo>
                  <a:cubicBezTo>
                    <a:pt x="374" y="494"/>
                    <a:pt x="403" y="516"/>
                    <a:pt x="442" y="516"/>
                  </a:cubicBezTo>
                  <a:lnTo>
                    <a:pt x="708" y="516"/>
                  </a:lnTo>
                  <a:cubicBezTo>
                    <a:pt x="759" y="516"/>
                    <a:pt x="790" y="491"/>
                    <a:pt x="790" y="444"/>
                  </a:cubicBezTo>
                  <a:cubicBezTo>
                    <a:pt x="790" y="393"/>
                    <a:pt x="756" y="373"/>
                    <a:pt x="715" y="372"/>
                  </a:cubicBezTo>
                  <a:cubicBezTo>
                    <a:pt x="714" y="372"/>
                    <a:pt x="511" y="352"/>
                    <a:pt x="511" y="352"/>
                  </a:cubicBezTo>
                  <a:lnTo>
                    <a:pt x="432" y="116"/>
                  </a:lnTo>
                  <a:cubicBezTo>
                    <a:pt x="408" y="48"/>
                    <a:pt x="341" y="0"/>
                    <a:pt x="257" y="0"/>
                  </a:cubicBezTo>
                  <a:cubicBezTo>
                    <a:pt x="146" y="0"/>
                    <a:pt x="47" y="85"/>
                    <a:pt x="36" y="189"/>
                  </a:cubicBezTo>
                  <a:lnTo>
                    <a:pt x="0" y="491"/>
                  </a:lnTo>
                  <a:lnTo>
                    <a:pt x="318" y="491"/>
                  </a:lnTo>
                  <a:lnTo>
                    <a:pt x="208" y="26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6" name="Pressure_Cooker">
            <a:extLst>
              <a:ext uri="{FF2B5EF4-FFF2-40B4-BE49-F238E27FC236}">
                <a16:creationId xmlns:a16="http://schemas.microsoft.com/office/drawing/2014/main" id="{E12D925B-4344-411A-82E5-AE31AF2BAE4B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7241461" y="2853468"/>
            <a:ext cx="463799" cy="466772"/>
            <a:chOff x="8" y="8"/>
            <a:chExt cx="468" cy="471"/>
          </a:xfrm>
          <a:solidFill>
            <a:schemeClr val="bg1"/>
          </a:solidFill>
        </p:grpSpPr>
        <p:sp>
          <p:nvSpPr>
            <p:cNvPr id="87" name="Pressure_Cooker">
              <a:extLst>
                <a:ext uri="{FF2B5EF4-FFF2-40B4-BE49-F238E27FC236}">
                  <a16:creationId xmlns:a16="http://schemas.microsoft.com/office/drawing/2014/main" id="{2BF9A3AB-5952-4E44-804C-B43AA46ED3D5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346" y="72"/>
              <a:ext cx="49" cy="49"/>
            </a:xfrm>
            <a:custGeom>
              <a:avLst/>
              <a:gdLst>
                <a:gd name="T0" fmla="*/ 0 w 132"/>
                <a:gd name="T1" fmla="*/ 132 h 132"/>
                <a:gd name="T2" fmla="*/ 110 w 132"/>
                <a:gd name="T3" fmla="*/ 0 h 132"/>
                <a:gd name="T4" fmla="*/ 132 w 132"/>
                <a:gd name="T5" fmla="*/ 22 h 132"/>
                <a:gd name="T6" fmla="*/ 0 w 132"/>
                <a:gd name="T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132">
                  <a:moveTo>
                    <a:pt x="0" y="132"/>
                  </a:moveTo>
                  <a:lnTo>
                    <a:pt x="110" y="0"/>
                  </a:lnTo>
                  <a:lnTo>
                    <a:pt x="132" y="2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Pressure_Cooker">
              <a:extLst>
                <a:ext uri="{FF2B5EF4-FFF2-40B4-BE49-F238E27FC236}">
                  <a16:creationId xmlns:a16="http://schemas.microsoft.com/office/drawing/2014/main" id="{911E4193-248A-48CC-9771-E895FAD7A114}"/>
                </a:ext>
              </a:extLst>
            </p:cNvPr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8" y="8"/>
              <a:ext cx="468" cy="225"/>
            </a:xfrm>
            <a:custGeom>
              <a:avLst/>
              <a:gdLst>
                <a:gd name="T0" fmla="*/ 1011 w 1245"/>
                <a:gd name="T1" fmla="*/ 0 h 597"/>
                <a:gd name="T2" fmla="*/ 822 w 1245"/>
                <a:gd name="T3" fmla="*/ 189 h 597"/>
                <a:gd name="T4" fmla="*/ 951 w 1245"/>
                <a:gd name="T5" fmla="*/ 369 h 597"/>
                <a:gd name="T6" fmla="*/ 951 w 1245"/>
                <a:gd name="T7" fmla="*/ 407 h 597"/>
                <a:gd name="T8" fmla="*/ 672 w 1245"/>
                <a:gd name="T9" fmla="*/ 377 h 597"/>
                <a:gd name="T10" fmla="*/ 686 w 1245"/>
                <a:gd name="T11" fmla="*/ 336 h 597"/>
                <a:gd name="T12" fmla="*/ 622 w 1245"/>
                <a:gd name="T13" fmla="*/ 269 h 597"/>
                <a:gd name="T14" fmla="*/ 558 w 1245"/>
                <a:gd name="T15" fmla="*/ 336 h 597"/>
                <a:gd name="T16" fmla="*/ 573 w 1245"/>
                <a:gd name="T17" fmla="*/ 377 h 597"/>
                <a:gd name="T18" fmla="*/ 72 w 1245"/>
                <a:gd name="T19" fmla="*/ 498 h 597"/>
                <a:gd name="T20" fmla="*/ 48 w 1245"/>
                <a:gd name="T21" fmla="*/ 498 h 597"/>
                <a:gd name="T22" fmla="*/ 0 w 1245"/>
                <a:gd name="T23" fmla="*/ 547 h 597"/>
                <a:gd name="T24" fmla="*/ 48 w 1245"/>
                <a:gd name="T25" fmla="*/ 597 h 597"/>
                <a:gd name="T26" fmla="*/ 1197 w 1245"/>
                <a:gd name="T27" fmla="*/ 597 h 597"/>
                <a:gd name="T28" fmla="*/ 1245 w 1245"/>
                <a:gd name="T29" fmla="*/ 547 h 597"/>
                <a:gd name="T30" fmla="*/ 1197 w 1245"/>
                <a:gd name="T31" fmla="*/ 498 h 597"/>
                <a:gd name="T32" fmla="*/ 1172 w 1245"/>
                <a:gd name="T33" fmla="*/ 498 h 597"/>
                <a:gd name="T34" fmla="*/ 1070 w 1245"/>
                <a:gd name="T35" fmla="*/ 441 h 597"/>
                <a:gd name="T36" fmla="*/ 1070 w 1245"/>
                <a:gd name="T37" fmla="*/ 369 h 597"/>
                <a:gd name="T38" fmla="*/ 1200 w 1245"/>
                <a:gd name="T39" fmla="*/ 189 h 597"/>
                <a:gd name="T40" fmla="*/ 1011 w 1245"/>
                <a:gd name="T41" fmla="*/ 0 h 597"/>
                <a:gd name="T42" fmla="*/ 1011 w 1245"/>
                <a:gd name="T43" fmla="*/ 30 h 597"/>
                <a:gd name="T44" fmla="*/ 1170 w 1245"/>
                <a:gd name="T45" fmla="*/ 189 h 597"/>
                <a:gd name="T46" fmla="*/ 1011 w 1245"/>
                <a:gd name="T47" fmla="*/ 349 h 597"/>
                <a:gd name="T48" fmla="*/ 851 w 1245"/>
                <a:gd name="T49" fmla="*/ 189 h 597"/>
                <a:gd name="T50" fmla="*/ 1011 w 1245"/>
                <a:gd name="T51" fmla="*/ 30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5" h="597">
                  <a:moveTo>
                    <a:pt x="1011" y="0"/>
                  </a:moveTo>
                  <a:cubicBezTo>
                    <a:pt x="906" y="0"/>
                    <a:pt x="822" y="85"/>
                    <a:pt x="822" y="189"/>
                  </a:cubicBezTo>
                  <a:cubicBezTo>
                    <a:pt x="822" y="273"/>
                    <a:pt x="876" y="344"/>
                    <a:pt x="951" y="369"/>
                  </a:cubicBezTo>
                  <a:lnTo>
                    <a:pt x="951" y="407"/>
                  </a:lnTo>
                  <a:cubicBezTo>
                    <a:pt x="871" y="391"/>
                    <a:pt x="775" y="380"/>
                    <a:pt x="672" y="377"/>
                  </a:cubicBezTo>
                  <a:cubicBezTo>
                    <a:pt x="681" y="366"/>
                    <a:pt x="686" y="352"/>
                    <a:pt x="686" y="336"/>
                  </a:cubicBezTo>
                  <a:cubicBezTo>
                    <a:pt x="686" y="299"/>
                    <a:pt x="658" y="269"/>
                    <a:pt x="622" y="269"/>
                  </a:cubicBezTo>
                  <a:cubicBezTo>
                    <a:pt x="587" y="269"/>
                    <a:pt x="558" y="299"/>
                    <a:pt x="558" y="336"/>
                  </a:cubicBezTo>
                  <a:cubicBezTo>
                    <a:pt x="558" y="352"/>
                    <a:pt x="564" y="366"/>
                    <a:pt x="573" y="377"/>
                  </a:cubicBezTo>
                  <a:cubicBezTo>
                    <a:pt x="336" y="383"/>
                    <a:pt x="139" y="432"/>
                    <a:pt x="72" y="498"/>
                  </a:cubicBezTo>
                  <a:lnTo>
                    <a:pt x="48" y="498"/>
                  </a:lnTo>
                  <a:cubicBezTo>
                    <a:pt x="22" y="498"/>
                    <a:pt x="0" y="520"/>
                    <a:pt x="0" y="547"/>
                  </a:cubicBezTo>
                  <a:cubicBezTo>
                    <a:pt x="0" y="575"/>
                    <a:pt x="22" y="597"/>
                    <a:pt x="48" y="597"/>
                  </a:cubicBezTo>
                  <a:lnTo>
                    <a:pt x="1197" y="597"/>
                  </a:lnTo>
                  <a:cubicBezTo>
                    <a:pt x="1223" y="597"/>
                    <a:pt x="1245" y="575"/>
                    <a:pt x="1245" y="547"/>
                  </a:cubicBezTo>
                  <a:cubicBezTo>
                    <a:pt x="1245" y="520"/>
                    <a:pt x="1223" y="498"/>
                    <a:pt x="1197" y="498"/>
                  </a:cubicBezTo>
                  <a:lnTo>
                    <a:pt x="1172" y="498"/>
                  </a:lnTo>
                  <a:cubicBezTo>
                    <a:pt x="1151" y="477"/>
                    <a:pt x="1116" y="457"/>
                    <a:pt x="1070" y="441"/>
                  </a:cubicBezTo>
                  <a:lnTo>
                    <a:pt x="1070" y="369"/>
                  </a:lnTo>
                  <a:cubicBezTo>
                    <a:pt x="1146" y="344"/>
                    <a:pt x="1200" y="273"/>
                    <a:pt x="1200" y="189"/>
                  </a:cubicBezTo>
                  <a:cubicBezTo>
                    <a:pt x="1200" y="85"/>
                    <a:pt x="1115" y="0"/>
                    <a:pt x="1011" y="0"/>
                  </a:cubicBezTo>
                  <a:close/>
                  <a:moveTo>
                    <a:pt x="1011" y="30"/>
                  </a:moveTo>
                  <a:cubicBezTo>
                    <a:pt x="1099" y="30"/>
                    <a:pt x="1170" y="101"/>
                    <a:pt x="1170" y="189"/>
                  </a:cubicBezTo>
                  <a:cubicBezTo>
                    <a:pt x="1170" y="277"/>
                    <a:pt x="1099" y="349"/>
                    <a:pt x="1011" y="349"/>
                  </a:cubicBezTo>
                  <a:cubicBezTo>
                    <a:pt x="923" y="349"/>
                    <a:pt x="851" y="277"/>
                    <a:pt x="851" y="189"/>
                  </a:cubicBezTo>
                  <a:cubicBezTo>
                    <a:pt x="851" y="101"/>
                    <a:pt x="923" y="30"/>
                    <a:pt x="1011" y="3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Pressure_Cooker">
              <a:extLst>
                <a:ext uri="{FF2B5EF4-FFF2-40B4-BE49-F238E27FC236}">
                  <a16:creationId xmlns:a16="http://schemas.microsoft.com/office/drawing/2014/main" id="{256CF757-6D52-46F7-A34B-7A7DDE6DD638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8" y="251"/>
              <a:ext cx="468" cy="228"/>
            </a:xfrm>
            <a:custGeom>
              <a:avLst/>
              <a:gdLst>
                <a:gd name="T0" fmla="*/ 1195 w 1245"/>
                <a:gd name="T1" fmla="*/ 0 h 605"/>
                <a:gd name="T2" fmla="*/ 50 w 1245"/>
                <a:gd name="T3" fmla="*/ 0 h 605"/>
                <a:gd name="T4" fmla="*/ 0 w 1245"/>
                <a:gd name="T5" fmla="*/ 50 h 605"/>
                <a:gd name="T6" fmla="*/ 50 w 1245"/>
                <a:gd name="T7" fmla="*/ 100 h 605"/>
                <a:gd name="T8" fmla="*/ 100 w 1245"/>
                <a:gd name="T9" fmla="*/ 125 h 605"/>
                <a:gd name="T10" fmla="*/ 100 w 1245"/>
                <a:gd name="T11" fmla="*/ 456 h 605"/>
                <a:gd name="T12" fmla="*/ 249 w 1245"/>
                <a:gd name="T13" fmla="*/ 605 h 605"/>
                <a:gd name="T14" fmla="*/ 996 w 1245"/>
                <a:gd name="T15" fmla="*/ 605 h 605"/>
                <a:gd name="T16" fmla="*/ 1145 w 1245"/>
                <a:gd name="T17" fmla="*/ 456 h 605"/>
                <a:gd name="T18" fmla="*/ 1145 w 1245"/>
                <a:gd name="T19" fmla="*/ 125 h 605"/>
                <a:gd name="T20" fmla="*/ 1195 w 1245"/>
                <a:gd name="T21" fmla="*/ 100 h 605"/>
                <a:gd name="T22" fmla="*/ 1245 w 1245"/>
                <a:gd name="T23" fmla="*/ 50 h 605"/>
                <a:gd name="T24" fmla="*/ 1195 w 1245"/>
                <a:gd name="T25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5" h="605">
                  <a:moveTo>
                    <a:pt x="1195" y="0"/>
                  </a:moveTo>
                  <a:lnTo>
                    <a:pt x="50" y="0"/>
                  </a:lnTo>
                  <a:cubicBezTo>
                    <a:pt x="18" y="0"/>
                    <a:pt x="0" y="18"/>
                    <a:pt x="0" y="50"/>
                  </a:cubicBezTo>
                  <a:cubicBezTo>
                    <a:pt x="0" y="82"/>
                    <a:pt x="18" y="100"/>
                    <a:pt x="50" y="100"/>
                  </a:cubicBezTo>
                  <a:lnTo>
                    <a:pt x="100" y="125"/>
                  </a:lnTo>
                  <a:lnTo>
                    <a:pt x="100" y="456"/>
                  </a:lnTo>
                  <a:cubicBezTo>
                    <a:pt x="100" y="535"/>
                    <a:pt x="169" y="605"/>
                    <a:pt x="249" y="605"/>
                  </a:cubicBezTo>
                  <a:lnTo>
                    <a:pt x="996" y="605"/>
                  </a:lnTo>
                  <a:cubicBezTo>
                    <a:pt x="1076" y="605"/>
                    <a:pt x="1145" y="535"/>
                    <a:pt x="1145" y="456"/>
                  </a:cubicBezTo>
                  <a:lnTo>
                    <a:pt x="1145" y="125"/>
                  </a:lnTo>
                  <a:lnTo>
                    <a:pt x="1195" y="100"/>
                  </a:lnTo>
                  <a:cubicBezTo>
                    <a:pt x="1227" y="100"/>
                    <a:pt x="1245" y="82"/>
                    <a:pt x="1245" y="50"/>
                  </a:cubicBezTo>
                  <a:cubicBezTo>
                    <a:pt x="1245" y="18"/>
                    <a:pt x="1227" y="0"/>
                    <a:pt x="119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Footer Placeholder 2">
            <a:extLst>
              <a:ext uri="{FF2B5EF4-FFF2-40B4-BE49-F238E27FC236}">
                <a16:creationId xmlns:a16="http://schemas.microsoft.com/office/drawing/2014/main" id="{6BB2A560-1F85-43AB-A148-778E4DE8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</p:spTree>
    <p:extLst>
      <p:ext uri="{BB962C8B-B14F-4D97-AF65-F5344CB8AC3E}">
        <p14:creationId xmlns:p14="http://schemas.microsoft.com/office/powerpoint/2010/main" val="47680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9" grpId="0"/>
      <p:bldP spid="10" grpId="0" animBg="1"/>
      <p:bldP spid="12" grpId="0"/>
      <p:bldP spid="13" grpId="0" animBg="1"/>
      <p:bldP spid="15" grpId="0"/>
      <p:bldP spid="16" grpId="0" animBg="1"/>
      <p:bldP spid="18" grpId="0"/>
      <p:bldP spid="19" grpId="0" animBg="1"/>
      <p:bldP spid="21" grpId="0"/>
      <p:bldP spid="22" grpId="0"/>
      <p:bldP spid="23" grpId="0"/>
      <p:bldP spid="24" grpId="0"/>
      <p:bldP spid="25" grpId="0"/>
      <p:bldP spid="26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9CC94253-2092-4424-892C-F86661A7B354}"/>
              </a:ext>
            </a:extLst>
          </p:cNvPr>
          <p:cNvSpPr/>
          <p:nvPr/>
        </p:nvSpPr>
        <p:spPr>
          <a:xfrm>
            <a:off x="0" y="0"/>
            <a:ext cx="9144000" cy="4135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ED4EDB9-2F3D-4120-8442-6983D9AF1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all stakeholder’s expectations were met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D14BCC6-23D1-4324-930A-183A18583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But at least we’ve learned a valuable lesson!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48E50FE-9887-464C-9902-DBE65CA80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63" y="483805"/>
            <a:ext cx="5006240" cy="3660356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D6302F09-3211-4F49-9B9C-047EC2F76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</p:spTree>
    <p:extLst>
      <p:ext uri="{BB962C8B-B14F-4D97-AF65-F5344CB8AC3E}">
        <p14:creationId xmlns:p14="http://schemas.microsoft.com/office/powerpoint/2010/main" val="2687173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D0C3B4-963C-4919-8430-A2E5773E4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miss?</a:t>
            </a:r>
            <a:endParaRPr lang="nl-NL" dirty="0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A5279984-8B7B-4E52-A08B-E0FEB8B8A802}"/>
              </a:ext>
            </a:extLst>
          </p:cNvPr>
          <p:cNvGrpSpPr>
            <a:grpSpLocks noChangeAspect="1"/>
          </p:cNvGrpSpPr>
          <p:nvPr/>
        </p:nvGrpSpPr>
        <p:grpSpPr>
          <a:xfrm>
            <a:off x="2969612" y="1919137"/>
            <a:ext cx="3204776" cy="3207120"/>
            <a:chOff x="3994483" y="1596185"/>
            <a:chExt cx="4700339" cy="4703776"/>
          </a:xfrm>
        </p:grpSpPr>
        <p:sp>
          <p:nvSpPr>
            <p:cNvPr id="6" name="Freeform 18">
              <a:extLst>
                <a:ext uri="{FF2B5EF4-FFF2-40B4-BE49-F238E27FC236}">
                  <a16:creationId xmlns:a16="http://schemas.microsoft.com/office/drawing/2014/main" id="{B3EEFA18-2602-4FFB-AD96-AD81F14C2A64}"/>
                </a:ext>
              </a:extLst>
            </p:cNvPr>
            <p:cNvSpPr/>
            <p:nvPr/>
          </p:nvSpPr>
          <p:spPr>
            <a:xfrm>
              <a:off x="3994483" y="4315327"/>
              <a:ext cx="4700339" cy="1363580"/>
            </a:xfrm>
            <a:custGeom>
              <a:avLst/>
              <a:gdLst>
                <a:gd name="connsiteX0" fmla="*/ 2350170 w 4700339"/>
                <a:gd name="connsiteY0" fmla="*/ 0 h 1363580"/>
                <a:gd name="connsiteX1" fmla="*/ 4700339 w 4700339"/>
                <a:gd name="connsiteY1" fmla="*/ 1363580 h 1363580"/>
                <a:gd name="connsiteX2" fmla="*/ 0 w 4700339"/>
                <a:gd name="connsiteY2" fmla="*/ 1363580 h 136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00339" h="1363580">
                  <a:moveTo>
                    <a:pt x="2350170" y="0"/>
                  </a:moveTo>
                  <a:lnTo>
                    <a:pt x="4700339" y="1363580"/>
                  </a:lnTo>
                  <a:lnTo>
                    <a:pt x="0" y="136358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184C3219-F3C5-468E-A4F4-ECD07A388483}"/>
                </a:ext>
              </a:extLst>
            </p:cNvPr>
            <p:cNvSpPr/>
            <p:nvPr/>
          </p:nvSpPr>
          <p:spPr>
            <a:xfrm rot="7192634">
              <a:off x="3390169" y="3264565"/>
              <a:ext cx="4700339" cy="1363580"/>
            </a:xfrm>
            <a:custGeom>
              <a:avLst/>
              <a:gdLst>
                <a:gd name="connsiteX0" fmla="*/ 0 w 4700339"/>
                <a:gd name="connsiteY0" fmla="*/ 1363580 h 1363580"/>
                <a:gd name="connsiteX1" fmla="*/ 2350170 w 4700339"/>
                <a:gd name="connsiteY1" fmla="*/ 0 h 1363580"/>
                <a:gd name="connsiteX2" fmla="*/ 4700339 w 4700339"/>
                <a:gd name="connsiteY2" fmla="*/ 1363580 h 136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00339" h="1363580">
                  <a:moveTo>
                    <a:pt x="0" y="1363580"/>
                  </a:moveTo>
                  <a:lnTo>
                    <a:pt x="2350170" y="0"/>
                  </a:lnTo>
                  <a:lnTo>
                    <a:pt x="4700339" y="136358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7E8F2031-1699-4FE0-A75A-8E45E4BD7B37}"/>
                </a:ext>
              </a:extLst>
            </p:cNvPr>
            <p:cNvSpPr/>
            <p:nvPr/>
          </p:nvSpPr>
          <p:spPr>
            <a:xfrm rot="14382227">
              <a:off x="4593793" y="3268002"/>
              <a:ext cx="4700339" cy="1363580"/>
            </a:xfrm>
            <a:custGeom>
              <a:avLst/>
              <a:gdLst>
                <a:gd name="connsiteX0" fmla="*/ 4700339 w 4700339"/>
                <a:gd name="connsiteY0" fmla="*/ 1363580 h 1363580"/>
                <a:gd name="connsiteX1" fmla="*/ 0 w 4700339"/>
                <a:gd name="connsiteY1" fmla="*/ 1363580 h 1363580"/>
                <a:gd name="connsiteX2" fmla="*/ 2350170 w 4700339"/>
                <a:gd name="connsiteY2" fmla="*/ 0 h 1363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00339" h="1363580">
                  <a:moveTo>
                    <a:pt x="4700339" y="1363580"/>
                  </a:moveTo>
                  <a:lnTo>
                    <a:pt x="0" y="1363580"/>
                  </a:lnTo>
                  <a:lnTo>
                    <a:pt x="235017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EDB123A8-4CDE-4403-BB5A-66C184D81583}"/>
              </a:ext>
            </a:extLst>
          </p:cNvPr>
          <p:cNvGrpSpPr/>
          <p:nvPr/>
        </p:nvGrpSpPr>
        <p:grpSpPr>
          <a:xfrm>
            <a:off x="791174" y="2906196"/>
            <a:ext cx="2533805" cy="646331"/>
            <a:chOff x="419898" y="2400843"/>
            <a:chExt cx="3378407" cy="861775"/>
          </a:xfrm>
        </p:grpSpPr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2D1D2E83-8480-422D-9D9E-B11EC95A9005}"/>
                </a:ext>
              </a:extLst>
            </p:cNvPr>
            <p:cNvSpPr/>
            <p:nvPr/>
          </p:nvSpPr>
          <p:spPr>
            <a:xfrm>
              <a:off x="424849" y="2797681"/>
              <a:ext cx="337345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754B3DAC-4727-4F8C-8DC9-17B5A703F391}"/>
                </a:ext>
              </a:extLst>
            </p:cNvPr>
            <p:cNvSpPr/>
            <p:nvPr/>
          </p:nvSpPr>
          <p:spPr>
            <a:xfrm>
              <a:off x="419898" y="2400843"/>
              <a:ext cx="3373456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kern="0" dirty="0">
                  <a:latin typeface="Calibri"/>
                </a:rPr>
                <a:t>People</a:t>
              </a:r>
              <a:endParaRPr lang="en-US" sz="3600" b="1" kern="0" dirty="0">
                <a:latin typeface="Calibri"/>
                <a:ea typeface="+mn-ea"/>
              </a:endParaRPr>
            </a:p>
          </p:txBody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DD4E71F0-81AA-47BB-9231-C193C47B1E10}"/>
              </a:ext>
            </a:extLst>
          </p:cNvPr>
          <p:cNvGrpSpPr/>
          <p:nvPr/>
        </p:nvGrpSpPr>
        <p:grpSpPr>
          <a:xfrm>
            <a:off x="3305098" y="4818997"/>
            <a:ext cx="2533805" cy="646331"/>
            <a:chOff x="419898" y="2400843"/>
            <a:chExt cx="3378407" cy="861775"/>
          </a:xfrm>
        </p:grpSpPr>
        <p:sp>
          <p:nvSpPr>
            <p:cNvPr id="13" name="Rectangle 17">
              <a:extLst>
                <a:ext uri="{FF2B5EF4-FFF2-40B4-BE49-F238E27FC236}">
                  <a16:creationId xmlns:a16="http://schemas.microsoft.com/office/drawing/2014/main" id="{262A9C51-7E71-4886-ABFF-7DB65840AD12}"/>
                </a:ext>
              </a:extLst>
            </p:cNvPr>
            <p:cNvSpPr/>
            <p:nvPr/>
          </p:nvSpPr>
          <p:spPr>
            <a:xfrm>
              <a:off x="424849" y="2797681"/>
              <a:ext cx="337345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latin typeface="Calibri"/>
                <a:ea typeface="+mn-ea"/>
              </a:endParaRPr>
            </a:p>
          </p:txBody>
        </p:sp>
        <p:sp>
          <p:nvSpPr>
            <p:cNvPr id="14" name="Rectangle 19">
              <a:extLst>
                <a:ext uri="{FF2B5EF4-FFF2-40B4-BE49-F238E27FC236}">
                  <a16:creationId xmlns:a16="http://schemas.microsoft.com/office/drawing/2014/main" id="{D30F021D-A180-4ED0-9FB5-039C1AD56622}"/>
                </a:ext>
              </a:extLst>
            </p:cNvPr>
            <p:cNvSpPr/>
            <p:nvPr/>
          </p:nvSpPr>
          <p:spPr>
            <a:xfrm>
              <a:off x="419898" y="2400843"/>
              <a:ext cx="3373458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kern="0" dirty="0">
                  <a:latin typeface="Calibri"/>
                  <a:ea typeface="+mn-ea"/>
                </a:rPr>
                <a:t>Systems</a:t>
              </a:r>
            </a:p>
          </p:txBody>
        </p:sp>
      </p:grpSp>
      <p:grpSp>
        <p:nvGrpSpPr>
          <p:cNvPr id="15" name="Group 20">
            <a:extLst>
              <a:ext uri="{FF2B5EF4-FFF2-40B4-BE49-F238E27FC236}">
                <a16:creationId xmlns:a16="http://schemas.microsoft.com/office/drawing/2014/main" id="{18F938CA-9EC1-4BA8-A33C-9F1F91D1EB2C}"/>
              </a:ext>
            </a:extLst>
          </p:cNvPr>
          <p:cNvGrpSpPr/>
          <p:nvPr/>
        </p:nvGrpSpPr>
        <p:grpSpPr>
          <a:xfrm>
            <a:off x="5819022" y="2906196"/>
            <a:ext cx="2533805" cy="646331"/>
            <a:chOff x="419898" y="2400843"/>
            <a:chExt cx="3378407" cy="861775"/>
          </a:xfrm>
        </p:grpSpPr>
        <p:sp>
          <p:nvSpPr>
            <p:cNvPr id="16" name="Rectangle 21">
              <a:extLst>
                <a:ext uri="{FF2B5EF4-FFF2-40B4-BE49-F238E27FC236}">
                  <a16:creationId xmlns:a16="http://schemas.microsoft.com/office/drawing/2014/main" id="{FBDE326C-6D55-4C35-8FCA-34029EACDFEF}"/>
                </a:ext>
              </a:extLst>
            </p:cNvPr>
            <p:cNvSpPr/>
            <p:nvPr/>
          </p:nvSpPr>
          <p:spPr>
            <a:xfrm>
              <a:off x="424849" y="2797681"/>
              <a:ext cx="337345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latin typeface="Calibri"/>
                <a:ea typeface="+mn-ea"/>
              </a:endParaRPr>
            </a:p>
          </p:txBody>
        </p:sp>
        <p:sp>
          <p:nvSpPr>
            <p:cNvPr id="17" name="Rectangle 22">
              <a:extLst>
                <a:ext uri="{FF2B5EF4-FFF2-40B4-BE49-F238E27FC236}">
                  <a16:creationId xmlns:a16="http://schemas.microsoft.com/office/drawing/2014/main" id="{CB2A1D24-436F-4FB7-AED3-86DF4F1C5432}"/>
                </a:ext>
              </a:extLst>
            </p:cNvPr>
            <p:cNvSpPr/>
            <p:nvPr/>
          </p:nvSpPr>
          <p:spPr>
            <a:xfrm>
              <a:off x="419898" y="2400843"/>
              <a:ext cx="3373456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kern="0" dirty="0">
                  <a:latin typeface="Calibri"/>
                </a:rPr>
                <a:t>Processes</a:t>
              </a:r>
            </a:p>
          </p:txBody>
        </p:sp>
      </p:grpSp>
      <p:sp>
        <p:nvSpPr>
          <p:cNvPr id="18" name="Oval 23">
            <a:extLst>
              <a:ext uri="{FF2B5EF4-FFF2-40B4-BE49-F238E27FC236}">
                <a16:creationId xmlns:a16="http://schemas.microsoft.com/office/drawing/2014/main" id="{B04AB623-00D0-492C-961D-F47826AECB23}"/>
              </a:ext>
            </a:extLst>
          </p:cNvPr>
          <p:cNvSpPr>
            <a:spLocks noChangeAspect="1"/>
          </p:cNvSpPr>
          <p:nvPr/>
        </p:nvSpPr>
        <p:spPr>
          <a:xfrm>
            <a:off x="3844192" y="3432149"/>
            <a:ext cx="425828" cy="425828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19" name="Oval 24">
            <a:extLst>
              <a:ext uri="{FF2B5EF4-FFF2-40B4-BE49-F238E27FC236}">
                <a16:creationId xmlns:a16="http://schemas.microsoft.com/office/drawing/2014/main" id="{CF6368A8-CC3B-4F71-94A2-77DD16D4730B}"/>
              </a:ext>
            </a:extLst>
          </p:cNvPr>
          <p:cNvSpPr>
            <a:spLocks noChangeAspect="1"/>
          </p:cNvSpPr>
          <p:nvPr/>
        </p:nvSpPr>
        <p:spPr>
          <a:xfrm>
            <a:off x="4873981" y="3432149"/>
            <a:ext cx="425828" cy="425828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20" name="Oval 25">
            <a:extLst>
              <a:ext uri="{FF2B5EF4-FFF2-40B4-BE49-F238E27FC236}">
                <a16:creationId xmlns:a16="http://schemas.microsoft.com/office/drawing/2014/main" id="{54761328-599D-4F9F-89FB-9B82047E9079}"/>
              </a:ext>
            </a:extLst>
          </p:cNvPr>
          <p:cNvSpPr>
            <a:spLocks noChangeAspect="1"/>
          </p:cNvSpPr>
          <p:nvPr/>
        </p:nvSpPr>
        <p:spPr>
          <a:xfrm>
            <a:off x="4359087" y="4169941"/>
            <a:ext cx="425828" cy="425828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60DD48FB-73AD-4CF2-A962-DF2A708E8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</p:spTree>
    <p:extLst>
      <p:ext uri="{BB962C8B-B14F-4D97-AF65-F5344CB8AC3E}">
        <p14:creationId xmlns:p14="http://schemas.microsoft.com/office/powerpoint/2010/main" val="2013018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9E7952-F50B-4C15-B99A-AE6033C0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different domains	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038EC4-8B44-42FA-8E80-F8E741833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 No-fail zones</a:t>
            </a:r>
          </a:p>
          <a:p>
            <a:r>
              <a:rPr lang="en-US" dirty="0"/>
              <a:t>- Little-fail zones (Zone of Experts)</a:t>
            </a:r>
          </a:p>
          <a:p>
            <a:r>
              <a:rPr lang="en-US" dirty="0"/>
              <a:t>- Often-fail zones (Zone of Innovation)</a:t>
            </a:r>
            <a:endParaRPr lang="nl-NL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F13C4D4-7726-4D58-8F8E-483F55E2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</p:spTree>
    <p:extLst>
      <p:ext uri="{BB962C8B-B14F-4D97-AF65-F5344CB8AC3E}">
        <p14:creationId xmlns:p14="http://schemas.microsoft.com/office/powerpoint/2010/main" val="906658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D8DD9E-942C-410F-BA14-58785FB72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no-fail zones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E503B0-6728-4A4D-A901-6D471DC8B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5" y="1942051"/>
            <a:ext cx="7290055" cy="40233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Foundation to build trust for innovation</a:t>
            </a:r>
            <a:br>
              <a:rPr lang="en-US" dirty="0"/>
            </a:br>
            <a:r>
              <a:rPr lang="en-US" dirty="0"/>
              <a:t>Area of “best practice”</a:t>
            </a:r>
            <a:br>
              <a:rPr lang="en-US" dirty="0"/>
            </a:br>
            <a:r>
              <a:rPr lang="en-US" dirty="0"/>
              <a:t>Stability, dependability, predictability, robustness</a:t>
            </a:r>
          </a:p>
          <a:p>
            <a:pPr marL="0" indent="0">
              <a:buNone/>
            </a:pPr>
            <a:r>
              <a:rPr lang="en-US" dirty="0"/>
              <a:t>Talented bug finders</a:t>
            </a:r>
          </a:p>
          <a:p>
            <a:pPr marL="0" indent="0">
              <a:buNone/>
            </a:pPr>
            <a:r>
              <a:rPr lang="en-US" dirty="0"/>
              <a:t>Identify principles (i.e.: our failure will not hurt students) </a:t>
            </a:r>
            <a:br>
              <a:rPr lang="en-US" dirty="0"/>
            </a:br>
            <a:r>
              <a:rPr lang="en-US" dirty="0"/>
              <a:t>Define metrics for success/KPI’s</a:t>
            </a:r>
          </a:p>
          <a:p>
            <a:pPr marL="0" indent="0">
              <a:buNone/>
            </a:pPr>
            <a:r>
              <a:rPr lang="en-US" dirty="0"/>
              <a:t>Methods: Six Sigma, waterfall</a:t>
            </a:r>
          </a:p>
          <a:p>
            <a:pPr marL="0" indent="0">
              <a:buNone/>
            </a:pPr>
            <a:r>
              <a:rPr lang="en-US" dirty="0"/>
              <a:t>Robustness can turn into rigidity can turn into frailty</a:t>
            </a:r>
          </a:p>
          <a:p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521E300-FB28-4841-BB6A-A08CDFFD4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</p:spTree>
    <p:extLst>
      <p:ext uri="{BB962C8B-B14F-4D97-AF65-F5344CB8AC3E}">
        <p14:creationId xmlns:p14="http://schemas.microsoft.com/office/powerpoint/2010/main" val="2222959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218113-482E-4C02-9E80-D7E742263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 zones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FA57BB-3773-4976-9AD0-075721581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room for failure</a:t>
            </a:r>
            <a:br>
              <a:rPr lang="en-US" dirty="0"/>
            </a:br>
            <a:r>
              <a:rPr lang="en-US" dirty="0"/>
              <a:t>Reductionist analytical domain</a:t>
            </a:r>
          </a:p>
          <a:p>
            <a:r>
              <a:rPr lang="en-US" dirty="0"/>
              <a:t>Failure may hurt credibility of experts – management support necessary</a:t>
            </a:r>
            <a:br>
              <a:rPr lang="en-US" dirty="0"/>
            </a:br>
            <a:r>
              <a:rPr lang="en-US" dirty="0"/>
              <a:t>Need time for analysis</a:t>
            </a:r>
          </a:p>
          <a:p>
            <a:r>
              <a:rPr lang="en-US" dirty="0"/>
              <a:t>Incremental innovation</a:t>
            </a:r>
          </a:p>
          <a:p>
            <a:r>
              <a:rPr lang="en-US" dirty="0"/>
              <a:t>Methods: LEAN, Agile</a:t>
            </a:r>
          </a:p>
          <a:p>
            <a:endParaRPr lang="nl-NL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656DA63-86EB-41F4-BCB4-863751E3F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</p:spTree>
    <p:extLst>
      <p:ext uri="{BB962C8B-B14F-4D97-AF65-F5344CB8AC3E}">
        <p14:creationId xmlns:p14="http://schemas.microsoft.com/office/powerpoint/2010/main" val="4158137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792102-A5F2-44AA-9E9F-CACA4E42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zones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85321A-62AC-48F9-A8BE-8DBA0107F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Novel practice</a:t>
            </a:r>
            <a:r>
              <a:rPr lang="nl-NL" dirty="0"/>
              <a:t> - failure </a:t>
            </a:r>
            <a:r>
              <a:rPr lang="nl-NL" dirty="0" err="1"/>
              <a:t>guaranteed</a:t>
            </a:r>
            <a:br>
              <a:rPr lang="en-US" dirty="0"/>
            </a:br>
            <a:r>
              <a:rPr lang="en-US" dirty="0"/>
              <a:t>Safe-to-fail experiments as analytical tool</a:t>
            </a:r>
          </a:p>
          <a:p>
            <a:r>
              <a:rPr lang="en-US" dirty="0"/>
              <a:t>Context is essential</a:t>
            </a:r>
            <a:br>
              <a:rPr lang="en-US" dirty="0"/>
            </a:br>
            <a:r>
              <a:rPr lang="en-US" dirty="0"/>
              <a:t>The whole is different from the sum of it’s parts</a:t>
            </a:r>
            <a:br>
              <a:rPr lang="nl-NL" dirty="0"/>
            </a:br>
            <a:r>
              <a:rPr lang="nl-NL" dirty="0"/>
              <a:t>Feedback back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forth</a:t>
            </a:r>
            <a:r>
              <a:rPr lang="nl-NL" dirty="0"/>
              <a:t>: </a:t>
            </a:r>
            <a:r>
              <a:rPr lang="nl-NL" dirty="0" err="1"/>
              <a:t>iterativeness</a:t>
            </a:r>
            <a:r>
              <a:rPr lang="nl-NL" dirty="0"/>
              <a:t> </a:t>
            </a:r>
            <a:r>
              <a:rPr lang="nl-NL" dirty="0" err="1"/>
              <a:t>embeds</a:t>
            </a:r>
            <a:r>
              <a:rPr lang="nl-NL" dirty="0"/>
              <a:t> the system in </a:t>
            </a:r>
            <a:r>
              <a:rPr lang="nl-NL" dirty="0" err="1"/>
              <a:t>it’s</a:t>
            </a:r>
            <a:r>
              <a:rPr lang="nl-NL" dirty="0"/>
              <a:t> environment</a:t>
            </a:r>
            <a:br>
              <a:rPr lang="nl-NL" dirty="0"/>
            </a:br>
            <a:r>
              <a:rPr lang="nl-NL" dirty="0"/>
              <a:t>Running up </a:t>
            </a:r>
            <a:r>
              <a:rPr lang="nl-NL" dirty="0" err="1"/>
              <a:t>and</a:t>
            </a:r>
            <a:r>
              <a:rPr lang="nl-NL" dirty="0"/>
              <a:t> down the </a:t>
            </a:r>
            <a:r>
              <a:rPr lang="nl-NL" dirty="0" err="1"/>
              <a:t>abstraction</a:t>
            </a:r>
            <a:r>
              <a:rPr lang="nl-NL" dirty="0"/>
              <a:t> ladder (</a:t>
            </a:r>
            <a:r>
              <a:rPr lang="nl-NL" dirty="0" err="1"/>
              <a:t>how&amp;why</a:t>
            </a:r>
            <a:r>
              <a:rPr lang="nl-NL" dirty="0"/>
              <a:t>)</a:t>
            </a:r>
          </a:p>
          <a:p>
            <a:r>
              <a:rPr lang="nl-NL" dirty="0" err="1"/>
              <a:t>Methods</a:t>
            </a:r>
            <a:r>
              <a:rPr lang="nl-NL" dirty="0"/>
              <a:t>: Design Thinking, UX, Agile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experiments</a:t>
            </a:r>
            <a:endParaRPr lang="nl-NL" dirty="0"/>
          </a:p>
          <a:p>
            <a:r>
              <a:rPr lang="nl-NL" dirty="0" err="1"/>
              <a:t>Highly</a:t>
            </a:r>
            <a:r>
              <a:rPr lang="nl-NL" dirty="0"/>
              <a:t> </a:t>
            </a:r>
            <a:r>
              <a:rPr lang="nl-NL" dirty="0" err="1"/>
              <a:t>inefficient</a:t>
            </a:r>
            <a:endParaRPr lang="nl-NL" dirty="0"/>
          </a:p>
          <a:p>
            <a:endParaRPr lang="en-US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748D0D6-C000-4ABE-B436-E423EEB5D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</p:spTree>
    <p:extLst>
      <p:ext uri="{BB962C8B-B14F-4D97-AF65-F5344CB8AC3E}">
        <p14:creationId xmlns:p14="http://schemas.microsoft.com/office/powerpoint/2010/main" val="1973541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3582DC-0D36-47C7-9F8A-DE2D585C9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for failure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92DEA4-50B5-4FFA-AFE0-0B796860A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Fail early</a:t>
            </a:r>
          </a:p>
          <a:p>
            <a:r>
              <a:rPr lang="en-US" dirty="0"/>
              <a:t>Fail cheaply</a:t>
            </a:r>
          </a:p>
          <a:p>
            <a:r>
              <a:rPr lang="en-US" dirty="0"/>
              <a:t>Decide (and make explicit) what failure and success means</a:t>
            </a:r>
          </a:p>
          <a:p>
            <a:r>
              <a:rPr lang="en-US" dirty="0"/>
              <a:t>Don’t explain away warning signs</a:t>
            </a:r>
          </a:p>
          <a:p>
            <a:r>
              <a:rPr lang="en-US" dirty="0"/>
              <a:t>Make your assumptions/world view explicit and be willing to adjust as new information comes in</a:t>
            </a:r>
          </a:p>
          <a:p>
            <a:r>
              <a:rPr lang="en-US" dirty="0"/>
              <a:t>Don’t go off the deep end</a:t>
            </a:r>
          </a:p>
          <a:p>
            <a:pPr lvl="1"/>
            <a:r>
              <a:rPr lang="en-US" dirty="0"/>
              <a:t>Make sure cause and effect are at least coherent in hindsight</a:t>
            </a:r>
          </a:p>
          <a:p>
            <a:pPr lvl="1"/>
            <a:r>
              <a:rPr lang="en-US" dirty="0"/>
              <a:t>Adjacent innovations</a:t>
            </a:r>
          </a:p>
          <a:p>
            <a:pPr lvl="1"/>
            <a:r>
              <a:rPr lang="en-US" dirty="0"/>
              <a:t>Evolution and exaptation</a:t>
            </a:r>
            <a:endParaRPr lang="nl-NL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5260B1E-7567-4B20-8DCD-D4087567A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</p:spTree>
    <p:extLst>
      <p:ext uri="{BB962C8B-B14F-4D97-AF65-F5344CB8AC3E}">
        <p14:creationId xmlns:p14="http://schemas.microsoft.com/office/powerpoint/2010/main" val="3795653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93EA33-DF71-4AE8-B8A6-F564FEF38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evaluate failure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39AFE7-5D26-44B7-9686-7EE7A1CBE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 Did you learn?</a:t>
            </a:r>
          </a:p>
          <a:p>
            <a:r>
              <a:rPr lang="en-US" dirty="0"/>
              <a:t>- Did the effort involve genuine uncertainty?</a:t>
            </a:r>
            <a:endParaRPr lang="nl-NL" dirty="0"/>
          </a:p>
          <a:p>
            <a:r>
              <a:rPr lang="nl-NL" dirty="0"/>
              <a:t>- </a:t>
            </a:r>
            <a:r>
              <a:rPr lang="nl-NL" dirty="0" err="1"/>
              <a:t>Did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plan </a:t>
            </a:r>
            <a:r>
              <a:rPr lang="nl-NL" dirty="0" err="1"/>
              <a:t>carefully</a:t>
            </a:r>
            <a:r>
              <a:rPr lang="nl-NL" dirty="0"/>
              <a:t>?</a:t>
            </a:r>
          </a:p>
          <a:p>
            <a:r>
              <a:rPr lang="nl-NL" dirty="0"/>
              <a:t>- Was the </a:t>
            </a:r>
            <a:r>
              <a:rPr lang="nl-NL" dirty="0" err="1"/>
              <a:t>cost</a:t>
            </a:r>
            <a:r>
              <a:rPr lang="nl-NL" dirty="0"/>
              <a:t> </a:t>
            </a:r>
            <a:r>
              <a:rPr lang="nl-NL" dirty="0" err="1"/>
              <a:t>contained</a:t>
            </a:r>
            <a:r>
              <a:rPr lang="nl-NL" dirty="0"/>
              <a:t>?</a:t>
            </a:r>
          </a:p>
          <a:p>
            <a:r>
              <a:rPr lang="nl-NL" dirty="0"/>
              <a:t>- Was the </a:t>
            </a:r>
            <a:r>
              <a:rPr lang="nl-NL" dirty="0" err="1"/>
              <a:t>cost</a:t>
            </a:r>
            <a:r>
              <a:rPr lang="nl-NL" dirty="0"/>
              <a:t> of failure smaller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doing</a:t>
            </a:r>
            <a:r>
              <a:rPr lang="nl-NL" dirty="0"/>
              <a:t> </a:t>
            </a:r>
            <a:r>
              <a:rPr lang="nl-NL" dirty="0" err="1"/>
              <a:t>nothing</a:t>
            </a:r>
            <a:r>
              <a:rPr lang="nl-NL" dirty="0"/>
              <a:t> or </a:t>
            </a:r>
            <a:r>
              <a:rPr lang="nl-NL" dirty="0" err="1"/>
              <a:t>conducting</a:t>
            </a:r>
            <a:r>
              <a:rPr lang="nl-NL" dirty="0"/>
              <a:t> </a:t>
            </a:r>
            <a:r>
              <a:rPr lang="nl-NL" dirty="0" err="1"/>
              <a:t>further</a:t>
            </a:r>
            <a:r>
              <a:rPr lang="nl-NL" dirty="0"/>
              <a:t> analysis?</a:t>
            </a:r>
          </a:p>
          <a:p>
            <a:r>
              <a:rPr lang="nl-NL" dirty="0"/>
              <a:t>- </a:t>
            </a:r>
            <a:r>
              <a:rPr lang="nl-NL" dirty="0" err="1"/>
              <a:t>Were</a:t>
            </a:r>
            <a:r>
              <a:rPr lang="nl-NL" dirty="0"/>
              <a:t> the </a:t>
            </a:r>
            <a:r>
              <a:rPr lang="nl-NL" dirty="0" err="1"/>
              <a:t>risks</a:t>
            </a:r>
            <a:r>
              <a:rPr lang="nl-NL" dirty="0"/>
              <a:t> of failure </a:t>
            </a:r>
            <a:r>
              <a:rPr lang="nl-NL" dirty="0" err="1"/>
              <a:t>understood</a:t>
            </a:r>
            <a:r>
              <a:rPr lang="nl-NL" dirty="0"/>
              <a:t>?</a:t>
            </a:r>
          </a:p>
          <a:p>
            <a:r>
              <a:rPr lang="nl-NL" dirty="0"/>
              <a:t>- </a:t>
            </a:r>
            <a:r>
              <a:rPr lang="nl-NL" dirty="0" err="1"/>
              <a:t>Did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take action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mitigate</a:t>
            </a:r>
            <a:r>
              <a:rPr lang="nl-NL" dirty="0"/>
              <a:t> risk?</a:t>
            </a:r>
          </a:p>
          <a:p>
            <a:endParaRPr lang="en-US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8107446-2F36-4056-B23B-8B3639395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</p:spTree>
    <p:extLst>
      <p:ext uri="{BB962C8B-B14F-4D97-AF65-F5344CB8AC3E}">
        <p14:creationId xmlns:p14="http://schemas.microsoft.com/office/powerpoint/2010/main" val="4145287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95111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Sarah Kobus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4528142"/>
            <a:ext cx="3566160" cy="144616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Process/ Information Analyst</a:t>
            </a:r>
          </a:p>
          <a:p>
            <a:r>
              <a:rPr lang="en-US" dirty="0"/>
              <a:t>University of Amsterdam / Amsterdam University of Applied Sciences</a:t>
            </a:r>
          </a:p>
          <a:p>
            <a:r>
              <a:rPr lang="en-US" dirty="0"/>
              <a:t>kobus@uva.nl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Jasper Faber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4528142"/>
            <a:ext cx="3566160" cy="144616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Head of Student Information Systems</a:t>
            </a:r>
          </a:p>
          <a:p>
            <a:r>
              <a:rPr lang="en-US" dirty="0"/>
              <a:t>University of Amsterdam / Amsterdam University of Applied Sciences</a:t>
            </a:r>
          </a:p>
          <a:p>
            <a:r>
              <a:rPr lang="en-US" dirty="0"/>
              <a:t>faber@uva.nl</a:t>
            </a:r>
          </a:p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B3E43C4-649D-4672-A6F9-FE90A4934842}"/>
              </a:ext>
            </a:extLst>
          </p:cNvPr>
          <p:cNvSpPr/>
          <p:nvPr/>
        </p:nvSpPr>
        <p:spPr bwMode="auto">
          <a:xfrm>
            <a:off x="925827" y="2885170"/>
            <a:ext cx="1440000" cy="1440000"/>
          </a:xfrm>
          <a:prstGeom prst="ellipse">
            <a:avLst/>
          </a:prstGeom>
          <a:blipFill dpi="0" rotWithShape="1">
            <a:blip r:embed="rId2"/>
            <a:srcRect/>
            <a:stretch>
              <a:fillRect l="-40000" r="-5000"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5E09809E-381C-46E4-B543-3C4CF55BCDA5}"/>
              </a:ext>
            </a:extLst>
          </p:cNvPr>
          <p:cNvSpPr/>
          <p:nvPr/>
        </p:nvSpPr>
        <p:spPr bwMode="auto">
          <a:xfrm>
            <a:off x="4677337" y="2885170"/>
            <a:ext cx="1440000" cy="1440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274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707750-AD54-4681-A363-F5B0C2F7F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Celebrate the Trash heap</a:t>
            </a:r>
            <a:endParaRPr lang="nl-NL" dirty="0"/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5337D0AD-3CCE-4CD0-B8A5-F08D68E750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 b="5875"/>
          <a:stretch>
            <a:fillRect/>
          </a:stretch>
        </p:blipFill>
        <p:spPr/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8B79BDC-D25F-4645-A3BE-9B31182B3E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For she has many wise things to teach</a:t>
            </a:r>
            <a:endParaRPr lang="nl-NL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D12BC809-2B8A-49A9-AF34-7FA67DC5E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</p:spTree>
    <p:extLst>
      <p:ext uri="{BB962C8B-B14F-4D97-AF65-F5344CB8AC3E}">
        <p14:creationId xmlns:p14="http://schemas.microsoft.com/office/powerpoint/2010/main" val="1450713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348201-9ACD-4589-AE7A-E9B321BD8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(stand up and) walk away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12C09A-0920-47DC-96C1-B77635652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922318"/>
            <a:ext cx="7290055" cy="4387042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- Plan </a:t>
            </a:r>
            <a:r>
              <a:rPr lang="nl-NL" dirty="0" err="1"/>
              <a:t>periodic</a:t>
            </a:r>
            <a:r>
              <a:rPr lang="nl-NL" dirty="0"/>
              <a:t> </a:t>
            </a:r>
            <a:r>
              <a:rPr lang="nl-NL" dirty="0" err="1"/>
              <a:t>checkpoints</a:t>
            </a:r>
            <a:r>
              <a:rPr lang="nl-NL" dirty="0"/>
              <a:t> in advance</a:t>
            </a:r>
          </a:p>
          <a:p>
            <a:r>
              <a:rPr lang="nl-NL" dirty="0"/>
              <a:t>- </a:t>
            </a:r>
            <a:r>
              <a:rPr lang="nl-NL" dirty="0" err="1"/>
              <a:t>Evaluate</a:t>
            </a:r>
            <a:r>
              <a:rPr lang="nl-NL" dirty="0"/>
              <a:t> </a:t>
            </a:r>
            <a:r>
              <a:rPr lang="nl-NL" dirty="0" err="1"/>
              <a:t>pluses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minuses</a:t>
            </a:r>
            <a:r>
              <a:rPr lang="nl-NL" dirty="0"/>
              <a:t>: are we </a:t>
            </a:r>
            <a:r>
              <a:rPr lang="nl-NL" dirty="0" err="1"/>
              <a:t>actually</a:t>
            </a:r>
            <a:r>
              <a:rPr lang="nl-NL" dirty="0"/>
              <a:t> </a:t>
            </a:r>
            <a:r>
              <a:rPr lang="nl-NL" dirty="0" err="1"/>
              <a:t>delivering</a:t>
            </a:r>
            <a:r>
              <a:rPr lang="nl-NL" dirty="0"/>
              <a:t> </a:t>
            </a:r>
            <a:r>
              <a:rPr lang="nl-NL" dirty="0" err="1"/>
              <a:t>anticipated</a:t>
            </a:r>
            <a:r>
              <a:rPr lang="nl-NL" dirty="0"/>
              <a:t> returns?</a:t>
            </a:r>
          </a:p>
          <a:p>
            <a:r>
              <a:rPr lang="nl-NL" dirty="0"/>
              <a:t>- Are </a:t>
            </a:r>
            <a:r>
              <a:rPr lang="nl-NL" dirty="0" err="1"/>
              <a:t>there</a:t>
            </a:r>
            <a:r>
              <a:rPr lang="nl-NL" dirty="0"/>
              <a:t> more pressing </a:t>
            </a:r>
            <a:r>
              <a:rPr lang="nl-NL" dirty="0" err="1"/>
              <a:t>projects</a:t>
            </a:r>
            <a:r>
              <a:rPr lang="nl-NL" dirty="0"/>
              <a:t>?</a:t>
            </a:r>
          </a:p>
          <a:p>
            <a:r>
              <a:rPr lang="nl-NL" dirty="0"/>
              <a:t>-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possible</a:t>
            </a:r>
            <a:r>
              <a:rPr lang="nl-NL" dirty="0"/>
              <a:t>, </a:t>
            </a:r>
            <a:r>
              <a:rPr lang="nl-NL" dirty="0" err="1"/>
              <a:t>involve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objective</a:t>
            </a:r>
            <a:r>
              <a:rPr lang="nl-NL" dirty="0"/>
              <a:t> </a:t>
            </a:r>
            <a:r>
              <a:rPr lang="nl-NL" dirty="0" err="1"/>
              <a:t>informed</a:t>
            </a:r>
            <a:r>
              <a:rPr lang="nl-NL" dirty="0"/>
              <a:t> outsider </a:t>
            </a:r>
            <a:r>
              <a:rPr lang="nl-NL" dirty="0" err="1"/>
              <a:t>for</a:t>
            </a:r>
            <a:r>
              <a:rPr lang="nl-NL" dirty="0"/>
              <a:t> trigger </a:t>
            </a:r>
            <a:r>
              <a:rPr lang="nl-NL" dirty="0" err="1"/>
              <a:t>pulling</a:t>
            </a:r>
            <a:endParaRPr lang="nl-NL" dirty="0"/>
          </a:p>
          <a:p>
            <a:r>
              <a:rPr lang="nl-NL" dirty="0"/>
              <a:t>- </a:t>
            </a:r>
            <a:r>
              <a:rPr lang="nl-NL" dirty="0" err="1"/>
              <a:t>Clearly</a:t>
            </a:r>
            <a:r>
              <a:rPr lang="nl-NL" dirty="0"/>
              <a:t> </a:t>
            </a:r>
            <a:r>
              <a:rPr lang="nl-NL" dirty="0" err="1"/>
              <a:t>spell</a:t>
            </a:r>
            <a:r>
              <a:rPr lang="nl-NL" dirty="0"/>
              <a:t> out the </a:t>
            </a:r>
            <a:r>
              <a:rPr lang="nl-NL" dirty="0" err="1"/>
              <a:t>reasons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stopping</a:t>
            </a:r>
          </a:p>
          <a:p>
            <a:r>
              <a:rPr lang="nl-NL" dirty="0"/>
              <a:t>- Look at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capabilities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assets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recouped</a:t>
            </a:r>
            <a:r>
              <a:rPr lang="nl-NL" dirty="0"/>
              <a:t>, make </a:t>
            </a:r>
            <a:r>
              <a:rPr lang="nl-NL" dirty="0" err="1"/>
              <a:t>sure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share </a:t>
            </a:r>
            <a:r>
              <a:rPr lang="nl-NL" dirty="0" err="1"/>
              <a:t>lessons</a:t>
            </a:r>
            <a:endParaRPr lang="nl-NL" dirty="0"/>
          </a:p>
          <a:p>
            <a:r>
              <a:rPr lang="nl-NL" dirty="0"/>
              <a:t>- </a:t>
            </a:r>
            <a:r>
              <a:rPr lang="nl-NL" dirty="0" err="1"/>
              <a:t>Identify</a:t>
            </a:r>
            <a:r>
              <a:rPr lang="nl-NL" dirty="0"/>
              <a:t> </a:t>
            </a:r>
            <a:r>
              <a:rPr lang="nl-NL" dirty="0" err="1"/>
              <a:t>who</a:t>
            </a:r>
            <a:r>
              <a:rPr lang="nl-NL" dirty="0"/>
              <a:t>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affected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plan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address</a:t>
            </a:r>
            <a:r>
              <a:rPr lang="nl-NL" dirty="0"/>
              <a:t> </a:t>
            </a:r>
            <a:r>
              <a:rPr lang="nl-NL" dirty="0" err="1"/>
              <a:t>disappointment</a:t>
            </a:r>
            <a:r>
              <a:rPr lang="nl-NL" dirty="0"/>
              <a:t> or </a:t>
            </a:r>
            <a:r>
              <a:rPr lang="nl-NL" dirty="0" err="1"/>
              <a:t>damage</a:t>
            </a:r>
            <a:endParaRPr lang="nl-NL" dirty="0"/>
          </a:p>
          <a:p>
            <a:r>
              <a:rPr lang="nl-NL" dirty="0"/>
              <a:t>- Plan </a:t>
            </a:r>
            <a:r>
              <a:rPr lang="nl-NL" dirty="0" err="1"/>
              <a:t>an</a:t>
            </a:r>
            <a:r>
              <a:rPr lang="nl-NL" dirty="0"/>
              <a:t> event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closure</a:t>
            </a:r>
            <a:endParaRPr lang="nl-NL" dirty="0"/>
          </a:p>
          <a:p>
            <a:r>
              <a:rPr lang="nl-NL" dirty="0"/>
              <a:t>- Take care </a:t>
            </a:r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involved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go on </a:t>
            </a:r>
            <a:r>
              <a:rPr lang="nl-NL" dirty="0" err="1"/>
              <a:t>to</a:t>
            </a:r>
            <a:r>
              <a:rPr lang="nl-NL" dirty="0"/>
              <a:t> new </a:t>
            </a:r>
            <a:r>
              <a:rPr lang="nl-NL" dirty="0" err="1"/>
              <a:t>opportunities</a:t>
            </a:r>
            <a:endParaRPr lang="nl-NL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D40A7FD-321D-4F21-BE78-FD6771B3D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</p:spTree>
    <p:extLst>
      <p:ext uri="{BB962C8B-B14F-4D97-AF65-F5344CB8AC3E}">
        <p14:creationId xmlns:p14="http://schemas.microsoft.com/office/powerpoint/2010/main" val="1243840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95111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Sarah Kobus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Jasper Faber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26973" y="4869349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all Alliance presentations will be available for download from the Conference Site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4521AE1-D761-42B5-B9BB-E7EF83789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8350" y="2967038"/>
            <a:ext cx="3565525" cy="3341687"/>
          </a:xfrm>
        </p:spPr>
        <p:txBody>
          <a:bodyPr>
            <a:normAutofit/>
          </a:bodyPr>
          <a:lstStyle/>
          <a:p>
            <a:r>
              <a:rPr lang="en-US" dirty="0"/>
              <a:t>Process/ Information Analyst</a:t>
            </a:r>
          </a:p>
          <a:p>
            <a:r>
              <a:rPr lang="en-US" dirty="0"/>
              <a:t>University of Amsterdam / Amsterdam University of Applied Sciences</a:t>
            </a:r>
          </a:p>
          <a:p>
            <a:r>
              <a:rPr lang="en-US" dirty="0"/>
              <a:t>kobus@uva.nl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034EE94E-CD0D-446F-8DA4-B6E1400CB7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2625" y="2967038"/>
            <a:ext cx="3997034" cy="3341687"/>
          </a:xfrm>
        </p:spPr>
        <p:txBody>
          <a:bodyPr>
            <a:normAutofit/>
          </a:bodyPr>
          <a:lstStyle/>
          <a:p>
            <a:r>
              <a:rPr lang="en-US" dirty="0"/>
              <a:t>Head of Student Information Systems</a:t>
            </a:r>
          </a:p>
          <a:p>
            <a:r>
              <a:rPr lang="en-US" dirty="0"/>
              <a:t>University of Amsterdam / Amsterdam University of Applied Sciences</a:t>
            </a:r>
          </a:p>
          <a:p>
            <a:r>
              <a:rPr lang="en-US" dirty="0"/>
              <a:t>faber@uva.nl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579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river with a city in the background&#10;&#10;Description generated with very high confidence">
            <a:extLst>
              <a:ext uri="{FF2B5EF4-FFF2-40B4-BE49-F238E27FC236}">
                <a16:creationId xmlns:a16="http://schemas.microsoft.com/office/drawing/2014/main" id="{42E6250F-7083-4E74-AF32-3D4D27FFB7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2" r="10572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59983"/>
            <a:ext cx="3800475" cy="370522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  <p:pic>
        <p:nvPicPr>
          <p:cNvPr id="13" name="Picture 1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E00A670-3311-4E8A-B0B2-92927AA11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25" y="4960138"/>
            <a:ext cx="1773799" cy="135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02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11" y="4960138"/>
            <a:ext cx="5829300" cy="1463040"/>
          </a:xfrm>
        </p:spPr>
        <p:txBody>
          <a:bodyPr/>
          <a:lstStyle/>
          <a:p>
            <a:r>
              <a:rPr lang="en-US" dirty="0"/>
              <a:t>University of Amsterdam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2" b="13176"/>
          <a:stretch/>
        </p:blipFill>
        <p:spPr>
          <a:xfrm>
            <a:off x="0" y="0"/>
            <a:ext cx="9141714" cy="3516283"/>
          </a:xfrm>
        </p:spPr>
      </p:pic>
      <p:sp>
        <p:nvSpPr>
          <p:cNvPr id="9" name="Rectangle 8"/>
          <p:cNvSpPr/>
          <p:nvPr/>
        </p:nvSpPr>
        <p:spPr>
          <a:xfrm>
            <a:off x="6226233" y="5203767"/>
            <a:ext cx="141316" cy="1039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411" y="3563809"/>
            <a:ext cx="2972839" cy="2859369"/>
          </a:xfrm>
        </p:spPr>
        <p:txBody>
          <a:bodyPr>
            <a:normAutofit/>
          </a:bodyPr>
          <a:lstStyle/>
          <a:p>
            <a:pPr lvl="0"/>
            <a:endParaRPr lang="en-US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60,500+ applications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40,500+ enrolments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62 Bachelor </a:t>
            </a:r>
            <a:r>
              <a:rPr lang="en-US" dirty="0" err="1">
                <a:solidFill>
                  <a:prstClr val="black"/>
                </a:solidFill>
              </a:rPr>
              <a:t>programmes</a:t>
            </a:r>
            <a:endParaRPr lang="en-US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137 Master </a:t>
            </a:r>
            <a:r>
              <a:rPr lang="en-US" dirty="0" err="1">
                <a:solidFill>
                  <a:prstClr val="black"/>
                </a:solidFill>
              </a:rPr>
              <a:t>programmes</a:t>
            </a:r>
            <a:endParaRPr lang="en-US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151 Non Degree </a:t>
            </a:r>
            <a:r>
              <a:rPr lang="en-US" dirty="0" err="1">
                <a:solidFill>
                  <a:prstClr val="black"/>
                </a:solidFill>
              </a:rPr>
              <a:t>programmes</a:t>
            </a:r>
            <a:endParaRPr lang="en-US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3000 PhD students – 550 promotions/year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6000+ staff</a:t>
            </a:r>
          </a:p>
        </p:txBody>
      </p:sp>
    </p:spTree>
    <p:extLst>
      <p:ext uri="{BB962C8B-B14F-4D97-AF65-F5344CB8AC3E}">
        <p14:creationId xmlns:p14="http://schemas.microsoft.com/office/powerpoint/2010/main" val="3108970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11" y="4960138"/>
            <a:ext cx="5829300" cy="1463040"/>
          </a:xfrm>
        </p:spPr>
        <p:txBody>
          <a:bodyPr/>
          <a:lstStyle/>
          <a:p>
            <a:r>
              <a:rPr lang="en-US" dirty="0"/>
              <a:t>Amsterdam University of Applied Sciences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  <p:sp>
        <p:nvSpPr>
          <p:cNvPr id="9" name="Rectangle 8"/>
          <p:cNvSpPr/>
          <p:nvPr/>
        </p:nvSpPr>
        <p:spPr>
          <a:xfrm>
            <a:off x="6226233" y="5203767"/>
            <a:ext cx="141316" cy="1039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411" y="3563809"/>
            <a:ext cx="2972839" cy="285936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/>
              <a:t>45460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/>
              <a:t>7 faculties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/>
              <a:t>72 bachelor </a:t>
            </a:r>
            <a:r>
              <a:rPr lang="en-US" kern="0" dirty="0" err="1"/>
              <a:t>programmes</a:t>
            </a:r>
            <a:endParaRPr lang="en-US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/>
              <a:t>17 master </a:t>
            </a:r>
            <a:r>
              <a:rPr lang="en-US" kern="0" dirty="0" err="1"/>
              <a:t>programmes</a:t>
            </a:r>
            <a:endParaRPr lang="en-US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/>
              <a:t>3 </a:t>
            </a:r>
            <a:r>
              <a:rPr lang="nl-NL" kern="0" dirty="0" err="1"/>
              <a:t>Associate</a:t>
            </a:r>
            <a:r>
              <a:rPr lang="nl-NL" kern="0" dirty="0"/>
              <a:t> </a:t>
            </a:r>
            <a:r>
              <a:rPr lang="nl-NL" kern="0" dirty="0" err="1"/>
              <a:t>degree</a:t>
            </a:r>
            <a:r>
              <a:rPr lang="nl-NL" kern="0" dirty="0"/>
              <a:t> </a:t>
            </a:r>
            <a:r>
              <a:rPr lang="en-US" kern="0" dirty="0" err="1"/>
              <a:t>programmes</a:t>
            </a:r>
            <a:endParaRPr lang="en-US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/>
              <a:t>4000+ employees</a:t>
            </a:r>
          </a:p>
          <a:p>
            <a:endParaRPr lang="en-US" kern="0" dirty="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020D8ECF-FF51-4AE3-A025-B6BD976752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84"/>
          <a:stretch/>
        </p:blipFill>
        <p:spPr>
          <a:xfrm>
            <a:off x="756" y="0"/>
            <a:ext cx="9143244" cy="351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77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ORGANIZATIONs &amp; ORACLE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CS 9.2</a:t>
            </a:r>
          </a:p>
          <a:p>
            <a:r>
              <a:rPr lang="en-US" dirty="0"/>
              <a:t>PT 8.56.16</a:t>
            </a:r>
          </a:p>
          <a:p>
            <a:r>
              <a:rPr lang="en-US" dirty="0"/>
              <a:t>PUM 9 ML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3" b="138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8978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2069B7-57BF-4688-89BF-D4618D800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know each other	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04E476-B8AE-4AA6-98E3-170185E1C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2286000"/>
            <a:ext cx="7290055" cy="49075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Use the scale on the right to indicate how familiar you are with the concepts on the left: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1399047-1A4A-414C-A987-9CD5FC5E93C0}"/>
              </a:ext>
            </a:extLst>
          </p:cNvPr>
          <p:cNvSpPr txBox="1"/>
          <p:nvPr/>
        </p:nvSpPr>
        <p:spPr>
          <a:xfrm>
            <a:off x="768096" y="3045204"/>
            <a:ext cx="36445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dirty="0"/>
              <a:t>Design Thinking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User Experience (UX)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Project Management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LEAN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Agile</a:t>
            </a:r>
            <a:endParaRPr lang="nl-NL" dirty="0"/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4A57A38-9EA6-4A9C-8A0F-4A73EA75301D}"/>
              </a:ext>
            </a:extLst>
          </p:cNvPr>
          <p:cNvSpPr txBox="1"/>
          <p:nvPr/>
        </p:nvSpPr>
        <p:spPr>
          <a:xfrm>
            <a:off x="4412609" y="3045204"/>
            <a:ext cx="3212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Never heard of it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 read something about it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I’ve done this/used this a few times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People come to me with their questions about this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 am an expert in this field</a:t>
            </a:r>
          </a:p>
          <a:p>
            <a:endParaRPr lang="nl-NL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2C65876-24F0-4CDE-890E-D9EBB18F8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</p:spTree>
    <p:extLst>
      <p:ext uri="{BB962C8B-B14F-4D97-AF65-F5344CB8AC3E}">
        <p14:creationId xmlns:p14="http://schemas.microsoft.com/office/powerpoint/2010/main" val="3691609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426D4-1E06-47D1-8DE8-8B3347C14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know each other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8F62E9-167A-47F1-9632-88CD1DCA0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837189"/>
            <a:ext cx="7290055" cy="4472171"/>
          </a:xfrm>
        </p:spPr>
        <p:txBody>
          <a:bodyPr>
            <a:normAutofit/>
          </a:bodyPr>
          <a:lstStyle/>
          <a:p>
            <a:r>
              <a:rPr lang="en-US" dirty="0"/>
              <a:t>On a scale from 1 to 10, how effective is your organization at learning from failure?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1.    We keep making the same mistakes and we don’t know why</a:t>
            </a:r>
          </a:p>
          <a:p>
            <a:pPr marL="0" indent="0">
              <a:buNone/>
            </a:pPr>
            <a:r>
              <a:rPr lang="en-US" dirty="0"/>
              <a:t>to</a:t>
            </a:r>
          </a:p>
          <a:p>
            <a:pPr marL="0" indent="0">
              <a:buNone/>
            </a:pPr>
            <a:r>
              <a:rPr lang="en-US" dirty="0"/>
              <a:t>10.  We plan for our mistakes, analyze and catalogue them so we can learn as a team</a:t>
            </a:r>
          </a:p>
          <a:p>
            <a:endParaRPr lang="nl-NL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801D0B8-90D5-429A-A8B9-5898224D2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</p:spTree>
    <p:extLst>
      <p:ext uri="{BB962C8B-B14F-4D97-AF65-F5344CB8AC3E}">
        <p14:creationId xmlns:p14="http://schemas.microsoft.com/office/powerpoint/2010/main" val="229116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59379-42F4-494E-95D0-CC51E1EC4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all started with great intentions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6F25A0A-80A7-4644-91E2-B174897E4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This will not be a children’s bedtime story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24983E9-4289-47ED-B6AD-C9473ADBDE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4689446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CFF2636-D9F8-4A6A-91EB-95D9826E9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</p:spTree>
    <p:extLst>
      <p:ext uri="{BB962C8B-B14F-4D97-AF65-F5344CB8AC3E}">
        <p14:creationId xmlns:p14="http://schemas.microsoft.com/office/powerpoint/2010/main" val="3608910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23B6F-5E2D-4CA9-9F5D-3CFD0161D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selected and implemented our new SIS</a:t>
            </a:r>
            <a:endParaRPr lang="nl-N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1BC63C-1102-4024-8F60-38708898B995}"/>
              </a:ext>
            </a:extLst>
          </p:cNvPr>
          <p:cNvSpPr/>
          <p:nvPr/>
        </p:nvSpPr>
        <p:spPr>
          <a:xfrm>
            <a:off x="665252" y="3867150"/>
            <a:ext cx="1447800" cy="167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id="{B02932E2-BF7C-42C2-8C10-FBC7521F91CC}"/>
              </a:ext>
            </a:extLst>
          </p:cNvPr>
          <p:cNvSpPr/>
          <p:nvPr/>
        </p:nvSpPr>
        <p:spPr>
          <a:xfrm>
            <a:off x="1008152" y="2952750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F7D1C8D7-A81B-413A-A3EF-8455764063E5}"/>
              </a:ext>
            </a:extLst>
          </p:cNvPr>
          <p:cNvSpPr txBox="1"/>
          <p:nvPr/>
        </p:nvSpPr>
        <p:spPr>
          <a:xfrm>
            <a:off x="797853" y="4601238"/>
            <a:ext cx="1182598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/>
                </a:solidFill>
              </a:rPr>
              <a:t>We need a new SIS!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A6A0F72-70FA-46B6-A3B3-6B9BD8906236}"/>
              </a:ext>
            </a:extLst>
          </p:cNvPr>
          <p:cNvSpPr/>
          <p:nvPr/>
        </p:nvSpPr>
        <p:spPr>
          <a:xfrm>
            <a:off x="2256676" y="2857500"/>
            <a:ext cx="1447800" cy="167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12">
            <a:extLst>
              <a:ext uri="{FF2B5EF4-FFF2-40B4-BE49-F238E27FC236}">
                <a16:creationId xmlns:a16="http://schemas.microsoft.com/office/drawing/2014/main" id="{7AFF260C-A8D7-46FC-AC43-BBBDDC6C75FB}"/>
              </a:ext>
            </a:extLst>
          </p:cNvPr>
          <p:cNvSpPr/>
          <p:nvPr/>
        </p:nvSpPr>
        <p:spPr>
          <a:xfrm>
            <a:off x="2599576" y="1943100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432F974D-2FF8-46EE-892D-4A6E7B3BB760}"/>
              </a:ext>
            </a:extLst>
          </p:cNvPr>
          <p:cNvSpPr txBox="1"/>
          <p:nvPr/>
        </p:nvSpPr>
        <p:spPr>
          <a:xfrm>
            <a:off x="2374084" y="3598877"/>
            <a:ext cx="1202179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400" dirty="0">
                <a:solidFill>
                  <a:schemeClr val="bg1"/>
                </a:solidFill>
              </a:rPr>
              <a:t>Write a lengthy and inclusive list of requirements</a:t>
            </a: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8A39958A-E741-4749-BBAE-28F642DD7E65}"/>
              </a:ext>
            </a:extLst>
          </p:cNvPr>
          <p:cNvSpPr/>
          <p:nvPr/>
        </p:nvSpPr>
        <p:spPr>
          <a:xfrm>
            <a:off x="3848100" y="3867150"/>
            <a:ext cx="1447800" cy="167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6">
            <a:extLst>
              <a:ext uri="{FF2B5EF4-FFF2-40B4-BE49-F238E27FC236}">
                <a16:creationId xmlns:a16="http://schemas.microsoft.com/office/drawing/2014/main" id="{FF89C91F-8354-4FD8-A026-257828A33E2E}"/>
              </a:ext>
            </a:extLst>
          </p:cNvPr>
          <p:cNvSpPr/>
          <p:nvPr/>
        </p:nvSpPr>
        <p:spPr>
          <a:xfrm>
            <a:off x="4191000" y="2952750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3"/>
                </a:solidFill>
              </a:rPr>
              <a:t>03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E0AF9D8E-5037-4767-8DAF-2425FE4AD3C4}"/>
              </a:ext>
            </a:extLst>
          </p:cNvPr>
          <p:cNvSpPr txBox="1"/>
          <p:nvPr/>
        </p:nvSpPr>
        <p:spPr>
          <a:xfrm>
            <a:off x="3933825" y="4576071"/>
            <a:ext cx="1276350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dirty="0">
                <a:solidFill>
                  <a:schemeClr val="bg1"/>
                </a:solidFill>
              </a:rPr>
              <a:t>Follow the rules of European public tenders</a:t>
            </a: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A7E3E92A-1851-42DA-AD5A-52A94BD77EDC}"/>
              </a:ext>
            </a:extLst>
          </p:cNvPr>
          <p:cNvSpPr/>
          <p:nvPr/>
        </p:nvSpPr>
        <p:spPr>
          <a:xfrm>
            <a:off x="5439524" y="2857500"/>
            <a:ext cx="1447800" cy="167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20">
            <a:extLst>
              <a:ext uri="{FF2B5EF4-FFF2-40B4-BE49-F238E27FC236}">
                <a16:creationId xmlns:a16="http://schemas.microsoft.com/office/drawing/2014/main" id="{AD0D2DE3-FF27-4A6E-8B7B-FD509E0473FF}"/>
              </a:ext>
            </a:extLst>
          </p:cNvPr>
          <p:cNvSpPr/>
          <p:nvPr/>
        </p:nvSpPr>
        <p:spPr>
          <a:xfrm>
            <a:off x="5782424" y="1943100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04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F6472724-4583-4B01-9FB7-F647FE2BE6AE}"/>
              </a:ext>
            </a:extLst>
          </p:cNvPr>
          <p:cNvSpPr txBox="1"/>
          <p:nvPr/>
        </p:nvSpPr>
        <p:spPr>
          <a:xfrm>
            <a:off x="5558961" y="3616755"/>
            <a:ext cx="120892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/>
                </a:solidFill>
              </a:rPr>
              <a:t>The best system wins!</a:t>
            </a:r>
          </a:p>
        </p:txBody>
      </p:sp>
      <p:sp>
        <p:nvSpPr>
          <p:cNvPr id="16" name="Rectangle 23">
            <a:extLst>
              <a:ext uri="{FF2B5EF4-FFF2-40B4-BE49-F238E27FC236}">
                <a16:creationId xmlns:a16="http://schemas.microsoft.com/office/drawing/2014/main" id="{31A9DCC2-2724-48CD-8296-FF2A254E86D9}"/>
              </a:ext>
            </a:extLst>
          </p:cNvPr>
          <p:cNvSpPr/>
          <p:nvPr/>
        </p:nvSpPr>
        <p:spPr>
          <a:xfrm>
            <a:off x="7030948" y="3867150"/>
            <a:ext cx="1447800" cy="167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24">
            <a:extLst>
              <a:ext uri="{FF2B5EF4-FFF2-40B4-BE49-F238E27FC236}">
                <a16:creationId xmlns:a16="http://schemas.microsoft.com/office/drawing/2014/main" id="{EFC14489-0BB8-425E-B8F4-C2448CE828C2}"/>
              </a:ext>
            </a:extLst>
          </p:cNvPr>
          <p:cNvSpPr/>
          <p:nvPr/>
        </p:nvSpPr>
        <p:spPr>
          <a:xfrm>
            <a:off x="7373848" y="2952750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/>
                </a:solidFill>
              </a:rPr>
              <a:t>05</a:t>
            </a: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9AAE9356-B015-4571-9CFE-161337F8EBED}"/>
              </a:ext>
            </a:extLst>
          </p:cNvPr>
          <p:cNvSpPr txBox="1"/>
          <p:nvPr/>
        </p:nvSpPr>
        <p:spPr>
          <a:xfrm>
            <a:off x="7145997" y="4467014"/>
            <a:ext cx="1217702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bg1"/>
                </a:solidFill>
              </a:rPr>
              <a:t>Implement the winning system</a:t>
            </a:r>
          </a:p>
        </p:txBody>
      </p:sp>
      <p:sp>
        <p:nvSpPr>
          <p:cNvPr id="19" name="Freeform 103">
            <a:extLst>
              <a:ext uri="{FF2B5EF4-FFF2-40B4-BE49-F238E27FC236}">
                <a16:creationId xmlns:a16="http://schemas.microsoft.com/office/drawing/2014/main" id="{8D0EB952-A8D9-4F27-8750-902F876E475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26084" y="3967220"/>
            <a:ext cx="326136" cy="480244"/>
          </a:xfrm>
          <a:custGeom>
            <a:avLst/>
            <a:gdLst/>
            <a:ahLst/>
            <a:cxnLst>
              <a:cxn ang="0">
                <a:pos x="37" y="29"/>
              </a:cxn>
              <a:cxn ang="0">
                <a:pos x="31" y="41"/>
              </a:cxn>
              <a:cxn ang="0">
                <a:pos x="33" y="44"/>
              </a:cxn>
              <a:cxn ang="0">
                <a:pos x="32" y="47"/>
              </a:cxn>
              <a:cxn ang="0">
                <a:pos x="33" y="49"/>
              </a:cxn>
              <a:cxn ang="0">
                <a:pos x="31" y="53"/>
              </a:cxn>
              <a:cxn ang="0">
                <a:pos x="31" y="54"/>
              </a:cxn>
              <a:cxn ang="0">
                <a:pos x="27" y="58"/>
              </a:cxn>
              <a:cxn ang="0">
                <a:pos x="21" y="62"/>
              </a:cxn>
              <a:cxn ang="0">
                <a:pos x="15" y="58"/>
              </a:cxn>
              <a:cxn ang="0">
                <a:pos x="11" y="54"/>
              </a:cxn>
              <a:cxn ang="0">
                <a:pos x="11" y="53"/>
              </a:cxn>
              <a:cxn ang="0">
                <a:pos x="9" y="49"/>
              </a:cxn>
              <a:cxn ang="0">
                <a:pos x="10" y="47"/>
              </a:cxn>
              <a:cxn ang="0">
                <a:pos x="9" y="44"/>
              </a:cxn>
              <a:cxn ang="0">
                <a:pos x="11" y="41"/>
              </a:cxn>
              <a:cxn ang="0">
                <a:pos x="5" y="29"/>
              </a:cxn>
              <a:cxn ang="0">
                <a:pos x="0" y="18"/>
              </a:cxn>
              <a:cxn ang="0">
                <a:pos x="21" y="0"/>
              </a:cxn>
              <a:cxn ang="0">
                <a:pos x="42" y="18"/>
              </a:cxn>
              <a:cxn ang="0">
                <a:pos x="37" y="29"/>
              </a:cxn>
              <a:cxn ang="0">
                <a:pos x="21" y="6"/>
              </a:cxn>
              <a:cxn ang="0">
                <a:pos x="6" y="18"/>
              </a:cxn>
              <a:cxn ang="0">
                <a:pos x="8" y="26"/>
              </a:cxn>
              <a:cxn ang="0">
                <a:pos x="11" y="28"/>
              </a:cxn>
              <a:cxn ang="0">
                <a:pos x="16" y="40"/>
              </a:cxn>
              <a:cxn ang="0">
                <a:pos x="26" y="40"/>
              </a:cxn>
              <a:cxn ang="0">
                <a:pos x="31" y="28"/>
              </a:cxn>
              <a:cxn ang="0">
                <a:pos x="34" y="26"/>
              </a:cxn>
              <a:cxn ang="0">
                <a:pos x="36" y="18"/>
              </a:cxn>
              <a:cxn ang="0">
                <a:pos x="21" y="6"/>
              </a:cxn>
              <a:cxn ang="0">
                <a:pos x="29" y="20"/>
              </a:cxn>
              <a:cxn ang="0">
                <a:pos x="27" y="18"/>
              </a:cxn>
              <a:cxn ang="0">
                <a:pos x="21" y="15"/>
              </a:cxn>
              <a:cxn ang="0">
                <a:pos x="20" y="13"/>
              </a:cxn>
              <a:cxn ang="0">
                <a:pos x="21" y="12"/>
              </a:cxn>
              <a:cxn ang="0">
                <a:pos x="30" y="18"/>
              </a:cxn>
              <a:cxn ang="0">
                <a:pos x="29" y="20"/>
              </a:cxn>
            </a:cxnLst>
            <a:rect l="0" t="0" r="r" b="b"/>
            <a:pathLst>
              <a:path w="42" h="62">
                <a:moveTo>
                  <a:pt x="37" y="29"/>
                </a:moveTo>
                <a:cubicBezTo>
                  <a:pt x="35" y="32"/>
                  <a:pt x="31" y="37"/>
                  <a:pt x="31" y="41"/>
                </a:cubicBezTo>
                <a:cubicBezTo>
                  <a:pt x="32" y="42"/>
                  <a:pt x="33" y="43"/>
                  <a:pt x="33" y="44"/>
                </a:cubicBezTo>
                <a:cubicBezTo>
                  <a:pt x="33" y="45"/>
                  <a:pt x="32" y="46"/>
                  <a:pt x="32" y="47"/>
                </a:cubicBezTo>
                <a:cubicBezTo>
                  <a:pt x="32" y="47"/>
                  <a:pt x="33" y="48"/>
                  <a:pt x="33" y="49"/>
                </a:cubicBezTo>
                <a:cubicBezTo>
                  <a:pt x="33" y="51"/>
                  <a:pt x="32" y="52"/>
                  <a:pt x="31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1" y="57"/>
                  <a:pt x="29" y="58"/>
                  <a:pt x="27" y="58"/>
                </a:cubicBezTo>
                <a:cubicBezTo>
                  <a:pt x="26" y="61"/>
                  <a:pt x="24" y="62"/>
                  <a:pt x="21" y="62"/>
                </a:cubicBezTo>
                <a:cubicBezTo>
                  <a:pt x="19" y="62"/>
                  <a:pt x="16" y="61"/>
                  <a:pt x="15" y="58"/>
                </a:cubicBezTo>
                <a:cubicBezTo>
                  <a:pt x="13" y="58"/>
                  <a:pt x="11" y="57"/>
                  <a:pt x="11" y="54"/>
                </a:cubicBezTo>
                <a:cubicBezTo>
                  <a:pt x="11" y="54"/>
                  <a:pt x="11" y="53"/>
                  <a:pt x="11" y="53"/>
                </a:cubicBezTo>
                <a:cubicBezTo>
                  <a:pt x="10" y="52"/>
                  <a:pt x="9" y="51"/>
                  <a:pt x="9" y="49"/>
                </a:cubicBezTo>
                <a:cubicBezTo>
                  <a:pt x="9" y="48"/>
                  <a:pt x="10" y="47"/>
                  <a:pt x="10" y="47"/>
                </a:cubicBezTo>
                <a:cubicBezTo>
                  <a:pt x="10" y="46"/>
                  <a:pt x="9" y="45"/>
                  <a:pt x="9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37"/>
                  <a:pt x="7" y="32"/>
                  <a:pt x="5" y="29"/>
                </a:cubicBezTo>
                <a:cubicBezTo>
                  <a:pt x="2" y="26"/>
                  <a:pt x="0" y="23"/>
                  <a:pt x="0" y="18"/>
                </a:cubicBezTo>
                <a:cubicBezTo>
                  <a:pt x="0" y="8"/>
                  <a:pt x="11" y="0"/>
                  <a:pt x="21" y="0"/>
                </a:cubicBezTo>
                <a:cubicBezTo>
                  <a:pt x="31" y="0"/>
                  <a:pt x="42" y="8"/>
                  <a:pt x="42" y="18"/>
                </a:cubicBezTo>
                <a:cubicBezTo>
                  <a:pt x="42" y="23"/>
                  <a:pt x="40" y="26"/>
                  <a:pt x="37" y="29"/>
                </a:cubicBezTo>
                <a:close/>
                <a:moveTo>
                  <a:pt x="21" y="6"/>
                </a:moveTo>
                <a:cubicBezTo>
                  <a:pt x="14" y="6"/>
                  <a:pt x="6" y="10"/>
                  <a:pt x="6" y="18"/>
                </a:cubicBezTo>
                <a:cubicBezTo>
                  <a:pt x="6" y="21"/>
                  <a:pt x="7" y="24"/>
                  <a:pt x="8" y="26"/>
                </a:cubicBezTo>
                <a:cubicBezTo>
                  <a:pt x="9" y="27"/>
                  <a:pt x="10" y="27"/>
                  <a:pt x="11" y="28"/>
                </a:cubicBezTo>
                <a:cubicBezTo>
                  <a:pt x="14" y="32"/>
                  <a:pt x="16" y="36"/>
                  <a:pt x="1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6"/>
                  <a:pt x="28" y="32"/>
                  <a:pt x="31" y="28"/>
                </a:cubicBezTo>
                <a:cubicBezTo>
                  <a:pt x="32" y="27"/>
                  <a:pt x="33" y="27"/>
                  <a:pt x="34" y="26"/>
                </a:cubicBezTo>
                <a:cubicBezTo>
                  <a:pt x="35" y="24"/>
                  <a:pt x="36" y="21"/>
                  <a:pt x="36" y="18"/>
                </a:cubicBezTo>
                <a:cubicBezTo>
                  <a:pt x="36" y="10"/>
                  <a:pt x="28" y="6"/>
                  <a:pt x="21" y="6"/>
                </a:cubicBezTo>
                <a:close/>
                <a:moveTo>
                  <a:pt x="29" y="20"/>
                </a:moveTo>
                <a:cubicBezTo>
                  <a:pt x="28" y="20"/>
                  <a:pt x="27" y="19"/>
                  <a:pt x="27" y="18"/>
                </a:cubicBezTo>
                <a:cubicBezTo>
                  <a:pt x="27" y="16"/>
                  <a:pt x="23" y="15"/>
                  <a:pt x="21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21" y="12"/>
                </a:cubicBezTo>
                <a:cubicBezTo>
                  <a:pt x="25" y="12"/>
                  <a:pt x="30" y="14"/>
                  <a:pt x="30" y="18"/>
                </a:cubicBezTo>
                <a:cubicBezTo>
                  <a:pt x="30" y="19"/>
                  <a:pt x="29" y="20"/>
                  <a:pt x="29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2" name="Freeform 152">
            <a:extLst>
              <a:ext uri="{FF2B5EF4-FFF2-40B4-BE49-F238E27FC236}">
                <a16:creationId xmlns:a16="http://schemas.microsoft.com/office/drawing/2014/main" id="{9AC9C894-93C8-4DB1-B669-83B82D66A4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60914" y="3022808"/>
            <a:ext cx="403250" cy="372657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3" name="Freeform 70">
            <a:extLst>
              <a:ext uri="{FF2B5EF4-FFF2-40B4-BE49-F238E27FC236}">
                <a16:creationId xmlns:a16="http://schemas.microsoft.com/office/drawing/2014/main" id="{E5932F9E-0E2C-4B27-826F-DBDD475E5B9A}"/>
              </a:ext>
            </a:extLst>
          </p:cNvPr>
          <p:cNvSpPr>
            <a:spLocks noEditPoints="1"/>
          </p:cNvSpPr>
          <p:nvPr/>
        </p:nvSpPr>
        <p:spPr bwMode="auto">
          <a:xfrm>
            <a:off x="7551542" y="3987827"/>
            <a:ext cx="406612" cy="381000"/>
          </a:xfrm>
          <a:custGeom>
            <a:avLst/>
            <a:gdLst/>
            <a:ahLst/>
            <a:cxnLst>
              <a:cxn ang="0">
                <a:pos x="59" y="51"/>
              </a:cxn>
              <a:cxn ang="0">
                <a:pos x="56" y="55"/>
              </a:cxn>
              <a:cxn ang="0">
                <a:pos x="3" y="55"/>
              </a:cxn>
              <a:cxn ang="0">
                <a:pos x="0" y="51"/>
              </a:cxn>
              <a:cxn ang="0">
                <a:pos x="0" y="40"/>
              </a:cxn>
              <a:cxn ang="0">
                <a:pos x="3" y="37"/>
              </a:cxn>
              <a:cxn ang="0">
                <a:pos x="20" y="37"/>
              </a:cxn>
              <a:cxn ang="0">
                <a:pos x="25" y="41"/>
              </a:cxn>
              <a:cxn ang="0">
                <a:pos x="29" y="43"/>
              </a:cxn>
              <a:cxn ang="0">
                <a:pos x="34" y="41"/>
              </a:cxn>
              <a:cxn ang="0">
                <a:pos x="39" y="37"/>
              </a:cxn>
              <a:cxn ang="0">
                <a:pos x="56" y="37"/>
              </a:cxn>
              <a:cxn ang="0">
                <a:pos x="59" y="40"/>
              </a:cxn>
              <a:cxn ang="0">
                <a:pos x="59" y="51"/>
              </a:cxn>
              <a:cxn ang="0">
                <a:pos x="47" y="22"/>
              </a:cxn>
              <a:cxn ang="0">
                <a:pos x="31" y="38"/>
              </a:cxn>
              <a:cxn ang="0">
                <a:pos x="29" y="39"/>
              </a:cxn>
              <a:cxn ang="0">
                <a:pos x="28" y="38"/>
              </a:cxn>
              <a:cxn ang="0">
                <a:pos x="12" y="22"/>
              </a:cxn>
              <a:cxn ang="0">
                <a:pos x="11" y="20"/>
              </a:cxn>
              <a:cxn ang="0">
                <a:pos x="13" y="18"/>
              </a:cxn>
              <a:cxn ang="0">
                <a:pos x="23" y="18"/>
              </a:cxn>
              <a:cxn ang="0">
                <a:pos x="23" y="2"/>
              </a:cxn>
              <a:cxn ang="0">
                <a:pos x="25" y="0"/>
              </a:cxn>
              <a:cxn ang="0">
                <a:pos x="34" y="0"/>
              </a:cxn>
              <a:cxn ang="0">
                <a:pos x="36" y="2"/>
              </a:cxn>
              <a:cxn ang="0">
                <a:pos x="36" y="18"/>
              </a:cxn>
              <a:cxn ang="0">
                <a:pos x="45" y="18"/>
              </a:cxn>
              <a:cxn ang="0">
                <a:pos x="48" y="20"/>
              </a:cxn>
              <a:cxn ang="0">
                <a:pos x="47" y="22"/>
              </a:cxn>
              <a:cxn ang="0">
                <a:pos x="43" y="46"/>
              </a:cxn>
              <a:cxn ang="0">
                <a:pos x="41" y="48"/>
              </a:cxn>
              <a:cxn ang="0">
                <a:pos x="43" y="50"/>
              </a:cxn>
              <a:cxn ang="0">
                <a:pos x="45" y="48"/>
              </a:cxn>
              <a:cxn ang="0">
                <a:pos x="43" y="46"/>
              </a:cxn>
              <a:cxn ang="0">
                <a:pos x="52" y="46"/>
              </a:cxn>
              <a:cxn ang="0">
                <a:pos x="50" y="48"/>
              </a:cxn>
              <a:cxn ang="0">
                <a:pos x="52" y="50"/>
              </a:cxn>
              <a:cxn ang="0">
                <a:pos x="55" y="48"/>
              </a:cxn>
              <a:cxn ang="0">
                <a:pos x="52" y="46"/>
              </a:cxn>
            </a:cxnLst>
            <a:rect l="0" t="0" r="r" b="b"/>
            <a:pathLst>
              <a:path w="59" h="55">
                <a:moveTo>
                  <a:pt x="59" y="51"/>
                </a:moveTo>
                <a:cubicBezTo>
                  <a:pt x="59" y="53"/>
                  <a:pt x="58" y="55"/>
                  <a:pt x="56" y="55"/>
                </a:cubicBezTo>
                <a:cubicBezTo>
                  <a:pt x="3" y="55"/>
                  <a:pt x="3" y="55"/>
                  <a:pt x="3" y="55"/>
                </a:cubicBezTo>
                <a:cubicBezTo>
                  <a:pt x="1" y="55"/>
                  <a:pt x="0" y="53"/>
                  <a:pt x="0" y="5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38"/>
                  <a:pt x="1" y="37"/>
                  <a:pt x="3" y="37"/>
                </a:cubicBezTo>
                <a:cubicBezTo>
                  <a:pt x="20" y="37"/>
                  <a:pt x="20" y="37"/>
                  <a:pt x="20" y="37"/>
                </a:cubicBezTo>
                <a:cubicBezTo>
                  <a:pt x="25" y="41"/>
                  <a:pt x="25" y="41"/>
                  <a:pt x="25" y="41"/>
                </a:cubicBezTo>
                <a:cubicBezTo>
                  <a:pt x="26" y="43"/>
                  <a:pt x="28" y="43"/>
                  <a:pt x="29" y="43"/>
                </a:cubicBezTo>
                <a:cubicBezTo>
                  <a:pt x="31" y="43"/>
                  <a:pt x="33" y="43"/>
                  <a:pt x="34" y="41"/>
                </a:cubicBezTo>
                <a:cubicBezTo>
                  <a:pt x="39" y="37"/>
                  <a:pt x="39" y="37"/>
                  <a:pt x="39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8" y="37"/>
                  <a:pt x="59" y="38"/>
                  <a:pt x="59" y="40"/>
                </a:cubicBezTo>
                <a:lnTo>
                  <a:pt x="59" y="51"/>
                </a:lnTo>
                <a:close/>
                <a:moveTo>
                  <a:pt x="47" y="22"/>
                </a:moveTo>
                <a:cubicBezTo>
                  <a:pt x="31" y="38"/>
                  <a:pt x="31" y="38"/>
                  <a:pt x="31" y="38"/>
                </a:cubicBezTo>
                <a:cubicBezTo>
                  <a:pt x="31" y="39"/>
                  <a:pt x="30" y="39"/>
                  <a:pt x="29" y="39"/>
                </a:cubicBezTo>
                <a:cubicBezTo>
                  <a:pt x="29" y="39"/>
                  <a:pt x="28" y="39"/>
                  <a:pt x="28" y="38"/>
                </a:cubicBezTo>
                <a:cubicBezTo>
                  <a:pt x="12" y="22"/>
                  <a:pt x="12" y="22"/>
                  <a:pt x="12" y="22"/>
                </a:cubicBezTo>
                <a:cubicBezTo>
                  <a:pt x="11" y="21"/>
                  <a:pt x="11" y="20"/>
                  <a:pt x="11" y="20"/>
                </a:cubicBezTo>
                <a:cubicBezTo>
                  <a:pt x="12" y="19"/>
                  <a:pt x="13" y="18"/>
                  <a:pt x="13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2"/>
                  <a:pt x="23" y="2"/>
                  <a:pt x="23" y="2"/>
                </a:cubicBezTo>
                <a:cubicBezTo>
                  <a:pt x="23" y="1"/>
                  <a:pt x="24" y="0"/>
                  <a:pt x="25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5" y="0"/>
                  <a:pt x="36" y="1"/>
                  <a:pt x="36" y="2"/>
                </a:cubicBezTo>
                <a:cubicBezTo>
                  <a:pt x="36" y="18"/>
                  <a:pt x="36" y="18"/>
                  <a:pt x="36" y="18"/>
                </a:cubicBezTo>
                <a:cubicBezTo>
                  <a:pt x="45" y="18"/>
                  <a:pt x="45" y="18"/>
                  <a:pt x="45" y="18"/>
                </a:cubicBezTo>
                <a:cubicBezTo>
                  <a:pt x="46" y="18"/>
                  <a:pt x="47" y="19"/>
                  <a:pt x="48" y="20"/>
                </a:cubicBezTo>
                <a:cubicBezTo>
                  <a:pt x="48" y="20"/>
                  <a:pt x="48" y="21"/>
                  <a:pt x="47" y="22"/>
                </a:cubicBezTo>
                <a:close/>
                <a:moveTo>
                  <a:pt x="43" y="46"/>
                </a:moveTo>
                <a:cubicBezTo>
                  <a:pt x="42" y="46"/>
                  <a:pt x="41" y="47"/>
                  <a:pt x="41" y="48"/>
                </a:cubicBezTo>
                <a:cubicBezTo>
                  <a:pt x="41" y="49"/>
                  <a:pt x="42" y="50"/>
                  <a:pt x="43" y="50"/>
                </a:cubicBezTo>
                <a:cubicBezTo>
                  <a:pt x="44" y="50"/>
                  <a:pt x="45" y="49"/>
                  <a:pt x="45" y="48"/>
                </a:cubicBezTo>
                <a:cubicBezTo>
                  <a:pt x="45" y="47"/>
                  <a:pt x="44" y="46"/>
                  <a:pt x="43" y="46"/>
                </a:cubicBezTo>
                <a:close/>
                <a:moveTo>
                  <a:pt x="52" y="46"/>
                </a:moveTo>
                <a:cubicBezTo>
                  <a:pt x="51" y="46"/>
                  <a:pt x="50" y="47"/>
                  <a:pt x="50" y="48"/>
                </a:cubicBezTo>
                <a:cubicBezTo>
                  <a:pt x="50" y="49"/>
                  <a:pt x="51" y="50"/>
                  <a:pt x="52" y="50"/>
                </a:cubicBezTo>
                <a:cubicBezTo>
                  <a:pt x="54" y="50"/>
                  <a:pt x="55" y="49"/>
                  <a:pt x="55" y="48"/>
                </a:cubicBezTo>
                <a:cubicBezTo>
                  <a:pt x="55" y="47"/>
                  <a:pt x="54" y="46"/>
                  <a:pt x="52" y="46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cxnSp>
        <p:nvCxnSpPr>
          <p:cNvPr id="24" name="Straight Arrow Connector 32">
            <a:extLst>
              <a:ext uri="{FF2B5EF4-FFF2-40B4-BE49-F238E27FC236}">
                <a16:creationId xmlns:a16="http://schemas.microsoft.com/office/drawing/2014/main" id="{78DE439A-54F6-41CF-9E6B-E2C71BA7163C}"/>
              </a:ext>
            </a:extLst>
          </p:cNvPr>
          <p:cNvCxnSpPr>
            <a:stCxn id="5" idx="7"/>
            <a:endCxn id="8" idx="2"/>
          </p:cNvCxnSpPr>
          <p:nvPr/>
        </p:nvCxnSpPr>
        <p:spPr>
          <a:xfrm rot="5400000" flipH="1" flipV="1">
            <a:off x="1758947" y="2223713"/>
            <a:ext cx="740242" cy="94101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4">
            <a:extLst>
              <a:ext uri="{FF2B5EF4-FFF2-40B4-BE49-F238E27FC236}">
                <a16:creationId xmlns:a16="http://schemas.microsoft.com/office/drawing/2014/main" id="{3782518F-7D96-4DB1-BBFB-68B529E931B0}"/>
              </a:ext>
            </a:extLst>
          </p:cNvPr>
          <p:cNvCxnSpPr>
            <a:stCxn id="8" idx="6"/>
            <a:endCxn id="11" idx="1"/>
          </p:cNvCxnSpPr>
          <p:nvPr/>
        </p:nvCxnSpPr>
        <p:spPr>
          <a:xfrm>
            <a:off x="3361576" y="2324100"/>
            <a:ext cx="941016" cy="740242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36">
            <a:extLst>
              <a:ext uri="{FF2B5EF4-FFF2-40B4-BE49-F238E27FC236}">
                <a16:creationId xmlns:a16="http://schemas.microsoft.com/office/drawing/2014/main" id="{6357F781-7D9C-4856-8CBA-98B24F4BABA7}"/>
              </a:ext>
            </a:extLst>
          </p:cNvPr>
          <p:cNvCxnSpPr>
            <a:stCxn id="11" idx="7"/>
            <a:endCxn id="14" idx="2"/>
          </p:cNvCxnSpPr>
          <p:nvPr/>
        </p:nvCxnSpPr>
        <p:spPr>
          <a:xfrm rot="5400000" flipH="1" flipV="1">
            <a:off x="4941795" y="2223713"/>
            <a:ext cx="740242" cy="941016"/>
          </a:xfrm>
          <a:prstGeom prst="straightConnector1">
            <a:avLst/>
          </a:prstGeom>
          <a:ln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38">
            <a:extLst>
              <a:ext uri="{FF2B5EF4-FFF2-40B4-BE49-F238E27FC236}">
                <a16:creationId xmlns:a16="http://schemas.microsoft.com/office/drawing/2014/main" id="{7EEB2225-693D-41EF-A296-AB4A27B3073B}"/>
              </a:ext>
            </a:extLst>
          </p:cNvPr>
          <p:cNvCxnSpPr>
            <a:stCxn id="14" idx="6"/>
            <a:endCxn id="17" idx="1"/>
          </p:cNvCxnSpPr>
          <p:nvPr/>
        </p:nvCxnSpPr>
        <p:spPr>
          <a:xfrm>
            <a:off x="6544424" y="2324100"/>
            <a:ext cx="941016" cy="740242"/>
          </a:xfrm>
          <a:prstGeom prst="straightConnector1">
            <a:avLst/>
          </a:prstGeom>
          <a:ln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Clipboard9">
            <a:extLst>
              <a:ext uri="{FF2B5EF4-FFF2-40B4-BE49-F238E27FC236}">
                <a16:creationId xmlns:a16="http://schemas.microsoft.com/office/drawing/2014/main" id="{0FEDADB4-B51D-4217-A8A5-1216DEF7835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752477" y="2950033"/>
            <a:ext cx="445215" cy="484748"/>
            <a:chOff x="7089783" y="311152"/>
            <a:chExt cx="750888" cy="817564"/>
          </a:xfrm>
          <a:solidFill>
            <a:schemeClr val="bg1"/>
          </a:solidFill>
        </p:grpSpPr>
        <p:sp>
          <p:nvSpPr>
            <p:cNvPr id="29" name="Rectangle 383">
              <a:extLst>
                <a:ext uri="{FF2B5EF4-FFF2-40B4-BE49-F238E27FC236}">
                  <a16:creationId xmlns:a16="http://schemas.microsoft.com/office/drawing/2014/main" id="{646E3806-500E-44FD-81D3-8F0798149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2020" y="566740"/>
              <a:ext cx="52388" cy="523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84">
              <a:extLst>
                <a:ext uri="{FF2B5EF4-FFF2-40B4-BE49-F238E27FC236}">
                  <a16:creationId xmlns:a16="http://schemas.microsoft.com/office/drawing/2014/main" id="{CCA01AA8-6D55-4E4A-B636-B3253A2AE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4095" y="577853"/>
              <a:ext cx="223838" cy="317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85">
              <a:extLst>
                <a:ext uri="{FF2B5EF4-FFF2-40B4-BE49-F238E27FC236}">
                  <a16:creationId xmlns:a16="http://schemas.microsoft.com/office/drawing/2014/main" id="{C35ED115-541C-4A1D-B9BA-5F3CFCC9A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2020" y="696915"/>
              <a:ext cx="52388" cy="523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86">
              <a:extLst>
                <a:ext uri="{FF2B5EF4-FFF2-40B4-BE49-F238E27FC236}">
                  <a16:creationId xmlns:a16="http://schemas.microsoft.com/office/drawing/2014/main" id="{427C8F76-3101-4311-BFF5-C25FAFDCA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4095" y="708028"/>
              <a:ext cx="223838" cy="317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87">
              <a:extLst>
                <a:ext uri="{FF2B5EF4-FFF2-40B4-BE49-F238E27FC236}">
                  <a16:creationId xmlns:a16="http://schemas.microsoft.com/office/drawing/2014/main" id="{F6991BF3-24AD-4FC4-AFDF-FA2434784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2020" y="825503"/>
              <a:ext cx="52388" cy="523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88">
              <a:extLst>
                <a:ext uri="{FF2B5EF4-FFF2-40B4-BE49-F238E27FC236}">
                  <a16:creationId xmlns:a16="http://schemas.microsoft.com/office/drawing/2014/main" id="{9F72672F-5104-41AB-89D7-C9F22D95B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4095" y="835028"/>
              <a:ext cx="223838" cy="31750"/>
            </a:xfrm>
            <a:custGeom>
              <a:avLst/>
              <a:gdLst>
                <a:gd name="T0" fmla="*/ 0 w 315"/>
                <a:gd name="T1" fmla="*/ 46 h 46"/>
                <a:gd name="T2" fmla="*/ 277 w 315"/>
                <a:gd name="T3" fmla="*/ 46 h 46"/>
                <a:gd name="T4" fmla="*/ 315 w 315"/>
                <a:gd name="T5" fmla="*/ 4 h 46"/>
                <a:gd name="T6" fmla="*/ 315 w 315"/>
                <a:gd name="T7" fmla="*/ 0 h 46"/>
                <a:gd name="T8" fmla="*/ 0 w 315"/>
                <a:gd name="T9" fmla="*/ 0 h 46"/>
                <a:gd name="T10" fmla="*/ 0 w 315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5" h="46">
                  <a:moveTo>
                    <a:pt x="0" y="46"/>
                  </a:moveTo>
                  <a:lnTo>
                    <a:pt x="277" y="46"/>
                  </a:lnTo>
                  <a:cubicBezTo>
                    <a:pt x="289" y="32"/>
                    <a:pt x="302" y="18"/>
                    <a:pt x="315" y="4"/>
                  </a:cubicBezTo>
                  <a:lnTo>
                    <a:pt x="315" y="0"/>
                  </a:lnTo>
                  <a:lnTo>
                    <a:pt x="0" y="0"/>
                  </a:lnTo>
                  <a:lnTo>
                    <a:pt x="0" y="4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89">
              <a:extLst>
                <a:ext uri="{FF2B5EF4-FFF2-40B4-BE49-F238E27FC236}">
                  <a16:creationId xmlns:a16="http://schemas.microsoft.com/office/drawing/2014/main" id="{913E59CD-54C8-40E0-B69A-69AB232D1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9783" y="395290"/>
              <a:ext cx="330200" cy="608013"/>
            </a:xfrm>
            <a:custGeom>
              <a:avLst/>
              <a:gdLst>
                <a:gd name="T0" fmla="*/ 53 w 465"/>
                <a:gd name="T1" fmla="*/ 853 h 853"/>
                <a:gd name="T2" fmla="*/ 426 w 465"/>
                <a:gd name="T3" fmla="*/ 853 h 853"/>
                <a:gd name="T4" fmla="*/ 465 w 465"/>
                <a:gd name="T5" fmla="*/ 800 h 853"/>
                <a:gd name="T6" fmla="*/ 53 w 465"/>
                <a:gd name="T7" fmla="*/ 800 h 853"/>
                <a:gd name="T8" fmla="*/ 53 w 465"/>
                <a:gd name="T9" fmla="*/ 53 h 853"/>
                <a:gd name="T10" fmla="*/ 83 w 465"/>
                <a:gd name="T11" fmla="*/ 53 h 853"/>
                <a:gd name="T12" fmla="*/ 83 w 465"/>
                <a:gd name="T13" fmla="*/ 0 h 853"/>
                <a:gd name="T14" fmla="*/ 53 w 465"/>
                <a:gd name="T15" fmla="*/ 0 h 853"/>
                <a:gd name="T16" fmla="*/ 0 w 465"/>
                <a:gd name="T17" fmla="*/ 53 h 853"/>
                <a:gd name="T18" fmla="*/ 0 w 465"/>
                <a:gd name="T19" fmla="*/ 800 h 853"/>
                <a:gd name="T20" fmla="*/ 53 w 465"/>
                <a:gd name="T21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5" h="853">
                  <a:moveTo>
                    <a:pt x="53" y="853"/>
                  </a:moveTo>
                  <a:lnTo>
                    <a:pt x="426" y="853"/>
                  </a:lnTo>
                  <a:cubicBezTo>
                    <a:pt x="437" y="837"/>
                    <a:pt x="449" y="819"/>
                    <a:pt x="465" y="800"/>
                  </a:cubicBezTo>
                  <a:lnTo>
                    <a:pt x="53" y="800"/>
                  </a:lnTo>
                  <a:lnTo>
                    <a:pt x="53" y="53"/>
                  </a:lnTo>
                  <a:lnTo>
                    <a:pt x="83" y="53"/>
                  </a:lnTo>
                  <a:lnTo>
                    <a:pt x="83" y="0"/>
                  </a:lnTo>
                  <a:lnTo>
                    <a:pt x="53" y="0"/>
                  </a:lnTo>
                  <a:cubicBezTo>
                    <a:pt x="23" y="0"/>
                    <a:pt x="0" y="24"/>
                    <a:pt x="0" y="53"/>
                  </a:cubicBezTo>
                  <a:lnTo>
                    <a:pt x="0" y="800"/>
                  </a:lnTo>
                  <a:cubicBezTo>
                    <a:pt x="0" y="829"/>
                    <a:pt x="23" y="853"/>
                    <a:pt x="53" y="85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90">
              <a:extLst>
                <a:ext uri="{FF2B5EF4-FFF2-40B4-BE49-F238E27FC236}">
                  <a16:creationId xmlns:a16="http://schemas.microsoft.com/office/drawing/2014/main" id="{D698758F-2BA0-492F-A719-9021F4FD0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9371" y="395290"/>
              <a:ext cx="60325" cy="346075"/>
            </a:xfrm>
            <a:custGeom>
              <a:avLst/>
              <a:gdLst>
                <a:gd name="T0" fmla="*/ 33 w 86"/>
                <a:gd name="T1" fmla="*/ 486 h 486"/>
                <a:gd name="T2" fmla="*/ 86 w 86"/>
                <a:gd name="T3" fmla="*/ 437 h 486"/>
                <a:gd name="T4" fmla="*/ 86 w 86"/>
                <a:gd name="T5" fmla="*/ 53 h 486"/>
                <a:gd name="T6" fmla="*/ 33 w 86"/>
                <a:gd name="T7" fmla="*/ 0 h 486"/>
                <a:gd name="T8" fmla="*/ 0 w 86"/>
                <a:gd name="T9" fmla="*/ 0 h 486"/>
                <a:gd name="T10" fmla="*/ 0 w 86"/>
                <a:gd name="T11" fmla="*/ 53 h 486"/>
                <a:gd name="T12" fmla="*/ 33 w 86"/>
                <a:gd name="T13" fmla="*/ 53 h 486"/>
                <a:gd name="T14" fmla="*/ 33 w 86"/>
                <a:gd name="T15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486">
                  <a:moveTo>
                    <a:pt x="33" y="486"/>
                  </a:moveTo>
                  <a:cubicBezTo>
                    <a:pt x="50" y="469"/>
                    <a:pt x="68" y="453"/>
                    <a:pt x="86" y="437"/>
                  </a:cubicBezTo>
                  <a:lnTo>
                    <a:pt x="86" y="53"/>
                  </a:lnTo>
                  <a:cubicBezTo>
                    <a:pt x="86" y="24"/>
                    <a:pt x="62" y="0"/>
                    <a:pt x="33" y="0"/>
                  </a:cubicBezTo>
                  <a:lnTo>
                    <a:pt x="0" y="0"/>
                  </a:lnTo>
                  <a:lnTo>
                    <a:pt x="0" y="53"/>
                  </a:lnTo>
                  <a:lnTo>
                    <a:pt x="33" y="53"/>
                  </a:lnTo>
                  <a:lnTo>
                    <a:pt x="33" y="486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91">
              <a:extLst>
                <a:ext uri="{FF2B5EF4-FFF2-40B4-BE49-F238E27FC236}">
                  <a16:creationId xmlns:a16="http://schemas.microsoft.com/office/drawing/2014/main" id="{BCCAF0DF-BA08-4903-9D84-176E0C6B2D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5508" y="311152"/>
              <a:ext cx="398463" cy="173038"/>
            </a:xfrm>
            <a:custGeom>
              <a:avLst/>
              <a:gdLst>
                <a:gd name="T0" fmla="*/ 280 w 560"/>
                <a:gd name="T1" fmla="*/ 128 h 243"/>
                <a:gd name="T2" fmla="*/ 241 w 560"/>
                <a:gd name="T3" fmla="*/ 89 h 243"/>
                <a:gd name="T4" fmla="*/ 280 w 560"/>
                <a:gd name="T5" fmla="*/ 50 h 243"/>
                <a:gd name="T6" fmla="*/ 319 w 560"/>
                <a:gd name="T7" fmla="*/ 89 h 243"/>
                <a:gd name="T8" fmla="*/ 280 w 560"/>
                <a:gd name="T9" fmla="*/ 128 h 243"/>
                <a:gd name="T10" fmla="*/ 560 w 560"/>
                <a:gd name="T11" fmla="*/ 133 h 243"/>
                <a:gd name="T12" fmla="*/ 533 w 560"/>
                <a:gd name="T13" fmla="*/ 106 h 243"/>
                <a:gd name="T14" fmla="*/ 408 w 560"/>
                <a:gd name="T15" fmla="*/ 106 h 243"/>
                <a:gd name="T16" fmla="*/ 366 w 560"/>
                <a:gd name="T17" fmla="*/ 73 h 243"/>
                <a:gd name="T18" fmla="*/ 280 w 560"/>
                <a:gd name="T19" fmla="*/ 0 h 243"/>
                <a:gd name="T20" fmla="*/ 193 w 560"/>
                <a:gd name="T21" fmla="*/ 73 h 243"/>
                <a:gd name="T22" fmla="*/ 151 w 560"/>
                <a:gd name="T23" fmla="*/ 106 h 243"/>
                <a:gd name="T24" fmla="*/ 27 w 560"/>
                <a:gd name="T25" fmla="*/ 106 h 243"/>
                <a:gd name="T26" fmla="*/ 0 w 560"/>
                <a:gd name="T27" fmla="*/ 133 h 243"/>
                <a:gd name="T28" fmla="*/ 0 w 560"/>
                <a:gd name="T29" fmla="*/ 243 h 243"/>
                <a:gd name="T30" fmla="*/ 560 w 560"/>
                <a:gd name="T31" fmla="*/ 243 h 243"/>
                <a:gd name="T32" fmla="*/ 560 w 560"/>
                <a:gd name="T33" fmla="*/ 13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0" h="243">
                  <a:moveTo>
                    <a:pt x="280" y="128"/>
                  </a:moveTo>
                  <a:cubicBezTo>
                    <a:pt x="258" y="128"/>
                    <a:pt x="241" y="110"/>
                    <a:pt x="241" y="89"/>
                  </a:cubicBezTo>
                  <a:cubicBezTo>
                    <a:pt x="241" y="67"/>
                    <a:pt x="258" y="50"/>
                    <a:pt x="280" y="50"/>
                  </a:cubicBezTo>
                  <a:cubicBezTo>
                    <a:pt x="301" y="50"/>
                    <a:pt x="319" y="67"/>
                    <a:pt x="319" y="89"/>
                  </a:cubicBezTo>
                  <a:cubicBezTo>
                    <a:pt x="319" y="110"/>
                    <a:pt x="301" y="128"/>
                    <a:pt x="280" y="128"/>
                  </a:cubicBezTo>
                  <a:close/>
                  <a:moveTo>
                    <a:pt x="560" y="133"/>
                  </a:moveTo>
                  <a:cubicBezTo>
                    <a:pt x="560" y="120"/>
                    <a:pt x="550" y="106"/>
                    <a:pt x="533" y="106"/>
                  </a:cubicBezTo>
                  <a:lnTo>
                    <a:pt x="408" y="106"/>
                  </a:lnTo>
                  <a:cubicBezTo>
                    <a:pt x="408" y="106"/>
                    <a:pt x="374" y="107"/>
                    <a:pt x="366" y="73"/>
                  </a:cubicBezTo>
                  <a:cubicBezTo>
                    <a:pt x="359" y="32"/>
                    <a:pt x="323" y="0"/>
                    <a:pt x="280" y="0"/>
                  </a:cubicBezTo>
                  <a:cubicBezTo>
                    <a:pt x="236" y="0"/>
                    <a:pt x="201" y="32"/>
                    <a:pt x="193" y="73"/>
                  </a:cubicBezTo>
                  <a:cubicBezTo>
                    <a:pt x="185" y="107"/>
                    <a:pt x="151" y="106"/>
                    <a:pt x="151" y="106"/>
                  </a:cubicBezTo>
                  <a:lnTo>
                    <a:pt x="27" y="106"/>
                  </a:lnTo>
                  <a:cubicBezTo>
                    <a:pt x="7" y="106"/>
                    <a:pt x="0" y="124"/>
                    <a:pt x="0" y="133"/>
                  </a:cubicBezTo>
                  <a:lnTo>
                    <a:pt x="0" y="243"/>
                  </a:lnTo>
                  <a:lnTo>
                    <a:pt x="560" y="243"/>
                  </a:lnTo>
                  <a:lnTo>
                    <a:pt x="560" y="133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92">
              <a:extLst>
                <a:ext uri="{FF2B5EF4-FFF2-40B4-BE49-F238E27FC236}">
                  <a16:creationId xmlns:a16="http://schemas.microsoft.com/office/drawing/2014/main" id="{E4F1800D-89AF-4432-B35C-06E0D5931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1895" y="706440"/>
              <a:ext cx="325438" cy="320675"/>
            </a:xfrm>
            <a:custGeom>
              <a:avLst/>
              <a:gdLst>
                <a:gd name="T0" fmla="*/ 0 w 456"/>
                <a:gd name="T1" fmla="*/ 334 h 452"/>
                <a:gd name="T2" fmla="*/ 118 w 456"/>
                <a:gd name="T3" fmla="*/ 452 h 452"/>
                <a:gd name="T4" fmla="*/ 449 w 456"/>
                <a:gd name="T5" fmla="*/ 128 h 452"/>
                <a:gd name="T6" fmla="*/ 444 w 456"/>
                <a:gd name="T7" fmla="*/ 97 h 452"/>
                <a:gd name="T8" fmla="*/ 354 w 456"/>
                <a:gd name="T9" fmla="*/ 8 h 452"/>
                <a:gd name="T10" fmla="*/ 337 w 456"/>
                <a:gd name="T11" fmla="*/ 0 h 452"/>
                <a:gd name="T12" fmla="*/ 319 w 456"/>
                <a:gd name="T13" fmla="*/ 7 h 452"/>
                <a:gd name="T14" fmla="*/ 0 w 456"/>
                <a:gd name="T15" fmla="*/ 334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6" h="452">
                  <a:moveTo>
                    <a:pt x="0" y="334"/>
                  </a:moveTo>
                  <a:lnTo>
                    <a:pt x="118" y="452"/>
                  </a:lnTo>
                  <a:cubicBezTo>
                    <a:pt x="232" y="358"/>
                    <a:pt x="352" y="242"/>
                    <a:pt x="449" y="128"/>
                  </a:cubicBezTo>
                  <a:cubicBezTo>
                    <a:pt x="456" y="120"/>
                    <a:pt x="453" y="107"/>
                    <a:pt x="444" y="97"/>
                  </a:cubicBezTo>
                  <a:cubicBezTo>
                    <a:pt x="408" y="61"/>
                    <a:pt x="390" y="43"/>
                    <a:pt x="354" y="8"/>
                  </a:cubicBezTo>
                  <a:cubicBezTo>
                    <a:pt x="349" y="2"/>
                    <a:pt x="343" y="0"/>
                    <a:pt x="337" y="0"/>
                  </a:cubicBezTo>
                  <a:cubicBezTo>
                    <a:pt x="330" y="0"/>
                    <a:pt x="323" y="3"/>
                    <a:pt x="319" y="7"/>
                  </a:cubicBezTo>
                  <a:cubicBezTo>
                    <a:pt x="204" y="105"/>
                    <a:pt x="94" y="220"/>
                    <a:pt x="0" y="33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93">
              <a:extLst>
                <a:ext uri="{FF2B5EF4-FFF2-40B4-BE49-F238E27FC236}">
                  <a16:creationId xmlns:a16="http://schemas.microsoft.com/office/drawing/2014/main" id="{079071DE-03E1-4A81-B49A-4BF1142A8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533" y="968378"/>
              <a:ext cx="166688" cy="160338"/>
            </a:xfrm>
            <a:custGeom>
              <a:avLst/>
              <a:gdLst>
                <a:gd name="T0" fmla="*/ 24 w 233"/>
                <a:gd name="T1" fmla="*/ 172 h 225"/>
                <a:gd name="T2" fmla="*/ 12 w 233"/>
                <a:gd name="T3" fmla="*/ 221 h 225"/>
                <a:gd name="T4" fmla="*/ 23 w 233"/>
                <a:gd name="T5" fmla="*/ 225 h 225"/>
                <a:gd name="T6" fmla="*/ 61 w 233"/>
                <a:gd name="T7" fmla="*/ 209 h 225"/>
                <a:gd name="T8" fmla="*/ 233 w 233"/>
                <a:gd name="T9" fmla="*/ 110 h 225"/>
                <a:gd name="T10" fmla="*/ 123 w 233"/>
                <a:gd name="T11" fmla="*/ 0 h 225"/>
                <a:gd name="T12" fmla="*/ 24 w 233"/>
                <a:gd name="T13" fmla="*/ 17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225">
                  <a:moveTo>
                    <a:pt x="24" y="172"/>
                  </a:moveTo>
                  <a:cubicBezTo>
                    <a:pt x="15" y="184"/>
                    <a:pt x="0" y="209"/>
                    <a:pt x="12" y="221"/>
                  </a:cubicBezTo>
                  <a:cubicBezTo>
                    <a:pt x="15" y="224"/>
                    <a:pt x="19" y="225"/>
                    <a:pt x="23" y="225"/>
                  </a:cubicBezTo>
                  <a:cubicBezTo>
                    <a:pt x="36" y="225"/>
                    <a:pt x="52" y="215"/>
                    <a:pt x="61" y="209"/>
                  </a:cubicBezTo>
                  <a:cubicBezTo>
                    <a:pt x="112" y="208"/>
                    <a:pt x="182" y="151"/>
                    <a:pt x="233" y="110"/>
                  </a:cubicBezTo>
                  <a:lnTo>
                    <a:pt x="123" y="0"/>
                  </a:lnTo>
                  <a:cubicBezTo>
                    <a:pt x="57" y="81"/>
                    <a:pt x="24" y="134"/>
                    <a:pt x="24" y="17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4">
              <a:extLst>
                <a:ext uri="{FF2B5EF4-FFF2-40B4-BE49-F238E27FC236}">
                  <a16:creationId xmlns:a16="http://schemas.microsoft.com/office/drawing/2014/main" id="{9A259061-F15E-442C-B26C-2BD823A15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8" y="817565"/>
              <a:ext cx="157163" cy="157163"/>
            </a:xfrm>
            <a:custGeom>
              <a:avLst/>
              <a:gdLst>
                <a:gd name="T0" fmla="*/ 170 w 220"/>
                <a:gd name="T1" fmla="*/ 14 h 221"/>
                <a:gd name="T2" fmla="*/ 12 w 220"/>
                <a:gd name="T3" fmla="*/ 172 h 221"/>
                <a:gd name="T4" fmla="*/ 9 w 220"/>
                <a:gd name="T5" fmla="*/ 209 h 221"/>
                <a:gd name="T6" fmla="*/ 46 w 220"/>
                <a:gd name="T7" fmla="*/ 212 h 221"/>
                <a:gd name="T8" fmla="*/ 210 w 220"/>
                <a:gd name="T9" fmla="*/ 48 h 221"/>
                <a:gd name="T10" fmla="*/ 207 w 220"/>
                <a:gd name="T11" fmla="*/ 11 h 221"/>
                <a:gd name="T12" fmla="*/ 170 w 220"/>
                <a:gd name="T13" fmla="*/ 1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221">
                  <a:moveTo>
                    <a:pt x="170" y="14"/>
                  </a:moveTo>
                  <a:cubicBezTo>
                    <a:pt x="122" y="71"/>
                    <a:pt x="69" y="124"/>
                    <a:pt x="12" y="172"/>
                  </a:cubicBezTo>
                  <a:cubicBezTo>
                    <a:pt x="2" y="180"/>
                    <a:pt x="0" y="197"/>
                    <a:pt x="9" y="209"/>
                  </a:cubicBezTo>
                  <a:cubicBezTo>
                    <a:pt x="17" y="221"/>
                    <a:pt x="36" y="221"/>
                    <a:pt x="46" y="212"/>
                  </a:cubicBezTo>
                  <a:cubicBezTo>
                    <a:pt x="106" y="162"/>
                    <a:pt x="160" y="107"/>
                    <a:pt x="210" y="48"/>
                  </a:cubicBezTo>
                  <a:cubicBezTo>
                    <a:pt x="220" y="37"/>
                    <a:pt x="219" y="20"/>
                    <a:pt x="207" y="11"/>
                  </a:cubicBezTo>
                  <a:cubicBezTo>
                    <a:pt x="194" y="0"/>
                    <a:pt x="178" y="4"/>
                    <a:pt x="170" y="1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95">
              <a:extLst>
                <a:ext uri="{FF2B5EF4-FFF2-40B4-BE49-F238E27FC236}">
                  <a16:creationId xmlns:a16="http://schemas.microsoft.com/office/drawing/2014/main" id="{1D96DE2F-14D9-455D-BFD1-E7E0B0E3A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9708" y="679453"/>
              <a:ext cx="71438" cy="69850"/>
            </a:xfrm>
            <a:custGeom>
              <a:avLst/>
              <a:gdLst>
                <a:gd name="T0" fmla="*/ 94 w 99"/>
                <a:gd name="T1" fmla="*/ 82 h 99"/>
                <a:gd name="T2" fmla="*/ 90 w 99"/>
                <a:gd name="T3" fmla="*/ 59 h 99"/>
                <a:gd name="T4" fmla="*/ 40 w 99"/>
                <a:gd name="T5" fmla="*/ 9 h 99"/>
                <a:gd name="T6" fmla="*/ 17 w 99"/>
                <a:gd name="T7" fmla="*/ 5 h 99"/>
                <a:gd name="T8" fmla="*/ 0 w 99"/>
                <a:gd name="T9" fmla="*/ 22 h 99"/>
                <a:gd name="T10" fmla="*/ 77 w 99"/>
                <a:gd name="T11" fmla="*/ 99 h 99"/>
                <a:gd name="T12" fmla="*/ 94 w 99"/>
                <a:gd name="T13" fmla="*/ 8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99">
                  <a:moveTo>
                    <a:pt x="94" y="82"/>
                  </a:moveTo>
                  <a:cubicBezTo>
                    <a:pt x="99" y="77"/>
                    <a:pt x="97" y="66"/>
                    <a:pt x="90" y="59"/>
                  </a:cubicBezTo>
                  <a:lnTo>
                    <a:pt x="40" y="9"/>
                  </a:lnTo>
                  <a:cubicBezTo>
                    <a:pt x="33" y="2"/>
                    <a:pt x="22" y="0"/>
                    <a:pt x="17" y="5"/>
                  </a:cubicBezTo>
                  <a:lnTo>
                    <a:pt x="0" y="22"/>
                  </a:lnTo>
                  <a:lnTo>
                    <a:pt x="77" y="99"/>
                  </a:lnTo>
                  <a:lnTo>
                    <a:pt x="94" y="82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Scale5">
            <a:extLst>
              <a:ext uri="{FF2B5EF4-FFF2-40B4-BE49-F238E27FC236}">
                <a16:creationId xmlns:a16="http://schemas.microsoft.com/office/drawing/2014/main" id="{C71CE419-0559-4CF4-AFDD-D227B60F861F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4302592" y="3941720"/>
            <a:ext cx="536891" cy="473214"/>
          </a:xfrm>
          <a:custGeom>
            <a:avLst/>
            <a:gdLst>
              <a:gd name="T0" fmla="*/ 3278 w 3993"/>
              <a:gd name="T1" fmla="*/ 0 h 3507"/>
              <a:gd name="T2" fmla="*/ 2285 w 3993"/>
              <a:gd name="T3" fmla="*/ 240 h 3507"/>
              <a:gd name="T4" fmla="*/ 1971 w 3993"/>
              <a:gd name="T5" fmla="*/ 69 h 3507"/>
              <a:gd name="T6" fmla="*/ 1598 w 3993"/>
              <a:gd name="T7" fmla="*/ 405 h 3507"/>
              <a:gd name="T8" fmla="*/ 605 w 3993"/>
              <a:gd name="T9" fmla="*/ 645 h 3507"/>
              <a:gd name="T10" fmla="*/ 664 w 3993"/>
              <a:gd name="T11" fmla="*/ 888 h 3507"/>
              <a:gd name="T12" fmla="*/ 783 w 3993"/>
              <a:gd name="T13" fmla="*/ 859 h 3507"/>
              <a:gd name="T14" fmla="*/ 207 w 3993"/>
              <a:gd name="T15" fmla="*/ 2147 h 3507"/>
              <a:gd name="T16" fmla="*/ 0 w 3993"/>
              <a:gd name="T17" fmla="*/ 2147 h 3507"/>
              <a:gd name="T18" fmla="*/ 437 w 3993"/>
              <a:gd name="T19" fmla="*/ 2562 h 3507"/>
              <a:gd name="T20" fmla="*/ 1312 w 3993"/>
              <a:gd name="T21" fmla="*/ 2562 h 3507"/>
              <a:gd name="T22" fmla="*/ 1750 w 3993"/>
              <a:gd name="T23" fmla="*/ 2147 h 3507"/>
              <a:gd name="T24" fmla="*/ 1543 w 3993"/>
              <a:gd name="T25" fmla="*/ 2147 h 3507"/>
              <a:gd name="T26" fmla="*/ 948 w 3993"/>
              <a:gd name="T27" fmla="*/ 819 h 3507"/>
              <a:gd name="T28" fmla="*/ 1657 w 3993"/>
              <a:gd name="T29" fmla="*/ 648 h 3507"/>
              <a:gd name="T30" fmla="*/ 1846 w 3993"/>
              <a:gd name="T31" fmla="*/ 797 h 3507"/>
              <a:gd name="T32" fmla="*/ 1846 w 3993"/>
              <a:gd name="T33" fmla="*/ 3007 h 3507"/>
              <a:gd name="T34" fmla="*/ 221 w 3993"/>
              <a:gd name="T35" fmla="*/ 3007 h 3507"/>
              <a:gd name="T36" fmla="*/ 221 w 3993"/>
              <a:gd name="T37" fmla="*/ 3507 h 3507"/>
              <a:gd name="T38" fmla="*/ 3721 w 3993"/>
              <a:gd name="T39" fmla="*/ 3507 h 3507"/>
              <a:gd name="T40" fmla="*/ 3721 w 3993"/>
              <a:gd name="T41" fmla="*/ 3007 h 3507"/>
              <a:gd name="T42" fmla="*/ 2096 w 3993"/>
              <a:gd name="T43" fmla="*/ 3007 h 3507"/>
              <a:gd name="T44" fmla="*/ 2096 w 3993"/>
              <a:gd name="T45" fmla="*/ 797 h 3507"/>
              <a:gd name="T46" fmla="*/ 2344 w 3993"/>
              <a:gd name="T47" fmla="*/ 483 h 3507"/>
              <a:gd name="T48" fmla="*/ 3035 w 3993"/>
              <a:gd name="T49" fmla="*/ 316 h 3507"/>
              <a:gd name="T50" fmla="*/ 2455 w 3993"/>
              <a:gd name="T51" fmla="*/ 1611 h 3507"/>
              <a:gd name="T52" fmla="*/ 2243 w 3993"/>
              <a:gd name="T53" fmla="*/ 1611 h 3507"/>
              <a:gd name="T54" fmla="*/ 2681 w 3993"/>
              <a:gd name="T55" fmla="*/ 2025 h 3507"/>
              <a:gd name="T56" fmla="*/ 3556 w 3993"/>
              <a:gd name="T57" fmla="*/ 2025 h 3507"/>
              <a:gd name="T58" fmla="*/ 3993 w 3993"/>
              <a:gd name="T59" fmla="*/ 1611 h 3507"/>
              <a:gd name="T60" fmla="*/ 3764 w 3993"/>
              <a:gd name="T61" fmla="*/ 1611 h 3507"/>
              <a:gd name="T62" fmla="*/ 3170 w 3993"/>
              <a:gd name="T63" fmla="*/ 284 h 3507"/>
              <a:gd name="T64" fmla="*/ 3337 w 3993"/>
              <a:gd name="T65" fmla="*/ 243 h 3507"/>
              <a:gd name="T66" fmla="*/ 3278 w 3993"/>
              <a:gd name="T67" fmla="*/ 0 h 3507"/>
              <a:gd name="T68" fmla="*/ 3110 w 3993"/>
              <a:gd name="T69" fmla="*/ 455 h 3507"/>
              <a:gd name="T70" fmla="*/ 3628 w 3993"/>
              <a:gd name="T71" fmla="*/ 1611 h 3507"/>
              <a:gd name="T72" fmla="*/ 3118 w 3993"/>
              <a:gd name="T73" fmla="*/ 1611 h 3507"/>
              <a:gd name="T74" fmla="*/ 2592 w 3993"/>
              <a:gd name="T75" fmla="*/ 1611 h 3507"/>
              <a:gd name="T76" fmla="*/ 3110 w 3993"/>
              <a:gd name="T77" fmla="*/ 455 h 3507"/>
              <a:gd name="T78" fmla="*/ 875 w 3993"/>
              <a:gd name="T79" fmla="*/ 961 h 3507"/>
              <a:gd name="T80" fmla="*/ 1406 w 3993"/>
              <a:gd name="T81" fmla="*/ 2147 h 3507"/>
              <a:gd name="T82" fmla="*/ 875 w 3993"/>
              <a:gd name="T83" fmla="*/ 2147 h 3507"/>
              <a:gd name="T84" fmla="*/ 344 w 3993"/>
              <a:gd name="T85" fmla="*/ 2147 h 3507"/>
              <a:gd name="T86" fmla="*/ 875 w 3993"/>
              <a:gd name="T87" fmla="*/ 961 h 3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993" h="3507">
                <a:moveTo>
                  <a:pt x="3278" y="0"/>
                </a:moveTo>
                <a:lnTo>
                  <a:pt x="2285" y="240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5"/>
                </a:lnTo>
                <a:lnTo>
                  <a:pt x="664" y="888"/>
                </a:lnTo>
                <a:lnTo>
                  <a:pt x="783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7" y="2562"/>
                </a:cubicBezTo>
                <a:cubicBezTo>
                  <a:pt x="708" y="2647"/>
                  <a:pt x="1042" y="2647"/>
                  <a:pt x="1312" y="2562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8"/>
                  <a:pt x="1768" y="770"/>
                  <a:pt x="1846" y="797"/>
                </a:cubicBezTo>
                <a:lnTo>
                  <a:pt x="1846" y="3007"/>
                </a:lnTo>
                <a:lnTo>
                  <a:pt x="221" y="3007"/>
                </a:lnTo>
                <a:lnTo>
                  <a:pt x="221" y="3507"/>
                </a:lnTo>
                <a:lnTo>
                  <a:pt x="3721" y="3507"/>
                </a:lnTo>
                <a:lnTo>
                  <a:pt x="3721" y="3007"/>
                </a:lnTo>
                <a:lnTo>
                  <a:pt x="2096" y="3007"/>
                </a:lnTo>
                <a:lnTo>
                  <a:pt x="2096" y="797"/>
                </a:lnTo>
                <a:cubicBezTo>
                  <a:pt x="2232" y="749"/>
                  <a:pt x="2329" y="627"/>
                  <a:pt x="2344" y="483"/>
                </a:cubicBezTo>
                <a:lnTo>
                  <a:pt x="3035" y="316"/>
                </a:lnTo>
                <a:lnTo>
                  <a:pt x="2455" y="1611"/>
                </a:lnTo>
                <a:lnTo>
                  <a:pt x="2243" y="1611"/>
                </a:lnTo>
                <a:cubicBezTo>
                  <a:pt x="2243" y="1782"/>
                  <a:pt x="2410" y="1940"/>
                  <a:pt x="2681" y="2025"/>
                </a:cubicBezTo>
                <a:cubicBezTo>
                  <a:pt x="2952" y="2111"/>
                  <a:pt x="3285" y="2111"/>
                  <a:pt x="3556" y="2025"/>
                </a:cubicBezTo>
                <a:cubicBezTo>
                  <a:pt x="3827" y="1940"/>
                  <a:pt x="3993" y="1782"/>
                  <a:pt x="3993" y="1611"/>
                </a:cubicBezTo>
                <a:lnTo>
                  <a:pt x="3764" y="1611"/>
                </a:lnTo>
                <a:lnTo>
                  <a:pt x="3170" y="284"/>
                </a:lnTo>
                <a:lnTo>
                  <a:pt x="3337" y="243"/>
                </a:lnTo>
                <a:lnTo>
                  <a:pt x="3278" y="0"/>
                </a:lnTo>
                <a:close/>
                <a:moveTo>
                  <a:pt x="3110" y="455"/>
                </a:moveTo>
                <a:lnTo>
                  <a:pt x="3628" y="1611"/>
                </a:lnTo>
                <a:lnTo>
                  <a:pt x="3118" y="1611"/>
                </a:lnTo>
                <a:lnTo>
                  <a:pt x="2592" y="1611"/>
                </a:lnTo>
                <a:lnTo>
                  <a:pt x="3110" y="455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875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ooter Placeholder 2">
            <a:extLst>
              <a:ext uri="{FF2B5EF4-FFF2-40B4-BE49-F238E27FC236}">
                <a16:creationId xmlns:a16="http://schemas.microsoft.com/office/drawing/2014/main" id="{61A22F28-C062-4615-839C-473E8598E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EMEA Alliance   22-23 October 2019</a:t>
            </a:r>
          </a:p>
        </p:txBody>
      </p:sp>
    </p:spTree>
    <p:extLst>
      <p:ext uri="{BB962C8B-B14F-4D97-AF65-F5344CB8AC3E}">
        <p14:creationId xmlns:p14="http://schemas.microsoft.com/office/powerpoint/2010/main" val="410436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/>
      <p:bldP spid="19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lipboard*check mark*clip board*content*notes*office*board*box*empty clipboard*erase clipboard*copy*document*paste*tools*note**list*petition*poll*survey*todo lis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magnifying-glass_POWER_USER_SEPARATOR_ICONS_detective_POWER_USER_SEPARATOR_ICONS_find_POWER_USER_SEPARATOR_ICONS_look_POWER_USER_SEPARATOR_ICONS_search_POWER_USER_SEPARATOR_ICONS_vie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lipboard*check mark*clip board*content*notes*office*board*box*empty clipboard*erase clipboard*copy*document*paste*tools*note**list*petition*poll*survey*todo lis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igitization*preservation*file*electronics*archives*digitizing*digitize*digital*convert*computer*technology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omputer*technology*digital*laptop*screen*monitor*worker*working*people*typing*browsing*Internet*developer*portal*connectivity*ecommerc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9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3B2867"/>
      </a:accent1>
      <a:accent2>
        <a:srgbClr val="7F7B99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AE9D5D8182B842B369753939373CCF" ma:contentTypeVersion="6" ma:contentTypeDescription="Create a new document." ma:contentTypeScope="" ma:versionID="cbd4a6f89618ca337b9b9b7ce8a7a738">
  <xsd:schema xmlns:xsd="http://www.w3.org/2001/XMLSchema" xmlns:xs="http://www.w3.org/2001/XMLSchema" xmlns:p="http://schemas.microsoft.com/office/2006/metadata/properties" xmlns:ns2="ebd4167e-429c-454a-9baa-c80872e592a2" targetNamespace="http://schemas.microsoft.com/office/2006/metadata/properties" ma:root="true" ma:fieldsID="80b41399ca23804163054a01db8981dd" ns2:_="">
    <xsd:import namespace="ebd4167e-429c-454a-9baa-c80872e592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d4167e-429c-454a-9baa-c80872e592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FDB1F5-7314-46CD-A977-0CB1F63110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d4167e-429c-454a-9baa-c80872e592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270691-E357-4190-88F7-12E85B597C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3F64E5-7557-4CDD-B1A6-95547851A79F}">
  <ds:schemaRefs>
    <ds:schemaRef ds:uri="http://schemas.microsoft.com/office/2006/metadata/properties"/>
    <ds:schemaRef ds:uri="http://schemas.microsoft.com/office/infopath/2007/PartnerControls"/>
    <ds:schemaRef ds:uri="http://www.w3.org/XML/1998/namespace"/>
    <ds:schemaRef ds:uri="ebd4167e-429c-454a-9baa-c80872e592a2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18871</TotalTime>
  <Words>1233</Words>
  <Application>Microsoft Office PowerPoint</Application>
  <PresentationFormat>Diavoorstelling (4:3)</PresentationFormat>
  <Paragraphs>216</Paragraphs>
  <Slides>23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9" baseType="lpstr">
      <vt:lpstr>Arial</vt:lpstr>
      <vt:lpstr>Calibri</vt:lpstr>
      <vt:lpstr>Tw Cen MT</vt:lpstr>
      <vt:lpstr>Tw Cen MT Condensed</vt:lpstr>
      <vt:lpstr>Wingdings 3</vt:lpstr>
      <vt:lpstr>Integral</vt:lpstr>
      <vt:lpstr>Celebrating 10 years of failure Because you won’t succeed from the start</vt:lpstr>
      <vt:lpstr>presenters</vt:lpstr>
      <vt:lpstr>University of Amsterdam</vt:lpstr>
      <vt:lpstr>Amsterdam University of Applied Sciences</vt:lpstr>
      <vt:lpstr>ORGANIZATIONs &amp; ORACLE</vt:lpstr>
      <vt:lpstr>Getting to know each other </vt:lpstr>
      <vt:lpstr>Getting to know each other</vt:lpstr>
      <vt:lpstr>It all started with great intentions</vt:lpstr>
      <vt:lpstr>We selected and implemented our new SIS</vt:lpstr>
      <vt:lpstr>Not everything went well</vt:lpstr>
      <vt:lpstr>Second chances – improving the road to student housing for internationals</vt:lpstr>
      <vt:lpstr>Not all stakeholder’s expectations were met</vt:lpstr>
      <vt:lpstr>What did we miss?</vt:lpstr>
      <vt:lpstr>Identifying different domains </vt:lpstr>
      <vt:lpstr>no-fail zones</vt:lpstr>
      <vt:lpstr>Expert zones</vt:lpstr>
      <vt:lpstr>Innovation zones</vt:lpstr>
      <vt:lpstr>Planning for failure</vt:lpstr>
      <vt:lpstr>Questions to evaluate failure</vt:lpstr>
      <vt:lpstr>Celebrate the Trash heap</vt:lpstr>
      <vt:lpstr>How to (stand up and) walk away</vt:lpstr>
      <vt:lpstr>presenters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Amy Ewing</dc:creator>
  <cp:lastModifiedBy>Sarah Kobus</cp:lastModifiedBy>
  <cp:revision>88</cp:revision>
  <dcterms:created xsi:type="dcterms:W3CDTF">2015-09-02T14:36:24Z</dcterms:created>
  <dcterms:modified xsi:type="dcterms:W3CDTF">2019-10-22T12:57:10Z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0x010100DCAE9D5D8182B842B369753939373CCF</vt:lpwstr>
  </property>
  <property fmtid="{D5CDD505-2E9C-101B-9397-08002B2CF9AE}" pid="3" name="AuthorIds_UIVersion_1024">
    <vt:lpwstr>13</vt:lpwstr>
  </property>
</Properties>
</file>