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5"/>
  </p:notesMasterIdLst>
  <p:sldIdLst>
    <p:sldId id="259" r:id="rId2"/>
    <p:sldId id="260" r:id="rId3"/>
    <p:sldId id="269" r:id="rId4"/>
    <p:sldId id="268" r:id="rId5"/>
    <p:sldId id="257" r:id="rId6"/>
    <p:sldId id="262" r:id="rId7"/>
    <p:sldId id="266" r:id="rId8"/>
    <p:sldId id="263" r:id="rId9"/>
    <p:sldId id="272" r:id="rId10"/>
    <p:sldId id="273" r:id="rId11"/>
    <p:sldId id="286" r:id="rId12"/>
    <p:sldId id="264" r:id="rId13"/>
    <p:sldId id="287" r:id="rId14"/>
    <p:sldId id="289" r:id="rId15"/>
    <p:sldId id="291" r:id="rId16"/>
    <p:sldId id="293" r:id="rId17"/>
    <p:sldId id="294" r:id="rId18"/>
    <p:sldId id="290" r:id="rId19"/>
    <p:sldId id="292" r:id="rId20"/>
    <p:sldId id="296" r:id="rId21"/>
    <p:sldId id="295" r:id="rId22"/>
    <p:sldId id="297" r:id="rId23"/>
    <p:sldId id="298" r:id="rId24"/>
    <p:sldId id="299" r:id="rId25"/>
    <p:sldId id="300" r:id="rId26"/>
    <p:sldId id="301" r:id="rId27"/>
    <p:sldId id="265" r:id="rId28"/>
    <p:sldId id="288" r:id="rId29"/>
    <p:sldId id="281" r:id="rId30"/>
    <p:sldId id="283" r:id="rId31"/>
    <p:sldId id="282" r:id="rId32"/>
    <p:sldId id="302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33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Enforcing </a:t>
            </a:r>
            <a:r>
              <a:rPr lang="en-AU" sz="3200" dirty="0" smtClean="0"/>
              <a:t>Development </a:t>
            </a:r>
            <a:r>
              <a:rPr lang="en-AU" sz="3200" dirty="0"/>
              <a:t>Standards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err="1" smtClean="0"/>
              <a:t>UniSA's</a:t>
            </a:r>
            <a:r>
              <a:rPr lang="en-AU" sz="3200" dirty="0" smtClean="0"/>
              <a:t> </a:t>
            </a:r>
            <a:r>
              <a:rPr lang="en-AU" sz="3200" dirty="0"/>
              <a:t>Automated Approach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AU" dirty="0"/>
              <a:t>36035</a:t>
            </a:r>
            <a:endParaRPr lang="en-US" dirty="0"/>
          </a:p>
          <a:p>
            <a:r>
              <a:rPr lang="en-US" dirty="0" smtClean="0"/>
              <a:t>November 10, 2016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2286" y="0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“RULE-OF-THUMB” </a:t>
            </a:r>
            <a:r>
              <a:rPr lang="en-US" dirty="0" err="1" smtClean="0"/>
              <a:t>unisa</a:t>
            </a:r>
            <a:r>
              <a:rPr lang="en-US" dirty="0" smtClean="0"/>
              <a:t>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Add Project to Specification </a:t>
            </a:r>
            <a:br>
              <a:rPr lang="en-US" dirty="0" smtClean="0"/>
            </a:br>
            <a:r>
              <a:rPr lang="en-US" dirty="0" smtClean="0"/>
              <a:t> Register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New objects, prefix = “M9”</a:t>
            </a:r>
            <a:br>
              <a:rPr lang="en-US" dirty="0" smtClean="0"/>
            </a:br>
            <a:r>
              <a:rPr lang="en-US" dirty="0" smtClean="0"/>
              <a:t> and follow object-specific </a:t>
            </a:r>
            <a:br>
              <a:rPr lang="en-US" dirty="0" smtClean="0"/>
            </a:br>
            <a:r>
              <a:rPr lang="en-US" dirty="0" smtClean="0"/>
              <a:t> naming standards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Require “Change Control Block”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Existing program code never </a:t>
            </a:r>
            <a:br>
              <a:rPr lang="en-US" dirty="0" smtClean="0"/>
            </a:br>
            <a:r>
              <a:rPr lang="en-US" dirty="0" smtClean="0"/>
              <a:t> deleted or changed directly, </a:t>
            </a:r>
            <a:br>
              <a:rPr lang="en-US" dirty="0" smtClean="0"/>
            </a:br>
            <a:r>
              <a:rPr lang="en-US" dirty="0" smtClean="0"/>
              <a:t> just commented out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Every program code change </a:t>
            </a:r>
            <a:br>
              <a:rPr lang="en-US" dirty="0" smtClean="0"/>
            </a:br>
            <a:r>
              <a:rPr lang="en-US" dirty="0" smtClean="0"/>
              <a:t> surrounded by a start/end </a:t>
            </a:r>
            <a:br>
              <a:rPr lang="en-US" dirty="0" smtClean="0"/>
            </a:br>
            <a:r>
              <a:rPr lang="en-US" dirty="0" smtClean="0"/>
              <a:t> “search” comment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3" y="2167376"/>
            <a:ext cx="3565525" cy="2296948"/>
          </a:xfr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61" y="4602508"/>
            <a:ext cx="3565525" cy="18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MIGRATION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33" y="3652224"/>
            <a:ext cx="3269841" cy="233811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8545" y="2066926"/>
            <a:ext cx="4818973" cy="400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Development Database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8544" y="2771775"/>
            <a:ext cx="4818973" cy="4095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Developer Unit Test Database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8543" y="3429000"/>
            <a:ext cx="4818973" cy="6667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Developers migrate their own changes from </a:t>
            </a:r>
            <a:br>
              <a:rPr lang="en-US" dirty="0"/>
            </a:br>
            <a:r>
              <a:rPr lang="en-US" dirty="0"/>
              <a:t> Development to Unit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8542" y="4095750"/>
            <a:ext cx="4818973" cy="6762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Migration Team migrates from Unit Test to </a:t>
            </a:r>
            <a:br>
              <a:rPr lang="en-US" dirty="0"/>
            </a:br>
            <a:r>
              <a:rPr lang="en-US" dirty="0"/>
              <a:t> User Test and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0470" y="2333626"/>
            <a:ext cx="4818973" cy="4191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Rarely refreshed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0469" y="3038476"/>
            <a:ext cx="4818973" cy="3905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Refreshed every few months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0469" y="4648201"/>
            <a:ext cx="4818973" cy="3905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Senior </a:t>
            </a:r>
            <a:r>
              <a:rPr lang="en-US" sz="1800" dirty="0">
                <a:solidFill>
                  <a:srgbClr val="0070C0"/>
                </a:solidFill>
              </a:rPr>
              <a:t>PeopleSoft </a:t>
            </a:r>
            <a:r>
              <a:rPr lang="en-US" sz="1800" dirty="0" smtClean="0">
                <a:solidFill>
                  <a:srgbClr val="0070C0"/>
                </a:solidFill>
              </a:rPr>
              <a:t>developers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0470" y="4905375"/>
            <a:ext cx="4818973" cy="6191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Not </a:t>
            </a:r>
            <a:r>
              <a:rPr lang="en-US" sz="1800" dirty="0">
                <a:solidFill>
                  <a:srgbClr val="0070C0"/>
                </a:solidFill>
              </a:rPr>
              <a:t>exclusively dedicated to this task, usually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have </a:t>
            </a:r>
            <a:r>
              <a:rPr lang="en-US" sz="1800" dirty="0">
                <a:solidFill>
                  <a:srgbClr val="0070C0"/>
                </a:solidFill>
              </a:rPr>
              <a:t>their own development </a:t>
            </a:r>
            <a:r>
              <a:rPr lang="en-US" sz="1800" dirty="0" smtClean="0">
                <a:solidFill>
                  <a:srgbClr val="0070C0"/>
                </a:solidFill>
              </a:rPr>
              <a:t>work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20470" y="5410201"/>
            <a:ext cx="4818973" cy="4429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Non-compliant </a:t>
            </a:r>
            <a:r>
              <a:rPr lang="en-US" sz="1800" dirty="0">
                <a:solidFill>
                  <a:srgbClr val="0070C0"/>
                </a:solidFill>
              </a:rPr>
              <a:t>changes still slipping </a:t>
            </a:r>
            <a:r>
              <a:rPr lang="en-US" sz="1800" dirty="0" smtClean="0">
                <a:solidFill>
                  <a:srgbClr val="0070C0"/>
                </a:solidFill>
              </a:rPr>
              <a:t>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UniSA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 OF AN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697" y="4637634"/>
            <a:ext cx="3566160" cy="7959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Exported results to Excel to use </a:t>
            </a:r>
            <a:br>
              <a:rPr lang="en-US" dirty="0" smtClean="0"/>
            </a:br>
            <a:r>
              <a:rPr lang="en-US" dirty="0" smtClean="0"/>
              <a:t> as a checklist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83" y="2047908"/>
            <a:ext cx="4886838" cy="1535676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49" y="2981325"/>
            <a:ext cx="4895597" cy="18864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4697" y="2073305"/>
            <a:ext cx="3566160" cy="36509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PeopleSoft Patches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4697" y="3609975"/>
            <a:ext cx="3566160" cy="96289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Found some SQL online to </a:t>
            </a:r>
            <a:br>
              <a:rPr lang="en-US" dirty="0" smtClean="0"/>
            </a:br>
            <a:r>
              <a:rPr lang="en-US" dirty="0" smtClean="0"/>
              <a:t> interrogate patch projects and </a:t>
            </a:r>
            <a:br>
              <a:rPr lang="en-US" dirty="0" smtClean="0"/>
            </a:br>
            <a:r>
              <a:rPr lang="en-US" dirty="0" smtClean="0"/>
              <a:t> filter out </a:t>
            </a:r>
            <a:r>
              <a:rPr lang="en-US" dirty="0" err="1" smtClean="0"/>
              <a:t>customised</a:t>
            </a:r>
            <a:r>
              <a:rPr lang="en-US" dirty="0" smtClean="0"/>
              <a:t> objects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4697" y="2624182"/>
            <a:ext cx="3566160" cy="9857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Difficulty in getting a </a:t>
            </a:r>
            <a:br>
              <a:rPr lang="en-US" dirty="0"/>
            </a:br>
            <a:r>
              <a:rPr lang="en-US" dirty="0"/>
              <a:t> consolidated list of </a:t>
            </a:r>
            <a:r>
              <a:rPr lang="en-US" dirty="0" err="1"/>
              <a:t>customised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objects affected by the patches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49" y="4587943"/>
            <a:ext cx="4895597" cy="157643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6180" y="4791075"/>
            <a:ext cx="2097946" cy="9525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ounded Rectangle 14"/>
          <p:cNvSpPr/>
          <p:nvPr/>
        </p:nvSpPr>
        <p:spPr>
          <a:xfrm>
            <a:off x="4236179" y="5698017"/>
            <a:ext cx="4688746" cy="29141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5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START OF AN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946" y="2673379"/>
            <a:ext cx="8028753" cy="34513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Written as an application engine as a side project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Available for all developers to use </a:t>
            </a:r>
            <a:r>
              <a:rPr lang="en-US" i="1" dirty="0" smtClean="0"/>
              <a:t>prior</a:t>
            </a:r>
            <a:r>
              <a:rPr lang="en-US" dirty="0" smtClean="0"/>
              <a:t> to migrating their changes to Unit </a:t>
            </a:r>
            <a:br>
              <a:rPr lang="en-US" dirty="0" smtClean="0"/>
            </a:br>
            <a:r>
              <a:rPr lang="en-US" dirty="0" smtClean="0"/>
              <a:t> Testing and/or User Testing Databases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Based </a:t>
            </a:r>
            <a:r>
              <a:rPr lang="en-US" dirty="0"/>
              <a:t>on my patch project SQL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Pre-requisite is that a compare report </a:t>
            </a:r>
            <a:r>
              <a:rPr lang="en-US" i="1" dirty="0">
                <a:solidFill>
                  <a:srgbClr val="C00000"/>
                </a:solidFill>
              </a:rPr>
              <a:t>must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have been run for the project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Generates a report listing all objects in the </a:t>
            </a:r>
            <a:r>
              <a:rPr lang="en-US" dirty="0" smtClean="0"/>
              <a:t>project with pass or fail result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Give an overall pass or fail result for the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Only checking compliance – not verifying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825" y="2015609"/>
            <a:ext cx="840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Would it be possible to write a program to check for compliance?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objects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946" y="2673380"/>
            <a:ext cx="8028753" cy="2455178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About 120 different PeopleTools object 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Around 60 of these are in used within UniSA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Started with 3 objects – Records, Pages, Record </a:t>
            </a:r>
            <a:r>
              <a:rPr lang="en-US" dirty="0" err="1" smtClean="0"/>
              <a:t>PeopleCode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Which tables store the object data?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PS%DEFN Tables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Search on Google for PeopleTools Meta Data Tables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5" y="2015609"/>
            <a:ext cx="840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What objects to test?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TESTS – Object Properties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5" y="2015609"/>
            <a:ext cx="840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Application Designer Objects – With a “Properties” Dialogue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0" y="2735382"/>
            <a:ext cx="4524375" cy="3457575"/>
          </a:xfrm>
          <a:prstGeom prst="rect">
            <a:avLst/>
          </a:prstGeom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561381" y="3795623"/>
            <a:ext cx="1781894" cy="37956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22498" y="2975303"/>
            <a:ext cx="332620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Non-blank description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6249" y="4239883"/>
            <a:ext cx="3291876" cy="147942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22498" y="3592497"/>
            <a:ext cx="332620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UniSA </a:t>
            </a:r>
            <a:r>
              <a:rPr lang="en-US" dirty="0" smtClean="0"/>
              <a:t>Change Control Block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22497" y="4177259"/>
            <a:ext cx="3583378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Comment </a:t>
            </a:r>
            <a:r>
              <a:rPr lang="en-US" dirty="0" smtClean="0"/>
              <a:t>with the </a:t>
            </a:r>
            <a:r>
              <a:rPr lang="en-US" dirty="0" err="1" smtClean="0"/>
              <a:t>Req</a:t>
            </a:r>
            <a:r>
              <a:rPr lang="en-US" dirty="0" smtClean="0"/>
              <a:t>/Project ID</a:t>
            </a: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08010" y="4666891"/>
            <a:ext cx="1236452" cy="22428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6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build="p"/>
      <p:bldP spid="10" grpId="0" animBg="1"/>
      <p:bldP spid="10" grpId="1" animBg="1"/>
      <p:bldP spid="11" grpId="0" build="p"/>
      <p:bldP spid="12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TESTS – without Properties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760723"/>
            <a:ext cx="4584760" cy="2339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825" y="2015609"/>
            <a:ext cx="840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Application Designer Objects – Without a “Properties” Dialogue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824" y="2798865"/>
            <a:ext cx="4394979" cy="79363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22498" y="2975303"/>
            <a:ext cx="332620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A UniSA Change Control Block</a:t>
            </a: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273833" y="3055908"/>
            <a:ext cx="770629" cy="53659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22498" y="3592497"/>
            <a:ext cx="332620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A Comment with the Project ID</a:t>
            </a: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22497" y="4203137"/>
            <a:ext cx="332620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“Parent” Object in the Project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6" y="2940211"/>
            <a:ext cx="5108902" cy="186892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570008" y="4154992"/>
            <a:ext cx="7504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322498" y="4698884"/>
            <a:ext cx="3485072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Non-App Designer Objects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3597" y="3045383"/>
            <a:ext cx="5108902" cy="1636756"/>
            <a:chOff x="1656361" y="4320528"/>
            <a:chExt cx="6124575" cy="19621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361" y="4320528"/>
              <a:ext cx="6124575" cy="196215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2367950" y="5490842"/>
              <a:ext cx="3394495" cy="349344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7464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build="p"/>
      <p:bldP spid="10" grpId="0" animBg="1"/>
      <p:bldP spid="10" grpId="1" animBg="1"/>
      <p:bldP spid="11" grpId="0" build="p"/>
      <p:bldP spid="12" grpId="0" build="p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5" y="2015609"/>
            <a:ext cx="840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Run Control Page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675681"/>
            <a:ext cx="7791450" cy="3505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143969" y="3605842"/>
            <a:ext cx="746544" cy="6901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16391" y="4465636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16390" y="4701366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16391" y="4916939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7" y="1861662"/>
            <a:ext cx="5253003" cy="4480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73260" y="3257938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78383" y="4701364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55127" y="4181474"/>
            <a:ext cx="3105062" cy="54576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ounded Rectangle 13"/>
          <p:cNvSpPr/>
          <p:nvPr/>
        </p:nvSpPr>
        <p:spPr>
          <a:xfrm>
            <a:off x="1855127" y="5624422"/>
            <a:ext cx="2950234" cy="29038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950014" y="5034653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19576" y="2590503"/>
            <a:ext cx="1104181" cy="212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55127" y="5166894"/>
            <a:ext cx="2950234" cy="29038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1855127" y="2057400"/>
            <a:ext cx="2869273" cy="12005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2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17" grpId="0" animBg="1"/>
      <p:bldP spid="17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Lacina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Senior Information Technologist</a:t>
            </a:r>
            <a:endParaRPr lang="en-US" dirty="0"/>
          </a:p>
          <a:p>
            <a:r>
              <a:rPr lang="en-US" dirty="0" smtClean="0"/>
              <a:t>University of South Australia</a:t>
            </a:r>
            <a:endParaRPr lang="en-US" dirty="0"/>
          </a:p>
          <a:p>
            <a:r>
              <a:rPr lang="en-US" dirty="0" smtClean="0"/>
              <a:t>Robert.Lacina@unisa.edu.au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2467488"/>
            <a:ext cx="7267575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86541" y="2861094"/>
            <a:ext cx="2382870" cy="762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ounded Rectangle 19"/>
          <p:cNvSpPr/>
          <p:nvPr/>
        </p:nvSpPr>
        <p:spPr>
          <a:xfrm>
            <a:off x="886541" y="3623094"/>
            <a:ext cx="4444584" cy="34934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le 20"/>
          <p:cNvSpPr/>
          <p:nvPr/>
        </p:nvSpPr>
        <p:spPr>
          <a:xfrm>
            <a:off x="886454" y="4008373"/>
            <a:ext cx="6213086" cy="42560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TESTS – compare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211" y="2052276"/>
            <a:ext cx="3683479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Has a compare report been run?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211" y="2458527"/>
            <a:ext cx="3907766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Absent in both Source and Target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6211" y="2856981"/>
            <a:ext cx="4477110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Flagged as “Delete” but “Copy” not set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42985" y="3814583"/>
            <a:ext cx="7000875" cy="1219200"/>
            <a:chOff x="1042986" y="4082403"/>
            <a:chExt cx="7000875" cy="1219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86" y="4082403"/>
              <a:ext cx="7000875" cy="121920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1121434" y="4638536"/>
              <a:ext cx="5503652" cy="27852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5835" y="3762195"/>
            <a:ext cx="7058025" cy="1323975"/>
            <a:chOff x="576261" y="3793339"/>
            <a:chExt cx="7058025" cy="1323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1" y="3793339"/>
              <a:ext cx="7058025" cy="1323975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19391" y="4320528"/>
              <a:ext cx="4763492" cy="349344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2922" y="3589296"/>
            <a:ext cx="8001000" cy="1400175"/>
            <a:chOff x="542922" y="3589296"/>
            <a:chExt cx="8001000" cy="1400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2" y="3589296"/>
              <a:ext cx="8001000" cy="1400175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724618" y="4149307"/>
              <a:ext cx="6562007" cy="36067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1516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211" y="2052276"/>
            <a:ext cx="4235570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Table grants for other applications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211" y="2458527"/>
            <a:ext cx="609887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Table alters and view rebuilds drop grants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6211" y="2856981"/>
            <a:ext cx="660783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Applications break = Angry DBAs!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6211" y="3285815"/>
            <a:ext cx="660783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Any grants to other schemas listed in the report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5223" y="3761142"/>
            <a:ext cx="7891552" cy="2009775"/>
            <a:chOff x="595223" y="3761142"/>
            <a:chExt cx="7891552" cy="2009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761142"/>
              <a:ext cx="7829550" cy="2009775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595223" y="4787569"/>
              <a:ext cx="7280694" cy="60394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57" y="4155615"/>
            <a:ext cx="5762625" cy="9144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26211" y="3723486"/>
            <a:ext cx="660783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Two issues…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20125" y="4054164"/>
            <a:ext cx="5210355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Initial report </a:t>
            </a:r>
            <a:r>
              <a:rPr lang="en-US" dirty="0">
                <a:solidFill>
                  <a:srgbClr val="0070C0"/>
                </a:solidFill>
              </a:rPr>
              <a:t>queried DBA_TAB_PRIVS </a:t>
            </a:r>
            <a:r>
              <a:rPr lang="en-US" dirty="0" smtClean="0">
                <a:solidFill>
                  <a:srgbClr val="0070C0"/>
                </a:solidFill>
              </a:rPr>
              <a:t>directly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20126" y="4409689"/>
            <a:ext cx="4497238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Golden Gate</a:t>
            </a:r>
          </a:p>
        </p:txBody>
      </p:sp>
    </p:spTree>
    <p:extLst>
      <p:ext uri="{BB962C8B-B14F-4D97-AF65-F5344CB8AC3E}">
        <p14:creationId xmlns:p14="http://schemas.microsoft.com/office/powerpoint/2010/main" val="3770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4" grpId="0"/>
      <p:bldP spid="16" grpId="0"/>
      <p:bldP spid="22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3557587"/>
            <a:ext cx="8029575" cy="269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211" y="2052276"/>
            <a:ext cx="4235570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Component Interface impacts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211" y="2458527"/>
            <a:ext cx="609887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App Designer doesn’t show affected CIs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6211" y="2856981"/>
            <a:ext cx="660783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SQL to find affected CIs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6" y="3721019"/>
            <a:ext cx="6858000" cy="103822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26211" y="3263232"/>
            <a:ext cx="660783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Limited to CIs that only exist on UniSA permission lists</a:t>
            </a:r>
          </a:p>
        </p:txBody>
      </p:sp>
    </p:spTree>
    <p:extLst>
      <p:ext uri="{BB962C8B-B14F-4D97-AF65-F5344CB8AC3E}">
        <p14:creationId xmlns:p14="http://schemas.microsoft.com/office/powerpoint/2010/main" val="33647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211" y="2052276"/>
            <a:ext cx="4235570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File creation using %</a:t>
            </a:r>
            <a:r>
              <a:rPr lang="en-US" dirty="0" err="1" smtClean="0"/>
              <a:t>FilePath_Absolute</a:t>
            </a: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211" y="2458527"/>
            <a:ext cx="609887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Output being created in process scheduler </a:t>
            </a:r>
            <a:r>
              <a:rPr lang="en-US" dirty="0" err="1" smtClean="0"/>
              <a:t>config</a:t>
            </a:r>
            <a:r>
              <a:rPr lang="en-US" dirty="0" smtClean="0"/>
              <a:t> folder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6211" y="2856981"/>
            <a:ext cx="660783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Added additional check in </a:t>
            </a:r>
            <a:r>
              <a:rPr lang="en-US" dirty="0" err="1" smtClean="0"/>
              <a:t>PeopleCode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514295" y="3374208"/>
            <a:ext cx="5619750" cy="2857500"/>
            <a:chOff x="1514295" y="3669483"/>
            <a:chExt cx="5619750" cy="2857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295" y="3669483"/>
              <a:ext cx="5619750" cy="28575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561381" y="3795622"/>
              <a:ext cx="2905844" cy="1561381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5830" y="3429000"/>
            <a:ext cx="8280456" cy="1619250"/>
            <a:chOff x="465830" y="3429000"/>
            <a:chExt cx="8280456" cy="16192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11" y="3429000"/>
              <a:ext cx="8220075" cy="161925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465830" y="3968118"/>
              <a:ext cx="8220074" cy="37956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686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210" y="2052276"/>
            <a:ext cx="5831457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New process definitions missing parent program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210" y="2458527"/>
            <a:ext cx="615926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Application Engine sections &amp; step </a:t>
            </a:r>
            <a:r>
              <a:rPr lang="en-US" dirty="0" smtClean="0"/>
              <a:t>names and descriptions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4" y="3039013"/>
            <a:ext cx="7503663" cy="30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Minor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210" y="2052276"/>
            <a:ext cx="5934975" cy="406251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Not all objects are able to be tested in a meaningful way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210" y="3938068"/>
            <a:ext cx="6159261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Still a few tests to be configured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07" y="4421684"/>
            <a:ext cx="6391275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07" y="2553413"/>
            <a:ext cx="63912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Potential Enhancements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ENHANCEMENTS?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087603"/>
            <a:ext cx="6719633" cy="370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Check </a:t>
            </a:r>
            <a:r>
              <a:rPr lang="en-US" dirty="0" err="1" smtClean="0"/>
              <a:t>PeopleCode</a:t>
            </a:r>
            <a:r>
              <a:rPr lang="en-US" dirty="0" smtClean="0"/>
              <a:t> for Start/End Blocks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5215" y="2878357"/>
            <a:ext cx="6328991" cy="382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Scan SQR and COBOL programs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20496" y="2438411"/>
            <a:ext cx="6719633" cy="356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Problem is that </a:t>
            </a:r>
            <a:r>
              <a:rPr lang="en-US" sz="1800" dirty="0" err="1" smtClean="0">
                <a:solidFill>
                  <a:srgbClr val="0070C0"/>
                </a:solidFill>
              </a:rPr>
              <a:t>PeopleCode</a:t>
            </a:r>
            <a:r>
              <a:rPr lang="en-US" sz="1800" dirty="0" smtClean="0">
                <a:solidFill>
                  <a:srgbClr val="0070C0"/>
                </a:solidFill>
              </a:rPr>
              <a:t> is broken into chunks within PSPCMTXT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7612" y="3220539"/>
            <a:ext cx="6328991" cy="609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Rarely write new SQRs, never COBOL!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Modifications to SQRs and COBOL infrequent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south </a:t>
            </a:r>
            <a:r>
              <a:rPr lang="en-US" dirty="0" err="1" smtClean="0"/>
              <a:t>australia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Campuses</a:t>
            </a:r>
          </a:p>
          <a:p>
            <a:r>
              <a:rPr lang="en-US" dirty="0" smtClean="0"/>
              <a:t>4 City, 2 Regional</a:t>
            </a:r>
          </a:p>
          <a:p>
            <a:r>
              <a:rPr lang="en-US" dirty="0" smtClean="0"/>
              <a:t>35,000+ Students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Lacina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Information Technologist</a:t>
            </a:r>
          </a:p>
          <a:p>
            <a:r>
              <a:rPr lang="en-US" dirty="0"/>
              <a:t>University of South Australia</a:t>
            </a:r>
          </a:p>
          <a:p>
            <a:r>
              <a:rPr lang="en-US" dirty="0"/>
              <a:t>Robert.Lacina@unisa.edu.au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6711" y="456681"/>
            <a:ext cx="4477110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Component Interfaces by page: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711" y="3866631"/>
            <a:ext cx="7560514" cy="4062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Object Types:  </a:t>
            </a:r>
            <a:r>
              <a:rPr lang="en-AU" i="1" dirty="0"/>
              <a:t>Change Assistant folder - </a:t>
            </a:r>
            <a:r>
              <a:rPr lang="en-AU" b="1" i="1" dirty="0">
                <a:solidFill>
                  <a:srgbClr val="0070C0"/>
                </a:solidFill>
              </a:rPr>
              <a:t>peopletoolsobjects.xml</a:t>
            </a:r>
            <a:r>
              <a:rPr lang="en-AU" i="1" dirty="0"/>
              <a:t> </a:t>
            </a:r>
            <a:endParaRPr lang="en-US" dirty="0" smtClean="0"/>
          </a:p>
        </p:txBody>
      </p:sp>
      <p:pic>
        <p:nvPicPr>
          <p:cNvPr id="1030" name="Picture 6" descr="C:\Users\lacinara\AppData\Local\Temp\SNAGHTML14df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36" y="4272883"/>
            <a:ext cx="6674689" cy="21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cinara\AppData\Local\Temp\SNAGHTML152ca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93" y="862932"/>
            <a:ext cx="52101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UNISA &amp; </a:t>
            </a:r>
            <a:r>
              <a:rPr lang="en-US" dirty="0"/>
              <a:t>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Campus Solutions v9.0</a:t>
            </a:r>
          </a:p>
          <a:p>
            <a:r>
              <a:rPr lang="en-US" dirty="0"/>
              <a:t>(Bundle 35)</a:t>
            </a:r>
          </a:p>
          <a:p>
            <a:r>
              <a:rPr lang="en-US" dirty="0"/>
              <a:t>PeopleTools 8.54.10</a:t>
            </a:r>
          </a:p>
          <a:p>
            <a:endParaRPr lang="en-US" dirty="0"/>
          </a:p>
          <a:p>
            <a:r>
              <a:rPr lang="en-US" dirty="0"/>
              <a:t>CRM for Higher Education v9.1</a:t>
            </a:r>
          </a:p>
          <a:p>
            <a:r>
              <a:rPr lang="en-US" dirty="0"/>
              <a:t>(Bundle 13)</a:t>
            </a:r>
          </a:p>
          <a:p>
            <a:r>
              <a:rPr lang="en-US" dirty="0"/>
              <a:t>PeopleTools 8.53.04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What’s this all about?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BACKROUND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UniSA Standards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Change Migration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SOLUTION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Idea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 Engine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Self-Testing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FUTURE?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Potential Future Enhancements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this all about?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90000"/>
                    <a:lumOff val="10000"/>
                  </a:prstClr>
                </a:solidFill>
              </a:rPr>
              <a:t>INTRODUCTION</a:t>
            </a:r>
            <a:r>
              <a:rPr lang="en-US" dirty="0">
                <a:solidFill>
                  <a:prstClr val="black">
                    <a:lumMod val="90000"/>
                    <a:lumOff val="10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90000"/>
                    <a:lumOff val="10000"/>
                  </a:prstClr>
                </a:solidFill>
              </a:rPr>
            </a:br>
            <a:r>
              <a:rPr lang="en-US" sz="2000" spc="600" dirty="0" smtClean="0">
                <a:solidFill>
                  <a:prstClr val="black">
                    <a:lumMod val="90000"/>
                    <a:lumOff val="10000"/>
                  </a:prstClr>
                </a:solidFill>
              </a:rPr>
              <a:t>What’s it 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UniSA, PeopleSoft developers are required to follow a set of technical and development standards when creating or maintaining PeopleSoft objects and code</a:t>
            </a:r>
          </a:p>
          <a:p>
            <a:r>
              <a:rPr lang="en-US" dirty="0" smtClean="0"/>
              <a:t>For various reasons, these standards aren’t always adhered to</a:t>
            </a:r>
          </a:p>
          <a:p>
            <a:r>
              <a:rPr lang="en-US" dirty="0" smtClean="0"/>
              <a:t>Non-compliance with standards should be picked up by review of compare reports at migration time, but some still slip through</a:t>
            </a:r>
          </a:p>
          <a:p>
            <a:r>
              <a:rPr lang="en-US" dirty="0" smtClean="0"/>
              <a:t>This presentation will show an approach taken by UniSA to try and detect these before they make it production</a:t>
            </a:r>
          </a:p>
          <a:p>
            <a:r>
              <a:rPr lang="en-US" dirty="0" smtClean="0"/>
              <a:t>Hopefully make the application easier to maintain and upgrade in 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triggered </a:t>
            </a:r>
            <a:r>
              <a:rPr lang="en-US" dirty="0" err="1" smtClean="0"/>
              <a:t>UniSA’s</a:t>
            </a:r>
            <a:r>
              <a:rPr lang="en-US" dirty="0" smtClean="0"/>
              <a:t> approach?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UniSA had an in-house developed student system (written in </a:t>
            </a:r>
            <a:r>
              <a:rPr lang="en-US" sz="2400" dirty="0" err="1" smtClean="0"/>
              <a:t>Cognos</a:t>
            </a:r>
            <a:r>
              <a:rPr lang="en-US" sz="2400" dirty="0" smtClean="0"/>
              <a:t> Powerhouse) there were no defined development standards.</a:t>
            </a:r>
          </a:p>
          <a:p>
            <a:r>
              <a:rPr lang="en-US" sz="2400" dirty="0" smtClean="0"/>
              <a:t>The use of development standards began with the introduction of PeopleSoft Student Administration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First draft with SA 7.6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Reviewed in 7.6 </a:t>
            </a:r>
            <a:r>
              <a:rPr lang="en-US" sz="2400" dirty="0" smtClean="0">
                <a:sym typeface="Wingdings" panose="05000000000000000000" pitchFamily="2" charset="2"/>
              </a:rPr>
              <a:t> 9.0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Specification Register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Every change requires a   </a:t>
            </a:r>
            <a:br>
              <a:rPr lang="en-US" sz="2400" dirty="0" smtClean="0"/>
            </a:br>
            <a:r>
              <a:rPr lang="en-US" sz="2400" dirty="0" smtClean="0"/>
              <a:t> full technical specification </a:t>
            </a:r>
            <a:br>
              <a:rPr lang="en-US" sz="2400" dirty="0" smtClean="0"/>
            </a:br>
            <a:r>
              <a:rPr lang="en-US" sz="2400" dirty="0" smtClean="0"/>
              <a:t> to be written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1919</TotalTime>
  <Words>890</Words>
  <Application>Microsoft Office PowerPoint</Application>
  <PresentationFormat>On-screen Show (4:3)</PresentationFormat>
  <Paragraphs>187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Integral</vt:lpstr>
      <vt:lpstr>Enforcing Development Standards  UniSA's Automated Approach</vt:lpstr>
      <vt:lpstr>presenter</vt:lpstr>
      <vt:lpstr>University of south australia</vt:lpstr>
      <vt:lpstr>UNISA &amp; ORACLE</vt:lpstr>
      <vt:lpstr>Overview</vt:lpstr>
      <vt:lpstr>INTRODUCTION</vt:lpstr>
      <vt:lpstr>INTRODUCTION What’s it all about?</vt:lpstr>
      <vt:lpstr>BACKGROUND</vt:lpstr>
      <vt:lpstr>BACKGROUND</vt:lpstr>
      <vt:lpstr>“RULE-OF-THUMB” unisa STANDARDS</vt:lpstr>
      <vt:lpstr>DEVELOPMENT AND MIGRATION</vt:lpstr>
      <vt:lpstr>SOLUTION</vt:lpstr>
      <vt:lpstr>THE START OF AN IDEA</vt:lpstr>
      <vt:lpstr>THE START OF AN IDEA</vt:lpstr>
      <vt:lpstr>Tested objects</vt:lpstr>
      <vt:lpstr>BASIC TESTS – Object Properties</vt:lpstr>
      <vt:lpstr>BASIC TESTS – without Properties</vt:lpstr>
      <vt:lpstr>RUNNING THE PROCESS</vt:lpstr>
      <vt:lpstr>RUNNING THE PROCESS</vt:lpstr>
      <vt:lpstr>RUNNING THE PROCESS</vt:lpstr>
      <vt:lpstr>ADDITIONAL TESTS – compare report</vt:lpstr>
      <vt:lpstr>ADVANCED TESTING</vt:lpstr>
      <vt:lpstr>ADVANCED TESTING</vt:lpstr>
      <vt:lpstr>ADVANCED TESTING</vt:lpstr>
      <vt:lpstr>ADVANCED TESTING</vt:lpstr>
      <vt:lpstr>Some Minor issues</vt:lpstr>
      <vt:lpstr>Future?</vt:lpstr>
      <vt:lpstr>Future ENHANCEMENTS?</vt:lpstr>
      <vt:lpstr>Concluding thoughts</vt:lpstr>
      <vt:lpstr>presenter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Robert Lacina</cp:lastModifiedBy>
  <cp:revision>125</cp:revision>
  <dcterms:created xsi:type="dcterms:W3CDTF">2015-09-02T14:36:24Z</dcterms:created>
  <dcterms:modified xsi:type="dcterms:W3CDTF">2016-11-02T04:06:07Z</dcterms:modified>
</cp:coreProperties>
</file>