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6"/>
  </p:notesMasterIdLst>
  <p:handoutMasterIdLst>
    <p:handoutMasterId r:id="rId27"/>
  </p:handoutMasterIdLst>
  <p:sldIdLst>
    <p:sldId id="259" r:id="rId2"/>
    <p:sldId id="260" r:id="rId3"/>
    <p:sldId id="269" r:id="rId4"/>
    <p:sldId id="268" r:id="rId5"/>
    <p:sldId id="257" r:id="rId6"/>
    <p:sldId id="262" r:id="rId7"/>
    <p:sldId id="266" r:id="rId8"/>
    <p:sldId id="270" r:id="rId9"/>
    <p:sldId id="263" r:id="rId10"/>
    <p:sldId id="272" r:id="rId11"/>
    <p:sldId id="275" r:id="rId12"/>
    <p:sldId id="273" r:id="rId13"/>
    <p:sldId id="264" r:id="rId14"/>
    <p:sldId id="285" r:id="rId15"/>
    <p:sldId id="288" r:id="rId16"/>
    <p:sldId id="276" r:id="rId17"/>
    <p:sldId id="265" r:id="rId18"/>
    <p:sldId id="278" r:id="rId19"/>
    <p:sldId id="274" r:id="rId20"/>
    <p:sldId id="279" r:id="rId21"/>
    <p:sldId id="281" r:id="rId22"/>
    <p:sldId id="287" r:id="rId23"/>
    <p:sldId id="283" r:id="rId24"/>
    <p:sldId id="282" r:id="rId25"/>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96343" autoAdjust="0"/>
  </p:normalViewPr>
  <p:slideViewPr>
    <p:cSldViewPr snapToGrid="0">
      <p:cViewPr varScale="1">
        <p:scale>
          <a:sx n="113" d="100"/>
          <a:sy n="113" d="100"/>
        </p:scale>
        <p:origin x="-159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gn="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7F032-6E76-48E1-A8C2-D0D388C95F59}" type="doc">
      <dgm:prSet loTypeId="urn:microsoft.com/office/officeart/2005/8/layout/vList3" loCatId="list" qsTypeId="urn:microsoft.com/office/officeart/2005/8/quickstyle/3d1" qsCatId="3D" csTypeId="urn:microsoft.com/office/officeart/2005/8/colors/accent1_2" csCatId="accent1" phldr="1"/>
      <dgm:spPr/>
    </dgm:pt>
    <dgm:pt modelId="{AF08FD63-6A2D-4BA0-BD5B-F7128815434B}">
      <dgm:prSet phldrT="[Text]"/>
      <dgm:spPr/>
      <dgm:t>
        <a:bodyPr/>
        <a:lstStyle/>
        <a:p>
          <a:r>
            <a:rPr lang="en-GB" dirty="0" smtClean="0"/>
            <a:t>Queen’s identified that a complete review of communication and marketing techniques was required</a:t>
          </a:r>
          <a:endParaRPr lang="en-GB" dirty="0"/>
        </a:p>
      </dgm:t>
    </dgm:pt>
    <dgm:pt modelId="{CA95923F-2452-4752-BA48-4BFB174F51B2}" type="parTrans" cxnId="{8A9F80E4-3587-4B4D-A340-8427FCE1FCBB}">
      <dgm:prSet/>
      <dgm:spPr/>
      <dgm:t>
        <a:bodyPr/>
        <a:lstStyle/>
        <a:p>
          <a:endParaRPr lang="en-GB"/>
        </a:p>
      </dgm:t>
    </dgm:pt>
    <dgm:pt modelId="{F6103640-4177-47D0-A0BF-BA980215B3E6}" type="sibTrans" cxnId="{8A9F80E4-3587-4B4D-A340-8427FCE1FCBB}">
      <dgm:prSet/>
      <dgm:spPr/>
      <dgm:t>
        <a:bodyPr/>
        <a:lstStyle/>
        <a:p>
          <a:endParaRPr lang="en-GB"/>
        </a:p>
      </dgm:t>
    </dgm:pt>
    <dgm:pt modelId="{F5A32404-521F-4ABE-96C0-6FDB30AE46EA}">
      <dgm:prSet phldrT="[Text]"/>
      <dgm:spPr/>
      <dgm:t>
        <a:bodyPr/>
        <a:lstStyle/>
        <a:p>
          <a:r>
            <a:rPr lang="en-GB" dirty="0" smtClean="0"/>
            <a:t>Digital Data Working Group established to focus on data elements of the Digital Channel</a:t>
          </a:r>
          <a:endParaRPr lang="en-GB" dirty="0"/>
        </a:p>
      </dgm:t>
    </dgm:pt>
    <dgm:pt modelId="{57F06BE3-C39E-4C48-95AD-E70CAAAFA96A}" type="parTrans" cxnId="{9ECE5782-2E2E-4BB4-9E3F-64D340F11797}">
      <dgm:prSet/>
      <dgm:spPr/>
      <dgm:t>
        <a:bodyPr/>
        <a:lstStyle/>
        <a:p>
          <a:endParaRPr lang="en-GB"/>
        </a:p>
      </dgm:t>
    </dgm:pt>
    <dgm:pt modelId="{098ED161-55FC-4138-9878-38B4C69D98A3}" type="sibTrans" cxnId="{9ECE5782-2E2E-4BB4-9E3F-64D340F11797}">
      <dgm:prSet/>
      <dgm:spPr/>
      <dgm:t>
        <a:bodyPr/>
        <a:lstStyle/>
        <a:p>
          <a:endParaRPr lang="en-GB"/>
        </a:p>
      </dgm:t>
    </dgm:pt>
    <dgm:pt modelId="{6CA5D437-D1B6-45F5-95D6-D6A47B6F5BCA}">
      <dgm:prSet phldrT="[Text]"/>
      <dgm:spPr/>
      <dgm:t>
        <a:bodyPr/>
        <a:lstStyle/>
        <a:p>
          <a:r>
            <a:rPr lang="en-GB" dirty="0" smtClean="0"/>
            <a:t>Purpose is to provide a central mechanism to fully manage the capture of core data for all programmes offered by the University which can be utilised by external facing systems.</a:t>
          </a:r>
          <a:endParaRPr lang="en-GB" dirty="0"/>
        </a:p>
      </dgm:t>
    </dgm:pt>
    <dgm:pt modelId="{37513AEE-1215-4D6C-8274-176F22F37D69}" type="parTrans" cxnId="{7AD46F2A-32E0-4686-8633-C034569F9135}">
      <dgm:prSet/>
      <dgm:spPr/>
      <dgm:t>
        <a:bodyPr/>
        <a:lstStyle/>
        <a:p>
          <a:endParaRPr lang="en-GB"/>
        </a:p>
      </dgm:t>
    </dgm:pt>
    <dgm:pt modelId="{E7AC6127-E956-4F19-9D5B-DB862CC7BAC2}" type="sibTrans" cxnId="{7AD46F2A-32E0-4686-8633-C034569F9135}">
      <dgm:prSet/>
      <dgm:spPr/>
      <dgm:t>
        <a:bodyPr/>
        <a:lstStyle/>
        <a:p>
          <a:endParaRPr lang="en-GB"/>
        </a:p>
      </dgm:t>
    </dgm:pt>
    <dgm:pt modelId="{E533D01E-4727-478E-8ED8-2F37B39C0EA7}" type="pres">
      <dgm:prSet presAssocID="{CD97F032-6E76-48E1-A8C2-D0D388C95F59}" presName="linearFlow" presStyleCnt="0">
        <dgm:presLayoutVars>
          <dgm:dir/>
          <dgm:resizeHandles val="exact"/>
        </dgm:presLayoutVars>
      </dgm:prSet>
      <dgm:spPr/>
    </dgm:pt>
    <dgm:pt modelId="{036E5B06-3776-4368-B077-609C647F44AE}" type="pres">
      <dgm:prSet presAssocID="{AF08FD63-6A2D-4BA0-BD5B-F7128815434B}" presName="composite" presStyleCnt="0"/>
      <dgm:spPr/>
    </dgm:pt>
    <dgm:pt modelId="{4A0CDA3A-AD42-4E07-A61A-57103366C58F}" type="pres">
      <dgm:prSet presAssocID="{AF08FD63-6A2D-4BA0-BD5B-F7128815434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n-GB"/>
        </a:p>
      </dgm:t>
    </dgm:pt>
    <dgm:pt modelId="{F96ED771-95EC-4307-8A3B-CCCDC46CB034}" type="pres">
      <dgm:prSet presAssocID="{AF08FD63-6A2D-4BA0-BD5B-F7128815434B}" presName="txShp" presStyleLbl="node1" presStyleIdx="0" presStyleCnt="3" custScaleX="102023">
        <dgm:presLayoutVars>
          <dgm:bulletEnabled val="1"/>
        </dgm:presLayoutVars>
      </dgm:prSet>
      <dgm:spPr/>
      <dgm:t>
        <a:bodyPr/>
        <a:lstStyle/>
        <a:p>
          <a:endParaRPr lang="en-GB"/>
        </a:p>
      </dgm:t>
    </dgm:pt>
    <dgm:pt modelId="{68990A76-5E03-4CB1-ADB7-886393779B0C}" type="pres">
      <dgm:prSet presAssocID="{F6103640-4177-47D0-A0BF-BA980215B3E6}" presName="spacing" presStyleCnt="0"/>
      <dgm:spPr/>
    </dgm:pt>
    <dgm:pt modelId="{8BB03A51-C330-4DE9-BC47-9E5A9BEA87EA}" type="pres">
      <dgm:prSet presAssocID="{F5A32404-521F-4ABE-96C0-6FDB30AE46EA}" presName="composite" presStyleCnt="0"/>
      <dgm:spPr/>
    </dgm:pt>
    <dgm:pt modelId="{291207EA-0FC1-4604-B3F4-01DB04273498}" type="pres">
      <dgm:prSet presAssocID="{F5A32404-521F-4ABE-96C0-6FDB30AE46EA}" presName="imgShp" presStyleLbl="fgImgPlace1" presStyleIdx="1" presStyleCnt="3"/>
      <dgm:spPr>
        <a:blipFill rotWithShape="1">
          <a:blip xmlns:r="http://schemas.openxmlformats.org/officeDocument/2006/relationships" r:embed="rId2"/>
          <a:stretch>
            <a:fillRect/>
          </a:stretch>
        </a:blipFill>
      </dgm:spPr>
    </dgm:pt>
    <dgm:pt modelId="{0393935B-9119-4D9F-84A8-B8D4ED2756DD}" type="pres">
      <dgm:prSet presAssocID="{F5A32404-521F-4ABE-96C0-6FDB30AE46EA}" presName="txShp" presStyleLbl="node1" presStyleIdx="1" presStyleCnt="3">
        <dgm:presLayoutVars>
          <dgm:bulletEnabled val="1"/>
        </dgm:presLayoutVars>
      </dgm:prSet>
      <dgm:spPr/>
      <dgm:t>
        <a:bodyPr/>
        <a:lstStyle/>
        <a:p>
          <a:endParaRPr lang="en-GB"/>
        </a:p>
      </dgm:t>
    </dgm:pt>
    <dgm:pt modelId="{F09A9541-E96A-45E3-838D-19AC6C4BF6B8}" type="pres">
      <dgm:prSet presAssocID="{098ED161-55FC-4138-9878-38B4C69D98A3}" presName="spacing" presStyleCnt="0"/>
      <dgm:spPr/>
    </dgm:pt>
    <dgm:pt modelId="{D2925D18-11D3-437F-8B03-1F9F26ED7DA0}" type="pres">
      <dgm:prSet presAssocID="{6CA5D437-D1B6-45F5-95D6-D6A47B6F5BCA}" presName="composite" presStyleCnt="0"/>
      <dgm:spPr/>
    </dgm:pt>
    <dgm:pt modelId="{9DA92F10-8179-4D88-BEA8-6F2CE92D772A}" type="pres">
      <dgm:prSet presAssocID="{6CA5D437-D1B6-45F5-95D6-D6A47B6F5BCA}"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0DDC9582-0D52-45E5-8018-D6D9748C55ED}" type="pres">
      <dgm:prSet presAssocID="{6CA5D437-D1B6-45F5-95D6-D6A47B6F5BCA}" presName="txShp" presStyleLbl="node1" presStyleIdx="2" presStyleCnt="3">
        <dgm:presLayoutVars>
          <dgm:bulletEnabled val="1"/>
        </dgm:presLayoutVars>
      </dgm:prSet>
      <dgm:spPr/>
      <dgm:t>
        <a:bodyPr/>
        <a:lstStyle/>
        <a:p>
          <a:endParaRPr lang="en-GB"/>
        </a:p>
      </dgm:t>
    </dgm:pt>
  </dgm:ptLst>
  <dgm:cxnLst>
    <dgm:cxn modelId="{420565C0-3409-4832-8F57-ACFED3D3E228}" type="presOf" srcId="{AF08FD63-6A2D-4BA0-BD5B-F7128815434B}" destId="{F96ED771-95EC-4307-8A3B-CCCDC46CB034}" srcOrd="0" destOrd="0" presId="urn:microsoft.com/office/officeart/2005/8/layout/vList3"/>
    <dgm:cxn modelId="{8A9F80E4-3587-4B4D-A340-8427FCE1FCBB}" srcId="{CD97F032-6E76-48E1-A8C2-D0D388C95F59}" destId="{AF08FD63-6A2D-4BA0-BD5B-F7128815434B}" srcOrd="0" destOrd="0" parTransId="{CA95923F-2452-4752-BA48-4BFB174F51B2}" sibTransId="{F6103640-4177-47D0-A0BF-BA980215B3E6}"/>
    <dgm:cxn modelId="{9ECE5782-2E2E-4BB4-9E3F-64D340F11797}" srcId="{CD97F032-6E76-48E1-A8C2-D0D388C95F59}" destId="{F5A32404-521F-4ABE-96C0-6FDB30AE46EA}" srcOrd="1" destOrd="0" parTransId="{57F06BE3-C39E-4C48-95AD-E70CAAAFA96A}" sibTransId="{098ED161-55FC-4138-9878-38B4C69D98A3}"/>
    <dgm:cxn modelId="{7AD46F2A-32E0-4686-8633-C034569F9135}" srcId="{CD97F032-6E76-48E1-A8C2-D0D388C95F59}" destId="{6CA5D437-D1B6-45F5-95D6-D6A47B6F5BCA}" srcOrd="2" destOrd="0" parTransId="{37513AEE-1215-4D6C-8274-176F22F37D69}" sibTransId="{E7AC6127-E956-4F19-9D5B-DB862CC7BAC2}"/>
    <dgm:cxn modelId="{844F9EFF-D7E7-4729-8443-3DDED42ED75E}" type="presOf" srcId="{F5A32404-521F-4ABE-96C0-6FDB30AE46EA}" destId="{0393935B-9119-4D9F-84A8-B8D4ED2756DD}" srcOrd="0" destOrd="0" presId="urn:microsoft.com/office/officeart/2005/8/layout/vList3"/>
    <dgm:cxn modelId="{56804DB9-3028-4F68-AF6B-C168456B40A0}" type="presOf" srcId="{6CA5D437-D1B6-45F5-95D6-D6A47B6F5BCA}" destId="{0DDC9582-0D52-45E5-8018-D6D9748C55ED}" srcOrd="0" destOrd="0" presId="urn:microsoft.com/office/officeart/2005/8/layout/vList3"/>
    <dgm:cxn modelId="{DD18F38A-3298-4455-BEC0-0A097EE27919}" type="presOf" srcId="{CD97F032-6E76-48E1-A8C2-D0D388C95F59}" destId="{E533D01E-4727-478E-8ED8-2F37B39C0EA7}" srcOrd="0" destOrd="0" presId="urn:microsoft.com/office/officeart/2005/8/layout/vList3"/>
    <dgm:cxn modelId="{88C3353A-5277-4012-BD55-D3F5F3A2C51D}" type="presParOf" srcId="{E533D01E-4727-478E-8ED8-2F37B39C0EA7}" destId="{036E5B06-3776-4368-B077-609C647F44AE}" srcOrd="0" destOrd="0" presId="urn:microsoft.com/office/officeart/2005/8/layout/vList3"/>
    <dgm:cxn modelId="{2013A7C7-9EAA-4521-AE16-F2A7AA30C9DE}" type="presParOf" srcId="{036E5B06-3776-4368-B077-609C647F44AE}" destId="{4A0CDA3A-AD42-4E07-A61A-57103366C58F}" srcOrd="0" destOrd="0" presId="urn:microsoft.com/office/officeart/2005/8/layout/vList3"/>
    <dgm:cxn modelId="{FA80A339-7CFB-4C74-8784-988E19A1A0D2}" type="presParOf" srcId="{036E5B06-3776-4368-B077-609C647F44AE}" destId="{F96ED771-95EC-4307-8A3B-CCCDC46CB034}" srcOrd="1" destOrd="0" presId="urn:microsoft.com/office/officeart/2005/8/layout/vList3"/>
    <dgm:cxn modelId="{30E0D6DC-B98B-40F6-A667-621DC4AB47A9}" type="presParOf" srcId="{E533D01E-4727-478E-8ED8-2F37B39C0EA7}" destId="{68990A76-5E03-4CB1-ADB7-886393779B0C}" srcOrd="1" destOrd="0" presId="urn:microsoft.com/office/officeart/2005/8/layout/vList3"/>
    <dgm:cxn modelId="{E0C435CC-F336-467A-8C9D-0BA3E447BE1F}" type="presParOf" srcId="{E533D01E-4727-478E-8ED8-2F37B39C0EA7}" destId="{8BB03A51-C330-4DE9-BC47-9E5A9BEA87EA}" srcOrd="2" destOrd="0" presId="urn:microsoft.com/office/officeart/2005/8/layout/vList3"/>
    <dgm:cxn modelId="{9398B71E-EB01-47AB-A303-11E9ACFCE84F}" type="presParOf" srcId="{8BB03A51-C330-4DE9-BC47-9E5A9BEA87EA}" destId="{291207EA-0FC1-4604-B3F4-01DB04273498}" srcOrd="0" destOrd="0" presId="urn:microsoft.com/office/officeart/2005/8/layout/vList3"/>
    <dgm:cxn modelId="{61594517-8CF1-4B54-BD2A-F32E3E8B9F9A}" type="presParOf" srcId="{8BB03A51-C330-4DE9-BC47-9E5A9BEA87EA}" destId="{0393935B-9119-4D9F-84A8-B8D4ED2756DD}" srcOrd="1" destOrd="0" presId="urn:microsoft.com/office/officeart/2005/8/layout/vList3"/>
    <dgm:cxn modelId="{E3DE5088-9F29-4829-9735-9CC721B539CC}" type="presParOf" srcId="{E533D01E-4727-478E-8ED8-2F37B39C0EA7}" destId="{F09A9541-E96A-45E3-838D-19AC6C4BF6B8}" srcOrd="3" destOrd="0" presId="urn:microsoft.com/office/officeart/2005/8/layout/vList3"/>
    <dgm:cxn modelId="{CF3FEC10-57BD-48FB-9774-5B15D2AD8540}" type="presParOf" srcId="{E533D01E-4727-478E-8ED8-2F37B39C0EA7}" destId="{D2925D18-11D3-437F-8B03-1F9F26ED7DA0}" srcOrd="4" destOrd="0" presId="urn:microsoft.com/office/officeart/2005/8/layout/vList3"/>
    <dgm:cxn modelId="{3A8BD38D-FE5A-437C-AE59-A5A8368BEBD3}" type="presParOf" srcId="{D2925D18-11D3-437F-8B03-1F9F26ED7DA0}" destId="{9DA92F10-8179-4D88-BEA8-6F2CE92D772A}" srcOrd="0" destOrd="0" presId="urn:microsoft.com/office/officeart/2005/8/layout/vList3"/>
    <dgm:cxn modelId="{ECF4F2C3-E5BF-40D3-AEE2-5C892AD929B4}" type="presParOf" srcId="{D2925D18-11D3-437F-8B03-1F9F26ED7DA0}" destId="{0DDC9582-0D52-45E5-8018-D6D9748C55E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8F167-8D1D-4675-AAE7-47DA732B049C}"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13F93960-C473-4E59-A1B9-8E6955D55BBC}">
      <dgm:prSet phldrT="[Text]"/>
      <dgm:spPr/>
      <dgm:t>
        <a:bodyPr/>
        <a:lstStyle/>
        <a:p>
          <a:r>
            <a:rPr lang="en-GB" dirty="0" smtClean="0"/>
            <a:t>Consolidate</a:t>
          </a:r>
          <a:endParaRPr lang="en-GB" dirty="0"/>
        </a:p>
      </dgm:t>
    </dgm:pt>
    <dgm:pt modelId="{1F0EC7BE-4B20-4C2C-9879-5D6E57045B13}" type="parTrans" cxnId="{BC8BF1B8-3A8B-4AC3-92C8-67105FE9B1AC}">
      <dgm:prSet/>
      <dgm:spPr/>
      <dgm:t>
        <a:bodyPr/>
        <a:lstStyle/>
        <a:p>
          <a:endParaRPr lang="en-GB"/>
        </a:p>
      </dgm:t>
    </dgm:pt>
    <dgm:pt modelId="{4FAB38E5-7276-4F5E-9F2D-BDAE40857EEF}" type="sibTrans" cxnId="{BC8BF1B8-3A8B-4AC3-92C8-67105FE9B1AC}">
      <dgm:prSet/>
      <dgm:spPr/>
      <dgm:t>
        <a:bodyPr/>
        <a:lstStyle/>
        <a:p>
          <a:endParaRPr lang="en-GB"/>
        </a:p>
      </dgm:t>
    </dgm:pt>
    <dgm:pt modelId="{196D8A89-793C-4B14-BEF1-03FF7A2A367A}">
      <dgm:prSet phldrT="[Text]"/>
      <dgm:spPr/>
      <dgm:t>
        <a:bodyPr/>
        <a:lstStyle/>
        <a:p>
          <a:r>
            <a:rPr lang="en-AU" dirty="0" smtClean="0"/>
            <a:t>Consolidate current information held by stakeholders to centralise the process within the Student Information System (Qsis). </a:t>
          </a:r>
          <a:endParaRPr lang="en-GB" dirty="0"/>
        </a:p>
      </dgm:t>
    </dgm:pt>
    <dgm:pt modelId="{7DD1FDD4-551D-4255-8688-77E11AF8439F}" type="parTrans" cxnId="{45D2B141-7EF2-4008-B203-04BA04779E11}">
      <dgm:prSet/>
      <dgm:spPr/>
      <dgm:t>
        <a:bodyPr/>
        <a:lstStyle/>
        <a:p>
          <a:endParaRPr lang="en-GB"/>
        </a:p>
      </dgm:t>
    </dgm:pt>
    <dgm:pt modelId="{65FF4447-356E-44BB-B4F0-0E090FB6AC39}" type="sibTrans" cxnId="{45D2B141-7EF2-4008-B203-04BA04779E11}">
      <dgm:prSet/>
      <dgm:spPr/>
      <dgm:t>
        <a:bodyPr/>
        <a:lstStyle/>
        <a:p>
          <a:endParaRPr lang="en-GB"/>
        </a:p>
      </dgm:t>
    </dgm:pt>
    <dgm:pt modelId="{9AE6C450-5BC3-44C2-B6E3-8DFE93C894D5}">
      <dgm:prSet phldrT="[Text]"/>
      <dgm:spPr/>
      <dgm:t>
        <a:bodyPr/>
        <a:lstStyle/>
        <a:p>
          <a:r>
            <a:rPr lang="en-GB" dirty="0" smtClean="0"/>
            <a:t>Functionality</a:t>
          </a:r>
          <a:endParaRPr lang="en-GB" dirty="0"/>
        </a:p>
      </dgm:t>
    </dgm:pt>
    <dgm:pt modelId="{E681456A-3C75-4EA0-B471-EEB2420F852F}" type="parTrans" cxnId="{71D033B1-8D39-4DF2-BE96-4DCCE2FEF567}">
      <dgm:prSet/>
      <dgm:spPr/>
      <dgm:t>
        <a:bodyPr/>
        <a:lstStyle/>
        <a:p>
          <a:endParaRPr lang="en-GB"/>
        </a:p>
      </dgm:t>
    </dgm:pt>
    <dgm:pt modelId="{2848C0D2-BF3E-492D-871E-B5B5B80B8566}" type="sibTrans" cxnId="{71D033B1-8D39-4DF2-BE96-4DCCE2FEF567}">
      <dgm:prSet/>
      <dgm:spPr/>
      <dgm:t>
        <a:bodyPr/>
        <a:lstStyle/>
        <a:p>
          <a:endParaRPr lang="en-GB"/>
        </a:p>
      </dgm:t>
    </dgm:pt>
    <dgm:pt modelId="{2A09FCA3-5D3A-4AE9-A5C4-A033CBB03EF2}">
      <dgm:prSet phldrT="[Text]"/>
      <dgm:spPr/>
      <dgm:t>
        <a:bodyPr/>
        <a:lstStyle/>
        <a:p>
          <a:r>
            <a:rPr lang="en-GB" dirty="0" smtClean="0"/>
            <a:t>Provide functionality to capture, record and make available for publishing from Qsis data relevant to the Course Finder, ensuring there is a single source for this data.</a:t>
          </a:r>
          <a:endParaRPr lang="en-GB" dirty="0"/>
        </a:p>
      </dgm:t>
    </dgm:pt>
    <dgm:pt modelId="{C9B29C6E-2DC4-42AC-8CE6-E40D294E5A3E}" type="parTrans" cxnId="{DF98A772-AD73-4581-9DF4-EFB918FEDFB4}">
      <dgm:prSet/>
      <dgm:spPr/>
      <dgm:t>
        <a:bodyPr/>
        <a:lstStyle/>
        <a:p>
          <a:endParaRPr lang="en-GB"/>
        </a:p>
      </dgm:t>
    </dgm:pt>
    <dgm:pt modelId="{575EC53E-BF0A-40D2-9D1D-34B4CD198E20}" type="sibTrans" cxnId="{DF98A772-AD73-4581-9DF4-EFB918FEDFB4}">
      <dgm:prSet/>
      <dgm:spPr/>
      <dgm:t>
        <a:bodyPr/>
        <a:lstStyle/>
        <a:p>
          <a:endParaRPr lang="en-GB"/>
        </a:p>
      </dgm:t>
    </dgm:pt>
    <dgm:pt modelId="{0F61229D-FA73-45D9-8038-F7A3A0BFAC08}">
      <dgm:prSet phldrT="[Text]"/>
      <dgm:spPr/>
      <dgm:t>
        <a:bodyPr/>
        <a:lstStyle/>
        <a:p>
          <a:r>
            <a:rPr lang="en-GB" dirty="0" smtClean="0"/>
            <a:t>Reporting</a:t>
          </a:r>
          <a:endParaRPr lang="en-GB" dirty="0"/>
        </a:p>
      </dgm:t>
    </dgm:pt>
    <dgm:pt modelId="{9205172B-8E94-4AA2-92F2-9911F14BF83E}" type="parTrans" cxnId="{928DF493-15D3-4494-880F-D6069FFFFB30}">
      <dgm:prSet/>
      <dgm:spPr/>
      <dgm:t>
        <a:bodyPr/>
        <a:lstStyle/>
        <a:p>
          <a:endParaRPr lang="en-GB"/>
        </a:p>
      </dgm:t>
    </dgm:pt>
    <dgm:pt modelId="{7335B87F-C0D9-4865-A2CA-4C53E9EECEE3}" type="sibTrans" cxnId="{928DF493-15D3-4494-880F-D6069FFFFB30}">
      <dgm:prSet/>
      <dgm:spPr/>
      <dgm:t>
        <a:bodyPr/>
        <a:lstStyle/>
        <a:p>
          <a:endParaRPr lang="en-GB"/>
        </a:p>
      </dgm:t>
    </dgm:pt>
    <dgm:pt modelId="{1A44B731-F24E-4C87-AC1F-195895E5E4CA}">
      <dgm:prSet phldrT="[Text]"/>
      <dgm:spPr/>
      <dgm:t>
        <a:bodyPr/>
        <a:lstStyle/>
        <a:p>
          <a:r>
            <a:rPr lang="en-GB" dirty="0" smtClean="0"/>
            <a:t>Provide reports to support users in identifying courses which require attention.</a:t>
          </a:r>
          <a:endParaRPr lang="en-GB" dirty="0"/>
        </a:p>
      </dgm:t>
    </dgm:pt>
    <dgm:pt modelId="{D0325223-3B70-4A6F-B19B-70A3E23E13A5}" type="parTrans" cxnId="{795F9C79-8B08-4DDF-8F7C-10944C584C5B}">
      <dgm:prSet/>
      <dgm:spPr/>
      <dgm:t>
        <a:bodyPr/>
        <a:lstStyle/>
        <a:p>
          <a:endParaRPr lang="en-GB"/>
        </a:p>
      </dgm:t>
    </dgm:pt>
    <dgm:pt modelId="{EF35C7C2-52B3-44D4-A57F-6EDB1411EFA7}" type="sibTrans" cxnId="{795F9C79-8B08-4DDF-8F7C-10944C584C5B}">
      <dgm:prSet/>
      <dgm:spPr/>
      <dgm:t>
        <a:bodyPr/>
        <a:lstStyle/>
        <a:p>
          <a:endParaRPr lang="en-GB"/>
        </a:p>
      </dgm:t>
    </dgm:pt>
    <dgm:pt modelId="{BE33D8A1-B9C4-4A40-87EC-6AA968C0DC91}" type="pres">
      <dgm:prSet presAssocID="{93E8F167-8D1D-4675-AAE7-47DA732B049C}" presName="Name0" presStyleCnt="0">
        <dgm:presLayoutVars>
          <dgm:dir/>
          <dgm:animLvl val="lvl"/>
          <dgm:resizeHandles val="exact"/>
        </dgm:presLayoutVars>
      </dgm:prSet>
      <dgm:spPr/>
      <dgm:t>
        <a:bodyPr/>
        <a:lstStyle/>
        <a:p>
          <a:endParaRPr lang="en-GB"/>
        </a:p>
      </dgm:t>
    </dgm:pt>
    <dgm:pt modelId="{4626AAA4-08B4-40D6-BA78-741AB7D40379}" type="pres">
      <dgm:prSet presAssocID="{13F93960-C473-4E59-A1B9-8E6955D55BBC}" presName="linNode" presStyleCnt="0"/>
      <dgm:spPr/>
      <dgm:t>
        <a:bodyPr/>
        <a:lstStyle/>
        <a:p>
          <a:endParaRPr lang="en-GB"/>
        </a:p>
      </dgm:t>
    </dgm:pt>
    <dgm:pt modelId="{D04781F2-F8BD-44C1-9400-E1186D586A44}" type="pres">
      <dgm:prSet presAssocID="{13F93960-C473-4E59-A1B9-8E6955D55BBC}" presName="parentText" presStyleLbl="node1" presStyleIdx="0" presStyleCnt="3">
        <dgm:presLayoutVars>
          <dgm:chMax val="1"/>
          <dgm:bulletEnabled val="1"/>
        </dgm:presLayoutVars>
      </dgm:prSet>
      <dgm:spPr/>
      <dgm:t>
        <a:bodyPr/>
        <a:lstStyle/>
        <a:p>
          <a:endParaRPr lang="en-GB"/>
        </a:p>
      </dgm:t>
    </dgm:pt>
    <dgm:pt modelId="{23D6560C-DA90-430F-84F8-B5A0A753EAFE}" type="pres">
      <dgm:prSet presAssocID="{13F93960-C473-4E59-A1B9-8E6955D55BBC}" presName="descendantText" presStyleLbl="alignAccFollowNode1" presStyleIdx="0" presStyleCnt="3">
        <dgm:presLayoutVars>
          <dgm:bulletEnabled val="1"/>
        </dgm:presLayoutVars>
      </dgm:prSet>
      <dgm:spPr/>
      <dgm:t>
        <a:bodyPr/>
        <a:lstStyle/>
        <a:p>
          <a:endParaRPr lang="en-GB"/>
        </a:p>
      </dgm:t>
    </dgm:pt>
    <dgm:pt modelId="{7D999E76-C868-4864-BCC3-282B2C2902E5}" type="pres">
      <dgm:prSet presAssocID="{4FAB38E5-7276-4F5E-9F2D-BDAE40857EEF}" presName="sp" presStyleCnt="0"/>
      <dgm:spPr/>
      <dgm:t>
        <a:bodyPr/>
        <a:lstStyle/>
        <a:p>
          <a:endParaRPr lang="en-GB"/>
        </a:p>
      </dgm:t>
    </dgm:pt>
    <dgm:pt modelId="{0C711CB7-EB84-4138-B54D-723BEB154B27}" type="pres">
      <dgm:prSet presAssocID="{9AE6C450-5BC3-44C2-B6E3-8DFE93C894D5}" presName="linNode" presStyleCnt="0"/>
      <dgm:spPr/>
      <dgm:t>
        <a:bodyPr/>
        <a:lstStyle/>
        <a:p>
          <a:endParaRPr lang="en-GB"/>
        </a:p>
      </dgm:t>
    </dgm:pt>
    <dgm:pt modelId="{50CEDBE7-DEB7-4EFC-9565-D7CD2F7CCBEE}" type="pres">
      <dgm:prSet presAssocID="{9AE6C450-5BC3-44C2-B6E3-8DFE93C894D5}" presName="parentText" presStyleLbl="node1" presStyleIdx="1" presStyleCnt="3">
        <dgm:presLayoutVars>
          <dgm:chMax val="1"/>
          <dgm:bulletEnabled val="1"/>
        </dgm:presLayoutVars>
      </dgm:prSet>
      <dgm:spPr/>
      <dgm:t>
        <a:bodyPr/>
        <a:lstStyle/>
        <a:p>
          <a:endParaRPr lang="en-GB"/>
        </a:p>
      </dgm:t>
    </dgm:pt>
    <dgm:pt modelId="{96EBA7CD-CB44-4B14-9BED-AA36C311999D}" type="pres">
      <dgm:prSet presAssocID="{9AE6C450-5BC3-44C2-B6E3-8DFE93C894D5}" presName="descendantText" presStyleLbl="alignAccFollowNode1" presStyleIdx="1" presStyleCnt="3" custLinFactNeighborX="0" custLinFactNeighborY="11176">
        <dgm:presLayoutVars>
          <dgm:bulletEnabled val="1"/>
        </dgm:presLayoutVars>
      </dgm:prSet>
      <dgm:spPr/>
      <dgm:t>
        <a:bodyPr/>
        <a:lstStyle/>
        <a:p>
          <a:endParaRPr lang="en-GB"/>
        </a:p>
      </dgm:t>
    </dgm:pt>
    <dgm:pt modelId="{7B388BBF-09A2-46EA-947B-298BEB483B1D}" type="pres">
      <dgm:prSet presAssocID="{2848C0D2-BF3E-492D-871E-B5B5B80B8566}" presName="sp" presStyleCnt="0"/>
      <dgm:spPr/>
      <dgm:t>
        <a:bodyPr/>
        <a:lstStyle/>
        <a:p>
          <a:endParaRPr lang="en-GB"/>
        </a:p>
      </dgm:t>
    </dgm:pt>
    <dgm:pt modelId="{1C18782A-029D-45BB-A281-CB4BAFE3D81C}" type="pres">
      <dgm:prSet presAssocID="{0F61229D-FA73-45D9-8038-F7A3A0BFAC08}" presName="linNode" presStyleCnt="0"/>
      <dgm:spPr/>
      <dgm:t>
        <a:bodyPr/>
        <a:lstStyle/>
        <a:p>
          <a:endParaRPr lang="en-GB"/>
        </a:p>
      </dgm:t>
    </dgm:pt>
    <dgm:pt modelId="{28071DC6-D32B-46E3-92D6-77B96A16E27A}" type="pres">
      <dgm:prSet presAssocID="{0F61229D-FA73-45D9-8038-F7A3A0BFAC08}" presName="parentText" presStyleLbl="node1" presStyleIdx="2" presStyleCnt="3">
        <dgm:presLayoutVars>
          <dgm:chMax val="1"/>
          <dgm:bulletEnabled val="1"/>
        </dgm:presLayoutVars>
      </dgm:prSet>
      <dgm:spPr/>
      <dgm:t>
        <a:bodyPr/>
        <a:lstStyle/>
        <a:p>
          <a:endParaRPr lang="en-GB"/>
        </a:p>
      </dgm:t>
    </dgm:pt>
    <dgm:pt modelId="{B6235905-0D6C-470C-B0F0-780F3A0CB312}" type="pres">
      <dgm:prSet presAssocID="{0F61229D-FA73-45D9-8038-F7A3A0BFAC08}" presName="descendantText" presStyleLbl="alignAccFollowNode1" presStyleIdx="2" presStyleCnt="3">
        <dgm:presLayoutVars>
          <dgm:bulletEnabled val="1"/>
        </dgm:presLayoutVars>
      </dgm:prSet>
      <dgm:spPr/>
      <dgm:t>
        <a:bodyPr/>
        <a:lstStyle/>
        <a:p>
          <a:endParaRPr lang="en-GB"/>
        </a:p>
      </dgm:t>
    </dgm:pt>
  </dgm:ptLst>
  <dgm:cxnLst>
    <dgm:cxn modelId="{928DF493-15D3-4494-880F-D6069FFFFB30}" srcId="{93E8F167-8D1D-4675-AAE7-47DA732B049C}" destId="{0F61229D-FA73-45D9-8038-F7A3A0BFAC08}" srcOrd="2" destOrd="0" parTransId="{9205172B-8E94-4AA2-92F2-9911F14BF83E}" sibTransId="{7335B87F-C0D9-4865-A2CA-4C53E9EECEE3}"/>
    <dgm:cxn modelId="{BC8BF1B8-3A8B-4AC3-92C8-67105FE9B1AC}" srcId="{93E8F167-8D1D-4675-AAE7-47DA732B049C}" destId="{13F93960-C473-4E59-A1B9-8E6955D55BBC}" srcOrd="0" destOrd="0" parTransId="{1F0EC7BE-4B20-4C2C-9879-5D6E57045B13}" sibTransId="{4FAB38E5-7276-4F5E-9F2D-BDAE40857EEF}"/>
    <dgm:cxn modelId="{71D033B1-8D39-4DF2-BE96-4DCCE2FEF567}" srcId="{93E8F167-8D1D-4675-AAE7-47DA732B049C}" destId="{9AE6C450-5BC3-44C2-B6E3-8DFE93C894D5}" srcOrd="1" destOrd="0" parTransId="{E681456A-3C75-4EA0-B471-EEB2420F852F}" sibTransId="{2848C0D2-BF3E-492D-871E-B5B5B80B8566}"/>
    <dgm:cxn modelId="{CD2032F6-B7E0-478D-9DB8-AE3E38EFBCFD}" type="presOf" srcId="{1A44B731-F24E-4C87-AC1F-195895E5E4CA}" destId="{B6235905-0D6C-470C-B0F0-780F3A0CB312}" srcOrd="0" destOrd="0" presId="urn:microsoft.com/office/officeart/2005/8/layout/vList5"/>
    <dgm:cxn modelId="{1AD19C80-48B9-494B-92B6-FB5FB65DAFA9}" type="presOf" srcId="{9AE6C450-5BC3-44C2-B6E3-8DFE93C894D5}" destId="{50CEDBE7-DEB7-4EFC-9565-D7CD2F7CCBEE}" srcOrd="0" destOrd="0" presId="urn:microsoft.com/office/officeart/2005/8/layout/vList5"/>
    <dgm:cxn modelId="{667CF4E0-E4E2-4022-B275-8969AD0191EF}" type="presOf" srcId="{196D8A89-793C-4B14-BEF1-03FF7A2A367A}" destId="{23D6560C-DA90-430F-84F8-B5A0A753EAFE}" srcOrd="0" destOrd="0" presId="urn:microsoft.com/office/officeart/2005/8/layout/vList5"/>
    <dgm:cxn modelId="{C03E69BC-300B-4BE7-9170-3B4AB7CA0545}" type="presOf" srcId="{93E8F167-8D1D-4675-AAE7-47DA732B049C}" destId="{BE33D8A1-B9C4-4A40-87EC-6AA968C0DC91}" srcOrd="0" destOrd="0" presId="urn:microsoft.com/office/officeart/2005/8/layout/vList5"/>
    <dgm:cxn modelId="{DF98A772-AD73-4581-9DF4-EFB918FEDFB4}" srcId="{9AE6C450-5BC3-44C2-B6E3-8DFE93C894D5}" destId="{2A09FCA3-5D3A-4AE9-A5C4-A033CBB03EF2}" srcOrd="0" destOrd="0" parTransId="{C9B29C6E-2DC4-42AC-8CE6-E40D294E5A3E}" sibTransId="{575EC53E-BF0A-40D2-9D1D-34B4CD198E20}"/>
    <dgm:cxn modelId="{FF0F2869-7BA8-479C-BD0A-5DC0725583C5}" type="presOf" srcId="{13F93960-C473-4E59-A1B9-8E6955D55BBC}" destId="{D04781F2-F8BD-44C1-9400-E1186D586A44}" srcOrd="0" destOrd="0" presId="urn:microsoft.com/office/officeart/2005/8/layout/vList5"/>
    <dgm:cxn modelId="{E329384E-A151-40B5-8EF7-D262337E1C44}" type="presOf" srcId="{0F61229D-FA73-45D9-8038-F7A3A0BFAC08}" destId="{28071DC6-D32B-46E3-92D6-77B96A16E27A}" srcOrd="0" destOrd="0" presId="urn:microsoft.com/office/officeart/2005/8/layout/vList5"/>
    <dgm:cxn modelId="{795F9C79-8B08-4DDF-8F7C-10944C584C5B}" srcId="{0F61229D-FA73-45D9-8038-F7A3A0BFAC08}" destId="{1A44B731-F24E-4C87-AC1F-195895E5E4CA}" srcOrd="0" destOrd="0" parTransId="{D0325223-3B70-4A6F-B19B-70A3E23E13A5}" sibTransId="{EF35C7C2-52B3-44D4-A57F-6EDB1411EFA7}"/>
    <dgm:cxn modelId="{877175AC-02C4-47A2-B8B0-D77DE0A44576}" type="presOf" srcId="{2A09FCA3-5D3A-4AE9-A5C4-A033CBB03EF2}" destId="{96EBA7CD-CB44-4B14-9BED-AA36C311999D}" srcOrd="0" destOrd="0" presId="urn:microsoft.com/office/officeart/2005/8/layout/vList5"/>
    <dgm:cxn modelId="{45D2B141-7EF2-4008-B203-04BA04779E11}" srcId="{13F93960-C473-4E59-A1B9-8E6955D55BBC}" destId="{196D8A89-793C-4B14-BEF1-03FF7A2A367A}" srcOrd="0" destOrd="0" parTransId="{7DD1FDD4-551D-4255-8688-77E11AF8439F}" sibTransId="{65FF4447-356E-44BB-B4F0-0E090FB6AC39}"/>
    <dgm:cxn modelId="{FD84BDDA-2867-40F0-8FB4-FAFB5A5A1A7B}" type="presParOf" srcId="{BE33D8A1-B9C4-4A40-87EC-6AA968C0DC91}" destId="{4626AAA4-08B4-40D6-BA78-741AB7D40379}" srcOrd="0" destOrd="0" presId="urn:microsoft.com/office/officeart/2005/8/layout/vList5"/>
    <dgm:cxn modelId="{6DA219C8-7F93-4004-884D-7709E3112F7D}" type="presParOf" srcId="{4626AAA4-08B4-40D6-BA78-741AB7D40379}" destId="{D04781F2-F8BD-44C1-9400-E1186D586A44}" srcOrd="0" destOrd="0" presId="urn:microsoft.com/office/officeart/2005/8/layout/vList5"/>
    <dgm:cxn modelId="{EF96FA95-7900-4321-9CF0-7B886DD20AD8}" type="presParOf" srcId="{4626AAA4-08B4-40D6-BA78-741AB7D40379}" destId="{23D6560C-DA90-430F-84F8-B5A0A753EAFE}" srcOrd="1" destOrd="0" presId="urn:microsoft.com/office/officeart/2005/8/layout/vList5"/>
    <dgm:cxn modelId="{A7850B3C-5716-4593-8C23-7DEC62A00050}" type="presParOf" srcId="{BE33D8A1-B9C4-4A40-87EC-6AA968C0DC91}" destId="{7D999E76-C868-4864-BCC3-282B2C2902E5}" srcOrd="1" destOrd="0" presId="urn:microsoft.com/office/officeart/2005/8/layout/vList5"/>
    <dgm:cxn modelId="{3374161E-B850-4ECF-A534-D3430C056588}" type="presParOf" srcId="{BE33D8A1-B9C4-4A40-87EC-6AA968C0DC91}" destId="{0C711CB7-EB84-4138-B54D-723BEB154B27}" srcOrd="2" destOrd="0" presId="urn:microsoft.com/office/officeart/2005/8/layout/vList5"/>
    <dgm:cxn modelId="{C79BE4D7-FB59-4431-BED3-CCC34E525F00}" type="presParOf" srcId="{0C711CB7-EB84-4138-B54D-723BEB154B27}" destId="{50CEDBE7-DEB7-4EFC-9565-D7CD2F7CCBEE}" srcOrd="0" destOrd="0" presId="urn:microsoft.com/office/officeart/2005/8/layout/vList5"/>
    <dgm:cxn modelId="{9D201D66-AE52-48F7-AEFF-00E210DCFC4D}" type="presParOf" srcId="{0C711CB7-EB84-4138-B54D-723BEB154B27}" destId="{96EBA7CD-CB44-4B14-9BED-AA36C311999D}" srcOrd="1" destOrd="0" presId="urn:microsoft.com/office/officeart/2005/8/layout/vList5"/>
    <dgm:cxn modelId="{4E030D78-E970-4B5B-9CC1-E6B3BD734BB4}" type="presParOf" srcId="{BE33D8A1-B9C4-4A40-87EC-6AA968C0DC91}" destId="{7B388BBF-09A2-46EA-947B-298BEB483B1D}" srcOrd="3" destOrd="0" presId="urn:microsoft.com/office/officeart/2005/8/layout/vList5"/>
    <dgm:cxn modelId="{C3E5A7FD-630B-4AC6-B394-9DE7355D6AD7}" type="presParOf" srcId="{BE33D8A1-B9C4-4A40-87EC-6AA968C0DC91}" destId="{1C18782A-029D-45BB-A281-CB4BAFE3D81C}" srcOrd="4" destOrd="0" presId="urn:microsoft.com/office/officeart/2005/8/layout/vList5"/>
    <dgm:cxn modelId="{536D0CCF-32F1-40C2-A089-D140535FB12D}" type="presParOf" srcId="{1C18782A-029D-45BB-A281-CB4BAFE3D81C}" destId="{28071DC6-D32B-46E3-92D6-77B96A16E27A}" srcOrd="0" destOrd="0" presId="urn:microsoft.com/office/officeart/2005/8/layout/vList5"/>
    <dgm:cxn modelId="{E9913BF2-0A48-4F6C-9173-2620FCB5852E}" type="presParOf" srcId="{1C18782A-029D-45BB-A281-CB4BAFE3D81C}" destId="{B6235905-0D6C-470C-B0F0-780F3A0CB31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AD744-BF55-470B-9F31-E42FAB377D1E}" type="doc">
      <dgm:prSet loTypeId="urn:microsoft.com/office/officeart/2005/8/layout/target3" loCatId="list" qsTypeId="urn:microsoft.com/office/officeart/2005/8/quickstyle/3d1" qsCatId="3D" csTypeId="urn:microsoft.com/office/officeart/2005/8/colors/accent1_2" csCatId="accent1" phldr="1"/>
      <dgm:spPr/>
      <dgm:t>
        <a:bodyPr/>
        <a:lstStyle/>
        <a:p>
          <a:endParaRPr lang="en-GB"/>
        </a:p>
      </dgm:t>
    </dgm:pt>
    <dgm:pt modelId="{8AF3733A-6D75-4EFC-B6E2-4C1180B0C26A}">
      <dgm:prSet phldrT="[Text]"/>
      <dgm:spPr/>
      <dgm:t>
        <a:bodyPr/>
        <a:lstStyle/>
        <a:p>
          <a:r>
            <a:rPr lang="en-GB" dirty="0" smtClean="0"/>
            <a:t>Enhance</a:t>
          </a:r>
          <a:endParaRPr lang="en-GB" dirty="0"/>
        </a:p>
      </dgm:t>
    </dgm:pt>
    <dgm:pt modelId="{F97CB00F-A1A3-41B6-8908-E52522A0D099}" type="parTrans" cxnId="{E3CD8C54-2792-4ADC-8320-EF2DB130D4F4}">
      <dgm:prSet/>
      <dgm:spPr/>
      <dgm:t>
        <a:bodyPr/>
        <a:lstStyle/>
        <a:p>
          <a:endParaRPr lang="en-GB"/>
        </a:p>
      </dgm:t>
    </dgm:pt>
    <dgm:pt modelId="{C4244BDA-1A7D-4400-AF30-4B23A336E918}" type="sibTrans" cxnId="{E3CD8C54-2792-4ADC-8320-EF2DB130D4F4}">
      <dgm:prSet/>
      <dgm:spPr/>
      <dgm:t>
        <a:bodyPr/>
        <a:lstStyle/>
        <a:p>
          <a:endParaRPr lang="en-GB"/>
        </a:p>
      </dgm:t>
    </dgm:pt>
    <dgm:pt modelId="{BAE98083-482F-4BE5-9E15-0791720ABC2B}">
      <dgm:prSet phldrT="[Text]"/>
      <dgm:spPr/>
      <dgm:t>
        <a:bodyPr/>
        <a:lstStyle/>
        <a:p>
          <a:r>
            <a:rPr lang="en-GB" dirty="0" smtClean="0"/>
            <a:t>Enable Marketing to take a digital led approach to promoting course information and significantly reduce duplication of effort between faculty and centre to ultimately benefit recruitment objectives.</a:t>
          </a:r>
          <a:endParaRPr lang="en-GB" dirty="0"/>
        </a:p>
      </dgm:t>
    </dgm:pt>
    <dgm:pt modelId="{86DE1656-ECDE-4055-B798-770BF157E59D}" type="parTrans" cxnId="{43B4DA07-D5FB-45C8-9770-F7E596388264}">
      <dgm:prSet/>
      <dgm:spPr/>
      <dgm:t>
        <a:bodyPr/>
        <a:lstStyle/>
        <a:p>
          <a:endParaRPr lang="en-GB"/>
        </a:p>
      </dgm:t>
    </dgm:pt>
    <dgm:pt modelId="{357A6345-8984-42C8-BA91-ECB9B2F5757D}" type="sibTrans" cxnId="{43B4DA07-D5FB-45C8-9770-F7E596388264}">
      <dgm:prSet/>
      <dgm:spPr/>
      <dgm:t>
        <a:bodyPr/>
        <a:lstStyle/>
        <a:p>
          <a:endParaRPr lang="en-GB"/>
        </a:p>
      </dgm:t>
    </dgm:pt>
    <dgm:pt modelId="{4E19CBD0-1750-4632-A6D8-2C0CA10BABBF}">
      <dgm:prSet phldrT="[Text]"/>
      <dgm:spPr/>
      <dgm:t>
        <a:bodyPr/>
        <a:lstStyle/>
        <a:p>
          <a:r>
            <a:rPr lang="en-GB" smtClean="0"/>
            <a:t>Visibility</a:t>
          </a:r>
          <a:endParaRPr lang="en-GB" dirty="0"/>
        </a:p>
      </dgm:t>
    </dgm:pt>
    <dgm:pt modelId="{BEFDE55B-90C9-4660-8A4D-54F7CD89BE5F}" type="parTrans" cxnId="{1E5FCF9B-2068-42F6-9D0B-2ACC27E81003}">
      <dgm:prSet/>
      <dgm:spPr/>
      <dgm:t>
        <a:bodyPr/>
        <a:lstStyle/>
        <a:p>
          <a:endParaRPr lang="en-GB"/>
        </a:p>
      </dgm:t>
    </dgm:pt>
    <dgm:pt modelId="{81412EB8-422A-4168-B57A-C048523741AF}" type="sibTrans" cxnId="{1E5FCF9B-2068-42F6-9D0B-2ACC27E81003}">
      <dgm:prSet/>
      <dgm:spPr/>
      <dgm:t>
        <a:bodyPr/>
        <a:lstStyle/>
        <a:p>
          <a:endParaRPr lang="en-GB"/>
        </a:p>
      </dgm:t>
    </dgm:pt>
    <dgm:pt modelId="{A5E5B750-D7DC-49B2-943E-F353C15660B7}">
      <dgm:prSet phldrT="[Text]"/>
      <dgm:spPr/>
      <dgm:t>
        <a:bodyPr/>
        <a:lstStyle/>
        <a:p>
          <a:r>
            <a:rPr lang="en-GB" dirty="0" smtClean="0"/>
            <a:t>Staff have single point of reference</a:t>
          </a:r>
          <a:endParaRPr lang="en-GB" dirty="0"/>
        </a:p>
      </dgm:t>
    </dgm:pt>
    <dgm:pt modelId="{ABD00E24-7311-4939-B054-6F9BE50B3C7C}" type="parTrans" cxnId="{2F0D4BF4-2DDF-43FC-B3DF-29B9CFA65E48}">
      <dgm:prSet/>
      <dgm:spPr/>
      <dgm:t>
        <a:bodyPr/>
        <a:lstStyle/>
        <a:p>
          <a:endParaRPr lang="en-GB"/>
        </a:p>
      </dgm:t>
    </dgm:pt>
    <dgm:pt modelId="{F9D962B6-58E4-4F32-950E-801CF31A0C6C}" type="sibTrans" cxnId="{2F0D4BF4-2DDF-43FC-B3DF-29B9CFA65E48}">
      <dgm:prSet/>
      <dgm:spPr/>
      <dgm:t>
        <a:bodyPr/>
        <a:lstStyle/>
        <a:p>
          <a:endParaRPr lang="en-GB"/>
        </a:p>
      </dgm:t>
    </dgm:pt>
    <dgm:pt modelId="{8537CE4D-1E44-4B1C-BC6F-CB5A5B23CA18}">
      <dgm:prSet phldrT="[Text]"/>
      <dgm:spPr/>
      <dgm:t>
        <a:bodyPr/>
        <a:lstStyle/>
        <a:p>
          <a:r>
            <a:rPr lang="en-GB" dirty="0" smtClean="0"/>
            <a:t>Audit of course Approval</a:t>
          </a:r>
          <a:endParaRPr lang="en-GB" dirty="0"/>
        </a:p>
      </dgm:t>
    </dgm:pt>
    <dgm:pt modelId="{E3C7751A-49C4-4426-A797-4D2E6074D4DD}" type="parTrans" cxnId="{263F238A-8CCC-45A1-82EB-40786DD9AA39}">
      <dgm:prSet/>
      <dgm:spPr/>
      <dgm:t>
        <a:bodyPr/>
        <a:lstStyle/>
        <a:p>
          <a:endParaRPr lang="en-GB"/>
        </a:p>
      </dgm:t>
    </dgm:pt>
    <dgm:pt modelId="{836D1CA3-712D-4D3A-81A8-7D0D7D06FC29}" type="sibTrans" cxnId="{263F238A-8CCC-45A1-82EB-40786DD9AA39}">
      <dgm:prSet/>
      <dgm:spPr/>
      <dgm:t>
        <a:bodyPr/>
        <a:lstStyle/>
        <a:p>
          <a:endParaRPr lang="en-GB"/>
        </a:p>
      </dgm:t>
    </dgm:pt>
    <dgm:pt modelId="{5135947F-D0EB-4DB0-A575-8607AC83173D}">
      <dgm:prSet phldrT="[Text]"/>
      <dgm:spPr/>
      <dgm:t>
        <a:bodyPr/>
        <a:lstStyle/>
        <a:p>
          <a:r>
            <a:rPr lang="en-GB" dirty="0" smtClean="0"/>
            <a:t>Publishing</a:t>
          </a:r>
          <a:endParaRPr lang="en-GB" dirty="0"/>
        </a:p>
      </dgm:t>
    </dgm:pt>
    <dgm:pt modelId="{7FF3545A-3AD4-45B6-BF4E-5A8180DB5145}" type="parTrans" cxnId="{005043E4-151F-40A2-972F-9EB6C9285C63}">
      <dgm:prSet/>
      <dgm:spPr/>
      <dgm:t>
        <a:bodyPr/>
        <a:lstStyle/>
        <a:p>
          <a:endParaRPr lang="en-GB"/>
        </a:p>
      </dgm:t>
    </dgm:pt>
    <dgm:pt modelId="{15988445-85B6-45D2-9757-E771DA7E7F5C}" type="sibTrans" cxnId="{005043E4-151F-40A2-972F-9EB6C9285C63}">
      <dgm:prSet/>
      <dgm:spPr/>
      <dgm:t>
        <a:bodyPr/>
        <a:lstStyle/>
        <a:p>
          <a:endParaRPr lang="en-GB"/>
        </a:p>
      </dgm:t>
    </dgm:pt>
    <dgm:pt modelId="{1CAF76BA-6676-4CA2-B927-E9C96CF1AA14}">
      <dgm:prSet phldrT="[Text]"/>
      <dgm:spPr/>
      <dgm:t>
        <a:bodyPr/>
        <a:lstStyle/>
        <a:p>
          <a:r>
            <a:rPr lang="en-GB" dirty="0" smtClean="0"/>
            <a:t>Direct Publication of core Course Data directly from Qsis.</a:t>
          </a:r>
          <a:endParaRPr lang="en-GB" dirty="0"/>
        </a:p>
      </dgm:t>
    </dgm:pt>
    <dgm:pt modelId="{3DFA2B55-F02C-40BC-9741-98246AC8ADFB}" type="parTrans" cxnId="{0093C81D-7A97-44E6-B5BA-699A6C02720D}">
      <dgm:prSet/>
      <dgm:spPr/>
      <dgm:t>
        <a:bodyPr/>
        <a:lstStyle/>
        <a:p>
          <a:endParaRPr lang="en-GB"/>
        </a:p>
      </dgm:t>
    </dgm:pt>
    <dgm:pt modelId="{8CD450F8-CDD4-4489-BB18-DA6DDCAB3E58}" type="sibTrans" cxnId="{0093C81D-7A97-44E6-B5BA-699A6C02720D}">
      <dgm:prSet/>
      <dgm:spPr/>
      <dgm:t>
        <a:bodyPr/>
        <a:lstStyle/>
        <a:p>
          <a:endParaRPr lang="en-GB"/>
        </a:p>
      </dgm:t>
    </dgm:pt>
    <dgm:pt modelId="{4BEFCDC6-2205-479F-8B81-F59B1E950DBE}">
      <dgm:prSet phldrT="[Text]"/>
      <dgm:spPr/>
      <dgm:t>
        <a:bodyPr/>
        <a:lstStyle/>
        <a:p>
          <a:endParaRPr lang="en-GB" dirty="0"/>
        </a:p>
      </dgm:t>
    </dgm:pt>
    <dgm:pt modelId="{7081E76C-5DCD-4B1E-9413-14C3EA01A6A8}" type="parTrans" cxnId="{9C5D0A95-FE49-447E-864A-C0DB6B698F6E}">
      <dgm:prSet/>
      <dgm:spPr/>
      <dgm:t>
        <a:bodyPr/>
        <a:lstStyle/>
        <a:p>
          <a:endParaRPr lang="en-GB"/>
        </a:p>
      </dgm:t>
    </dgm:pt>
    <dgm:pt modelId="{75D22CCF-C0BD-4CCF-8591-FE3AE1A52885}" type="sibTrans" cxnId="{9C5D0A95-FE49-447E-864A-C0DB6B698F6E}">
      <dgm:prSet/>
      <dgm:spPr/>
      <dgm:t>
        <a:bodyPr/>
        <a:lstStyle/>
        <a:p>
          <a:endParaRPr lang="en-GB"/>
        </a:p>
      </dgm:t>
    </dgm:pt>
    <dgm:pt modelId="{7BA59BDA-8B29-41ED-A5E0-99F716B00E3F}" type="pres">
      <dgm:prSet presAssocID="{800AD744-BF55-470B-9F31-E42FAB377D1E}" presName="Name0" presStyleCnt="0">
        <dgm:presLayoutVars>
          <dgm:chMax val="7"/>
          <dgm:dir/>
          <dgm:animLvl val="lvl"/>
          <dgm:resizeHandles val="exact"/>
        </dgm:presLayoutVars>
      </dgm:prSet>
      <dgm:spPr/>
      <dgm:t>
        <a:bodyPr/>
        <a:lstStyle/>
        <a:p>
          <a:endParaRPr lang="en-GB"/>
        </a:p>
      </dgm:t>
    </dgm:pt>
    <dgm:pt modelId="{31BCB418-19F4-4B47-860F-084A1E493D10}" type="pres">
      <dgm:prSet presAssocID="{8AF3733A-6D75-4EFC-B6E2-4C1180B0C26A}" presName="circle1" presStyleLbl="node1" presStyleIdx="0" presStyleCnt="3"/>
      <dgm:spPr>
        <a:gradFill rotWithShape="0">
          <a:gsLst>
            <a:gs pos="3200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gradFill>
      </dgm:spPr>
      <dgm:t>
        <a:bodyPr/>
        <a:lstStyle/>
        <a:p>
          <a:endParaRPr lang="en-GB"/>
        </a:p>
      </dgm:t>
    </dgm:pt>
    <dgm:pt modelId="{D27C17BA-8A2C-44EE-B890-A567E327A325}" type="pres">
      <dgm:prSet presAssocID="{8AF3733A-6D75-4EFC-B6E2-4C1180B0C26A}" presName="space" presStyleCnt="0"/>
      <dgm:spPr/>
    </dgm:pt>
    <dgm:pt modelId="{F0F1A4CC-598F-49EA-A94B-93FD75FB89BB}" type="pres">
      <dgm:prSet presAssocID="{8AF3733A-6D75-4EFC-B6E2-4C1180B0C26A}" presName="rect1" presStyleLbl="alignAcc1" presStyleIdx="0" presStyleCnt="3"/>
      <dgm:spPr/>
      <dgm:t>
        <a:bodyPr/>
        <a:lstStyle/>
        <a:p>
          <a:endParaRPr lang="en-GB"/>
        </a:p>
      </dgm:t>
    </dgm:pt>
    <dgm:pt modelId="{B41149E0-EF2F-418E-B1C9-88499F176A96}" type="pres">
      <dgm:prSet presAssocID="{4E19CBD0-1750-4632-A6D8-2C0CA10BABBF}" presName="vertSpace2" presStyleLbl="node1" presStyleIdx="0" presStyleCnt="3"/>
      <dgm:spPr/>
    </dgm:pt>
    <dgm:pt modelId="{CCFF62C3-5311-4BD3-B042-B584F4A54411}" type="pres">
      <dgm:prSet presAssocID="{4E19CBD0-1750-4632-A6D8-2C0CA10BABBF}" presName="circle2" presStyleLbl="node1" presStyleIdx="1" presStyleCnt="3"/>
      <dgm:spPr/>
    </dgm:pt>
    <dgm:pt modelId="{0C32832A-5E12-4AA1-8C1D-DF2D717EA564}" type="pres">
      <dgm:prSet presAssocID="{4E19CBD0-1750-4632-A6D8-2C0CA10BABBF}" presName="rect2" presStyleLbl="alignAcc1" presStyleIdx="1" presStyleCnt="3"/>
      <dgm:spPr/>
      <dgm:t>
        <a:bodyPr/>
        <a:lstStyle/>
        <a:p>
          <a:endParaRPr lang="en-GB"/>
        </a:p>
      </dgm:t>
    </dgm:pt>
    <dgm:pt modelId="{28566C5E-1827-4F2A-B3EC-002AAFA2F6B6}" type="pres">
      <dgm:prSet presAssocID="{5135947F-D0EB-4DB0-A575-8607AC83173D}" presName="vertSpace3" presStyleLbl="node1" presStyleIdx="1" presStyleCnt="3"/>
      <dgm:spPr/>
    </dgm:pt>
    <dgm:pt modelId="{2677E467-DC62-4D85-BD7F-A7FF1142A6E2}" type="pres">
      <dgm:prSet presAssocID="{5135947F-D0EB-4DB0-A575-8607AC83173D}" presName="circle3" presStyleLbl="node1" presStyleIdx="2" presStyleCnt="3"/>
      <dgm:spPr/>
    </dgm:pt>
    <dgm:pt modelId="{651603BA-EF9C-4C1D-96D6-42121A7EDF38}" type="pres">
      <dgm:prSet presAssocID="{5135947F-D0EB-4DB0-A575-8607AC83173D}" presName="rect3" presStyleLbl="alignAcc1" presStyleIdx="2" presStyleCnt="3"/>
      <dgm:spPr/>
      <dgm:t>
        <a:bodyPr/>
        <a:lstStyle/>
        <a:p>
          <a:endParaRPr lang="en-GB"/>
        </a:p>
      </dgm:t>
    </dgm:pt>
    <dgm:pt modelId="{1EAF85D0-993D-4CB5-B8A0-DF85FC67F3FF}" type="pres">
      <dgm:prSet presAssocID="{8AF3733A-6D75-4EFC-B6E2-4C1180B0C26A}" presName="rect1ParTx" presStyleLbl="alignAcc1" presStyleIdx="2" presStyleCnt="3">
        <dgm:presLayoutVars>
          <dgm:chMax val="1"/>
          <dgm:bulletEnabled val="1"/>
        </dgm:presLayoutVars>
      </dgm:prSet>
      <dgm:spPr/>
      <dgm:t>
        <a:bodyPr/>
        <a:lstStyle/>
        <a:p>
          <a:endParaRPr lang="en-GB"/>
        </a:p>
      </dgm:t>
    </dgm:pt>
    <dgm:pt modelId="{89917FF5-EEEF-4305-A6C4-B4EA7038E994}" type="pres">
      <dgm:prSet presAssocID="{8AF3733A-6D75-4EFC-B6E2-4C1180B0C26A}" presName="rect1ChTx" presStyleLbl="alignAcc1" presStyleIdx="2" presStyleCnt="3">
        <dgm:presLayoutVars>
          <dgm:bulletEnabled val="1"/>
        </dgm:presLayoutVars>
      </dgm:prSet>
      <dgm:spPr/>
      <dgm:t>
        <a:bodyPr/>
        <a:lstStyle/>
        <a:p>
          <a:endParaRPr lang="en-GB"/>
        </a:p>
      </dgm:t>
    </dgm:pt>
    <dgm:pt modelId="{A15FFA7D-C937-453A-99AD-FBC23D6ECD26}" type="pres">
      <dgm:prSet presAssocID="{4E19CBD0-1750-4632-A6D8-2C0CA10BABBF}" presName="rect2ParTx" presStyleLbl="alignAcc1" presStyleIdx="2" presStyleCnt="3">
        <dgm:presLayoutVars>
          <dgm:chMax val="1"/>
          <dgm:bulletEnabled val="1"/>
        </dgm:presLayoutVars>
      </dgm:prSet>
      <dgm:spPr/>
      <dgm:t>
        <a:bodyPr/>
        <a:lstStyle/>
        <a:p>
          <a:endParaRPr lang="en-GB"/>
        </a:p>
      </dgm:t>
    </dgm:pt>
    <dgm:pt modelId="{1C509ABB-6F8C-408A-B9AE-CFAAF1E017FC}" type="pres">
      <dgm:prSet presAssocID="{4E19CBD0-1750-4632-A6D8-2C0CA10BABBF}" presName="rect2ChTx" presStyleLbl="alignAcc1" presStyleIdx="2" presStyleCnt="3">
        <dgm:presLayoutVars>
          <dgm:bulletEnabled val="1"/>
        </dgm:presLayoutVars>
      </dgm:prSet>
      <dgm:spPr/>
      <dgm:t>
        <a:bodyPr/>
        <a:lstStyle/>
        <a:p>
          <a:endParaRPr lang="en-GB"/>
        </a:p>
      </dgm:t>
    </dgm:pt>
    <dgm:pt modelId="{15F43171-F6AF-4F1E-BC92-59A7E0AE22F4}" type="pres">
      <dgm:prSet presAssocID="{5135947F-D0EB-4DB0-A575-8607AC83173D}" presName="rect3ParTx" presStyleLbl="alignAcc1" presStyleIdx="2" presStyleCnt="3">
        <dgm:presLayoutVars>
          <dgm:chMax val="1"/>
          <dgm:bulletEnabled val="1"/>
        </dgm:presLayoutVars>
      </dgm:prSet>
      <dgm:spPr/>
      <dgm:t>
        <a:bodyPr/>
        <a:lstStyle/>
        <a:p>
          <a:endParaRPr lang="en-GB"/>
        </a:p>
      </dgm:t>
    </dgm:pt>
    <dgm:pt modelId="{DF092BF3-C398-415E-A4F2-C3760AB2D0EA}" type="pres">
      <dgm:prSet presAssocID="{5135947F-D0EB-4DB0-A575-8607AC83173D}" presName="rect3ChTx" presStyleLbl="alignAcc1" presStyleIdx="2" presStyleCnt="3">
        <dgm:presLayoutVars>
          <dgm:bulletEnabled val="1"/>
        </dgm:presLayoutVars>
      </dgm:prSet>
      <dgm:spPr/>
      <dgm:t>
        <a:bodyPr/>
        <a:lstStyle/>
        <a:p>
          <a:endParaRPr lang="en-GB"/>
        </a:p>
      </dgm:t>
    </dgm:pt>
  </dgm:ptLst>
  <dgm:cxnLst>
    <dgm:cxn modelId="{7396F0EC-3B29-4E09-97E8-89E074F22F71}" type="presOf" srcId="{4E19CBD0-1750-4632-A6D8-2C0CA10BABBF}" destId="{A15FFA7D-C937-453A-99AD-FBC23D6ECD26}" srcOrd="1" destOrd="0" presId="urn:microsoft.com/office/officeart/2005/8/layout/target3"/>
    <dgm:cxn modelId="{005043E4-151F-40A2-972F-9EB6C9285C63}" srcId="{800AD744-BF55-470B-9F31-E42FAB377D1E}" destId="{5135947F-D0EB-4DB0-A575-8607AC83173D}" srcOrd="2" destOrd="0" parTransId="{7FF3545A-3AD4-45B6-BF4E-5A8180DB5145}" sibTransId="{15988445-85B6-45D2-9757-E771DA7E7F5C}"/>
    <dgm:cxn modelId="{0093C81D-7A97-44E6-B5BA-699A6C02720D}" srcId="{5135947F-D0EB-4DB0-A575-8607AC83173D}" destId="{1CAF76BA-6676-4CA2-B927-E9C96CF1AA14}" srcOrd="0" destOrd="0" parTransId="{3DFA2B55-F02C-40BC-9741-98246AC8ADFB}" sibTransId="{8CD450F8-CDD4-4489-BB18-DA6DDCAB3E58}"/>
    <dgm:cxn modelId="{2F0D4BF4-2DDF-43FC-B3DF-29B9CFA65E48}" srcId="{4E19CBD0-1750-4632-A6D8-2C0CA10BABBF}" destId="{A5E5B750-D7DC-49B2-943E-F353C15660B7}" srcOrd="0" destOrd="0" parTransId="{ABD00E24-7311-4939-B054-6F9BE50B3C7C}" sibTransId="{F9D962B6-58E4-4F32-950E-801CF31A0C6C}"/>
    <dgm:cxn modelId="{263F238A-8CCC-45A1-82EB-40786DD9AA39}" srcId="{4E19CBD0-1750-4632-A6D8-2C0CA10BABBF}" destId="{8537CE4D-1E44-4B1C-BC6F-CB5A5B23CA18}" srcOrd="1" destOrd="0" parTransId="{E3C7751A-49C4-4426-A797-4D2E6074D4DD}" sibTransId="{836D1CA3-712D-4D3A-81A8-7D0D7D06FC29}"/>
    <dgm:cxn modelId="{0DD75493-BDCD-4397-87D8-5EFD067D5A1E}" type="presOf" srcId="{4E19CBD0-1750-4632-A6D8-2C0CA10BABBF}" destId="{0C32832A-5E12-4AA1-8C1D-DF2D717EA564}" srcOrd="0" destOrd="0" presId="urn:microsoft.com/office/officeart/2005/8/layout/target3"/>
    <dgm:cxn modelId="{1E5FCF9B-2068-42F6-9D0B-2ACC27E81003}" srcId="{800AD744-BF55-470B-9F31-E42FAB377D1E}" destId="{4E19CBD0-1750-4632-A6D8-2C0CA10BABBF}" srcOrd="1" destOrd="0" parTransId="{BEFDE55B-90C9-4660-8A4D-54F7CD89BE5F}" sibTransId="{81412EB8-422A-4168-B57A-C048523741AF}"/>
    <dgm:cxn modelId="{38713D44-57D7-4B1C-80BB-798403AC8504}" type="presOf" srcId="{BAE98083-482F-4BE5-9E15-0791720ABC2B}" destId="{89917FF5-EEEF-4305-A6C4-B4EA7038E994}" srcOrd="0" destOrd="0" presId="urn:microsoft.com/office/officeart/2005/8/layout/target3"/>
    <dgm:cxn modelId="{84A6D623-0AFB-4F92-9338-2E23F99A522E}" type="presOf" srcId="{8537CE4D-1E44-4B1C-BC6F-CB5A5B23CA18}" destId="{1C509ABB-6F8C-408A-B9AE-CFAAF1E017FC}" srcOrd="0" destOrd="1" presId="urn:microsoft.com/office/officeart/2005/8/layout/target3"/>
    <dgm:cxn modelId="{F8DA8854-BF96-4CC4-9301-B097407BF0F9}" type="presOf" srcId="{A5E5B750-D7DC-49B2-943E-F353C15660B7}" destId="{1C509ABB-6F8C-408A-B9AE-CFAAF1E017FC}" srcOrd="0" destOrd="0" presId="urn:microsoft.com/office/officeart/2005/8/layout/target3"/>
    <dgm:cxn modelId="{9C5D0A95-FE49-447E-864A-C0DB6B698F6E}" srcId="{5135947F-D0EB-4DB0-A575-8607AC83173D}" destId="{4BEFCDC6-2205-479F-8B81-F59B1E950DBE}" srcOrd="1" destOrd="0" parTransId="{7081E76C-5DCD-4B1E-9413-14C3EA01A6A8}" sibTransId="{75D22CCF-C0BD-4CCF-8591-FE3AE1A52885}"/>
    <dgm:cxn modelId="{F8268966-6AEF-499F-8B09-EE346B1234C9}" type="presOf" srcId="{5135947F-D0EB-4DB0-A575-8607AC83173D}" destId="{651603BA-EF9C-4C1D-96D6-42121A7EDF38}" srcOrd="0" destOrd="0" presId="urn:microsoft.com/office/officeart/2005/8/layout/target3"/>
    <dgm:cxn modelId="{FC7D04ED-F602-47DF-BE61-3756E53676EE}" type="presOf" srcId="{8AF3733A-6D75-4EFC-B6E2-4C1180B0C26A}" destId="{1EAF85D0-993D-4CB5-B8A0-DF85FC67F3FF}" srcOrd="1" destOrd="0" presId="urn:microsoft.com/office/officeart/2005/8/layout/target3"/>
    <dgm:cxn modelId="{43B4DA07-D5FB-45C8-9770-F7E596388264}" srcId="{8AF3733A-6D75-4EFC-B6E2-4C1180B0C26A}" destId="{BAE98083-482F-4BE5-9E15-0791720ABC2B}" srcOrd="0" destOrd="0" parTransId="{86DE1656-ECDE-4055-B798-770BF157E59D}" sibTransId="{357A6345-8984-42C8-BA91-ECB9B2F5757D}"/>
    <dgm:cxn modelId="{AFFB5627-CDC1-42DC-B47D-E8762728217D}" type="presOf" srcId="{800AD744-BF55-470B-9F31-E42FAB377D1E}" destId="{7BA59BDA-8B29-41ED-A5E0-99F716B00E3F}" srcOrd="0" destOrd="0" presId="urn:microsoft.com/office/officeart/2005/8/layout/target3"/>
    <dgm:cxn modelId="{E3CD8C54-2792-4ADC-8320-EF2DB130D4F4}" srcId="{800AD744-BF55-470B-9F31-E42FAB377D1E}" destId="{8AF3733A-6D75-4EFC-B6E2-4C1180B0C26A}" srcOrd="0" destOrd="0" parTransId="{F97CB00F-A1A3-41B6-8908-E52522A0D099}" sibTransId="{C4244BDA-1A7D-4400-AF30-4B23A336E918}"/>
    <dgm:cxn modelId="{C0D3049E-DE78-48B3-B2D1-F79E62E50345}" type="presOf" srcId="{4BEFCDC6-2205-479F-8B81-F59B1E950DBE}" destId="{DF092BF3-C398-415E-A4F2-C3760AB2D0EA}" srcOrd="0" destOrd="1" presId="urn:microsoft.com/office/officeart/2005/8/layout/target3"/>
    <dgm:cxn modelId="{E31A1DB5-2470-4005-93E1-9E3557D379B9}" type="presOf" srcId="{8AF3733A-6D75-4EFC-B6E2-4C1180B0C26A}" destId="{F0F1A4CC-598F-49EA-A94B-93FD75FB89BB}" srcOrd="0" destOrd="0" presId="urn:microsoft.com/office/officeart/2005/8/layout/target3"/>
    <dgm:cxn modelId="{E12DAB02-7804-4B8A-817B-9E500E885F3F}" type="presOf" srcId="{5135947F-D0EB-4DB0-A575-8607AC83173D}" destId="{15F43171-F6AF-4F1E-BC92-59A7E0AE22F4}" srcOrd="1" destOrd="0" presId="urn:microsoft.com/office/officeart/2005/8/layout/target3"/>
    <dgm:cxn modelId="{15A8BF50-C9A2-4211-9616-F49912BFE3E7}" type="presOf" srcId="{1CAF76BA-6676-4CA2-B927-E9C96CF1AA14}" destId="{DF092BF3-C398-415E-A4F2-C3760AB2D0EA}" srcOrd="0" destOrd="0" presId="urn:microsoft.com/office/officeart/2005/8/layout/target3"/>
    <dgm:cxn modelId="{2F0DA83B-B3B5-4442-801E-DD39E2D3838D}" type="presParOf" srcId="{7BA59BDA-8B29-41ED-A5E0-99F716B00E3F}" destId="{31BCB418-19F4-4B47-860F-084A1E493D10}" srcOrd="0" destOrd="0" presId="urn:microsoft.com/office/officeart/2005/8/layout/target3"/>
    <dgm:cxn modelId="{C7CC9755-12E1-4878-99AB-0CEEC03605EC}" type="presParOf" srcId="{7BA59BDA-8B29-41ED-A5E0-99F716B00E3F}" destId="{D27C17BA-8A2C-44EE-B890-A567E327A325}" srcOrd="1" destOrd="0" presId="urn:microsoft.com/office/officeart/2005/8/layout/target3"/>
    <dgm:cxn modelId="{8EE51CFF-4D8D-40FC-A3C8-1E261AD56DEA}" type="presParOf" srcId="{7BA59BDA-8B29-41ED-A5E0-99F716B00E3F}" destId="{F0F1A4CC-598F-49EA-A94B-93FD75FB89BB}" srcOrd="2" destOrd="0" presId="urn:microsoft.com/office/officeart/2005/8/layout/target3"/>
    <dgm:cxn modelId="{7C4B915F-6F4E-45E2-B6C5-6C1703B47ABB}" type="presParOf" srcId="{7BA59BDA-8B29-41ED-A5E0-99F716B00E3F}" destId="{B41149E0-EF2F-418E-B1C9-88499F176A96}" srcOrd="3" destOrd="0" presId="urn:microsoft.com/office/officeart/2005/8/layout/target3"/>
    <dgm:cxn modelId="{2CFDAEEC-6137-4529-95FF-66CB5979AEF3}" type="presParOf" srcId="{7BA59BDA-8B29-41ED-A5E0-99F716B00E3F}" destId="{CCFF62C3-5311-4BD3-B042-B584F4A54411}" srcOrd="4" destOrd="0" presId="urn:microsoft.com/office/officeart/2005/8/layout/target3"/>
    <dgm:cxn modelId="{35752CF9-6695-49E8-9769-808ED3684D28}" type="presParOf" srcId="{7BA59BDA-8B29-41ED-A5E0-99F716B00E3F}" destId="{0C32832A-5E12-4AA1-8C1D-DF2D717EA564}" srcOrd="5" destOrd="0" presId="urn:microsoft.com/office/officeart/2005/8/layout/target3"/>
    <dgm:cxn modelId="{1A8791D3-E0BD-41B0-9DA6-1DABB2CFA8F3}" type="presParOf" srcId="{7BA59BDA-8B29-41ED-A5E0-99F716B00E3F}" destId="{28566C5E-1827-4F2A-B3EC-002AAFA2F6B6}" srcOrd="6" destOrd="0" presId="urn:microsoft.com/office/officeart/2005/8/layout/target3"/>
    <dgm:cxn modelId="{198879D3-2386-4BEC-B0A4-42FC29C3679F}" type="presParOf" srcId="{7BA59BDA-8B29-41ED-A5E0-99F716B00E3F}" destId="{2677E467-DC62-4D85-BD7F-A7FF1142A6E2}" srcOrd="7" destOrd="0" presId="urn:microsoft.com/office/officeart/2005/8/layout/target3"/>
    <dgm:cxn modelId="{AE4CA581-63A1-4ACC-8374-E69FA27030F0}" type="presParOf" srcId="{7BA59BDA-8B29-41ED-A5E0-99F716B00E3F}" destId="{651603BA-EF9C-4C1D-96D6-42121A7EDF38}" srcOrd="8" destOrd="0" presId="urn:microsoft.com/office/officeart/2005/8/layout/target3"/>
    <dgm:cxn modelId="{37D16E04-065A-4154-9C14-DB4F0860FD6F}" type="presParOf" srcId="{7BA59BDA-8B29-41ED-A5E0-99F716B00E3F}" destId="{1EAF85D0-993D-4CB5-B8A0-DF85FC67F3FF}" srcOrd="9" destOrd="0" presId="urn:microsoft.com/office/officeart/2005/8/layout/target3"/>
    <dgm:cxn modelId="{FD4C7A1D-12E3-48A9-A647-1EBE21AAF860}" type="presParOf" srcId="{7BA59BDA-8B29-41ED-A5E0-99F716B00E3F}" destId="{89917FF5-EEEF-4305-A6C4-B4EA7038E994}" srcOrd="10" destOrd="0" presId="urn:microsoft.com/office/officeart/2005/8/layout/target3"/>
    <dgm:cxn modelId="{559F2E86-8F66-46BA-A75C-73DBBF946686}" type="presParOf" srcId="{7BA59BDA-8B29-41ED-A5E0-99F716B00E3F}" destId="{A15FFA7D-C937-453A-99AD-FBC23D6ECD26}" srcOrd="11" destOrd="0" presId="urn:microsoft.com/office/officeart/2005/8/layout/target3"/>
    <dgm:cxn modelId="{91565E42-EA90-4227-9ACF-8D1ABB311894}" type="presParOf" srcId="{7BA59BDA-8B29-41ED-A5E0-99F716B00E3F}" destId="{1C509ABB-6F8C-408A-B9AE-CFAAF1E017FC}" srcOrd="12" destOrd="0" presId="urn:microsoft.com/office/officeart/2005/8/layout/target3"/>
    <dgm:cxn modelId="{573BF228-F7AC-4453-A307-D7F359081F21}" type="presParOf" srcId="{7BA59BDA-8B29-41ED-A5E0-99F716B00E3F}" destId="{15F43171-F6AF-4F1E-BC92-59A7E0AE22F4}" srcOrd="13" destOrd="0" presId="urn:microsoft.com/office/officeart/2005/8/layout/target3"/>
    <dgm:cxn modelId="{4FBB91FD-86CD-4B2A-971A-FEC662FA3B2A}" type="presParOf" srcId="{7BA59BDA-8B29-41ED-A5E0-99F716B00E3F}" destId="{DF092BF3-C398-415E-A4F2-C3760AB2D0E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ED771-95EC-4307-8A3B-CCCDC46CB034}">
      <dsp:nvSpPr>
        <dsp:cNvPr id="0" name=""/>
        <dsp:cNvSpPr/>
      </dsp:nvSpPr>
      <dsp:spPr>
        <a:xfrm rot="10800000">
          <a:off x="1426814" y="1888"/>
          <a:ext cx="4945786" cy="1117300"/>
        </a:xfrm>
        <a:prstGeom prst="homePlat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2699" tIns="64770" rIns="120904" bIns="64770" numCol="1" spcCol="1270" anchor="ctr" anchorCtr="0">
          <a:noAutofit/>
        </a:bodyPr>
        <a:lstStyle/>
        <a:p>
          <a:pPr lvl="0" algn="ctr" defTabSz="755650">
            <a:lnSpc>
              <a:spcPct val="90000"/>
            </a:lnSpc>
            <a:spcBef>
              <a:spcPct val="0"/>
            </a:spcBef>
            <a:spcAft>
              <a:spcPct val="35000"/>
            </a:spcAft>
          </a:pPr>
          <a:r>
            <a:rPr lang="en-GB" sz="1700" kern="1200" dirty="0" smtClean="0"/>
            <a:t>Queen’s identified that a complete review of communication and marketing techniques was required</a:t>
          </a:r>
          <a:endParaRPr lang="en-GB" sz="1700" kern="1200" dirty="0"/>
        </a:p>
      </dsp:txBody>
      <dsp:txXfrm rot="10800000">
        <a:off x="1706139" y="1888"/>
        <a:ext cx="4666461" cy="1117300"/>
      </dsp:txXfrm>
    </dsp:sp>
    <dsp:sp modelId="{4A0CDA3A-AD42-4E07-A61A-57103366C58F}">
      <dsp:nvSpPr>
        <dsp:cNvPr id="0" name=""/>
        <dsp:cNvSpPr/>
      </dsp:nvSpPr>
      <dsp:spPr>
        <a:xfrm>
          <a:off x="917199" y="1888"/>
          <a:ext cx="1117300" cy="11173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50800" dist="12700" dir="5400000" algn="ctr"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393935B-9119-4D9F-84A8-B8D4ED2756DD}">
      <dsp:nvSpPr>
        <dsp:cNvPr id="0" name=""/>
        <dsp:cNvSpPr/>
      </dsp:nvSpPr>
      <dsp:spPr>
        <a:xfrm rot="10800000">
          <a:off x="1500366" y="1452712"/>
          <a:ext cx="4847717" cy="1117300"/>
        </a:xfrm>
        <a:prstGeom prst="homePlat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2699" tIns="64770" rIns="120904" bIns="64770" numCol="1" spcCol="1270" anchor="ctr" anchorCtr="0">
          <a:noAutofit/>
        </a:bodyPr>
        <a:lstStyle/>
        <a:p>
          <a:pPr lvl="0" algn="ctr" defTabSz="755650">
            <a:lnSpc>
              <a:spcPct val="90000"/>
            </a:lnSpc>
            <a:spcBef>
              <a:spcPct val="0"/>
            </a:spcBef>
            <a:spcAft>
              <a:spcPct val="35000"/>
            </a:spcAft>
          </a:pPr>
          <a:r>
            <a:rPr lang="en-GB" sz="1700" kern="1200" dirty="0" smtClean="0"/>
            <a:t>Digital Data Working Group established to focus on data elements of the Digital Channel</a:t>
          </a:r>
          <a:endParaRPr lang="en-GB" sz="1700" kern="1200" dirty="0"/>
        </a:p>
      </dsp:txBody>
      <dsp:txXfrm rot="10800000">
        <a:off x="1779691" y="1452712"/>
        <a:ext cx="4568392" cy="1117300"/>
      </dsp:txXfrm>
    </dsp:sp>
    <dsp:sp modelId="{291207EA-0FC1-4604-B3F4-01DB04273498}">
      <dsp:nvSpPr>
        <dsp:cNvPr id="0" name=""/>
        <dsp:cNvSpPr/>
      </dsp:nvSpPr>
      <dsp:spPr>
        <a:xfrm>
          <a:off x="941716" y="1452712"/>
          <a:ext cx="1117300" cy="1117300"/>
        </a:xfrm>
        <a:prstGeom prst="ellipse">
          <a:avLst/>
        </a:prstGeom>
        <a:blipFill rotWithShape="1">
          <a:blip xmlns:r="http://schemas.openxmlformats.org/officeDocument/2006/relationships" r:embed="rId2"/>
          <a:stretch>
            <a:fillRect/>
          </a:stretch>
        </a:blipFill>
        <a:ln>
          <a:noFill/>
        </a:ln>
        <a:effectLst>
          <a:outerShdw blurRad="50800" dist="12700" dir="5400000" algn="ctr"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DDC9582-0D52-45E5-8018-D6D9748C55ED}">
      <dsp:nvSpPr>
        <dsp:cNvPr id="0" name=""/>
        <dsp:cNvSpPr/>
      </dsp:nvSpPr>
      <dsp:spPr>
        <a:xfrm rot="10800000">
          <a:off x="1500366" y="2903535"/>
          <a:ext cx="4847717" cy="1117300"/>
        </a:xfrm>
        <a:prstGeom prst="homePlat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2699" tIns="64770" rIns="120904" bIns="64770" numCol="1" spcCol="1270" anchor="ctr" anchorCtr="0">
          <a:noAutofit/>
        </a:bodyPr>
        <a:lstStyle/>
        <a:p>
          <a:pPr lvl="0" algn="ctr" defTabSz="755650">
            <a:lnSpc>
              <a:spcPct val="90000"/>
            </a:lnSpc>
            <a:spcBef>
              <a:spcPct val="0"/>
            </a:spcBef>
            <a:spcAft>
              <a:spcPct val="35000"/>
            </a:spcAft>
          </a:pPr>
          <a:r>
            <a:rPr lang="en-GB" sz="1700" kern="1200" dirty="0" smtClean="0"/>
            <a:t>Purpose is to provide a central mechanism to fully manage the capture of core data for all programmes offered by the University which can be utilised by external facing systems.</a:t>
          </a:r>
          <a:endParaRPr lang="en-GB" sz="1700" kern="1200" dirty="0"/>
        </a:p>
      </dsp:txBody>
      <dsp:txXfrm rot="10800000">
        <a:off x="1779691" y="2903535"/>
        <a:ext cx="4568392" cy="1117300"/>
      </dsp:txXfrm>
    </dsp:sp>
    <dsp:sp modelId="{9DA92F10-8179-4D88-BEA8-6F2CE92D772A}">
      <dsp:nvSpPr>
        <dsp:cNvPr id="0" name=""/>
        <dsp:cNvSpPr/>
      </dsp:nvSpPr>
      <dsp:spPr>
        <a:xfrm>
          <a:off x="941716" y="2903535"/>
          <a:ext cx="1117300" cy="111730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a:noFill/>
        </a:ln>
        <a:effectLst>
          <a:outerShdw blurRad="50800" dist="12700" dir="5400000" algn="ctr"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6560C-DA90-430F-84F8-B5A0A753EAFE}">
      <dsp:nvSpPr>
        <dsp:cNvPr id="0" name=""/>
        <dsp:cNvSpPr/>
      </dsp:nvSpPr>
      <dsp:spPr>
        <a:xfrm rot="5400000">
          <a:off x="4532426" y="-1726774"/>
          <a:ext cx="1037108" cy="47538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AU" sz="1700" kern="1200" dirty="0" smtClean="0"/>
            <a:t>Consolidate current information held by stakeholders to centralise the process within the Student Information System (Qsis). </a:t>
          </a:r>
          <a:endParaRPr lang="en-GB" sz="1700" kern="1200" dirty="0"/>
        </a:p>
      </dsp:txBody>
      <dsp:txXfrm rot="-5400000">
        <a:off x="2674049" y="182230"/>
        <a:ext cx="4703237" cy="935854"/>
      </dsp:txXfrm>
    </dsp:sp>
    <dsp:sp modelId="{D04781F2-F8BD-44C1-9400-E1186D586A44}">
      <dsp:nvSpPr>
        <dsp:cNvPr id="0" name=""/>
        <dsp:cNvSpPr/>
      </dsp:nvSpPr>
      <dsp:spPr>
        <a:xfrm>
          <a:off x="0" y="1964"/>
          <a:ext cx="2674048" cy="1296385"/>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Consolidate</a:t>
          </a:r>
          <a:endParaRPr lang="en-GB" sz="3400" kern="1200" dirty="0"/>
        </a:p>
      </dsp:txBody>
      <dsp:txXfrm>
        <a:off x="63284" y="65248"/>
        <a:ext cx="2547480" cy="1169817"/>
      </dsp:txXfrm>
    </dsp:sp>
    <dsp:sp modelId="{96EBA7CD-CB44-4B14-9BED-AA36C311999D}">
      <dsp:nvSpPr>
        <dsp:cNvPr id="0" name=""/>
        <dsp:cNvSpPr/>
      </dsp:nvSpPr>
      <dsp:spPr>
        <a:xfrm rot="5400000">
          <a:off x="4532426" y="-249662"/>
          <a:ext cx="1037108" cy="47538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Provide functionality to capture, record and make available for publishing from Qsis data relevant to the Course Finder, ensuring there is a single source for this data.</a:t>
          </a:r>
          <a:endParaRPr lang="en-GB" sz="1700" kern="1200" dirty="0"/>
        </a:p>
      </dsp:txBody>
      <dsp:txXfrm rot="-5400000">
        <a:off x="2674049" y="1659342"/>
        <a:ext cx="4703237" cy="935854"/>
      </dsp:txXfrm>
    </dsp:sp>
    <dsp:sp modelId="{50CEDBE7-DEB7-4EFC-9565-D7CD2F7CCBEE}">
      <dsp:nvSpPr>
        <dsp:cNvPr id="0" name=""/>
        <dsp:cNvSpPr/>
      </dsp:nvSpPr>
      <dsp:spPr>
        <a:xfrm>
          <a:off x="0" y="1363169"/>
          <a:ext cx="2674048" cy="1296385"/>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Functionality</a:t>
          </a:r>
          <a:endParaRPr lang="en-GB" sz="3400" kern="1200" dirty="0"/>
        </a:p>
      </dsp:txBody>
      <dsp:txXfrm>
        <a:off x="63284" y="1426453"/>
        <a:ext cx="2547480" cy="1169817"/>
      </dsp:txXfrm>
    </dsp:sp>
    <dsp:sp modelId="{B6235905-0D6C-470C-B0F0-780F3A0CB312}">
      <dsp:nvSpPr>
        <dsp:cNvPr id="0" name=""/>
        <dsp:cNvSpPr/>
      </dsp:nvSpPr>
      <dsp:spPr>
        <a:xfrm rot="5400000">
          <a:off x="4532426" y="995635"/>
          <a:ext cx="1037108" cy="47538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Provide reports to support users in identifying courses which require attention.</a:t>
          </a:r>
          <a:endParaRPr lang="en-GB" sz="1700" kern="1200" dirty="0"/>
        </a:p>
      </dsp:txBody>
      <dsp:txXfrm rot="-5400000">
        <a:off x="2674049" y="2904640"/>
        <a:ext cx="4703237" cy="935854"/>
      </dsp:txXfrm>
    </dsp:sp>
    <dsp:sp modelId="{28071DC6-D32B-46E3-92D6-77B96A16E27A}">
      <dsp:nvSpPr>
        <dsp:cNvPr id="0" name=""/>
        <dsp:cNvSpPr/>
      </dsp:nvSpPr>
      <dsp:spPr>
        <a:xfrm>
          <a:off x="0" y="2724374"/>
          <a:ext cx="2674048" cy="1296385"/>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GB" sz="3400" kern="1200" dirty="0" smtClean="0"/>
            <a:t>Reporting</a:t>
          </a:r>
          <a:endParaRPr lang="en-GB" sz="3400" kern="1200" dirty="0"/>
        </a:p>
      </dsp:txBody>
      <dsp:txXfrm>
        <a:off x="63284" y="2787658"/>
        <a:ext cx="2547480" cy="1169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02628" y="0"/>
          <a:ext cx="4259263" cy="518477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716FFAD6-917E-4E72-BAF2-7277BD693604}" type="datetimeFigureOut">
              <a:rPr lang="en-GB" smtClean="0"/>
              <a:t>05/10/2016</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B1609DC5-7BEF-4A07-B2E2-107AA34D4275}" type="slidenum">
              <a:rPr lang="en-GB" smtClean="0"/>
              <a:t>‹#›</a:t>
            </a:fld>
            <a:endParaRPr lang="en-GB"/>
          </a:p>
        </p:txBody>
      </p:sp>
    </p:spTree>
    <p:extLst>
      <p:ext uri="{BB962C8B-B14F-4D97-AF65-F5344CB8AC3E}">
        <p14:creationId xmlns:p14="http://schemas.microsoft.com/office/powerpoint/2010/main" val="1721241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C37E461-96B9-4925-8A01-59DC41F27E25}" type="datetimeFigureOut">
              <a:rPr lang="en-US" smtClean="0"/>
              <a:t>10/5/2016</a:t>
            </a:fld>
            <a:endParaRPr lang="en-US"/>
          </a:p>
        </p:txBody>
      </p:sp>
      <p:sp>
        <p:nvSpPr>
          <p:cNvPr id="4" name="Slide Image Placeholder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Queen’s University uses Campus Solutions as the core product for the storage of all course and student information. Marketing data relevant to  our courses currently sits outside Campus. To facilitate one of the University’s core objectives, in storage of master data and content, a project was undertaken to focus on the data elements of the Digital Channel required for prospect students and other stakeholders who engage with the University. The Course Finder Data project aims to develop new functionality within Campus which will allow input, storage and approval of all marketing information relevant to a course.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information can then be made available though XML output for publishing via multiple sources, for example web and printed prospectus.</a:t>
            </a:r>
          </a:p>
          <a:p>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5</a:t>
            </a:fld>
            <a:endParaRPr lang="en-US"/>
          </a:p>
        </p:txBody>
      </p:sp>
    </p:spTree>
    <p:extLst>
      <p:ext uri="{BB962C8B-B14F-4D97-AF65-F5344CB8AC3E}">
        <p14:creationId xmlns:p14="http://schemas.microsoft.com/office/powerpoint/2010/main" val="71811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10/5/2016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10/5/2016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10/5/2016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10/5/2016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10/5/2016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10/5/2016</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10/5/2016</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10/5/2016</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10/5/2016</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10/5/2016</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10/5/2016</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10/5/2016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Finder data project</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37013</a:t>
            </a:r>
            <a:endParaRPr lang="en-US" dirty="0"/>
          </a:p>
          <a:p>
            <a:r>
              <a:rPr lang="en-US" dirty="0" smtClean="0"/>
              <a:t>11 October 2016</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2438" b="12438"/>
          <a:stretch>
            <a:fillRect/>
          </a:stretch>
        </p:blip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requirements</a:t>
            </a:r>
            <a:endParaRPr lang="en-US" dirty="0"/>
          </a:p>
        </p:txBody>
      </p:sp>
      <p:sp>
        <p:nvSpPr>
          <p:cNvPr id="4" name="Content Placeholder 3"/>
          <p:cNvSpPr>
            <a:spLocks noGrp="1"/>
          </p:cNvSpPr>
          <p:nvPr>
            <p:ph sz="half" idx="2"/>
          </p:nvPr>
        </p:nvSpPr>
        <p:spPr>
          <a:xfrm>
            <a:off x="883376" y="2188028"/>
            <a:ext cx="7354388" cy="4023360"/>
          </a:xfrm>
        </p:spPr>
        <p:txBody>
          <a:bodyPr>
            <a:normAutofit/>
          </a:bodyPr>
          <a:lstStyle/>
          <a:p>
            <a:pPr>
              <a:buFont typeface="Arial" panose="020B0604020202020204" pitchFamily="34" charset="0"/>
              <a:buChar char="•"/>
            </a:pPr>
            <a:r>
              <a:rPr lang="en-US" sz="2400" dirty="0" smtClean="0"/>
              <a:t>Consultation Group established with subject matter experts from across the University.</a:t>
            </a:r>
            <a:endParaRPr lang="en-US" sz="2400" dirty="0"/>
          </a:p>
          <a:p>
            <a:pPr>
              <a:buFont typeface="Arial" panose="020B0604020202020204" pitchFamily="34" charset="0"/>
              <a:buChar char="•"/>
            </a:pPr>
            <a:r>
              <a:rPr lang="en-US" sz="2400" dirty="0" smtClean="0"/>
              <a:t>Emphasis on data capture requirements from each area </a:t>
            </a:r>
            <a:endParaRPr lang="en-US" sz="2400" dirty="0"/>
          </a:p>
          <a:p>
            <a:pPr>
              <a:buFont typeface="Arial" panose="020B0604020202020204" pitchFamily="34" charset="0"/>
              <a:buChar char="•"/>
            </a:pPr>
            <a:r>
              <a:rPr lang="en-US" sz="2400" dirty="0" smtClean="0"/>
              <a:t>Identify data types and data owners</a:t>
            </a:r>
            <a:endParaRPr lang="en-US" sz="2400" dirty="0"/>
          </a:p>
          <a:p>
            <a:pPr>
              <a:buFont typeface="Arial" panose="020B0604020202020204" pitchFamily="34" charset="0"/>
              <a:buChar char="•"/>
            </a:pPr>
            <a:r>
              <a:rPr lang="en-US" sz="2400" dirty="0" smtClean="0"/>
              <a:t>Agree workflow and audit process</a:t>
            </a:r>
            <a:endParaRPr lang="en-US" sz="2400" dirty="0"/>
          </a:p>
          <a:p>
            <a:pPr marL="0" indent="0">
              <a:buNone/>
            </a:pPr>
            <a:endParaRPr lang="en-US" sz="2400" dirty="0"/>
          </a:p>
        </p:txBody>
      </p:sp>
      <p:sp>
        <p:nvSpPr>
          <p:cNvPr id="5" name="Footer Placeholder 4"/>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211423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089" y="5086673"/>
            <a:ext cx="7563555" cy="369332"/>
          </a:xfrm>
          <a:prstGeom prst="rect">
            <a:avLst/>
          </a:prstGeom>
          <a:solidFill>
            <a:schemeClr val="bg1"/>
          </a:solidFill>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a:t>EMEA Alliance   11-12 October 2016</a:t>
            </a:r>
          </a:p>
        </p:txBody>
      </p:sp>
      <p:sp>
        <p:nvSpPr>
          <p:cNvPr id="4" name="Picture Placeholder 3"/>
          <p:cNvSpPr>
            <a:spLocks noGrp="1"/>
          </p:cNvSpPr>
          <p:nvPr>
            <p:ph type="pic" idx="1"/>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116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Schema</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29" y="1737361"/>
            <a:ext cx="8066315" cy="428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00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 &amp; approval</a:t>
            </a:r>
            <a:endParaRPr lang="en-US" dirty="0"/>
          </a:p>
        </p:txBody>
      </p:sp>
      <p:sp>
        <p:nvSpPr>
          <p:cNvPr id="3" name="Subtitle 2"/>
          <p:cNvSpPr>
            <a:spLocks noGrp="1"/>
          </p:cNvSpPr>
          <p:nvPr>
            <p:ph type="subTitle" idx="1"/>
          </p:nvPr>
        </p:nvSpPr>
        <p:spPr/>
        <p:txBody>
          <a:bodyPr/>
          <a:lstStyle/>
          <a:p>
            <a:r>
              <a:rPr lang="en-US" dirty="0" smtClean="0"/>
              <a:t>Submit – Approve - Publish</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Qsis functionality</a:t>
            </a:r>
            <a:endParaRPr lang="en-US" dirty="0"/>
          </a:p>
        </p:txBody>
      </p:sp>
      <p:sp>
        <p:nvSpPr>
          <p:cNvPr id="7" name="Content Placeholder 6"/>
          <p:cNvSpPr>
            <a:spLocks noGrp="1"/>
          </p:cNvSpPr>
          <p:nvPr>
            <p:ph sz="half" idx="1"/>
          </p:nvPr>
        </p:nvSpPr>
        <p:spPr>
          <a:xfrm>
            <a:off x="768096" y="2286000"/>
            <a:ext cx="1907371" cy="4023360"/>
          </a:xfrm>
        </p:spPr>
        <p:txBody>
          <a:bodyPr>
            <a:normAutofit/>
          </a:bodyPr>
          <a:lstStyle/>
          <a:p>
            <a:pPr marL="0" indent="0">
              <a:buNone/>
            </a:pPr>
            <a:r>
              <a:rPr lang="en-US" sz="1600" dirty="0" smtClean="0"/>
              <a:t>New component designed.</a:t>
            </a:r>
          </a:p>
          <a:p>
            <a:pPr marL="0" indent="0">
              <a:buNone/>
            </a:pPr>
            <a:r>
              <a:rPr lang="en-US" sz="1600" dirty="0" err="1" smtClean="0"/>
              <a:t>Utilised</a:t>
            </a:r>
            <a:r>
              <a:rPr lang="en-US" sz="1600" dirty="0" smtClean="0"/>
              <a:t> existing data already held within Qsis.</a:t>
            </a:r>
          </a:p>
          <a:p>
            <a:pPr marL="0" indent="0">
              <a:buNone/>
            </a:pPr>
            <a:r>
              <a:rPr lang="en-US" sz="1600" dirty="0" smtClean="0"/>
              <a:t>Broken into a number of pages which can be assigned to Roles.</a:t>
            </a:r>
          </a:p>
          <a:p>
            <a:pPr marL="0" indent="0">
              <a:buNone/>
            </a:pPr>
            <a:r>
              <a:rPr lang="en-US" sz="1600" dirty="0" smtClean="0"/>
              <a:t>Workflow/Approval page – audit table.</a:t>
            </a:r>
            <a:endParaRPr lang="en-US" sz="1600" dirty="0"/>
          </a:p>
          <a:p>
            <a:pPr marL="0" indent="0">
              <a:buNone/>
            </a:pPr>
            <a:endParaRPr lang="en-US" sz="16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216" y="3529542"/>
            <a:ext cx="2638425" cy="1933575"/>
          </a:xfrm>
          <a:prstGeom prst="rect">
            <a:avLst/>
          </a:prstGeom>
          <a:ln>
            <a:solidFill>
              <a:schemeClr val="tx1"/>
            </a:solidFill>
          </a:ln>
          <a:effectLst>
            <a:outerShdw blurRad="292100" dist="139700" dir="2700000" algn="tl" rotWithShape="0">
              <a:srgbClr val="333333">
                <a:alpha val="65000"/>
              </a:srgbClr>
            </a:outerShdw>
          </a:effectLst>
        </p:spPr>
      </p:pic>
      <p:cxnSp>
        <p:nvCxnSpPr>
          <p:cNvPr id="16" name="Straight Connector 15"/>
          <p:cNvCxnSpPr/>
          <p:nvPr/>
        </p:nvCxnSpPr>
        <p:spPr>
          <a:xfrm>
            <a:off x="6934641" y="3529542"/>
            <a:ext cx="470870" cy="2404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EMEA Alliance   11-12 October 2016</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430" y="1820635"/>
            <a:ext cx="5233306" cy="450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57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Qsis functionality</a:t>
            </a:r>
            <a:endParaRPr lang="en-US" dirty="0"/>
          </a:p>
        </p:txBody>
      </p:sp>
      <p:sp>
        <p:nvSpPr>
          <p:cNvPr id="7" name="Content Placeholder 6"/>
          <p:cNvSpPr>
            <a:spLocks noGrp="1"/>
          </p:cNvSpPr>
          <p:nvPr>
            <p:ph sz="half" idx="1"/>
          </p:nvPr>
        </p:nvSpPr>
        <p:spPr>
          <a:xfrm>
            <a:off x="768096" y="4914900"/>
            <a:ext cx="1907371" cy="1394460"/>
          </a:xfrm>
        </p:spPr>
        <p:txBody>
          <a:bodyPr>
            <a:normAutofit/>
          </a:bodyPr>
          <a:lstStyle/>
          <a:p>
            <a:pPr marL="0" indent="0">
              <a:buNone/>
            </a:pPr>
            <a:endParaRPr lang="en-US" sz="1600" dirty="0"/>
          </a:p>
        </p:txBody>
      </p:sp>
      <p:sp>
        <p:nvSpPr>
          <p:cNvPr id="3" name="Footer Placeholder 2"/>
          <p:cNvSpPr>
            <a:spLocks noGrp="1"/>
          </p:cNvSpPr>
          <p:nvPr>
            <p:ph type="ftr" sz="quarter" idx="11"/>
          </p:nvPr>
        </p:nvSpPr>
        <p:spPr/>
        <p:txBody>
          <a:bodyPr/>
          <a:lstStyle/>
          <a:p>
            <a:r>
              <a:rPr lang="en-US"/>
              <a:t>EMEA Alliance   11-12 October 2016</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39" y="1754641"/>
            <a:ext cx="415154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080" y="1870302"/>
            <a:ext cx="2530928"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008" y="1834244"/>
            <a:ext cx="1551213"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39" y="2386693"/>
            <a:ext cx="5524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57" y="2939144"/>
            <a:ext cx="8582706" cy="313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113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EMEA Alliance   11-12 October 2016</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4332"/>
            <a:ext cx="9144000" cy="573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107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 &amp; Publication</a:t>
            </a:r>
            <a:endParaRPr lang="en-US" dirty="0"/>
          </a:p>
        </p:txBody>
      </p:sp>
      <p:sp>
        <p:nvSpPr>
          <p:cNvPr id="3" name="Subtitle 2"/>
          <p:cNvSpPr>
            <a:spLocks noGrp="1"/>
          </p:cNvSpPr>
          <p:nvPr>
            <p:ph type="subTitle" idx="1"/>
          </p:nvPr>
        </p:nvSpPr>
        <p:spPr/>
        <p:txBody>
          <a:bodyPr/>
          <a:lstStyle/>
          <a:p>
            <a:r>
              <a:rPr lang="en-US" dirty="0" smtClean="0"/>
              <a:t>Approved entries fed out via XML for publishing</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Criteria</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79538763"/>
              </p:ext>
            </p:extLst>
          </p:nvPr>
        </p:nvGraphicFramePr>
        <p:xfrm>
          <a:off x="783772" y="1828800"/>
          <a:ext cx="4253592" cy="4921252"/>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a:t>EMEA Alliance   11-12 October 2016</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641" y="2405742"/>
            <a:ext cx="36099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2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Pagelets</a:t>
            </a:r>
            <a:endParaRPr lang="en-US" dirty="0"/>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EMEA Alliance   11-12 October 2016</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882" y="1953916"/>
            <a:ext cx="2743036"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086" y="1967593"/>
            <a:ext cx="3742549" cy="400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 Arrow 5"/>
          <p:cNvSpPr/>
          <p:nvPr/>
        </p:nvSpPr>
        <p:spPr>
          <a:xfrm>
            <a:off x="3453493" y="2065564"/>
            <a:ext cx="824593" cy="35922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0389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Paula O’Neill</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smtClean="0"/>
              <a:t>Queens University Belfast</a:t>
            </a:r>
            <a:endParaRPr lang="en-US" dirty="0"/>
          </a:p>
          <a:p>
            <a:r>
              <a:rPr lang="en-US" dirty="0"/>
              <a:t>p</a:t>
            </a:r>
            <a:r>
              <a:rPr lang="en-US" dirty="0" smtClean="0"/>
              <a:t>aula.oneill@qub.ac.uk</a:t>
            </a:r>
            <a:endParaRPr lang="en-US" dirty="0"/>
          </a:p>
        </p:txBody>
      </p:sp>
      <p:sp>
        <p:nvSpPr>
          <p:cNvPr id="7" name="Content Placeholder 3"/>
          <p:cNvSpPr txBox="1">
            <a:spLocks/>
          </p:cNvSpPr>
          <p:nvPr/>
        </p:nvSpPr>
        <p:spPr>
          <a:xfrm>
            <a:off x="768095" y="4413956"/>
            <a:ext cx="7722762"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Font typeface="Wingdings" panose="05000000000000000000" pitchFamily="2" charset="2"/>
              <a:buChar char="§"/>
            </a:pPr>
            <a:r>
              <a:rPr lang="en-US" sz="1600" dirty="0" smtClean="0"/>
              <a:t>Worked for Queen’s since 2005.</a:t>
            </a:r>
          </a:p>
          <a:p>
            <a:pPr>
              <a:spcBef>
                <a:spcPts val="0"/>
              </a:spcBef>
              <a:spcAft>
                <a:spcPts val="0"/>
              </a:spcAft>
              <a:buFont typeface="Wingdings" panose="05000000000000000000" pitchFamily="2" charset="2"/>
              <a:buChar char="§"/>
            </a:pPr>
            <a:r>
              <a:rPr lang="en-US" sz="1600" dirty="0" smtClean="0"/>
              <a:t>Started in Student Records Office as an Administrator. Moved onto PeopleSoft implementation team in 2007 as Student Records Office Expert.</a:t>
            </a:r>
          </a:p>
          <a:p>
            <a:pPr>
              <a:spcBef>
                <a:spcPts val="0"/>
              </a:spcBef>
              <a:spcAft>
                <a:spcPts val="0"/>
              </a:spcAft>
              <a:buFont typeface="Wingdings" panose="05000000000000000000" pitchFamily="2" charset="2"/>
              <a:buChar char="§"/>
            </a:pPr>
            <a:r>
              <a:rPr lang="en-US" sz="1600" dirty="0" smtClean="0"/>
              <a:t>Functional Development Lead in 2011 and projects to date have included Management of  Examination Process, HEAR, </a:t>
            </a:r>
            <a:r>
              <a:rPr lang="en-US" sz="1600" dirty="0" err="1" smtClean="0"/>
              <a:t>Programme</a:t>
            </a:r>
            <a:r>
              <a:rPr lang="en-US" sz="1600" dirty="0" smtClean="0"/>
              <a:t> Specification, Examination and Disability Analysis and Course Finder Data Project.</a:t>
            </a:r>
          </a:p>
          <a:p>
            <a:pPr marL="0" indent="0">
              <a:lnSpc>
                <a:spcPct val="100000"/>
              </a:lnSpc>
              <a:spcBef>
                <a:spcPts val="0"/>
              </a:spcBef>
              <a:spcAft>
                <a:spcPts val="0"/>
              </a:spcAft>
              <a:buNone/>
            </a:pPr>
            <a:endParaRPr lang="en-US" sz="1600" dirty="0"/>
          </a:p>
        </p:txBody>
      </p:sp>
      <p:sp>
        <p:nvSpPr>
          <p:cNvPr id="10" name="Footer Placeholder 9"/>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Output</a:t>
            </a:r>
            <a:endParaRPr lang="en-US" dirty="0"/>
          </a:p>
        </p:txBody>
      </p:sp>
      <p:sp>
        <p:nvSpPr>
          <p:cNvPr id="4" name="Text Placeholder 3"/>
          <p:cNvSpPr>
            <a:spLocks noGrp="1"/>
          </p:cNvSpPr>
          <p:nvPr>
            <p:ph type="body" sz="half" idx="2"/>
          </p:nvPr>
        </p:nvSpPr>
        <p:spPr>
          <a:xfrm>
            <a:off x="768095" y="2257506"/>
            <a:ext cx="7543147" cy="3762294"/>
          </a:xfrm>
        </p:spPr>
        <p:txBody>
          <a:bodyPr/>
          <a:lstStyle/>
          <a:p>
            <a:pPr marL="285750" indent="-285750">
              <a:buFont typeface="Arial" panose="020B0604020202020204" pitchFamily="34" charset="0"/>
              <a:buChar char="•"/>
            </a:pPr>
            <a:r>
              <a:rPr lang="en-US" dirty="0" smtClean="0"/>
              <a:t>View of all core tables added to a file layout</a:t>
            </a:r>
          </a:p>
          <a:p>
            <a:pPr marL="285750" indent="-285750">
              <a:buFont typeface="Arial" panose="020B0604020202020204" pitchFamily="34" charset="0"/>
              <a:buChar char="•"/>
            </a:pPr>
            <a:r>
              <a:rPr lang="en-US" dirty="0" smtClean="0"/>
              <a:t>File layout used in </a:t>
            </a:r>
            <a:r>
              <a:rPr lang="en-US" dirty="0" err="1" smtClean="0"/>
              <a:t>Peoplecode</a:t>
            </a:r>
            <a:r>
              <a:rPr lang="en-US" dirty="0" smtClean="0"/>
              <a:t> to build up an XML output file</a:t>
            </a:r>
          </a:p>
          <a:p>
            <a:pPr marL="285750" indent="-285750">
              <a:buFont typeface="Arial" panose="020B0604020202020204" pitchFamily="34" charset="0"/>
              <a:buChar char="•"/>
            </a:pPr>
            <a:r>
              <a:rPr lang="en-US" dirty="0" smtClean="0"/>
              <a:t>XML file published to on-line group who render this to the presentation layer.</a:t>
            </a:r>
          </a:p>
          <a:p>
            <a:endParaRPr lang="en-US" dirty="0"/>
          </a:p>
          <a:p>
            <a:r>
              <a:rPr lang="en-US" b="1" dirty="0" smtClean="0"/>
              <a:t>Issue</a:t>
            </a:r>
          </a:p>
          <a:p>
            <a:pPr marL="285750" indent="-285750">
              <a:buFont typeface="Arial" panose="020B0604020202020204" pitchFamily="34" charset="0"/>
              <a:buChar char="•"/>
            </a:pPr>
            <a:r>
              <a:rPr lang="en-US" dirty="0" smtClean="0"/>
              <a:t>PeopleSoft file layout – max of 16 records per file.</a:t>
            </a:r>
          </a:p>
          <a:p>
            <a:pPr marL="285750" indent="-285750">
              <a:buFont typeface="Arial" panose="020B0604020202020204" pitchFamily="34" charset="0"/>
              <a:buChar char="•"/>
            </a:pPr>
            <a:r>
              <a:rPr lang="en-US" dirty="0" smtClean="0"/>
              <a:t>Course Finder Data project has 40 tables in the file layout and PeopleSoft couldn’t cope causing the process to fall-over.</a:t>
            </a:r>
          </a:p>
          <a:p>
            <a:pPr marL="285750" indent="-285750">
              <a:buFont typeface="Arial" panose="020B0604020202020204" pitchFamily="34" charset="0"/>
              <a:buChar char="•"/>
            </a:pPr>
            <a:r>
              <a:rPr lang="en-US" dirty="0" smtClean="0"/>
              <a:t>Development on-going to create the raw XML file by querying the views all in the People code.</a:t>
            </a:r>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361096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436" y="4691501"/>
            <a:ext cx="2392814" cy="179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QUB – Benefits</a:t>
            </a:r>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012368912"/>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93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Paula O’Neill</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smtClean="0"/>
              <a:t>Queen’s University Belfast</a:t>
            </a:r>
            <a:endParaRPr lang="en-US" dirty="0"/>
          </a:p>
          <a:p>
            <a:r>
              <a:rPr lang="en-US" dirty="0" smtClean="0"/>
              <a:t>paula.oneill@qub.ac.uk</a:t>
            </a:r>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2438" b="12438"/>
          <a:stretch>
            <a:fillRect/>
          </a:stretch>
        </p:blip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organization</a:t>
            </a:r>
          </a:p>
        </p:txBody>
      </p:sp>
      <p:sp>
        <p:nvSpPr>
          <p:cNvPr id="4" name="Text Placeholder 3"/>
          <p:cNvSpPr>
            <a:spLocks noGrp="1"/>
          </p:cNvSpPr>
          <p:nvPr>
            <p:ph type="body" sz="half" idx="2"/>
          </p:nvPr>
        </p:nvSpPr>
        <p:spPr/>
        <p:txBody>
          <a:bodyPr>
            <a:normAutofit fontScale="55000" lnSpcReduction="20000"/>
          </a:bodyPr>
          <a:lstStyle/>
          <a:p>
            <a:r>
              <a:rPr lang="en-US" dirty="0" smtClean="0"/>
              <a:t>Established by Queen Victoria in 1845 and one of the United Kingdom’s 10 oldest Universities.</a:t>
            </a:r>
          </a:p>
          <a:p>
            <a:endParaRPr lang="en-US" dirty="0"/>
          </a:p>
          <a:p>
            <a:r>
              <a:rPr lang="en-US" dirty="0" smtClean="0"/>
              <a:t>The University is an international </a:t>
            </a:r>
            <a:r>
              <a:rPr lang="en-US" dirty="0" err="1" smtClean="0"/>
              <a:t>centre</a:t>
            </a:r>
            <a:r>
              <a:rPr lang="en-US" dirty="0" smtClean="0"/>
              <a:t> of research and education rooted at the heart of Northern Ireland with approximately 23,500 students.</a:t>
            </a:r>
          </a:p>
          <a:p>
            <a:endParaRPr lang="en-US" dirty="0"/>
          </a:p>
          <a:p>
            <a:r>
              <a:rPr lang="en-US" dirty="0" smtClean="0"/>
              <a:t>The University is a member of the Russell Group of 24 leading UK research-intensive universities.</a:t>
            </a:r>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6384" b="16384"/>
          <a:stretch>
            <a:fillRect/>
          </a:stretch>
        </p:blipFill>
        <p:spPr>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Queens </a:t>
            </a:r>
            <a:r>
              <a:rPr lang="en-US" dirty="0"/>
              <a:t>&amp; ORACLE</a:t>
            </a:r>
          </a:p>
        </p:txBody>
      </p:sp>
      <p:sp>
        <p:nvSpPr>
          <p:cNvPr id="4" name="Text Placeholder 3"/>
          <p:cNvSpPr>
            <a:spLocks noGrp="1"/>
          </p:cNvSpPr>
          <p:nvPr>
            <p:ph type="body" sz="half" idx="2"/>
          </p:nvPr>
        </p:nvSpPr>
        <p:spPr/>
        <p:txBody>
          <a:bodyPr>
            <a:normAutofit fontScale="77500" lnSpcReduction="20000"/>
          </a:bodyPr>
          <a:lstStyle/>
          <a:p>
            <a:r>
              <a:rPr lang="en-US" dirty="0" smtClean="0"/>
              <a:t>Campus Solutions locally branded as Qsis, implemented 2007 – 2008</a:t>
            </a:r>
          </a:p>
          <a:p>
            <a:endParaRPr lang="en-US" dirty="0"/>
          </a:p>
          <a:p>
            <a:r>
              <a:rPr lang="en-US" dirty="0" smtClean="0"/>
              <a:t>Using all core modules</a:t>
            </a:r>
          </a:p>
          <a:p>
            <a:endParaRPr lang="en-US" dirty="0"/>
          </a:p>
          <a:p>
            <a:r>
              <a:rPr lang="en-US" dirty="0" smtClean="0"/>
              <a:t>Campus Solutions v 9.0</a:t>
            </a:r>
          </a:p>
          <a:p>
            <a:r>
              <a:rPr lang="en-US" dirty="0" smtClean="0"/>
              <a:t>PeopleSoft V8.54.07</a:t>
            </a:r>
          </a:p>
          <a:p>
            <a:r>
              <a:rPr lang="en-US" dirty="0" smtClean="0"/>
              <a:t>Bundle 41</a:t>
            </a:r>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9" r="9"/>
          <a:stretch>
            <a:fillRect/>
          </a:stretch>
        </p:blipFill>
        <p:spPr/>
      </p:pic>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Finder Data at QUB</a:t>
            </a:r>
            <a:endParaRPr lang="en-US" dirty="0"/>
          </a:p>
        </p:txBody>
      </p:sp>
      <p:sp>
        <p:nvSpPr>
          <p:cNvPr id="5" name="Rounded Rectangle 4"/>
          <p:cNvSpPr/>
          <p:nvPr/>
        </p:nvSpPr>
        <p:spPr>
          <a:xfrm rot="2700000">
            <a:off x="750305" y="2258382"/>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1200329"/>
          </a:xfrm>
          <a:prstGeom prst="rect">
            <a:avLst/>
          </a:prstGeom>
          <a:no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Initiation:</a:t>
            </a:r>
          </a:p>
          <a:p>
            <a:pPr algn="ctr"/>
            <a:r>
              <a:rPr lang="en-US" dirty="0" smtClean="0">
                <a:solidFill>
                  <a:schemeClr val="bg1"/>
                </a:solidFill>
              </a:rPr>
              <a:t>Development Purpose</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1200329"/>
          </a:xfrm>
          <a:prstGeom prst="rect">
            <a:avLst/>
          </a:prstGeom>
          <a:no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Requirements: </a:t>
            </a:r>
          </a:p>
          <a:p>
            <a:pPr algn="ctr"/>
            <a:r>
              <a:rPr lang="en-US" dirty="0" smtClean="0">
                <a:solidFill>
                  <a:schemeClr val="bg1"/>
                </a:solidFill>
              </a:rPr>
              <a:t>Data Capture Process</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729427"/>
            <a:ext cx="2059994" cy="1200329"/>
          </a:xfrm>
          <a:prstGeom prst="rect">
            <a:avLst/>
          </a:prstGeom>
          <a:noFill/>
        </p:spPr>
        <p:txBody>
          <a:bodyPr wrap="square" rtlCol="0">
            <a:spAutoFit/>
          </a:bodyPr>
          <a:lstStyle/>
          <a:p>
            <a:pPr algn="ctr"/>
            <a:endParaRPr lang="en-US" dirty="0" smtClean="0">
              <a:solidFill>
                <a:schemeClr val="bg1"/>
              </a:solidFill>
            </a:endParaRPr>
          </a:p>
          <a:p>
            <a:pPr algn="ctr"/>
            <a:r>
              <a:rPr lang="en-US" dirty="0" smtClean="0">
                <a:solidFill>
                  <a:schemeClr val="bg1"/>
                </a:solidFill>
              </a:rPr>
              <a:t>Design: </a:t>
            </a:r>
          </a:p>
          <a:p>
            <a:pPr algn="ctr"/>
            <a:r>
              <a:rPr lang="en-US" dirty="0" smtClean="0">
                <a:solidFill>
                  <a:schemeClr val="bg1"/>
                </a:solidFill>
              </a:rPr>
              <a:t>Workflow and Approval</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1200329"/>
          </a:xfrm>
          <a:prstGeom prst="rect">
            <a:avLst/>
          </a:prstGeom>
          <a:noFill/>
        </p:spPr>
        <p:txBody>
          <a:bodyPr wrap="square" rtlCol="0">
            <a:spAutoFit/>
          </a:bodyPr>
          <a:lstStyle/>
          <a:p>
            <a:pPr algn="ctr"/>
            <a:r>
              <a:rPr lang="en-US" dirty="0" smtClean="0">
                <a:solidFill>
                  <a:schemeClr val="bg1"/>
                </a:solidFill>
              </a:rPr>
              <a:t>Implementation: Reporting and Publication of Course Finder Data</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a:t>EMEA Alliance   11-12 October 2016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 Purpose</a:t>
            </a:r>
            <a:endParaRPr lang="en-US" dirty="0"/>
          </a:p>
        </p:txBody>
      </p:sp>
      <p:sp>
        <p:nvSpPr>
          <p:cNvPr id="3" name="Subtitle 2"/>
          <p:cNvSpPr>
            <a:spLocks noGrp="1"/>
          </p:cNvSpPr>
          <p:nvPr>
            <p:ph type="subTitle" idx="1"/>
          </p:nvPr>
        </p:nvSpPr>
        <p:spPr/>
        <p:txBody>
          <a:bodyPr/>
          <a:lstStyle/>
          <a:p>
            <a:r>
              <a:rPr lang="en-US" dirty="0" smtClean="0"/>
              <a:t>Facilitate the University’s Core Objectives adhering to CMA requirements</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56563525"/>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graphicFrame>
        <p:nvGraphicFramePr>
          <p:cNvPr id="9" name="Content Placeholder 4"/>
          <p:cNvGraphicFramePr>
            <a:graphicFrameLocks noGrp="1"/>
          </p:cNvGraphicFramePr>
          <p:nvPr>
            <p:ph sz="half" idx="1"/>
            <p:extLst>
              <p:ext uri="{D42A27DB-BD31-4B8C-83A1-F6EECF244321}">
                <p14:modId xmlns:p14="http://schemas.microsoft.com/office/powerpoint/2010/main" val="3114603446"/>
              </p:ext>
            </p:extLst>
          </p:nvPr>
        </p:nvGraphicFramePr>
        <p:xfrm>
          <a:off x="768350" y="2286000"/>
          <a:ext cx="7427913"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Capture requirements</a:t>
            </a:r>
            <a:endParaRPr lang="en-US" dirty="0"/>
          </a:p>
        </p:txBody>
      </p:sp>
      <p:sp>
        <p:nvSpPr>
          <p:cNvPr id="3" name="Subtitle 2"/>
          <p:cNvSpPr>
            <a:spLocks noGrp="1"/>
          </p:cNvSpPr>
          <p:nvPr>
            <p:ph type="subTitle" idx="1"/>
          </p:nvPr>
        </p:nvSpPr>
        <p:spPr/>
        <p:txBody>
          <a:bodyPr/>
          <a:lstStyle/>
          <a:p>
            <a:r>
              <a:rPr lang="en-US" dirty="0" smtClean="0"/>
              <a:t>Marketing data related to the course</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1265</TotalTime>
  <Words>813</Words>
  <Application>Microsoft Office PowerPoint</Application>
  <PresentationFormat>On-screen Show (4:3)</PresentationFormat>
  <Paragraphs>123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Integral</vt:lpstr>
      <vt:lpstr>Course Finder data project</vt:lpstr>
      <vt:lpstr>presenters</vt:lpstr>
      <vt:lpstr>Your organization</vt:lpstr>
      <vt:lpstr>Queens &amp; ORACLE</vt:lpstr>
      <vt:lpstr>Course Finder Data at QUB</vt:lpstr>
      <vt:lpstr>Development Purpose</vt:lpstr>
      <vt:lpstr>Project Background</vt:lpstr>
      <vt:lpstr>Project Objectives</vt:lpstr>
      <vt:lpstr>Data Capture requirements</vt:lpstr>
      <vt:lpstr>Data requirements</vt:lpstr>
      <vt:lpstr>PowerPoint Presentation</vt:lpstr>
      <vt:lpstr>Data Schema</vt:lpstr>
      <vt:lpstr>Workflow &amp; approval</vt:lpstr>
      <vt:lpstr>Qsis functionality</vt:lpstr>
      <vt:lpstr>Qsis functionality</vt:lpstr>
      <vt:lpstr>PowerPoint Presentation</vt:lpstr>
      <vt:lpstr>Reporting &amp; Publication</vt:lpstr>
      <vt:lpstr>Reporting Criteria</vt:lpstr>
      <vt:lpstr>Staff Pagelets</vt:lpstr>
      <vt:lpstr>XML Output</vt:lpstr>
      <vt:lpstr>Concluding thoughts</vt:lpstr>
      <vt:lpstr>QUB – Benefits</vt:lpstr>
      <vt:lpstr>presenters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paula.oneill@qub.ac.uk</dc:creator>
  <cp:lastModifiedBy>Paula O'Neill</cp:lastModifiedBy>
  <cp:revision>76</cp:revision>
  <cp:lastPrinted>2016-10-03T09:21:13Z</cp:lastPrinted>
  <dcterms:created xsi:type="dcterms:W3CDTF">2015-09-02T14:36:24Z</dcterms:created>
  <dcterms:modified xsi:type="dcterms:W3CDTF">2016-10-05T15:26:22Z</dcterms:modified>
</cp:coreProperties>
</file>