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48"/>
  </p:notesMasterIdLst>
  <p:sldIdLst>
    <p:sldId id="259" r:id="rId2"/>
    <p:sldId id="260" r:id="rId3"/>
    <p:sldId id="269" r:id="rId4"/>
    <p:sldId id="268" r:id="rId5"/>
    <p:sldId id="257" r:id="rId6"/>
    <p:sldId id="262" r:id="rId7"/>
    <p:sldId id="286" r:id="rId8"/>
    <p:sldId id="263" r:id="rId9"/>
    <p:sldId id="287" r:id="rId10"/>
    <p:sldId id="290" r:id="rId11"/>
    <p:sldId id="288" r:id="rId12"/>
    <p:sldId id="289" r:id="rId13"/>
    <p:sldId id="291" r:id="rId14"/>
    <p:sldId id="301" r:id="rId15"/>
    <p:sldId id="292" r:id="rId16"/>
    <p:sldId id="293" r:id="rId17"/>
    <p:sldId id="294" r:id="rId18"/>
    <p:sldId id="320" r:id="rId19"/>
    <p:sldId id="303" r:id="rId20"/>
    <p:sldId id="304" r:id="rId21"/>
    <p:sldId id="264" r:id="rId22"/>
    <p:sldId id="295" r:id="rId23"/>
    <p:sldId id="298" r:id="rId24"/>
    <p:sldId id="299" r:id="rId25"/>
    <p:sldId id="300" r:id="rId26"/>
    <p:sldId id="297" r:id="rId27"/>
    <p:sldId id="302" r:id="rId28"/>
    <p:sldId id="307" r:id="rId29"/>
    <p:sldId id="308" r:id="rId30"/>
    <p:sldId id="309" r:id="rId31"/>
    <p:sldId id="310" r:id="rId32"/>
    <p:sldId id="316" r:id="rId33"/>
    <p:sldId id="317" r:id="rId34"/>
    <p:sldId id="318" r:id="rId35"/>
    <p:sldId id="265" r:id="rId36"/>
    <p:sldId id="305" r:id="rId37"/>
    <p:sldId id="306" r:id="rId38"/>
    <p:sldId id="311" r:id="rId39"/>
    <p:sldId id="312" r:id="rId40"/>
    <p:sldId id="313" r:id="rId41"/>
    <p:sldId id="314" r:id="rId42"/>
    <p:sldId id="315" r:id="rId43"/>
    <p:sldId id="281" r:id="rId44"/>
    <p:sldId id="319" r:id="rId45"/>
    <p:sldId id="283" r:id="rId46"/>
    <p:sldId id="282" r:id="rId4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784" autoAdjust="0"/>
  </p:normalViewPr>
  <p:slideViewPr>
    <p:cSldViewPr snapToGrid="0">
      <p:cViewPr varScale="1">
        <p:scale>
          <a:sx n="78" d="100"/>
          <a:sy n="78" d="100"/>
        </p:scale>
        <p:origin x="134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7F7816-2A27-4A2E-B262-0C89886884DB}" type="datetimeFigureOut">
              <a:rPr lang="en-US" smtClean="0"/>
              <a:t>11/8/2017</a:t>
            </a:fld>
            <a:endParaRPr lang="en-US"/>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1</a:t>
            </a:fld>
            <a:endParaRPr lang="en-US"/>
          </a:p>
        </p:txBody>
      </p:sp>
    </p:spTree>
    <p:extLst>
      <p:ext uri="{BB962C8B-B14F-4D97-AF65-F5344CB8AC3E}">
        <p14:creationId xmlns:p14="http://schemas.microsoft.com/office/powerpoint/2010/main" val="23192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[ALL DOT POINTS AUTO APPEAR]</a:t>
            </a:r>
          </a:p>
          <a:p>
            <a:endParaRPr lang="en-AU" dirty="0" smtClean="0"/>
          </a:p>
          <a:p>
            <a:r>
              <a:rPr lang="en-AU" dirty="0" smtClean="0"/>
              <a:t>We last patched our existing system in 2015. We were already looking</a:t>
            </a:r>
            <a:r>
              <a:rPr lang="en-AU" baseline="0" dirty="0" smtClean="0"/>
              <a:t> ahead to doing the upgrade, so we patched</a:t>
            </a:r>
            <a:r>
              <a:rPr lang="en-AU" dirty="0" smtClean="0"/>
              <a:t> to CS Bundle 36, HR Bundle 26 and PT.8.54.10, which was the minimum required patch level to perform the upgrade to CS9.2.</a:t>
            </a:r>
          </a:p>
          <a:p>
            <a:endParaRPr lang="en-AU" dirty="0" smtClean="0"/>
          </a:p>
          <a:p>
            <a:r>
              <a:rPr lang="en-AU" dirty="0" smtClean="0"/>
              <a:t>A spanner in the works appeared when we needed to </a:t>
            </a:r>
            <a:r>
              <a:rPr lang="en-AU" baseline="0" dirty="0" smtClean="0"/>
              <a:t>apply a critical patch for a legislative HECS change in </a:t>
            </a:r>
            <a:r>
              <a:rPr lang="en-AU" baseline="0" dirty="0" smtClean="0"/>
              <a:t>2016. </a:t>
            </a:r>
            <a:r>
              <a:rPr lang="en-AU" baseline="0" dirty="0" smtClean="0"/>
              <a:t>However, since Change Assistant won’t apply a patch unless all the relevant pre-requisites have been applied, I needed apply the changes manually. This patch caused a minor issue with the upgrade, which I’ll talk about later in the issues section of the presentation. (</a:t>
            </a:r>
            <a:r>
              <a:rPr lang="en-US" sz="1200" kern="1200" dirty="0" smtClean="0">
                <a:solidFill>
                  <a:schemeClr val="tx1"/>
                </a:solidFill>
                <a:effectLst/>
                <a:latin typeface="+mn-lt"/>
                <a:ea typeface="+mn-ea"/>
                <a:cs typeface="+mn-cs"/>
              </a:rPr>
              <a:t>Bug: </a:t>
            </a:r>
            <a:r>
              <a:rPr lang="en-US" sz="1200" b="1" kern="1200" dirty="0" smtClean="0">
                <a:solidFill>
                  <a:schemeClr val="tx1"/>
                </a:solidFill>
                <a:effectLst/>
                <a:latin typeface="+mn-lt"/>
                <a:ea typeface="+mn-ea"/>
                <a:cs typeface="+mn-cs"/>
              </a:rPr>
              <a:t>24622026</a:t>
            </a:r>
            <a:r>
              <a:rPr lang="en-US" sz="1200" b="0" kern="1200" dirty="0" smtClean="0">
                <a:solidFill>
                  <a:schemeClr val="tx1"/>
                </a:solidFill>
                <a:effectLst/>
                <a:latin typeface="+mn-lt"/>
                <a:ea typeface="+mn-ea"/>
                <a:cs typeface="+mn-cs"/>
              </a:rPr>
              <a:t> if anybody asks)</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10</a:t>
            </a:fld>
            <a:endParaRPr lang="en-US"/>
          </a:p>
        </p:txBody>
      </p:sp>
    </p:spTree>
    <p:extLst>
      <p:ext uri="{BB962C8B-B14F-4D97-AF65-F5344CB8AC3E}">
        <p14:creationId xmlns:p14="http://schemas.microsoft.com/office/powerpoint/2010/main" val="66924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[ALL DOT POINTS AUTO APPEAR]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AU" baseline="0" dirty="0" smtClean="0"/>
              <a:t>Patching done once per year, usually around June or July. There’s never really a quiet time of year to do this but this is the closest.</a:t>
            </a:r>
          </a:p>
          <a:p>
            <a:endParaRPr lang="en-AU" baseline="0" dirty="0" smtClean="0"/>
          </a:p>
          <a:p>
            <a:r>
              <a:rPr lang="en-AU" baseline="0" dirty="0" smtClean="0"/>
              <a:t>Since this is usually the only downtime we get, </a:t>
            </a:r>
            <a:r>
              <a:rPr lang="en-AU" baseline="0" dirty="0" smtClean="0"/>
              <a:t>we always do a </a:t>
            </a:r>
            <a:r>
              <a:rPr lang="en-AU" baseline="0" dirty="0" err="1" smtClean="0"/>
              <a:t>PeopleTools</a:t>
            </a:r>
            <a:r>
              <a:rPr lang="en-AU" baseline="0" dirty="0" smtClean="0"/>
              <a:t> patch/upgrade </a:t>
            </a:r>
            <a:r>
              <a:rPr lang="en-AU" baseline="0" dirty="0" smtClean="0"/>
              <a:t>at the same time as the CS bundles.</a:t>
            </a:r>
          </a:p>
          <a:p>
            <a:endParaRPr lang="en-AU" baseline="0" dirty="0" smtClean="0"/>
          </a:p>
          <a:p>
            <a:r>
              <a:rPr lang="en-AU" baseline="0" dirty="0" smtClean="0"/>
              <a:t>Patching/Testing Cycle 2 Weeks to apply patches to DEV/Test and re-apply any customisations, 6-8 weeks of testing by the users.</a:t>
            </a:r>
          </a:p>
          <a:p>
            <a:endParaRPr lang="en-AU" baseline="0" dirty="0" smtClean="0"/>
          </a:p>
          <a:p>
            <a:r>
              <a:rPr lang="en-AU" baseline="0" dirty="0" smtClean="0"/>
              <a:t>Exception is Oracle CPU patches. Although we only apply WebLogic and Java patches, because these can be applied to individual servers with taking down the entire application. Since PeopleTools patching requires the redeploying all the PIAs, Application Servers and Process Schedulers, this is a major disruption to the business. However, we are looking at negotiating with the business to come up with a workable method to apply the PT patches.</a:t>
            </a:r>
          </a:p>
          <a:p>
            <a:endParaRPr lang="en-AU" dirty="0" smtClean="0"/>
          </a:p>
          <a:p>
            <a:r>
              <a:rPr lang="en-AU" dirty="0" smtClean="0"/>
              <a:t>I’ve recently seen a post on the HEUG Technical forum</a:t>
            </a:r>
            <a:r>
              <a:rPr lang="en-AU" baseline="0" dirty="0" smtClean="0"/>
              <a:t> where someone was asking if Universities hired external consultants to assist with </a:t>
            </a:r>
            <a:r>
              <a:rPr lang="en-AU" baseline="0" dirty="0" err="1" smtClean="0"/>
              <a:t>PeopleTools</a:t>
            </a:r>
            <a:r>
              <a:rPr lang="en-AU" baseline="0" dirty="0" smtClean="0"/>
              <a:t> upgrades.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For us, </a:t>
            </a:r>
            <a:r>
              <a:rPr lang="en-US" sz="1200" baseline="0" dirty="0" smtClean="0"/>
              <a:t>a</a:t>
            </a:r>
            <a:r>
              <a:rPr lang="en-US" sz="1200" dirty="0" smtClean="0"/>
              <a:t>ll application patches and </a:t>
            </a:r>
            <a:r>
              <a:rPr lang="en-US" sz="1200" dirty="0" err="1" smtClean="0"/>
              <a:t>PeopleTools</a:t>
            </a:r>
            <a:r>
              <a:rPr lang="en-US" sz="1200" dirty="0" smtClean="0"/>
              <a:t> patches/upgrades have been done in-house, just using the current staff.</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11</a:t>
            </a:fld>
            <a:endParaRPr lang="en-US"/>
          </a:p>
        </p:txBody>
      </p:sp>
    </p:spTree>
    <p:extLst>
      <p:ext uri="{BB962C8B-B14F-4D97-AF65-F5344CB8AC3E}">
        <p14:creationId xmlns:p14="http://schemas.microsoft.com/office/powerpoint/2010/main" val="108623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[AUTO] </a:t>
            </a:r>
            <a:r>
              <a:rPr lang="en-US" sz="1200" dirty="0" smtClean="0"/>
              <a:t>Our</a:t>
            </a:r>
            <a:r>
              <a:rPr lang="en-US" sz="1200" baseline="0" dirty="0" smtClean="0"/>
              <a:t> CS upgrade wasn’t our first attempt at doing an upgrade using PUM.  </a:t>
            </a:r>
            <a:r>
              <a:rPr lang="en-US" sz="1200" dirty="0" smtClean="0"/>
              <a:t>With PUM Images being introduced as the method to do upgrades, in 2015, we decided to try and upgrade our PeopleSoft CRM system using the new methodology.</a:t>
            </a:r>
          </a:p>
          <a:p>
            <a:endParaRPr lang="en-AU" dirty="0" smtClean="0"/>
          </a:p>
          <a:p>
            <a:r>
              <a:rPr lang="en-US" sz="1200" b="1" dirty="0" smtClean="0"/>
              <a:t>[CLICK]</a:t>
            </a:r>
            <a:r>
              <a:rPr lang="en-US" sz="1200" dirty="0" smtClean="0"/>
              <a:t> However, there was one </a:t>
            </a:r>
            <a:r>
              <a:rPr lang="en-AU" dirty="0" smtClean="0"/>
              <a:t>Big Mistake made with this upgrade – using an Update Image</a:t>
            </a:r>
            <a:r>
              <a:rPr lang="en-AU" baseline="0" dirty="0" smtClean="0"/>
              <a:t> to perform the upgrade rather than a certified Upgrade Image.</a:t>
            </a:r>
          </a:p>
          <a:p>
            <a:endParaRPr lang="en-AU" baseline="0" dirty="0" smtClean="0"/>
          </a:p>
          <a:p>
            <a:r>
              <a:rPr lang="en-AU" baseline="0" dirty="0" smtClean="0"/>
              <a:t>The odd thing is that I believe that the upgrade itself was still successful. All the Change Assistant steps completed successfully and the system appeared to be functioning as expected. However, I don’t believe I was alone in doing this as shortly after doing this upgrade The were a lot of posts emphasising the difference between an Update Image and an Upgrade Image.</a:t>
            </a:r>
          </a:p>
          <a:p>
            <a:endParaRPr lang="en-AU" baseline="0" dirty="0" smtClean="0"/>
          </a:p>
          <a:p>
            <a:r>
              <a:rPr lang="en-US" sz="1200" b="1" dirty="0" smtClean="0"/>
              <a:t>[CLICK]</a:t>
            </a:r>
            <a:r>
              <a:rPr lang="en-AU" baseline="0" dirty="0" smtClean="0"/>
              <a:t> This upgrade project was ultimately abandoned. After the upgrade, we only really had two technical staff that understood the intricacies of how PeopleSoft CRM worked and the customisations we made, one of whom left shortly after the 1</a:t>
            </a:r>
            <a:r>
              <a:rPr lang="en-AU" baseline="30000" dirty="0" smtClean="0"/>
              <a:t>st</a:t>
            </a:r>
            <a:r>
              <a:rPr lang="en-AU" baseline="0" dirty="0" smtClean="0"/>
              <a:t> test move. In addition, this system is slowly being phased out in favour of Oracle Service Cloud CRM.</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The major learning from this exercise was that it was possible to perform an upgrade using the PUM methodology using just in-house resources.</a:t>
            </a:r>
            <a:endParaRPr lang="en-AU" dirty="0" smtClean="0"/>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12</a:t>
            </a:fld>
            <a:endParaRPr lang="en-US"/>
          </a:p>
        </p:txBody>
      </p:sp>
    </p:spTree>
    <p:extLst>
      <p:ext uri="{BB962C8B-B14F-4D97-AF65-F5344CB8AC3E}">
        <p14:creationId xmlns:p14="http://schemas.microsoft.com/office/powerpoint/2010/main" val="353964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So now we</a:t>
            </a:r>
            <a:r>
              <a:rPr lang="en-AU" baseline="0" dirty="0" smtClean="0"/>
              <a:t> get to the start of our upgrade.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upgrade was planned for the first half of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However, we were hoping to upgrade to </a:t>
            </a:r>
            <a:r>
              <a:rPr lang="en-AU" baseline="0" dirty="0" err="1" smtClean="0"/>
              <a:t>PeopleTools</a:t>
            </a:r>
            <a:r>
              <a:rPr lang="en-AU" baseline="0" dirty="0" smtClean="0"/>
              <a:t> 8.56 as this was due to be released in December 2016. Alas, the release was delayed and we couldn’t hold off any longer, so went with PT 8.55.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So we started our upgrade in February,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[AUTO]</a:t>
            </a:r>
            <a:r>
              <a:rPr lang="en-AU" baseline="0" dirty="0" smtClean="0"/>
              <a:t> and planned to go live with the upgrade at the beginning of July</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13</a:t>
            </a:fld>
            <a:endParaRPr lang="en-US"/>
          </a:p>
        </p:txBody>
      </p:sp>
    </p:spTree>
    <p:extLst>
      <p:ext uri="{BB962C8B-B14F-4D97-AF65-F5344CB8AC3E}">
        <p14:creationId xmlns:p14="http://schemas.microsoft.com/office/powerpoint/2010/main" val="148641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sz="1200" dirty="0" smtClean="0"/>
          </a:p>
          <a:p>
            <a:pPr>
              <a:buFont typeface="Arial" panose="020B0604020202020204" pitchFamily="34" charset="0"/>
              <a:buNone/>
            </a:pPr>
            <a:r>
              <a:rPr lang="en-US" sz="1200" dirty="0" smtClean="0"/>
              <a:t>Let’s talk about money!</a:t>
            </a:r>
          </a:p>
          <a:p>
            <a:pPr>
              <a:buFont typeface="Arial" panose="020B0604020202020204" pitchFamily="34" charset="0"/>
              <a:buNone/>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[CLICK]</a:t>
            </a:r>
            <a:r>
              <a:rPr lang="en-AU" baseline="0" dirty="0" smtClean="0"/>
              <a:t> Oracle stated that this was more of a technical upgrade rather than a full-blown system upgrade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smtClean="0"/>
              <a:t>[CLICK]</a:t>
            </a:r>
            <a:r>
              <a:rPr lang="en-AU" baseline="0" dirty="0" smtClean="0"/>
              <a:t> We treated this as a “regular” patching exercise, albeit with an extended timeline. The experience with the CRM upgrade showed that it could be treated as such. A little more involved maybe, but not too different</a:t>
            </a:r>
          </a:p>
          <a:p>
            <a:pPr>
              <a:buFont typeface="Arial" panose="020B0604020202020204" pitchFamily="34" charset="0"/>
              <a:buNone/>
            </a:pPr>
            <a:endParaRPr lang="en-US" sz="1200" dirty="0" smtClean="0"/>
          </a:p>
          <a:p>
            <a:pPr>
              <a:buFont typeface="Arial" panose="020B0604020202020204" pitchFamily="34" charset="0"/>
              <a:buNone/>
            </a:pPr>
            <a:r>
              <a:rPr lang="en-US" sz="1200" dirty="0" smtClean="0"/>
              <a:t>Since this was not a “funded” project and treated</a:t>
            </a:r>
            <a:r>
              <a:rPr lang="en-US" sz="1200" baseline="0" dirty="0" smtClean="0"/>
              <a:t> as </a:t>
            </a:r>
            <a:r>
              <a:rPr lang="en-US" sz="1200" dirty="0" smtClean="0"/>
              <a:t>“regular” patching, the budget was a grand total of…</a:t>
            </a:r>
          </a:p>
          <a:p>
            <a:pPr>
              <a:buFont typeface="Arial" panose="020B0604020202020204" pitchFamily="34" charset="0"/>
              <a:buNone/>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Show me the Money!</a:t>
            </a:r>
          </a:p>
        </p:txBody>
      </p:sp>
      <p:sp>
        <p:nvSpPr>
          <p:cNvPr id="4" name="Slide Number Placeholder 3"/>
          <p:cNvSpPr>
            <a:spLocks noGrp="1"/>
          </p:cNvSpPr>
          <p:nvPr>
            <p:ph type="sldNum" sz="quarter" idx="10"/>
          </p:nvPr>
        </p:nvSpPr>
        <p:spPr/>
        <p:txBody>
          <a:bodyPr/>
          <a:lstStyle/>
          <a:p>
            <a:fld id="{CD741181-854E-4982-AE1F-4433C05B9F07}" type="slidenum">
              <a:rPr lang="en-US" smtClean="0"/>
              <a:t>14</a:t>
            </a:fld>
            <a:endParaRPr lang="en-US"/>
          </a:p>
        </p:txBody>
      </p:sp>
    </p:spTree>
    <p:extLst>
      <p:ext uri="{BB962C8B-B14F-4D97-AF65-F5344CB8AC3E}">
        <p14:creationId xmlns:p14="http://schemas.microsoft.com/office/powerpoint/2010/main" val="11136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[INTRO]</a:t>
            </a:r>
            <a:r>
              <a:rPr lang="en-AU" baseline="0" dirty="0" smtClean="0"/>
              <a:t>  </a:t>
            </a:r>
            <a:r>
              <a:rPr lang="en-AU" dirty="0" smtClean="0"/>
              <a:t>Usually when do have</a:t>
            </a:r>
            <a:r>
              <a:rPr lang="en-AU" baseline="0" dirty="0" smtClean="0"/>
              <a:t> a major project at UniSA, a formal team is set up. </a:t>
            </a:r>
          </a:p>
          <a:p>
            <a:endParaRPr lang="en-AU" baseline="0" dirty="0" smtClean="0"/>
          </a:p>
          <a:p>
            <a:r>
              <a:rPr lang="en-US" sz="1200" b="1" dirty="0" smtClean="0"/>
              <a:t>[CLICK]</a:t>
            </a:r>
            <a:r>
              <a:rPr lang="en-AU" baseline="0" dirty="0" smtClean="0"/>
              <a:t> Because this was being treated like a “normal” patching exercise, we didn’t assemble a formal team.</a:t>
            </a:r>
            <a:endParaRPr lang="en-AU" dirty="0" smtClean="0"/>
          </a:p>
          <a:p>
            <a:endParaRPr lang="en-AU" dirty="0" smtClean="0"/>
          </a:p>
          <a:p>
            <a:r>
              <a:rPr lang="en-US" sz="1200" b="1" dirty="0" smtClean="0"/>
              <a:t>[CLICK]</a:t>
            </a:r>
            <a:r>
              <a:rPr lang="en-AU" baseline="0" dirty="0" smtClean="0"/>
              <a:t> </a:t>
            </a:r>
            <a:r>
              <a:rPr lang="en-AU" dirty="0" smtClean="0"/>
              <a:t>Initially 1 PeopleSoft</a:t>
            </a:r>
            <a:r>
              <a:rPr lang="en-AU" baseline="0" dirty="0" smtClean="0"/>
              <a:t> person to do the upgrade – Initial Pass, Redo the customisations and Test MTP</a:t>
            </a:r>
          </a:p>
          <a:p>
            <a:r>
              <a:rPr lang="en-AU" baseline="0" dirty="0" smtClean="0"/>
              <a:t>Another PeopleSoft system admin, when servers ready to be built and configured</a:t>
            </a:r>
          </a:p>
          <a:p>
            <a:r>
              <a:rPr lang="en-AU" baseline="0" dirty="0" smtClean="0"/>
              <a:t>Once the system was available for testing, the rest of our PeopleSoft development team would be assigned to look at and fix any issues found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dirty="0" smtClean="0"/>
              <a:t>No dedicated DBAs – We negotiated that if we needed DBA</a:t>
            </a:r>
            <a:r>
              <a:rPr lang="en-AU" baseline="0" dirty="0" smtClean="0"/>
              <a:t> assistance, we’d get our issues looked at as a priority. </a:t>
            </a:r>
            <a:r>
              <a:rPr lang="en-AU" dirty="0" smtClean="0"/>
              <a:t>They were short-staffed so we also planned which environments</a:t>
            </a:r>
            <a:r>
              <a:rPr lang="en-AU" baseline="0" dirty="0" smtClean="0"/>
              <a:t> were to be refreshed or become a copy of our MTP copy well in advance.</a:t>
            </a:r>
            <a:endParaRPr lang="en-AU" dirty="0" smtClean="0"/>
          </a:p>
          <a:p>
            <a:endParaRPr lang="en-AU" baseline="0" dirty="0" smtClean="0"/>
          </a:p>
          <a:p>
            <a:r>
              <a:rPr lang="en-US" sz="1200" b="1" dirty="0" smtClean="0"/>
              <a:t>[CLICK]</a:t>
            </a:r>
            <a:r>
              <a:rPr lang="en-AU" baseline="0" dirty="0" smtClean="0"/>
              <a:t> Systems Infrastructure Person to build new Servers as well as other non-PeopleSoft developers in our team to work on integrations etc.</a:t>
            </a:r>
          </a:p>
          <a:p>
            <a:endParaRPr lang="en-AU" dirty="0" smtClean="0"/>
          </a:p>
          <a:p>
            <a:r>
              <a:rPr lang="en-US" sz="1200" b="1" dirty="0" smtClean="0"/>
              <a:t>[CLICK]</a:t>
            </a:r>
            <a:r>
              <a:rPr lang="en-AU" baseline="0" dirty="0" smtClean="0"/>
              <a:t> </a:t>
            </a:r>
            <a:r>
              <a:rPr lang="en-AU" dirty="0" smtClean="0"/>
              <a:t>Business Testing</a:t>
            </a:r>
          </a:p>
          <a:p>
            <a:r>
              <a:rPr lang="en-AU" dirty="0" smtClean="0"/>
              <a:t>1 Coordinator</a:t>
            </a:r>
          </a:p>
          <a:p>
            <a:r>
              <a:rPr lang="en-AU" dirty="0" smtClean="0"/>
              <a:t>~25 Staff to test the functionality applicable</a:t>
            </a:r>
            <a:r>
              <a:rPr lang="en-AU" baseline="0" dirty="0" smtClean="0"/>
              <a:t> to their area</a:t>
            </a:r>
            <a:endParaRPr lang="en-AU" dirty="0" smtClean="0"/>
          </a:p>
          <a:p>
            <a:endParaRPr lang="en-AU" dirty="0" smtClean="0"/>
          </a:p>
          <a:p>
            <a:r>
              <a:rPr lang="en-US" sz="1200" b="1" dirty="0" smtClean="0"/>
              <a:t>[CLICK]</a:t>
            </a:r>
            <a:r>
              <a:rPr lang="en-AU" baseline="0" dirty="0" smtClean="0"/>
              <a:t> </a:t>
            </a:r>
            <a:r>
              <a:rPr lang="en-AU" dirty="0" smtClean="0"/>
              <a:t>Asked other teams in</a:t>
            </a:r>
            <a:r>
              <a:rPr lang="en-AU" baseline="0" dirty="0" smtClean="0"/>
              <a:t> IT to designate a tester when interfaces were ready.</a:t>
            </a:r>
          </a:p>
          <a:p>
            <a:endParaRPr lang="en-AU" baseline="0" dirty="0" smtClean="0"/>
          </a:p>
          <a:p>
            <a:r>
              <a:rPr lang="en-US" sz="1200" b="1" dirty="0" smtClean="0"/>
              <a:t>[CLICK]</a:t>
            </a:r>
            <a:r>
              <a:rPr lang="en-AU" baseline="0" dirty="0" smtClean="0"/>
              <a:t> Over the Go-Live weekend, we had staff (DBAs, SI, Network etc.) allocated to be on call should any issues arise</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15</a:t>
            </a:fld>
            <a:endParaRPr lang="en-US"/>
          </a:p>
        </p:txBody>
      </p:sp>
    </p:spTree>
    <p:extLst>
      <p:ext uri="{BB962C8B-B14F-4D97-AF65-F5344CB8AC3E}">
        <p14:creationId xmlns:p14="http://schemas.microsoft.com/office/powerpoint/2010/main" val="3982741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All existing physical servers passed</a:t>
            </a:r>
            <a:r>
              <a:rPr lang="en-AU" baseline="0" dirty="0" smtClean="0"/>
              <a:t> end-of-life. In addition, they were all RH6 servers, wanted to move to RH7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Planned to replace the physical servers with VMs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All existing DEV/TEST VMs to be rebuilt using RH7</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Split into smaller VMs – one set for each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File servers were also well past end-of-life, try to move off them for about 3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Also wanted to use Elastic Search, So needed to build them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Existing server model was one box:</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PIA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Application Server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Process Scheduler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In the new model, each environment would have its own set of smaller servers.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i.e. The PIA was on a separate VM to the Application Server, and the Process Scheduler is another separate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In addition, we also wanted to explore the option of having two Unix process schedulers. (Not all environments)</a:t>
            </a:r>
          </a:p>
        </p:txBody>
      </p:sp>
      <p:sp>
        <p:nvSpPr>
          <p:cNvPr id="4" name="Slide Number Placeholder 3"/>
          <p:cNvSpPr>
            <a:spLocks noGrp="1"/>
          </p:cNvSpPr>
          <p:nvPr>
            <p:ph type="sldNum" sz="quarter" idx="10"/>
          </p:nvPr>
        </p:nvSpPr>
        <p:spPr/>
        <p:txBody>
          <a:bodyPr/>
          <a:lstStyle/>
          <a:p>
            <a:fld id="{CD741181-854E-4982-AE1F-4433C05B9F07}" type="slidenum">
              <a:rPr lang="en-US" smtClean="0"/>
              <a:t>16</a:t>
            </a:fld>
            <a:endParaRPr lang="en-US"/>
          </a:p>
        </p:txBody>
      </p:sp>
    </p:spTree>
    <p:extLst>
      <p:ext uri="{BB962C8B-B14F-4D97-AF65-F5344CB8AC3E}">
        <p14:creationId xmlns:p14="http://schemas.microsoft.com/office/powerpoint/2010/main" val="10297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New</a:t>
            </a:r>
            <a:r>
              <a:rPr lang="en-AU" baseline="0" dirty="0" smtClean="0"/>
              <a:t> Server Architecture</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17</a:t>
            </a:fld>
            <a:endParaRPr lang="en-US"/>
          </a:p>
        </p:txBody>
      </p:sp>
    </p:spTree>
    <p:extLst>
      <p:ext uri="{BB962C8B-B14F-4D97-AF65-F5344CB8AC3E}">
        <p14:creationId xmlns:p14="http://schemas.microsoft.com/office/powerpoint/2010/main" val="112216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other</a:t>
            </a:r>
            <a:r>
              <a:rPr lang="en-AU" baseline="0" dirty="0" smtClean="0"/>
              <a:t> work was happening at the same time that had impacts on our student system?</a:t>
            </a:r>
          </a:p>
          <a:p>
            <a:endParaRPr lang="en-AU" dirty="0" smtClean="0"/>
          </a:p>
          <a:p>
            <a:r>
              <a:rPr lang="en-AU" dirty="0" smtClean="0"/>
              <a:t>The major project – A New CRM – Oracle Service Cloud, along with all the integrations required with our CS system</a:t>
            </a:r>
          </a:p>
          <a:p>
            <a:endParaRPr lang="en-AU" dirty="0" smtClean="0"/>
          </a:p>
          <a:p>
            <a:r>
              <a:rPr lang="en-US" sz="1200" b="1" dirty="0" smtClean="0"/>
              <a:t>[CLICK]</a:t>
            </a:r>
            <a:r>
              <a:rPr lang="en-AU" baseline="0" dirty="0" smtClean="0"/>
              <a:t> </a:t>
            </a:r>
            <a:r>
              <a:rPr lang="en-AU" dirty="0" smtClean="0"/>
              <a:t>New Student</a:t>
            </a:r>
            <a:r>
              <a:rPr lang="en-AU" baseline="0" dirty="0" smtClean="0"/>
              <a:t> </a:t>
            </a:r>
            <a:r>
              <a:rPr lang="en-AU" dirty="0" smtClean="0"/>
              <a:t>Placement System (Ongoing)</a:t>
            </a:r>
          </a:p>
          <a:p>
            <a:endParaRPr lang="en-AU" dirty="0" smtClean="0"/>
          </a:p>
          <a:p>
            <a:r>
              <a:rPr lang="en-US" sz="1200" b="1" dirty="0" smtClean="0"/>
              <a:t>[CLICK]</a:t>
            </a:r>
            <a:r>
              <a:rPr lang="en-AU" baseline="0" dirty="0" smtClean="0"/>
              <a:t> </a:t>
            </a:r>
            <a:r>
              <a:rPr lang="en-AU" dirty="0" smtClean="0"/>
              <a:t>Some minor ongoing project work</a:t>
            </a:r>
          </a:p>
          <a:p>
            <a:endParaRPr lang="en-AU" dirty="0" smtClean="0"/>
          </a:p>
          <a:p>
            <a:r>
              <a:rPr lang="en-US" sz="1200" b="1" dirty="0" smtClean="0"/>
              <a:t>[CLICK]</a:t>
            </a:r>
            <a:r>
              <a:rPr lang="en-AU" baseline="0" dirty="0" smtClean="0"/>
              <a:t> </a:t>
            </a:r>
            <a:r>
              <a:rPr lang="en-AU" dirty="0" smtClean="0"/>
              <a:t>Effectively no change freeze</a:t>
            </a:r>
          </a:p>
          <a:p>
            <a:endParaRPr lang="en-AU" dirty="0" smtClean="0"/>
          </a:p>
          <a:p>
            <a:r>
              <a:rPr lang="en-US" sz="1200" b="1" dirty="0" smtClean="0"/>
              <a:t>[CLICK]</a:t>
            </a:r>
            <a:r>
              <a:rPr lang="en-AU" baseline="0" dirty="0" smtClean="0"/>
              <a:t> </a:t>
            </a:r>
            <a:r>
              <a:rPr lang="en-AU" dirty="0" smtClean="0"/>
              <a:t>This</a:t>
            </a:r>
            <a:r>
              <a:rPr lang="en-AU" baseline="0" dirty="0" smtClean="0"/>
              <a:t> meant any changes had to migrated twice – once for going into production prior to go-live of the upgrade and also into the upgrade test environment.</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18</a:t>
            </a:fld>
            <a:endParaRPr lang="en-US"/>
          </a:p>
        </p:txBody>
      </p:sp>
    </p:spTree>
    <p:extLst>
      <p:ext uri="{BB962C8B-B14F-4D97-AF65-F5344CB8AC3E}">
        <p14:creationId xmlns:p14="http://schemas.microsoft.com/office/powerpoint/2010/main" val="1827688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[BUSINESS CASE] </a:t>
            </a:r>
            <a:r>
              <a:rPr lang="en-AU" baseline="0" dirty="0" smtClean="0"/>
              <a:t>One of the selling points, so to speak, of doing the upgrade, was the possibility of moving some of the business functional tasks to use full fluid functionality.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We already have some fluid home pages. These were added as part of our Research Management project. We have a Research Staff Home Page and a Student Home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However, regular users still used the normal “classic”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To get the users used to the concepts of fluid, we’re still using “classic” home pages, but we’ve switched to fluid headers and navigation.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The users can still use </a:t>
            </a:r>
            <a:r>
              <a:rPr lang="en-AU" baseline="0" dirty="0" err="1" smtClean="0"/>
              <a:t>workcentres</a:t>
            </a:r>
            <a:r>
              <a:rPr lang="en-AU" baseline="0" dirty="0" smtClean="0"/>
              <a:t> and navigation collections, but they can’t “cheat” with the new navigation by adding the classic menu to their home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a:t>
            </a:r>
          </a:p>
        </p:txBody>
      </p:sp>
      <p:sp>
        <p:nvSpPr>
          <p:cNvPr id="4" name="Slide Number Placeholder 3"/>
          <p:cNvSpPr>
            <a:spLocks noGrp="1"/>
          </p:cNvSpPr>
          <p:nvPr>
            <p:ph type="sldNum" sz="quarter" idx="10"/>
          </p:nvPr>
        </p:nvSpPr>
        <p:spPr/>
        <p:txBody>
          <a:bodyPr/>
          <a:lstStyle/>
          <a:p>
            <a:fld id="{CD741181-854E-4982-AE1F-4433C05B9F07}" type="slidenum">
              <a:rPr lang="en-US" smtClean="0"/>
              <a:t>19</a:t>
            </a:fld>
            <a:endParaRPr lang="en-US"/>
          </a:p>
        </p:txBody>
      </p:sp>
    </p:spTree>
    <p:extLst>
      <p:ext uri="{BB962C8B-B14F-4D97-AF65-F5344CB8AC3E}">
        <p14:creationId xmlns:p14="http://schemas.microsoft.com/office/powerpoint/2010/main" val="230780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Hi – I’m Rob Lacina.</a:t>
            </a:r>
            <a:r>
              <a:rPr lang="en-AU" baseline="0" dirty="0" smtClean="0"/>
              <a:t> I've been working with student systems for almost 30 years and with PeopleSoft student administration for about 17 years.</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a:t>
            </a:fld>
            <a:endParaRPr lang="en-US"/>
          </a:p>
        </p:txBody>
      </p:sp>
    </p:spTree>
    <p:extLst>
      <p:ext uri="{BB962C8B-B14F-4D97-AF65-F5344CB8AC3E}">
        <p14:creationId xmlns:p14="http://schemas.microsoft.com/office/powerpoint/2010/main" val="278029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just to summarise… A</a:t>
            </a:r>
            <a:r>
              <a:rPr lang="en-AU" dirty="0" smtClean="0"/>
              <a:t>s well as doing the technical upgrade to CS9.2</a:t>
            </a:r>
          </a:p>
          <a:p>
            <a:endParaRPr lang="en-AU" dirty="0" smtClean="0"/>
          </a:p>
          <a:p>
            <a:r>
              <a:rPr lang="en-US" sz="1200" b="1" dirty="0" smtClean="0"/>
              <a:t>[CLICK]</a:t>
            </a:r>
            <a:r>
              <a:rPr lang="en-AU" baseline="0" dirty="0" smtClean="0"/>
              <a:t> </a:t>
            </a:r>
            <a:r>
              <a:rPr lang="en-AU" dirty="0" smtClean="0"/>
              <a:t>We</a:t>
            </a:r>
            <a:r>
              <a:rPr lang="en-AU" baseline="0" dirty="0" smtClean="0"/>
              <a:t> were replacing the entire server infrastructure</a:t>
            </a:r>
          </a:p>
          <a:p>
            <a:endParaRPr lang="en-AU" baseline="0" dirty="0" smtClean="0"/>
          </a:p>
          <a:p>
            <a:r>
              <a:rPr lang="en-US" sz="1200" b="1" dirty="0" smtClean="0"/>
              <a:t>[CLICK]</a:t>
            </a:r>
            <a:r>
              <a:rPr lang="en-AU" baseline="0" dirty="0" smtClean="0"/>
              <a:t> Implementing Elastic Search, which no one knew anything about</a:t>
            </a:r>
          </a:p>
          <a:p>
            <a:endParaRPr lang="en-AU" baseline="0" dirty="0" smtClean="0"/>
          </a:p>
          <a:p>
            <a:r>
              <a:rPr lang="en-US" sz="1200" b="1" dirty="0" smtClean="0"/>
              <a:t>[CLICK]</a:t>
            </a:r>
            <a:r>
              <a:rPr lang="en-AU" baseline="0" dirty="0" smtClean="0"/>
              <a:t> Changing how users navigate around the system</a:t>
            </a:r>
          </a:p>
          <a:p>
            <a:endParaRPr lang="en-AU" baseline="0" dirty="0" smtClean="0"/>
          </a:p>
          <a:p>
            <a:r>
              <a:rPr lang="en-US" sz="1200" b="1" dirty="0" smtClean="0"/>
              <a:t>[CLICK]</a:t>
            </a:r>
            <a:r>
              <a:rPr lang="en-AU" baseline="0" dirty="0" smtClean="0"/>
              <a:t> Also implementing a new CRM system, which needed to interface with the Student system</a:t>
            </a:r>
          </a:p>
          <a:p>
            <a:endParaRPr lang="en-AU" baseline="0" dirty="0" smtClean="0"/>
          </a:p>
          <a:p>
            <a:r>
              <a:rPr lang="en-US" sz="1200" b="1" dirty="0" smtClean="0"/>
              <a:t>[CLICK]</a:t>
            </a:r>
            <a:r>
              <a:rPr lang="en-AU" baseline="0" dirty="0" smtClean="0"/>
              <a:t> No Change freeze – any ongoing fixes and changes needed to be tested in both the existing environment and the upgraded environment</a:t>
            </a:r>
          </a:p>
          <a:p>
            <a:endParaRPr lang="en-AU" baseline="0" dirty="0" smtClean="0"/>
          </a:p>
          <a:p>
            <a:r>
              <a:rPr lang="en-US" sz="1200" b="1" dirty="0" smtClean="0"/>
              <a:t>[CLICK]</a:t>
            </a:r>
            <a:r>
              <a:rPr lang="en-AU" baseline="0" dirty="0" smtClean="0"/>
              <a:t> No additional funding</a:t>
            </a:r>
          </a:p>
          <a:p>
            <a:endParaRPr lang="en-AU" baseline="0" dirty="0" smtClean="0"/>
          </a:p>
          <a:p>
            <a:r>
              <a:rPr lang="en-US" sz="1200" b="1" dirty="0" smtClean="0"/>
              <a:t>[CLICK]</a:t>
            </a:r>
            <a:r>
              <a:rPr lang="en-AU" baseline="0" dirty="0" smtClean="0"/>
              <a:t> All done by the number of people that could almost be counted on the fingers of a one-armed man.</a:t>
            </a:r>
          </a:p>
          <a:p>
            <a:endParaRPr lang="en-AU" baseline="0" dirty="0" smtClean="0"/>
          </a:p>
          <a:p>
            <a:r>
              <a:rPr lang="en-US" sz="1200" b="1" dirty="0" smtClean="0"/>
              <a:t>[CLICK]</a:t>
            </a:r>
            <a:r>
              <a:rPr lang="en-AU" baseline="0" dirty="0" smtClean="0"/>
              <a:t> And to be done in five months</a:t>
            </a:r>
          </a:p>
          <a:p>
            <a:endParaRPr lang="en-AU" baseline="0" dirty="0" smtClean="0"/>
          </a:p>
          <a:p>
            <a:r>
              <a:rPr lang="en-AU" baseline="0" dirty="0" smtClean="0"/>
              <a:t>Hence the reason for the title of this presentation – </a:t>
            </a:r>
          </a:p>
          <a:p>
            <a:endParaRPr lang="en-AU" baseline="0" dirty="0" smtClean="0"/>
          </a:p>
          <a:p>
            <a:r>
              <a:rPr lang="en-US" sz="1200" b="1" dirty="0" smtClean="0"/>
              <a:t>[CLICK]</a:t>
            </a:r>
            <a:r>
              <a:rPr lang="en-AU" baseline="0" dirty="0" smtClean="0"/>
              <a:t> CS9.2 Fast and Furious!</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20</a:t>
            </a:fld>
            <a:endParaRPr lang="en-US"/>
          </a:p>
        </p:txBody>
      </p:sp>
    </p:spTree>
    <p:extLst>
      <p:ext uri="{BB962C8B-B14F-4D97-AF65-F5344CB8AC3E}">
        <p14:creationId xmlns:p14="http://schemas.microsoft.com/office/powerpoint/2010/main" val="766754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21</a:t>
            </a:fld>
            <a:endParaRPr lang="en-US"/>
          </a:p>
        </p:txBody>
      </p:sp>
    </p:spTree>
    <p:extLst>
      <p:ext uri="{BB962C8B-B14F-4D97-AF65-F5344CB8AC3E}">
        <p14:creationId xmlns:p14="http://schemas.microsoft.com/office/powerpoint/2010/main" val="3104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So what setup did we use for</a:t>
            </a:r>
            <a:r>
              <a:rPr lang="en-US" sz="1200" b="0" baseline="0" dirty="0" smtClean="0"/>
              <a:t> the upgrade and update images?</a:t>
            </a: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Had a spare PC, which I moved onto my desk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US" sz="1200" dirty="0" smtClean="0"/>
              <a:t>Installed </a:t>
            </a:r>
            <a:r>
              <a:rPr lang="en-US" sz="1200" dirty="0" err="1" smtClean="0"/>
              <a:t>VirtualBox</a:t>
            </a:r>
            <a:r>
              <a:rPr lang="en-US" sz="1200" dirty="0" smtClean="0"/>
              <a:t> along</a:t>
            </a:r>
            <a:r>
              <a:rPr lang="en-US" sz="1200" baseline="0" dirty="0" smtClean="0"/>
              <a:t> with the Upgrade and Update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Also ran Change Assistant on the same PC, that way we could just leave it running and not have to worry about what I was doing on my regular PC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We all know about how reliable the power grid is in South Australia. The last thing we wanted was for the power to go out while the upgrade was running,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For the go-live weekend, we moved the PC into our </a:t>
            </a:r>
            <a:r>
              <a:rPr lang="en-AU" baseline="0" dirty="0" err="1" smtClean="0"/>
              <a:t>HelpDesk</a:t>
            </a:r>
            <a:r>
              <a:rPr lang="en-AU" baseline="0" dirty="0" smtClean="0"/>
              <a:t> area, which has UPS protected power points.</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22</a:t>
            </a:fld>
            <a:endParaRPr lang="en-US"/>
          </a:p>
        </p:txBody>
      </p:sp>
    </p:spTree>
    <p:extLst>
      <p:ext uri="{BB962C8B-B14F-4D97-AF65-F5344CB8AC3E}">
        <p14:creationId xmlns:p14="http://schemas.microsoft.com/office/powerpoint/2010/main" val="4085114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At the moment this is also our “Demo” database server (Still using Update Image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Haven’t made a decision yet about how to move forward, but pretty sure we’ll go with native OS install rather than a </a:t>
            </a:r>
            <a:r>
              <a:rPr lang="en-AU" baseline="0" dirty="0" err="1" smtClean="0"/>
              <a:t>VirtualBox</a:t>
            </a:r>
            <a:r>
              <a:rPr lang="en-AU" baseline="0" dirty="0" smtClean="0"/>
              <a:t> install.</a:t>
            </a:r>
          </a:p>
        </p:txBody>
      </p:sp>
      <p:sp>
        <p:nvSpPr>
          <p:cNvPr id="4" name="Slide Number Placeholder 3"/>
          <p:cNvSpPr>
            <a:spLocks noGrp="1"/>
          </p:cNvSpPr>
          <p:nvPr>
            <p:ph type="sldNum" sz="quarter" idx="10"/>
          </p:nvPr>
        </p:nvSpPr>
        <p:spPr/>
        <p:txBody>
          <a:bodyPr/>
          <a:lstStyle/>
          <a:p>
            <a:fld id="{CD741181-854E-4982-AE1F-4433C05B9F07}" type="slidenum">
              <a:rPr lang="en-US" smtClean="0"/>
              <a:t>23</a:t>
            </a:fld>
            <a:endParaRPr lang="en-US"/>
          </a:p>
        </p:txBody>
      </p:sp>
    </p:spTree>
    <p:extLst>
      <p:ext uri="{BB962C8B-B14F-4D97-AF65-F5344CB8AC3E}">
        <p14:creationId xmlns:p14="http://schemas.microsoft.com/office/powerpoint/2010/main" val="271925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PUM Images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Initial upgrade done to our “sandpit” database, at PT8.55.10 (same as the upgrade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1</a:t>
            </a:r>
            <a:r>
              <a:rPr lang="en-AU" baseline="30000" dirty="0" smtClean="0"/>
              <a:t>st</a:t>
            </a:r>
            <a:r>
              <a:rPr lang="en-AU" baseline="0" dirty="0" smtClean="0"/>
              <a:t> Test MTP was done to our training database that is never used for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This then had the latest PeopleTools patch applied PT8.55.14, as the Update Image 4 had a PeopleTools dependency (needed to be at least 8.55.12)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We then used update Image 4 to create the delta change package, which was applied to the “training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The upgraded database was then used to refresh the left over database from our research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This database then had any customisations to PS delivered objects applied. This, then became our new de-facto development, as any issues identified during testing would be fixed here first, then migrated into the upgrade test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When these were ready, our test database was refreshed, using the MD9RAM database as the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To help with the re-customising process, our DEV database was then was also upgraded to PT 8.55.14, so that we could run compare reports between the CS9.0 environment and CS9.2 environment. In theory, this meant we could also copy objects directly between the environments if required. However, during the upgrade it became clear that using the existing development environment for this purpose was not the best idea. I’ll elaborate on this when I get to the upgrade issues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Once testing had been underway for a while, the test database was copied into out load testing environment to start load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All of the databases in the lower section were left at the existing Campus version for ongoing support. This meant that any current fixes had to go into two test environments to make sure they worked in both versions.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one and only new environment we had created for the upgrade was the creation of a temporary load test environment so that load tests could be run in both versions for comparison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24</a:t>
            </a:fld>
            <a:endParaRPr lang="en-US"/>
          </a:p>
        </p:txBody>
      </p:sp>
    </p:spTree>
    <p:extLst>
      <p:ext uri="{BB962C8B-B14F-4D97-AF65-F5344CB8AC3E}">
        <p14:creationId xmlns:p14="http://schemas.microsoft.com/office/powerpoint/2010/main" val="251787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[INTRO]</a:t>
            </a:r>
            <a:r>
              <a:rPr lang="en-AU" baseline="0" dirty="0" smtClean="0"/>
              <a:t> Because the upgrade was planned for the second-half of  2017, we did a test initial pass, using upgrade image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This was really just to get a feel for the whole process. There was no real attempt to sort out any issues or errors encountered here – they were just noted for future reference, ignored and we moved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What I did do was to start documenting the process, using the Change Assistant job exported to an Excel spreadsheet. I split this into “sections” that matched the steps in Change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As I stated earlier, we would have liked to do the upgrade moving to PT8.56, which was supposed to be released in Dec 2016. However, this didn’t occur and the business wanted to move ahead with the upgrade in the first half of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By the time we were ready to move forward with the upgrade, Upgrade Image 1 had been released as well as update image 4, so these are the versions we went with. We started the upgrade in February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Most of the issues we had with the upgrade occurred in the initial pass. These issues would also arise in the test move but because they were identified here first, the impacts were minimised by the time we got to the test move and even more so by the final move.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For the most part, there were no issues with creating or running the Change Assistant jobs. Any issues I encountered were really due to not setting the environment parameters correctly. Any quirks to setting the CA parameters were documented. Most of the issues and fixes we ended up doing were really more to do with data and </a:t>
            </a:r>
            <a:r>
              <a:rPr lang="en-AU" baseline="0" dirty="0" err="1" smtClean="0"/>
              <a:t>dddaudit</a:t>
            </a:r>
            <a:r>
              <a:rPr lang="en-AU" baseline="0" dirty="0" smtClean="0"/>
              <a:t>/</a:t>
            </a:r>
            <a:r>
              <a:rPr lang="en-AU" baseline="0" dirty="0" err="1" smtClean="0"/>
              <a:t>sysaudit</a:t>
            </a:r>
            <a:r>
              <a:rPr lang="en-AU" baseline="0" dirty="0" smtClean="0"/>
              <a:t> problems.</a:t>
            </a:r>
          </a:p>
        </p:txBody>
      </p:sp>
      <p:sp>
        <p:nvSpPr>
          <p:cNvPr id="4" name="Slide Number Placeholder 3"/>
          <p:cNvSpPr>
            <a:spLocks noGrp="1"/>
          </p:cNvSpPr>
          <p:nvPr>
            <p:ph type="sldNum" sz="quarter" idx="10"/>
          </p:nvPr>
        </p:nvSpPr>
        <p:spPr/>
        <p:txBody>
          <a:bodyPr/>
          <a:lstStyle/>
          <a:p>
            <a:fld id="{CD741181-854E-4982-AE1F-4433C05B9F07}" type="slidenum">
              <a:rPr lang="en-US" smtClean="0"/>
              <a:t>25</a:t>
            </a:fld>
            <a:endParaRPr lang="en-US"/>
          </a:p>
        </p:txBody>
      </p:sp>
    </p:spTree>
    <p:extLst>
      <p:ext uri="{BB962C8B-B14F-4D97-AF65-F5344CB8AC3E}">
        <p14:creationId xmlns:p14="http://schemas.microsoft.com/office/powerpoint/2010/main" val="158933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[Intro]</a:t>
            </a:r>
            <a:r>
              <a:rPr lang="en-AU" baseline="0" dirty="0" smtClean="0"/>
              <a:t> So really the big thing in the initial pass is the identification of customised objects and doing the keep-drop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For us the compare report took about two hours to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 and it identified about 35,000 customised objects.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i="0" baseline="0" dirty="0" smtClean="0">
                <a:solidFill>
                  <a:srgbClr val="FF0000"/>
                </a:solidFill>
              </a:rPr>
              <a:t>We made the decision that we would try and retire some customisations, particularly those we knew were no longer current or had been replaced by new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i="0" baseline="0" dirty="0" smtClean="0">
                <a:solidFill>
                  <a:srgbClr val="FF0000"/>
                </a:solidFill>
              </a:rPr>
              <a:t>However, there’s no way it would be possible to go through each individual object, decide whether or not to keep it and then manually set the upgrade and copy flags in Application Designer.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i="0" baseline="0" dirty="0" smtClean="0">
                <a:solidFill>
                  <a:srgbClr val="FF0000"/>
                </a:solidFill>
              </a:rPr>
              <a:t>So we thought it might be possible to automate the process by choosing which customisations to keep and which ones to drop at the project level. i.e. look at each of our projects that existed in application designer and decide whether or not we wanted to keep that particular change.</a:t>
            </a:r>
          </a:p>
        </p:txBody>
      </p:sp>
      <p:sp>
        <p:nvSpPr>
          <p:cNvPr id="4" name="Slide Number Placeholder 3"/>
          <p:cNvSpPr>
            <a:spLocks noGrp="1"/>
          </p:cNvSpPr>
          <p:nvPr>
            <p:ph type="sldNum" sz="quarter" idx="10"/>
          </p:nvPr>
        </p:nvSpPr>
        <p:spPr/>
        <p:txBody>
          <a:bodyPr/>
          <a:lstStyle/>
          <a:p>
            <a:fld id="{CD741181-854E-4982-AE1F-4433C05B9F07}" type="slidenum">
              <a:rPr lang="en-US" smtClean="0"/>
              <a:t>26</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[INTRO] </a:t>
            </a:r>
            <a:r>
              <a:rPr lang="en-AU" baseline="0" dirty="0" smtClean="0"/>
              <a:t>Since we have a proper naming convention for all of our changes, it was easy to identify them all. We extracted list of all projects – missed the “old” 7.6 project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To go through the list of projects, Keep/Drops: Only the tech staff involved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Keep/Drops: Flagged projects where we knew functionality had been replaced or we </a:t>
            </a:r>
            <a:r>
              <a:rPr lang="en-AU" i="1" baseline="0" dirty="0" smtClean="0"/>
              <a:t>thought</a:t>
            </a:r>
            <a:r>
              <a:rPr lang="en-AU" baseline="0" dirty="0" smtClean="0"/>
              <a:t> we no longer used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Once we’d gone through the list, Created a temporary table “PS_M9_KEEP_DROP” in the TARGET database (i.e. MD9SAND) and loaded the spreadsheet data into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PL/SQL: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 Reset all Copy flags to “No”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 Cycle through each object in UPGCUST. If it was a bolt-on object (i.e. any object created by us) and it was in a “Keep” project, set copy = “Y”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 The reason no customised “delivered” objects were kept was so that we wouldn’t overwrite any codes changes etc. delivered as part of the upgrade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 Checked and refined object selection criteria. While most of our objects follow a specific naming convention, there are some exceptions.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  - This set approx. 18,200 objects to “Keep”</a:t>
            </a:r>
          </a:p>
        </p:txBody>
      </p:sp>
      <p:sp>
        <p:nvSpPr>
          <p:cNvPr id="4" name="Slide Number Placeholder 3"/>
          <p:cNvSpPr>
            <a:spLocks noGrp="1"/>
          </p:cNvSpPr>
          <p:nvPr>
            <p:ph type="sldNum" sz="quarter" idx="10"/>
          </p:nvPr>
        </p:nvSpPr>
        <p:spPr/>
        <p:txBody>
          <a:bodyPr/>
          <a:lstStyle/>
          <a:p>
            <a:fld id="{CD741181-854E-4982-AE1F-4433C05B9F07}" type="slidenum">
              <a:rPr lang="en-US" smtClean="0"/>
              <a:t>27</a:t>
            </a:fld>
            <a:endParaRPr lang="en-US"/>
          </a:p>
        </p:txBody>
      </p:sp>
    </p:spTree>
    <p:extLst>
      <p:ext uri="{BB962C8B-B14F-4D97-AF65-F5344CB8AC3E}">
        <p14:creationId xmlns:p14="http://schemas.microsoft.com/office/powerpoint/2010/main" val="2440359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[INTRO]</a:t>
            </a:r>
            <a:r>
              <a:rPr lang="en-AU" b="0" baseline="0" dirty="0" smtClean="0"/>
              <a:t> Prior to starting the test (and final) MTP all the DDDAUDIT , SYSAUDIT fixes, as well as any scripts used to fix issues that occurred during the initial pass.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As a result the test moves ran without any major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[PAUSE BEFORE CLICKING]</a:t>
            </a:r>
            <a:r>
              <a:rPr lang="en-AU" b="0" baseline="0" dirty="0" smtClean="0"/>
              <a:t> There were two major considerations for the test and final MTP: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1 - All the user data is considered PeopleTools data. The last thing we was is to blow away user in the upgrade target data base by overwriting them with the data in the source database during the application upgrade. This happens during the application upgrade pass, but after the PeopleTools upgrade. Since the application upgrade doesn’t change these tables and they will have the correct structure (including the new password field), I just commented out the relevant lines in the MVPRDEXP and MVPRDIMP data mover scripts. [SCREENSHOT]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2 - For custom permission lists and roles, I had to take a different approach. These objects are also included in the same data mover scripts, so I could have just commented out the relevant sections. However, this would also mean any new Oracle-delivered permission lists and roles added by the application upgrade would not be copied from the source database. Again, any structural change to permission list and role definitions happen during the PeopleTools upgrade pass. The difference is that unlike user in PSOPRDEFN, these can be added to a project and migrated between databases at the same PeopleTools release. So once the PeopleTools upgrade had completed (when stops at the “review final audits” step), all of our custom permission lists and roles were added to a project and copied over to the source database. They are then copied over into the target database during the MVPRDEXP/MVPRDIMP steps.</a:t>
            </a:r>
          </a:p>
        </p:txBody>
      </p:sp>
      <p:sp>
        <p:nvSpPr>
          <p:cNvPr id="4" name="Slide Number Placeholder 3"/>
          <p:cNvSpPr>
            <a:spLocks noGrp="1"/>
          </p:cNvSpPr>
          <p:nvPr>
            <p:ph type="sldNum" sz="quarter" idx="10"/>
          </p:nvPr>
        </p:nvSpPr>
        <p:spPr/>
        <p:txBody>
          <a:bodyPr/>
          <a:lstStyle/>
          <a:p>
            <a:fld id="{CD741181-854E-4982-AE1F-4433C05B9F07}" type="slidenum">
              <a:rPr lang="en-US" smtClean="0"/>
              <a:t>28</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[ALL POINTS</a:t>
            </a:r>
            <a:r>
              <a:rPr lang="en-US" sz="1200" b="1" baseline="0" dirty="0" smtClean="0"/>
              <a:t> AUTO</a:t>
            </a:r>
            <a:r>
              <a:rPr lang="en-US" sz="1200" b="1" dirty="0" smtClean="0"/>
              <a:t>]</a:t>
            </a:r>
            <a:r>
              <a:rPr lang="en-AU" baseline="0" dirty="0" smtClean="0"/>
              <a:t> </a:t>
            </a: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No major dramas here. The new method where you upload the target information to the PUM Update image and it compares the updates missing to build a custom change package seems to work really well and is actually a really cool feature in the new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We did have one very minor issue. I’m not sure what happened during the package creation, but there was an easy workaround.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Normally, when you apply a patch bundle, there are a few data mover scripts to import objects that can’t be imported via a project file copy. These include the message catalogue entries, new roles, trees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During the change assistant run for the delta package, the steps to run these data move scripts were filtered out by changes assistant and there were no data scripts created out of the PUM update image at the time the change package was created. Since this was the first time using the PUM Update image to create a change package I really didn’t think anything of it at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The issue with the missing objects as found during testing when users noticed that some folder tabs were labelled the “Message not Found”. It turns out that on some pages, “text” labels have been replaced by message </a:t>
            </a:r>
            <a:r>
              <a:rPr lang="en-AU" b="0" baseline="0" dirty="0" err="1" smtClean="0"/>
              <a:t>catalog</a:t>
            </a:r>
            <a:r>
              <a:rPr lang="en-AU" b="0" baseline="0" dirty="0" smtClean="0"/>
              <a:t> entries, and these particular messages were missing.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Since the change project definition had the objects in the definition, it was easy enough just to copy them directly into the test database and merge them in with the other fixes.</a:t>
            </a:r>
          </a:p>
        </p:txBody>
      </p:sp>
      <p:sp>
        <p:nvSpPr>
          <p:cNvPr id="4" name="Slide Number Placeholder 3"/>
          <p:cNvSpPr>
            <a:spLocks noGrp="1"/>
          </p:cNvSpPr>
          <p:nvPr>
            <p:ph type="sldNum" sz="quarter" idx="10"/>
          </p:nvPr>
        </p:nvSpPr>
        <p:spPr/>
        <p:txBody>
          <a:bodyPr/>
          <a:lstStyle/>
          <a:p>
            <a:fld id="{CD741181-854E-4982-AE1F-4433C05B9F07}" type="slidenum">
              <a:rPr lang="en-US" smtClean="0"/>
              <a:t>29</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Quick overview about the University</a:t>
            </a:r>
            <a:r>
              <a:rPr lang="en-AU" baseline="0" dirty="0" smtClean="0"/>
              <a:t> of South Australia</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a:t>
            </a:fld>
            <a:endParaRPr lang="en-US"/>
          </a:p>
        </p:txBody>
      </p:sp>
    </p:spTree>
    <p:extLst>
      <p:ext uri="{BB962C8B-B14F-4D97-AF65-F5344CB8AC3E}">
        <p14:creationId xmlns:p14="http://schemas.microsoft.com/office/powerpoint/2010/main" val="1495621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So once the test move was completed and the Update Image delta package was applied, we needed to re-apply customisations to PeopleSoft-Delivered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Created a project to store all the PeopleCode and SQL objects that belonged to “keep” projects but were not in “bolt-</a:t>
            </a:r>
            <a:r>
              <a:rPr lang="en-AU" baseline="0" dirty="0" err="1" smtClean="0"/>
              <a:t>oN</a:t>
            </a:r>
            <a:r>
              <a:rPr lang="en-AU" baseline="0" dirty="0" smtClean="0"/>
              <a:t>” objects (i.e. code flagged as customised, but attached to a PeopleSoft-delivered object.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[REST</a:t>
            </a:r>
            <a:r>
              <a:rPr lang="en-US" sz="1200" b="1" baseline="0" dirty="0" smtClean="0"/>
              <a:t> AUTO</a:t>
            </a:r>
            <a:r>
              <a:rPr lang="en-US" sz="1200" b="1" dirty="0" smtClean="0"/>
              <a:t>]</a:t>
            </a:r>
            <a:r>
              <a:rPr lang="en-AU"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I’ve not used the PeopleSoft delivered tools to merge code, so instead I wrote a script to extract all of the PeopleCode and SQL in this project to text files from the upgraded database. These was the new “vanilla” versions of our customised code. I then copied the just project </a:t>
            </a:r>
            <a:r>
              <a:rPr lang="en-AU" i="1" baseline="0" dirty="0" smtClean="0"/>
              <a:t>definition</a:t>
            </a:r>
            <a:r>
              <a:rPr lang="en-AU" baseline="0" dirty="0" smtClean="0"/>
              <a:t> to one of our non-upgraded test databases and reran the extract script to get the customised version of all the code to another set of text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Then, using Beyond Compare, I merged the customisations back into the “vanilla” code, which was then copied and pasted from a text editor back into the definitions in the upgrade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 list of customised vanilla pages and components was exported to Excel, and any customisations were redone manually based on observable differences in the pages and changes listed in the object comments or in the technical spec for the relevant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As with the </a:t>
            </a:r>
            <a:r>
              <a:rPr lang="en-AU" baseline="0" dirty="0" err="1" smtClean="0"/>
              <a:t>PeopleCode</a:t>
            </a:r>
            <a:r>
              <a:rPr lang="en-AU" baseline="0" dirty="0" smtClean="0"/>
              <a:t>, any customisations to delivered COBOLs and SQRs were merged using Beyond Compare.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It’s at this point you will discover how well your developers are documenting their changes (or not!)</a:t>
            </a:r>
          </a:p>
        </p:txBody>
      </p:sp>
      <p:sp>
        <p:nvSpPr>
          <p:cNvPr id="4" name="Slide Number Placeholder 3"/>
          <p:cNvSpPr>
            <a:spLocks noGrp="1"/>
          </p:cNvSpPr>
          <p:nvPr>
            <p:ph type="sldNum" sz="quarter" idx="10"/>
          </p:nvPr>
        </p:nvSpPr>
        <p:spPr/>
        <p:txBody>
          <a:bodyPr/>
          <a:lstStyle/>
          <a:p>
            <a:fld id="{CD741181-854E-4982-AE1F-4433C05B9F07}" type="slidenum">
              <a:rPr lang="en-US" smtClean="0"/>
              <a:t>30</a:t>
            </a:fld>
            <a:endParaRPr lang="en-US"/>
          </a:p>
        </p:txBody>
      </p:sp>
    </p:spTree>
    <p:extLst>
      <p:ext uri="{BB962C8B-B14F-4D97-AF65-F5344CB8AC3E}">
        <p14:creationId xmlns:p14="http://schemas.microsoft.com/office/powerpoint/2010/main" val="2440359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Once all the identified customisations were re-applied the database was copied to a new database to be the user test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We (the development team) then did a sanity check and made sure that all the integrations to other test systems were 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As for any PeopleSoft patching cycle, we created an issues register on our SharePoint site to which the </a:t>
            </a:r>
            <a:r>
              <a:rPr lang="en-AU" b="0" baseline="0" dirty="0" err="1" smtClean="0"/>
              <a:t>functionals</a:t>
            </a:r>
            <a:r>
              <a:rPr lang="en-AU" b="0" baseline="0" dirty="0" smtClean="0"/>
              <a:t> have access to log any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Then opened it up for testing! This was for all the functional testing as well as all interfaces to our other systems, including the Service Cloud CRM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This is the point where the rest of our development team became involved, as any issues raised were then farmed off to be fixed.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Signoff on testing was a week before the planned go-live date. By this time roughly 230 issues were found in testing, 218 were fixed and 12 were outstanding, but none were considered to be show-stoppers.</a:t>
            </a:r>
          </a:p>
        </p:txBody>
      </p:sp>
      <p:sp>
        <p:nvSpPr>
          <p:cNvPr id="4" name="Slide Number Placeholder 3"/>
          <p:cNvSpPr>
            <a:spLocks noGrp="1"/>
          </p:cNvSpPr>
          <p:nvPr>
            <p:ph type="sldNum" sz="quarter" idx="10"/>
          </p:nvPr>
        </p:nvSpPr>
        <p:spPr/>
        <p:txBody>
          <a:bodyPr/>
          <a:lstStyle/>
          <a:p>
            <a:fld id="{CD741181-854E-4982-AE1F-4433C05B9F07}" type="slidenum">
              <a:rPr lang="en-US" smtClean="0"/>
              <a:t>31</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If the users found any issues they were passed on to their testing coordinator who added them to the issues register.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Before raising the issue, they were </a:t>
            </a:r>
            <a:r>
              <a:rPr lang="en-AU" b="0" i="1" baseline="0" dirty="0" smtClean="0"/>
              <a:t>supposed</a:t>
            </a:r>
            <a:r>
              <a:rPr lang="en-AU" b="0" baseline="0" dirty="0" smtClean="0"/>
              <a:t> to test the same scenario in a non-upgraded database to verify that it was in fact an upgrade issue and not some pre-existing bug. This was not always done and a few issues were found to be pre-existing, in some cases for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Also the quality of how issues were reported varied wildly – like ‘Page X is broken’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Any fixes or object re-imports for issues found in testing were done in our temporary dev upgrade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Once the fix was verified, it was then migrated to the test database for user testing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For go-live, all the fixes were consolidated into one big project and migrated to production after all of the change assistant steps had completed.</a:t>
            </a:r>
          </a:p>
        </p:txBody>
      </p:sp>
      <p:sp>
        <p:nvSpPr>
          <p:cNvPr id="4" name="Slide Number Placeholder 3"/>
          <p:cNvSpPr>
            <a:spLocks noGrp="1"/>
          </p:cNvSpPr>
          <p:nvPr>
            <p:ph type="sldNum" sz="quarter" idx="10"/>
          </p:nvPr>
        </p:nvSpPr>
        <p:spPr/>
        <p:txBody>
          <a:bodyPr/>
          <a:lstStyle/>
          <a:p>
            <a:fld id="{CD741181-854E-4982-AE1F-4433C05B9F07}" type="slidenum">
              <a:rPr lang="en-US" smtClean="0"/>
              <a:t>32</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[INTRO]</a:t>
            </a:r>
            <a:r>
              <a:rPr lang="en-AU" b="0" baseline="0" dirty="0" smtClean="0"/>
              <a:t> Up to this point, there was only one person who knew how to run the upgrade steps in Change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To bring another person up to speed, we refreshed our pre-production environment in the weeks before go-live to get another person up to speed and practice the upgrade steps in Change Assistant. This also served to validate the steps and issued I’d documented in my initial pass and 1</a:t>
            </a:r>
            <a:r>
              <a:rPr lang="en-AU" b="0" baseline="30000" dirty="0" smtClean="0"/>
              <a:t>st</a:t>
            </a:r>
            <a:r>
              <a:rPr lang="en-AU" b="0" baseline="0" dirty="0" smtClean="0"/>
              <a:t> MTP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[AUTO]</a:t>
            </a:r>
            <a:r>
              <a:rPr lang="en-AU" baseline="0" dirty="0" smtClean="0"/>
              <a:t> </a:t>
            </a:r>
            <a:r>
              <a:rPr lang="en-AU" b="0" baseline="0" dirty="0" smtClean="0"/>
              <a:t>Because the initial pass and 1</a:t>
            </a:r>
            <a:r>
              <a:rPr lang="en-AU" b="0" baseline="30000" dirty="0" smtClean="0"/>
              <a:t>st</a:t>
            </a:r>
            <a:r>
              <a:rPr lang="en-AU" b="0" baseline="0" dirty="0" smtClean="0"/>
              <a:t> test move were done slowly to try and get a good understanding of the process, we weren’t really sure about how long the final pass would actually take. So the other purpose of the dry runs was to try and get accurate timings so we could plan the rosters for the go live weekend.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The business also tested the final result and identified a few more issues that needed attention before we went live,</a:t>
            </a:r>
          </a:p>
        </p:txBody>
      </p:sp>
      <p:sp>
        <p:nvSpPr>
          <p:cNvPr id="4" name="Slide Number Placeholder 3"/>
          <p:cNvSpPr>
            <a:spLocks noGrp="1"/>
          </p:cNvSpPr>
          <p:nvPr>
            <p:ph type="sldNum" sz="quarter" idx="10"/>
          </p:nvPr>
        </p:nvSpPr>
        <p:spPr/>
        <p:txBody>
          <a:bodyPr/>
          <a:lstStyle/>
          <a:p>
            <a:fld id="{CD741181-854E-4982-AE1F-4433C05B9F07}" type="slidenum">
              <a:rPr lang="en-US" smtClean="0"/>
              <a:t>33</a:t>
            </a:fld>
            <a:endParaRPr lang="en-US"/>
          </a:p>
        </p:txBody>
      </p:sp>
    </p:spTree>
    <p:extLst>
      <p:ext uri="{BB962C8B-B14F-4D97-AF65-F5344CB8AC3E}">
        <p14:creationId xmlns:p14="http://schemas.microsoft.com/office/powerpoint/2010/main" val="1914412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While all of the testing was taking place, a rough draft of the go-live plan was being developed. This also required coordination from other teams, since the student system was not going to available for the whole weekend. Based on the timings of the dry run, we developed a detailed walk through. In the walkthrough, we added a number of go, no-go check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In order to minimise system downtime, the upgrade was run without stopping.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[NO CLICK!!!! ]</a:t>
            </a:r>
            <a:r>
              <a:rPr lang="en-AU" baseline="0" dirty="0" smtClean="0"/>
              <a:t> </a:t>
            </a:r>
            <a:r>
              <a:rPr lang="en-AU" b="0" baseline="0" dirty="0" smtClean="0"/>
              <a:t>Since there were only two of us who knew how to actually run the upgrade, we split this into 8 hour shifts. But this had to coordinated in such a way that we had a hand-over period at the end of the previous shift without also violating HR polices about the number of hours spent on premises working. During each shift, we also had at least one other PeopleSoft technical person on hand in case of any issues arising, even though they didn’t know how to run the upgrade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[AUTO]</a:t>
            </a:r>
            <a:r>
              <a:rPr lang="en-AU" baseline="0" dirty="0" smtClean="0"/>
              <a:t> </a:t>
            </a:r>
            <a:r>
              <a:rPr lang="en-AU" b="0" baseline="0" dirty="0" smtClean="0"/>
              <a:t>We started the upgrade at the close of business on the Friday night and run straight through until the upgrade was completed on the Saturday night. In terms of actual time, from the start of the Change Assistant steps, to final fixes project being migrated into production was almost exactly 24 hours. All the new server setups and external system changes were being done concurrently with this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Once the upgrade was completed, the system was handed over to the business at 9:00pm on the Sunday night for final testing and signoff.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Sunday testing identified ~10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Final testing was a go, and the system went live to the rest of the University at 9:00am on the Monday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Had about ~25 Issues after we went live and closed of the upgrade issues register. We’re still identifying issues, but now these are just being treated as regular service calls, since the number is very 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34</a:t>
            </a:fld>
            <a:endParaRPr lang="en-US"/>
          </a:p>
        </p:txBody>
      </p:sp>
    </p:spTree>
    <p:extLst>
      <p:ext uri="{BB962C8B-B14F-4D97-AF65-F5344CB8AC3E}">
        <p14:creationId xmlns:p14="http://schemas.microsoft.com/office/powerpoint/2010/main" val="1166118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35</a:t>
            </a:fld>
            <a:endParaRPr lang="en-US"/>
          </a:p>
        </p:txBody>
      </p:sp>
    </p:spTree>
    <p:extLst>
      <p:ext uri="{BB962C8B-B14F-4D97-AF65-F5344CB8AC3E}">
        <p14:creationId xmlns:p14="http://schemas.microsoft.com/office/powerpoint/2010/main" val="1645565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No issues installing the PUM images or generating the upgrade templates. All went very smoothly.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Took the opportunity to really try and clean up the DDDAUDITS and SYSAUDITS.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We had an issue going back to when we upgraded from PT8.53 to 8.54 when Oracle removed descending Indexes from the database. We had a lot of custom indexes that replicated indexes with descending keys, but with ascending indexes. These failed to build back then but never got around to removing them. This time around I actually got rid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The first real issue in the upgrade was the failure of the encrypt passwords step. This step failed with what appeared to be a java error but was actually due to the encrypt password command attempting to encrypt blank passwords in PSOPRDEFN. This was fixed by setting the encrypted field to true for all the entries in PSOPRDEFN where the existing password was blank.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The compare report takes a long time to run. In past years we’ve always skipped this step because we don’t generally make changes to PeopleTools objects. However this time it need to be done as we made a lot of changes to LDAP processing for our Research portals to allow for single-</a:t>
            </a:r>
            <a:r>
              <a:rPr lang="en-AU" baseline="0" dirty="0" err="1" smtClean="0"/>
              <a:t>signon</a:t>
            </a:r>
            <a:r>
              <a:rPr lang="en-AU" baseline="0" dirty="0" smtClean="0"/>
              <a:t>, so all of these need to be reapplied.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dirty="0" smtClean="0">
                <a:solidFill>
                  <a:schemeClr val="tx1"/>
                </a:solidFill>
                <a:effectLst/>
                <a:latin typeface="+mn-lt"/>
                <a:ea typeface="+mn-ea"/>
                <a:cs typeface="+mn-cs"/>
              </a:rPr>
              <a:t>PSFILE_ATTDET  - this table holds file attachment data. We use this table</a:t>
            </a:r>
            <a:r>
              <a:rPr lang="en-AU" sz="1200" b="0" kern="1200" baseline="0" dirty="0" smtClean="0">
                <a:solidFill>
                  <a:schemeClr val="tx1"/>
                </a:solidFill>
                <a:effectLst/>
                <a:latin typeface="+mn-lt"/>
                <a:ea typeface="+mn-ea"/>
                <a:cs typeface="+mn-cs"/>
              </a:rPr>
              <a:t> to store student applications. However, it splits the documents into smaller chunks. As a result this table has millions of rows. In the alter script it creates a copy of the table an copies all the data across. The last time I let this run to completion, this one table took 19 hours to complete. When comparing the DDL stored in the modified database with the original DDL, there are no significant differences. Prior to this script running, I edited it to remove this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baseline="0" dirty="0" smtClean="0">
                <a:solidFill>
                  <a:schemeClr val="tx1"/>
                </a:solidFill>
                <a:effectLst/>
                <a:latin typeface="+mn-lt"/>
                <a:ea typeface="+mn-ea"/>
                <a:cs typeface="+mn-cs"/>
              </a:rPr>
              <a:t>Previous PeopleTools upgrades have always used </a:t>
            </a:r>
            <a:r>
              <a:rPr lang="en-AU" sz="1200" b="0" kern="1200" baseline="0" dirty="0" err="1" smtClean="0">
                <a:solidFill>
                  <a:schemeClr val="tx1"/>
                </a:solidFill>
                <a:effectLst/>
                <a:latin typeface="+mn-lt"/>
                <a:ea typeface="+mn-ea"/>
                <a:cs typeface="+mn-cs"/>
              </a:rPr>
              <a:t>Datamover</a:t>
            </a:r>
            <a:r>
              <a:rPr lang="en-AU" sz="1200" b="0" kern="1200" baseline="0" dirty="0" smtClean="0">
                <a:solidFill>
                  <a:schemeClr val="tx1"/>
                </a:solidFill>
                <a:effectLst/>
                <a:latin typeface="+mn-lt"/>
                <a:ea typeface="+mn-ea"/>
                <a:cs typeface="+mn-cs"/>
              </a:rPr>
              <a:t> with the CREATE_ALL_VIEW command This always ran to completion with a list of views that failed to build at the end. This time around they loaded all the views into a project and generated an SQL script to build them all. Because the initial pass database was our sandpit database, any DB Links we use weren’t actually pointing to a </a:t>
            </a:r>
            <a:r>
              <a:rPr lang="en-AU" sz="1200" b="0" kern="1200" baseline="0" dirty="0" err="1" smtClean="0">
                <a:solidFill>
                  <a:schemeClr val="tx1"/>
                </a:solidFill>
                <a:effectLst/>
                <a:latin typeface="+mn-lt"/>
                <a:ea typeface="+mn-ea"/>
                <a:cs typeface="+mn-cs"/>
              </a:rPr>
              <a:t>databse</a:t>
            </a:r>
            <a:r>
              <a:rPr lang="en-AU" sz="1200" b="0" kern="1200" baseline="0" dirty="0" smtClean="0">
                <a:solidFill>
                  <a:schemeClr val="tx1"/>
                </a:solidFill>
                <a:effectLst/>
                <a:latin typeface="+mn-lt"/>
                <a:ea typeface="+mn-ea"/>
                <a:cs typeface="+mn-cs"/>
              </a:rPr>
              <a:t>, so all views that used DB links failed, causing the </a:t>
            </a:r>
            <a:r>
              <a:rPr lang="en-AU" sz="1200" b="0" kern="1200" baseline="0" dirty="0" err="1" smtClean="0">
                <a:solidFill>
                  <a:schemeClr val="tx1"/>
                </a:solidFill>
                <a:effectLst/>
                <a:latin typeface="+mn-lt"/>
                <a:ea typeface="+mn-ea"/>
                <a:cs typeface="+mn-cs"/>
              </a:rPr>
              <a:t>whol</a:t>
            </a:r>
            <a:r>
              <a:rPr lang="en-AU" sz="1200" b="0" kern="1200" baseline="0" dirty="0" smtClean="0">
                <a:solidFill>
                  <a:schemeClr val="tx1"/>
                </a:solidFill>
                <a:effectLst/>
                <a:latin typeface="+mn-lt"/>
                <a:ea typeface="+mn-ea"/>
                <a:cs typeface="+mn-cs"/>
              </a:rPr>
              <a:t> step to abort. Needed to find the bad view, remove it, as well as all the previous steps that completed and rerun the step.</a:t>
            </a: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36</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[INTRO]</a:t>
            </a:r>
            <a:r>
              <a:rPr lang="en-US" sz="1200" b="1" kern="1200" baseline="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PSRECFIELD_TMP contains</a:t>
            </a:r>
            <a:r>
              <a:rPr lang="en-AU" sz="1200" b="0" kern="1200" baseline="0" dirty="0" smtClean="0">
                <a:solidFill>
                  <a:schemeClr val="tx1"/>
                </a:solidFill>
                <a:effectLst/>
                <a:latin typeface="+mn-lt"/>
                <a:ea typeface="+mn-ea"/>
                <a:cs typeface="+mn-cs"/>
              </a:rPr>
              <a:t> a copy of all the record definitions. This step failed with unique constrain errors because there were still entries in the from the last upgrade. Deleted all of the existing data and reran the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kern="1200" dirty="0" smtClean="0">
                <a:solidFill>
                  <a:schemeClr val="tx1"/>
                </a:solidFill>
                <a:effectLst/>
                <a:latin typeface="+mn-lt"/>
                <a:ea typeface="+mn-ea"/>
                <a:cs typeface="+mn-cs"/>
              </a:rPr>
              <a:t>SSR_RS_THESIS_TITL – Oracle have reduced the size of</a:t>
            </a:r>
            <a:r>
              <a:rPr lang="en-AU" sz="1200" kern="1200" baseline="0" dirty="0" smtClean="0">
                <a:solidFill>
                  <a:schemeClr val="tx1"/>
                </a:solidFill>
                <a:effectLst/>
                <a:latin typeface="+mn-lt"/>
                <a:ea typeface="+mn-ea"/>
                <a:cs typeface="+mn-cs"/>
              </a:rPr>
              <a:t> this field from 300 characters to 254. This a affected a small number of existing research student data. We’ve made this a rich-text field and most of the issues were because the someone had copied and pasted the text from a Word document and the rich-text editor converts any special formatting into HTML tags, increasing the length of the data when it’s stored in the database. Most of these were fixed by stripping the formatting and re-entering the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In December 2016 we had to apply a legislative patch, which added a new field to record SSR_HECS_ELEC. However, PUM Upgrade Image 1 does not contain this patch. When the alter with deletes step was run during the upgrade, this new field was dropped, along with the associated student data. So that this didn’t happen during the test and final moves, the modified record definition was copied into the final upgraded initial pass database. During the test and final MTP, the field wasn’t dropped, preserving the data. Since we didn’t have a change freeze, any changes with new record fields that went into production while we doing the upgrade also had their record definitions also migrated back into the IP database.</a:t>
            </a:r>
          </a:p>
        </p:txBody>
      </p:sp>
      <p:sp>
        <p:nvSpPr>
          <p:cNvPr id="4" name="Slide Number Placeholder 3"/>
          <p:cNvSpPr>
            <a:spLocks noGrp="1"/>
          </p:cNvSpPr>
          <p:nvPr>
            <p:ph type="sldNum" sz="quarter" idx="10"/>
          </p:nvPr>
        </p:nvSpPr>
        <p:spPr/>
        <p:txBody>
          <a:bodyPr/>
          <a:lstStyle/>
          <a:p>
            <a:fld id="{CD741181-854E-4982-AE1F-4433C05B9F07}" type="slidenum">
              <a:rPr lang="en-US" smtClean="0"/>
              <a:t>37</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As stated earlier, prior to starting the test (and final) MTP all the DDDAUDIT , SYSAUDIT fixes, as well as any scripts used to fix issues that occurred during the initial pass. As a result the test moves ran without any major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Because of the changes MVPRDEXP and MVPRDIMP data mover scripts, the existing users were preserved.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As were the permissions and roles that we’d copied via project into the source database.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The problem with SSR_HECS_ELEC dropping the new field wasn’t an issue, as the since the source definition now had the new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At UniSA we have many more different development and test environments than other systems in use. As a result, not all of our PeopleSoft environments have corresponding environment to integrate with for other systems. Our other systems usually only have a dev, test, pre-prod for development and testing. Since the test move was done using the training database, the biggest issue was still the creation of the views using DB Links, as these still all failed due to no matching training system to integrate with. It wasn’t until we created the actual test database that we could verify that these views built correctly.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38</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So these are the issues that needed attention after the upgrade, prior to opening up for testing by the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dirty="0" smtClean="0">
                <a:solidFill>
                  <a:schemeClr val="tx1"/>
                </a:solidFill>
                <a:effectLst/>
                <a:latin typeface="+mn-lt"/>
                <a:ea typeface="+mn-ea"/>
                <a:cs typeface="+mn-cs"/>
              </a:rPr>
              <a:t>The really major fix was to the default local node. All the PUM Images have PSFT_CS as the default local node, and</a:t>
            </a:r>
            <a:r>
              <a:rPr lang="en-AU" sz="1200" b="0" kern="1200" baseline="0" dirty="0" smtClean="0">
                <a:solidFill>
                  <a:schemeClr val="tx1"/>
                </a:solidFill>
                <a:effectLst/>
                <a:latin typeface="+mn-lt"/>
                <a:ea typeface="+mn-ea"/>
                <a:cs typeface="+mn-cs"/>
              </a:rPr>
              <a:t> the PSFT_HR node appears to have disappeared. However, after the upgrade</a:t>
            </a:r>
            <a:r>
              <a:rPr lang="en-AU" sz="1200" b="0" kern="1200" dirty="0" smtClean="0">
                <a:solidFill>
                  <a:schemeClr val="tx1"/>
                </a:solidFill>
                <a:effectLst/>
                <a:latin typeface="+mn-lt"/>
                <a:ea typeface="+mn-ea"/>
                <a:cs typeface="+mn-cs"/>
              </a:rPr>
              <a:t>, while our databases had a PSFT_CS node</a:t>
            </a:r>
            <a:r>
              <a:rPr lang="en-AU" sz="1200" b="0" kern="1200" baseline="0" dirty="0" smtClean="0">
                <a:solidFill>
                  <a:schemeClr val="tx1"/>
                </a:solidFill>
                <a:effectLst/>
                <a:latin typeface="+mn-lt"/>
                <a:ea typeface="+mn-ea"/>
                <a:cs typeface="+mn-cs"/>
              </a:rPr>
              <a:t> definition, </a:t>
            </a:r>
            <a:r>
              <a:rPr lang="en-AU" sz="1200" b="0" kern="1200" dirty="0" smtClean="0">
                <a:solidFill>
                  <a:schemeClr val="tx1"/>
                </a:solidFill>
                <a:effectLst/>
                <a:latin typeface="+mn-lt"/>
                <a:ea typeface="+mn-ea"/>
                <a:cs typeface="+mn-cs"/>
              </a:rPr>
              <a:t>the PSFT_HR still existed</a:t>
            </a:r>
            <a:r>
              <a:rPr lang="en-AU" sz="1200" b="0" kern="1200" baseline="0" dirty="0" smtClean="0">
                <a:solidFill>
                  <a:schemeClr val="tx1"/>
                </a:solidFill>
                <a:effectLst/>
                <a:latin typeface="+mn-lt"/>
                <a:ea typeface="+mn-ea"/>
                <a:cs typeface="+mn-cs"/>
              </a:rPr>
              <a:t> and was still the default local node. I’ve searched through all the log files generated during the upgrade and looked through the upgrade templates to see if there was a step that was missed or failed, but I’m still none the wiser.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smtClean="0">
                <a:solidFill>
                  <a:schemeClr val="tx1"/>
                </a:solidFill>
                <a:effectLst/>
                <a:latin typeface="+mn-lt"/>
                <a:ea typeface="+mn-ea"/>
                <a:cs typeface="+mn-cs"/>
              </a:rPr>
              <a:t>What we ended up doing, was to rename the PSFT_CS node PSFT_CS_OLD, ran the APPMSGPURGE process and then renamed the PSFT_HR node to PSFT_CS. We then reconfigured all the integration gateway settings to use PSFT_CS instead of PSFT_HR. We also needed to do this in our PeopleSoft CRM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dirty="0" smtClean="0">
                <a:solidFill>
                  <a:schemeClr val="tx1"/>
                </a:solidFill>
                <a:effectLst/>
                <a:latin typeface="+mn-lt"/>
                <a:ea typeface="+mn-ea"/>
                <a:cs typeface="+mn-cs"/>
              </a:rPr>
              <a:t>We had some custom roles, including a major system administration role that had one</a:t>
            </a:r>
            <a:r>
              <a:rPr lang="en-AU" sz="1200" b="0" kern="1200" baseline="0" dirty="0" smtClean="0">
                <a:solidFill>
                  <a:schemeClr val="tx1"/>
                </a:solidFill>
                <a:effectLst/>
                <a:latin typeface="+mn-lt"/>
                <a:ea typeface="+mn-ea"/>
                <a:cs typeface="+mn-cs"/>
              </a:rPr>
              <a:t> or more PeopleSoft-delivered permission lists that no longer existed in CS9.2. These were HR and/or payroll related. Since the list was still attached to the role, but the permission list didn’t, this prevented some users from logging on. This discrepancy was actually listed in the final SYSAUDIT reports but missed. Running the fix script listed in </a:t>
            </a:r>
            <a:r>
              <a:rPr lang="en-AU" sz="1200" b="0" kern="1200" baseline="0" dirty="0" err="1" smtClean="0">
                <a:solidFill>
                  <a:schemeClr val="tx1"/>
                </a:solidFill>
                <a:effectLst/>
                <a:latin typeface="+mn-lt"/>
                <a:ea typeface="+mn-ea"/>
                <a:cs typeface="+mn-cs"/>
              </a:rPr>
              <a:t>PeopleBooks</a:t>
            </a:r>
            <a:r>
              <a:rPr lang="en-AU" sz="1200" b="0" kern="1200" baseline="0" dirty="0" smtClean="0">
                <a:solidFill>
                  <a:schemeClr val="tx1"/>
                </a:solidFill>
                <a:effectLst/>
                <a:latin typeface="+mn-lt"/>
                <a:ea typeface="+mn-ea"/>
                <a:cs typeface="+mn-cs"/>
              </a:rPr>
              <a:t> solved the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baseline="0" dirty="0" smtClean="0">
                <a:solidFill>
                  <a:schemeClr val="tx1"/>
                </a:solidFill>
                <a:effectLst/>
                <a:latin typeface="+mn-lt"/>
                <a:ea typeface="+mn-ea"/>
                <a:cs typeface="+mn-cs"/>
              </a:rPr>
              <a:t>The PeopleTools upgrade comes with a whole new set of </a:t>
            </a:r>
            <a:r>
              <a:rPr lang="en-AU" sz="1200" b="0" kern="1200" baseline="0" dirty="0" err="1" smtClean="0">
                <a:solidFill>
                  <a:schemeClr val="tx1"/>
                </a:solidFill>
                <a:effectLst/>
                <a:latin typeface="+mn-lt"/>
                <a:ea typeface="+mn-ea"/>
                <a:cs typeface="+mn-cs"/>
              </a:rPr>
              <a:t>weblibs</a:t>
            </a:r>
            <a:r>
              <a:rPr lang="en-AU" sz="1200" b="0" kern="1200" baseline="0" dirty="0" smtClean="0">
                <a:solidFill>
                  <a:schemeClr val="tx1"/>
                </a:solidFill>
                <a:effectLst/>
                <a:latin typeface="+mn-lt"/>
                <a:ea typeface="+mn-ea"/>
                <a:cs typeface="+mn-cs"/>
              </a:rPr>
              <a:t> attached to the delivered permission list “PeopleSoft User” (PTPT1000). However, since this permission list gives far more access to the system than we allow for a regular user, we use a modified cloned version of PTPT1000 instead. This modified version was missing a whole stack of these new </a:t>
            </a:r>
            <a:r>
              <a:rPr lang="en-AU" sz="1200" b="0" kern="1200" baseline="0" dirty="0" err="1" smtClean="0">
                <a:solidFill>
                  <a:schemeClr val="tx1"/>
                </a:solidFill>
                <a:effectLst/>
                <a:latin typeface="+mn-lt"/>
                <a:ea typeface="+mn-ea"/>
                <a:cs typeface="+mn-cs"/>
              </a:rPr>
              <a:t>weblibs</a:t>
            </a:r>
            <a:r>
              <a:rPr lang="en-AU" sz="1200" b="0" kern="1200" baseline="0" dirty="0" smtClean="0">
                <a:solidFill>
                  <a:schemeClr val="tx1"/>
                </a:solidFill>
                <a:effectLst/>
                <a:latin typeface="+mn-lt"/>
                <a:ea typeface="+mn-ea"/>
                <a:cs typeface="+mn-cs"/>
              </a:rPr>
              <a:t> and users were getting an error when trying to log in. We added in the missing </a:t>
            </a:r>
            <a:r>
              <a:rPr lang="en-AU" sz="1200" b="0" kern="1200" baseline="0" dirty="0" err="1" smtClean="0">
                <a:solidFill>
                  <a:schemeClr val="tx1"/>
                </a:solidFill>
                <a:effectLst/>
                <a:latin typeface="+mn-lt"/>
                <a:ea typeface="+mn-ea"/>
                <a:cs typeface="+mn-cs"/>
              </a:rPr>
              <a:t>weblibs</a:t>
            </a:r>
            <a:r>
              <a:rPr lang="en-AU" sz="1200" b="0" kern="1200" baseline="0" dirty="0" smtClean="0">
                <a:solidFill>
                  <a:schemeClr val="tx1"/>
                </a:solidFill>
                <a:effectLst/>
                <a:latin typeface="+mn-lt"/>
                <a:ea typeface="+mn-ea"/>
                <a:cs typeface="+mn-cs"/>
              </a:rPr>
              <a:t> and also needed to add this permission list to the “my </a:t>
            </a:r>
            <a:r>
              <a:rPr lang="en-AU" sz="1200" b="0" kern="1200" baseline="0" dirty="0" err="1" smtClean="0">
                <a:solidFill>
                  <a:schemeClr val="tx1"/>
                </a:solidFill>
                <a:effectLst/>
                <a:latin typeface="+mn-lt"/>
                <a:ea typeface="+mn-ea"/>
                <a:cs typeface="+mn-cs"/>
              </a:rPr>
              <a:t>HomePage</a:t>
            </a:r>
            <a:r>
              <a:rPr lang="en-AU" sz="1200" b="0" kern="1200" baseline="0" dirty="0" smtClean="0">
                <a:solidFill>
                  <a:schemeClr val="tx1"/>
                </a:solidFill>
                <a:effectLst/>
                <a:latin typeface="+mn-lt"/>
                <a:ea typeface="+mn-ea"/>
                <a:cs typeface="+mn-cs"/>
              </a:rPr>
              <a:t>” and “Navigation Bar” security in portal structure and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We found that once the system started up, integration messages between the CS system and PS CRM were not being processed. This was because a number of services and service operation handlers had been made inactive and a number of queues were set to paused. Activating the services etc. solved these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39</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UniSA we’re running two PeopleSoft systems, Campus Solutions</a:t>
            </a:r>
            <a:r>
              <a:rPr lang="en-AU" baseline="0" dirty="0" smtClean="0"/>
              <a:t> and PeopleSoft CRM for Higher Education. However, this is being phased out as we move towards using Oracle Service Cloud CRM.</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4</a:t>
            </a:fld>
            <a:endParaRPr lang="en-US"/>
          </a:p>
        </p:txBody>
      </p:sp>
    </p:spTree>
    <p:extLst>
      <p:ext uri="{BB962C8B-B14F-4D97-AF65-F5344CB8AC3E}">
        <p14:creationId xmlns:p14="http://schemas.microsoft.com/office/powerpoint/2010/main" val="2878149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The next group of these are the changes that seem to occur after every PeopleTools upgrade. I’ve seem these occur over and over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The “Anonymous” node gets reset: </a:t>
            </a:r>
            <a:r>
              <a:rPr lang="en-AU" sz="1200" kern="1200" dirty="0" smtClean="0">
                <a:solidFill>
                  <a:schemeClr val="tx1"/>
                </a:solidFill>
                <a:effectLst/>
                <a:latin typeface="+mn-lt"/>
                <a:ea typeface="+mn-ea"/>
                <a:cs typeface="+mn-cs"/>
              </a:rPr>
              <a:t>The ANONYMOUS node configuration gets reset after the Tools upgrade reset. The upgrade had set the Authentication option=</a:t>
            </a:r>
            <a:r>
              <a:rPr lang="en-AU" sz="1200" b="1" kern="1200" dirty="0" smtClean="0">
                <a:solidFill>
                  <a:schemeClr val="tx1"/>
                </a:solidFill>
                <a:effectLst/>
                <a:latin typeface="+mn-lt"/>
                <a:ea typeface="+mn-ea"/>
                <a:cs typeface="+mn-cs"/>
              </a:rPr>
              <a:t>None</a:t>
            </a:r>
            <a:r>
              <a:rPr lang="en-AU" sz="1200" kern="1200" dirty="0" smtClean="0">
                <a:solidFill>
                  <a:schemeClr val="tx1"/>
                </a:solidFill>
                <a:effectLst/>
                <a:latin typeface="+mn-lt"/>
                <a:ea typeface="+mn-ea"/>
                <a:cs typeface="+mn-cs"/>
              </a:rPr>
              <a:t> and User ID = </a:t>
            </a:r>
            <a:r>
              <a:rPr lang="en-AU" sz="1200" b="1" kern="1200" dirty="0" smtClean="0">
                <a:solidFill>
                  <a:schemeClr val="tx1"/>
                </a:solidFill>
                <a:effectLst/>
                <a:latin typeface="+mn-lt"/>
                <a:ea typeface="+mn-ea"/>
                <a:cs typeface="+mn-cs"/>
              </a:rPr>
              <a:t>PSADMIN, </a:t>
            </a:r>
            <a:r>
              <a:rPr lang="en-AU" sz="1200" b="0" kern="1200" dirty="0" smtClean="0">
                <a:solidFill>
                  <a:schemeClr val="tx1"/>
                </a:solidFill>
                <a:effectLst/>
                <a:latin typeface="+mn-lt"/>
                <a:ea typeface="+mn-ea"/>
                <a:cs typeface="+mn-cs"/>
              </a:rPr>
              <a:t>so need to reset the authentication to “password” and enter our default username and</a:t>
            </a:r>
            <a:r>
              <a:rPr lang="en-AU" sz="1200" b="0" kern="1200" baseline="0" dirty="0" smtClean="0">
                <a:solidFill>
                  <a:schemeClr val="tx1"/>
                </a:solidFill>
                <a:effectLst/>
                <a:latin typeface="+mn-lt"/>
                <a:ea typeface="+mn-ea"/>
                <a:cs typeface="+mn-cs"/>
              </a:rPr>
              <a:t> password.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baseline="0" dirty="0" smtClean="0">
                <a:solidFill>
                  <a:schemeClr val="tx1"/>
                </a:solidFill>
                <a:effectLst/>
                <a:latin typeface="+mn-lt"/>
                <a:ea typeface="+mn-ea"/>
                <a:cs typeface="+mn-cs"/>
              </a:rPr>
              <a:t>The Time zone gets reset to pacific time, needed to reset it to our local time 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We also disabled Fluid Homepage as the default for mobile devices. </a:t>
            </a:r>
            <a:r>
              <a:rPr lang="en-AU" sz="1200" b="0" kern="1200" baseline="0" dirty="0" smtClean="0">
                <a:solidFill>
                  <a:schemeClr val="tx1"/>
                </a:solidFill>
                <a:effectLst/>
                <a:latin typeface="+mn-lt"/>
                <a:ea typeface="+mn-ea"/>
                <a:cs typeface="+mn-cs"/>
              </a:rPr>
              <a:t>This was something we discovered by accident in our last PT upgrade to PeopleTools 8.54. There is a new setting which displays a fluid homepage by default, if the system detects that the user is using a mobile device rather than a standard PC. Since we’re not using fluid homepages, this needed to be disabled.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dirty="0" smtClean="0">
                <a:solidFill>
                  <a:schemeClr val="tx1"/>
                </a:solidFill>
                <a:effectLst/>
                <a:latin typeface="+mn-lt"/>
                <a:ea typeface="+mn-ea"/>
                <a:cs typeface="+mn-cs"/>
              </a:rPr>
              <a:t>On a related note, since we’re not using fluid home pages at</a:t>
            </a:r>
            <a:r>
              <a:rPr lang="en-AU" sz="1200" b="0" kern="1200" baseline="0" dirty="0" smtClean="0">
                <a:solidFill>
                  <a:schemeClr val="tx1"/>
                </a:solidFill>
                <a:effectLst/>
                <a:latin typeface="+mn-lt"/>
                <a:ea typeface="+mn-ea"/>
                <a:cs typeface="+mn-cs"/>
              </a:rPr>
              <a:t> the moment</a:t>
            </a:r>
            <a:r>
              <a:rPr lang="en-AU" sz="1200" b="0" kern="1200" dirty="0" smtClean="0">
                <a:solidFill>
                  <a:schemeClr val="tx1"/>
                </a:solidFill>
                <a:effectLst/>
                <a:latin typeface="+mn-lt"/>
                <a:ea typeface="+mn-ea"/>
                <a:cs typeface="+mn-cs"/>
              </a:rPr>
              <a:t>, we didn’t want to confuse the users who</a:t>
            </a:r>
            <a:r>
              <a:rPr lang="en-AU" sz="1200" b="0" kern="1200" baseline="0" dirty="0" smtClean="0">
                <a:solidFill>
                  <a:schemeClr val="tx1"/>
                </a:solidFill>
                <a:effectLst/>
                <a:latin typeface="+mn-lt"/>
                <a:ea typeface="+mn-ea"/>
                <a:cs typeface="+mn-cs"/>
              </a:rPr>
              <a:t> might accidentally click on the fluid homepage tile, so we disabled that as well.</a:t>
            </a: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40</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[INTRO]</a:t>
            </a:r>
            <a:r>
              <a:rPr lang="en-AU" baseline="0" dirty="0" smtClean="0"/>
              <a:t> </a:t>
            </a:r>
            <a:r>
              <a:rPr lang="en-AU" b="0" baseline="0" dirty="0" smtClean="0"/>
              <a:t>Next up we have the issues identified by user testing</a:t>
            </a: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sz="1200" b="0" kern="1200" dirty="0" smtClean="0">
                <a:solidFill>
                  <a:schemeClr val="tx1"/>
                </a:solidFill>
                <a:effectLst/>
                <a:latin typeface="+mn-lt"/>
                <a:ea typeface="+mn-ea"/>
                <a:cs typeface="+mn-cs"/>
              </a:rPr>
              <a:t>The biggest</a:t>
            </a:r>
            <a:r>
              <a:rPr lang="en-AU" sz="1200" b="0" kern="1200" baseline="0" dirty="0" smtClean="0">
                <a:solidFill>
                  <a:schemeClr val="tx1"/>
                </a:solidFill>
                <a:effectLst/>
                <a:latin typeface="+mn-lt"/>
                <a:ea typeface="+mn-ea"/>
                <a:cs typeface="+mn-cs"/>
              </a:rPr>
              <a:t> issue uncovered by the users in testing was in our custom research student and staff fluid pages developed in CS9.0. When these were implemented, two custom portal definitions were created – STAFF and STUDENT (vs EMPLOYEE) for the regular users. Any portal registry structures attached to these would not migrate between databases – We’d get “Parent Object not in target” errors. i.e. the relevant portal definition was missing in the target database. Even adding the portal definitions to a project wouldn’t fix the issue. It turns out that even in the old system, these portal definitions weren’t migrated by project copy but were created manually in each database. So that’s what we ended up doing for this upgrade – manually creating the custom portal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Remote Call Cobol. With this upgrade we moved to decoupled homes – Separate APP_HOME, PS_HOME and CFG_HOMES. We set up</a:t>
            </a: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The next biggest issue – missing and broken customisations. While the keep-drop decisions were reasonably valid, some of the projects we chose not to keep had objects that were re-used by other projects we chose to keep, but those objects were not included in the keep project because they weren’t being changed in that particular project. So we just needed to copy those objects from a non-upgraded CS 9.0 database into the new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Which brings me to my next point – the use of our DEV database to bring over missing objects. I mentioned earlier in my presentation that we did a PeopleTools-only upgrade to our development database. It became apparent very early on that this was not really the best database to use for this. The problem is that the DEV database has a lot of rubbish in it – really in two main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1 – Changes to objects and code that never made it into production and inadvertently moved into the upgraded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2 – Code/Objects different in DEV to PROD. This usually occurs where a project has been migrated to a test environment but then any issues found there were fixed in situ and never migrated back into the DEV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Ended up not using the DEV environment and pulling objects from our pre-production environment instead, since this was most like the current production environment (regularly refreshed from production and only changes signed off approved for release get migrated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Another issue was some PeopleSoft-delivered tables where we had modified or added values and had been overwritten with old/default PeopleSoft data. Solved these by exporting the data from a current database and importing into test </a:t>
            </a:r>
            <a:r>
              <a:rPr lang="en-AU" b="0" i="1" baseline="0" dirty="0" smtClean="0"/>
              <a:t>and the source database</a:t>
            </a:r>
            <a:r>
              <a:rPr lang="en-AU" b="0" baseline="0" dirty="0" smtClean="0"/>
              <a:t>. That way in the MTP pass, the modified entries would come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Delivered cosmetic changes issues. It appears that Oracle ran some sort of process over the existing page to change their appearance. Unfortunately this also appears to have broken the formatting. We took the stand that we we’re not going to fix the appearance of any pages that had formatting issues unless we had already customised that page or the formatting issue was so bad that the page was unusable.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[CLICK]</a:t>
            </a:r>
            <a:r>
              <a:rPr lang="en-AU" baseline="0" dirty="0" smtClean="0"/>
              <a:t> </a:t>
            </a:r>
            <a:r>
              <a:rPr lang="en-AU" b="0" baseline="0" dirty="0" smtClean="0"/>
              <a:t>Lastly, load </a:t>
            </a:r>
            <a:r>
              <a:rPr lang="en-AU" b="0" baseline="0" dirty="0" err="1" smtClean="0"/>
              <a:t>tesing</a:t>
            </a:r>
            <a:r>
              <a:rPr lang="en-AU" b="0" baseline="0" dirty="0" smtClean="0"/>
              <a:t>. Since we moved to all VMs, our enrolment load testing couldn’t match the performance of the existing physical boxes. Tried lots of tweaks to the VMs, but ultimately we replaced the enrolment VMs with physical boxes. Since these boxes were earmarked for replacement anyway, these were paid for out of the existing capital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41</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[INTRO]</a:t>
            </a:r>
            <a:r>
              <a:rPr lang="en-AU" b="0" baseline="0" dirty="0" smtClean="0"/>
              <a:t> To finish up on the issues, these are the issues that were discovered after during and after the go-live weekend</a:t>
            </a: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[CLICK]</a:t>
            </a:r>
            <a:r>
              <a:rPr lang="en-AU" b="0" baseline="0" dirty="0" smtClean="0"/>
              <a:t> No major issues with the upgrade itself, however, we couldn’t get Elastic Search to work properly. This seems to be a security issue (WEBLIBS in permission list), as the search was working for the development team, but not regular users. They would search for something, but when clicking on the search results, they would get kicked out of the system. Eventually we got it working by rebuilding the custom PTPT1000 permission list from scratch in production.</a:t>
            </a: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[CLICK]</a:t>
            </a:r>
            <a:r>
              <a:rPr lang="en-AU" b="0" baseline="0" dirty="0" smtClean="0"/>
              <a:t> </a:t>
            </a:r>
            <a:r>
              <a:rPr lang="en-AU" sz="1200" b="0" kern="1200" dirty="0" smtClean="0">
                <a:solidFill>
                  <a:schemeClr val="tx1"/>
                </a:solidFill>
                <a:effectLst/>
                <a:latin typeface="+mn-lt"/>
                <a:ea typeface="+mn-ea"/>
                <a:cs typeface="+mn-cs"/>
              </a:rPr>
              <a:t>Another issue after going live was where we had added a custom page to an existing PeopleSoft-delivered</a:t>
            </a:r>
            <a:r>
              <a:rPr lang="en-AU" sz="1200" b="0" kern="1200" baseline="0" dirty="0" smtClean="0">
                <a:solidFill>
                  <a:schemeClr val="tx1"/>
                </a:solidFill>
                <a:effectLst/>
                <a:latin typeface="+mn-lt"/>
                <a:ea typeface="+mn-ea"/>
                <a:cs typeface="+mn-cs"/>
              </a:rPr>
              <a:t> component. It turns out that the customised pages and components were all there, it’s just that all of the security for the custom page was gone. As you recall, we preserved all the permission lists after the PeopleTools upgrade, which would have been copied over to the upgraded database when the </a:t>
            </a:r>
            <a:r>
              <a:rPr lang="en-AU" sz="1200" b="0" kern="1200" baseline="0" dirty="0" err="1" smtClean="0">
                <a:solidFill>
                  <a:schemeClr val="tx1"/>
                </a:solidFill>
                <a:effectLst/>
                <a:latin typeface="+mn-lt"/>
                <a:ea typeface="+mn-ea"/>
                <a:cs typeface="+mn-cs"/>
              </a:rPr>
              <a:t>MVPRDIMP.dms</a:t>
            </a:r>
            <a:r>
              <a:rPr lang="en-AU" sz="1200" b="0" kern="1200" baseline="0" dirty="0" smtClean="0">
                <a:solidFill>
                  <a:schemeClr val="tx1"/>
                </a:solidFill>
                <a:effectLst/>
                <a:latin typeface="+mn-lt"/>
                <a:ea typeface="+mn-ea"/>
                <a:cs typeface="+mn-cs"/>
              </a:rPr>
              <a:t> was run during the application upgrade. However, the modified components were only copied from the test database into the product after the upgrade steps were complete. One of the step run in Change Assistant is portal security sync. Since the permission list contained a page that was not yet copied into the upgraded database, the security was reset. Fixed manually by generating a list of pages and their security settings out of the backup copy of the production database and then manually fixing the permission lists in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[CLICK]</a:t>
            </a:r>
            <a:r>
              <a:rPr lang="en-AU" b="0" baseline="0" dirty="0" smtClean="0"/>
              <a:t> All through the upgrade testing process, the users kept asking if their “favourites” would be preserved. Since in all passes of the upgrade there seemed to be no issues with these for the technical team or the main system testers as all their favourites were present. Since we did nothing special to preserve them, the answer to the users was “yes, they’ll be there”. Turns out this was not the case. Only really affected new users in the system who were not in the system at the date the production copy used for the initial pass was taken. In addition, the tables used to store the user favourites are not grouped together with the rest of the “user” tables in the MVPRDEXP/MVPRDIMP data mover scripts. Luckily, favourites are also an object you can add into a project and migrate between databases (Who Knew!), so we went into the backup copy of production, created a new project containing the user favourites and imported them into the upgraded copy of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[CLICK]</a:t>
            </a:r>
            <a:r>
              <a:rPr lang="en-AU" b="0" baseline="0" dirty="0" smtClean="0"/>
              <a:t> Still have an ongoing issue where we are finding missing customisations. Since we had an accelerated testing regime where only critical functionality was tested, I suspect these will keep popping up until after July next year, when we’ve gone through a full year of processes etc. and the odd piece of functionality in the system which is rarely used might show an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42</a:t>
            </a:fld>
            <a:endParaRPr lang="en-US"/>
          </a:p>
        </p:txBody>
      </p:sp>
    </p:spTree>
    <p:extLst>
      <p:ext uri="{BB962C8B-B14F-4D97-AF65-F5344CB8AC3E}">
        <p14:creationId xmlns:p14="http://schemas.microsoft.com/office/powerpoint/2010/main" val="329608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to</a:t>
            </a:r>
            <a:r>
              <a:rPr lang="en-AU" baseline="0" dirty="0" smtClean="0"/>
              <a:t> summarise, we did our upgrade in five months as well as replacing all of our existing infrastructure, with no special budget and a handful of existing staff, most of whom were still working on their own project work. </a:t>
            </a:r>
          </a:p>
          <a:p>
            <a:endParaRPr lang="en-AU" baseline="0" dirty="0" smtClean="0"/>
          </a:p>
          <a:p>
            <a:r>
              <a:rPr lang="en-AU" baseline="0" dirty="0" smtClean="0"/>
              <a:t>Our upgrade has now been live for four months and during that time we’ve run through a number of critical processing periods for finance, graduations, admissions and enrolments</a:t>
            </a:r>
          </a:p>
          <a:p>
            <a:r>
              <a:rPr lang="en-AU" baseline="0" dirty="0" smtClean="0"/>
              <a:t>Multiple tuition </a:t>
            </a:r>
            <a:r>
              <a:rPr lang="en-AU" baseline="0" dirty="0" err="1" smtClean="0"/>
              <a:t>calc</a:t>
            </a:r>
            <a:r>
              <a:rPr lang="en-AU" baseline="0" dirty="0" smtClean="0"/>
              <a:t> cycles</a:t>
            </a:r>
          </a:p>
          <a:p>
            <a:r>
              <a:rPr lang="en-AU" baseline="0" dirty="0" smtClean="0"/>
              <a:t>For Admissions, we’ve been running weekly TAC loads as well as daily OUA and other external party admissions</a:t>
            </a:r>
          </a:p>
          <a:p>
            <a:r>
              <a:rPr lang="en-AU" baseline="0" dirty="0" smtClean="0"/>
              <a:t>Did a major graduation event in August</a:t>
            </a:r>
          </a:p>
          <a:p>
            <a:r>
              <a:rPr lang="en-AU" baseline="0" dirty="0" smtClean="0"/>
              <a:t>In October we opened the system up for continuing students.</a:t>
            </a:r>
          </a:p>
          <a:p>
            <a:endParaRPr lang="en-AU" baseline="0" dirty="0" smtClean="0"/>
          </a:p>
          <a:p>
            <a:r>
              <a:rPr lang="en-AU" baseline="0" dirty="0" smtClean="0"/>
              <a:t>During this there were no issues relating to the upgrade. So it appears that the upgrade has been a success for us.</a:t>
            </a:r>
          </a:p>
          <a:p>
            <a:endParaRPr lang="en-AU" baseline="0" dirty="0" smtClean="0"/>
          </a:p>
          <a:p>
            <a:r>
              <a:rPr lang="en-AU" baseline="0" dirty="0" smtClean="0"/>
              <a:t>The next real challenge will be patching.</a:t>
            </a:r>
          </a:p>
          <a:p>
            <a:endParaRPr lang="en-AU" baseline="0" dirty="0" smtClean="0"/>
          </a:p>
          <a:p>
            <a:r>
              <a:rPr lang="en-AU" baseline="0" dirty="0" smtClean="0"/>
              <a:t>Any Questions?</a:t>
            </a:r>
          </a:p>
          <a:p>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43</a:t>
            </a:fld>
            <a:endParaRPr lang="en-US"/>
          </a:p>
        </p:txBody>
      </p:sp>
    </p:spTree>
    <p:extLst>
      <p:ext uri="{BB962C8B-B14F-4D97-AF65-F5344CB8AC3E}">
        <p14:creationId xmlns:p14="http://schemas.microsoft.com/office/powerpoint/2010/main" val="2458020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CD741181-854E-4982-AE1F-4433C05B9F07}" type="slidenum">
              <a:rPr lang="en-US" smtClean="0"/>
              <a:t>44</a:t>
            </a:fld>
            <a:endParaRPr lang="en-US"/>
          </a:p>
        </p:txBody>
      </p:sp>
    </p:spTree>
    <p:extLst>
      <p:ext uri="{BB962C8B-B14F-4D97-AF65-F5344CB8AC3E}">
        <p14:creationId xmlns:p14="http://schemas.microsoft.com/office/powerpoint/2010/main" val="2128185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45</a:t>
            </a:fld>
            <a:endParaRPr lang="en-US"/>
          </a:p>
        </p:txBody>
      </p:sp>
    </p:spTree>
    <p:extLst>
      <p:ext uri="{BB962C8B-B14F-4D97-AF65-F5344CB8AC3E}">
        <p14:creationId xmlns:p14="http://schemas.microsoft.com/office/powerpoint/2010/main" val="1508192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46</a:t>
            </a:fld>
            <a:endParaRPr lang="en-US"/>
          </a:p>
        </p:txBody>
      </p:sp>
    </p:spTree>
    <p:extLst>
      <p:ext uri="{BB962C8B-B14F-4D97-AF65-F5344CB8AC3E}">
        <p14:creationId xmlns:p14="http://schemas.microsoft.com/office/powerpoint/2010/main" val="414117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Here’s just a quick overview of how</a:t>
            </a:r>
            <a:r>
              <a:rPr lang="en-AU" baseline="0" dirty="0" smtClean="0"/>
              <a:t> I’ve split up today’s presentation.</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5</a:t>
            </a:fld>
            <a:endParaRPr lang="en-US"/>
          </a:p>
        </p:txBody>
      </p:sp>
    </p:spTree>
    <p:extLst>
      <p:ext uri="{BB962C8B-B14F-4D97-AF65-F5344CB8AC3E}">
        <p14:creationId xmlns:p14="http://schemas.microsoft.com/office/powerpoint/2010/main" val="86049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6</a:t>
            </a:fld>
            <a:endParaRPr lang="en-US"/>
          </a:p>
        </p:txBody>
      </p:sp>
    </p:spTree>
    <p:extLst>
      <p:ext uri="{BB962C8B-B14F-4D97-AF65-F5344CB8AC3E}">
        <p14:creationId xmlns:p14="http://schemas.microsoft.com/office/powerpoint/2010/main" val="81415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what’s this</a:t>
            </a:r>
            <a:r>
              <a:rPr lang="en-AU" baseline="0" dirty="0" smtClean="0"/>
              <a:t> presentation about?</a:t>
            </a:r>
          </a:p>
          <a:p>
            <a:endParaRPr lang="en-AU" baseline="0" dirty="0" smtClean="0"/>
          </a:p>
          <a:p>
            <a:r>
              <a:rPr lang="en-AU" dirty="0" smtClean="0"/>
              <a:t>As the title of the presentation says, this is about the upgrade to Campus Solutions</a:t>
            </a:r>
            <a:r>
              <a:rPr lang="en-AU" baseline="0" dirty="0" smtClean="0"/>
              <a:t> 9.2 that UniSA did at the beginning of this year.</a:t>
            </a:r>
          </a:p>
          <a:p>
            <a:endParaRPr lang="en-AU" baseline="0" dirty="0" smtClean="0"/>
          </a:p>
          <a:p>
            <a:r>
              <a:rPr lang="en-AU" b="1" baseline="0" dirty="0" smtClean="0"/>
              <a:t>[CLICK] </a:t>
            </a:r>
            <a:r>
              <a:rPr lang="en-AU" baseline="0" dirty="0" smtClean="0"/>
              <a:t>I’ll talk briefly about the background to the upgrade as well as the timelines, budget and staff used</a:t>
            </a:r>
          </a:p>
          <a:p>
            <a:endParaRPr lang="en-AU" baseline="0" dirty="0" smtClean="0"/>
          </a:p>
          <a:p>
            <a:r>
              <a:rPr lang="en-AU" b="1" baseline="0" dirty="0" smtClean="0"/>
              <a:t>[CLICK] </a:t>
            </a:r>
            <a:r>
              <a:rPr lang="en-AU" baseline="0" dirty="0" smtClean="0"/>
              <a:t>Followed by our upgrade environment and process.</a:t>
            </a:r>
          </a:p>
          <a:p>
            <a:endParaRPr lang="en-AU" baseline="0" dirty="0" smtClean="0"/>
          </a:p>
          <a:p>
            <a:r>
              <a:rPr lang="en-AU" b="1" baseline="0" dirty="0" smtClean="0"/>
              <a:t>[CLICK] </a:t>
            </a:r>
            <a:r>
              <a:rPr lang="en-AU" baseline="0" dirty="0" smtClean="0"/>
              <a:t>And I’ll finish up with a discussion of some of the major issues we came across.</a:t>
            </a:r>
          </a:p>
          <a:p>
            <a:endParaRPr lang="en-AU" baseline="0" dirty="0" smtClean="0"/>
          </a:p>
          <a:p>
            <a:r>
              <a:rPr lang="en-AU" baseline="0" dirty="0" smtClean="0"/>
              <a:t>There’s a lot to go through in this presentation and the timing is tight, so </a:t>
            </a:r>
            <a:r>
              <a:rPr lang="en-AU" baseline="0" dirty="0" smtClean="0"/>
              <a:t>I’m not going to spend a lot of time on the planning and pre-upgrade stuff and if </a:t>
            </a:r>
            <a:r>
              <a:rPr lang="en-AU" baseline="0" dirty="0" smtClean="0"/>
              <a:t>possible can you save any questions until the end.</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7</a:t>
            </a:fld>
            <a:endParaRPr lang="en-US"/>
          </a:p>
        </p:txBody>
      </p:sp>
    </p:spTree>
    <p:extLst>
      <p:ext uri="{BB962C8B-B14F-4D97-AF65-F5344CB8AC3E}">
        <p14:creationId xmlns:p14="http://schemas.microsoft.com/office/powerpoint/2010/main" val="261119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D741181-854E-4982-AE1F-4433C05B9F07}" type="slidenum">
              <a:rPr lang="en-US" smtClean="0"/>
              <a:t>8</a:t>
            </a:fld>
            <a:endParaRPr lang="en-US"/>
          </a:p>
        </p:txBody>
      </p:sp>
    </p:spTree>
    <p:extLst>
      <p:ext uri="{BB962C8B-B14F-4D97-AF65-F5344CB8AC3E}">
        <p14:creationId xmlns:p14="http://schemas.microsoft.com/office/powerpoint/2010/main" val="204726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[ALL DOT POINTS AUTO APPEAR]</a:t>
            </a:r>
          </a:p>
          <a:p>
            <a:endParaRPr lang="en-AU" dirty="0" smtClean="0"/>
          </a:p>
          <a:p>
            <a:r>
              <a:rPr lang="en-AU" dirty="0" smtClean="0"/>
              <a:t>Our last major application upgrade occurred 10 years ago. This was a major undertaking by the</a:t>
            </a:r>
            <a:r>
              <a:rPr lang="en-AU" baseline="0" dirty="0" smtClean="0"/>
              <a:t> university. As you can see we had a generous timeline, budget and staff allocation. The other major takeaway from this is that we used the Oracle upgrade lab to perform the initial pass and first test moves.</a:t>
            </a:r>
            <a:endParaRPr lang="en-AU" dirty="0"/>
          </a:p>
        </p:txBody>
      </p:sp>
      <p:sp>
        <p:nvSpPr>
          <p:cNvPr id="4" name="Slide Number Placeholder 3"/>
          <p:cNvSpPr>
            <a:spLocks noGrp="1"/>
          </p:cNvSpPr>
          <p:nvPr>
            <p:ph type="sldNum" sz="quarter" idx="10"/>
          </p:nvPr>
        </p:nvSpPr>
        <p:spPr/>
        <p:txBody>
          <a:bodyPr/>
          <a:lstStyle/>
          <a:p>
            <a:fld id="{CD741181-854E-4982-AE1F-4433C05B9F07}" type="slidenum">
              <a:rPr lang="en-US" smtClean="0"/>
              <a:t>9</a:t>
            </a:fld>
            <a:endParaRPr lang="en-US"/>
          </a:p>
        </p:txBody>
      </p:sp>
    </p:spTree>
    <p:extLst>
      <p:ext uri="{BB962C8B-B14F-4D97-AF65-F5344CB8AC3E}">
        <p14:creationId xmlns:p14="http://schemas.microsoft.com/office/powerpoint/2010/main" val="166557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11/8/2017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11/8/2017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11/8/2017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11/8/2017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11/8/2017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11/8/2017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11/8/2017</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11/8/2017</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11/8/2017</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11/8/2017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11/8/2017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11/8/2017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UniSA Campus Solutions Upgrade - </a:t>
            </a:r>
            <a:r>
              <a:rPr lang="en-AU" i="1" dirty="0"/>
              <a:t>Fast </a:t>
            </a:r>
            <a:r>
              <a:rPr lang="en-AU" i="1" dirty="0" smtClean="0"/>
              <a:t>&amp;Furious </a:t>
            </a:r>
            <a:r>
              <a:rPr lang="en-AU" i="1" dirty="0"/>
              <a:t>9.2</a:t>
            </a:r>
            <a:endParaRPr lang="en-US" i="1" dirty="0"/>
          </a:p>
        </p:txBody>
      </p:sp>
      <p:sp>
        <p:nvSpPr>
          <p:cNvPr id="4" name="Text Placeholder 3"/>
          <p:cNvSpPr>
            <a:spLocks noGrp="1"/>
          </p:cNvSpPr>
          <p:nvPr>
            <p:ph type="body" sz="half" idx="2"/>
          </p:nvPr>
        </p:nvSpPr>
        <p:spPr/>
        <p:txBody>
          <a:bodyPr/>
          <a:lstStyle/>
          <a:p>
            <a:r>
              <a:rPr lang="en-US" dirty="0"/>
              <a:t>SESSION </a:t>
            </a:r>
            <a:r>
              <a:rPr lang="en-US" dirty="0" smtClean="0"/>
              <a:t>5021</a:t>
            </a:r>
            <a:endParaRPr lang="en-US" dirty="0"/>
          </a:p>
          <a:p>
            <a:r>
              <a:rPr lang="en-US" dirty="0" smtClean="0"/>
              <a:t>November 9, 2017</a:t>
            </a:r>
            <a:endParaRPr lang="en-US" dirty="0"/>
          </a:p>
        </p:txBody>
      </p:sp>
      <p:sp>
        <p:nvSpPr>
          <p:cNvPr id="3" name="Footer Placeholder 2"/>
          <p:cNvSpPr>
            <a:spLocks noGrp="1"/>
          </p:cNvSpPr>
          <p:nvPr>
            <p:ph type="ftr" sz="quarter" idx="11"/>
          </p:nvPr>
        </p:nvSpPr>
        <p:spPr/>
        <p:txBody>
          <a:bodyPr/>
          <a:lstStyle/>
          <a:p>
            <a:r>
              <a:rPr lang="en-US" dirty="0"/>
              <a:t>ADU 8-10 November 2017</a:t>
            </a:r>
          </a:p>
        </p:txBody>
      </p:sp>
      <p:pic>
        <p:nvPicPr>
          <p:cNvPr id="14" name="Picture Placeholder 1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15" b="415"/>
          <a:stretch>
            <a:fillRect/>
          </a:stretch>
        </p:blipFill>
        <p:spPr/>
      </p:pic>
      <p:pic>
        <p:nvPicPr>
          <p:cNvPr id="18" name="Picture 1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23057" y="75524"/>
            <a:ext cx="3134493" cy="3127030"/>
          </a:xfrm>
          <a:prstGeom prst="rect">
            <a:avLst/>
          </a:prstGeom>
          <a:noFill/>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existing system</a:t>
            </a:r>
            <a:endParaRPr lang="en-US" dirty="0"/>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smtClean="0"/>
              <a:t> Last patched in 2015</a:t>
            </a:r>
            <a:endParaRPr lang="en-US" sz="2400" dirty="0"/>
          </a:p>
          <a:p>
            <a:pPr>
              <a:buFont typeface="Arial" panose="020B0604020202020204" pitchFamily="34" charset="0"/>
              <a:buChar char="•"/>
            </a:pPr>
            <a:r>
              <a:rPr lang="en-US" sz="2400" dirty="0" smtClean="0"/>
              <a:t> Brought up to the minimum</a:t>
            </a:r>
            <a:br>
              <a:rPr lang="en-US" sz="2400" dirty="0" smtClean="0"/>
            </a:br>
            <a:r>
              <a:rPr lang="en-US" sz="2400" dirty="0" smtClean="0"/>
              <a:t> level required to upgrade</a:t>
            </a:r>
            <a:br>
              <a:rPr lang="en-US" sz="2400" dirty="0" smtClean="0"/>
            </a:br>
            <a:r>
              <a:rPr lang="en-US" sz="2400" dirty="0" smtClean="0"/>
              <a:t> to 9.2</a:t>
            </a:r>
          </a:p>
          <a:p>
            <a:pPr>
              <a:buFont typeface="Arial" panose="020B0604020202020204" pitchFamily="34" charset="0"/>
              <a:buChar char="•"/>
            </a:pPr>
            <a:r>
              <a:rPr lang="en-US" sz="2400" dirty="0"/>
              <a:t> </a:t>
            </a:r>
            <a:r>
              <a:rPr lang="en-US" sz="2400" dirty="0" smtClean="0"/>
              <a:t>However, we did</a:t>
            </a:r>
            <a:br>
              <a:rPr lang="en-US" sz="2400" dirty="0" smtClean="0"/>
            </a:br>
            <a:r>
              <a:rPr lang="en-US" sz="2400" dirty="0" smtClean="0"/>
              <a:t> apply a legislative patch</a:t>
            </a:r>
            <a:br>
              <a:rPr lang="en-US" sz="2400" dirty="0" smtClean="0"/>
            </a:br>
            <a:r>
              <a:rPr lang="en-US" sz="2400" dirty="0" smtClean="0"/>
              <a:t> December 2016 </a:t>
            </a:r>
            <a:endParaRPr lang="en-US" sz="2400" dirty="0"/>
          </a:p>
          <a:p>
            <a:pPr marL="0" indent="0">
              <a:buNone/>
            </a:pPr>
            <a:endParaRPr lang="en-US" sz="2400" dirty="0" smtClean="0"/>
          </a:p>
        </p:txBody>
      </p:sp>
      <p:sp>
        <p:nvSpPr>
          <p:cNvPr id="5" name="Footer Placeholder 4"/>
          <p:cNvSpPr>
            <a:spLocks noGrp="1"/>
          </p:cNvSpPr>
          <p:nvPr>
            <p:ph type="ftr" sz="quarter" idx="11"/>
          </p:nvPr>
        </p:nvSpPr>
        <p:spPr/>
        <p:txBody>
          <a:bodyPr/>
          <a:lstStyle/>
          <a:p>
            <a:r>
              <a:rPr lang="en-US" dirty="0"/>
              <a:t>ADU 8-10 November 2017</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359" y="2084832"/>
            <a:ext cx="3193292" cy="3105477"/>
          </a:xfrm>
          <a:prstGeom prst="rect">
            <a:avLst/>
          </a:prstGeom>
        </p:spPr>
      </p:pic>
    </p:spTree>
    <p:extLst>
      <p:ext uri="{BB962C8B-B14F-4D97-AF65-F5344CB8AC3E}">
        <p14:creationId xmlns:p14="http://schemas.microsoft.com/office/powerpoint/2010/main" val="401433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2500"/>
                            </p:stCondLst>
                            <p:childTnLst>
                              <p:par>
                                <p:cTn id="16" presetID="10" presetClass="entr" presetSubtype="0" fill="hold" grpId="0" nodeType="afterEffect">
                                  <p:stCondLst>
                                    <p:cond delay="1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maintenance</a:t>
            </a:r>
            <a:endParaRPr lang="en-US" dirty="0"/>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smtClean="0"/>
              <a:t> Patching is usually only</a:t>
            </a:r>
            <a:br>
              <a:rPr lang="en-US" sz="2400" dirty="0" smtClean="0"/>
            </a:br>
            <a:r>
              <a:rPr lang="en-US" sz="2400" dirty="0" smtClean="0"/>
              <a:t> done once per year</a:t>
            </a:r>
            <a:endParaRPr lang="en-US" sz="2400" dirty="0"/>
          </a:p>
          <a:p>
            <a:pPr>
              <a:buFont typeface="Arial" panose="020B0604020202020204" pitchFamily="34" charset="0"/>
              <a:buChar char="•"/>
            </a:pPr>
            <a:r>
              <a:rPr lang="en-US" sz="2400" dirty="0" smtClean="0"/>
              <a:t> CS Bundles and</a:t>
            </a:r>
            <a:br>
              <a:rPr lang="en-US" sz="2400" dirty="0" smtClean="0"/>
            </a:br>
            <a:r>
              <a:rPr lang="en-US" sz="2400" dirty="0" smtClean="0"/>
              <a:t> </a:t>
            </a:r>
            <a:r>
              <a:rPr lang="en-US" sz="2400" dirty="0" err="1" smtClean="0"/>
              <a:t>PeopleTools</a:t>
            </a:r>
            <a:r>
              <a:rPr lang="en-US" sz="2400" dirty="0" smtClean="0"/>
              <a:t> Patches</a:t>
            </a:r>
            <a:br>
              <a:rPr lang="en-US" sz="2400" dirty="0" smtClean="0"/>
            </a:br>
            <a:r>
              <a:rPr lang="en-US" sz="2400" dirty="0" smtClean="0"/>
              <a:t> applied in the same cycle</a:t>
            </a:r>
            <a:endParaRPr lang="en-US" sz="2400" dirty="0"/>
          </a:p>
          <a:p>
            <a:pPr>
              <a:buFont typeface="Arial" panose="020B0604020202020204" pitchFamily="34" charset="0"/>
              <a:buChar char="•"/>
            </a:pPr>
            <a:r>
              <a:rPr lang="en-US" sz="2400" dirty="0" smtClean="0"/>
              <a:t> 8-10 Weeks</a:t>
            </a:r>
            <a:endParaRPr lang="en-US" sz="2400" dirty="0"/>
          </a:p>
          <a:p>
            <a:pPr>
              <a:buFont typeface="Arial" panose="020B0604020202020204" pitchFamily="34" charset="0"/>
              <a:buChar char="•"/>
            </a:pPr>
            <a:r>
              <a:rPr lang="en-US" sz="2400" dirty="0" smtClean="0"/>
              <a:t> Oracle CPU Patches</a:t>
            </a:r>
          </a:p>
        </p:txBody>
      </p:sp>
      <p:sp>
        <p:nvSpPr>
          <p:cNvPr id="5" name="Footer Placeholder 4"/>
          <p:cNvSpPr>
            <a:spLocks noGrp="1"/>
          </p:cNvSpPr>
          <p:nvPr>
            <p:ph type="ftr" sz="quarter" idx="11"/>
          </p:nvPr>
        </p:nvSpPr>
        <p:spPr/>
        <p:txBody>
          <a:bodyPr/>
          <a:lstStyle/>
          <a:p>
            <a:r>
              <a:rPr lang="en-US" dirty="0"/>
              <a:t>ADU 8-10 November 2017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7" y="1919369"/>
            <a:ext cx="4563292" cy="3422469"/>
          </a:xfrm>
          <a:prstGeom prst="rect">
            <a:avLst/>
          </a:prstGeom>
        </p:spPr>
      </p:pic>
    </p:spTree>
    <p:extLst>
      <p:ext uri="{BB962C8B-B14F-4D97-AF65-F5344CB8AC3E}">
        <p14:creationId xmlns:p14="http://schemas.microsoft.com/office/powerpoint/2010/main" val="31371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3500"/>
                            </p:stCondLst>
                            <p:childTnLst>
                              <p:par>
                                <p:cTn id="16" presetID="10" presetClass="entr" presetSubtype="0" fill="hold" grpId="0" nodeType="afterEffect">
                                  <p:stCondLst>
                                    <p:cond delay="1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upgrade using PUM Images</a:t>
            </a:r>
            <a:endParaRPr lang="en-US" dirty="0"/>
          </a:p>
        </p:txBody>
      </p:sp>
      <p:sp>
        <p:nvSpPr>
          <p:cNvPr id="4" name="Content Placeholder 3"/>
          <p:cNvSpPr>
            <a:spLocks noGrp="1"/>
          </p:cNvSpPr>
          <p:nvPr>
            <p:ph sz="half" idx="2"/>
          </p:nvPr>
        </p:nvSpPr>
        <p:spPr>
          <a:xfrm>
            <a:off x="999851" y="2286000"/>
            <a:ext cx="3961530" cy="4023360"/>
          </a:xfrm>
        </p:spPr>
        <p:txBody>
          <a:bodyPr>
            <a:normAutofit/>
          </a:bodyPr>
          <a:lstStyle/>
          <a:p>
            <a:pPr>
              <a:buFont typeface="Arial" panose="020B0604020202020204" pitchFamily="34" charset="0"/>
              <a:buChar char="•"/>
            </a:pPr>
            <a:r>
              <a:rPr lang="en-US" sz="2400" dirty="0" smtClean="0"/>
              <a:t> PeopleSoft CRM 9.1 to 9.2</a:t>
            </a:r>
            <a:endParaRPr lang="en-US" sz="2400" dirty="0"/>
          </a:p>
          <a:p>
            <a:pPr>
              <a:buFont typeface="Arial" panose="020B0604020202020204" pitchFamily="34" charset="0"/>
              <a:buChar char="•"/>
            </a:pPr>
            <a:r>
              <a:rPr lang="en-US" sz="2400" dirty="0" smtClean="0"/>
              <a:t> The Big Mistake!</a:t>
            </a:r>
          </a:p>
          <a:p>
            <a:pPr>
              <a:buFont typeface="Arial" panose="020B0604020202020204" pitchFamily="34" charset="0"/>
              <a:buChar char="•"/>
            </a:pPr>
            <a:r>
              <a:rPr lang="en-US" sz="2400" dirty="0"/>
              <a:t> </a:t>
            </a:r>
            <a:r>
              <a:rPr lang="en-US" sz="2400" dirty="0" smtClean="0"/>
              <a:t>Project ultimately abandoned</a:t>
            </a:r>
          </a:p>
          <a:p>
            <a:pPr>
              <a:buFont typeface="Arial" panose="020B0604020202020204" pitchFamily="34" charset="0"/>
              <a:buChar char="•"/>
            </a:pPr>
            <a:r>
              <a:rPr lang="en-US" sz="2400" dirty="0"/>
              <a:t> </a:t>
            </a:r>
            <a:r>
              <a:rPr lang="en-US" sz="2400" dirty="0" smtClean="0"/>
              <a:t>The major learning?</a:t>
            </a:r>
          </a:p>
        </p:txBody>
      </p:sp>
      <p:sp>
        <p:nvSpPr>
          <p:cNvPr id="5" name="Footer Placeholder 4"/>
          <p:cNvSpPr>
            <a:spLocks noGrp="1"/>
          </p:cNvSpPr>
          <p:nvPr>
            <p:ph type="ftr" sz="quarter" idx="11"/>
          </p:nvPr>
        </p:nvSpPr>
        <p:spPr/>
        <p:txBody>
          <a:bodyPr/>
          <a:lstStyle/>
          <a:p>
            <a:r>
              <a:rPr lang="en-US" dirty="0"/>
              <a:t>ADU 8-10 November 2017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881" y="2286000"/>
            <a:ext cx="2940014" cy="2940014"/>
          </a:xfrm>
          <a:prstGeom prst="rect">
            <a:avLst/>
          </a:prstGeom>
        </p:spPr>
      </p:pic>
    </p:spTree>
    <p:extLst>
      <p:ext uri="{BB962C8B-B14F-4D97-AF65-F5344CB8AC3E}">
        <p14:creationId xmlns:p14="http://schemas.microsoft.com/office/powerpoint/2010/main" val="38177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UPGRADE </a:t>
            </a:r>
            <a:r>
              <a:rPr lang="en-US" dirty="0" err="1" smtClean="0"/>
              <a:t>TIMeline</a:t>
            </a:r>
            <a:r>
              <a:rPr lang="en-US" dirty="0" smtClean="0"/>
              <a:t>…</a:t>
            </a:r>
            <a:endParaRPr lang="en-US" dirty="0"/>
          </a:p>
        </p:txBody>
      </p:sp>
      <p:sp>
        <p:nvSpPr>
          <p:cNvPr id="4" name="Content Placeholder 3"/>
          <p:cNvSpPr>
            <a:spLocks noGrp="1"/>
          </p:cNvSpPr>
          <p:nvPr>
            <p:ph sz="half" idx="2"/>
          </p:nvPr>
        </p:nvSpPr>
        <p:spPr>
          <a:xfrm>
            <a:off x="999851" y="2286000"/>
            <a:ext cx="4164332" cy="4023360"/>
          </a:xfrm>
        </p:spPr>
        <p:txBody>
          <a:bodyPr>
            <a:normAutofit/>
          </a:bodyPr>
          <a:lstStyle/>
          <a:p>
            <a:pPr>
              <a:buFont typeface="Arial" panose="020B0604020202020204" pitchFamily="34" charset="0"/>
              <a:buChar char="•"/>
            </a:pPr>
            <a:r>
              <a:rPr lang="en-US" sz="2400" dirty="0" smtClean="0"/>
              <a:t> Planned for 1</a:t>
            </a:r>
            <a:r>
              <a:rPr lang="en-US" sz="2400" baseline="30000" dirty="0" smtClean="0"/>
              <a:t>st</a:t>
            </a:r>
            <a:r>
              <a:rPr lang="en-US" sz="2400" dirty="0" smtClean="0"/>
              <a:t> half of 2017</a:t>
            </a:r>
          </a:p>
          <a:p>
            <a:pPr>
              <a:buFont typeface="Arial" panose="020B0604020202020204" pitchFamily="34" charset="0"/>
              <a:buChar char="•"/>
            </a:pPr>
            <a:r>
              <a:rPr lang="en-US" sz="2400" dirty="0"/>
              <a:t> </a:t>
            </a:r>
            <a:r>
              <a:rPr lang="en-US" sz="2400" dirty="0" smtClean="0"/>
              <a:t>Hoping for PT8.56</a:t>
            </a:r>
            <a:endParaRPr lang="en-US" sz="2400" dirty="0"/>
          </a:p>
          <a:p>
            <a:pPr>
              <a:buFont typeface="Arial" panose="020B0604020202020204" pitchFamily="34" charset="0"/>
              <a:buChar char="•"/>
            </a:pPr>
            <a:r>
              <a:rPr lang="en-US" sz="2400" dirty="0" smtClean="0"/>
              <a:t> Started in Feb 2017</a:t>
            </a:r>
          </a:p>
          <a:p>
            <a:pPr>
              <a:buFont typeface="Arial" panose="020B0604020202020204" pitchFamily="34" charset="0"/>
              <a:buChar char="•"/>
            </a:pPr>
            <a:r>
              <a:rPr lang="en-US" sz="2400" dirty="0"/>
              <a:t> </a:t>
            </a:r>
            <a:r>
              <a:rPr lang="en-US" sz="2400" dirty="0" smtClean="0"/>
              <a:t>Go-Live in July 2017</a:t>
            </a:r>
          </a:p>
        </p:txBody>
      </p:sp>
      <p:sp>
        <p:nvSpPr>
          <p:cNvPr id="5" name="Footer Placeholder 4"/>
          <p:cNvSpPr>
            <a:spLocks noGrp="1"/>
          </p:cNvSpPr>
          <p:nvPr>
            <p:ph type="ftr" sz="quarter" idx="11"/>
          </p:nvPr>
        </p:nvSpPr>
        <p:spPr/>
        <p:txBody>
          <a:bodyPr/>
          <a:lstStyle/>
          <a:p>
            <a:r>
              <a:rPr lang="en-US" dirty="0"/>
              <a:t>ADU 8-10 November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6" y="4368801"/>
            <a:ext cx="7969504" cy="2101904"/>
          </a:xfrm>
          <a:prstGeom prst="rect">
            <a:avLst/>
          </a:prstGeom>
        </p:spPr>
      </p:pic>
    </p:spTree>
    <p:extLst>
      <p:ext uri="{BB962C8B-B14F-4D97-AF65-F5344CB8AC3E}">
        <p14:creationId xmlns:p14="http://schemas.microsoft.com/office/powerpoint/2010/main" val="11556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par>
                          <p:cTn id="21" fill="hold">
                            <p:stCondLst>
                              <p:cond delay="500"/>
                            </p:stCondLst>
                            <p:childTnLst>
                              <p:par>
                                <p:cTn id="22" presetID="10" presetClass="entr" presetSubtype="0" fill="hold" grpId="0"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sp>
        <p:nvSpPr>
          <p:cNvPr id="6" name="Rectangle 5"/>
          <p:cNvSpPr/>
          <p:nvPr/>
        </p:nvSpPr>
        <p:spPr>
          <a:xfrm>
            <a:off x="1102818" y="1843951"/>
            <a:ext cx="6938364" cy="3170099"/>
          </a:xfrm>
          <a:prstGeom prst="rect">
            <a:avLst/>
          </a:prstGeom>
          <a:noFill/>
        </p:spPr>
        <p:txBody>
          <a:bodyPr wrap="square" lIns="91440" tIns="45720" rIns="91440" bIns="45720">
            <a:spAutoFit/>
          </a:bodyPr>
          <a:lstStyle/>
          <a:p>
            <a:pPr algn="ctr"/>
            <a:r>
              <a:rPr lang="en-US" sz="20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$0.00</a:t>
            </a:r>
            <a:endParaRPr lang="en-US" sz="20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7" name="Content Placeholder 3"/>
          <p:cNvSpPr>
            <a:spLocks noGrp="1"/>
          </p:cNvSpPr>
          <p:nvPr>
            <p:ph sz="half" idx="2"/>
          </p:nvPr>
        </p:nvSpPr>
        <p:spPr>
          <a:xfrm>
            <a:off x="999851" y="2095500"/>
            <a:ext cx="4164332" cy="4023360"/>
          </a:xfrm>
        </p:spPr>
        <p:txBody>
          <a:bodyPr>
            <a:normAutofit/>
          </a:bodyPr>
          <a:lstStyle/>
          <a:p>
            <a:pPr>
              <a:buFont typeface="Arial" panose="020B0604020202020204" pitchFamily="34" charset="0"/>
              <a:buChar char="•"/>
            </a:pPr>
            <a:r>
              <a:rPr lang="en-US" sz="2400" dirty="0" smtClean="0"/>
              <a:t> Technical Upgrade Only</a:t>
            </a:r>
          </a:p>
          <a:p>
            <a:pPr>
              <a:buFont typeface="Arial" panose="020B0604020202020204" pitchFamily="34" charset="0"/>
              <a:buChar char="•"/>
            </a:pPr>
            <a:r>
              <a:rPr lang="en-US" sz="2400" dirty="0"/>
              <a:t> </a:t>
            </a:r>
            <a:r>
              <a:rPr lang="en-US" sz="2400" dirty="0" smtClean="0"/>
              <a:t>Treat like a “regular” patch</a:t>
            </a:r>
            <a:endParaRPr lang="en-US" sz="2400" dirty="0"/>
          </a:p>
        </p:txBody>
      </p:sp>
    </p:spTree>
    <p:extLst>
      <p:ext uri="{BB962C8B-B14F-4D97-AF65-F5344CB8AC3E}">
        <p14:creationId xmlns:p14="http://schemas.microsoft.com/office/powerpoint/2010/main" val="33513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xEl>
                                              <p:pRg st="0" end="0"/>
                                            </p:txEl>
                                          </p:spTgt>
                                        </p:tgtEl>
                                      </p:cBhvr>
                                    </p:animEffect>
                                    <p:set>
                                      <p:cBhvr>
                                        <p:cTn id="17" dur="1" fill="hold">
                                          <p:stCondLst>
                                            <p:cond delay="499"/>
                                          </p:stCondLst>
                                        </p:cTn>
                                        <p:tgtEl>
                                          <p:spTgt spid="7">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7">
                                            <p:txEl>
                                              <p:pRg st="1" end="1"/>
                                            </p:txEl>
                                          </p:spTgt>
                                        </p:tgtEl>
                                      </p:cBhvr>
                                    </p:animEffect>
                                    <p:set>
                                      <p:cBhvr>
                                        <p:cTn id="20" dur="1" fill="hold">
                                          <p:stCondLst>
                                            <p:cond delay="499"/>
                                          </p:stCondLst>
                                        </p:cTn>
                                        <p:tgtEl>
                                          <p:spTgt spid="7">
                                            <p:txEl>
                                              <p:pRg st="1" end="1"/>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P spid="7" grpId="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a:t>
            </a:r>
            <a:endParaRPr lang="en-US" dirty="0"/>
          </a:p>
        </p:txBody>
      </p:sp>
      <p:sp>
        <p:nvSpPr>
          <p:cNvPr id="4" name="Content Placeholder 3"/>
          <p:cNvSpPr>
            <a:spLocks noGrp="1"/>
          </p:cNvSpPr>
          <p:nvPr>
            <p:ph sz="half" idx="2"/>
          </p:nvPr>
        </p:nvSpPr>
        <p:spPr>
          <a:xfrm>
            <a:off x="4715007" y="2016495"/>
            <a:ext cx="4113167" cy="4023360"/>
          </a:xfrm>
        </p:spPr>
        <p:txBody>
          <a:bodyPr>
            <a:normAutofit/>
          </a:bodyPr>
          <a:lstStyle/>
          <a:p>
            <a:pPr>
              <a:buFont typeface="Arial" panose="020B0604020202020204" pitchFamily="34" charset="0"/>
              <a:buChar char="•"/>
            </a:pPr>
            <a:r>
              <a:rPr lang="en-US" sz="2400" dirty="0" smtClean="0"/>
              <a:t> No </a:t>
            </a:r>
            <a:r>
              <a:rPr lang="en-US" sz="2400" i="1" dirty="0" smtClean="0"/>
              <a:t>formal</a:t>
            </a:r>
            <a:r>
              <a:rPr lang="en-US" sz="2400" dirty="0" smtClean="0"/>
              <a:t> project team</a:t>
            </a:r>
          </a:p>
          <a:p>
            <a:pPr>
              <a:buFont typeface="Arial" panose="020B0604020202020204" pitchFamily="34" charset="0"/>
              <a:buChar char="•"/>
            </a:pPr>
            <a:r>
              <a:rPr lang="en-US" sz="2400" dirty="0"/>
              <a:t> </a:t>
            </a:r>
            <a:r>
              <a:rPr lang="en-US" sz="2400" dirty="0" smtClean="0"/>
              <a:t>PeopleSoft Technical Staff</a:t>
            </a:r>
          </a:p>
          <a:p>
            <a:pPr>
              <a:buFont typeface="Arial" panose="020B0604020202020204" pitchFamily="34" charset="0"/>
              <a:buChar char="•"/>
            </a:pPr>
            <a:r>
              <a:rPr lang="en-US" sz="2400" dirty="0"/>
              <a:t> DBAs</a:t>
            </a:r>
          </a:p>
          <a:p>
            <a:pPr>
              <a:buFont typeface="Arial" panose="020B0604020202020204" pitchFamily="34" charset="0"/>
              <a:buChar char="•"/>
            </a:pPr>
            <a:r>
              <a:rPr lang="en-US" sz="2400" dirty="0" smtClean="0"/>
              <a:t> Other Technical Staff</a:t>
            </a:r>
            <a:endParaRPr lang="en-US" sz="2400" dirty="0"/>
          </a:p>
          <a:p>
            <a:pPr>
              <a:buFont typeface="Arial" panose="020B0604020202020204" pitchFamily="34" charset="0"/>
              <a:buChar char="•"/>
            </a:pPr>
            <a:r>
              <a:rPr lang="en-US" sz="2400" dirty="0" smtClean="0"/>
              <a:t> Business Testing Team</a:t>
            </a:r>
          </a:p>
          <a:p>
            <a:pPr>
              <a:buFont typeface="Arial" panose="020B0604020202020204" pitchFamily="34" charset="0"/>
              <a:buChar char="•"/>
            </a:pPr>
            <a:r>
              <a:rPr lang="en-US" sz="2400" dirty="0"/>
              <a:t> </a:t>
            </a:r>
            <a:r>
              <a:rPr lang="en-US" sz="2400" dirty="0" smtClean="0"/>
              <a:t>Other IT Teams to test interface</a:t>
            </a:r>
            <a:br>
              <a:rPr lang="en-US" sz="2400" dirty="0" smtClean="0"/>
            </a:br>
            <a:r>
              <a:rPr lang="en-US" sz="2400" dirty="0" smtClean="0"/>
              <a:t> to their systems</a:t>
            </a:r>
          </a:p>
          <a:p>
            <a:pPr>
              <a:buFont typeface="Arial" panose="020B0604020202020204" pitchFamily="34" charset="0"/>
              <a:buChar char="•"/>
            </a:pPr>
            <a:r>
              <a:rPr lang="en-US" sz="2400" dirty="0"/>
              <a:t> </a:t>
            </a:r>
            <a:r>
              <a:rPr lang="en-US" sz="2400" dirty="0" smtClean="0"/>
              <a:t>Go-Live</a:t>
            </a:r>
            <a:endParaRPr lang="en-US" sz="2400" dirty="0"/>
          </a:p>
          <a:p>
            <a:pPr marL="0" indent="0">
              <a:buNone/>
            </a:pPr>
            <a:endParaRPr lang="en-US" sz="2400" dirty="0" smtClean="0"/>
          </a:p>
        </p:txBody>
      </p:sp>
      <p:sp>
        <p:nvSpPr>
          <p:cNvPr id="5" name="Footer Placeholder 4"/>
          <p:cNvSpPr>
            <a:spLocks noGrp="1"/>
          </p:cNvSpPr>
          <p:nvPr>
            <p:ph type="ftr" sz="quarter" idx="11"/>
          </p:nvPr>
        </p:nvSpPr>
        <p:spPr/>
        <p:txBody>
          <a:bodyPr/>
          <a:lstStyle/>
          <a:p>
            <a:r>
              <a:rPr lang="en-US" dirty="0"/>
              <a:t>ADU 8-10 November 2017</a:t>
            </a:r>
          </a:p>
        </p:txBody>
      </p:sp>
      <p:pic>
        <p:nvPicPr>
          <p:cNvPr id="6" name="Picture 5"/>
          <p:cNvPicPr>
            <a:picLocks noChangeAspect="1"/>
          </p:cNvPicPr>
          <p:nvPr/>
        </p:nvPicPr>
        <p:blipFill>
          <a:blip r:embed="rId3"/>
          <a:stretch>
            <a:fillRect/>
          </a:stretch>
        </p:blipFill>
        <p:spPr>
          <a:xfrm>
            <a:off x="258072" y="2006867"/>
            <a:ext cx="4053105" cy="2343752"/>
          </a:xfrm>
          <a:prstGeom prst="rect">
            <a:avLst/>
          </a:prstGeom>
        </p:spPr>
      </p:pic>
      <p:sp>
        <p:nvSpPr>
          <p:cNvPr id="7" name="Rectangle 6"/>
          <p:cNvSpPr/>
          <p:nvPr/>
        </p:nvSpPr>
        <p:spPr>
          <a:xfrm>
            <a:off x="768096" y="1035230"/>
            <a:ext cx="3063546" cy="3939540"/>
          </a:xfrm>
          <a:prstGeom prst="rect">
            <a:avLst/>
          </a:prstGeom>
          <a:noFill/>
        </p:spPr>
        <p:txBody>
          <a:bodyPr wrap="square" lIns="91440" tIns="45720" rIns="91440" bIns="45720">
            <a:spAutoFit/>
          </a:bodyPr>
          <a:lstStyle/>
          <a:p>
            <a:pPr algn="ctr"/>
            <a:r>
              <a:rPr lang="en-US" sz="250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X</a:t>
            </a:r>
            <a:endParaRPr lang="en-US" sz="25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2893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REPLACEMENT…</a:t>
            </a:r>
            <a:endParaRPr lang="en-US" dirty="0"/>
          </a:p>
        </p:txBody>
      </p:sp>
      <p:sp>
        <p:nvSpPr>
          <p:cNvPr id="4" name="Content Placeholder 3"/>
          <p:cNvSpPr>
            <a:spLocks noGrp="1"/>
          </p:cNvSpPr>
          <p:nvPr>
            <p:ph sz="half" idx="2"/>
          </p:nvPr>
        </p:nvSpPr>
        <p:spPr>
          <a:xfrm>
            <a:off x="638902" y="2103116"/>
            <a:ext cx="4769354" cy="4023360"/>
          </a:xfrm>
        </p:spPr>
        <p:txBody>
          <a:bodyPr>
            <a:normAutofit/>
          </a:bodyPr>
          <a:lstStyle/>
          <a:p>
            <a:pPr>
              <a:buFont typeface="Arial" panose="020B0604020202020204" pitchFamily="34" charset="0"/>
              <a:buChar char="•"/>
            </a:pPr>
            <a:r>
              <a:rPr lang="en-US" sz="2400" dirty="0" smtClean="0"/>
              <a:t> All existing “Physical” servers</a:t>
            </a:r>
          </a:p>
          <a:p>
            <a:pPr>
              <a:buFont typeface="Arial" panose="020B0604020202020204" pitchFamily="34" charset="0"/>
              <a:buChar char="•"/>
            </a:pPr>
            <a:r>
              <a:rPr lang="en-US" sz="2400" dirty="0"/>
              <a:t> </a:t>
            </a:r>
            <a:r>
              <a:rPr lang="en-US" sz="2400" i="1" dirty="0" smtClean="0"/>
              <a:t>Planned</a:t>
            </a:r>
            <a:r>
              <a:rPr lang="en-US" sz="2400" dirty="0" smtClean="0"/>
              <a:t> to use all VMs</a:t>
            </a:r>
            <a:endParaRPr lang="en-US" sz="2400" dirty="0"/>
          </a:p>
          <a:p>
            <a:pPr>
              <a:buFont typeface="Arial" panose="020B0604020202020204" pitchFamily="34" charset="0"/>
              <a:buChar char="•"/>
            </a:pPr>
            <a:r>
              <a:rPr lang="en-US" sz="2400" dirty="0" smtClean="0"/>
              <a:t> All existing RH6 DEV/TEST VMs</a:t>
            </a:r>
            <a:endParaRPr lang="en-US" sz="2400" dirty="0"/>
          </a:p>
          <a:p>
            <a:pPr>
              <a:buFont typeface="Arial" panose="020B0604020202020204" pitchFamily="34" charset="0"/>
              <a:buChar char="•"/>
            </a:pPr>
            <a:r>
              <a:rPr lang="en-US" sz="2400" dirty="0" smtClean="0"/>
              <a:t> File server</a:t>
            </a:r>
          </a:p>
          <a:p>
            <a:pPr>
              <a:buFont typeface="Arial" panose="020B0604020202020204" pitchFamily="34" charset="0"/>
              <a:buChar char="•"/>
            </a:pPr>
            <a:r>
              <a:rPr lang="en-US" sz="2400" dirty="0"/>
              <a:t> D</a:t>
            </a:r>
            <a:r>
              <a:rPr lang="en-US" sz="2400" dirty="0" smtClean="0"/>
              <a:t>atabase servers not replaced</a:t>
            </a:r>
          </a:p>
          <a:p>
            <a:pPr>
              <a:buFont typeface="Arial" panose="020B0604020202020204" pitchFamily="34" charset="0"/>
              <a:buChar char="•"/>
            </a:pPr>
            <a:r>
              <a:rPr lang="en-US" sz="2400" dirty="0"/>
              <a:t> </a:t>
            </a:r>
            <a:r>
              <a:rPr lang="en-US" sz="2400" dirty="0" smtClean="0"/>
              <a:t>Elastic Search servers</a:t>
            </a:r>
          </a:p>
          <a:p>
            <a:pPr>
              <a:buFont typeface="Arial" panose="020B0604020202020204" pitchFamily="34" charset="0"/>
              <a:buChar char="•"/>
            </a:pPr>
            <a:r>
              <a:rPr lang="en-US" sz="2400" dirty="0"/>
              <a:t> </a:t>
            </a:r>
            <a:r>
              <a:rPr lang="en-US" sz="2400" dirty="0" smtClean="0"/>
              <a:t>Split one server into three</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pic>
        <p:nvPicPr>
          <p:cNvPr id="7" name="Picture 6"/>
          <p:cNvPicPr>
            <a:picLocks noChangeAspect="1"/>
          </p:cNvPicPr>
          <p:nvPr/>
        </p:nvPicPr>
        <p:blipFill>
          <a:blip r:embed="rId3"/>
          <a:stretch>
            <a:fillRect/>
          </a:stretch>
        </p:blipFill>
        <p:spPr>
          <a:xfrm>
            <a:off x="5086990" y="2103114"/>
            <a:ext cx="3516436" cy="2637327"/>
          </a:xfrm>
          <a:prstGeom prst="rect">
            <a:avLst/>
          </a:prstGeom>
        </p:spPr>
      </p:pic>
    </p:spTree>
    <p:extLst>
      <p:ext uri="{BB962C8B-B14F-4D97-AF65-F5344CB8AC3E}">
        <p14:creationId xmlns:p14="http://schemas.microsoft.com/office/powerpoint/2010/main" val="19026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REPLACEMENT…</a:t>
            </a:r>
            <a:endParaRPr lang="en-US" dirty="0"/>
          </a:p>
        </p:txBody>
      </p:sp>
      <p:sp>
        <p:nvSpPr>
          <p:cNvPr id="5" name="Footer Placeholder 4"/>
          <p:cNvSpPr>
            <a:spLocks noGrp="1"/>
          </p:cNvSpPr>
          <p:nvPr>
            <p:ph type="ftr" sz="quarter" idx="11"/>
          </p:nvPr>
        </p:nvSpPr>
        <p:spPr/>
        <p:txBody>
          <a:bodyPr/>
          <a:lstStyle/>
          <a:p>
            <a:r>
              <a:rPr lang="en-US" smtClean="0"/>
              <a:t>ADU 8-10 November 2017</a:t>
            </a:r>
            <a:endParaRPr lang="en-US" dirty="0"/>
          </a:p>
        </p:txBody>
      </p:sp>
      <p:pic>
        <p:nvPicPr>
          <p:cNvPr id="4" name="Picture 3"/>
          <p:cNvPicPr>
            <a:picLocks noChangeAspect="1"/>
          </p:cNvPicPr>
          <p:nvPr/>
        </p:nvPicPr>
        <p:blipFill>
          <a:blip r:embed="rId3"/>
          <a:stretch>
            <a:fillRect/>
          </a:stretch>
        </p:blipFill>
        <p:spPr>
          <a:xfrm>
            <a:off x="526795" y="2059432"/>
            <a:ext cx="8270391" cy="4188968"/>
          </a:xfrm>
          <a:prstGeom prst="rect">
            <a:avLst/>
          </a:prstGeom>
        </p:spPr>
      </p:pic>
    </p:spTree>
    <p:extLst>
      <p:ext uri="{BB962C8B-B14F-4D97-AF65-F5344CB8AC3E}">
        <p14:creationId xmlns:p14="http://schemas.microsoft.com/office/powerpoint/2010/main" val="2782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Concurrent Projects…</a:t>
            </a:r>
            <a:endParaRPr lang="en-US" dirty="0"/>
          </a:p>
        </p:txBody>
      </p:sp>
      <p:sp>
        <p:nvSpPr>
          <p:cNvPr id="5" name="Footer Placeholder 4"/>
          <p:cNvSpPr>
            <a:spLocks noGrp="1"/>
          </p:cNvSpPr>
          <p:nvPr>
            <p:ph type="ftr" sz="quarter" idx="11"/>
          </p:nvPr>
        </p:nvSpPr>
        <p:spPr/>
        <p:txBody>
          <a:bodyPr/>
          <a:lstStyle/>
          <a:p>
            <a:r>
              <a:rPr lang="en-US" smtClean="0"/>
              <a:t>ADU 8-10 November 2017</a:t>
            </a:r>
            <a:endParaRPr lang="en-US" dirty="0"/>
          </a:p>
        </p:txBody>
      </p:sp>
      <p:sp>
        <p:nvSpPr>
          <p:cNvPr id="7" name="Content Placeholder 3"/>
          <p:cNvSpPr>
            <a:spLocks noGrp="1"/>
          </p:cNvSpPr>
          <p:nvPr>
            <p:ph sz="half" idx="2"/>
          </p:nvPr>
        </p:nvSpPr>
        <p:spPr>
          <a:xfrm>
            <a:off x="996063" y="2351049"/>
            <a:ext cx="4970783" cy="2933874"/>
          </a:xfrm>
        </p:spPr>
        <p:txBody>
          <a:bodyPr>
            <a:normAutofit/>
          </a:bodyPr>
          <a:lstStyle/>
          <a:p>
            <a:pPr>
              <a:buFont typeface="Arial" panose="020B0604020202020204" pitchFamily="34" charset="0"/>
              <a:buChar char="•"/>
            </a:pPr>
            <a:r>
              <a:rPr lang="en-US" dirty="0"/>
              <a:t> </a:t>
            </a:r>
            <a:r>
              <a:rPr lang="en-US" sz="2400" dirty="0"/>
              <a:t>New CRM</a:t>
            </a:r>
          </a:p>
          <a:p>
            <a:pPr>
              <a:buFont typeface="Arial" panose="020B0604020202020204" pitchFamily="34" charset="0"/>
              <a:buChar char="•"/>
            </a:pPr>
            <a:r>
              <a:rPr lang="en-US" sz="2400" dirty="0"/>
              <a:t> New Placement System</a:t>
            </a:r>
          </a:p>
          <a:p>
            <a:pPr>
              <a:buFont typeface="Arial" panose="020B0604020202020204" pitchFamily="34" charset="0"/>
              <a:buChar char="•"/>
            </a:pPr>
            <a:r>
              <a:rPr lang="en-US" sz="2400" dirty="0"/>
              <a:t> Ongoing work</a:t>
            </a:r>
          </a:p>
          <a:p>
            <a:pPr>
              <a:buFont typeface="Arial" panose="020B0604020202020204" pitchFamily="34" charset="0"/>
              <a:buChar char="•"/>
            </a:pPr>
            <a:r>
              <a:rPr lang="en-US" sz="2400" dirty="0"/>
              <a:t> No Change Freeze</a:t>
            </a:r>
          </a:p>
          <a:p>
            <a:pPr>
              <a:buFont typeface="Arial" panose="020B0604020202020204" pitchFamily="34" charset="0"/>
              <a:buChar char="•"/>
            </a:pPr>
            <a:r>
              <a:rPr lang="en-US" sz="2400" dirty="0"/>
              <a:t> Doubled up on migrations</a:t>
            </a:r>
          </a:p>
        </p:txBody>
      </p:sp>
    </p:spTree>
    <p:extLst>
      <p:ext uri="{BB962C8B-B14F-4D97-AF65-F5344CB8AC3E}">
        <p14:creationId xmlns:p14="http://schemas.microsoft.com/office/powerpoint/2010/main" val="23030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towards FLUID…</a:t>
            </a:r>
            <a:endParaRPr lang="en-US" dirty="0"/>
          </a:p>
        </p:txBody>
      </p:sp>
      <p:sp>
        <p:nvSpPr>
          <p:cNvPr id="4" name="Content Placeholder 3"/>
          <p:cNvSpPr>
            <a:spLocks noGrp="1"/>
          </p:cNvSpPr>
          <p:nvPr>
            <p:ph sz="half" idx="2"/>
          </p:nvPr>
        </p:nvSpPr>
        <p:spPr>
          <a:xfrm>
            <a:off x="638902" y="2103116"/>
            <a:ext cx="4769354" cy="4023360"/>
          </a:xfrm>
        </p:spPr>
        <p:txBody>
          <a:bodyPr>
            <a:normAutofit/>
          </a:bodyPr>
          <a:lstStyle/>
          <a:p>
            <a:pPr>
              <a:buFont typeface="Arial" panose="020B0604020202020204" pitchFamily="34" charset="0"/>
              <a:buChar char="•"/>
            </a:pPr>
            <a:r>
              <a:rPr lang="en-US" sz="2400" dirty="0" smtClean="0"/>
              <a:t> Business wanted to investigate the</a:t>
            </a:r>
            <a:br>
              <a:rPr lang="en-US" sz="2400" dirty="0" smtClean="0"/>
            </a:br>
            <a:r>
              <a:rPr lang="en-US" sz="2400" dirty="0" smtClean="0"/>
              <a:t> potential of using fluid</a:t>
            </a:r>
            <a:br>
              <a:rPr lang="en-US" sz="2400" dirty="0" smtClean="0"/>
            </a:br>
            <a:r>
              <a:rPr lang="en-US" sz="2400" dirty="0" smtClean="0"/>
              <a:t> functionality</a:t>
            </a:r>
          </a:p>
          <a:p>
            <a:pPr>
              <a:buFont typeface="Arial" panose="020B0604020202020204" pitchFamily="34" charset="0"/>
              <a:buChar char="•"/>
            </a:pPr>
            <a:r>
              <a:rPr lang="en-US" sz="2400" dirty="0" smtClean="0"/>
              <a:t> We </a:t>
            </a:r>
            <a:r>
              <a:rPr lang="en-US" sz="2400" dirty="0"/>
              <a:t>already have some Fluid</a:t>
            </a:r>
            <a:br>
              <a:rPr lang="en-US" sz="2400" dirty="0"/>
            </a:br>
            <a:r>
              <a:rPr lang="en-US" sz="2400" dirty="0"/>
              <a:t> Home Pages</a:t>
            </a:r>
          </a:p>
          <a:p>
            <a:pPr>
              <a:buFont typeface="Arial" panose="020B0604020202020204" pitchFamily="34" charset="0"/>
              <a:buChar char="•"/>
            </a:pPr>
            <a:r>
              <a:rPr lang="en-US" sz="2400" dirty="0"/>
              <a:t> </a:t>
            </a:r>
            <a:r>
              <a:rPr lang="en-US" sz="2400" dirty="0" smtClean="0"/>
              <a:t>Starting with just Fluid navigation</a:t>
            </a:r>
            <a:endParaRPr lang="en-US" sz="2400" dirty="0"/>
          </a:p>
          <a:p>
            <a:pPr>
              <a:buFont typeface="Arial" panose="020B0604020202020204" pitchFamily="34" charset="0"/>
              <a:buChar char="•"/>
            </a:pPr>
            <a:r>
              <a:rPr lang="en-US" sz="2400" dirty="0"/>
              <a:t> </a:t>
            </a:r>
            <a:r>
              <a:rPr lang="en-US" sz="2400" dirty="0" err="1" smtClean="0"/>
              <a:t>Workcentres</a:t>
            </a:r>
            <a:r>
              <a:rPr lang="en-US" sz="2400" dirty="0" smtClean="0"/>
              <a:t> OK, but disabled the</a:t>
            </a:r>
            <a:br>
              <a:rPr lang="en-US" sz="2400" dirty="0" smtClean="0"/>
            </a:br>
            <a:r>
              <a:rPr lang="en-US" sz="2400" dirty="0" smtClean="0"/>
              <a:t> ability to add “menu”</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pic>
        <p:nvPicPr>
          <p:cNvPr id="1026" name="Picture 2" descr="C:\Users\lacinara\AppData\Local\Temp\SNAGHTML2484b5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220" y="2084832"/>
            <a:ext cx="3455322" cy="1949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cinara\AppData\Local\Temp\SNAGHTML248687e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979" y="4052402"/>
            <a:ext cx="3455322" cy="19615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lacinara\AppData\Local\Temp\SNAGHTML393c85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220" y="2125247"/>
            <a:ext cx="3523871" cy="2230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lacinara\AppData\Local\Temp\SNAGHTML39946b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979" y="2165281"/>
            <a:ext cx="3513112" cy="206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1000"/>
                            </p:stCondLst>
                            <p:childTnLst>
                              <p:par>
                                <p:cTn id="17" presetID="10" presetClass="entr" presetSubtype="0" fill="hold" nodeType="afterEffect">
                                  <p:stCondLst>
                                    <p:cond delay="500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xit" presetSubtype="0" fill="hold" nodeType="withEffect">
                                  <p:stCondLst>
                                    <p:cond delay="0"/>
                                  </p:stCondLst>
                                  <p:childTnLst>
                                    <p:animEffect transition="out" filter="fade">
                                      <p:cBhvr>
                                        <p:cTn id="26" dur="500"/>
                                        <p:tgtEl>
                                          <p:spTgt spid="1026"/>
                                        </p:tgtEl>
                                      </p:cBhvr>
                                    </p:animEffect>
                                    <p:set>
                                      <p:cBhvr>
                                        <p:cTn id="27" dur="1" fill="hold">
                                          <p:stCondLst>
                                            <p:cond delay="499"/>
                                          </p:stCondLst>
                                        </p:cTn>
                                        <p:tgtEl>
                                          <p:spTgt spid="102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28"/>
                                        </p:tgtEl>
                                      </p:cBhvr>
                                    </p:animEffect>
                                    <p:set>
                                      <p:cBhvr>
                                        <p:cTn id="30" dur="1" fill="hold">
                                          <p:stCondLst>
                                            <p:cond delay="499"/>
                                          </p:stCondLst>
                                        </p:cTn>
                                        <p:tgtEl>
                                          <p:spTgt spid="1028"/>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par>
                                <p:cTn id="39" presetID="10" presetClass="exit" presetSubtype="0" fill="hold"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Robert Lacina</a:t>
            </a:r>
            <a:endParaRPr lang="en-US" dirty="0"/>
          </a:p>
        </p:txBody>
      </p:sp>
      <p:sp>
        <p:nvSpPr>
          <p:cNvPr id="4" name="Content Placeholder 3"/>
          <p:cNvSpPr>
            <a:spLocks noGrp="1"/>
          </p:cNvSpPr>
          <p:nvPr>
            <p:ph sz="half" idx="2"/>
          </p:nvPr>
        </p:nvSpPr>
        <p:spPr>
          <a:xfrm>
            <a:off x="768096" y="2967788"/>
            <a:ext cx="3566160" cy="1446168"/>
          </a:xfrm>
        </p:spPr>
        <p:txBody>
          <a:bodyPr>
            <a:normAutofit/>
          </a:bodyPr>
          <a:lstStyle/>
          <a:p>
            <a:r>
              <a:rPr lang="en-US" dirty="0" smtClean="0"/>
              <a:t>Senior </a:t>
            </a:r>
            <a:r>
              <a:rPr lang="en-US" dirty="0"/>
              <a:t>Information Technologist</a:t>
            </a:r>
          </a:p>
          <a:p>
            <a:r>
              <a:rPr lang="en-US" dirty="0" smtClean="0"/>
              <a:t>University of South Australia</a:t>
            </a:r>
            <a:endParaRPr lang="en-US" dirty="0"/>
          </a:p>
          <a:p>
            <a:r>
              <a:rPr lang="en-US" dirty="0" smtClean="0"/>
              <a:t>Robert.Lacina@unisa.edu.au</a:t>
            </a:r>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endParaRPr lang="en-US" sz="1600" dirty="0"/>
          </a:p>
        </p:txBody>
      </p:sp>
      <p:sp>
        <p:nvSpPr>
          <p:cNvPr id="10" name="Footer Placeholder 9"/>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82927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4" name="Content Placeholder 3"/>
          <p:cNvSpPr>
            <a:spLocks noGrp="1"/>
          </p:cNvSpPr>
          <p:nvPr>
            <p:ph sz="half" idx="2"/>
          </p:nvPr>
        </p:nvSpPr>
        <p:spPr>
          <a:xfrm>
            <a:off x="768096" y="2084832"/>
            <a:ext cx="3566160" cy="4023360"/>
          </a:xfrm>
        </p:spPr>
        <p:txBody>
          <a:bodyPr/>
          <a:lstStyle/>
          <a:p>
            <a:pPr>
              <a:buFont typeface="Arial" panose="020B0604020202020204" pitchFamily="34" charset="0"/>
              <a:buChar char="•"/>
            </a:pPr>
            <a:r>
              <a:rPr lang="en-US" dirty="0"/>
              <a:t> </a:t>
            </a:r>
            <a:r>
              <a:rPr lang="en-US" dirty="0" smtClean="0"/>
              <a:t>Upgrade to CS 9.2</a:t>
            </a:r>
          </a:p>
          <a:p>
            <a:pPr>
              <a:buFont typeface="Arial" panose="020B0604020202020204" pitchFamily="34" charset="0"/>
              <a:buChar char="•"/>
            </a:pPr>
            <a:r>
              <a:rPr lang="en-US" dirty="0"/>
              <a:t> </a:t>
            </a:r>
            <a:r>
              <a:rPr lang="en-US" dirty="0" smtClean="0"/>
              <a:t>Replacing all </a:t>
            </a:r>
            <a:r>
              <a:rPr lang="en-US" dirty="0"/>
              <a:t>existing </a:t>
            </a:r>
            <a:r>
              <a:rPr lang="en-US" dirty="0" smtClean="0"/>
              <a:t>servers</a:t>
            </a:r>
          </a:p>
          <a:p>
            <a:pPr>
              <a:buFont typeface="Arial" panose="020B0604020202020204" pitchFamily="34" charset="0"/>
              <a:buChar char="•"/>
            </a:pPr>
            <a:r>
              <a:rPr lang="en-US" dirty="0"/>
              <a:t> </a:t>
            </a:r>
            <a:r>
              <a:rPr lang="en-US" dirty="0" smtClean="0"/>
              <a:t>Implementing Elastic Search</a:t>
            </a:r>
            <a:endParaRPr lang="en-US" dirty="0"/>
          </a:p>
          <a:p>
            <a:pPr>
              <a:buFont typeface="Arial" panose="020B0604020202020204" pitchFamily="34" charset="0"/>
              <a:buChar char="•"/>
            </a:pPr>
            <a:r>
              <a:rPr lang="en-US" dirty="0"/>
              <a:t> </a:t>
            </a:r>
            <a:r>
              <a:rPr lang="en-US" dirty="0" smtClean="0"/>
              <a:t>Changing look and feel</a:t>
            </a:r>
            <a:endParaRPr lang="en-US" dirty="0"/>
          </a:p>
          <a:p>
            <a:pPr>
              <a:buFont typeface="Arial" panose="020B0604020202020204" pitchFamily="34" charset="0"/>
              <a:buChar char="•"/>
            </a:pPr>
            <a:r>
              <a:rPr lang="en-US" dirty="0"/>
              <a:t> </a:t>
            </a:r>
            <a:r>
              <a:rPr lang="en-US" dirty="0" smtClean="0"/>
              <a:t>Implementing a new CRM</a:t>
            </a:r>
            <a:endParaRPr lang="en-US" dirty="0"/>
          </a:p>
          <a:p>
            <a:pPr>
              <a:buFont typeface="Arial" panose="020B0604020202020204" pitchFamily="34" charset="0"/>
              <a:buChar char="•"/>
            </a:pPr>
            <a:r>
              <a:rPr lang="en-US" dirty="0"/>
              <a:t> </a:t>
            </a:r>
            <a:r>
              <a:rPr lang="en-US" dirty="0" smtClean="0"/>
              <a:t>No change </a:t>
            </a:r>
            <a:r>
              <a:rPr lang="en-US" dirty="0"/>
              <a:t>f</a:t>
            </a:r>
            <a:r>
              <a:rPr lang="en-US" dirty="0" smtClean="0"/>
              <a:t>reeze</a:t>
            </a:r>
            <a:endParaRPr lang="en-US" dirty="0"/>
          </a:p>
          <a:p>
            <a:pPr>
              <a:buFont typeface="Arial" panose="020B0604020202020204" pitchFamily="34" charset="0"/>
              <a:buChar char="•"/>
            </a:pPr>
            <a:r>
              <a:rPr lang="en-US" dirty="0"/>
              <a:t> </a:t>
            </a:r>
            <a:r>
              <a:rPr lang="en-US" dirty="0" smtClean="0"/>
              <a:t>No additional funding</a:t>
            </a:r>
            <a:endParaRPr lang="en-US" dirty="0"/>
          </a:p>
          <a:p>
            <a:pPr>
              <a:buFont typeface="Arial" panose="020B0604020202020204" pitchFamily="34" charset="0"/>
              <a:buChar char="•"/>
            </a:pPr>
            <a:r>
              <a:rPr lang="en-US" dirty="0"/>
              <a:t> </a:t>
            </a:r>
            <a:r>
              <a:rPr lang="en-US" dirty="0" smtClean="0"/>
              <a:t>Handful of developers</a:t>
            </a:r>
            <a:endParaRPr lang="en-US" dirty="0"/>
          </a:p>
          <a:p>
            <a:pPr>
              <a:buFont typeface="Arial" panose="020B0604020202020204" pitchFamily="34" charset="0"/>
              <a:buChar char="•"/>
            </a:pPr>
            <a:r>
              <a:rPr lang="en-US" dirty="0"/>
              <a:t> </a:t>
            </a:r>
            <a:r>
              <a:rPr lang="en-US" dirty="0" smtClean="0"/>
              <a:t>All to be done in five months!</a:t>
            </a:r>
            <a:endParaRPr lang="en-US" dirty="0"/>
          </a:p>
          <a:p>
            <a:endParaRPr lang="en-US" dirty="0" smtClean="0"/>
          </a:p>
        </p:txBody>
      </p:sp>
      <p:sp>
        <p:nvSpPr>
          <p:cNvPr id="5" name="Footer Placeholder 4"/>
          <p:cNvSpPr>
            <a:spLocks noGrp="1"/>
          </p:cNvSpPr>
          <p:nvPr>
            <p:ph type="ftr" sz="quarter" idx="11"/>
          </p:nvPr>
        </p:nvSpPr>
        <p:spPr/>
        <p:txBody>
          <a:bodyPr/>
          <a:lstStyle/>
          <a:p>
            <a:r>
              <a:rPr lang="en-US" smtClean="0"/>
              <a:t>ADU 8-10 November 2017</a:t>
            </a:r>
            <a:endParaRPr lang="en-US" dirty="0"/>
          </a:p>
        </p:txBody>
      </p:sp>
      <p:sp>
        <p:nvSpPr>
          <p:cNvPr id="6" name="Rectangle 5"/>
          <p:cNvSpPr/>
          <p:nvPr/>
        </p:nvSpPr>
        <p:spPr>
          <a:xfrm>
            <a:off x="5252246" y="1867740"/>
            <a:ext cx="270939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CS 9.2…</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p:cNvSpPr/>
          <p:nvPr/>
        </p:nvSpPr>
        <p:spPr>
          <a:xfrm>
            <a:off x="5210568" y="2711517"/>
            <a:ext cx="2751074" cy="923330"/>
          </a:xfrm>
          <a:prstGeom prst="rect">
            <a:avLst/>
          </a:prstGeom>
          <a:noFill/>
        </p:spPr>
        <p:txBody>
          <a:bodyPr wrap="none" lIns="91440" tIns="45720" rIns="91440" bIns="45720">
            <a:spAutoFit/>
          </a:bodyPr>
          <a:lstStyle/>
          <a:p>
            <a:pPr algn="ctr"/>
            <a:r>
              <a:rPr lang="en-US"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….…Fast</a:t>
            </a:r>
            <a:endPar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p:cNvSpPr/>
          <p:nvPr/>
        </p:nvSpPr>
        <p:spPr>
          <a:xfrm>
            <a:off x="6819983" y="3367356"/>
            <a:ext cx="1141659" cy="923330"/>
          </a:xfrm>
          <a:prstGeom prst="rect">
            <a:avLst/>
          </a:prstGeom>
          <a:noFill/>
        </p:spPr>
        <p:txBody>
          <a:bodyPr wrap="none" lIns="91440" tIns="45720" rIns="91440" bIns="45720">
            <a:spAutoFit/>
          </a:bodyPr>
          <a:lstStyle/>
          <a:p>
            <a:pPr algn="ctr"/>
            <a:r>
              <a:rPr lang="en-US"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and</a:t>
            </a:r>
            <a:endPar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angle 10"/>
          <p:cNvSpPr/>
          <p:nvPr/>
        </p:nvSpPr>
        <p:spPr>
          <a:xfrm>
            <a:off x="5765207" y="4047758"/>
            <a:ext cx="2196435" cy="923330"/>
          </a:xfrm>
          <a:prstGeom prst="rect">
            <a:avLst/>
          </a:prstGeom>
          <a:noFill/>
        </p:spPr>
        <p:txBody>
          <a:bodyPr wrap="none" lIns="91440" tIns="45720" rIns="91440" bIns="45720">
            <a:spAutoFit/>
          </a:bodyPr>
          <a:lstStyle/>
          <a:p>
            <a:pPr algn="ctr"/>
            <a:r>
              <a:rPr lang="en-US" sz="54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Furious!</a:t>
            </a:r>
            <a:endParaRPr lang="en-US"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019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500"/>
                            </p:stCondLst>
                            <p:childTnLst>
                              <p:par>
                                <p:cTn id="54" presetID="2" presetClass="entr" presetSubtype="8" fill="hold" grpId="0" nodeType="afterEffect">
                                  <p:stCondLst>
                                    <p:cond delay="50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0-#ppt_w/2"/>
                                          </p:val>
                                        </p:tav>
                                        <p:tav tm="100000">
                                          <p:val>
                                            <p:strVal val="#ppt_x"/>
                                          </p:val>
                                        </p:tav>
                                      </p:tavLst>
                                    </p:anim>
                                    <p:anim calcmode="lin" valueType="num">
                                      <p:cBhvr additive="base">
                                        <p:cTn id="57" dur="500" fill="hold"/>
                                        <p:tgtEl>
                                          <p:spTgt spid="8"/>
                                        </p:tgtEl>
                                        <p:attrNameLst>
                                          <p:attrName>ppt_y</p:attrName>
                                        </p:attrNameLst>
                                      </p:cBhvr>
                                      <p:tavLst>
                                        <p:tav tm="0">
                                          <p:val>
                                            <p:strVal val="#ppt_y"/>
                                          </p:val>
                                        </p:tav>
                                        <p:tav tm="100000">
                                          <p:val>
                                            <p:strVal val="#ppt_y"/>
                                          </p:val>
                                        </p:tav>
                                      </p:tavLst>
                                    </p:anim>
                                  </p:childTnLst>
                                </p:cTn>
                              </p:par>
                            </p:childTnLst>
                          </p:cTn>
                        </p:par>
                        <p:par>
                          <p:cTn id="58" fill="hold">
                            <p:stCondLst>
                              <p:cond delay="18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2300"/>
                            </p:stCondLst>
                            <p:childTnLst>
                              <p:par>
                                <p:cTn id="63" presetID="2" presetClass="entr" presetSubtype="8" fill="hold" grpId="0" nodeType="afterEffect">
                                  <p:stCondLst>
                                    <p:cond delay="0"/>
                                  </p:stCondLst>
                                  <p:iterate type="lt">
                                    <p:tmPct val="10000"/>
                                  </p:iterate>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0-#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8"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UPGRADE</a:t>
            </a:r>
            <a:endParaRPr lang="en-US" dirty="0"/>
          </a:p>
        </p:txBody>
      </p:sp>
      <p:sp>
        <p:nvSpPr>
          <p:cNvPr id="3" name="Subtitle 2"/>
          <p:cNvSpPr>
            <a:spLocks noGrp="1"/>
          </p:cNvSpPr>
          <p:nvPr>
            <p:ph type="subTitle" idx="1"/>
          </p:nvPr>
        </p:nvSpPr>
        <p:spPr/>
        <p:txBody>
          <a:bodyPr/>
          <a:lstStyle/>
          <a:p>
            <a:r>
              <a:rPr lang="en-US" dirty="0" smtClean="0"/>
              <a:t>How we did the upgrade</a:t>
            </a:r>
            <a:endParaRPr lang="en-US" dirty="0"/>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605080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setup</a:t>
            </a:r>
            <a:endParaRPr lang="en-US" dirty="0"/>
          </a:p>
        </p:txBody>
      </p:sp>
      <p:sp>
        <p:nvSpPr>
          <p:cNvPr id="4" name="Content Placeholder 3"/>
          <p:cNvSpPr>
            <a:spLocks noGrp="1"/>
          </p:cNvSpPr>
          <p:nvPr>
            <p:ph sz="half" idx="2"/>
          </p:nvPr>
        </p:nvSpPr>
        <p:spPr>
          <a:xfrm>
            <a:off x="999850" y="2286001"/>
            <a:ext cx="7258626" cy="2286000"/>
          </a:xfrm>
        </p:spPr>
        <p:txBody>
          <a:bodyPr>
            <a:normAutofit/>
          </a:bodyPr>
          <a:lstStyle/>
          <a:p>
            <a:pPr>
              <a:buFont typeface="Arial" panose="020B0604020202020204" pitchFamily="34" charset="0"/>
              <a:buChar char="•"/>
            </a:pPr>
            <a:r>
              <a:rPr lang="en-US" sz="2400" dirty="0" smtClean="0"/>
              <a:t> </a:t>
            </a:r>
            <a:r>
              <a:rPr lang="en-US" sz="2400" dirty="0"/>
              <a:t>Spare PC sitting on my desk</a:t>
            </a:r>
          </a:p>
          <a:p>
            <a:pPr>
              <a:buFont typeface="Arial" panose="020B0604020202020204" pitchFamily="34" charset="0"/>
              <a:buChar char="•"/>
            </a:pPr>
            <a:r>
              <a:rPr lang="en-US" sz="2400" dirty="0" smtClean="0"/>
              <a:t> Used </a:t>
            </a:r>
            <a:r>
              <a:rPr lang="en-US" sz="2400" dirty="0" err="1" smtClean="0"/>
              <a:t>VirtualBox</a:t>
            </a:r>
            <a:r>
              <a:rPr lang="en-US" sz="2400" dirty="0" smtClean="0"/>
              <a:t> Upgrade and Update Images</a:t>
            </a:r>
          </a:p>
          <a:p>
            <a:pPr>
              <a:buFont typeface="Arial" panose="020B0604020202020204" pitchFamily="34" charset="0"/>
              <a:buChar char="•"/>
            </a:pPr>
            <a:r>
              <a:rPr lang="en-US" sz="2400" dirty="0" smtClean="0"/>
              <a:t> Ran Change Assistant on the same PC</a:t>
            </a:r>
          </a:p>
          <a:p>
            <a:pPr>
              <a:buFont typeface="Arial" panose="020B0604020202020204" pitchFamily="34" charset="0"/>
              <a:buChar char="•"/>
            </a:pPr>
            <a:r>
              <a:rPr lang="en-US" sz="2400" dirty="0" smtClean="0"/>
              <a:t> For the Go-Live, moved the PC into our </a:t>
            </a:r>
            <a:r>
              <a:rPr lang="en-US" sz="2400" dirty="0" err="1" smtClean="0"/>
              <a:t>HelpDesk</a:t>
            </a:r>
            <a:r>
              <a:rPr lang="en-US" sz="2400" dirty="0" smtClean="0"/>
              <a:t> area</a:t>
            </a:r>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394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 INSTALLATION</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pic>
        <p:nvPicPr>
          <p:cNvPr id="6" name="Picture 5"/>
          <p:cNvPicPr>
            <a:picLocks noChangeAspect="1"/>
          </p:cNvPicPr>
          <p:nvPr/>
        </p:nvPicPr>
        <p:blipFill>
          <a:blip r:embed="rId3"/>
          <a:stretch>
            <a:fillRect/>
          </a:stretch>
        </p:blipFill>
        <p:spPr>
          <a:xfrm>
            <a:off x="1375993" y="1746754"/>
            <a:ext cx="6392014" cy="4625170"/>
          </a:xfrm>
          <a:prstGeom prst="rect">
            <a:avLst/>
          </a:prstGeom>
        </p:spPr>
      </p:pic>
      <p:pic>
        <p:nvPicPr>
          <p:cNvPr id="2052" name="Picture 4" descr="C:\Users\lacinara\AppData\Local\Temp\SNAGHTML20068c3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5993" y="1695680"/>
            <a:ext cx="6392015" cy="46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40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ENVIRONMENT</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pic>
        <p:nvPicPr>
          <p:cNvPr id="4" name="Picture 3"/>
          <p:cNvPicPr>
            <a:picLocks noChangeAspect="1"/>
          </p:cNvPicPr>
          <p:nvPr/>
        </p:nvPicPr>
        <p:blipFill>
          <a:blip r:embed="rId3"/>
          <a:stretch>
            <a:fillRect/>
          </a:stretch>
        </p:blipFill>
        <p:spPr>
          <a:xfrm>
            <a:off x="1347537" y="1794035"/>
            <a:ext cx="6448926" cy="4559283"/>
          </a:xfrm>
          <a:prstGeom prst="rect">
            <a:avLst/>
          </a:prstGeom>
        </p:spPr>
      </p:pic>
      <p:sp>
        <p:nvSpPr>
          <p:cNvPr id="6" name="Rounded Rectangle 5"/>
          <p:cNvSpPr/>
          <p:nvPr/>
        </p:nvSpPr>
        <p:spPr>
          <a:xfrm>
            <a:off x="1570616" y="3108960"/>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2594209" y="2229650"/>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2580361" y="3108960"/>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3632200" y="3116245"/>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p:cNvSpPr/>
          <p:nvPr/>
        </p:nvSpPr>
        <p:spPr>
          <a:xfrm>
            <a:off x="4670093" y="2222642"/>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Straight Arrow Connector 13"/>
          <p:cNvCxnSpPr/>
          <p:nvPr/>
        </p:nvCxnSpPr>
        <p:spPr>
          <a:xfrm>
            <a:off x="3825875" y="2787083"/>
            <a:ext cx="257175" cy="506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324273" y="2787083"/>
            <a:ext cx="682577" cy="506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4670093" y="3116245"/>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p:cNvSpPr/>
          <p:nvPr/>
        </p:nvSpPr>
        <p:spPr>
          <a:xfrm>
            <a:off x="4041775" y="2260600"/>
            <a:ext cx="593726"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Straight Arrow Connector 21"/>
          <p:cNvCxnSpPr/>
          <p:nvPr/>
        </p:nvCxnSpPr>
        <p:spPr>
          <a:xfrm>
            <a:off x="5166887" y="2873375"/>
            <a:ext cx="0" cy="4202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690824" y="2222642"/>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ounded Rectangle 27"/>
          <p:cNvSpPr/>
          <p:nvPr/>
        </p:nvSpPr>
        <p:spPr>
          <a:xfrm>
            <a:off x="5690823" y="3116245"/>
            <a:ext cx="968189" cy="8068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ounded Rectangle 28"/>
          <p:cNvSpPr/>
          <p:nvPr/>
        </p:nvSpPr>
        <p:spPr>
          <a:xfrm>
            <a:off x="2432050" y="4283074"/>
            <a:ext cx="5236613" cy="16224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Straight Arrow Connector 29"/>
          <p:cNvCxnSpPr/>
          <p:nvPr/>
        </p:nvCxnSpPr>
        <p:spPr>
          <a:xfrm flipH="1" flipV="1">
            <a:off x="5429136" y="3687075"/>
            <a:ext cx="1" cy="7375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8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20"/>
                                        </p:tgtEl>
                                      </p:cBhvr>
                                    </p:animEffect>
                                    <p:set>
                                      <p:cBhvr>
                                        <p:cTn id="84" dur="1" fill="hold">
                                          <p:stCondLst>
                                            <p:cond delay="499"/>
                                          </p:stCondLst>
                                        </p:cTn>
                                        <p:tgtEl>
                                          <p:spTgt spid="20"/>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27"/>
                                        </p:tgtEl>
                                      </p:cBhvr>
                                    </p:animEffect>
                                    <p:set>
                                      <p:cBhvr>
                                        <p:cTn id="95" dur="1" fill="hold">
                                          <p:stCondLst>
                                            <p:cond delay="499"/>
                                          </p:stCondLst>
                                        </p:cTn>
                                        <p:tgtEl>
                                          <p:spTgt spid="27"/>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28"/>
                                        </p:tgtEl>
                                      </p:cBhvr>
                                    </p:animEffect>
                                    <p:set>
                                      <p:cBhvr>
                                        <p:cTn id="103" dur="1" fill="hold">
                                          <p:stCondLst>
                                            <p:cond delay="499"/>
                                          </p:stCondLst>
                                        </p:cTn>
                                        <p:tgtEl>
                                          <p:spTgt spid="28"/>
                                        </p:tgtEl>
                                        <p:attrNameLst>
                                          <p:attrName>style.visibility</p:attrName>
                                        </p:attrNameLst>
                                      </p:cBhvr>
                                      <p:to>
                                        <p:strVal val="hidden"/>
                                      </p:to>
                                    </p:set>
                                  </p:childTnLst>
                                </p:cTn>
                              </p:par>
                              <p:par>
                                <p:cTn id="104" presetID="10"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0" grpId="1" animBg="1"/>
      <p:bldP spid="11" grpId="0" animBg="1"/>
      <p:bldP spid="11" grpId="1" animBg="1"/>
      <p:bldP spid="12" grpId="0" animBg="1"/>
      <p:bldP spid="12" grpId="1" animBg="1"/>
      <p:bldP spid="20" grpId="0" animBg="1"/>
      <p:bldP spid="20" grpId="1" animBg="1"/>
      <p:bldP spid="21" grpId="0" animBg="1"/>
      <p:bldP spid="21" grpId="1" animBg="1"/>
      <p:bldP spid="27" grpId="0" animBg="1"/>
      <p:bldP spid="27" grpId="1" animBg="1"/>
      <p:bldP spid="28" grpId="0" animBg="1"/>
      <p:bldP spid="28" grpId="1"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PASS(ES)</a:t>
            </a:r>
            <a:endParaRPr lang="en-US" dirty="0"/>
          </a:p>
        </p:txBody>
      </p:sp>
      <p:sp>
        <p:nvSpPr>
          <p:cNvPr id="4" name="Content Placeholder 3"/>
          <p:cNvSpPr>
            <a:spLocks noGrp="1"/>
          </p:cNvSpPr>
          <p:nvPr>
            <p:ph sz="half" idx="2"/>
          </p:nvPr>
        </p:nvSpPr>
        <p:spPr>
          <a:xfrm>
            <a:off x="999850" y="2286001"/>
            <a:ext cx="7258626" cy="3670662"/>
          </a:xfrm>
        </p:spPr>
        <p:txBody>
          <a:bodyPr>
            <a:normAutofit/>
          </a:bodyPr>
          <a:lstStyle/>
          <a:p>
            <a:pPr>
              <a:buFont typeface="Arial" panose="020B0604020202020204" pitchFamily="34" charset="0"/>
              <a:buChar char="•"/>
            </a:pPr>
            <a:r>
              <a:rPr lang="en-US" sz="2400" dirty="0" smtClean="0"/>
              <a:t> Did a test Initial Pass in Dec 2016</a:t>
            </a:r>
          </a:p>
          <a:p>
            <a:pPr>
              <a:buFont typeface="Arial" panose="020B0604020202020204" pitchFamily="34" charset="0"/>
              <a:buChar char="•"/>
            </a:pPr>
            <a:r>
              <a:rPr lang="en-US" sz="2400" dirty="0" smtClean="0"/>
              <a:t> Get a feel for the process</a:t>
            </a:r>
          </a:p>
          <a:p>
            <a:pPr>
              <a:buFont typeface="Arial" panose="020B0604020202020204" pitchFamily="34" charset="0"/>
              <a:buChar char="•"/>
            </a:pPr>
            <a:r>
              <a:rPr lang="en-US" sz="2400" dirty="0"/>
              <a:t> </a:t>
            </a:r>
            <a:r>
              <a:rPr lang="en-US" sz="2400" dirty="0" smtClean="0"/>
              <a:t>Formed the basis for documenting the process.</a:t>
            </a:r>
          </a:p>
          <a:p>
            <a:pPr>
              <a:buFont typeface="Arial" panose="020B0604020202020204" pitchFamily="34" charset="0"/>
              <a:buChar char="•"/>
            </a:pPr>
            <a:r>
              <a:rPr lang="en-US" sz="2400" dirty="0"/>
              <a:t> </a:t>
            </a:r>
            <a:r>
              <a:rPr lang="en-US" sz="2400" dirty="0" smtClean="0"/>
              <a:t>First “real” initial pass in Feb 2017</a:t>
            </a:r>
          </a:p>
          <a:p>
            <a:pPr>
              <a:buFont typeface="Arial" panose="020B0604020202020204" pitchFamily="34" charset="0"/>
              <a:buChar char="•"/>
            </a:pPr>
            <a:r>
              <a:rPr lang="en-US" sz="2400" dirty="0"/>
              <a:t> </a:t>
            </a:r>
            <a:r>
              <a:rPr lang="en-US" sz="2400" dirty="0" smtClean="0"/>
              <a:t>Most of the issues with the running upgrade here</a:t>
            </a:r>
          </a:p>
          <a:p>
            <a:pPr>
              <a:buFont typeface="Arial" panose="020B0604020202020204" pitchFamily="34" charset="0"/>
              <a:buChar char="•"/>
            </a:pPr>
            <a:r>
              <a:rPr lang="en-US" sz="2400" dirty="0"/>
              <a:t> </a:t>
            </a:r>
            <a:r>
              <a:rPr lang="en-US" sz="2400" dirty="0" smtClean="0"/>
              <a:t>No issues with Change Assistant jobs</a:t>
            </a:r>
          </a:p>
          <a:p>
            <a:pPr>
              <a:buFont typeface="Arial" panose="020B0604020202020204" pitchFamily="34" charset="0"/>
              <a:buChar char="•"/>
            </a:pPr>
            <a:endParaRPr lang="en-US" sz="2400" dirty="0" smtClean="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40158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Upgcust</a:t>
            </a:r>
            <a:r>
              <a:rPr lang="en-US" dirty="0" smtClean="0"/>
              <a:t> – identify Custom objects</a:t>
            </a:r>
            <a:endParaRPr lang="en-US" dirty="0"/>
          </a:p>
        </p:txBody>
      </p:sp>
      <p:sp>
        <p:nvSpPr>
          <p:cNvPr id="4" name="Content Placeholder 3"/>
          <p:cNvSpPr>
            <a:spLocks noGrp="1"/>
          </p:cNvSpPr>
          <p:nvPr>
            <p:ph sz="half" idx="2"/>
          </p:nvPr>
        </p:nvSpPr>
        <p:spPr>
          <a:xfrm>
            <a:off x="999850" y="2286000"/>
            <a:ext cx="6180596" cy="4023360"/>
          </a:xfrm>
        </p:spPr>
        <p:txBody>
          <a:bodyPr>
            <a:normAutofit/>
          </a:bodyPr>
          <a:lstStyle/>
          <a:p>
            <a:pPr>
              <a:buFont typeface="Arial" panose="020B0604020202020204" pitchFamily="34" charset="0"/>
              <a:buChar char="•"/>
            </a:pPr>
            <a:r>
              <a:rPr lang="en-US" sz="2400" dirty="0" smtClean="0"/>
              <a:t> Took about two hours to run</a:t>
            </a:r>
          </a:p>
          <a:p>
            <a:pPr>
              <a:buFont typeface="Arial" panose="020B0604020202020204" pitchFamily="34" charset="0"/>
              <a:buChar char="•"/>
            </a:pPr>
            <a:r>
              <a:rPr lang="en-US" sz="2400" dirty="0" smtClean="0"/>
              <a:t> Over 35,000 </a:t>
            </a:r>
            <a:r>
              <a:rPr lang="en-US" sz="2400" dirty="0" err="1" smtClean="0"/>
              <a:t>Customised</a:t>
            </a:r>
            <a:r>
              <a:rPr lang="en-US" sz="2400" dirty="0" smtClean="0"/>
              <a:t> Objects</a:t>
            </a:r>
          </a:p>
          <a:p>
            <a:pPr>
              <a:buFont typeface="Arial" panose="020B0604020202020204" pitchFamily="34" charset="0"/>
              <a:buChar char="•"/>
            </a:pPr>
            <a:r>
              <a:rPr lang="en-US" sz="2400" dirty="0"/>
              <a:t> </a:t>
            </a:r>
            <a:r>
              <a:rPr lang="en-US" sz="2400" dirty="0" smtClean="0"/>
              <a:t>Plan to retire some </a:t>
            </a:r>
            <a:r>
              <a:rPr lang="en-US" sz="2400" dirty="0" err="1" smtClean="0"/>
              <a:t>customisations</a:t>
            </a:r>
            <a:endParaRPr lang="en-US" sz="2400" dirty="0"/>
          </a:p>
          <a:p>
            <a:pPr>
              <a:buFont typeface="Arial" panose="020B0604020202020204" pitchFamily="34" charset="0"/>
              <a:buChar char="•"/>
            </a:pPr>
            <a:r>
              <a:rPr lang="en-US" sz="2400" dirty="0" smtClean="0"/>
              <a:t> </a:t>
            </a:r>
            <a:r>
              <a:rPr lang="en-US" sz="2400" i="1" dirty="0" err="1" smtClean="0"/>
              <a:t>Waaayyy</a:t>
            </a:r>
            <a:r>
              <a:rPr lang="en-US" sz="2400" dirty="0" smtClean="0"/>
              <a:t> too many to go through</a:t>
            </a:r>
            <a:endParaRPr lang="en-US" sz="2400" dirty="0"/>
          </a:p>
          <a:p>
            <a:pPr>
              <a:buFont typeface="Arial" panose="020B0604020202020204" pitchFamily="34" charset="0"/>
              <a:buChar char="•"/>
            </a:pPr>
            <a:r>
              <a:rPr lang="en-US" sz="2400" dirty="0" smtClean="0"/>
              <a:t> Chose </a:t>
            </a:r>
            <a:r>
              <a:rPr lang="en-US" sz="2400" dirty="0" err="1" smtClean="0"/>
              <a:t>customisations</a:t>
            </a:r>
            <a:r>
              <a:rPr lang="en-US" sz="2400" dirty="0" smtClean="0"/>
              <a:t> to retire at the </a:t>
            </a:r>
            <a:r>
              <a:rPr lang="en-US" sz="2400" i="1" dirty="0" smtClean="0"/>
              <a:t>Project</a:t>
            </a:r>
            <a:r>
              <a:rPr lang="en-US" sz="2400" dirty="0" smtClean="0"/>
              <a:t> level</a:t>
            </a:r>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7796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Upgcust</a:t>
            </a:r>
            <a:r>
              <a:rPr lang="en-US" dirty="0" smtClean="0"/>
              <a:t> – KEEP/DROP</a:t>
            </a:r>
            <a:endParaRPr lang="en-US" dirty="0"/>
          </a:p>
        </p:txBody>
      </p:sp>
      <p:sp>
        <p:nvSpPr>
          <p:cNvPr id="4" name="Content Placeholder 3"/>
          <p:cNvSpPr>
            <a:spLocks noGrp="1"/>
          </p:cNvSpPr>
          <p:nvPr>
            <p:ph sz="half" idx="2"/>
          </p:nvPr>
        </p:nvSpPr>
        <p:spPr>
          <a:xfrm>
            <a:off x="759215" y="1987620"/>
            <a:ext cx="4303670" cy="4023360"/>
          </a:xfrm>
        </p:spPr>
        <p:txBody>
          <a:bodyPr>
            <a:normAutofit lnSpcReduction="10000"/>
          </a:bodyPr>
          <a:lstStyle/>
          <a:p>
            <a:pPr>
              <a:buFont typeface="Arial" panose="020B0604020202020204" pitchFamily="34" charset="0"/>
              <a:buChar char="•"/>
            </a:pPr>
            <a:r>
              <a:rPr lang="en-US" sz="2400" dirty="0" smtClean="0"/>
              <a:t> Extracted a list of all projects</a:t>
            </a:r>
          </a:p>
          <a:p>
            <a:pPr>
              <a:buFont typeface="Arial" panose="020B0604020202020204" pitchFamily="34" charset="0"/>
              <a:buChar char="•"/>
            </a:pPr>
            <a:r>
              <a:rPr lang="en-US" sz="2400" dirty="0" smtClean="0"/>
              <a:t> Had 3 or 4 meetings to go</a:t>
            </a:r>
            <a:br>
              <a:rPr lang="en-US" sz="2400" dirty="0" smtClean="0"/>
            </a:br>
            <a:r>
              <a:rPr lang="en-US" sz="2400" dirty="0" smtClean="0"/>
              <a:t> through the list</a:t>
            </a:r>
          </a:p>
          <a:p>
            <a:pPr>
              <a:buFont typeface="Arial" panose="020B0604020202020204" pitchFamily="34" charset="0"/>
              <a:buChar char="•"/>
            </a:pPr>
            <a:r>
              <a:rPr lang="en-US" sz="2400" dirty="0"/>
              <a:t> </a:t>
            </a:r>
            <a:r>
              <a:rPr lang="en-US" sz="2400" dirty="0" smtClean="0"/>
              <a:t>Loaded the spreadsheet into a</a:t>
            </a:r>
            <a:br>
              <a:rPr lang="en-US" sz="2400" dirty="0" smtClean="0"/>
            </a:br>
            <a:r>
              <a:rPr lang="en-US" sz="2400" dirty="0" smtClean="0"/>
              <a:t> temp table</a:t>
            </a:r>
            <a:endParaRPr lang="en-US" sz="2400" dirty="0"/>
          </a:p>
          <a:p>
            <a:pPr>
              <a:buFont typeface="Arial" panose="020B0604020202020204" pitchFamily="34" charset="0"/>
              <a:buChar char="•"/>
            </a:pPr>
            <a:r>
              <a:rPr lang="en-US" sz="2400" dirty="0" smtClean="0"/>
              <a:t> Wrote script to set object </a:t>
            </a:r>
            <a:br>
              <a:rPr lang="en-US" sz="2400" dirty="0" smtClean="0"/>
            </a:br>
            <a:r>
              <a:rPr lang="en-US" sz="2400" dirty="0" smtClean="0"/>
              <a:t> copy flags</a:t>
            </a:r>
            <a:endParaRPr lang="en-US" sz="2400" dirty="0"/>
          </a:p>
          <a:p>
            <a:pPr>
              <a:buFont typeface="Arial" panose="020B0604020202020204" pitchFamily="34" charset="0"/>
              <a:buChar char="•"/>
            </a:pPr>
            <a:r>
              <a:rPr lang="en-US" sz="2400" dirty="0" smtClean="0"/>
              <a:t> Any “Keep” Bolt-</a:t>
            </a:r>
            <a:r>
              <a:rPr lang="en-US" sz="2400" dirty="0" err="1" smtClean="0"/>
              <a:t>ons</a:t>
            </a:r>
            <a:r>
              <a:rPr lang="en-US" sz="2400" dirty="0" smtClean="0"/>
              <a:t> were kept</a:t>
            </a:r>
          </a:p>
          <a:p>
            <a:pPr>
              <a:buFont typeface="Arial" panose="020B0604020202020204" pitchFamily="34" charset="0"/>
              <a:buChar char="•"/>
            </a:pPr>
            <a:r>
              <a:rPr lang="en-US" sz="2400" dirty="0"/>
              <a:t> </a:t>
            </a:r>
            <a:r>
              <a:rPr lang="en-US" sz="2400" dirty="0" smtClean="0"/>
              <a:t>Any “Keep” </a:t>
            </a:r>
            <a:r>
              <a:rPr lang="en-US" sz="2400" dirty="0" err="1" smtClean="0"/>
              <a:t>Customised</a:t>
            </a:r>
            <a:r>
              <a:rPr lang="en-US" sz="2400" dirty="0" smtClean="0"/>
              <a:t> PS</a:t>
            </a:r>
            <a:br>
              <a:rPr lang="en-US" sz="2400" dirty="0" smtClean="0"/>
            </a:br>
            <a:r>
              <a:rPr lang="en-US" sz="2400" dirty="0" smtClean="0"/>
              <a:t> Objects left as Drop</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pic>
        <p:nvPicPr>
          <p:cNvPr id="1026" name="Picture 2" descr="C:\Users\lacinara\AppData\Local\Temp\SNAGHTML1fc7ec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766" y="2084832"/>
            <a:ext cx="3874587" cy="3468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acinara\AppData\Local\Temp\SNAGHTML1fd04c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1766" y="2308612"/>
            <a:ext cx="3893198" cy="300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par>
                          <p:cTn id="32" fill="hold">
                            <p:stCondLst>
                              <p:cond delay="500"/>
                            </p:stCondLst>
                            <p:childTnLst>
                              <p:par>
                                <p:cTn id="33" presetID="10" presetClass="entr" presetSubtype="0" fill="hold" grpId="0" nodeType="afterEffect">
                                  <p:stCondLst>
                                    <p:cond delay="100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par>
                          <p:cTn id="36" fill="hold">
                            <p:stCondLst>
                              <p:cond delay="2000"/>
                            </p:stCondLst>
                            <p:childTnLst>
                              <p:par>
                                <p:cTn id="37" presetID="10" presetClass="entr" presetSubtype="0" fill="hold" grpId="0" nodeType="afterEffect">
                                  <p:stCondLst>
                                    <p:cond delay="100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TEST MOVE</a:t>
            </a:r>
            <a:endParaRPr lang="en-US" dirty="0"/>
          </a:p>
        </p:txBody>
      </p:sp>
      <p:sp>
        <p:nvSpPr>
          <p:cNvPr id="4" name="Content Placeholder 3"/>
          <p:cNvSpPr>
            <a:spLocks noGrp="1"/>
          </p:cNvSpPr>
          <p:nvPr>
            <p:ph sz="half" idx="2"/>
          </p:nvPr>
        </p:nvSpPr>
        <p:spPr>
          <a:xfrm>
            <a:off x="999850" y="2019300"/>
            <a:ext cx="6180596" cy="4023360"/>
          </a:xfrm>
        </p:spPr>
        <p:txBody>
          <a:bodyPr>
            <a:normAutofit/>
          </a:bodyPr>
          <a:lstStyle/>
          <a:p>
            <a:pPr>
              <a:buFont typeface="Arial" panose="020B0604020202020204" pitchFamily="34" charset="0"/>
              <a:buChar char="•"/>
            </a:pPr>
            <a:r>
              <a:rPr lang="en-US" sz="2400" dirty="0" smtClean="0"/>
              <a:t> All DDD/SYSAUDIT fixes</a:t>
            </a:r>
          </a:p>
          <a:p>
            <a:pPr>
              <a:buFont typeface="Arial" panose="020B0604020202020204" pitchFamily="34" charset="0"/>
              <a:buChar char="•"/>
            </a:pPr>
            <a:r>
              <a:rPr lang="en-US" sz="2400" dirty="0"/>
              <a:t> </a:t>
            </a:r>
            <a:r>
              <a:rPr lang="en-US" sz="2400" dirty="0" smtClean="0"/>
              <a:t>Fix scripts created in initial pass were run</a:t>
            </a:r>
          </a:p>
          <a:p>
            <a:pPr>
              <a:buFont typeface="Arial" panose="020B0604020202020204" pitchFamily="34" charset="0"/>
              <a:buChar char="•"/>
            </a:pPr>
            <a:r>
              <a:rPr lang="en-US" sz="2400" dirty="0" smtClean="0"/>
              <a:t> </a:t>
            </a:r>
            <a:r>
              <a:rPr lang="en-AU" sz="2400" dirty="0" smtClean="0"/>
              <a:t>Preserving users – MVPRDEXP &amp; MVPRDIMP</a:t>
            </a:r>
          </a:p>
          <a:p>
            <a:pPr>
              <a:buFont typeface="Arial" panose="020B0604020202020204" pitchFamily="34" charset="0"/>
              <a:buChar char="•"/>
            </a:pPr>
            <a:r>
              <a:rPr lang="en-AU" sz="2400" dirty="0"/>
              <a:t> </a:t>
            </a:r>
            <a:r>
              <a:rPr lang="en-AU" sz="2400" dirty="0" smtClean="0"/>
              <a:t>Preserving custom permission lists and roles</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56865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image 4 delta package</a:t>
            </a:r>
            <a:endParaRPr lang="en-US" dirty="0"/>
          </a:p>
        </p:txBody>
      </p:sp>
      <p:sp>
        <p:nvSpPr>
          <p:cNvPr id="4" name="Content Placeholder 3"/>
          <p:cNvSpPr>
            <a:spLocks noGrp="1"/>
          </p:cNvSpPr>
          <p:nvPr>
            <p:ph sz="half" idx="2"/>
          </p:nvPr>
        </p:nvSpPr>
        <p:spPr>
          <a:xfrm>
            <a:off x="999850" y="2019300"/>
            <a:ext cx="6180596" cy="4023360"/>
          </a:xfrm>
        </p:spPr>
        <p:txBody>
          <a:bodyPr>
            <a:normAutofit/>
          </a:bodyPr>
          <a:lstStyle/>
          <a:p>
            <a:pPr>
              <a:buFont typeface="Arial" panose="020B0604020202020204" pitchFamily="34" charset="0"/>
              <a:buChar char="•"/>
            </a:pPr>
            <a:r>
              <a:rPr lang="en-US" sz="2400" dirty="0" smtClean="0"/>
              <a:t> No major dramas here</a:t>
            </a:r>
          </a:p>
          <a:p>
            <a:pPr>
              <a:buFont typeface="Arial" panose="020B0604020202020204" pitchFamily="34" charset="0"/>
              <a:buChar char="•"/>
            </a:pPr>
            <a:r>
              <a:rPr lang="en-US" sz="2400" dirty="0"/>
              <a:t> </a:t>
            </a:r>
            <a:r>
              <a:rPr lang="en-US" sz="2400" dirty="0" smtClean="0"/>
              <a:t>Pretty much just a standard patch apply</a:t>
            </a:r>
          </a:p>
          <a:p>
            <a:pPr>
              <a:buFont typeface="Arial" panose="020B0604020202020204" pitchFamily="34" charset="0"/>
              <a:buChar char="•"/>
            </a:pPr>
            <a:r>
              <a:rPr lang="en-US" sz="2400" dirty="0"/>
              <a:t> </a:t>
            </a:r>
            <a:r>
              <a:rPr lang="en-US" sz="2400" dirty="0" smtClean="0"/>
              <a:t>Did have one very minor issue</a:t>
            </a:r>
          </a:p>
          <a:p>
            <a:pPr marL="0" indent="0">
              <a:buNone/>
            </a:pPr>
            <a:endParaRPr lang="en-AU" sz="2400" dirty="0" smtClean="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70466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of south </a:t>
            </a:r>
            <a:r>
              <a:rPr lang="en-US" dirty="0" err="1"/>
              <a:t>australia</a:t>
            </a:r>
            <a:endParaRPr lang="en-US" dirty="0"/>
          </a:p>
        </p:txBody>
      </p:sp>
      <p:sp>
        <p:nvSpPr>
          <p:cNvPr id="4" name="Text Placeholder 3"/>
          <p:cNvSpPr>
            <a:spLocks noGrp="1"/>
          </p:cNvSpPr>
          <p:nvPr>
            <p:ph type="body" sz="half" idx="2"/>
          </p:nvPr>
        </p:nvSpPr>
        <p:spPr/>
        <p:txBody>
          <a:bodyPr>
            <a:normAutofit/>
          </a:bodyPr>
          <a:lstStyle/>
          <a:p>
            <a:r>
              <a:rPr lang="en-US" dirty="0"/>
              <a:t>6 Campuses</a:t>
            </a:r>
          </a:p>
          <a:p>
            <a:r>
              <a:rPr lang="en-US" dirty="0"/>
              <a:t>4 City, 2 Regional</a:t>
            </a:r>
          </a:p>
          <a:p>
            <a:r>
              <a:rPr lang="en-US" dirty="0"/>
              <a:t>35,000+ Students</a:t>
            </a:r>
          </a:p>
        </p:txBody>
      </p:sp>
      <p:sp>
        <p:nvSpPr>
          <p:cNvPr id="3" name="Footer Placeholder 2"/>
          <p:cNvSpPr>
            <a:spLocks noGrp="1"/>
          </p:cNvSpPr>
          <p:nvPr>
            <p:ph type="ftr" sz="quarter" idx="11"/>
          </p:nvPr>
        </p:nvSpPr>
        <p:spPr/>
        <p:txBody>
          <a:bodyPr/>
          <a:lstStyle/>
          <a:p>
            <a:r>
              <a:rPr lang="en-US" dirty="0"/>
              <a:t>ADU 8-10 November 2017</a:t>
            </a:r>
          </a:p>
        </p:txBody>
      </p:sp>
      <p:sp>
        <p:nvSpPr>
          <p:cNvPr id="5" name="Picture Placeholder 4"/>
          <p:cNvSpPr>
            <a:spLocks noGrp="1"/>
          </p:cNvSpPr>
          <p:nvPr>
            <p:ph type="pic" idx="1"/>
          </p:nvPr>
        </p:nvSpPr>
        <p:spPr/>
      </p:sp>
      <p:pic>
        <p:nvPicPr>
          <p:cNvPr id="7" name="Picture Placeholder 6"/>
          <p:cNvPicPr>
            <a:picLocks noChangeAspect="1"/>
          </p:cNvPicPr>
          <p:nvPr/>
        </p:nvPicPr>
        <p:blipFill>
          <a:blip r:embed="rId3">
            <a:extLst>
              <a:ext uri="{28A0092B-C50C-407E-A947-70E740481C1C}">
                <a14:useLocalDpi xmlns:a14="http://schemas.microsoft.com/office/drawing/2010/main" val="0"/>
              </a:ext>
            </a:extLst>
          </a:blip>
          <a:srcRect l="9" r="9"/>
          <a:stretch>
            <a:fillRect/>
          </a:stretch>
        </p:blipFill>
        <p:spPr>
          <a:xfrm>
            <a:off x="2286" y="-1"/>
            <a:ext cx="9141714" cy="4572000"/>
          </a:xfrm>
          <a:prstGeom prst="rect">
            <a:avLst/>
          </a:prstGeom>
          <a:solidFill>
            <a:schemeClr val="accent2">
              <a:lumMod val="60000"/>
              <a:lumOff val="40000"/>
            </a:schemeClr>
          </a:solidFill>
        </p:spPr>
      </p:pic>
    </p:spTree>
    <p:extLst>
      <p:ext uri="{BB962C8B-B14F-4D97-AF65-F5344CB8AC3E}">
        <p14:creationId xmlns:p14="http://schemas.microsoft.com/office/powerpoint/2010/main" val="3108970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Re-applying </a:t>
            </a:r>
            <a:r>
              <a:rPr lang="en-US" dirty="0" err="1" smtClean="0"/>
              <a:t>customisations</a:t>
            </a:r>
            <a:endParaRPr lang="en-US" dirty="0"/>
          </a:p>
        </p:txBody>
      </p:sp>
      <p:sp>
        <p:nvSpPr>
          <p:cNvPr id="4" name="Content Placeholder 3"/>
          <p:cNvSpPr>
            <a:spLocks noGrp="1"/>
          </p:cNvSpPr>
          <p:nvPr>
            <p:ph sz="half" idx="2"/>
          </p:nvPr>
        </p:nvSpPr>
        <p:spPr>
          <a:xfrm>
            <a:off x="759214" y="1987620"/>
            <a:ext cx="5813036" cy="4023360"/>
          </a:xfrm>
        </p:spPr>
        <p:txBody>
          <a:bodyPr>
            <a:normAutofit/>
          </a:bodyPr>
          <a:lstStyle/>
          <a:p>
            <a:pPr>
              <a:buFont typeface="Arial" panose="020B0604020202020204" pitchFamily="34" charset="0"/>
              <a:buChar char="•"/>
            </a:pPr>
            <a:r>
              <a:rPr lang="en-US" sz="2400" dirty="0" smtClean="0"/>
              <a:t> </a:t>
            </a:r>
            <a:r>
              <a:rPr lang="en-US" sz="2400" dirty="0" err="1" smtClean="0"/>
              <a:t>PeopleCode</a:t>
            </a:r>
            <a:r>
              <a:rPr lang="en-US" sz="2400" dirty="0" smtClean="0"/>
              <a:t> &amp; SQL Project</a:t>
            </a:r>
          </a:p>
          <a:p>
            <a:pPr>
              <a:buFont typeface="Arial" panose="020B0604020202020204" pitchFamily="34" charset="0"/>
              <a:buChar char="•"/>
            </a:pPr>
            <a:r>
              <a:rPr lang="en-US" sz="2400" dirty="0" smtClean="0"/>
              <a:t> Scripts to extract code to files</a:t>
            </a:r>
          </a:p>
          <a:p>
            <a:pPr>
              <a:buFont typeface="Arial" panose="020B0604020202020204" pitchFamily="34" charset="0"/>
              <a:buChar char="•"/>
            </a:pPr>
            <a:r>
              <a:rPr lang="en-US" sz="2400" dirty="0" smtClean="0"/>
              <a:t> Used “Beyond Compare” to merge</a:t>
            </a:r>
          </a:p>
          <a:p>
            <a:pPr>
              <a:buFont typeface="Arial" panose="020B0604020202020204" pitchFamily="34" charset="0"/>
              <a:buChar char="•"/>
            </a:pPr>
            <a:r>
              <a:rPr lang="en-US" sz="2400" dirty="0"/>
              <a:t> </a:t>
            </a:r>
            <a:r>
              <a:rPr lang="en-US" sz="2400" dirty="0" smtClean="0"/>
              <a:t>Pages &amp; Components</a:t>
            </a:r>
          </a:p>
          <a:p>
            <a:pPr>
              <a:buFont typeface="Arial" panose="020B0604020202020204" pitchFamily="34" charset="0"/>
              <a:buChar char="•"/>
            </a:pPr>
            <a:r>
              <a:rPr lang="en-US" sz="2400" dirty="0"/>
              <a:t> </a:t>
            </a:r>
            <a:r>
              <a:rPr lang="en-US" sz="2400" dirty="0" smtClean="0"/>
              <a:t>COBOL &amp; SQR</a:t>
            </a:r>
          </a:p>
          <a:p>
            <a:pPr>
              <a:buFont typeface="Arial" panose="020B0604020202020204" pitchFamily="34" charset="0"/>
              <a:buChar char="•"/>
            </a:pPr>
            <a:r>
              <a:rPr lang="en-US" sz="2400" dirty="0"/>
              <a:t> </a:t>
            </a:r>
            <a:r>
              <a:rPr lang="en-US" sz="2400" dirty="0" smtClean="0"/>
              <a:t>Importance of comments and documentation!</a:t>
            </a:r>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0300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4" name="Content Placeholder 3"/>
          <p:cNvSpPr>
            <a:spLocks noGrp="1"/>
          </p:cNvSpPr>
          <p:nvPr>
            <p:ph sz="half" idx="2"/>
          </p:nvPr>
        </p:nvSpPr>
        <p:spPr>
          <a:xfrm>
            <a:off x="999850" y="2019300"/>
            <a:ext cx="6180596" cy="4023360"/>
          </a:xfrm>
        </p:spPr>
        <p:txBody>
          <a:bodyPr>
            <a:normAutofit/>
          </a:bodyPr>
          <a:lstStyle/>
          <a:p>
            <a:pPr>
              <a:buFont typeface="Arial" panose="020B0604020202020204" pitchFamily="34" charset="0"/>
              <a:buChar char="•"/>
            </a:pPr>
            <a:r>
              <a:rPr lang="en-US" sz="2400" dirty="0" smtClean="0"/>
              <a:t> Copy of re-</a:t>
            </a:r>
            <a:r>
              <a:rPr lang="en-US" sz="2400" dirty="0" err="1" smtClean="0"/>
              <a:t>customised</a:t>
            </a:r>
            <a:r>
              <a:rPr lang="en-US" sz="2400" dirty="0" smtClean="0"/>
              <a:t> upgraded DB</a:t>
            </a:r>
          </a:p>
          <a:p>
            <a:pPr>
              <a:buFont typeface="Arial" panose="020B0604020202020204" pitchFamily="34" charset="0"/>
              <a:buChar char="•"/>
            </a:pPr>
            <a:r>
              <a:rPr lang="en-US" sz="2400" dirty="0"/>
              <a:t> </a:t>
            </a:r>
            <a:r>
              <a:rPr lang="en-US" sz="2400" dirty="0" smtClean="0"/>
              <a:t>Sanity check &amp; integrations working</a:t>
            </a:r>
          </a:p>
          <a:p>
            <a:pPr>
              <a:buFont typeface="Arial" panose="020B0604020202020204" pitchFamily="34" charset="0"/>
              <a:buChar char="•"/>
            </a:pPr>
            <a:r>
              <a:rPr lang="en-US" sz="2400" dirty="0"/>
              <a:t> </a:t>
            </a:r>
            <a:r>
              <a:rPr lang="en-US" sz="2400" dirty="0" smtClean="0"/>
              <a:t>Created an </a:t>
            </a:r>
            <a:r>
              <a:rPr lang="en-US" sz="2400" dirty="0"/>
              <a:t>i</a:t>
            </a:r>
            <a:r>
              <a:rPr lang="en-US" sz="2400" dirty="0" smtClean="0"/>
              <a:t>ssues register in </a:t>
            </a:r>
            <a:r>
              <a:rPr lang="en-US" sz="2400" dirty="0" err="1" smtClean="0"/>
              <a:t>Sharepoint</a:t>
            </a:r>
            <a:endParaRPr lang="en-US" sz="2400" dirty="0"/>
          </a:p>
          <a:p>
            <a:pPr>
              <a:buFont typeface="Arial" panose="020B0604020202020204" pitchFamily="34" charset="0"/>
              <a:buChar char="•"/>
            </a:pPr>
            <a:r>
              <a:rPr lang="en-US" sz="2400" dirty="0" smtClean="0"/>
              <a:t> Handed it over to the </a:t>
            </a:r>
            <a:r>
              <a:rPr lang="en-US" sz="2400" dirty="0" err="1" smtClean="0"/>
              <a:t>functionals</a:t>
            </a:r>
            <a:r>
              <a:rPr lang="en-US" sz="2400" dirty="0" smtClean="0"/>
              <a:t> to test</a:t>
            </a:r>
          </a:p>
          <a:p>
            <a:pPr>
              <a:buFont typeface="Arial" panose="020B0604020202020204" pitchFamily="34" charset="0"/>
              <a:buChar char="•"/>
            </a:pPr>
            <a:r>
              <a:rPr lang="en-US" sz="2400" dirty="0"/>
              <a:t> </a:t>
            </a:r>
            <a:r>
              <a:rPr lang="en-US" sz="2400" dirty="0" smtClean="0"/>
              <a:t>Rest of our developers!</a:t>
            </a:r>
          </a:p>
          <a:p>
            <a:pPr>
              <a:buFont typeface="Arial" panose="020B0604020202020204" pitchFamily="34" charset="0"/>
              <a:buChar char="•"/>
            </a:pPr>
            <a:r>
              <a:rPr lang="en-US" sz="2400" dirty="0"/>
              <a:t> </a:t>
            </a:r>
            <a:r>
              <a:rPr lang="en-US" sz="2400" dirty="0" smtClean="0"/>
              <a:t>By the time of sign-off ~230 issues were raised</a:t>
            </a:r>
          </a:p>
          <a:p>
            <a:pPr marL="0" indent="0">
              <a:buNone/>
            </a:pPr>
            <a:endParaRPr lang="en-AU" sz="2400" dirty="0" smtClean="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1951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resolution</a:t>
            </a:r>
            <a:endParaRPr lang="en-US" dirty="0"/>
          </a:p>
        </p:txBody>
      </p:sp>
      <p:sp>
        <p:nvSpPr>
          <p:cNvPr id="4" name="Content Placeholder 3"/>
          <p:cNvSpPr>
            <a:spLocks noGrp="1"/>
          </p:cNvSpPr>
          <p:nvPr>
            <p:ph sz="half" idx="2"/>
          </p:nvPr>
        </p:nvSpPr>
        <p:spPr>
          <a:xfrm>
            <a:off x="999850" y="2019300"/>
            <a:ext cx="6532326" cy="4023360"/>
          </a:xfrm>
        </p:spPr>
        <p:txBody>
          <a:bodyPr>
            <a:normAutofit/>
          </a:bodyPr>
          <a:lstStyle/>
          <a:p>
            <a:pPr>
              <a:buFont typeface="Arial" panose="020B0604020202020204" pitchFamily="34" charset="0"/>
              <a:buChar char="•"/>
            </a:pPr>
            <a:r>
              <a:rPr lang="en-US" sz="2400" dirty="0" smtClean="0"/>
              <a:t> Problem added to issue register</a:t>
            </a:r>
          </a:p>
          <a:p>
            <a:pPr>
              <a:buFont typeface="Arial" panose="020B0604020202020204" pitchFamily="34" charset="0"/>
              <a:buChar char="•"/>
            </a:pPr>
            <a:r>
              <a:rPr lang="en-US" sz="2400" dirty="0"/>
              <a:t> </a:t>
            </a:r>
            <a:r>
              <a:rPr lang="en-US" sz="2400" dirty="0" smtClean="0"/>
              <a:t>Fixes done in temp dev</a:t>
            </a:r>
          </a:p>
          <a:p>
            <a:pPr>
              <a:buFont typeface="Arial" panose="020B0604020202020204" pitchFamily="34" charset="0"/>
              <a:buChar char="•"/>
            </a:pPr>
            <a:r>
              <a:rPr lang="en-US" sz="2400" dirty="0"/>
              <a:t> </a:t>
            </a:r>
            <a:r>
              <a:rPr lang="en-US" sz="2400" dirty="0" smtClean="0"/>
              <a:t>Migrated to the test database</a:t>
            </a:r>
          </a:p>
          <a:p>
            <a:pPr>
              <a:buFont typeface="Arial" panose="020B0604020202020204" pitchFamily="34" charset="0"/>
              <a:buChar char="•"/>
            </a:pPr>
            <a:r>
              <a:rPr lang="en-US" sz="2400" dirty="0" smtClean="0"/>
              <a:t> Fixes consolidated into one big project for go-live</a:t>
            </a:r>
          </a:p>
          <a:p>
            <a:pPr marL="0" indent="0">
              <a:buNone/>
            </a:pPr>
            <a:endParaRPr lang="en-AU" sz="2400" dirty="0" smtClean="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1443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RUNS</a:t>
            </a:r>
            <a:endParaRPr lang="en-US" dirty="0"/>
          </a:p>
        </p:txBody>
      </p:sp>
      <p:sp>
        <p:nvSpPr>
          <p:cNvPr id="4" name="Content Placeholder 3"/>
          <p:cNvSpPr>
            <a:spLocks noGrp="1"/>
          </p:cNvSpPr>
          <p:nvPr>
            <p:ph sz="half" idx="2"/>
          </p:nvPr>
        </p:nvSpPr>
        <p:spPr>
          <a:xfrm>
            <a:off x="999850" y="2019300"/>
            <a:ext cx="6532326" cy="4023360"/>
          </a:xfrm>
        </p:spPr>
        <p:txBody>
          <a:bodyPr>
            <a:normAutofit/>
          </a:bodyPr>
          <a:lstStyle/>
          <a:p>
            <a:pPr>
              <a:buFont typeface="Arial" panose="020B0604020202020204" pitchFamily="34" charset="0"/>
              <a:buChar char="•"/>
            </a:pPr>
            <a:r>
              <a:rPr lang="en-US" sz="2400" dirty="0" smtClean="0"/>
              <a:t> </a:t>
            </a:r>
            <a:r>
              <a:rPr lang="en-US" sz="2400" dirty="0"/>
              <a:t>O</a:t>
            </a:r>
            <a:r>
              <a:rPr lang="en-US" sz="2400" dirty="0" smtClean="0"/>
              <a:t>nly 1 person knew how to do the upgrade</a:t>
            </a:r>
          </a:p>
          <a:p>
            <a:pPr>
              <a:buFont typeface="Arial" panose="020B0604020202020204" pitchFamily="34" charset="0"/>
              <a:buChar char="•"/>
            </a:pPr>
            <a:r>
              <a:rPr lang="en-US" sz="2400" dirty="0"/>
              <a:t> </a:t>
            </a:r>
            <a:r>
              <a:rPr lang="en-US" sz="2400" dirty="0" smtClean="0"/>
              <a:t>Two “Dry Runs” to train another person</a:t>
            </a:r>
          </a:p>
          <a:p>
            <a:pPr>
              <a:buFont typeface="Arial" panose="020B0604020202020204" pitchFamily="34" charset="0"/>
              <a:buChar char="•"/>
            </a:pPr>
            <a:r>
              <a:rPr lang="en-US" sz="2400" dirty="0"/>
              <a:t> </a:t>
            </a:r>
            <a:r>
              <a:rPr lang="en-US" sz="2400" dirty="0" smtClean="0"/>
              <a:t>Verify my documentation</a:t>
            </a:r>
          </a:p>
          <a:p>
            <a:pPr>
              <a:buFont typeface="Arial" panose="020B0604020202020204" pitchFamily="34" charset="0"/>
              <a:buChar char="•"/>
            </a:pPr>
            <a:r>
              <a:rPr lang="en-US" sz="2400" dirty="0"/>
              <a:t> </a:t>
            </a:r>
            <a:r>
              <a:rPr lang="en-US" sz="2400" dirty="0" smtClean="0"/>
              <a:t>Accurate timings</a:t>
            </a:r>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8507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25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3500"/>
                            </p:stCondLst>
                            <p:childTnLst>
                              <p:par>
                                <p:cTn id="18" presetID="10" presetClass="entr" presetSubtype="0" fill="hold" grpId="0" nodeType="afterEffect">
                                  <p:stCondLst>
                                    <p:cond delay="2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GO-LIVE</a:t>
            </a:r>
            <a:endParaRPr lang="en-US" dirty="0"/>
          </a:p>
        </p:txBody>
      </p:sp>
      <p:sp>
        <p:nvSpPr>
          <p:cNvPr id="4" name="Content Placeholder 3"/>
          <p:cNvSpPr>
            <a:spLocks noGrp="1"/>
          </p:cNvSpPr>
          <p:nvPr>
            <p:ph sz="half" idx="2"/>
          </p:nvPr>
        </p:nvSpPr>
        <p:spPr>
          <a:xfrm>
            <a:off x="999850" y="2019300"/>
            <a:ext cx="6532326" cy="4023360"/>
          </a:xfrm>
        </p:spPr>
        <p:txBody>
          <a:bodyPr>
            <a:normAutofit/>
          </a:bodyPr>
          <a:lstStyle/>
          <a:p>
            <a:pPr>
              <a:buFont typeface="Arial" panose="020B0604020202020204" pitchFamily="34" charset="0"/>
              <a:buChar char="•"/>
            </a:pPr>
            <a:r>
              <a:rPr lang="en-US" sz="2400" dirty="0" smtClean="0"/>
              <a:t> </a:t>
            </a:r>
            <a:r>
              <a:rPr lang="en-US" sz="2400" dirty="0"/>
              <a:t>A</a:t>
            </a:r>
            <a:r>
              <a:rPr lang="en-US" sz="2400" dirty="0" smtClean="0"/>
              <a:t> detailed walk through</a:t>
            </a:r>
          </a:p>
          <a:p>
            <a:pPr>
              <a:buFont typeface="Arial" panose="020B0604020202020204" pitchFamily="34" charset="0"/>
              <a:buChar char="•"/>
            </a:pPr>
            <a:r>
              <a:rPr lang="en-US" sz="2400" dirty="0"/>
              <a:t> </a:t>
            </a:r>
            <a:r>
              <a:rPr lang="en-US" sz="2400" dirty="0" smtClean="0"/>
              <a:t>Ran the upgrade without stopping</a:t>
            </a:r>
          </a:p>
          <a:p>
            <a:pPr>
              <a:buFont typeface="Arial" panose="020B0604020202020204" pitchFamily="34" charset="0"/>
              <a:buChar char="•"/>
            </a:pPr>
            <a:r>
              <a:rPr lang="en-US" sz="2400" dirty="0"/>
              <a:t> </a:t>
            </a:r>
            <a:r>
              <a:rPr lang="en-US" sz="2400" dirty="0" smtClean="0"/>
              <a:t>Plan was to run the upgrade from Friday-Saturday</a:t>
            </a:r>
          </a:p>
          <a:p>
            <a:pPr>
              <a:buFont typeface="Arial" panose="020B0604020202020204" pitchFamily="34" charset="0"/>
              <a:buChar char="•"/>
            </a:pPr>
            <a:r>
              <a:rPr lang="en-US" sz="2400" dirty="0"/>
              <a:t> </a:t>
            </a:r>
            <a:r>
              <a:rPr lang="en-US" sz="2400" dirty="0" smtClean="0"/>
              <a:t>Hand over to business on Sunday</a:t>
            </a:r>
          </a:p>
          <a:p>
            <a:pPr>
              <a:buFont typeface="Arial" panose="020B0604020202020204" pitchFamily="34" charset="0"/>
              <a:buChar char="•"/>
            </a:pPr>
            <a:r>
              <a:rPr lang="en-US" sz="2400" dirty="0"/>
              <a:t> </a:t>
            </a:r>
            <a:r>
              <a:rPr lang="en-US" sz="2400" dirty="0" smtClean="0"/>
              <a:t>Go-Live to the University Community on Monday</a:t>
            </a:r>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0419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30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4000"/>
                            </p:stCondLst>
                            <p:childTnLst>
                              <p:par>
                                <p:cTn id="18" presetID="10" presetClass="entr" presetSubtype="0" fill="hold" grpId="0" nodeType="afterEffect">
                                  <p:stCondLst>
                                    <p:cond delay="30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ISSUES</a:t>
            </a:r>
            <a:endParaRPr lang="en-US" dirty="0"/>
          </a:p>
        </p:txBody>
      </p:sp>
      <p:sp>
        <p:nvSpPr>
          <p:cNvPr id="3" name="Subtitle 2"/>
          <p:cNvSpPr>
            <a:spLocks noGrp="1"/>
          </p:cNvSpPr>
          <p:nvPr>
            <p:ph type="subTitle" idx="1"/>
          </p:nvPr>
        </p:nvSpPr>
        <p:spPr/>
        <p:txBody>
          <a:bodyPr/>
          <a:lstStyle/>
          <a:p>
            <a:r>
              <a:rPr lang="en-US" dirty="0" smtClean="0"/>
              <a:t>Yes, we had some issues</a:t>
            </a:r>
            <a:r>
              <a:rPr lang="en-US" dirty="0"/>
              <a:t>!</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534613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pass – </a:t>
            </a:r>
            <a:r>
              <a:rPr lang="en-US" dirty="0" err="1" smtClean="0"/>
              <a:t>pEOPLEtOOLS</a:t>
            </a:r>
            <a:r>
              <a:rPr lang="en-US" dirty="0" smtClean="0"/>
              <a:t> upgrade</a:t>
            </a:r>
            <a:endParaRPr lang="en-US" dirty="0"/>
          </a:p>
        </p:txBody>
      </p:sp>
      <p:sp>
        <p:nvSpPr>
          <p:cNvPr id="4" name="Content Placeholder 3"/>
          <p:cNvSpPr>
            <a:spLocks noGrp="1"/>
          </p:cNvSpPr>
          <p:nvPr>
            <p:ph sz="half" idx="2"/>
          </p:nvPr>
        </p:nvSpPr>
        <p:spPr>
          <a:xfrm>
            <a:off x="999850" y="2019300"/>
            <a:ext cx="6180596" cy="4023360"/>
          </a:xfrm>
        </p:spPr>
        <p:txBody>
          <a:bodyPr>
            <a:normAutofit/>
          </a:bodyPr>
          <a:lstStyle/>
          <a:p>
            <a:pPr>
              <a:buFont typeface="Arial" panose="020B0604020202020204" pitchFamily="34" charset="0"/>
              <a:buChar char="•"/>
            </a:pPr>
            <a:r>
              <a:rPr lang="en-US" sz="2400" dirty="0" smtClean="0"/>
              <a:t> No issues with the PUM Image Installs</a:t>
            </a:r>
          </a:p>
          <a:p>
            <a:pPr>
              <a:buFont typeface="Arial" panose="020B0604020202020204" pitchFamily="34" charset="0"/>
              <a:buChar char="•"/>
            </a:pPr>
            <a:r>
              <a:rPr lang="en-US" sz="2400" dirty="0"/>
              <a:t> </a:t>
            </a:r>
            <a:r>
              <a:rPr lang="en-US" sz="2400" dirty="0" smtClean="0"/>
              <a:t>DDDAUDIT &amp; SYSAUDIT Cleanup</a:t>
            </a:r>
          </a:p>
          <a:p>
            <a:pPr>
              <a:buFont typeface="Arial" panose="020B0604020202020204" pitchFamily="34" charset="0"/>
              <a:buChar char="•"/>
            </a:pPr>
            <a:r>
              <a:rPr lang="en-US" sz="2400" dirty="0" smtClean="0"/>
              <a:t> Custom Indexes</a:t>
            </a:r>
          </a:p>
          <a:p>
            <a:pPr>
              <a:buFont typeface="Arial" panose="020B0604020202020204" pitchFamily="34" charset="0"/>
              <a:buChar char="•"/>
            </a:pPr>
            <a:r>
              <a:rPr lang="en-US" sz="2400" dirty="0"/>
              <a:t> </a:t>
            </a:r>
            <a:r>
              <a:rPr lang="en-US" sz="2400" dirty="0" smtClean="0"/>
              <a:t>Encrypting Passwords</a:t>
            </a:r>
            <a:endParaRPr lang="en-US" sz="2400" dirty="0"/>
          </a:p>
          <a:p>
            <a:pPr>
              <a:buFont typeface="Arial" panose="020B0604020202020204" pitchFamily="34" charset="0"/>
              <a:buChar char="•"/>
            </a:pPr>
            <a:r>
              <a:rPr lang="en-US" sz="2400" dirty="0" smtClean="0"/>
              <a:t> </a:t>
            </a:r>
            <a:r>
              <a:rPr lang="en-US" sz="2400" dirty="0"/>
              <a:t>Compare to file for </a:t>
            </a:r>
            <a:r>
              <a:rPr lang="en-AU" sz="2400" dirty="0"/>
              <a:t>PPLTLS84CUR </a:t>
            </a:r>
            <a:endParaRPr lang="en-US" sz="2400" dirty="0"/>
          </a:p>
          <a:p>
            <a:pPr>
              <a:buFont typeface="Arial" panose="020B0604020202020204" pitchFamily="34" charset="0"/>
              <a:buChar char="•"/>
            </a:pPr>
            <a:r>
              <a:rPr lang="en-US" sz="2400" dirty="0" smtClean="0"/>
              <a:t> </a:t>
            </a:r>
            <a:r>
              <a:rPr lang="en-US" sz="2400" dirty="0" err="1" smtClean="0"/>
              <a:t>TableSpace</a:t>
            </a:r>
            <a:r>
              <a:rPr lang="en-US" sz="2400" dirty="0" smtClean="0"/>
              <a:t> Alter </a:t>
            </a:r>
            <a:r>
              <a:rPr lang="en-US" sz="2400" dirty="0"/>
              <a:t>script - </a:t>
            </a:r>
            <a:r>
              <a:rPr lang="en-AU" sz="2400" dirty="0"/>
              <a:t>PSFILE_ATTDET </a:t>
            </a:r>
            <a:endParaRPr lang="en-AU" sz="2400" dirty="0" smtClean="0"/>
          </a:p>
          <a:p>
            <a:pPr>
              <a:buFont typeface="Arial" panose="020B0604020202020204" pitchFamily="34" charset="0"/>
              <a:buChar char="•"/>
            </a:pPr>
            <a:r>
              <a:rPr lang="en-AU" sz="2400" dirty="0"/>
              <a:t> </a:t>
            </a:r>
            <a:r>
              <a:rPr lang="en-AU" sz="2400" dirty="0" smtClean="0"/>
              <a:t>Create Views – “ALLVIEWS” project </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7692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pass – APPLICATION UPGRADE </a:t>
            </a:r>
            <a:endParaRPr lang="en-US" dirty="0"/>
          </a:p>
        </p:txBody>
      </p:sp>
      <p:sp>
        <p:nvSpPr>
          <p:cNvPr id="4" name="Content Placeholder 3"/>
          <p:cNvSpPr>
            <a:spLocks noGrp="1"/>
          </p:cNvSpPr>
          <p:nvPr>
            <p:ph sz="half" idx="2"/>
          </p:nvPr>
        </p:nvSpPr>
        <p:spPr>
          <a:xfrm>
            <a:off x="999850" y="2019300"/>
            <a:ext cx="6180596" cy="4023360"/>
          </a:xfrm>
        </p:spPr>
        <p:txBody>
          <a:bodyPr>
            <a:normAutofit/>
          </a:bodyPr>
          <a:lstStyle/>
          <a:p>
            <a:pPr>
              <a:buFont typeface="Arial" panose="020B0604020202020204" pitchFamily="34" charset="0"/>
              <a:buChar char="•"/>
            </a:pPr>
            <a:r>
              <a:rPr lang="en-US" sz="2400" dirty="0" smtClean="0"/>
              <a:t> </a:t>
            </a:r>
            <a:r>
              <a:rPr lang="en-AU" sz="2400" dirty="0"/>
              <a:t>PSRECFIELD_TMP</a:t>
            </a:r>
            <a:endParaRPr lang="en-US" sz="2400" dirty="0"/>
          </a:p>
          <a:p>
            <a:pPr>
              <a:buFont typeface="Arial" panose="020B0604020202020204" pitchFamily="34" charset="0"/>
              <a:buChar char="•"/>
            </a:pPr>
            <a:r>
              <a:rPr lang="en-US" sz="2400" dirty="0"/>
              <a:t> </a:t>
            </a:r>
            <a:r>
              <a:rPr lang="en-US" sz="2400" dirty="0" smtClean="0"/>
              <a:t>Field </a:t>
            </a:r>
            <a:r>
              <a:rPr lang="en-AU" sz="2400" dirty="0" smtClean="0"/>
              <a:t>SSR_RS_THESIS_TITL</a:t>
            </a:r>
            <a:endParaRPr lang="en-US" sz="2400" dirty="0" smtClean="0"/>
          </a:p>
          <a:p>
            <a:pPr>
              <a:buFont typeface="Arial" panose="020B0604020202020204" pitchFamily="34" charset="0"/>
              <a:buChar char="•"/>
            </a:pPr>
            <a:r>
              <a:rPr lang="en-US" sz="2400" dirty="0" smtClean="0"/>
              <a:t> Record </a:t>
            </a:r>
            <a:r>
              <a:rPr lang="en-AU" sz="2400" dirty="0" smtClean="0"/>
              <a:t>SSR_HECS_ELEC – Alter with deletes </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1065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MOVE</a:t>
            </a:r>
            <a:endParaRPr lang="en-US" dirty="0"/>
          </a:p>
        </p:txBody>
      </p:sp>
      <p:sp>
        <p:nvSpPr>
          <p:cNvPr id="4" name="Content Placeholder 3"/>
          <p:cNvSpPr>
            <a:spLocks noGrp="1"/>
          </p:cNvSpPr>
          <p:nvPr>
            <p:ph sz="half" idx="2"/>
          </p:nvPr>
        </p:nvSpPr>
        <p:spPr>
          <a:xfrm>
            <a:off x="999850" y="2019300"/>
            <a:ext cx="6180596" cy="4023360"/>
          </a:xfrm>
        </p:spPr>
        <p:txBody>
          <a:bodyPr>
            <a:normAutofit/>
          </a:bodyPr>
          <a:lstStyle/>
          <a:p>
            <a:pPr>
              <a:buFont typeface="Arial" panose="020B0604020202020204" pitchFamily="34" charset="0"/>
              <a:buChar char="•"/>
            </a:pPr>
            <a:r>
              <a:rPr lang="en-US" sz="2400" dirty="0" smtClean="0"/>
              <a:t> All DDD/SYSAUDIT &amp; Additional Fixes</a:t>
            </a:r>
          </a:p>
          <a:p>
            <a:pPr>
              <a:buFont typeface="Arial" panose="020B0604020202020204" pitchFamily="34" charset="0"/>
              <a:buChar char="•"/>
            </a:pPr>
            <a:r>
              <a:rPr lang="en-AU" sz="2400" dirty="0" smtClean="0"/>
              <a:t> Users Preserved – MVPRDEXP &amp; MVPRDIMP</a:t>
            </a:r>
          </a:p>
          <a:p>
            <a:pPr>
              <a:buFont typeface="Arial" panose="020B0604020202020204" pitchFamily="34" charset="0"/>
              <a:buChar char="•"/>
            </a:pPr>
            <a:r>
              <a:rPr lang="en-AU" sz="2400" dirty="0"/>
              <a:t> </a:t>
            </a:r>
            <a:r>
              <a:rPr lang="en-AU" sz="2400" dirty="0" smtClean="0"/>
              <a:t>Preserving custom permission lists and roles</a:t>
            </a:r>
          </a:p>
          <a:p>
            <a:pPr>
              <a:buFont typeface="Arial" panose="020B0604020202020204" pitchFamily="34" charset="0"/>
              <a:buChar char="•"/>
            </a:pPr>
            <a:r>
              <a:rPr lang="en-AU" sz="2400" dirty="0"/>
              <a:t> </a:t>
            </a:r>
            <a:r>
              <a:rPr lang="en-AU" sz="2400" dirty="0" smtClean="0"/>
              <a:t>Records with new fields</a:t>
            </a:r>
          </a:p>
          <a:p>
            <a:pPr>
              <a:buFont typeface="Arial" panose="020B0604020202020204" pitchFamily="34" charset="0"/>
              <a:buChar char="•"/>
            </a:pPr>
            <a:r>
              <a:rPr lang="en-AU" sz="2400" dirty="0"/>
              <a:t> </a:t>
            </a:r>
            <a:r>
              <a:rPr lang="en-AU" sz="2400" dirty="0" smtClean="0"/>
              <a:t>DB Links in the Test MTP database</a:t>
            </a: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0993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Post-upgrade (PRE-TESTING) issues</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pic>
        <p:nvPicPr>
          <p:cNvPr id="9" name="Picture 8" descr="C:\Users\lacinara\AppData\Local\Temp\SNAGHTML9bf8b7f.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537" y="2926155"/>
            <a:ext cx="4775717" cy="978648"/>
          </a:xfrm>
          <a:prstGeom prst="rect">
            <a:avLst/>
          </a:prstGeom>
          <a:noFill/>
          <a:ln>
            <a:noFill/>
          </a:ln>
        </p:spPr>
      </p:pic>
      <p:sp>
        <p:nvSpPr>
          <p:cNvPr id="4" name="Content Placeholder 3"/>
          <p:cNvSpPr>
            <a:spLocks noGrp="1"/>
          </p:cNvSpPr>
          <p:nvPr>
            <p:ph sz="half" idx="2"/>
          </p:nvPr>
        </p:nvSpPr>
        <p:spPr>
          <a:xfrm>
            <a:off x="999850" y="2019300"/>
            <a:ext cx="4502048" cy="4023360"/>
          </a:xfrm>
        </p:spPr>
        <p:txBody>
          <a:bodyPr>
            <a:normAutofit/>
          </a:bodyPr>
          <a:lstStyle/>
          <a:p>
            <a:pPr>
              <a:buFont typeface="Arial" panose="020B0604020202020204" pitchFamily="34" charset="0"/>
              <a:buChar char="•"/>
            </a:pPr>
            <a:r>
              <a:rPr lang="en-US" sz="2400" dirty="0" smtClean="0"/>
              <a:t> The PSFT_CS Node</a:t>
            </a:r>
          </a:p>
          <a:p>
            <a:pPr>
              <a:buFont typeface="Arial" panose="020B0604020202020204" pitchFamily="34" charset="0"/>
              <a:buChar char="•"/>
            </a:pPr>
            <a:r>
              <a:rPr lang="en-AU" sz="2400" dirty="0" smtClean="0"/>
              <a:t> Roles with invalid Permission lists</a:t>
            </a:r>
          </a:p>
          <a:p>
            <a:pPr>
              <a:buFont typeface="Arial" panose="020B0604020202020204" pitchFamily="34" charset="0"/>
              <a:buChar char="•"/>
            </a:pPr>
            <a:r>
              <a:rPr lang="en-AU" sz="2400" dirty="0" smtClean="0"/>
              <a:t> PTPT1000 </a:t>
            </a:r>
            <a:r>
              <a:rPr lang="en-AU" sz="2400" dirty="0" err="1" smtClean="0"/>
              <a:t>Weblibs</a:t>
            </a:r>
            <a:r>
              <a:rPr lang="en-AU" sz="2400" dirty="0" smtClean="0"/>
              <a:t> etc.</a:t>
            </a:r>
          </a:p>
          <a:p>
            <a:pPr>
              <a:buFont typeface="Arial" panose="020B0604020202020204" pitchFamily="34" charset="0"/>
              <a:buChar char="•"/>
            </a:pPr>
            <a:r>
              <a:rPr lang="en-AU" sz="2400" dirty="0" smtClean="0"/>
              <a:t> Integration services and queues</a:t>
            </a:r>
            <a:endParaRPr lang="en-US" sz="2400" dirty="0"/>
          </a:p>
        </p:txBody>
      </p:sp>
    </p:spTree>
    <p:extLst>
      <p:ext uri="{BB962C8B-B14F-4D97-AF65-F5344CB8AC3E}">
        <p14:creationId xmlns:p14="http://schemas.microsoft.com/office/powerpoint/2010/main" val="230026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par>
                                <p:cTn id="26" presetID="10" presetClass="exit" presetSubtype="0" fill="hold"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UNISA &amp; </a:t>
            </a:r>
            <a:r>
              <a:rPr lang="en-US" dirty="0" smtClean="0"/>
              <a:t>PEOPLESOFT</a:t>
            </a:r>
            <a:endParaRPr lang="en-US"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fontScale="85000" lnSpcReduction="20000"/>
          </a:bodyPr>
          <a:lstStyle/>
          <a:p>
            <a:r>
              <a:rPr lang="en-US" dirty="0"/>
              <a:t>Campus Solutions </a:t>
            </a:r>
            <a:r>
              <a:rPr lang="en-US" dirty="0" smtClean="0"/>
              <a:t>v9.2</a:t>
            </a:r>
            <a:endParaRPr lang="en-US" dirty="0"/>
          </a:p>
          <a:p>
            <a:r>
              <a:rPr lang="en-US" dirty="0" smtClean="0"/>
              <a:t>(Update Image 4)</a:t>
            </a:r>
            <a:endParaRPr lang="en-US" dirty="0"/>
          </a:p>
          <a:p>
            <a:r>
              <a:rPr lang="en-US" dirty="0" err="1"/>
              <a:t>PeopleTools</a:t>
            </a:r>
            <a:r>
              <a:rPr lang="en-US" dirty="0"/>
              <a:t> </a:t>
            </a:r>
            <a:r>
              <a:rPr lang="en-US" dirty="0" smtClean="0"/>
              <a:t>8.55.15</a:t>
            </a:r>
            <a:endParaRPr lang="en-US" dirty="0"/>
          </a:p>
          <a:p>
            <a:endParaRPr lang="en-US" dirty="0"/>
          </a:p>
          <a:p>
            <a:r>
              <a:rPr lang="en-US" dirty="0"/>
              <a:t>CRM for Higher Education v9.1</a:t>
            </a:r>
          </a:p>
          <a:p>
            <a:r>
              <a:rPr lang="en-US" dirty="0"/>
              <a:t>(Bundle 13)</a:t>
            </a:r>
          </a:p>
          <a:p>
            <a:r>
              <a:rPr lang="en-US" dirty="0" err="1"/>
              <a:t>PeopleTools</a:t>
            </a:r>
            <a:r>
              <a:rPr lang="en-US" dirty="0"/>
              <a:t> 8.53.04</a:t>
            </a:r>
          </a:p>
        </p:txBody>
      </p:sp>
      <p:sp>
        <p:nvSpPr>
          <p:cNvPr id="3" name="Footer Placeholder 2"/>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348978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Post-upgrade (PRE-TESTING) issues</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107" y="2071607"/>
            <a:ext cx="3623913" cy="344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Users\lacinara\AppData\Local\Temp\SNAGHTML46df7ea5.PNG"/>
          <p:cNvPicPr/>
          <p:nvPr/>
        </p:nvPicPr>
        <p:blipFill>
          <a:blip r:embed="rId4">
            <a:extLst>
              <a:ext uri="{28A0092B-C50C-407E-A947-70E740481C1C}">
                <a14:useLocalDpi xmlns:a14="http://schemas.microsoft.com/office/drawing/2010/main" val="0"/>
              </a:ext>
            </a:extLst>
          </a:blip>
          <a:srcRect/>
          <a:stretch>
            <a:fillRect/>
          </a:stretch>
        </p:blipFill>
        <p:spPr bwMode="auto">
          <a:xfrm>
            <a:off x="3177153" y="3122483"/>
            <a:ext cx="5775502" cy="1681992"/>
          </a:xfrm>
          <a:prstGeom prst="rect">
            <a:avLst/>
          </a:prstGeom>
          <a:noFill/>
          <a:ln>
            <a:noFill/>
          </a:ln>
        </p:spPr>
      </p:pic>
      <p:pic>
        <p:nvPicPr>
          <p:cNvPr id="7" name="Picture 6" descr="C:\Users\lacinara\AppData\Local\Temp\SNAGHTMLd2dfa98.PNG"/>
          <p:cNvPicPr/>
          <p:nvPr/>
        </p:nvPicPr>
        <p:blipFill>
          <a:blip r:embed="rId5">
            <a:extLst>
              <a:ext uri="{28A0092B-C50C-407E-A947-70E740481C1C}">
                <a14:useLocalDpi xmlns:a14="http://schemas.microsoft.com/office/drawing/2010/main" val="0"/>
              </a:ext>
            </a:extLst>
          </a:blip>
          <a:srcRect/>
          <a:stretch>
            <a:fillRect/>
          </a:stretch>
        </p:blipFill>
        <p:spPr bwMode="auto">
          <a:xfrm>
            <a:off x="3177153" y="4205035"/>
            <a:ext cx="5801435" cy="1198880"/>
          </a:xfrm>
          <a:prstGeom prst="rect">
            <a:avLst/>
          </a:prstGeom>
          <a:noFill/>
          <a:ln>
            <a:noFill/>
          </a:ln>
        </p:spPr>
      </p:pic>
      <p:sp>
        <p:nvSpPr>
          <p:cNvPr id="4" name="Content Placeholder 3"/>
          <p:cNvSpPr>
            <a:spLocks noGrp="1"/>
          </p:cNvSpPr>
          <p:nvPr>
            <p:ph sz="half" idx="2"/>
          </p:nvPr>
        </p:nvSpPr>
        <p:spPr>
          <a:xfrm>
            <a:off x="999850" y="2019300"/>
            <a:ext cx="4502048" cy="4023360"/>
          </a:xfrm>
        </p:spPr>
        <p:txBody>
          <a:bodyPr>
            <a:normAutofit/>
          </a:bodyPr>
          <a:lstStyle/>
          <a:p>
            <a:pPr>
              <a:buFont typeface="Arial" panose="020B0604020202020204" pitchFamily="34" charset="0"/>
              <a:buChar char="•"/>
            </a:pPr>
            <a:r>
              <a:rPr lang="en-US" sz="2400" dirty="0" smtClean="0"/>
              <a:t> “Regular” PeopleTools issues</a:t>
            </a:r>
          </a:p>
          <a:p>
            <a:pPr>
              <a:buFont typeface="Arial" panose="020B0604020202020204" pitchFamily="34" charset="0"/>
              <a:buChar char="•"/>
            </a:pPr>
            <a:r>
              <a:rPr lang="en-AU" sz="2400" dirty="0" smtClean="0"/>
              <a:t> Anonymous Node</a:t>
            </a:r>
          </a:p>
          <a:p>
            <a:pPr>
              <a:buFont typeface="Arial" panose="020B0604020202020204" pitchFamily="34" charset="0"/>
              <a:buChar char="•"/>
            </a:pPr>
            <a:r>
              <a:rPr lang="en-AU" sz="2400" dirty="0" smtClean="0"/>
              <a:t> Time Zone</a:t>
            </a:r>
          </a:p>
          <a:p>
            <a:pPr>
              <a:buFont typeface="Arial" panose="020B0604020202020204" pitchFamily="34" charset="0"/>
              <a:buChar char="•"/>
            </a:pPr>
            <a:r>
              <a:rPr lang="en-AU" sz="2400" dirty="0"/>
              <a:t> </a:t>
            </a:r>
            <a:r>
              <a:rPr lang="en-AU" sz="2400" dirty="0" smtClean="0"/>
              <a:t>Disable fluid by default on mobile</a:t>
            </a:r>
            <a:br>
              <a:rPr lang="en-AU" sz="2400" dirty="0" smtClean="0"/>
            </a:br>
            <a:r>
              <a:rPr lang="en-AU" sz="2400" dirty="0" smtClean="0"/>
              <a:t> devices</a:t>
            </a:r>
          </a:p>
          <a:p>
            <a:pPr>
              <a:buFont typeface="Arial" panose="020B0604020202020204" pitchFamily="34" charset="0"/>
              <a:buChar char="•"/>
            </a:pPr>
            <a:r>
              <a:rPr lang="en-AU" sz="2400" dirty="0"/>
              <a:t> </a:t>
            </a:r>
            <a:r>
              <a:rPr lang="en-AU" sz="2400" dirty="0" smtClean="0"/>
              <a:t>Disable Fluid Homepage Tile</a:t>
            </a:r>
            <a:endParaRPr lang="en-US" sz="2400" dirty="0"/>
          </a:p>
        </p:txBody>
      </p:sp>
      <p:pic>
        <p:nvPicPr>
          <p:cNvPr id="8" name="Picture 7" descr="C:\Users\lacinara\AppData\Local\Temp\SNAGHTML2f1ce325.PNG"/>
          <p:cNvPicPr/>
          <p:nvPr/>
        </p:nvPicPr>
        <p:blipFill>
          <a:blip r:embed="rId6">
            <a:extLst>
              <a:ext uri="{28A0092B-C50C-407E-A947-70E740481C1C}">
                <a14:useLocalDpi xmlns:a14="http://schemas.microsoft.com/office/drawing/2010/main" val="0"/>
              </a:ext>
            </a:extLst>
          </a:blip>
          <a:srcRect/>
          <a:stretch>
            <a:fillRect/>
          </a:stretch>
        </p:blipFill>
        <p:spPr bwMode="auto">
          <a:xfrm>
            <a:off x="6156705" y="2642935"/>
            <a:ext cx="719455" cy="2760980"/>
          </a:xfrm>
          <a:prstGeom prst="rect">
            <a:avLst/>
          </a:prstGeom>
          <a:noFill/>
          <a:ln>
            <a:noFill/>
          </a:ln>
        </p:spPr>
      </p:pic>
    </p:spTree>
    <p:extLst>
      <p:ext uri="{BB962C8B-B14F-4D97-AF65-F5344CB8AC3E}">
        <p14:creationId xmlns:p14="http://schemas.microsoft.com/office/powerpoint/2010/main" val="39978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par>
                                <p:cTn id="43" presetID="10" presetClass="exit" presetSubtype="0" fill="hold" nodeType="with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issues</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pic>
        <p:nvPicPr>
          <p:cNvPr id="2050" name="Picture 2" descr="C:\Users\lacinara\AppData\Local\Temp\SNAGHTML3f274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842" y="2961486"/>
            <a:ext cx="6797857" cy="3324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acinara\AppData\Local\Temp\SNAGHTML3f625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7907" y="3096475"/>
            <a:ext cx="6181725" cy="30384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1015348" y="2019300"/>
            <a:ext cx="4813952" cy="4023360"/>
          </a:xfrm>
        </p:spPr>
        <p:txBody>
          <a:bodyPr>
            <a:normAutofit/>
          </a:bodyPr>
          <a:lstStyle/>
          <a:p>
            <a:pPr>
              <a:buFont typeface="Arial" panose="020B0604020202020204" pitchFamily="34" charset="0"/>
              <a:buChar char="•"/>
            </a:pPr>
            <a:r>
              <a:rPr lang="en-US" sz="2400" dirty="0" smtClean="0"/>
              <a:t> Custom Portal Definitions</a:t>
            </a:r>
          </a:p>
          <a:p>
            <a:pPr>
              <a:buFont typeface="Arial" panose="020B0604020202020204" pitchFamily="34" charset="0"/>
              <a:buChar char="•"/>
            </a:pPr>
            <a:r>
              <a:rPr lang="en-AU" sz="2400" dirty="0" smtClean="0"/>
              <a:t> </a:t>
            </a:r>
            <a:r>
              <a:rPr lang="en-AU" sz="2400" dirty="0"/>
              <a:t>Remote Call Cobol </a:t>
            </a:r>
          </a:p>
          <a:p>
            <a:pPr>
              <a:buFont typeface="Arial" panose="020B0604020202020204" pitchFamily="34" charset="0"/>
              <a:buChar char="•"/>
            </a:pPr>
            <a:r>
              <a:rPr lang="en-AU" sz="2400" dirty="0" smtClean="0"/>
              <a:t> Missing/Broken customisations</a:t>
            </a:r>
          </a:p>
          <a:p>
            <a:pPr>
              <a:buFont typeface="Arial" panose="020B0604020202020204" pitchFamily="34" charset="0"/>
              <a:buChar char="•"/>
            </a:pPr>
            <a:r>
              <a:rPr lang="en-AU" sz="2400" dirty="0" smtClean="0"/>
              <a:t> Use of or DEV database to </a:t>
            </a:r>
            <a:br>
              <a:rPr lang="en-AU" sz="2400" dirty="0" smtClean="0"/>
            </a:br>
            <a:r>
              <a:rPr lang="en-AU" sz="2400" dirty="0" smtClean="0"/>
              <a:t> restore missing objects</a:t>
            </a:r>
          </a:p>
          <a:p>
            <a:pPr>
              <a:buFont typeface="Arial" panose="020B0604020202020204" pitchFamily="34" charset="0"/>
              <a:buChar char="•"/>
            </a:pPr>
            <a:r>
              <a:rPr lang="en-AU" sz="2400" dirty="0"/>
              <a:t> </a:t>
            </a:r>
            <a:r>
              <a:rPr lang="en-AU" sz="2400" dirty="0" smtClean="0"/>
              <a:t>Configuration/Reference tables</a:t>
            </a:r>
          </a:p>
          <a:p>
            <a:pPr>
              <a:buFont typeface="Arial" panose="020B0604020202020204" pitchFamily="34" charset="0"/>
              <a:buChar char="•"/>
            </a:pPr>
            <a:r>
              <a:rPr lang="en-AU" sz="2400" dirty="0" smtClean="0"/>
              <a:t> Cosmetic issues</a:t>
            </a:r>
          </a:p>
          <a:p>
            <a:pPr>
              <a:buFont typeface="Arial" panose="020B0604020202020204" pitchFamily="34" charset="0"/>
              <a:buChar char="•"/>
            </a:pPr>
            <a:r>
              <a:rPr lang="en-AU" sz="2400" dirty="0"/>
              <a:t> </a:t>
            </a:r>
            <a:r>
              <a:rPr lang="en-AU" sz="2400" dirty="0" smtClean="0"/>
              <a:t>Load Testing</a:t>
            </a:r>
          </a:p>
        </p:txBody>
      </p:sp>
    </p:spTree>
    <p:extLst>
      <p:ext uri="{BB962C8B-B14F-4D97-AF65-F5344CB8AC3E}">
        <p14:creationId xmlns:p14="http://schemas.microsoft.com/office/powerpoint/2010/main" val="404993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050"/>
                                        </p:tgtEl>
                                      </p:cBhvr>
                                    </p:animEffect>
                                    <p:set>
                                      <p:cBhvr>
                                        <p:cTn id="22" dur="1" fill="hold">
                                          <p:stCondLst>
                                            <p:cond delay="499"/>
                                          </p:stCondLst>
                                        </p:cTn>
                                        <p:tgtEl>
                                          <p:spTgt spid="2050"/>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par>
                                <p:cTn id="31" presetID="10" presetClass="exit" presetSubtype="0" fill="hold" nodeType="withEffect">
                                  <p:stCondLst>
                                    <p:cond delay="0"/>
                                  </p:stCondLst>
                                  <p:childTnLst>
                                    <p:animEffect transition="out" filter="fade">
                                      <p:cBhvr>
                                        <p:cTn id="32" dur="500"/>
                                        <p:tgtEl>
                                          <p:spTgt spid="2054"/>
                                        </p:tgtEl>
                                      </p:cBhvr>
                                    </p:animEffect>
                                    <p:set>
                                      <p:cBhvr>
                                        <p:cTn id="33" dur="1" fill="hold">
                                          <p:stCondLst>
                                            <p:cond delay="499"/>
                                          </p:stCondLst>
                                        </p:cTn>
                                        <p:tgtEl>
                                          <p:spTgt spid="205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go-live (&amp; post) issues</a:t>
            </a:r>
            <a:endParaRPr lang="en-US" dirty="0"/>
          </a:p>
        </p:txBody>
      </p:sp>
      <p:sp>
        <p:nvSpPr>
          <p:cNvPr id="5" name="Footer Placeholder 4"/>
          <p:cNvSpPr>
            <a:spLocks noGrp="1"/>
          </p:cNvSpPr>
          <p:nvPr>
            <p:ph type="ftr" sz="quarter" idx="11"/>
          </p:nvPr>
        </p:nvSpPr>
        <p:spPr/>
        <p:txBody>
          <a:bodyPr/>
          <a:lstStyle/>
          <a:p>
            <a:r>
              <a:rPr lang="en-US" dirty="0"/>
              <a:t>ADU 8-10 November 2017</a:t>
            </a:r>
          </a:p>
        </p:txBody>
      </p:sp>
      <p:sp>
        <p:nvSpPr>
          <p:cNvPr id="4" name="Content Placeholder 3"/>
          <p:cNvSpPr>
            <a:spLocks noGrp="1"/>
          </p:cNvSpPr>
          <p:nvPr>
            <p:ph sz="half" idx="2"/>
          </p:nvPr>
        </p:nvSpPr>
        <p:spPr>
          <a:xfrm>
            <a:off x="1015348" y="2019300"/>
            <a:ext cx="6423838" cy="4023360"/>
          </a:xfrm>
        </p:spPr>
        <p:txBody>
          <a:bodyPr>
            <a:normAutofit/>
          </a:bodyPr>
          <a:lstStyle/>
          <a:p>
            <a:pPr>
              <a:buFont typeface="Arial" panose="020B0604020202020204" pitchFamily="34" charset="0"/>
              <a:buChar char="•"/>
            </a:pPr>
            <a:r>
              <a:rPr lang="en-US" sz="2400" dirty="0"/>
              <a:t> </a:t>
            </a:r>
            <a:r>
              <a:rPr lang="en-US" sz="2400" dirty="0" smtClean="0"/>
              <a:t>Elastic Search </a:t>
            </a:r>
          </a:p>
          <a:p>
            <a:pPr>
              <a:buFont typeface="Arial" panose="020B0604020202020204" pitchFamily="34" charset="0"/>
              <a:buChar char="•"/>
            </a:pPr>
            <a:r>
              <a:rPr lang="en-US" sz="2400" dirty="0"/>
              <a:t> </a:t>
            </a:r>
            <a:r>
              <a:rPr lang="en-US" sz="2400" dirty="0" smtClean="0"/>
              <a:t>Missing custom pages on PS components</a:t>
            </a:r>
          </a:p>
          <a:p>
            <a:pPr>
              <a:buFont typeface="Arial" panose="020B0604020202020204" pitchFamily="34" charset="0"/>
              <a:buChar char="•"/>
            </a:pPr>
            <a:r>
              <a:rPr lang="en-AU" sz="2400" dirty="0" smtClean="0"/>
              <a:t> Users Missing Favourites</a:t>
            </a:r>
          </a:p>
          <a:p>
            <a:pPr>
              <a:buFont typeface="Arial" panose="020B0604020202020204" pitchFamily="34" charset="0"/>
              <a:buChar char="•"/>
            </a:pPr>
            <a:r>
              <a:rPr lang="en-AU" sz="2400" dirty="0"/>
              <a:t> </a:t>
            </a:r>
            <a:r>
              <a:rPr lang="en-AU" sz="2400" dirty="0" smtClean="0"/>
              <a:t>Ongoing issues with missing customisations</a:t>
            </a:r>
          </a:p>
        </p:txBody>
      </p:sp>
    </p:spTree>
    <p:extLst>
      <p:ext uri="{BB962C8B-B14F-4D97-AF65-F5344CB8AC3E}">
        <p14:creationId xmlns:p14="http://schemas.microsoft.com/office/powerpoint/2010/main" val="428418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Shameless plugs!</a:t>
            </a:r>
            <a:endParaRPr lang="en-US" dirty="0"/>
          </a:p>
        </p:txBody>
      </p:sp>
      <p:sp>
        <p:nvSpPr>
          <p:cNvPr id="3" name="Footer Placeholder 2"/>
          <p:cNvSpPr>
            <a:spLocks noGrp="1"/>
          </p:cNvSpPr>
          <p:nvPr>
            <p:ph type="ftr" sz="quarter" idx="11"/>
          </p:nvPr>
        </p:nvSpPr>
        <p:spPr/>
        <p:txBody>
          <a:bodyPr/>
          <a:lstStyle/>
          <a:p>
            <a:r>
              <a:rPr lang="en-US" dirty="0"/>
              <a:t>ADU 8-10 November 2017</a:t>
            </a:r>
          </a:p>
        </p:txBody>
      </p:sp>
      <p:sp>
        <p:nvSpPr>
          <p:cNvPr id="4" name="Content Placeholder 3"/>
          <p:cNvSpPr>
            <a:spLocks noGrp="1"/>
          </p:cNvSpPr>
          <p:nvPr>
            <p:ph idx="1"/>
          </p:nvPr>
        </p:nvSpPr>
        <p:spPr/>
        <p:txBody>
          <a:bodyPr/>
          <a:lstStyle/>
          <a:p>
            <a:r>
              <a:rPr lang="en-AU" dirty="0" smtClean="0"/>
              <a:t>For more information regarding Elastic Search and our Server Build Process for the upgrade – see the following UniSA Presentations at this year’s Alliance Down Under:</a:t>
            </a:r>
            <a:br>
              <a:rPr lang="en-AU" dirty="0" smtClean="0"/>
            </a:br>
            <a:endParaRPr lang="en-AU" dirty="0" smtClean="0"/>
          </a:p>
          <a:p>
            <a:pPr marL="0" indent="0">
              <a:lnSpc>
                <a:spcPct val="100000"/>
              </a:lnSpc>
              <a:spcBef>
                <a:spcPts val="0"/>
              </a:spcBef>
              <a:spcAft>
                <a:spcPts val="0"/>
              </a:spcAft>
              <a:buNone/>
            </a:pPr>
            <a:r>
              <a:rPr lang="en-AU" b="1" dirty="0" smtClean="0">
                <a:solidFill>
                  <a:srgbClr val="00B0F0"/>
                </a:solidFill>
              </a:rPr>
              <a:t> Elastic </a:t>
            </a:r>
            <a:r>
              <a:rPr lang="en-AU" b="1" dirty="0">
                <a:solidFill>
                  <a:srgbClr val="00B0F0"/>
                </a:solidFill>
              </a:rPr>
              <a:t>About Search / Let's Go Alerting with </a:t>
            </a:r>
            <a:r>
              <a:rPr lang="en-AU" b="1" dirty="0" err="1" smtClean="0">
                <a:solidFill>
                  <a:srgbClr val="00B0F0"/>
                </a:solidFill>
              </a:rPr>
              <a:t>Splunk</a:t>
            </a:r>
            <a:endParaRPr lang="en-AU" b="1" dirty="0" smtClean="0">
              <a:solidFill>
                <a:srgbClr val="00B0F0"/>
              </a:solidFill>
            </a:endParaRPr>
          </a:p>
          <a:p>
            <a:pPr marL="0" indent="0">
              <a:lnSpc>
                <a:spcPct val="100000"/>
              </a:lnSpc>
              <a:spcBef>
                <a:spcPts val="0"/>
              </a:spcBef>
              <a:spcAft>
                <a:spcPts val="0"/>
              </a:spcAft>
              <a:buNone/>
            </a:pPr>
            <a:r>
              <a:rPr lang="en-AU" dirty="0" smtClean="0"/>
              <a:t> Session </a:t>
            </a:r>
            <a:r>
              <a:rPr lang="en-AU" dirty="0"/>
              <a:t>Number: </a:t>
            </a:r>
            <a:r>
              <a:rPr lang="en-AU" dirty="0" smtClean="0"/>
              <a:t>5030 by Somu Kala</a:t>
            </a:r>
          </a:p>
          <a:p>
            <a:pPr marL="0" indent="0">
              <a:lnSpc>
                <a:spcPct val="100000"/>
              </a:lnSpc>
              <a:spcBef>
                <a:spcPts val="0"/>
              </a:spcBef>
              <a:spcAft>
                <a:spcPts val="0"/>
              </a:spcAft>
              <a:buNone/>
            </a:pPr>
            <a:r>
              <a:rPr lang="en-AU" dirty="0" smtClean="0"/>
              <a:t> Thursday 1:30 </a:t>
            </a:r>
            <a:r>
              <a:rPr lang="en-AU" dirty="0"/>
              <a:t>PM - </a:t>
            </a:r>
            <a:r>
              <a:rPr lang="en-AU" dirty="0" smtClean="0"/>
              <a:t>2:15 PM </a:t>
            </a:r>
            <a:r>
              <a:rPr lang="en-AU" dirty="0"/>
              <a:t>: Arbour A2 </a:t>
            </a:r>
            <a:r>
              <a:rPr lang="en-AU" dirty="0" smtClean="0"/>
              <a:t>Room</a:t>
            </a:r>
          </a:p>
          <a:p>
            <a:pPr marL="0" indent="0">
              <a:lnSpc>
                <a:spcPct val="100000"/>
              </a:lnSpc>
              <a:spcBef>
                <a:spcPts val="0"/>
              </a:spcBef>
              <a:spcAft>
                <a:spcPts val="0"/>
              </a:spcAft>
              <a:buNone/>
            </a:pPr>
            <a:endParaRPr lang="en-AU" dirty="0" smtClean="0"/>
          </a:p>
          <a:p>
            <a:pPr>
              <a:lnSpc>
                <a:spcPct val="100000"/>
              </a:lnSpc>
            </a:pPr>
            <a:r>
              <a:rPr lang="en-AU" b="1" dirty="0">
                <a:solidFill>
                  <a:srgbClr val="00B0F0"/>
                </a:solidFill>
              </a:rPr>
              <a:t>Master of Puppets</a:t>
            </a:r>
          </a:p>
          <a:p>
            <a:pPr marL="0" indent="0">
              <a:lnSpc>
                <a:spcPct val="100000"/>
              </a:lnSpc>
              <a:spcBef>
                <a:spcPts val="0"/>
              </a:spcBef>
              <a:spcAft>
                <a:spcPts val="0"/>
              </a:spcAft>
              <a:buNone/>
            </a:pPr>
            <a:r>
              <a:rPr lang="en-AU" dirty="0" smtClean="0"/>
              <a:t> Session </a:t>
            </a:r>
            <a:r>
              <a:rPr lang="en-AU" dirty="0"/>
              <a:t>Number: 5063 by Jarrod Martin</a:t>
            </a:r>
          </a:p>
          <a:p>
            <a:pPr marL="0" indent="0">
              <a:lnSpc>
                <a:spcPct val="100000"/>
              </a:lnSpc>
              <a:spcBef>
                <a:spcPts val="0"/>
              </a:spcBef>
              <a:spcAft>
                <a:spcPts val="0"/>
              </a:spcAft>
              <a:buNone/>
            </a:pPr>
            <a:r>
              <a:rPr lang="en-AU" dirty="0" smtClean="0"/>
              <a:t> Thursday </a:t>
            </a:r>
            <a:r>
              <a:rPr lang="en-AU" dirty="0"/>
              <a:t>2:20 PM - 3:05 PM : Arbour A2 Room</a:t>
            </a:r>
          </a:p>
        </p:txBody>
      </p:sp>
    </p:spTree>
    <p:extLst>
      <p:ext uri="{BB962C8B-B14F-4D97-AF65-F5344CB8AC3E}">
        <p14:creationId xmlns:p14="http://schemas.microsoft.com/office/powerpoint/2010/main" val="19177784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4276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lstStyle/>
          <a:p>
            <a:r>
              <a:rPr lang="en-US" dirty="0" smtClean="0"/>
              <a:t>Robert Lacina</a:t>
            </a:r>
            <a:endParaRPr lang="en-US" dirty="0"/>
          </a:p>
        </p:txBody>
      </p:sp>
      <p:sp>
        <p:nvSpPr>
          <p:cNvPr id="4" name="Content Placeholder 3"/>
          <p:cNvSpPr>
            <a:spLocks noGrp="1"/>
          </p:cNvSpPr>
          <p:nvPr>
            <p:ph sz="half" idx="2"/>
          </p:nvPr>
        </p:nvSpPr>
        <p:spPr>
          <a:xfrm>
            <a:off x="768096" y="2967788"/>
            <a:ext cx="3566160" cy="1446168"/>
          </a:xfrm>
        </p:spPr>
        <p:txBody>
          <a:bodyPr/>
          <a:lstStyle/>
          <a:p>
            <a:r>
              <a:rPr lang="en-US" dirty="0"/>
              <a:t>Senior Information Technologist</a:t>
            </a:r>
          </a:p>
          <a:p>
            <a:r>
              <a:rPr lang="en-US" dirty="0"/>
              <a:t>University of South Australia</a:t>
            </a:r>
          </a:p>
          <a:p>
            <a:r>
              <a:rPr lang="en-US" dirty="0"/>
              <a:t>Robert.Lacina@unisa.edu.au</a:t>
            </a:r>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7" name="Footer Placeholder 6"/>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898579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2853306" cy="1463040"/>
          </a:xfrm>
        </p:spPr>
        <p:txBody>
          <a:bodyPr/>
          <a:lstStyle/>
          <a:p>
            <a:r>
              <a:rPr lang="en-US" dirty="0"/>
              <a:t>THANK YOU!</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8-10 November 2017</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159" y="4960138"/>
            <a:ext cx="1994700" cy="1496026"/>
          </a:xfrm>
          <a:prstGeom prst="rect">
            <a:avLst/>
          </a:prstGeom>
        </p:spPr>
      </p:pic>
      <p:pic>
        <p:nvPicPr>
          <p:cNvPr id="7" name="Picture Placeholder 6"/>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t="415" b="415"/>
          <a:stretch>
            <a:fillRect/>
          </a:stretch>
        </p:blipFill>
        <p:spPr/>
      </p:pic>
      <p:pic>
        <p:nvPicPr>
          <p:cNvPr id="10" name="Picture 9"/>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23057" y="75524"/>
            <a:ext cx="3134493" cy="3127030"/>
          </a:xfrm>
          <a:prstGeom prst="rect">
            <a:avLst/>
          </a:prstGeom>
          <a:noFill/>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Rounded Rectangle 4"/>
          <p:cNvSpPr/>
          <p:nvPr/>
        </p:nvSpPr>
        <p:spPr>
          <a:xfrm rot="2700000">
            <a:off x="750305" y="2258382"/>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3146793"/>
            <a:ext cx="2059994" cy="369332"/>
          </a:xfrm>
          <a:prstGeom prst="rect">
            <a:avLst/>
          </a:prstGeom>
          <a:noFill/>
        </p:spPr>
        <p:txBody>
          <a:bodyPr wrap="square" rtlCol="0">
            <a:spAutoFit/>
          </a:bodyPr>
          <a:lstStyle/>
          <a:p>
            <a:pPr algn="ctr"/>
            <a:r>
              <a:rPr lang="en-US" dirty="0" smtClean="0">
                <a:solidFill>
                  <a:schemeClr val="bg1"/>
                </a:solidFill>
              </a:rPr>
              <a:t>INTRODUCTION</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9001" y="4746341"/>
            <a:ext cx="2059994" cy="646331"/>
          </a:xfrm>
          <a:prstGeom prst="rect">
            <a:avLst/>
          </a:prstGeom>
          <a:noFill/>
        </p:spPr>
        <p:txBody>
          <a:bodyPr wrap="square" rtlCol="0">
            <a:spAutoFit/>
          </a:bodyPr>
          <a:lstStyle/>
          <a:p>
            <a:pPr algn="ctr"/>
            <a:r>
              <a:rPr lang="en-US" dirty="0" smtClean="0">
                <a:solidFill>
                  <a:schemeClr val="bg1"/>
                </a:solidFill>
              </a:rPr>
              <a:t>BACKGROUND &amp; PLANNING</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3083010"/>
            <a:ext cx="2059994" cy="369332"/>
          </a:xfrm>
          <a:prstGeom prst="rect">
            <a:avLst/>
          </a:prstGeom>
          <a:noFill/>
        </p:spPr>
        <p:txBody>
          <a:bodyPr wrap="square" rtlCol="0">
            <a:spAutoFit/>
          </a:bodyPr>
          <a:lstStyle/>
          <a:p>
            <a:pPr algn="ctr"/>
            <a:r>
              <a:rPr lang="en-US" dirty="0" smtClean="0">
                <a:solidFill>
                  <a:schemeClr val="bg1"/>
                </a:solidFill>
              </a:rPr>
              <a:t>THE UPGRADE</a:t>
            </a:r>
            <a:endParaRPr lang="en-US" dirty="0">
              <a:solidFill>
                <a:schemeClr val="bg1"/>
              </a:solidFill>
            </a:endParaRPr>
          </a:p>
        </p:txBody>
      </p:sp>
      <p:sp>
        <p:nvSpPr>
          <p:cNvPr id="23" name="Rounded Rectangle 22"/>
          <p:cNvSpPr/>
          <p:nvPr/>
        </p:nvSpPr>
        <p:spPr>
          <a:xfrm rot="2700000">
            <a:off x="6419853" y="3943513"/>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831924"/>
            <a:ext cx="2059994" cy="369332"/>
          </a:xfrm>
          <a:prstGeom prst="rect">
            <a:avLst/>
          </a:prstGeom>
          <a:noFill/>
        </p:spPr>
        <p:txBody>
          <a:bodyPr wrap="square" rtlCol="0">
            <a:spAutoFit/>
          </a:bodyPr>
          <a:lstStyle/>
          <a:p>
            <a:pPr algn="ctr"/>
            <a:r>
              <a:rPr lang="en-US" dirty="0" smtClean="0">
                <a:solidFill>
                  <a:schemeClr val="bg1"/>
                </a:solidFill>
              </a:rPr>
              <a:t>ISSUES</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410663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lstStyle/>
          <a:p>
            <a:r>
              <a:rPr lang="en-US" dirty="0"/>
              <a:t>What’s this all about?</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4114758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prstClr val="black">
                    <a:lumMod val="90000"/>
                    <a:lumOff val="10000"/>
                  </a:prstClr>
                </a:solidFill>
              </a:rPr>
              <a:t>INTRODUCTION</a:t>
            </a:r>
            <a:r>
              <a:rPr lang="en-US" dirty="0">
                <a:solidFill>
                  <a:prstClr val="black">
                    <a:lumMod val="90000"/>
                    <a:lumOff val="10000"/>
                  </a:prstClr>
                </a:solidFill>
              </a:rPr>
              <a:t/>
            </a:r>
            <a:br>
              <a:rPr lang="en-US" dirty="0">
                <a:solidFill>
                  <a:prstClr val="black">
                    <a:lumMod val="90000"/>
                    <a:lumOff val="10000"/>
                  </a:prstClr>
                </a:solidFill>
              </a:rPr>
            </a:br>
            <a:r>
              <a:rPr lang="en-US" sz="2000" spc="600" dirty="0" smtClean="0">
                <a:solidFill>
                  <a:prstClr val="black">
                    <a:lumMod val="90000"/>
                    <a:lumOff val="10000"/>
                  </a:prstClr>
                </a:solidFill>
              </a:rPr>
              <a:t>What’s it all about?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smtClean="0"/>
              <a:t> </a:t>
            </a:r>
            <a:r>
              <a:rPr lang="en-US" sz="2400" dirty="0" err="1"/>
              <a:t>UniSA’s</a:t>
            </a:r>
            <a:r>
              <a:rPr lang="en-US" sz="2400" dirty="0"/>
              <a:t> Upgrade to from Campus Solutions 9.0 to 9.2</a:t>
            </a:r>
            <a:endParaRPr lang="en-US" sz="2400" dirty="0" smtClean="0"/>
          </a:p>
          <a:p>
            <a:pPr>
              <a:buFont typeface="Arial" panose="020B0604020202020204" pitchFamily="34" charset="0"/>
              <a:buChar char="•"/>
            </a:pPr>
            <a:r>
              <a:rPr lang="en-US" sz="2400" dirty="0"/>
              <a:t> </a:t>
            </a:r>
            <a:r>
              <a:rPr lang="en-US" sz="2400" dirty="0" smtClean="0"/>
              <a:t>Background </a:t>
            </a:r>
            <a:r>
              <a:rPr lang="en-US" sz="2400" dirty="0"/>
              <a:t>to the upgrade</a:t>
            </a:r>
            <a:endParaRPr lang="en-US" sz="2400" dirty="0" smtClean="0"/>
          </a:p>
          <a:p>
            <a:pPr>
              <a:buFont typeface="Arial" panose="020B0604020202020204" pitchFamily="34" charset="0"/>
              <a:buChar char="•"/>
            </a:pPr>
            <a:r>
              <a:rPr lang="en-US" sz="2400" dirty="0" smtClean="0"/>
              <a:t> </a:t>
            </a:r>
            <a:r>
              <a:rPr lang="en-US" sz="2400" dirty="0"/>
              <a:t>Timelines, Budget &amp; </a:t>
            </a:r>
            <a:r>
              <a:rPr lang="en-US" sz="2400" dirty="0" smtClean="0"/>
              <a:t>Staff</a:t>
            </a:r>
          </a:p>
          <a:p>
            <a:pPr>
              <a:buFont typeface="Arial" panose="020B0604020202020204" pitchFamily="34" charset="0"/>
              <a:buChar char="•"/>
            </a:pPr>
            <a:r>
              <a:rPr lang="en-US" sz="2400" dirty="0" smtClean="0"/>
              <a:t> </a:t>
            </a:r>
            <a:r>
              <a:rPr lang="en-US" sz="2400" dirty="0"/>
              <a:t>Upgrade </a:t>
            </a:r>
            <a:r>
              <a:rPr lang="en-US" sz="2400" dirty="0" smtClean="0"/>
              <a:t>Environment and Process</a:t>
            </a:r>
          </a:p>
          <a:p>
            <a:pPr>
              <a:buFont typeface="Arial" panose="020B0604020202020204" pitchFamily="34" charset="0"/>
              <a:buChar char="•"/>
            </a:pPr>
            <a:r>
              <a:rPr lang="en-US" sz="2400" dirty="0"/>
              <a:t> Issues faced</a:t>
            </a:r>
          </a:p>
          <a:p>
            <a:pPr>
              <a:buFont typeface="Arial" panose="020B0604020202020204" pitchFamily="34" charset="0"/>
              <a:buChar char="•"/>
            </a:pPr>
            <a:endParaRPr lang="en-US" sz="2400" dirty="0"/>
          </a:p>
          <a:p>
            <a:endParaRPr lang="en-US" sz="2400" dirty="0"/>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0023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
        <p:nvSpPr>
          <p:cNvPr id="3" name="Subtitle 2"/>
          <p:cNvSpPr>
            <a:spLocks noGrp="1"/>
          </p:cNvSpPr>
          <p:nvPr>
            <p:ph type="subTitle" idx="1"/>
          </p:nvPr>
        </p:nvSpPr>
        <p:spPr/>
        <p:txBody>
          <a:bodyPr/>
          <a:lstStyle/>
          <a:p>
            <a:r>
              <a:rPr lang="en-US" dirty="0" smtClean="0"/>
              <a:t>History and Preparation</a:t>
            </a:r>
            <a:endParaRPr lang="en-US" dirty="0"/>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348794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major upgrade</a:t>
            </a:r>
            <a:endParaRPr lang="en-US" dirty="0"/>
          </a:p>
        </p:txBody>
      </p:sp>
      <p:sp>
        <p:nvSpPr>
          <p:cNvPr id="3" name="Content Placeholder 2"/>
          <p:cNvSpPr>
            <a:spLocks noGrp="1"/>
          </p:cNvSpPr>
          <p:nvPr>
            <p:ph sz="half" idx="1"/>
          </p:nvPr>
        </p:nvSpPr>
        <p:spPr/>
        <p:txBody>
          <a:bodyPr>
            <a:normAutofit/>
          </a:bodyPr>
          <a:lstStyle/>
          <a:p>
            <a:r>
              <a:rPr lang="en-US" sz="2400" dirty="0" smtClean="0"/>
              <a:t>The last “major” upgrade to the University’s student system was the upgrade from Student Administration 7.6 to Campus Solutions 9.0. back in 2007/2008</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smtClean="0"/>
              <a:t> Planned to take 18 Months</a:t>
            </a:r>
            <a:endParaRPr lang="en-US" sz="2400" dirty="0"/>
          </a:p>
          <a:p>
            <a:pPr>
              <a:buFont typeface="Arial" panose="020B0604020202020204" pitchFamily="34" charset="0"/>
              <a:buChar char="•"/>
            </a:pPr>
            <a:r>
              <a:rPr lang="en-US" sz="2400" dirty="0" smtClean="0"/>
              <a:t> Budget $7M</a:t>
            </a:r>
          </a:p>
          <a:p>
            <a:pPr>
              <a:buFont typeface="Arial" panose="020B0604020202020204" pitchFamily="34" charset="0"/>
              <a:buChar char="•"/>
            </a:pPr>
            <a:r>
              <a:rPr lang="en-US" sz="2400" dirty="0"/>
              <a:t> </a:t>
            </a:r>
            <a:r>
              <a:rPr lang="en-US" sz="2400" dirty="0" smtClean="0"/>
              <a:t>Big Project Team</a:t>
            </a:r>
            <a:endParaRPr lang="en-US" sz="2400" dirty="0"/>
          </a:p>
          <a:p>
            <a:pPr>
              <a:buFont typeface="Arial" panose="020B0604020202020204" pitchFamily="34" charset="0"/>
              <a:buChar char="•"/>
            </a:pPr>
            <a:r>
              <a:rPr lang="en-US" sz="2400" dirty="0" smtClean="0"/>
              <a:t> Initial &amp; Test Moves were</a:t>
            </a:r>
            <a:br>
              <a:rPr lang="en-US" sz="2400" dirty="0" smtClean="0"/>
            </a:br>
            <a:r>
              <a:rPr lang="en-US" sz="2400" dirty="0" smtClean="0"/>
              <a:t> done by Oracle’s Upgrade</a:t>
            </a:r>
            <a:br>
              <a:rPr lang="en-US" sz="2400" dirty="0" smtClean="0"/>
            </a:br>
            <a:r>
              <a:rPr lang="en-US" sz="2400" dirty="0" smtClean="0"/>
              <a:t> Lab</a:t>
            </a:r>
            <a:endParaRPr lang="en-US" sz="2400" dirty="0"/>
          </a:p>
          <a:p>
            <a:pPr>
              <a:buFont typeface="Arial" panose="020B0604020202020204" pitchFamily="34" charset="0"/>
              <a:buChar char="•"/>
            </a:pPr>
            <a:endParaRPr lang="en-US" sz="2400" dirty="0"/>
          </a:p>
        </p:txBody>
      </p:sp>
      <p:sp>
        <p:nvSpPr>
          <p:cNvPr id="5" name="Footer Placeholder 4"/>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802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2500"/>
                            </p:stCondLst>
                            <p:childTnLst>
                              <p:par>
                                <p:cTn id="12" presetID="10" presetClass="entr" presetSubtype="0" fill="hold" grpId="0" nodeType="after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1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5500"/>
                            </p:stCondLst>
                            <p:childTnLst>
                              <p:par>
                                <p:cTn id="20" presetID="10" presetClass="entr" presetSubtype="0" fill="hold" grpId="0" nodeType="afterEffect">
                                  <p:stCondLst>
                                    <p:cond delay="1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2800</TotalTime>
  <Words>9203</Words>
  <Application>Microsoft Office PowerPoint</Application>
  <PresentationFormat>On-screen Show (4:3)</PresentationFormat>
  <Paragraphs>718</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Tw Cen MT</vt:lpstr>
      <vt:lpstr>Tw Cen MT Condensed</vt:lpstr>
      <vt:lpstr>Wingdings 3</vt:lpstr>
      <vt:lpstr>Integral</vt:lpstr>
      <vt:lpstr>UniSA Campus Solutions Upgrade - Fast &amp;Furious 9.2</vt:lpstr>
      <vt:lpstr>presenter</vt:lpstr>
      <vt:lpstr>University of south australia</vt:lpstr>
      <vt:lpstr>UNISA &amp; PEOPLESOFT</vt:lpstr>
      <vt:lpstr>Overview</vt:lpstr>
      <vt:lpstr>INTRODUCTION</vt:lpstr>
      <vt:lpstr>INTRODUCTION What’s it all about?</vt:lpstr>
      <vt:lpstr>BACKGROUND</vt:lpstr>
      <vt:lpstr>Last major upgrade</vt:lpstr>
      <vt:lpstr>The existing system</vt:lpstr>
      <vt:lpstr>Ongoing maintenance</vt:lpstr>
      <vt:lpstr>First upgrade using PUM Images</vt:lpstr>
      <vt:lpstr>CS UPGRADE TIMeline…</vt:lpstr>
      <vt:lpstr>BUDGET…</vt:lpstr>
      <vt:lpstr>Staff…</vt:lpstr>
      <vt:lpstr>SERVER REPLACEMENT…</vt:lpstr>
      <vt:lpstr>SERVER REPLACEMENT…</vt:lpstr>
      <vt:lpstr>Concurrent Projects…</vt:lpstr>
      <vt:lpstr>Moving towards FLUID…</vt:lpstr>
      <vt:lpstr>In summary…</vt:lpstr>
      <vt:lpstr>UPGRADE</vt:lpstr>
      <vt:lpstr>Upgrade setup</vt:lpstr>
      <vt:lpstr>PUM INSTALLATION</vt:lpstr>
      <vt:lpstr>UPGRADE ENVIRONMENT</vt:lpstr>
      <vt:lpstr>INITIAL PASS(ES)</vt:lpstr>
      <vt:lpstr>Upgcust – identify Custom objects</vt:lpstr>
      <vt:lpstr>Upgcust – KEEP/DROP</vt:lpstr>
      <vt:lpstr>First TEST MOVE</vt:lpstr>
      <vt:lpstr>Update image 4 delta package</vt:lpstr>
      <vt:lpstr>Re-applying customisations</vt:lpstr>
      <vt:lpstr>testing</vt:lpstr>
      <vt:lpstr>Issue resolution</vt:lpstr>
      <vt:lpstr>DRY RUNS</vt:lpstr>
      <vt:lpstr>GO-LIVE</vt:lpstr>
      <vt:lpstr>ISSUES</vt:lpstr>
      <vt:lpstr>Initial pass – pEOPLEtOOLS upgrade</vt:lpstr>
      <vt:lpstr>Initial pass – APPLICATION UPGRADE </vt:lpstr>
      <vt:lpstr>TEST MOVE</vt:lpstr>
      <vt:lpstr>Post-upgrade (PRE-TESTING) issues</vt:lpstr>
      <vt:lpstr>Post-upgrade (PRE-TESTING) issues</vt:lpstr>
      <vt:lpstr>Testing issues</vt:lpstr>
      <vt:lpstr>go-live (&amp; post) issues</vt:lpstr>
      <vt:lpstr>Concluding thoughts</vt:lpstr>
      <vt:lpstr>Shameless plugs!</vt:lpstr>
      <vt:lpstr>presenter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Robert Lacina</cp:lastModifiedBy>
  <cp:revision>199</cp:revision>
  <cp:lastPrinted>2017-11-05T22:35:51Z</cp:lastPrinted>
  <dcterms:created xsi:type="dcterms:W3CDTF">2015-09-02T14:36:24Z</dcterms:created>
  <dcterms:modified xsi:type="dcterms:W3CDTF">2017-11-08T13:11:28Z</dcterms:modified>
</cp:coreProperties>
</file>