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7"/>
  </p:notesMasterIdLst>
  <p:sldIdLst>
    <p:sldId id="259" r:id="rId2"/>
    <p:sldId id="260" r:id="rId3"/>
    <p:sldId id="269" r:id="rId4"/>
    <p:sldId id="268" r:id="rId5"/>
    <p:sldId id="261" r:id="rId6"/>
    <p:sldId id="266" r:id="rId7"/>
    <p:sldId id="271" r:id="rId8"/>
    <p:sldId id="293" r:id="rId9"/>
    <p:sldId id="295" r:id="rId10"/>
    <p:sldId id="262" r:id="rId11"/>
    <p:sldId id="291" r:id="rId12"/>
    <p:sldId id="319" r:id="rId13"/>
    <p:sldId id="305" r:id="rId14"/>
    <p:sldId id="303" r:id="rId15"/>
    <p:sldId id="309" r:id="rId16"/>
    <p:sldId id="310" r:id="rId17"/>
    <p:sldId id="311" r:id="rId18"/>
    <p:sldId id="298" r:id="rId19"/>
    <p:sldId id="313" r:id="rId20"/>
    <p:sldId id="263" r:id="rId21"/>
    <p:sldId id="304" r:id="rId22"/>
    <p:sldId id="307" r:id="rId23"/>
    <p:sldId id="306" r:id="rId24"/>
    <p:sldId id="264" r:id="rId25"/>
    <p:sldId id="308" r:id="rId26"/>
    <p:sldId id="314" r:id="rId27"/>
    <p:sldId id="318" r:id="rId28"/>
    <p:sldId id="289" r:id="rId29"/>
    <p:sldId id="292" r:id="rId30"/>
    <p:sldId id="294" r:id="rId31"/>
    <p:sldId id="296" r:id="rId32"/>
    <p:sldId id="265" r:id="rId33"/>
    <p:sldId id="286" r:id="rId34"/>
    <p:sldId id="299" r:id="rId35"/>
    <p:sldId id="287" r:id="rId36"/>
    <p:sldId id="317" r:id="rId37"/>
    <p:sldId id="297" r:id="rId38"/>
    <p:sldId id="290" r:id="rId39"/>
    <p:sldId id="301" r:id="rId40"/>
    <p:sldId id="302" r:id="rId41"/>
    <p:sldId id="300" r:id="rId42"/>
    <p:sldId id="316" r:id="rId43"/>
    <p:sldId id="281" r:id="rId44"/>
    <p:sldId id="283" r:id="rId45"/>
    <p:sldId id="28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99" d="100"/>
          <a:sy n="99" d="100"/>
        </p:scale>
        <p:origin x="1260"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F7816-2A27-4A2E-B262-0C89886884DB}" type="datetimeFigureOut">
              <a:rPr lang="en-US" smtClean="0"/>
              <a:t>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Demo how to use user id exception and can now see/not see fields</a:t>
            </a:r>
          </a:p>
        </p:txBody>
      </p:sp>
      <p:sp>
        <p:nvSpPr>
          <p:cNvPr id="4" name="Slide Number Placeholder 3"/>
          <p:cNvSpPr>
            <a:spLocks noGrp="1"/>
          </p:cNvSpPr>
          <p:nvPr>
            <p:ph type="sldNum" sz="quarter" idx="10"/>
          </p:nvPr>
        </p:nvSpPr>
        <p:spPr/>
        <p:txBody>
          <a:bodyPr/>
          <a:lstStyle/>
          <a:p>
            <a:fld id="{CD741181-854E-4982-AE1F-4433C05B9F07}" type="slidenum">
              <a:rPr lang="en-US" smtClean="0"/>
              <a:t>10</a:t>
            </a:fld>
            <a:endParaRPr lang="en-US"/>
          </a:p>
        </p:txBody>
      </p:sp>
    </p:spTree>
    <p:extLst>
      <p:ext uri="{BB962C8B-B14F-4D97-AF65-F5344CB8AC3E}">
        <p14:creationId xmlns:p14="http://schemas.microsoft.com/office/powerpoint/2010/main" val="188899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11/6/2018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11/6/2018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11/6/2018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11/6/2018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11/6/2018</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11/6/2018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11/6/2018</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11/6/2018</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11/6/2018</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11/6/2018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11/6/2018</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11/6/2018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The Page and Field </a:t>
            </a:r>
            <a:br>
              <a:rPr lang="en-GB" sz="3600" dirty="0"/>
            </a:br>
            <a:r>
              <a:rPr lang="en-GB" sz="3600" dirty="0"/>
              <a:t>Configurator – easy as pie</a:t>
            </a:r>
            <a:endParaRPr lang="en-US" sz="3600" dirty="0"/>
          </a:p>
        </p:txBody>
      </p:sp>
      <p:pic>
        <p:nvPicPr>
          <p:cNvPr id="10" name="Picture Placeholder 9">
            <a:extLst>
              <a:ext uri="{FF2B5EF4-FFF2-40B4-BE49-F238E27FC236}">
                <a16:creationId xmlns:a16="http://schemas.microsoft.com/office/drawing/2014/main" id="{C13EA650-4845-4094-8D0E-3544DAC93DC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178" b="6178"/>
          <a:stretch>
            <a:fillRect/>
          </a:stretch>
        </p:blipFill>
        <p:spPr>
          <a:xfrm>
            <a:off x="0" y="0"/>
            <a:ext cx="9141714" cy="4572000"/>
          </a:xfrm>
        </p:spPr>
      </p:pic>
      <p:sp>
        <p:nvSpPr>
          <p:cNvPr id="4" name="Text Placeholder 3"/>
          <p:cNvSpPr>
            <a:spLocks noGrp="1"/>
          </p:cNvSpPr>
          <p:nvPr>
            <p:ph type="body" sz="half" idx="2"/>
          </p:nvPr>
        </p:nvSpPr>
        <p:spPr/>
        <p:txBody>
          <a:bodyPr/>
          <a:lstStyle/>
          <a:p>
            <a:r>
              <a:rPr lang="en-US"/>
              <a:t>SESSION 6011</a:t>
            </a:r>
            <a:endParaRPr lang="en-US" dirty="0"/>
          </a:p>
          <a:p>
            <a:r>
              <a:rPr lang="en-US" dirty="0"/>
              <a:t>Thu, Nov 08, 2018</a:t>
            </a:r>
          </a:p>
        </p:txBody>
      </p:sp>
      <p:sp>
        <p:nvSpPr>
          <p:cNvPr id="3" name="Footer Placeholder 2"/>
          <p:cNvSpPr>
            <a:spLocks noGrp="1"/>
          </p:cNvSpPr>
          <p:nvPr>
            <p:ph type="ftr" sz="quarter" idx="11"/>
          </p:nvPr>
        </p:nvSpPr>
        <p:spPr/>
        <p:txBody>
          <a:bodyPr/>
          <a:lstStyle/>
          <a:p>
            <a:r>
              <a:rPr lang="en-US" dirty="0"/>
              <a:t>ADU 7-9 November 2018</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Configure Field Properties</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411475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Example 1:</a:t>
            </a:r>
            <a:br>
              <a:rPr lang="en-US" dirty="0"/>
            </a:br>
            <a:r>
              <a:rPr lang="en-US" dirty="0"/>
              <a:t>Field properties – hiding fields</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7" name="Picture 6">
            <a:extLst>
              <a:ext uri="{FF2B5EF4-FFF2-40B4-BE49-F238E27FC236}">
                <a16:creationId xmlns:a16="http://schemas.microsoft.com/office/drawing/2014/main" id="{629DD7C2-08CD-4580-A3C9-CD68891F5FDD}"/>
              </a:ext>
            </a:extLst>
          </p:cNvPr>
          <p:cNvPicPr>
            <a:picLocks noChangeAspect="1"/>
          </p:cNvPicPr>
          <p:nvPr/>
        </p:nvPicPr>
        <p:blipFill>
          <a:blip r:embed="rId2"/>
          <a:stretch>
            <a:fillRect/>
          </a:stretch>
        </p:blipFill>
        <p:spPr>
          <a:xfrm>
            <a:off x="768096" y="2286000"/>
            <a:ext cx="6567948" cy="2776933"/>
          </a:xfrm>
          <a:prstGeom prst="rect">
            <a:avLst/>
          </a:prstGeom>
        </p:spPr>
      </p:pic>
    </p:spTree>
    <p:extLst>
      <p:ext uri="{BB962C8B-B14F-4D97-AF65-F5344CB8AC3E}">
        <p14:creationId xmlns:p14="http://schemas.microsoft.com/office/powerpoint/2010/main" val="349301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AEB5-8532-46EF-9937-2C0F7D0DFE31}"/>
              </a:ext>
            </a:extLst>
          </p:cNvPr>
          <p:cNvSpPr>
            <a:spLocks noGrp="1"/>
          </p:cNvSpPr>
          <p:nvPr>
            <p:ph type="title"/>
          </p:nvPr>
        </p:nvSpPr>
        <p:spPr/>
        <p:txBody>
          <a:bodyPr/>
          <a:lstStyle/>
          <a:p>
            <a:r>
              <a:rPr lang="en-AU" dirty="0"/>
              <a:t>Required field warning</a:t>
            </a:r>
          </a:p>
        </p:txBody>
      </p:sp>
      <p:sp>
        <p:nvSpPr>
          <p:cNvPr id="3" name="Content Placeholder 2">
            <a:extLst>
              <a:ext uri="{FF2B5EF4-FFF2-40B4-BE49-F238E27FC236}">
                <a16:creationId xmlns:a16="http://schemas.microsoft.com/office/drawing/2014/main" id="{02D8DD95-8E8E-48CB-AB86-45F51E067FE7}"/>
              </a:ext>
            </a:extLst>
          </p:cNvPr>
          <p:cNvSpPr>
            <a:spLocks noGrp="1"/>
          </p:cNvSpPr>
          <p:nvPr>
            <p:ph idx="1"/>
          </p:nvPr>
        </p:nvSpPr>
        <p:spPr/>
        <p:txBody>
          <a:bodyPr/>
          <a:lstStyle/>
          <a:p>
            <a:endParaRPr lang="en-AU" altLang="en-US" dirty="0">
              <a:latin typeface="Calibri" panose="020F0502020204030204" pitchFamily="34" charset="0"/>
              <a:ea typeface="Calibri" panose="020F0502020204030204" pitchFamily="34" charset="0"/>
              <a:cs typeface="Times New Roman" panose="02020603050405020304" pitchFamily="18" charset="0"/>
            </a:endParaRPr>
          </a:p>
          <a:p>
            <a:endParaRPr lang="en-AU" altLang="en-US" dirty="0">
              <a:latin typeface="Calibri" panose="020F0502020204030204" pitchFamily="34" charset="0"/>
              <a:ea typeface="Calibri" panose="020F0502020204030204" pitchFamily="34" charset="0"/>
              <a:cs typeface="Times New Roman" panose="02020603050405020304" pitchFamily="18" charset="0"/>
            </a:endParaRPr>
          </a:p>
          <a:p>
            <a:endParaRPr lang="en-AU" altLang="en-US" dirty="0">
              <a:latin typeface="Calibri" panose="020F0502020204030204" pitchFamily="34" charset="0"/>
              <a:ea typeface="Calibri" panose="020F0502020204030204" pitchFamily="34" charset="0"/>
              <a:cs typeface="Times New Roman" panose="02020603050405020304" pitchFamily="18" charset="0"/>
            </a:endParaRPr>
          </a:p>
          <a:p>
            <a:endParaRPr lang="en-AU" alt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altLang="en-US" dirty="0">
                <a:latin typeface="Calibri" panose="020F0502020204030204" pitchFamily="34" charset="0"/>
                <a:ea typeface="Calibri" panose="020F0502020204030204" pitchFamily="34" charset="0"/>
                <a:cs typeface="Times New Roman" panose="02020603050405020304" pitchFamily="18" charset="0"/>
              </a:rPr>
              <a:t>If the required field is deselected by default the field can be hidden</a:t>
            </a:r>
            <a:endParaRPr lang="en-AU" dirty="0"/>
          </a:p>
        </p:txBody>
      </p:sp>
      <p:sp>
        <p:nvSpPr>
          <p:cNvPr id="4" name="Footer Placeholder 3">
            <a:extLst>
              <a:ext uri="{FF2B5EF4-FFF2-40B4-BE49-F238E27FC236}">
                <a16:creationId xmlns:a16="http://schemas.microsoft.com/office/drawing/2014/main" id="{F5F809E2-8943-4DF0-AFF4-29FE1F3F9A91}"/>
              </a:ext>
            </a:extLst>
          </p:cNvPr>
          <p:cNvSpPr>
            <a:spLocks noGrp="1"/>
          </p:cNvSpPr>
          <p:nvPr>
            <p:ph type="ftr" sz="quarter" idx="11"/>
          </p:nvPr>
        </p:nvSpPr>
        <p:spPr/>
        <p:txBody>
          <a:bodyPr/>
          <a:lstStyle/>
          <a:p>
            <a:r>
              <a:rPr lang="en-US"/>
              <a:t>ADU 9-11 November 2016</a:t>
            </a:r>
          </a:p>
        </p:txBody>
      </p:sp>
      <p:sp>
        <p:nvSpPr>
          <p:cNvPr id="5" name="Rectangle 2">
            <a:extLst>
              <a:ext uri="{FF2B5EF4-FFF2-40B4-BE49-F238E27FC236}">
                <a16:creationId xmlns:a16="http://schemas.microsoft.com/office/drawing/2014/main" id="{321F959A-43E3-43D9-A376-64A71BEB18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49" name="Picture 10">
            <a:extLst>
              <a:ext uri="{FF2B5EF4-FFF2-40B4-BE49-F238E27FC236}">
                <a16:creationId xmlns:a16="http://schemas.microsoft.com/office/drawing/2014/main" id="{749CFA84-3AAE-4506-B4B1-02AED2427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2310063"/>
            <a:ext cx="597217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95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configuration applied</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5FC9F1D1-F12E-49D7-9D5E-58375CF5064F}"/>
              </a:ext>
            </a:extLst>
          </p:cNvPr>
          <p:cNvPicPr>
            <a:picLocks noChangeAspect="1"/>
          </p:cNvPicPr>
          <p:nvPr/>
        </p:nvPicPr>
        <p:blipFill>
          <a:blip r:embed="rId2"/>
          <a:stretch>
            <a:fillRect/>
          </a:stretch>
        </p:blipFill>
        <p:spPr>
          <a:xfrm>
            <a:off x="768096" y="2286000"/>
            <a:ext cx="7405451" cy="3986784"/>
          </a:xfrm>
          <a:prstGeom prst="rect">
            <a:avLst/>
          </a:prstGeom>
        </p:spPr>
      </p:pic>
    </p:spTree>
    <p:extLst>
      <p:ext uri="{BB962C8B-B14F-4D97-AF65-F5344CB8AC3E}">
        <p14:creationId xmlns:p14="http://schemas.microsoft.com/office/powerpoint/2010/main" val="257660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fields</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FF8E34B0-78CF-4DD2-A2D3-749979F6A89B}"/>
              </a:ext>
            </a:extLst>
          </p:cNvPr>
          <p:cNvPicPr>
            <a:picLocks noChangeAspect="1"/>
          </p:cNvPicPr>
          <p:nvPr/>
        </p:nvPicPr>
        <p:blipFill>
          <a:blip r:embed="rId2"/>
          <a:stretch>
            <a:fillRect/>
          </a:stretch>
        </p:blipFill>
        <p:spPr>
          <a:xfrm>
            <a:off x="768096" y="2286000"/>
            <a:ext cx="7290054" cy="3286047"/>
          </a:xfrm>
          <a:prstGeom prst="rect">
            <a:avLst/>
          </a:prstGeom>
        </p:spPr>
      </p:pic>
    </p:spTree>
    <p:extLst>
      <p:ext uri="{BB962C8B-B14F-4D97-AF65-F5344CB8AC3E}">
        <p14:creationId xmlns:p14="http://schemas.microsoft.com/office/powerpoint/2010/main" val="308414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Example 2:</a:t>
            </a:r>
            <a:br>
              <a:rPr lang="en-US" dirty="0"/>
            </a:br>
            <a:r>
              <a:rPr lang="en-US" dirty="0"/>
              <a:t>rename field</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E038590B-60D4-4C3E-BF07-54FA530664A5}"/>
              </a:ext>
            </a:extLst>
          </p:cNvPr>
          <p:cNvPicPr>
            <a:picLocks noChangeAspect="1"/>
          </p:cNvPicPr>
          <p:nvPr/>
        </p:nvPicPr>
        <p:blipFill>
          <a:blip r:embed="rId2"/>
          <a:stretch>
            <a:fillRect/>
          </a:stretch>
        </p:blipFill>
        <p:spPr>
          <a:xfrm>
            <a:off x="764740" y="3018525"/>
            <a:ext cx="7293410" cy="3290835"/>
          </a:xfrm>
          <a:prstGeom prst="rect">
            <a:avLst/>
          </a:prstGeom>
        </p:spPr>
      </p:pic>
      <p:pic>
        <p:nvPicPr>
          <p:cNvPr id="7" name="Picture 6">
            <a:extLst>
              <a:ext uri="{FF2B5EF4-FFF2-40B4-BE49-F238E27FC236}">
                <a16:creationId xmlns:a16="http://schemas.microsoft.com/office/drawing/2014/main" id="{999BC244-3A2F-41B5-B55F-EA075645FF18}"/>
              </a:ext>
            </a:extLst>
          </p:cNvPr>
          <p:cNvPicPr>
            <a:picLocks noChangeAspect="1"/>
          </p:cNvPicPr>
          <p:nvPr/>
        </p:nvPicPr>
        <p:blipFill>
          <a:blip r:embed="rId3"/>
          <a:stretch>
            <a:fillRect/>
          </a:stretch>
        </p:blipFill>
        <p:spPr>
          <a:xfrm>
            <a:off x="764740" y="2246176"/>
            <a:ext cx="7290055" cy="628066"/>
          </a:xfrm>
          <a:prstGeom prst="rect">
            <a:avLst/>
          </a:prstGeom>
        </p:spPr>
      </p:pic>
    </p:spTree>
    <p:extLst>
      <p:ext uri="{BB962C8B-B14F-4D97-AF65-F5344CB8AC3E}">
        <p14:creationId xmlns:p14="http://schemas.microsoft.com/office/powerpoint/2010/main" val="399113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Rename configuration</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F3DA3BA3-EF67-435D-9307-C84AFE88020A}"/>
              </a:ext>
            </a:extLst>
          </p:cNvPr>
          <p:cNvPicPr>
            <a:picLocks noChangeAspect="1"/>
          </p:cNvPicPr>
          <p:nvPr/>
        </p:nvPicPr>
        <p:blipFill>
          <a:blip r:embed="rId2"/>
          <a:stretch>
            <a:fillRect/>
          </a:stretch>
        </p:blipFill>
        <p:spPr>
          <a:xfrm>
            <a:off x="778771" y="2286001"/>
            <a:ext cx="7279379" cy="3214792"/>
          </a:xfrm>
          <a:prstGeom prst="rect">
            <a:avLst/>
          </a:prstGeom>
        </p:spPr>
      </p:pic>
    </p:spTree>
    <p:extLst>
      <p:ext uri="{BB962C8B-B14F-4D97-AF65-F5344CB8AC3E}">
        <p14:creationId xmlns:p14="http://schemas.microsoft.com/office/powerpoint/2010/main" val="35943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Example 3:</a:t>
            </a:r>
            <a:br>
              <a:rPr lang="en-US" dirty="0"/>
            </a:br>
            <a:r>
              <a:rPr lang="en-US" dirty="0"/>
              <a:t>default value</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FC6A0ABA-2997-4EEE-BFEE-9BA014C9CA25}"/>
              </a:ext>
            </a:extLst>
          </p:cNvPr>
          <p:cNvPicPr>
            <a:picLocks noChangeAspect="1"/>
          </p:cNvPicPr>
          <p:nvPr/>
        </p:nvPicPr>
        <p:blipFill>
          <a:blip r:embed="rId2"/>
          <a:stretch>
            <a:fillRect/>
          </a:stretch>
        </p:blipFill>
        <p:spPr>
          <a:xfrm>
            <a:off x="768096" y="2286000"/>
            <a:ext cx="6722347" cy="482666"/>
          </a:xfrm>
          <a:prstGeom prst="rect">
            <a:avLst/>
          </a:prstGeom>
        </p:spPr>
      </p:pic>
      <p:pic>
        <p:nvPicPr>
          <p:cNvPr id="5" name="Picture 4">
            <a:extLst>
              <a:ext uri="{FF2B5EF4-FFF2-40B4-BE49-F238E27FC236}">
                <a16:creationId xmlns:a16="http://schemas.microsoft.com/office/drawing/2014/main" id="{3B943E78-B4B3-4CC8-8F6A-D8A53C1ABA5C}"/>
              </a:ext>
            </a:extLst>
          </p:cNvPr>
          <p:cNvPicPr>
            <a:picLocks noChangeAspect="1"/>
          </p:cNvPicPr>
          <p:nvPr/>
        </p:nvPicPr>
        <p:blipFill>
          <a:blip r:embed="rId3"/>
          <a:stretch>
            <a:fillRect/>
          </a:stretch>
        </p:blipFill>
        <p:spPr>
          <a:xfrm>
            <a:off x="768096" y="2851100"/>
            <a:ext cx="7211000" cy="3458260"/>
          </a:xfrm>
          <a:prstGeom prst="rect">
            <a:avLst/>
          </a:prstGeom>
        </p:spPr>
      </p:pic>
      <p:sp>
        <p:nvSpPr>
          <p:cNvPr id="7" name="Explosion: 8 Points 6">
            <a:extLst>
              <a:ext uri="{FF2B5EF4-FFF2-40B4-BE49-F238E27FC236}">
                <a16:creationId xmlns:a16="http://schemas.microsoft.com/office/drawing/2014/main" id="{D9944708-12AC-4FFD-BF0A-03669B53E938}"/>
              </a:ext>
            </a:extLst>
          </p:cNvPr>
          <p:cNvSpPr/>
          <p:nvPr/>
        </p:nvSpPr>
        <p:spPr>
          <a:xfrm>
            <a:off x="1832618" y="5860704"/>
            <a:ext cx="1563726" cy="7471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2300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Example 4:</a:t>
            </a:r>
            <a:br>
              <a:rPr lang="en-US" dirty="0"/>
            </a:br>
            <a:r>
              <a:rPr lang="en-US" dirty="0"/>
              <a:t>Hide a label</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2ED6C5B6-F33E-4747-BE47-971DA3FAFBDC}"/>
              </a:ext>
            </a:extLst>
          </p:cNvPr>
          <p:cNvPicPr>
            <a:picLocks noChangeAspect="1"/>
          </p:cNvPicPr>
          <p:nvPr/>
        </p:nvPicPr>
        <p:blipFill rotWithShape="1">
          <a:blip r:embed="rId2"/>
          <a:srcRect t="63788" b="21968"/>
          <a:stretch/>
        </p:blipFill>
        <p:spPr>
          <a:xfrm>
            <a:off x="768096" y="2286000"/>
            <a:ext cx="7290054" cy="472272"/>
          </a:xfrm>
          <a:prstGeom prst="rect">
            <a:avLst/>
          </a:prstGeom>
        </p:spPr>
      </p:pic>
      <p:pic>
        <p:nvPicPr>
          <p:cNvPr id="8" name="Picture 7">
            <a:extLst>
              <a:ext uri="{FF2B5EF4-FFF2-40B4-BE49-F238E27FC236}">
                <a16:creationId xmlns:a16="http://schemas.microsoft.com/office/drawing/2014/main" id="{6AC58A23-E33E-420A-B351-4A434552DB83}"/>
              </a:ext>
            </a:extLst>
          </p:cNvPr>
          <p:cNvPicPr>
            <a:picLocks noChangeAspect="1"/>
          </p:cNvPicPr>
          <p:nvPr/>
        </p:nvPicPr>
        <p:blipFill>
          <a:blip r:embed="rId3"/>
          <a:stretch>
            <a:fillRect/>
          </a:stretch>
        </p:blipFill>
        <p:spPr>
          <a:xfrm>
            <a:off x="768097" y="2875593"/>
            <a:ext cx="5853767" cy="3434727"/>
          </a:xfrm>
          <a:prstGeom prst="rect">
            <a:avLst/>
          </a:prstGeom>
        </p:spPr>
      </p:pic>
    </p:spTree>
    <p:extLst>
      <p:ext uri="{BB962C8B-B14F-4D97-AF65-F5344CB8AC3E}">
        <p14:creationId xmlns:p14="http://schemas.microsoft.com/office/powerpoint/2010/main" val="56013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configuration applied</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D8EA9EA9-4BB6-4093-8B40-6FB9A78DE9BD}"/>
              </a:ext>
            </a:extLst>
          </p:cNvPr>
          <p:cNvPicPr>
            <a:picLocks noChangeAspect="1"/>
          </p:cNvPicPr>
          <p:nvPr/>
        </p:nvPicPr>
        <p:blipFill>
          <a:blip r:embed="rId2"/>
          <a:stretch>
            <a:fillRect/>
          </a:stretch>
        </p:blipFill>
        <p:spPr>
          <a:xfrm>
            <a:off x="768096" y="4985385"/>
            <a:ext cx="6762750" cy="1323975"/>
          </a:xfrm>
          <a:prstGeom prst="rect">
            <a:avLst/>
          </a:prstGeom>
        </p:spPr>
      </p:pic>
    </p:spTree>
    <p:extLst>
      <p:ext uri="{BB962C8B-B14F-4D97-AF65-F5344CB8AC3E}">
        <p14:creationId xmlns:p14="http://schemas.microsoft.com/office/powerpoint/2010/main" val="4326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4" name="Content Placeholder 3"/>
          <p:cNvSpPr>
            <a:spLocks noGrp="1"/>
          </p:cNvSpPr>
          <p:nvPr>
            <p:ph sz="half" idx="2"/>
          </p:nvPr>
        </p:nvSpPr>
        <p:spPr>
          <a:xfrm>
            <a:off x="768096" y="2967788"/>
            <a:ext cx="3566160" cy="1446168"/>
          </a:xfrm>
        </p:spPr>
        <p:txBody>
          <a:bodyPr/>
          <a:lstStyle/>
          <a:p>
            <a:r>
              <a:rPr lang="en-US" dirty="0"/>
              <a:t>Functional Analyst</a:t>
            </a:r>
          </a:p>
          <a:p>
            <a:r>
              <a:rPr lang="en-US" dirty="0"/>
              <a:t>University of the Sunshine Coast</a:t>
            </a:r>
          </a:p>
          <a:p>
            <a:r>
              <a:rPr lang="en-US" dirty="0"/>
              <a:t>mgould@usc.edu.au</a:t>
            </a:r>
          </a:p>
        </p:txBody>
      </p:sp>
      <p:sp>
        <p:nvSpPr>
          <p:cNvPr id="5" name="Text Placeholder 4"/>
          <p:cNvSpPr>
            <a:spLocks noGrp="1"/>
          </p:cNvSpPr>
          <p:nvPr>
            <p:ph type="body" sz="quarter" idx="3"/>
          </p:nvPr>
        </p:nvSpPr>
        <p:spPr/>
        <p:txBody>
          <a:bodyPr/>
          <a:lstStyle/>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ADU 7-9 November 2018</a:t>
            </a:r>
          </a:p>
        </p:txBody>
      </p:sp>
      <p:sp>
        <p:nvSpPr>
          <p:cNvPr id="13" name="Text Placeholder 2">
            <a:extLst>
              <a:ext uri="{FF2B5EF4-FFF2-40B4-BE49-F238E27FC236}">
                <a16:creationId xmlns:a16="http://schemas.microsoft.com/office/drawing/2014/main" id="{E0D14795-28C8-4496-9D5A-533CC528D0E6}"/>
              </a:ext>
            </a:extLst>
          </p:cNvPr>
          <p:cNvSpPr txBox="1">
            <a:spLocks/>
          </p:cNvSpPr>
          <p:nvPr/>
        </p:nvSpPr>
        <p:spPr>
          <a:xfrm>
            <a:off x="768096" y="2251018"/>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dirty="0"/>
              <a:t>Murray Gould</a:t>
            </a:r>
          </a:p>
        </p:txBody>
      </p:sp>
      <p:sp>
        <p:nvSpPr>
          <p:cNvPr id="15" name="Content Placeholder 14">
            <a:extLst>
              <a:ext uri="{FF2B5EF4-FFF2-40B4-BE49-F238E27FC236}">
                <a16:creationId xmlns:a16="http://schemas.microsoft.com/office/drawing/2014/main" id="{D63764A5-45F7-4182-ACE6-8FE2B051525F}"/>
              </a:ext>
            </a:extLst>
          </p:cNvPr>
          <p:cNvSpPr>
            <a:spLocks noGrp="1"/>
          </p:cNvSpPr>
          <p:nvPr>
            <p:ph sz="quarter" idx="4"/>
          </p:nvPr>
        </p:nvSpPr>
        <p:spPr/>
        <p:txBody>
          <a:bodyPr/>
          <a:lstStyle/>
          <a:p>
            <a:endParaRPr lang="en-AU"/>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Configure Page Visibility</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348794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visibility and display only</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8" name="Picture 7">
            <a:extLst>
              <a:ext uri="{FF2B5EF4-FFF2-40B4-BE49-F238E27FC236}">
                <a16:creationId xmlns:a16="http://schemas.microsoft.com/office/drawing/2014/main" id="{986F3DCE-F896-44C3-A2F8-2EBA47FE4948}"/>
              </a:ext>
            </a:extLst>
          </p:cNvPr>
          <p:cNvPicPr>
            <a:picLocks noChangeAspect="1"/>
          </p:cNvPicPr>
          <p:nvPr/>
        </p:nvPicPr>
        <p:blipFill>
          <a:blip r:embed="rId2"/>
          <a:stretch>
            <a:fillRect/>
          </a:stretch>
        </p:blipFill>
        <p:spPr>
          <a:xfrm>
            <a:off x="768096" y="2286000"/>
            <a:ext cx="7290054" cy="1697995"/>
          </a:xfrm>
          <a:prstGeom prst="rect">
            <a:avLst/>
          </a:prstGeom>
        </p:spPr>
      </p:pic>
      <p:pic>
        <p:nvPicPr>
          <p:cNvPr id="9" name="Picture 8">
            <a:extLst>
              <a:ext uri="{FF2B5EF4-FFF2-40B4-BE49-F238E27FC236}">
                <a16:creationId xmlns:a16="http://schemas.microsoft.com/office/drawing/2014/main" id="{1696CE0A-8046-496F-A4B4-63B24F4FEDEC}"/>
              </a:ext>
            </a:extLst>
          </p:cNvPr>
          <p:cNvPicPr>
            <a:picLocks noChangeAspect="1"/>
          </p:cNvPicPr>
          <p:nvPr/>
        </p:nvPicPr>
        <p:blipFill rotWithShape="1">
          <a:blip r:embed="rId3"/>
          <a:srcRect b="56351"/>
          <a:stretch/>
        </p:blipFill>
        <p:spPr>
          <a:xfrm>
            <a:off x="768096" y="4385310"/>
            <a:ext cx="6629400" cy="839833"/>
          </a:xfrm>
          <a:prstGeom prst="rect">
            <a:avLst/>
          </a:prstGeom>
        </p:spPr>
      </p:pic>
    </p:spTree>
    <p:extLst>
      <p:ext uri="{BB962C8B-B14F-4D97-AF65-F5344CB8AC3E}">
        <p14:creationId xmlns:p14="http://schemas.microsoft.com/office/powerpoint/2010/main" val="148331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Pages hidden and </a:t>
            </a:r>
            <a:r>
              <a:rPr lang="en-US" dirty="0" err="1"/>
              <a:t>reAd</a:t>
            </a:r>
            <a:r>
              <a:rPr lang="en-US" dirty="0"/>
              <a:t> only</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A99FA4A0-AF2B-4F12-956A-E478A96409C9}"/>
              </a:ext>
            </a:extLst>
          </p:cNvPr>
          <p:cNvPicPr>
            <a:picLocks noChangeAspect="1"/>
          </p:cNvPicPr>
          <p:nvPr/>
        </p:nvPicPr>
        <p:blipFill>
          <a:blip r:embed="rId2"/>
          <a:stretch>
            <a:fillRect/>
          </a:stretch>
        </p:blipFill>
        <p:spPr>
          <a:xfrm>
            <a:off x="768097" y="2282436"/>
            <a:ext cx="6813756" cy="4023360"/>
          </a:xfrm>
          <a:prstGeom prst="rect">
            <a:avLst/>
          </a:prstGeom>
        </p:spPr>
      </p:pic>
    </p:spTree>
    <p:extLst>
      <p:ext uri="{BB962C8B-B14F-4D97-AF65-F5344CB8AC3E}">
        <p14:creationId xmlns:p14="http://schemas.microsoft.com/office/powerpoint/2010/main" val="38375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page configuration applied</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C6B83084-ED22-4AFD-B285-0B7C9054C0D7}"/>
              </a:ext>
            </a:extLst>
          </p:cNvPr>
          <p:cNvPicPr>
            <a:picLocks noChangeAspect="1"/>
          </p:cNvPicPr>
          <p:nvPr/>
        </p:nvPicPr>
        <p:blipFill>
          <a:blip r:embed="rId2"/>
          <a:stretch>
            <a:fillRect/>
          </a:stretch>
        </p:blipFill>
        <p:spPr>
          <a:xfrm>
            <a:off x="768096" y="2286000"/>
            <a:ext cx="7294980" cy="3341077"/>
          </a:xfrm>
          <a:prstGeom prst="rect">
            <a:avLst/>
          </a:prstGeom>
        </p:spPr>
      </p:pic>
    </p:spTree>
    <p:extLst>
      <p:ext uri="{BB962C8B-B14F-4D97-AF65-F5344CB8AC3E}">
        <p14:creationId xmlns:p14="http://schemas.microsoft.com/office/powerpoint/2010/main" val="2464694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Criteria</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60508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configuration</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DAEA0F7E-E8CF-4ED4-98F0-16BB7662A751}"/>
              </a:ext>
            </a:extLst>
          </p:cNvPr>
          <p:cNvPicPr>
            <a:picLocks noChangeAspect="1"/>
          </p:cNvPicPr>
          <p:nvPr/>
        </p:nvPicPr>
        <p:blipFill>
          <a:blip r:embed="rId2"/>
          <a:stretch>
            <a:fillRect/>
          </a:stretch>
        </p:blipFill>
        <p:spPr>
          <a:xfrm>
            <a:off x="768096" y="2036430"/>
            <a:ext cx="7290054" cy="4045980"/>
          </a:xfrm>
          <a:prstGeom prst="rect">
            <a:avLst/>
          </a:prstGeom>
        </p:spPr>
      </p:pic>
      <p:sp>
        <p:nvSpPr>
          <p:cNvPr id="5" name="Explosion: 8 Points 4">
            <a:extLst>
              <a:ext uri="{FF2B5EF4-FFF2-40B4-BE49-F238E27FC236}">
                <a16:creationId xmlns:a16="http://schemas.microsoft.com/office/drawing/2014/main" id="{D9A59FC8-5AAA-4171-AB9D-19360820F0C0}"/>
              </a:ext>
            </a:extLst>
          </p:cNvPr>
          <p:cNvSpPr/>
          <p:nvPr/>
        </p:nvSpPr>
        <p:spPr>
          <a:xfrm>
            <a:off x="768095" y="2124656"/>
            <a:ext cx="2598103" cy="1182824"/>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8576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View: Research career (RSCH)</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2F75D301-5447-4312-AD08-DC9188453966}"/>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75FE9244-C152-45AD-9066-EC28003BAA39}"/>
              </a:ext>
            </a:extLst>
          </p:cNvPr>
          <p:cNvPicPr>
            <a:picLocks noChangeAspect="1"/>
          </p:cNvPicPr>
          <p:nvPr/>
        </p:nvPicPr>
        <p:blipFill>
          <a:blip r:embed="rId2"/>
          <a:stretch>
            <a:fillRect/>
          </a:stretch>
        </p:blipFill>
        <p:spPr>
          <a:xfrm>
            <a:off x="768096" y="1840080"/>
            <a:ext cx="6362299" cy="4469280"/>
          </a:xfrm>
          <a:prstGeom prst="rect">
            <a:avLst/>
          </a:prstGeom>
        </p:spPr>
      </p:pic>
    </p:spTree>
    <p:extLst>
      <p:ext uri="{BB962C8B-B14F-4D97-AF65-F5344CB8AC3E}">
        <p14:creationId xmlns:p14="http://schemas.microsoft.com/office/powerpoint/2010/main" val="27382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View: non-RSCH </a:t>
            </a:r>
            <a:r>
              <a:rPr lang="en-US" dirty="0" err="1"/>
              <a:t>careerS</a:t>
            </a:r>
            <a:endParaRPr lang="en-US" dirty="0"/>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2F75D301-5447-4312-AD08-DC9188453966}"/>
              </a:ext>
            </a:extLst>
          </p:cNvPr>
          <p:cNvSpPr>
            <a:spLocks noGrp="1"/>
          </p:cNvSpPr>
          <p:nvPr>
            <p:ph idx="1"/>
          </p:nvPr>
        </p:nvSpPr>
        <p:spPr/>
        <p:txBody>
          <a:bodyPr/>
          <a:lstStyle/>
          <a:p>
            <a:endParaRPr lang="en-AU" dirty="0"/>
          </a:p>
        </p:txBody>
      </p:sp>
      <p:pic>
        <p:nvPicPr>
          <p:cNvPr id="7" name="Picture 6">
            <a:extLst>
              <a:ext uri="{FF2B5EF4-FFF2-40B4-BE49-F238E27FC236}">
                <a16:creationId xmlns:a16="http://schemas.microsoft.com/office/drawing/2014/main" id="{51308341-748D-4DDE-8AD9-984D54F519EF}"/>
              </a:ext>
            </a:extLst>
          </p:cNvPr>
          <p:cNvPicPr>
            <a:picLocks noChangeAspect="1"/>
          </p:cNvPicPr>
          <p:nvPr/>
        </p:nvPicPr>
        <p:blipFill>
          <a:blip r:embed="rId2"/>
          <a:stretch>
            <a:fillRect/>
          </a:stretch>
        </p:blipFill>
        <p:spPr>
          <a:xfrm>
            <a:off x="768097" y="1875314"/>
            <a:ext cx="5603828" cy="4409659"/>
          </a:xfrm>
          <a:prstGeom prst="rect">
            <a:avLst/>
          </a:prstGeom>
        </p:spPr>
      </p:pic>
    </p:spTree>
    <p:extLst>
      <p:ext uri="{BB962C8B-B14F-4D97-AF65-F5344CB8AC3E}">
        <p14:creationId xmlns:p14="http://schemas.microsoft.com/office/powerpoint/2010/main" val="1728495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Sequencing</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32245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1 - research</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2F75D301-5447-4312-AD08-DC9188453966}"/>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6E54A490-8E85-4364-B2BF-4F13EAB597C5}"/>
              </a:ext>
            </a:extLst>
          </p:cNvPr>
          <p:cNvPicPr>
            <a:picLocks noChangeAspect="1"/>
          </p:cNvPicPr>
          <p:nvPr/>
        </p:nvPicPr>
        <p:blipFill>
          <a:blip r:embed="rId2"/>
          <a:stretch>
            <a:fillRect/>
          </a:stretch>
        </p:blipFill>
        <p:spPr>
          <a:xfrm>
            <a:off x="768096" y="2286000"/>
            <a:ext cx="6185363" cy="4029573"/>
          </a:xfrm>
          <a:prstGeom prst="rect">
            <a:avLst/>
          </a:prstGeom>
        </p:spPr>
      </p:pic>
    </p:spTree>
    <p:extLst>
      <p:ext uri="{BB962C8B-B14F-4D97-AF65-F5344CB8AC3E}">
        <p14:creationId xmlns:p14="http://schemas.microsoft.com/office/powerpoint/2010/main" val="210204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organization</a:t>
            </a:r>
          </a:p>
        </p:txBody>
      </p:sp>
      <p:sp>
        <p:nvSpPr>
          <p:cNvPr id="4" name="Text Placeholder 3"/>
          <p:cNvSpPr>
            <a:spLocks noGrp="1"/>
          </p:cNvSpPr>
          <p:nvPr>
            <p:ph type="body" sz="half" idx="2"/>
          </p:nvPr>
        </p:nvSpPr>
        <p:spPr/>
        <p:txBody>
          <a:bodyPr>
            <a:normAutofit/>
          </a:bodyPr>
          <a:lstStyle/>
          <a:p>
            <a:r>
              <a:rPr lang="en-US" dirty="0"/>
              <a:t>16,594 students</a:t>
            </a:r>
          </a:p>
          <a:p>
            <a:r>
              <a:rPr lang="en-US" dirty="0"/>
              <a:t>new campus opening 2020 USC Moreton Bay </a:t>
            </a:r>
          </a:p>
          <a:p>
            <a:r>
              <a:rPr lang="en-US" sz="1200" dirty="0"/>
              <a:t>(Petrie, North Brisbane)</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Picture Placeholder 5">
            <a:extLst>
              <a:ext uri="{FF2B5EF4-FFF2-40B4-BE49-F238E27FC236}">
                <a16:creationId xmlns:a16="http://schemas.microsoft.com/office/drawing/2014/main" id="{651E27C3-F259-4608-9F3A-B4A06E390136}"/>
              </a:ext>
            </a:extLst>
          </p:cNvPr>
          <p:cNvSpPr>
            <a:spLocks noGrp="1"/>
          </p:cNvSpPr>
          <p:nvPr>
            <p:ph type="pic" idx="1"/>
          </p:nvPr>
        </p:nvSpPr>
        <p:spPr/>
      </p:sp>
      <p:pic>
        <p:nvPicPr>
          <p:cNvPr id="9" name="Picture 8" descr="Image result for university of the sunshine coast">
            <a:extLst>
              <a:ext uri="{FF2B5EF4-FFF2-40B4-BE49-F238E27FC236}">
                <a16:creationId xmlns:a16="http://schemas.microsoft.com/office/drawing/2014/main" id="{D518636E-4514-4DAC-95C5-BADC300BD6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4" b="7804"/>
          <a:stretch/>
        </p:blipFill>
        <p:spPr bwMode="auto">
          <a:xfrm>
            <a:off x="0" y="-8239"/>
            <a:ext cx="9144000" cy="458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7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2 – school staff role 1</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1DA53244-BF0C-4EBF-A20E-6E478F22C0B0}"/>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A760ED36-146E-46AE-9BF7-F07899F0FA35}"/>
              </a:ext>
            </a:extLst>
          </p:cNvPr>
          <p:cNvPicPr>
            <a:picLocks noChangeAspect="1"/>
          </p:cNvPicPr>
          <p:nvPr/>
        </p:nvPicPr>
        <p:blipFill>
          <a:blip r:embed="rId2"/>
          <a:stretch>
            <a:fillRect/>
          </a:stretch>
        </p:blipFill>
        <p:spPr>
          <a:xfrm>
            <a:off x="768096" y="2286000"/>
            <a:ext cx="7403690" cy="4109048"/>
          </a:xfrm>
          <a:prstGeom prst="rect">
            <a:avLst/>
          </a:prstGeom>
        </p:spPr>
      </p:pic>
    </p:spTree>
    <p:extLst>
      <p:ext uri="{BB962C8B-B14F-4D97-AF65-F5344CB8AC3E}">
        <p14:creationId xmlns:p14="http://schemas.microsoft.com/office/powerpoint/2010/main" val="613382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3 - school staff role 2</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707E839B-F5F8-412A-B3B4-DD42E9DF9255}"/>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DEEE9194-D31E-41BA-8EAC-552E604C805D}"/>
              </a:ext>
            </a:extLst>
          </p:cNvPr>
          <p:cNvPicPr>
            <a:picLocks noChangeAspect="1"/>
          </p:cNvPicPr>
          <p:nvPr/>
        </p:nvPicPr>
        <p:blipFill>
          <a:blip r:embed="rId2"/>
          <a:stretch>
            <a:fillRect/>
          </a:stretch>
        </p:blipFill>
        <p:spPr>
          <a:xfrm>
            <a:off x="768096" y="2293584"/>
            <a:ext cx="6360274" cy="4096448"/>
          </a:xfrm>
          <a:prstGeom prst="rect">
            <a:avLst/>
          </a:prstGeom>
        </p:spPr>
      </p:pic>
    </p:spTree>
    <p:extLst>
      <p:ext uri="{BB962C8B-B14F-4D97-AF65-F5344CB8AC3E}">
        <p14:creationId xmlns:p14="http://schemas.microsoft.com/office/powerpoint/2010/main" val="328611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 List criteria</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534613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List options</a:t>
            </a:r>
          </a:p>
        </p:txBody>
      </p:sp>
      <p:sp>
        <p:nvSpPr>
          <p:cNvPr id="4" name="Footer Placeholder 3"/>
          <p:cNvSpPr>
            <a:spLocks noGrp="1"/>
          </p:cNvSpPr>
          <p:nvPr>
            <p:ph type="ftr" sz="quarter" idx="11"/>
          </p:nvPr>
        </p:nvSpPr>
        <p:spPr/>
        <p:txBody>
          <a:bodyPr/>
          <a:lstStyle/>
          <a:p>
            <a:r>
              <a:rPr lang="en-US" dirty="0"/>
              <a:t>ADU 7-9 November 2018</a:t>
            </a:r>
          </a:p>
        </p:txBody>
      </p:sp>
      <p:sp>
        <p:nvSpPr>
          <p:cNvPr id="6" name="Content Placeholder 2">
            <a:extLst>
              <a:ext uri="{FF2B5EF4-FFF2-40B4-BE49-F238E27FC236}">
                <a16:creationId xmlns:a16="http://schemas.microsoft.com/office/drawing/2014/main" id="{34BB0AC6-7D91-4A0C-807D-E24F7860CBD0}"/>
              </a:ext>
            </a:extLst>
          </p:cNvPr>
          <p:cNvSpPr>
            <a:spLocks noGrp="1"/>
          </p:cNvSpPr>
          <p:nvPr>
            <p:ph idx="1"/>
          </p:nvPr>
        </p:nvSpPr>
        <p:spPr>
          <a:xfrm>
            <a:off x="768096" y="2286000"/>
            <a:ext cx="7290055" cy="4023360"/>
          </a:xfrm>
        </p:spPr>
        <p:txBody>
          <a:bodyPr/>
          <a:lstStyle/>
          <a:p>
            <a:pPr>
              <a:buFont typeface="Arial" panose="020B0604020202020204" pitchFamily="34" charset="0"/>
              <a:buChar char="•"/>
            </a:pPr>
            <a:r>
              <a:rPr lang="en-GB" dirty="0"/>
              <a:t>All users with exceptions by user ID</a:t>
            </a:r>
          </a:p>
          <a:p>
            <a:pPr>
              <a:buFont typeface="Arial" panose="020B0604020202020204" pitchFamily="34" charset="0"/>
              <a:buChar char="•"/>
            </a:pPr>
            <a:r>
              <a:rPr lang="en-GB" dirty="0"/>
              <a:t>A role with user id exceptions</a:t>
            </a:r>
          </a:p>
          <a:p>
            <a:pPr>
              <a:buFont typeface="Arial" panose="020B0604020202020204" pitchFamily="34" charset="0"/>
              <a:buChar char="•"/>
            </a:pPr>
            <a:r>
              <a:rPr lang="en-GB" dirty="0"/>
              <a:t>A user id/list of user id’s</a:t>
            </a:r>
          </a:p>
          <a:p>
            <a:pPr>
              <a:buFont typeface="Arial" panose="020B0604020202020204" pitchFamily="34" charset="0"/>
              <a:buChar char="•"/>
            </a:pPr>
            <a:r>
              <a:rPr lang="en-GB" dirty="0"/>
              <a:t>Multiple roles using sequencing</a:t>
            </a:r>
          </a:p>
          <a:p>
            <a:pPr lvl="1">
              <a:buFont typeface="Arial" panose="020B0604020202020204" pitchFamily="34" charset="0"/>
              <a:buChar char="•"/>
            </a:pPr>
            <a:r>
              <a:rPr lang="en-AU" dirty="0"/>
              <a:t>You can create a user list at the Header Level where one user list covers the entire component or, at Sequence Level, where </a:t>
            </a:r>
            <a:r>
              <a:rPr lang="en-AU" dirty="0" err="1"/>
              <a:t>aseparate</a:t>
            </a:r>
            <a:r>
              <a:rPr lang="en-AU" dirty="0"/>
              <a:t> user list is defined for each sequence number.</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3316426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users with exceptions</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09BF2A98-9E54-4408-B13D-6342FAB4276F}"/>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0B9F1000-1221-4212-B63A-7DA6DAA9C6D2}"/>
              </a:ext>
            </a:extLst>
          </p:cNvPr>
          <p:cNvPicPr>
            <a:picLocks noChangeAspect="1"/>
          </p:cNvPicPr>
          <p:nvPr/>
        </p:nvPicPr>
        <p:blipFill>
          <a:blip r:embed="rId2"/>
          <a:stretch>
            <a:fillRect/>
          </a:stretch>
        </p:blipFill>
        <p:spPr>
          <a:xfrm>
            <a:off x="768096" y="2286000"/>
            <a:ext cx="6600825" cy="1924050"/>
          </a:xfrm>
          <a:prstGeom prst="rect">
            <a:avLst/>
          </a:prstGeom>
        </p:spPr>
      </p:pic>
    </p:spTree>
    <p:extLst>
      <p:ext uri="{BB962C8B-B14F-4D97-AF65-F5344CB8AC3E}">
        <p14:creationId xmlns:p14="http://schemas.microsoft.com/office/powerpoint/2010/main" val="267597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DDB0-B77C-47E1-8258-BAB94570FF74}"/>
              </a:ext>
            </a:extLst>
          </p:cNvPr>
          <p:cNvSpPr>
            <a:spLocks noGrp="1"/>
          </p:cNvSpPr>
          <p:nvPr>
            <p:ph type="title"/>
          </p:nvPr>
        </p:nvSpPr>
        <p:spPr/>
        <p:txBody>
          <a:bodyPr/>
          <a:lstStyle/>
          <a:p>
            <a:r>
              <a:rPr lang="en-AU" dirty="0"/>
              <a:t>A role with exceptions and sequencing</a:t>
            </a:r>
          </a:p>
        </p:txBody>
      </p:sp>
      <p:sp>
        <p:nvSpPr>
          <p:cNvPr id="3" name="Content Placeholder 2">
            <a:extLst>
              <a:ext uri="{FF2B5EF4-FFF2-40B4-BE49-F238E27FC236}">
                <a16:creationId xmlns:a16="http://schemas.microsoft.com/office/drawing/2014/main" id="{FB2DA6FE-F0FB-4A4F-A164-001B70FAF1B9}"/>
              </a:ext>
            </a:extLst>
          </p:cNvPr>
          <p:cNvSpPr>
            <a:spLocks noGrp="1"/>
          </p:cNvSpPr>
          <p:nvPr>
            <p:ph idx="1"/>
          </p:nvPr>
        </p:nvSpPr>
        <p:spPr/>
        <p:txBody>
          <a:bodyPr/>
          <a:lstStyle/>
          <a:p>
            <a:endParaRPr lang="en-AU" dirty="0"/>
          </a:p>
        </p:txBody>
      </p:sp>
      <p:sp>
        <p:nvSpPr>
          <p:cNvPr id="4" name="Footer Placeholder 3">
            <a:extLst>
              <a:ext uri="{FF2B5EF4-FFF2-40B4-BE49-F238E27FC236}">
                <a16:creationId xmlns:a16="http://schemas.microsoft.com/office/drawing/2014/main" id="{E5A6C06C-BF05-45BB-B670-5685A183D0C2}"/>
              </a:ext>
            </a:extLst>
          </p:cNvPr>
          <p:cNvSpPr>
            <a:spLocks noGrp="1"/>
          </p:cNvSpPr>
          <p:nvPr>
            <p:ph type="ftr" sz="quarter" idx="11"/>
          </p:nvPr>
        </p:nvSpPr>
        <p:spPr/>
        <p:txBody>
          <a:bodyPr/>
          <a:lstStyle/>
          <a:p>
            <a:r>
              <a:rPr lang="en-US"/>
              <a:t>ADU 9-11 November 2016</a:t>
            </a:r>
          </a:p>
        </p:txBody>
      </p:sp>
      <p:pic>
        <p:nvPicPr>
          <p:cNvPr id="5" name="Picture 4">
            <a:extLst>
              <a:ext uri="{FF2B5EF4-FFF2-40B4-BE49-F238E27FC236}">
                <a16:creationId xmlns:a16="http://schemas.microsoft.com/office/drawing/2014/main" id="{F0516780-3FAC-4BEA-8238-5EF077EE8C34}"/>
              </a:ext>
            </a:extLst>
          </p:cNvPr>
          <p:cNvPicPr>
            <a:picLocks noChangeAspect="1"/>
          </p:cNvPicPr>
          <p:nvPr/>
        </p:nvPicPr>
        <p:blipFill>
          <a:blip r:embed="rId2"/>
          <a:stretch>
            <a:fillRect/>
          </a:stretch>
        </p:blipFill>
        <p:spPr>
          <a:xfrm>
            <a:off x="768096" y="2286000"/>
            <a:ext cx="6600825" cy="2971800"/>
          </a:xfrm>
          <a:prstGeom prst="rect">
            <a:avLst/>
          </a:prstGeom>
        </p:spPr>
      </p:pic>
    </p:spTree>
    <p:extLst>
      <p:ext uri="{BB962C8B-B14F-4D97-AF65-F5344CB8AC3E}">
        <p14:creationId xmlns:p14="http://schemas.microsoft.com/office/powerpoint/2010/main" val="3240934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DDB0-B77C-47E1-8258-BAB94570FF74}"/>
              </a:ext>
            </a:extLst>
          </p:cNvPr>
          <p:cNvSpPr>
            <a:spLocks noGrp="1"/>
          </p:cNvSpPr>
          <p:nvPr>
            <p:ph type="title"/>
          </p:nvPr>
        </p:nvSpPr>
        <p:spPr/>
        <p:txBody>
          <a:bodyPr/>
          <a:lstStyle/>
          <a:p>
            <a:r>
              <a:rPr lang="en-AU" dirty="0"/>
              <a:t>A role with exceptions</a:t>
            </a:r>
          </a:p>
        </p:txBody>
      </p:sp>
      <p:sp>
        <p:nvSpPr>
          <p:cNvPr id="3" name="Content Placeholder 2">
            <a:extLst>
              <a:ext uri="{FF2B5EF4-FFF2-40B4-BE49-F238E27FC236}">
                <a16:creationId xmlns:a16="http://schemas.microsoft.com/office/drawing/2014/main" id="{FB2DA6FE-F0FB-4A4F-A164-001B70FAF1B9}"/>
              </a:ext>
            </a:extLst>
          </p:cNvPr>
          <p:cNvSpPr>
            <a:spLocks noGrp="1"/>
          </p:cNvSpPr>
          <p:nvPr>
            <p:ph idx="1"/>
          </p:nvPr>
        </p:nvSpPr>
        <p:spPr/>
        <p:txBody>
          <a:bodyPr/>
          <a:lstStyle/>
          <a:p>
            <a:endParaRPr lang="en-AU" dirty="0"/>
          </a:p>
        </p:txBody>
      </p:sp>
      <p:sp>
        <p:nvSpPr>
          <p:cNvPr id="4" name="Footer Placeholder 3">
            <a:extLst>
              <a:ext uri="{FF2B5EF4-FFF2-40B4-BE49-F238E27FC236}">
                <a16:creationId xmlns:a16="http://schemas.microsoft.com/office/drawing/2014/main" id="{E5A6C06C-BF05-45BB-B670-5685A183D0C2}"/>
              </a:ext>
            </a:extLst>
          </p:cNvPr>
          <p:cNvSpPr>
            <a:spLocks noGrp="1"/>
          </p:cNvSpPr>
          <p:nvPr>
            <p:ph type="ftr" sz="quarter" idx="11"/>
          </p:nvPr>
        </p:nvSpPr>
        <p:spPr/>
        <p:txBody>
          <a:bodyPr/>
          <a:lstStyle/>
          <a:p>
            <a:r>
              <a:rPr lang="en-US"/>
              <a:t>ADU 9-11 November 2016</a:t>
            </a:r>
          </a:p>
        </p:txBody>
      </p:sp>
      <p:pic>
        <p:nvPicPr>
          <p:cNvPr id="6" name="Picture 5">
            <a:extLst>
              <a:ext uri="{FF2B5EF4-FFF2-40B4-BE49-F238E27FC236}">
                <a16:creationId xmlns:a16="http://schemas.microsoft.com/office/drawing/2014/main" id="{15FE16AA-6210-4441-B10F-B09EDDA142C9}"/>
              </a:ext>
            </a:extLst>
          </p:cNvPr>
          <p:cNvPicPr>
            <a:picLocks noChangeAspect="1"/>
          </p:cNvPicPr>
          <p:nvPr/>
        </p:nvPicPr>
        <p:blipFill>
          <a:blip r:embed="rId2"/>
          <a:stretch>
            <a:fillRect/>
          </a:stretch>
        </p:blipFill>
        <p:spPr>
          <a:xfrm>
            <a:off x="768096" y="2286000"/>
            <a:ext cx="6610350" cy="1895475"/>
          </a:xfrm>
          <a:prstGeom prst="rect">
            <a:avLst/>
          </a:prstGeom>
        </p:spPr>
      </p:pic>
      <p:pic>
        <p:nvPicPr>
          <p:cNvPr id="7" name="Picture 6">
            <a:extLst>
              <a:ext uri="{FF2B5EF4-FFF2-40B4-BE49-F238E27FC236}">
                <a16:creationId xmlns:a16="http://schemas.microsoft.com/office/drawing/2014/main" id="{D40EE765-0EC0-42D4-A8D6-6C681292FF3C}"/>
              </a:ext>
            </a:extLst>
          </p:cNvPr>
          <p:cNvPicPr>
            <a:picLocks noChangeAspect="1"/>
          </p:cNvPicPr>
          <p:nvPr/>
        </p:nvPicPr>
        <p:blipFill rotWithShape="1">
          <a:blip r:embed="rId3"/>
          <a:srcRect t="34111"/>
          <a:stretch/>
        </p:blipFill>
        <p:spPr>
          <a:xfrm>
            <a:off x="768096" y="4382643"/>
            <a:ext cx="6534150" cy="1926717"/>
          </a:xfrm>
          <a:prstGeom prst="rect">
            <a:avLst/>
          </a:prstGeom>
        </p:spPr>
      </p:pic>
    </p:spTree>
    <p:extLst>
      <p:ext uri="{BB962C8B-B14F-4D97-AF65-F5344CB8AC3E}">
        <p14:creationId xmlns:p14="http://schemas.microsoft.com/office/powerpoint/2010/main" val="3392591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level criteria</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707E839B-F5F8-412A-B3B4-DD42E9DF9255}"/>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E4397B8D-96F1-4270-A931-974DDCAC7627}"/>
              </a:ext>
            </a:extLst>
          </p:cNvPr>
          <p:cNvPicPr>
            <a:picLocks noChangeAspect="1"/>
          </p:cNvPicPr>
          <p:nvPr/>
        </p:nvPicPr>
        <p:blipFill>
          <a:blip r:embed="rId2"/>
          <a:stretch>
            <a:fillRect/>
          </a:stretch>
        </p:blipFill>
        <p:spPr>
          <a:xfrm>
            <a:off x="768096" y="2286000"/>
            <a:ext cx="4349143" cy="4104032"/>
          </a:xfrm>
          <a:prstGeom prst="rect">
            <a:avLst/>
          </a:prstGeom>
        </p:spPr>
      </p:pic>
    </p:spTree>
    <p:extLst>
      <p:ext uri="{BB962C8B-B14F-4D97-AF65-F5344CB8AC3E}">
        <p14:creationId xmlns:p14="http://schemas.microsoft.com/office/powerpoint/2010/main" val="2999101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Hints, tips and info</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30630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3780-BBA8-40ED-8347-82B441A4802A}"/>
              </a:ext>
            </a:extLst>
          </p:cNvPr>
          <p:cNvSpPr>
            <a:spLocks noGrp="1"/>
          </p:cNvSpPr>
          <p:nvPr>
            <p:ph type="title"/>
          </p:nvPr>
        </p:nvSpPr>
        <p:spPr/>
        <p:txBody>
          <a:bodyPr/>
          <a:lstStyle/>
          <a:p>
            <a:r>
              <a:rPr lang="en-GB" b="1" dirty="0"/>
              <a:t>Device Form Factor</a:t>
            </a:r>
            <a:endParaRPr lang="en-AU" dirty="0"/>
          </a:p>
        </p:txBody>
      </p:sp>
      <p:sp>
        <p:nvSpPr>
          <p:cNvPr id="3" name="Content Placeholder 2">
            <a:extLst>
              <a:ext uri="{FF2B5EF4-FFF2-40B4-BE49-F238E27FC236}">
                <a16:creationId xmlns:a16="http://schemas.microsoft.com/office/drawing/2014/main" id="{05E2E22D-BB5D-4D80-8095-70C03EF3F411}"/>
              </a:ext>
            </a:extLst>
          </p:cNvPr>
          <p:cNvSpPr>
            <a:spLocks noGrp="1"/>
          </p:cNvSpPr>
          <p:nvPr>
            <p:ph idx="1"/>
          </p:nvPr>
        </p:nvSpPr>
        <p:spPr/>
        <p:txBody>
          <a:bodyPr>
            <a:normAutofit/>
          </a:bodyPr>
          <a:lstStyle/>
          <a:p>
            <a:r>
              <a:rPr lang="en-GB" dirty="0"/>
              <a:t>Device Form Factor section is used to select the form factor for which the criteria is applicable. If you select all the check boxes it indicates that irrespective of the form factor the selected criteria is applied.</a:t>
            </a:r>
          </a:p>
          <a:p>
            <a:r>
              <a:rPr lang="en-GB" dirty="0"/>
              <a:t>Note: This feature is applicable only for fluid components.</a:t>
            </a:r>
          </a:p>
          <a:p>
            <a:endParaRPr lang="en-AU" dirty="0"/>
          </a:p>
        </p:txBody>
      </p:sp>
      <p:sp>
        <p:nvSpPr>
          <p:cNvPr id="4" name="Footer Placeholder 3">
            <a:extLst>
              <a:ext uri="{FF2B5EF4-FFF2-40B4-BE49-F238E27FC236}">
                <a16:creationId xmlns:a16="http://schemas.microsoft.com/office/drawing/2014/main" id="{F224F157-D271-44E9-BBBD-8E3F65A8D6D6}"/>
              </a:ext>
            </a:extLst>
          </p:cNvPr>
          <p:cNvSpPr>
            <a:spLocks noGrp="1"/>
          </p:cNvSpPr>
          <p:nvPr>
            <p:ph type="ftr" sz="quarter" idx="11"/>
          </p:nvPr>
        </p:nvSpPr>
        <p:spPr/>
        <p:txBody>
          <a:bodyPr/>
          <a:lstStyle/>
          <a:p>
            <a:r>
              <a:rPr lang="en-US"/>
              <a:t>ADU 9-11 November 2016</a:t>
            </a:r>
          </a:p>
        </p:txBody>
      </p:sp>
      <p:pic>
        <p:nvPicPr>
          <p:cNvPr id="6" name="Picture 5">
            <a:extLst>
              <a:ext uri="{FF2B5EF4-FFF2-40B4-BE49-F238E27FC236}">
                <a16:creationId xmlns:a16="http://schemas.microsoft.com/office/drawing/2014/main" id="{2B2D95EE-BBC1-4C0A-9E8D-66EED5198BE9}"/>
              </a:ext>
            </a:extLst>
          </p:cNvPr>
          <p:cNvPicPr>
            <a:picLocks noChangeAspect="1"/>
          </p:cNvPicPr>
          <p:nvPr/>
        </p:nvPicPr>
        <p:blipFill rotWithShape="1">
          <a:blip r:embed="rId2"/>
          <a:srcRect r="27500"/>
          <a:stretch/>
        </p:blipFill>
        <p:spPr>
          <a:xfrm>
            <a:off x="831186" y="3811844"/>
            <a:ext cx="6330050" cy="2460940"/>
          </a:xfrm>
          <a:prstGeom prst="rect">
            <a:avLst/>
          </a:prstGeom>
        </p:spPr>
      </p:pic>
    </p:spTree>
    <p:extLst>
      <p:ext uri="{BB962C8B-B14F-4D97-AF65-F5344CB8AC3E}">
        <p14:creationId xmlns:p14="http://schemas.microsoft.com/office/powerpoint/2010/main" val="295806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 &amp; ORACLE</a:t>
            </a:r>
          </a:p>
        </p:txBody>
      </p:sp>
      <p:sp>
        <p:nvSpPr>
          <p:cNvPr id="4" name="Text Placeholder 3"/>
          <p:cNvSpPr>
            <a:spLocks noGrp="1"/>
          </p:cNvSpPr>
          <p:nvPr>
            <p:ph type="body" sz="half" idx="2"/>
          </p:nvPr>
        </p:nvSpPr>
        <p:spPr/>
        <p:txBody>
          <a:bodyPr>
            <a:normAutofit/>
          </a:bodyPr>
          <a:lstStyle/>
          <a:p>
            <a:r>
              <a:rPr lang="en-US" dirty="0"/>
              <a:t>PeopleSoft 9.2</a:t>
            </a:r>
          </a:p>
          <a:p>
            <a:r>
              <a:rPr lang="en-US" dirty="0" err="1"/>
              <a:t>Peopletools</a:t>
            </a:r>
            <a:r>
              <a:rPr lang="en-US" dirty="0"/>
              <a:t> 8.56.07</a:t>
            </a:r>
          </a:p>
          <a:p>
            <a:r>
              <a:rPr lang="en-US" dirty="0"/>
              <a:t>PUM 8</a:t>
            </a:r>
          </a:p>
        </p:txBody>
      </p:sp>
      <p:sp>
        <p:nvSpPr>
          <p:cNvPr id="3" name="Footer Placeholder 2"/>
          <p:cNvSpPr>
            <a:spLocks noGrp="1"/>
          </p:cNvSpPr>
          <p:nvPr>
            <p:ph type="ftr" sz="quarter" idx="11"/>
          </p:nvPr>
        </p:nvSpPr>
        <p:spPr/>
        <p:txBody>
          <a:bodyPr/>
          <a:lstStyle/>
          <a:p>
            <a:r>
              <a:rPr lang="en-US" dirty="0"/>
              <a:t>ADU 7-9 November 2018</a:t>
            </a:r>
          </a:p>
        </p:txBody>
      </p:sp>
      <p:pic>
        <p:nvPicPr>
          <p:cNvPr id="8" name="Picture 7">
            <a:extLst>
              <a:ext uri="{FF2B5EF4-FFF2-40B4-BE49-F238E27FC236}">
                <a16:creationId xmlns:a16="http://schemas.microsoft.com/office/drawing/2014/main" id="{B83EFA7B-2AC2-472B-A9DE-A5702763EEDA}"/>
              </a:ext>
            </a:extLst>
          </p:cNvPr>
          <p:cNvPicPr>
            <a:picLocks noChangeAspect="1"/>
          </p:cNvPicPr>
          <p:nvPr/>
        </p:nvPicPr>
        <p:blipFill>
          <a:blip r:embed="rId2"/>
          <a:stretch>
            <a:fillRect/>
          </a:stretch>
        </p:blipFill>
        <p:spPr>
          <a:xfrm>
            <a:off x="726464" y="821537"/>
            <a:ext cx="6143625" cy="2152650"/>
          </a:xfrm>
          <a:prstGeom prst="rect">
            <a:avLst/>
          </a:prstGeom>
        </p:spPr>
      </p:pic>
      <p:pic>
        <p:nvPicPr>
          <p:cNvPr id="9" name="Picture 8">
            <a:extLst>
              <a:ext uri="{FF2B5EF4-FFF2-40B4-BE49-F238E27FC236}">
                <a16:creationId xmlns:a16="http://schemas.microsoft.com/office/drawing/2014/main" id="{0FCC5885-E390-464B-9A55-E875027F3063}"/>
              </a:ext>
            </a:extLst>
          </p:cNvPr>
          <p:cNvPicPr>
            <a:picLocks noChangeAspect="1"/>
          </p:cNvPicPr>
          <p:nvPr/>
        </p:nvPicPr>
        <p:blipFill>
          <a:blip r:embed="rId3"/>
          <a:stretch>
            <a:fillRect/>
          </a:stretch>
        </p:blipFill>
        <p:spPr>
          <a:xfrm>
            <a:off x="4821309" y="2974187"/>
            <a:ext cx="2047875" cy="1143000"/>
          </a:xfrm>
          <a:prstGeom prst="rect">
            <a:avLst/>
          </a:prstGeom>
        </p:spPr>
      </p:pic>
    </p:spTree>
    <p:extLst>
      <p:ext uri="{BB962C8B-B14F-4D97-AF65-F5344CB8AC3E}">
        <p14:creationId xmlns:p14="http://schemas.microsoft.com/office/powerpoint/2010/main" val="3348978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3780-BBA8-40ED-8347-82B441A4802A}"/>
              </a:ext>
            </a:extLst>
          </p:cNvPr>
          <p:cNvSpPr>
            <a:spLocks noGrp="1"/>
          </p:cNvSpPr>
          <p:nvPr>
            <p:ph type="title"/>
          </p:nvPr>
        </p:nvSpPr>
        <p:spPr/>
        <p:txBody>
          <a:bodyPr/>
          <a:lstStyle/>
          <a:p>
            <a:r>
              <a:rPr lang="en-AU" dirty="0"/>
              <a:t>Use of configuration</a:t>
            </a:r>
          </a:p>
        </p:txBody>
      </p:sp>
      <p:sp>
        <p:nvSpPr>
          <p:cNvPr id="3" name="Content Placeholder 2">
            <a:extLst>
              <a:ext uri="{FF2B5EF4-FFF2-40B4-BE49-F238E27FC236}">
                <a16:creationId xmlns:a16="http://schemas.microsoft.com/office/drawing/2014/main" id="{05E2E22D-BB5D-4D80-8095-70C03EF3F411}"/>
              </a:ext>
            </a:extLst>
          </p:cNvPr>
          <p:cNvSpPr>
            <a:spLocks noGrp="1"/>
          </p:cNvSpPr>
          <p:nvPr>
            <p:ph idx="1"/>
          </p:nvPr>
        </p:nvSpPr>
        <p:spPr/>
        <p:txBody>
          <a:bodyPr>
            <a:normAutofit fontScale="85000" lnSpcReduction="10000"/>
          </a:bodyPr>
          <a:lstStyle/>
          <a:p>
            <a:pPr>
              <a:buFont typeface="Arial" panose="020B0604020202020204" pitchFamily="34" charset="0"/>
              <a:buChar char="•"/>
            </a:pPr>
            <a:endParaRPr lang="en-GB" dirty="0"/>
          </a:p>
          <a:p>
            <a:pPr>
              <a:buFont typeface="Arial" panose="020B0604020202020204" pitchFamily="34" charset="0"/>
              <a:buChar char="•"/>
            </a:pPr>
            <a:r>
              <a:rPr lang="en-GB" dirty="0"/>
              <a:t>You can select only the field made visible in the application designer for configuring in the utility. Radio buttons and non-data entry fields will not be available for selection in the list</a:t>
            </a:r>
          </a:p>
          <a:p>
            <a:pPr>
              <a:buFont typeface="Arial" panose="020B0604020202020204" pitchFamily="34" charset="0"/>
              <a:buChar char="•"/>
            </a:pPr>
            <a:r>
              <a:rPr lang="en-GB" dirty="0"/>
              <a:t>You can only hide the fields which are made visible in the application designer. The fields made invisible in application designer cannot be made visible</a:t>
            </a:r>
            <a:endParaRPr lang="en-AU" dirty="0"/>
          </a:p>
          <a:p>
            <a:pPr>
              <a:buFont typeface="Arial" panose="020B0604020202020204" pitchFamily="34" charset="0"/>
              <a:buChar char="•"/>
            </a:pPr>
            <a:r>
              <a:rPr lang="en-GB" dirty="0"/>
              <a:t>You can disable a field only if it is by default editable in the application designer. The field which is already disabled in application designer or PeopleCode cannot be made editable</a:t>
            </a:r>
          </a:p>
          <a:p>
            <a:pPr>
              <a:buFont typeface="Arial" panose="020B0604020202020204" pitchFamily="34" charset="0"/>
              <a:buChar char="•"/>
            </a:pPr>
            <a:r>
              <a:rPr lang="en-GB" dirty="0"/>
              <a:t>You can make a field mandatory which is not configured as required in the application designer. The field which is made as required in application designer or PeopleCode cannot be made not-required</a:t>
            </a:r>
          </a:p>
          <a:p>
            <a:pPr>
              <a:buFont typeface="Arial" panose="020B0604020202020204" pitchFamily="34" charset="0"/>
              <a:buChar char="•"/>
            </a:pPr>
            <a:r>
              <a:rPr lang="en-GB" dirty="0"/>
              <a:t>A page which is already Display Only in Application Designer or PeopleCode cannot be made editable</a:t>
            </a:r>
          </a:p>
        </p:txBody>
      </p:sp>
      <p:sp>
        <p:nvSpPr>
          <p:cNvPr id="4" name="Footer Placeholder 3">
            <a:extLst>
              <a:ext uri="{FF2B5EF4-FFF2-40B4-BE49-F238E27FC236}">
                <a16:creationId xmlns:a16="http://schemas.microsoft.com/office/drawing/2014/main" id="{F224F157-D271-44E9-BBBD-8E3F65A8D6D6}"/>
              </a:ext>
            </a:extLst>
          </p:cNvPr>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1575809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3780-BBA8-40ED-8347-82B441A4802A}"/>
              </a:ext>
            </a:extLst>
          </p:cNvPr>
          <p:cNvSpPr>
            <a:spLocks noGrp="1"/>
          </p:cNvSpPr>
          <p:nvPr>
            <p:ph type="title"/>
          </p:nvPr>
        </p:nvSpPr>
        <p:spPr/>
        <p:txBody>
          <a:bodyPr/>
          <a:lstStyle/>
          <a:p>
            <a:r>
              <a:rPr lang="en-AU" dirty="0"/>
              <a:t>Use of configuration (cont’d)</a:t>
            </a:r>
          </a:p>
        </p:txBody>
      </p:sp>
      <p:sp>
        <p:nvSpPr>
          <p:cNvPr id="3" name="Content Placeholder 2">
            <a:extLst>
              <a:ext uri="{FF2B5EF4-FFF2-40B4-BE49-F238E27FC236}">
                <a16:creationId xmlns:a16="http://schemas.microsoft.com/office/drawing/2014/main" id="{05E2E22D-BB5D-4D80-8095-70C03EF3F411}"/>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t>The configuration can be applied only to a registered component in the system. Secondary pages and other modal pages or components could not be controlled using the configuration.</a:t>
            </a:r>
          </a:p>
          <a:p>
            <a:pPr>
              <a:buFont typeface="Arial" panose="020B0604020202020204" pitchFamily="34" charset="0"/>
              <a:buChar char="•"/>
            </a:pPr>
            <a:r>
              <a:rPr lang="en-GB" dirty="0"/>
              <a:t>While defining the criteria, the selected field should contain a value either from defaults or from existing transaction data. If criteria is configured on work record fields where data is populated dynamically, then at the time of criteria evaluation (Post Build event) if the system does not finds a value for the field, the criteria would fail and the configuration will not get applied. </a:t>
            </a:r>
          </a:p>
          <a:p>
            <a:r>
              <a:rPr lang="en-GB" dirty="0"/>
              <a:t>At the run time of the component, the criteria will be evaluated only once at the time of component load. Any change in the field values selected for criteria evaluation thereafter will not result in re-evaluation of criteria.</a:t>
            </a:r>
          </a:p>
          <a:p>
            <a:endParaRPr lang="en-AU" dirty="0"/>
          </a:p>
        </p:txBody>
      </p:sp>
      <p:sp>
        <p:nvSpPr>
          <p:cNvPr id="4" name="Footer Placeholder 3">
            <a:extLst>
              <a:ext uri="{FF2B5EF4-FFF2-40B4-BE49-F238E27FC236}">
                <a16:creationId xmlns:a16="http://schemas.microsoft.com/office/drawing/2014/main" id="{F224F157-D271-44E9-BBBD-8E3F65A8D6D6}"/>
              </a:ext>
            </a:extLst>
          </p:cNvPr>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165663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3780-BBA8-40ED-8347-82B441A4802A}"/>
              </a:ext>
            </a:extLst>
          </p:cNvPr>
          <p:cNvSpPr>
            <a:spLocks noGrp="1"/>
          </p:cNvSpPr>
          <p:nvPr>
            <p:ph type="title"/>
          </p:nvPr>
        </p:nvSpPr>
        <p:spPr/>
        <p:txBody>
          <a:bodyPr/>
          <a:lstStyle/>
          <a:p>
            <a:r>
              <a:rPr lang="en-AU" dirty="0"/>
              <a:t>Use of configuration (cont’d)</a:t>
            </a:r>
          </a:p>
        </p:txBody>
      </p:sp>
      <p:sp>
        <p:nvSpPr>
          <p:cNvPr id="3" name="Content Placeholder 2">
            <a:extLst>
              <a:ext uri="{FF2B5EF4-FFF2-40B4-BE49-F238E27FC236}">
                <a16:creationId xmlns:a16="http://schemas.microsoft.com/office/drawing/2014/main" id="{05E2E22D-BB5D-4D80-8095-70C03EF3F411}"/>
              </a:ext>
            </a:extLst>
          </p:cNvPr>
          <p:cNvSpPr>
            <a:spLocks noGrp="1"/>
          </p:cNvSpPr>
          <p:nvPr>
            <p:ph idx="1"/>
          </p:nvPr>
        </p:nvSpPr>
        <p:spPr/>
        <p:txBody>
          <a:bodyPr>
            <a:normAutofit/>
          </a:bodyPr>
          <a:lstStyle/>
          <a:p>
            <a:pPr>
              <a:buFont typeface="Arial" panose="020B0604020202020204" pitchFamily="34" charset="0"/>
              <a:buChar char="•"/>
            </a:pPr>
            <a:r>
              <a:rPr lang="en-AU" dirty="0"/>
              <a:t>Validate Page Configurations - </a:t>
            </a:r>
            <a:r>
              <a:rPr lang="en-GB" dirty="0"/>
              <a:t>used to verify the validity of the configurations after any system update or application of fix or patch. Any changes to the page or page field meta data of the fields and pages selected in Page and Field Configuration will be reported as validation error</a:t>
            </a:r>
            <a:endParaRPr lang="en-AU" dirty="0"/>
          </a:p>
          <a:p>
            <a:pPr>
              <a:buFont typeface="Arial" panose="020B0604020202020204" pitchFamily="34" charset="0"/>
              <a:buChar char="•"/>
            </a:pPr>
            <a:r>
              <a:rPr lang="en-GB" dirty="0"/>
              <a:t>Map to Portal Registry page - Access to this page is restricted based on the access to People Tools Events Mapping component</a:t>
            </a:r>
          </a:p>
          <a:p>
            <a:pPr>
              <a:buFont typeface="Arial" panose="020B0604020202020204" pitchFamily="34" charset="0"/>
              <a:buChar char="•"/>
            </a:pPr>
            <a:r>
              <a:rPr lang="en-AU" dirty="0"/>
              <a:t>Minimum People Tools version of 8.55.15/8.56.02</a:t>
            </a:r>
          </a:p>
          <a:p>
            <a:pPr>
              <a:buFont typeface="Arial" panose="020B0604020202020204" pitchFamily="34" charset="0"/>
              <a:buChar char="•"/>
            </a:pPr>
            <a:r>
              <a:rPr lang="en-AU" dirty="0"/>
              <a:t>Ongoing Page and Field Configurator development</a:t>
            </a:r>
            <a:endParaRPr lang="en-GB" dirty="0"/>
          </a:p>
        </p:txBody>
      </p:sp>
      <p:sp>
        <p:nvSpPr>
          <p:cNvPr id="4" name="Footer Placeholder 3">
            <a:extLst>
              <a:ext uri="{FF2B5EF4-FFF2-40B4-BE49-F238E27FC236}">
                <a16:creationId xmlns:a16="http://schemas.microsoft.com/office/drawing/2014/main" id="{F224F157-D271-44E9-BBBD-8E3F65A8D6D6}"/>
              </a:ext>
            </a:extLst>
          </p:cNvPr>
          <p:cNvSpPr>
            <a:spLocks noGrp="1"/>
          </p:cNvSpPr>
          <p:nvPr>
            <p:ph type="ftr" sz="quarter" idx="11"/>
          </p:nvPr>
        </p:nvSpPr>
        <p:spPr/>
        <p:txBody>
          <a:bodyPr/>
          <a:lstStyle/>
          <a:p>
            <a:r>
              <a:rPr lang="en-US"/>
              <a:t>ADU 9-11 November 2016</a:t>
            </a:r>
          </a:p>
        </p:txBody>
      </p:sp>
    </p:spTree>
    <p:extLst>
      <p:ext uri="{BB962C8B-B14F-4D97-AF65-F5344CB8AC3E}">
        <p14:creationId xmlns:p14="http://schemas.microsoft.com/office/powerpoint/2010/main" val="2417945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1486425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ADU 7-9 November 2018</a:t>
            </a:r>
          </a:p>
        </p:txBody>
      </p:sp>
      <p:sp>
        <p:nvSpPr>
          <p:cNvPr id="20" name="Content Placeholder 3">
            <a:extLst>
              <a:ext uri="{FF2B5EF4-FFF2-40B4-BE49-F238E27FC236}">
                <a16:creationId xmlns:a16="http://schemas.microsoft.com/office/drawing/2014/main" id="{3C97540A-F93B-4004-9FB7-FE74DBDBE0FD}"/>
              </a:ext>
            </a:extLst>
          </p:cNvPr>
          <p:cNvSpPr>
            <a:spLocks noGrp="1"/>
          </p:cNvSpPr>
          <p:nvPr>
            <p:ph sz="half" idx="2"/>
          </p:nvPr>
        </p:nvSpPr>
        <p:spPr>
          <a:xfrm>
            <a:off x="768096" y="3005561"/>
            <a:ext cx="3566160" cy="1446168"/>
          </a:xfrm>
        </p:spPr>
        <p:txBody>
          <a:bodyPr/>
          <a:lstStyle/>
          <a:p>
            <a:r>
              <a:rPr lang="en-US" dirty="0"/>
              <a:t>Functional Analyst</a:t>
            </a:r>
          </a:p>
          <a:p>
            <a:r>
              <a:rPr lang="en-US" dirty="0"/>
              <a:t>University of the Sunshine Coast</a:t>
            </a:r>
          </a:p>
          <a:p>
            <a:r>
              <a:rPr lang="en-US" dirty="0"/>
              <a:t>mgould@usc.edu.au</a:t>
            </a:r>
          </a:p>
        </p:txBody>
      </p:sp>
      <p:sp>
        <p:nvSpPr>
          <p:cNvPr id="21" name="Text Placeholder 2">
            <a:extLst>
              <a:ext uri="{FF2B5EF4-FFF2-40B4-BE49-F238E27FC236}">
                <a16:creationId xmlns:a16="http://schemas.microsoft.com/office/drawing/2014/main" id="{47EB9D6A-1C0E-40E7-A532-E4C50EAB8006}"/>
              </a:ext>
            </a:extLst>
          </p:cNvPr>
          <p:cNvSpPr txBox="1">
            <a:spLocks/>
          </p:cNvSpPr>
          <p:nvPr/>
        </p:nvSpPr>
        <p:spPr>
          <a:xfrm>
            <a:off x="768096" y="2182601"/>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dirty="0"/>
              <a:t>Murray Gould</a:t>
            </a:r>
          </a:p>
        </p:txBody>
      </p:sp>
    </p:spTree>
    <p:extLst>
      <p:ext uri="{BB962C8B-B14F-4D97-AF65-F5344CB8AC3E}">
        <p14:creationId xmlns:p14="http://schemas.microsoft.com/office/powerpoint/2010/main" val="2898579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335" y="4887602"/>
            <a:ext cx="2642532" cy="794710"/>
          </a:xfrm>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7-9 November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867" y="5136513"/>
            <a:ext cx="1706875" cy="1280157"/>
          </a:xfrm>
          <a:prstGeom prst="rect">
            <a:avLst/>
          </a:prstGeom>
        </p:spPr>
      </p:pic>
      <p:pic>
        <p:nvPicPr>
          <p:cNvPr id="11" name="Picture Placeholder 10">
            <a:extLst>
              <a:ext uri="{FF2B5EF4-FFF2-40B4-BE49-F238E27FC236}">
                <a16:creationId xmlns:a16="http://schemas.microsoft.com/office/drawing/2014/main" id="{03A33016-6691-4662-934A-86B243320493}"/>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6178" b="6178"/>
          <a:stretch>
            <a:fillRect/>
          </a:stretch>
        </p:blipFill>
        <p:spPr/>
      </p:pic>
      <p:pic>
        <p:nvPicPr>
          <p:cNvPr id="12" name="Picture 11">
            <a:extLst>
              <a:ext uri="{FF2B5EF4-FFF2-40B4-BE49-F238E27FC236}">
                <a16:creationId xmlns:a16="http://schemas.microsoft.com/office/drawing/2014/main" id="{31B331F4-431F-47CE-AA7A-448F011A3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 y="4794495"/>
            <a:ext cx="1781119" cy="1776878"/>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Configure Field Properties </a:t>
            </a:r>
            <a:br>
              <a:rPr lang="en-US" dirty="0"/>
            </a:br>
            <a:r>
              <a:rPr lang="en-US" dirty="0"/>
              <a:t>hiding, renaming, default value</a:t>
            </a:r>
          </a:p>
          <a:p>
            <a:pPr marL="457200" indent="-457200">
              <a:buFont typeface="+mj-lt"/>
              <a:buAutoNum type="arabicPeriod"/>
            </a:pPr>
            <a:r>
              <a:rPr lang="en-US" dirty="0"/>
              <a:t>Configure Page Visibility</a:t>
            </a:r>
            <a:br>
              <a:rPr lang="en-US" dirty="0"/>
            </a:br>
            <a:r>
              <a:rPr lang="en-US" dirty="0"/>
              <a:t>visibility and display only</a:t>
            </a:r>
          </a:p>
          <a:p>
            <a:pPr marL="457200" indent="-457200">
              <a:buFont typeface="+mj-lt"/>
              <a:buAutoNum type="arabicPeriod"/>
            </a:pPr>
            <a:r>
              <a:rPr lang="en-US" dirty="0"/>
              <a:t>Criteria</a:t>
            </a:r>
            <a:br>
              <a:rPr lang="en-US" dirty="0"/>
            </a:br>
            <a:r>
              <a:rPr lang="en-US" dirty="0"/>
              <a:t>field and value</a:t>
            </a:r>
          </a:p>
          <a:p>
            <a:pPr marL="457200" indent="-457200">
              <a:buFont typeface="+mj-lt"/>
              <a:buAutoNum type="arabicPeriod"/>
            </a:pPr>
            <a:r>
              <a:rPr lang="en-US" dirty="0"/>
              <a:t>User List criteria</a:t>
            </a:r>
            <a:br>
              <a:rPr lang="en-US" dirty="0"/>
            </a:br>
            <a:r>
              <a:rPr lang="en-US" dirty="0"/>
              <a:t>user IDs, roles, exceptions</a:t>
            </a:r>
          </a:p>
          <a:p>
            <a:pPr marL="457200" indent="-457200">
              <a:buFont typeface="+mj-lt"/>
              <a:buAutoNum type="arabicPeriod"/>
            </a:pPr>
            <a:r>
              <a:rPr lang="en-US" dirty="0"/>
              <a:t>Sequencing</a:t>
            </a:r>
            <a:br>
              <a:rPr lang="en-US" dirty="0"/>
            </a:br>
            <a:r>
              <a:rPr lang="en-US" dirty="0"/>
              <a:t>Apply criteria to multiple user list criteria</a:t>
            </a:r>
            <a:br>
              <a:rPr lang="en-US" dirty="0"/>
            </a:br>
            <a:endParaRPr lang="en-US" dirty="0"/>
          </a:p>
        </p:txBody>
      </p:sp>
      <p:sp>
        <p:nvSpPr>
          <p:cNvPr id="4" name="Footer Placeholder 3"/>
          <p:cNvSpPr>
            <a:spLocks noGrp="1"/>
          </p:cNvSpPr>
          <p:nvPr>
            <p:ph type="ftr" sz="quarter" idx="11"/>
          </p:nvPr>
        </p:nvSpPr>
        <p:spPr/>
        <p:txBody>
          <a:bodyPr/>
          <a:lstStyle/>
          <a:p>
            <a:r>
              <a:rPr lang="en-US" dirty="0"/>
              <a:t>ADU 7-9 November 2018</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Configure a Page</a:t>
            </a:r>
          </a:p>
        </p:txBody>
      </p:sp>
      <p:sp>
        <p:nvSpPr>
          <p:cNvPr id="3" name="Content Placeholder 2"/>
          <p:cNvSpPr>
            <a:spLocks noGrp="1"/>
          </p:cNvSpPr>
          <p:nvPr>
            <p:ph idx="1"/>
          </p:nvPr>
        </p:nvSpPr>
        <p:spPr/>
        <p:txBody>
          <a:bodyPr/>
          <a:lstStyle/>
          <a:p>
            <a:r>
              <a:rPr lang="en-US" dirty="0"/>
              <a:t>Identify the page that will be configured and the component it belongs to (SHIFT+CTRL+J)</a:t>
            </a:r>
          </a:p>
          <a:p>
            <a:endParaRPr lang="en-US" dirty="0"/>
          </a:p>
        </p:txBody>
      </p:sp>
      <p:sp>
        <p:nvSpPr>
          <p:cNvPr id="4" name="Footer Placeholder 3"/>
          <p:cNvSpPr>
            <a:spLocks noGrp="1"/>
          </p:cNvSpPr>
          <p:nvPr>
            <p:ph type="ftr" sz="quarter" idx="11"/>
          </p:nvPr>
        </p:nvSpPr>
        <p:spPr/>
        <p:txBody>
          <a:bodyPr/>
          <a:lstStyle/>
          <a:p>
            <a:r>
              <a:rPr lang="en-US" dirty="0"/>
              <a:t>ADU 7-9 November 2018</a:t>
            </a:r>
          </a:p>
        </p:txBody>
      </p:sp>
      <p:pic>
        <p:nvPicPr>
          <p:cNvPr id="7" name="Picture 6">
            <a:extLst>
              <a:ext uri="{FF2B5EF4-FFF2-40B4-BE49-F238E27FC236}">
                <a16:creationId xmlns:a16="http://schemas.microsoft.com/office/drawing/2014/main" id="{ADD012B1-025A-43D9-8DE0-D56CAF609F5B}"/>
              </a:ext>
            </a:extLst>
          </p:cNvPr>
          <p:cNvPicPr>
            <a:picLocks noChangeAspect="1"/>
          </p:cNvPicPr>
          <p:nvPr/>
        </p:nvPicPr>
        <p:blipFill>
          <a:blip r:embed="rId2"/>
          <a:stretch>
            <a:fillRect/>
          </a:stretch>
        </p:blipFill>
        <p:spPr>
          <a:xfrm>
            <a:off x="768096" y="3218207"/>
            <a:ext cx="3724275" cy="2114550"/>
          </a:xfrm>
          <a:prstGeom prst="rect">
            <a:avLst/>
          </a:prstGeom>
        </p:spPr>
      </p:pic>
    </p:spTree>
    <p:extLst>
      <p:ext uri="{BB962C8B-B14F-4D97-AF65-F5344CB8AC3E}">
        <p14:creationId xmlns:p14="http://schemas.microsoft.com/office/powerpoint/2010/main" val="228597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2E89E-BB6A-4D47-BC3C-BA9D5AAF1BA7}"/>
              </a:ext>
            </a:extLst>
          </p:cNvPr>
          <p:cNvSpPr/>
          <p:nvPr/>
        </p:nvSpPr>
        <p:spPr>
          <a:xfrm>
            <a:off x="768095" y="2172950"/>
            <a:ext cx="7290053" cy="2862322"/>
          </a:xfrm>
          <a:prstGeom prst="rect">
            <a:avLst/>
          </a:prstGeom>
        </p:spPr>
        <p:txBody>
          <a:bodyPr wrap="square">
            <a:spAutoFit/>
          </a:bodyPr>
          <a:lstStyle/>
          <a:p>
            <a:r>
              <a:rPr lang="en-US" dirty="0"/>
              <a:t>Navigation: Enterprise Components, Page and Field Configuration, Page and Field Configurator</a:t>
            </a:r>
          </a:p>
          <a:p>
            <a:endParaRPr lang="en-US" dirty="0"/>
          </a:p>
          <a:p>
            <a:endParaRPr lang="en-US" dirty="0"/>
          </a:p>
          <a:p>
            <a:endParaRPr lang="en-US" dirty="0"/>
          </a:p>
          <a:p>
            <a:endParaRPr lang="en-US" dirty="0"/>
          </a:p>
          <a:p>
            <a:endParaRPr lang="en-US" dirty="0"/>
          </a:p>
          <a:p>
            <a:endParaRPr lang="en-US" dirty="0"/>
          </a:p>
          <a:p>
            <a:r>
              <a:rPr lang="en-US" dirty="0"/>
              <a:t>Select Add a New Value and enter the component name and Market: Global</a:t>
            </a:r>
          </a:p>
          <a:p>
            <a:endParaRPr lang="en-US" dirty="0"/>
          </a:p>
        </p:txBody>
      </p:sp>
      <p:sp>
        <p:nvSpPr>
          <p:cNvPr id="2" name="Title 1"/>
          <p:cNvSpPr>
            <a:spLocks noGrp="1"/>
          </p:cNvSpPr>
          <p:nvPr>
            <p:ph type="title"/>
          </p:nvPr>
        </p:nvSpPr>
        <p:spPr/>
        <p:txBody>
          <a:bodyPr>
            <a:normAutofit/>
          </a:bodyPr>
          <a:lstStyle/>
          <a:p>
            <a:r>
              <a:rPr lang="en-US" dirty="0"/>
              <a:t>Select the component</a:t>
            </a:r>
          </a:p>
        </p:txBody>
      </p:sp>
      <p:sp>
        <p:nvSpPr>
          <p:cNvPr id="3" name="Footer Placeholder 2"/>
          <p:cNvSpPr>
            <a:spLocks noGrp="1"/>
          </p:cNvSpPr>
          <p:nvPr>
            <p:ph type="ftr" sz="quarter" idx="11"/>
          </p:nvPr>
        </p:nvSpPr>
        <p:spPr/>
        <p:txBody>
          <a:bodyPr/>
          <a:lstStyle/>
          <a:p>
            <a:r>
              <a:rPr lang="en-US" dirty="0"/>
              <a:t>ADU 7-9 November 2018</a:t>
            </a:r>
          </a:p>
        </p:txBody>
      </p:sp>
      <p:pic>
        <p:nvPicPr>
          <p:cNvPr id="7" name="Picture 6">
            <a:extLst>
              <a:ext uri="{FF2B5EF4-FFF2-40B4-BE49-F238E27FC236}">
                <a16:creationId xmlns:a16="http://schemas.microsoft.com/office/drawing/2014/main" id="{D49BD437-2A6F-4D39-819C-E82752032C0B}"/>
              </a:ext>
            </a:extLst>
          </p:cNvPr>
          <p:cNvPicPr>
            <a:picLocks noChangeAspect="1"/>
          </p:cNvPicPr>
          <p:nvPr/>
        </p:nvPicPr>
        <p:blipFill>
          <a:blip r:embed="rId2"/>
          <a:stretch>
            <a:fillRect/>
          </a:stretch>
        </p:blipFill>
        <p:spPr>
          <a:xfrm>
            <a:off x="768093" y="2778906"/>
            <a:ext cx="2213232" cy="1505273"/>
          </a:xfrm>
          <a:prstGeom prst="rect">
            <a:avLst/>
          </a:prstGeom>
        </p:spPr>
      </p:pic>
      <p:pic>
        <p:nvPicPr>
          <p:cNvPr id="8" name="Picture 7">
            <a:extLst>
              <a:ext uri="{FF2B5EF4-FFF2-40B4-BE49-F238E27FC236}">
                <a16:creationId xmlns:a16="http://schemas.microsoft.com/office/drawing/2014/main" id="{BFCF515E-469E-4DA2-AE4C-314C7228461C}"/>
              </a:ext>
            </a:extLst>
          </p:cNvPr>
          <p:cNvPicPr>
            <a:picLocks noChangeAspect="1"/>
          </p:cNvPicPr>
          <p:nvPr/>
        </p:nvPicPr>
        <p:blipFill>
          <a:blip r:embed="rId3"/>
          <a:stretch>
            <a:fillRect/>
          </a:stretch>
        </p:blipFill>
        <p:spPr>
          <a:xfrm>
            <a:off x="3829050" y="5117353"/>
            <a:ext cx="3057525" cy="1419225"/>
          </a:xfrm>
          <a:prstGeom prst="rect">
            <a:avLst/>
          </a:prstGeom>
        </p:spPr>
      </p:pic>
      <p:pic>
        <p:nvPicPr>
          <p:cNvPr id="10" name="Picture 9">
            <a:extLst>
              <a:ext uri="{FF2B5EF4-FFF2-40B4-BE49-F238E27FC236}">
                <a16:creationId xmlns:a16="http://schemas.microsoft.com/office/drawing/2014/main" id="{B2E2DC04-B7E7-499A-9510-7FC1CE7CE309}"/>
              </a:ext>
            </a:extLst>
          </p:cNvPr>
          <p:cNvPicPr>
            <a:picLocks noChangeAspect="1"/>
          </p:cNvPicPr>
          <p:nvPr/>
        </p:nvPicPr>
        <p:blipFill>
          <a:blip r:embed="rId4"/>
          <a:stretch>
            <a:fillRect/>
          </a:stretch>
        </p:blipFill>
        <p:spPr>
          <a:xfrm>
            <a:off x="814387" y="4745878"/>
            <a:ext cx="2790825" cy="1790700"/>
          </a:xfrm>
          <a:prstGeom prst="rect">
            <a:avLst/>
          </a:prstGeom>
        </p:spPr>
      </p:pic>
    </p:spTree>
    <p:extLst>
      <p:ext uri="{BB962C8B-B14F-4D97-AF65-F5344CB8AC3E}">
        <p14:creationId xmlns:p14="http://schemas.microsoft.com/office/powerpoint/2010/main" val="156988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Field Properties selection</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C8891C3C-4C2F-444C-A893-D829BA672141}"/>
              </a:ext>
            </a:extLst>
          </p:cNvPr>
          <p:cNvSpPr>
            <a:spLocks noGrp="1"/>
          </p:cNvSpPr>
          <p:nvPr>
            <p:ph idx="1"/>
          </p:nvPr>
        </p:nvSpPr>
        <p:spPr/>
        <p:txBody>
          <a:bodyPr/>
          <a:lstStyle/>
          <a:p>
            <a:endParaRPr lang="en-AU" dirty="0"/>
          </a:p>
        </p:txBody>
      </p:sp>
      <p:pic>
        <p:nvPicPr>
          <p:cNvPr id="8" name="Picture 7">
            <a:extLst>
              <a:ext uri="{FF2B5EF4-FFF2-40B4-BE49-F238E27FC236}">
                <a16:creationId xmlns:a16="http://schemas.microsoft.com/office/drawing/2014/main" id="{1CE92C18-9809-4A49-B548-294D5C9B2D26}"/>
              </a:ext>
            </a:extLst>
          </p:cNvPr>
          <p:cNvPicPr>
            <a:picLocks noChangeAspect="1"/>
          </p:cNvPicPr>
          <p:nvPr/>
        </p:nvPicPr>
        <p:blipFill rotWithShape="1">
          <a:blip r:embed="rId2"/>
          <a:srcRect r="8428"/>
          <a:stretch/>
        </p:blipFill>
        <p:spPr>
          <a:xfrm>
            <a:off x="768096" y="2877848"/>
            <a:ext cx="5589804" cy="3431512"/>
          </a:xfrm>
          <a:prstGeom prst="rect">
            <a:avLst/>
          </a:prstGeom>
        </p:spPr>
      </p:pic>
      <p:pic>
        <p:nvPicPr>
          <p:cNvPr id="10" name="Picture 9">
            <a:extLst>
              <a:ext uri="{FF2B5EF4-FFF2-40B4-BE49-F238E27FC236}">
                <a16:creationId xmlns:a16="http://schemas.microsoft.com/office/drawing/2014/main" id="{70B38D55-5669-4C5A-BFAB-820ED27AF319}"/>
              </a:ext>
            </a:extLst>
          </p:cNvPr>
          <p:cNvPicPr>
            <a:picLocks noChangeAspect="1"/>
          </p:cNvPicPr>
          <p:nvPr/>
        </p:nvPicPr>
        <p:blipFill>
          <a:blip r:embed="rId3"/>
          <a:stretch>
            <a:fillRect/>
          </a:stretch>
        </p:blipFill>
        <p:spPr>
          <a:xfrm>
            <a:off x="768096" y="2267742"/>
            <a:ext cx="7044418" cy="529434"/>
          </a:xfrm>
          <a:prstGeom prst="rect">
            <a:avLst/>
          </a:prstGeom>
        </p:spPr>
      </p:pic>
    </p:spTree>
    <p:extLst>
      <p:ext uri="{BB962C8B-B14F-4D97-AF65-F5344CB8AC3E}">
        <p14:creationId xmlns:p14="http://schemas.microsoft.com/office/powerpoint/2010/main" val="352677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Page Visibility selection</a:t>
            </a:r>
          </a:p>
        </p:txBody>
      </p:sp>
      <p:sp>
        <p:nvSpPr>
          <p:cNvPr id="3" name="Footer Placeholder 2"/>
          <p:cNvSpPr>
            <a:spLocks noGrp="1"/>
          </p:cNvSpPr>
          <p:nvPr>
            <p:ph type="ftr" sz="quarter" idx="11"/>
          </p:nvPr>
        </p:nvSpPr>
        <p:spPr/>
        <p:txBody>
          <a:bodyPr/>
          <a:lstStyle/>
          <a:p>
            <a:r>
              <a:rPr lang="en-US" dirty="0"/>
              <a:t>ADU 7-9 November 2018</a:t>
            </a:r>
          </a:p>
        </p:txBody>
      </p:sp>
      <p:sp>
        <p:nvSpPr>
          <p:cNvPr id="6" name="Content Placeholder 5">
            <a:extLst>
              <a:ext uri="{FF2B5EF4-FFF2-40B4-BE49-F238E27FC236}">
                <a16:creationId xmlns:a16="http://schemas.microsoft.com/office/drawing/2014/main" id="{2A9476DC-FDCF-4408-A95B-A2AEDB13230E}"/>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E7EB858F-F622-4F05-85E0-810C22469AFE}"/>
              </a:ext>
            </a:extLst>
          </p:cNvPr>
          <p:cNvPicPr>
            <a:picLocks noChangeAspect="1"/>
          </p:cNvPicPr>
          <p:nvPr/>
        </p:nvPicPr>
        <p:blipFill>
          <a:blip r:embed="rId2"/>
          <a:stretch>
            <a:fillRect/>
          </a:stretch>
        </p:blipFill>
        <p:spPr>
          <a:xfrm>
            <a:off x="768096" y="2286000"/>
            <a:ext cx="6206613" cy="3894345"/>
          </a:xfrm>
          <a:prstGeom prst="rect">
            <a:avLst/>
          </a:prstGeom>
        </p:spPr>
      </p:pic>
    </p:spTree>
    <p:extLst>
      <p:ext uri="{BB962C8B-B14F-4D97-AF65-F5344CB8AC3E}">
        <p14:creationId xmlns:p14="http://schemas.microsoft.com/office/powerpoint/2010/main" val="6716512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630</TotalTime>
  <Words>976</Words>
  <Application>Microsoft Office PowerPoint</Application>
  <PresentationFormat>On-screen Show (4:3)</PresentationFormat>
  <Paragraphs>149</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Times New Roman</vt:lpstr>
      <vt:lpstr>Tw Cen MT</vt:lpstr>
      <vt:lpstr>Tw Cen MT Condensed</vt:lpstr>
      <vt:lpstr>Wingdings 3</vt:lpstr>
      <vt:lpstr>Integral</vt:lpstr>
      <vt:lpstr>The Page and Field  Configurator – easy as pie</vt:lpstr>
      <vt:lpstr>presenter</vt:lpstr>
      <vt:lpstr>Your organization</vt:lpstr>
      <vt:lpstr>USC &amp; ORACLE</vt:lpstr>
      <vt:lpstr>Overview</vt:lpstr>
      <vt:lpstr>How to Configure a Page</vt:lpstr>
      <vt:lpstr>Select the component</vt:lpstr>
      <vt:lpstr>Configure Field Properties selection</vt:lpstr>
      <vt:lpstr>Configure Page Visibility selection</vt:lpstr>
      <vt:lpstr>Configure Field Properties</vt:lpstr>
      <vt:lpstr>configuration Example 1: Field properties – hiding fields</vt:lpstr>
      <vt:lpstr>Required field warning</vt:lpstr>
      <vt:lpstr>Before configuration applied</vt:lpstr>
      <vt:lpstr>Hidden fields</vt:lpstr>
      <vt:lpstr>configuration Example 2: rename field</vt:lpstr>
      <vt:lpstr>Before Rename configuration</vt:lpstr>
      <vt:lpstr>configuration Example 3: default value</vt:lpstr>
      <vt:lpstr>Configuration Example 4: Hide a label</vt:lpstr>
      <vt:lpstr>Before configuration applied</vt:lpstr>
      <vt:lpstr>Configure Page Visibility</vt:lpstr>
      <vt:lpstr>Page visibility and display only</vt:lpstr>
      <vt:lpstr>Pages hidden and reAd only</vt:lpstr>
      <vt:lpstr>Before page configuration applied</vt:lpstr>
      <vt:lpstr>Criteria</vt:lpstr>
      <vt:lpstr>Criteria configuration</vt:lpstr>
      <vt:lpstr>Faculty View: Research career (RSCH)</vt:lpstr>
      <vt:lpstr>Faculty View: non-RSCH careerS</vt:lpstr>
      <vt:lpstr>Sequencing</vt:lpstr>
      <vt:lpstr>Sequence 1 - research</vt:lpstr>
      <vt:lpstr>Sequence 2 – school staff role 1</vt:lpstr>
      <vt:lpstr>Sequence 3 - school staff role 2</vt:lpstr>
      <vt:lpstr>User List criteria</vt:lpstr>
      <vt:lpstr>User List options</vt:lpstr>
      <vt:lpstr>All users with exceptions</vt:lpstr>
      <vt:lpstr>A role with exceptions and sequencing</vt:lpstr>
      <vt:lpstr>A role with exceptions</vt:lpstr>
      <vt:lpstr>Sequence level criteria</vt:lpstr>
      <vt:lpstr>Hints, tips and info</vt:lpstr>
      <vt:lpstr>Device Form Factor</vt:lpstr>
      <vt:lpstr>Use of configuration</vt:lpstr>
      <vt:lpstr>Use of configuration (cont’d)</vt:lpstr>
      <vt:lpstr>Use of configuration (cont’d)</vt:lpstr>
      <vt:lpstr>Concluding thoughts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Murray Gould</cp:lastModifiedBy>
  <cp:revision>78</cp:revision>
  <dcterms:created xsi:type="dcterms:W3CDTF">2015-09-02T14:36:24Z</dcterms:created>
  <dcterms:modified xsi:type="dcterms:W3CDTF">2018-11-06T01:06:40Z</dcterms:modified>
</cp:coreProperties>
</file>