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308" r:id="rId3"/>
    <p:sldId id="309" r:id="rId4"/>
    <p:sldId id="276" r:id="rId5"/>
    <p:sldId id="310" r:id="rId6"/>
    <p:sldId id="311" r:id="rId7"/>
    <p:sldId id="312" r:id="rId8"/>
    <p:sldId id="313" r:id="rId9"/>
    <p:sldId id="314" r:id="rId10"/>
    <p:sldId id="316" r:id="rId11"/>
    <p:sldId id="318" r:id="rId12"/>
    <p:sldId id="324" r:id="rId13"/>
    <p:sldId id="278" r:id="rId14"/>
    <p:sldId id="277" r:id="rId15"/>
    <p:sldId id="328" r:id="rId16"/>
    <p:sldId id="329" r:id="rId17"/>
    <p:sldId id="319"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9FD0DE"/>
    <a:srgbClr val="7FA7B2"/>
    <a:srgbClr val="6A8B94"/>
    <a:srgbClr val="91BDCA"/>
    <a:srgbClr val="279FC3"/>
    <a:srgbClr val="0098C5"/>
    <a:srgbClr val="004053"/>
    <a:srgbClr val="D8E1E6"/>
    <a:srgbClr val="465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444" autoAdjust="0"/>
  </p:normalViewPr>
  <p:slideViewPr>
    <p:cSldViewPr snapToGrid="0">
      <p:cViewPr varScale="1">
        <p:scale>
          <a:sx n="111" d="100"/>
          <a:sy n="111" d="100"/>
        </p:scale>
        <p:origin x="846" y="102"/>
      </p:cViewPr>
      <p:guideLst>
        <p:guide orient="horz" pos="2160"/>
        <p:guide orient="horz" pos="3744"/>
        <p:guide orient="horz" pos="960"/>
        <p:guide orient="horz" pos="1248"/>
        <p:guide pos="3839"/>
        <p:guide pos="7343"/>
        <p:guide pos="335"/>
        <p:guide pos="4534"/>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7512"/>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11/13/2017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387350"/>
            <a:ext cx="4648200" cy="26162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a:t>
            </a:fld>
            <a:endParaRPr lang="en-US" dirty="0">
              <a:solidFill>
                <a:srgbClr val="5F5F5F"/>
              </a:solidFill>
            </a:endParaRPr>
          </a:p>
        </p:txBody>
      </p:sp>
    </p:spTree>
    <p:extLst>
      <p:ext uri="{BB962C8B-B14F-4D97-AF65-F5344CB8AC3E}">
        <p14:creationId xmlns:p14="http://schemas.microsoft.com/office/powerpoint/2010/main" val="610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0"/>
            <a:r>
              <a:rPr lang="en-US" sz="800" dirty="0">
                <a:latin typeface="Arial" pitchFamily="34" charset="0"/>
                <a:ea typeface="ＭＳ Ｐゴシック" pitchFamily="34" charset="-128"/>
              </a:rPr>
              <a:t>Customers expect to</a:t>
            </a:r>
            <a:r>
              <a:rPr lang="en-US" sz="800" baseline="0" dirty="0">
                <a:latin typeface="Arial" pitchFamily="34" charset="0"/>
                <a:ea typeface="ＭＳ Ｐゴシック" pitchFamily="34" charset="-128"/>
              </a:rPr>
              <a:t> have control over the content the generate in community discussions, to present things in as informative and engaging a way as possible, ensuring that others easily understand their questions so they can provide prompt, effective answers. The advanced formatting features in this release give users a host of tools, with control over c</a:t>
            </a:r>
            <a:r>
              <a:rPr lang="en-US" sz="800" dirty="0">
                <a:latin typeface="Arial" pitchFamily="34" charset="0"/>
                <a:ea typeface="ＭＳ Ｐゴシック" pitchFamily="34" charset="-128"/>
              </a:rPr>
              <a:t>olors, sizing,</a:t>
            </a:r>
            <a:r>
              <a:rPr lang="en-US" sz="800" baseline="0" dirty="0">
                <a:latin typeface="Arial" pitchFamily="34" charset="0"/>
                <a:ea typeface="ＭＳ Ｐゴシック" pitchFamily="34" charset="-128"/>
              </a:rPr>
              <a:t> alignment, bullet points, and more. They can also insert hyperlinks and </a:t>
            </a:r>
            <a:r>
              <a:rPr lang="en-US" sz="800" baseline="0" dirty="0" err="1">
                <a:latin typeface="Arial" pitchFamily="34" charset="0"/>
                <a:ea typeface="ＭＳ Ｐゴシック" pitchFamily="34" charset="-128"/>
              </a:rPr>
              <a:t>hotlinked</a:t>
            </a:r>
            <a:r>
              <a:rPr lang="en-US" sz="800" baseline="0" dirty="0">
                <a:latin typeface="Arial" pitchFamily="34" charset="0"/>
                <a:ea typeface="ＭＳ Ｐゴシック" pitchFamily="34" charset="-128"/>
              </a:rPr>
              <a:t> images as well as – and perhaps most importantly – </a:t>
            </a:r>
            <a:r>
              <a:rPr lang="en-US" sz="800" baseline="0" dirty="0" err="1">
                <a:latin typeface="Arial" pitchFamily="34" charset="0"/>
                <a:ea typeface="ＭＳ Ｐゴシック" pitchFamily="34" charset="-128"/>
              </a:rPr>
              <a:t>smileys</a:t>
            </a:r>
            <a:r>
              <a:rPr lang="en-US" sz="800" baseline="0" dirty="0">
                <a:latin typeface="Arial" pitchFamily="34" charset="0"/>
                <a:ea typeface="ＭＳ Ｐゴシック" pitchFamily="34" charset="-128"/>
              </a:rPr>
              <a:t>. And because a picture (or document) can be worth a thousand words, especially in support scenarios, they can attach files to their posts to provide supplemental information.</a:t>
            </a:r>
          </a:p>
          <a:p>
            <a:pPr lvl="0"/>
            <a:endParaRPr lang="en-US" sz="800" baseline="0" dirty="0">
              <a:latin typeface="Arial" pitchFamily="34" charset="0"/>
              <a:ea typeface="ＭＳ Ｐゴシック" pitchFamily="34" charset="-128"/>
            </a:endParaRPr>
          </a:p>
          <a:p>
            <a:pPr lvl="0"/>
            <a:r>
              <a:rPr lang="en-US" sz="800" baseline="0" dirty="0">
                <a:latin typeface="Arial" pitchFamily="34" charset="0"/>
                <a:ea typeface="ＭＳ Ｐゴシック" pitchFamily="34" charset="-128"/>
              </a:rPr>
              <a:t>Note that this release supports files attached to community questions and comments, but not to users…i.e., the ability for users to upload their own avatars. </a:t>
            </a:r>
            <a:endParaRPr lang="en-US" sz="800" dirty="0">
              <a:latin typeface="Arial" pitchFamily="34" charset="0"/>
              <a:ea typeface="ＭＳ Ｐゴシック" pitchFamily="34" charset="-128"/>
            </a:endParaRPr>
          </a:p>
        </p:txBody>
      </p:sp>
      <p:sp>
        <p:nvSpPr>
          <p:cNvPr id="4" name="TextBox 3"/>
          <p:cNvSpPr txBox="1"/>
          <p:nvPr>
            <p:custDataLst>
              <p:tags r:id="rId1"/>
            </p:custDataLst>
          </p:nvPr>
        </p:nvSpPr>
        <p:spPr>
          <a:xfrm>
            <a:off x="1" y="0"/>
            <a:ext cx="3810000" cy="382555"/>
          </a:xfrm>
          <a:prstGeom prst="rect">
            <a:avLst/>
          </a:prstGeom>
          <a:noFill/>
        </p:spPr>
        <p:txBody>
          <a:bodyPr vert="horz" lIns="91432" tIns="45716" rIns="91432" bIns="45716" rtlCol="0">
            <a:spAutoFit/>
          </a:bodyPr>
          <a:lstStyle/>
          <a:p>
            <a:endParaRPr lang="en-US"/>
          </a:p>
        </p:txBody>
      </p:sp>
    </p:spTree>
    <p:extLst>
      <p:ext uri="{BB962C8B-B14F-4D97-AF65-F5344CB8AC3E}">
        <p14:creationId xmlns:p14="http://schemas.microsoft.com/office/powerpoint/2010/main" val="372872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58788" y="720725"/>
            <a:ext cx="6397625" cy="3600450"/>
          </a:xfrm>
          <a:ln/>
        </p:spPr>
      </p:sp>
      <p:sp>
        <p:nvSpPr>
          <p:cNvPr id="83971" name="Rectangle 3"/>
          <p:cNvSpPr>
            <a:spLocks noGrp="1" noChangeArrowheads="1"/>
          </p:cNvSpPr>
          <p:nvPr>
            <p:ph type="body" idx="1"/>
          </p:nvPr>
        </p:nvSpPr>
        <p:spPr>
          <a:noFill/>
          <a:ln/>
        </p:spPr>
        <p:txBody>
          <a:bodyPr>
            <a:normAutofit/>
          </a:bodyPr>
          <a:lstStyle/>
          <a:p>
            <a:pPr>
              <a:buFontTx/>
              <a:buNone/>
            </a:pPr>
            <a:r>
              <a:rPr lang="en-US" b="0" baseline="0" dirty="0">
                <a:latin typeface="Arial" charset="0"/>
                <a:ea typeface="ＭＳ Ｐゴシック" pitchFamily="34" charset="-128"/>
              </a:rPr>
              <a:t>17.8 BUI Chat still has meaningful functional Gaps to the Smart Client. </a:t>
            </a:r>
          </a:p>
          <a:p>
            <a:pPr>
              <a:buFontTx/>
              <a:buNone/>
            </a:pPr>
            <a:endParaRPr lang="en-US" b="0" baseline="0" dirty="0">
              <a:latin typeface="Arial" charset="0"/>
              <a:ea typeface="ＭＳ Ｐゴシック" pitchFamily="34" charset="-128"/>
            </a:endParaRPr>
          </a:p>
          <a:p>
            <a:pPr>
              <a:buFontTx/>
              <a:buNone/>
            </a:pPr>
            <a:r>
              <a:rPr lang="en-US" b="0" baseline="0" dirty="0">
                <a:latin typeface="Arial" charset="0"/>
                <a:ea typeface="ＭＳ Ｐゴシック" pitchFamily="34" charset="-128"/>
              </a:rPr>
              <a:t>Priority gaps for the Tier 1 Agent include:</a:t>
            </a:r>
          </a:p>
          <a:p>
            <a:pPr>
              <a:buFontTx/>
              <a:buNone/>
            </a:pPr>
            <a:r>
              <a:rPr lang="en-US" b="0" baseline="0" dirty="0">
                <a:latin typeface="Arial" charset="0"/>
                <a:ea typeface="ＭＳ Ｐゴシック" pitchFamily="34" charset="-128"/>
              </a:rPr>
              <a:t>-Knowledge Integration</a:t>
            </a:r>
          </a:p>
          <a:p>
            <a:pPr>
              <a:buFontTx/>
              <a:buNone/>
            </a:pPr>
            <a:r>
              <a:rPr lang="en-US" b="0" baseline="0" dirty="0">
                <a:latin typeface="Arial" charset="0"/>
                <a:ea typeface="ＭＳ Ｐゴシック" pitchFamily="34" charset="-128"/>
              </a:rPr>
              <a:t>-View Attachments</a:t>
            </a:r>
          </a:p>
          <a:p>
            <a:pPr>
              <a:buFontTx/>
              <a:buNone/>
            </a:pPr>
            <a:r>
              <a:rPr lang="en-US" b="0" baseline="0" dirty="0">
                <a:latin typeface="Arial" charset="0"/>
                <a:ea typeface="ＭＳ Ｐゴシック" pitchFamily="34" charset="-128"/>
              </a:rPr>
              <a:t>-Transfer + Conferencing parity (basics already exist)</a:t>
            </a:r>
          </a:p>
          <a:p>
            <a:pPr>
              <a:buFontTx/>
              <a:buNone/>
            </a:pPr>
            <a:r>
              <a:rPr lang="en-US" b="0" baseline="0" dirty="0">
                <a:latin typeface="Arial" charset="0"/>
                <a:ea typeface="ＭＳ Ｐゴシック" pitchFamily="34" charset="-128"/>
              </a:rPr>
              <a:t>-Undocking the Chat Window</a:t>
            </a:r>
          </a:p>
          <a:p>
            <a:pPr>
              <a:buFontTx/>
              <a:buNone/>
            </a:pPr>
            <a:endParaRPr lang="en-US" b="0" baseline="0" dirty="0">
              <a:latin typeface="Arial" charset="0"/>
              <a:ea typeface="ＭＳ Ｐゴシック" pitchFamily="34" charset="-128"/>
            </a:endParaRPr>
          </a:p>
          <a:p>
            <a:pPr>
              <a:buFontTx/>
              <a:buNone/>
            </a:pPr>
            <a:r>
              <a:rPr lang="en-US" b="0" baseline="0" dirty="0">
                <a:latin typeface="Arial" charset="0"/>
                <a:ea typeface="ＭＳ Ｐゴシック" pitchFamily="34" charset="-128"/>
              </a:rPr>
              <a:t>Priority gaps for Tier 2 / additional agents include:</a:t>
            </a:r>
          </a:p>
          <a:p>
            <a:pPr>
              <a:buFontTx/>
              <a:buChar char="-"/>
            </a:pPr>
            <a:r>
              <a:rPr lang="en-US" b="0" baseline="0" dirty="0">
                <a:latin typeface="Arial" charset="0"/>
                <a:ea typeface="ＭＳ Ｐゴシック" pitchFamily="34" charset="-128"/>
              </a:rPr>
              <a:t>Co-browse integration</a:t>
            </a:r>
          </a:p>
          <a:p>
            <a:pPr>
              <a:buFontTx/>
              <a:buChar char="-"/>
            </a:pPr>
            <a:r>
              <a:rPr lang="en-US" b="0" baseline="0" dirty="0">
                <a:latin typeface="Arial" charset="0"/>
                <a:ea typeface="ＭＳ Ｐゴシック" pitchFamily="34" charset="-128"/>
              </a:rPr>
              <a:t>Page Peek</a:t>
            </a:r>
          </a:p>
          <a:p>
            <a:pPr>
              <a:buFontTx/>
              <a:buChar char="-"/>
            </a:pPr>
            <a:r>
              <a:rPr lang="en-US" b="0" baseline="0" dirty="0">
                <a:latin typeface="Arial" charset="0"/>
                <a:ea typeface="ＭＳ Ｐゴシック" pitchFamily="34" charset="-128"/>
              </a:rPr>
              <a:t>Visitor Browser History</a:t>
            </a:r>
          </a:p>
          <a:p>
            <a:pPr>
              <a:buFontTx/>
              <a:buChar char="-"/>
            </a:pPr>
            <a:endParaRPr lang="en-US" b="0" baseline="0" dirty="0">
              <a:latin typeface="Arial" charset="0"/>
              <a:ea typeface="ＭＳ Ｐゴシック" pitchFamily="34" charset="-128"/>
            </a:endParaRPr>
          </a:p>
          <a:p>
            <a:pPr>
              <a:buFontTx/>
              <a:buNone/>
            </a:pPr>
            <a:r>
              <a:rPr lang="en-US" b="0" baseline="0" dirty="0">
                <a:latin typeface="Arial" charset="0"/>
                <a:ea typeface="ＭＳ Ｐゴシック" pitchFamily="34" charset="-128"/>
              </a:rPr>
              <a:t>We are not yet targeting the Chat Supervisor or Admin (set-up) roles</a:t>
            </a:r>
          </a:p>
          <a:p>
            <a:pPr>
              <a:buFontTx/>
              <a:buNone/>
            </a:pPr>
            <a:r>
              <a:rPr lang="en-US" b="0" baseline="0" dirty="0">
                <a:latin typeface="Arial" charset="0"/>
                <a:ea typeface="ＭＳ Ｐゴシック" pitchFamily="34" charset="-128"/>
              </a:rPr>
              <a:t> </a:t>
            </a:r>
          </a:p>
          <a:p>
            <a:pPr>
              <a:buFontTx/>
              <a:buNone/>
            </a:pPr>
            <a:endParaRPr lang="en-US" b="0" baseline="0" dirty="0">
              <a:latin typeface="Arial" charset="0"/>
              <a:ea typeface="ＭＳ Ｐゴシック" pitchFamily="34" charset="-128"/>
            </a:endParaRPr>
          </a:p>
          <a:p>
            <a:pPr>
              <a:buFontTx/>
              <a:buNone/>
            </a:pPr>
            <a:endParaRPr lang="en-US" b="0" dirty="0">
              <a:latin typeface="Arial" charset="0"/>
              <a:ea typeface="ＭＳ Ｐゴシック" pitchFamily="34" charset="-128"/>
            </a:endParaRPr>
          </a:p>
          <a:p>
            <a:pPr>
              <a:buFontTx/>
              <a:buNone/>
            </a:pPr>
            <a:endParaRPr lang="en-US" b="0" dirty="0">
              <a:latin typeface="Arial" charset="0"/>
              <a:ea typeface="ＭＳ Ｐゴシック" pitchFamily="34" charset="-128"/>
            </a:endParaRPr>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694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057" rtl="0" eaLnBrk="1" fontAlgn="auto" latinLnBrk="0" hangingPunct="1">
              <a:lnSpc>
                <a:spcPct val="100000"/>
              </a:lnSpc>
              <a:spcBef>
                <a:spcPts val="600"/>
              </a:spcBef>
              <a:spcAft>
                <a:spcPts val="0"/>
              </a:spcAft>
              <a:buClrTx/>
              <a:buSzTx/>
              <a:buFontTx/>
              <a:buNone/>
              <a:tabLst/>
              <a:defRPr/>
            </a:pPr>
            <a:r>
              <a:rPr lang="en-US" sz="800" dirty="0"/>
              <a:t>MORE DETAIL </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dirty="0"/>
              <a:t>We</a:t>
            </a:r>
            <a:r>
              <a:rPr lang="en-US" sz="800" baseline="0" dirty="0"/>
              <a:t> will support the original SLA controls on the org, contact, and incident objects without any gaps in functionality. (.NET parity)</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This includes the SLA Container control that is on the Org and Contact Workspace by default</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The SLA Viewer can be added to the Organization and Contact Workspace </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The SLA field in Incident is supported</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This does not include the Incident SLA Milestone control </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endParaRPr lang="en-US" sz="800" dirty="0"/>
          </a:p>
          <a:p>
            <a:pPr marL="0" marR="0" indent="0" algn="l" defTabSz="914057" rtl="0" eaLnBrk="1" fontAlgn="auto" latinLnBrk="0" hangingPunct="1">
              <a:lnSpc>
                <a:spcPct val="100000"/>
              </a:lnSpc>
              <a:spcBef>
                <a:spcPts val="600"/>
              </a:spcBef>
              <a:spcAft>
                <a:spcPts val="0"/>
              </a:spcAft>
              <a:buClrTx/>
              <a:buSzTx/>
              <a:buFontTx/>
              <a:buNone/>
              <a:tabLst/>
              <a:defRPr/>
            </a:pPr>
            <a:endParaRPr lang="en-US" sz="800" baseline="0" dirty="0"/>
          </a:p>
          <a:p>
            <a:pPr marL="0" marR="0" indent="0" algn="l" defTabSz="914057" rtl="0" eaLnBrk="1" fontAlgn="auto" latinLnBrk="0" hangingPunct="1">
              <a:lnSpc>
                <a:spcPct val="100000"/>
              </a:lnSpc>
              <a:spcBef>
                <a:spcPts val="600"/>
              </a:spcBef>
              <a:spcAft>
                <a:spcPts val="0"/>
              </a:spcAft>
              <a:buClrTx/>
              <a:buSzTx/>
              <a:buFontTx/>
              <a:buNone/>
              <a:tabLst/>
              <a:defRPr/>
            </a:pPr>
            <a:endParaRPr lang="en-US" sz="800" baseline="0"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683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541338" y="755650"/>
            <a:ext cx="6719887" cy="3781425"/>
          </a:xfrm>
          <a:ln/>
        </p:spPr>
      </p:sp>
      <p:sp>
        <p:nvSpPr>
          <p:cNvPr id="110595" name="Rectangle 3"/>
          <p:cNvSpPr>
            <a:spLocks noGrp="1" noChangeArrowheads="1"/>
          </p:cNvSpPr>
          <p:nvPr>
            <p:ph type="body" idx="1"/>
          </p:nvPr>
        </p:nvSpPr>
        <p:spPr>
          <a:xfrm>
            <a:off x="406400" y="4742056"/>
            <a:ext cx="6502400" cy="4139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fontAlgn="base"/>
            <a:r>
              <a:rPr lang="en-US" sz="1100" b="0" i="0" kern="1200" dirty="0">
                <a:solidFill>
                  <a:schemeClr val="tx1"/>
                </a:solidFill>
                <a:effectLst/>
                <a:latin typeface="+mn-lt"/>
                <a:ea typeface="+mn-ea"/>
                <a:cs typeface="+mn-cs"/>
              </a:rPr>
              <a:t>The adoption of business analytics across enterprises has seen a paradigm change over the past few years. Enterprise application customers are constantly looking to gain actionable insights from their transactional data, in a timely manner. This includes operational reporting, self-service data exploration and enterprise wide business analytics, to be consumed across desktop and mobile applications.</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To complement the deep transactional reporting already available in Oracle Service Cloud with extended insights, two new analytic accelerators are now available using the Oracle Data Visualization (DV) and Oracle Analytics</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Cloud (OAC) products.  Both accelerators come with live connectivity to your Service Cloud environment for immediate access to these insights.  This includes powerful self-service data visualization capabilities to make spotting trends easier, cross pillar reporting, advanced trending, and much more.</a:t>
            </a:r>
          </a:p>
          <a:p>
            <a:pPr marL="0" indent="0">
              <a:buFontTx/>
              <a:buNone/>
            </a:pPr>
            <a:endParaRPr lang="en-US" baseline="0" dirty="0">
              <a:latin typeface="Arial" charset="0"/>
              <a:cs typeface="Arial" charset="0"/>
            </a:endParaRPr>
          </a:p>
          <a:p>
            <a:pPr fontAlgn="base"/>
            <a:r>
              <a:rPr lang="en-US" sz="1100" b="0" i="0" kern="1200" dirty="0">
                <a:solidFill>
                  <a:schemeClr val="tx1"/>
                </a:solidFill>
                <a:effectLst/>
                <a:latin typeface="+mn-lt"/>
                <a:ea typeface="+mn-ea"/>
                <a:cs typeface="+mn-cs"/>
              </a:rPr>
              <a:t>The two analytic accelerators being introduced are:</a:t>
            </a:r>
          </a:p>
          <a:p>
            <a:pPr fontAlgn="base"/>
            <a:r>
              <a:rPr lang="en-US" sz="1100" b="1" i="0" kern="1200" dirty="0">
                <a:solidFill>
                  <a:schemeClr val="tx1"/>
                </a:solidFill>
                <a:effectLst/>
                <a:latin typeface="+mn-lt"/>
                <a:ea typeface="+mn-ea"/>
                <a:cs typeface="+mn-cs"/>
              </a:rPr>
              <a:t>Data Visualization (DV) Content Pack</a:t>
            </a:r>
            <a:r>
              <a:rPr lang="en-US" sz="1100" b="0" i="0" kern="1200" dirty="0">
                <a:solidFill>
                  <a:schemeClr val="tx1"/>
                </a:solidFill>
                <a:effectLst/>
                <a:latin typeface="+mn-lt"/>
                <a:ea typeface="+mn-ea"/>
                <a:cs typeface="+mn-cs"/>
              </a:rPr>
              <a:t>: This is a light weight, self service, data exploration tool using Oracle Data Visualization that provides Service Managers, Executives and Analysts visibility into service performance across one or more service centers.</a:t>
            </a:r>
          </a:p>
          <a:p>
            <a:pPr lvl="1" fontAlgn="base"/>
            <a:r>
              <a:rPr lang="en-US" sz="1100" b="0" i="0" kern="1200" dirty="0">
                <a:solidFill>
                  <a:schemeClr val="tx1"/>
                </a:solidFill>
                <a:effectLst/>
                <a:latin typeface="+mn-lt"/>
                <a:ea typeface="+mn-ea"/>
                <a:cs typeface="+mn-cs"/>
              </a:rPr>
              <a:t>Ideal for line of business users who want to extract a subset of your data from Oracle Service Cloud for analysis</a:t>
            </a:r>
          </a:p>
          <a:p>
            <a:pPr lvl="1" fontAlgn="base"/>
            <a:r>
              <a:rPr lang="en-US" sz="1100" b="0" i="0" kern="1200" dirty="0">
                <a:solidFill>
                  <a:schemeClr val="tx1"/>
                </a:solidFill>
                <a:effectLst/>
                <a:latin typeface="+mn-lt"/>
                <a:ea typeface="+mn-ea"/>
                <a:cs typeface="+mn-cs"/>
              </a:rPr>
              <a:t>Blend with other data sources –  Sales Cloud, Field Service, Excel spreadsheets, 3</a:t>
            </a:r>
            <a:r>
              <a:rPr lang="en-US" sz="1100" b="0" i="0" kern="1200" baseline="30000" dirty="0">
                <a:solidFill>
                  <a:schemeClr val="tx1"/>
                </a:solidFill>
                <a:effectLst/>
                <a:latin typeface="+mn-lt"/>
                <a:ea typeface="+mn-ea"/>
                <a:cs typeface="+mn-cs"/>
              </a:rPr>
              <a:t>rd</a:t>
            </a:r>
            <a:r>
              <a:rPr lang="en-US" sz="1100" b="0" i="0" kern="1200" dirty="0">
                <a:solidFill>
                  <a:schemeClr val="tx1"/>
                </a:solidFill>
                <a:effectLst/>
                <a:latin typeface="+mn-lt"/>
                <a:ea typeface="+mn-ea"/>
                <a:cs typeface="+mn-cs"/>
              </a:rPr>
              <a:t> party</a:t>
            </a:r>
          </a:p>
          <a:p>
            <a:pPr lvl="1" fontAlgn="base"/>
            <a:r>
              <a:rPr lang="en-US" sz="1100" b="0" i="0" kern="1200" dirty="0">
                <a:solidFill>
                  <a:schemeClr val="tx1"/>
                </a:solidFill>
                <a:effectLst/>
                <a:latin typeface="+mn-lt"/>
                <a:ea typeface="+mn-ea"/>
                <a:cs typeface="+mn-cs"/>
              </a:rPr>
              <a:t>Self service data exploration, visual analysis, collaboration and story telling</a:t>
            </a:r>
          </a:p>
          <a:p>
            <a:pPr lvl="1" fontAlgn="base"/>
            <a:r>
              <a:rPr lang="en-US" sz="1100" b="0" i="0" kern="1200" dirty="0">
                <a:solidFill>
                  <a:schemeClr val="tx1"/>
                </a:solidFill>
                <a:effectLst/>
                <a:latin typeface="+mn-lt"/>
                <a:ea typeface="+mn-ea"/>
                <a:cs typeface="+mn-cs"/>
              </a:rPr>
              <a:t>Consume the application offline on a desktop, using a browser or on your mobile device</a:t>
            </a:r>
          </a:p>
          <a:p>
            <a:pPr fontAlgn="base"/>
            <a:endParaRPr lang="en-US" sz="1100" b="1"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Advanced Analytics Starter Kit</a:t>
            </a:r>
            <a:r>
              <a:rPr lang="en-US" sz="1100" b="0" i="0" kern="1200" dirty="0">
                <a:solidFill>
                  <a:schemeClr val="tx1"/>
                </a:solidFill>
                <a:effectLst/>
                <a:latin typeface="+mn-lt"/>
                <a:ea typeface="+mn-ea"/>
                <a:cs typeface="+mn-cs"/>
              </a:rPr>
              <a:t>: This is a fully replicated analytics solution using the Oracle BI Cloud Service providing Executives, Service Managers, Analysts and Supervisors more strategic analytics. It is a highly functioning operational data store out of the box supporting broader, deeper and faster analytics.</a:t>
            </a:r>
          </a:p>
          <a:p>
            <a:pPr lvl="1" fontAlgn="base"/>
            <a:r>
              <a:rPr lang="en-US" sz="1100" b="0" i="0" kern="1200" dirty="0">
                <a:solidFill>
                  <a:schemeClr val="tx1"/>
                </a:solidFill>
                <a:effectLst/>
                <a:latin typeface="+mn-lt"/>
                <a:ea typeface="+mn-ea"/>
                <a:cs typeface="+mn-cs"/>
              </a:rPr>
              <a:t>Ideal for an IT managed deployment with full replication of Service Cloud data using the objects exposed via the Service cloud REST API’s</a:t>
            </a:r>
          </a:p>
          <a:p>
            <a:pPr lvl="1" fontAlgn="base"/>
            <a:r>
              <a:rPr lang="en-US" sz="1100" b="0" i="0" kern="1200" dirty="0">
                <a:solidFill>
                  <a:schemeClr val="tx1"/>
                </a:solidFill>
                <a:effectLst/>
                <a:latin typeface="+mn-lt"/>
                <a:ea typeface="+mn-ea"/>
                <a:cs typeface="+mn-cs"/>
              </a:rPr>
              <a:t>Offers advanced analytics such as aggregated reporting spanning several data sources or departments, long-term historical trending, time series analysis, analyses that require querying of large data volumes, and support for other computationally-intensive analyses</a:t>
            </a:r>
          </a:p>
          <a:p>
            <a:pPr lvl="1" fontAlgn="base"/>
            <a:r>
              <a:rPr lang="en-US" sz="1100" b="0" i="0" kern="1200" dirty="0">
                <a:solidFill>
                  <a:schemeClr val="tx1"/>
                </a:solidFill>
                <a:effectLst/>
                <a:latin typeface="+mn-lt"/>
                <a:ea typeface="+mn-ea"/>
                <a:cs typeface="+mn-cs"/>
              </a:rPr>
              <a:t>Supports everything possible within the Data Visualization Content Pack and much more, all built on the same platform, therefore it’s easy to scale up the departmental prototypes into an IT managed enterprise solution</a:t>
            </a:r>
          </a:p>
          <a:p>
            <a:pPr marL="0" indent="0">
              <a:buFontTx/>
              <a:buNone/>
            </a:pPr>
            <a:endParaRPr lang="en-US" baseline="0" dirty="0">
              <a:latin typeface="Arial" charset="0"/>
              <a:cs typeface="Arial" charset="0"/>
            </a:endParaRPr>
          </a:p>
          <a:p>
            <a:pPr marL="0" indent="0">
              <a:buFontTx/>
              <a:buNone/>
            </a:pPr>
            <a:r>
              <a:rPr lang="en-US" baseline="0" dirty="0">
                <a:latin typeface="Arial" charset="0"/>
                <a:cs typeface="Arial" charset="0"/>
              </a:rPr>
              <a:t>OUT OF SCOPE:</a:t>
            </a:r>
          </a:p>
          <a:p>
            <a:pPr marL="0" indent="0">
              <a:buFontTx/>
              <a:buNone/>
            </a:pPr>
            <a:r>
              <a:rPr lang="en-US" baseline="0" dirty="0">
                <a:latin typeface="Arial" charset="0"/>
                <a:cs typeface="Arial" charset="0"/>
              </a:rPr>
              <a:t>This accelerator is a starting point for customers that wish to utilize Oracle BI Cloud tools (Oracle Analytics Cloud) and/or ad-hoc mash-up of data using a quick extraction of data from Service Cloud or other CX pillars. Additional report creation is available, but customers have to create them.  Additionally, OAC is an IT managed implementation of Oracle cloud BI.</a:t>
            </a:r>
          </a:p>
        </p:txBody>
      </p:sp>
    </p:spTree>
    <p:extLst>
      <p:ext uri="{BB962C8B-B14F-4D97-AF65-F5344CB8AC3E}">
        <p14:creationId xmlns:p14="http://schemas.microsoft.com/office/powerpoint/2010/main" val="48132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latin typeface="Arial" pitchFamily="34" charset="0"/>
                <a:ea typeface="ＭＳ Ｐゴシック" pitchFamily="34" charset="-128"/>
              </a:rPr>
              <a:t>LIMITATION:  This is the first of multiple releases.  In this first release, which is only available in the Browser UI, business rules can only be applied to custom object (Create/Update/Delete) operations.  In a future release it will support a business rule on an incident having a condition against a custom object related to the incident.  </a:t>
            </a:r>
          </a:p>
          <a:p>
            <a:endParaRPr lang="en-US" baseline="0" dirty="0">
              <a:latin typeface="Arial" pitchFamily="34" charset="0"/>
              <a:ea typeface="ＭＳ Ｐゴシック" pitchFamily="34" charset="-128"/>
            </a:endParaRPr>
          </a:p>
          <a:p>
            <a:r>
              <a:rPr lang="en-US" baseline="0" dirty="0">
                <a:latin typeface="Arial" pitchFamily="34" charset="0"/>
                <a:ea typeface="ＭＳ Ｐゴシック" pitchFamily="34" charset="-128"/>
              </a:rPr>
              <a:t>Business </a:t>
            </a:r>
            <a:r>
              <a:rPr lang="en-US" dirty="0"/>
              <a:t>rules provide</a:t>
            </a:r>
            <a:r>
              <a:rPr lang="en-US" baseline="0" dirty="0"/>
              <a:t> a </a:t>
            </a:r>
            <a:r>
              <a:rPr lang="en-US" dirty="0"/>
              <a:t>powerful tool to automate all common business tasks from one centralized place improving overall efficiency and accuracy of any organization to meet SLAs for their customers. Legacy rules provide</a:t>
            </a:r>
            <a:r>
              <a:rPr lang="en-US" baseline="0" dirty="0"/>
              <a:t> </a:t>
            </a:r>
            <a:r>
              <a:rPr lang="en-US" dirty="0"/>
              <a:t>these benefits for standard objects but there were some challenges with the implementation:</a:t>
            </a:r>
          </a:p>
          <a:p>
            <a:endParaRPr lang="en-US" baseline="0" dirty="0"/>
          </a:p>
          <a:p>
            <a:pPr marL="228600" indent="-228600">
              <a:buAutoNum type="arabicParenR"/>
            </a:pPr>
            <a:r>
              <a:rPr lang="en-US" baseline="0" dirty="0"/>
              <a:t>The overall design is very complicated which makes it difficult to improve and innovate in this area.</a:t>
            </a:r>
          </a:p>
          <a:p>
            <a:pPr marL="228600" indent="-228600">
              <a:buAutoNum type="arabicParenR"/>
            </a:pPr>
            <a:r>
              <a:rPr lang="en-US" baseline="0" dirty="0"/>
              <a:t>No analytical report support on business rules data that leads to customer’s dissatisfaction.</a:t>
            </a:r>
          </a:p>
          <a:p>
            <a:pPr marL="228600" indent="-228600">
              <a:buAutoNum type="arabicParenR"/>
            </a:pPr>
            <a:r>
              <a:rPr lang="en-US" baseline="0" dirty="0"/>
              <a:t>No support to automate business tasks on custom objects.</a:t>
            </a:r>
          </a:p>
          <a:p>
            <a:pPr marL="228600" indent="-228600">
              <a:buNone/>
            </a:pPr>
            <a:endParaRPr lang="en-US" baseline="0" dirty="0"/>
          </a:p>
          <a:p>
            <a:pPr marL="228600" indent="-228600">
              <a:buNone/>
            </a:pPr>
            <a:r>
              <a:rPr lang="en-US" baseline="0" dirty="0"/>
              <a:t>In this phase, we are providing a new Brower based UI to manage business rules for Custom Objects with reporting capabilities. Several usability and scalability issues identified with the current UI implementation will also be addressed.</a:t>
            </a:r>
          </a:p>
          <a:p>
            <a:pPr marL="228600" indent="-228600">
              <a:buNone/>
            </a:pPr>
            <a:r>
              <a:rPr lang="en-US" baseline="0" dirty="0"/>
              <a:t>In future releases we will provide full support/feature parity for standard objects e.g. Incidents, Contacts etc. currently supported with Rules</a:t>
            </a: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solidFill>
                <a:srgbClr val="5F5F5F"/>
              </a:solidFill>
            </a:endParaRPr>
          </a:p>
        </p:txBody>
      </p:sp>
    </p:spTree>
    <p:extLst>
      <p:ext uri="{BB962C8B-B14F-4D97-AF65-F5344CB8AC3E}">
        <p14:creationId xmlns:p14="http://schemas.microsoft.com/office/powerpoint/2010/main" val="13425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0"/>
            <a:r>
              <a:rPr lang="en-US" sz="800" dirty="0">
                <a:latin typeface="Arial" pitchFamily="34" charset="0"/>
                <a:ea typeface="ＭＳ Ｐゴシック" pitchFamily="34" charset="-128"/>
              </a:rPr>
              <a:t>This feature includes several community administrative and back-end enhancements, as well as functionality for web users. </a:t>
            </a:r>
          </a:p>
          <a:p>
            <a:pPr lvl="0"/>
            <a:endParaRPr lang="en-US" sz="800" dirty="0">
              <a:latin typeface="Arial" pitchFamily="34" charset="0"/>
              <a:ea typeface="ＭＳ Ｐゴシック" pitchFamily="34" charset="-128"/>
            </a:endParaRPr>
          </a:p>
          <a:p>
            <a:pPr lvl="0"/>
            <a:r>
              <a:rPr lang="en-US" sz="800" dirty="0">
                <a:latin typeface="Arial" pitchFamily="34" charset="0"/>
                <a:ea typeface="ＭＳ Ｐゴシック" pitchFamily="34" charset="-128"/>
              </a:rPr>
              <a:t>The main new feature is a community home page which is being added to the reference implementation. </a:t>
            </a:r>
          </a:p>
          <a:p>
            <a:pPr lvl="0">
              <a:buFontTx/>
              <a:buChar char="-"/>
            </a:pPr>
            <a:r>
              <a:rPr lang="en-US" sz="800" dirty="0">
                <a:latin typeface="Arial" pitchFamily="34" charset="0"/>
                <a:ea typeface="ＭＳ Ｐゴシック" pitchFamily="34" charset="-128"/>
              </a:rPr>
              <a:t>acts as a "front door" to the community</a:t>
            </a:r>
          </a:p>
          <a:p>
            <a:pPr lvl="0">
              <a:buFontTx/>
              <a:buChar char="-"/>
            </a:pPr>
            <a:r>
              <a:rPr lang="en-US" sz="800" dirty="0">
                <a:latin typeface="Arial" pitchFamily="34" charset="0"/>
                <a:ea typeface="ＭＳ Ｐゴシック" pitchFamily="34" charset="-128"/>
              </a:rPr>
              <a:t>contains both new and existing widgets in order to give users an at-a-glance, high level view of community and other relevant activity</a:t>
            </a:r>
          </a:p>
          <a:p>
            <a:pPr lvl="0">
              <a:buFontTx/>
              <a:buChar char="-"/>
            </a:pPr>
            <a:endParaRPr lang="en-US" sz="800" dirty="0">
              <a:latin typeface="Arial" pitchFamily="34" charset="0"/>
              <a:ea typeface="ＭＳ Ｐゴシック" pitchFamily="34" charset="-128"/>
            </a:endParaRPr>
          </a:p>
          <a:p>
            <a:pPr lvl="0">
              <a:buFontTx/>
              <a:buNone/>
            </a:pPr>
            <a:r>
              <a:rPr lang="en-US" sz="800" dirty="0">
                <a:latin typeface="Arial" pitchFamily="34" charset="0"/>
                <a:ea typeface="ＭＳ Ｐゴシック" pitchFamily="34" charset="-128"/>
              </a:rPr>
              <a:t>This package also includes: </a:t>
            </a:r>
          </a:p>
          <a:p>
            <a:pPr lvl="0">
              <a:buFontTx/>
              <a:buChar char="-"/>
            </a:pPr>
            <a:r>
              <a:rPr lang="en-US" sz="800" dirty="0">
                <a:latin typeface="Arial" pitchFamily="34" charset="0"/>
                <a:ea typeface="ＭＳ Ｐゴシック" pitchFamily="34" charset="-128"/>
              </a:rPr>
              <a:t>enhancements to discussion and account management pages</a:t>
            </a:r>
          </a:p>
          <a:p>
            <a:pPr lvl="0">
              <a:buFontTx/>
              <a:buChar char="-"/>
            </a:pPr>
            <a:r>
              <a:rPr lang="en-US" sz="800" dirty="0">
                <a:latin typeface="Arial" pitchFamily="34" charset="0"/>
                <a:ea typeface="ＭＳ Ｐゴシック" pitchFamily="34" charset="-128"/>
              </a:rPr>
              <a:t>Improved workflow for choosing profile pictures</a:t>
            </a:r>
            <a:r>
              <a:rPr lang="en-US" sz="800" baseline="0" dirty="0">
                <a:latin typeface="Arial" pitchFamily="34" charset="0"/>
                <a:ea typeface="ＭＳ Ｐゴシック" pitchFamily="34" charset="-128"/>
              </a:rPr>
              <a:t> (</a:t>
            </a:r>
            <a:r>
              <a:rPr lang="en-US" sz="800" dirty="0">
                <a:latin typeface="Arial" pitchFamily="34" charset="0"/>
                <a:ea typeface="ＭＳ Ｐゴシック" pitchFamily="34" charset="-128"/>
              </a:rPr>
              <a:t>which builds off the avatar features from the previous two releases)</a:t>
            </a:r>
          </a:p>
          <a:p>
            <a:pPr lvl="0">
              <a:buFontTx/>
              <a:buChar char="-"/>
            </a:pPr>
            <a:endParaRPr lang="en-US" sz="800" dirty="0">
              <a:latin typeface="Arial" pitchFamily="34" charset="0"/>
              <a:ea typeface="ＭＳ Ｐゴシック" pitchFamily="34" charset="-128"/>
            </a:endParaRPr>
          </a:p>
          <a:p>
            <a:pPr lvl="0">
              <a:buFontTx/>
              <a:buNone/>
            </a:pPr>
            <a:r>
              <a:rPr lang="en-US" sz="800" dirty="0">
                <a:latin typeface="Arial" pitchFamily="34" charset="0"/>
                <a:ea typeface="ＭＳ Ｐゴシック" pitchFamily="34" charset="-128"/>
              </a:rPr>
              <a:t>Twitter Reference:  This is </a:t>
            </a:r>
            <a:r>
              <a:rPr lang="en-US" sz="1100" kern="1200" dirty="0">
                <a:solidFill>
                  <a:schemeClr val="tx1"/>
                </a:solidFill>
                <a:effectLst/>
                <a:latin typeface="+mn-lt"/>
                <a:ea typeface="+mn-ea"/>
                <a:cs typeface="+mn-cs"/>
              </a:rPr>
              <a:t>It is a widget that wraps twitter posts.</a:t>
            </a:r>
          </a:p>
          <a:p>
            <a:r>
              <a:rPr lang="en-US" sz="1100" kern="1200" dirty="0">
                <a:solidFill>
                  <a:schemeClr val="tx1"/>
                </a:solidFill>
                <a:effectLst/>
                <a:latin typeface="+mn-lt"/>
                <a:ea typeface="+mn-ea"/>
                <a:cs typeface="+mn-cs"/>
              </a:rPr>
              <a:t>You can specify an account (@</a:t>
            </a:r>
            <a:r>
              <a:rPr lang="en-US" sz="1100" kern="1200" dirty="0" err="1">
                <a:solidFill>
                  <a:schemeClr val="tx1"/>
                </a:solidFill>
                <a:effectLst/>
                <a:latin typeface="+mn-lt"/>
                <a:ea typeface="+mn-ea"/>
                <a:cs typeface="+mn-cs"/>
              </a:rPr>
              <a:t>OracleServCloud</a:t>
            </a:r>
            <a:r>
              <a:rPr lang="en-US" sz="1100" kern="1200" dirty="0">
                <a:solidFill>
                  <a:schemeClr val="tx1"/>
                </a:solidFill>
                <a:effectLst/>
                <a:latin typeface="+mn-lt"/>
                <a:ea typeface="+mn-ea"/>
                <a:cs typeface="+mn-cs"/>
              </a:rPr>
              <a:t>), or a hashtag (#</a:t>
            </a:r>
            <a:r>
              <a:rPr lang="en-US" sz="1100" kern="1200" dirty="0" err="1">
                <a:solidFill>
                  <a:schemeClr val="tx1"/>
                </a:solidFill>
                <a:effectLst/>
                <a:latin typeface="+mn-lt"/>
                <a:ea typeface="+mn-ea"/>
                <a:cs typeface="+mn-cs"/>
              </a:rPr>
              <a:t>ModernCX</a:t>
            </a:r>
            <a:r>
              <a:rPr lang="en-US" sz="1100" kern="1200" dirty="0">
                <a:solidFill>
                  <a:schemeClr val="tx1"/>
                </a:solidFill>
                <a:effectLst/>
                <a:latin typeface="+mn-lt"/>
                <a:ea typeface="+mn-ea"/>
                <a:cs typeface="+mn-cs"/>
              </a:rPr>
              <a:t>) or a query string</a:t>
            </a:r>
          </a:p>
          <a:p>
            <a:r>
              <a:rPr lang="en-US" sz="1100" kern="1200" dirty="0">
                <a:solidFill>
                  <a:schemeClr val="tx1"/>
                </a:solidFill>
                <a:effectLst/>
                <a:latin typeface="+mn-lt"/>
                <a:ea typeface="+mn-ea"/>
                <a:cs typeface="+mn-cs"/>
              </a:rPr>
              <a:t>Doesn’t do much more than that</a:t>
            </a:r>
          </a:p>
          <a:p>
            <a:pPr lvl="0">
              <a:buFontTx/>
              <a:buNone/>
            </a:pPr>
            <a:endParaRPr lang="en-US" sz="800" dirty="0">
              <a:latin typeface="Arial" pitchFamily="34" charset="0"/>
              <a:ea typeface="ＭＳ Ｐゴシック" pitchFamily="34" charset="-128"/>
            </a:endParaRPr>
          </a:p>
          <a:p>
            <a:pPr lvl="0">
              <a:buFontTx/>
              <a:buNone/>
            </a:pPr>
            <a:endParaRPr lang="en-US" sz="800" dirty="0">
              <a:latin typeface="Arial" pitchFamily="34" charset="0"/>
              <a:ea typeface="ＭＳ Ｐゴシック" pitchFamily="34" charset="-128"/>
            </a:endParaRPr>
          </a:p>
        </p:txBody>
      </p:sp>
      <p:sp>
        <p:nvSpPr>
          <p:cNvPr id="4" name="TextBox 3"/>
          <p:cNvSpPr txBox="1"/>
          <p:nvPr>
            <p:custDataLst>
              <p:tags r:id="rId1"/>
            </p:custDataLst>
          </p:nvPr>
        </p:nvSpPr>
        <p:spPr>
          <a:xfrm>
            <a:off x="1" y="0"/>
            <a:ext cx="3810000" cy="382555"/>
          </a:xfrm>
          <a:prstGeom prst="rect">
            <a:avLst/>
          </a:prstGeom>
          <a:noFill/>
        </p:spPr>
        <p:txBody>
          <a:bodyPr vert="horz" lIns="91432" tIns="45716" rIns="91432" bIns="45716" rtlCol="0">
            <a:spAutoFit/>
          </a:bodyPr>
          <a:lstStyle/>
          <a:p>
            <a:endParaRPr lang="en-US"/>
          </a:p>
        </p:txBody>
      </p:sp>
    </p:spTree>
    <p:extLst>
      <p:ext uri="{BB962C8B-B14F-4D97-AF65-F5344CB8AC3E}">
        <p14:creationId xmlns:p14="http://schemas.microsoft.com/office/powerpoint/2010/main" val="19071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057" rtl="0" eaLnBrk="1" fontAlgn="auto" latinLnBrk="0" hangingPunct="1">
              <a:lnSpc>
                <a:spcPct val="100000"/>
              </a:lnSpc>
              <a:spcBef>
                <a:spcPts val="600"/>
              </a:spcBef>
              <a:spcAft>
                <a:spcPts val="0"/>
              </a:spcAft>
              <a:buClrTx/>
              <a:buSzTx/>
              <a:buFontTx/>
              <a:buNone/>
              <a:tabLst/>
              <a:defRPr/>
            </a:pPr>
            <a:r>
              <a:rPr lang="en-US" sz="800" dirty="0"/>
              <a:t>MORE DETAIL</a:t>
            </a:r>
          </a:p>
          <a:p>
            <a:pPr marL="0" marR="0" indent="0" algn="l" defTabSz="914057" rtl="0" eaLnBrk="1" fontAlgn="auto" latinLnBrk="0" hangingPunct="1">
              <a:lnSpc>
                <a:spcPct val="100000"/>
              </a:lnSpc>
              <a:spcBef>
                <a:spcPts val="600"/>
              </a:spcBef>
              <a:spcAft>
                <a:spcPts val="0"/>
              </a:spcAft>
              <a:buClrTx/>
              <a:buSzTx/>
              <a:buFontTx/>
              <a:buNone/>
              <a:tabLst/>
              <a:defRPr/>
            </a:pPr>
            <a:r>
              <a:rPr lang="en-US" sz="800" baseline="0" dirty="0"/>
              <a:t>The implementation is to add the Guided Assistance relationship item to a custom incident. Once added, the Guided Assistance relationship item functions as a container for displaying guides to your staff that can be rendered in the Browser UI. Guides can be displayed manually, based on a guide search or selection performed by an agent. They can also be loaded dynamically, based on a workspace or script rule. For example, you can design a workspace rule to display a guide automatically when the editor loads based on the incident’s category, or you can load a different guide when an agent selects a certain incident disposition.</a:t>
            </a:r>
          </a:p>
          <a:p>
            <a:pPr marL="0" marR="0" indent="0" algn="l" defTabSz="914057" rtl="0" eaLnBrk="1" fontAlgn="auto" latinLnBrk="0" hangingPunct="1">
              <a:lnSpc>
                <a:spcPct val="100000"/>
              </a:lnSpc>
              <a:spcBef>
                <a:spcPts val="600"/>
              </a:spcBef>
              <a:spcAft>
                <a:spcPts val="0"/>
              </a:spcAft>
              <a:buClrTx/>
              <a:buSzTx/>
              <a:buFontTx/>
              <a:buNone/>
              <a:tabLst/>
              <a:defRPr/>
            </a:pPr>
            <a:endParaRPr lang="en-US" sz="800" baseline="0" dirty="0"/>
          </a:p>
          <a:p>
            <a:pPr marL="0" marR="0" indent="0" algn="l" defTabSz="914057" rtl="0" eaLnBrk="1" fontAlgn="auto" latinLnBrk="0" hangingPunct="1">
              <a:lnSpc>
                <a:spcPct val="100000"/>
              </a:lnSpc>
              <a:spcBef>
                <a:spcPts val="600"/>
              </a:spcBef>
              <a:spcAft>
                <a:spcPts val="0"/>
              </a:spcAft>
              <a:buClrTx/>
              <a:buSzTx/>
              <a:buFontTx/>
              <a:buNone/>
              <a:tabLst/>
              <a:defRPr/>
            </a:pPr>
            <a:r>
              <a:rPr lang="en-US" sz="800" b="1" baseline="0" dirty="0"/>
              <a:t>OUT OF SCOPE</a:t>
            </a:r>
          </a:p>
          <a:p>
            <a:pPr marL="0" marR="0" indent="0" algn="l" defTabSz="914057" rtl="0" eaLnBrk="1" fontAlgn="auto" latinLnBrk="0" hangingPunct="1">
              <a:lnSpc>
                <a:spcPct val="100000"/>
              </a:lnSpc>
              <a:spcBef>
                <a:spcPts val="600"/>
              </a:spcBef>
              <a:spcAft>
                <a:spcPts val="0"/>
              </a:spcAft>
              <a:buClrTx/>
              <a:buSzTx/>
              <a:buFontTx/>
              <a:buNone/>
              <a:tabLst/>
              <a:defRPr/>
            </a:pPr>
            <a:endParaRPr lang="en-US" sz="800" baseline="0" dirty="0"/>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For Agent Guides/Guided Assistance there will be two gaps:</a:t>
            </a:r>
          </a:p>
          <a:p>
            <a:pPr marL="399966" marR="0" lvl="1"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In the Service Console there is a left panel at runtime that lets the agent quickly see where they are in the guide tree and quickly navigate to a particular node.  That panel and the related “Expand Navigator” and “Navigate” buttons will not be available.</a:t>
            </a:r>
          </a:p>
          <a:p>
            <a:pPr marL="399966" marR="0" lvl="1"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In the Service Console an administrator can add Guided Assistance as a page level action for incidents (button in the ribbon).  That page level action will not be available in the Service Browser UI.  Guides will only be available if the Guided Assistance control has been dropped onto the incident workspace.</a:t>
            </a:r>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89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8788" y="720725"/>
            <a:ext cx="6397625" cy="3600450"/>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057" rtl="0" eaLnBrk="1" fontAlgn="auto" latinLnBrk="0" hangingPunct="1">
              <a:lnSpc>
                <a:spcPct val="100000"/>
              </a:lnSpc>
              <a:spcBef>
                <a:spcPts val="600"/>
              </a:spcBef>
              <a:spcAft>
                <a:spcPts val="0"/>
              </a:spcAft>
              <a:buClrTx/>
              <a:buSzTx/>
              <a:buFontTx/>
              <a:buNone/>
              <a:tabLst/>
              <a:defRPr/>
            </a:pPr>
            <a:r>
              <a:rPr lang="en-US" sz="800" dirty="0"/>
              <a:t>MORE DETAIL</a:t>
            </a:r>
          </a:p>
          <a:p>
            <a:pPr marL="0" marR="0" indent="0" algn="l" defTabSz="914057" rtl="0" eaLnBrk="1" fontAlgn="auto" latinLnBrk="0" hangingPunct="1">
              <a:lnSpc>
                <a:spcPct val="100000"/>
              </a:lnSpc>
              <a:spcBef>
                <a:spcPts val="600"/>
              </a:spcBef>
              <a:spcAft>
                <a:spcPts val="0"/>
              </a:spcAft>
              <a:buClrTx/>
              <a:buSzTx/>
              <a:buFontTx/>
              <a:buNone/>
              <a:tabLst/>
              <a:defRPr/>
            </a:pPr>
            <a:endParaRPr lang="en-US" sz="800" baseline="0" dirty="0"/>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For OPA there will be no gaps between what is offered in Service Console and what will be available in the Service Browser User Interface.</a:t>
            </a:r>
          </a:p>
          <a:p>
            <a:pPr marL="171450" marR="0" indent="-171450" algn="l" defTabSz="914057" rtl="0" eaLnBrk="1" fontAlgn="auto" latinLnBrk="0" hangingPunct="1">
              <a:lnSpc>
                <a:spcPct val="100000"/>
              </a:lnSpc>
              <a:spcBef>
                <a:spcPts val="600"/>
              </a:spcBef>
              <a:spcAft>
                <a:spcPts val="0"/>
              </a:spcAft>
              <a:buClrTx/>
              <a:buSzTx/>
              <a:buFont typeface="Arial" pitchFamily="34" charset="0"/>
              <a:buChar char="•"/>
              <a:tabLst/>
              <a:defRPr/>
            </a:pPr>
            <a:r>
              <a:rPr lang="en-US" sz="800" baseline="0" dirty="0"/>
              <a:t>This feature will extend the Oracle </a:t>
            </a:r>
            <a:r>
              <a:rPr lang="en-US" sz="800" baseline="0" dirty="0" err="1"/>
              <a:t>RightNow</a:t>
            </a:r>
            <a:r>
              <a:rPr lang="en-US" sz="800" baseline="0" dirty="0"/>
              <a:t> Policy Automation integration (OPA) implemented in 13.2 thru access from the Browser UI.  It will:</a:t>
            </a:r>
          </a:p>
          <a:p>
            <a:pPr marL="457116" marR="0" lvl="1" indent="-228600" algn="l" defTabSz="914057" rtl="0" eaLnBrk="1" fontAlgn="auto" latinLnBrk="0" hangingPunct="1">
              <a:lnSpc>
                <a:spcPct val="100000"/>
              </a:lnSpc>
              <a:spcBef>
                <a:spcPts val="600"/>
              </a:spcBef>
              <a:spcAft>
                <a:spcPts val="0"/>
              </a:spcAft>
              <a:buClrTx/>
              <a:buSzTx/>
              <a:buFont typeface="+mj-lt"/>
              <a:buAutoNum type="arabicPeriod"/>
              <a:tabLst/>
              <a:defRPr/>
            </a:pPr>
            <a:r>
              <a:rPr lang="en-US" sz="800" baseline="0" dirty="0"/>
              <a:t>Enable the agent to deliver rich interactions with the customer using OPA interviews</a:t>
            </a:r>
          </a:p>
          <a:p>
            <a:pPr marL="457116" marR="0" lvl="1" indent="-228600" algn="l" defTabSz="914057" rtl="0" eaLnBrk="1" fontAlgn="auto" latinLnBrk="0" hangingPunct="1">
              <a:lnSpc>
                <a:spcPct val="100000"/>
              </a:lnSpc>
              <a:spcBef>
                <a:spcPts val="600"/>
              </a:spcBef>
              <a:spcAft>
                <a:spcPts val="0"/>
              </a:spcAft>
              <a:buClrTx/>
              <a:buSzTx/>
              <a:buFont typeface="+mj-lt"/>
              <a:buAutoNum type="arabicPeriod"/>
              <a:tabLst/>
              <a:defRPr/>
            </a:pPr>
            <a:r>
              <a:rPr lang="en-US" sz="800" baseline="0" dirty="0"/>
              <a:t>Take advantage of complex rules that may frequently with no training or customizations</a:t>
            </a:r>
          </a:p>
          <a:p>
            <a:pPr marL="457116" marR="0" lvl="1" indent="-228600" algn="l" defTabSz="914057" rtl="0" eaLnBrk="1" fontAlgn="auto" latinLnBrk="0" hangingPunct="1">
              <a:lnSpc>
                <a:spcPct val="100000"/>
              </a:lnSpc>
              <a:spcBef>
                <a:spcPts val="600"/>
              </a:spcBef>
              <a:spcAft>
                <a:spcPts val="0"/>
              </a:spcAft>
              <a:buClrTx/>
              <a:buSzTx/>
              <a:buFont typeface="+mj-lt"/>
              <a:buAutoNum type="arabicPeriod"/>
              <a:tabLst/>
              <a:defRPr/>
            </a:pPr>
            <a:r>
              <a:rPr lang="en-US" sz="800" baseline="0" dirty="0"/>
              <a:t>Capture information collected by OPA to prove how decisions were made</a:t>
            </a:r>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117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541338" y="755650"/>
            <a:ext cx="6719887" cy="3781425"/>
          </a:xfrm>
          <a:ln/>
        </p:spPr>
      </p:sp>
      <p:sp>
        <p:nvSpPr>
          <p:cNvPr id="110595" name="Rectangle 3"/>
          <p:cNvSpPr>
            <a:spLocks noGrp="1" noChangeArrowheads="1"/>
          </p:cNvSpPr>
          <p:nvPr>
            <p:ph type="body" idx="1"/>
          </p:nvPr>
        </p:nvSpPr>
        <p:spPr>
          <a:xfrm>
            <a:off x="406400" y="4742056"/>
            <a:ext cx="6502400" cy="4139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1400" dirty="0">
                <a:latin typeface="Arial" charset="0"/>
                <a:cs typeface="Arial" charset="0"/>
              </a:rPr>
              <a:t>Another feature in the Agent</a:t>
            </a:r>
            <a:r>
              <a:rPr lang="en-US" sz="1400" baseline="0" dirty="0">
                <a:latin typeface="Arial" charset="0"/>
                <a:cs typeface="Arial" charset="0"/>
              </a:rPr>
              <a:t> Desktop for Analytics is the ability to edit record data directly in reports without the need to open reports.  We are currently planning inline edit within reports for the May 17 timeframe.  This will include the use of the inline editable columns configured in the Service Console report designer.  This allows the selection of specific columns and the ability to auto save after independent edits.   The same search capability found in workspaces will allow you to easily find and select values within large lists as you perform your edits.</a:t>
            </a:r>
          </a:p>
        </p:txBody>
      </p:sp>
    </p:spTree>
    <p:extLst>
      <p:ext uri="{BB962C8B-B14F-4D97-AF65-F5344CB8AC3E}">
        <p14:creationId xmlns:p14="http://schemas.microsoft.com/office/powerpoint/2010/main" val="398003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541338" y="755650"/>
            <a:ext cx="6719887" cy="3781425"/>
          </a:xfrm>
          <a:ln/>
        </p:spPr>
      </p:sp>
      <p:sp>
        <p:nvSpPr>
          <p:cNvPr id="110595" name="Rectangle 3"/>
          <p:cNvSpPr>
            <a:spLocks noGrp="1" noChangeArrowheads="1"/>
          </p:cNvSpPr>
          <p:nvPr>
            <p:ph type="body" idx="1"/>
          </p:nvPr>
        </p:nvSpPr>
        <p:spPr>
          <a:xfrm>
            <a:off x="406400" y="4742056"/>
            <a:ext cx="6502400" cy="4139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latin typeface="Arial" charset="0"/>
                <a:cs typeface="Arial" charset="0"/>
              </a:rPr>
              <a:t>We</a:t>
            </a:r>
            <a:r>
              <a:rPr lang="en-US" baseline="0" dirty="0">
                <a:latin typeface="Arial" charset="0"/>
                <a:cs typeface="Arial" charset="0"/>
              </a:rPr>
              <a:t> are completing the export functionality with BUI for May 17 release. This includes dashboard export and 2 additional export formats bringing the list of format to 6  ( * = New in May 17):</a:t>
            </a:r>
          </a:p>
          <a:p>
            <a:pPr marL="171450" indent="-171450">
              <a:buFont typeface="Arial" panose="020B0604020202020204" pitchFamily="34" charset="0"/>
              <a:buChar char="•"/>
            </a:pPr>
            <a:r>
              <a:rPr lang="en-US" baseline="0" dirty="0">
                <a:latin typeface="Arial" charset="0"/>
                <a:cs typeface="Arial" charset="0"/>
              </a:rPr>
              <a:t>PDF</a:t>
            </a:r>
          </a:p>
          <a:p>
            <a:pPr marL="171450" indent="-171450">
              <a:buFont typeface="Arial" panose="020B0604020202020204" pitchFamily="34" charset="0"/>
              <a:buChar char="•"/>
            </a:pPr>
            <a:r>
              <a:rPr lang="en-US" baseline="0" dirty="0">
                <a:latin typeface="Arial" charset="0"/>
                <a:cs typeface="Arial" charset="0"/>
              </a:rPr>
              <a:t>Excel</a:t>
            </a:r>
          </a:p>
          <a:p>
            <a:pPr marL="171450" indent="-171450">
              <a:buFont typeface="Arial" panose="020B0604020202020204" pitchFamily="34" charset="0"/>
              <a:buChar char="•"/>
            </a:pPr>
            <a:r>
              <a:rPr lang="en-US" baseline="0" dirty="0">
                <a:latin typeface="Arial" charset="0"/>
                <a:cs typeface="Arial" charset="0"/>
              </a:rPr>
              <a:t>HTML</a:t>
            </a:r>
          </a:p>
          <a:p>
            <a:pPr marL="171450" indent="-171450">
              <a:buFont typeface="Arial" panose="020B0604020202020204" pitchFamily="34" charset="0"/>
              <a:buChar char="•"/>
            </a:pPr>
            <a:r>
              <a:rPr lang="en-US" baseline="0" dirty="0">
                <a:latin typeface="Arial" charset="0"/>
                <a:cs typeface="Arial" charset="0"/>
              </a:rPr>
              <a:t>Image *</a:t>
            </a:r>
          </a:p>
          <a:p>
            <a:pPr marL="171450" indent="-171450">
              <a:buFont typeface="Arial" panose="020B0604020202020204" pitchFamily="34" charset="0"/>
              <a:buChar char="•"/>
            </a:pPr>
            <a:r>
              <a:rPr lang="en-US" baseline="0" dirty="0">
                <a:latin typeface="Arial" charset="0"/>
                <a:cs typeface="Arial" charset="0"/>
              </a:rPr>
              <a:t>Clipboard (Comma delimited, Tab delimited, HTML) *</a:t>
            </a:r>
          </a:p>
          <a:p>
            <a:pPr marL="171450" indent="-171450">
              <a:buFont typeface="Arial" panose="020B0604020202020204" pitchFamily="34" charset="0"/>
              <a:buChar char="•"/>
            </a:pPr>
            <a:r>
              <a:rPr lang="en-US" baseline="0" dirty="0">
                <a:latin typeface="Arial" charset="0"/>
                <a:cs typeface="Arial" charset="0"/>
              </a:rPr>
              <a:t>Delimited (Comma, Space, Tab, Pipe, Caret, and Custom)</a:t>
            </a:r>
          </a:p>
          <a:p>
            <a:pPr marL="0" indent="0">
              <a:buFont typeface="Arial" panose="020B0604020202020204" pitchFamily="34" charset="0"/>
              <a:buNone/>
            </a:pPr>
            <a:endParaRPr lang="en-US" baseline="0" dirty="0">
              <a:latin typeface="Arial" charset="0"/>
              <a:cs typeface="Arial" charset="0"/>
            </a:endParaRPr>
          </a:p>
          <a:p>
            <a:pPr marL="0" indent="0">
              <a:buFont typeface="Arial" panose="020B0604020202020204" pitchFamily="34" charset="0"/>
              <a:buNone/>
            </a:pPr>
            <a:r>
              <a:rPr lang="en-US" baseline="0" dirty="0">
                <a:latin typeface="Arial" charset="0"/>
                <a:cs typeface="Arial" charset="0"/>
              </a:rPr>
              <a:t>In the first phase, Report export, we did not support all reporting functionalities in the exported files.  In this release we added the ability to export reports using the following Analytics runtime functionality:</a:t>
            </a:r>
          </a:p>
          <a:p>
            <a:pPr marL="171450" indent="-171450">
              <a:buFont typeface="Arial" panose="020B0604020202020204" pitchFamily="34" charset="0"/>
              <a:buChar char="•"/>
            </a:pPr>
            <a:r>
              <a:rPr lang="en-US" baseline="0" dirty="0">
                <a:latin typeface="Arial" charset="0"/>
                <a:cs typeface="Arial" charset="0"/>
              </a:rPr>
              <a:t>Report h</a:t>
            </a:r>
            <a:r>
              <a:rPr lang="en-US" sz="1200" dirty="0">
                <a:latin typeface="Arial" charset="0"/>
                <a:cs typeface="Arial" charset="0"/>
              </a:rPr>
              <a:t>eaders/footers</a:t>
            </a:r>
          </a:p>
          <a:p>
            <a:pPr marL="171450" indent="-171450">
              <a:buFont typeface="Arial" panose="020B0604020202020204" pitchFamily="34" charset="0"/>
              <a:buChar char="•"/>
            </a:pPr>
            <a:r>
              <a:rPr lang="en-US" sz="1200" dirty="0">
                <a:latin typeface="Arial" charset="0"/>
                <a:cs typeface="Arial" charset="0"/>
              </a:rPr>
              <a:t>Support</a:t>
            </a:r>
            <a:r>
              <a:rPr lang="en-US" sz="1200" baseline="0" dirty="0">
                <a:latin typeface="Arial" charset="0"/>
                <a:cs typeface="Arial" charset="0"/>
              </a:rPr>
              <a:t> for </a:t>
            </a:r>
            <a:r>
              <a:rPr lang="en-US" sz="1200" dirty="0">
                <a:latin typeface="Arial" charset="0"/>
                <a:cs typeface="Arial" charset="0"/>
              </a:rPr>
              <a:t>column widths in exports</a:t>
            </a:r>
          </a:p>
          <a:p>
            <a:pPr marL="171450" indent="-171450">
              <a:buFont typeface="Arial" panose="020B0604020202020204" pitchFamily="34" charset="0"/>
              <a:buChar char="•"/>
            </a:pPr>
            <a:r>
              <a:rPr lang="en-US" sz="1200" dirty="0">
                <a:latin typeface="Arial" charset="0"/>
                <a:cs typeface="Arial" charset="0"/>
              </a:rPr>
              <a:t>Support for custom report styles</a:t>
            </a:r>
          </a:p>
          <a:p>
            <a:pPr marL="171450" indent="-171450">
              <a:buFont typeface="Arial" panose="020B0604020202020204" pitchFamily="34" charset="0"/>
              <a:buChar char="•"/>
            </a:pPr>
            <a:r>
              <a:rPr lang="en-US" sz="1200" dirty="0">
                <a:latin typeface="Arial" charset="0"/>
                <a:cs typeface="Arial" charset="0"/>
              </a:rPr>
              <a:t>The</a:t>
            </a:r>
            <a:r>
              <a:rPr lang="en-US" sz="1200" baseline="0" dirty="0">
                <a:latin typeface="Arial" charset="0"/>
                <a:cs typeface="Arial" charset="0"/>
              </a:rPr>
              <a:t> ability to export reports in </a:t>
            </a:r>
            <a:r>
              <a:rPr lang="en-US" sz="1200" dirty="0">
                <a:latin typeface="Arial" charset="0"/>
                <a:cs typeface="Arial" charset="0"/>
              </a:rPr>
              <a:t>record layout.  </a:t>
            </a:r>
          </a:p>
          <a:p>
            <a:pPr marL="171450" indent="-171450">
              <a:buFont typeface="Arial" panose="020B0604020202020204" pitchFamily="34" charset="0"/>
              <a:buChar char="•"/>
            </a:pPr>
            <a:endParaRPr lang="en-US" sz="1200" dirty="0">
              <a:latin typeface="Arial" charset="0"/>
              <a:cs typeface="Arial" charset="0"/>
            </a:endParaRPr>
          </a:p>
          <a:p>
            <a:pPr marL="0" indent="0">
              <a:buFont typeface="Arial" panose="020B0604020202020204" pitchFamily="34" charset="0"/>
              <a:buNone/>
            </a:pPr>
            <a:r>
              <a:rPr lang="en-US" sz="1200" dirty="0">
                <a:latin typeface="Arial" charset="0"/>
                <a:cs typeface="Arial" charset="0"/>
              </a:rPr>
              <a:t>This rounds out our export functionality</a:t>
            </a:r>
            <a:r>
              <a:rPr lang="en-US" sz="1200" baseline="0" dirty="0">
                <a:latin typeface="Arial" charset="0"/>
                <a:cs typeface="Arial" charset="0"/>
              </a:rPr>
              <a:t> for BUI.</a:t>
            </a:r>
            <a:endParaRPr lang="en-US" sz="1200" dirty="0">
              <a:latin typeface="Arial" charset="0"/>
              <a:cs typeface="Arial" charset="0"/>
            </a:endParaRPr>
          </a:p>
        </p:txBody>
      </p:sp>
    </p:spTree>
    <p:extLst>
      <p:ext uri="{BB962C8B-B14F-4D97-AF65-F5344CB8AC3E}">
        <p14:creationId xmlns:p14="http://schemas.microsoft.com/office/powerpoint/2010/main" val="267382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541338" y="755650"/>
            <a:ext cx="6719887" cy="3781425"/>
          </a:xfrm>
          <a:ln/>
        </p:spPr>
      </p:sp>
      <p:sp>
        <p:nvSpPr>
          <p:cNvPr id="110595" name="Rectangle 3"/>
          <p:cNvSpPr>
            <a:spLocks noGrp="1" noChangeArrowheads="1"/>
          </p:cNvSpPr>
          <p:nvPr>
            <p:ph type="body" idx="1"/>
          </p:nvPr>
        </p:nvSpPr>
        <p:spPr>
          <a:xfrm>
            <a:off x="406400" y="4742056"/>
            <a:ext cx="6502400" cy="4139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Font typeface="Arial" panose="020B0604020202020204" pitchFamily="34" charset="0"/>
              <a:buNone/>
            </a:pPr>
            <a:r>
              <a:rPr lang="en-US" baseline="0" dirty="0">
                <a:latin typeface="Arial" charset="0"/>
                <a:cs typeface="Arial" charset="0"/>
              </a:rPr>
              <a:t>Before we get into the report and dashboard designers we wanted to include support for a few more runtime functionalities for Analytics.  We will be supporting reports that are configured with Crosstabs.  These are pivot table-like displays that allow users to group data by row and column output.  In addition, we will be allowing reports and dashboard to be forwarded in HTML format to recipients that are either Service Cloud users and/or those that are not (i.e. staff account selection or freeform email).</a:t>
            </a:r>
          </a:p>
        </p:txBody>
      </p:sp>
    </p:spTree>
    <p:extLst>
      <p:ext uri="{BB962C8B-B14F-4D97-AF65-F5344CB8AC3E}">
        <p14:creationId xmlns:p14="http://schemas.microsoft.com/office/powerpoint/2010/main" val="92563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normAutofit/>
          </a:bodyPr>
          <a:lstStyle/>
          <a:p>
            <a:pPr defTabSz="966612">
              <a:spcBef>
                <a:spcPts val="0"/>
              </a:spcBef>
              <a:defRPr/>
            </a:pPr>
            <a:r>
              <a:rPr lang="en-US" dirty="0">
                <a:latin typeface="Arial" pitchFamily="34" charset="0"/>
                <a:ea typeface="ＭＳ Ｐゴシック" pitchFamily="34" charset="-128"/>
              </a:rPr>
              <a:t>An increasing number</a:t>
            </a:r>
            <a:r>
              <a:rPr lang="en-US" baseline="0" dirty="0">
                <a:latin typeface="Arial" pitchFamily="34" charset="0"/>
                <a:ea typeface="ＭＳ Ｐゴシック" pitchFamily="34" charset="-128"/>
              </a:rPr>
              <a:t> of our customers have business need to use access tokens to not only pass authentication details but also additional business information.  Sometimes, the information contained on the access token might be sensitive such as Social Security Number.  Though all Service Cloud traffic is over https, some customers might require the additional layer of security provided by encrypting the token.  Therefore, we will be enhancing our SSO framework to accept encrypted tokens sent by other Identity Providers and decrypt them prior to use. </a:t>
            </a:r>
            <a:endParaRPr 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402981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custDataLst>
              <p:tags r:id="rId1"/>
            </p:custDataLst>
          </p:nvPr>
        </p:nvSpPr>
        <p:spPr/>
        <p:txBody>
          <a:bodyPr>
            <a:normAutofit/>
          </a:bodyPr>
          <a:lstStyle/>
          <a:p>
            <a:r>
              <a:rPr lang="en-US" sz="1100" kern="1200" dirty="0">
                <a:solidFill>
                  <a:schemeClr val="tx1"/>
                </a:solidFill>
                <a:latin typeface="+mn-lt"/>
                <a:ea typeface="+mn-ea"/>
                <a:cs typeface="+mn-cs"/>
              </a:rPr>
              <a:t>Currently, related sets of configurable components must be manually exported/imported for those systems that support export/import, or manually reproduced from dev, to test, and finally into production independently of each other. This leads to inefficiencies and frustration as configuration items are missed or incorrectly transcribed. Given the large number of configurable items and the coupling between them, missing a configuration item or incorrectly transcribing it can be quite likely.</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OSvC Element Manager will enable configuration settings and configurable components to be grouped, packaged, migrated and deployed across Oracle RightNow Service Cloud instances in an automated fashion to enable development, test, production lifecycle management of customer configurations.</a:t>
            </a:r>
          </a:p>
          <a:p>
            <a:endParaRPr lang="en-US" sz="1100" kern="1200" dirty="0">
              <a:solidFill>
                <a:schemeClr val="tx1"/>
              </a:solidFill>
              <a:latin typeface="+mn-lt"/>
              <a:ea typeface="+mn-ea"/>
              <a:cs typeface="+mn-cs"/>
            </a:endParaRPr>
          </a:p>
          <a:p>
            <a:pPr marL="171450" indent="-171450">
              <a:buFont typeface="Arial" charset="0"/>
              <a:buChar char="•"/>
            </a:pPr>
            <a:r>
              <a:rPr lang="en-US" sz="1100" kern="1200" dirty="0">
                <a:solidFill>
                  <a:schemeClr val="tx1"/>
                </a:solidFill>
                <a:latin typeface="+mn-lt"/>
                <a:ea typeface="+mn-ea"/>
                <a:cs typeface="+mn-cs"/>
              </a:rPr>
              <a:t>Select one or more items to export quickly</a:t>
            </a:r>
            <a:r>
              <a:rPr lang="en-US" sz="1100" kern="1200" baseline="0" dirty="0">
                <a:solidFill>
                  <a:schemeClr val="tx1"/>
                </a:solidFill>
                <a:latin typeface="+mn-lt"/>
                <a:ea typeface="+mn-ea"/>
                <a:cs typeface="+mn-cs"/>
              </a:rPr>
              <a:t> in a search window</a:t>
            </a:r>
          </a:p>
          <a:p>
            <a:pPr marL="171450" indent="-171450">
              <a:buFont typeface="Arial" charset="0"/>
              <a:buChar char="•"/>
            </a:pPr>
            <a:r>
              <a:rPr lang="en-US" sz="1100" kern="1200" baseline="0" dirty="0">
                <a:solidFill>
                  <a:schemeClr val="tx1"/>
                </a:solidFill>
                <a:latin typeface="+mn-lt"/>
                <a:ea typeface="+mn-ea"/>
                <a:cs typeface="+mn-cs"/>
              </a:rPr>
              <a:t>Items downloaded to your PC in a single file.</a:t>
            </a:r>
          </a:p>
          <a:p>
            <a:pPr marL="171450" indent="-171450">
              <a:buFont typeface="Arial" charset="0"/>
              <a:buChar char="•"/>
            </a:pPr>
            <a:r>
              <a:rPr lang="en-US" sz="1100" kern="1200" baseline="0" dirty="0">
                <a:solidFill>
                  <a:schemeClr val="tx1"/>
                </a:solidFill>
                <a:latin typeface="+mn-lt"/>
                <a:ea typeface="+mn-ea"/>
                <a:cs typeface="+mn-cs"/>
              </a:rPr>
              <a:t>Import that 1 file into one or more destination sites with just a few clicks.</a:t>
            </a:r>
            <a:endParaRPr lang="en-US" sz="11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17.8 will be limited release phases where customers that request access to the feature will be given access through product management.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val="2221149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http://walldiskpaper.com/wp-content/uploads/2014/10/Fall-Autumn-Season-Wallpaper-Nature-Backgrou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74" y="186702"/>
            <a:ext cx="11871325" cy="6255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FEA922B-34CC-A746-ABF0-D1ED97CD7A6C}" type="datetime1">
              <a:rPr lang="en-US" smtClean="0"/>
              <a:pPr/>
              <a:t>11/13/2017</a:t>
            </a:fld>
            <a:endParaRPr lang="en-US"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41028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7589B-9BD6-8B45-A3F1-2069890F0F3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71" y="669924"/>
            <a:ext cx="11125200" cy="1371600"/>
          </a:xfrm>
        </p:spPr>
        <p:txBody>
          <a:bodyPr anchor="b"/>
          <a:lstStyle>
            <a:lvl1pPr algn="l">
              <a:lnSpc>
                <a:spcPct val="80000"/>
              </a:lnSpc>
              <a:defRPr sz="4800" b="0" cap="none" baseline="0">
                <a:solidFill>
                  <a:schemeClr val="bg1"/>
                </a:solidFill>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73F7589B-9BD6-8B45-A3F1-2069890F0F3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71" y="669924"/>
            <a:ext cx="11125200" cy="1371600"/>
          </a:xfrm>
        </p:spPr>
        <p:txBody>
          <a:bodyPr anchor="b"/>
          <a:lstStyle>
            <a:lvl1pPr algn="l">
              <a:lnSpc>
                <a:spcPct val="80000"/>
              </a:lnSpc>
              <a:defRPr sz="4800" b="0" cap="none" baseline="0">
                <a:solidFill>
                  <a:schemeClr val="bg1"/>
                </a:solidFill>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73F7589B-9BD6-8B45-A3F1-2069890F0F3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9567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3671" y="4543424"/>
            <a:ext cx="11125200" cy="1371600"/>
          </a:xfrm>
        </p:spPr>
        <p:txBody>
          <a:bodyPr anchor="b"/>
          <a:lstStyle>
            <a:lvl1pPr algn="l">
              <a:lnSpc>
                <a:spcPct val="80000"/>
              </a:lnSpc>
              <a:defRPr sz="4800" b="0" cap="none" baseline="0">
                <a:solidFill>
                  <a:schemeClr val="bg1"/>
                </a:solidFill>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73F7589B-9BD6-8B45-A3F1-2069890F0F3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4877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without Pictur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3671" y="4543424"/>
            <a:ext cx="11125200" cy="1371600"/>
          </a:xfrm>
        </p:spPr>
        <p:txBody>
          <a:bodyPr anchor="b"/>
          <a:lstStyle>
            <a:lvl1pPr algn="l">
              <a:lnSpc>
                <a:spcPct val="80000"/>
              </a:lnSpc>
              <a:defRPr sz="4800" b="0" cap="none" baseline="0">
                <a:solidFill>
                  <a:schemeClr val="bg1"/>
                </a:solidFill>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73F7589B-9BD6-8B45-A3F1-2069890F0F3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23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bwMode="gray">
          <a:xfrm>
            <a:off x="-287" y="0"/>
            <a:ext cx="12189399" cy="6858000"/>
            <a:chOff x="-287" y="0"/>
            <a:chExt cx="12189399" cy="6858000"/>
          </a:xfrm>
          <a:solidFill>
            <a:srgbClr val="D8E1E6"/>
          </a:solidFill>
        </p:grpSpPr>
        <p:sp>
          <p:nvSpPr>
            <p:cNvPr id="9" name="Rectangle 8"/>
            <p:cNvSpPr/>
            <p:nvPr/>
          </p:nvSpPr>
          <p:spPr bwMode="gray">
            <a:xfrm>
              <a:off x="-287" y="0"/>
              <a:ext cx="193962"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5E93B6AA-E2AA-5745-8131-720DFC68D31C}" type="datetime1">
              <a:rPr lang="en-US" smtClean="0"/>
              <a:t>11/13/2017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2017,</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dirty="0"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8216978-AAC9-904E-ABF1-80828AE7CA12}"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05984-D551-B648-83CC-28ABAB9E27F3}"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dirty="0" smtClean="0"/>
              <a:t>Click to edit Master text styles</a:t>
            </a:r>
          </a:p>
          <a:p>
            <a:pPr lvl="1"/>
            <a:r>
              <a:rPr lang="en-US" dirty="0"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765FA284-DFBA-B546-A779-7827ED570E32}"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5CFA18C-E322-D848-90AE-048444F05653}"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DB0592DB-01ED-A44A-830D-2A57CD1AF06B}" type="datetime1">
              <a:rPr lang="en-US" smtClean="0"/>
              <a:t>11/13/2017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2017,</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9" name="Picture 8"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DD23F527-3A46-1444-AC47-E74332FAE46E}"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E1F5459C-11CD-4246-BAA2-A0CD8B7930CF}"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DB793641-39FE-9941-B493-4C6CA22258AD}"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6E0838-3E10-424A-93AC-472DD16011EC}"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CB2A62B-A9A1-BD4B-8067-86DD35117CEE}"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2"/>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CFFFFBC-830B-BE48-A60F-3A3B7341FF90}" type="datetime1">
              <a:rPr lang="en-US" smtClean="0"/>
              <a:t>11/13/2017</a:t>
            </a:fld>
            <a:endParaRPr dirty="0"/>
          </a:p>
        </p:txBody>
      </p:sp>
      <p:sp>
        <p:nvSpPr>
          <p:cNvPr id="8" name="Footer Placeholder 7"/>
          <p:cNvSpPr>
            <a:spLocks noGrp="1"/>
          </p:cNvSpPr>
          <p:nvPr>
            <p:ph type="ftr" sz="quarter" idx="11"/>
          </p:nvPr>
        </p:nvSpPr>
        <p:spPr/>
        <p:txBody>
          <a:bodyPr/>
          <a:lstStyle/>
          <a:p>
            <a:r>
              <a:rPr lang="en-US" smtClean="0"/>
              <a:t>Confidential – Oracle Internal/Restricted/Highly Restricted</a:t>
            </a:r>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39A174-1ADF-1E48-B6DD-36515CA54732}" type="datetime1">
              <a:rPr lang="en-US" smtClean="0"/>
              <a:t>11/13/2017</a:t>
            </a:fld>
            <a:endParaRPr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DE5E5-CA66-5940-9D1C-9F6D8D7529FE}" type="datetime1">
              <a:rPr lang="en-US" smtClean="0"/>
              <a:t>11/13/2017</a:t>
            </a:fld>
            <a:endParaRPr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AFBF-606B-E543-8502-3BFA1F086CBC}" type="datetime1">
              <a:rPr lang="en-US" smtClean="0"/>
              <a:t>11/13/2017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0AF893-3E10-FD41-AEC9-8B3D0A4A1856}"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4D813C46-5AAA-0045-A784-1D6C400A7C04}" type="datetime1">
              <a:rPr lang="en-US" smtClean="0"/>
              <a:t>11/13/2017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2017,</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0" name="Picture 9"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F325C25-20DE-A84C-A42C-F77161DB4A96}"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95EB4F4-FDFD-ED43-860C-BD557FEEC804}"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0CA68-5E1D-2648-A796-3AC679BBE128}"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DA38B655-5B37-774F-952B-2EF42A453626}"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E63E8679-970F-0E44-9FB8-4B88F38302EF}"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8B482C15-144D-5047-A5F1-7D99D84BBFB0}"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F8E68280-77B5-7046-8002-0C2A6FF60231}" type="datetime1">
              <a:rPr lang="en-US" smtClean="0"/>
              <a:t>11/13/2017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9" name="Picture 18" descr="Photos, screen captures, graphics can be inserted in a white mobile phone and tablet" title="Android Smartphone and Tablet: Vertic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a:solidFill>
            <a:srgbClr val="D8E1E6"/>
          </a:solidFill>
        </p:grpSpPr>
        <p:sp>
          <p:nvSpPr>
            <p:cNvPr id="10" name="Rectangle 9"/>
            <p:cNvSpPr/>
            <p:nvPr/>
          </p:nvSpPr>
          <p:spPr bwMode="gray">
            <a:xfrm>
              <a:off x="-287" y="0"/>
              <a:ext cx="193962"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D061FBC3-B3BC-0343-8C44-083187317F83}" type="datetime1">
              <a:rPr lang="en-US" smtClean="0"/>
              <a:t>11/13/2017</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2017,</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Safe Harbor Fro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3EDE-07F9-F543-A57F-B068A6C6C2E7}" type="datetime1">
              <a:rPr lang="en-US" smtClean="0"/>
              <a:t>11/13/2017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7" name="Rectangle 6"/>
          <p:cNvSpPr/>
          <p:nvPr userDrawn="1"/>
        </p:nvSpPr>
        <p:spPr bwMode="gray">
          <a:xfrm>
            <a:off x="-156754" y="2037806"/>
            <a:ext cx="12723223" cy="2429691"/>
          </a:xfrm>
          <a:prstGeom prst="rect">
            <a:avLst/>
          </a:prstGeom>
          <a:solidFill>
            <a:schemeClr val="accent2">
              <a:lumMod val="75000"/>
              <a:alpha val="76000"/>
            </a:schemeClr>
          </a:solidFill>
          <a:ln w="158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AU" dirty="0" smtClean="0">
              <a:solidFill>
                <a:schemeClr val="bg1"/>
              </a:solidFill>
            </a:endParaRPr>
          </a:p>
        </p:txBody>
      </p:sp>
      <p:sp>
        <p:nvSpPr>
          <p:cNvPr id="6" name="TextBox 5"/>
          <p:cNvSpPr txBox="1"/>
          <p:nvPr/>
        </p:nvSpPr>
        <p:spPr>
          <a:xfrm>
            <a:off x="531812" y="2194560"/>
            <a:ext cx="11125200" cy="2390503"/>
          </a:xfrm>
          <a:prstGeom prst="rect">
            <a:avLst/>
          </a:prstGeom>
          <a:noFill/>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AU" sz="4000" kern="1200" dirty="0" smtClean="0">
                <a:solidFill>
                  <a:schemeClr val="bg1"/>
                </a:solidFill>
                <a:latin typeface="+mn-lt"/>
                <a:ea typeface="+mn-ea"/>
                <a:cs typeface="+mn-cs"/>
              </a:rPr>
              <a:t>Safe </a:t>
            </a:r>
            <a:r>
              <a:rPr lang="en-AU" sz="4000" kern="1200" noProof="0" dirty="0" smtClean="0">
                <a:solidFill>
                  <a:schemeClr val="bg1"/>
                </a:solidFill>
                <a:latin typeface="+mn-lt"/>
                <a:ea typeface="+mn-ea"/>
                <a:cs typeface="+mn-cs"/>
              </a:rPr>
              <a:t>Harbor</a:t>
            </a:r>
            <a:r>
              <a:rPr lang="en-AU" sz="4000" kern="1200" baseline="0" dirty="0" smtClean="0">
                <a:solidFill>
                  <a:schemeClr val="bg1"/>
                </a:solidFill>
                <a:latin typeface="+mn-lt"/>
                <a:ea typeface="+mn-ea"/>
                <a:cs typeface="+mn-cs"/>
              </a:rPr>
              <a:t> Statement</a:t>
            </a:r>
            <a:endParaRPr lang="en-AU" sz="4000" kern="1200" dirty="0" smtClean="0">
              <a:solidFill>
                <a:schemeClr val="bg1"/>
              </a:solidFill>
              <a:latin typeface="+mn-lt"/>
              <a:ea typeface="+mn-ea"/>
              <a:cs typeface="+mn-cs"/>
            </a:endParaRPr>
          </a:p>
          <a:p>
            <a:pPr algn="l">
              <a:lnSpc>
                <a:spcPct val="90000"/>
              </a:lnSpc>
            </a:pPr>
            <a:r>
              <a:rPr sz="2400" dirty="0" smtClean="0">
                <a:solidFill>
                  <a:schemeClr val="bg1"/>
                </a:solidFill>
                <a:latin typeface="+mn-lt"/>
              </a:rPr>
              <a:t>The </a:t>
            </a:r>
            <a:r>
              <a:rPr sz="2400" dirty="0">
                <a:solidFill>
                  <a:schemeClr val="bg1"/>
                </a:solidFill>
                <a:latin typeface="+mn-lt"/>
              </a:rPr>
              <a:t>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F0846-A068-BC48-8252-2B37F39F59F8}" type="datetime1">
              <a:rPr lang="en-US" smtClean="0"/>
              <a:t>11/13/2017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eaders Circle Title Slide with Picture–India 201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rgbClr val="5F5F5F"/>
                </a:solidFill>
              </a:defRPr>
            </a:lvl1pPr>
          </a:lstStyle>
          <a:p>
            <a:fld id="{28EA2FC9-FB8E-5643-A6BA-BB418325CE56}" type="datetime1">
              <a:rPr lang="en-US" smtClean="0"/>
              <a:pPr/>
              <a:t>11/13/2017</a:t>
            </a:fld>
            <a:endParaRPr lang="en-US" dirty="0"/>
          </a:p>
        </p:txBody>
      </p:sp>
      <p:sp>
        <p:nvSpPr>
          <p:cNvPr id="8" name="Footer Placeholder 7"/>
          <p:cNvSpPr>
            <a:spLocks noGrp="1"/>
          </p:cNvSpPr>
          <p:nvPr>
            <p:ph type="ftr" sz="quarter" idx="15"/>
          </p:nvPr>
        </p:nvSpPr>
        <p:spPr/>
        <p:txBody>
          <a:bodyPr/>
          <a:lstStyle>
            <a:lvl1pPr>
              <a:defRPr>
                <a:solidFill>
                  <a:schemeClr val="bg1"/>
                </a:solidFill>
              </a:defRPr>
            </a:lvl1pPr>
          </a:lstStyle>
          <a:p>
            <a:r>
              <a:rPr lang="en-US" dirty="0" smtClean="0"/>
              <a:t>Confidential – Oracle Internal/Restricted/Highly Restricted</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lang="en-US" sz="850" dirty="0" smtClean="0">
                <a:solidFill>
                  <a:schemeClr val="bg1"/>
                </a:solidFill>
              </a:rPr>
              <a:t>2017,</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1" name="Picture 10"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title="Oracle corporate Tagline in colo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p:txBody>
          <a:bodyPr/>
          <a:lstStyle/>
          <a:p>
            <a:fld id="{68BD323E-1AA8-9945-A9F0-CB54A017EE50}" type="datetime1">
              <a:rPr lang="en-US" smtClean="0"/>
              <a:t>11/13/2017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grpSp>
        <p:nvGrpSpPr>
          <p:cNvPr id="10" name="Group 9"/>
          <p:cNvGrpSpPr/>
          <p:nvPr userDrawn="1"/>
        </p:nvGrpSpPr>
        <p:grpSpPr>
          <a:xfrm>
            <a:off x="0" y="0"/>
            <a:ext cx="12189398" cy="6858000"/>
            <a:chOff x="0" y="0"/>
            <a:chExt cx="12189398" cy="6858000"/>
          </a:xfrm>
          <a:solidFill>
            <a:srgbClr val="D8E1E6"/>
          </a:solidFill>
        </p:grpSpPr>
        <p:sp>
          <p:nvSpPr>
            <p:cNvPr id="11" name="Rectangle 10"/>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47FD4AC-A98F-AB42-882B-C012365E1081}" type="datetime1">
              <a:rPr lang="en-US" smtClean="0"/>
              <a:t>11/13/2017</a:t>
            </a:fld>
            <a:endParaRPr lang="en-US"/>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dirty="0"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F6276A67-317E-FC4B-BB72-4636858DDF23}"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oadmap_PM_WCS">
    <p:spTree>
      <p:nvGrpSpPr>
        <p:cNvPr id="1" name=""/>
        <p:cNvGrpSpPr/>
        <p:nvPr/>
      </p:nvGrpSpPr>
      <p:grpSpPr>
        <a:xfrm>
          <a:off x="0" y="0"/>
          <a:ext cx="0" cy="0"/>
          <a:chOff x="0" y="0"/>
          <a:chExt cx="0" cy="0"/>
        </a:xfrm>
      </p:grpSpPr>
      <p:sp>
        <p:nvSpPr>
          <p:cNvPr id="19" name="Rectangle 18"/>
          <p:cNvSpPr/>
          <p:nvPr userDrawn="1"/>
        </p:nvSpPr>
        <p:spPr bwMode="gray">
          <a:xfrm>
            <a:off x="0" y="1103194"/>
            <a:ext cx="2736946" cy="58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a:r>
              <a:rPr lang="en-US" sz="1900" b="0" dirty="0">
                <a:solidFill>
                  <a:srgbClr val="FFFFFF"/>
                </a:solidFill>
                <a:latin typeface="Calibri"/>
                <a:cs typeface="Calibri"/>
              </a:rPr>
              <a:t>Web Customer Service</a:t>
            </a:r>
          </a:p>
        </p:txBody>
      </p:sp>
      <p:sp>
        <p:nvSpPr>
          <p:cNvPr id="13" name="Picture Placeholder 25"/>
          <p:cNvSpPr>
            <a:spLocks noGrp="1" noChangeAspect="1"/>
          </p:cNvSpPr>
          <p:nvPr userDrawn="1">
            <p:ph type="pic" sz="quarter" idx="22" hasCustomPrompt="1"/>
          </p:nvPr>
        </p:nvSpPr>
        <p:spPr>
          <a:xfrm>
            <a:off x="510215" y="1432136"/>
            <a:ext cx="6940067" cy="4563425"/>
          </a:xfrm>
          <a:prstGeom prst="rect">
            <a:avLst/>
          </a:prstGeom>
          <a:ln>
            <a:noFill/>
          </a:ln>
          <a:effectLst/>
        </p:spPr>
        <p:txBody>
          <a:bodyPr wrap="none" lIns="0" tIns="0" rIns="0" bIns="0" anchor="ctr" anchorCtr="1"/>
          <a:lstStyle>
            <a:lvl1pPr marL="0" indent="0" algn="ctr">
              <a:buNone/>
              <a:defRPr/>
            </a:lvl1pPr>
          </a:lstStyle>
          <a:p>
            <a:r>
              <a:rPr lang="en-US" dirty="0"/>
              <a:t>Insert Picture Here</a:t>
            </a:r>
          </a:p>
        </p:txBody>
      </p:sp>
      <p:sp>
        <p:nvSpPr>
          <p:cNvPr id="23" name="Title 1"/>
          <p:cNvSpPr>
            <a:spLocks noGrp="1"/>
          </p:cNvSpPr>
          <p:nvPr userDrawn="1">
            <p:ph type="title"/>
          </p:nvPr>
        </p:nvSpPr>
        <p:spPr>
          <a:xfrm>
            <a:off x="1293813" y="243840"/>
            <a:ext cx="10515600" cy="736600"/>
          </a:xfrm>
        </p:spPr>
        <p:txBody>
          <a:bodyPr/>
          <a:lstStyle>
            <a:lvl1pPr>
              <a:defRPr sz="4000"/>
            </a:lvl1pPr>
          </a:lstStyle>
          <a:p>
            <a:r>
              <a:rPr lang="en-US" dirty="0"/>
              <a:t>Click to edit Master title style</a:t>
            </a:r>
          </a:p>
        </p:txBody>
      </p:sp>
      <p:sp>
        <p:nvSpPr>
          <p:cNvPr id="11" name="Text Placeholder 10"/>
          <p:cNvSpPr>
            <a:spLocks noGrp="1"/>
          </p:cNvSpPr>
          <p:nvPr>
            <p:ph type="body" sz="quarter" idx="25" hasCustomPrompt="1"/>
          </p:nvPr>
        </p:nvSpPr>
        <p:spPr>
          <a:xfrm>
            <a:off x="7548880" y="1434453"/>
            <a:ext cx="4427967" cy="4733271"/>
          </a:xfrm>
        </p:spPr>
        <p:txBody>
          <a:bodyPr lIns="118853">
            <a:noAutofit/>
          </a:bodyPr>
          <a:lstStyle>
            <a:lvl1pPr marL="169834" indent="-169834">
              <a:spcBef>
                <a:spcPts val="900"/>
              </a:spcBef>
              <a:buClr>
                <a:schemeClr val="accent1"/>
              </a:buClr>
              <a:buFont typeface="Arial" pitchFamily="34" charset="0"/>
              <a:buChar char="•"/>
              <a:defRPr sz="1600" b="0">
                <a:solidFill>
                  <a:schemeClr val="tx1">
                    <a:lumMod val="50000"/>
                  </a:schemeClr>
                </a:solidFill>
              </a:defRPr>
            </a:lvl1pPr>
            <a:lvl2pPr marL="460295" indent="-226975">
              <a:spcBef>
                <a:spcPts val="400"/>
              </a:spcBef>
              <a:buClr>
                <a:schemeClr val="accent1"/>
              </a:buClr>
              <a:buFont typeface="Arial" pitchFamily="34" charset="0"/>
              <a:buChar char="•"/>
              <a:defRPr sz="1500">
                <a:solidFill>
                  <a:schemeClr val="tx1">
                    <a:lumMod val="50000"/>
                  </a:schemeClr>
                </a:solidFill>
              </a:defRPr>
            </a:lvl2pPr>
            <a:lvl3pPr marL="690450" indent="-196818">
              <a:spcBef>
                <a:spcPts val="0"/>
              </a:spcBef>
              <a:buFont typeface="Arial" pitchFamily="34" charset="0"/>
              <a:buChar char="-"/>
              <a:defRPr sz="1200">
                <a:solidFill>
                  <a:schemeClr val="tx1">
                    <a:lumMod val="50000"/>
                  </a:schemeClr>
                </a:solidFill>
              </a:defRPr>
            </a:lvl3pPr>
            <a:lvl4pPr marL="914247" indent="-182532">
              <a:spcBef>
                <a:spcPts val="0"/>
              </a:spcBef>
              <a:buFont typeface="Arial" pitchFamily="34" charset="0"/>
              <a:buChar char="•"/>
              <a:defRPr sz="1200">
                <a:solidFill>
                  <a:schemeClr val="tx1">
                    <a:lumMod val="50000"/>
                  </a:schemeClr>
                </a:solidFill>
              </a:defRPr>
            </a:lvl4pPr>
            <a:lvl5pPr marL="1144396" indent="-182532" defTabSz="1030117">
              <a:spcBef>
                <a:spcPts val="0"/>
              </a:spcBef>
              <a:buFont typeface="Arial" pitchFamily="34" charset="0"/>
              <a:buChar char="•"/>
              <a:tabLst/>
              <a:defRPr sz="1200">
                <a:solidFill>
                  <a:schemeClr val="tx1">
                    <a:lumMod val="50000"/>
                  </a:schemeClr>
                </a:solidFill>
              </a:defRPr>
            </a:lvl5pPr>
          </a:lstStyle>
          <a:p>
            <a:pPr lvl="0"/>
            <a:r>
              <a:rPr lang="en-US" dirty="0"/>
              <a:t>[Header]</a:t>
            </a:r>
          </a:p>
          <a:p>
            <a:pPr lvl="1"/>
            <a:r>
              <a:rPr lang="en-US" dirty="0"/>
              <a:t>[Bullet]</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stretch>
            <a:fillRect/>
          </a:stretch>
        </p:blipFill>
        <p:spPr>
          <a:xfrm>
            <a:off x="379412" y="271675"/>
            <a:ext cx="715078" cy="674624"/>
          </a:xfrm>
          <a:prstGeom prst="rect">
            <a:avLst/>
          </a:prstGeom>
        </p:spPr>
      </p:pic>
      <p:sp>
        <p:nvSpPr>
          <p:cNvPr id="14" name="Text Placeholder 12"/>
          <p:cNvSpPr>
            <a:spLocks noGrp="1"/>
          </p:cNvSpPr>
          <p:nvPr>
            <p:ph type="body" sz="quarter" idx="13" hasCustomPrompt="1"/>
          </p:nvPr>
        </p:nvSpPr>
        <p:spPr>
          <a:xfrm>
            <a:off x="1293815" y="906383"/>
            <a:ext cx="10522267" cy="343299"/>
          </a:xfrm>
        </p:spPr>
        <p:txBody>
          <a:bodyPr>
            <a:noAutofit/>
          </a:bodyPr>
          <a:lstStyle>
            <a:lvl1pPr marL="1588" indent="0">
              <a:spcBef>
                <a:spcPts val="0"/>
              </a:spcBef>
              <a:buFontTx/>
              <a:buNone/>
              <a:defRPr sz="3100" b="0" baseline="0">
                <a:solidFill>
                  <a:srgbClr val="FF0000"/>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8" name="Date Placeholder 7"/>
          <p:cNvSpPr>
            <a:spLocks noGrp="1"/>
          </p:cNvSpPr>
          <p:nvPr>
            <p:ph type="dt" sz="half" idx="26"/>
          </p:nvPr>
        </p:nvSpPr>
        <p:spPr>
          <a:xfrm>
            <a:off x="4182131" y="6556248"/>
            <a:ext cx="1226398" cy="182880"/>
          </a:xfrm>
          <a:prstGeom prst="rect">
            <a:avLst/>
          </a:prstGeom>
        </p:spPr>
        <p:txBody>
          <a:bodyPr/>
          <a:lstStyle/>
          <a:p>
            <a:pPr defTabSz="914247"/>
            <a:fld id="{FF942DEC-C494-42C8-A9B5-1F89697040E2}" type="datetime1">
              <a:rPr lang="en-US" smtClean="0">
                <a:solidFill>
                  <a:srgbClr val="5F5F5F"/>
                </a:solidFill>
              </a:rPr>
              <a:pPr defTabSz="914247"/>
              <a:t>11/13/2017</a:t>
            </a:fld>
            <a:endParaRPr lang="en-US" dirty="0">
              <a:solidFill>
                <a:srgbClr val="5F5F5F"/>
              </a:solidFill>
            </a:endParaRPr>
          </a:p>
        </p:txBody>
      </p:sp>
      <p:sp>
        <p:nvSpPr>
          <p:cNvPr id="9" name="Slide Number Placeholder 8"/>
          <p:cNvSpPr>
            <a:spLocks noGrp="1"/>
          </p:cNvSpPr>
          <p:nvPr>
            <p:ph type="sldNum" sz="quarter" idx="27"/>
          </p:nvPr>
        </p:nvSpPr>
        <p:spPr>
          <a:xfrm>
            <a:off x="11276012" y="6556248"/>
            <a:ext cx="381661" cy="182880"/>
          </a:xfrm>
          <a:prstGeom prst="rect">
            <a:avLst/>
          </a:prstGeom>
        </p:spPr>
        <p:txBody>
          <a:bodyPr/>
          <a:lstStyle/>
          <a:p>
            <a:pPr defTabSz="914247"/>
            <a:fld id="{C51EAA63-D034-42AE-91FA-B13B9518C7BE}" type="slidenum">
              <a:rPr lang="en-US" smtClean="0">
                <a:solidFill>
                  <a:srgbClr val="5F5F5F"/>
                </a:solidFill>
              </a:rPr>
              <a:pPr defTabSz="914247"/>
              <a:t>‹#›</a:t>
            </a:fld>
            <a:endParaRPr lang="en-US" dirty="0">
              <a:solidFill>
                <a:srgbClr val="5F5F5F"/>
              </a:solidFill>
            </a:endParaRPr>
          </a:p>
        </p:txBody>
      </p:sp>
      <p:sp>
        <p:nvSpPr>
          <p:cNvPr id="12" name="Footer Placeholder 11"/>
          <p:cNvSpPr>
            <a:spLocks noGrp="1"/>
          </p:cNvSpPr>
          <p:nvPr>
            <p:ph type="ftr" sz="quarter" idx="28"/>
          </p:nvPr>
        </p:nvSpPr>
        <p:spPr>
          <a:xfrm>
            <a:off x="8621424" y="6556248"/>
            <a:ext cx="2743200" cy="182880"/>
          </a:xfrm>
          <a:prstGeom prst="rect">
            <a:avLst/>
          </a:prstGeom>
        </p:spPr>
        <p:txBody>
          <a:bodyPr/>
          <a:lstStyle/>
          <a:p>
            <a:pPr defTabSz="914400"/>
            <a:r>
              <a:rPr lang="en-US">
                <a:solidFill>
                  <a:srgbClr val="5F5F5F"/>
                </a:solidFill>
              </a:rPr>
              <a:t>Oracle Confidential – Highly Restricted</a:t>
            </a:r>
            <a:endParaRPr lang="en-US" dirty="0">
              <a:solidFill>
                <a:srgbClr val="5F5F5F"/>
              </a:solidFill>
            </a:endParaRPr>
          </a:p>
        </p:txBody>
      </p:sp>
    </p:spTree>
    <p:extLst>
      <p:ext uri="{BB962C8B-B14F-4D97-AF65-F5344CB8AC3E}">
        <p14:creationId xmlns:p14="http://schemas.microsoft.com/office/powerpoint/2010/main" val="1388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oadmap_PM_CC">
    <p:spTree>
      <p:nvGrpSpPr>
        <p:cNvPr id="1" name=""/>
        <p:cNvGrpSpPr/>
        <p:nvPr/>
      </p:nvGrpSpPr>
      <p:grpSpPr>
        <a:xfrm>
          <a:off x="0" y="0"/>
          <a:ext cx="0" cy="0"/>
          <a:chOff x="0" y="0"/>
          <a:chExt cx="0" cy="0"/>
        </a:xfrm>
      </p:grpSpPr>
      <p:sp>
        <p:nvSpPr>
          <p:cNvPr id="19" name="Rectangle 18"/>
          <p:cNvSpPr/>
          <p:nvPr userDrawn="1"/>
        </p:nvSpPr>
        <p:spPr bwMode="gray">
          <a:xfrm>
            <a:off x="0" y="1103194"/>
            <a:ext cx="2736946" cy="58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a:r>
              <a:rPr lang="en-US" sz="1900" b="0" dirty="0" smtClean="0">
                <a:solidFill>
                  <a:srgbClr val="FFFFFF"/>
                </a:solidFill>
                <a:latin typeface="Calibri"/>
                <a:cs typeface="Calibri"/>
              </a:rPr>
              <a:t>Web Customer Service</a:t>
            </a:r>
            <a:endParaRPr lang="en-US" sz="1900" b="0" dirty="0">
              <a:solidFill>
                <a:srgbClr val="FFFFFF"/>
              </a:solidFill>
              <a:latin typeface="Calibri"/>
              <a:cs typeface="Calibri"/>
            </a:endParaRPr>
          </a:p>
        </p:txBody>
      </p:sp>
      <p:sp>
        <p:nvSpPr>
          <p:cNvPr id="13" name="Picture Placeholder 25"/>
          <p:cNvSpPr>
            <a:spLocks noGrp="1" noChangeAspect="1"/>
          </p:cNvSpPr>
          <p:nvPr userDrawn="1">
            <p:ph type="pic" sz="quarter" idx="22" hasCustomPrompt="1"/>
          </p:nvPr>
        </p:nvSpPr>
        <p:spPr>
          <a:xfrm>
            <a:off x="510215" y="1432136"/>
            <a:ext cx="6940067" cy="4563425"/>
          </a:xfrm>
          <a:prstGeom prst="rect">
            <a:avLst/>
          </a:prstGeom>
          <a:ln>
            <a:noFill/>
          </a:ln>
          <a:effectLst/>
        </p:spPr>
        <p:txBody>
          <a:bodyPr wrap="none" lIns="0" tIns="0" rIns="0" bIns="0" anchor="ctr" anchorCtr="1"/>
          <a:lstStyle>
            <a:lvl1pPr marL="0" indent="0" algn="ctr">
              <a:buNone/>
              <a:defRPr/>
            </a:lvl1pPr>
          </a:lstStyle>
          <a:p>
            <a:r>
              <a:rPr lang="en-US" dirty="0" smtClean="0"/>
              <a:t>Insert Picture Here</a:t>
            </a:r>
            <a:endParaRPr lang="en-US" dirty="0"/>
          </a:p>
        </p:txBody>
      </p:sp>
      <p:sp>
        <p:nvSpPr>
          <p:cNvPr id="23" name="Title 1"/>
          <p:cNvSpPr>
            <a:spLocks noGrp="1"/>
          </p:cNvSpPr>
          <p:nvPr userDrawn="1">
            <p:ph type="title"/>
          </p:nvPr>
        </p:nvSpPr>
        <p:spPr>
          <a:xfrm>
            <a:off x="1293813" y="243840"/>
            <a:ext cx="10515600" cy="736600"/>
          </a:xfrm>
        </p:spPr>
        <p:txBody>
          <a:bodyPr/>
          <a:lstStyle>
            <a:lvl1pPr>
              <a:defRPr sz="4000"/>
            </a:lvl1pPr>
          </a:lstStyle>
          <a:p>
            <a:r>
              <a:rPr lang="en-US" dirty="0" smtClean="0"/>
              <a:t>Click to edit Master title style</a:t>
            </a:r>
            <a:endParaRPr lang="en-US" dirty="0"/>
          </a:p>
        </p:txBody>
      </p:sp>
      <p:sp>
        <p:nvSpPr>
          <p:cNvPr id="11" name="Text Placeholder 10"/>
          <p:cNvSpPr>
            <a:spLocks noGrp="1"/>
          </p:cNvSpPr>
          <p:nvPr>
            <p:ph type="body" sz="quarter" idx="25" hasCustomPrompt="1"/>
          </p:nvPr>
        </p:nvSpPr>
        <p:spPr>
          <a:xfrm>
            <a:off x="7548880" y="1434453"/>
            <a:ext cx="4427967" cy="4733271"/>
          </a:xfrm>
        </p:spPr>
        <p:txBody>
          <a:bodyPr lIns="118853">
            <a:noAutofit/>
          </a:bodyPr>
          <a:lstStyle>
            <a:lvl1pPr marL="169834" indent="-169834">
              <a:spcBef>
                <a:spcPts val="900"/>
              </a:spcBef>
              <a:buClr>
                <a:schemeClr val="accent1"/>
              </a:buClr>
              <a:buFont typeface="Arial" pitchFamily="34" charset="0"/>
              <a:buChar char="•"/>
              <a:defRPr sz="1600" b="0">
                <a:solidFill>
                  <a:schemeClr val="tx1">
                    <a:lumMod val="50000"/>
                  </a:schemeClr>
                </a:solidFill>
              </a:defRPr>
            </a:lvl1pPr>
            <a:lvl2pPr marL="460295" indent="-226975">
              <a:spcBef>
                <a:spcPts val="400"/>
              </a:spcBef>
              <a:buClr>
                <a:schemeClr val="accent1"/>
              </a:buClr>
              <a:buFont typeface="Arial" pitchFamily="34" charset="0"/>
              <a:buChar char="•"/>
              <a:defRPr sz="1500">
                <a:solidFill>
                  <a:schemeClr val="tx1">
                    <a:lumMod val="50000"/>
                  </a:schemeClr>
                </a:solidFill>
              </a:defRPr>
            </a:lvl2pPr>
            <a:lvl3pPr marL="690450" indent="-196818">
              <a:spcBef>
                <a:spcPts val="0"/>
              </a:spcBef>
              <a:buFont typeface="Arial" pitchFamily="34" charset="0"/>
              <a:buChar char="-"/>
              <a:defRPr sz="1200">
                <a:solidFill>
                  <a:schemeClr val="tx1">
                    <a:lumMod val="50000"/>
                  </a:schemeClr>
                </a:solidFill>
              </a:defRPr>
            </a:lvl3pPr>
            <a:lvl4pPr marL="914247" indent="-182532">
              <a:spcBef>
                <a:spcPts val="0"/>
              </a:spcBef>
              <a:buFont typeface="Arial" pitchFamily="34" charset="0"/>
              <a:buChar char="•"/>
              <a:defRPr sz="1200">
                <a:solidFill>
                  <a:schemeClr val="tx1">
                    <a:lumMod val="50000"/>
                  </a:schemeClr>
                </a:solidFill>
              </a:defRPr>
            </a:lvl4pPr>
            <a:lvl5pPr marL="1144396" indent="-182532" defTabSz="1030117">
              <a:spcBef>
                <a:spcPts val="0"/>
              </a:spcBef>
              <a:buFont typeface="Arial" pitchFamily="34" charset="0"/>
              <a:buChar char="•"/>
              <a:tabLst/>
              <a:defRPr sz="1200">
                <a:solidFill>
                  <a:schemeClr val="tx1">
                    <a:lumMod val="50000"/>
                  </a:schemeClr>
                </a:solidFill>
              </a:defRPr>
            </a:lvl5pPr>
          </a:lstStyle>
          <a:p>
            <a:pPr lvl="0"/>
            <a:r>
              <a:rPr lang="en-US" dirty="0" smtClean="0"/>
              <a:t>[Header]</a:t>
            </a:r>
          </a:p>
          <a:p>
            <a:pPr lvl="1"/>
            <a:r>
              <a:rPr lang="en-US" dirty="0" smtClean="0"/>
              <a:t>[Bullet]</a:t>
            </a:r>
          </a:p>
          <a:p>
            <a:pPr lvl="2"/>
            <a:r>
              <a:rPr lang="en-US" dirty="0" smtClean="0"/>
              <a:t>Third level</a:t>
            </a:r>
          </a:p>
          <a:p>
            <a:pPr lvl="3"/>
            <a:r>
              <a:rPr lang="en-US" dirty="0" smtClean="0"/>
              <a:t>Fourth level</a:t>
            </a:r>
          </a:p>
          <a:p>
            <a:pPr lvl="4"/>
            <a:r>
              <a:rPr lang="en-US" dirty="0" smtClean="0"/>
              <a:t>Fifth level</a:t>
            </a:r>
          </a:p>
        </p:txBody>
      </p:sp>
      <p:sp>
        <p:nvSpPr>
          <p:cNvPr id="14" name="Text Placeholder 12"/>
          <p:cNvSpPr>
            <a:spLocks noGrp="1"/>
          </p:cNvSpPr>
          <p:nvPr>
            <p:ph type="body" sz="quarter" idx="13" hasCustomPrompt="1"/>
          </p:nvPr>
        </p:nvSpPr>
        <p:spPr>
          <a:xfrm>
            <a:off x="1293815" y="906383"/>
            <a:ext cx="10522267" cy="343299"/>
          </a:xfrm>
        </p:spPr>
        <p:txBody>
          <a:bodyPr>
            <a:noAutofit/>
          </a:bodyPr>
          <a:lstStyle>
            <a:lvl1pPr marL="1588" indent="0">
              <a:spcBef>
                <a:spcPts val="0"/>
              </a:spcBef>
              <a:buFontTx/>
              <a:buNone/>
              <a:defRPr sz="3100" b="0" baseline="0">
                <a:solidFill>
                  <a:srgbClr val="FF0000"/>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pic>
        <p:nvPicPr>
          <p:cNvPr id="8" name="Picture 7"/>
          <p:cNvPicPr>
            <a:picLocks noChangeAspect="1"/>
          </p:cNvPicPr>
          <p:nvPr userDrawn="1"/>
        </p:nvPicPr>
        <p:blipFill>
          <a:blip r:embed="rId2" cstate="print"/>
          <a:stretch>
            <a:fillRect/>
          </a:stretch>
        </p:blipFill>
        <p:spPr>
          <a:xfrm>
            <a:off x="379412" y="355600"/>
            <a:ext cx="715078" cy="682752"/>
          </a:xfrm>
          <a:prstGeom prst="rect">
            <a:avLst/>
          </a:prstGeom>
        </p:spPr>
      </p:pic>
      <p:sp>
        <p:nvSpPr>
          <p:cNvPr id="9" name="Date Placeholder 8"/>
          <p:cNvSpPr>
            <a:spLocks noGrp="1"/>
          </p:cNvSpPr>
          <p:nvPr>
            <p:ph type="dt" sz="half" idx="26"/>
          </p:nvPr>
        </p:nvSpPr>
        <p:spPr>
          <a:xfrm>
            <a:off x="4182131" y="6556248"/>
            <a:ext cx="1226398" cy="182880"/>
          </a:xfrm>
          <a:prstGeom prst="rect">
            <a:avLst/>
          </a:prstGeom>
        </p:spPr>
        <p:txBody>
          <a:bodyPr/>
          <a:lstStyle/>
          <a:p>
            <a:pPr defTabSz="914247"/>
            <a:fld id="{E203A97A-51C8-40B7-AF68-08CE3C49E269}" type="datetime1">
              <a:rPr lang="en-US" smtClean="0">
                <a:solidFill>
                  <a:srgbClr val="5F5F5F"/>
                </a:solidFill>
              </a:rPr>
              <a:pPr defTabSz="914247"/>
              <a:t>11/13/2017</a:t>
            </a:fld>
            <a:endParaRPr lang="en-US" dirty="0">
              <a:solidFill>
                <a:srgbClr val="5F5F5F"/>
              </a:solidFill>
            </a:endParaRPr>
          </a:p>
        </p:txBody>
      </p:sp>
      <p:sp>
        <p:nvSpPr>
          <p:cNvPr id="10" name="Slide Number Placeholder 9"/>
          <p:cNvSpPr>
            <a:spLocks noGrp="1"/>
          </p:cNvSpPr>
          <p:nvPr>
            <p:ph type="sldNum" sz="quarter" idx="27"/>
          </p:nvPr>
        </p:nvSpPr>
        <p:spPr>
          <a:xfrm>
            <a:off x="11276012" y="6556248"/>
            <a:ext cx="381661" cy="182880"/>
          </a:xfrm>
          <a:prstGeom prst="rect">
            <a:avLst/>
          </a:prstGeom>
        </p:spPr>
        <p:txBody>
          <a:bodyPr/>
          <a:lstStyle/>
          <a:p>
            <a:pPr defTabSz="914247"/>
            <a:fld id="{C51EAA63-D034-42AE-91FA-B13B9518C7BE}" type="slidenum">
              <a:rPr lang="en-US" smtClean="0">
                <a:solidFill>
                  <a:srgbClr val="5F5F5F"/>
                </a:solidFill>
              </a:rPr>
              <a:pPr defTabSz="914247"/>
              <a:t>‹#›</a:t>
            </a:fld>
            <a:endParaRPr lang="en-US" dirty="0">
              <a:solidFill>
                <a:srgbClr val="5F5F5F"/>
              </a:solidFill>
            </a:endParaRPr>
          </a:p>
        </p:txBody>
      </p:sp>
      <p:sp>
        <p:nvSpPr>
          <p:cNvPr id="12" name="Footer Placeholder 11"/>
          <p:cNvSpPr>
            <a:spLocks noGrp="1"/>
          </p:cNvSpPr>
          <p:nvPr>
            <p:ph type="ftr" sz="quarter" idx="28"/>
          </p:nvPr>
        </p:nvSpPr>
        <p:spPr>
          <a:xfrm>
            <a:off x="8621424" y="6556248"/>
            <a:ext cx="2743200" cy="182880"/>
          </a:xfrm>
          <a:prstGeom prst="rect">
            <a:avLst/>
          </a:prstGeom>
        </p:spPr>
        <p:txBody>
          <a:bodyPr/>
          <a:lstStyle/>
          <a:p>
            <a:pPr defTabSz="914400"/>
            <a:r>
              <a:rPr lang="en-US" smtClean="0">
                <a:solidFill>
                  <a:srgbClr val="5F5F5F"/>
                </a:solidFill>
              </a:rPr>
              <a:t>Oracle Confidential – Highly Restricted</a:t>
            </a:r>
            <a:endParaRPr lang="en-US" dirty="0">
              <a:solidFill>
                <a:srgbClr val="5F5F5F"/>
              </a:solidFill>
            </a:endParaRPr>
          </a:p>
        </p:txBody>
      </p:sp>
    </p:spTree>
    <p:extLst>
      <p:ext uri="{BB962C8B-B14F-4D97-AF65-F5344CB8AC3E}">
        <p14:creationId xmlns:p14="http://schemas.microsoft.com/office/powerpoint/2010/main" val="55023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oadmap_PM_Platform">
    <p:spTree>
      <p:nvGrpSpPr>
        <p:cNvPr id="1" name=""/>
        <p:cNvGrpSpPr/>
        <p:nvPr/>
      </p:nvGrpSpPr>
      <p:grpSpPr>
        <a:xfrm>
          <a:off x="0" y="0"/>
          <a:ext cx="0" cy="0"/>
          <a:chOff x="0" y="0"/>
          <a:chExt cx="0" cy="0"/>
        </a:xfrm>
      </p:grpSpPr>
      <p:sp>
        <p:nvSpPr>
          <p:cNvPr id="19" name="Rectangle 18"/>
          <p:cNvSpPr/>
          <p:nvPr userDrawn="1"/>
        </p:nvSpPr>
        <p:spPr bwMode="gray">
          <a:xfrm>
            <a:off x="0" y="1103194"/>
            <a:ext cx="2736946" cy="58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a:r>
              <a:rPr lang="en-US" sz="1900" b="0" dirty="0">
                <a:solidFill>
                  <a:srgbClr val="FFFFFF"/>
                </a:solidFill>
                <a:latin typeface="Calibri"/>
                <a:cs typeface="Calibri"/>
              </a:rPr>
              <a:t>Web Customer Service</a:t>
            </a:r>
          </a:p>
        </p:txBody>
      </p:sp>
      <p:sp>
        <p:nvSpPr>
          <p:cNvPr id="13" name="Picture Placeholder 25"/>
          <p:cNvSpPr>
            <a:spLocks noGrp="1" noChangeAspect="1"/>
          </p:cNvSpPr>
          <p:nvPr userDrawn="1">
            <p:ph type="pic" sz="quarter" idx="22" hasCustomPrompt="1"/>
          </p:nvPr>
        </p:nvSpPr>
        <p:spPr>
          <a:xfrm>
            <a:off x="510215" y="1432136"/>
            <a:ext cx="6940067" cy="4563425"/>
          </a:xfrm>
          <a:prstGeom prst="rect">
            <a:avLst/>
          </a:prstGeom>
          <a:ln>
            <a:noFill/>
          </a:ln>
          <a:effectLst/>
        </p:spPr>
        <p:txBody>
          <a:bodyPr wrap="none" lIns="0" tIns="0" rIns="0" bIns="0" anchor="ctr" anchorCtr="1"/>
          <a:lstStyle>
            <a:lvl1pPr marL="0" indent="0" algn="ctr">
              <a:buNone/>
              <a:defRPr/>
            </a:lvl1pPr>
          </a:lstStyle>
          <a:p>
            <a:r>
              <a:rPr lang="en-US" dirty="0"/>
              <a:t>Insert Picture Here</a:t>
            </a:r>
          </a:p>
        </p:txBody>
      </p:sp>
      <p:sp>
        <p:nvSpPr>
          <p:cNvPr id="23" name="Title 1"/>
          <p:cNvSpPr>
            <a:spLocks noGrp="1"/>
          </p:cNvSpPr>
          <p:nvPr userDrawn="1">
            <p:ph type="title"/>
          </p:nvPr>
        </p:nvSpPr>
        <p:spPr>
          <a:xfrm>
            <a:off x="1293813" y="243840"/>
            <a:ext cx="10515600" cy="736600"/>
          </a:xfrm>
        </p:spPr>
        <p:txBody>
          <a:bodyPr/>
          <a:lstStyle>
            <a:lvl1pPr>
              <a:defRPr sz="4000"/>
            </a:lvl1pPr>
          </a:lstStyle>
          <a:p>
            <a:r>
              <a:rPr lang="en-US" dirty="0"/>
              <a:t>Click to edit Master title style</a:t>
            </a:r>
          </a:p>
        </p:txBody>
      </p:sp>
      <p:sp>
        <p:nvSpPr>
          <p:cNvPr id="11" name="Text Placeholder 10"/>
          <p:cNvSpPr>
            <a:spLocks noGrp="1"/>
          </p:cNvSpPr>
          <p:nvPr>
            <p:ph type="body" sz="quarter" idx="25" hasCustomPrompt="1"/>
          </p:nvPr>
        </p:nvSpPr>
        <p:spPr>
          <a:xfrm>
            <a:off x="7548880" y="1434453"/>
            <a:ext cx="4427967" cy="4733271"/>
          </a:xfrm>
        </p:spPr>
        <p:txBody>
          <a:bodyPr lIns="118853">
            <a:noAutofit/>
          </a:bodyPr>
          <a:lstStyle>
            <a:lvl1pPr marL="169834" indent="-169834">
              <a:spcBef>
                <a:spcPts val="900"/>
              </a:spcBef>
              <a:buClr>
                <a:schemeClr val="accent1"/>
              </a:buClr>
              <a:buFont typeface="Arial" pitchFamily="34" charset="0"/>
              <a:buChar char="•"/>
              <a:defRPr sz="1600" b="0">
                <a:solidFill>
                  <a:schemeClr val="tx1">
                    <a:lumMod val="50000"/>
                  </a:schemeClr>
                </a:solidFill>
              </a:defRPr>
            </a:lvl1pPr>
            <a:lvl2pPr marL="460295" indent="-226975">
              <a:spcBef>
                <a:spcPts val="400"/>
              </a:spcBef>
              <a:buClr>
                <a:schemeClr val="accent1"/>
              </a:buClr>
              <a:buFont typeface="Arial" pitchFamily="34" charset="0"/>
              <a:buChar char="•"/>
              <a:defRPr sz="1500">
                <a:solidFill>
                  <a:schemeClr val="tx1">
                    <a:lumMod val="50000"/>
                  </a:schemeClr>
                </a:solidFill>
              </a:defRPr>
            </a:lvl2pPr>
            <a:lvl3pPr marL="690450" indent="-196818">
              <a:spcBef>
                <a:spcPts val="0"/>
              </a:spcBef>
              <a:buFont typeface="Arial" pitchFamily="34" charset="0"/>
              <a:buChar char="-"/>
              <a:defRPr sz="1200">
                <a:solidFill>
                  <a:schemeClr val="tx1">
                    <a:lumMod val="50000"/>
                  </a:schemeClr>
                </a:solidFill>
              </a:defRPr>
            </a:lvl3pPr>
            <a:lvl4pPr marL="914247" indent="-182532">
              <a:spcBef>
                <a:spcPts val="0"/>
              </a:spcBef>
              <a:buFont typeface="Arial" pitchFamily="34" charset="0"/>
              <a:buChar char="•"/>
              <a:defRPr sz="1200">
                <a:solidFill>
                  <a:schemeClr val="tx1">
                    <a:lumMod val="50000"/>
                  </a:schemeClr>
                </a:solidFill>
              </a:defRPr>
            </a:lvl4pPr>
            <a:lvl5pPr marL="1144396" indent="-182532" defTabSz="1030117">
              <a:spcBef>
                <a:spcPts val="0"/>
              </a:spcBef>
              <a:buFont typeface="Arial" pitchFamily="34" charset="0"/>
              <a:buChar char="•"/>
              <a:tabLst/>
              <a:defRPr sz="1200">
                <a:solidFill>
                  <a:schemeClr val="tx1">
                    <a:lumMod val="50000"/>
                  </a:schemeClr>
                </a:solidFill>
              </a:defRPr>
            </a:lvl5pPr>
          </a:lstStyle>
          <a:p>
            <a:pPr lvl="0"/>
            <a:r>
              <a:rPr lang="en-US" dirty="0"/>
              <a:t>[Header]</a:t>
            </a:r>
          </a:p>
          <a:p>
            <a:pPr lvl="1"/>
            <a:r>
              <a:rPr lang="en-US" dirty="0"/>
              <a:t>[Bullet]</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3" hasCustomPrompt="1"/>
          </p:nvPr>
        </p:nvSpPr>
        <p:spPr>
          <a:xfrm>
            <a:off x="1293815" y="906383"/>
            <a:ext cx="10522267" cy="343299"/>
          </a:xfrm>
        </p:spPr>
        <p:txBody>
          <a:bodyPr>
            <a:noAutofit/>
          </a:bodyPr>
          <a:lstStyle>
            <a:lvl1pPr marL="1588" indent="0">
              <a:spcBef>
                <a:spcPts val="0"/>
              </a:spcBef>
              <a:buFontTx/>
              <a:buNone/>
              <a:defRPr sz="3100" b="0" baseline="0">
                <a:solidFill>
                  <a:srgbClr val="FF0000"/>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944" y="257048"/>
            <a:ext cx="675268" cy="657352"/>
          </a:xfrm>
          <a:prstGeom prst="rect">
            <a:avLst/>
          </a:prstGeom>
        </p:spPr>
      </p:pic>
      <p:sp>
        <p:nvSpPr>
          <p:cNvPr id="8" name="Date Placeholder 7"/>
          <p:cNvSpPr>
            <a:spLocks noGrp="1"/>
          </p:cNvSpPr>
          <p:nvPr>
            <p:ph type="dt" sz="half" idx="26"/>
          </p:nvPr>
        </p:nvSpPr>
        <p:spPr>
          <a:xfrm>
            <a:off x="4182131" y="6556248"/>
            <a:ext cx="1226398" cy="182880"/>
          </a:xfrm>
          <a:prstGeom prst="rect">
            <a:avLst/>
          </a:prstGeom>
        </p:spPr>
        <p:txBody>
          <a:bodyPr/>
          <a:lstStyle/>
          <a:p>
            <a:pPr defTabSz="914247"/>
            <a:fld id="{FBDC541C-0F50-4F4A-8B52-E086E31117F2}" type="datetime1">
              <a:rPr lang="en-US" smtClean="0">
                <a:solidFill>
                  <a:srgbClr val="5F5F5F"/>
                </a:solidFill>
              </a:rPr>
              <a:pPr defTabSz="914247"/>
              <a:t>11/13/2017</a:t>
            </a:fld>
            <a:endParaRPr lang="en-US" dirty="0">
              <a:solidFill>
                <a:srgbClr val="5F5F5F"/>
              </a:solidFill>
            </a:endParaRPr>
          </a:p>
        </p:txBody>
      </p:sp>
      <p:sp>
        <p:nvSpPr>
          <p:cNvPr id="10" name="Slide Number Placeholder 9"/>
          <p:cNvSpPr>
            <a:spLocks noGrp="1"/>
          </p:cNvSpPr>
          <p:nvPr>
            <p:ph type="sldNum" sz="quarter" idx="27"/>
          </p:nvPr>
        </p:nvSpPr>
        <p:spPr>
          <a:xfrm>
            <a:off x="11276012" y="6556248"/>
            <a:ext cx="381661" cy="182880"/>
          </a:xfrm>
          <a:prstGeom prst="rect">
            <a:avLst/>
          </a:prstGeom>
        </p:spPr>
        <p:txBody>
          <a:bodyPr/>
          <a:lstStyle/>
          <a:p>
            <a:pPr defTabSz="914247"/>
            <a:fld id="{C51EAA63-D034-42AE-91FA-B13B9518C7BE}" type="slidenum">
              <a:rPr lang="en-US" smtClean="0">
                <a:solidFill>
                  <a:srgbClr val="5F5F5F"/>
                </a:solidFill>
              </a:rPr>
              <a:pPr defTabSz="914247"/>
              <a:t>‹#›</a:t>
            </a:fld>
            <a:endParaRPr lang="en-US" dirty="0">
              <a:solidFill>
                <a:srgbClr val="5F5F5F"/>
              </a:solidFill>
            </a:endParaRPr>
          </a:p>
        </p:txBody>
      </p:sp>
      <p:sp>
        <p:nvSpPr>
          <p:cNvPr id="12" name="Footer Placeholder 11"/>
          <p:cNvSpPr>
            <a:spLocks noGrp="1"/>
          </p:cNvSpPr>
          <p:nvPr>
            <p:ph type="ftr" sz="quarter" idx="28"/>
          </p:nvPr>
        </p:nvSpPr>
        <p:spPr>
          <a:xfrm>
            <a:off x="8621424" y="6556248"/>
            <a:ext cx="2743200" cy="182880"/>
          </a:xfrm>
          <a:prstGeom prst="rect">
            <a:avLst/>
          </a:prstGeom>
        </p:spPr>
        <p:txBody>
          <a:bodyPr/>
          <a:lstStyle/>
          <a:p>
            <a:pPr defTabSz="914400"/>
            <a:r>
              <a:rPr lang="en-US">
                <a:solidFill>
                  <a:srgbClr val="5F5F5F"/>
                </a:solidFill>
              </a:rPr>
              <a:t>Oracle Confidential – Highly Restricted</a:t>
            </a:r>
            <a:endParaRPr lang="en-US" dirty="0">
              <a:solidFill>
                <a:srgbClr val="5F5F5F"/>
              </a:solidFill>
            </a:endParaRPr>
          </a:p>
        </p:txBody>
      </p:sp>
    </p:spTree>
    <p:extLst>
      <p:ext uri="{BB962C8B-B14F-4D97-AF65-F5344CB8AC3E}">
        <p14:creationId xmlns:p14="http://schemas.microsoft.com/office/powerpoint/2010/main" val="30487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451"/>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E9D4F83-0EF6-4A4D-9FC0-F03FA2077ACD}" type="datetime1">
              <a:rPr lang="en-US" smtClean="0"/>
              <a:t>11/13/2017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smtClean="0">
                <a:solidFill>
                  <a:schemeClr val="tx1"/>
                </a:solidFill>
              </a:rPr>
              <a:t>2017,</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5" name="Picture 14"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5190EDF2-7744-3443-B3CB-57655E386FA4}" type="datetime1">
              <a:rPr lang="en-US" smtClean="0"/>
              <a:t>11/13/2017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smtClean="0">
                <a:solidFill>
                  <a:schemeClr val="tx1"/>
                </a:solidFill>
              </a:rPr>
              <a:t>2017,</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8926090-F7DD-7C47-A7A5-57C7ADACE0E5}"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996FA26-999E-144A-B9D6-0275E6EB9A15}"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154D1DD-7A94-3A44-A2B9-66FA7B1686B1}" type="datetime1">
              <a:rPr lang="en-US" smtClean="0"/>
              <a:t>11/13/2017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0" y="0"/>
            <a:ext cx="12189398" cy="6858000"/>
            <a:chOff x="0" y="0"/>
            <a:chExt cx="12189398" cy="6858000"/>
          </a:xfrm>
          <a:solidFill>
            <a:srgbClr val="D8E1E6"/>
          </a:solidFill>
        </p:grpSpPr>
        <p:sp>
          <p:nvSpPr>
            <p:cNvPr id="17" name="Rectangle 16"/>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Rectangle 17"/>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9" name="Rectangle 18"/>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latin typeface="Calibri" charset="0"/>
                <a:ea typeface="Calibri" charset="0"/>
                <a:cs typeface="Calibri" charset="0"/>
              </a:defRPr>
            </a:lvl1pPr>
          </a:lstStyle>
          <a:p>
            <a:fld id="{2FEA922B-34CC-A746-ABF0-D1ED97CD7A6C}" type="datetime1">
              <a:rPr lang="en-US" smtClean="0"/>
              <a:pPr/>
              <a:t>11/13/2017</a:t>
            </a:fld>
            <a:endParaRPr lang="en-US" dirty="0"/>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latin typeface="Calibri" charset="0"/>
                <a:ea typeface="Calibri" charset="0"/>
                <a:cs typeface="Calibri" charset="0"/>
              </a:defRPr>
            </a:lvl1pPr>
          </a:lstStyle>
          <a:p>
            <a:r>
              <a:rPr lang="en-US" smtClean="0"/>
              <a:t>Confidential – Oracle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latin typeface="Calibri" charset="0"/>
                <a:ea typeface="Calibri" charset="0"/>
                <a:cs typeface="Calibri" charset="0"/>
              </a:defRPr>
            </a:lvl1pPr>
          </a:lstStyle>
          <a:p>
            <a:fld id="{C51EAA63-D034-42AE-91FA-B13B9518C7BE}" type="slidenum">
              <a:rPr lang="en-US" smtClean="0"/>
              <a:pPr/>
              <a:t>‹#›</a:t>
            </a:fld>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latin typeface="Calibri" charset="0"/>
                <a:ea typeface="Calibri" charset="0"/>
                <a:cs typeface="Calibri" charset="0"/>
              </a:rPr>
              <a:t>Copyright © </a:t>
            </a:r>
            <a:r>
              <a:rPr lang="en-US" sz="850" dirty="0" smtClean="0">
                <a:solidFill>
                  <a:schemeClr val="tx1"/>
                </a:solidFill>
                <a:latin typeface="Calibri" charset="0"/>
                <a:ea typeface="Calibri" charset="0"/>
                <a:cs typeface="Calibri" charset="0"/>
              </a:rPr>
              <a:t>2017,</a:t>
            </a:r>
            <a:r>
              <a:rPr sz="850" dirty="0" smtClean="0">
                <a:solidFill>
                  <a:schemeClr val="tx1"/>
                </a:solidFill>
                <a:latin typeface="Calibri" charset="0"/>
                <a:ea typeface="Calibri" charset="0"/>
                <a:cs typeface="Calibri" charset="0"/>
              </a:rPr>
              <a:t> </a:t>
            </a:r>
            <a:r>
              <a:rPr sz="850" dirty="0">
                <a:solidFill>
                  <a:schemeClr val="tx1"/>
                </a:solidFill>
                <a:latin typeface="Calibri" charset="0"/>
                <a:ea typeface="Calibri" charset="0"/>
                <a:cs typeface="Calibri" charset="0"/>
              </a:rPr>
              <a:t>Oracle and/or its affiliates. All rights reserved.  </a:t>
            </a:r>
            <a:r>
              <a:rPr sz="850" dirty="0" smtClean="0">
                <a:solidFill>
                  <a:schemeClr val="tx1"/>
                </a:solidFill>
                <a:latin typeface="Calibri" charset="0"/>
                <a:ea typeface="Calibri" charset="0"/>
                <a:cs typeface="Calibri" charset="0"/>
              </a:rPr>
              <a:t>|</a:t>
            </a:r>
            <a:endParaRPr sz="850" dirty="0">
              <a:solidFill>
                <a:schemeClr val="tx1"/>
              </a:solidFill>
              <a:latin typeface="Calibri" charset="0"/>
              <a:ea typeface="Calibri" charset="0"/>
              <a:cs typeface="Calibri" charset="0"/>
            </a:endParaRPr>
          </a:p>
        </p:txBody>
      </p:sp>
      <p:pic>
        <p:nvPicPr>
          <p:cNvPr id="16" name="Picture 15" descr="Oracle logo in white on red staging background" title="Oracle red badge logo"/>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701" r:id="rId1"/>
    <p:sldLayoutId id="2147483660" r:id="rId2"/>
    <p:sldLayoutId id="2147483649" r:id="rId3"/>
    <p:sldLayoutId id="2147483693" r:id="rId4"/>
    <p:sldLayoutId id="2147483664" r:id="rId5"/>
    <p:sldLayoutId id="2147483689" r:id="rId6"/>
    <p:sldLayoutId id="2147483650" r:id="rId7"/>
    <p:sldLayoutId id="2147483663" r:id="rId8"/>
    <p:sldLayoutId id="2147483686" r:id="rId9"/>
    <p:sldLayoutId id="2147483651" r:id="rId10"/>
    <p:sldLayoutId id="2147483694" r:id="rId11"/>
    <p:sldLayoutId id="2147483794" r:id="rId12"/>
    <p:sldLayoutId id="2147483795" r:id="rId13"/>
    <p:sldLayoutId id="2147483796" r:id="rId14"/>
    <p:sldLayoutId id="2147483695" r:id="rId15"/>
    <p:sldLayoutId id="2147483669" r:id="rId16"/>
    <p:sldLayoutId id="2147483692" r:id="rId17"/>
    <p:sldLayoutId id="2147483683" r:id="rId18"/>
    <p:sldLayoutId id="2147483670" r:id="rId19"/>
    <p:sldLayoutId id="2147483652" r:id="rId20"/>
    <p:sldLayoutId id="2147483671" r:id="rId21"/>
    <p:sldLayoutId id="2147483672" r:id="rId22"/>
    <p:sldLayoutId id="2147483679" r:id="rId23"/>
    <p:sldLayoutId id="2147483685" r:id="rId24"/>
    <p:sldLayoutId id="2147483688" r:id="rId25"/>
    <p:sldLayoutId id="2147483654" r:id="rId26"/>
    <p:sldLayoutId id="2147483666" r:id="rId27"/>
    <p:sldLayoutId id="2147483655" r:id="rId28"/>
    <p:sldLayoutId id="2147483656" r:id="rId29"/>
    <p:sldLayoutId id="2147483657" r:id="rId30"/>
    <p:sldLayoutId id="2147483673" r:id="rId31"/>
    <p:sldLayoutId id="2147483674" r:id="rId32"/>
    <p:sldLayoutId id="2147483682" r:id="rId33"/>
    <p:sldLayoutId id="2147483684" r:id="rId34"/>
    <p:sldLayoutId id="2147483690" r:id="rId35"/>
    <p:sldLayoutId id="2147483691" r:id="rId36"/>
    <p:sldLayoutId id="2147483668" r:id="rId37"/>
    <p:sldLayoutId id="2147483675" r:id="rId38"/>
    <p:sldLayoutId id="2147483676" r:id="rId39"/>
    <p:sldLayoutId id="2147483667" r:id="rId40"/>
    <p:sldLayoutId id="2147483661" r:id="rId41"/>
    <p:sldLayoutId id="2147483687" r:id="rId42"/>
    <p:sldLayoutId id="2147483659" r:id="rId43"/>
    <p:sldLayoutId id="2147483696" r:id="rId44"/>
    <p:sldLayoutId id="2147483697" r:id="rId45"/>
    <p:sldLayoutId id="2147483699"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Calibri" charset="0"/>
          <a:ea typeface="Calibri" charset="0"/>
          <a:cs typeface="Calibri" charset="0"/>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Calibri" charset="0"/>
          <a:ea typeface="Calibri" charset="0"/>
          <a:cs typeface="Calibri" charset="0"/>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Calibri" charset="0"/>
          <a:ea typeface="Calibri" charset="0"/>
          <a:cs typeface="Calibri" charset="0"/>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Calibri" charset="0"/>
          <a:ea typeface="Calibri" charset="0"/>
          <a:cs typeface="Calibri" charset="0"/>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Calibri" charset="0"/>
          <a:ea typeface="Calibri" charset="0"/>
          <a:cs typeface="Calibri" charset="0"/>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phoenixstudios.co.uk/blog/wp-content/uploads/2011/12/roadmap.jpg"/>
          <p:cNvPicPr>
            <a:picLocks noChangeAspect="1" noChangeArrowheads="1"/>
          </p:cNvPicPr>
          <p:nvPr/>
        </p:nvPicPr>
        <p:blipFill>
          <a:blip r:embed="rId3" cstate="print"/>
          <a:srcRect/>
          <a:stretch>
            <a:fillRect/>
          </a:stretch>
        </p:blipFill>
        <p:spPr bwMode="auto">
          <a:xfrm>
            <a:off x="-24053" y="0"/>
            <a:ext cx="13412750" cy="6858000"/>
          </a:xfrm>
          <a:prstGeom prst="rect">
            <a:avLst/>
          </a:prstGeom>
          <a:noFill/>
        </p:spPr>
      </p:pic>
      <p:sp>
        <p:nvSpPr>
          <p:cNvPr id="23" name="Title 1"/>
          <p:cNvSpPr txBox="1">
            <a:spLocks/>
          </p:cNvSpPr>
          <p:nvPr/>
        </p:nvSpPr>
        <p:spPr>
          <a:xfrm>
            <a:off x="531814" y="739783"/>
            <a:ext cx="9601200" cy="1470025"/>
          </a:xfrm>
          <a:prstGeom prst="rect">
            <a:avLst/>
          </a:prstGeom>
        </p:spPr>
        <p:txBody>
          <a:bodyPr vert="horz" lIns="0" tIns="0" rIns="0" bIns="0" rtlCol="0" anchor="b">
            <a:noAutofit/>
          </a:bodyPr>
          <a:lstStyle>
            <a:lvl1pPr algn="l" defTabSz="914247" rtl="0" eaLnBrk="1" latinLnBrk="0" hangingPunct="1">
              <a:lnSpc>
                <a:spcPct val="80000"/>
              </a:lnSpc>
              <a:spcBef>
                <a:spcPct val="0"/>
              </a:spcBef>
              <a:buNone/>
              <a:defRPr sz="4800" kern="1200">
                <a:solidFill>
                  <a:schemeClr val="tx1"/>
                </a:solidFill>
                <a:latin typeface="+mj-lt"/>
                <a:ea typeface="+mj-ea"/>
                <a:cs typeface="+mj-cs"/>
              </a:defRPr>
            </a:lvl1pPr>
          </a:lstStyle>
          <a:p>
            <a:pPr marL="0" marR="0" lvl="0" indent="0" algn="l" defTabSz="914247" rtl="0" eaLnBrk="1" fontAlgn="auto" latinLnBrk="0" hangingPunct="1">
              <a:lnSpc>
                <a:spcPct val="80000"/>
              </a:lnSpc>
              <a:spcBef>
                <a:spcPct val="0"/>
              </a:spcBef>
              <a:spcAft>
                <a:spcPts val="0"/>
              </a:spcAft>
              <a:buClrTx/>
              <a:buSzTx/>
              <a:buFontTx/>
              <a:buNone/>
              <a:tabLst/>
              <a:defRPr/>
            </a:pPr>
            <a:r>
              <a:rPr kumimoji="0" lang="en-US" sz="4800" b="0" i="0" u="none" strike="noStrike" kern="1200" cap="none" spc="0" normalizeH="0" baseline="0" noProof="0" smtClean="0">
                <a:ln>
                  <a:noFill/>
                </a:ln>
                <a:solidFill>
                  <a:srgbClr val="FFFFFF"/>
                </a:solidFill>
                <a:effectLst/>
                <a:uLnTx/>
                <a:uFillTx/>
                <a:latin typeface="Calibri"/>
              </a:rPr>
              <a:t>Oracle Service Cloud</a:t>
            </a:r>
            <a:endParaRPr kumimoji="0" lang="en-US" sz="4800" b="0" i="0" u="none" strike="noStrike" kern="1200" cap="none" spc="0" normalizeH="0" baseline="0" noProof="0" dirty="0">
              <a:ln>
                <a:noFill/>
              </a:ln>
              <a:solidFill>
                <a:srgbClr val="FFFFFF"/>
              </a:solidFill>
              <a:effectLst/>
              <a:uLnTx/>
              <a:uFillTx/>
              <a:latin typeface="Calibri"/>
            </a:endParaRPr>
          </a:p>
        </p:txBody>
      </p:sp>
      <p:pic>
        <p:nvPicPr>
          <p:cNvPr id="24" name="Picture 23" descr="1.5X red tab for PP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531812" y="6268267"/>
            <a:ext cx="1610255" cy="589743"/>
          </a:xfrm>
          <a:prstGeom prst="rect">
            <a:avLst/>
          </a:prstGeom>
        </p:spPr>
      </p:pic>
      <p:sp>
        <p:nvSpPr>
          <p:cNvPr id="25" name="Subtitle 2"/>
          <p:cNvSpPr txBox="1">
            <a:spLocks/>
          </p:cNvSpPr>
          <p:nvPr/>
        </p:nvSpPr>
        <p:spPr>
          <a:xfrm>
            <a:off x="531763" y="2286000"/>
            <a:ext cx="8764141" cy="914400"/>
          </a:xfrm>
          <a:prstGeom prst="rect">
            <a:avLst/>
          </a:prstGeom>
        </p:spPr>
        <p:txBody>
          <a:bodyPr vert="horz" lIns="0" tIns="0" rIns="0" bIns="0" rtlCol="0">
            <a:noAutofit/>
          </a:bodyPr>
          <a:lstStyle>
            <a:lvl1pPr marL="0" indent="0" algn="l" defTabSz="914247" rtl="0" eaLnBrk="1" latinLnBrk="0" hangingPunct="1">
              <a:lnSpc>
                <a:spcPct val="90000"/>
              </a:lnSpc>
              <a:spcBef>
                <a:spcPts val="0"/>
              </a:spcBef>
              <a:buClr>
                <a:schemeClr val="tx1">
                  <a:lumMod val="60000"/>
                  <a:lumOff val="40000"/>
                </a:schemeClr>
              </a:buClr>
              <a:buFont typeface="Arial" panose="020B0604020202020204" pitchFamily="34" charset="0"/>
              <a:buNone/>
              <a:defRPr sz="2400" b="1" kern="1200">
                <a:solidFill>
                  <a:schemeClr val="tx1"/>
                </a:solidFill>
                <a:latin typeface="+mn-lt"/>
                <a:ea typeface="+mn-ea"/>
                <a:cs typeface="+mn-cs"/>
              </a:defRPr>
            </a:lvl1pPr>
            <a:lvl2pPr marL="457121" indent="0" algn="ctr" defTabSz="914247" rtl="0" eaLnBrk="1" latinLnBrk="0" hangingPunct="1">
              <a:lnSpc>
                <a:spcPct val="90000"/>
              </a:lnSpc>
              <a:spcBef>
                <a:spcPts val="800"/>
              </a:spcBef>
              <a:buClr>
                <a:schemeClr val="tx1">
                  <a:lumMod val="60000"/>
                  <a:lumOff val="40000"/>
                </a:schemeClr>
              </a:buClr>
              <a:buFont typeface="Arial" panose="020B0604020202020204" pitchFamily="34" charset="0"/>
              <a:buNone/>
              <a:defRPr sz="2400" kern="1200">
                <a:solidFill>
                  <a:schemeClr val="tx1">
                    <a:tint val="75000"/>
                  </a:schemeClr>
                </a:solidFill>
                <a:latin typeface="+mn-lt"/>
                <a:ea typeface="+mn-ea"/>
                <a:cs typeface="+mn-cs"/>
              </a:defRPr>
            </a:lvl2pPr>
            <a:lvl3pPr marL="914247"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2000" kern="1200">
                <a:solidFill>
                  <a:schemeClr val="tx1">
                    <a:tint val="75000"/>
                  </a:schemeClr>
                </a:solidFill>
                <a:latin typeface="+mn-lt"/>
                <a:ea typeface="+mn-ea"/>
                <a:cs typeface="+mn-cs"/>
              </a:defRPr>
            </a:lvl3pPr>
            <a:lvl4pPr marL="1371371"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900" kern="1200">
                <a:solidFill>
                  <a:schemeClr val="tx1">
                    <a:tint val="75000"/>
                  </a:schemeClr>
                </a:solidFill>
                <a:latin typeface="+mn-lt"/>
                <a:ea typeface="+mn-ea"/>
                <a:cs typeface="+mn-cs"/>
              </a:defRPr>
            </a:lvl4pPr>
            <a:lvl5pPr marL="1828496"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5617"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6pPr>
            <a:lvl7pPr marL="2742743"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7pPr>
            <a:lvl8pPr marL="3199867"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8pPr>
            <a:lvl9pPr marL="3656992" indent="0" algn="ctr" defTabSz="914247"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247" rtl="0" eaLnBrk="1" fontAlgn="auto" latinLnBrk="0" hangingPunct="1">
              <a:lnSpc>
                <a:spcPct val="90000"/>
              </a:lnSpc>
              <a:spcBef>
                <a:spcPts val="0"/>
              </a:spcBef>
              <a:spcAft>
                <a:spcPts val="0"/>
              </a:spcAft>
              <a:buClr>
                <a:srgbClr val="FFFFFF">
                  <a:lumMod val="60000"/>
                  <a:lumOff val="40000"/>
                </a:srgbClr>
              </a:buClr>
              <a:buSzTx/>
              <a:buFont typeface="Arial" panose="020B0604020202020204" pitchFamily="34" charset="0"/>
              <a:buNone/>
              <a:tabLst/>
              <a:defRPr/>
            </a:pPr>
            <a:r>
              <a:rPr kumimoji="0" lang="en-US" sz="4400" b="1" i="0" u="none" strike="noStrike" kern="1200" cap="none" spc="0" normalizeH="0" baseline="0" noProof="0" smtClean="0">
                <a:ln>
                  <a:noFill/>
                </a:ln>
                <a:solidFill>
                  <a:srgbClr val="FFFFFF"/>
                </a:solidFill>
                <a:effectLst/>
                <a:uLnTx/>
                <a:uFillTx/>
                <a:latin typeface="Calibri"/>
              </a:rPr>
              <a:t>Roadmap</a:t>
            </a:r>
            <a:endParaRPr kumimoji="0" lang="en-US" sz="4400" b="1" i="0" u="none" strike="noStrike" kern="1200" cap="none" spc="0" normalizeH="0" baseline="0" noProof="0" dirty="0">
              <a:ln>
                <a:noFill/>
              </a:ln>
              <a:solidFill>
                <a:srgbClr val="FFFFFF"/>
              </a:solidFill>
              <a:effectLst/>
              <a:uLnTx/>
              <a:uFillTx/>
              <a:latin typeface="Calibri"/>
            </a:endParaRPr>
          </a:p>
        </p:txBody>
      </p:sp>
      <p:sp>
        <p:nvSpPr>
          <p:cNvPr id="26" name="Text Placeholder 9"/>
          <p:cNvSpPr txBox="1">
            <a:spLocks/>
          </p:cNvSpPr>
          <p:nvPr/>
        </p:nvSpPr>
        <p:spPr>
          <a:xfrm>
            <a:off x="531814" y="3365656"/>
            <a:ext cx="9601200" cy="2514149"/>
          </a:xfrm>
          <a:prstGeom prst="rect">
            <a:avLst/>
          </a:prstGeom>
        </p:spPr>
        <p:txBody>
          <a:bodyPr vert="horz" lIns="0" tIns="0" rIns="0" bIns="0" rtlCol="0">
            <a:noAutofit/>
          </a:bodyPr>
          <a:lstStyle>
            <a:lvl1pPr marL="1588" indent="0" algn="l" defTabSz="914247" rtl="0" eaLnBrk="1" latinLnBrk="0" hangingPunct="1">
              <a:lnSpc>
                <a:spcPct val="90000"/>
              </a:lnSpc>
              <a:spcBef>
                <a:spcPts val="0"/>
              </a:spcBef>
              <a:buClr>
                <a:schemeClr val="tx1">
                  <a:lumMod val="60000"/>
                  <a:lumOff val="40000"/>
                </a:schemeClr>
              </a:buClr>
              <a:buFontTx/>
              <a:buNone/>
              <a:defRPr sz="2400" kern="1200" baseline="0">
                <a:solidFill>
                  <a:schemeClr val="tx1"/>
                </a:solidFill>
                <a:latin typeface="+mn-lt"/>
                <a:ea typeface="+mn-ea"/>
                <a:cs typeface="+mn-cs"/>
              </a:defRPr>
            </a:lvl1pPr>
            <a:lvl2pPr marL="1588" indent="0" algn="l" defTabSz="914247" rtl="0" eaLnBrk="1" latinLnBrk="0" hangingPunct="1">
              <a:lnSpc>
                <a:spcPct val="90000"/>
              </a:lnSpc>
              <a:spcBef>
                <a:spcPts val="800"/>
              </a:spcBef>
              <a:buClr>
                <a:schemeClr val="tx1">
                  <a:lumMod val="60000"/>
                  <a:lumOff val="40000"/>
                </a:schemeClr>
              </a:buClr>
              <a:buFontTx/>
              <a:buNone/>
              <a:defRPr sz="2400" kern="1200">
                <a:solidFill>
                  <a:schemeClr val="tx1"/>
                </a:solidFill>
                <a:latin typeface="+mn-lt"/>
                <a:ea typeface="+mn-ea"/>
                <a:cs typeface="+mn-cs"/>
              </a:defRPr>
            </a:lvl2pPr>
            <a:lvl3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3pPr>
            <a:lvl4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4pPr>
            <a:lvl5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5pPr>
            <a:lvl6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6pPr>
            <a:lvl7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7pPr>
            <a:lvl8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8pPr>
            <a:lvl9pPr marL="1588" indent="0" algn="l" defTabSz="914247" rtl="0" eaLnBrk="1" latinLnBrk="0" hangingPunct="1">
              <a:lnSpc>
                <a:spcPct val="90000"/>
              </a:lnSpc>
              <a:spcBef>
                <a:spcPts val="600"/>
              </a:spcBef>
              <a:buClr>
                <a:schemeClr val="tx1">
                  <a:lumMod val="60000"/>
                  <a:lumOff val="40000"/>
                </a:schemeClr>
              </a:buClr>
              <a:buFontTx/>
              <a:buNone/>
              <a:defRPr sz="2400" kern="1200">
                <a:solidFill>
                  <a:schemeClr val="tx1"/>
                </a:solidFill>
                <a:latin typeface="+mn-lt"/>
                <a:ea typeface="+mn-ea"/>
                <a:cs typeface="+mn-cs"/>
              </a:defRPr>
            </a:lvl9pPr>
          </a:lstStyle>
          <a:p>
            <a:pPr marL="1588" marR="0" lvl="0" indent="0" algn="l" defTabSz="914247" rtl="0" eaLnBrk="1" fontAlgn="auto" latinLnBrk="0" hangingPunct="1">
              <a:lnSpc>
                <a:spcPct val="90000"/>
              </a:lnSpc>
              <a:spcBef>
                <a:spcPts val="0"/>
              </a:spcBef>
              <a:spcAft>
                <a:spcPts val="0"/>
              </a:spcAft>
              <a:buClr>
                <a:srgbClr val="FFFFFF">
                  <a:lumMod val="60000"/>
                  <a:lumOff val="40000"/>
                </a:srgbClr>
              </a:buClr>
              <a:buSzTx/>
              <a:buFontTx/>
              <a:buNone/>
              <a:tabLst/>
              <a:defRPr/>
            </a:pPr>
            <a:r>
              <a:rPr kumimoji="0" lang="en-US" sz="2400" b="0" i="0" u="none" strike="noStrike" kern="1200" cap="none" spc="0" normalizeH="0" baseline="0" noProof="0" dirty="0" smtClean="0">
                <a:ln>
                  <a:noFill/>
                </a:ln>
                <a:solidFill>
                  <a:srgbClr val="FFFFFF"/>
                </a:solidFill>
                <a:effectLst/>
                <a:uLnTx/>
                <a:uFillTx/>
                <a:latin typeface="Calibri"/>
              </a:rPr>
              <a:t>May’17 to Feb’18</a:t>
            </a:r>
          </a:p>
          <a:p>
            <a:pPr marL="1588" marR="0" lvl="0" indent="0" algn="l" defTabSz="914247" rtl="0" eaLnBrk="1" fontAlgn="auto" latinLnBrk="0" hangingPunct="1">
              <a:lnSpc>
                <a:spcPct val="90000"/>
              </a:lnSpc>
              <a:spcBef>
                <a:spcPts val="0"/>
              </a:spcBef>
              <a:spcAft>
                <a:spcPts val="0"/>
              </a:spcAft>
              <a:buClr>
                <a:srgbClr val="FFFFFF">
                  <a:lumMod val="60000"/>
                  <a:lumOff val="40000"/>
                </a:srgbClr>
              </a:buClr>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Calibri"/>
            </a:endParaRPr>
          </a:p>
          <a:p>
            <a:pPr marL="1588" marR="0" lvl="0" indent="0" algn="l" defTabSz="914247" rtl="0" eaLnBrk="1" fontAlgn="auto" latinLnBrk="0" hangingPunct="1">
              <a:lnSpc>
                <a:spcPct val="90000"/>
              </a:lnSpc>
              <a:spcBef>
                <a:spcPts val="0"/>
              </a:spcBef>
              <a:spcAft>
                <a:spcPts val="0"/>
              </a:spcAft>
              <a:buClr>
                <a:srgbClr val="FFFFFF">
                  <a:lumMod val="60000"/>
                  <a:lumOff val="40000"/>
                </a:srgbClr>
              </a:buClr>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Calibri"/>
            </a:endParaRPr>
          </a:p>
          <a:p>
            <a:pPr marL="1588" marR="0" lvl="0" indent="0" algn="l" defTabSz="914247" rtl="0" eaLnBrk="1" fontAlgn="auto" latinLnBrk="0" hangingPunct="1">
              <a:lnSpc>
                <a:spcPct val="90000"/>
              </a:lnSpc>
              <a:spcBef>
                <a:spcPts val="0"/>
              </a:spcBef>
              <a:spcAft>
                <a:spcPts val="0"/>
              </a:spcAft>
              <a:buClr>
                <a:srgbClr val="FFFFFF">
                  <a:lumMod val="60000"/>
                  <a:lumOff val="40000"/>
                </a:srgbClr>
              </a:buClr>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Calibri"/>
            </a:endParaRPr>
          </a:p>
          <a:p>
            <a:pPr marL="1588" marR="0" lvl="0" indent="0" algn="l" defTabSz="914247" rtl="0" eaLnBrk="1" fontAlgn="auto" latinLnBrk="0" hangingPunct="1">
              <a:lnSpc>
                <a:spcPct val="90000"/>
              </a:lnSpc>
              <a:spcBef>
                <a:spcPts val="0"/>
              </a:spcBef>
              <a:spcAft>
                <a:spcPts val="0"/>
              </a:spcAft>
              <a:buClr>
                <a:srgbClr val="FFFFFF">
                  <a:lumMod val="60000"/>
                  <a:lumOff val="40000"/>
                </a:srgbClr>
              </a:buClr>
              <a:buSzTx/>
              <a:buFontTx/>
              <a:buNone/>
              <a:tabLst/>
              <a:defRPr/>
            </a:pPr>
            <a:r>
              <a:rPr kumimoji="0" lang="en-US" sz="1800" b="0" i="1" u="none" strike="noStrike" kern="1200" cap="none" spc="0" normalizeH="0" baseline="0" noProof="0" dirty="0" smtClean="0">
                <a:ln>
                  <a:noFill/>
                </a:ln>
                <a:solidFill>
                  <a:srgbClr val="FFFFFF"/>
                </a:solidFill>
                <a:effectLst/>
                <a:uLnTx/>
                <a:uFillTx/>
                <a:latin typeface="Calibri"/>
              </a:rPr>
              <a:t>last updated: 9/11/17</a:t>
            </a:r>
            <a:endParaRPr kumimoji="0" lang="en-US" sz="1800" b="0" i="1" u="none" strike="noStrike" kern="120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130802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3812" y="190572"/>
            <a:ext cx="10735430" cy="736600"/>
          </a:xfrm>
        </p:spPr>
        <p:txBody>
          <a:bodyPr/>
          <a:lstStyle/>
          <a:p>
            <a:r>
              <a:rPr lang="en-US" dirty="0"/>
              <a:t>Enhanced Data Protection and Privacy</a:t>
            </a:r>
          </a:p>
        </p:txBody>
      </p:sp>
      <p:sp>
        <p:nvSpPr>
          <p:cNvPr id="5" name="Text Placeholder 4"/>
          <p:cNvSpPr>
            <a:spLocks noGrp="1"/>
          </p:cNvSpPr>
          <p:nvPr>
            <p:ph type="body" sz="quarter" idx="13"/>
          </p:nvPr>
        </p:nvSpPr>
        <p:spPr/>
        <p:txBody>
          <a:bodyPr/>
          <a:lstStyle/>
          <a:p>
            <a:r>
              <a:rPr lang="en-US" dirty="0">
                <a:solidFill>
                  <a:schemeClr val="tx1"/>
                </a:solidFill>
              </a:rPr>
              <a:t>May 2017: </a:t>
            </a:r>
            <a:r>
              <a:rPr lang="en-US" dirty="0"/>
              <a:t>Encrypted SAML Token</a:t>
            </a:r>
          </a:p>
        </p:txBody>
      </p:sp>
      <p:sp>
        <p:nvSpPr>
          <p:cNvPr id="6" name="TextBox 5"/>
          <p:cNvSpPr txBox="1"/>
          <p:nvPr/>
        </p:nvSpPr>
        <p:spPr>
          <a:xfrm>
            <a:off x="-4475828" y="5267777"/>
            <a:ext cx="914400" cy="914400"/>
          </a:xfrm>
          <a:prstGeom prst="rect">
            <a:avLst/>
          </a:prstGeom>
          <a:noFill/>
        </p:spPr>
        <p:txBody>
          <a:bodyPr wrap="none" lIns="0" tIns="0" rIns="0" bIns="0" rtlCol="0">
            <a:noAutofit/>
          </a:bodyPr>
          <a:lstStyle/>
          <a:p>
            <a:pPr>
              <a:lnSpc>
                <a:spcPct val="90000"/>
              </a:lnSpc>
            </a:pPr>
            <a:endParaRPr lang="en-US" dirty="0">
              <a:solidFill>
                <a:srgbClr val="5F5F5F"/>
              </a:solidFill>
            </a:endParaRPr>
          </a:p>
        </p:txBody>
      </p:sp>
      <p:pic>
        <p:nvPicPr>
          <p:cNvPr id="12" name="Picture 11"/>
          <p:cNvPicPr>
            <a:picLocks noChangeAspect="1"/>
          </p:cNvPicPr>
          <p:nvPr/>
        </p:nvPicPr>
        <p:blipFill>
          <a:blip r:embed="rId3" cstate="print"/>
          <a:stretch>
            <a:fillRect/>
          </a:stretch>
        </p:blipFill>
        <p:spPr>
          <a:xfrm>
            <a:off x="5994401" y="3340100"/>
            <a:ext cx="177800" cy="165100"/>
          </a:xfrm>
          <a:prstGeom prst="rect">
            <a:avLst/>
          </a:prstGeom>
        </p:spPr>
      </p:pic>
      <p:pic>
        <p:nvPicPr>
          <p:cNvPr id="14" name="Picture 13"/>
          <p:cNvPicPr>
            <a:picLocks noChangeAspect="1"/>
          </p:cNvPicPr>
          <p:nvPr/>
        </p:nvPicPr>
        <p:blipFill>
          <a:blip r:embed="rId3" cstate="print"/>
          <a:stretch>
            <a:fillRect/>
          </a:stretch>
        </p:blipFill>
        <p:spPr>
          <a:xfrm>
            <a:off x="5994401" y="3340100"/>
            <a:ext cx="177800" cy="165100"/>
          </a:xfrm>
          <a:prstGeom prst="rect">
            <a:avLst/>
          </a:prstGeom>
        </p:spPr>
      </p:pic>
      <p:pic>
        <p:nvPicPr>
          <p:cNvPr id="15" name="Picture 14"/>
          <p:cNvPicPr>
            <a:picLocks noChangeAspect="1"/>
          </p:cNvPicPr>
          <p:nvPr/>
        </p:nvPicPr>
        <p:blipFill>
          <a:blip r:embed="rId4" cstate="print"/>
          <a:stretch>
            <a:fillRect/>
          </a:stretch>
        </p:blipFill>
        <p:spPr>
          <a:xfrm>
            <a:off x="5981699" y="3352800"/>
            <a:ext cx="203200" cy="152400"/>
          </a:xfrm>
          <a:prstGeom prst="rect">
            <a:avLst/>
          </a:prstGeom>
        </p:spPr>
      </p:pic>
      <p:pic>
        <p:nvPicPr>
          <p:cNvPr id="16" name="Picture 15"/>
          <p:cNvPicPr>
            <a:picLocks noChangeAspect="1"/>
          </p:cNvPicPr>
          <p:nvPr/>
        </p:nvPicPr>
        <p:blipFill>
          <a:blip r:embed="rId4" cstate="print"/>
          <a:stretch>
            <a:fillRect/>
          </a:stretch>
        </p:blipFill>
        <p:spPr>
          <a:xfrm>
            <a:off x="5981699" y="3352800"/>
            <a:ext cx="203200" cy="152400"/>
          </a:xfrm>
          <a:prstGeom prst="rect">
            <a:avLst/>
          </a:prstGeom>
        </p:spPr>
      </p:pic>
      <p:sp>
        <p:nvSpPr>
          <p:cNvPr id="20" name="Text Placeholder 3"/>
          <p:cNvSpPr txBox="1">
            <a:spLocks/>
          </p:cNvSpPr>
          <p:nvPr/>
        </p:nvSpPr>
        <p:spPr>
          <a:xfrm>
            <a:off x="7172595" y="1376315"/>
            <a:ext cx="4534266" cy="4658725"/>
          </a:xfrm>
          <a:prstGeom prst="rect">
            <a:avLst/>
          </a:prstGeom>
        </p:spPr>
        <p:txBody>
          <a:bodyPr vert="horz" lIns="118853" tIns="0" rIns="0" bIns="0" rtlCol="0">
            <a:noAutofit/>
          </a:bodyPr>
          <a:lstStyle/>
          <a:p>
            <a:pPr marL="457121" indent="-457121" defTabSz="914247">
              <a:lnSpc>
                <a:spcPct val="90000"/>
              </a:lnSpc>
              <a:spcBef>
                <a:spcPts val="900"/>
              </a:spcBef>
              <a:buClr>
                <a:srgbClr val="FF0000"/>
              </a:buClr>
              <a:buFont typeface="Arial" pitchFamily="34" charset="0"/>
              <a:buNone/>
              <a:defRPr/>
            </a:pPr>
            <a:r>
              <a:rPr lang="en-US" sz="2400" cap="small" dirty="0">
                <a:solidFill>
                  <a:srgbClr val="FF0000"/>
                </a:solidFill>
              </a:rPr>
              <a:t>Capability Highlights</a:t>
            </a:r>
          </a:p>
          <a:p>
            <a:pPr marL="169834" indent="-169834" defTabSz="914247">
              <a:lnSpc>
                <a:spcPct val="90000"/>
              </a:lnSpc>
              <a:spcBef>
                <a:spcPts val="900"/>
              </a:spcBef>
              <a:buClr>
                <a:srgbClr val="FF0000"/>
              </a:buClr>
              <a:buFont typeface="Arial" pitchFamily="34" charset="0"/>
              <a:buChar char="•"/>
              <a:defRPr/>
            </a:pPr>
            <a:r>
              <a:rPr lang="en-US" sz="1600" b="1" dirty="0">
                <a:solidFill>
                  <a:srgbClr val="5F5F5F">
                    <a:lumMod val="50000"/>
                  </a:srgbClr>
                </a:solidFill>
              </a:rPr>
              <a:t>Accept Encrypted Access Tokens </a:t>
            </a:r>
            <a:r>
              <a:rPr lang="en-US" sz="1600" dirty="0">
                <a:solidFill>
                  <a:srgbClr val="5F5F5F">
                    <a:lumMod val="50000"/>
                  </a:srgbClr>
                </a:solidFill>
              </a:rPr>
              <a:t>from external Identity Providers</a:t>
            </a:r>
          </a:p>
          <a:p>
            <a:pPr marL="169834" indent="-169834" defTabSz="914247">
              <a:lnSpc>
                <a:spcPct val="90000"/>
              </a:lnSpc>
              <a:spcBef>
                <a:spcPts val="900"/>
              </a:spcBef>
              <a:buClr>
                <a:srgbClr val="FF0000"/>
              </a:buClr>
              <a:buFont typeface="Arial" pitchFamily="34" charset="0"/>
              <a:buChar char="•"/>
              <a:defRPr/>
            </a:pPr>
            <a:r>
              <a:rPr lang="en-US" sz="1600" b="1" dirty="0">
                <a:solidFill>
                  <a:srgbClr val="5F5F5F">
                    <a:lumMod val="50000"/>
                  </a:srgbClr>
                </a:solidFill>
              </a:rPr>
              <a:t>Support Multiple Algorithms</a:t>
            </a:r>
            <a:r>
              <a:rPr lang="en-US" sz="1600" dirty="0">
                <a:solidFill>
                  <a:srgbClr val="5F5F5F">
                    <a:lumMod val="50000"/>
                  </a:srgbClr>
                </a:solidFill>
              </a:rPr>
              <a:t> to be able to decrypt a range of encrypted tokens</a:t>
            </a:r>
            <a:r>
              <a:rPr lang="en-US" sz="1600" b="1" dirty="0">
                <a:solidFill>
                  <a:srgbClr val="5F5F5F">
                    <a:lumMod val="50000"/>
                  </a:srgbClr>
                </a:solidFill>
              </a:rPr>
              <a:t> </a:t>
            </a:r>
            <a:r>
              <a:rPr lang="en-US" sz="1600" dirty="0">
                <a:solidFill>
                  <a:srgbClr val="5F5F5F">
                    <a:lumMod val="50000"/>
                  </a:srgbClr>
                </a:solidFill>
              </a:rPr>
              <a:t> </a:t>
            </a:r>
          </a:p>
          <a:p>
            <a:pPr marL="169834" indent="-169834" defTabSz="914247">
              <a:lnSpc>
                <a:spcPct val="90000"/>
              </a:lnSpc>
              <a:spcBef>
                <a:spcPts val="2400"/>
              </a:spcBef>
              <a:buClr>
                <a:srgbClr val="FF0000"/>
              </a:buClr>
              <a:buFont typeface="Arial" pitchFamily="34" charset="0"/>
              <a:buNone/>
              <a:defRPr/>
            </a:pPr>
            <a:r>
              <a:rPr lang="en-US" sz="2400" cap="small" dirty="0">
                <a:solidFill>
                  <a:srgbClr val="FF0000"/>
                </a:solidFill>
              </a:rPr>
              <a:t>Key Benefits</a:t>
            </a:r>
          </a:p>
          <a:p>
            <a:pPr marL="169834" indent="-169834" defTabSz="914247">
              <a:lnSpc>
                <a:spcPct val="90000"/>
              </a:lnSpc>
              <a:spcBef>
                <a:spcPts val="900"/>
              </a:spcBef>
              <a:buClr>
                <a:srgbClr val="FF0000"/>
              </a:buClr>
              <a:buFont typeface="Arial" pitchFamily="34" charset="0"/>
              <a:buChar char="•"/>
              <a:defRPr/>
            </a:pPr>
            <a:r>
              <a:rPr lang="en-US" sz="1600" b="1" dirty="0">
                <a:solidFill>
                  <a:srgbClr val="5F5F5F">
                    <a:lumMod val="50000"/>
                  </a:srgbClr>
                </a:solidFill>
              </a:rPr>
              <a:t>Enhanced Protection</a:t>
            </a:r>
            <a:r>
              <a:rPr lang="en-US" sz="1600" dirty="0">
                <a:solidFill>
                  <a:srgbClr val="5F5F5F">
                    <a:lumMod val="50000"/>
                  </a:srgbClr>
                </a:solidFill>
              </a:rPr>
              <a:t> prevents leakage of sensitive personal data even if token is intercepted</a:t>
            </a:r>
          </a:p>
          <a:p>
            <a:pPr marL="169834" indent="-169834" defTabSz="914247">
              <a:lnSpc>
                <a:spcPct val="90000"/>
              </a:lnSpc>
              <a:spcBef>
                <a:spcPts val="900"/>
              </a:spcBef>
              <a:buClr>
                <a:srgbClr val="FF0000"/>
              </a:buClr>
              <a:buFont typeface="Arial" pitchFamily="34" charset="0"/>
              <a:buChar char="•"/>
              <a:defRPr/>
            </a:pPr>
            <a:r>
              <a:rPr lang="en-US" sz="1600" b="1" dirty="0">
                <a:solidFill>
                  <a:srgbClr val="5F5F5F">
                    <a:lumMod val="50000"/>
                  </a:srgbClr>
                </a:solidFill>
              </a:rPr>
              <a:t>Configurable IdP-level Algorithm </a:t>
            </a:r>
            <a:r>
              <a:rPr lang="en-US" sz="1600" dirty="0">
                <a:solidFill>
                  <a:srgbClr val="5F5F5F">
                    <a:lumMod val="50000"/>
                  </a:srgbClr>
                </a:solidFill>
              </a:rPr>
              <a:t>to support different encryptions for different Identity Providers</a:t>
            </a:r>
          </a:p>
          <a:p>
            <a:pPr marL="169834" indent="-169834" defTabSz="914247">
              <a:lnSpc>
                <a:spcPct val="90000"/>
              </a:lnSpc>
              <a:spcBef>
                <a:spcPts val="900"/>
              </a:spcBef>
              <a:buClr>
                <a:srgbClr val="FF0000"/>
              </a:buClr>
              <a:defRPr/>
            </a:pPr>
            <a:endParaRPr lang="en-US" sz="1600" dirty="0">
              <a:solidFill>
                <a:srgbClr val="5F5F5F">
                  <a:lumMod val="50000"/>
                </a:srgbClr>
              </a:solidFill>
            </a:endParaRPr>
          </a:p>
        </p:txBody>
      </p:sp>
      <p:pic>
        <p:nvPicPr>
          <p:cNvPr id="13" name="Picture 12" descr="IdP Config UI v3.png"/>
          <p:cNvPicPr>
            <a:picLocks noChangeAspect="1"/>
          </p:cNvPicPr>
          <p:nvPr/>
        </p:nvPicPr>
        <p:blipFill>
          <a:blip r:embed="rId5" cstate="print"/>
          <a:stretch>
            <a:fillRect/>
          </a:stretch>
        </p:blipFill>
        <p:spPr>
          <a:xfrm>
            <a:off x="1246431" y="1413751"/>
            <a:ext cx="4605748" cy="4580649"/>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18"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7543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30192"/>
            <a:ext cx="10515600" cy="736600"/>
          </a:xfrm>
        </p:spPr>
        <p:txBody>
          <a:bodyPr/>
          <a:lstStyle/>
          <a:p>
            <a:r>
              <a:rPr lang="en-US" dirty="0"/>
              <a:t>Package and Deploy Reports and Workspaces</a:t>
            </a:r>
          </a:p>
        </p:txBody>
      </p:sp>
      <p:sp>
        <p:nvSpPr>
          <p:cNvPr id="17" name="Text Placeholder 16"/>
          <p:cNvSpPr>
            <a:spLocks noGrp="1"/>
          </p:cNvSpPr>
          <p:nvPr>
            <p:ph type="body" sz="quarter" idx="13"/>
          </p:nvPr>
        </p:nvSpPr>
        <p:spPr/>
        <p:txBody>
          <a:bodyPr/>
          <a:lstStyle/>
          <a:p>
            <a:pPr lvl="0"/>
            <a:r>
              <a:rPr lang="en-US" sz="2400" dirty="0">
                <a:solidFill>
                  <a:schemeClr val="tx1"/>
                </a:solidFill>
              </a:rPr>
              <a:t>May 2017: </a:t>
            </a:r>
            <a:r>
              <a:rPr lang="en-US" sz="2400" dirty="0"/>
              <a:t>Element Manager (</a:t>
            </a:r>
            <a:r>
              <a:rPr lang="en-US" sz="2400" i="1" dirty="0"/>
              <a:t>Limited Release)</a:t>
            </a:r>
            <a:endParaRPr lang="en-US" sz="2800" dirty="0"/>
          </a:p>
          <a:p>
            <a:endParaRPr lang="en-US" sz="2800" dirty="0"/>
          </a:p>
        </p:txBody>
      </p:sp>
      <p:sp>
        <p:nvSpPr>
          <p:cNvPr id="18" name="Content Placeholder 3"/>
          <p:cNvSpPr txBox="1">
            <a:spLocks/>
          </p:cNvSpPr>
          <p:nvPr/>
        </p:nvSpPr>
        <p:spPr>
          <a:xfrm>
            <a:off x="1422030" y="685800"/>
            <a:ext cx="10665222" cy="406400"/>
          </a:xfrm>
          <a:prstGeom prst="rect">
            <a:avLst/>
          </a:prstGeom>
        </p:spPr>
        <p:txBody>
          <a:bodyPr lIns="91424" tIns="45713" rIns="91424" bIns="45713"/>
          <a:lstStyle/>
          <a:p>
            <a:pPr marL="228516" indent="-228516">
              <a:lnSpc>
                <a:spcPct val="90000"/>
              </a:lnSpc>
              <a:spcBef>
                <a:spcPts val="1200"/>
              </a:spcBef>
              <a:buClr>
                <a:schemeClr val="tx1">
                  <a:lumMod val="60000"/>
                  <a:lumOff val="40000"/>
                </a:schemeClr>
              </a:buClr>
              <a:buFont typeface="Arial" panose="020B0604020202020204" pitchFamily="34" charset="0"/>
              <a:buChar char="•"/>
              <a:defRPr/>
            </a:pPr>
            <a:endParaRPr lang="en-US" sz="2800" dirty="0"/>
          </a:p>
        </p:txBody>
      </p:sp>
      <p:sp>
        <p:nvSpPr>
          <p:cNvPr id="60" name="Text Placeholder 12"/>
          <p:cNvSpPr>
            <a:spLocks noGrp="1"/>
          </p:cNvSpPr>
          <p:nvPr>
            <p:ph type="body" sz="quarter" idx="25"/>
          </p:nvPr>
        </p:nvSpPr>
        <p:spPr>
          <a:xfrm>
            <a:off x="6750425" y="1420807"/>
            <a:ext cx="4986650" cy="4632970"/>
          </a:xfrm>
        </p:spPr>
        <p:txBody>
          <a:bodyPr numCol="1"/>
          <a:lstStyle/>
          <a:p>
            <a:pPr lvl="0">
              <a:buClr>
                <a:srgbClr val="FF0000"/>
              </a:buClr>
              <a:buNone/>
            </a:pPr>
            <a:r>
              <a:rPr lang="en-US" sz="2400" cap="small" dirty="0">
                <a:solidFill>
                  <a:srgbClr val="FF0000"/>
                </a:solidFill>
              </a:rPr>
              <a:t>Capability Highlights</a:t>
            </a:r>
          </a:p>
          <a:p>
            <a:pPr>
              <a:defRPr/>
            </a:pPr>
            <a:r>
              <a:rPr lang="en-US" b="1" dirty="0"/>
              <a:t>Export and Import </a:t>
            </a:r>
            <a:r>
              <a:rPr lang="en-US" dirty="0"/>
              <a:t>a set of related configuration artifacts from one site or interface to another in a single package</a:t>
            </a:r>
          </a:p>
          <a:p>
            <a:pPr>
              <a:defRPr/>
            </a:pPr>
            <a:r>
              <a:rPr lang="en-US" b="1" dirty="0"/>
              <a:t>Workspaces and Reports </a:t>
            </a:r>
            <a:r>
              <a:rPr lang="en-US" dirty="0"/>
              <a:t>with dependencies are supported</a:t>
            </a:r>
          </a:p>
          <a:p>
            <a:pPr>
              <a:defRPr/>
            </a:pPr>
            <a:r>
              <a:rPr lang="en-US" b="1" dirty="0"/>
              <a:t>Single/Consistent UI </a:t>
            </a:r>
            <a:r>
              <a:rPr lang="en-US" dirty="0"/>
              <a:t>for export/import process across product entities</a:t>
            </a:r>
            <a:endParaRPr lang="en-US" b="1" dirty="0"/>
          </a:p>
          <a:p>
            <a:pPr lvl="0">
              <a:buClr>
                <a:srgbClr val="FF0000"/>
              </a:buClr>
              <a:buNone/>
            </a:pPr>
            <a:r>
              <a:rPr lang="en-US" sz="2400" cap="small" dirty="0">
                <a:solidFill>
                  <a:srgbClr val="FF0000"/>
                </a:solidFill>
              </a:rPr>
              <a:t>Key Benefits</a:t>
            </a:r>
          </a:p>
          <a:p>
            <a:pPr lvl="0">
              <a:buClr>
                <a:srgbClr val="FF0000"/>
              </a:buClr>
            </a:pPr>
            <a:r>
              <a:rPr lang="en-US" b="1" dirty="0">
                <a:solidFill>
                  <a:srgbClr val="5F5F5F">
                    <a:lumMod val="50000"/>
                  </a:srgbClr>
                </a:solidFill>
              </a:rPr>
              <a:t>Drastically reduce effort </a:t>
            </a:r>
            <a:r>
              <a:rPr lang="en-US" dirty="0">
                <a:solidFill>
                  <a:srgbClr val="5F5F5F">
                    <a:lumMod val="50000"/>
                  </a:srgbClr>
                </a:solidFill>
              </a:rPr>
              <a:t>to collections of changes between OSvC instances</a:t>
            </a:r>
          </a:p>
          <a:p>
            <a:pPr>
              <a:buClr>
                <a:srgbClr val="FF0000"/>
              </a:buClr>
            </a:pPr>
            <a:r>
              <a:rPr lang="en-US" b="1" dirty="0">
                <a:solidFill>
                  <a:srgbClr val="5F5F5F">
                    <a:lumMod val="50000"/>
                  </a:srgbClr>
                </a:solidFill>
              </a:rPr>
              <a:t>Reduced Manpower required </a:t>
            </a:r>
            <a:r>
              <a:rPr lang="en-US" dirty="0">
                <a:solidFill>
                  <a:srgbClr val="5F5F5F">
                    <a:lumMod val="50000"/>
                  </a:srgbClr>
                </a:solidFill>
              </a:rPr>
              <a:t>for managing changes to OSvC instances over time</a:t>
            </a:r>
          </a:p>
          <a:p>
            <a:pPr>
              <a:buClr>
                <a:srgbClr val="FF0000"/>
              </a:buClr>
            </a:pPr>
            <a:r>
              <a:rPr lang="en-US" b="1" dirty="0">
                <a:solidFill>
                  <a:srgbClr val="5F5F5F">
                    <a:lumMod val="50000"/>
                  </a:srgbClr>
                </a:solidFill>
              </a:rPr>
              <a:t>Limit human involvement and error</a:t>
            </a:r>
            <a:r>
              <a:rPr lang="en-US" dirty="0">
                <a:solidFill>
                  <a:srgbClr val="5F5F5F">
                    <a:lumMod val="50000"/>
                  </a:srgbClr>
                </a:solidFill>
              </a:rPr>
              <a:t> in export/import dependency management</a:t>
            </a:r>
            <a:endParaRPr lang="en-US" b="1" dirty="0">
              <a:solidFill>
                <a:srgbClr val="5F5F5F">
                  <a:lumMod val="50000"/>
                </a:srgbClr>
              </a:solidFill>
            </a:endParaRPr>
          </a:p>
          <a:p>
            <a:pPr lvl="0">
              <a:buClr>
                <a:srgbClr val="FF0000"/>
              </a:buClr>
            </a:pPr>
            <a:r>
              <a:rPr lang="en-US" b="1" dirty="0">
                <a:solidFill>
                  <a:srgbClr val="5F5F5F">
                    <a:lumMod val="50000"/>
                  </a:srgbClr>
                </a:solidFill>
              </a:rPr>
              <a:t>Ability to archive </a:t>
            </a:r>
            <a:r>
              <a:rPr lang="en-US" dirty="0">
                <a:solidFill>
                  <a:srgbClr val="5F5F5F">
                    <a:lumMod val="50000"/>
                  </a:srgbClr>
                </a:solidFill>
              </a:rPr>
              <a:t>configurations as exported packages that can be saved and reused later</a:t>
            </a:r>
          </a:p>
        </p:txBody>
      </p:sp>
      <p:grpSp>
        <p:nvGrpSpPr>
          <p:cNvPr id="3" name="Group 2"/>
          <p:cNvGrpSpPr/>
          <p:nvPr/>
        </p:nvGrpSpPr>
        <p:grpSpPr>
          <a:xfrm>
            <a:off x="1204662" y="1340739"/>
            <a:ext cx="4384280" cy="4713038"/>
            <a:chOff x="590878" y="1340739"/>
            <a:chExt cx="4384280" cy="4713038"/>
          </a:xfrm>
        </p:grpSpPr>
        <p:sp>
          <p:nvSpPr>
            <p:cNvPr id="13" name="TextBox 12"/>
            <p:cNvSpPr txBox="1"/>
            <p:nvPr/>
          </p:nvSpPr>
          <p:spPr>
            <a:xfrm>
              <a:off x="2108373" y="5838917"/>
              <a:ext cx="1349289" cy="214860"/>
            </a:xfrm>
            <a:prstGeom prst="rect">
              <a:avLst/>
            </a:prstGeom>
            <a:noFill/>
          </p:spPr>
          <p:txBody>
            <a:bodyPr wrap="none" rtlCol="0">
              <a:spAutoFit/>
            </a:bodyPr>
            <a:lstStyle/>
            <a:p>
              <a:pPr algn="ctr"/>
              <a:r>
                <a:rPr lang="en-US" sz="1200" dirty="0"/>
                <a:t>Item Selection for Export</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878" y="1340739"/>
              <a:ext cx="4384280" cy="4418570"/>
            </a:xfrm>
            <a:prstGeom prst="rect">
              <a:avLst/>
            </a:prstGeom>
            <a:effectLst>
              <a:outerShdw blurRad="76200" dir="18900000" sy="23000" kx="-1200000" algn="bl" rotWithShape="0">
                <a:prstClr val="black">
                  <a:alpha val="20000"/>
                </a:prstClr>
              </a:outerShdw>
            </a:effectLst>
          </p:spPr>
        </p:pic>
      </p:grpSp>
      <p:sp>
        <p:nvSpPr>
          <p:cNvPr id="10"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3940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AUGUST 2017</a:t>
            </a:r>
            <a:endParaRPr lang="en-AU"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Tree>
    <p:extLst>
      <p:ext uri="{BB962C8B-B14F-4D97-AF65-F5344CB8AC3E}">
        <p14:creationId xmlns:p14="http://schemas.microsoft.com/office/powerpoint/2010/main" val="26558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keditor_image7_new-ui.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586" y="1490853"/>
            <a:ext cx="5214891" cy="4595622"/>
          </a:xfrm>
          <a:prstGeom prst="rect">
            <a:avLst/>
          </a:prstGeom>
          <a:solidFill>
            <a:schemeClr val="bg1"/>
          </a:solidFill>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Create Visually Compelling Community Content</a:t>
            </a:r>
          </a:p>
        </p:txBody>
      </p:sp>
      <p:sp>
        <p:nvSpPr>
          <p:cNvPr id="23" name="Text Placeholder 22"/>
          <p:cNvSpPr>
            <a:spLocks noGrp="1"/>
          </p:cNvSpPr>
          <p:nvPr>
            <p:ph type="body" sz="quarter" idx="25"/>
          </p:nvPr>
        </p:nvSpPr>
        <p:spPr/>
        <p:txBody>
          <a:bodyPr/>
          <a:lstStyle/>
          <a:p>
            <a:pPr>
              <a:buNone/>
            </a:pPr>
            <a:r>
              <a:rPr lang="en-US" sz="2400" cap="small" dirty="0">
                <a:solidFill>
                  <a:srgbClr val="FF0000"/>
                </a:solidFill>
              </a:rPr>
              <a:t>Capability Highlights</a:t>
            </a:r>
          </a:p>
          <a:p>
            <a:pPr marL="115884" indent="-115884">
              <a:buSzPts val="1500"/>
              <a:buFont typeface="Arial"/>
              <a:buChar char="•"/>
            </a:pPr>
            <a:r>
              <a:rPr lang="en-US" b="1" dirty="0">
                <a:solidFill>
                  <a:srgbClr val="000000"/>
                </a:solidFill>
              </a:rPr>
              <a:t>Rich Media and Formatting:</a:t>
            </a:r>
            <a:r>
              <a:rPr lang="en-US" dirty="0">
                <a:solidFill>
                  <a:srgbClr val="000000"/>
                </a:solidFill>
              </a:rPr>
              <a:t> Provide more options for users to construct informative posts</a:t>
            </a:r>
          </a:p>
          <a:p>
            <a:pPr marL="115884" indent="-115884">
              <a:buSzPts val="1500"/>
              <a:buFont typeface="Arial"/>
              <a:buChar char="•"/>
            </a:pPr>
            <a:r>
              <a:rPr lang="en-US" b="1" dirty="0">
                <a:solidFill>
                  <a:srgbClr val="000000"/>
                </a:solidFill>
              </a:rPr>
              <a:t>Inline Images:</a:t>
            </a:r>
            <a:r>
              <a:rPr lang="en-US" dirty="0">
                <a:solidFill>
                  <a:srgbClr val="000000"/>
                </a:solidFill>
              </a:rPr>
              <a:t> Embed </a:t>
            </a:r>
            <a:r>
              <a:rPr lang="en-US" dirty="0" err="1">
                <a:solidFill>
                  <a:srgbClr val="000000"/>
                </a:solidFill>
              </a:rPr>
              <a:t>hotlinked</a:t>
            </a:r>
            <a:r>
              <a:rPr lang="en-US" dirty="0">
                <a:solidFill>
                  <a:srgbClr val="000000"/>
                </a:solidFill>
              </a:rPr>
              <a:t> images within the body of community questions and answers</a:t>
            </a:r>
          </a:p>
          <a:p>
            <a:pPr marL="115884" indent="-115884">
              <a:buSzPts val="1500"/>
              <a:buFont typeface="Arial"/>
              <a:buChar char="•"/>
            </a:pPr>
            <a:r>
              <a:rPr lang="en-US" b="1" dirty="0">
                <a:solidFill>
                  <a:srgbClr val="000000"/>
                </a:solidFill>
              </a:rPr>
              <a:t>File Attachments:</a:t>
            </a:r>
            <a:r>
              <a:rPr lang="en-US" dirty="0">
                <a:solidFill>
                  <a:srgbClr val="000000"/>
                </a:solidFill>
              </a:rPr>
              <a:t> Attach relevant screen shots and documents to provide details to aid troubleshooting</a:t>
            </a:r>
          </a:p>
          <a:p>
            <a:pPr>
              <a:spcBef>
                <a:spcPts val="1800"/>
              </a:spcBef>
              <a:buNone/>
            </a:pPr>
            <a:r>
              <a:rPr lang="en-US" sz="2400" cap="small" dirty="0">
                <a:solidFill>
                  <a:srgbClr val="FF0000"/>
                </a:solidFill>
              </a:rPr>
              <a:t>Key Benefits</a:t>
            </a:r>
          </a:p>
          <a:p>
            <a:pPr marL="115884" indent="-115884">
              <a:buSzPts val="1500"/>
              <a:buFont typeface="Arial"/>
              <a:buChar char="•"/>
            </a:pPr>
            <a:r>
              <a:rPr lang="en-US" b="1" dirty="0">
                <a:solidFill>
                  <a:srgbClr val="000000"/>
                </a:solidFill>
              </a:rPr>
              <a:t>Increase community effectiveness </a:t>
            </a:r>
            <a:r>
              <a:rPr lang="en-US" dirty="0">
                <a:solidFill>
                  <a:srgbClr val="000000"/>
                </a:solidFill>
              </a:rPr>
              <a:t>by giving customers more control over how they present their questions and answers to the community</a:t>
            </a:r>
          </a:p>
          <a:p>
            <a:pPr marL="115884" indent="-115884">
              <a:buSzPts val="1500"/>
              <a:buFont typeface="Arial"/>
              <a:buChar char="•"/>
            </a:pPr>
            <a:r>
              <a:rPr lang="en-US" b="1" dirty="0">
                <a:solidFill>
                  <a:srgbClr val="000000"/>
                </a:solidFill>
              </a:rPr>
              <a:t>Build a more visually engaging site</a:t>
            </a:r>
            <a:r>
              <a:rPr lang="en-US" dirty="0">
                <a:solidFill>
                  <a:srgbClr val="000000"/>
                </a:solidFill>
              </a:rPr>
              <a:t> by allowing users to insert images into their discussions</a:t>
            </a:r>
          </a:p>
        </p:txBody>
      </p:sp>
      <p:sp>
        <p:nvSpPr>
          <p:cNvPr id="21" name="Text Placeholder 20"/>
          <p:cNvSpPr>
            <a:spLocks noGrp="1"/>
          </p:cNvSpPr>
          <p:nvPr>
            <p:ph type="body" sz="quarter" idx="13"/>
          </p:nvPr>
        </p:nvSpPr>
        <p:spPr/>
        <p:txBody>
          <a:bodyPr/>
          <a:lstStyle/>
          <a:p>
            <a:r>
              <a:rPr lang="en-US" dirty="0" smtClean="0">
                <a:solidFill>
                  <a:schemeClr val="tx1"/>
                </a:solidFill>
              </a:rPr>
              <a:t>Aug 2017:</a:t>
            </a:r>
            <a:r>
              <a:rPr lang="en-US" dirty="0" smtClean="0"/>
              <a:t> </a:t>
            </a:r>
            <a:r>
              <a:rPr lang="en-US" dirty="0"/>
              <a:t>Community Self Service</a:t>
            </a:r>
          </a:p>
        </p:txBody>
      </p:sp>
      <p:sp>
        <p:nvSpPr>
          <p:cNvPr id="10" name="TextBox 9"/>
          <p:cNvSpPr txBox="1"/>
          <p:nvPr/>
        </p:nvSpPr>
        <p:spPr>
          <a:xfrm>
            <a:off x="2798553" y="4065517"/>
            <a:ext cx="1449597" cy="338522"/>
          </a:xfrm>
          <a:prstGeom prst="rect">
            <a:avLst/>
          </a:prstGeom>
          <a:noFill/>
        </p:spPr>
        <p:txBody>
          <a:bodyPr wrap="square" lIns="121888" tIns="60944" rIns="121888" bIns="60944" rtlCol="0">
            <a:spAutoFit/>
          </a:bodyPr>
          <a:lstStyle/>
          <a:p>
            <a:pPr algn="ctr"/>
            <a:r>
              <a:rPr lang="en-US" sz="1400" dirty="0">
                <a:solidFill>
                  <a:schemeClr val="accent1"/>
                </a:solidFill>
              </a:rPr>
              <a:t>Hotlink images</a:t>
            </a:r>
          </a:p>
        </p:txBody>
      </p:sp>
      <p:cxnSp>
        <p:nvCxnSpPr>
          <p:cNvPr id="11" name="Straight Connector 10"/>
          <p:cNvCxnSpPr/>
          <p:nvPr/>
        </p:nvCxnSpPr>
        <p:spPr>
          <a:xfrm>
            <a:off x="2251075" y="5432514"/>
            <a:ext cx="608813" cy="57677"/>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89923" y="5345444"/>
            <a:ext cx="1258202" cy="338522"/>
          </a:xfrm>
          <a:prstGeom prst="rect">
            <a:avLst/>
          </a:prstGeom>
          <a:noFill/>
        </p:spPr>
        <p:txBody>
          <a:bodyPr wrap="square" lIns="121888" tIns="60944" rIns="121888" bIns="60944" rtlCol="0">
            <a:spAutoFit/>
          </a:bodyPr>
          <a:lstStyle/>
          <a:p>
            <a:pPr algn="ctr"/>
            <a:r>
              <a:rPr lang="en-US" sz="1400" dirty="0">
                <a:solidFill>
                  <a:schemeClr val="accent1"/>
                </a:solidFill>
              </a:rPr>
              <a:t>Attach files</a:t>
            </a:r>
          </a:p>
        </p:txBody>
      </p:sp>
      <p:sp>
        <p:nvSpPr>
          <p:cNvPr id="25" name="Rectangle 24"/>
          <p:cNvSpPr/>
          <p:nvPr/>
        </p:nvSpPr>
        <p:spPr>
          <a:xfrm>
            <a:off x="914400" y="3003437"/>
            <a:ext cx="4664075" cy="219187"/>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TextBox 25"/>
          <p:cNvSpPr txBox="1"/>
          <p:nvPr/>
        </p:nvSpPr>
        <p:spPr>
          <a:xfrm>
            <a:off x="4208909" y="3625741"/>
            <a:ext cx="1673176" cy="553966"/>
          </a:xfrm>
          <a:prstGeom prst="rect">
            <a:avLst/>
          </a:prstGeom>
          <a:noFill/>
        </p:spPr>
        <p:txBody>
          <a:bodyPr wrap="square" lIns="121888" tIns="60944" rIns="121888" bIns="60944" rtlCol="0">
            <a:spAutoFit/>
          </a:bodyPr>
          <a:lstStyle/>
          <a:p>
            <a:pPr algn="ctr"/>
            <a:r>
              <a:rPr lang="en-US" sz="1400" dirty="0">
                <a:solidFill>
                  <a:schemeClr val="accent1"/>
                </a:solidFill>
              </a:rPr>
              <a:t>Format community content</a:t>
            </a:r>
          </a:p>
        </p:txBody>
      </p:sp>
      <p:cxnSp>
        <p:nvCxnSpPr>
          <p:cNvPr id="27" name="Straight Connector 26"/>
          <p:cNvCxnSpPr/>
          <p:nvPr/>
        </p:nvCxnSpPr>
        <p:spPr>
          <a:xfrm>
            <a:off x="3874731" y="3321469"/>
            <a:ext cx="468669" cy="304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84400" y="4137114"/>
            <a:ext cx="608813" cy="57677"/>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
          <p:cNvSpPr>
            <a:spLocks noGrp="1"/>
          </p:cNvSpPr>
          <p:nvPr>
            <p:ph type="ftr" sz="quarter" idx="4294967295"/>
          </p:nvPr>
        </p:nvSpPr>
        <p:spPr>
          <a:xfrm>
            <a:off x="8621424" y="6556248"/>
            <a:ext cx="2743200" cy="182880"/>
          </a:xfrm>
          <a:prstGeom prst="rect">
            <a:avLst/>
          </a:prstGeom>
        </p:spPr>
        <p:txBody>
          <a:bodyPr/>
          <a:lstStyle/>
          <a:p>
            <a:r>
              <a:rPr lang="en-US" sz="1200" dirty="0">
                <a:solidFill>
                  <a:srgbClr val="5F5F5F"/>
                </a:solidFill>
              </a:rPr>
              <a:t>Oracle Confidential – Highly Restricted</a:t>
            </a:r>
          </a:p>
        </p:txBody>
      </p:sp>
    </p:spTree>
    <p:extLst>
      <p:ext uri="{BB962C8B-B14F-4D97-AF65-F5344CB8AC3E}">
        <p14:creationId xmlns:p14="http://schemas.microsoft.com/office/powerpoint/2010/main" val="375422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Title 1"/>
          <p:cNvSpPr>
            <a:spLocks noGrp="1"/>
          </p:cNvSpPr>
          <p:nvPr>
            <p:ph type="title"/>
          </p:nvPr>
        </p:nvSpPr>
        <p:spPr/>
        <p:txBody>
          <a:bodyPr/>
          <a:lstStyle/>
          <a:p>
            <a:pPr eaLnBrk="1" hangingPunct="1"/>
            <a:r>
              <a:rPr lang="en-US" dirty="0">
                <a:latin typeface="+mn-lt"/>
                <a:cs typeface="Arial" charset="0"/>
              </a:rPr>
              <a:t>Chat Browser UI – Productivity Enhancements </a:t>
            </a:r>
          </a:p>
        </p:txBody>
      </p:sp>
      <p:sp>
        <p:nvSpPr>
          <p:cNvPr id="17" name="Text Placeholder 16"/>
          <p:cNvSpPr>
            <a:spLocks noGrp="1"/>
          </p:cNvSpPr>
          <p:nvPr>
            <p:ph type="body" sz="quarter" idx="25"/>
          </p:nvPr>
        </p:nvSpPr>
        <p:spPr>
          <a:xfrm>
            <a:off x="6553994" y="1531348"/>
            <a:ext cx="4167374" cy="3850243"/>
          </a:xfrm>
        </p:spPr>
        <p:txBody>
          <a:bodyPr/>
          <a:lstStyle/>
          <a:p>
            <a:pPr>
              <a:spcBef>
                <a:spcPts val="1800"/>
              </a:spcBef>
              <a:buNone/>
            </a:pPr>
            <a:r>
              <a:rPr lang="en-US" sz="2400" cap="small" dirty="0">
                <a:solidFill>
                  <a:srgbClr val="FF0000"/>
                </a:solidFill>
              </a:rPr>
              <a:t>Capability Highlights</a:t>
            </a:r>
          </a:p>
          <a:p>
            <a:pPr marL="174625" indent="-174625">
              <a:spcAft>
                <a:spcPct val="0"/>
              </a:spcAft>
              <a:buFont typeface="Arial" charset="0"/>
              <a:buChar char="•"/>
            </a:pPr>
            <a:r>
              <a:rPr lang="en-US" b="1" dirty="0">
                <a:cs typeface="Arial" charset="0"/>
              </a:rPr>
              <a:t>Standard text</a:t>
            </a:r>
            <a:r>
              <a:rPr lang="en-US" dirty="0">
                <a:cs typeface="Arial" charset="0"/>
              </a:rPr>
              <a:t>– send pre-composed messages through chat</a:t>
            </a:r>
            <a:endParaRPr lang="en-US" b="1" dirty="0">
              <a:cs typeface="Arial" charset="0"/>
            </a:endParaRPr>
          </a:p>
          <a:p>
            <a:pPr marL="174625" indent="-174625">
              <a:spcAft>
                <a:spcPct val="0"/>
              </a:spcAft>
              <a:buFont typeface="Arial" charset="0"/>
              <a:buChar char="•"/>
            </a:pPr>
            <a:r>
              <a:rPr lang="en-US" b="1" dirty="0">
                <a:cs typeface="Arial" charset="0"/>
              </a:rPr>
              <a:t>Rich Text editing – </a:t>
            </a:r>
            <a:r>
              <a:rPr lang="en-US" dirty="0">
                <a:cs typeface="Arial" charset="0"/>
              </a:rPr>
              <a:t>emphasize or highlight parts of your message</a:t>
            </a:r>
          </a:p>
          <a:p>
            <a:pPr>
              <a:spcBef>
                <a:spcPts val="1800"/>
              </a:spcBef>
              <a:buNone/>
            </a:pPr>
            <a:r>
              <a:rPr lang="en-US" sz="2400" cap="small" dirty="0">
                <a:solidFill>
                  <a:srgbClr val="FF0000"/>
                </a:solidFill>
              </a:rPr>
              <a:t>Key Benefits</a:t>
            </a:r>
          </a:p>
          <a:p>
            <a:pPr marL="174625" indent="-174625">
              <a:spcAft>
                <a:spcPct val="0"/>
              </a:spcAft>
              <a:buFont typeface="Arial" charset="0"/>
              <a:buChar char="•"/>
            </a:pPr>
            <a:r>
              <a:rPr lang="en-US" b="1" dirty="0"/>
              <a:t>Improved chat experience - </a:t>
            </a:r>
            <a:r>
              <a:rPr lang="en-US" dirty="0"/>
              <a:t>personalized and well structured responses </a:t>
            </a:r>
          </a:p>
          <a:p>
            <a:pPr marL="174625" indent="-174625">
              <a:spcAft>
                <a:spcPct val="0"/>
              </a:spcAft>
              <a:buFont typeface="Arial" charset="0"/>
              <a:buChar char="•"/>
            </a:pPr>
            <a:r>
              <a:rPr lang="en-US" b="1" dirty="0"/>
              <a:t>Integrated</a:t>
            </a:r>
            <a:r>
              <a:rPr lang="en-US" dirty="0"/>
              <a:t> – single source standard text for incidents, chat and other add-ons </a:t>
            </a:r>
          </a:p>
          <a:p>
            <a:pPr marL="101526" indent="-129020">
              <a:spcAft>
                <a:spcPct val="0"/>
              </a:spcAft>
              <a:buFont typeface="Arial" charset="0"/>
              <a:buChar char="•"/>
            </a:pPr>
            <a:endParaRPr lang="en-US" dirty="0"/>
          </a:p>
        </p:txBody>
      </p:sp>
      <p:sp>
        <p:nvSpPr>
          <p:cNvPr id="66568" name="Content Placeholder 3"/>
          <p:cNvSpPr>
            <a:spLocks noGrp="1"/>
          </p:cNvSpPr>
          <p:nvPr>
            <p:ph type="body" sz="quarter" idx="13"/>
          </p:nvPr>
        </p:nvSpPr>
        <p:spPr/>
        <p:txBody>
          <a:bodyPr/>
          <a:lstStyle/>
          <a:p>
            <a:r>
              <a:rPr lang="en-US" dirty="0">
                <a:solidFill>
                  <a:schemeClr val="tx1"/>
                </a:solidFill>
              </a:rPr>
              <a:t>Aug 2017:</a:t>
            </a:r>
            <a:r>
              <a:rPr lang="en-US" dirty="0" smtClean="0">
                <a:cs typeface="Arial" charset="0"/>
              </a:rPr>
              <a:t> </a:t>
            </a:r>
            <a:r>
              <a:rPr lang="en-US" dirty="0">
                <a:cs typeface="Arial" charset="0"/>
              </a:rPr>
              <a:t>Chat Browser UI </a:t>
            </a:r>
          </a:p>
        </p:txBody>
      </p:sp>
      <p:sp>
        <p:nvSpPr>
          <p:cNvPr id="7" name="Footer Placeholder 6"/>
          <p:cNvSpPr>
            <a:spLocks noGrp="1"/>
          </p:cNvSpPr>
          <p:nvPr>
            <p:ph type="ftr" sz="quarter" idx="28"/>
          </p:nvPr>
        </p:nvSpPr>
        <p:spPr>
          <a:xfrm>
            <a:off x="8619629" y="6556248"/>
            <a:ext cx="4122891" cy="301752"/>
          </a:xfrm>
        </p:spPr>
        <p:txBody>
          <a:bodyPr/>
          <a:lstStyle/>
          <a:p>
            <a:pPr defTabSz="914400"/>
            <a:r>
              <a:rPr lang="en-US" sz="1200" dirty="0">
                <a:solidFill>
                  <a:srgbClr val="5F5F5F"/>
                </a:solidFill>
              </a:rPr>
              <a:t>Oracle Confidential – Highly Restricted</a:t>
            </a:r>
          </a:p>
        </p:txBody>
      </p:sp>
      <p:pic>
        <p:nvPicPr>
          <p:cNvPr id="9" name="Picture 2" descr="C:\Users\hbeg.ORADEV\AppData\Local\Microsoft\Windows\Temporary Internet Files\Content.Outlook\D2D9VX5K\Chat_StandardText_BUI.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601" y="1846053"/>
            <a:ext cx="5600700" cy="3416060"/>
          </a:xfrm>
          <a:prstGeom prst="rect">
            <a:avLst/>
          </a:prstGeom>
          <a:ln>
            <a:noFill/>
          </a:ln>
          <a:effectLst>
            <a:outerShdw blurRad="292100" dist="139700" dir="2700000" algn="tl" rotWithShape="0">
              <a:srgbClr val="333333">
                <a:alpha val="65000"/>
              </a:srgbClr>
            </a:outerShdw>
          </a:effectLst>
        </p:spPr>
      </p:pic>
      <p:pic>
        <p:nvPicPr>
          <p:cNvPr id="10" name="Picture 9" descr="rich text toolbar.png"/>
          <p:cNvPicPr>
            <a:picLocks noChangeAspect="1"/>
          </p:cNvPicPr>
          <p:nvPr/>
        </p:nvPicPr>
        <p:blipFill>
          <a:blip r:embed="rId4" cstate="print"/>
          <a:stretch>
            <a:fillRect/>
          </a:stretch>
        </p:blipFill>
        <p:spPr>
          <a:xfrm>
            <a:off x="2607214" y="1438027"/>
            <a:ext cx="2451579" cy="4664323"/>
          </a:xfrm>
          <a:prstGeom prst="rect">
            <a:avLst/>
          </a:prstGeom>
        </p:spPr>
      </p:pic>
    </p:spTree>
    <p:extLst>
      <p:ext uri="{BB962C8B-B14F-4D97-AF65-F5344CB8AC3E}">
        <p14:creationId xmlns:p14="http://schemas.microsoft.com/office/powerpoint/2010/main" val="27559262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Service Levels </a:t>
            </a:r>
          </a:p>
        </p:txBody>
      </p:sp>
      <p:sp>
        <p:nvSpPr>
          <p:cNvPr id="23" name="Text Placeholder 22"/>
          <p:cNvSpPr>
            <a:spLocks noGrp="1"/>
          </p:cNvSpPr>
          <p:nvPr>
            <p:ph type="body" sz="quarter" idx="25"/>
          </p:nvPr>
        </p:nvSpPr>
        <p:spPr>
          <a:xfrm>
            <a:off x="7548881" y="1434453"/>
            <a:ext cx="4311024" cy="4505101"/>
          </a:xfrm>
        </p:spPr>
        <p:txBody>
          <a:bodyPr/>
          <a:lstStyle/>
          <a:p>
            <a:pPr>
              <a:spcBef>
                <a:spcPts val="1800"/>
              </a:spcBef>
              <a:buNone/>
            </a:pPr>
            <a:r>
              <a:rPr lang="en-US" sz="2400" cap="small" dirty="0">
                <a:solidFill>
                  <a:srgbClr val="FF0000"/>
                </a:solidFill>
              </a:rPr>
              <a:t>Capability Highlights</a:t>
            </a:r>
          </a:p>
          <a:p>
            <a:pPr marL="117475" indent="-117475"/>
            <a:r>
              <a:rPr lang="en-US" b="1" dirty="0"/>
              <a:t>View and Edit </a:t>
            </a:r>
            <a:r>
              <a:rPr lang="en-US" dirty="0"/>
              <a:t>service level agreements for Organization and Contacts.</a:t>
            </a:r>
          </a:p>
          <a:p>
            <a:pPr marL="117475" indent="-117475"/>
            <a:r>
              <a:rPr lang="en-US" b="1" dirty="0"/>
              <a:t>Assign </a:t>
            </a:r>
            <a:r>
              <a:rPr lang="en-US" dirty="0"/>
              <a:t>service level agreement to incident.</a:t>
            </a:r>
          </a:p>
          <a:p>
            <a:pPr>
              <a:spcBef>
                <a:spcPts val="1800"/>
              </a:spcBef>
              <a:buNone/>
            </a:pPr>
            <a:r>
              <a:rPr lang="en-US" sz="2400" cap="small" dirty="0">
                <a:solidFill>
                  <a:srgbClr val="FF0000"/>
                </a:solidFill>
              </a:rPr>
              <a:t>Key Benefits</a:t>
            </a:r>
          </a:p>
          <a:p>
            <a:pPr>
              <a:spcBef>
                <a:spcPts val="0"/>
              </a:spcBef>
              <a:buClr>
                <a:srgbClr val="FF0000"/>
              </a:buClr>
            </a:pPr>
            <a:r>
              <a:rPr lang="en-US" b="1" dirty="0"/>
              <a:t>Support SLAs </a:t>
            </a:r>
            <a:r>
              <a:rPr lang="en-US" dirty="0"/>
              <a:t>using the Agent Browser User Interface.</a:t>
            </a:r>
          </a:p>
          <a:p>
            <a:endParaRPr lang="en-US" dirty="0"/>
          </a:p>
          <a:p>
            <a:endParaRPr lang="en-US" dirty="0">
              <a:solidFill>
                <a:srgbClr val="FF0000"/>
              </a:solidFill>
            </a:endParaRPr>
          </a:p>
          <a:p>
            <a:pPr marL="115872" indent="-115872">
              <a:buSzPts val="1500"/>
              <a:buNone/>
            </a:pPr>
            <a:endParaRPr lang="en-US" dirty="0">
              <a:solidFill>
                <a:srgbClr val="000000"/>
              </a:solidFill>
            </a:endParaRPr>
          </a:p>
          <a:p>
            <a:pPr>
              <a:buNone/>
            </a:pPr>
            <a:endParaRPr lang="en-US" dirty="0">
              <a:solidFill>
                <a:srgbClr val="000000"/>
              </a:solidFill>
            </a:endParaRPr>
          </a:p>
          <a:p>
            <a:pPr>
              <a:buNone/>
            </a:pPr>
            <a:endParaRPr lang="en-US" dirty="0">
              <a:solidFill>
                <a:srgbClr val="000000"/>
              </a:solidFill>
            </a:endParaRPr>
          </a:p>
        </p:txBody>
      </p:sp>
      <p:sp>
        <p:nvSpPr>
          <p:cNvPr id="21" name="Text Placeholder 20"/>
          <p:cNvSpPr>
            <a:spLocks noGrp="1"/>
          </p:cNvSpPr>
          <p:nvPr>
            <p:ph type="body" sz="quarter" idx="13"/>
          </p:nvPr>
        </p:nvSpPr>
        <p:spPr/>
        <p:txBody>
          <a:bodyPr/>
          <a:lstStyle/>
          <a:p>
            <a:r>
              <a:rPr lang="en-US" dirty="0" smtClean="0">
                <a:solidFill>
                  <a:schemeClr val="tx1"/>
                </a:solidFill>
              </a:rPr>
              <a:t>Aug </a:t>
            </a:r>
            <a:r>
              <a:rPr lang="en-US" dirty="0">
                <a:solidFill>
                  <a:schemeClr val="tx1"/>
                </a:solidFill>
              </a:rPr>
              <a:t>2017</a:t>
            </a:r>
            <a:r>
              <a:rPr lang="en-US" dirty="0">
                <a:solidFill>
                  <a:srgbClr val="000000"/>
                </a:solidFill>
              </a:rPr>
              <a:t>:</a:t>
            </a:r>
            <a:r>
              <a:rPr lang="en-US" dirty="0"/>
              <a:t> Service Level Agreement Support</a:t>
            </a:r>
            <a:endParaRPr lang="en-US" i="1" dirty="0">
              <a:solidFill>
                <a:schemeClr val="bg1">
                  <a:lumMod val="65000"/>
                </a:schemeClr>
              </a:solidFill>
            </a:endParaRPr>
          </a:p>
        </p:txBody>
      </p:sp>
      <p:sp>
        <p:nvSpPr>
          <p:cNvPr id="4" name="TextBox 3"/>
          <p:cNvSpPr txBox="1"/>
          <p:nvPr/>
        </p:nvSpPr>
        <p:spPr>
          <a:xfrm>
            <a:off x="606903" y="1893536"/>
            <a:ext cx="5988106" cy="3851809"/>
          </a:xfrm>
          <a:prstGeom prst="rect">
            <a:avLst/>
          </a:prstGeom>
          <a:noFill/>
        </p:spPr>
        <p:txBody>
          <a:bodyPr wrap="square" lIns="0" tIns="0" rIns="0" bIns="0" rtlCol="0">
            <a:noAutofit/>
          </a:bodyPr>
          <a:lstStyle/>
          <a:p>
            <a:pPr>
              <a:lnSpc>
                <a:spcPct val="90000"/>
              </a:lnSpc>
            </a:pPr>
            <a:endParaRPr lang="en-US" sz="1600" dirty="0"/>
          </a:p>
        </p:txBody>
      </p:sp>
      <p:pic>
        <p:nvPicPr>
          <p:cNvPr id="1026" name="Picture 2" descr="http://qa.custhelp.com/ci/inlineImage/get/239203/d1d0d64d27c1e12db59b42c279d9d77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6903" y="1512278"/>
            <a:ext cx="5287829" cy="3712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7935" y="2341029"/>
            <a:ext cx="3839111" cy="3686690"/>
          </a:xfrm>
          <a:prstGeom prst="rect">
            <a:avLst/>
          </a:prstGeom>
          <a:ln>
            <a:noFill/>
          </a:ln>
          <a:effectLst>
            <a:outerShdw blurRad="292100" dist="139700" dir="2700000" algn="tl" rotWithShape="0">
              <a:srgbClr val="333333">
                <a:alpha val="65000"/>
              </a:srgbClr>
            </a:outerShdw>
          </a:effectLst>
        </p:spPr>
      </p:pic>
      <p:sp>
        <p:nvSpPr>
          <p:cNvPr id="9"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412614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43840"/>
            <a:ext cx="10621667" cy="736600"/>
          </a:xfrm>
        </p:spPr>
        <p:txBody>
          <a:bodyPr/>
          <a:lstStyle/>
          <a:p>
            <a:r>
              <a:rPr lang="en-US" dirty="0"/>
              <a:t>OAC Accelerators: Integrated BI Reporting</a:t>
            </a:r>
          </a:p>
        </p:txBody>
      </p:sp>
      <p:sp>
        <p:nvSpPr>
          <p:cNvPr id="21" name="Text Placeholder 20"/>
          <p:cNvSpPr>
            <a:spLocks noGrp="1"/>
          </p:cNvSpPr>
          <p:nvPr>
            <p:ph type="body" sz="quarter" idx="13"/>
          </p:nvPr>
        </p:nvSpPr>
        <p:spPr/>
        <p:txBody>
          <a:bodyPr/>
          <a:lstStyle/>
          <a:p>
            <a:r>
              <a:rPr lang="en-US" sz="2900" dirty="0">
                <a:solidFill>
                  <a:schemeClr val="tx1"/>
                </a:solidFill>
                <a:latin typeface="+mj-lt"/>
              </a:rPr>
              <a:t>Aug 2017: </a:t>
            </a:r>
            <a:r>
              <a:rPr lang="en-US" sz="2800" dirty="0">
                <a:latin typeface="+mj-lt"/>
                <a:ea typeface="+mj-ea"/>
                <a:cs typeface="+mj-cs"/>
              </a:rPr>
              <a:t>Advanced Analytics for Oracle Service Cloud</a:t>
            </a:r>
            <a:endParaRPr lang="en-US" sz="4000" dirty="0">
              <a:latin typeface="+mj-lt"/>
              <a:ea typeface="+mj-ea"/>
              <a:cs typeface="+mj-cs"/>
            </a:endParaRPr>
          </a:p>
        </p:txBody>
      </p:sp>
      <p:sp>
        <p:nvSpPr>
          <p:cNvPr id="19" name="Content Placeholder 22"/>
          <p:cNvSpPr txBox="1">
            <a:spLocks/>
          </p:cNvSpPr>
          <p:nvPr/>
        </p:nvSpPr>
        <p:spPr>
          <a:xfrm>
            <a:off x="6930621" y="4251406"/>
            <a:ext cx="5258204" cy="2142091"/>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charset="0"/>
                <a:cs typeface="Arial" charset="0"/>
              </a:rPr>
              <a:t>Accelerator </a:t>
            </a:r>
            <a:r>
              <a:rPr lang="en-US" sz="1600" dirty="0">
                <a:latin typeface="Arial" charset="0"/>
                <a:cs typeface="Arial" charset="0"/>
              </a:rPr>
              <a:t>for OSvC data into OAC/DV</a:t>
            </a:r>
          </a:p>
          <a:p>
            <a:pPr>
              <a:buClr>
                <a:schemeClr val="accent1"/>
              </a:buClr>
            </a:pPr>
            <a:r>
              <a:rPr lang="en-US" sz="1600" b="1" dirty="0">
                <a:latin typeface="Arial" panose="020B0604020202020204" pitchFamily="34" charset="0"/>
                <a:cs typeface="Arial" panose="020B0604020202020204" pitchFamily="34" charset="0"/>
              </a:rPr>
              <a:t>Advanced Analytics</a:t>
            </a:r>
            <a:r>
              <a:rPr lang="en-US" sz="1600" dirty="0">
                <a:latin typeface="Arial" panose="020B0604020202020204" pitchFamily="34" charset="0"/>
                <a:cs typeface="Arial" panose="020B0604020202020204" pitchFamily="34" charset="0"/>
              </a:rPr>
              <a:t>:</a:t>
            </a:r>
          </a:p>
          <a:p>
            <a:pPr lvl="1">
              <a:buClr>
                <a:schemeClr val="accent1"/>
              </a:buClr>
            </a:pPr>
            <a:r>
              <a:rPr lang="en-US" sz="1400" b="1" dirty="0">
                <a:latin typeface="Arial" panose="020B0604020202020204" pitchFamily="34" charset="0"/>
                <a:cs typeface="Arial" panose="020B0604020202020204" pitchFamily="34" charset="0"/>
              </a:rPr>
              <a:t>Cross source </a:t>
            </a:r>
            <a:r>
              <a:rPr lang="en-US" sz="1400" dirty="0">
                <a:latin typeface="Arial" panose="020B0604020202020204" pitchFamily="34" charset="0"/>
                <a:cs typeface="Arial" panose="020B0604020202020204" pitchFamily="34" charset="0"/>
              </a:rPr>
              <a:t>reporting</a:t>
            </a:r>
          </a:p>
          <a:p>
            <a:pPr lvl="1">
              <a:buClr>
                <a:schemeClr val="accent1"/>
              </a:buClr>
            </a:pPr>
            <a:r>
              <a:rPr lang="en-US" sz="1400" b="1" dirty="0">
                <a:latin typeface="Arial" panose="020B0604020202020204" pitchFamily="34" charset="0"/>
                <a:cs typeface="Arial" panose="020B0604020202020204" pitchFamily="34" charset="0"/>
              </a:rPr>
              <a:t>Long-term</a:t>
            </a:r>
            <a:r>
              <a:rPr lang="en-US" sz="1400" dirty="0">
                <a:latin typeface="Arial" panose="020B0604020202020204" pitchFamily="34" charset="0"/>
                <a:cs typeface="Arial" panose="020B0604020202020204" pitchFamily="34" charset="0"/>
              </a:rPr>
              <a:t> historical trending</a:t>
            </a:r>
          </a:p>
          <a:p>
            <a:pPr lvl="1">
              <a:buClr>
                <a:schemeClr val="accent1"/>
              </a:buClr>
            </a:pPr>
            <a:r>
              <a:rPr lang="en-US" sz="1400" b="1" dirty="0">
                <a:latin typeface="Arial" panose="020B0604020202020204" pitchFamily="34" charset="0"/>
                <a:cs typeface="Arial" panose="020B0604020202020204" pitchFamily="34" charset="0"/>
              </a:rPr>
              <a:t>Time series analysis</a:t>
            </a:r>
          </a:p>
          <a:p>
            <a:pPr lvl="1">
              <a:buClr>
                <a:schemeClr val="accent1"/>
              </a:buClr>
            </a:pPr>
            <a:r>
              <a:rPr lang="en-US" sz="1400" b="1" dirty="0">
                <a:latin typeface="Arial" panose="020B0604020202020204" pitchFamily="34" charset="0"/>
                <a:cs typeface="Arial" panose="020B0604020202020204" pitchFamily="34" charset="0"/>
              </a:rPr>
              <a:t>Evaluate </a:t>
            </a:r>
            <a:r>
              <a:rPr lang="en-US" sz="1400" dirty="0">
                <a:latin typeface="Arial" panose="020B0604020202020204" pitchFamily="34" charset="0"/>
                <a:cs typeface="Arial" panose="020B0604020202020204" pitchFamily="34" charset="0"/>
              </a:rPr>
              <a:t>large data volumes</a:t>
            </a:r>
          </a:p>
          <a:p>
            <a:pPr lvl="1">
              <a:buClr>
                <a:schemeClr val="accent1"/>
              </a:buClr>
            </a:pPr>
            <a:r>
              <a:rPr lang="en-US" sz="1400" b="1" dirty="0">
                <a:latin typeface="Arial" panose="020B0604020202020204" pitchFamily="34" charset="0"/>
                <a:cs typeface="Arial" panose="020B0604020202020204" pitchFamily="34" charset="0"/>
              </a:rPr>
              <a:t>Investigate</a:t>
            </a:r>
            <a:r>
              <a:rPr lang="en-US" sz="1400" dirty="0">
                <a:latin typeface="Arial" panose="020B0604020202020204" pitchFamily="34" charset="0"/>
                <a:cs typeface="Arial" panose="020B0604020202020204" pitchFamily="34" charset="0"/>
              </a:rPr>
              <a:t> computationally-intensive </a:t>
            </a:r>
            <a:r>
              <a:rPr lang="en-US" sz="1400" dirty="0" smtClean="0">
                <a:latin typeface="Arial" panose="020B0604020202020204" pitchFamily="34" charset="0"/>
                <a:cs typeface="Arial" panose="020B0604020202020204" pitchFamily="34" charset="0"/>
              </a:rPr>
              <a:t>analyses</a:t>
            </a:r>
            <a:endParaRPr lang="en-US" sz="1400" dirty="0">
              <a:latin typeface="Arial" panose="020B0604020202020204" pitchFamily="34" charset="0"/>
              <a:cs typeface="Arial" panose="020B0604020202020204" pitchFamily="34" charset="0"/>
            </a:endParaRPr>
          </a:p>
        </p:txBody>
      </p:sp>
      <p:sp>
        <p:nvSpPr>
          <p:cNvPr id="22" name="Content Placeholder 26"/>
          <p:cNvSpPr txBox="1">
            <a:spLocks/>
          </p:cNvSpPr>
          <p:nvPr/>
        </p:nvSpPr>
        <p:spPr>
          <a:xfrm>
            <a:off x="6845646" y="1610561"/>
            <a:ext cx="5180251" cy="231208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panose="020B0604020202020204" pitchFamily="34" charset="0"/>
                <a:cs typeface="Arial" panose="020B0604020202020204" pitchFamily="34" charset="0"/>
              </a:rPr>
              <a:t>Data Visualization (DV) Content Pack</a:t>
            </a:r>
          </a:p>
          <a:p>
            <a:pPr lvl="1">
              <a:buClr>
                <a:schemeClr val="accent1"/>
              </a:buClr>
            </a:pPr>
            <a:r>
              <a:rPr lang="en-US" sz="1400" b="1" dirty="0">
                <a:latin typeface="Arial" panose="020B0604020202020204" pitchFamily="34" charset="0"/>
                <a:cs typeface="Arial" panose="020B0604020202020204" pitchFamily="34" charset="0"/>
              </a:rPr>
              <a:t>Extract</a:t>
            </a:r>
            <a:r>
              <a:rPr lang="en-US" sz="1400" dirty="0">
                <a:latin typeface="Arial" panose="020B0604020202020204" pitchFamily="34" charset="0"/>
                <a:cs typeface="Arial" panose="020B0604020202020204" pitchFamily="34" charset="0"/>
              </a:rPr>
              <a:t> a OSvC data for analysis</a:t>
            </a:r>
          </a:p>
          <a:p>
            <a:pPr lvl="1">
              <a:buClr>
                <a:schemeClr val="accent1"/>
              </a:buClr>
            </a:pPr>
            <a:r>
              <a:rPr lang="en-US" sz="1400" b="1" dirty="0">
                <a:latin typeface="Arial" panose="020B0604020202020204" pitchFamily="34" charset="0"/>
                <a:cs typeface="Arial" panose="020B0604020202020204" pitchFamily="34" charset="0"/>
              </a:rPr>
              <a:t>Review </a:t>
            </a:r>
            <a:r>
              <a:rPr lang="en-US" sz="1400" dirty="0">
                <a:latin typeface="Arial" panose="020B0604020202020204" pitchFamily="34" charset="0"/>
                <a:cs typeface="Arial" panose="020B0604020202020204" pitchFamily="34" charset="0"/>
              </a:rPr>
              <a:t>data mash-ups from one or more sources</a:t>
            </a:r>
          </a:p>
          <a:p>
            <a:pPr>
              <a:buClr>
                <a:schemeClr val="accent1"/>
              </a:buClr>
            </a:pPr>
            <a:r>
              <a:rPr lang="en-US" sz="1600" b="1" dirty="0">
                <a:latin typeface="Arial" charset="0"/>
                <a:cs typeface="Arial" charset="0"/>
              </a:rPr>
              <a:t>Advanced Analytics Starter Kit</a:t>
            </a:r>
            <a:r>
              <a:rPr lang="en-US" sz="1600" dirty="0">
                <a:latin typeface="Arial" charset="0"/>
                <a:cs typeface="Arial" charset="0"/>
              </a:rPr>
              <a:t> </a:t>
            </a:r>
            <a:r>
              <a:rPr lang="en-US" sz="1600" dirty="0" smtClean="0">
                <a:latin typeface="Arial" charset="0"/>
                <a:cs typeface="Arial" charset="0"/>
              </a:rPr>
              <a:t> (OAC)</a:t>
            </a:r>
            <a:endParaRPr lang="en-US" sz="1600" dirty="0">
              <a:latin typeface="Arial" charset="0"/>
              <a:cs typeface="Arial" charset="0"/>
            </a:endParaRPr>
          </a:p>
          <a:p>
            <a:pPr lvl="1">
              <a:buClr>
                <a:schemeClr val="accent1"/>
              </a:buClr>
            </a:pPr>
            <a:r>
              <a:rPr lang="en-US" sz="1400" b="1" dirty="0">
                <a:latin typeface="Arial" charset="0"/>
                <a:cs typeface="Arial" charset="0"/>
              </a:rPr>
              <a:t>Explore </a:t>
            </a:r>
            <a:r>
              <a:rPr lang="en-US" sz="1400" dirty="0">
                <a:latin typeface="Arial" charset="0"/>
                <a:cs typeface="Arial" charset="0"/>
              </a:rPr>
              <a:t>Oracle Cloud BI tools</a:t>
            </a:r>
          </a:p>
          <a:p>
            <a:pPr lvl="1">
              <a:buClr>
                <a:schemeClr val="accent1"/>
              </a:buClr>
            </a:pPr>
            <a:r>
              <a:rPr lang="en-US" sz="1400" b="1" dirty="0">
                <a:latin typeface="Arial" panose="020B0604020202020204" pitchFamily="34" charset="0"/>
                <a:cs typeface="Arial" panose="020B0604020202020204" pitchFamily="34" charset="0"/>
              </a:rPr>
              <a:t>Replicate </a:t>
            </a:r>
            <a:r>
              <a:rPr lang="en-US" sz="1400" dirty="0">
                <a:latin typeface="Arial" panose="020B0604020202020204" pitchFamily="34" charset="0"/>
                <a:cs typeface="Arial" panose="020B0604020202020204" pitchFamily="34" charset="0"/>
              </a:rPr>
              <a:t>data using OSvC REST API’s and Data Sync</a:t>
            </a:r>
          </a:p>
          <a:p>
            <a:pPr lvl="1">
              <a:buClr>
                <a:schemeClr val="accent1"/>
              </a:buClr>
            </a:pPr>
            <a:r>
              <a:rPr lang="en-US" sz="1400" b="1" dirty="0">
                <a:latin typeface="Arial" panose="020B0604020202020204" pitchFamily="34" charset="0"/>
                <a:cs typeface="Arial" panose="020B0604020202020204" pitchFamily="34" charset="0"/>
              </a:rPr>
              <a:t>Executive and Manager personae </a:t>
            </a:r>
            <a:r>
              <a:rPr lang="en-US" sz="1400" dirty="0">
                <a:latin typeface="Arial" panose="020B0604020202020204" pitchFamily="34" charset="0"/>
                <a:cs typeface="Arial" panose="020B0604020202020204" pitchFamily="34" charset="0"/>
              </a:rPr>
              <a:t>content packs</a:t>
            </a:r>
          </a:p>
          <a:p>
            <a:pPr lvl="1"/>
            <a:endParaRPr lang="en-US" sz="1600" dirty="0">
              <a:latin typeface="Arial" charset="0"/>
              <a:cs typeface="Arial" charset="0"/>
            </a:endParaRPr>
          </a:p>
        </p:txBody>
      </p:sp>
      <p:sp>
        <p:nvSpPr>
          <p:cNvPr id="23" name="Content Placeholder 28"/>
          <p:cNvSpPr txBox="1">
            <a:spLocks/>
          </p:cNvSpPr>
          <p:nvPr/>
        </p:nvSpPr>
        <p:spPr>
          <a:xfrm>
            <a:off x="6845647" y="1274273"/>
            <a:ext cx="5586545" cy="4064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rgbClr val="FF1414"/>
                </a:solidFill>
              </a:rPr>
              <a:t>Capability Highlights</a:t>
            </a:r>
            <a:endParaRPr lang="en-US" sz="2400" dirty="0"/>
          </a:p>
        </p:txBody>
      </p:sp>
      <p:sp>
        <p:nvSpPr>
          <p:cNvPr id="24" name="Content Placeholder 29"/>
          <p:cNvSpPr txBox="1">
            <a:spLocks/>
          </p:cNvSpPr>
          <p:nvPr/>
        </p:nvSpPr>
        <p:spPr>
          <a:xfrm>
            <a:off x="6845647" y="3922641"/>
            <a:ext cx="5180251" cy="342013"/>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chemeClr val="accent1"/>
                </a:solidFill>
              </a:rPr>
              <a:t>Key Benefits</a:t>
            </a:r>
            <a:endParaRPr lang="en-US" sz="2400" dirty="0"/>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245" y="1385537"/>
            <a:ext cx="4843940" cy="2408357"/>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88609" y="2659888"/>
            <a:ext cx="4335703" cy="2324811"/>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1538" y="3934438"/>
            <a:ext cx="4961558" cy="2324413"/>
          </a:xfrm>
          <a:prstGeom prst="rect">
            <a:avLst/>
          </a:prstGeom>
          <a:ln>
            <a:noFill/>
          </a:ln>
          <a:effectLst>
            <a:outerShdw blurRad="292100" dist="139700" dir="2700000" algn="tl" rotWithShape="0">
              <a:srgbClr val="333333">
                <a:alpha val="65000"/>
              </a:srgbClr>
            </a:outerShdw>
          </a:effectLst>
        </p:spPr>
      </p:pic>
      <p:sp>
        <p:nvSpPr>
          <p:cNvPr id="12"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8929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Automate Business Processes for Custom Objects</a:t>
            </a:r>
          </a:p>
        </p:txBody>
      </p:sp>
      <p:sp>
        <p:nvSpPr>
          <p:cNvPr id="21" name="Content Placeholder 3"/>
          <p:cNvSpPr>
            <a:spLocks noGrp="1"/>
          </p:cNvSpPr>
          <p:nvPr>
            <p:ph type="body" sz="quarter" idx="13"/>
          </p:nvPr>
        </p:nvSpPr>
        <p:spPr/>
        <p:txBody>
          <a:bodyPr/>
          <a:lstStyle/>
          <a:p>
            <a:r>
              <a:rPr lang="en-US" sz="2800" dirty="0">
                <a:solidFill>
                  <a:schemeClr val="tx1"/>
                </a:solidFill>
                <a:cs typeface="Arial" charset="0"/>
              </a:rPr>
              <a:t>Aug 2017</a:t>
            </a:r>
            <a:r>
              <a:rPr lang="en-US" sz="2800" dirty="0">
                <a:solidFill>
                  <a:schemeClr val="tx1"/>
                </a:solidFill>
              </a:rPr>
              <a:t>:</a:t>
            </a:r>
            <a:r>
              <a:rPr lang="en-US" dirty="0" smtClean="0">
                <a:solidFill>
                  <a:schemeClr val="tx1"/>
                </a:solidFill>
              </a:rPr>
              <a:t> </a:t>
            </a:r>
            <a:r>
              <a:rPr lang="en-US" dirty="0"/>
              <a:t>Business Rules for Custom Objects</a:t>
            </a:r>
          </a:p>
          <a:p>
            <a:endParaRPr lang="en-US" dirty="0"/>
          </a:p>
        </p:txBody>
      </p:sp>
      <p:sp>
        <p:nvSpPr>
          <p:cNvPr id="13" name="Text Placeholder 12"/>
          <p:cNvSpPr>
            <a:spLocks noGrp="1"/>
          </p:cNvSpPr>
          <p:nvPr>
            <p:ph type="body" sz="quarter" idx="25"/>
          </p:nvPr>
        </p:nvSpPr>
        <p:spPr/>
        <p:txBody>
          <a:bodyPr/>
          <a:lstStyle/>
          <a:p>
            <a:pPr>
              <a:spcBef>
                <a:spcPts val="200"/>
              </a:spcBef>
              <a:buNone/>
            </a:pPr>
            <a:r>
              <a:rPr lang="en-US" sz="2400" cap="small" dirty="0">
                <a:solidFill>
                  <a:srgbClr val="FF1414"/>
                </a:solidFill>
              </a:rPr>
              <a:t>Capability Highlights</a:t>
            </a:r>
          </a:p>
          <a:p>
            <a:r>
              <a:rPr lang="en-US" b="1" dirty="0"/>
              <a:t>New Business Rules Engine </a:t>
            </a:r>
            <a:r>
              <a:rPr lang="en-US" dirty="0"/>
              <a:t>initially supports just custom objects</a:t>
            </a:r>
            <a:endParaRPr lang="en-US" b="1" dirty="0"/>
          </a:p>
          <a:p>
            <a:r>
              <a:rPr lang="en-US" b="1" dirty="0"/>
              <a:t>Improved User Interface </a:t>
            </a:r>
            <a:r>
              <a:rPr lang="en-US" dirty="0"/>
              <a:t>for better usability and scalability for rules management</a:t>
            </a:r>
          </a:p>
          <a:p>
            <a:r>
              <a:rPr lang="en-US" b="1" dirty="0"/>
              <a:t>Reporting</a:t>
            </a:r>
            <a:r>
              <a:rPr lang="en-US" dirty="0"/>
              <a:t> capability on rules, conditions and actions</a:t>
            </a:r>
          </a:p>
          <a:p>
            <a:r>
              <a:rPr lang="en-US" b="1" dirty="0"/>
              <a:t>Audit Log </a:t>
            </a:r>
            <a:r>
              <a:rPr lang="en-US" dirty="0"/>
              <a:t>for full visibility into who/when made the changes</a:t>
            </a:r>
          </a:p>
          <a:p>
            <a:pPr>
              <a:buNone/>
            </a:pPr>
            <a:r>
              <a:rPr lang="en-US" sz="2400" cap="small" dirty="0">
                <a:solidFill>
                  <a:srgbClr val="FF1414"/>
                </a:solidFill>
              </a:rPr>
              <a:t>Key Benefits</a:t>
            </a:r>
          </a:p>
          <a:p>
            <a:r>
              <a:rPr lang="en-US" b="1" dirty="0"/>
              <a:t>Automate business processes </a:t>
            </a:r>
            <a:r>
              <a:rPr lang="en-US" dirty="0"/>
              <a:t>for custom objects improved</a:t>
            </a:r>
          </a:p>
          <a:p>
            <a:r>
              <a:rPr lang="en-US" b="1" dirty="0"/>
              <a:t>Ability to export rules </a:t>
            </a:r>
            <a:r>
              <a:rPr lang="en-US" dirty="0"/>
              <a:t>in multiple file formats for ease of sharing and readability</a:t>
            </a:r>
          </a:p>
          <a:p>
            <a:r>
              <a:rPr lang="en-US" b="1" dirty="0"/>
              <a:t>Ability to execute Object Event Handlers </a:t>
            </a:r>
            <a:r>
              <a:rPr lang="en-US" dirty="0"/>
              <a:t>to support custom business actions</a:t>
            </a:r>
            <a:endParaRPr lang="en-US" b="1" dirty="0"/>
          </a:p>
          <a:p>
            <a:endParaRPr lang="en-US" dirty="0"/>
          </a:p>
          <a:p>
            <a:endParaRPr lang="en-US" dirty="0"/>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832963" y="1496258"/>
            <a:ext cx="5639299" cy="3380548"/>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70457" y="3148293"/>
            <a:ext cx="4402697" cy="3028445"/>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8"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35557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Confidential – Oracle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AU" smtClean="0"/>
              <a:t>2</a:t>
            </a:fld>
            <a:endParaRPr lang="en-AU" dirty="0"/>
          </a:p>
        </p:txBody>
      </p:sp>
    </p:spTree>
    <p:extLst>
      <p:ext uri="{BB962C8B-B14F-4D97-AF65-F5344CB8AC3E}">
        <p14:creationId xmlns:p14="http://schemas.microsoft.com/office/powerpoint/2010/main" val="122173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225" y="1762124"/>
            <a:ext cx="11125200" cy="1371600"/>
          </a:xfrm>
        </p:spPr>
        <p:txBody>
          <a:bodyPr/>
          <a:lstStyle/>
          <a:p>
            <a:r>
              <a:rPr lang="en-AU" sz="4800" dirty="0" smtClean="0">
                <a:solidFill>
                  <a:schemeClr val="bg1"/>
                </a:solidFill>
              </a:rPr>
              <a:t>May 2017</a:t>
            </a:r>
            <a:endParaRPr lang="en-AU" sz="4800" dirty="0">
              <a:solidFill>
                <a:schemeClr val="bg1"/>
              </a:solidFill>
            </a:endParaRPr>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319457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ommunity_home_page.png"/>
          <p:cNvPicPr>
            <a:picLocks noChangeAspect="1" noChangeArrowheads="1"/>
          </p:cNvPicPr>
          <p:nvPr/>
        </p:nvPicPr>
        <p:blipFill>
          <a:blip r:embed="rId3" cstate="print"/>
          <a:srcRect/>
          <a:stretch>
            <a:fillRect/>
          </a:stretch>
        </p:blipFill>
        <p:spPr bwMode="auto">
          <a:xfrm>
            <a:off x="1823951" y="1371600"/>
            <a:ext cx="4262524" cy="475463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2" name="Title 1"/>
          <p:cNvSpPr>
            <a:spLocks noGrp="1"/>
          </p:cNvSpPr>
          <p:nvPr>
            <p:ph type="title"/>
          </p:nvPr>
        </p:nvSpPr>
        <p:spPr/>
        <p:txBody>
          <a:bodyPr/>
          <a:lstStyle/>
          <a:p>
            <a:r>
              <a:rPr lang="en-US" dirty="0"/>
              <a:t>Improved Community Overview</a:t>
            </a:r>
          </a:p>
        </p:txBody>
      </p:sp>
      <p:sp>
        <p:nvSpPr>
          <p:cNvPr id="23" name="Text Placeholder 22"/>
          <p:cNvSpPr>
            <a:spLocks noGrp="1"/>
          </p:cNvSpPr>
          <p:nvPr>
            <p:ph type="body" sz="quarter" idx="25"/>
          </p:nvPr>
        </p:nvSpPr>
        <p:spPr/>
        <p:txBody>
          <a:bodyPr/>
          <a:lstStyle/>
          <a:p>
            <a:pPr>
              <a:buNone/>
            </a:pPr>
            <a:r>
              <a:rPr lang="en-US" sz="2400" cap="small" dirty="0">
                <a:solidFill>
                  <a:srgbClr val="FF0000"/>
                </a:solidFill>
              </a:rPr>
              <a:t>Capability Highlights</a:t>
            </a:r>
          </a:p>
          <a:p>
            <a:pPr marL="115884" indent="-115884">
              <a:buSzPts val="1500"/>
              <a:buFont typeface="Arial"/>
              <a:buChar char="•"/>
            </a:pPr>
            <a:r>
              <a:rPr lang="en-US" b="1" dirty="0">
                <a:solidFill>
                  <a:srgbClr val="000000"/>
                </a:solidFill>
              </a:rPr>
              <a:t>New community home page:</a:t>
            </a:r>
            <a:r>
              <a:rPr lang="en-US" dirty="0">
                <a:solidFill>
                  <a:srgbClr val="000000"/>
                </a:solidFill>
              </a:rPr>
              <a:t> Provide a quick glimpse of overall community activity</a:t>
            </a:r>
          </a:p>
          <a:p>
            <a:pPr marL="115884" indent="-115884">
              <a:buSzPts val="1500"/>
              <a:buFont typeface="Arial"/>
              <a:buChar char="•"/>
            </a:pPr>
            <a:r>
              <a:rPr lang="en-US" b="1" dirty="0">
                <a:solidFill>
                  <a:srgbClr val="000000"/>
                </a:solidFill>
              </a:rPr>
              <a:t>New forums overview:</a:t>
            </a:r>
            <a:r>
              <a:rPr lang="en-US" dirty="0">
                <a:solidFill>
                  <a:srgbClr val="000000"/>
                </a:solidFill>
              </a:rPr>
              <a:t> new widgets provides better visibility into community structure</a:t>
            </a:r>
          </a:p>
          <a:p>
            <a:pPr marL="115884" indent="-115884">
              <a:buSzPts val="1500"/>
              <a:buFont typeface="Arial"/>
              <a:buChar char="•"/>
            </a:pPr>
            <a:r>
              <a:rPr lang="en-US" b="1" dirty="0">
                <a:solidFill>
                  <a:srgbClr val="000000"/>
                </a:solidFill>
              </a:rPr>
              <a:t>Recently active users:</a:t>
            </a:r>
            <a:r>
              <a:rPr lang="en-US" dirty="0">
                <a:solidFill>
                  <a:srgbClr val="000000"/>
                </a:solidFill>
              </a:rPr>
              <a:t> new widget shows members who have recently participated</a:t>
            </a:r>
          </a:p>
          <a:p>
            <a:pPr>
              <a:spcBef>
                <a:spcPts val="1800"/>
              </a:spcBef>
              <a:buNone/>
            </a:pPr>
            <a:r>
              <a:rPr lang="en-US" sz="2400" cap="small" dirty="0">
                <a:solidFill>
                  <a:srgbClr val="FF0000"/>
                </a:solidFill>
              </a:rPr>
              <a:t>Key Benefits</a:t>
            </a:r>
          </a:p>
          <a:p>
            <a:pPr marL="115884" indent="-115884">
              <a:buSzPts val="1500"/>
              <a:buFont typeface="Arial"/>
              <a:buChar char="•"/>
            </a:pPr>
            <a:r>
              <a:rPr lang="en-US" b="1" dirty="0">
                <a:solidFill>
                  <a:srgbClr val="000000"/>
                </a:solidFill>
              </a:rPr>
              <a:t>Improves participation and engagement </a:t>
            </a:r>
            <a:r>
              <a:rPr lang="en-US" dirty="0">
                <a:solidFill>
                  <a:srgbClr val="000000"/>
                </a:solidFill>
              </a:rPr>
              <a:t>via a stronger community center and “front-door”</a:t>
            </a:r>
          </a:p>
          <a:p>
            <a:pPr marL="115884" indent="-115884">
              <a:buSzPts val="1500"/>
              <a:buFont typeface="Arial"/>
              <a:buChar char="•"/>
            </a:pPr>
            <a:r>
              <a:rPr lang="en-US" b="1" dirty="0">
                <a:solidFill>
                  <a:srgbClr val="000000"/>
                </a:solidFill>
              </a:rPr>
              <a:t>Reduces implementation timelines </a:t>
            </a:r>
            <a:r>
              <a:rPr lang="en-US" dirty="0">
                <a:solidFill>
                  <a:srgbClr val="000000"/>
                </a:solidFill>
              </a:rPr>
              <a:t>for customers seeking a more traditional community experience</a:t>
            </a:r>
          </a:p>
          <a:p>
            <a:pPr marL="115884" indent="-115884">
              <a:buSzPts val="1500"/>
              <a:buFont typeface="Arial"/>
              <a:buChar char="•"/>
            </a:pPr>
            <a:r>
              <a:rPr lang="en-US" b="1" dirty="0">
                <a:solidFill>
                  <a:srgbClr val="000000"/>
                </a:solidFill>
              </a:rPr>
              <a:t>Extends the conversation </a:t>
            </a:r>
            <a:r>
              <a:rPr lang="en-US" dirty="0">
                <a:solidFill>
                  <a:srgbClr val="000000"/>
                </a:solidFill>
              </a:rPr>
              <a:t>via a new Twitter discussions widget</a:t>
            </a:r>
          </a:p>
        </p:txBody>
      </p:sp>
      <p:sp>
        <p:nvSpPr>
          <p:cNvPr id="21" name="Text Placeholder 20"/>
          <p:cNvSpPr>
            <a:spLocks noGrp="1"/>
          </p:cNvSpPr>
          <p:nvPr>
            <p:ph type="body" sz="quarter" idx="13"/>
          </p:nvPr>
        </p:nvSpPr>
        <p:spPr/>
        <p:txBody>
          <a:bodyPr/>
          <a:lstStyle/>
          <a:p>
            <a:r>
              <a:rPr lang="en-US" dirty="0">
                <a:solidFill>
                  <a:schemeClr val="tx1"/>
                </a:solidFill>
              </a:rPr>
              <a:t>May 2017:</a:t>
            </a:r>
            <a:r>
              <a:rPr lang="en-US" dirty="0"/>
              <a:t> Community Home Page</a:t>
            </a:r>
          </a:p>
        </p:txBody>
      </p:sp>
      <p:sp>
        <p:nvSpPr>
          <p:cNvPr id="19" name="TextBox 18"/>
          <p:cNvSpPr txBox="1"/>
          <p:nvPr/>
        </p:nvSpPr>
        <p:spPr>
          <a:xfrm>
            <a:off x="373736" y="3216755"/>
            <a:ext cx="1106906" cy="553966"/>
          </a:xfrm>
          <a:prstGeom prst="rect">
            <a:avLst/>
          </a:prstGeom>
          <a:noFill/>
        </p:spPr>
        <p:txBody>
          <a:bodyPr wrap="square" lIns="121888" tIns="60944" rIns="121888" bIns="60944" rtlCol="0">
            <a:spAutoFit/>
          </a:bodyPr>
          <a:lstStyle/>
          <a:p>
            <a:pPr algn="ctr"/>
            <a:r>
              <a:rPr lang="en-US" sz="1400" dirty="0">
                <a:solidFill>
                  <a:schemeClr val="accent1"/>
                </a:solidFill>
              </a:rPr>
              <a:t>Forums </a:t>
            </a:r>
            <a:br>
              <a:rPr lang="en-US" sz="1400" dirty="0">
                <a:solidFill>
                  <a:schemeClr val="accent1"/>
                </a:solidFill>
              </a:rPr>
            </a:br>
            <a:r>
              <a:rPr lang="en-US" sz="1400" dirty="0">
                <a:solidFill>
                  <a:schemeClr val="accent1"/>
                </a:solidFill>
              </a:rPr>
              <a:t>Overview</a:t>
            </a:r>
          </a:p>
        </p:txBody>
      </p:sp>
      <p:cxnSp>
        <p:nvCxnSpPr>
          <p:cNvPr id="20" name="Straight Connector 19"/>
          <p:cNvCxnSpPr/>
          <p:nvPr/>
        </p:nvCxnSpPr>
        <p:spPr>
          <a:xfrm>
            <a:off x="1299869" y="3487587"/>
            <a:ext cx="44823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08294" y="3148773"/>
            <a:ext cx="1259306" cy="553966"/>
          </a:xfrm>
          <a:prstGeom prst="rect">
            <a:avLst/>
          </a:prstGeom>
          <a:noFill/>
        </p:spPr>
        <p:txBody>
          <a:bodyPr wrap="square" lIns="121888" tIns="60944" rIns="121888" bIns="60944" rtlCol="0">
            <a:spAutoFit/>
          </a:bodyPr>
          <a:lstStyle/>
          <a:p>
            <a:pPr algn="ctr"/>
            <a:r>
              <a:rPr lang="en-US" sz="1400" dirty="0">
                <a:solidFill>
                  <a:schemeClr val="accent1"/>
                </a:solidFill>
              </a:rPr>
              <a:t>Recently</a:t>
            </a:r>
            <a:br>
              <a:rPr lang="en-US" sz="1400" dirty="0">
                <a:solidFill>
                  <a:schemeClr val="accent1"/>
                </a:solidFill>
              </a:rPr>
            </a:br>
            <a:r>
              <a:rPr lang="en-US" sz="1400" dirty="0">
                <a:solidFill>
                  <a:schemeClr val="accent1"/>
                </a:solidFill>
              </a:rPr>
              <a:t>Active Users</a:t>
            </a:r>
          </a:p>
        </p:txBody>
      </p:sp>
      <p:cxnSp>
        <p:nvCxnSpPr>
          <p:cNvPr id="24" name="Straight Connector 23"/>
          <p:cNvCxnSpPr/>
          <p:nvPr/>
        </p:nvCxnSpPr>
        <p:spPr>
          <a:xfrm>
            <a:off x="5951323" y="3407573"/>
            <a:ext cx="44823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6622" y="1371913"/>
            <a:ext cx="1110916" cy="553966"/>
          </a:xfrm>
          <a:prstGeom prst="rect">
            <a:avLst/>
          </a:prstGeom>
          <a:noFill/>
        </p:spPr>
        <p:txBody>
          <a:bodyPr wrap="square" lIns="121888" tIns="60944" rIns="121888" bIns="60944" rtlCol="0">
            <a:spAutoFit/>
          </a:bodyPr>
          <a:lstStyle/>
          <a:p>
            <a:pPr algn="ctr"/>
            <a:r>
              <a:rPr lang="en-US" sz="1400" dirty="0">
                <a:solidFill>
                  <a:schemeClr val="accent1"/>
                </a:solidFill>
              </a:rPr>
              <a:t>Community “Home“</a:t>
            </a:r>
          </a:p>
        </p:txBody>
      </p:sp>
      <p:cxnSp>
        <p:nvCxnSpPr>
          <p:cNvPr id="29" name="Straight Connector 28"/>
          <p:cNvCxnSpPr/>
          <p:nvPr/>
        </p:nvCxnSpPr>
        <p:spPr>
          <a:xfrm>
            <a:off x="1222913" y="1714935"/>
            <a:ext cx="497603" cy="2582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Footer Placeholder 1"/>
          <p:cNvSpPr>
            <a:spLocks noGrp="1"/>
          </p:cNvSpPr>
          <p:nvPr>
            <p:ph type="ftr" sz="quarter" idx="4294967295"/>
          </p:nvPr>
        </p:nvSpPr>
        <p:spPr>
          <a:xfrm>
            <a:off x="8621424" y="6556248"/>
            <a:ext cx="2743200" cy="182880"/>
          </a:xfrm>
          <a:prstGeom prst="rect">
            <a:avLst/>
          </a:prstGeom>
        </p:spPr>
        <p:txBody>
          <a:bodyPr/>
          <a:lstStyle/>
          <a:p>
            <a:r>
              <a:rPr lang="en-US" sz="1200" dirty="0">
                <a:solidFill>
                  <a:srgbClr val="5F5F5F"/>
                </a:solidFill>
              </a:rPr>
              <a:t>Oracle Confidential – Highly Restricted</a:t>
            </a:r>
          </a:p>
        </p:txBody>
      </p:sp>
    </p:spTree>
    <p:extLst>
      <p:ext uri="{BB962C8B-B14F-4D97-AF65-F5344CB8AC3E}">
        <p14:creationId xmlns:p14="http://schemas.microsoft.com/office/powerpoint/2010/main" val="167827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 Agents to Answers</a:t>
            </a:r>
          </a:p>
        </p:txBody>
      </p:sp>
      <p:sp>
        <p:nvSpPr>
          <p:cNvPr id="23" name="Text Placeholder 22"/>
          <p:cNvSpPr>
            <a:spLocks noGrp="1"/>
          </p:cNvSpPr>
          <p:nvPr>
            <p:ph type="body" sz="quarter" idx="25"/>
          </p:nvPr>
        </p:nvSpPr>
        <p:spPr>
          <a:xfrm>
            <a:off x="7548881" y="1434453"/>
            <a:ext cx="4311024" cy="4505101"/>
          </a:xfrm>
        </p:spPr>
        <p:txBody>
          <a:bodyPr/>
          <a:lstStyle/>
          <a:p>
            <a:pPr>
              <a:spcBef>
                <a:spcPts val="1800"/>
              </a:spcBef>
              <a:buNone/>
            </a:pPr>
            <a:r>
              <a:rPr lang="en-US" sz="2400" cap="small" dirty="0">
                <a:solidFill>
                  <a:srgbClr val="FF0000"/>
                </a:solidFill>
              </a:rPr>
              <a:t>Capability Highlights</a:t>
            </a:r>
          </a:p>
          <a:p>
            <a:pPr marL="117475" indent="-117475"/>
            <a:r>
              <a:rPr lang="en-US" b="1" dirty="0"/>
              <a:t>Guide Agents to knowledge solutions </a:t>
            </a:r>
            <a:r>
              <a:rPr lang="en-US" dirty="0"/>
              <a:t>using a serious of questions and answers in BUI.</a:t>
            </a:r>
          </a:p>
          <a:p>
            <a:pPr>
              <a:spcBef>
                <a:spcPts val="1800"/>
              </a:spcBef>
              <a:buNone/>
            </a:pPr>
            <a:r>
              <a:rPr lang="en-US" sz="2400" cap="small" dirty="0">
                <a:solidFill>
                  <a:srgbClr val="FF0000"/>
                </a:solidFill>
              </a:rPr>
              <a:t>Key Benefits</a:t>
            </a:r>
          </a:p>
          <a:p>
            <a:pPr>
              <a:spcBef>
                <a:spcPts val="0"/>
              </a:spcBef>
              <a:buClr>
                <a:srgbClr val="FF0000"/>
              </a:buClr>
            </a:pPr>
            <a:r>
              <a:rPr lang="en-US" b="1" dirty="0"/>
              <a:t>Guide agents </a:t>
            </a:r>
            <a:r>
              <a:rPr lang="en-US" dirty="0"/>
              <a:t>through a series of questions and answers to diagnose issues, reduce agent training time and ensure consistent troubleshooting and resolution.</a:t>
            </a:r>
          </a:p>
          <a:p>
            <a:endParaRPr lang="en-US" dirty="0"/>
          </a:p>
          <a:p>
            <a:endParaRPr lang="en-US" dirty="0">
              <a:solidFill>
                <a:srgbClr val="FF0000"/>
              </a:solidFill>
            </a:endParaRPr>
          </a:p>
          <a:p>
            <a:pPr marL="115872" indent="-115872">
              <a:buSzPts val="1500"/>
              <a:buNone/>
            </a:pPr>
            <a:endParaRPr lang="en-US" dirty="0">
              <a:solidFill>
                <a:srgbClr val="000000"/>
              </a:solidFill>
            </a:endParaRPr>
          </a:p>
          <a:p>
            <a:pPr>
              <a:buNone/>
            </a:pPr>
            <a:endParaRPr lang="en-US" dirty="0">
              <a:solidFill>
                <a:srgbClr val="000000"/>
              </a:solidFill>
            </a:endParaRPr>
          </a:p>
          <a:p>
            <a:pPr>
              <a:buNone/>
            </a:pPr>
            <a:endParaRPr lang="en-US" dirty="0">
              <a:solidFill>
                <a:srgbClr val="000000"/>
              </a:solidFill>
            </a:endParaRPr>
          </a:p>
        </p:txBody>
      </p:sp>
      <p:sp>
        <p:nvSpPr>
          <p:cNvPr id="21" name="Text Placeholder 20"/>
          <p:cNvSpPr>
            <a:spLocks noGrp="1"/>
          </p:cNvSpPr>
          <p:nvPr>
            <p:ph type="body" sz="quarter" idx="13"/>
          </p:nvPr>
        </p:nvSpPr>
        <p:spPr/>
        <p:txBody>
          <a:bodyPr/>
          <a:lstStyle/>
          <a:p>
            <a:r>
              <a:rPr lang="en-US" dirty="0">
                <a:solidFill>
                  <a:schemeClr val="tx1"/>
                </a:solidFill>
              </a:rPr>
              <a:t>May 2017</a:t>
            </a:r>
            <a:r>
              <a:rPr lang="en-US" dirty="0">
                <a:solidFill>
                  <a:srgbClr val="000000"/>
                </a:solidFill>
              </a:rPr>
              <a:t>:</a:t>
            </a:r>
            <a:r>
              <a:rPr lang="en-US" dirty="0"/>
              <a:t> </a:t>
            </a:r>
            <a:r>
              <a:rPr lang="en-US" dirty="0" smtClean="0"/>
              <a:t>BUI Guided Assistance</a:t>
            </a:r>
            <a:endParaRPr lang="en-US" i="1" dirty="0">
              <a:solidFill>
                <a:schemeClr val="bg1">
                  <a:lumMod val="65000"/>
                </a:schemeClr>
              </a:solidFill>
            </a:endParaRPr>
          </a:p>
        </p:txBody>
      </p:sp>
      <p:sp>
        <p:nvSpPr>
          <p:cNvPr id="4" name="TextBox 3"/>
          <p:cNvSpPr txBox="1"/>
          <p:nvPr/>
        </p:nvSpPr>
        <p:spPr>
          <a:xfrm>
            <a:off x="606903" y="1893536"/>
            <a:ext cx="5988106" cy="3851809"/>
          </a:xfrm>
          <a:prstGeom prst="rect">
            <a:avLst/>
          </a:prstGeom>
          <a:noFill/>
        </p:spPr>
        <p:txBody>
          <a:bodyPr wrap="square" lIns="0" tIns="0" rIns="0" bIns="0" rtlCol="0">
            <a:noAutofit/>
          </a:bodyPr>
          <a:lstStyle/>
          <a:p>
            <a:pPr>
              <a:lnSpc>
                <a:spcPct val="90000"/>
              </a:lnSpc>
            </a:pPr>
            <a:endParaRPr lang="en-US" sz="1600" dirty="0"/>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2341" y="2410507"/>
            <a:ext cx="7029646" cy="2156090"/>
          </a:xfrm>
          <a:prstGeom prst="rect">
            <a:avLst/>
          </a:prstGeom>
          <a:noFill/>
          <a:ln w="9525">
            <a:noFill/>
            <a:miter lim="800000"/>
            <a:headEnd/>
            <a:tailEnd/>
          </a:ln>
        </p:spPr>
      </p:pic>
      <p:sp>
        <p:nvSpPr>
          <p:cNvPr id="8"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35683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 Decisions</a:t>
            </a:r>
          </a:p>
        </p:txBody>
      </p:sp>
      <p:sp>
        <p:nvSpPr>
          <p:cNvPr id="23" name="Text Placeholder 22"/>
          <p:cNvSpPr>
            <a:spLocks noGrp="1"/>
          </p:cNvSpPr>
          <p:nvPr>
            <p:ph type="body" sz="quarter" idx="25"/>
          </p:nvPr>
        </p:nvSpPr>
        <p:spPr>
          <a:xfrm>
            <a:off x="7548881" y="1434453"/>
            <a:ext cx="4311024" cy="4505101"/>
          </a:xfrm>
        </p:spPr>
        <p:txBody>
          <a:bodyPr/>
          <a:lstStyle/>
          <a:p>
            <a:pPr>
              <a:spcBef>
                <a:spcPts val="1800"/>
              </a:spcBef>
              <a:buNone/>
            </a:pPr>
            <a:r>
              <a:rPr lang="en-US" sz="2400" cap="small" dirty="0">
                <a:solidFill>
                  <a:srgbClr val="FF0000"/>
                </a:solidFill>
              </a:rPr>
              <a:t>Capability Highlights</a:t>
            </a:r>
          </a:p>
          <a:p>
            <a:pPr marL="117475" indent="-117475"/>
            <a:r>
              <a:rPr lang="en-US" b="1" dirty="0"/>
              <a:t>Execute policy interviews </a:t>
            </a:r>
            <a:r>
              <a:rPr lang="en-US" dirty="0"/>
              <a:t>within a Browser UI incident workspace.</a:t>
            </a:r>
          </a:p>
          <a:p>
            <a:pPr marL="117475" indent="-117475"/>
            <a:r>
              <a:rPr lang="en-US" b="1" dirty="0"/>
              <a:t>Leverage existing workspaces </a:t>
            </a:r>
            <a:r>
              <a:rPr lang="en-US" dirty="0"/>
              <a:t>that use these controls.</a:t>
            </a:r>
            <a:r>
              <a:rPr lang="en-US" b="1" dirty="0"/>
              <a:t>  </a:t>
            </a:r>
            <a:r>
              <a:rPr lang="en-US" dirty="0"/>
              <a:t>The same workspace configuration is used for both Browser UI and Service Console.</a:t>
            </a:r>
          </a:p>
          <a:p>
            <a:pPr>
              <a:spcBef>
                <a:spcPts val="1800"/>
              </a:spcBef>
              <a:buNone/>
            </a:pPr>
            <a:r>
              <a:rPr lang="en-US" sz="2400" cap="small" dirty="0">
                <a:solidFill>
                  <a:srgbClr val="FF0000"/>
                </a:solidFill>
              </a:rPr>
              <a:t>Key Benefits</a:t>
            </a:r>
          </a:p>
          <a:p>
            <a:pPr>
              <a:spcBef>
                <a:spcPts val="0"/>
              </a:spcBef>
              <a:buClr>
                <a:srgbClr val="FF0000"/>
              </a:buClr>
            </a:pPr>
            <a:r>
              <a:rPr lang="en-US" b="1" dirty="0"/>
              <a:t>Policy Automation </a:t>
            </a:r>
            <a:r>
              <a:rPr lang="en-US" dirty="0"/>
              <a:t>streamlines information increases productivity and delivers consistency</a:t>
            </a:r>
          </a:p>
          <a:p>
            <a:pPr>
              <a:spcBef>
                <a:spcPts val="0"/>
              </a:spcBef>
              <a:buClr>
                <a:srgbClr val="FF0000"/>
              </a:buClr>
            </a:pPr>
            <a:endParaRPr lang="en-US" dirty="0"/>
          </a:p>
          <a:p>
            <a:endParaRPr lang="en-US" dirty="0"/>
          </a:p>
          <a:p>
            <a:endParaRPr lang="en-US" dirty="0">
              <a:solidFill>
                <a:srgbClr val="FF0000"/>
              </a:solidFill>
            </a:endParaRPr>
          </a:p>
          <a:p>
            <a:pPr marL="115872" indent="-115872">
              <a:buSzPts val="1500"/>
              <a:buNone/>
            </a:pPr>
            <a:endParaRPr lang="en-US" dirty="0">
              <a:solidFill>
                <a:srgbClr val="000000"/>
              </a:solidFill>
            </a:endParaRPr>
          </a:p>
          <a:p>
            <a:pPr>
              <a:buNone/>
            </a:pPr>
            <a:endParaRPr lang="en-US" dirty="0">
              <a:solidFill>
                <a:srgbClr val="000000"/>
              </a:solidFill>
            </a:endParaRPr>
          </a:p>
          <a:p>
            <a:pPr>
              <a:buNone/>
            </a:pPr>
            <a:endParaRPr lang="en-US" dirty="0">
              <a:solidFill>
                <a:srgbClr val="000000"/>
              </a:solidFill>
            </a:endParaRPr>
          </a:p>
        </p:txBody>
      </p:sp>
      <p:sp>
        <p:nvSpPr>
          <p:cNvPr id="21" name="Text Placeholder 20"/>
          <p:cNvSpPr>
            <a:spLocks noGrp="1"/>
          </p:cNvSpPr>
          <p:nvPr>
            <p:ph type="body" sz="quarter" idx="13"/>
          </p:nvPr>
        </p:nvSpPr>
        <p:spPr/>
        <p:txBody>
          <a:bodyPr/>
          <a:lstStyle/>
          <a:p>
            <a:r>
              <a:rPr lang="en-US" dirty="0" smtClean="0">
                <a:solidFill>
                  <a:schemeClr val="tx1"/>
                </a:solidFill>
              </a:rPr>
              <a:t>May </a:t>
            </a:r>
            <a:r>
              <a:rPr lang="en-US" dirty="0">
                <a:solidFill>
                  <a:schemeClr val="tx1"/>
                </a:solidFill>
              </a:rPr>
              <a:t>2017</a:t>
            </a:r>
            <a:r>
              <a:rPr lang="en-US" dirty="0">
                <a:solidFill>
                  <a:srgbClr val="000000"/>
                </a:solidFill>
              </a:rPr>
              <a:t>:</a:t>
            </a:r>
            <a:r>
              <a:rPr lang="en-US" dirty="0"/>
              <a:t> </a:t>
            </a:r>
            <a:r>
              <a:rPr lang="en-US" dirty="0" smtClean="0"/>
              <a:t>BUI Policy </a:t>
            </a:r>
            <a:r>
              <a:rPr lang="en-US" dirty="0"/>
              <a:t>Automation</a:t>
            </a:r>
            <a:endParaRPr lang="en-US" i="1" dirty="0">
              <a:solidFill>
                <a:schemeClr val="bg1">
                  <a:lumMod val="65000"/>
                </a:schemeClr>
              </a:solidFill>
            </a:endParaRPr>
          </a:p>
        </p:txBody>
      </p:sp>
      <p:sp>
        <p:nvSpPr>
          <p:cNvPr id="4" name="TextBox 3"/>
          <p:cNvSpPr txBox="1"/>
          <p:nvPr/>
        </p:nvSpPr>
        <p:spPr>
          <a:xfrm>
            <a:off x="606903" y="1893536"/>
            <a:ext cx="5988106" cy="3851809"/>
          </a:xfrm>
          <a:prstGeom prst="rect">
            <a:avLst/>
          </a:prstGeom>
          <a:noFill/>
        </p:spPr>
        <p:txBody>
          <a:bodyPr wrap="square" lIns="0" tIns="0" rIns="0" bIns="0" rtlCol="0">
            <a:noAutofit/>
          </a:bodyPr>
          <a:lstStyle/>
          <a:p>
            <a:pPr>
              <a:lnSpc>
                <a:spcPct val="90000"/>
              </a:lnSpc>
            </a:pPr>
            <a:endParaRPr lang="en-US" sz="1600" dirty="0"/>
          </a:p>
        </p:txBody>
      </p:sp>
      <p:pic>
        <p:nvPicPr>
          <p:cNvPr id="1027" name="Picture 3"/>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524" y="2363051"/>
            <a:ext cx="7031736" cy="2157984"/>
          </a:xfrm>
          <a:prstGeom prst="rect">
            <a:avLst/>
          </a:prstGeom>
          <a:noFill/>
          <a:ln w="9525">
            <a:noFill/>
            <a:miter lim="800000"/>
            <a:headEnd/>
            <a:tailEnd/>
          </a:ln>
        </p:spPr>
      </p:pic>
      <p:sp>
        <p:nvSpPr>
          <p:cNvPr id="8"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41757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Data Directly Within Reports	</a:t>
            </a:r>
          </a:p>
        </p:txBody>
      </p:sp>
      <p:sp>
        <p:nvSpPr>
          <p:cNvPr id="21" name="Text Placeholder 20"/>
          <p:cNvSpPr>
            <a:spLocks noGrp="1"/>
          </p:cNvSpPr>
          <p:nvPr>
            <p:ph type="body" sz="quarter" idx="13"/>
          </p:nvPr>
        </p:nvSpPr>
        <p:spPr/>
        <p:txBody>
          <a:bodyPr/>
          <a:lstStyle/>
          <a:p>
            <a:r>
              <a:rPr lang="en-US" sz="3000" dirty="0">
                <a:solidFill>
                  <a:schemeClr val="tx1"/>
                </a:solidFill>
                <a:latin typeface="+mj-lt"/>
              </a:rPr>
              <a:t>May 2017: </a:t>
            </a:r>
            <a:r>
              <a:rPr lang="en-US" sz="3000" dirty="0">
                <a:latin typeface="+mj-lt"/>
              </a:rPr>
              <a:t>BUI Report Inline Edit</a:t>
            </a:r>
          </a:p>
        </p:txBody>
      </p:sp>
      <p:sp>
        <p:nvSpPr>
          <p:cNvPr id="10" name="Content Placeholder 22"/>
          <p:cNvSpPr txBox="1">
            <a:spLocks/>
          </p:cNvSpPr>
          <p:nvPr/>
        </p:nvSpPr>
        <p:spPr>
          <a:xfrm>
            <a:off x="6887420" y="1772446"/>
            <a:ext cx="5063280" cy="18288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lvl="1"/>
            <a:r>
              <a:rPr lang="en-US" sz="1550" b="1" dirty="0">
                <a:latin typeface="Arial" charset="0"/>
                <a:cs typeface="Arial" charset="0"/>
              </a:rPr>
              <a:t>Complete edits </a:t>
            </a:r>
            <a:r>
              <a:rPr lang="en-US" sz="1550" dirty="0">
                <a:latin typeface="Arial" charset="0"/>
                <a:cs typeface="Arial" charset="0"/>
              </a:rPr>
              <a:t>without opening the object</a:t>
            </a:r>
          </a:p>
          <a:p>
            <a:pPr lvl="1"/>
            <a:r>
              <a:rPr lang="en-US" sz="1550" b="1" dirty="0">
                <a:latin typeface="Arial" charset="0"/>
                <a:cs typeface="Arial" charset="0"/>
              </a:rPr>
              <a:t>Change </a:t>
            </a:r>
            <a:r>
              <a:rPr lang="en-US" sz="1550" dirty="0">
                <a:latin typeface="Arial" charset="0"/>
                <a:cs typeface="Arial" charset="0"/>
              </a:rPr>
              <a:t>data within cells of an enabled report</a:t>
            </a:r>
          </a:p>
          <a:p>
            <a:pPr lvl="1"/>
            <a:r>
              <a:rPr lang="en-US" sz="1550" b="1" dirty="0">
                <a:latin typeface="Arial" charset="0"/>
                <a:cs typeface="Arial" charset="0"/>
              </a:rPr>
              <a:t>Search </a:t>
            </a:r>
            <a:r>
              <a:rPr lang="en-US" sz="1550" dirty="0">
                <a:latin typeface="Arial" charset="0"/>
                <a:cs typeface="Arial" charset="0"/>
              </a:rPr>
              <a:t>for menu values when making edits</a:t>
            </a:r>
          </a:p>
          <a:p>
            <a:pPr lvl="1"/>
            <a:endParaRPr lang="en-US" sz="1550" dirty="0">
              <a:latin typeface="Arial" charset="0"/>
              <a:cs typeface="Arial" charset="0"/>
            </a:endParaRPr>
          </a:p>
        </p:txBody>
      </p:sp>
      <p:sp>
        <p:nvSpPr>
          <p:cNvPr id="12" name="Content Placeholder 26"/>
          <p:cNvSpPr txBox="1">
            <a:spLocks/>
          </p:cNvSpPr>
          <p:nvPr/>
        </p:nvSpPr>
        <p:spPr>
          <a:xfrm>
            <a:off x="6887420" y="4047727"/>
            <a:ext cx="5180251" cy="2151436"/>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lvl="1"/>
            <a:r>
              <a:rPr lang="en-US" sz="1550" b="1" dirty="0">
                <a:latin typeface="Arial" charset="0"/>
                <a:cs typeface="Arial" charset="0"/>
              </a:rPr>
              <a:t>Save time </a:t>
            </a:r>
            <a:r>
              <a:rPr lang="en-US" sz="1550" dirty="0">
                <a:latin typeface="Arial" charset="0"/>
                <a:cs typeface="Arial" charset="0"/>
              </a:rPr>
              <a:t>updating records at a glance</a:t>
            </a:r>
            <a:endParaRPr lang="en-US" sz="1550" b="1" dirty="0">
              <a:latin typeface="Arial" charset="0"/>
              <a:cs typeface="Arial" charset="0"/>
            </a:endParaRPr>
          </a:p>
          <a:p>
            <a:pPr lvl="1"/>
            <a:r>
              <a:rPr lang="en-US" sz="1550" b="1" dirty="0">
                <a:latin typeface="Arial" charset="0"/>
                <a:cs typeface="Arial" charset="0"/>
              </a:rPr>
              <a:t>Easier </a:t>
            </a:r>
            <a:r>
              <a:rPr lang="en-US" sz="1550" dirty="0">
                <a:latin typeface="Arial" charset="0"/>
                <a:cs typeface="Arial" charset="0"/>
              </a:rPr>
              <a:t>editing</a:t>
            </a:r>
            <a:r>
              <a:rPr lang="en-US" sz="1550" b="1" dirty="0">
                <a:latin typeface="Arial" charset="0"/>
                <a:cs typeface="Arial" charset="0"/>
              </a:rPr>
              <a:t> </a:t>
            </a:r>
            <a:r>
              <a:rPr lang="en-US" sz="1550" dirty="0">
                <a:latin typeface="Arial" charset="0"/>
                <a:cs typeface="Arial" charset="0"/>
              </a:rPr>
              <a:t>of</a:t>
            </a:r>
            <a:r>
              <a:rPr lang="en-US" sz="1550" b="1" dirty="0">
                <a:latin typeface="Arial" charset="0"/>
                <a:cs typeface="Arial" charset="0"/>
              </a:rPr>
              <a:t> </a:t>
            </a:r>
            <a:r>
              <a:rPr lang="en-US" sz="1550" dirty="0">
                <a:latin typeface="Arial" charset="0"/>
                <a:cs typeface="Arial" charset="0"/>
              </a:rPr>
              <a:t>records</a:t>
            </a:r>
          </a:p>
          <a:p>
            <a:pPr lvl="1"/>
            <a:r>
              <a:rPr lang="en-US" sz="1600" b="1" dirty="0">
                <a:latin typeface="Arial" charset="0"/>
                <a:cs typeface="Arial" charset="0"/>
              </a:rPr>
              <a:t>Automatically </a:t>
            </a:r>
            <a:r>
              <a:rPr lang="en-US" sz="1600" dirty="0">
                <a:latin typeface="Arial" charset="0"/>
                <a:cs typeface="Arial" charset="0"/>
              </a:rPr>
              <a:t>saves to edited record</a:t>
            </a:r>
          </a:p>
          <a:p>
            <a:pPr lvl="1"/>
            <a:endParaRPr lang="en-US" sz="1550" dirty="0">
              <a:latin typeface="Arial" charset="0"/>
              <a:cs typeface="Arial" charset="0"/>
            </a:endParaRPr>
          </a:p>
          <a:p>
            <a:endParaRPr lang="en-US" sz="1550" dirty="0"/>
          </a:p>
        </p:txBody>
      </p:sp>
      <p:sp>
        <p:nvSpPr>
          <p:cNvPr id="13" name="Content Placeholder 28"/>
          <p:cNvSpPr txBox="1">
            <a:spLocks/>
          </p:cNvSpPr>
          <p:nvPr/>
        </p:nvSpPr>
        <p:spPr>
          <a:xfrm>
            <a:off x="6887420" y="1383748"/>
            <a:ext cx="5586545" cy="4064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r>
              <a:rPr lang="en-US" sz="2400" dirty="0">
                <a:solidFill>
                  <a:srgbClr val="FF1414"/>
                </a:solidFill>
              </a:rPr>
              <a:t>Capability Highlights</a:t>
            </a:r>
            <a:endParaRPr lang="en-US" sz="2400" dirty="0"/>
          </a:p>
        </p:txBody>
      </p:sp>
      <p:sp>
        <p:nvSpPr>
          <p:cNvPr id="14" name="Content Placeholder 29"/>
          <p:cNvSpPr txBox="1">
            <a:spLocks/>
          </p:cNvSpPr>
          <p:nvPr/>
        </p:nvSpPr>
        <p:spPr>
          <a:xfrm>
            <a:off x="6887420" y="3690642"/>
            <a:ext cx="5180251" cy="342013"/>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r>
              <a:rPr lang="en-US" sz="2400" dirty="0">
                <a:solidFill>
                  <a:schemeClr val="accent1"/>
                </a:solidFill>
              </a:rPr>
              <a:t>Key Benefits</a:t>
            </a:r>
            <a:endParaRPr lang="en-US" sz="2400" dirty="0"/>
          </a:p>
        </p:txBody>
      </p:sp>
      <p:pic>
        <p:nvPicPr>
          <p:cNvPr id="2052" name="Picture 4" descr="C:\Users\ketietz\AppData\Local\Temp\SNAGHTML2576fe5f.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2653" y="1653126"/>
            <a:ext cx="5692785" cy="4546037"/>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36363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 Export Enhancements	</a:t>
            </a:r>
          </a:p>
        </p:txBody>
      </p:sp>
      <p:sp>
        <p:nvSpPr>
          <p:cNvPr id="21" name="Text Placeholder 20"/>
          <p:cNvSpPr>
            <a:spLocks noGrp="1"/>
          </p:cNvSpPr>
          <p:nvPr>
            <p:ph type="body" sz="quarter" idx="13"/>
          </p:nvPr>
        </p:nvSpPr>
        <p:spPr/>
        <p:txBody>
          <a:bodyPr/>
          <a:lstStyle/>
          <a:p>
            <a:r>
              <a:rPr lang="en-US" sz="3000" dirty="0">
                <a:solidFill>
                  <a:schemeClr val="tx1"/>
                </a:solidFill>
                <a:latin typeface="+mj-lt"/>
              </a:rPr>
              <a:t>May </a:t>
            </a:r>
            <a:r>
              <a:rPr lang="en-US" sz="3000" dirty="0" smtClean="0">
                <a:solidFill>
                  <a:schemeClr val="tx1"/>
                </a:solidFill>
                <a:latin typeface="+mj-lt"/>
              </a:rPr>
              <a:t>2017: </a:t>
            </a:r>
            <a:r>
              <a:rPr lang="en-US" sz="3000" dirty="0" smtClean="0"/>
              <a:t>Dashboard </a:t>
            </a:r>
            <a:r>
              <a:rPr lang="en-US" sz="3000" dirty="0"/>
              <a:t>Export</a:t>
            </a:r>
          </a:p>
        </p:txBody>
      </p:sp>
      <p:sp>
        <p:nvSpPr>
          <p:cNvPr id="19" name="Content Placeholder 22"/>
          <p:cNvSpPr txBox="1">
            <a:spLocks/>
          </p:cNvSpPr>
          <p:nvPr/>
        </p:nvSpPr>
        <p:spPr>
          <a:xfrm>
            <a:off x="6647162" y="2103780"/>
            <a:ext cx="5258204" cy="18288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charset="0"/>
                <a:cs typeface="Arial" charset="0"/>
              </a:rPr>
              <a:t>Save </a:t>
            </a:r>
            <a:r>
              <a:rPr lang="en-US" sz="1600" dirty="0">
                <a:latin typeface="Arial" charset="0"/>
                <a:cs typeface="Arial" charset="0"/>
              </a:rPr>
              <a:t>dashboard output to a local file</a:t>
            </a:r>
          </a:p>
          <a:p>
            <a:pPr>
              <a:buClr>
                <a:schemeClr val="accent1"/>
              </a:buClr>
            </a:pPr>
            <a:r>
              <a:rPr lang="en-US" sz="1600" b="1" dirty="0">
                <a:latin typeface="Arial" charset="0"/>
                <a:cs typeface="Arial" charset="0"/>
              </a:rPr>
              <a:t>Select </a:t>
            </a:r>
            <a:r>
              <a:rPr lang="en-US" sz="1600" dirty="0">
                <a:latin typeface="Arial" charset="0"/>
                <a:cs typeface="Arial" charset="0"/>
              </a:rPr>
              <a:t>from remaining different export formats including:</a:t>
            </a:r>
          </a:p>
          <a:p>
            <a:pPr lvl="1">
              <a:buClr>
                <a:schemeClr val="accent1"/>
              </a:buClr>
            </a:pPr>
            <a:r>
              <a:rPr lang="en-US" sz="1500" dirty="0">
                <a:latin typeface="Arial" charset="0"/>
                <a:cs typeface="Arial" charset="0"/>
              </a:rPr>
              <a:t>Image, Clipboard (HTML, Tab, &amp; Comma Delimited)</a:t>
            </a:r>
          </a:p>
          <a:p>
            <a:pPr>
              <a:buClr>
                <a:schemeClr val="accent1"/>
              </a:buClr>
            </a:pPr>
            <a:r>
              <a:rPr lang="en-US" sz="1600" dirty="0">
                <a:latin typeface="Arial" charset="0"/>
                <a:cs typeface="Arial" charset="0"/>
              </a:rPr>
              <a:t>Export additional report functionalities</a:t>
            </a:r>
          </a:p>
          <a:p>
            <a:pPr marL="274276" lvl="1" indent="0">
              <a:buClr>
                <a:schemeClr val="accent1"/>
              </a:buClr>
              <a:buNone/>
            </a:pPr>
            <a:endParaRPr lang="en-US" sz="1200" dirty="0">
              <a:latin typeface="Arial" charset="0"/>
              <a:cs typeface="Arial" charset="0"/>
            </a:endParaRPr>
          </a:p>
        </p:txBody>
      </p:sp>
      <p:sp>
        <p:nvSpPr>
          <p:cNvPr id="22" name="Content Placeholder 26"/>
          <p:cNvSpPr txBox="1">
            <a:spLocks/>
          </p:cNvSpPr>
          <p:nvPr/>
        </p:nvSpPr>
        <p:spPr>
          <a:xfrm>
            <a:off x="6644801" y="4772912"/>
            <a:ext cx="5180251" cy="2151436"/>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charset="0"/>
                <a:cs typeface="Arial" charset="0"/>
              </a:rPr>
              <a:t>Continue OSvC data analysis on your desktop</a:t>
            </a:r>
            <a:endParaRPr lang="en-US" sz="1600" dirty="0">
              <a:latin typeface="Arial" charset="0"/>
              <a:cs typeface="Arial" charset="0"/>
            </a:endParaRPr>
          </a:p>
          <a:p>
            <a:pPr>
              <a:buClr>
                <a:schemeClr val="accent1"/>
              </a:buClr>
            </a:pPr>
            <a:r>
              <a:rPr lang="en-US" sz="1600" b="1" dirty="0">
                <a:latin typeface="Arial" charset="0"/>
                <a:cs typeface="Arial" charset="0"/>
              </a:rPr>
              <a:t>Export more complete data set</a:t>
            </a:r>
          </a:p>
          <a:p>
            <a:pPr lvl="1"/>
            <a:endParaRPr lang="en-US" sz="1600" dirty="0">
              <a:latin typeface="Arial" charset="0"/>
              <a:cs typeface="Arial" charset="0"/>
            </a:endParaRPr>
          </a:p>
        </p:txBody>
      </p:sp>
      <p:sp>
        <p:nvSpPr>
          <p:cNvPr id="23" name="Content Placeholder 28"/>
          <p:cNvSpPr txBox="1">
            <a:spLocks/>
          </p:cNvSpPr>
          <p:nvPr/>
        </p:nvSpPr>
        <p:spPr>
          <a:xfrm>
            <a:off x="6644801" y="1697380"/>
            <a:ext cx="5586545" cy="4064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rgbClr val="FF1414"/>
                </a:solidFill>
              </a:rPr>
              <a:t>Capability Highlights</a:t>
            </a:r>
            <a:endParaRPr lang="en-US" sz="2400" dirty="0"/>
          </a:p>
        </p:txBody>
      </p:sp>
      <p:sp>
        <p:nvSpPr>
          <p:cNvPr id="24" name="Content Placeholder 29"/>
          <p:cNvSpPr txBox="1">
            <a:spLocks/>
          </p:cNvSpPr>
          <p:nvPr/>
        </p:nvSpPr>
        <p:spPr>
          <a:xfrm>
            <a:off x="6644801" y="4324394"/>
            <a:ext cx="5180251" cy="342013"/>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chemeClr val="accent1"/>
                </a:solidFill>
              </a:rPr>
              <a:t>Key Benefits</a:t>
            </a:r>
            <a:endParaRPr lang="en-US" sz="2400" dirty="0"/>
          </a:p>
        </p:txBody>
      </p:sp>
      <p:pic>
        <p:nvPicPr>
          <p:cNvPr id="4098" name="Picture 2" descr="C:\Users\ketietz\AppData\Local\Temp\SNAGHTML114dc0b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19" y="1592801"/>
            <a:ext cx="6216782" cy="4281998"/>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29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ketietz\AppData\Local\Temp\SNAGHTML116adef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6701" y="1331926"/>
            <a:ext cx="8081437" cy="4945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BUI Runtime Support 	</a:t>
            </a:r>
          </a:p>
        </p:txBody>
      </p:sp>
      <p:sp>
        <p:nvSpPr>
          <p:cNvPr id="21" name="Text Placeholder 20"/>
          <p:cNvSpPr>
            <a:spLocks noGrp="1"/>
          </p:cNvSpPr>
          <p:nvPr>
            <p:ph type="body" sz="quarter" idx="13"/>
          </p:nvPr>
        </p:nvSpPr>
        <p:spPr/>
        <p:txBody>
          <a:bodyPr/>
          <a:lstStyle/>
          <a:p>
            <a:r>
              <a:rPr lang="en-US" sz="3000" dirty="0">
                <a:solidFill>
                  <a:schemeClr val="tx1"/>
                </a:solidFill>
                <a:latin typeface="+mj-lt"/>
              </a:rPr>
              <a:t>May 2017: </a:t>
            </a:r>
            <a:r>
              <a:rPr lang="en-US" sz="3000" dirty="0"/>
              <a:t>Report Crosstab and Forward Support</a:t>
            </a:r>
          </a:p>
        </p:txBody>
      </p:sp>
      <p:sp>
        <p:nvSpPr>
          <p:cNvPr id="19" name="Content Placeholder 22"/>
          <p:cNvSpPr txBox="1">
            <a:spLocks/>
          </p:cNvSpPr>
          <p:nvPr/>
        </p:nvSpPr>
        <p:spPr>
          <a:xfrm>
            <a:off x="8621713" y="2199803"/>
            <a:ext cx="3473305" cy="18288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charset="0"/>
                <a:cs typeface="Arial" charset="0"/>
              </a:rPr>
              <a:t>Crosstab </a:t>
            </a:r>
            <a:r>
              <a:rPr lang="en-US" sz="1600" dirty="0">
                <a:latin typeface="Arial" charset="0"/>
                <a:cs typeface="Arial" charset="0"/>
              </a:rPr>
              <a:t>support for reports</a:t>
            </a:r>
          </a:p>
          <a:p>
            <a:pPr lvl="1">
              <a:buClr>
                <a:schemeClr val="accent1"/>
              </a:buClr>
            </a:pPr>
            <a:r>
              <a:rPr lang="en-US" sz="1500" b="1" dirty="0">
                <a:latin typeface="Arial" charset="0"/>
                <a:cs typeface="Arial" charset="0"/>
              </a:rPr>
              <a:t>Group data </a:t>
            </a:r>
            <a:r>
              <a:rPr lang="en-US" sz="1500" dirty="0">
                <a:latin typeface="Arial" charset="0"/>
                <a:cs typeface="Arial" charset="0"/>
              </a:rPr>
              <a:t>by row and column output</a:t>
            </a:r>
          </a:p>
          <a:p>
            <a:pPr>
              <a:buClr>
                <a:schemeClr val="accent1"/>
              </a:buClr>
            </a:pPr>
            <a:r>
              <a:rPr lang="en-US" sz="1600" b="1" dirty="0">
                <a:latin typeface="Arial" charset="0"/>
                <a:cs typeface="Arial" charset="0"/>
              </a:rPr>
              <a:t>Forward </a:t>
            </a:r>
            <a:r>
              <a:rPr lang="en-US" sz="1600" dirty="0">
                <a:latin typeface="Arial" charset="0"/>
                <a:cs typeface="Arial" charset="0"/>
              </a:rPr>
              <a:t>reports and dashboards using HTML format</a:t>
            </a:r>
          </a:p>
          <a:p>
            <a:pPr marL="0" indent="0">
              <a:buClr>
                <a:schemeClr val="accent1"/>
              </a:buClr>
              <a:buNone/>
            </a:pPr>
            <a:endParaRPr lang="en-US" sz="1600" dirty="0">
              <a:latin typeface="Arial" charset="0"/>
              <a:cs typeface="Arial" charset="0"/>
            </a:endParaRPr>
          </a:p>
          <a:p>
            <a:pPr lvl="1">
              <a:buClr>
                <a:schemeClr val="accent1"/>
              </a:buClr>
            </a:pPr>
            <a:endParaRPr lang="en-US" sz="1200" dirty="0">
              <a:latin typeface="Arial" charset="0"/>
              <a:cs typeface="Arial" charset="0"/>
            </a:endParaRPr>
          </a:p>
        </p:txBody>
      </p:sp>
      <p:sp>
        <p:nvSpPr>
          <p:cNvPr id="22" name="Content Placeholder 26"/>
          <p:cNvSpPr txBox="1">
            <a:spLocks/>
          </p:cNvSpPr>
          <p:nvPr/>
        </p:nvSpPr>
        <p:spPr>
          <a:xfrm>
            <a:off x="8621713" y="4269329"/>
            <a:ext cx="3203339" cy="2151436"/>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en-US" sz="1600" b="1" dirty="0">
                <a:latin typeface="Arial" charset="0"/>
                <a:cs typeface="Arial" charset="0"/>
              </a:rPr>
              <a:t>Organize </a:t>
            </a:r>
            <a:r>
              <a:rPr lang="en-US" sz="1600" dirty="0">
                <a:latin typeface="Arial" charset="0"/>
                <a:cs typeface="Arial" charset="0"/>
              </a:rPr>
              <a:t>report output for easier visual representation of data</a:t>
            </a:r>
          </a:p>
          <a:p>
            <a:pPr>
              <a:buClr>
                <a:schemeClr val="accent1"/>
              </a:buClr>
            </a:pPr>
            <a:r>
              <a:rPr lang="en-US" sz="1600" b="1" dirty="0">
                <a:latin typeface="Arial" charset="0"/>
                <a:cs typeface="Arial" charset="0"/>
              </a:rPr>
              <a:t>Share </a:t>
            </a:r>
            <a:r>
              <a:rPr lang="en-US" sz="1600" dirty="0">
                <a:latin typeface="Arial" charset="0"/>
                <a:cs typeface="Arial" charset="0"/>
              </a:rPr>
              <a:t>reports and dashboard data with others (users or non-users).</a:t>
            </a:r>
          </a:p>
        </p:txBody>
      </p:sp>
      <p:sp>
        <p:nvSpPr>
          <p:cNvPr id="23" name="Content Placeholder 28"/>
          <p:cNvSpPr txBox="1">
            <a:spLocks/>
          </p:cNvSpPr>
          <p:nvPr/>
        </p:nvSpPr>
        <p:spPr>
          <a:xfrm>
            <a:off x="8468138" y="1793403"/>
            <a:ext cx="5586545" cy="406400"/>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rgbClr val="FF1414"/>
                </a:solidFill>
              </a:rPr>
              <a:t>Capability Highlights</a:t>
            </a:r>
            <a:endParaRPr lang="en-US" sz="2400" dirty="0"/>
          </a:p>
        </p:txBody>
      </p:sp>
      <p:sp>
        <p:nvSpPr>
          <p:cNvPr id="24" name="Content Placeholder 29"/>
          <p:cNvSpPr txBox="1">
            <a:spLocks/>
          </p:cNvSpPr>
          <p:nvPr/>
        </p:nvSpPr>
        <p:spPr>
          <a:xfrm>
            <a:off x="8468138" y="3926555"/>
            <a:ext cx="5180251" cy="342013"/>
          </a:xfrm>
          <a:prstGeom prst="rect">
            <a:avLst/>
          </a:prstGeom>
        </p:spPr>
        <p:txBody>
          <a:bodyPr/>
          <a:lstStyle>
            <a:lvl1pPr marL="228563" indent="-228563" algn="l" defTabSz="91424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39" indent="-228563" algn="l" defTabSz="91424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9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60"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523"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81"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64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207"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768" indent="-182848" algn="l" defTabSz="91424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solidFill>
                  <a:schemeClr val="accent1"/>
                </a:solidFill>
              </a:rPr>
              <a:t>Key Benefits</a:t>
            </a:r>
            <a:endParaRPr lang="en-US" sz="2400" dirty="0"/>
          </a:p>
        </p:txBody>
      </p:sp>
      <p:pic>
        <p:nvPicPr>
          <p:cNvPr id="2050" name="Picture 2" descr="C:\Users\ketietz\AppData\Local\Temp\SNAGHTML3b292b0.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50251" y="3067980"/>
            <a:ext cx="4048125" cy="3352785"/>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2"/>
          <p:cNvSpPr>
            <a:spLocks noGrp="1"/>
          </p:cNvSpPr>
          <p:nvPr>
            <p:ph type="ftr" sz="quarter" idx="4294967295"/>
          </p:nvPr>
        </p:nvSpPr>
        <p:spPr>
          <a:xfrm>
            <a:off x="8621424" y="6556248"/>
            <a:ext cx="2743200" cy="182880"/>
          </a:xfrm>
          <a:prstGeom prst="rect">
            <a:avLst/>
          </a:prstGeom>
        </p:spPr>
        <p:txBody>
          <a:bodyPr/>
          <a:lstStyle/>
          <a:p>
            <a:pPr defTabSz="914400"/>
            <a:r>
              <a:rPr lang="en-US" sz="1200" dirty="0">
                <a:solidFill>
                  <a:srgbClr val="5F5F5F"/>
                </a:solidFill>
              </a:rPr>
              <a:t>Oracle Confidential – Highly Restricted</a:t>
            </a:r>
          </a:p>
        </p:txBody>
      </p:sp>
    </p:spTree>
    <p:extLst>
      <p:ext uri="{BB962C8B-B14F-4D97-AF65-F5344CB8AC3E}">
        <p14:creationId xmlns:p14="http://schemas.microsoft.com/office/powerpoint/2010/main" val="24361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racle_16x9_2016">
  <a:themeElements>
    <a:clrScheme name="Oracle 10g">
      <a:dk1>
        <a:srgbClr val="58595B"/>
      </a:dk1>
      <a:lt1>
        <a:srgbClr val="FFFFFF"/>
      </a:lt1>
      <a:dk2>
        <a:srgbClr val="374A58"/>
      </a:dk2>
      <a:lt2>
        <a:srgbClr val="C8D9DE"/>
      </a:lt2>
      <a:accent1>
        <a:srgbClr val="F80000"/>
      </a:accent1>
      <a:accent2>
        <a:srgbClr val="8EADBF"/>
      </a:accent2>
      <a:accent3>
        <a:srgbClr val="FF8D14"/>
      </a:accent3>
      <a:accent4>
        <a:srgbClr val="007395"/>
      </a:accent4>
      <a:accent5>
        <a:srgbClr val="A52641"/>
      </a:accent5>
      <a:accent6>
        <a:srgbClr val="3A913F"/>
      </a:accent6>
      <a:hlink>
        <a:srgbClr val="1F4F82"/>
      </a:hlink>
      <a:folHlink>
        <a:srgbClr val="8A8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15875">
          <a:solidFill>
            <a:schemeClr val="accent2"/>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extLst>
    <a:ext uri="{05A4C25C-085E-4340-85A3-A5531E510DB2}">
      <thm15:themeFamily xmlns:thm15="http://schemas.microsoft.com/office/thememl/2012/main" name="Oracle-16x9-2017-v1.potx" id="{35B949F9-3D9B-8545-ABB1-2D605795AFEE}" vid="{03E2794D-D50C-4E4B-B0AA-789E97C39BD8}"/>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Oracle-16x9-2017-170104</Template>
  <TotalTime>144</TotalTime>
  <Words>2672</Words>
  <Application>Microsoft Office PowerPoint</Application>
  <PresentationFormat>Custom</PresentationFormat>
  <Paragraphs>281</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Arial</vt:lpstr>
      <vt:lpstr>Calibri</vt:lpstr>
      <vt:lpstr>Oracle_16x9_2016</vt:lpstr>
      <vt:lpstr>PowerPoint Presentation</vt:lpstr>
      <vt:lpstr>PowerPoint Presentation</vt:lpstr>
      <vt:lpstr>May 2017</vt:lpstr>
      <vt:lpstr>Improved Community Overview</vt:lpstr>
      <vt:lpstr>Guide Agents to Answers</vt:lpstr>
      <vt:lpstr>Automate Decisions</vt:lpstr>
      <vt:lpstr>Modify Data Directly Within Reports </vt:lpstr>
      <vt:lpstr>BUI Export Enhancements </vt:lpstr>
      <vt:lpstr>BUI Runtime Support  </vt:lpstr>
      <vt:lpstr>Enhanced Data Protection and Privacy</vt:lpstr>
      <vt:lpstr>Package and Deploy Reports and Workspaces</vt:lpstr>
      <vt:lpstr>AUGUST 2017</vt:lpstr>
      <vt:lpstr>Create Visually Compelling Community Content</vt:lpstr>
      <vt:lpstr>Chat Browser UI – Productivity Enhancements </vt:lpstr>
      <vt:lpstr>Working with Service Levels </vt:lpstr>
      <vt:lpstr>OAC Accelerators: Integrated BI Reporting</vt:lpstr>
      <vt:lpstr>Automate Business Processes for Custom Objects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Circle India 2017 16x9 PPT</dc:title>
  <dc:subject>Corproate Presentation Template</dc:subject>
  <dc:creator>bjcox</dc:creator>
  <cp:keywords/>
  <dc:description/>
  <cp:lastModifiedBy>Marty Mag Uidhir</cp:lastModifiedBy>
  <cp:revision>17</cp:revision>
  <cp:lastPrinted>2014-07-16T02:22:57Z</cp:lastPrinted>
  <dcterms:created xsi:type="dcterms:W3CDTF">2017-01-30T19:39:45Z</dcterms:created>
  <dcterms:modified xsi:type="dcterms:W3CDTF">2017-11-13T00:50:02Z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CNT2655198</vt:lpwstr>
  </property>
  <property fmtid="{D5CDD505-2E9C-101B-9397-08002B2CF9AE}" pid="6" name="DISProperties">
    <vt:lpwstr>DISdDocName,DIScgiUrl,DISdUser,DISdID,DISidcName,DISTaskPaneUrl</vt:lpwstr>
  </property>
  <property fmtid="{D5CDD505-2E9C-101B-9397-08002B2CF9AE}" pid="7" name="DIScgiUrl">
    <vt:lpwstr>https://content.oracle.com/content/idcplg</vt:lpwstr>
  </property>
  <property fmtid="{D5CDD505-2E9C-101B-9397-08002B2CF9AE}" pid="8" name="DISdUser">
    <vt:lpwstr>anonymous</vt:lpwstr>
  </property>
  <property fmtid="{D5CDD505-2E9C-101B-9397-08002B2CF9AE}" pid="9" name="DISdID">
    <vt:lpwstr>6709526</vt:lpwstr>
  </property>
  <property fmtid="{D5CDD505-2E9C-101B-9397-08002B2CF9AE}" pid="10" name="DISidcName">
    <vt:lpwstr>sites_contrib_prod</vt:lpwstr>
  </property>
  <property fmtid="{D5CDD505-2E9C-101B-9397-08002B2CF9AE}" pid="11" name="DISTaskPaneUrl">
    <vt:lpwstr>https://content.oracle.com/content/idcplg?IdcService=DESKTOP_DOC_INFO&amp;dDocName=CNT2655198&amp;dID=6709526&amp;ClientControlled=DocMan,taskpane&amp;coreContentOnly=1</vt:lpwstr>
  </property>
</Properties>
</file>