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54"/>
  </p:notesMasterIdLst>
  <p:sldIdLst>
    <p:sldId id="356" r:id="rId2"/>
    <p:sldId id="260" r:id="rId3"/>
    <p:sldId id="269" r:id="rId4"/>
    <p:sldId id="268" r:id="rId5"/>
    <p:sldId id="261" r:id="rId6"/>
    <p:sldId id="315" r:id="rId7"/>
    <p:sldId id="262" r:id="rId8"/>
    <p:sldId id="266" r:id="rId9"/>
    <p:sldId id="305" r:id="rId10"/>
    <p:sldId id="263" r:id="rId11"/>
    <p:sldId id="335" r:id="rId12"/>
    <p:sldId id="338" r:id="rId13"/>
    <p:sldId id="337" r:id="rId14"/>
    <p:sldId id="336" r:id="rId15"/>
    <p:sldId id="333" r:id="rId16"/>
    <p:sldId id="317" r:id="rId17"/>
    <p:sldId id="316" r:id="rId18"/>
    <p:sldId id="341" r:id="rId19"/>
    <p:sldId id="342" r:id="rId20"/>
    <p:sldId id="344" r:id="rId21"/>
    <p:sldId id="343" r:id="rId22"/>
    <p:sldId id="345" r:id="rId23"/>
    <p:sldId id="264" r:id="rId24"/>
    <p:sldId id="347" r:id="rId25"/>
    <p:sldId id="349" r:id="rId26"/>
    <p:sldId id="346" r:id="rId27"/>
    <p:sldId id="348" r:id="rId28"/>
    <p:sldId id="334" r:id="rId29"/>
    <p:sldId id="322" r:id="rId30"/>
    <p:sldId id="319" r:id="rId31"/>
    <p:sldId id="320" r:id="rId32"/>
    <p:sldId id="365" r:id="rId33"/>
    <p:sldId id="357" r:id="rId34"/>
    <p:sldId id="358" r:id="rId35"/>
    <p:sldId id="359" r:id="rId36"/>
    <p:sldId id="323" r:id="rId37"/>
    <p:sldId id="324" r:id="rId38"/>
    <p:sldId id="360" r:id="rId39"/>
    <p:sldId id="327" r:id="rId40"/>
    <p:sldId id="329" r:id="rId41"/>
    <p:sldId id="330" r:id="rId42"/>
    <p:sldId id="331" r:id="rId43"/>
    <p:sldId id="309" r:id="rId44"/>
    <p:sldId id="313" r:id="rId45"/>
    <p:sldId id="328" r:id="rId46"/>
    <p:sldId id="270" r:id="rId47"/>
    <p:sldId id="314" r:id="rId48"/>
    <p:sldId id="361" r:id="rId49"/>
    <p:sldId id="355" r:id="rId50"/>
    <p:sldId id="363" r:id="rId51"/>
    <p:sldId id="281" r:id="rId52"/>
    <p:sldId id="364" r:id="rId5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000D"/>
    <a:srgbClr val="FFFFFF"/>
    <a:srgbClr val="CD001A"/>
    <a:srgbClr val="2C2F34"/>
    <a:srgbClr val="B30016"/>
    <a:srgbClr val="9A0013"/>
    <a:srgbClr val="80101C"/>
    <a:srgbClr val="008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8" autoAdjust="0"/>
    <p:restoredTop sz="68193" autoAdjust="0"/>
  </p:normalViewPr>
  <p:slideViewPr>
    <p:cSldViewPr snapToGrid="0">
      <p:cViewPr>
        <p:scale>
          <a:sx n="83" d="100"/>
          <a:sy n="83" d="100"/>
        </p:scale>
        <p:origin x="1481" y="55"/>
      </p:cViewPr>
      <p:guideLst/>
    </p:cSldViewPr>
  </p:slideViewPr>
  <p:outlineViewPr>
    <p:cViewPr>
      <p:scale>
        <a:sx n="33" d="100"/>
        <a:sy n="33" d="100"/>
      </p:scale>
      <p:origin x="0" y="-199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10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	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385420697722015E-2"/>
          <c:y val="1.9184739247116851E-2"/>
          <c:w val="0.91497252999413181"/>
          <c:h val="0.742938251349931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Advising Notes Created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Sheet1!$A$2:$A$37</c:f>
              <c:strCache>
                <c:ptCount val="36"/>
                <c:pt idx="0">
                  <c:v>November '15</c:v>
                </c:pt>
                <c:pt idx="1">
                  <c:v>December</c:v>
                </c:pt>
                <c:pt idx="2">
                  <c:v>January '16</c:v>
                </c:pt>
                <c:pt idx="3">
                  <c:v>February</c:v>
                </c:pt>
                <c:pt idx="4">
                  <c:v>March</c:v>
                </c:pt>
                <c:pt idx="5">
                  <c:v>April</c:v>
                </c:pt>
                <c:pt idx="6">
                  <c:v>May</c:v>
                </c:pt>
                <c:pt idx="7">
                  <c:v>June</c:v>
                </c:pt>
                <c:pt idx="8">
                  <c:v>July</c:v>
                </c:pt>
                <c:pt idx="9">
                  <c:v>August </c:v>
                </c:pt>
                <c:pt idx="10">
                  <c:v>September</c:v>
                </c:pt>
                <c:pt idx="11">
                  <c:v>October</c:v>
                </c:pt>
                <c:pt idx="12">
                  <c:v>November</c:v>
                </c:pt>
                <c:pt idx="13">
                  <c:v>December</c:v>
                </c:pt>
                <c:pt idx="14">
                  <c:v>January '17</c:v>
                </c:pt>
                <c:pt idx="15">
                  <c:v>February</c:v>
                </c:pt>
                <c:pt idx="16">
                  <c:v>March</c:v>
                </c:pt>
                <c:pt idx="17">
                  <c:v>April</c:v>
                </c:pt>
                <c:pt idx="18">
                  <c:v>May</c:v>
                </c:pt>
                <c:pt idx="19">
                  <c:v>June</c:v>
                </c:pt>
                <c:pt idx="20">
                  <c:v>July</c:v>
                </c:pt>
                <c:pt idx="21">
                  <c:v>August </c:v>
                </c:pt>
                <c:pt idx="22">
                  <c:v>September</c:v>
                </c:pt>
                <c:pt idx="23">
                  <c:v>October</c:v>
                </c:pt>
                <c:pt idx="24">
                  <c:v>November</c:v>
                </c:pt>
                <c:pt idx="25">
                  <c:v>December</c:v>
                </c:pt>
                <c:pt idx="26">
                  <c:v>January '18</c:v>
                </c:pt>
                <c:pt idx="27">
                  <c:v>February</c:v>
                </c:pt>
                <c:pt idx="28">
                  <c:v>March</c:v>
                </c:pt>
                <c:pt idx="29">
                  <c:v>April</c:v>
                </c:pt>
                <c:pt idx="30">
                  <c:v>May</c:v>
                </c:pt>
                <c:pt idx="31">
                  <c:v>June</c:v>
                </c:pt>
                <c:pt idx="32">
                  <c:v>July</c:v>
                </c:pt>
                <c:pt idx="33">
                  <c:v>August </c:v>
                </c:pt>
                <c:pt idx="34">
                  <c:v>September</c:v>
                </c:pt>
                <c:pt idx="35">
                  <c:v>October</c:v>
                </c:pt>
              </c:strCache>
            </c:strRef>
          </c:cat>
          <c:val>
            <c:numRef>
              <c:f>Sheet1!$B$2:$B$37</c:f>
              <c:numCache>
                <c:formatCode>General</c:formatCode>
                <c:ptCount val="36"/>
                <c:pt idx="0">
                  <c:v>11648</c:v>
                </c:pt>
                <c:pt idx="1">
                  <c:v>9904</c:v>
                </c:pt>
                <c:pt idx="2">
                  <c:v>13110</c:v>
                </c:pt>
                <c:pt idx="3">
                  <c:v>14254</c:v>
                </c:pt>
                <c:pt idx="4">
                  <c:v>14960</c:v>
                </c:pt>
                <c:pt idx="5">
                  <c:v>13120</c:v>
                </c:pt>
                <c:pt idx="6">
                  <c:v>14862</c:v>
                </c:pt>
                <c:pt idx="7">
                  <c:v>13337</c:v>
                </c:pt>
                <c:pt idx="8">
                  <c:v>10259</c:v>
                </c:pt>
                <c:pt idx="9">
                  <c:v>18236</c:v>
                </c:pt>
                <c:pt idx="10">
                  <c:v>15633</c:v>
                </c:pt>
                <c:pt idx="11">
                  <c:v>14905</c:v>
                </c:pt>
                <c:pt idx="12">
                  <c:v>16416</c:v>
                </c:pt>
                <c:pt idx="13">
                  <c:v>13311</c:v>
                </c:pt>
                <c:pt idx="14">
                  <c:v>18849</c:v>
                </c:pt>
                <c:pt idx="15">
                  <c:v>14549</c:v>
                </c:pt>
                <c:pt idx="16">
                  <c:v>17756</c:v>
                </c:pt>
                <c:pt idx="17">
                  <c:v>15085</c:v>
                </c:pt>
                <c:pt idx="18">
                  <c:v>17573</c:v>
                </c:pt>
                <c:pt idx="19">
                  <c:v>13427</c:v>
                </c:pt>
                <c:pt idx="20">
                  <c:v>12507</c:v>
                </c:pt>
                <c:pt idx="21">
                  <c:v>19562</c:v>
                </c:pt>
                <c:pt idx="22">
                  <c:v>15462</c:v>
                </c:pt>
                <c:pt idx="23">
                  <c:v>14083</c:v>
                </c:pt>
                <c:pt idx="24">
                  <c:v>15214</c:v>
                </c:pt>
                <c:pt idx="25">
                  <c:v>11430</c:v>
                </c:pt>
                <c:pt idx="26">
                  <c:v>16963</c:v>
                </c:pt>
                <c:pt idx="27">
                  <c:v>11536</c:v>
                </c:pt>
                <c:pt idx="28">
                  <c:v>13542</c:v>
                </c:pt>
                <c:pt idx="29">
                  <c:v>13799</c:v>
                </c:pt>
                <c:pt idx="30">
                  <c:v>13435</c:v>
                </c:pt>
                <c:pt idx="31">
                  <c:v>10647</c:v>
                </c:pt>
                <c:pt idx="32">
                  <c:v>10339</c:v>
                </c:pt>
                <c:pt idx="33">
                  <c:v>14594</c:v>
                </c:pt>
                <c:pt idx="34">
                  <c:v>11122</c:v>
                </c:pt>
                <c:pt idx="35">
                  <c:v>11514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A2-451C-9068-25E99A2E7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126224"/>
        <c:axId val="137159576"/>
      </c:lineChart>
      <c:catAx>
        <c:axId val="13812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159576"/>
        <c:crosses val="autoZero"/>
        <c:auto val="1"/>
        <c:lblAlgn val="ctr"/>
        <c:lblOffset val="100"/>
        <c:noMultiLvlLbl val="0"/>
      </c:catAx>
      <c:valAx>
        <c:axId val="137159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126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4D92E-05CA-4406-8E7F-3AB4D4227E7B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05F24-FE0A-438E-8F6A-F287C4683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473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Crowd participation: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What kind of note</a:t>
            </a:r>
            <a:r>
              <a:rPr lang="en-US" baseline="0" dirty="0"/>
              <a:t> taking software do you have at your institution?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/>
              <a:t>Advising notes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/>
              <a:t>Institution wide note taking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/>
              <a:t>Silo-</a:t>
            </a:r>
            <a:r>
              <a:rPr lang="en-US" baseline="0" dirty="0" err="1"/>
              <a:t>ed</a:t>
            </a:r>
            <a:r>
              <a:rPr lang="en-US" baseline="0" dirty="0"/>
              <a:t> note taking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/>
              <a:t>No note taking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/>
              <a:t>Describe NAIT old way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/>
              <a:t>This presentation is about NAIT’s current 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301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931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Two ways to create/view advising notes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First way is designed for the Advisor / Advisee relationship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first way to get to advising notes is through the Advisor Center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You can only view notes for your advisees on this page.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There will be a row for each advisee.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Click on the note icon to launch that student’s advising notes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You will be able to see all the advising notes, no matter who created</a:t>
            </a:r>
            <a:r>
              <a:rPr lang="en-US" baseline="0" dirty="0"/>
              <a:t> them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259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88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26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 restricted to the Advisor /</a:t>
            </a:r>
            <a:r>
              <a:rPr lang="en-US" baseline="0" dirty="0"/>
              <a:t> Advisee relationship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Discuss</a:t>
            </a:r>
            <a:r>
              <a:rPr lang="en-US" baseline="0" dirty="0"/>
              <a:t> how this is the “admin” page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effectLst/>
              </a:rPr>
              <a:t>The Advising Notes (administration) page is intended for an “administrative super user” with unrestricted access to all advising notes in the system.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effectLst/>
              </a:rPr>
              <a:t>Besides creating and updating notes, an administrator can edit note text, reassign notes and reopen closed notes.</a:t>
            </a: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NAIT doesn’t assign advisees to advisors, so we only use the admin page.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151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Categories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Status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Assigned 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Advisee</a:t>
            </a:r>
            <a:r>
              <a:rPr lang="en-US" baseline="0" dirty="0"/>
              <a:t> Access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Subject/Note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RTF Formatting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Mention</a:t>
            </a:r>
            <a:r>
              <a:rPr lang="en-US" baseline="0" dirty="0"/>
              <a:t> tables and images are possible too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Action items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Attachments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Send</a:t>
            </a:r>
            <a:r>
              <a:rPr lang="en-US" baseline="0" dirty="0"/>
              <a:t> Notification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Sends email, with link to self-service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165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you enable it student</a:t>
            </a:r>
            <a:r>
              <a:rPr lang="en-US" baseline="0" dirty="0"/>
              <a:t> can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add note items such as comments.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add or delete attachments to the note but cannot delete the advisor’s attachments.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advisor is automatically notified when the advisee submits an update.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Students cannot create their own notes. Only add to notes released to them.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830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Decide on your categories and subcategories early if possible as it does have an impact on reporting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Importance of accuracy when </a:t>
            </a:r>
            <a:r>
              <a:rPr lang="en-US" dirty="0" err="1"/>
              <a:t>determing</a:t>
            </a:r>
            <a:r>
              <a:rPr lang="en-US" baseline="0" dirty="0"/>
              <a:t> how these will be used.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Adding new is okay but should have a level of check / balance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Removing or modifying gets messy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709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Subcategories must be within a category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6825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Notifications,</a:t>
            </a:r>
            <a:r>
              <a:rPr lang="en-US" baseline="0" dirty="0"/>
              <a:t> if selected, allow the advisor to notify the student (puts on button the page).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Bottom portion’s selections are for the student self-service setup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There are a couple additional</a:t>
            </a:r>
            <a:r>
              <a:rPr lang="en-US" baseline="0" dirty="0"/>
              <a:t> controls for the student center that add additional links to the Advising Notes but they are not required to begin using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336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4947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7300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6532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6717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Now</a:t>
            </a:r>
            <a:r>
              <a:rPr lang="en-US" baseline="0" dirty="0"/>
              <a:t> that you understand advising notes as delivered, we can talk about how NAIT uses advising notes.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Don’t be afraid of the word customizations here. These are small bolt </a:t>
            </a:r>
            <a:r>
              <a:rPr lang="en-US" baseline="0" dirty="0" err="1"/>
              <a:t>ons</a:t>
            </a:r>
            <a:r>
              <a:rPr lang="en-US" baseline="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Before we talk about customizations and reporting, let’s talk about NAIT’s advising notes philosophy, or why we did what we did.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7117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NAIT does not just use advising notes in the context of an Advisor / Advisee relationship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Advising at NAIT is any service,</a:t>
            </a:r>
            <a:r>
              <a:rPr lang="en-US" baseline="0" dirty="0"/>
              <a:t> assistance, information that can be provided to a prospect, student, alumni, etc.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We do not use the Advisor Center and related advisee assignment processes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1809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Student interaction</a:t>
            </a:r>
            <a:r>
              <a:rPr lang="en-US" baseline="0" dirty="0"/>
              <a:t> details</a:t>
            </a:r>
            <a:r>
              <a:rPr lang="en-US" dirty="0"/>
              <a:t> should be shared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More concise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Under the spotlight people are less likely to enter opinionated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is part of the reason why we use the admin page and not</a:t>
            </a:r>
            <a:r>
              <a:rPr lang="en-US" baseline="0" dirty="0"/>
              <a:t> advisor centre.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0935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Each student / staff interaction is entered as a single note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Even if a second inquiry is on the same subject / topics, it makes easier to track volume and repeat advising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Option is there to ad multiple rows to Note details but the above reasons are why we chose this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8922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Eliminates</a:t>
            </a:r>
            <a:r>
              <a:rPr lang="en-US" baseline="0" dirty="0"/>
              <a:t> the grey area</a:t>
            </a:r>
          </a:p>
          <a:p>
            <a:r>
              <a:rPr lang="en-US" baseline="0" dirty="0"/>
              <a:t>Easy to identify what still needs to be 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762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Customized fields based on </a:t>
            </a:r>
            <a:r>
              <a:rPr lang="en-US" baseline="0" dirty="0"/>
              <a:t>what was needed going forward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2 required (Service Area, Contact Method)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Contact method is on advising notes 9.28 image 8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/>
              <a:t>Drop downs are translate values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/>
              <a:t>Duration number field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Service Now link to direct staff to existing data in external software (Pulls in identity based on student ID/Email)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Only a small number of staff use this system but for them it is a key application for their business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7395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EMPLID of user auto-populates the assigned to field once a new note is opened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Service Method defaulted for each user based on business unit and setup under SACR &gt; User Defaults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8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types of education: Apprentice, Non-credit, and credit programs (upgrading, certificate, diploma, and degree).</a:t>
            </a:r>
            <a:endParaRPr lang="en-US" dirty="0">
              <a:solidFill>
                <a:srgbClr val="6D7480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Diverse campus where advising happens all over.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not assigned an advisor.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43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Setup</a:t>
            </a:r>
            <a:r>
              <a:rPr lang="en-US" baseline="0" dirty="0"/>
              <a:t> page was created to allow for default information when creating notes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Significantly increased speed of entry for commonly used note items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Fills in subject and Note detail once the user enters / leaves the subcategory field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All defaults can still be edited to modify or add to the info. as necessary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Can be used to prompt staff for important details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From this example only a category code, a few TABS and a subcategory code have been entered.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3202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Used to track “quick” issues where you reasonably would not capture a name / 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Eliminated the need for departments to use Excel or Access to track “foot traffic” related</a:t>
            </a:r>
            <a:r>
              <a:rPr lang="en-US" baseline="0" dirty="0"/>
              <a:t> </a:t>
            </a:r>
            <a:r>
              <a:rPr lang="en-US" dirty="0"/>
              <a:t>items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Separate from existing Employee / Student ID numbering system</a:t>
            </a:r>
            <a:r>
              <a:rPr lang="en-US" baseline="0" dirty="0"/>
              <a:t> to avoid any confusion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Split by department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Transition: these last 4 have been very minor customizations that will help your project succeed. They don’t change the functionality of the feature, they just make it easier to use.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Our next customization is more major, and can illustrate what is possible.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0897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ESL I Need Help. ESL applicants create advising notes when they don’t even realize it.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Why?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Takes the burden off student to contact staff and enter the note</a:t>
            </a:r>
            <a:r>
              <a:rPr lang="en-US" baseline="0" dirty="0"/>
              <a:t> anyways</a:t>
            </a:r>
            <a:endParaRPr lang="en-US" dirty="0"/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No integrations with external email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Know</a:t>
            </a:r>
            <a:r>
              <a:rPr lang="en-US" baseline="0" dirty="0"/>
              <a:t> exactly who and where they are in the process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Apprenticeship purchase order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Show in </a:t>
            </a:r>
            <a:r>
              <a:rPr lang="en-US" dirty="0" err="1"/>
              <a:t>pagelets</a:t>
            </a:r>
            <a:r>
              <a:rPr lang="en-US" baseline="0" dirty="0"/>
              <a:t> for staff to address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7542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Delivered</a:t>
            </a:r>
            <a:r>
              <a:rPr lang="en-US" baseline="0" dirty="0"/>
              <a:t> security refresher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Advisor center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Admin page – for everybody</a:t>
            </a:r>
            <a:endParaRPr lang="en-US" sz="4000" dirty="0">
              <a:solidFill>
                <a:srgbClr val="2C2F34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7067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/>
              <a:t>NAIT custom security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Categories only for Learning Services. They needed a place to store on line, we thought, why not PeopleSoft, why not advising notes.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Completely restricted to those staff.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/>
              <a:t>Can’t view note.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2000" dirty="0"/>
              <a:t>Does not show up in query or in search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2000" dirty="0"/>
              <a:t>Same set up, used existing roles and permissions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dirty="0"/>
              <a:t>Subcategory level!!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4000" dirty="0">
              <a:solidFill>
                <a:srgbClr val="2C2F34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8570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C2F34"/>
                </a:solidFill>
              </a:rPr>
              <a:t>9.2 image 7 </a:t>
            </a:r>
            <a:r>
              <a:rPr lang="en-US" sz="4000" baseline="0" dirty="0">
                <a:solidFill>
                  <a:srgbClr val="2C2F34"/>
                </a:solidFill>
              </a:rPr>
              <a:t>PeopleSoft security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C2F34"/>
                </a:solidFill>
              </a:rPr>
              <a:t>Access control based on NAIT’s design!!!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C2F34"/>
                </a:solidFill>
              </a:rPr>
              <a:t>Define</a:t>
            </a:r>
            <a:r>
              <a:rPr lang="en-US" sz="4000" baseline="0" dirty="0">
                <a:solidFill>
                  <a:srgbClr val="2C2F34"/>
                </a:solidFill>
              </a:rPr>
              <a:t> by category: What users, permission lists, or roles can view which categories.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4000" baseline="0" dirty="0">
                <a:solidFill>
                  <a:srgbClr val="2C2F34"/>
                </a:solidFill>
              </a:rPr>
              <a:t>Category level, not subcategory like our customization.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4000" dirty="0">
                <a:effectLst/>
              </a:rPr>
              <a:t>Super user: Select to allow users to view and update all notes created by any user in this note category. A super user can also change categories, update Note Item text and delete notes in this note category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C2F34"/>
                </a:solidFill>
                <a:effectLst/>
              </a:rPr>
              <a:t>NAIT is moving</a:t>
            </a:r>
            <a:r>
              <a:rPr lang="en-US" sz="4000" baseline="0" dirty="0">
                <a:solidFill>
                  <a:srgbClr val="2C2F34"/>
                </a:solidFill>
                <a:effectLst/>
              </a:rPr>
              <a:t> to adopt the delivered functionality for advising notes, and reduce our customizations. </a:t>
            </a:r>
            <a:endParaRPr lang="en-US" sz="4000" dirty="0">
              <a:solidFill>
                <a:srgbClr val="2C2F34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453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Flexible prompts with a range of optional criteria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Main query for looking at the detailed note</a:t>
            </a:r>
            <a:r>
              <a:rPr lang="en-US" baseline="0" dirty="0"/>
              <a:t>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Contains enough fields to do some in-depth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Links to Advising Notes to view the Note Details / Attachments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7872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Same flexible prompts are used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Count of Category / Subcategory notes for the time period selected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Provides a good overview of the types</a:t>
            </a:r>
            <a:r>
              <a:rPr lang="en-US" baseline="0" dirty="0"/>
              <a:t> of interactions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Quick reference of volume to evaluate for future process enhancements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8190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Report for individual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Formats</a:t>
            </a:r>
            <a:r>
              <a:rPr lang="en-US" baseline="0" dirty="0"/>
              <a:t> the notes, so they can be easily read for a FOIP request.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Shows the rich text, not html tags (like query).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Filter by categories, if you wish.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9211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Pagelet for front line staff to keep track of incomplete</a:t>
            </a:r>
            <a:r>
              <a:rPr lang="en-US" baseline="0" dirty="0"/>
              <a:t> 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Mandatory addition to the Home page (can only be minimized)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Lists notes in Open status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Counts the days old and highlights notes over X days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Full details contained in query, Name / ID in pagelet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Drilling URL Name links Student Centre, ID Links to Advising Notes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087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650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Campus Solutions users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use finance and HR systems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 for 9.0 but include 9.2 elements which we will go over as they have an impact on our current situation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Planning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upgrading to 9.2 PUM image 8 in June 2019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9983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Last 10 notes created / updated by user display here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Used to</a:t>
            </a:r>
            <a:r>
              <a:rPr lang="en-US" baseline="0" dirty="0"/>
              <a:t> reference recent work and provide the quick link drilling URLs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Full results contain  the last 7 days of notes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178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Same</a:t>
            </a:r>
            <a:r>
              <a:rPr lang="en-US" baseline="0" dirty="0"/>
              <a:t> drilling URLs and information presented in a similar manner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Displays any advising notes assigned to another staff member and in OPEN status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Allows those who have handed off a case to someone to keep track of it and ensure it gets handled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Displays up to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4550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Pivot grid for supervisors to keep a high level view on their student advising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Displays in chart form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Uses user defaults to show only staff within the same business unit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Problem with our server infrastructure where if no results were</a:t>
            </a:r>
            <a:r>
              <a:rPr lang="en-US" baseline="0" dirty="0"/>
              <a:t> available in the query it would run endlessly / crash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8399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Advising notes doesn’t work if the staff at your institution don’t take</a:t>
            </a:r>
            <a:r>
              <a:rPr lang="en-US" baseline="0" dirty="0"/>
              <a:t>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956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you first explain what advising notes is, people will focus on how much time it will take to create the notes.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There must be a greater value from the results than you get for the work put</a:t>
            </a:r>
            <a:r>
              <a:rPr lang="en-US" baseline="0" dirty="0"/>
              <a:t> in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Sell the benefits – explain why its worth the time.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 story about how much time this actually saves.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initial go live: make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sure you have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queries, pagelets and pivot grids.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sure they can see the reporting benefits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immediately.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4557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that, even though you’re asking them to do more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work, the project team has done all they can to make it as simple as possible.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Customize to populate default subject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notes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navigation collections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Deck out their homepage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navigation collections, pagelets, pivot grids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795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should be in your working group?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Advisors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all the areas you want to roll out advising notes to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them establish guidelines for entering notes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them develop the categories and sub-categories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working group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ends up as subject matter experts: you have champions at go live.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Testing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5435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 to your working group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from your working group to the end users. 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 group members champion the change.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Regular meetings and updates so everyone in the institution knows this coming.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Transition: how did we do? Did our staff buy in?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8937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Three years of data</a:t>
            </a:r>
            <a:endParaRPr lang="en-US" baseline="0" dirty="0"/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Over 500,000 notes created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/>
              <a:t>Year over year trends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baseline="0" dirty="0"/>
              <a:t>Range between 9,000 and 19,500 notes per month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baseline="0" dirty="0"/>
              <a:t>Average 14,081	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637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Now have complete story from start to finish, across</a:t>
            </a:r>
            <a:r>
              <a:rPr lang="en-US" baseline="0" dirty="0"/>
              <a:t> all student service areas. </a:t>
            </a: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Created</a:t>
            </a:r>
            <a:r>
              <a:rPr lang="en-US" baseline="0" dirty="0"/>
              <a:t> note-taking guidelines, same quality of notes.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baseline="0" dirty="0"/>
              <a:t>No more dual entry. </a:t>
            </a: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Eliminated Microsoft CRM, Access</a:t>
            </a:r>
            <a:r>
              <a:rPr lang="en-US" baseline="0" dirty="0"/>
              <a:t> databases, and excel spreadsheets</a:t>
            </a: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Tools</a:t>
            </a:r>
            <a:r>
              <a:rPr lang="en-US" baseline="0" dirty="0"/>
              <a:t> and reports, data is in hands of functional users. We don’t need integrations or fancy data merging to get advising data!</a:t>
            </a:r>
          </a:p>
          <a:p>
            <a:pPr marL="228600" indent="-228600">
              <a:buFont typeface="+mj-lt"/>
              <a:buAutoNum type="arabicPeriod"/>
            </a:pPr>
            <a:endParaRPr lang="en-US" baseline="0" dirty="0"/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The project has changed over the years since implementation. Evolution.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083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296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Note: anyone going live check the Oracle bugs. They are in the 9.0 and 9.2 roll-outs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693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734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779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624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Build a complete story.</a:t>
            </a:r>
            <a:r>
              <a:rPr lang="en-US" baseline="0" dirty="0"/>
              <a:t> Minimize they said x over here, when they really said 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Consistent data entry across multiple areas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Ensure all users have access to the data they need and are using the same system.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Centralize: Retire Microsoft CRM, Access Databases, Spreadsheets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Statistics: Hard to track advising  - How do you track advising services? Its not as</a:t>
            </a:r>
            <a:r>
              <a:rPr lang="en-US" baseline="0" dirty="0"/>
              <a:t> easy as something like an application. This is what makes it tracking and advising stats possible at NAIT</a:t>
            </a:r>
            <a:endParaRPr lang="en-US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Transition: now that all notes are in one system, we can get statistics.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297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Core student data: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No interfaces</a:t>
            </a:r>
            <a:r>
              <a:rPr lang="en-US" baseline="0" dirty="0"/>
              <a:t> to build and maintain; </a:t>
            </a:r>
            <a:r>
              <a:rPr lang="en-US" dirty="0"/>
              <a:t>all data in same place</a:t>
            </a:r>
            <a:endParaRPr lang="en-US" baseline="0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One system to maintain and upgrade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Reporting: can easily join advising notes data to other tables</a:t>
            </a:r>
          </a:p>
          <a:p>
            <a:pPr marL="171450" indent="-171450">
              <a:buFontTx/>
              <a:buChar char="-"/>
            </a:pPr>
            <a:r>
              <a:rPr lang="en-US" dirty="0"/>
              <a:t>One system: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Your staff are</a:t>
            </a:r>
            <a:r>
              <a:rPr lang="en-US" baseline="0" dirty="0"/>
              <a:t> already familiar with it. 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Student lifecycle: prospect,</a:t>
            </a:r>
            <a:r>
              <a:rPr lang="en-US" baseline="0" dirty="0"/>
              <a:t> applicant, student: the more we can use PS, the easier it is to get that complete picture.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New features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Pagelets, notifications, </a:t>
            </a:r>
            <a:r>
              <a:rPr lang="en-US" baseline="0" dirty="0" err="1"/>
              <a:t>workcenters</a:t>
            </a:r>
            <a:r>
              <a:rPr lang="en-US" baseline="0" dirty="0"/>
              <a:t>, fluid.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When you upgrade PS, you upgrade your note taking system too.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05F24-FE0A-438E-8F6A-F287C46833F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310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B26640A-7286-4479-9AD7-A64175EEBC9C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B26640A-7286-4479-9AD7-A64175EEBC9C}" type="datetimeFigureOut">
              <a:rPr lang="en-US" smtClean="0"/>
              <a:t>11/12/2018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B066116-181F-4C4B-9291-E978987A28F4}"/>
              </a:ext>
            </a:extLst>
          </p:cNvPr>
          <p:cNvSpPr/>
          <p:nvPr/>
        </p:nvSpPr>
        <p:spPr>
          <a:xfrm>
            <a:off x="0" y="741676"/>
            <a:ext cx="9144000" cy="3258933"/>
          </a:xfrm>
          <a:prstGeom prst="rect">
            <a:avLst/>
          </a:prstGeom>
          <a:solidFill>
            <a:srgbClr val="B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2F34"/>
                </a:solidFill>
              </a:rPr>
              <a:t>Advising Notes</a:t>
            </a:r>
            <a:br>
              <a:rPr lang="en-US" dirty="0">
                <a:solidFill>
                  <a:srgbClr val="2C2F34"/>
                </a:solidFill>
              </a:rPr>
            </a:br>
            <a:r>
              <a:rPr lang="en-US" dirty="0">
                <a:solidFill>
                  <a:srgbClr val="2C2F34"/>
                </a:solidFill>
              </a:rPr>
              <a:t>Building a student story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SESSION 6020</a:t>
            </a:r>
          </a:p>
          <a:p>
            <a:r>
              <a:rPr lang="en-US" dirty="0"/>
              <a:t>November 13,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12-14 November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42" y="1487170"/>
            <a:ext cx="2047908" cy="16914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DBDDFF-E76E-4941-B95C-C4D37E8322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41676"/>
            <a:ext cx="6646985" cy="32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93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2C2F34"/>
                </a:solidFill>
              </a:rPr>
              <a:t>Advising notes </a:t>
            </a:r>
            <a:br>
              <a:rPr lang="en-US" dirty="0">
                <a:solidFill>
                  <a:srgbClr val="2C2F34"/>
                </a:solidFill>
              </a:rPr>
            </a:br>
            <a:r>
              <a:rPr lang="en-US" dirty="0">
                <a:solidFill>
                  <a:srgbClr val="2C2F34"/>
                </a:solidFill>
              </a:rPr>
              <a:t>as delivered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6D7480"/>
                </a:solidFill>
              </a:rPr>
              <a:t>Advising Notes:</a:t>
            </a:r>
          </a:p>
          <a:p>
            <a:r>
              <a:rPr lang="en-US" dirty="0">
                <a:solidFill>
                  <a:srgbClr val="6D7480"/>
                </a:solidFill>
              </a:rPr>
              <a:t>Building a Student Story</a:t>
            </a:r>
          </a:p>
        </p:txBody>
      </p:sp>
      <p:sp>
        <p:nvSpPr>
          <p:cNvPr id="5" name="Rectangle 4"/>
          <p:cNvSpPr/>
          <p:nvPr/>
        </p:nvSpPr>
        <p:spPr>
          <a:xfrm>
            <a:off x="6266576" y="5259897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3" b="8412"/>
          <a:stretch/>
        </p:blipFill>
        <p:spPr>
          <a:xfrm>
            <a:off x="0" y="0"/>
            <a:ext cx="9144000" cy="459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45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are advising notes?</a:t>
            </a:r>
            <a:endParaRPr lang="en-US" dirty="0">
              <a:solidFill>
                <a:srgbClr val="2C2F34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724" y="1910677"/>
            <a:ext cx="8581937" cy="716223"/>
          </a:xfrm>
        </p:spPr>
        <p:txBody>
          <a:bodyPr>
            <a:noAutofit/>
          </a:bodyPr>
          <a:lstStyle/>
          <a:p>
            <a:pPr marL="742950" indent="-742950">
              <a:buClr>
                <a:srgbClr val="80101C"/>
              </a:buClr>
              <a:buFont typeface="+mj-lt"/>
              <a:buAutoNum type="arabicPeriod"/>
            </a:pPr>
            <a:r>
              <a:rPr lang="en-US" sz="3200" dirty="0">
                <a:solidFill>
                  <a:srgbClr val="2C2F34"/>
                </a:solidFill>
              </a:rPr>
              <a:t>Self Service &gt; Advisor Center &gt; My Advisees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2062" y="822121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053" y="2438445"/>
            <a:ext cx="6961905" cy="43047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29139" y="4959277"/>
            <a:ext cx="290456" cy="204395"/>
          </a:xfrm>
          <a:prstGeom prst="rect">
            <a:avLst/>
          </a:prstGeom>
          <a:noFill/>
          <a:ln w="28575">
            <a:solidFill>
              <a:srgbClr val="CD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33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9" y="1164281"/>
            <a:ext cx="8904641" cy="34184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121" y="3313358"/>
            <a:ext cx="871370" cy="204393"/>
          </a:xfrm>
          <a:prstGeom prst="rect">
            <a:avLst/>
          </a:prstGeom>
          <a:noFill/>
          <a:ln w="28575">
            <a:solidFill>
              <a:srgbClr val="CD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70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753" y="219630"/>
            <a:ext cx="6996574" cy="648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94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are advising notes?</a:t>
            </a:r>
            <a:endParaRPr lang="en-US" dirty="0">
              <a:solidFill>
                <a:srgbClr val="2C2F34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781" y="2883997"/>
            <a:ext cx="8372636" cy="4449126"/>
          </a:xfrm>
        </p:spPr>
        <p:txBody>
          <a:bodyPr>
            <a:normAutofit/>
          </a:bodyPr>
          <a:lstStyle/>
          <a:p>
            <a:pPr marL="742950" indent="-742950">
              <a:buClr>
                <a:srgbClr val="80101C"/>
              </a:buClr>
              <a:buFont typeface="+mj-lt"/>
              <a:buAutoNum type="alphaLcParenR"/>
            </a:pPr>
            <a:r>
              <a:rPr lang="en-US" sz="3200" dirty="0"/>
              <a:t>Academic Advisement &gt; Student Advisement &gt; Advising Notes</a:t>
            </a:r>
          </a:p>
          <a:p>
            <a:pPr marL="742950" indent="-742950">
              <a:buClr>
                <a:srgbClr val="80101C"/>
              </a:buClr>
              <a:buFont typeface="+mj-lt"/>
              <a:buAutoNum type="alphaLcParenR"/>
            </a:pPr>
            <a:r>
              <a:rPr lang="en-US" sz="3200" dirty="0"/>
              <a:t>Curriculum Management &gt; Instructor/Advisor Information &gt; Advising Notes</a:t>
            </a:r>
          </a:p>
          <a:p>
            <a:pPr marL="742950" indent="-742950">
              <a:buClr>
                <a:srgbClr val="80101C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2C2F34"/>
                </a:solidFill>
              </a:rPr>
              <a:t>Records and Enrollment &gt; Student Background Information &gt; Advising Notes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2062" y="822121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03642" y="1904104"/>
            <a:ext cx="7508838" cy="1140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84921" y="1988487"/>
            <a:ext cx="8372636" cy="628246"/>
          </a:xfrm>
        </p:spPr>
        <p:txBody>
          <a:bodyPr>
            <a:noAutofit/>
          </a:bodyPr>
          <a:lstStyle/>
          <a:p>
            <a:pPr marL="742950" indent="-742950">
              <a:buClr>
                <a:srgbClr val="80101C"/>
              </a:buClr>
              <a:buFont typeface="+mj-lt"/>
              <a:buAutoNum type="arabicPeriod" startAt="2"/>
            </a:pPr>
            <a:r>
              <a:rPr lang="en-US" sz="4400" dirty="0">
                <a:solidFill>
                  <a:srgbClr val="2C2F34"/>
                </a:solidFill>
              </a:rPr>
              <a:t>The Admin Page</a:t>
            </a:r>
          </a:p>
        </p:txBody>
      </p:sp>
    </p:spTree>
    <p:extLst>
      <p:ext uri="{BB962C8B-B14F-4D97-AF65-F5344CB8AC3E}">
        <p14:creationId xmlns:p14="http://schemas.microsoft.com/office/powerpoint/2010/main" val="129014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rackel\AppData\Local\Temp\SNAGHTML1b91f3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915" y="247426"/>
            <a:ext cx="6657975" cy="652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98493" y="1441525"/>
            <a:ext cx="1893346" cy="505609"/>
          </a:xfrm>
          <a:prstGeom prst="rect">
            <a:avLst/>
          </a:prstGeom>
          <a:noFill/>
          <a:ln w="28575">
            <a:solidFill>
              <a:srgbClr val="CD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98492" y="1936376"/>
            <a:ext cx="2786233" cy="215154"/>
          </a:xfrm>
          <a:prstGeom prst="rect">
            <a:avLst/>
          </a:prstGeom>
          <a:noFill/>
          <a:ln w="28575">
            <a:solidFill>
              <a:srgbClr val="CD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16822" y="1479175"/>
            <a:ext cx="2786233" cy="215154"/>
          </a:xfrm>
          <a:prstGeom prst="rect">
            <a:avLst/>
          </a:prstGeom>
          <a:noFill/>
          <a:ln w="28575">
            <a:solidFill>
              <a:srgbClr val="CD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16821" y="1705084"/>
            <a:ext cx="2138981" cy="231291"/>
          </a:xfrm>
          <a:prstGeom prst="rect">
            <a:avLst/>
          </a:prstGeom>
          <a:noFill/>
          <a:ln w="28575">
            <a:solidFill>
              <a:srgbClr val="CD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00283" y="2151530"/>
            <a:ext cx="6205373" cy="1688950"/>
          </a:xfrm>
          <a:prstGeom prst="rect">
            <a:avLst/>
          </a:prstGeom>
          <a:noFill/>
          <a:ln w="28575">
            <a:solidFill>
              <a:srgbClr val="CD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00283" y="3840479"/>
            <a:ext cx="6108555" cy="1366222"/>
          </a:xfrm>
          <a:prstGeom prst="rect">
            <a:avLst/>
          </a:prstGeom>
          <a:noFill/>
          <a:ln w="28575">
            <a:solidFill>
              <a:srgbClr val="CD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00283" y="5306265"/>
            <a:ext cx="6108555" cy="1062262"/>
          </a:xfrm>
          <a:prstGeom prst="rect">
            <a:avLst/>
          </a:prstGeom>
          <a:noFill/>
          <a:ln w="28575">
            <a:solidFill>
              <a:srgbClr val="CD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238" y="2090905"/>
            <a:ext cx="7209524" cy="267619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98492" y="6422315"/>
            <a:ext cx="1893347" cy="248799"/>
          </a:xfrm>
          <a:prstGeom prst="rect">
            <a:avLst/>
          </a:prstGeom>
          <a:noFill/>
          <a:ln w="28575">
            <a:solidFill>
              <a:srgbClr val="CD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45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2F34"/>
                </a:solidFill>
              </a:rPr>
              <a:t>Student Self-service</a:t>
            </a:r>
          </a:p>
        </p:txBody>
      </p:sp>
      <p:sp>
        <p:nvSpPr>
          <p:cNvPr id="5" name="Rectangle 4"/>
          <p:cNvSpPr/>
          <p:nvPr/>
        </p:nvSpPr>
        <p:spPr>
          <a:xfrm>
            <a:off x="562062" y="822121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72" y="2432990"/>
            <a:ext cx="8796305" cy="3214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1393" y="1736521"/>
            <a:ext cx="4620862" cy="474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1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2F34"/>
                </a:solidFill>
              </a:rPr>
              <a:t>How to set up advising notes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062" y="2106348"/>
            <a:ext cx="7496088" cy="1845776"/>
          </a:xfrm>
        </p:spPr>
        <p:txBody>
          <a:bodyPr>
            <a:normAutofit/>
          </a:bodyPr>
          <a:lstStyle/>
          <a:p>
            <a:pPr marL="742950" indent="-742950">
              <a:buClr>
                <a:srgbClr val="80101C"/>
              </a:buClr>
              <a:buFont typeface="+mj-lt"/>
              <a:buAutoNum type="arabicPeriod"/>
            </a:pPr>
            <a:r>
              <a:rPr lang="en-US" sz="4000" dirty="0">
                <a:solidFill>
                  <a:srgbClr val="2C2F34"/>
                </a:solidFill>
              </a:rPr>
              <a:t>Define Note Categories</a:t>
            </a:r>
          </a:p>
          <a:p>
            <a:pPr marL="0" indent="0">
              <a:buClr>
                <a:srgbClr val="80101C"/>
              </a:buClr>
              <a:buNone/>
            </a:pPr>
            <a:r>
              <a:rPr lang="en-US" sz="3200" dirty="0"/>
              <a:t>Set up SACR &gt; Product Related &gt; Academic Advisement &gt; Note Category Table</a:t>
            </a:r>
            <a:endParaRPr lang="en-US" sz="3200" dirty="0">
              <a:solidFill>
                <a:srgbClr val="2C2F3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2062" y="822121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963" y="3973640"/>
            <a:ext cx="5914286" cy="2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32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2F34"/>
                </a:solidFill>
              </a:rPr>
              <a:t>How to set up advising notes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062" y="2134551"/>
            <a:ext cx="7496088" cy="1791988"/>
          </a:xfrm>
        </p:spPr>
        <p:txBody>
          <a:bodyPr>
            <a:normAutofit/>
          </a:bodyPr>
          <a:lstStyle/>
          <a:p>
            <a:pPr marL="742950" indent="-742950">
              <a:buClr>
                <a:srgbClr val="80101C"/>
              </a:buClr>
              <a:buFont typeface="+mj-lt"/>
              <a:buAutoNum type="arabicPeriod" startAt="2"/>
            </a:pPr>
            <a:r>
              <a:rPr lang="en-US" sz="4000" dirty="0">
                <a:solidFill>
                  <a:srgbClr val="2C2F34"/>
                </a:solidFill>
              </a:rPr>
              <a:t>Define Note Subcategories</a:t>
            </a:r>
          </a:p>
          <a:p>
            <a:pPr marL="0" indent="0">
              <a:buClr>
                <a:srgbClr val="80101C"/>
              </a:buClr>
              <a:buNone/>
            </a:pPr>
            <a:r>
              <a:rPr lang="en-US" sz="3200" dirty="0"/>
              <a:t>Set up SACR &gt; Product Related &gt; Academic Advisement &gt; Note Subcategory Table</a:t>
            </a:r>
            <a:endParaRPr lang="en-US" sz="3200" dirty="0">
              <a:solidFill>
                <a:srgbClr val="2C2F34"/>
              </a:solidFill>
            </a:endParaRPr>
          </a:p>
          <a:p>
            <a:pPr marL="0" indent="0">
              <a:buClr>
                <a:srgbClr val="80101C"/>
              </a:buClr>
              <a:buNone/>
            </a:pPr>
            <a:endParaRPr lang="en-US" sz="4000" dirty="0">
              <a:solidFill>
                <a:srgbClr val="2C2F3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2062" y="822121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725" y="3987016"/>
            <a:ext cx="5904762" cy="2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30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2F34"/>
                </a:solidFill>
              </a:rPr>
              <a:t>How to set up advising notes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062" y="2177583"/>
            <a:ext cx="7496088" cy="1791988"/>
          </a:xfrm>
        </p:spPr>
        <p:txBody>
          <a:bodyPr>
            <a:normAutofit/>
          </a:bodyPr>
          <a:lstStyle/>
          <a:p>
            <a:pPr marL="742950" indent="-742950">
              <a:buClr>
                <a:srgbClr val="80101C"/>
              </a:buClr>
              <a:buFont typeface="+mj-lt"/>
              <a:buAutoNum type="arabicPeriod" startAt="3"/>
            </a:pPr>
            <a:r>
              <a:rPr lang="en-US" sz="4000" dirty="0">
                <a:solidFill>
                  <a:srgbClr val="2C2F34"/>
                </a:solidFill>
              </a:rPr>
              <a:t>Define Setup</a:t>
            </a:r>
          </a:p>
          <a:p>
            <a:pPr marL="0" indent="0">
              <a:buClr>
                <a:srgbClr val="80101C"/>
              </a:buClr>
              <a:buNone/>
            </a:pPr>
            <a:r>
              <a:rPr lang="en-US" sz="3200" dirty="0"/>
              <a:t>Set Up SACR &gt; Common Definitions &gt; Self Service &gt; Academic Advising</a:t>
            </a:r>
            <a:endParaRPr lang="en-US" sz="4000" dirty="0">
              <a:solidFill>
                <a:srgbClr val="2C2F3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2062" y="822121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611" y="4062322"/>
            <a:ext cx="5101586" cy="240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88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solidFill>
            <a:srgbClr val="801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6D7480"/>
                </a:solidFill>
              </a:rPr>
              <a:t>Brian Trenholm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2C2F34"/>
                </a:solidFill>
              </a:rPr>
              <a:t>Assistant Registrar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2C2F34"/>
                </a:solidFill>
              </a:rPr>
              <a:t>Northern Alberta Institute of Technology</a:t>
            </a:r>
          </a:p>
          <a:p>
            <a:r>
              <a:rPr lang="en-US" dirty="0">
                <a:solidFill>
                  <a:srgbClr val="2C2F34"/>
                </a:solidFill>
              </a:rPr>
              <a:t>btrenhol@nait.ca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6D7480"/>
                </a:solidFill>
              </a:rPr>
              <a:t>Joel Rackel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144616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2C2F34"/>
                </a:solidFill>
              </a:rPr>
              <a:t>Senior Process Analyst</a:t>
            </a:r>
          </a:p>
          <a:p>
            <a:r>
              <a:rPr lang="en-US" dirty="0">
                <a:solidFill>
                  <a:srgbClr val="2C2F34"/>
                </a:solidFill>
              </a:rPr>
              <a:t>Northern Alberta Institute of Technology</a:t>
            </a:r>
          </a:p>
          <a:p>
            <a:r>
              <a:rPr lang="en-US" dirty="0">
                <a:solidFill>
                  <a:srgbClr val="2C2F34"/>
                </a:solidFill>
              </a:rPr>
              <a:t>jrackel@nait.ca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2F34"/>
                </a:solidFill>
              </a:rPr>
              <a:t>How to set up advising notes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062" y="2106257"/>
            <a:ext cx="7496088" cy="4294543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buClr>
                <a:srgbClr val="80101C"/>
              </a:buClr>
              <a:buFont typeface="+mj-lt"/>
              <a:buAutoNum type="arabicPeriod" startAt="4"/>
            </a:pPr>
            <a:r>
              <a:rPr lang="en-US" sz="4000" dirty="0">
                <a:solidFill>
                  <a:srgbClr val="2C2F34"/>
                </a:solidFill>
              </a:rPr>
              <a:t>Security for Advisor Center</a:t>
            </a:r>
          </a:p>
          <a:p>
            <a:pPr marL="0" indent="0">
              <a:buClr>
                <a:srgbClr val="80101C"/>
              </a:buClr>
              <a:buNone/>
            </a:pPr>
            <a:r>
              <a:rPr lang="en-US" sz="4000" dirty="0">
                <a:solidFill>
                  <a:srgbClr val="2C2F34"/>
                </a:solidFill>
              </a:rPr>
              <a:t>Menu: </a:t>
            </a:r>
            <a:r>
              <a:rPr lang="en-US" sz="2800" dirty="0"/>
              <a:t>SSR_ADVISEE_OVRD</a:t>
            </a:r>
          </a:p>
          <a:p>
            <a:pPr marL="0" indent="0">
              <a:spcAft>
                <a:spcPts val="0"/>
              </a:spcAft>
              <a:buClr>
                <a:srgbClr val="80101C"/>
              </a:buClr>
              <a:buNone/>
            </a:pPr>
            <a:r>
              <a:rPr lang="en-US" sz="4000" dirty="0">
                <a:solidFill>
                  <a:srgbClr val="2C2F34"/>
                </a:solidFill>
              </a:rPr>
              <a:t>Components/Page: </a:t>
            </a:r>
          </a:p>
          <a:p>
            <a:pPr marL="0" indent="0">
              <a:spcAft>
                <a:spcPts val="0"/>
              </a:spcAft>
              <a:buClr>
                <a:srgbClr val="80101C"/>
              </a:buClr>
              <a:buNone/>
            </a:pPr>
            <a:r>
              <a:rPr lang="en-US" sz="4000" dirty="0">
                <a:solidFill>
                  <a:srgbClr val="2C2F34"/>
                </a:solidFill>
              </a:rPr>
              <a:t>		    </a:t>
            </a:r>
            <a:r>
              <a:rPr lang="en-US" sz="2800" dirty="0"/>
              <a:t>SAA_SS_ADVNOTE </a:t>
            </a:r>
          </a:p>
          <a:p>
            <a:pPr marL="0" indent="0">
              <a:spcBef>
                <a:spcPts val="0"/>
              </a:spcBef>
              <a:buClr>
                <a:srgbClr val="80101C"/>
              </a:buClr>
              <a:buNone/>
            </a:pPr>
            <a:r>
              <a:rPr lang="en-US" sz="2800" dirty="0"/>
              <a:t>		      SAA_SS_ADVNOTE_ADD</a:t>
            </a:r>
          </a:p>
          <a:p>
            <a:pPr marL="1225299" lvl="8" indent="0">
              <a:buNone/>
            </a:pPr>
            <a:r>
              <a:rPr lang="en-US" sz="2800" dirty="0"/>
              <a:t>	      SAA_SS_ADVNOTE_STU  			      SAA_SS_ADVNOTE_SUM </a:t>
            </a:r>
          </a:p>
          <a:p>
            <a:pPr marL="1225299" lvl="8" indent="0">
              <a:buNone/>
            </a:pPr>
            <a:endParaRPr lang="en-US" sz="2800" dirty="0"/>
          </a:p>
          <a:p>
            <a:r>
              <a:rPr lang="en-US" sz="2800" dirty="0"/>
              <a:t> </a:t>
            </a:r>
          </a:p>
          <a:p>
            <a:pPr lvl="8"/>
            <a:endParaRPr lang="en-US" sz="2000" dirty="0"/>
          </a:p>
          <a:p>
            <a:pPr marL="0" indent="0">
              <a:buClr>
                <a:srgbClr val="80101C"/>
              </a:buClr>
              <a:buNone/>
            </a:pPr>
            <a:endParaRPr lang="en-US" sz="4000" dirty="0">
              <a:solidFill>
                <a:srgbClr val="2C2F3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2062" y="822121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02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2F34"/>
                </a:solidFill>
              </a:rPr>
              <a:t>How to set up advising notes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062" y="2106258"/>
            <a:ext cx="7496088" cy="2566539"/>
          </a:xfrm>
        </p:spPr>
        <p:txBody>
          <a:bodyPr>
            <a:normAutofit/>
          </a:bodyPr>
          <a:lstStyle/>
          <a:p>
            <a:pPr marL="742950" indent="-742950">
              <a:buClr>
                <a:srgbClr val="80101C"/>
              </a:buClr>
              <a:buFont typeface="+mj-lt"/>
              <a:buAutoNum type="arabicPeriod" startAt="5"/>
            </a:pPr>
            <a:r>
              <a:rPr lang="en-US" sz="3600" dirty="0">
                <a:solidFill>
                  <a:srgbClr val="2C2F34"/>
                </a:solidFill>
              </a:rPr>
              <a:t>Security for Admin Page</a:t>
            </a:r>
          </a:p>
          <a:p>
            <a:pPr marL="0" indent="0">
              <a:buClr>
                <a:srgbClr val="80101C"/>
              </a:buClr>
              <a:buNone/>
            </a:pPr>
            <a:r>
              <a:rPr lang="en-US" sz="4000" dirty="0">
                <a:solidFill>
                  <a:srgbClr val="2C2F34"/>
                </a:solidFill>
              </a:rPr>
              <a:t>Menu: </a:t>
            </a:r>
            <a:r>
              <a:rPr lang="en-US" sz="2800" dirty="0"/>
              <a:t>DEFINE_ACADEMIC_REQUIREMENTS</a:t>
            </a:r>
          </a:p>
          <a:p>
            <a:pPr marL="0" indent="0">
              <a:buClr>
                <a:srgbClr val="80101C"/>
              </a:buClr>
              <a:buNone/>
            </a:pPr>
            <a:r>
              <a:rPr lang="en-US" sz="4000" dirty="0">
                <a:solidFill>
                  <a:srgbClr val="2C2F34"/>
                </a:solidFill>
              </a:rPr>
              <a:t>Component/Page: </a:t>
            </a:r>
            <a:r>
              <a:rPr lang="en-US" sz="2800" dirty="0"/>
              <a:t>SAA_ADV_NOTE</a:t>
            </a:r>
            <a:endParaRPr lang="en-US" sz="2800" dirty="0">
              <a:solidFill>
                <a:srgbClr val="2C2F34"/>
              </a:solidFill>
            </a:endParaRPr>
          </a:p>
          <a:p>
            <a:pPr marL="0" indent="0">
              <a:buClr>
                <a:srgbClr val="80101C"/>
              </a:buClr>
              <a:buNone/>
            </a:pPr>
            <a:endParaRPr lang="en-US" sz="4000" dirty="0">
              <a:solidFill>
                <a:srgbClr val="2C2F3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2062" y="822121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028" y="4243539"/>
            <a:ext cx="6276190" cy="2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64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2F34"/>
                </a:solidFill>
              </a:rPr>
              <a:t>How to set up advising notes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062" y="2106258"/>
            <a:ext cx="7496088" cy="3584537"/>
          </a:xfrm>
        </p:spPr>
        <p:txBody>
          <a:bodyPr>
            <a:normAutofit lnSpcReduction="10000"/>
          </a:bodyPr>
          <a:lstStyle/>
          <a:p>
            <a:pPr marL="742950" indent="-742950">
              <a:buClr>
                <a:srgbClr val="80101C"/>
              </a:buClr>
              <a:buFont typeface="+mj-lt"/>
              <a:buAutoNum type="arabicPeriod" startAt="6"/>
            </a:pPr>
            <a:r>
              <a:rPr lang="en-US" sz="3700" dirty="0">
                <a:solidFill>
                  <a:srgbClr val="2C2F34"/>
                </a:solidFill>
              </a:rPr>
              <a:t>Security for Student Self Service</a:t>
            </a:r>
          </a:p>
          <a:p>
            <a:pPr marL="0" indent="0">
              <a:buClr>
                <a:srgbClr val="80101C"/>
              </a:buClr>
              <a:buNone/>
            </a:pPr>
            <a:r>
              <a:rPr lang="en-US" sz="3700" dirty="0">
                <a:solidFill>
                  <a:srgbClr val="2C2F34"/>
                </a:solidFill>
              </a:rPr>
              <a:t>Menu: </a:t>
            </a:r>
            <a:r>
              <a:rPr lang="en-US" sz="2600" dirty="0"/>
              <a:t>SA_LEARNER_SERVICES</a:t>
            </a:r>
          </a:p>
          <a:p>
            <a:pPr marL="0" indent="0">
              <a:buNone/>
            </a:pPr>
            <a:r>
              <a:rPr lang="en-US" sz="3700" dirty="0">
                <a:solidFill>
                  <a:srgbClr val="2C2F34"/>
                </a:solidFill>
              </a:rPr>
              <a:t>Component/page: 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2C2F34"/>
                </a:solidFill>
              </a:rPr>
              <a:t>		    </a:t>
            </a:r>
            <a:r>
              <a:rPr lang="en-US" sz="2600" dirty="0"/>
              <a:t>SAA_SS_ADVNOTE </a:t>
            </a:r>
          </a:p>
          <a:p>
            <a:pPr marL="1225299" lvl="8" indent="0">
              <a:buNone/>
            </a:pPr>
            <a:r>
              <a:rPr lang="en-US" sz="2600" dirty="0"/>
              <a:t>	      SAA_SS_ADVNOTE_STU</a:t>
            </a:r>
          </a:p>
          <a:p>
            <a:r>
              <a:rPr lang="en-US" sz="2800" dirty="0"/>
              <a:t> </a:t>
            </a:r>
          </a:p>
          <a:p>
            <a:pPr lvl="8"/>
            <a:endParaRPr lang="en-US" sz="2000" dirty="0"/>
          </a:p>
          <a:p>
            <a:pPr marL="0" indent="0">
              <a:buClr>
                <a:srgbClr val="80101C"/>
              </a:buClr>
              <a:buNone/>
            </a:pPr>
            <a:endParaRPr lang="en-US" sz="4000" dirty="0">
              <a:solidFill>
                <a:srgbClr val="2C2F3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2062" y="822121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132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2C2F34"/>
                </a:solidFill>
              </a:rPr>
              <a:t>Customizations, </a:t>
            </a:r>
            <a:r>
              <a:rPr lang="en-US" dirty="0" err="1">
                <a:solidFill>
                  <a:srgbClr val="2C2F34"/>
                </a:solidFill>
              </a:rPr>
              <a:t>SEcurity</a:t>
            </a:r>
            <a:r>
              <a:rPr lang="en-US" dirty="0">
                <a:solidFill>
                  <a:srgbClr val="2C2F34"/>
                </a:solidFill>
              </a:rPr>
              <a:t> </a:t>
            </a:r>
            <a:br>
              <a:rPr lang="en-US" dirty="0">
                <a:solidFill>
                  <a:srgbClr val="2C2F34"/>
                </a:solidFill>
              </a:rPr>
            </a:br>
            <a:r>
              <a:rPr lang="en-US" dirty="0">
                <a:solidFill>
                  <a:srgbClr val="2C2F34"/>
                </a:solidFill>
              </a:rPr>
              <a:t>and reporting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6D7480"/>
                </a:solidFill>
              </a:rPr>
              <a:t>Advising Notes:</a:t>
            </a:r>
          </a:p>
          <a:p>
            <a:r>
              <a:rPr lang="en-US" dirty="0">
                <a:solidFill>
                  <a:srgbClr val="6D7480"/>
                </a:solidFill>
              </a:rPr>
              <a:t>Building a Student Story</a:t>
            </a:r>
          </a:p>
        </p:txBody>
      </p:sp>
      <p:sp>
        <p:nvSpPr>
          <p:cNvPr id="4" name="Rectangle 3"/>
          <p:cNvSpPr/>
          <p:nvPr/>
        </p:nvSpPr>
        <p:spPr>
          <a:xfrm>
            <a:off x="6266576" y="5259897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4" b="15295"/>
          <a:stretch/>
        </p:blipFill>
        <p:spPr>
          <a:xfrm>
            <a:off x="0" y="0"/>
            <a:ext cx="9144000" cy="459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80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62" y="2607890"/>
            <a:ext cx="3791890" cy="28005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2F34"/>
                </a:solidFill>
              </a:rPr>
              <a:t>NAIt’s advising note philosophy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8213" y="2607890"/>
            <a:ext cx="4625787" cy="4023360"/>
          </a:xfrm>
        </p:spPr>
        <p:txBody>
          <a:bodyPr>
            <a:normAutofit/>
          </a:bodyPr>
          <a:lstStyle/>
          <a:p>
            <a:pPr marL="742950" indent="-742950">
              <a:buClr>
                <a:srgbClr val="80101C"/>
              </a:buClr>
              <a:buFont typeface="+mj-lt"/>
              <a:buAutoNum type="arabicPeriod"/>
            </a:pPr>
            <a:r>
              <a:rPr lang="en-US" sz="4000" dirty="0">
                <a:solidFill>
                  <a:srgbClr val="2C2F34"/>
                </a:solidFill>
              </a:rPr>
              <a:t>Advising Notes are not just for Advisors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2062" y="822121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24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2F34"/>
                </a:solidFill>
              </a:rPr>
              <a:t>NAIt’s advising note philosophy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8213" y="2607890"/>
            <a:ext cx="4625787" cy="4023360"/>
          </a:xfrm>
        </p:spPr>
        <p:txBody>
          <a:bodyPr>
            <a:normAutofit/>
          </a:bodyPr>
          <a:lstStyle/>
          <a:p>
            <a:pPr marL="742950" indent="-742950">
              <a:buClr>
                <a:srgbClr val="80101C"/>
              </a:buClr>
              <a:buFont typeface="+mj-lt"/>
              <a:buAutoNum type="arabicPeriod" startAt="2"/>
            </a:pPr>
            <a:r>
              <a:rPr lang="en-US" sz="4000" dirty="0">
                <a:solidFill>
                  <a:srgbClr val="2C2F34"/>
                </a:solidFill>
              </a:rPr>
              <a:t>Notes are there for all staff to see</a:t>
            </a:r>
          </a:p>
          <a:p>
            <a:pPr marL="0" indent="0" algn="ctr">
              <a:buClr>
                <a:srgbClr val="80101C"/>
              </a:buClr>
              <a:buNone/>
            </a:pPr>
            <a:r>
              <a:rPr lang="en-US" sz="3200" dirty="0">
                <a:solidFill>
                  <a:schemeClr val="accent2"/>
                </a:solidFill>
              </a:rPr>
              <a:t>(Almost all notes)</a:t>
            </a:r>
          </a:p>
          <a:p>
            <a:pPr marL="742950" indent="-742950">
              <a:buClr>
                <a:srgbClr val="80101C"/>
              </a:buClr>
              <a:buFont typeface="+mj-lt"/>
              <a:buAutoNum type="arabicPeriod" startAt="2"/>
            </a:pPr>
            <a:endParaRPr lang="en-US" sz="4000" dirty="0">
              <a:solidFill>
                <a:srgbClr val="2C2F3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2062" y="822121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http://www.eurekadoc.com/wp-content/uploads/2016/10/public-spea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38" y="2607890"/>
            <a:ext cx="4056975" cy="268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5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18213" y="2607890"/>
            <a:ext cx="4625787" cy="4023360"/>
          </a:xfrm>
        </p:spPr>
        <p:txBody>
          <a:bodyPr>
            <a:normAutofit/>
          </a:bodyPr>
          <a:lstStyle/>
          <a:p>
            <a:pPr marL="742950" indent="-742950">
              <a:buClr>
                <a:srgbClr val="80101C"/>
              </a:buClr>
              <a:buFont typeface="+mj-lt"/>
              <a:buAutoNum type="arabicPeriod" startAt="3"/>
            </a:pPr>
            <a:r>
              <a:rPr lang="en-US" sz="4000" dirty="0">
                <a:solidFill>
                  <a:srgbClr val="2C2F34"/>
                </a:solidFill>
              </a:rPr>
              <a:t>One interaction = One 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2F34"/>
                </a:solidFill>
              </a:rPr>
              <a:t>NAIt’s advising note philosophy</a:t>
            </a:r>
          </a:p>
        </p:txBody>
      </p:sp>
      <p:sp>
        <p:nvSpPr>
          <p:cNvPr id="5" name="Rectangle 4"/>
          <p:cNvSpPr/>
          <p:nvPr/>
        </p:nvSpPr>
        <p:spPr>
          <a:xfrm>
            <a:off x="562062" y="822121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ttp://worldmaritimenews.com/wp-content/uploads/2015/02/Intra-Asia-Container-Freight-Rates-Hit-Four-Year-L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62" y="2607890"/>
            <a:ext cx="3993166" cy="279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07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2F34"/>
                </a:solidFill>
              </a:rPr>
              <a:t>NAIt’s advising note philosophy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8213" y="2607890"/>
            <a:ext cx="4625787" cy="4023360"/>
          </a:xfrm>
        </p:spPr>
        <p:txBody>
          <a:bodyPr>
            <a:normAutofit/>
          </a:bodyPr>
          <a:lstStyle/>
          <a:p>
            <a:pPr marL="742950" indent="-742950">
              <a:buClr>
                <a:srgbClr val="80101C"/>
              </a:buClr>
              <a:buFont typeface="+mj-lt"/>
              <a:buAutoNum type="arabicPeriod" startAt="4"/>
            </a:pPr>
            <a:r>
              <a:rPr lang="en-US" sz="4000" dirty="0">
                <a:solidFill>
                  <a:srgbClr val="2C2F34"/>
                </a:solidFill>
              </a:rPr>
              <a:t>Open status means there is work to be done</a:t>
            </a:r>
          </a:p>
        </p:txBody>
      </p:sp>
      <p:sp>
        <p:nvSpPr>
          <p:cNvPr id="5" name="Rectangle 4"/>
          <p:cNvSpPr/>
          <p:nvPr/>
        </p:nvSpPr>
        <p:spPr>
          <a:xfrm>
            <a:off x="562062" y="822121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https://www.managersareheroes.com/wp-content/uploads/2016/02/Workload-Office-bully-vs.-office-doormat-Getting-them-to-share-worklo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81" y="2607890"/>
            <a:ext cx="3744895" cy="249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59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2F34"/>
                </a:solidFill>
              </a:rPr>
              <a:t>Customizations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2062" y="822121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562062" y="2106257"/>
            <a:ext cx="7496088" cy="756213"/>
          </a:xfrm>
        </p:spPr>
        <p:txBody>
          <a:bodyPr>
            <a:normAutofit/>
          </a:bodyPr>
          <a:lstStyle/>
          <a:p>
            <a:pPr marL="742950" indent="-742950">
              <a:buClr>
                <a:srgbClr val="80101C"/>
              </a:buClr>
              <a:buFont typeface="+mj-lt"/>
              <a:buAutoNum type="arabicPeriod"/>
            </a:pPr>
            <a:r>
              <a:rPr lang="en-US" sz="4000" dirty="0">
                <a:solidFill>
                  <a:srgbClr val="2C2F34"/>
                </a:solidFill>
              </a:rPr>
              <a:t>Additional fields</a:t>
            </a:r>
            <a:endParaRPr lang="en-US" sz="2800" dirty="0"/>
          </a:p>
          <a:p>
            <a:pPr lvl="8"/>
            <a:endParaRPr lang="en-US" sz="2000" dirty="0"/>
          </a:p>
          <a:p>
            <a:pPr marL="0" indent="0">
              <a:buClr>
                <a:srgbClr val="80101C"/>
              </a:buClr>
              <a:buNone/>
            </a:pPr>
            <a:endParaRPr lang="en-US" sz="4000" dirty="0">
              <a:solidFill>
                <a:srgbClr val="2C2F3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62" y="3232206"/>
            <a:ext cx="7999941" cy="217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51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2F34"/>
                </a:solidFill>
              </a:rPr>
              <a:t>customizations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2062" y="822121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562062" y="2106257"/>
            <a:ext cx="7496088" cy="756213"/>
          </a:xfrm>
        </p:spPr>
        <p:txBody>
          <a:bodyPr>
            <a:normAutofit/>
          </a:bodyPr>
          <a:lstStyle/>
          <a:p>
            <a:pPr marL="742950" indent="-742950">
              <a:buClr>
                <a:srgbClr val="80101C"/>
              </a:buClr>
              <a:buFont typeface="+mj-lt"/>
              <a:buAutoNum type="arabicPeriod" startAt="2"/>
            </a:pPr>
            <a:r>
              <a:rPr lang="en-US" sz="4000" dirty="0">
                <a:solidFill>
                  <a:srgbClr val="2C2F34"/>
                </a:solidFill>
              </a:rPr>
              <a:t>Defaults for note entry</a:t>
            </a:r>
            <a:endParaRPr lang="en-US" sz="2800" dirty="0"/>
          </a:p>
          <a:p>
            <a:pPr lvl="8"/>
            <a:endParaRPr lang="en-US" sz="2000" dirty="0"/>
          </a:p>
          <a:p>
            <a:pPr marL="0" indent="0">
              <a:buClr>
                <a:srgbClr val="80101C"/>
              </a:buClr>
              <a:buNone/>
            </a:pPr>
            <a:endParaRPr lang="en-US" sz="4000" dirty="0">
              <a:solidFill>
                <a:srgbClr val="2C2F3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" y="2982524"/>
            <a:ext cx="7285295" cy="228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29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2F34"/>
                </a:solidFill>
              </a:rPr>
              <a:t>Northern Alberta Institute of Technology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6D7480"/>
                </a:solidFill>
              </a:rPr>
              <a:t>A Leading Polytechnic Committed to Student Success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66576" y="5259897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6" b="12486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09" y="5749099"/>
            <a:ext cx="635380" cy="85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700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2184508" y="3180523"/>
            <a:ext cx="4457229" cy="33329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2F34"/>
                </a:solidFill>
              </a:rPr>
              <a:t>customizations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2062" y="822121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62062" y="2106257"/>
            <a:ext cx="7496088" cy="756213"/>
          </a:xfrm>
        </p:spPr>
        <p:txBody>
          <a:bodyPr>
            <a:normAutofit/>
          </a:bodyPr>
          <a:lstStyle/>
          <a:p>
            <a:pPr marL="742950" indent="-742950">
              <a:buClr>
                <a:srgbClr val="80101C"/>
              </a:buClr>
              <a:buFont typeface="+mj-lt"/>
              <a:buAutoNum type="arabicPeriod" startAt="3"/>
            </a:pPr>
            <a:r>
              <a:rPr lang="en-US" sz="4000" dirty="0">
                <a:solidFill>
                  <a:srgbClr val="2C2F34"/>
                </a:solidFill>
              </a:rPr>
              <a:t>Default subjects and notes</a:t>
            </a:r>
          </a:p>
          <a:p>
            <a:pPr lvl="8"/>
            <a:endParaRPr lang="en-US" sz="2000" dirty="0"/>
          </a:p>
          <a:p>
            <a:pPr marL="0" indent="0">
              <a:buClr>
                <a:srgbClr val="80101C"/>
              </a:buClr>
              <a:buNone/>
            </a:pPr>
            <a:endParaRPr lang="en-US" sz="4000" dirty="0">
              <a:solidFill>
                <a:srgbClr val="2C2F3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81" y="2084832"/>
            <a:ext cx="7866667" cy="4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8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2F34"/>
                </a:solidFill>
              </a:rPr>
              <a:t>customizations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2062" y="822121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62062" y="2106257"/>
            <a:ext cx="7496088" cy="756213"/>
          </a:xfrm>
        </p:spPr>
        <p:txBody>
          <a:bodyPr>
            <a:normAutofit/>
          </a:bodyPr>
          <a:lstStyle/>
          <a:p>
            <a:pPr marL="742950" indent="-742950">
              <a:buClr>
                <a:srgbClr val="80101C"/>
              </a:buClr>
              <a:buFont typeface="+mj-lt"/>
              <a:buAutoNum type="arabicPeriod" startAt="4"/>
            </a:pPr>
            <a:r>
              <a:rPr lang="en-US" sz="4000" dirty="0">
                <a:solidFill>
                  <a:srgbClr val="2C2F34"/>
                </a:solidFill>
              </a:rPr>
              <a:t>Generic ID</a:t>
            </a:r>
            <a:endParaRPr lang="en-US" sz="2800" dirty="0"/>
          </a:p>
          <a:p>
            <a:pPr lvl="8"/>
            <a:endParaRPr lang="en-US" sz="2000" dirty="0"/>
          </a:p>
          <a:p>
            <a:pPr marL="0" indent="0">
              <a:buClr>
                <a:srgbClr val="80101C"/>
              </a:buClr>
              <a:buNone/>
            </a:pPr>
            <a:endParaRPr lang="en-US" sz="4000" dirty="0">
              <a:solidFill>
                <a:srgbClr val="2C2F3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069" y="2862470"/>
            <a:ext cx="3268108" cy="329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902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2F34"/>
                </a:solidFill>
              </a:rPr>
              <a:t>customizations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2062" y="822121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62062" y="2106257"/>
            <a:ext cx="7496088" cy="756213"/>
          </a:xfrm>
        </p:spPr>
        <p:txBody>
          <a:bodyPr>
            <a:normAutofit/>
          </a:bodyPr>
          <a:lstStyle/>
          <a:p>
            <a:pPr marL="742950" indent="-742950">
              <a:buClr>
                <a:srgbClr val="80101C"/>
              </a:buClr>
              <a:buFont typeface="+mj-lt"/>
              <a:buAutoNum type="arabicPeriod" startAt="5"/>
            </a:pPr>
            <a:r>
              <a:rPr lang="en-US" sz="4000" dirty="0">
                <a:solidFill>
                  <a:srgbClr val="2C2F34"/>
                </a:solidFill>
              </a:rPr>
              <a:t>Auto Note Creation</a:t>
            </a:r>
            <a:endParaRPr lang="en-US" sz="2800" dirty="0"/>
          </a:p>
          <a:p>
            <a:pPr lvl="8"/>
            <a:endParaRPr lang="en-US" sz="2000" dirty="0"/>
          </a:p>
          <a:p>
            <a:pPr marL="0" indent="0">
              <a:buClr>
                <a:srgbClr val="80101C"/>
              </a:buClr>
              <a:buNone/>
            </a:pPr>
            <a:endParaRPr lang="en-US" sz="4000" dirty="0">
              <a:solidFill>
                <a:srgbClr val="2C2F34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62062" y="2883895"/>
            <a:ext cx="8223504" cy="350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022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2F34"/>
                </a:solidFill>
              </a:rPr>
              <a:t>Security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562068" y="822121"/>
            <a:ext cx="45719" cy="914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62063" y="2106262"/>
            <a:ext cx="7496088" cy="4165584"/>
          </a:xfrm>
        </p:spPr>
        <p:txBody>
          <a:bodyPr>
            <a:normAutofit/>
          </a:bodyPr>
          <a:lstStyle/>
          <a:p>
            <a:pPr marL="742950" indent="-742950">
              <a:buClr>
                <a:srgbClr val="67000D"/>
              </a:buClr>
              <a:buFont typeface="+mj-lt"/>
              <a:buAutoNum type="arabicPeriod"/>
            </a:pPr>
            <a:r>
              <a:rPr lang="en-US" sz="4000" dirty="0">
                <a:solidFill>
                  <a:srgbClr val="2C2F34"/>
                </a:solidFill>
              </a:rPr>
              <a:t>Delivered 9.0 Bundle 36 Security</a:t>
            </a:r>
          </a:p>
          <a:p>
            <a:pPr marL="813816" lvl="2" indent="-457200">
              <a:buClr>
                <a:srgbClr val="67000D"/>
              </a:buClr>
            </a:pPr>
            <a:r>
              <a:rPr lang="en-US" sz="3200" dirty="0">
                <a:solidFill>
                  <a:srgbClr val="2C2F34"/>
                </a:solidFill>
              </a:rPr>
              <a:t>Advisor / Advisee only</a:t>
            </a:r>
          </a:p>
          <a:p>
            <a:pPr marL="813816" lvl="2" indent="-457200">
              <a:buClr>
                <a:srgbClr val="67000D"/>
              </a:buClr>
            </a:pPr>
            <a:r>
              <a:rPr lang="en-US" sz="3200" dirty="0">
                <a:solidFill>
                  <a:srgbClr val="2C2F34"/>
                </a:solidFill>
              </a:rPr>
              <a:t>Admin page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562062" y="822121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28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2F34"/>
                </a:solidFill>
              </a:rPr>
              <a:t>Security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562068" y="822121"/>
            <a:ext cx="45719" cy="914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994939" y="2934989"/>
            <a:ext cx="6836367" cy="35872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8096" y="2084832"/>
            <a:ext cx="7004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Clr>
                <a:srgbClr val="67000D"/>
              </a:buClr>
              <a:buFont typeface="+mj-lt"/>
              <a:buAutoNum type="arabicPeriod" startAt="2"/>
            </a:pPr>
            <a:r>
              <a:rPr lang="en-US" sz="4000" dirty="0">
                <a:solidFill>
                  <a:srgbClr val="2C2F34"/>
                </a:solidFill>
              </a:rPr>
              <a:t>NAIT custom security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562062" y="822121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525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2F34"/>
                </a:solidFill>
              </a:rPr>
              <a:t>Security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562068" y="822121"/>
            <a:ext cx="45719" cy="914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62063" y="2106263"/>
            <a:ext cx="7496088" cy="1480999"/>
          </a:xfrm>
        </p:spPr>
        <p:txBody>
          <a:bodyPr>
            <a:normAutofit/>
          </a:bodyPr>
          <a:lstStyle/>
          <a:p>
            <a:pPr marL="742950" indent="-742950">
              <a:buClr>
                <a:srgbClr val="67000D"/>
              </a:buClr>
              <a:buFont typeface="+mj-lt"/>
              <a:buAutoNum type="arabicPeriod" startAt="3"/>
            </a:pPr>
            <a:r>
              <a:rPr lang="en-US" sz="4000" dirty="0">
                <a:solidFill>
                  <a:srgbClr val="2C2F34"/>
                </a:solidFill>
              </a:rPr>
              <a:t>PeopleSoft 9.2 image 7 security</a:t>
            </a:r>
            <a:endParaRPr lang="en-US" sz="2000" dirty="0"/>
          </a:p>
          <a:p>
            <a:pPr marL="0" indent="0">
              <a:buClr>
                <a:srgbClr val="80101C"/>
              </a:buClr>
              <a:buNone/>
            </a:pPr>
            <a:endParaRPr lang="en-US" sz="4000" dirty="0">
              <a:solidFill>
                <a:srgbClr val="2C2F3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36" y="2868194"/>
            <a:ext cx="8876190" cy="19428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2062" y="822121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1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2F34"/>
                </a:solidFill>
              </a:rPr>
              <a:t>Reporting - Queries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2062" y="822121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62062" y="2106257"/>
            <a:ext cx="7496088" cy="756213"/>
          </a:xfrm>
        </p:spPr>
        <p:txBody>
          <a:bodyPr>
            <a:normAutofit/>
          </a:bodyPr>
          <a:lstStyle/>
          <a:p>
            <a:pPr marL="742950" indent="-742950">
              <a:buClr>
                <a:srgbClr val="80101C"/>
              </a:buClr>
              <a:buFont typeface="+mj-lt"/>
              <a:buAutoNum type="arabicPeriod"/>
            </a:pPr>
            <a:r>
              <a:rPr lang="en-US" sz="4000" dirty="0">
                <a:solidFill>
                  <a:srgbClr val="2C2F34"/>
                </a:solidFill>
              </a:rPr>
              <a:t>Advising Notes by Date</a:t>
            </a:r>
            <a:endParaRPr lang="en-US" sz="2800" dirty="0"/>
          </a:p>
          <a:p>
            <a:pPr lvl="8"/>
            <a:endParaRPr lang="en-US" sz="2000" dirty="0"/>
          </a:p>
          <a:p>
            <a:pPr marL="0" indent="0">
              <a:buClr>
                <a:srgbClr val="80101C"/>
              </a:buClr>
              <a:buNone/>
            </a:pPr>
            <a:endParaRPr lang="en-US" sz="4000" dirty="0">
              <a:solidFill>
                <a:srgbClr val="2C2F3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170" y="2883895"/>
            <a:ext cx="4161905" cy="37523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50" y="2167342"/>
            <a:ext cx="8815600" cy="446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3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2F34"/>
                </a:solidFill>
              </a:rPr>
              <a:t>Reporting - Queries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2062" y="822121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62062" y="2106257"/>
            <a:ext cx="7496088" cy="756213"/>
          </a:xfrm>
        </p:spPr>
        <p:txBody>
          <a:bodyPr>
            <a:normAutofit/>
          </a:bodyPr>
          <a:lstStyle/>
          <a:p>
            <a:pPr marL="742950" indent="-742950">
              <a:buClr>
                <a:srgbClr val="80101C"/>
              </a:buClr>
              <a:buFont typeface="+mj-lt"/>
              <a:buAutoNum type="arabicPeriod" startAt="2"/>
            </a:pPr>
            <a:r>
              <a:rPr lang="en-US" sz="4000" dirty="0">
                <a:solidFill>
                  <a:srgbClr val="2C2F34"/>
                </a:solidFill>
              </a:rPr>
              <a:t>Advising Notes Summary</a:t>
            </a:r>
            <a:endParaRPr lang="en-US" sz="2800" dirty="0"/>
          </a:p>
          <a:p>
            <a:pPr lvl="8"/>
            <a:endParaRPr lang="en-US" sz="2000" dirty="0"/>
          </a:p>
          <a:p>
            <a:pPr marL="0" indent="0">
              <a:buClr>
                <a:srgbClr val="80101C"/>
              </a:buClr>
              <a:buNone/>
            </a:pPr>
            <a:endParaRPr lang="en-US" sz="4000" dirty="0">
              <a:solidFill>
                <a:srgbClr val="2C2F3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62" y="2883895"/>
            <a:ext cx="7980952" cy="3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190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2F34"/>
                </a:solidFill>
              </a:rPr>
              <a:t>Reporting - Queries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2068" y="822121"/>
            <a:ext cx="45719" cy="914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562068" y="1848354"/>
            <a:ext cx="7945835" cy="756213"/>
          </a:xfrm>
        </p:spPr>
        <p:txBody>
          <a:bodyPr>
            <a:normAutofit/>
          </a:bodyPr>
          <a:lstStyle/>
          <a:p>
            <a:pPr marL="742950" indent="-742950">
              <a:buClr>
                <a:srgbClr val="67000D"/>
              </a:buClr>
              <a:buFont typeface="+mj-lt"/>
              <a:buAutoNum type="arabicPeriod" startAt="3"/>
            </a:pPr>
            <a:r>
              <a:rPr lang="en-US" sz="4000" dirty="0">
                <a:solidFill>
                  <a:srgbClr val="2C2F34"/>
                </a:solidFill>
              </a:rPr>
              <a:t>Individual Student Report</a:t>
            </a:r>
            <a:endParaRPr lang="en-US" dirty="0"/>
          </a:p>
          <a:p>
            <a:pPr marL="0" indent="0">
              <a:buClr>
                <a:srgbClr val="80101C"/>
              </a:buClr>
              <a:buNone/>
            </a:pPr>
            <a:endParaRPr lang="en-US" sz="4000" dirty="0">
              <a:solidFill>
                <a:srgbClr val="2C2F34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219201" y="2414954"/>
            <a:ext cx="6131168" cy="43140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2062" y="822121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5779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2F34"/>
                </a:solidFill>
              </a:rPr>
              <a:t>Reporting - Pagelets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2062" y="822121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68096" y="3002763"/>
            <a:ext cx="7630498" cy="2019811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562062" y="2106257"/>
            <a:ext cx="7496088" cy="756213"/>
          </a:xfrm>
        </p:spPr>
        <p:txBody>
          <a:bodyPr>
            <a:normAutofit/>
          </a:bodyPr>
          <a:lstStyle/>
          <a:p>
            <a:pPr marL="742950" indent="-742950">
              <a:buClr>
                <a:srgbClr val="80101C"/>
              </a:buClr>
              <a:buFont typeface="+mj-lt"/>
              <a:buAutoNum type="arabicPeriod"/>
            </a:pPr>
            <a:r>
              <a:rPr lang="en-US" sz="4000" dirty="0">
                <a:solidFill>
                  <a:srgbClr val="2C2F34"/>
                </a:solidFill>
              </a:rPr>
              <a:t>My Open Advising Notes</a:t>
            </a:r>
            <a:endParaRPr lang="en-US" sz="2800" dirty="0"/>
          </a:p>
          <a:p>
            <a:pPr lvl="8"/>
            <a:endParaRPr lang="en-US" sz="2000" dirty="0"/>
          </a:p>
          <a:p>
            <a:pPr marL="0" indent="0">
              <a:buClr>
                <a:srgbClr val="80101C"/>
              </a:buClr>
              <a:buNone/>
            </a:pPr>
            <a:endParaRPr lang="en-US" sz="4000" dirty="0">
              <a:solidFill>
                <a:srgbClr val="2C2F34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768096" y="5162867"/>
            <a:ext cx="7672333" cy="68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15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2F34"/>
                </a:solidFill>
              </a:rPr>
              <a:t>NAIT &amp; ORACLE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6D7480"/>
                </a:solidFill>
              </a:rPr>
              <a:t>PeopleSoft Campus Solutions v. 9.0 bundle 38</a:t>
            </a:r>
          </a:p>
          <a:p>
            <a:endParaRPr lang="en-US" dirty="0">
              <a:solidFill>
                <a:srgbClr val="6D7480"/>
              </a:solidFill>
            </a:endParaRPr>
          </a:p>
          <a:p>
            <a:r>
              <a:rPr lang="en-US" dirty="0" err="1">
                <a:solidFill>
                  <a:srgbClr val="6D7480"/>
                </a:solidFill>
              </a:rPr>
              <a:t>PeopleTools</a:t>
            </a:r>
            <a:r>
              <a:rPr lang="en-US" dirty="0">
                <a:solidFill>
                  <a:srgbClr val="6D7480"/>
                </a:solidFill>
              </a:rPr>
              <a:t> 8.55.18</a:t>
            </a:r>
          </a:p>
        </p:txBody>
      </p:sp>
      <p:sp>
        <p:nvSpPr>
          <p:cNvPr id="5" name="Rectangle 4"/>
          <p:cNvSpPr/>
          <p:nvPr/>
        </p:nvSpPr>
        <p:spPr>
          <a:xfrm>
            <a:off x="6266576" y="5259897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6" b="12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89780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2F34"/>
                </a:solidFill>
              </a:rPr>
              <a:t>Reporting - Pagelets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2062" y="822121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62062" y="2106257"/>
            <a:ext cx="7496088" cy="756213"/>
          </a:xfrm>
        </p:spPr>
        <p:txBody>
          <a:bodyPr>
            <a:normAutofit/>
          </a:bodyPr>
          <a:lstStyle/>
          <a:p>
            <a:pPr marL="742950" indent="-742950">
              <a:buClr>
                <a:srgbClr val="80101C"/>
              </a:buClr>
              <a:buFont typeface="+mj-lt"/>
              <a:buAutoNum type="arabicPeriod" startAt="2"/>
            </a:pPr>
            <a:r>
              <a:rPr lang="en-US" sz="4000" dirty="0">
                <a:solidFill>
                  <a:srgbClr val="2C2F34"/>
                </a:solidFill>
              </a:rPr>
              <a:t>Recently Update Notes</a:t>
            </a:r>
            <a:endParaRPr lang="en-US" sz="2800" dirty="0"/>
          </a:p>
          <a:p>
            <a:pPr lvl="8"/>
            <a:endParaRPr lang="en-US" sz="2000" dirty="0"/>
          </a:p>
          <a:p>
            <a:pPr marL="0" indent="0">
              <a:buClr>
                <a:srgbClr val="80101C"/>
              </a:buClr>
              <a:buNone/>
            </a:pPr>
            <a:endParaRPr lang="en-US" sz="4000" dirty="0">
              <a:solidFill>
                <a:srgbClr val="2C2F34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768096" y="2980414"/>
            <a:ext cx="7549505" cy="19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168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2F34"/>
                </a:solidFill>
              </a:rPr>
              <a:t>Reporting - Pagelets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2062" y="822121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62062" y="2106257"/>
            <a:ext cx="7496088" cy="756213"/>
          </a:xfrm>
        </p:spPr>
        <p:txBody>
          <a:bodyPr>
            <a:normAutofit/>
          </a:bodyPr>
          <a:lstStyle/>
          <a:p>
            <a:pPr marL="742950" indent="-742950">
              <a:buClr>
                <a:srgbClr val="80101C"/>
              </a:buClr>
              <a:buFont typeface="+mj-lt"/>
              <a:buAutoNum type="arabicPeriod" startAt="3"/>
            </a:pPr>
            <a:r>
              <a:rPr lang="en-US" sz="4000" dirty="0">
                <a:solidFill>
                  <a:srgbClr val="2C2F34"/>
                </a:solidFill>
              </a:rPr>
              <a:t>Reassigned Advising Notes</a:t>
            </a:r>
            <a:endParaRPr lang="en-US" sz="2800" dirty="0"/>
          </a:p>
          <a:p>
            <a:pPr lvl="8"/>
            <a:endParaRPr lang="en-US" sz="2000" dirty="0"/>
          </a:p>
          <a:p>
            <a:pPr marL="0" indent="0">
              <a:buClr>
                <a:srgbClr val="80101C"/>
              </a:buClr>
              <a:buNone/>
            </a:pPr>
            <a:endParaRPr lang="en-US" sz="4000" dirty="0">
              <a:solidFill>
                <a:srgbClr val="2C2F34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768096" y="2995515"/>
            <a:ext cx="7285010" cy="137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749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2F34"/>
                </a:solidFill>
              </a:rPr>
              <a:t>Reporting - Pagelets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2062" y="822121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62062" y="2106257"/>
            <a:ext cx="7496088" cy="756213"/>
          </a:xfrm>
        </p:spPr>
        <p:txBody>
          <a:bodyPr>
            <a:normAutofit/>
          </a:bodyPr>
          <a:lstStyle/>
          <a:p>
            <a:pPr marL="742950" indent="-742950">
              <a:buClr>
                <a:srgbClr val="80101C"/>
              </a:buClr>
              <a:buFont typeface="+mj-lt"/>
              <a:buAutoNum type="arabicPeriod" startAt="4"/>
            </a:pPr>
            <a:r>
              <a:rPr lang="en-US" sz="4000" dirty="0">
                <a:solidFill>
                  <a:srgbClr val="2C2F34"/>
                </a:solidFill>
              </a:rPr>
              <a:t>Advising Notes Weekly By Area</a:t>
            </a:r>
            <a:endParaRPr lang="en-US" sz="2800" dirty="0"/>
          </a:p>
          <a:p>
            <a:pPr lvl="8"/>
            <a:endParaRPr lang="en-US" sz="2000" dirty="0"/>
          </a:p>
          <a:p>
            <a:pPr marL="0" indent="0">
              <a:buClr>
                <a:srgbClr val="80101C"/>
              </a:buClr>
              <a:buNone/>
            </a:pPr>
            <a:endParaRPr lang="en-US" sz="4000" dirty="0">
              <a:solidFill>
                <a:srgbClr val="2C2F3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862" y="2862470"/>
            <a:ext cx="5904762" cy="3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533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2C2F34"/>
                </a:solidFill>
              </a:rPr>
              <a:t>How to get staff to buy in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rgbClr val="8010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66576" y="5259897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6D7480"/>
                </a:solidFill>
              </a:rPr>
              <a:t>Advising Notes:</a:t>
            </a:r>
          </a:p>
          <a:p>
            <a:r>
              <a:rPr lang="en-US" dirty="0">
                <a:solidFill>
                  <a:srgbClr val="6D7480"/>
                </a:solidFill>
              </a:rPr>
              <a:t>Building a Student Story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3" b="17120"/>
          <a:stretch/>
        </p:blipFill>
        <p:spPr>
          <a:xfrm>
            <a:off x="-1" y="-1"/>
            <a:ext cx="9144001" cy="45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363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2F34"/>
                </a:solidFill>
              </a:rPr>
              <a:t>How to get staff to buy 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8213" y="2747744"/>
            <a:ext cx="4625787" cy="3276543"/>
          </a:xfrm>
        </p:spPr>
        <p:txBody>
          <a:bodyPr>
            <a:normAutofit/>
          </a:bodyPr>
          <a:lstStyle/>
          <a:p>
            <a:pPr marL="742950" indent="-742950">
              <a:buClr>
                <a:srgbClr val="80101C"/>
              </a:buClr>
              <a:buFont typeface="+mj-lt"/>
              <a:buAutoNum type="arabicPeriod"/>
            </a:pPr>
            <a:r>
              <a:rPr lang="en-US" sz="4000" dirty="0">
                <a:solidFill>
                  <a:srgbClr val="2C2F34"/>
                </a:solidFill>
              </a:rPr>
              <a:t>Sell the benefits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2062" y="822121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 descr="http://niftyknowledgerocks.com/wp-content/uploads/2013/04/Photography-Market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30" y="2345645"/>
            <a:ext cx="4195423" cy="304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95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2F34"/>
                </a:solidFill>
              </a:rPr>
              <a:t>How to get staff to buy 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8213" y="2607890"/>
            <a:ext cx="4625787" cy="4023360"/>
          </a:xfrm>
        </p:spPr>
        <p:txBody>
          <a:bodyPr>
            <a:normAutofit/>
          </a:bodyPr>
          <a:lstStyle/>
          <a:p>
            <a:pPr marL="742950" indent="-742950">
              <a:buClr>
                <a:srgbClr val="80101C"/>
              </a:buClr>
              <a:buFont typeface="+mj-lt"/>
              <a:buAutoNum type="arabicPeriod" startAt="2"/>
            </a:pPr>
            <a:r>
              <a:rPr lang="en-US" sz="4000" dirty="0">
                <a:solidFill>
                  <a:srgbClr val="2C2F34"/>
                </a:solidFill>
              </a:rPr>
              <a:t>Make it easy</a:t>
            </a:r>
          </a:p>
        </p:txBody>
      </p:sp>
      <p:sp>
        <p:nvSpPr>
          <p:cNvPr id="5" name="Rectangle 4"/>
          <p:cNvSpPr/>
          <p:nvPr/>
        </p:nvSpPr>
        <p:spPr>
          <a:xfrm>
            <a:off x="562062" y="822121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C:\Users\jrackel\AppData\Local\Temp\SNAGHTML15e2b6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2278477"/>
            <a:ext cx="4275900" cy="297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22121"/>
            <a:ext cx="9144580" cy="500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2F34"/>
                </a:solidFill>
              </a:rPr>
              <a:t>How to get staff to buy 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8213" y="2607890"/>
            <a:ext cx="4625787" cy="4023360"/>
          </a:xfrm>
        </p:spPr>
        <p:txBody>
          <a:bodyPr>
            <a:normAutofit/>
          </a:bodyPr>
          <a:lstStyle/>
          <a:p>
            <a:pPr marL="742950" indent="-742950">
              <a:buClr>
                <a:srgbClr val="80101C"/>
              </a:buClr>
              <a:buFont typeface="+mj-lt"/>
              <a:buAutoNum type="arabicPeriod" startAt="3"/>
            </a:pPr>
            <a:r>
              <a:rPr lang="en-US" sz="4000" dirty="0">
                <a:solidFill>
                  <a:srgbClr val="2C2F34"/>
                </a:solidFill>
              </a:rPr>
              <a:t>Make a working group</a:t>
            </a:r>
          </a:p>
          <a:p>
            <a:pPr marL="457200" indent="-457200">
              <a:buClr>
                <a:srgbClr val="67000D"/>
              </a:buClr>
              <a:buFont typeface="+mj-lt"/>
              <a:buAutoNum type="arabicPeriod" startAt="3"/>
            </a:pPr>
            <a:r>
              <a:rPr lang="en-US" sz="4000" dirty="0">
                <a:solidFill>
                  <a:srgbClr val="2C2F34"/>
                </a:solidFill>
              </a:rPr>
              <a:t>… and make them 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62062" y="822121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6" y="2285588"/>
            <a:ext cx="4334687" cy="325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9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2F34"/>
                </a:solidFill>
              </a:rPr>
              <a:t>How to get staff to buy 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8213" y="2607890"/>
            <a:ext cx="4625787" cy="4023360"/>
          </a:xfrm>
        </p:spPr>
        <p:txBody>
          <a:bodyPr>
            <a:normAutofit/>
          </a:bodyPr>
          <a:lstStyle/>
          <a:p>
            <a:pPr marL="742950" indent="-742950">
              <a:buClr>
                <a:srgbClr val="80101C"/>
              </a:buClr>
              <a:buFont typeface="+mj-lt"/>
              <a:buAutoNum type="arabicPeriod" startAt="5"/>
            </a:pPr>
            <a:r>
              <a:rPr lang="en-US" sz="4000" dirty="0">
                <a:solidFill>
                  <a:srgbClr val="2C2F34"/>
                </a:solidFill>
              </a:rPr>
              <a:t>Communicate</a:t>
            </a:r>
          </a:p>
        </p:txBody>
      </p:sp>
      <p:sp>
        <p:nvSpPr>
          <p:cNvPr id="5" name="Rectangle 4"/>
          <p:cNvSpPr/>
          <p:nvPr/>
        </p:nvSpPr>
        <p:spPr>
          <a:xfrm>
            <a:off x="562062" y="822121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6" name="Picture 4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52" y="2084832"/>
            <a:ext cx="3960966" cy="396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09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54200" y="-153988"/>
            <a:ext cx="7289800" cy="1500188"/>
          </a:xfrm>
        </p:spPr>
        <p:txBody>
          <a:bodyPr/>
          <a:lstStyle/>
          <a:p>
            <a:r>
              <a:rPr lang="en-US" dirty="0">
                <a:solidFill>
                  <a:srgbClr val="2C2F34"/>
                </a:solidFill>
              </a:rPr>
              <a:t>Advising note usage at NAIT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525585435"/>
              </p:ext>
            </p:extLst>
          </p:nvPr>
        </p:nvGraphicFramePr>
        <p:xfrm>
          <a:off x="0" y="984739"/>
          <a:ext cx="9144000" cy="5873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99930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2F34"/>
                </a:solidFill>
              </a:rPr>
              <a:t>PROJECT Results</a:t>
            </a:r>
          </a:p>
        </p:txBody>
      </p:sp>
      <p:sp>
        <p:nvSpPr>
          <p:cNvPr id="4" name="Rectangle 3"/>
          <p:cNvSpPr/>
          <p:nvPr/>
        </p:nvSpPr>
        <p:spPr>
          <a:xfrm>
            <a:off x="562062" y="822121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699611" y="2237946"/>
            <a:ext cx="1927389" cy="3263504"/>
            <a:chOff x="2636304" y="1701233"/>
            <a:chExt cx="1927389" cy="3263504"/>
          </a:xfrm>
        </p:grpSpPr>
        <p:sp>
          <p:nvSpPr>
            <p:cNvPr id="11" name="Freeform 10"/>
            <p:cNvSpPr/>
            <p:nvPr/>
          </p:nvSpPr>
          <p:spPr>
            <a:xfrm>
              <a:off x="2636304" y="1701233"/>
              <a:ext cx="1927389" cy="3263504"/>
            </a:xfrm>
            <a:custGeom>
              <a:avLst/>
              <a:gdLst>
                <a:gd name="connsiteX0" fmla="*/ 0 w 2569852"/>
                <a:gd name="connsiteY0" fmla="*/ 256985 h 4351338"/>
                <a:gd name="connsiteX1" fmla="*/ 256985 w 2569852"/>
                <a:gd name="connsiteY1" fmla="*/ 0 h 4351338"/>
                <a:gd name="connsiteX2" fmla="*/ 2312867 w 2569852"/>
                <a:gd name="connsiteY2" fmla="*/ 0 h 4351338"/>
                <a:gd name="connsiteX3" fmla="*/ 2569852 w 2569852"/>
                <a:gd name="connsiteY3" fmla="*/ 256985 h 4351338"/>
                <a:gd name="connsiteX4" fmla="*/ 2569852 w 2569852"/>
                <a:gd name="connsiteY4" fmla="*/ 4094353 h 4351338"/>
                <a:gd name="connsiteX5" fmla="*/ 2312867 w 2569852"/>
                <a:gd name="connsiteY5" fmla="*/ 4351338 h 4351338"/>
                <a:gd name="connsiteX6" fmla="*/ 256985 w 2569852"/>
                <a:gd name="connsiteY6" fmla="*/ 4351338 h 4351338"/>
                <a:gd name="connsiteX7" fmla="*/ 0 w 2569852"/>
                <a:gd name="connsiteY7" fmla="*/ 4094353 h 4351338"/>
                <a:gd name="connsiteX8" fmla="*/ 0 w 2569852"/>
                <a:gd name="connsiteY8" fmla="*/ 256985 h 435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9852" h="4351338">
                  <a:moveTo>
                    <a:pt x="0" y="256985"/>
                  </a:moveTo>
                  <a:cubicBezTo>
                    <a:pt x="0" y="115056"/>
                    <a:pt x="115056" y="0"/>
                    <a:pt x="256985" y="0"/>
                  </a:cubicBezTo>
                  <a:lnTo>
                    <a:pt x="2312867" y="0"/>
                  </a:lnTo>
                  <a:cubicBezTo>
                    <a:pt x="2454796" y="0"/>
                    <a:pt x="2569852" y="115056"/>
                    <a:pt x="2569852" y="256985"/>
                  </a:cubicBezTo>
                  <a:lnTo>
                    <a:pt x="2569852" y="4094353"/>
                  </a:lnTo>
                  <a:cubicBezTo>
                    <a:pt x="2569852" y="4236282"/>
                    <a:pt x="2454796" y="4351338"/>
                    <a:pt x="2312867" y="4351338"/>
                  </a:cubicBezTo>
                  <a:lnTo>
                    <a:pt x="256985" y="4351338"/>
                  </a:lnTo>
                  <a:cubicBezTo>
                    <a:pt x="115056" y="4351338"/>
                    <a:pt x="0" y="4236282"/>
                    <a:pt x="0" y="4094353"/>
                  </a:cubicBezTo>
                  <a:lnTo>
                    <a:pt x="0" y="256985"/>
                  </a:lnTo>
                  <a:close/>
                </a:path>
              </a:pathLst>
            </a:custGeom>
            <a:solidFill>
              <a:srgbClr val="9A0013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354" tIns="1470755" rIns="165354" bIns="818055" numCol="1" spcCol="1270" anchor="ctr" anchorCtr="0">
              <a:noAutofit/>
            </a:bodyPr>
            <a:lstStyle/>
            <a:p>
              <a:pPr algn="ctr" defTabSz="10334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25" b="1" dirty="0"/>
                <a:t>Consistency</a:t>
              </a:r>
              <a:endParaRPr lang="en-US" sz="2325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3056626" y="1897044"/>
              <a:ext cx="1086746" cy="1086746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3" name="Group 12"/>
          <p:cNvGrpSpPr/>
          <p:nvPr/>
        </p:nvGrpSpPr>
        <p:grpSpPr>
          <a:xfrm>
            <a:off x="4837161" y="2237946"/>
            <a:ext cx="1927389" cy="3263504"/>
            <a:chOff x="4773854" y="1701233"/>
            <a:chExt cx="1927389" cy="3263504"/>
          </a:xfrm>
        </p:grpSpPr>
        <p:sp>
          <p:nvSpPr>
            <p:cNvPr id="14" name="Freeform 13"/>
            <p:cNvSpPr/>
            <p:nvPr/>
          </p:nvSpPr>
          <p:spPr>
            <a:xfrm>
              <a:off x="4773854" y="1701233"/>
              <a:ext cx="1927389" cy="3263504"/>
            </a:xfrm>
            <a:custGeom>
              <a:avLst/>
              <a:gdLst>
                <a:gd name="connsiteX0" fmla="*/ 0 w 2569852"/>
                <a:gd name="connsiteY0" fmla="*/ 256985 h 4351338"/>
                <a:gd name="connsiteX1" fmla="*/ 256985 w 2569852"/>
                <a:gd name="connsiteY1" fmla="*/ 0 h 4351338"/>
                <a:gd name="connsiteX2" fmla="*/ 2312867 w 2569852"/>
                <a:gd name="connsiteY2" fmla="*/ 0 h 4351338"/>
                <a:gd name="connsiteX3" fmla="*/ 2569852 w 2569852"/>
                <a:gd name="connsiteY3" fmla="*/ 256985 h 4351338"/>
                <a:gd name="connsiteX4" fmla="*/ 2569852 w 2569852"/>
                <a:gd name="connsiteY4" fmla="*/ 4094353 h 4351338"/>
                <a:gd name="connsiteX5" fmla="*/ 2312867 w 2569852"/>
                <a:gd name="connsiteY5" fmla="*/ 4351338 h 4351338"/>
                <a:gd name="connsiteX6" fmla="*/ 256985 w 2569852"/>
                <a:gd name="connsiteY6" fmla="*/ 4351338 h 4351338"/>
                <a:gd name="connsiteX7" fmla="*/ 0 w 2569852"/>
                <a:gd name="connsiteY7" fmla="*/ 4094353 h 4351338"/>
                <a:gd name="connsiteX8" fmla="*/ 0 w 2569852"/>
                <a:gd name="connsiteY8" fmla="*/ 256985 h 435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9852" h="4351338">
                  <a:moveTo>
                    <a:pt x="0" y="256985"/>
                  </a:moveTo>
                  <a:cubicBezTo>
                    <a:pt x="0" y="115056"/>
                    <a:pt x="115056" y="0"/>
                    <a:pt x="256985" y="0"/>
                  </a:cubicBezTo>
                  <a:lnTo>
                    <a:pt x="2312867" y="0"/>
                  </a:lnTo>
                  <a:cubicBezTo>
                    <a:pt x="2454796" y="0"/>
                    <a:pt x="2569852" y="115056"/>
                    <a:pt x="2569852" y="256985"/>
                  </a:cubicBezTo>
                  <a:lnTo>
                    <a:pt x="2569852" y="4094353"/>
                  </a:lnTo>
                  <a:cubicBezTo>
                    <a:pt x="2569852" y="4236282"/>
                    <a:pt x="2454796" y="4351338"/>
                    <a:pt x="2312867" y="4351338"/>
                  </a:cubicBezTo>
                  <a:lnTo>
                    <a:pt x="256985" y="4351338"/>
                  </a:lnTo>
                  <a:cubicBezTo>
                    <a:pt x="115056" y="4351338"/>
                    <a:pt x="0" y="4236282"/>
                    <a:pt x="0" y="4094353"/>
                  </a:cubicBezTo>
                  <a:lnTo>
                    <a:pt x="0" y="256985"/>
                  </a:lnTo>
                  <a:close/>
                </a:path>
              </a:pathLst>
            </a:custGeom>
            <a:solidFill>
              <a:srgbClr val="B3001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354" tIns="1470755" rIns="165354" bIns="818055" numCol="1" spcCol="1270" anchor="ctr" anchorCtr="0">
              <a:noAutofit/>
            </a:bodyPr>
            <a:lstStyle/>
            <a:p>
              <a:pPr algn="ctr" defTabSz="10334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25" b="1" dirty="0"/>
                <a:t>Centralize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5194176" y="1897044"/>
              <a:ext cx="1086746" cy="1086746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000" r="-2000"/>
              </a:stretch>
            </a:blipFill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6" name="Group 15"/>
          <p:cNvGrpSpPr/>
          <p:nvPr/>
        </p:nvGrpSpPr>
        <p:grpSpPr>
          <a:xfrm>
            <a:off x="6974710" y="2237946"/>
            <a:ext cx="1927389" cy="3263504"/>
            <a:chOff x="6911403" y="1701233"/>
            <a:chExt cx="1927389" cy="3263504"/>
          </a:xfrm>
        </p:grpSpPr>
        <p:sp>
          <p:nvSpPr>
            <p:cNvPr id="17" name="Freeform 16"/>
            <p:cNvSpPr/>
            <p:nvPr/>
          </p:nvSpPr>
          <p:spPr>
            <a:xfrm>
              <a:off x="6911403" y="1701233"/>
              <a:ext cx="1927389" cy="3263504"/>
            </a:xfrm>
            <a:custGeom>
              <a:avLst/>
              <a:gdLst>
                <a:gd name="connsiteX0" fmla="*/ 0 w 2569852"/>
                <a:gd name="connsiteY0" fmla="*/ 256985 h 4351338"/>
                <a:gd name="connsiteX1" fmla="*/ 256985 w 2569852"/>
                <a:gd name="connsiteY1" fmla="*/ 0 h 4351338"/>
                <a:gd name="connsiteX2" fmla="*/ 2312867 w 2569852"/>
                <a:gd name="connsiteY2" fmla="*/ 0 h 4351338"/>
                <a:gd name="connsiteX3" fmla="*/ 2569852 w 2569852"/>
                <a:gd name="connsiteY3" fmla="*/ 256985 h 4351338"/>
                <a:gd name="connsiteX4" fmla="*/ 2569852 w 2569852"/>
                <a:gd name="connsiteY4" fmla="*/ 4094353 h 4351338"/>
                <a:gd name="connsiteX5" fmla="*/ 2312867 w 2569852"/>
                <a:gd name="connsiteY5" fmla="*/ 4351338 h 4351338"/>
                <a:gd name="connsiteX6" fmla="*/ 256985 w 2569852"/>
                <a:gd name="connsiteY6" fmla="*/ 4351338 h 4351338"/>
                <a:gd name="connsiteX7" fmla="*/ 0 w 2569852"/>
                <a:gd name="connsiteY7" fmla="*/ 4094353 h 4351338"/>
                <a:gd name="connsiteX8" fmla="*/ 0 w 2569852"/>
                <a:gd name="connsiteY8" fmla="*/ 256985 h 435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9852" h="4351338">
                  <a:moveTo>
                    <a:pt x="0" y="256985"/>
                  </a:moveTo>
                  <a:cubicBezTo>
                    <a:pt x="0" y="115056"/>
                    <a:pt x="115056" y="0"/>
                    <a:pt x="256985" y="0"/>
                  </a:cubicBezTo>
                  <a:lnTo>
                    <a:pt x="2312867" y="0"/>
                  </a:lnTo>
                  <a:cubicBezTo>
                    <a:pt x="2454796" y="0"/>
                    <a:pt x="2569852" y="115056"/>
                    <a:pt x="2569852" y="256985"/>
                  </a:cubicBezTo>
                  <a:lnTo>
                    <a:pt x="2569852" y="4094353"/>
                  </a:lnTo>
                  <a:cubicBezTo>
                    <a:pt x="2569852" y="4236282"/>
                    <a:pt x="2454796" y="4351338"/>
                    <a:pt x="2312867" y="4351338"/>
                  </a:cubicBezTo>
                  <a:lnTo>
                    <a:pt x="256985" y="4351338"/>
                  </a:lnTo>
                  <a:cubicBezTo>
                    <a:pt x="115056" y="4351338"/>
                    <a:pt x="0" y="4236282"/>
                    <a:pt x="0" y="4094353"/>
                  </a:cubicBezTo>
                  <a:lnTo>
                    <a:pt x="0" y="256985"/>
                  </a:lnTo>
                  <a:close/>
                </a:path>
              </a:pathLst>
            </a:custGeom>
            <a:solidFill>
              <a:srgbClr val="CD001A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354" tIns="1470755" rIns="165354" bIns="818055" numCol="1" spcCol="1270" anchor="ctr" anchorCtr="0">
              <a:noAutofit/>
            </a:bodyPr>
            <a:lstStyle/>
            <a:p>
              <a:pPr algn="ctr" defTabSz="10334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25" b="1" dirty="0"/>
                <a:t>Advising</a:t>
              </a:r>
              <a:r>
                <a:rPr lang="en-US" sz="2325" dirty="0"/>
                <a:t> </a:t>
              </a:r>
              <a:r>
                <a:rPr lang="en-US" sz="2325" b="1" dirty="0"/>
                <a:t>statistics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7331725" y="1897044"/>
              <a:ext cx="1086746" cy="1086746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2" name="Group 21"/>
          <p:cNvGrpSpPr/>
          <p:nvPr/>
        </p:nvGrpSpPr>
        <p:grpSpPr>
          <a:xfrm>
            <a:off x="562062" y="2237946"/>
            <a:ext cx="1927389" cy="3263504"/>
            <a:chOff x="562062" y="2237946"/>
            <a:chExt cx="1927389" cy="3263504"/>
          </a:xfrm>
        </p:grpSpPr>
        <p:sp>
          <p:nvSpPr>
            <p:cNvPr id="20" name="Freeform 19"/>
            <p:cNvSpPr/>
            <p:nvPr/>
          </p:nvSpPr>
          <p:spPr>
            <a:xfrm>
              <a:off x="562062" y="2237946"/>
              <a:ext cx="1927389" cy="3263504"/>
            </a:xfrm>
            <a:custGeom>
              <a:avLst/>
              <a:gdLst>
                <a:gd name="connsiteX0" fmla="*/ 0 w 2569852"/>
                <a:gd name="connsiteY0" fmla="*/ 256985 h 4351338"/>
                <a:gd name="connsiteX1" fmla="*/ 256985 w 2569852"/>
                <a:gd name="connsiteY1" fmla="*/ 0 h 4351338"/>
                <a:gd name="connsiteX2" fmla="*/ 2312867 w 2569852"/>
                <a:gd name="connsiteY2" fmla="*/ 0 h 4351338"/>
                <a:gd name="connsiteX3" fmla="*/ 2569852 w 2569852"/>
                <a:gd name="connsiteY3" fmla="*/ 256985 h 4351338"/>
                <a:gd name="connsiteX4" fmla="*/ 2569852 w 2569852"/>
                <a:gd name="connsiteY4" fmla="*/ 4094353 h 4351338"/>
                <a:gd name="connsiteX5" fmla="*/ 2312867 w 2569852"/>
                <a:gd name="connsiteY5" fmla="*/ 4351338 h 4351338"/>
                <a:gd name="connsiteX6" fmla="*/ 256985 w 2569852"/>
                <a:gd name="connsiteY6" fmla="*/ 4351338 h 4351338"/>
                <a:gd name="connsiteX7" fmla="*/ 0 w 2569852"/>
                <a:gd name="connsiteY7" fmla="*/ 4094353 h 4351338"/>
                <a:gd name="connsiteX8" fmla="*/ 0 w 2569852"/>
                <a:gd name="connsiteY8" fmla="*/ 256985 h 435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9852" h="4351338">
                  <a:moveTo>
                    <a:pt x="0" y="256985"/>
                  </a:moveTo>
                  <a:cubicBezTo>
                    <a:pt x="0" y="115056"/>
                    <a:pt x="115056" y="0"/>
                    <a:pt x="256985" y="0"/>
                  </a:cubicBezTo>
                  <a:lnTo>
                    <a:pt x="2312867" y="0"/>
                  </a:lnTo>
                  <a:cubicBezTo>
                    <a:pt x="2454796" y="0"/>
                    <a:pt x="2569852" y="115056"/>
                    <a:pt x="2569852" y="256985"/>
                  </a:cubicBezTo>
                  <a:lnTo>
                    <a:pt x="2569852" y="4094353"/>
                  </a:lnTo>
                  <a:cubicBezTo>
                    <a:pt x="2569852" y="4236282"/>
                    <a:pt x="2454796" y="4351338"/>
                    <a:pt x="2312867" y="4351338"/>
                  </a:cubicBezTo>
                  <a:lnTo>
                    <a:pt x="256985" y="4351338"/>
                  </a:lnTo>
                  <a:cubicBezTo>
                    <a:pt x="115056" y="4351338"/>
                    <a:pt x="0" y="4236282"/>
                    <a:pt x="0" y="4094353"/>
                  </a:cubicBezTo>
                  <a:lnTo>
                    <a:pt x="0" y="256985"/>
                  </a:lnTo>
                  <a:close/>
                </a:path>
              </a:pathLst>
            </a:custGeom>
            <a:solidFill>
              <a:srgbClr val="80101C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354" tIns="1470755" rIns="165354" bIns="818055" numCol="1" spcCol="1270" anchor="ctr" anchorCtr="0">
              <a:noAutofit/>
            </a:bodyPr>
            <a:lstStyle/>
            <a:p>
              <a:pPr algn="ctr" defTabSz="10334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25" b="1" dirty="0"/>
                <a:t>Build a complete story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982384" y="2433757"/>
              <a:ext cx="1086746" cy="1086746"/>
            </a:xfrm>
            <a:prstGeom prst="ellipse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04467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2F34"/>
                </a:solidFill>
              </a:rPr>
              <a:t>Presentation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26" y="2318748"/>
            <a:ext cx="8571121" cy="4156480"/>
          </a:xfrm>
        </p:spPr>
        <p:txBody>
          <a:bodyPr>
            <a:normAutofit/>
          </a:bodyPr>
          <a:lstStyle/>
          <a:p>
            <a:r>
              <a:rPr lang="en-US" sz="3200" dirty="0"/>
              <a:t>After this presentation, you will be able to:</a:t>
            </a:r>
            <a:endParaRPr lang="en-US" sz="3200" dirty="0">
              <a:solidFill>
                <a:srgbClr val="2C2F34"/>
              </a:solidFill>
            </a:endParaRPr>
          </a:p>
          <a:p>
            <a:pPr marL="457200" indent="-457200">
              <a:buClr>
                <a:srgbClr val="80101C"/>
              </a:buClr>
              <a:buFont typeface="+mj-lt"/>
              <a:buAutoNum type="arabicPeriod"/>
            </a:pPr>
            <a:r>
              <a:rPr lang="en-US" sz="3200" dirty="0">
                <a:solidFill>
                  <a:srgbClr val="2C2F34"/>
                </a:solidFill>
              </a:rPr>
              <a:t>Understand why advising notes are useful</a:t>
            </a:r>
          </a:p>
          <a:p>
            <a:pPr marL="457200" indent="-457200">
              <a:buClr>
                <a:srgbClr val="80101C"/>
              </a:buClr>
              <a:buFont typeface="+mj-lt"/>
              <a:buAutoNum type="arabicPeriod"/>
            </a:pPr>
            <a:r>
              <a:rPr lang="en-US" sz="3200" dirty="0">
                <a:solidFill>
                  <a:srgbClr val="2C2F34"/>
                </a:solidFill>
              </a:rPr>
              <a:t>Understand Advising Notes as delivered in 9.0 and 9.2</a:t>
            </a:r>
          </a:p>
          <a:p>
            <a:pPr marL="457200" indent="-457200">
              <a:buClr>
                <a:srgbClr val="80101C"/>
              </a:buClr>
              <a:buFont typeface="+mj-lt"/>
              <a:buAutoNum type="arabicPeriod"/>
            </a:pPr>
            <a:r>
              <a:rPr lang="en-US" sz="3200" dirty="0">
                <a:solidFill>
                  <a:srgbClr val="2C2F34"/>
                </a:solidFill>
              </a:rPr>
              <a:t>Recognize the benefit of Advising Notes customizations, security and reporting tools</a:t>
            </a:r>
          </a:p>
          <a:p>
            <a:pPr marL="457200" indent="-457200">
              <a:buClr>
                <a:srgbClr val="80101C"/>
              </a:buClr>
              <a:buFont typeface="+mj-lt"/>
              <a:buAutoNum type="arabicPeriod"/>
            </a:pPr>
            <a:r>
              <a:rPr lang="en-US" sz="3200" dirty="0">
                <a:solidFill>
                  <a:srgbClr val="2C2F34"/>
                </a:solidFill>
              </a:rPr>
              <a:t>Apply the NAIT approach to get staff to “buy-in”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553673" y="830510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2F34"/>
                </a:solidFill>
              </a:rPr>
              <a:t>Presentation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26" y="2318748"/>
            <a:ext cx="8571121" cy="4156480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80101C"/>
              </a:buClr>
              <a:buFont typeface="+mj-lt"/>
              <a:buAutoNum type="arabicPeriod"/>
            </a:pPr>
            <a:r>
              <a:rPr lang="en-US" sz="3200" dirty="0">
                <a:solidFill>
                  <a:srgbClr val="2C2F34"/>
                </a:solidFill>
              </a:rPr>
              <a:t>Understand why advising notes are useful</a:t>
            </a:r>
          </a:p>
          <a:p>
            <a:pPr marL="457200" indent="-457200">
              <a:buClr>
                <a:srgbClr val="80101C"/>
              </a:buClr>
              <a:buFont typeface="+mj-lt"/>
              <a:buAutoNum type="arabicPeriod"/>
            </a:pPr>
            <a:r>
              <a:rPr lang="en-US" sz="3200" dirty="0">
                <a:solidFill>
                  <a:srgbClr val="2C2F34"/>
                </a:solidFill>
              </a:rPr>
              <a:t>Understand Advising Notes as delivered in 9.0 and 9.2</a:t>
            </a:r>
          </a:p>
          <a:p>
            <a:pPr marL="457200" indent="-457200">
              <a:buClr>
                <a:srgbClr val="80101C"/>
              </a:buClr>
              <a:buFont typeface="+mj-lt"/>
              <a:buAutoNum type="arabicPeriod"/>
            </a:pPr>
            <a:r>
              <a:rPr lang="en-US" sz="3200" dirty="0">
                <a:solidFill>
                  <a:srgbClr val="2C2F34"/>
                </a:solidFill>
              </a:rPr>
              <a:t>Recognize the benefit of Advising Notes customizations, security and reporting tools</a:t>
            </a:r>
          </a:p>
          <a:p>
            <a:pPr marL="457200" indent="-457200">
              <a:buClr>
                <a:srgbClr val="80101C"/>
              </a:buClr>
              <a:buFont typeface="+mj-lt"/>
              <a:buAutoNum type="arabicPeriod"/>
            </a:pPr>
            <a:r>
              <a:rPr lang="en-US" sz="3200" dirty="0">
                <a:solidFill>
                  <a:srgbClr val="2C2F34"/>
                </a:solidFill>
              </a:rPr>
              <a:t>Apply the NAIT approach to get staff to “buy-in”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553673" y="830510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294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2C2F34"/>
                </a:solidFill>
              </a:rPr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6D7480"/>
                </a:solidFill>
              </a:rPr>
              <a:t>Advising Notes:</a:t>
            </a:r>
          </a:p>
          <a:p>
            <a:r>
              <a:rPr lang="en-US" dirty="0">
                <a:solidFill>
                  <a:srgbClr val="6D7480"/>
                </a:solidFill>
              </a:rPr>
              <a:t>Building a Student Story</a:t>
            </a:r>
          </a:p>
        </p:txBody>
      </p:sp>
      <p:sp>
        <p:nvSpPr>
          <p:cNvPr id="4" name="Rectangle 3"/>
          <p:cNvSpPr/>
          <p:nvPr/>
        </p:nvSpPr>
        <p:spPr>
          <a:xfrm>
            <a:off x="6266576" y="5259897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" t="8466" r="-471" b="15154"/>
          <a:stretch/>
        </p:blipFill>
        <p:spPr>
          <a:xfrm>
            <a:off x="-1" y="0"/>
            <a:ext cx="9219305" cy="465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251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5D92035-F585-4171-89DA-3185020F0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12-14 November 2018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922B2A-905A-43E6-AF5A-EE3BD1C1FFCC}"/>
              </a:ext>
            </a:extLst>
          </p:cNvPr>
          <p:cNvSpPr/>
          <p:nvPr/>
        </p:nvSpPr>
        <p:spPr>
          <a:xfrm>
            <a:off x="0" y="741676"/>
            <a:ext cx="9144000" cy="3258933"/>
          </a:xfrm>
          <a:prstGeom prst="rect">
            <a:avLst/>
          </a:prstGeom>
          <a:solidFill>
            <a:srgbClr val="B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580B06-B208-47EA-B9F0-C470DE3C0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42" y="1487170"/>
            <a:ext cx="2047908" cy="16914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2895AD-E381-4AD7-AE48-BCAA87450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41676"/>
            <a:ext cx="6646985" cy="32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6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2F34"/>
                </a:solidFill>
              </a:rPr>
              <a:t>What is advising notes?</a:t>
            </a:r>
          </a:p>
        </p:txBody>
      </p:sp>
      <p:sp>
        <p:nvSpPr>
          <p:cNvPr id="5" name="Rectangle 4"/>
          <p:cNvSpPr/>
          <p:nvPr/>
        </p:nvSpPr>
        <p:spPr>
          <a:xfrm>
            <a:off x="562062" y="822121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159" y="2084831"/>
            <a:ext cx="7132991" cy="4219149"/>
          </a:xfrm>
        </p:spPr>
        <p:txBody>
          <a:bodyPr>
            <a:normAutofit/>
          </a:bodyPr>
          <a:lstStyle/>
          <a:p>
            <a:pPr marL="742950" indent="-742950">
              <a:buClr>
                <a:srgbClr val="80101C"/>
              </a:buClr>
              <a:buFont typeface="+mj-lt"/>
              <a:buAutoNum type="arabicPeriod"/>
            </a:pPr>
            <a:r>
              <a:rPr lang="en-US" sz="3200" dirty="0">
                <a:solidFill>
                  <a:srgbClr val="2C2F34"/>
                </a:solidFill>
              </a:rPr>
              <a:t>A page to record notes about interactions with students</a:t>
            </a:r>
          </a:p>
          <a:p>
            <a:pPr marL="742950" indent="-742950">
              <a:buClr>
                <a:srgbClr val="80101C"/>
              </a:buClr>
              <a:buFont typeface="+mj-lt"/>
              <a:buAutoNum type="arabicPeriod"/>
            </a:pPr>
            <a:r>
              <a:rPr lang="en-US" sz="3200" dirty="0">
                <a:solidFill>
                  <a:srgbClr val="2C2F34"/>
                </a:solidFill>
              </a:rPr>
              <a:t>Allows attachments and action items</a:t>
            </a:r>
          </a:p>
          <a:p>
            <a:pPr marL="742950" indent="-742950">
              <a:buClr>
                <a:srgbClr val="80101C"/>
              </a:buClr>
              <a:buFont typeface="+mj-lt"/>
              <a:buAutoNum type="arabicPeriod"/>
            </a:pPr>
            <a:r>
              <a:rPr lang="en-US" sz="3200" dirty="0">
                <a:solidFill>
                  <a:srgbClr val="2C2F34"/>
                </a:solidFill>
              </a:rPr>
              <a:t>Can be assigned to a staff member</a:t>
            </a:r>
          </a:p>
          <a:p>
            <a:pPr marL="742950" indent="-742950">
              <a:buClr>
                <a:srgbClr val="80101C"/>
              </a:buClr>
              <a:buFont typeface="+mj-lt"/>
              <a:buAutoNum type="arabicPeriod"/>
            </a:pPr>
            <a:r>
              <a:rPr lang="en-US" sz="3200" dirty="0">
                <a:solidFill>
                  <a:srgbClr val="2C2F34"/>
                </a:solidFill>
              </a:rPr>
              <a:t>Communication channel with students</a:t>
            </a:r>
          </a:p>
          <a:p>
            <a:pPr marL="742950" indent="-742950">
              <a:buClr>
                <a:srgbClr val="80101C"/>
              </a:buClr>
              <a:buFont typeface="+mj-lt"/>
              <a:buAutoNum type="arabicPeriod"/>
            </a:pPr>
            <a:endParaRPr lang="en-US" sz="3200" dirty="0">
              <a:solidFill>
                <a:srgbClr val="2C2F34"/>
              </a:solidFill>
            </a:endParaRPr>
          </a:p>
          <a:p>
            <a:pPr marL="742950" indent="-742950">
              <a:buClr>
                <a:srgbClr val="80101C"/>
              </a:buClr>
              <a:buFont typeface="+mj-lt"/>
              <a:buAutoNum type="arabicPeriod"/>
            </a:pPr>
            <a:endParaRPr lang="en-US" sz="4000" dirty="0">
              <a:solidFill>
                <a:srgbClr val="2C2F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1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use Advising notes?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6D7480"/>
                </a:solidFill>
              </a:rPr>
              <a:t>Advising Notes:</a:t>
            </a:r>
          </a:p>
          <a:p>
            <a:r>
              <a:rPr lang="en-US" dirty="0">
                <a:solidFill>
                  <a:srgbClr val="6D7480"/>
                </a:solidFill>
              </a:rPr>
              <a:t>Building a Student Story</a:t>
            </a:r>
          </a:p>
        </p:txBody>
      </p:sp>
      <p:sp>
        <p:nvSpPr>
          <p:cNvPr id="4" name="Rectangle 3"/>
          <p:cNvSpPr/>
          <p:nvPr/>
        </p:nvSpPr>
        <p:spPr>
          <a:xfrm>
            <a:off x="6266576" y="5259897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5" b="6355"/>
          <a:stretch/>
        </p:blipFill>
        <p:spPr>
          <a:xfrm>
            <a:off x="0" y="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58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2F34"/>
                </a:solidFill>
              </a:rPr>
              <a:t>Why Advising notes?</a:t>
            </a:r>
          </a:p>
        </p:txBody>
      </p:sp>
      <p:sp>
        <p:nvSpPr>
          <p:cNvPr id="4" name="Rectangle 3"/>
          <p:cNvSpPr/>
          <p:nvPr/>
        </p:nvSpPr>
        <p:spPr>
          <a:xfrm>
            <a:off x="562062" y="822121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699611" y="2237946"/>
            <a:ext cx="1927389" cy="3263504"/>
            <a:chOff x="2636304" y="1701233"/>
            <a:chExt cx="1927389" cy="3263504"/>
          </a:xfrm>
        </p:grpSpPr>
        <p:sp>
          <p:nvSpPr>
            <p:cNvPr id="11" name="Freeform 10"/>
            <p:cNvSpPr/>
            <p:nvPr/>
          </p:nvSpPr>
          <p:spPr>
            <a:xfrm>
              <a:off x="2636304" y="1701233"/>
              <a:ext cx="1927389" cy="3263504"/>
            </a:xfrm>
            <a:custGeom>
              <a:avLst/>
              <a:gdLst>
                <a:gd name="connsiteX0" fmla="*/ 0 w 2569852"/>
                <a:gd name="connsiteY0" fmla="*/ 256985 h 4351338"/>
                <a:gd name="connsiteX1" fmla="*/ 256985 w 2569852"/>
                <a:gd name="connsiteY1" fmla="*/ 0 h 4351338"/>
                <a:gd name="connsiteX2" fmla="*/ 2312867 w 2569852"/>
                <a:gd name="connsiteY2" fmla="*/ 0 h 4351338"/>
                <a:gd name="connsiteX3" fmla="*/ 2569852 w 2569852"/>
                <a:gd name="connsiteY3" fmla="*/ 256985 h 4351338"/>
                <a:gd name="connsiteX4" fmla="*/ 2569852 w 2569852"/>
                <a:gd name="connsiteY4" fmla="*/ 4094353 h 4351338"/>
                <a:gd name="connsiteX5" fmla="*/ 2312867 w 2569852"/>
                <a:gd name="connsiteY5" fmla="*/ 4351338 h 4351338"/>
                <a:gd name="connsiteX6" fmla="*/ 256985 w 2569852"/>
                <a:gd name="connsiteY6" fmla="*/ 4351338 h 4351338"/>
                <a:gd name="connsiteX7" fmla="*/ 0 w 2569852"/>
                <a:gd name="connsiteY7" fmla="*/ 4094353 h 4351338"/>
                <a:gd name="connsiteX8" fmla="*/ 0 w 2569852"/>
                <a:gd name="connsiteY8" fmla="*/ 256985 h 435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9852" h="4351338">
                  <a:moveTo>
                    <a:pt x="0" y="256985"/>
                  </a:moveTo>
                  <a:cubicBezTo>
                    <a:pt x="0" y="115056"/>
                    <a:pt x="115056" y="0"/>
                    <a:pt x="256985" y="0"/>
                  </a:cubicBezTo>
                  <a:lnTo>
                    <a:pt x="2312867" y="0"/>
                  </a:lnTo>
                  <a:cubicBezTo>
                    <a:pt x="2454796" y="0"/>
                    <a:pt x="2569852" y="115056"/>
                    <a:pt x="2569852" y="256985"/>
                  </a:cubicBezTo>
                  <a:lnTo>
                    <a:pt x="2569852" y="4094353"/>
                  </a:lnTo>
                  <a:cubicBezTo>
                    <a:pt x="2569852" y="4236282"/>
                    <a:pt x="2454796" y="4351338"/>
                    <a:pt x="2312867" y="4351338"/>
                  </a:cubicBezTo>
                  <a:lnTo>
                    <a:pt x="256985" y="4351338"/>
                  </a:lnTo>
                  <a:cubicBezTo>
                    <a:pt x="115056" y="4351338"/>
                    <a:pt x="0" y="4236282"/>
                    <a:pt x="0" y="4094353"/>
                  </a:cubicBezTo>
                  <a:lnTo>
                    <a:pt x="0" y="256985"/>
                  </a:lnTo>
                  <a:close/>
                </a:path>
              </a:pathLst>
            </a:custGeom>
            <a:solidFill>
              <a:srgbClr val="9A0013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354" tIns="1470755" rIns="165354" bIns="818055" numCol="1" spcCol="1270" anchor="ctr" anchorCtr="0">
              <a:noAutofit/>
            </a:bodyPr>
            <a:lstStyle/>
            <a:p>
              <a:pPr algn="ctr" defTabSz="10334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25" b="1" dirty="0"/>
                <a:t>Consistency</a:t>
              </a:r>
              <a:endParaRPr lang="en-US" sz="2325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3056626" y="1897044"/>
              <a:ext cx="1086746" cy="1086746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3" name="Group 12"/>
          <p:cNvGrpSpPr/>
          <p:nvPr/>
        </p:nvGrpSpPr>
        <p:grpSpPr>
          <a:xfrm>
            <a:off x="4837161" y="2237946"/>
            <a:ext cx="1927389" cy="3263504"/>
            <a:chOff x="4773854" y="1701233"/>
            <a:chExt cx="1927389" cy="3263504"/>
          </a:xfrm>
        </p:grpSpPr>
        <p:sp>
          <p:nvSpPr>
            <p:cNvPr id="14" name="Freeform 13"/>
            <p:cNvSpPr/>
            <p:nvPr/>
          </p:nvSpPr>
          <p:spPr>
            <a:xfrm>
              <a:off x="4773854" y="1701233"/>
              <a:ext cx="1927389" cy="3263504"/>
            </a:xfrm>
            <a:custGeom>
              <a:avLst/>
              <a:gdLst>
                <a:gd name="connsiteX0" fmla="*/ 0 w 2569852"/>
                <a:gd name="connsiteY0" fmla="*/ 256985 h 4351338"/>
                <a:gd name="connsiteX1" fmla="*/ 256985 w 2569852"/>
                <a:gd name="connsiteY1" fmla="*/ 0 h 4351338"/>
                <a:gd name="connsiteX2" fmla="*/ 2312867 w 2569852"/>
                <a:gd name="connsiteY2" fmla="*/ 0 h 4351338"/>
                <a:gd name="connsiteX3" fmla="*/ 2569852 w 2569852"/>
                <a:gd name="connsiteY3" fmla="*/ 256985 h 4351338"/>
                <a:gd name="connsiteX4" fmla="*/ 2569852 w 2569852"/>
                <a:gd name="connsiteY4" fmla="*/ 4094353 h 4351338"/>
                <a:gd name="connsiteX5" fmla="*/ 2312867 w 2569852"/>
                <a:gd name="connsiteY5" fmla="*/ 4351338 h 4351338"/>
                <a:gd name="connsiteX6" fmla="*/ 256985 w 2569852"/>
                <a:gd name="connsiteY6" fmla="*/ 4351338 h 4351338"/>
                <a:gd name="connsiteX7" fmla="*/ 0 w 2569852"/>
                <a:gd name="connsiteY7" fmla="*/ 4094353 h 4351338"/>
                <a:gd name="connsiteX8" fmla="*/ 0 w 2569852"/>
                <a:gd name="connsiteY8" fmla="*/ 256985 h 435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9852" h="4351338">
                  <a:moveTo>
                    <a:pt x="0" y="256985"/>
                  </a:moveTo>
                  <a:cubicBezTo>
                    <a:pt x="0" y="115056"/>
                    <a:pt x="115056" y="0"/>
                    <a:pt x="256985" y="0"/>
                  </a:cubicBezTo>
                  <a:lnTo>
                    <a:pt x="2312867" y="0"/>
                  </a:lnTo>
                  <a:cubicBezTo>
                    <a:pt x="2454796" y="0"/>
                    <a:pt x="2569852" y="115056"/>
                    <a:pt x="2569852" y="256985"/>
                  </a:cubicBezTo>
                  <a:lnTo>
                    <a:pt x="2569852" y="4094353"/>
                  </a:lnTo>
                  <a:cubicBezTo>
                    <a:pt x="2569852" y="4236282"/>
                    <a:pt x="2454796" y="4351338"/>
                    <a:pt x="2312867" y="4351338"/>
                  </a:cubicBezTo>
                  <a:lnTo>
                    <a:pt x="256985" y="4351338"/>
                  </a:lnTo>
                  <a:cubicBezTo>
                    <a:pt x="115056" y="4351338"/>
                    <a:pt x="0" y="4236282"/>
                    <a:pt x="0" y="4094353"/>
                  </a:cubicBezTo>
                  <a:lnTo>
                    <a:pt x="0" y="256985"/>
                  </a:lnTo>
                  <a:close/>
                </a:path>
              </a:pathLst>
            </a:custGeom>
            <a:solidFill>
              <a:srgbClr val="B3001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354" tIns="1470755" rIns="165354" bIns="818055" numCol="1" spcCol="1270" anchor="ctr" anchorCtr="0">
              <a:noAutofit/>
            </a:bodyPr>
            <a:lstStyle/>
            <a:p>
              <a:pPr algn="ctr" defTabSz="10334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25" b="1" dirty="0"/>
                <a:t>Centralize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5194176" y="1897044"/>
              <a:ext cx="1086746" cy="1086746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000" r="-2000"/>
              </a:stretch>
            </a:blipFill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6" name="Group 15"/>
          <p:cNvGrpSpPr/>
          <p:nvPr/>
        </p:nvGrpSpPr>
        <p:grpSpPr>
          <a:xfrm>
            <a:off x="6974710" y="2237946"/>
            <a:ext cx="1927389" cy="3263504"/>
            <a:chOff x="6911403" y="1701233"/>
            <a:chExt cx="1927389" cy="3263504"/>
          </a:xfrm>
        </p:grpSpPr>
        <p:sp>
          <p:nvSpPr>
            <p:cNvPr id="17" name="Freeform 16"/>
            <p:cNvSpPr/>
            <p:nvPr/>
          </p:nvSpPr>
          <p:spPr>
            <a:xfrm>
              <a:off x="6911403" y="1701233"/>
              <a:ext cx="1927389" cy="3263504"/>
            </a:xfrm>
            <a:custGeom>
              <a:avLst/>
              <a:gdLst>
                <a:gd name="connsiteX0" fmla="*/ 0 w 2569852"/>
                <a:gd name="connsiteY0" fmla="*/ 256985 h 4351338"/>
                <a:gd name="connsiteX1" fmla="*/ 256985 w 2569852"/>
                <a:gd name="connsiteY1" fmla="*/ 0 h 4351338"/>
                <a:gd name="connsiteX2" fmla="*/ 2312867 w 2569852"/>
                <a:gd name="connsiteY2" fmla="*/ 0 h 4351338"/>
                <a:gd name="connsiteX3" fmla="*/ 2569852 w 2569852"/>
                <a:gd name="connsiteY3" fmla="*/ 256985 h 4351338"/>
                <a:gd name="connsiteX4" fmla="*/ 2569852 w 2569852"/>
                <a:gd name="connsiteY4" fmla="*/ 4094353 h 4351338"/>
                <a:gd name="connsiteX5" fmla="*/ 2312867 w 2569852"/>
                <a:gd name="connsiteY5" fmla="*/ 4351338 h 4351338"/>
                <a:gd name="connsiteX6" fmla="*/ 256985 w 2569852"/>
                <a:gd name="connsiteY6" fmla="*/ 4351338 h 4351338"/>
                <a:gd name="connsiteX7" fmla="*/ 0 w 2569852"/>
                <a:gd name="connsiteY7" fmla="*/ 4094353 h 4351338"/>
                <a:gd name="connsiteX8" fmla="*/ 0 w 2569852"/>
                <a:gd name="connsiteY8" fmla="*/ 256985 h 435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9852" h="4351338">
                  <a:moveTo>
                    <a:pt x="0" y="256985"/>
                  </a:moveTo>
                  <a:cubicBezTo>
                    <a:pt x="0" y="115056"/>
                    <a:pt x="115056" y="0"/>
                    <a:pt x="256985" y="0"/>
                  </a:cubicBezTo>
                  <a:lnTo>
                    <a:pt x="2312867" y="0"/>
                  </a:lnTo>
                  <a:cubicBezTo>
                    <a:pt x="2454796" y="0"/>
                    <a:pt x="2569852" y="115056"/>
                    <a:pt x="2569852" y="256985"/>
                  </a:cubicBezTo>
                  <a:lnTo>
                    <a:pt x="2569852" y="4094353"/>
                  </a:lnTo>
                  <a:cubicBezTo>
                    <a:pt x="2569852" y="4236282"/>
                    <a:pt x="2454796" y="4351338"/>
                    <a:pt x="2312867" y="4351338"/>
                  </a:cubicBezTo>
                  <a:lnTo>
                    <a:pt x="256985" y="4351338"/>
                  </a:lnTo>
                  <a:cubicBezTo>
                    <a:pt x="115056" y="4351338"/>
                    <a:pt x="0" y="4236282"/>
                    <a:pt x="0" y="4094353"/>
                  </a:cubicBezTo>
                  <a:lnTo>
                    <a:pt x="0" y="256985"/>
                  </a:lnTo>
                  <a:close/>
                </a:path>
              </a:pathLst>
            </a:custGeom>
            <a:solidFill>
              <a:srgbClr val="CD001A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354" tIns="1470755" rIns="165354" bIns="818055" numCol="1" spcCol="1270" anchor="ctr" anchorCtr="0">
              <a:noAutofit/>
            </a:bodyPr>
            <a:lstStyle/>
            <a:p>
              <a:pPr algn="ctr" defTabSz="10334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25" b="1" dirty="0"/>
                <a:t>Advising</a:t>
              </a:r>
              <a:r>
                <a:rPr lang="en-US" sz="2325" dirty="0"/>
                <a:t> </a:t>
              </a:r>
              <a:r>
                <a:rPr lang="en-US" sz="2325" b="1" dirty="0"/>
                <a:t>statistics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7331725" y="1897044"/>
              <a:ext cx="1086746" cy="1086746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2" name="Group 21"/>
          <p:cNvGrpSpPr/>
          <p:nvPr/>
        </p:nvGrpSpPr>
        <p:grpSpPr>
          <a:xfrm>
            <a:off x="562062" y="2237946"/>
            <a:ext cx="1927389" cy="3263504"/>
            <a:chOff x="562062" y="2237946"/>
            <a:chExt cx="1927389" cy="3263504"/>
          </a:xfrm>
        </p:grpSpPr>
        <p:sp>
          <p:nvSpPr>
            <p:cNvPr id="20" name="Freeform 19"/>
            <p:cNvSpPr/>
            <p:nvPr/>
          </p:nvSpPr>
          <p:spPr>
            <a:xfrm>
              <a:off x="562062" y="2237946"/>
              <a:ext cx="1927389" cy="3263504"/>
            </a:xfrm>
            <a:custGeom>
              <a:avLst/>
              <a:gdLst>
                <a:gd name="connsiteX0" fmla="*/ 0 w 2569852"/>
                <a:gd name="connsiteY0" fmla="*/ 256985 h 4351338"/>
                <a:gd name="connsiteX1" fmla="*/ 256985 w 2569852"/>
                <a:gd name="connsiteY1" fmla="*/ 0 h 4351338"/>
                <a:gd name="connsiteX2" fmla="*/ 2312867 w 2569852"/>
                <a:gd name="connsiteY2" fmla="*/ 0 h 4351338"/>
                <a:gd name="connsiteX3" fmla="*/ 2569852 w 2569852"/>
                <a:gd name="connsiteY3" fmla="*/ 256985 h 4351338"/>
                <a:gd name="connsiteX4" fmla="*/ 2569852 w 2569852"/>
                <a:gd name="connsiteY4" fmla="*/ 4094353 h 4351338"/>
                <a:gd name="connsiteX5" fmla="*/ 2312867 w 2569852"/>
                <a:gd name="connsiteY5" fmla="*/ 4351338 h 4351338"/>
                <a:gd name="connsiteX6" fmla="*/ 256985 w 2569852"/>
                <a:gd name="connsiteY6" fmla="*/ 4351338 h 4351338"/>
                <a:gd name="connsiteX7" fmla="*/ 0 w 2569852"/>
                <a:gd name="connsiteY7" fmla="*/ 4094353 h 4351338"/>
                <a:gd name="connsiteX8" fmla="*/ 0 w 2569852"/>
                <a:gd name="connsiteY8" fmla="*/ 256985 h 435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9852" h="4351338">
                  <a:moveTo>
                    <a:pt x="0" y="256985"/>
                  </a:moveTo>
                  <a:cubicBezTo>
                    <a:pt x="0" y="115056"/>
                    <a:pt x="115056" y="0"/>
                    <a:pt x="256985" y="0"/>
                  </a:cubicBezTo>
                  <a:lnTo>
                    <a:pt x="2312867" y="0"/>
                  </a:lnTo>
                  <a:cubicBezTo>
                    <a:pt x="2454796" y="0"/>
                    <a:pt x="2569852" y="115056"/>
                    <a:pt x="2569852" y="256985"/>
                  </a:cubicBezTo>
                  <a:lnTo>
                    <a:pt x="2569852" y="4094353"/>
                  </a:lnTo>
                  <a:cubicBezTo>
                    <a:pt x="2569852" y="4236282"/>
                    <a:pt x="2454796" y="4351338"/>
                    <a:pt x="2312867" y="4351338"/>
                  </a:cubicBezTo>
                  <a:lnTo>
                    <a:pt x="256985" y="4351338"/>
                  </a:lnTo>
                  <a:cubicBezTo>
                    <a:pt x="115056" y="4351338"/>
                    <a:pt x="0" y="4236282"/>
                    <a:pt x="0" y="4094353"/>
                  </a:cubicBezTo>
                  <a:lnTo>
                    <a:pt x="0" y="256985"/>
                  </a:lnTo>
                  <a:close/>
                </a:path>
              </a:pathLst>
            </a:custGeom>
            <a:solidFill>
              <a:srgbClr val="80101C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354" tIns="1470755" rIns="165354" bIns="818055" numCol="1" spcCol="1270" anchor="ctr" anchorCtr="0">
              <a:noAutofit/>
            </a:bodyPr>
            <a:lstStyle/>
            <a:p>
              <a:pPr algn="ctr" defTabSz="10334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25" b="1" dirty="0"/>
                <a:t>Build a complete story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982384" y="2433757"/>
              <a:ext cx="1086746" cy="1086746"/>
            </a:xfrm>
            <a:prstGeom prst="ellipse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28597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2F34"/>
                </a:solidFill>
              </a:rPr>
              <a:t>Why take notes in campus solutions?</a:t>
            </a:r>
          </a:p>
        </p:txBody>
      </p:sp>
      <p:sp>
        <p:nvSpPr>
          <p:cNvPr id="4" name="Rectangle 3"/>
          <p:cNvSpPr/>
          <p:nvPr/>
        </p:nvSpPr>
        <p:spPr>
          <a:xfrm>
            <a:off x="562062" y="822121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>
            <a:off x="3077177" y="2412679"/>
            <a:ext cx="5764192" cy="575640"/>
          </a:xfrm>
          <a:custGeom>
            <a:avLst/>
            <a:gdLst>
              <a:gd name="connsiteX0" fmla="*/ 0 w 7685589"/>
              <a:gd name="connsiteY0" fmla="*/ 127923 h 767520"/>
              <a:gd name="connsiteX1" fmla="*/ 127923 w 7685589"/>
              <a:gd name="connsiteY1" fmla="*/ 0 h 767520"/>
              <a:gd name="connsiteX2" fmla="*/ 7557666 w 7685589"/>
              <a:gd name="connsiteY2" fmla="*/ 0 h 767520"/>
              <a:gd name="connsiteX3" fmla="*/ 7685589 w 7685589"/>
              <a:gd name="connsiteY3" fmla="*/ 127923 h 767520"/>
              <a:gd name="connsiteX4" fmla="*/ 7685589 w 7685589"/>
              <a:gd name="connsiteY4" fmla="*/ 639597 h 767520"/>
              <a:gd name="connsiteX5" fmla="*/ 7557666 w 7685589"/>
              <a:gd name="connsiteY5" fmla="*/ 767520 h 767520"/>
              <a:gd name="connsiteX6" fmla="*/ 127923 w 7685589"/>
              <a:gd name="connsiteY6" fmla="*/ 767520 h 767520"/>
              <a:gd name="connsiteX7" fmla="*/ 0 w 7685589"/>
              <a:gd name="connsiteY7" fmla="*/ 639597 h 767520"/>
              <a:gd name="connsiteX8" fmla="*/ 0 w 7685589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85589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7557666" y="0"/>
                </a:lnTo>
                <a:cubicBezTo>
                  <a:pt x="7628316" y="0"/>
                  <a:pt x="7685589" y="57273"/>
                  <a:pt x="7685589" y="127923"/>
                </a:cubicBezTo>
                <a:lnTo>
                  <a:pt x="7685589" y="639597"/>
                </a:lnTo>
                <a:cubicBezTo>
                  <a:pt x="7685589" y="710247"/>
                  <a:pt x="7628316" y="767520"/>
                  <a:pt x="7557666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olidFill>
            <a:srgbClr val="80101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19540" tIns="119540" rIns="119540" bIns="119540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Core student data is in Campus Solutions</a:t>
            </a:r>
          </a:p>
        </p:txBody>
      </p:sp>
      <p:sp>
        <p:nvSpPr>
          <p:cNvPr id="23" name="Freeform 22"/>
          <p:cNvSpPr/>
          <p:nvPr/>
        </p:nvSpPr>
        <p:spPr>
          <a:xfrm>
            <a:off x="3077177" y="3057439"/>
            <a:ext cx="5764192" cy="575640"/>
          </a:xfrm>
          <a:custGeom>
            <a:avLst/>
            <a:gdLst>
              <a:gd name="connsiteX0" fmla="*/ 0 w 7685589"/>
              <a:gd name="connsiteY0" fmla="*/ 127923 h 767520"/>
              <a:gd name="connsiteX1" fmla="*/ 127923 w 7685589"/>
              <a:gd name="connsiteY1" fmla="*/ 0 h 767520"/>
              <a:gd name="connsiteX2" fmla="*/ 7557666 w 7685589"/>
              <a:gd name="connsiteY2" fmla="*/ 0 h 767520"/>
              <a:gd name="connsiteX3" fmla="*/ 7685589 w 7685589"/>
              <a:gd name="connsiteY3" fmla="*/ 127923 h 767520"/>
              <a:gd name="connsiteX4" fmla="*/ 7685589 w 7685589"/>
              <a:gd name="connsiteY4" fmla="*/ 639597 h 767520"/>
              <a:gd name="connsiteX5" fmla="*/ 7557666 w 7685589"/>
              <a:gd name="connsiteY5" fmla="*/ 767520 h 767520"/>
              <a:gd name="connsiteX6" fmla="*/ 127923 w 7685589"/>
              <a:gd name="connsiteY6" fmla="*/ 767520 h 767520"/>
              <a:gd name="connsiteX7" fmla="*/ 0 w 7685589"/>
              <a:gd name="connsiteY7" fmla="*/ 639597 h 767520"/>
              <a:gd name="connsiteX8" fmla="*/ 0 w 7685589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85589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7557666" y="0"/>
                </a:lnTo>
                <a:cubicBezTo>
                  <a:pt x="7628316" y="0"/>
                  <a:pt x="7685589" y="57273"/>
                  <a:pt x="7685589" y="127923"/>
                </a:cubicBezTo>
                <a:lnTo>
                  <a:pt x="7685589" y="639597"/>
                </a:lnTo>
                <a:cubicBezTo>
                  <a:pt x="7685589" y="710247"/>
                  <a:pt x="7628316" y="767520"/>
                  <a:pt x="7557666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olidFill>
            <a:srgbClr val="9A001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19540" tIns="119540" rIns="119540" bIns="119540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One System to learn, use and upgrade</a:t>
            </a:r>
          </a:p>
        </p:txBody>
      </p:sp>
      <p:sp>
        <p:nvSpPr>
          <p:cNvPr id="24" name="Freeform 23"/>
          <p:cNvSpPr/>
          <p:nvPr/>
        </p:nvSpPr>
        <p:spPr>
          <a:xfrm>
            <a:off x="3077177" y="3702200"/>
            <a:ext cx="5764192" cy="575640"/>
          </a:xfrm>
          <a:custGeom>
            <a:avLst/>
            <a:gdLst>
              <a:gd name="connsiteX0" fmla="*/ 0 w 7685589"/>
              <a:gd name="connsiteY0" fmla="*/ 127923 h 767520"/>
              <a:gd name="connsiteX1" fmla="*/ 127923 w 7685589"/>
              <a:gd name="connsiteY1" fmla="*/ 0 h 767520"/>
              <a:gd name="connsiteX2" fmla="*/ 7557666 w 7685589"/>
              <a:gd name="connsiteY2" fmla="*/ 0 h 767520"/>
              <a:gd name="connsiteX3" fmla="*/ 7685589 w 7685589"/>
              <a:gd name="connsiteY3" fmla="*/ 127923 h 767520"/>
              <a:gd name="connsiteX4" fmla="*/ 7685589 w 7685589"/>
              <a:gd name="connsiteY4" fmla="*/ 639597 h 767520"/>
              <a:gd name="connsiteX5" fmla="*/ 7557666 w 7685589"/>
              <a:gd name="connsiteY5" fmla="*/ 767520 h 767520"/>
              <a:gd name="connsiteX6" fmla="*/ 127923 w 7685589"/>
              <a:gd name="connsiteY6" fmla="*/ 767520 h 767520"/>
              <a:gd name="connsiteX7" fmla="*/ 0 w 7685589"/>
              <a:gd name="connsiteY7" fmla="*/ 639597 h 767520"/>
              <a:gd name="connsiteX8" fmla="*/ 0 w 7685589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85589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7557666" y="0"/>
                </a:lnTo>
                <a:cubicBezTo>
                  <a:pt x="7628316" y="0"/>
                  <a:pt x="7685589" y="57273"/>
                  <a:pt x="7685589" y="127923"/>
                </a:cubicBezTo>
                <a:lnTo>
                  <a:pt x="7685589" y="639597"/>
                </a:lnTo>
                <a:cubicBezTo>
                  <a:pt x="7685589" y="710247"/>
                  <a:pt x="7628316" y="767520"/>
                  <a:pt x="7557666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olidFill>
            <a:srgbClr val="B3001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540" tIns="119540" rIns="119540" bIns="119540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Connects the pieces of the student lifecycle</a:t>
            </a:r>
          </a:p>
        </p:txBody>
      </p:sp>
      <p:sp>
        <p:nvSpPr>
          <p:cNvPr id="25" name="Freeform 24"/>
          <p:cNvSpPr/>
          <p:nvPr/>
        </p:nvSpPr>
        <p:spPr>
          <a:xfrm>
            <a:off x="3077177" y="4346960"/>
            <a:ext cx="5764192" cy="575640"/>
          </a:xfrm>
          <a:custGeom>
            <a:avLst/>
            <a:gdLst>
              <a:gd name="connsiteX0" fmla="*/ 0 w 7685589"/>
              <a:gd name="connsiteY0" fmla="*/ 127923 h 767520"/>
              <a:gd name="connsiteX1" fmla="*/ 127923 w 7685589"/>
              <a:gd name="connsiteY1" fmla="*/ 0 h 767520"/>
              <a:gd name="connsiteX2" fmla="*/ 7557666 w 7685589"/>
              <a:gd name="connsiteY2" fmla="*/ 0 h 767520"/>
              <a:gd name="connsiteX3" fmla="*/ 7685589 w 7685589"/>
              <a:gd name="connsiteY3" fmla="*/ 127923 h 767520"/>
              <a:gd name="connsiteX4" fmla="*/ 7685589 w 7685589"/>
              <a:gd name="connsiteY4" fmla="*/ 639597 h 767520"/>
              <a:gd name="connsiteX5" fmla="*/ 7557666 w 7685589"/>
              <a:gd name="connsiteY5" fmla="*/ 767520 h 767520"/>
              <a:gd name="connsiteX6" fmla="*/ 127923 w 7685589"/>
              <a:gd name="connsiteY6" fmla="*/ 767520 h 767520"/>
              <a:gd name="connsiteX7" fmla="*/ 0 w 7685589"/>
              <a:gd name="connsiteY7" fmla="*/ 639597 h 767520"/>
              <a:gd name="connsiteX8" fmla="*/ 0 w 7685589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85589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7557666" y="0"/>
                </a:lnTo>
                <a:cubicBezTo>
                  <a:pt x="7628316" y="0"/>
                  <a:pt x="7685589" y="57273"/>
                  <a:pt x="7685589" y="127923"/>
                </a:cubicBezTo>
                <a:lnTo>
                  <a:pt x="7685589" y="639597"/>
                </a:lnTo>
                <a:cubicBezTo>
                  <a:pt x="7685589" y="710247"/>
                  <a:pt x="7628316" y="767520"/>
                  <a:pt x="7557666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olidFill>
            <a:srgbClr val="CD00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540" tIns="119540" rIns="119540" bIns="119540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New features coming all the time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29" y="2562115"/>
            <a:ext cx="2742857" cy="248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1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  <p:bldP spid="2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Alliance">
      <a:dk1>
        <a:sysClr val="windowText" lastClr="000000"/>
      </a:dk1>
      <a:lt1>
        <a:sysClr val="window" lastClr="FFFFFF"/>
      </a:lt1>
      <a:dk2>
        <a:srgbClr val="242852"/>
      </a:dk2>
      <a:lt2>
        <a:srgbClr val="8BD6F6"/>
      </a:lt2>
      <a:accent1>
        <a:srgbClr val="1B75BB"/>
      </a:accent1>
      <a:accent2>
        <a:srgbClr val="1B75BB"/>
      </a:accent2>
      <a:accent3>
        <a:srgbClr val="C0D7EC"/>
      </a:accent3>
      <a:accent4>
        <a:srgbClr val="A5A5A5"/>
      </a:accent4>
      <a:accent5>
        <a:srgbClr val="92D050"/>
      </a:accent5>
      <a:accent6>
        <a:srgbClr val="002060"/>
      </a:accent6>
      <a:hlink>
        <a:srgbClr val="1B75BB"/>
      </a:hlink>
      <a:folHlink>
        <a:srgbClr val="7EB2E6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2221</TotalTime>
  <Words>2788</Words>
  <Application>Microsoft Office PowerPoint</Application>
  <PresentationFormat>On-screen Show (4:3)</PresentationFormat>
  <Paragraphs>402</Paragraphs>
  <Slides>52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Tw Cen MT</vt:lpstr>
      <vt:lpstr>Tw Cen MT Condensed</vt:lpstr>
      <vt:lpstr>Wingdings 3</vt:lpstr>
      <vt:lpstr>Integral</vt:lpstr>
      <vt:lpstr>Advising Notes Building a student story</vt:lpstr>
      <vt:lpstr>presenters</vt:lpstr>
      <vt:lpstr>Northern Alberta Institute of Technology</vt:lpstr>
      <vt:lpstr>NAIT &amp; ORACLE</vt:lpstr>
      <vt:lpstr>Presentation objectives</vt:lpstr>
      <vt:lpstr>What is advising notes?</vt:lpstr>
      <vt:lpstr>Why use Advising notes?</vt:lpstr>
      <vt:lpstr>Why Advising notes?</vt:lpstr>
      <vt:lpstr>Why take notes in campus solutions?</vt:lpstr>
      <vt:lpstr>Advising notes  as delivered</vt:lpstr>
      <vt:lpstr>Where are advising notes?</vt:lpstr>
      <vt:lpstr>PowerPoint Presentation</vt:lpstr>
      <vt:lpstr>PowerPoint Presentation</vt:lpstr>
      <vt:lpstr>Where are advising notes?</vt:lpstr>
      <vt:lpstr>PowerPoint Presentation</vt:lpstr>
      <vt:lpstr>Student Self-service</vt:lpstr>
      <vt:lpstr>How to set up advising notes</vt:lpstr>
      <vt:lpstr>How to set up advising notes</vt:lpstr>
      <vt:lpstr>How to set up advising notes</vt:lpstr>
      <vt:lpstr>How to set up advising notes</vt:lpstr>
      <vt:lpstr>How to set up advising notes</vt:lpstr>
      <vt:lpstr>How to set up advising notes</vt:lpstr>
      <vt:lpstr>Customizations, SEcurity  and reporting</vt:lpstr>
      <vt:lpstr>NAIt’s advising note philosophy</vt:lpstr>
      <vt:lpstr>NAIt’s advising note philosophy</vt:lpstr>
      <vt:lpstr>NAIt’s advising note philosophy</vt:lpstr>
      <vt:lpstr>NAIt’s advising note philosophy</vt:lpstr>
      <vt:lpstr>Customizations</vt:lpstr>
      <vt:lpstr>customizations</vt:lpstr>
      <vt:lpstr>customizations</vt:lpstr>
      <vt:lpstr>customizations</vt:lpstr>
      <vt:lpstr>customizations</vt:lpstr>
      <vt:lpstr>Security</vt:lpstr>
      <vt:lpstr>Security</vt:lpstr>
      <vt:lpstr>Security</vt:lpstr>
      <vt:lpstr>Reporting - Queries</vt:lpstr>
      <vt:lpstr>Reporting - Queries</vt:lpstr>
      <vt:lpstr>Reporting - Queries</vt:lpstr>
      <vt:lpstr>Reporting - Pagelets</vt:lpstr>
      <vt:lpstr>Reporting - Pagelets</vt:lpstr>
      <vt:lpstr>Reporting - Pagelets</vt:lpstr>
      <vt:lpstr>Reporting - Pagelets</vt:lpstr>
      <vt:lpstr>How to get staff to buy in</vt:lpstr>
      <vt:lpstr>How to get staff to buy in</vt:lpstr>
      <vt:lpstr>How to get staff to buy in</vt:lpstr>
      <vt:lpstr>How to get staff to buy in</vt:lpstr>
      <vt:lpstr>How to get staff to buy in</vt:lpstr>
      <vt:lpstr>Advising note usage at NAIT</vt:lpstr>
      <vt:lpstr>PROJECT Results</vt:lpstr>
      <vt:lpstr>Presentation objectives</vt:lpstr>
      <vt:lpstr>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Brian Trenholm</cp:lastModifiedBy>
  <cp:revision>343</cp:revision>
  <dcterms:created xsi:type="dcterms:W3CDTF">2015-09-02T14:36:24Z</dcterms:created>
  <dcterms:modified xsi:type="dcterms:W3CDTF">2018-11-12T23:19:57Z</dcterms:modified>
</cp:coreProperties>
</file>