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9" r:id="rId2"/>
    <p:sldId id="260" r:id="rId3"/>
    <p:sldId id="269" r:id="rId4"/>
    <p:sldId id="268" r:id="rId5"/>
    <p:sldId id="261" r:id="rId6"/>
    <p:sldId id="309" r:id="rId7"/>
    <p:sldId id="266" r:id="rId8"/>
    <p:sldId id="262" r:id="rId9"/>
    <p:sldId id="310" r:id="rId10"/>
    <p:sldId id="270" r:id="rId11"/>
    <p:sldId id="271" r:id="rId12"/>
    <p:sldId id="296" r:id="rId13"/>
    <p:sldId id="311" r:id="rId14"/>
    <p:sldId id="286" r:id="rId15"/>
    <p:sldId id="287" r:id="rId16"/>
    <p:sldId id="289" r:id="rId17"/>
    <p:sldId id="290" r:id="rId18"/>
    <p:sldId id="291" r:id="rId19"/>
    <p:sldId id="312" r:id="rId20"/>
    <p:sldId id="297" r:id="rId21"/>
    <p:sldId id="298" r:id="rId22"/>
    <p:sldId id="299" r:id="rId23"/>
    <p:sldId id="300" r:id="rId24"/>
    <p:sldId id="301" r:id="rId25"/>
    <p:sldId id="302" r:id="rId26"/>
    <p:sldId id="263" r:id="rId27"/>
    <p:sldId id="313" r:id="rId28"/>
    <p:sldId id="272" r:id="rId29"/>
    <p:sldId id="314" r:id="rId30"/>
    <p:sldId id="292" r:id="rId31"/>
    <p:sldId id="273" r:id="rId32"/>
    <p:sldId id="264" r:id="rId33"/>
    <p:sldId id="315" r:id="rId34"/>
    <p:sldId id="293" r:id="rId35"/>
    <p:sldId id="294" r:id="rId36"/>
    <p:sldId id="295" r:id="rId37"/>
    <p:sldId id="316" r:id="rId38"/>
    <p:sldId id="303" r:id="rId39"/>
    <p:sldId id="304" r:id="rId40"/>
    <p:sldId id="305" r:id="rId41"/>
    <p:sldId id="274" r:id="rId42"/>
    <p:sldId id="306" r:id="rId43"/>
    <p:sldId id="307" r:id="rId44"/>
    <p:sldId id="281" r:id="rId45"/>
    <p:sldId id="28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270" autoAdjust="0"/>
  </p:normalViewPr>
  <p:slideViewPr>
    <p:cSldViewPr snapToGrid="0">
      <p:cViewPr varScale="1">
        <p:scale>
          <a:sx n="113" d="100"/>
          <a:sy n="113" d="100"/>
        </p:scale>
        <p:origin x="2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C52E2-983E-40D2-89C7-B914EDDAE43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B58281A1-2E67-4F69-8C42-B9D3A22BCF31}">
      <dgm:prSet phldrT="[Text]"/>
      <dgm:spPr/>
      <dgm:t>
        <a:bodyPr/>
        <a:lstStyle/>
        <a:p>
          <a:r>
            <a:rPr lang="en-ZA" dirty="0" smtClean="0"/>
            <a:t>Create PO</a:t>
          </a:r>
          <a:endParaRPr lang="en-ZA" dirty="0"/>
        </a:p>
      </dgm:t>
    </dgm:pt>
    <dgm:pt modelId="{D8B415A9-4D1B-4CC1-843F-7B54B1A6B0D3}" type="parTrans" cxnId="{6DFB3833-F466-4FCD-87A0-99BCF4F3E214}">
      <dgm:prSet/>
      <dgm:spPr/>
      <dgm:t>
        <a:bodyPr/>
        <a:lstStyle/>
        <a:p>
          <a:endParaRPr lang="en-ZA"/>
        </a:p>
      </dgm:t>
    </dgm:pt>
    <dgm:pt modelId="{38A919BF-5017-4624-8F2E-6655795A0A40}" type="sibTrans" cxnId="{6DFB3833-F466-4FCD-87A0-99BCF4F3E214}">
      <dgm:prSet/>
      <dgm:spPr/>
      <dgm:t>
        <a:bodyPr/>
        <a:lstStyle/>
        <a:p>
          <a:endParaRPr lang="en-ZA"/>
        </a:p>
      </dgm:t>
    </dgm:pt>
    <dgm:pt modelId="{7F4B496B-79B1-4636-9AF7-E49DB5475D0C}">
      <dgm:prSet phldrT="[Text]"/>
      <dgm:spPr/>
      <dgm:t>
        <a:bodyPr/>
        <a:lstStyle/>
        <a:p>
          <a:r>
            <a:rPr lang="en-ZA" dirty="0" smtClean="0"/>
            <a:t>Dispatch PO</a:t>
          </a:r>
          <a:endParaRPr lang="en-ZA" dirty="0"/>
        </a:p>
      </dgm:t>
    </dgm:pt>
    <dgm:pt modelId="{618BC136-9E64-4A81-B156-4B4F85CD92F3}" type="parTrans" cxnId="{328D266F-7EF1-4EDD-AB7D-EA4130D00C75}">
      <dgm:prSet/>
      <dgm:spPr/>
      <dgm:t>
        <a:bodyPr/>
        <a:lstStyle/>
        <a:p>
          <a:endParaRPr lang="en-ZA"/>
        </a:p>
      </dgm:t>
    </dgm:pt>
    <dgm:pt modelId="{6C132B9D-44B5-4BFE-BCC9-726E45D1C911}" type="sibTrans" cxnId="{328D266F-7EF1-4EDD-AB7D-EA4130D00C75}">
      <dgm:prSet/>
      <dgm:spPr/>
      <dgm:t>
        <a:bodyPr/>
        <a:lstStyle/>
        <a:p>
          <a:endParaRPr lang="en-ZA"/>
        </a:p>
      </dgm:t>
    </dgm:pt>
    <dgm:pt modelId="{7D7E100A-D444-4154-962F-C89C230E1EBF}">
      <dgm:prSet phldrT="[Text]"/>
      <dgm:spPr/>
      <dgm:t>
        <a:bodyPr/>
        <a:lstStyle/>
        <a:p>
          <a:r>
            <a:rPr lang="en-ZA" dirty="0" smtClean="0"/>
            <a:t>Capture Receipt or NOT</a:t>
          </a:r>
          <a:endParaRPr lang="en-ZA" dirty="0"/>
        </a:p>
      </dgm:t>
    </dgm:pt>
    <dgm:pt modelId="{F003614A-3972-4EB2-B1DE-F913909D8D53}" type="parTrans" cxnId="{FCD2228C-4950-4875-9079-81C7334F6F0B}">
      <dgm:prSet/>
      <dgm:spPr/>
      <dgm:t>
        <a:bodyPr/>
        <a:lstStyle/>
        <a:p>
          <a:endParaRPr lang="en-ZA"/>
        </a:p>
      </dgm:t>
    </dgm:pt>
    <dgm:pt modelId="{38F202BF-20C5-4C10-A542-9010CD15CAAD}" type="sibTrans" cxnId="{FCD2228C-4950-4875-9079-81C7334F6F0B}">
      <dgm:prSet/>
      <dgm:spPr/>
      <dgm:t>
        <a:bodyPr/>
        <a:lstStyle/>
        <a:p>
          <a:endParaRPr lang="en-ZA"/>
        </a:p>
      </dgm:t>
    </dgm:pt>
    <dgm:pt modelId="{53E79287-13A2-4C60-981D-61017785C7D5}">
      <dgm:prSet phldrT="[Text]"/>
      <dgm:spPr/>
      <dgm:t>
        <a:bodyPr/>
        <a:lstStyle/>
        <a:p>
          <a:r>
            <a:rPr lang="en-ZA" dirty="0" smtClean="0"/>
            <a:t>Manual Approval of Invoice</a:t>
          </a:r>
          <a:endParaRPr lang="en-ZA" dirty="0"/>
        </a:p>
      </dgm:t>
    </dgm:pt>
    <dgm:pt modelId="{F6B6CABF-E5A1-45F8-8065-F6C15D7C22E9}" type="parTrans" cxnId="{FBB2FAAB-FAE3-4DF0-A040-4C487488512E}">
      <dgm:prSet/>
      <dgm:spPr/>
      <dgm:t>
        <a:bodyPr/>
        <a:lstStyle/>
        <a:p>
          <a:endParaRPr lang="en-ZA"/>
        </a:p>
      </dgm:t>
    </dgm:pt>
    <dgm:pt modelId="{F4C6D1E6-283C-4AF4-A652-CDECCFF34D6A}" type="sibTrans" cxnId="{FBB2FAAB-FAE3-4DF0-A040-4C487488512E}">
      <dgm:prSet/>
      <dgm:spPr/>
      <dgm:t>
        <a:bodyPr/>
        <a:lstStyle/>
        <a:p>
          <a:endParaRPr lang="en-ZA"/>
        </a:p>
      </dgm:t>
    </dgm:pt>
    <dgm:pt modelId="{FA4FDA70-6EC1-4AB1-870C-68555C25315E}">
      <dgm:prSet phldrT="[Text]"/>
      <dgm:spPr/>
      <dgm:t>
        <a:bodyPr/>
        <a:lstStyle/>
        <a:p>
          <a:r>
            <a:rPr lang="en-ZA" dirty="0" smtClean="0"/>
            <a:t>AP waits for Invoice from </a:t>
          </a:r>
          <a:r>
            <a:rPr lang="en-ZA" dirty="0" err="1" smtClean="0"/>
            <a:t>Dept</a:t>
          </a:r>
          <a:endParaRPr lang="en-ZA" dirty="0"/>
        </a:p>
      </dgm:t>
    </dgm:pt>
    <dgm:pt modelId="{34E934EF-A4E4-462A-AE26-C6AB433A9688}" type="parTrans" cxnId="{2E6C4881-7B74-4807-82B7-F57626E873CF}">
      <dgm:prSet/>
      <dgm:spPr/>
      <dgm:t>
        <a:bodyPr/>
        <a:lstStyle/>
        <a:p>
          <a:endParaRPr lang="en-ZA"/>
        </a:p>
      </dgm:t>
    </dgm:pt>
    <dgm:pt modelId="{15DF6E04-A63A-4803-B7CF-662EC44D3DEB}" type="sibTrans" cxnId="{2E6C4881-7B74-4807-82B7-F57626E873CF}">
      <dgm:prSet/>
      <dgm:spPr/>
      <dgm:t>
        <a:bodyPr/>
        <a:lstStyle/>
        <a:p>
          <a:endParaRPr lang="en-ZA"/>
        </a:p>
      </dgm:t>
    </dgm:pt>
    <dgm:pt modelId="{A62CF50E-695B-4777-BBBA-D5194ACD7F6C}">
      <dgm:prSet phldrT="[Text]"/>
      <dgm:spPr/>
      <dgm:t>
        <a:bodyPr/>
        <a:lstStyle/>
        <a:p>
          <a:r>
            <a:rPr lang="en-ZA" dirty="0" smtClean="0"/>
            <a:t>Receive Goods</a:t>
          </a:r>
          <a:endParaRPr lang="en-ZA" dirty="0"/>
        </a:p>
      </dgm:t>
    </dgm:pt>
    <dgm:pt modelId="{54AD543C-4657-41B7-9B51-19235F54A9EB}" type="parTrans" cxnId="{420F0798-03B8-405C-A5F2-443E3E1B76DB}">
      <dgm:prSet/>
      <dgm:spPr/>
      <dgm:t>
        <a:bodyPr/>
        <a:lstStyle/>
        <a:p>
          <a:endParaRPr lang="en-ZA"/>
        </a:p>
      </dgm:t>
    </dgm:pt>
    <dgm:pt modelId="{6AF9D080-3AB7-4C18-AE7E-3404AE070D18}" type="sibTrans" cxnId="{420F0798-03B8-405C-A5F2-443E3E1B76DB}">
      <dgm:prSet/>
      <dgm:spPr/>
      <dgm:t>
        <a:bodyPr/>
        <a:lstStyle/>
        <a:p>
          <a:endParaRPr lang="en-ZA"/>
        </a:p>
      </dgm:t>
    </dgm:pt>
    <dgm:pt modelId="{FF73293B-D9F4-4C26-806B-92BBE77BF548}">
      <dgm:prSet phldrT="[Text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ZA" dirty="0" smtClean="0"/>
            <a:t>Invoice captured manually in PS</a:t>
          </a:r>
          <a:endParaRPr lang="en-ZA" dirty="0"/>
        </a:p>
      </dgm:t>
    </dgm:pt>
    <dgm:pt modelId="{4D63628E-2DCA-4694-9807-C561BD6B5013}" type="parTrans" cxnId="{A977621E-639C-4864-8651-52530DAC7A60}">
      <dgm:prSet/>
      <dgm:spPr/>
      <dgm:t>
        <a:bodyPr/>
        <a:lstStyle/>
        <a:p>
          <a:endParaRPr lang="en-ZA"/>
        </a:p>
      </dgm:t>
    </dgm:pt>
    <dgm:pt modelId="{34B4E180-9F89-49B5-810D-18C0CFB47864}" type="sibTrans" cxnId="{A977621E-639C-4864-8651-52530DAC7A60}">
      <dgm:prSet/>
      <dgm:spPr/>
      <dgm:t>
        <a:bodyPr/>
        <a:lstStyle/>
        <a:p>
          <a:endParaRPr lang="en-ZA"/>
        </a:p>
      </dgm:t>
    </dgm:pt>
    <dgm:pt modelId="{23D93C45-0163-46F5-B72A-437E0C132621}" type="pres">
      <dgm:prSet presAssocID="{65AC52E2-983E-40D2-89C7-B914EDDAE4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688FE29A-A467-4D24-9072-7548D2F59A23}" type="pres">
      <dgm:prSet presAssocID="{B58281A1-2E67-4F69-8C42-B9D3A22BCF31}" presName="node" presStyleLbl="node1" presStyleIdx="0" presStyleCnt="7" custScaleY="619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0D6F99C-BAB8-464C-BA26-BF2B5B352E79}" type="pres">
      <dgm:prSet presAssocID="{B58281A1-2E67-4F69-8C42-B9D3A22BCF31}" presName="spNode" presStyleCnt="0"/>
      <dgm:spPr/>
    </dgm:pt>
    <dgm:pt modelId="{84713570-47D8-440C-ACDE-6504365F7B1F}" type="pres">
      <dgm:prSet presAssocID="{38A919BF-5017-4624-8F2E-6655795A0A40}" presName="sibTrans" presStyleLbl="sibTrans1D1" presStyleIdx="0" presStyleCnt="7"/>
      <dgm:spPr/>
      <dgm:t>
        <a:bodyPr/>
        <a:lstStyle/>
        <a:p>
          <a:endParaRPr lang="en-ZA"/>
        </a:p>
      </dgm:t>
    </dgm:pt>
    <dgm:pt modelId="{3C04879C-F207-4409-9FF3-373AD29FF8D7}" type="pres">
      <dgm:prSet presAssocID="{7F4B496B-79B1-4636-9AF7-E49DB5475D0C}" presName="node" presStyleLbl="node1" presStyleIdx="1" presStyleCnt="7" custScaleY="619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F872502-1466-4047-8E4F-0548748943EE}" type="pres">
      <dgm:prSet presAssocID="{7F4B496B-79B1-4636-9AF7-E49DB5475D0C}" presName="spNode" presStyleCnt="0"/>
      <dgm:spPr/>
    </dgm:pt>
    <dgm:pt modelId="{7E4C836B-38C5-4231-B4BE-6C71F976F456}" type="pres">
      <dgm:prSet presAssocID="{6C132B9D-44B5-4BFE-BCC9-726E45D1C911}" presName="sibTrans" presStyleLbl="sibTrans1D1" presStyleIdx="1" presStyleCnt="7"/>
      <dgm:spPr/>
      <dgm:t>
        <a:bodyPr/>
        <a:lstStyle/>
        <a:p>
          <a:endParaRPr lang="en-ZA"/>
        </a:p>
      </dgm:t>
    </dgm:pt>
    <dgm:pt modelId="{5D0A3D65-EF93-4DEB-A672-3A7DD91FE49B}" type="pres">
      <dgm:prSet presAssocID="{A62CF50E-695B-4777-BBBA-D5194ACD7F6C}" presName="node" presStyleLbl="node1" presStyleIdx="2" presStyleCnt="7" custScaleY="619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B99348B-7F5E-45B3-B09D-DB6EA2283BD8}" type="pres">
      <dgm:prSet presAssocID="{A62CF50E-695B-4777-BBBA-D5194ACD7F6C}" presName="spNode" presStyleCnt="0"/>
      <dgm:spPr/>
    </dgm:pt>
    <dgm:pt modelId="{206EDC37-7D9D-42F5-BB20-E24E059E6879}" type="pres">
      <dgm:prSet presAssocID="{6AF9D080-3AB7-4C18-AE7E-3404AE070D18}" presName="sibTrans" presStyleLbl="sibTrans1D1" presStyleIdx="2" presStyleCnt="7"/>
      <dgm:spPr/>
      <dgm:t>
        <a:bodyPr/>
        <a:lstStyle/>
        <a:p>
          <a:endParaRPr lang="en-ZA"/>
        </a:p>
      </dgm:t>
    </dgm:pt>
    <dgm:pt modelId="{3EB8F9BF-7985-4714-B746-356EC19D064D}" type="pres">
      <dgm:prSet presAssocID="{7D7E100A-D444-4154-962F-C89C230E1EBF}" presName="node" presStyleLbl="node1" presStyleIdx="3" presStyleCnt="7" custScaleY="619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BA2B8C3-CF8E-4EFA-B58E-613DDA773140}" type="pres">
      <dgm:prSet presAssocID="{7D7E100A-D444-4154-962F-C89C230E1EBF}" presName="spNode" presStyleCnt="0"/>
      <dgm:spPr/>
    </dgm:pt>
    <dgm:pt modelId="{D440DCE2-B66A-45A5-AFB6-19DB2E274659}" type="pres">
      <dgm:prSet presAssocID="{38F202BF-20C5-4C10-A542-9010CD15CAAD}" presName="sibTrans" presStyleLbl="sibTrans1D1" presStyleIdx="3" presStyleCnt="7"/>
      <dgm:spPr/>
      <dgm:t>
        <a:bodyPr/>
        <a:lstStyle/>
        <a:p>
          <a:endParaRPr lang="en-ZA"/>
        </a:p>
      </dgm:t>
    </dgm:pt>
    <dgm:pt modelId="{065EDC6C-CEE7-48EE-963C-9306462186F8}" type="pres">
      <dgm:prSet presAssocID="{53E79287-13A2-4C60-981D-61017785C7D5}" presName="node" presStyleLbl="node1" presStyleIdx="4" presStyleCnt="7" custScaleY="619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3F8E1B5-4449-4F40-B4A7-CC13E0BEE097}" type="pres">
      <dgm:prSet presAssocID="{53E79287-13A2-4C60-981D-61017785C7D5}" presName="spNode" presStyleCnt="0"/>
      <dgm:spPr/>
    </dgm:pt>
    <dgm:pt modelId="{307A1B0C-F3B5-4736-8262-CE0EBC7A1C97}" type="pres">
      <dgm:prSet presAssocID="{F4C6D1E6-283C-4AF4-A652-CDECCFF34D6A}" presName="sibTrans" presStyleLbl="sibTrans1D1" presStyleIdx="4" presStyleCnt="7"/>
      <dgm:spPr/>
      <dgm:t>
        <a:bodyPr/>
        <a:lstStyle/>
        <a:p>
          <a:endParaRPr lang="en-ZA"/>
        </a:p>
      </dgm:t>
    </dgm:pt>
    <dgm:pt modelId="{0CB90040-317E-42D7-B10B-B6B0D85881EB}" type="pres">
      <dgm:prSet presAssocID="{FA4FDA70-6EC1-4AB1-870C-68555C25315E}" presName="node" presStyleLbl="node1" presStyleIdx="5" presStyleCnt="7" custScaleY="619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4110C07-5C76-49DD-9647-F87AEDDB8E6F}" type="pres">
      <dgm:prSet presAssocID="{FA4FDA70-6EC1-4AB1-870C-68555C25315E}" presName="spNode" presStyleCnt="0"/>
      <dgm:spPr/>
    </dgm:pt>
    <dgm:pt modelId="{EF0851DC-1DF0-4B2E-A896-F55C1B733FF3}" type="pres">
      <dgm:prSet presAssocID="{15DF6E04-A63A-4803-B7CF-662EC44D3DEB}" presName="sibTrans" presStyleLbl="sibTrans1D1" presStyleIdx="5" presStyleCnt="7"/>
      <dgm:spPr/>
      <dgm:t>
        <a:bodyPr/>
        <a:lstStyle/>
        <a:p>
          <a:endParaRPr lang="en-ZA"/>
        </a:p>
      </dgm:t>
    </dgm:pt>
    <dgm:pt modelId="{61AA919D-3A4B-41D3-A076-7BC79738A2EC}" type="pres">
      <dgm:prSet presAssocID="{FF73293B-D9F4-4C26-806B-92BBE77BF548}" presName="node" presStyleLbl="node1" presStyleIdx="6" presStyleCnt="7" custScaleY="619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D10A43F-5982-40A1-9107-9CA9CA6EEA28}" type="pres">
      <dgm:prSet presAssocID="{FF73293B-D9F4-4C26-806B-92BBE77BF548}" presName="spNode" presStyleCnt="0"/>
      <dgm:spPr/>
    </dgm:pt>
    <dgm:pt modelId="{33416BA6-9658-47EE-90CF-779EF2F501FF}" type="pres">
      <dgm:prSet presAssocID="{34B4E180-9F89-49B5-810D-18C0CFB47864}" presName="sibTrans" presStyleLbl="sibTrans1D1" presStyleIdx="6" presStyleCnt="7"/>
      <dgm:spPr/>
      <dgm:t>
        <a:bodyPr/>
        <a:lstStyle/>
        <a:p>
          <a:endParaRPr lang="en-ZA"/>
        </a:p>
      </dgm:t>
    </dgm:pt>
  </dgm:ptLst>
  <dgm:cxnLst>
    <dgm:cxn modelId="{9AC0767A-C8D9-4DEB-A445-EACB2631876F}" type="presOf" srcId="{A62CF50E-695B-4777-BBBA-D5194ACD7F6C}" destId="{5D0A3D65-EF93-4DEB-A672-3A7DD91FE49B}" srcOrd="0" destOrd="0" presId="urn:microsoft.com/office/officeart/2005/8/layout/cycle5"/>
    <dgm:cxn modelId="{97DBC59C-BB4B-4B42-A895-1E6E85342C90}" type="presOf" srcId="{38A919BF-5017-4624-8F2E-6655795A0A40}" destId="{84713570-47D8-440C-ACDE-6504365F7B1F}" srcOrd="0" destOrd="0" presId="urn:microsoft.com/office/officeart/2005/8/layout/cycle5"/>
    <dgm:cxn modelId="{3305D3B9-6419-4457-957B-DC7566E7A94B}" type="presOf" srcId="{38F202BF-20C5-4C10-A542-9010CD15CAAD}" destId="{D440DCE2-B66A-45A5-AFB6-19DB2E274659}" srcOrd="0" destOrd="0" presId="urn:microsoft.com/office/officeart/2005/8/layout/cycle5"/>
    <dgm:cxn modelId="{6DFB3833-F466-4FCD-87A0-99BCF4F3E214}" srcId="{65AC52E2-983E-40D2-89C7-B914EDDAE439}" destId="{B58281A1-2E67-4F69-8C42-B9D3A22BCF31}" srcOrd="0" destOrd="0" parTransId="{D8B415A9-4D1B-4CC1-843F-7B54B1A6B0D3}" sibTransId="{38A919BF-5017-4624-8F2E-6655795A0A40}"/>
    <dgm:cxn modelId="{FCD2228C-4950-4875-9079-81C7334F6F0B}" srcId="{65AC52E2-983E-40D2-89C7-B914EDDAE439}" destId="{7D7E100A-D444-4154-962F-C89C230E1EBF}" srcOrd="3" destOrd="0" parTransId="{F003614A-3972-4EB2-B1DE-F913909D8D53}" sibTransId="{38F202BF-20C5-4C10-A542-9010CD15CAAD}"/>
    <dgm:cxn modelId="{8D681473-79AD-43AB-B084-12C5007FCEE2}" type="presOf" srcId="{65AC52E2-983E-40D2-89C7-B914EDDAE439}" destId="{23D93C45-0163-46F5-B72A-437E0C132621}" srcOrd="0" destOrd="0" presId="urn:microsoft.com/office/officeart/2005/8/layout/cycle5"/>
    <dgm:cxn modelId="{3DA7DD73-C906-4C6A-B4D9-170B1AC351F4}" type="presOf" srcId="{FA4FDA70-6EC1-4AB1-870C-68555C25315E}" destId="{0CB90040-317E-42D7-B10B-B6B0D85881EB}" srcOrd="0" destOrd="0" presId="urn:microsoft.com/office/officeart/2005/8/layout/cycle5"/>
    <dgm:cxn modelId="{330B5B51-C02C-47F1-8271-534F0ABE95CB}" type="presOf" srcId="{15DF6E04-A63A-4803-B7CF-662EC44D3DEB}" destId="{EF0851DC-1DF0-4B2E-A896-F55C1B733FF3}" srcOrd="0" destOrd="0" presId="urn:microsoft.com/office/officeart/2005/8/layout/cycle5"/>
    <dgm:cxn modelId="{328D266F-7EF1-4EDD-AB7D-EA4130D00C75}" srcId="{65AC52E2-983E-40D2-89C7-B914EDDAE439}" destId="{7F4B496B-79B1-4636-9AF7-E49DB5475D0C}" srcOrd="1" destOrd="0" parTransId="{618BC136-9E64-4A81-B156-4B4F85CD92F3}" sibTransId="{6C132B9D-44B5-4BFE-BCC9-726E45D1C911}"/>
    <dgm:cxn modelId="{FBB2FAAB-FAE3-4DF0-A040-4C487488512E}" srcId="{65AC52E2-983E-40D2-89C7-B914EDDAE439}" destId="{53E79287-13A2-4C60-981D-61017785C7D5}" srcOrd="4" destOrd="0" parTransId="{F6B6CABF-E5A1-45F8-8065-F6C15D7C22E9}" sibTransId="{F4C6D1E6-283C-4AF4-A652-CDECCFF34D6A}"/>
    <dgm:cxn modelId="{236609DB-F922-4C41-BDC5-2607E584A89E}" type="presOf" srcId="{7F4B496B-79B1-4636-9AF7-E49DB5475D0C}" destId="{3C04879C-F207-4409-9FF3-373AD29FF8D7}" srcOrd="0" destOrd="0" presId="urn:microsoft.com/office/officeart/2005/8/layout/cycle5"/>
    <dgm:cxn modelId="{CB78B04B-CE34-49A5-A3D7-22EF73581326}" type="presOf" srcId="{34B4E180-9F89-49B5-810D-18C0CFB47864}" destId="{33416BA6-9658-47EE-90CF-779EF2F501FF}" srcOrd="0" destOrd="0" presId="urn:microsoft.com/office/officeart/2005/8/layout/cycle5"/>
    <dgm:cxn modelId="{2E6C4881-7B74-4807-82B7-F57626E873CF}" srcId="{65AC52E2-983E-40D2-89C7-B914EDDAE439}" destId="{FA4FDA70-6EC1-4AB1-870C-68555C25315E}" srcOrd="5" destOrd="0" parTransId="{34E934EF-A4E4-462A-AE26-C6AB433A9688}" sibTransId="{15DF6E04-A63A-4803-B7CF-662EC44D3DEB}"/>
    <dgm:cxn modelId="{CF3A48AC-F78E-4F3B-BA4C-046B55564C40}" type="presOf" srcId="{53E79287-13A2-4C60-981D-61017785C7D5}" destId="{065EDC6C-CEE7-48EE-963C-9306462186F8}" srcOrd="0" destOrd="0" presId="urn:microsoft.com/office/officeart/2005/8/layout/cycle5"/>
    <dgm:cxn modelId="{77EBFDF1-AA10-41EA-A1AC-B91A965995A6}" type="presOf" srcId="{F4C6D1E6-283C-4AF4-A652-CDECCFF34D6A}" destId="{307A1B0C-F3B5-4736-8262-CE0EBC7A1C97}" srcOrd="0" destOrd="0" presId="urn:microsoft.com/office/officeart/2005/8/layout/cycle5"/>
    <dgm:cxn modelId="{763A33DA-9E90-4B67-89EE-69D3161B333C}" type="presOf" srcId="{FF73293B-D9F4-4C26-806B-92BBE77BF548}" destId="{61AA919D-3A4B-41D3-A076-7BC79738A2EC}" srcOrd="0" destOrd="0" presId="urn:microsoft.com/office/officeart/2005/8/layout/cycle5"/>
    <dgm:cxn modelId="{A977621E-639C-4864-8651-52530DAC7A60}" srcId="{65AC52E2-983E-40D2-89C7-B914EDDAE439}" destId="{FF73293B-D9F4-4C26-806B-92BBE77BF548}" srcOrd="6" destOrd="0" parTransId="{4D63628E-2DCA-4694-9807-C561BD6B5013}" sibTransId="{34B4E180-9F89-49B5-810D-18C0CFB47864}"/>
    <dgm:cxn modelId="{D04D3149-0C6F-4772-B75E-931D5195513D}" type="presOf" srcId="{6AF9D080-3AB7-4C18-AE7E-3404AE070D18}" destId="{206EDC37-7D9D-42F5-BB20-E24E059E6879}" srcOrd="0" destOrd="0" presId="urn:microsoft.com/office/officeart/2005/8/layout/cycle5"/>
    <dgm:cxn modelId="{B92C1248-5E3C-4184-BCB7-24E91195731E}" type="presOf" srcId="{B58281A1-2E67-4F69-8C42-B9D3A22BCF31}" destId="{688FE29A-A467-4D24-9072-7548D2F59A23}" srcOrd="0" destOrd="0" presId="urn:microsoft.com/office/officeart/2005/8/layout/cycle5"/>
    <dgm:cxn modelId="{420F0798-03B8-405C-A5F2-443E3E1B76DB}" srcId="{65AC52E2-983E-40D2-89C7-B914EDDAE439}" destId="{A62CF50E-695B-4777-BBBA-D5194ACD7F6C}" srcOrd="2" destOrd="0" parTransId="{54AD543C-4657-41B7-9B51-19235F54A9EB}" sibTransId="{6AF9D080-3AB7-4C18-AE7E-3404AE070D18}"/>
    <dgm:cxn modelId="{FE9236FD-20BE-4B9C-886A-99374DAFB5AF}" type="presOf" srcId="{7D7E100A-D444-4154-962F-C89C230E1EBF}" destId="{3EB8F9BF-7985-4714-B746-356EC19D064D}" srcOrd="0" destOrd="0" presId="urn:microsoft.com/office/officeart/2005/8/layout/cycle5"/>
    <dgm:cxn modelId="{ECFED023-6DF0-404C-B357-6C6FB117FDF7}" type="presOf" srcId="{6C132B9D-44B5-4BFE-BCC9-726E45D1C911}" destId="{7E4C836B-38C5-4231-B4BE-6C71F976F456}" srcOrd="0" destOrd="0" presId="urn:microsoft.com/office/officeart/2005/8/layout/cycle5"/>
    <dgm:cxn modelId="{05AA78F3-1F4F-47F2-A028-7A35DB9F73E1}" type="presParOf" srcId="{23D93C45-0163-46F5-B72A-437E0C132621}" destId="{688FE29A-A467-4D24-9072-7548D2F59A23}" srcOrd="0" destOrd="0" presId="urn:microsoft.com/office/officeart/2005/8/layout/cycle5"/>
    <dgm:cxn modelId="{ACA4F2BC-1D46-4423-B226-A3E50700D068}" type="presParOf" srcId="{23D93C45-0163-46F5-B72A-437E0C132621}" destId="{00D6F99C-BAB8-464C-BA26-BF2B5B352E79}" srcOrd="1" destOrd="0" presId="urn:microsoft.com/office/officeart/2005/8/layout/cycle5"/>
    <dgm:cxn modelId="{063F5246-7469-431A-957E-97FF6227FC66}" type="presParOf" srcId="{23D93C45-0163-46F5-B72A-437E0C132621}" destId="{84713570-47D8-440C-ACDE-6504365F7B1F}" srcOrd="2" destOrd="0" presId="urn:microsoft.com/office/officeart/2005/8/layout/cycle5"/>
    <dgm:cxn modelId="{1549F8DC-FBFB-43AB-9E4D-B7D139FF114C}" type="presParOf" srcId="{23D93C45-0163-46F5-B72A-437E0C132621}" destId="{3C04879C-F207-4409-9FF3-373AD29FF8D7}" srcOrd="3" destOrd="0" presId="urn:microsoft.com/office/officeart/2005/8/layout/cycle5"/>
    <dgm:cxn modelId="{7804BB05-D538-46AC-9D2A-AC045536C78F}" type="presParOf" srcId="{23D93C45-0163-46F5-B72A-437E0C132621}" destId="{2F872502-1466-4047-8E4F-0548748943EE}" srcOrd="4" destOrd="0" presId="urn:microsoft.com/office/officeart/2005/8/layout/cycle5"/>
    <dgm:cxn modelId="{53F1B96F-A30E-4F8F-B30F-14AEB5FC571E}" type="presParOf" srcId="{23D93C45-0163-46F5-B72A-437E0C132621}" destId="{7E4C836B-38C5-4231-B4BE-6C71F976F456}" srcOrd="5" destOrd="0" presId="urn:microsoft.com/office/officeart/2005/8/layout/cycle5"/>
    <dgm:cxn modelId="{2EF284AF-C712-42A6-9359-8FB474EE50DC}" type="presParOf" srcId="{23D93C45-0163-46F5-B72A-437E0C132621}" destId="{5D0A3D65-EF93-4DEB-A672-3A7DD91FE49B}" srcOrd="6" destOrd="0" presId="urn:microsoft.com/office/officeart/2005/8/layout/cycle5"/>
    <dgm:cxn modelId="{C922958E-674A-48DF-9231-C050B1EBAF2D}" type="presParOf" srcId="{23D93C45-0163-46F5-B72A-437E0C132621}" destId="{EB99348B-7F5E-45B3-B09D-DB6EA2283BD8}" srcOrd="7" destOrd="0" presId="urn:microsoft.com/office/officeart/2005/8/layout/cycle5"/>
    <dgm:cxn modelId="{00EA905A-7BBB-48D8-96E7-2B725AF3AFC5}" type="presParOf" srcId="{23D93C45-0163-46F5-B72A-437E0C132621}" destId="{206EDC37-7D9D-42F5-BB20-E24E059E6879}" srcOrd="8" destOrd="0" presId="urn:microsoft.com/office/officeart/2005/8/layout/cycle5"/>
    <dgm:cxn modelId="{7BC27346-5DB6-4552-875B-3EDCD51A1A7E}" type="presParOf" srcId="{23D93C45-0163-46F5-B72A-437E0C132621}" destId="{3EB8F9BF-7985-4714-B746-356EC19D064D}" srcOrd="9" destOrd="0" presId="urn:microsoft.com/office/officeart/2005/8/layout/cycle5"/>
    <dgm:cxn modelId="{DCD341FC-0056-4836-89D6-337482DEBF3C}" type="presParOf" srcId="{23D93C45-0163-46F5-B72A-437E0C132621}" destId="{5BA2B8C3-CF8E-4EFA-B58E-613DDA773140}" srcOrd="10" destOrd="0" presId="urn:microsoft.com/office/officeart/2005/8/layout/cycle5"/>
    <dgm:cxn modelId="{78CD18AA-5991-4151-A709-08BC82296C8C}" type="presParOf" srcId="{23D93C45-0163-46F5-B72A-437E0C132621}" destId="{D440DCE2-B66A-45A5-AFB6-19DB2E274659}" srcOrd="11" destOrd="0" presId="urn:microsoft.com/office/officeart/2005/8/layout/cycle5"/>
    <dgm:cxn modelId="{22CEB627-2921-4153-9188-4D3E6129E0F6}" type="presParOf" srcId="{23D93C45-0163-46F5-B72A-437E0C132621}" destId="{065EDC6C-CEE7-48EE-963C-9306462186F8}" srcOrd="12" destOrd="0" presId="urn:microsoft.com/office/officeart/2005/8/layout/cycle5"/>
    <dgm:cxn modelId="{9183715E-EE23-475F-8C28-CF2EF74633B9}" type="presParOf" srcId="{23D93C45-0163-46F5-B72A-437E0C132621}" destId="{93F8E1B5-4449-4F40-B4A7-CC13E0BEE097}" srcOrd="13" destOrd="0" presId="urn:microsoft.com/office/officeart/2005/8/layout/cycle5"/>
    <dgm:cxn modelId="{58A1A98C-5A84-4110-BB0A-6935F5DC82E4}" type="presParOf" srcId="{23D93C45-0163-46F5-B72A-437E0C132621}" destId="{307A1B0C-F3B5-4736-8262-CE0EBC7A1C97}" srcOrd="14" destOrd="0" presId="urn:microsoft.com/office/officeart/2005/8/layout/cycle5"/>
    <dgm:cxn modelId="{DAF77A51-8A5C-48C8-B656-0D6DD75BAB2D}" type="presParOf" srcId="{23D93C45-0163-46F5-B72A-437E0C132621}" destId="{0CB90040-317E-42D7-B10B-B6B0D85881EB}" srcOrd="15" destOrd="0" presId="urn:microsoft.com/office/officeart/2005/8/layout/cycle5"/>
    <dgm:cxn modelId="{948ED28F-49D4-49E0-89E3-588F6D8E9A70}" type="presParOf" srcId="{23D93C45-0163-46F5-B72A-437E0C132621}" destId="{74110C07-5C76-49DD-9647-F87AEDDB8E6F}" srcOrd="16" destOrd="0" presId="urn:microsoft.com/office/officeart/2005/8/layout/cycle5"/>
    <dgm:cxn modelId="{579EFA1A-2DB2-4C78-8E2F-89C41C4700E5}" type="presParOf" srcId="{23D93C45-0163-46F5-B72A-437E0C132621}" destId="{EF0851DC-1DF0-4B2E-A896-F55C1B733FF3}" srcOrd="17" destOrd="0" presId="urn:microsoft.com/office/officeart/2005/8/layout/cycle5"/>
    <dgm:cxn modelId="{EF69BB9B-ED6B-400A-93BE-A3E5D530515D}" type="presParOf" srcId="{23D93C45-0163-46F5-B72A-437E0C132621}" destId="{61AA919D-3A4B-41D3-A076-7BC79738A2EC}" srcOrd="18" destOrd="0" presId="urn:microsoft.com/office/officeart/2005/8/layout/cycle5"/>
    <dgm:cxn modelId="{3AA6BAE0-3DE8-470A-AAAA-DFB711B7D0C3}" type="presParOf" srcId="{23D93C45-0163-46F5-B72A-437E0C132621}" destId="{3D10A43F-5982-40A1-9107-9CA9CA6EEA28}" srcOrd="19" destOrd="0" presId="urn:microsoft.com/office/officeart/2005/8/layout/cycle5"/>
    <dgm:cxn modelId="{3CB6EE02-98A2-4856-8027-D90C872767AB}" type="presParOf" srcId="{23D93C45-0163-46F5-B72A-437E0C132621}" destId="{33416BA6-9658-47EE-90CF-779EF2F501FF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AC52E2-983E-40D2-89C7-B914EDDAE43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B58281A1-2E67-4F69-8C42-B9D3A22BCF31}">
      <dgm:prSet phldrT="[Text]"/>
      <dgm:spPr/>
      <dgm:t>
        <a:bodyPr/>
        <a:lstStyle/>
        <a:p>
          <a:r>
            <a:rPr lang="en-ZA" dirty="0" smtClean="0"/>
            <a:t>Create PO</a:t>
          </a:r>
          <a:endParaRPr lang="en-ZA" dirty="0"/>
        </a:p>
      </dgm:t>
    </dgm:pt>
    <dgm:pt modelId="{D8B415A9-4D1B-4CC1-843F-7B54B1A6B0D3}" type="parTrans" cxnId="{6DFB3833-F466-4FCD-87A0-99BCF4F3E214}">
      <dgm:prSet/>
      <dgm:spPr/>
      <dgm:t>
        <a:bodyPr/>
        <a:lstStyle/>
        <a:p>
          <a:endParaRPr lang="en-ZA"/>
        </a:p>
      </dgm:t>
    </dgm:pt>
    <dgm:pt modelId="{38A919BF-5017-4624-8F2E-6655795A0A40}" type="sibTrans" cxnId="{6DFB3833-F466-4FCD-87A0-99BCF4F3E214}">
      <dgm:prSet/>
      <dgm:spPr/>
      <dgm:t>
        <a:bodyPr/>
        <a:lstStyle/>
        <a:p>
          <a:endParaRPr lang="en-ZA"/>
        </a:p>
      </dgm:t>
    </dgm:pt>
    <dgm:pt modelId="{7F4B496B-79B1-4636-9AF7-E49DB5475D0C}">
      <dgm:prSet phldrT="[Text]"/>
      <dgm:spPr/>
      <dgm:t>
        <a:bodyPr/>
        <a:lstStyle/>
        <a:p>
          <a:r>
            <a:rPr lang="en-ZA" dirty="0" smtClean="0"/>
            <a:t>Dispatch PO</a:t>
          </a:r>
          <a:endParaRPr lang="en-ZA" dirty="0"/>
        </a:p>
      </dgm:t>
    </dgm:pt>
    <dgm:pt modelId="{618BC136-9E64-4A81-B156-4B4F85CD92F3}" type="parTrans" cxnId="{328D266F-7EF1-4EDD-AB7D-EA4130D00C75}">
      <dgm:prSet/>
      <dgm:spPr/>
      <dgm:t>
        <a:bodyPr/>
        <a:lstStyle/>
        <a:p>
          <a:endParaRPr lang="en-ZA"/>
        </a:p>
      </dgm:t>
    </dgm:pt>
    <dgm:pt modelId="{6C132B9D-44B5-4BFE-BCC9-726E45D1C911}" type="sibTrans" cxnId="{328D266F-7EF1-4EDD-AB7D-EA4130D00C75}">
      <dgm:prSet/>
      <dgm:spPr/>
      <dgm:t>
        <a:bodyPr/>
        <a:lstStyle/>
        <a:p>
          <a:endParaRPr lang="en-ZA"/>
        </a:p>
      </dgm:t>
    </dgm:pt>
    <dgm:pt modelId="{7D7E100A-D444-4154-962F-C89C230E1EBF}">
      <dgm:prSet phldrT="[Text]"/>
      <dgm:spPr>
        <a:solidFill>
          <a:schemeClr val="accent5"/>
        </a:solidFill>
      </dgm:spPr>
      <dgm:t>
        <a:bodyPr/>
        <a:lstStyle/>
        <a:p>
          <a:r>
            <a:rPr lang="en-ZA" dirty="0" smtClean="0"/>
            <a:t>Receipt Captured centrally</a:t>
          </a:r>
          <a:endParaRPr lang="en-ZA" dirty="0"/>
        </a:p>
      </dgm:t>
    </dgm:pt>
    <dgm:pt modelId="{F003614A-3972-4EB2-B1DE-F913909D8D53}" type="parTrans" cxnId="{FCD2228C-4950-4875-9079-81C7334F6F0B}">
      <dgm:prSet/>
      <dgm:spPr/>
      <dgm:t>
        <a:bodyPr/>
        <a:lstStyle/>
        <a:p>
          <a:endParaRPr lang="en-ZA"/>
        </a:p>
      </dgm:t>
    </dgm:pt>
    <dgm:pt modelId="{38F202BF-20C5-4C10-A542-9010CD15CAAD}" type="sibTrans" cxnId="{FCD2228C-4950-4875-9079-81C7334F6F0B}">
      <dgm:prSet/>
      <dgm:spPr/>
      <dgm:t>
        <a:bodyPr/>
        <a:lstStyle/>
        <a:p>
          <a:endParaRPr lang="en-ZA"/>
        </a:p>
      </dgm:t>
    </dgm:pt>
    <dgm:pt modelId="{53E79287-13A2-4C60-981D-61017785C7D5}">
      <dgm:prSet phldrT="[Text]"/>
      <dgm:spPr>
        <a:solidFill>
          <a:schemeClr val="accent5"/>
        </a:solidFill>
      </dgm:spPr>
      <dgm:t>
        <a:bodyPr/>
        <a:lstStyle/>
        <a:p>
          <a:r>
            <a:rPr lang="en-ZA" dirty="0" smtClean="0"/>
            <a:t>Voucher build creates Voucher</a:t>
          </a:r>
          <a:endParaRPr lang="en-ZA" dirty="0"/>
        </a:p>
      </dgm:t>
    </dgm:pt>
    <dgm:pt modelId="{F6B6CABF-E5A1-45F8-8065-F6C15D7C22E9}" type="parTrans" cxnId="{FBB2FAAB-FAE3-4DF0-A040-4C487488512E}">
      <dgm:prSet/>
      <dgm:spPr/>
      <dgm:t>
        <a:bodyPr/>
        <a:lstStyle/>
        <a:p>
          <a:endParaRPr lang="en-ZA"/>
        </a:p>
      </dgm:t>
    </dgm:pt>
    <dgm:pt modelId="{F4C6D1E6-283C-4AF4-A652-CDECCFF34D6A}" type="sibTrans" cxnId="{FBB2FAAB-FAE3-4DF0-A040-4C487488512E}">
      <dgm:prSet/>
      <dgm:spPr/>
      <dgm:t>
        <a:bodyPr/>
        <a:lstStyle/>
        <a:p>
          <a:endParaRPr lang="en-ZA"/>
        </a:p>
      </dgm:t>
    </dgm:pt>
    <dgm:pt modelId="{FA4FDA70-6EC1-4AB1-870C-68555C25315E}">
      <dgm:prSet phldrT="[Text]"/>
      <dgm:spPr>
        <a:solidFill>
          <a:schemeClr val="accent5"/>
        </a:solidFill>
      </dgm:spPr>
      <dgm:t>
        <a:bodyPr/>
        <a:lstStyle/>
        <a:p>
          <a:r>
            <a:rPr lang="en-ZA" dirty="0" smtClean="0"/>
            <a:t>Workflow for approval of invoice</a:t>
          </a:r>
          <a:endParaRPr lang="en-ZA" dirty="0"/>
        </a:p>
      </dgm:t>
    </dgm:pt>
    <dgm:pt modelId="{34E934EF-A4E4-462A-AE26-C6AB433A9688}" type="parTrans" cxnId="{2E6C4881-7B74-4807-82B7-F57626E873CF}">
      <dgm:prSet/>
      <dgm:spPr/>
      <dgm:t>
        <a:bodyPr/>
        <a:lstStyle/>
        <a:p>
          <a:endParaRPr lang="en-ZA"/>
        </a:p>
      </dgm:t>
    </dgm:pt>
    <dgm:pt modelId="{15DF6E04-A63A-4803-B7CF-662EC44D3DEB}" type="sibTrans" cxnId="{2E6C4881-7B74-4807-82B7-F57626E873CF}">
      <dgm:prSet/>
      <dgm:spPr/>
      <dgm:t>
        <a:bodyPr/>
        <a:lstStyle/>
        <a:p>
          <a:endParaRPr lang="en-ZA"/>
        </a:p>
      </dgm:t>
    </dgm:pt>
    <dgm:pt modelId="{A62CF50E-695B-4777-BBBA-D5194ACD7F6C}">
      <dgm:prSet phldrT="[Text]"/>
      <dgm:spPr>
        <a:solidFill>
          <a:schemeClr val="accent5"/>
        </a:solidFill>
      </dgm:spPr>
      <dgm:t>
        <a:bodyPr/>
        <a:lstStyle/>
        <a:p>
          <a:r>
            <a:rPr lang="en-ZA" dirty="0" smtClean="0"/>
            <a:t>Invoice sent electronically</a:t>
          </a:r>
          <a:endParaRPr lang="en-ZA" dirty="0"/>
        </a:p>
      </dgm:t>
    </dgm:pt>
    <dgm:pt modelId="{54AD543C-4657-41B7-9B51-19235F54A9EB}" type="parTrans" cxnId="{420F0798-03B8-405C-A5F2-443E3E1B76DB}">
      <dgm:prSet/>
      <dgm:spPr/>
      <dgm:t>
        <a:bodyPr/>
        <a:lstStyle/>
        <a:p>
          <a:endParaRPr lang="en-ZA"/>
        </a:p>
      </dgm:t>
    </dgm:pt>
    <dgm:pt modelId="{6AF9D080-3AB7-4C18-AE7E-3404AE070D18}" type="sibTrans" cxnId="{420F0798-03B8-405C-A5F2-443E3E1B76DB}">
      <dgm:prSet/>
      <dgm:spPr/>
      <dgm:t>
        <a:bodyPr/>
        <a:lstStyle/>
        <a:p>
          <a:endParaRPr lang="en-ZA"/>
        </a:p>
      </dgm:t>
    </dgm:pt>
    <dgm:pt modelId="{23D93C45-0163-46F5-B72A-437E0C132621}" type="pres">
      <dgm:prSet presAssocID="{65AC52E2-983E-40D2-89C7-B914EDDAE4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688FE29A-A467-4D24-9072-7548D2F59A23}" type="pres">
      <dgm:prSet presAssocID="{B58281A1-2E67-4F69-8C42-B9D3A22BCF31}" presName="node" presStyleLbl="node1" presStyleIdx="0" presStyleCnt="6" custScaleY="619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0D6F99C-BAB8-464C-BA26-BF2B5B352E79}" type="pres">
      <dgm:prSet presAssocID="{B58281A1-2E67-4F69-8C42-B9D3A22BCF31}" presName="spNode" presStyleCnt="0"/>
      <dgm:spPr/>
    </dgm:pt>
    <dgm:pt modelId="{84713570-47D8-440C-ACDE-6504365F7B1F}" type="pres">
      <dgm:prSet presAssocID="{38A919BF-5017-4624-8F2E-6655795A0A40}" presName="sibTrans" presStyleLbl="sibTrans1D1" presStyleIdx="0" presStyleCnt="6"/>
      <dgm:spPr/>
      <dgm:t>
        <a:bodyPr/>
        <a:lstStyle/>
        <a:p>
          <a:endParaRPr lang="en-ZA"/>
        </a:p>
      </dgm:t>
    </dgm:pt>
    <dgm:pt modelId="{3C04879C-F207-4409-9FF3-373AD29FF8D7}" type="pres">
      <dgm:prSet presAssocID="{7F4B496B-79B1-4636-9AF7-E49DB5475D0C}" presName="node" presStyleLbl="node1" presStyleIdx="1" presStyleCnt="6" custScaleY="619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F872502-1466-4047-8E4F-0548748943EE}" type="pres">
      <dgm:prSet presAssocID="{7F4B496B-79B1-4636-9AF7-E49DB5475D0C}" presName="spNode" presStyleCnt="0"/>
      <dgm:spPr/>
    </dgm:pt>
    <dgm:pt modelId="{7E4C836B-38C5-4231-B4BE-6C71F976F456}" type="pres">
      <dgm:prSet presAssocID="{6C132B9D-44B5-4BFE-BCC9-726E45D1C911}" presName="sibTrans" presStyleLbl="sibTrans1D1" presStyleIdx="1" presStyleCnt="6"/>
      <dgm:spPr/>
      <dgm:t>
        <a:bodyPr/>
        <a:lstStyle/>
        <a:p>
          <a:endParaRPr lang="en-ZA"/>
        </a:p>
      </dgm:t>
    </dgm:pt>
    <dgm:pt modelId="{5D0A3D65-EF93-4DEB-A672-3A7DD91FE49B}" type="pres">
      <dgm:prSet presAssocID="{A62CF50E-695B-4777-BBBA-D5194ACD7F6C}" presName="node" presStyleLbl="node1" presStyleIdx="2" presStyleCnt="6" custScaleY="619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B99348B-7F5E-45B3-B09D-DB6EA2283BD8}" type="pres">
      <dgm:prSet presAssocID="{A62CF50E-695B-4777-BBBA-D5194ACD7F6C}" presName="spNode" presStyleCnt="0"/>
      <dgm:spPr/>
    </dgm:pt>
    <dgm:pt modelId="{206EDC37-7D9D-42F5-BB20-E24E059E6879}" type="pres">
      <dgm:prSet presAssocID="{6AF9D080-3AB7-4C18-AE7E-3404AE070D18}" presName="sibTrans" presStyleLbl="sibTrans1D1" presStyleIdx="2" presStyleCnt="6"/>
      <dgm:spPr/>
      <dgm:t>
        <a:bodyPr/>
        <a:lstStyle/>
        <a:p>
          <a:endParaRPr lang="en-ZA"/>
        </a:p>
      </dgm:t>
    </dgm:pt>
    <dgm:pt modelId="{3EB8F9BF-7985-4714-B746-356EC19D064D}" type="pres">
      <dgm:prSet presAssocID="{7D7E100A-D444-4154-962F-C89C230E1EBF}" presName="node" presStyleLbl="node1" presStyleIdx="3" presStyleCnt="6" custScaleY="619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BA2B8C3-CF8E-4EFA-B58E-613DDA773140}" type="pres">
      <dgm:prSet presAssocID="{7D7E100A-D444-4154-962F-C89C230E1EBF}" presName="spNode" presStyleCnt="0"/>
      <dgm:spPr/>
    </dgm:pt>
    <dgm:pt modelId="{D440DCE2-B66A-45A5-AFB6-19DB2E274659}" type="pres">
      <dgm:prSet presAssocID="{38F202BF-20C5-4C10-A542-9010CD15CAAD}" presName="sibTrans" presStyleLbl="sibTrans1D1" presStyleIdx="3" presStyleCnt="6"/>
      <dgm:spPr/>
      <dgm:t>
        <a:bodyPr/>
        <a:lstStyle/>
        <a:p>
          <a:endParaRPr lang="en-ZA"/>
        </a:p>
      </dgm:t>
    </dgm:pt>
    <dgm:pt modelId="{065EDC6C-CEE7-48EE-963C-9306462186F8}" type="pres">
      <dgm:prSet presAssocID="{53E79287-13A2-4C60-981D-61017785C7D5}" presName="node" presStyleLbl="node1" presStyleIdx="4" presStyleCnt="6" custScaleY="619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3F8E1B5-4449-4F40-B4A7-CC13E0BEE097}" type="pres">
      <dgm:prSet presAssocID="{53E79287-13A2-4C60-981D-61017785C7D5}" presName="spNode" presStyleCnt="0"/>
      <dgm:spPr/>
    </dgm:pt>
    <dgm:pt modelId="{307A1B0C-F3B5-4736-8262-CE0EBC7A1C97}" type="pres">
      <dgm:prSet presAssocID="{F4C6D1E6-283C-4AF4-A652-CDECCFF34D6A}" presName="sibTrans" presStyleLbl="sibTrans1D1" presStyleIdx="4" presStyleCnt="6"/>
      <dgm:spPr/>
      <dgm:t>
        <a:bodyPr/>
        <a:lstStyle/>
        <a:p>
          <a:endParaRPr lang="en-ZA"/>
        </a:p>
      </dgm:t>
    </dgm:pt>
    <dgm:pt modelId="{0CB90040-317E-42D7-B10B-B6B0D85881EB}" type="pres">
      <dgm:prSet presAssocID="{FA4FDA70-6EC1-4AB1-870C-68555C25315E}" presName="node" presStyleLbl="node1" presStyleIdx="5" presStyleCnt="6" custScaleY="619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4110C07-5C76-49DD-9647-F87AEDDB8E6F}" type="pres">
      <dgm:prSet presAssocID="{FA4FDA70-6EC1-4AB1-870C-68555C25315E}" presName="spNode" presStyleCnt="0"/>
      <dgm:spPr/>
    </dgm:pt>
    <dgm:pt modelId="{EF0851DC-1DF0-4B2E-A896-F55C1B733FF3}" type="pres">
      <dgm:prSet presAssocID="{15DF6E04-A63A-4803-B7CF-662EC44D3DEB}" presName="sibTrans" presStyleLbl="sibTrans1D1" presStyleIdx="5" presStyleCnt="6"/>
      <dgm:spPr/>
      <dgm:t>
        <a:bodyPr/>
        <a:lstStyle/>
        <a:p>
          <a:endParaRPr lang="en-ZA"/>
        </a:p>
      </dgm:t>
    </dgm:pt>
  </dgm:ptLst>
  <dgm:cxnLst>
    <dgm:cxn modelId="{51764009-C4BB-4607-90E6-D6462DD92D2E}" type="presOf" srcId="{38A919BF-5017-4624-8F2E-6655795A0A40}" destId="{84713570-47D8-440C-ACDE-6504365F7B1F}" srcOrd="0" destOrd="0" presId="urn:microsoft.com/office/officeart/2005/8/layout/cycle5"/>
    <dgm:cxn modelId="{0172A90E-61EF-4E79-A600-1CED1BE3C200}" type="presOf" srcId="{38F202BF-20C5-4C10-A542-9010CD15CAAD}" destId="{D440DCE2-B66A-45A5-AFB6-19DB2E274659}" srcOrd="0" destOrd="0" presId="urn:microsoft.com/office/officeart/2005/8/layout/cycle5"/>
    <dgm:cxn modelId="{678B7E89-037C-47BE-8B43-D02A9ABBAF13}" type="presOf" srcId="{7D7E100A-D444-4154-962F-C89C230E1EBF}" destId="{3EB8F9BF-7985-4714-B746-356EC19D064D}" srcOrd="0" destOrd="0" presId="urn:microsoft.com/office/officeart/2005/8/layout/cycle5"/>
    <dgm:cxn modelId="{6DFB3833-F466-4FCD-87A0-99BCF4F3E214}" srcId="{65AC52E2-983E-40D2-89C7-B914EDDAE439}" destId="{B58281A1-2E67-4F69-8C42-B9D3A22BCF31}" srcOrd="0" destOrd="0" parTransId="{D8B415A9-4D1B-4CC1-843F-7B54B1A6B0D3}" sibTransId="{38A919BF-5017-4624-8F2E-6655795A0A40}"/>
    <dgm:cxn modelId="{FCD2228C-4950-4875-9079-81C7334F6F0B}" srcId="{65AC52E2-983E-40D2-89C7-B914EDDAE439}" destId="{7D7E100A-D444-4154-962F-C89C230E1EBF}" srcOrd="3" destOrd="0" parTransId="{F003614A-3972-4EB2-B1DE-F913909D8D53}" sibTransId="{38F202BF-20C5-4C10-A542-9010CD15CAAD}"/>
    <dgm:cxn modelId="{FBB2FAAB-FAE3-4DF0-A040-4C487488512E}" srcId="{65AC52E2-983E-40D2-89C7-B914EDDAE439}" destId="{53E79287-13A2-4C60-981D-61017785C7D5}" srcOrd="4" destOrd="0" parTransId="{F6B6CABF-E5A1-45F8-8065-F6C15D7C22E9}" sibTransId="{F4C6D1E6-283C-4AF4-A652-CDECCFF34D6A}"/>
    <dgm:cxn modelId="{328D266F-7EF1-4EDD-AB7D-EA4130D00C75}" srcId="{65AC52E2-983E-40D2-89C7-B914EDDAE439}" destId="{7F4B496B-79B1-4636-9AF7-E49DB5475D0C}" srcOrd="1" destOrd="0" parTransId="{618BC136-9E64-4A81-B156-4B4F85CD92F3}" sibTransId="{6C132B9D-44B5-4BFE-BCC9-726E45D1C911}"/>
    <dgm:cxn modelId="{35E77DBE-42FE-4F26-8FC9-5A5A00206455}" type="presOf" srcId="{A62CF50E-695B-4777-BBBA-D5194ACD7F6C}" destId="{5D0A3D65-EF93-4DEB-A672-3A7DD91FE49B}" srcOrd="0" destOrd="0" presId="urn:microsoft.com/office/officeart/2005/8/layout/cycle5"/>
    <dgm:cxn modelId="{7FCF99E9-8C89-4934-80C0-FFED3CD4BB80}" type="presOf" srcId="{FA4FDA70-6EC1-4AB1-870C-68555C25315E}" destId="{0CB90040-317E-42D7-B10B-B6B0D85881EB}" srcOrd="0" destOrd="0" presId="urn:microsoft.com/office/officeart/2005/8/layout/cycle5"/>
    <dgm:cxn modelId="{4FCE219D-CAB9-4224-8139-CD5673C719CC}" type="presOf" srcId="{65AC52E2-983E-40D2-89C7-B914EDDAE439}" destId="{23D93C45-0163-46F5-B72A-437E0C132621}" srcOrd="0" destOrd="0" presId="urn:microsoft.com/office/officeart/2005/8/layout/cycle5"/>
    <dgm:cxn modelId="{04C4FB89-0E7B-4904-9393-9108A50141C6}" type="presOf" srcId="{6AF9D080-3AB7-4C18-AE7E-3404AE070D18}" destId="{206EDC37-7D9D-42F5-BB20-E24E059E6879}" srcOrd="0" destOrd="0" presId="urn:microsoft.com/office/officeart/2005/8/layout/cycle5"/>
    <dgm:cxn modelId="{16FC551C-5691-4393-B133-B2850A0F63AE}" type="presOf" srcId="{6C132B9D-44B5-4BFE-BCC9-726E45D1C911}" destId="{7E4C836B-38C5-4231-B4BE-6C71F976F456}" srcOrd="0" destOrd="0" presId="urn:microsoft.com/office/officeart/2005/8/layout/cycle5"/>
    <dgm:cxn modelId="{2E6C4881-7B74-4807-82B7-F57626E873CF}" srcId="{65AC52E2-983E-40D2-89C7-B914EDDAE439}" destId="{FA4FDA70-6EC1-4AB1-870C-68555C25315E}" srcOrd="5" destOrd="0" parTransId="{34E934EF-A4E4-462A-AE26-C6AB433A9688}" sibTransId="{15DF6E04-A63A-4803-B7CF-662EC44D3DEB}"/>
    <dgm:cxn modelId="{55EA8E5F-06DC-438B-8E4E-FC876431983A}" type="presOf" srcId="{15DF6E04-A63A-4803-B7CF-662EC44D3DEB}" destId="{EF0851DC-1DF0-4B2E-A896-F55C1B733FF3}" srcOrd="0" destOrd="0" presId="urn:microsoft.com/office/officeart/2005/8/layout/cycle5"/>
    <dgm:cxn modelId="{12B703B8-FB6D-4C7F-BAFE-BA0860726E44}" type="presOf" srcId="{53E79287-13A2-4C60-981D-61017785C7D5}" destId="{065EDC6C-CEE7-48EE-963C-9306462186F8}" srcOrd="0" destOrd="0" presId="urn:microsoft.com/office/officeart/2005/8/layout/cycle5"/>
    <dgm:cxn modelId="{420F0798-03B8-405C-A5F2-443E3E1B76DB}" srcId="{65AC52E2-983E-40D2-89C7-B914EDDAE439}" destId="{A62CF50E-695B-4777-BBBA-D5194ACD7F6C}" srcOrd="2" destOrd="0" parTransId="{54AD543C-4657-41B7-9B51-19235F54A9EB}" sibTransId="{6AF9D080-3AB7-4C18-AE7E-3404AE070D18}"/>
    <dgm:cxn modelId="{FBE186E6-B26F-4DD0-A359-304C48ED75DF}" type="presOf" srcId="{7F4B496B-79B1-4636-9AF7-E49DB5475D0C}" destId="{3C04879C-F207-4409-9FF3-373AD29FF8D7}" srcOrd="0" destOrd="0" presId="urn:microsoft.com/office/officeart/2005/8/layout/cycle5"/>
    <dgm:cxn modelId="{B9E4B4E4-E3B5-4923-B97B-C97100E388B0}" type="presOf" srcId="{F4C6D1E6-283C-4AF4-A652-CDECCFF34D6A}" destId="{307A1B0C-F3B5-4736-8262-CE0EBC7A1C97}" srcOrd="0" destOrd="0" presId="urn:microsoft.com/office/officeart/2005/8/layout/cycle5"/>
    <dgm:cxn modelId="{2364AB2B-5F91-4A9D-8990-1391F10D680B}" type="presOf" srcId="{B58281A1-2E67-4F69-8C42-B9D3A22BCF31}" destId="{688FE29A-A467-4D24-9072-7548D2F59A23}" srcOrd="0" destOrd="0" presId="urn:microsoft.com/office/officeart/2005/8/layout/cycle5"/>
    <dgm:cxn modelId="{B96BA251-EEC3-4400-9404-645E8A514C7F}" type="presParOf" srcId="{23D93C45-0163-46F5-B72A-437E0C132621}" destId="{688FE29A-A467-4D24-9072-7548D2F59A23}" srcOrd="0" destOrd="0" presId="urn:microsoft.com/office/officeart/2005/8/layout/cycle5"/>
    <dgm:cxn modelId="{4F88DCC1-C66D-4EDF-A2C3-C1CD08322AC0}" type="presParOf" srcId="{23D93C45-0163-46F5-B72A-437E0C132621}" destId="{00D6F99C-BAB8-464C-BA26-BF2B5B352E79}" srcOrd="1" destOrd="0" presId="urn:microsoft.com/office/officeart/2005/8/layout/cycle5"/>
    <dgm:cxn modelId="{C564F155-9615-46AD-8477-B6FA1B5036F7}" type="presParOf" srcId="{23D93C45-0163-46F5-B72A-437E0C132621}" destId="{84713570-47D8-440C-ACDE-6504365F7B1F}" srcOrd="2" destOrd="0" presId="urn:microsoft.com/office/officeart/2005/8/layout/cycle5"/>
    <dgm:cxn modelId="{9F175199-C589-48E7-B660-F95F2D2B62AD}" type="presParOf" srcId="{23D93C45-0163-46F5-B72A-437E0C132621}" destId="{3C04879C-F207-4409-9FF3-373AD29FF8D7}" srcOrd="3" destOrd="0" presId="urn:microsoft.com/office/officeart/2005/8/layout/cycle5"/>
    <dgm:cxn modelId="{F6CD9087-6D76-4DF8-AE31-8E760698B9D6}" type="presParOf" srcId="{23D93C45-0163-46F5-B72A-437E0C132621}" destId="{2F872502-1466-4047-8E4F-0548748943EE}" srcOrd="4" destOrd="0" presId="urn:microsoft.com/office/officeart/2005/8/layout/cycle5"/>
    <dgm:cxn modelId="{7BEBE219-15BF-4A6F-918D-2FDDB0DB57F2}" type="presParOf" srcId="{23D93C45-0163-46F5-B72A-437E0C132621}" destId="{7E4C836B-38C5-4231-B4BE-6C71F976F456}" srcOrd="5" destOrd="0" presId="urn:microsoft.com/office/officeart/2005/8/layout/cycle5"/>
    <dgm:cxn modelId="{5D62A06B-C413-4897-9EE1-0874C9A361C7}" type="presParOf" srcId="{23D93C45-0163-46F5-B72A-437E0C132621}" destId="{5D0A3D65-EF93-4DEB-A672-3A7DD91FE49B}" srcOrd="6" destOrd="0" presId="urn:microsoft.com/office/officeart/2005/8/layout/cycle5"/>
    <dgm:cxn modelId="{9489E538-88BE-4824-A148-903E4AB2F10D}" type="presParOf" srcId="{23D93C45-0163-46F5-B72A-437E0C132621}" destId="{EB99348B-7F5E-45B3-B09D-DB6EA2283BD8}" srcOrd="7" destOrd="0" presId="urn:microsoft.com/office/officeart/2005/8/layout/cycle5"/>
    <dgm:cxn modelId="{21DBF17E-A3BB-40EB-9791-809C70D1E43A}" type="presParOf" srcId="{23D93C45-0163-46F5-B72A-437E0C132621}" destId="{206EDC37-7D9D-42F5-BB20-E24E059E6879}" srcOrd="8" destOrd="0" presId="urn:microsoft.com/office/officeart/2005/8/layout/cycle5"/>
    <dgm:cxn modelId="{1140B18E-980D-4C0E-9A24-7EA04B7233C2}" type="presParOf" srcId="{23D93C45-0163-46F5-B72A-437E0C132621}" destId="{3EB8F9BF-7985-4714-B746-356EC19D064D}" srcOrd="9" destOrd="0" presId="urn:microsoft.com/office/officeart/2005/8/layout/cycle5"/>
    <dgm:cxn modelId="{695AF0F3-FA62-4FD5-9991-C3664BD0DDAD}" type="presParOf" srcId="{23D93C45-0163-46F5-B72A-437E0C132621}" destId="{5BA2B8C3-CF8E-4EFA-B58E-613DDA773140}" srcOrd="10" destOrd="0" presId="urn:microsoft.com/office/officeart/2005/8/layout/cycle5"/>
    <dgm:cxn modelId="{13108A42-E847-4532-88F4-511BCF2BE9F4}" type="presParOf" srcId="{23D93C45-0163-46F5-B72A-437E0C132621}" destId="{D440DCE2-B66A-45A5-AFB6-19DB2E274659}" srcOrd="11" destOrd="0" presId="urn:microsoft.com/office/officeart/2005/8/layout/cycle5"/>
    <dgm:cxn modelId="{EADA7CE6-C0D4-4B71-A077-A9C0F7E4F8CF}" type="presParOf" srcId="{23D93C45-0163-46F5-B72A-437E0C132621}" destId="{065EDC6C-CEE7-48EE-963C-9306462186F8}" srcOrd="12" destOrd="0" presId="urn:microsoft.com/office/officeart/2005/8/layout/cycle5"/>
    <dgm:cxn modelId="{D2292EDA-D3AD-4CDC-99CA-ECCEFDDBCA0B}" type="presParOf" srcId="{23D93C45-0163-46F5-B72A-437E0C132621}" destId="{93F8E1B5-4449-4F40-B4A7-CC13E0BEE097}" srcOrd="13" destOrd="0" presId="urn:microsoft.com/office/officeart/2005/8/layout/cycle5"/>
    <dgm:cxn modelId="{24AD8ADE-A280-45BB-B275-689C17814B6E}" type="presParOf" srcId="{23D93C45-0163-46F5-B72A-437E0C132621}" destId="{307A1B0C-F3B5-4736-8262-CE0EBC7A1C97}" srcOrd="14" destOrd="0" presId="urn:microsoft.com/office/officeart/2005/8/layout/cycle5"/>
    <dgm:cxn modelId="{E8B3C14E-6585-4756-AE15-C64586524F38}" type="presParOf" srcId="{23D93C45-0163-46F5-B72A-437E0C132621}" destId="{0CB90040-317E-42D7-B10B-B6B0D85881EB}" srcOrd="15" destOrd="0" presId="urn:microsoft.com/office/officeart/2005/8/layout/cycle5"/>
    <dgm:cxn modelId="{396FAF2A-761D-4E2A-8604-9D04B46C5845}" type="presParOf" srcId="{23D93C45-0163-46F5-B72A-437E0C132621}" destId="{74110C07-5C76-49DD-9647-F87AEDDB8E6F}" srcOrd="16" destOrd="0" presId="urn:microsoft.com/office/officeart/2005/8/layout/cycle5"/>
    <dgm:cxn modelId="{988B7D37-51F3-4AF0-8EF1-EAAF580C5652}" type="presParOf" srcId="{23D93C45-0163-46F5-B72A-437E0C132621}" destId="{EF0851DC-1DF0-4B2E-A896-F55C1B733FF3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FE29A-A467-4D24-9072-7548D2F59A23}">
      <dsp:nvSpPr>
        <dsp:cNvPr id="0" name=""/>
        <dsp:cNvSpPr/>
      </dsp:nvSpPr>
      <dsp:spPr>
        <a:xfrm>
          <a:off x="2473523" y="84256"/>
          <a:ext cx="1148953" cy="46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Create PO</a:t>
          </a:r>
          <a:endParaRPr lang="en-ZA" sz="1100" kern="1200" dirty="0"/>
        </a:p>
      </dsp:txBody>
      <dsp:txXfrm>
        <a:off x="2496108" y="106841"/>
        <a:ext cx="1103783" cy="417484"/>
      </dsp:txXfrm>
    </dsp:sp>
    <dsp:sp modelId="{84713570-47D8-440C-ACDE-6504365F7B1F}">
      <dsp:nvSpPr>
        <dsp:cNvPr id="0" name=""/>
        <dsp:cNvSpPr/>
      </dsp:nvSpPr>
      <dsp:spPr>
        <a:xfrm>
          <a:off x="917688" y="315583"/>
          <a:ext cx="4260622" cy="4260622"/>
        </a:xfrm>
        <a:custGeom>
          <a:avLst/>
          <a:gdLst/>
          <a:ahLst/>
          <a:cxnLst/>
          <a:rect l="0" t="0" r="0" b="0"/>
          <a:pathLst>
            <a:path>
              <a:moveTo>
                <a:pt x="2895549" y="142187"/>
              </a:moveTo>
              <a:arcTo wR="2130311" hR="2130311" stAng="17463117" swAng="9887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4879C-F207-4409-9FF3-373AD29FF8D7}">
      <dsp:nvSpPr>
        <dsp:cNvPr id="0" name=""/>
        <dsp:cNvSpPr/>
      </dsp:nvSpPr>
      <dsp:spPr>
        <a:xfrm>
          <a:off x="4139068" y="886340"/>
          <a:ext cx="1148953" cy="46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Dispatch PO</a:t>
          </a:r>
          <a:endParaRPr lang="en-ZA" sz="1100" kern="1200" dirty="0"/>
        </a:p>
      </dsp:txBody>
      <dsp:txXfrm>
        <a:off x="4161653" y="908925"/>
        <a:ext cx="1103783" cy="417484"/>
      </dsp:txXfrm>
    </dsp:sp>
    <dsp:sp modelId="{7E4C836B-38C5-4231-B4BE-6C71F976F456}">
      <dsp:nvSpPr>
        <dsp:cNvPr id="0" name=""/>
        <dsp:cNvSpPr/>
      </dsp:nvSpPr>
      <dsp:spPr>
        <a:xfrm>
          <a:off x="917688" y="315583"/>
          <a:ext cx="4260622" cy="4260622"/>
        </a:xfrm>
        <a:custGeom>
          <a:avLst/>
          <a:gdLst/>
          <a:ahLst/>
          <a:cxnLst/>
          <a:rect l="0" t="0" r="0" b="0"/>
          <a:pathLst>
            <a:path>
              <a:moveTo>
                <a:pt x="4082184" y="1276837"/>
              </a:moveTo>
              <a:arcTo wR="2130311" hR="2130311" stAng="20182933" swAng="13672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A3D65-EF93-4DEB-A672-3A7DD91FE49B}">
      <dsp:nvSpPr>
        <dsp:cNvPr id="0" name=""/>
        <dsp:cNvSpPr/>
      </dsp:nvSpPr>
      <dsp:spPr>
        <a:xfrm>
          <a:off x="4550423" y="2688606"/>
          <a:ext cx="1148953" cy="46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Receive Goods</a:t>
          </a:r>
          <a:endParaRPr lang="en-ZA" sz="1100" kern="1200" dirty="0"/>
        </a:p>
      </dsp:txBody>
      <dsp:txXfrm>
        <a:off x="4573008" y="2711191"/>
        <a:ext cx="1103783" cy="417484"/>
      </dsp:txXfrm>
    </dsp:sp>
    <dsp:sp modelId="{206EDC37-7D9D-42F5-BB20-E24E059E6879}">
      <dsp:nvSpPr>
        <dsp:cNvPr id="0" name=""/>
        <dsp:cNvSpPr/>
      </dsp:nvSpPr>
      <dsp:spPr>
        <a:xfrm>
          <a:off x="917688" y="315583"/>
          <a:ext cx="4260622" cy="4260622"/>
        </a:xfrm>
        <a:custGeom>
          <a:avLst/>
          <a:gdLst/>
          <a:ahLst/>
          <a:cxnLst/>
          <a:rect l="0" t="0" r="0" b="0"/>
          <a:pathLst>
            <a:path>
              <a:moveTo>
                <a:pt x="4047312" y="3059469"/>
              </a:moveTo>
              <a:arcTo wR="2130311" hR="2130311" stAng="1551550" swAng="12015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8F9BF-7985-4714-B746-356EC19D064D}">
      <dsp:nvSpPr>
        <dsp:cNvPr id="0" name=""/>
        <dsp:cNvSpPr/>
      </dsp:nvSpPr>
      <dsp:spPr>
        <a:xfrm>
          <a:off x="3397830" y="4133911"/>
          <a:ext cx="1148953" cy="46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Capture Receipt or NOT</a:t>
          </a:r>
          <a:endParaRPr lang="en-ZA" sz="1100" kern="1200" dirty="0"/>
        </a:p>
      </dsp:txBody>
      <dsp:txXfrm>
        <a:off x="3420415" y="4156496"/>
        <a:ext cx="1103783" cy="417484"/>
      </dsp:txXfrm>
    </dsp:sp>
    <dsp:sp modelId="{D440DCE2-B66A-45A5-AFB6-19DB2E274659}">
      <dsp:nvSpPr>
        <dsp:cNvPr id="0" name=""/>
        <dsp:cNvSpPr/>
      </dsp:nvSpPr>
      <dsp:spPr>
        <a:xfrm>
          <a:off x="917688" y="315583"/>
          <a:ext cx="4260622" cy="4260622"/>
        </a:xfrm>
        <a:custGeom>
          <a:avLst/>
          <a:gdLst/>
          <a:ahLst/>
          <a:cxnLst/>
          <a:rect l="0" t="0" r="0" b="0"/>
          <a:pathLst>
            <a:path>
              <a:moveTo>
                <a:pt x="2341454" y="4250133"/>
              </a:moveTo>
              <a:arcTo wR="2130311" hR="2130311" stAng="5058712" swAng="6825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EDC6C-CEE7-48EE-963C-9306462186F8}">
      <dsp:nvSpPr>
        <dsp:cNvPr id="0" name=""/>
        <dsp:cNvSpPr/>
      </dsp:nvSpPr>
      <dsp:spPr>
        <a:xfrm>
          <a:off x="1549215" y="4133911"/>
          <a:ext cx="1148953" cy="46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Manual Approval of Invoice</a:t>
          </a:r>
          <a:endParaRPr lang="en-ZA" sz="1100" kern="1200" dirty="0"/>
        </a:p>
      </dsp:txBody>
      <dsp:txXfrm>
        <a:off x="1571800" y="4156496"/>
        <a:ext cx="1103783" cy="417484"/>
      </dsp:txXfrm>
    </dsp:sp>
    <dsp:sp modelId="{307A1B0C-F3B5-4736-8262-CE0EBC7A1C97}">
      <dsp:nvSpPr>
        <dsp:cNvPr id="0" name=""/>
        <dsp:cNvSpPr/>
      </dsp:nvSpPr>
      <dsp:spPr>
        <a:xfrm>
          <a:off x="917688" y="315583"/>
          <a:ext cx="4260622" cy="4260622"/>
        </a:xfrm>
        <a:custGeom>
          <a:avLst/>
          <a:gdLst/>
          <a:ahLst/>
          <a:cxnLst/>
          <a:rect l="0" t="0" r="0" b="0"/>
          <a:pathLst>
            <a:path>
              <a:moveTo>
                <a:pt x="647412" y="3659768"/>
              </a:moveTo>
              <a:arcTo wR="2130311" hR="2130311" stAng="8046871" swAng="12015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90040-317E-42D7-B10B-B6B0D85881EB}">
      <dsp:nvSpPr>
        <dsp:cNvPr id="0" name=""/>
        <dsp:cNvSpPr/>
      </dsp:nvSpPr>
      <dsp:spPr>
        <a:xfrm>
          <a:off x="396623" y="2688606"/>
          <a:ext cx="1148953" cy="46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AP waits for Invoice from </a:t>
          </a:r>
          <a:r>
            <a:rPr lang="en-ZA" sz="1100" kern="1200" dirty="0" err="1" smtClean="0"/>
            <a:t>Dept</a:t>
          </a:r>
          <a:endParaRPr lang="en-ZA" sz="1100" kern="1200" dirty="0"/>
        </a:p>
      </dsp:txBody>
      <dsp:txXfrm>
        <a:off x="419208" y="2711191"/>
        <a:ext cx="1103783" cy="417484"/>
      </dsp:txXfrm>
    </dsp:sp>
    <dsp:sp modelId="{EF0851DC-1DF0-4B2E-A896-F55C1B733FF3}">
      <dsp:nvSpPr>
        <dsp:cNvPr id="0" name=""/>
        <dsp:cNvSpPr/>
      </dsp:nvSpPr>
      <dsp:spPr>
        <a:xfrm>
          <a:off x="917688" y="315583"/>
          <a:ext cx="4260622" cy="4260622"/>
        </a:xfrm>
        <a:custGeom>
          <a:avLst/>
          <a:gdLst/>
          <a:ahLst/>
          <a:cxnLst/>
          <a:rect l="0" t="0" r="0" b="0"/>
          <a:pathLst>
            <a:path>
              <a:moveTo>
                <a:pt x="224" y="2099414"/>
              </a:moveTo>
              <a:arcTo wR="2130311" hR="2130311" stAng="10849862" swAng="13672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A919D-3A4B-41D3-A076-7BC79738A2EC}">
      <dsp:nvSpPr>
        <dsp:cNvPr id="0" name=""/>
        <dsp:cNvSpPr/>
      </dsp:nvSpPr>
      <dsp:spPr>
        <a:xfrm>
          <a:off x="807978" y="886340"/>
          <a:ext cx="1148953" cy="462654"/>
        </a:xfrm>
        <a:prstGeom prst="roundRect">
          <a:avLst/>
        </a:prstGeom>
        <a:solidFill>
          <a:schemeClr val="accent1">
            <a:hueOff val="0"/>
            <a:satOff val="0"/>
            <a:lum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Invoice captured manually in PS</a:t>
          </a:r>
          <a:endParaRPr lang="en-ZA" sz="1100" kern="1200" dirty="0"/>
        </a:p>
      </dsp:txBody>
      <dsp:txXfrm>
        <a:off x="830563" y="908925"/>
        <a:ext cx="1103783" cy="417484"/>
      </dsp:txXfrm>
    </dsp:sp>
    <dsp:sp modelId="{33416BA6-9658-47EE-90CF-779EF2F501FF}">
      <dsp:nvSpPr>
        <dsp:cNvPr id="0" name=""/>
        <dsp:cNvSpPr/>
      </dsp:nvSpPr>
      <dsp:spPr>
        <a:xfrm>
          <a:off x="917688" y="315583"/>
          <a:ext cx="4260622" cy="4260622"/>
        </a:xfrm>
        <a:custGeom>
          <a:avLst/>
          <a:gdLst/>
          <a:ahLst/>
          <a:cxnLst/>
          <a:rect l="0" t="0" r="0" b="0"/>
          <a:pathLst>
            <a:path>
              <a:moveTo>
                <a:pt x="832526" y="440938"/>
              </a:moveTo>
              <a:arcTo wR="2130311" hR="2130311" stAng="13948101" swAng="9887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FE29A-A467-4D24-9072-7548D2F59A23}">
      <dsp:nvSpPr>
        <dsp:cNvPr id="0" name=""/>
        <dsp:cNvSpPr/>
      </dsp:nvSpPr>
      <dsp:spPr>
        <a:xfrm>
          <a:off x="2402085" y="161373"/>
          <a:ext cx="1291828" cy="5201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Create PO</a:t>
          </a:r>
          <a:endParaRPr lang="en-ZA" sz="1100" kern="1200" dirty="0"/>
        </a:p>
      </dsp:txBody>
      <dsp:txXfrm>
        <a:off x="2427478" y="186766"/>
        <a:ext cx="1241042" cy="469400"/>
      </dsp:txXfrm>
    </dsp:sp>
    <dsp:sp modelId="{84713570-47D8-440C-ACDE-6504365F7B1F}">
      <dsp:nvSpPr>
        <dsp:cNvPr id="0" name=""/>
        <dsp:cNvSpPr/>
      </dsp:nvSpPr>
      <dsp:spPr>
        <a:xfrm>
          <a:off x="1070298" y="421466"/>
          <a:ext cx="3955403" cy="3955403"/>
        </a:xfrm>
        <a:custGeom>
          <a:avLst/>
          <a:gdLst/>
          <a:ahLst/>
          <a:cxnLst/>
          <a:rect l="0" t="0" r="0" b="0"/>
          <a:pathLst>
            <a:path>
              <a:moveTo>
                <a:pt x="2824025" y="190234"/>
              </a:moveTo>
              <a:arcTo wR="1977701" hR="1977701" stAng="17720187" swAng="11536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4879C-F207-4409-9FF3-373AD29FF8D7}">
      <dsp:nvSpPr>
        <dsp:cNvPr id="0" name=""/>
        <dsp:cNvSpPr/>
      </dsp:nvSpPr>
      <dsp:spPr>
        <a:xfrm>
          <a:off x="4114826" y="1150224"/>
          <a:ext cx="1291828" cy="5201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Dispatch PO</a:t>
          </a:r>
          <a:endParaRPr lang="en-ZA" sz="1100" kern="1200" dirty="0"/>
        </a:p>
      </dsp:txBody>
      <dsp:txXfrm>
        <a:off x="4140219" y="1175617"/>
        <a:ext cx="1241042" cy="469400"/>
      </dsp:txXfrm>
    </dsp:sp>
    <dsp:sp modelId="{7E4C836B-38C5-4231-B4BE-6C71F976F456}">
      <dsp:nvSpPr>
        <dsp:cNvPr id="0" name=""/>
        <dsp:cNvSpPr/>
      </dsp:nvSpPr>
      <dsp:spPr>
        <a:xfrm>
          <a:off x="1070298" y="421466"/>
          <a:ext cx="3955403" cy="3955403"/>
        </a:xfrm>
        <a:custGeom>
          <a:avLst/>
          <a:gdLst/>
          <a:ahLst/>
          <a:cxnLst/>
          <a:rect l="0" t="0" r="0" b="0"/>
          <a:pathLst>
            <a:path>
              <a:moveTo>
                <a:pt x="3903330" y="1526856"/>
              </a:moveTo>
              <a:arcTo wR="1977701" hR="1977701" stAng="20809366" swAng="15812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A3D65-EF93-4DEB-A672-3A7DD91FE49B}">
      <dsp:nvSpPr>
        <dsp:cNvPr id="0" name=""/>
        <dsp:cNvSpPr/>
      </dsp:nvSpPr>
      <dsp:spPr>
        <a:xfrm>
          <a:off x="4114826" y="3127926"/>
          <a:ext cx="1291828" cy="520186"/>
        </a:xfrm>
        <a:prstGeom prst="roundRect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Invoice sent electronically</a:t>
          </a:r>
          <a:endParaRPr lang="en-ZA" sz="1100" kern="1200" dirty="0"/>
        </a:p>
      </dsp:txBody>
      <dsp:txXfrm>
        <a:off x="4140219" y="3153319"/>
        <a:ext cx="1241042" cy="469400"/>
      </dsp:txXfrm>
    </dsp:sp>
    <dsp:sp modelId="{206EDC37-7D9D-42F5-BB20-E24E059E6879}">
      <dsp:nvSpPr>
        <dsp:cNvPr id="0" name=""/>
        <dsp:cNvSpPr/>
      </dsp:nvSpPr>
      <dsp:spPr>
        <a:xfrm>
          <a:off x="1070298" y="421466"/>
          <a:ext cx="3955403" cy="3955403"/>
        </a:xfrm>
        <a:custGeom>
          <a:avLst/>
          <a:gdLst/>
          <a:ahLst/>
          <a:cxnLst/>
          <a:rect l="0" t="0" r="0" b="0"/>
          <a:pathLst>
            <a:path>
              <a:moveTo>
                <a:pt x="3365470" y="3386745"/>
              </a:moveTo>
              <a:arcTo wR="1977701" hR="1977701" stAng="2726151" swAng="11536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8F9BF-7985-4714-B746-356EC19D064D}">
      <dsp:nvSpPr>
        <dsp:cNvPr id="0" name=""/>
        <dsp:cNvSpPr/>
      </dsp:nvSpPr>
      <dsp:spPr>
        <a:xfrm>
          <a:off x="2402085" y="4116776"/>
          <a:ext cx="1291828" cy="520186"/>
        </a:xfrm>
        <a:prstGeom prst="roundRect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Receipt Captured centrally</a:t>
          </a:r>
          <a:endParaRPr lang="en-ZA" sz="1100" kern="1200" dirty="0"/>
        </a:p>
      </dsp:txBody>
      <dsp:txXfrm>
        <a:off x="2427478" y="4142169"/>
        <a:ext cx="1241042" cy="469400"/>
      </dsp:txXfrm>
    </dsp:sp>
    <dsp:sp modelId="{D440DCE2-B66A-45A5-AFB6-19DB2E274659}">
      <dsp:nvSpPr>
        <dsp:cNvPr id="0" name=""/>
        <dsp:cNvSpPr/>
      </dsp:nvSpPr>
      <dsp:spPr>
        <a:xfrm>
          <a:off x="1070298" y="421466"/>
          <a:ext cx="3955403" cy="3955403"/>
        </a:xfrm>
        <a:custGeom>
          <a:avLst/>
          <a:gdLst/>
          <a:ahLst/>
          <a:cxnLst/>
          <a:rect l="0" t="0" r="0" b="0"/>
          <a:pathLst>
            <a:path>
              <a:moveTo>
                <a:pt x="1131378" y="3765169"/>
              </a:moveTo>
              <a:arcTo wR="1977701" hR="1977701" stAng="6920187" swAng="11536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EDC6C-CEE7-48EE-963C-9306462186F8}">
      <dsp:nvSpPr>
        <dsp:cNvPr id="0" name=""/>
        <dsp:cNvSpPr/>
      </dsp:nvSpPr>
      <dsp:spPr>
        <a:xfrm>
          <a:off x="689345" y="3127926"/>
          <a:ext cx="1291828" cy="520186"/>
        </a:xfrm>
        <a:prstGeom prst="roundRect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Voucher build creates Voucher</a:t>
          </a:r>
          <a:endParaRPr lang="en-ZA" sz="1100" kern="1200" dirty="0"/>
        </a:p>
      </dsp:txBody>
      <dsp:txXfrm>
        <a:off x="714738" y="3153319"/>
        <a:ext cx="1241042" cy="469400"/>
      </dsp:txXfrm>
    </dsp:sp>
    <dsp:sp modelId="{307A1B0C-F3B5-4736-8262-CE0EBC7A1C97}">
      <dsp:nvSpPr>
        <dsp:cNvPr id="0" name=""/>
        <dsp:cNvSpPr/>
      </dsp:nvSpPr>
      <dsp:spPr>
        <a:xfrm>
          <a:off x="1070298" y="421466"/>
          <a:ext cx="3955403" cy="3955403"/>
        </a:xfrm>
        <a:custGeom>
          <a:avLst/>
          <a:gdLst/>
          <a:ahLst/>
          <a:cxnLst/>
          <a:rect l="0" t="0" r="0" b="0"/>
          <a:pathLst>
            <a:path>
              <a:moveTo>
                <a:pt x="52073" y="2428546"/>
              </a:moveTo>
              <a:arcTo wR="1977701" hR="1977701" stAng="10009366" swAng="15812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90040-317E-42D7-B10B-B6B0D85881EB}">
      <dsp:nvSpPr>
        <dsp:cNvPr id="0" name=""/>
        <dsp:cNvSpPr/>
      </dsp:nvSpPr>
      <dsp:spPr>
        <a:xfrm>
          <a:off x="689345" y="1150224"/>
          <a:ext cx="1291828" cy="520186"/>
        </a:xfrm>
        <a:prstGeom prst="roundRect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/>
            <a:t>Workflow for approval of invoice</a:t>
          </a:r>
          <a:endParaRPr lang="en-ZA" sz="1100" kern="1200" dirty="0"/>
        </a:p>
      </dsp:txBody>
      <dsp:txXfrm>
        <a:off x="714738" y="1175617"/>
        <a:ext cx="1241042" cy="469400"/>
      </dsp:txXfrm>
    </dsp:sp>
    <dsp:sp modelId="{EF0851DC-1DF0-4B2E-A896-F55C1B733FF3}">
      <dsp:nvSpPr>
        <dsp:cNvPr id="0" name=""/>
        <dsp:cNvSpPr/>
      </dsp:nvSpPr>
      <dsp:spPr>
        <a:xfrm>
          <a:off x="1070298" y="421466"/>
          <a:ext cx="3955403" cy="3955403"/>
        </a:xfrm>
        <a:custGeom>
          <a:avLst/>
          <a:gdLst/>
          <a:ahLst/>
          <a:cxnLst/>
          <a:rect l="0" t="0" r="0" b="0"/>
          <a:pathLst>
            <a:path>
              <a:moveTo>
                <a:pt x="589933" y="568658"/>
              </a:moveTo>
              <a:arcTo wR="1977701" hR="1977701" stAng="13526151" swAng="11536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customisations </a:t>
            </a:r>
            <a:r>
              <a:rPr lang="en-ZA" b="1" dirty="0"/>
              <a:t>and Enhancements to PS FSCM (Finance) suites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SESSION </a:t>
            </a:r>
            <a:r>
              <a:rPr lang="en-US" smtClean="0"/>
              <a:t>9064</a:t>
            </a:r>
            <a:endParaRPr lang="en-US" dirty="0"/>
          </a:p>
          <a:p>
            <a:r>
              <a:rPr lang="en-US" dirty="0" smtClean="0"/>
              <a:t>05 July 2017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5" b="5745"/>
          <a:stretch>
            <a:fillRect/>
          </a:stretch>
        </p:blipFill>
        <p:spPr>
          <a:xfrm>
            <a:off x="-31531" y="0"/>
            <a:ext cx="9175531" cy="4572000"/>
          </a:xfr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6" y="377596"/>
            <a:ext cx="1421856" cy="97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ERS – </a:t>
            </a:r>
            <a:r>
              <a:rPr lang="en-US" dirty="0" err="1" smtClean="0"/>
              <a:t>EnteRprise</a:t>
            </a:r>
            <a:r>
              <a:rPr lang="en-US" dirty="0" smtClean="0"/>
              <a:t> request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house tracking system</a:t>
            </a:r>
            <a:endParaRPr lang="en-US" dirty="0"/>
          </a:p>
          <a:p>
            <a:r>
              <a:rPr lang="en-US" dirty="0" smtClean="0"/>
              <a:t>From initiating the request, design, specification, duration, development, user testing and finally implementation of the finished product.</a:t>
            </a:r>
          </a:p>
          <a:p>
            <a:r>
              <a:rPr lang="en-US" dirty="0" smtClean="0"/>
              <a:t>Used by management, developers and users to measure and monitor performance, efficiency and workload.</a:t>
            </a:r>
            <a:endParaRPr lang="en-US" dirty="0"/>
          </a:p>
        </p:txBody>
      </p:sp>
      <p:pic>
        <p:nvPicPr>
          <p:cNvPr id="1026" name="Picture 2" descr="http://3.bp.blogspot.com/-9kjl_h7VWVk/U6eEVGDSYdI/AAAAAAAAAU4/0yIjXsmqsKE/s1600/moving_work_from_design_to_implementation-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044751"/>
            <a:ext cx="3565525" cy="25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ERS – </a:t>
            </a:r>
            <a:r>
              <a:rPr lang="en-US" dirty="0" smtClean="0"/>
              <a:t>Enterprise </a:t>
            </a:r>
            <a:r>
              <a:rPr lang="en-US" dirty="0"/>
              <a:t>request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66" y="2181798"/>
            <a:ext cx="7476190" cy="73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3803307"/>
            <a:ext cx="6876190" cy="7904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9966" y="2227123"/>
            <a:ext cx="7811238" cy="359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ounded Rectangular Callout 16"/>
          <p:cNvSpPr/>
          <p:nvPr/>
        </p:nvSpPr>
        <p:spPr>
          <a:xfrm>
            <a:off x="5876276" y="2705773"/>
            <a:ext cx="2847958" cy="612648"/>
          </a:xfrm>
          <a:prstGeom prst="wedgeRoundRectCallout">
            <a:avLst>
              <a:gd name="adj1" fmla="val -62416"/>
              <a:gd name="adj2" fmla="val 11717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All the information that may be recorded per request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9966" y="3838941"/>
            <a:ext cx="7811238" cy="359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98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ERS – </a:t>
            </a:r>
            <a:r>
              <a:rPr lang="en-US" dirty="0" smtClean="0"/>
              <a:t>Enterprise </a:t>
            </a:r>
            <a:r>
              <a:rPr lang="en-US" dirty="0"/>
              <a:t>request system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7" y="1790380"/>
            <a:ext cx="8114286" cy="2942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57" y="4009017"/>
            <a:ext cx="8742857" cy="2677878"/>
          </a:xfrm>
          <a:prstGeom prst="rect">
            <a:avLst/>
          </a:prstGeom>
        </p:spPr>
      </p:pic>
      <p:sp>
        <p:nvSpPr>
          <p:cNvPr id="15" name="Left-Right-Up Arrow 14"/>
          <p:cNvSpPr/>
          <p:nvPr/>
        </p:nvSpPr>
        <p:spPr>
          <a:xfrm>
            <a:off x="2231814" y="2761307"/>
            <a:ext cx="1137919" cy="245416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052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33189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These “</a:t>
            </a:r>
            <a:r>
              <a:rPr lang="en-US" dirty="0" smtClean="0"/>
              <a:t>General Enhancements” </a:t>
            </a:r>
            <a:r>
              <a:rPr lang="en-US" dirty="0" smtClean="0"/>
              <a:t>are common across all </a:t>
            </a:r>
            <a:r>
              <a:rPr lang="en-US" dirty="0" smtClean="0"/>
              <a:t>modules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ERS – Enterprise Request System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SOD </a:t>
            </a:r>
            <a:r>
              <a:rPr lang="en-US" dirty="0" smtClean="0"/>
              <a:t>– Segregation of </a:t>
            </a:r>
            <a:r>
              <a:rPr lang="en-US" dirty="0" smtClean="0"/>
              <a:t>Duties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General Security Enhancements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 – Segregation of duties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Going to the Alliance Conference has many advantages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Meet new people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Share different ideas</a:t>
            </a:r>
          </a:p>
          <a:p>
            <a:r>
              <a:rPr lang="en-US" dirty="0" smtClean="0"/>
              <a:t>Shared with us from Canada’s McEwan University</a:t>
            </a:r>
            <a:endParaRPr lang="en-US" dirty="0"/>
          </a:p>
          <a:p>
            <a:r>
              <a:rPr lang="en-US" dirty="0" smtClean="0"/>
              <a:t>How many times have your auditors requested to do a SOD audit? How much money does this cost the organization?</a:t>
            </a:r>
          </a:p>
          <a:p>
            <a:r>
              <a:rPr lang="en-US" dirty="0" smtClean="0"/>
              <a:t>Well here is our solution!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segregation of dut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2286000"/>
            <a:ext cx="3565525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SOD– segregation of duties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558801" y="2286000"/>
            <a:ext cx="7865532" cy="12615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Configuration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 smtClean="0"/>
              <a:t>Business </a:t>
            </a:r>
            <a:r>
              <a:rPr lang="en-ZA" dirty="0"/>
              <a:t>Process Definitions – these are mostly standard business processes for example Create Vendor, Approve </a:t>
            </a:r>
            <a:r>
              <a:rPr lang="en-ZA" dirty="0" smtClean="0"/>
              <a:t>Vendor</a:t>
            </a:r>
          </a:p>
          <a:p>
            <a:pPr marL="0" indent="0">
              <a:buNone/>
            </a:pPr>
            <a:endParaRPr lang="en-ZA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72" y="3487391"/>
            <a:ext cx="8076190" cy="2914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19" y="3863049"/>
            <a:ext cx="8038095" cy="253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SOD– segregation of duties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558801" y="2286000"/>
            <a:ext cx="7865532" cy="126153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Configuration(</a:t>
            </a:r>
            <a:r>
              <a:rPr lang="en-US" dirty="0" err="1" smtClean="0"/>
              <a:t>Cont</a:t>
            </a:r>
            <a:r>
              <a:rPr lang="en-US" dirty="0"/>
              <a:t>)</a:t>
            </a:r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ZA" dirty="0"/>
              <a:t>Create your Rules – This entails which of your Business Processes together would relate to a SOD incident for example – If a user has both the ability to create a vendor and to approve a vendor</a:t>
            </a:r>
          </a:p>
          <a:p>
            <a:pPr marL="0" indent="0">
              <a:buNone/>
            </a:pPr>
            <a:endParaRPr lang="en-ZA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3547533"/>
            <a:ext cx="6857143" cy="2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SOD– segregation of duties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357714" y="1899501"/>
            <a:ext cx="7865532" cy="9821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Configuration(</a:t>
            </a:r>
            <a:r>
              <a:rPr lang="en-US" dirty="0" err="1" smtClean="0"/>
              <a:t>Cont</a:t>
            </a:r>
            <a:r>
              <a:rPr lang="en-US" dirty="0"/>
              <a:t>)</a:t>
            </a: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ZA" dirty="0" smtClean="0"/>
              <a:t>Exceptions definition – Specify the allowable exceptions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14" y="2881634"/>
            <a:ext cx="8428571" cy="38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SOD– segregation of duties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558801" y="1837265"/>
            <a:ext cx="7865532" cy="5757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Run the exception report</a:t>
            </a: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" y="2308634"/>
            <a:ext cx="8259275" cy="413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33189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These “</a:t>
            </a:r>
            <a:r>
              <a:rPr lang="en-US" dirty="0" smtClean="0"/>
              <a:t>General Enhancements” </a:t>
            </a:r>
            <a:r>
              <a:rPr lang="en-US" dirty="0" smtClean="0"/>
              <a:t>are common across all </a:t>
            </a:r>
            <a:r>
              <a:rPr lang="en-US" dirty="0" smtClean="0"/>
              <a:t>modules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ERS – Enterprise Request System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SOD </a:t>
            </a:r>
            <a:r>
              <a:rPr lang="en-US" dirty="0" smtClean="0"/>
              <a:t>– Segregation of </a:t>
            </a:r>
            <a:r>
              <a:rPr lang="en-US" dirty="0" smtClean="0"/>
              <a:t>Duties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General Security Enhancements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0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Clinton Pearson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Business Analyst</a:t>
            </a:r>
            <a:endParaRPr lang="en-US" dirty="0"/>
          </a:p>
          <a:p>
            <a:r>
              <a:rPr lang="en-US" dirty="0" smtClean="0"/>
              <a:t>University of Pretoria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linton.pearson@up.ac.za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I have been involved at UP since 2008. I was responsible for the FSCM implementation, initially as an external consultant, and now employed by the University.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– Default user profile(s)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Custom function developed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Load single user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Load multiple users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Huge saving on time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peoplesoft securit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286000"/>
            <a:ext cx="3565525" cy="30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558801" y="1837265"/>
            <a:ext cx="7865532" cy="5757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Add the user profile or select batch upload</a:t>
            </a:r>
            <a:endParaRPr lang="en-ZA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85" y="2262433"/>
            <a:ext cx="8352147" cy="42690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9966" y="3148553"/>
            <a:ext cx="7811238" cy="1938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689966" y="5415449"/>
            <a:ext cx="7811238" cy="11160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36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558801" y="1837265"/>
            <a:ext cx="7865532" cy="5757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User </a:t>
            </a:r>
            <a:r>
              <a:rPr lang="en-ZA" dirty="0"/>
              <a:t>p</a:t>
            </a:r>
            <a:r>
              <a:rPr lang="en-ZA" dirty="0" smtClean="0"/>
              <a:t>rofile created with default roles</a:t>
            </a:r>
            <a:endParaRPr lang="en-ZA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1" y="2262835"/>
            <a:ext cx="7638095" cy="4085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45" y="3196565"/>
            <a:ext cx="7561905" cy="31519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41542" y="3940403"/>
            <a:ext cx="2356701" cy="2408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97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558801" y="1837265"/>
            <a:ext cx="7865532" cy="5757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Various other defaults applied</a:t>
            </a:r>
            <a:endParaRPr lang="en-ZA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1" y="2236358"/>
            <a:ext cx="7333333" cy="2123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1" y="4234262"/>
            <a:ext cx="7552381" cy="21142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8801" y="2236358"/>
            <a:ext cx="3400457" cy="458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558801" y="4130976"/>
            <a:ext cx="3400457" cy="458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3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(cont.)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558801" y="1837265"/>
            <a:ext cx="7865532" cy="5757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Requestor Defaults and User Preferences</a:t>
            </a:r>
            <a:endParaRPr lang="en-ZA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6358"/>
            <a:ext cx="9144000" cy="4621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3925"/>
            <a:ext cx="9144000" cy="437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(cont.)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558801" y="1837265"/>
            <a:ext cx="7865532" cy="5757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 smtClean="0"/>
              <a:t>Procurement Defaults</a:t>
            </a:r>
            <a:endParaRPr lang="en-ZA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46" y="2412998"/>
            <a:ext cx="6676190" cy="33142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93130" y="2554663"/>
            <a:ext cx="952107" cy="186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46" y="2751143"/>
            <a:ext cx="7676190" cy="34095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1766" y="2782479"/>
            <a:ext cx="1761240" cy="206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06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ledger/Commitment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commitment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 &amp; KK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331893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Commitment Control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Foreign Exchange Rate Load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commitment control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Both FSCM </a:t>
            </a:r>
            <a:r>
              <a:rPr lang="en-US" sz="2400" dirty="0" err="1" smtClean="0"/>
              <a:t>Peoplesoft</a:t>
            </a:r>
            <a:r>
              <a:rPr lang="en-US" sz="2400" dirty="0" smtClean="0"/>
              <a:t> and non-FSCM </a:t>
            </a:r>
            <a:r>
              <a:rPr lang="en-US" sz="2400" dirty="0" err="1" smtClean="0"/>
              <a:t>Peoplesoft</a:t>
            </a:r>
            <a:r>
              <a:rPr lang="en-US" sz="2400" dirty="0" smtClean="0"/>
              <a:t> applications are now budget checked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HRMS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Vehicle Rentals/Hiring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Maintenance Management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SMS</a:t>
            </a:r>
            <a:endParaRPr lang="en-US" sz="2400" dirty="0"/>
          </a:p>
        </p:txBody>
      </p:sp>
      <p:pic>
        <p:nvPicPr>
          <p:cNvPr id="3074" name="Picture 2" descr="Image result for no more mone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514600"/>
            <a:ext cx="3565525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 &amp; KK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331893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Commitment Control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Foreign Exchange Rate Load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</a:t>
            </a:r>
            <a:r>
              <a:rPr lang="en-US" dirty="0" err="1" smtClean="0"/>
              <a:t>pretoria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Established 1908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77" b="1667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rate loads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36349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We have subscribed to XE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Rates are loaded daily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Achieve accurate rates for forex transactions</a:t>
            </a:r>
            <a:endParaRPr lang="en-US" sz="2400" dirty="0"/>
          </a:p>
        </p:txBody>
      </p:sp>
      <p:pic>
        <p:nvPicPr>
          <p:cNvPr id="8194" name="Picture 2" descr="Image result for forex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209046"/>
            <a:ext cx="3565525" cy="371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Effortless exchange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58" y="2362333"/>
            <a:ext cx="8013602" cy="35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PROCURE TO PAY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Looking at eProcurement, PO and Accounts Payable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 to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331893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BEE Supplier Information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ERS Vouchering – Evaluated Receipt Settlement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 supplier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Keep track of supplier BEE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Run reports to identify certificate expiration</a:t>
            </a:r>
            <a:endParaRPr lang="en-US" sz="2400" dirty="0"/>
          </a:p>
        </p:txBody>
      </p:sp>
      <p:pic>
        <p:nvPicPr>
          <p:cNvPr id="9218" name="Picture 2" descr="Image result for black economic empowerment 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2286000"/>
            <a:ext cx="3586621" cy="37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 Supplier information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05" y="2075778"/>
            <a:ext cx="7276190" cy="43702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0614" y="2084832"/>
            <a:ext cx="6581869" cy="359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1122188" y="3575394"/>
            <a:ext cx="6581869" cy="549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1122188" y="4729982"/>
            <a:ext cx="6581869" cy="3596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ounded Rectangular Callout 8"/>
          <p:cNvSpPr/>
          <p:nvPr/>
        </p:nvSpPr>
        <p:spPr>
          <a:xfrm>
            <a:off x="6603605" y="1103526"/>
            <a:ext cx="2399733" cy="612648"/>
          </a:xfrm>
          <a:prstGeom prst="wedgeRoundRectCallout">
            <a:avLst>
              <a:gd name="adj1" fmla="val -62416"/>
              <a:gd name="adj2" fmla="val 11717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Using the existing Supplier Component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6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 Supplier reporting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34" y="2234191"/>
            <a:ext cx="6600000" cy="2885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60" y="3007092"/>
            <a:ext cx="7324254" cy="318095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281799" y="2013894"/>
            <a:ext cx="2399733" cy="612648"/>
          </a:xfrm>
          <a:prstGeom prst="wedgeRoundRectCallout">
            <a:avLst>
              <a:gd name="adj1" fmla="val -69584"/>
              <a:gd name="adj2" fmla="val 4476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See who are non BEE Suppliers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970207" y="2700768"/>
            <a:ext cx="2399733" cy="612648"/>
          </a:xfrm>
          <a:prstGeom prst="wedgeRoundRectCallout">
            <a:avLst>
              <a:gd name="adj1" fmla="val -80148"/>
              <a:gd name="adj2" fmla="val 359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View expired BEE &amp;Tax Certificates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0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 to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331893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BEE Supplier Information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ERS Vouchering – Evaluated Receipt Settlement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9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Evaluated receipt settlement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System creates vouchers/invoices from receipts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/>
              <a:t>Decentralised</a:t>
            </a:r>
            <a:r>
              <a:rPr lang="en-US" sz="2400" dirty="0"/>
              <a:t> </a:t>
            </a:r>
            <a:r>
              <a:rPr lang="en-US" sz="2400" dirty="0" smtClean="0"/>
              <a:t>vs centralized receiving of documents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Workflow for approval to pay invoices</a:t>
            </a:r>
            <a:endParaRPr lang="en-US" sz="2400" dirty="0"/>
          </a:p>
        </p:txBody>
      </p:sp>
      <p:pic>
        <p:nvPicPr>
          <p:cNvPr id="1026" name="Picture 2" descr="Image result for evaluated receipt settlement peoplesof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" y="2286000"/>
            <a:ext cx="3143250" cy="310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1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ERS Configuration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2752253"/>
            <a:ext cx="7290054" cy="3632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299" y="2100407"/>
            <a:ext cx="262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Business Unit Configuration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199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</a:t>
            </a:r>
            <a:r>
              <a:rPr lang="en-US" dirty="0"/>
              <a:t>&amp; ORACLE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PeopleSoft FSCM 9.2</a:t>
            </a:r>
          </a:p>
          <a:p>
            <a:r>
              <a:rPr lang="en-US" dirty="0"/>
              <a:t>PeopleSoft </a:t>
            </a:r>
            <a:r>
              <a:rPr lang="en-US" dirty="0" smtClean="0"/>
              <a:t>HCM </a:t>
            </a:r>
            <a:r>
              <a:rPr lang="en-US" dirty="0"/>
              <a:t>9.2</a:t>
            </a:r>
          </a:p>
          <a:p>
            <a:r>
              <a:rPr lang="en-US" dirty="0"/>
              <a:t>PeopleSoft </a:t>
            </a:r>
            <a:r>
              <a:rPr lang="en-US" dirty="0" smtClean="0"/>
              <a:t>CSM </a:t>
            </a:r>
            <a:r>
              <a:rPr lang="en-US" dirty="0"/>
              <a:t>9.2</a:t>
            </a:r>
          </a:p>
          <a:p>
            <a:r>
              <a:rPr lang="en-US" dirty="0" smtClean="0"/>
              <a:t>PeopleSoft CRM </a:t>
            </a:r>
            <a:r>
              <a:rPr lang="en-US" dirty="0"/>
              <a:t>9.2</a:t>
            </a:r>
          </a:p>
          <a:p>
            <a:r>
              <a:rPr lang="en-US" dirty="0" err="1" smtClean="0"/>
              <a:t>PeopleTools</a:t>
            </a:r>
            <a:r>
              <a:rPr lang="en-US" dirty="0" smtClean="0"/>
              <a:t> 8.55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ERS Configuration (Cont..)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2928" y="2154728"/>
            <a:ext cx="225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Supplier Configuration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3096095"/>
            <a:ext cx="7290054" cy="3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before </a:t>
            </a:r>
            <a:r>
              <a:rPr lang="en-US" dirty="0" err="1" smtClean="0"/>
              <a:t>ers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7585004" y="5891150"/>
            <a:ext cx="316092" cy="170983"/>
          </a:xfrm>
          <a:custGeom>
            <a:avLst/>
            <a:gdLst>
              <a:gd name="connsiteX0" fmla="*/ 0 w 1964267"/>
              <a:gd name="connsiteY0" fmla="*/ 835377 h 835377"/>
              <a:gd name="connsiteX1" fmla="*/ 519289 w 1964267"/>
              <a:gd name="connsiteY1" fmla="*/ 722489 h 835377"/>
              <a:gd name="connsiteX2" fmla="*/ 812800 w 1964267"/>
              <a:gd name="connsiteY2" fmla="*/ 338666 h 835377"/>
              <a:gd name="connsiteX3" fmla="*/ 1083734 w 1964267"/>
              <a:gd name="connsiteY3" fmla="*/ 225777 h 835377"/>
              <a:gd name="connsiteX4" fmla="*/ 1286934 w 1964267"/>
              <a:gd name="connsiteY4" fmla="*/ 67733 h 835377"/>
              <a:gd name="connsiteX5" fmla="*/ 1715912 w 1964267"/>
              <a:gd name="connsiteY5" fmla="*/ 90311 h 835377"/>
              <a:gd name="connsiteX6" fmla="*/ 1964267 w 1964267"/>
              <a:gd name="connsiteY6" fmla="*/ 0 h 83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267" h="835377">
                <a:moveTo>
                  <a:pt x="0" y="835377"/>
                </a:moveTo>
                <a:cubicBezTo>
                  <a:pt x="191911" y="820325"/>
                  <a:pt x="383822" y="805274"/>
                  <a:pt x="519289" y="722489"/>
                </a:cubicBezTo>
                <a:cubicBezTo>
                  <a:pt x="654756" y="639704"/>
                  <a:pt x="718726" y="421451"/>
                  <a:pt x="812800" y="338666"/>
                </a:cubicBezTo>
                <a:cubicBezTo>
                  <a:pt x="906874" y="255881"/>
                  <a:pt x="1004712" y="270932"/>
                  <a:pt x="1083734" y="225777"/>
                </a:cubicBezTo>
                <a:cubicBezTo>
                  <a:pt x="1162756" y="180622"/>
                  <a:pt x="1181571" y="90311"/>
                  <a:pt x="1286934" y="67733"/>
                </a:cubicBezTo>
                <a:cubicBezTo>
                  <a:pt x="1392297" y="45155"/>
                  <a:pt x="1603023" y="101600"/>
                  <a:pt x="1715912" y="90311"/>
                </a:cubicBezTo>
                <a:cubicBezTo>
                  <a:pt x="1828801" y="79022"/>
                  <a:pt x="1896534" y="39511"/>
                  <a:pt x="196426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388942056"/>
              </p:ext>
            </p:extLst>
          </p:nvPr>
        </p:nvGraphicFramePr>
        <p:xfrm>
          <a:off x="1524000" y="1756372"/>
          <a:ext cx="6096000" cy="4798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8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after </a:t>
            </a:r>
            <a:r>
              <a:rPr lang="en-US" dirty="0" err="1" smtClean="0"/>
              <a:t>ers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7585004" y="5891150"/>
            <a:ext cx="316092" cy="170983"/>
          </a:xfrm>
          <a:custGeom>
            <a:avLst/>
            <a:gdLst>
              <a:gd name="connsiteX0" fmla="*/ 0 w 1964267"/>
              <a:gd name="connsiteY0" fmla="*/ 835377 h 835377"/>
              <a:gd name="connsiteX1" fmla="*/ 519289 w 1964267"/>
              <a:gd name="connsiteY1" fmla="*/ 722489 h 835377"/>
              <a:gd name="connsiteX2" fmla="*/ 812800 w 1964267"/>
              <a:gd name="connsiteY2" fmla="*/ 338666 h 835377"/>
              <a:gd name="connsiteX3" fmla="*/ 1083734 w 1964267"/>
              <a:gd name="connsiteY3" fmla="*/ 225777 h 835377"/>
              <a:gd name="connsiteX4" fmla="*/ 1286934 w 1964267"/>
              <a:gd name="connsiteY4" fmla="*/ 67733 h 835377"/>
              <a:gd name="connsiteX5" fmla="*/ 1715912 w 1964267"/>
              <a:gd name="connsiteY5" fmla="*/ 90311 h 835377"/>
              <a:gd name="connsiteX6" fmla="*/ 1964267 w 1964267"/>
              <a:gd name="connsiteY6" fmla="*/ 0 h 83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267" h="835377">
                <a:moveTo>
                  <a:pt x="0" y="835377"/>
                </a:moveTo>
                <a:cubicBezTo>
                  <a:pt x="191911" y="820325"/>
                  <a:pt x="383822" y="805274"/>
                  <a:pt x="519289" y="722489"/>
                </a:cubicBezTo>
                <a:cubicBezTo>
                  <a:pt x="654756" y="639704"/>
                  <a:pt x="718726" y="421451"/>
                  <a:pt x="812800" y="338666"/>
                </a:cubicBezTo>
                <a:cubicBezTo>
                  <a:pt x="906874" y="255881"/>
                  <a:pt x="1004712" y="270932"/>
                  <a:pt x="1083734" y="225777"/>
                </a:cubicBezTo>
                <a:cubicBezTo>
                  <a:pt x="1162756" y="180622"/>
                  <a:pt x="1181571" y="90311"/>
                  <a:pt x="1286934" y="67733"/>
                </a:cubicBezTo>
                <a:cubicBezTo>
                  <a:pt x="1392297" y="45155"/>
                  <a:pt x="1603023" y="101600"/>
                  <a:pt x="1715912" y="90311"/>
                </a:cubicBezTo>
                <a:cubicBezTo>
                  <a:pt x="1828801" y="79022"/>
                  <a:pt x="1896534" y="39511"/>
                  <a:pt x="196426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921667263"/>
              </p:ext>
            </p:extLst>
          </p:nvPr>
        </p:nvGraphicFramePr>
        <p:xfrm>
          <a:off x="1524000" y="1756372"/>
          <a:ext cx="6096000" cy="4798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3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ERS benefits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7585004" y="5891150"/>
            <a:ext cx="316092" cy="170983"/>
          </a:xfrm>
          <a:custGeom>
            <a:avLst/>
            <a:gdLst>
              <a:gd name="connsiteX0" fmla="*/ 0 w 1964267"/>
              <a:gd name="connsiteY0" fmla="*/ 835377 h 835377"/>
              <a:gd name="connsiteX1" fmla="*/ 519289 w 1964267"/>
              <a:gd name="connsiteY1" fmla="*/ 722489 h 835377"/>
              <a:gd name="connsiteX2" fmla="*/ 812800 w 1964267"/>
              <a:gd name="connsiteY2" fmla="*/ 338666 h 835377"/>
              <a:gd name="connsiteX3" fmla="*/ 1083734 w 1964267"/>
              <a:gd name="connsiteY3" fmla="*/ 225777 h 835377"/>
              <a:gd name="connsiteX4" fmla="*/ 1286934 w 1964267"/>
              <a:gd name="connsiteY4" fmla="*/ 67733 h 835377"/>
              <a:gd name="connsiteX5" fmla="*/ 1715912 w 1964267"/>
              <a:gd name="connsiteY5" fmla="*/ 90311 h 835377"/>
              <a:gd name="connsiteX6" fmla="*/ 1964267 w 1964267"/>
              <a:gd name="connsiteY6" fmla="*/ 0 h 83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4267" h="835377">
                <a:moveTo>
                  <a:pt x="0" y="835377"/>
                </a:moveTo>
                <a:cubicBezTo>
                  <a:pt x="191911" y="820325"/>
                  <a:pt x="383822" y="805274"/>
                  <a:pt x="519289" y="722489"/>
                </a:cubicBezTo>
                <a:cubicBezTo>
                  <a:pt x="654756" y="639704"/>
                  <a:pt x="718726" y="421451"/>
                  <a:pt x="812800" y="338666"/>
                </a:cubicBezTo>
                <a:cubicBezTo>
                  <a:pt x="906874" y="255881"/>
                  <a:pt x="1004712" y="270932"/>
                  <a:pt x="1083734" y="225777"/>
                </a:cubicBezTo>
                <a:cubicBezTo>
                  <a:pt x="1162756" y="180622"/>
                  <a:pt x="1181571" y="90311"/>
                  <a:pt x="1286934" y="67733"/>
                </a:cubicBezTo>
                <a:cubicBezTo>
                  <a:pt x="1392297" y="45155"/>
                  <a:pt x="1603023" y="101600"/>
                  <a:pt x="1715912" y="90311"/>
                </a:cubicBezTo>
                <a:cubicBezTo>
                  <a:pt x="1828801" y="79022"/>
                  <a:pt x="1896534" y="39511"/>
                  <a:pt x="196426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99564" y="2190943"/>
            <a:ext cx="21909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Accounts payable’s workload reduced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Accounts payable efficiency improved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Data entry errors reduced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Better insight into outstanding supplier 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Less manual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/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70" y="1973655"/>
            <a:ext cx="6050194" cy="444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5" b="5745"/>
          <a:stretch>
            <a:fillRect/>
          </a:stretch>
        </p:blipFill>
        <p:spPr>
          <a:xfrm>
            <a:off x="-31531" y="0"/>
            <a:ext cx="9173245" cy="4572000"/>
          </a:xfr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9" y="446817"/>
            <a:ext cx="1421856" cy="97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to share some of our learnings and enhancements with you, in the hope of making your processes more efficient/streamlined as well creating a culture of sharing between our </a:t>
            </a:r>
            <a:r>
              <a:rPr lang="en-US" dirty="0" err="1" smtClean="0"/>
              <a:t>organisations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General/Common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 look at non module specific enhancements/developments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General Ledger/Commitment Control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Some GL enhancements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Procure to Pay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eProcurement </a:t>
            </a:r>
            <a:r>
              <a:rPr lang="en-US" dirty="0" smtClean="0">
                <a:sym typeface="Wingdings" panose="05000000000000000000" pitchFamily="2" charset="2"/>
              </a:rPr>
              <a:t> Purchasing  AP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– Next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379342"/>
          </a:xfrm>
        </p:spPr>
        <p:txBody>
          <a:bodyPr>
            <a:noAutofit/>
          </a:bodyPr>
          <a:lstStyle/>
          <a:p>
            <a:r>
              <a:rPr lang="en-US" dirty="0" smtClean="0"/>
              <a:t>This next session(just after this 1) includes: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Asset management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Look at some really cool enhancements </a:t>
            </a:r>
            <a:r>
              <a:rPr lang="en-US" dirty="0"/>
              <a:t>– Physical verification, mass physical and financial changes, asset removal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Project costing status report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 report for everything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Inventory – with eProcurement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Check your stock level before ordering – real-time!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WorkCentre’s &amp; dashboards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We’re slowly evolving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What’s next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Fluid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7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Round Table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8" y="2285999"/>
            <a:ext cx="3645026" cy="39127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This is an information SHARING session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It must be interactive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round table is what it says – we sit around the table and talk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share our issues and solutions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share – be it code, ideas, solutions,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 descr="Image result for round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23" y="1733107"/>
            <a:ext cx="4408932" cy="44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enhancements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 will look at some non-module specific enhancements and developments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33189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These “</a:t>
            </a:r>
            <a:r>
              <a:rPr lang="en-US" dirty="0" smtClean="0"/>
              <a:t>General Enhancements” </a:t>
            </a:r>
            <a:r>
              <a:rPr lang="en-US" dirty="0" smtClean="0"/>
              <a:t>are common across all </a:t>
            </a:r>
            <a:r>
              <a:rPr lang="en-US" dirty="0" smtClean="0"/>
              <a:t>modules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ERS – Enterprise Request System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SOD </a:t>
            </a:r>
            <a:r>
              <a:rPr lang="en-US" dirty="0" smtClean="0"/>
              <a:t>– Segregation of </a:t>
            </a:r>
            <a:r>
              <a:rPr lang="en-US" dirty="0" smtClean="0"/>
              <a:t>Duties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General Security Enhancements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8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Alliance">
      <a:dk1>
        <a:sysClr val="windowText" lastClr="000000"/>
      </a:dk1>
      <a:lt1>
        <a:sysClr val="window" lastClr="FFFFFF"/>
      </a:lt1>
      <a:dk2>
        <a:srgbClr val="242852"/>
      </a:dk2>
      <a:lt2>
        <a:srgbClr val="8BD6F6"/>
      </a:lt2>
      <a:accent1>
        <a:srgbClr val="1B75BB"/>
      </a:accent1>
      <a:accent2>
        <a:srgbClr val="1B75BB"/>
      </a:accent2>
      <a:accent3>
        <a:srgbClr val="C0D7EC"/>
      </a:accent3>
      <a:accent4>
        <a:srgbClr val="A5A5A5"/>
      </a:accent4>
      <a:accent5>
        <a:srgbClr val="92D050"/>
      </a:accent5>
      <a:accent6>
        <a:srgbClr val="002060"/>
      </a:accent6>
      <a:hlink>
        <a:srgbClr val="1B75BB"/>
      </a:hlink>
      <a:folHlink>
        <a:srgbClr val="7EB2E6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6861</TotalTime>
  <Words>751</Words>
  <Application>Microsoft Office PowerPoint</Application>
  <PresentationFormat>On-screen Show (4:3)</PresentationFormat>
  <Paragraphs>184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Tw Cen MT</vt:lpstr>
      <vt:lpstr>Tw Cen MT Condensed</vt:lpstr>
      <vt:lpstr>Wingdings</vt:lpstr>
      <vt:lpstr>Wingdings 3</vt:lpstr>
      <vt:lpstr>Integral</vt:lpstr>
      <vt:lpstr>customisations and Enhancements to PS FSCM (Finance) suites</vt:lpstr>
      <vt:lpstr>presenters</vt:lpstr>
      <vt:lpstr>University of pretoria</vt:lpstr>
      <vt:lpstr>UP &amp; ORACLE</vt:lpstr>
      <vt:lpstr>Overview</vt:lpstr>
      <vt:lpstr>Overview – Next Session</vt:lpstr>
      <vt:lpstr>What is a Round Table session</vt:lpstr>
      <vt:lpstr>General enhancements </vt:lpstr>
      <vt:lpstr>General enhancements</vt:lpstr>
      <vt:lpstr>ERS – EnteRprise request system</vt:lpstr>
      <vt:lpstr>ERS – Enterprise request system</vt:lpstr>
      <vt:lpstr>ERS – Enterprise request system</vt:lpstr>
      <vt:lpstr>General enhancements</vt:lpstr>
      <vt:lpstr>SOD – Segregation of duties</vt:lpstr>
      <vt:lpstr>SOD– segregation of duties</vt:lpstr>
      <vt:lpstr>SOD– segregation of duties</vt:lpstr>
      <vt:lpstr>SOD– segregation of duties</vt:lpstr>
      <vt:lpstr>SOD– segregation of duties</vt:lpstr>
      <vt:lpstr>General enhancements</vt:lpstr>
      <vt:lpstr>Security – Default user profile(s)</vt:lpstr>
      <vt:lpstr>Security (cont)</vt:lpstr>
      <vt:lpstr>Security (cont)</vt:lpstr>
      <vt:lpstr>Security (cont)</vt:lpstr>
      <vt:lpstr>Security (cont.)</vt:lpstr>
      <vt:lpstr>Security (cont.)</vt:lpstr>
      <vt:lpstr>General ledger/Commitment Control</vt:lpstr>
      <vt:lpstr>GL &amp; KK</vt:lpstr>
      <vt:lpstr>3rd party commitment control</vt:lpstr>
      <vt:lpstr>GL &amp; KK</vt:lpstr>
      <vt:lpstr>Foreign exchange rate loads</vt:lpstr>
      <vt:lpstr>Effortless exchange</vt:lpstr>
      <vt:lpstr>PROCURE TO PAY</vt:lpstr>
      <vt:lpstr>Procure to pay</vt:lpstr>
      <vt:lpstr>BEE supplier information</vt:lpstr>
      <vt:lpstr>BEE Supplier information</vt:lpstr>
      <vt:lpstr>BEE Supplier reporting</vt:lpstr>
      <vt:lpstr>Procure to pay</vt:lpstr>
      <vt:lpstr>Evaluated receipt settlement</vt:lpstr>
      <vt:lpstr>ERS Configuration</vt:lpstr>
      <vt:lpstr>ERS Configuration (Cont..)</vt:lpstr>
      <vt:lpstr>Process before ers</vt:lpstr>
      <vt:lpstr>Process after ers</vt:lpstr>
      <vt:lpstr>ERS benefits</vt:lpstr>
      <vt:lpstr>Concluding thoughts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Mr. CW Pearson</cp:lastModifiedBy>
  <cp:revision>113</cp:revision>
  <dcterms:created xsi:type="dcterms:W3CDTF">2015-09-02T14:36:24Z</dcterms:created>
  <dcterms:modified xsi:type="dcterms:W3CDTF">2017-07-04T13:39:13Z</dcterms:modified>
</cp:coreProperties>
</file>