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61.webp" ContentType="image/png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5" r:id="rId1"/>
  </p:sldMasterIdLst>
  <p:notesMasterIdLst>
    <p:notesMasterId r:id="rId59"/>
  </p:notesMasterIdLst>
  <p:sldIdLst>
    <p:sldId id="292" r:id="rId2"/>
    <p:sldId id="351" r:id="rId3"/>
    <p:sldId id="337" r:id="rId4"/>
    <p:sldId id="297" r:id="rId5"/>
    <p:sldId id="287" r:id="rId6"/>
    <p:sldId id="346" r:id="rId7"/>
    <p:sldId id="347" r:id="rId8"/>
    <p:sldId id="290" r:id="rId9"/>
    <p:sldId id="299" r:id="rId10"/>
    <p:sldId id="354" r:id="rId11"/>
    <p:sldId id="372" r:id="rId12"/>
    <p:sldId id="399" r:id="rId13"/>
    <p:sldId id="352" r:id="rId14"/>
    <p:sldId id="383" r:id="rId15"/>
    <p:sldId id="370" r:id="rId16"/>
    <p:sldId id="371" r:id="rId17"/>
    <p:sldId id="358" r:id="rId18"/>
    <p:sldId id="376" r:id="rId19"/>
    <p:sldId id="375" r:id="rId20"/>
    <p:sldId id="377" r:id="rId21"/>
    <p:sldId id="407" r:id="rId22"/>
    <p:sldId id="353" r:id="rId23"/>
    <p:sldId id="361" r:id="rId24"/>
    <p:sldId id="367" r:id="rId25"/>
    <p:sldId id="374" r:id="rId26"/>
    <p:sldId id="365" r:id="rId27"/>
    <p:sldId id="380" r:id="rId28"/>
    <p:sldId id="398" r:id="rId29"/>
    <p:sldId id="400" r:id="rId30"/>
    <p:sldId id="401" r:id="rId31"/>
    <p:sldId id="405" r:id="rId32"/>
    <p:sldId id="406" r:id="rId33"/>
    <p:sldId id="381" r:id="rId34"/>
    <p:sldId id="412" r:id="rId35"/>
    <p:sldId id="397" r:id="rId36"/>
    <p:sldId id="362" r:id="rId37"/>
    <p:sldId id="396" r:id="rId38"/>
    <p:sldId id="409" r:id="rId39"/>
    <p:sldId id="410" r:id="rId40"/>
    <p:sldId id="382" r:id="rId41"/>
    <p:sldId id="363" r:id="rId42"/>
    <p:sldId id="373" r:id="rId43"/>
    <p:sldId id="359" r:id="rId44"/>
    <p:sldId id="360" r:id="rId45"/>
    <p:sldId id="391" r:id="rId46"/>
    <p:sldId id="404" r:id="rId47"/>
    <p:sldId id="394" r:id="rId48"/>
    <p:sldId id="355" r:id="rId49"/>
    <p:sldId id="395" r:id="rId50"/>
    <p:sldId id="356" r:id="rId51"/>
    <p:sldId id="357" r:id="rId52"/>
    <p:sldId id="378" r:id="rId53"/>
    <p:sldId id="384" r:id="rId54"/>
    <p:sldId id="403" r:id="rId55"/>
    <p:sldId id="369" r:id="rId56"/>
    <p:sldId id="333" r:id="rId57"/>
    <p:sldId id="411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2867"/>
    <a:srgbClr val="660066"/>
    <a:srgbClr val="3F4CFB"/>
    <a:srgbClr val="70B6EA"/>
    <a:srgbClr val="0F40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17" autoAdjust="0"/>
    <p:restoredTop sz="95476" autoAdjust="0"/>
  </p:normalViewPr>
  <p:slideViewPr>
    <p:cSldViewPr snapToGrid="0">
      <p:cViewPr varScale="1">
        <p:scale>
          <a:sx n="85" d="100"/>
          <a:sy n="85" d="100"/>
        </p:scale>
        <p:origin x="120" y="564"/>
      </p:cViewPr>
      <p:guideLst/>
    </p:cSldViewPr>
  </p:slideViewPr>
  <p:outlineViewPr>
    <p:cViewPr>
      <p:scale>
        <a:sx n="33" d="100"/>
        <a:sy n="33" d="100"/>
      </p:scale>
      <p:origin x="0" y="-2859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56.xml"/><Relationship Id="rId3" Type="http://schemas.openxmlformats.org/officeDocument/2006/relationships/slide" Target="slides/slide4.xml"/><Relationship Id="rId7" Type="http://schemas.openxmlformats.org/officeDocument/2006/relationships/slide" Target="slides/slide13.xml"/><Relationship Id="rId2" Type="http://schemas.openxmlformats.org/officeDocument/2006/relationships/slide" Target="slides/slide3.xml"/><Relationship Id="rId1" Type="http://schemas.openxmlformats.org/officeDocument/2006/relationships/slide" Target="slides/slide1.xml"/><Relationship Id="rId6" Type="http://schemas.openxmlformats.org/officeDocument/2006/relationships/slide" Target="slides/slide9.xml"/><Relationship Id="rId5" Type="http://schemas.openxmlformats.org/officeDocument/2006/relationships/slide" Target="slides/slide8.xml"/><Relationship Id="rId4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45489-B855-405F-A6C0-0234428FBA08}" type="datetimeFigureOut">
              <a:rPr lang="nl-NL" smtClean="0"/>
              <a:t>22-10-19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D280B-2085-4ECF-907D-282398D55C0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6957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D280B-2085-4ECF-907D-282398D55C0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4609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D280B-2085-4ECF-907D-282398D55C0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2627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D280B-2085-4ECF-907D-282398D55C0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1681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0E3E4-A70E-4BCE-882B-5225FC4163A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4503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0E3E4-A70E-4BCE-882B-5225FC4163A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628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F4E5D-E98D-4488-BC41-4626E0C2C94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3821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D280B-2085-4ECF-907D-282398D55C0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7200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D280B-2085-4ECF-907D-282398D55C01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955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D280B-2085-4ECF-907D-282398D55C01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8384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4960137"/>
            <a:ext cx="71628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25146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HEUG EMEA 2019 – Amsterdam – 22/23 oct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6202982"/>
            <a:ext cx="568826" cy="56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41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342900" indent="-114300">
              <a:defRPr/>
            </a:lvl2pPr>
            <a:lvl3pPr marL="514350" indent="-114300">
              <a:defRPr/>
            </a:lvl3pPr>
            <a:lvl4pPr marL="685800" indent="-114300">
              <a:defRPr/>
            </a:lvl4pPr>
            <a:lvl5pPr marL="857250" indent="-114300"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7026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960137"/>
            <a:ext cx="71628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25146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6202982"/>
            <a:ext cx="565293" cy="56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4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579078"/>
            <a:ext cx="10058400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263019"/>
            <a:ext cx="480060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7648" y="2255380"/>
            <a:ext cx="4800600" cy="40233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9848" y="6470704"/>
            <a:ext cx="3624569" cy="274320"/>
          </a:xfrm>
        </p:spPr>
        <p:txBody>
          <a:bodyPr/>
          <a:lstStyle/>
          <a:p>
            <a:r>
              <a:rPr lang="nl-NL" smtClean="0"/>
              <a:t>HEUG EMEA 2019 – Amsterdam – 22/23 oct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2934" y="6470704"/>
            <a:ext cx="6285314" cy="274320"/>
          </a:xfrm>
        </p:spPr>
        <p:txBody>
          <a:bodyPr/>
          <a:lstStyle/>
          <a:p>
            <a:r>
              <a:rPr lang="en-US" smtClean="0"/>
              <a:t>Why do we still build front-ends for students and teachers in CS?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289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69848" y="585216"/>
            <a:ext cx="10058400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79636"/>
            <a:ext cx="4800600" cy="70630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967788"/>
            <a:ext cx="480060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1928" y="2179636"/>
            <a:ext cx="4800600" cy="70630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1928" y="2967788"/>
            <a:ext cx="480060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69848" y="6470704"/>
            <a:ext cx="3725863" cy="274320"/>
          </a:xfrm>
        </p:spPr>
        <p:txBody>
          <a:bodyPr/>
          <a:lstStyle/>
          <a:p>
            <a:r>
              <a:rPr lang="nl-NL" smtClean="0"/>
              <a:t>HEUG EMEA 2019 – Amsterdam – 22/23 oct 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842933" y="6470704"/>
            <a:ext cx="6239595" cy="274320"/>
          </a:xfrm>
        </p:spPr>
        <p:txBody>
          <a:bodyPr/>
          <a:lstStyle/>
          <a:p>
            <a:r>
              <a:rPr lang="en-US" smtClean="0"/>
              <a:t>Why do we still build front-ends for students and teachers in CS?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20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223408"/>
            <a:ext cx="12192000" cy="1828800"/>
          </a:xfrm>
          <a:prstGeom prst="rect">
            <a:avLst/>
          </a:prstGeom>
          <a:solidFill>
            <a:srgbClr val="3B2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69848" y="457200"/>
            <a:ext cx="10058400" cy="9144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79636"/>
            <a:ext cx="4800600" cy="70630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rgbClr val="3B2867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967788"/>
            <a:ext cx="480060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2179636"/>
            <a:ext cx="4800600" cy="70630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rgbClr val="3B2867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2816" y="2967788"/>
            <a:ext cx="480060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69848" y="6470704"/>
            <a:ext cx="3725863" cy="274320"/>
          </a:xfrm>
        </p:spPr>
        <p:txBody>
          <a:bodyPr/>
          <a:lstStyle/>
          <a:p>
            <a:r>
              <a:rPr lang="nl-NL" smtClean="0"/>
              <a:t>HEUG EMEA 2019 – Amsterdam – 22/23 oct 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38800" y="6470704"/>
            <a:ext cx="5486400" cy="274320"/>
          </a:xfrm>
        </p:spPr>
        <p:txBody>
          <a:bodyPr/>
          <a:lstStyle/>
          <a:p>
            <a:r>
              <a:rPr lang="en-US" smtClean="0"/>
              <a:t>Why do we still build front-ends for students and teachers in CS?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914400" y="457200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301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609600" y="1554480"/>
            <a:ext cx="10972800" cy="457203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  <p:sp>
        <p:nvSpPr>
          <p:cNvPr id="4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Why do we still build front-ends for students and teachers in CS?</a:t>
            </a:r>
            <a:endParaRPr lang="nl-NL"/>
          </a:p>
        </p:txBody>
      </p:sp>
      <p:sp>
        <p:nvSpPr>
          <p:cNvPr id="5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F9FB5-FB2A-48AC-B86F-1A45AF34F57D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339736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600200"/>
            <a:ext cx="10058400" cy="457200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800" y="6470704"/>
            <a:ext cx="358189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nl-NL" smtClean="0"/>
              <a:t>HEUG EMEA 2019 – Amsterdam – 22/23 oct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38800" y="6470704"/>
            <a:ext cx="5486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Why do we still build front-ends for students and teachers in CS?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8277" y="6470704"/>
            <a:ext cx="59272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3A636B23-8F6D-4947-88AC-038BF7B2E12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14400" y="460570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5" y="6202982"/>
            <a:ext cx="565293" cy="56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0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7" r:id="rId6"/>
    <p:sldLayoutId id="2147483808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eb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webp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56299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noProof="0" dirty="0" smtClean="0"/>
              <a:t>Why do </a:t>
            </a:r>
            <a:r>
              <a:rPr lang="en-US" noProof="0" dirty="0"/>
              <a:t>we still build front-ends for students and teachers in CS</a:t>
            </a:r>
            <a:r>
              <a:rPr lang="en-US" noProof="0" dirty="0" smtClean="0"/>
              <a:t>?</a:t>
            </a:r>
            <a:endParaRPr lang="en-US" noProof="0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… if everybody makes their own</a:t>
            </a:r>
            <a:endParaRPr lang="nl-NL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83" y="429410"/>
            <a:ext cx="38004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1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Front-end versus back-end</a:t>
            </a:r>
            <a:endParaRPr 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66800" y="1600200"/>
            <a:ext cx="4949476" cy="4572000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Front-end</a:t>
            </a:r>
          </a:p>
          <a:p>
            <a:pPr lvl="1"/>
            <a:r>
              <a:rPr lang="en-US" noProof="0" dirty="0" smtClean="0"/>
              <a:t>What a user sees: webpages to view, enter or edit data</a:t>
            </a:r>
          </a:p>
          <a:p>
            <a:r>
              <a:rPr lang="en-US" noProof="0" dirty="0" smtClean="0"/>
              <a:t>Back-end</a:t>
            </a:r>
          </a:p>
          <a:p>
            <a:pPr lvl="1"/>
            <a:r>
              <a:rPr lang="en-US" noProof="0" dirty="0" smtClean="0"/>
              <a:t>Webserver, that displays the front-end page</a:t>
            </a:r>
          </a:p>
          <a:p>
            <a:pPr lvl="1"/>
            <a:r>
              <a:rPr lang="en-US" noProof="0" dirty="0" smtClean="0"/>
              <a:t>Application, with all the functional logic and processes</a:t>
            </a:r>
          </a:p>
          <a:p>
            <a:pPr lvl="1"/>
            <a:r>
              <a:rPr lang="en-US" noProof="0" dirty="0" smtClean="0"/>
              <a:t>Database, with table-structure to store the data</a:t>
            </a:r>
          </a:p>
          <a:p>
            <a:endParaRPr lang="en-US" noProof="0" dirty="0" smtClean="0"/>
          </a:p>
          <a:p>
            <a:r>
              <a:rPr lang="en-US" noProof="0" dirty="0" smtClean="0"/>
              <a:t>This presentation is not about the difference between front-end and back-end, but about the different kind of front-ends on our SIS: </a:t>
            </a:r>
          </a:p>
          <a:p>
            <a:pPr lvl="1"/>
            <a:r>
              <a:rPr lang="en-US" noProof="0" dirty="0" smtClean="0"/>
              <a:t>are they generated within CS or not; </a:t>
            </a:r>
          </a:p>
          <a:p>
            <a:pPr lvl="1"/>
            <a:r>
              <a:rPr lang="en-US" noProof="0" dirty="0" smtClean="0"/>
              <a:t>do they offer extra functionality; </a:t>
            </a:r>
          </a:p>
          <a:p>
            <a:pPr lvl="1"/>
            <a:r>
              <a:rPr lang="en-US" noProof="0" dirty="0" smtClean="0"/>
              <a:t>are they really necessary?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10</a:t>
            </a:fld>
            <a:endParaRPr lang="en-US" noProof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755" y="1600201"/>
            <a:ext cx="5078522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4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Different kind of front-ends: within or outside CS</a:t>
            </a:r>
            <a:endParaRPr lang="en-US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dirty="0" smtClean="0"/>
              <a:t>Front-end generated </a:t>
            </a:r>
            <a:br>
              <a:rPr lang="en-US" noProof="0" dirty="0" smtClean="0"/>
            </a:br>
            <a:r>
              <a:rPr lang="en-US" noProof="0" dirty="0" smtClean="0"/>
              <a:t>within Campus Solutions</a:t>
            </a:r>
          </a:p>
          <a:p>
            <a:pPr marL="0" indent="0">
              <a:buNone/>
            </a:pPr>
            <a:endParaRPr lang="en-US" noProof="0" dirty="0" smtClean="0"/>
          </a:p>
          <a:p>
            <a:endParaRPr lang="en-US" noProof="0" dirty="0" smtClean="0"/>
          </a:p>
          <a:p>
            <a:pPr marL="0" indent="0">
              <a:buNone/>
            </a:pPr>
            <a:r>
              <a:rPr lang="en-US" noProof="0" dirty="0" smtClean="0"/>
              <a:t>Front-end generated </a:t>
            </a:r>
            <a:br>
              <a:rPr lang="en-US" noProof="0" dirty="0" smtClean="0"/>
            </a:br>
            <a:r>
              <a:rPr lang="en-US" noProof="0" dirty="0" smtClean="0"/>
              <a:t>outside Campus Solutions</a:t>
            </a:r>
            <a:endParaRPr lang="en-US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11</a:t>
            </a:fld>
            <a:endParaRPr lang="en-US" noProof="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762" y="1508691"/>
            <a:ext cx="5192438" cy="23247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012" y="4016835"/>
            <a:ext cx="8520188" cy="23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5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Special cases: Mobile App and ESB 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Mobile App</a:t>
            </a:r>
          </a:p>
          <a:p>
            <a:pPr lvl="1"/>
            <a:r>
              <a:rPr lang="en-US" dirty="0" smtClean="0"/>
              <a:t>Application in your mobile</a:t>
            </a:r>
          </a:p>
          <a:p>
            <a:pPr lvl="1"/>
            <a:r>
              <a:rPr lang="en-US" dirty="0" smtClean="0"/>
              <a:t>Can have extra functionality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Use of enterprise Service Bus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12</a:t>
            </a:fld>
            <a:endParaRPr lang="en-US" noProof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600200"/>
            <a:ext cx="5477538" cy="2286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76" y="4343400"/>
            <a:ext cx="950542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4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Front-ends in Campus Solutions</a:t>
            </a:r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Standard CS</a:t>
            </a:r>
            <a:endParaRPr lang="en-US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656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Home Page</a:t>
            </a:r>
            <a:endParaRPr lang="en-US" noProof="0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Default</a:t>
            </a:r>
            <a:endParaRPr lang="en-US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14</a:t>
            </a:fld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8" y="2122832"/>
            <a:ext cx="3716731" cy="382524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6558952" y="2842912"/>
            <a:ext cx="1512168" cy="1512168"/>
          </a:xfrm>
          <a:prstGeom prst="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err="1" smtClean="0"/>
              <a:t>From</a:t>
            </a:r>
            <a:r>
              <a:rPr lang="nl-NL" sz="1400" dirty="0" smtClean="0"/>
              <a:t> </a:t>
            </a:r>
            <a:r>
              <a:rPr lang="nl-NL" sz="1400" dirty="0"/>
              <a:t>CS 9.0 </a:t>
            </a:r>
            <a:r>
              <a:rPr lang="nl-NL" sz="1400" dirty="0" err="1" smtClean="0"/>
              <a:t>To</a:t>
            </a:r>
            <a:r>
              <a:rPr lang="nl-NL" sz="1400" dirty="0" smtClean="0"/>
              <a:t> </a:t>
            </a:r>
            <a:r>
              <a:rPr lang="nl-NL" sz="1400" dirty="0"/>
              <a:t>CS 9.2</a:t>
            </a:r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270155" y="1449908"/>
            <a:ext cx="225214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567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Class enrollment</a:t>
            </a:r>
            <a:endParaRPr lang="en-US" noProof="0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Fluid</a:t>
            </a:r>
          </a:p>
          <a:p>
            <a:r>
              <a:rPr lang="en-US" noProof="0" dirty="0" smtClean="0"/>
              <a:t>Elastic search</a:t>
            </a:r>
          </a:p>
          <a:p>
            <a:r>
              <a:rPr lang="en-US" noProof="0" dirty="0" smtClean="0"/>
              <a:t>Responsive  </a:t>
            </a:r>
            <a:endParaRPr lang="en-US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15</a:t>
            </a:fld>
            <a:endParaRPr lang="en-US" noProof="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413" y="1580815"/>
            <a:ext cx="2590800" cy="457200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225" y="1597962"/>
            <a:ext cx="2563381" cy="4572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989" y="1595725"/>
            <a:ext cx="256816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09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Grade roster</a:t>
            </a:r>
            <a:endParaRPr lang="en-US" noProof="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7499" y="1700216"/>
            <a:ext cx="7497001" cy="4371967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35724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Front-ends in Campus Solutions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Customizations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6031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Home </a:t>
            </a:r>
            <a:r>
              <a:rPr lang="en-US" noProof="0" dirty="0" err="1" smtClean="0"/>
              <a:t>PAge</a:t>
            </a:r>
            <a:endParaRPr lang="en-US" noProof="0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Based on standard functionality</a:t>
            </a:r>
            <a:endParaRPr lang="en-US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18</a:t>
            </a:fld>
            <a:endParaRPr lang="en-US" noProof="0" dirty="0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853" y="1371600"/>
            <a:ext cx="5168347" cy="4572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36" y="2514600"/>
            <a:ext cx="1931831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4858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Class enrollment</a:t>
            </a:r>
            <a:endParaRPr lang="en-US" noProof="0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For Students</a:t>
            </a:r>
          </a:p>
          <a:p>
            <a:r>
              <a:rPr lang="en-US" noProof="0" dirty="0" smtClean="0"/>
              <a:t>Fluid</a:t>
            </a:r>
            <a:endParaRPr lang="en-US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19</a:t>
            </a:fld>
            <a:endParaRPr lang="en-US" noProof="0" dirty="0"/>
          </a:p>
        </p:txBody>
      </p:sp>
      <p:pic>
        <p:nvPicPr>
          <p:cNvPr id="9" name="Picture 2" descr="@ Home &#10;Lotte van der Meer &#10;500725684 &#10;Aanmelden via studievereisten &#10;Aanmelden minor &#10;Onderwijs/toets zoeken &#10;Aanmeldoverzichtmfmelden &#10;(0 &#10;Aangemeld voor &#10;Aanmeldoverzicht/Afmelden &#10;Code &#10;OJ2 &#10;(4426) &#10;(4425) &#10;DOND &#10;(4214) &#10;HERK &#10;(3688) &#10;Studiejaar 2016 - 2017 &#10;Hieronder zoeken &#10;Datum &#10;03-07-2017 t/m &#10;Afmelden &#10;03-07-2017 &#10;19-06-2017 t/m &#10;Afmelden &#10;19-06-2017 &#10;18-04-2017 t/m &#10;Afmelden &#10;07-07-2017 &#10;13-04-2017 tn-n &#10;Afmelden &#10;13-04-2017 &#10;7 rijen &#10;Agogiek, toets &#10;2113AGOGTS &#10;Agogiek, toets &#10;2113AGOGTS &#10;Faal angstreductietraining &#10;1 1 OOTKFAI 6 &#10;Inleiding psychologie, toet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428" y="2270125"/>
            <a:ext cx="7509772" cy="39020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852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Presenter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Hans Janssen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noProof="0" dirty="0" smtClean="0"/>
              <a:t>Product Manager</a:t>
            </a:r>
            <a:br>
              <a:rPr lang="en-US" noProof="0" dirty="0" smtClean="0"/>
            </a:br>
            <a:r>
              <a:rPr lang="en-US" noProof="0" dirty="0" smtClean="0"/>
              <a:t>SaNS Expertise Centre</a:t>
            </a:r>
            <a:br>
              <a:rPr lang="en-US" noProof="0" dirty="0" smtClean="0"/>
            </a:br>
            <a:r>
              <a:rPr lang="en-US" noProof="0" dirty="0" smtClean="0"/>
              <a:t>hans.janssen@sans-ec.nl</a:t>
            </a:r>
          </a:p>
          <a:p>
            <a:endParaRPr lang="en-US" noProof="0" dirty="0" smtClean="0"/>
          </a:p>
          <a:p>
            <a:r>
              <a:rPr lang="en-US" noProof="0" dirty="0" smtClean="0"/>
              <a:t>Hans has a background in study advising, functional maintenance and information management and works since 2008 for the SaNS Expertise Centre as Product Manager and Solutions Architect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HEUG EMEA 2019 – Amsterdam – 22/23 oct 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Why do we still build front-ends for students and teachers in CS?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816" y="391697"/>
            <a:ext cx="4014859" cy="150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11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Grade roster</a:t>
            </a:r>
            <a:endParaRPr lang="en-US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noProof="0" dirty="0" smtClean="0"/>
              <a:t>Fluid</a:t>
            </a:r>
          </a:p>
          <a:p>
            <a:pPr lvl="1"/>
            <a:r>
              <a:rPr lang="en-US" noProof="0" dirty="0" smtClean="0"/>
              <a:t>Faculty, teachers and advisors</a:t>
            </a:r>
            <a:endParaRPr lang="en-US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20</a:t>
            </a:fld>
            <a:endParaRPr lang="en-US" noProof="0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235" y="2795948"/>
            <a:ext cx="9026042" cy="337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02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 smtClean="0"/>
              <a:t>Admittance/enrollment for international students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Uses EMS</a:t>
            </a:r>
          </a:p>
          <a:p>
            <a:r>
              <a:rPr lang="en-US" noProof="0" dirty="0" smtClean="0"/>
              <a:t>Fully CS</a:t>
            </a:r>
          </a:p>
          <a:p>
            <a:r>
              <a:rPr lang="en-US" noProof="0" dirty="0" smtClean="0"/>
              <a:t>Includes </a:t>
            </a:r>
            <a:r>
              <a:rPr lang="en-US" noProof="0" dirty="0" err="1" smtClean="0"/>
              <a:t>iDeal</a:t>
            </a:r>
            <a:endParaRPr lang="en-US" noProof="0" dirty="0" smtClean="0"/>
          </a:p>
          <a:p>
            <a:r>
              <a:rPr lang="en-US" noProof="0" dirty="0" smtClean="0"/>
              <a:t>Document upload 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21</a:t>
            </a:fld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588" y="1916894"/>
            <a:ext cx="5712821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570" y="2233588"/>
            <a:ext cx="555162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3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 smtClean="0"/>
              <a:t>Front-ENDs outside Campus Solutions</a:t>
            </a:r>
            <a:endParaRPr lang="en-US" sz="3600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Delivering CS-functionality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1316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Front-ends outside CS</a:t>
            </a:r>
            <a:endParaRPr 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Studielink</a:t>
            </a:r>
          </a:p>
          <a:p>
            <a:r>
              <a:rPr lang="en-US" noProof="0" dirty="0" smtClean="0"/>
              <a:t>Case-management system (InProces UvA en HvA) – versus ATI Leiden</a:t>
            </a:r>
          </a:p>
          <a:p>
            <a:r>
              <a:rPr lang="en-US" noProof="0" dirty="0" smtClean="0"/>
              <a:t>Building programs and courses (UvAnose UvA)</a:t>
            </a:r>
          </a:p>
          <a:p>
            <a:r>
              <a:rPr lang="en-US" noProof="0" dirty="0" smtClean="0"/>
              <a:t>Result registration in Canvas (UvA)</a:t>
            </a:r>
          </a:p>
          <a:p>
            <a:r>
              <a:rPr lang="en-US" noProof="0" dirty="0" smtClean="0"/>
              <a:t>Non-regular Enrollments (UvA en HvA)</a:t>
            </a:r>
          </a:p>
          <a:p>
            <a:r>
              <a:rPr lang="en-US" noProof="0" dirty="0" smtClean="0"/>
              <a:t>Course Catalog</a:t>
            </a:r>
          </a:p>
          <a:p>
            <a:r>
              <a:rPr lang="en-US" noProof="0" dirty="0" err="1" smtClean="0"/>
              <a:t>CampusM</a:t>
            </a:r>
            <a:r>
              <a:rPr lang="en-US" noProof="0" dirty="0" smtClean="0"/>
              <a:t> en </a:t>
            </a:r>
            <a:r>
              <a:rPr lang="en-US" noProof="0" dirty="0" err="1" smtClean="0"/>
              <a:t>andere</a:t>
            </a:r>
            <a:r>
              <a:rPr lang="en-US" noProof="0" dirty="0" smtClean="0"/>
              <a:t> app’s</a:t>
            </a:r>
          </a:p>
          <a:p>
            <a:r>
              <a:rPr lang="en-US" noProof="0" dirty="0" err="1" smtClean="0"/>
              <a:t>Datawarehouse</a:t>
            </a:r>
            <a:r>
              <a:rPr lang="en-US" noProof="0" dirty="0" smtClean="0"/>
              <a:t> (versus Pivot Grids and Simplified Analytics)</a:t>
            </a:r>
          </a:p>
          <a:p>
            <a:r>
              <a:rPr lang="en-US" noProof="0" dirty="0" smtClean="0"/>
              <a:t>Chatbot</a:t>
            </a:r>
          </a:p>
          <a:p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8082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Course catalog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noProof="0" dirty="0" smtClean="0"/>
              <a:t>Website with program and course information</a:t>
            </a:r>
          </a:p>
          <a:p>
            <a:pPr lvl="1"/>
            <a:r>
              <a:rPr lang="en-US" noProof="0" dirty="0" smtClean="0"/>
              <a:t>Information partly based on CS</a:t>
            </a:r>
          </a:p>
          <a:p>
            <a:pPr lvl="1"/>
            <a:r>
              <a:rPr lang="en-US" noProof="0" dirty="0" smtClean="0"/>
              <a:t>File-export</a:t>
            </a:r>
          </a:p>
          <a:p>
            <a:pPr lvl="1"/>
            <a:r>
              <a:rPr lang="en-US" noProof="0" dirty="0" smtClean="0"/>
              <a:t>No real-time connection</a:t>
            </a:r>
          </a:p>
          <a:p>
            <a:pPr lvl="1"/>
            <a:r>
              <a:rPr lang="en-US" noProof="0" dirty="0" smtClean="0"/>
              <a:t>Text and structure outside CS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24</a:t>
            </a:fld>
            <a:endParaRPr lang="en-US" noProof="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374" y="1371601"/>
            <a:ext cx="5402826" cy="479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Class Enrollment</a:t>
            </a:r>
            <a:endParaRPr lang="en-US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External application</a:t>
            </a:r>
          </a:p>
          <a:p>
            <a:r>
              <a:rPr lang="en-US" noProof="0" dirty="0" smtClean="0"/>
              <a:t>Local functionality</a:t>
            </a:r>
          </a:p>
          <a:p>
            <a:r>
              <a:rPr lang="en-US" noProof="0" dirty="0" smtClean="0"/>
              <a:t>Uses QAS and EWS webservices</a:t>
            </a:r>
            <a:endParaRPr lang="en-US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25</a:t>
            </a:fld>
            <a:endParaRPr lang="en-US" noProof="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21" y="1600200"/>
            <a:ext cx="641705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69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Inut</a:t>
            </a:r>
            <a:r>
              <a:rPr lang="en-US" noProof="0" dirty="0" smtClean="0"/>
              <a:t> system for Courses, classes and Requirements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9945688" algn="r"/>
              </a:tabLst>
            </a:pPr>
            <a:r>
              <a:rPr lang="en-US" noProof="0" dirty="0" smtClean="0"/>
              <a:t>External system with course, class and curriculum information…	…Requirements in CS</a:t>
            </a:r>
          </a:p>
          <a:p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26</a:t>
            </a:fld>
            <a:endParaRPr lang="en-US" noProof="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628145"/>
            <a:ext cx="6089855" cy="36735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Afbeelding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950327" y="2629888"/>
            <a:ext cx="3174873" cy="36718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ight Arrow 8"/>
          <p:cNvSpPr/>
          <p:nvPr/>
        </p:nvSpPr>
        <p:spPr>
          <a:xfrm>
            <a:off x="7283669" y="4114800"/>
            <a:ext cx="522515" cy="448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5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Portals</a:t>
            </a:r>
            <a:endParaRPr lang="en-US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Sharepoint as portal</a:t>
            </a:r>
          </a:p>
          <a:p>
            <a:r>
              <a:rPr lang="en-US" noProof="0" dirty="0" smtClean="0"/>
              <a:t>Different sources</a:t>
            </a:r>
            <a:endParaRPr lang="en-US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27</a:t>
            </a:fld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037" y="1600200"/>
            <a:ext cx="7015163" cy="450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Chat Bot – the ultimate interface?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28</a:t>
            </a:fld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8" y="1600200"/>
            <a:ext cx="2648154" cy="4846015"/>
          </a:xfrm>
          <a:prstGeom prst="rect">
            <a:avLst/>
          </a:prstGeom>
        </p:spPr>
      </p:pic>
      <p:sp>
        <p:nvSpPr>
          <p:cNvPr id="8" name="Speech Bubble: Oval 9">
            <a:extLst>
              <a:ext uri="{FF2B5EF4-FFF2-40B4-BE49-F238E27FC236}">
                <a16:creationId xmlns:a16="http://schemas.microsoft.com/office/drawing/2014/main" id="{81379E8F-8BBA-452D-A8DA-E6D46044D88D}"/>
              </a:ext>
            </a:extLst>
          </p:cNvPr>
          <p:cNvSpPr/>
          <p:nvPr/>
        </p:nvSpPr>
        <p:spPr bwMode="gray">
          <a:xfrm>
            <a:off x="7407111" y="1600200"/>
            <a:ext cx="2913060" cy="1852864"/>
          </a:xfrm>
          <a:prstGeom prst="wedgeEllipseCallout">
            <a:avLst/>
          </a:prstGeom>
          <a:solidFill>
            <a:schemeClr val="accent2"/>
          </a:solidFill>
          <a:ln w="15875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b="1" dirty="0" smtClean="0">
                <a:solidFill>
                  <a:srgbClr val="FFFFFF"/>
                </a:solidFill>
                <a:latin typeface="Calibri"/>
              </a:rPr>
              <a:t>Changes in timetable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Speech Bubble: Oval 10">
            <a:extLst>
              <a:ext uri="{FF2B5EF4-FFF2-40B4-BE49-F238E27FC236}">
                <a16:creationId xmlns:a16="http://schemas.microsoft.com/office/drawing/2014/main" id="{2883EF02-B376-48DA-B0F7-054B70395B29}"/>
              </a:ext>
            </a:extLst>
          </p:cNvPr>
          <p:cNvSpPr/>
          <p:nvPr/>
        </p:nvSpPr>
        <p:spPr bwMode="gray">
          <a:xfrm>
            <a:off x="1504277" y="2089484"/>
            <a:ext cx="2339635" cy="1852864"/>
          </a:xfrm>
          <a:prstGeom prst="wedgeEllipseCallout">
            <a:avLst/>
          </a:prstGeom>
          <a:solidFill>
            <a:schemeClr val="accent2"/>
          </a:solidFill>
          <a:ln w="15875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b="1" dirty="0" smtClean="0">
                <a:solidFill>
                  <a:srgbClr val="FFFFFF"/>
                </a:solidFill>
                <a:latin typeface="Calibri"/>
              </a:rPr>
              <a:t>Open payments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Speech Bubble: Oval 13">
            <a:extLst>
              <a:ext uri="{FF2B5EF4-FFF2-40B4-BE49-F238E27FC236}">
                <a16:creationId xmlns:a16="http://schemas.microsoft.com/office/drawing/2014/main" id="{80ED3618-44CC-48DD-B27E-DDA945108C17}"/>
              </a:ext>
            </a:extLst>
          </p:cNvPr>
          <p:cNvSpPr/>
          <p:nvPr/>
        </p:nvSpPr>
        <p:spPr bwMode="gray">
          <a:xfrm>
            <a:off x="8183480" y="3981160"/>
            <a:ext cx="2393866" cy="1852864"/>
          </a:xfrm>
          <a:prstGeom prst="wedgeEllipseCallout">
            <a:avLst/>
          </a:prstGeom>
          <a:solidFill>
            <a:schemeClr val="accent2"/>
          </a:solidFill>
          <a:ln w="15875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b="1" dirty="0" smtClean="0">
                <a:solidFill>
                  <a:srgbClr val="FFFFFF"/>
                </a:solidFill>
                <a:latin typeface="Calibri"/>
              </a:rPr>
              <a:t>Notifications or  reminders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12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noProof="0" dirty="0" smtClean="0"/>
              <a:t>Front-ends outside Campus Solutions</a:t>
            </a:r>
            <a:endParaRPr lang="en-US" sz="3600" noProof="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noProof="0" dirty="0" smtClean="0"/>
              <a:t>With different functionality than CS can offer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8849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Goal and objectives of this presentation</a:t>
            </a:r>
            <a:endParaRPr lang="en-US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</a:t>
            </a:r>
            <a:r>
              <a:rPr lang="en-US" dirty="0" smtClean="0"/>
              <a:t>how some of the ‘external’ front-ends in use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Understand why external front-ends are built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Develop a way to judge if an </a:t>
            </a:r>
            <a:r>
              <a:rPr lang="en-US" dirty="0" err="1" smtClean="0"/>
              <a:t>extrenla</a:t>
            </a:r>
            <a:r>
              <a:rPr lang="en-US" dirty="0" smtClean="0"/>
              <a:t> front-end is ‘good’ or ‘bad’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Discuss why an external front-end is/can be a good choice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Question if CS is becoming a legacy back-end 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Argue why there is still ‘Life for our old Campus Solutions’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Is a combination of CS and external front-ends the solution?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Explain why there is still a need for building front-ends in CS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Why do we still build front-ends for students and teachers in CS?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3</a:t>
            </a:fld>
            <a:endParaRPr lang="en-US" noProof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05" y="2869324"/>
            <a:ext cx="3699546" cy="20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3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noProof="0" dirty="0" smtClean="0"/>
              <a:t>Integration with Applications delivering NON-CS Functionality</a:t>
            </a:r>
            <a:endParaRPr lang="en-US" sz="32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IdM (Identity Management): provisioning, password reset</a:t>
            </a:r>
          </a:p>
          <a:p>
            <a:r>
              <a:rPr lang="en-US" noProof="0" dirty="0" smtClean="0"/>
              <a:t>HCM: import employee-users: teachers, advisors, administration</a:t>
            </a:r>
          </a:p>
          <a:p>
            <a:r>
              <a:rPr lang="en-US" noProof="0" dirty="0" smtClean="0"/>
              <a:t>Studielink: National system for Program Enrollment</a:t>
            </a:r>
          </a:p>
          <a:p>
            <a:r>
              <a:rPr lang="en-US" noProof="0" dirty="0" smtClean="0"/>
              <a:t>LMS (Learning Management System): Teaching/learning support</a:t>
            </a:r>
          </a:p>
          <a:p>
            <a:r>
              <a:rPr lang="en-US" noProof="0" dirty="0" smtClean="0"/>
              <a:t>Data Warehouse: combining SIS-data with other data for management information</a:t>
            </a:r>
          </a:p>
          <a:p>
            <a:r>
              <a:rPr lang="en-US" noProof="0" dirty="0" smtClean="0"/>
              <a:t>Portal: one-stop shop for all information (and functionality?)</a:t>
            </a:r>
          </a:p>
          <a:p>
            <a:r>
              <a:rPr lang="en-US" noProof="0" dirty="0" smtClean="0"/>
              <a:t>Course Scheduling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176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Program Enrollment: ‘Studielink’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31</a:t>
            </a:fld>
            <a:endParaRPr 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66801" y="1600200"/>
            <a:ext cx="2826774" cy="4572000"/>
          </a:xfrm>
        </p:spPr>
        <p:txBody>
          <a:bodyPr/>
          <a:lstStyle/>
          <a:p>
            <a:r>
              <a:rPr lang="en-US" noProof="0" dirty="0" smtClean="0"/>
              <a:t>National system, owned by all universities</a:t>
            </a:r>
          </a:p>
          <a:p>
            <a:r>
              <a:rPr lang="en-US" noProof="0" dirty="0" smtClean="0"/>
              <a:t>Front-end for </a:t>
            </a:r>
            <a:br>
              <a:rPr lang="en-US" noProof="0" dirty="0" smtClean="0"/>
            </a:br>
            <a:r>
              <a:rPr lang="en-US" noProof="0" dirty="0" smtClean="0"/>
              <a:t>90% of all enrollments </a:t>
            </a:r>
            <a:br>
              <a:rPr lang="en-US" noProof="0" dirty="0" smtClean="0"/>
            </a:br>
            <a:r>
              <a:rPr lang="en-US" noProof="0" dirty="0" smtClean="0"/>
              <a:t>in the Netherlands</a:t>
            </a:r>
          </a:p>
          <a:p>
            <a:r>
              <a:rPr lang="en-US" noProof="0" dirty="0" smtClean="0"/>
              <a:t>Message interface with</a:t>
            </a:r>
            <a:br>
              <a:rPr lang="en-US" noProof="0" dirty="0" smtClean="0"/>
            </a:br>
            <a:r>
              <a:rPr lang="en-US" noProof="0" dirty="0" smtClean="0"/>
              <a:t>Campus Solutions</a:t>
            </a:r>
          </a:p>
          <a:p>
            <a:r>
              <a:rPr lang="en-US" noProof="0" dirty="0" smtClean="0"/>
              <a:t>Very useful</a:t>
            </a:r>
            <a:endParaRPr lang="en-US" noProof="0" dirty="0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0" b="1000"/>
          <a:stretch/>
        </p:blipFill>
        <p:spPr>
          <a:xfrm>
            <a:off x="4052829" y="1600200"/>
            <a:ext cx="7072371" cy="4480560"/>
          </a:xfrm>
          <a:prstGeom prst="rect">
            <a:avLst/>
          </a:prstGeom>
          <a:ln>
            <a:solidFill>
              <a:srgbClr val="3B2867"/>
            </a:solidFill>
          </a:ln>
        </p:spPr>
      </p:pic>
    </p:spTree>
    <p:extLst>
      <p:ext uri="{BB962C8B-B14F-4D97-AF65-F5344CB8AC3E}">
        <p14:creationId xmlns:p14="http://schemas.microsoft.com/office/powerpoint/2010/main" val="422968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Student App</a:t>
            </a:r>
            <a:endParaRPr lang="en-US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Combination of information </a:t>
            </a:r>
            <a:br>
              <a:rPr lang="en-US" noProof="0" dirty="0" smtClean="0"/>
            </a:br>
            <a:r>
              <a:rPr lang="en-US" noProof="0" dirty="0" smtClean="0"/>
              <a:t>and functionality of CS </a:t>
            </a:r>
            <a:br>
              <a:rPr lang="en-US" noProof="0" dirty="0" smtClean="0"/>
            </a:br>
            <a:r>
              <a:rPr lang="en-US" noProof="0" dirty="0" smtClean="0"/>
              <a:t>and other applications</a:t>
            </a:r>
          </a:p>
          <a:p>
            <a:r>
              <a:rPr lang="en-US" noProof="0" dirty="0" smtClean="0"/>
              <a:t>From CS:</a:t>
            </a:r>
          </a:p>
          <a:p>
            <a:pPr lvl="1"/>
            <a:r>
              <a:rPr lang="en-US" noProof="0" dirty="0" smtClean="0"/>
              <a:t>Results</a:t>
            </a:r>
          </a:p>
          <a:p>
            <a:pPr lvl="1"/>
            <a:r>
              <a:rPr lang="en-US" noProof="0" dirty="0" smtClean="0"/>
              <a:t>Progress</a:t>
            </a:r>
          </a:p>
          <a:p>
            <a:pPr lvl="1"/>
            <a:r>
              <a:rPr lang="en-US" noProof="0" dirty="0" smtClean="0"/>
              <a:t>Enrollments</a:t>
            </a:r>
          </a:p>
          <a:p>
            <a:pPr lvl="1"/>
            <a:r>
              <a:rPr lang="en-US" noProof="0" dirty="0" smtClean="0"/>
              <a:t>Notifications</a:t>
            </a:r>
          </a:p>
          <a:p>
            <a:pPr lvl="1"/>
            <a:r>
              <a:rPr lang="en-US" noProof="0" dirty="0" smtClean="0"/>
              <a:t>Timetable</a:t>
            </a:r>
          </a:p>
          <a:p>
            <a:r>
              <a:rPr lang="en-US" noProof="0" dirty="0" smtClean="0"/>
              <a:t>From outside CS:</a:t>
            </a:r>
          </a:p>
          <a:p>
            <a:pPr lvl="1"/>
            <a:r>
              <a:rPr lang="en-US" noProof="0" dirty="0" smtClean="0"/>
              <a:t>Library</a:t>
            </a:r>
          </a:p>
          <a:p>
            <a:pPr lvl="1"/>
            <a:r>
              <a:rPr lang="en-US" noProof="0" dirty="0" smtClean="0"/>
              <a:t>PC availability</a:t>
            </a:r>
          </a:p>
          <a:p>
            <a:pPr lvl="1"/>
            <a:r>
              <a:rPr lang="en-US" noProof="0" dirty="0" smtClean="0"/>
              <a:t>Maps</a:t>
            </a:r>
          </a:p>
          <a:p>
            <a:pPr lvl="1"/>
            <a:r>
              <a:rPr lang="en-US" noProof="0" dirty="0" smtClean="0"/>
              <a:t>Email</a:t>
            </a:r>
          </a:p>
          <a:p>
            <a:endParaRPr lang="en-US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32</a:t>
            </a:fld>
            <a:endParaRPr lang="en-US" noProof="0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412" y="1600200"/>
            <a:ext cx="667386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64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Case management, for international Applications</a:t>
            </a:r>
            <a:endParaRPr lang="en-US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33</a:t>
            </a:fld>
            <a:endParaRPr lang="en-US" noProof="0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0" y="1600200"/>
            <a:ext cx="8128000" cy="4572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97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planner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 Management Cloud </a:t>
            </a:r>
            <a:br>
              <a:rPr lang="en-US" dirty="0" smtClean="0"/>
            </a:br>
            <a:r>
              <a:rPr lang="en-US" dirty="0" smtClean="0"/>
              <a:t>solution</a:t>
            </a:r>
          </a:p>
          <a:p>
            <a:endParaRPr lang="en-US" dirty="0"/>
          </a:p>
          <a:p>
            <a:r>
              <a:rPr lang="en-US" dirty="0" smtClean="0"/>
              <a:t>Planning in advance</a:t>
            </a:r>
          </a:p>
          <a:p>
            <a:endParaRPr lang="en-US" dirty="0"/>
          </a:p>
          <a:p>
            <a:r>
              <a:rPr lang="en-US" dirty="0" smtClean="0"/>
              <a:t>Can someone please make </a:t>
            </a:r>
            <a:br>
              <a:rPr lang="en-US" dirty="0" smtClean="0"/>
            </a:br>
            <a:r>
              <a:rPr lang="en-US" dirty="0" smtClean="0"/>
              <a:t>this available on CS?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34</a:t>
            </a:fld>
            <a:endParaRPr lang="en-US" noProof="0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187" y="1600200"/>
            <a:ext cx="6006013" cy="4572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83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/>
              <a:t>Front-end distinctions</a:t>
            </a:r>
            <a:endParaRPr lang="en-US" noProof="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noProof="0" dirty="0" smtClean="0"/>
              <a:t>Characteristics of front-ends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1815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Characteristics of Front-ends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noProof="0" dirty="0" smtClean="0"/>
              <a:t>Main distinction: </a:t>
            </a:r>
            <a:r>
              <a:rPr lang="en-US" noProof="0" dirty="0" err="1" smtClean="0"/>
              <a:t>realised</a:t>
            </a:r>
            <a:r>
              <a:rPr lang="en-US" noProof="0" dirty="0" smtClean="0"/>
              <a:t> within Campus Solutions or outside CS</a:t>
            </a:r>
          </a:p>
          <a:p>
            <a:pPr marL="0" indent="0">
              <a:buNone/>
            </a:pPr>
            <a:r>
              <a:rPr lang="en-US" noProof="0" dirty="0" smtClean="0"/>
              <a:t>Other characteristics/distinctions:</a:t>
            </a:r>
          </a:p>
          <a:p>
            <a:pPr lvl="1"/>
            <a:r>
              <a:rPr lang="en-US" noProof="0" dirty="0" smtClean="0"/>
              <a:t>Showing only basic data or aggregated data (transaction data versus ‘management information’)</a:t>
            </a:r>
          </a:p>
          <a:p>
            <a:pPr lvl="1"/>
            <a:r>
              <a:rPr lang="en-US" noProof="0" dirty="0" smtClean="0"/>
              <a:t>Only read-functionality or also append/edit/delete</a:t>
            </a:r>
          </a:p>
          <a:p>
            <a:pPr lvl="1"/>
            <a:r>
              <a:rPr lang="en-US" noProof="0" dirty="0" smtClean="0"/>
              <a:t>With a direct interface tot CS-data or based on a copy of that data in the external application</a:t>
            </a:r>
          </a:p>
          <a:p>
            <a:pPr lvl="1"/>
            <a:r>
              <a:rPr lang="en-US" noProof="0" dirty="0" smtClean="0"/>
              <a:t>Showing only CS-data or also data from other applications, maybe even combined (portal functionality)</a:t>
            </a:r>
          </a:p>
          <a:p>
            <a:pPr lvl="1"/>
            <a:r>
              <a:rPr lang="en-US" noProof="0" dirty="0" smtClean="0"/>
              <a:t>Only read/edit functionality based on CS-functionality, or also its own different functionality</a:t>
            </a:r>
          </a:p>
          <a:p>
            <a:pPr lvl="1"/>
            <a:r>
              <a:rPr lang="en-US" noProof="0" dirty="0" smtClean="0"/>
              <a:t>For students, faculty, teachers, advisors or administrative</a:t>
            </a:r>
          </a:p>
          <a:p>
            <a:pPr lvl="1"/>
            <a:r>
              <a:rPr lang="en-US" noProof="0" dirty="0" smtClean="0"/>
              <a:t>For different form-factors a different interface, or responsive</a:t>
            </a:r>
          </a:p>
          <a:p>
            <a:pPr lvl="1"/>
            <a:r>
              <a:rPr lang="en-US" noProof="0" dirty="0" smtClean="0"/>
              <a:t>Technique used for the interaction with CS (SOAP/XML-messages. REST/JSON-messages, file export/import)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pPr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01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Different Types of Front-ends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5200650" algn="l"/>
              </a:tabLst>
            </a:pPr>
            <a:r>
              <a:rPr lang="en-US" noProof="0" dirty="0" smtClean="0"/>
              <a:t>Simple Portal	Added </a:t>
            </a:r>
            <a:r>
              <a:rPr lang="en-US" noProof="0" dirty="0" smtClean="0"/>
              <a:t>or completely different functionality</a:t>
            </a:r>
            <a:endParaRPr lang="en-US" noProof="0" dirty="0"/>
          </a:p>
          <a:p>
            <a:pPr marL="0" indent="0">
              <a:buNone/>
              <a:tabLst>
                <a:tab pos="5200650" algn="l"/>
              </a:tabLst>
            </a:pPr>
            <a:endParaRPr lang="en-US" noProof="0" dirty="0" smtClean="0"/>
          </a:p>
          <a:p>
            <a:pPr marL="0" indent="0">
              <a:buNone/>
              <a:tabLst>
                <a:tab pos="5200650" algn="l"/>
              </a:tabLst>
            </a:pPr>
            <a:endParaRPr lang="en-US" noProof="0" dirty="0"/>
          </a:p>
          <a:p>
            <a:pPr marL="0" indent="0">
              <a:buNone/>
              <a:tabLst>
                <a:tab pos="5200650" algn="l"/>
              </a:tabLst>
            </a:pPr>
            <a:endParaRPr lang="en-US" noProof="0" dirty="0" smtClean="0"/>
          </a:p>
          <a:p>
            <a:pPr marL="0" indent="0">
              <a:buNone/>
              <a:tabLst>
                <a:tab pos="5200650" algn="l"/>
              </a:tabLst>
            </a:pPr>
            <a:endParaRPr lang="en-US" noProof="0" dirty="0"/>
          </a:p>
          <a:p>
            <a:pPr marL="0" indent="0">
              <a:buNone/>
              <a:tabLst>
                <a:tab pos="5200650" algn="l"/>
              </a:tabLst>
            </a:pPr>
            <a:r>
              <a:rPr lang="en-US" noProof="0" dirty="0" smtClean="0"/>
              <a:t>Portal with links to applications	Portal with added functionality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37</a:t>
            </a:fld>
            <a:endParaRPr lang="en-US" noProof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753" y="2057140"/>
            <a:ext cx="4961447" cy="1494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057139"/>
            <a:ext cx="4961447" cy="14948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402997"/>
            <a:ext cx="4961447" cy="14948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753" y="4402996"/>
            <a:ext cx="4961447" cy="149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3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Portals</a:t>
            </a:r>
            <a:endParaRPr lang="en-US" noProof="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8062" y="1803400"/>
            <a:ext cx="4315876" cy="41656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Why do we still build front-ends for students and teachers in CS?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F9FB5-FB2A-48AC-B86F-1A45AF34F57D}" type="slidenum">
              <a:rPr lang="nl-NL" altLang="en-US" smtClean="0"/>
              <a:pPr/>
              <a:t>38</a:t>
            </a:fld>
            <a:endParaRPr lang="nl-NL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022" y="1628800"/>
            <a:ext cx="5686801" cy="416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3" y="1628800"/>
            <a:ext cx="5686801" cy="41656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91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2 -0.01458 L 0.36233 -0.1777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97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21 -0.00972 L 0.46684 0.1898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Characteristics of ‘Portals’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dirty="0" smtClean="0"/>
              <a:t>Different kind of Portals:</a:t>
            </a:r>
          </a:p>
          <a:p>
            <a:pPr lvl="1"/>
            <a:r>
              <a:rPr lang="en-US" noProof="0" dirty="0" smtClean="0"/>
              <a:t>Only with ‘links’ to other applications</a:t>
            </a:r>
          </a:p>
          <a:p>
            <a:pPr lvl="1"/>
            <a:r>
              <a:rPr lang="en-US" noProof="0" dirty="0" smtClean="0"/>
              <a:t>Showing of plain information</a:t>
            </a:r>
          </a:p>
          <a:p>
            <a:pPr lvl="1"/>
            <a:r>
              <a:rPr lang="en-US" noProof="0" dirty="0" smtClean="0"/>
              <a:t>Combining information from different sources</a:t>
            </a:r>
          </a:p>
          <a:p>
            <a:pPr lvl="1"/>
            <a:r>
              <a:rPr lang="en-US" noProof="0" dirty="0" smtClean="0"/>
              <a:t>Possibility to update information in the sources</a:t>
            </a:r>
          </a:p>
          <a:p>
            <a:pPr lvl="1"/>
            <a:r>
              <a:rPr lang="en-US" noProof="0" dirty="0" smtClean="0"/>
              <a:t>Offering different/more complex functionality than the </a:t>
            </a:r>
            <a:r>
              <a:rPr lang="en-US" noProof="0" dirty="0" smtClean="0"/>
              <a:t>source</a:t>
            </a:r>
            <a:endParaRPr lang="en-US" dirty="0"/>
          </a:p>
          <a:p>
            <a:pPr marL="0" indent="0">
              <a:buNone/>
            </a:pPr>
            <a:r>
              <a:rPr lang="en-US" noProof="0" dirty="0" smtClean="0"/>
              <a:t>Advantages of a portal:</a:t>
            </a:r>
          </a:p>
          <a:p>
            <a:pPr marL="457200" lvl="1" indent="-285750"/>
            <a:r>
              <a:rPr lang="en-US" dirty="0" smtClean="0"/>
              <a:t>Combine information from different sources</a:t>
            </a:r>
          </a:p>
          <a:p>
            <a:pPr marL="457200" lvl="1" indent="-285750"/>
            <a:r>
              <a:rPr lang="en-US" dirty="0" smtClean="0"/>
              <a:t>Only one starting point for users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Disadvantages</a:t>
            </a:r>
          </a:p>
          <a:p>
            <a:pPr marL="457200" lvl="1" indent="-285750"/>
            <a:r>
              <a:rPr lang="en-US" dirty="0" smtClean="0"/>
              <a:t>They tend to become their own application with extra rules and functionality</a:t>
            </a:r>
          </a:p>
          <a:p>
            <a:pPr marL="457200" lvl="1" indent="-285750"/>
            <a:r>
              <a:rPr lang="en-US" noProof="0" dirty="0" smtClean="0"/>
              <a:t>They offer less functionality than the original source-applications</a:t>
            </a:r>
          </a:p>
          <a:p>
            <a:pPr marL="457200" lvl="1" indent="-285750"/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39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51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Overview of this presentation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SaNS?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Front-end, back-end and different kind of front-ends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Front-ends: standard Campus Solutions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Front-ends: custom built in Campus Solutions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Front-ends built outside CS with the same functionality as CS offers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Front-ends built outside CS with functionality not existent in CS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Characteristics of front-ends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do we build front-ends outside CS?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‘Good’ front-end’s versus ‘bad’ ones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Extending the life of Campus Solutions: front-ends will help!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Why do we still build front-ends for students and teachers in CS?</a:t>
            </a:r>
            <a:endParaRPr lang="en-US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4</a:t>
            </a:fld>
            <a:endParaRPr lang="en-US" noProof="0" dirty="0"/>
          </a:p>
        </p:txBody>
      </p:sp>
      <p:pic>
        <p:nvPicPr>
          <p:cNvPr id="9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10" y="1849554"/>
            <a:ext cx="1616798" cy="111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9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noProof="0" dirty="0" smtClean="0"/>
              <a:t>Reasons for an </a:t>
            </a:r>
            <a:r>
              <a:rPr lang="en-US" sz="4000" noProof="0" dirty="0" err="1" smtClean="0"/>
              <a:t>eXternal</a:t>
            </a:r>
            <a:r>
              <a:rPr lang="en-US" sz="4000" noProof="0" dirty="0" smtClean="0"/>
              <a:t> front-end</a:t>
            </a:r>
            <a:endParaRPr lang="en-US" sz="4000" noProof="0" dirty="0"/>
          </a:p>
        </p:txBody>
      </p:sp>
      <p:sp>
        <p:nvSpPr>
          <p:cNvPr id="8" name="Onderti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noProof="0" dirty="0" smtClean="0"/>
              <a:t>Built outside CS</a:t>
            </a:r>
            <a:endParaRPr lang="en-US" noProof="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38" y="897285"/>
            <a:ext cx="4573751" cy="267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Why external front-ends on CS?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Need for CS-data in a mobile App in combination with data from other applications</a:t>
            </a:r>
          </a:p>
          <a:p>
            <a:r>
              <a:rPr lang="en-US" noProof="0" dirty="0" smtClean="0"/>
              <a:t>Combining CS-data with data from other applications</a:t>
            </a:r>
          </a:p>
          <a:p>
            <a:r>
              <a:rPr lang="en-US" noProof="0" dirty="0"/>
              <a:t>Delivering </a:t>
            </a:r>
            <a:r>
              <a:rPr lang="en-US" noProof="0" dirty="0" smtClean="0"/>
              <a:t>functionality not existent in CS</a:t>
            </a:r>
          </a:p>
          <a:p>
            <a:r>
              <a:rPr lang="en-US" noProof="0" dirty="0" smtClean="0"/>
              <a:t>CS is not ‘beautiful’ enough or user-friendly enough (UI and UX)</a:t>
            </a:r>
          </a:p>
          <a:p>
            <a:r>
              <a:rPr lang="en-US" noProof="0" dirty="0" smtClean="0"/>
              <a:t>Campus Branding</a:t>
            </a:r>
          </a:p>
          <a:p>
            <a:r>
              <a:rPr lang="en-US" noProof="0" dirty="0" smtClean="0"/>
              <a:t>Campuses want a student-portal and a teacher-portal, with ‘all the information available’</a:t>
            </a:r>
          </a:p>
          <a:p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41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71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Functionality not available in (standard) CS</a:t>
            </a:r>
            <a:endParaRPr lang="en-US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Learning Management</a:t>
            </a:r>
          </a:p>
          <a:p>
            <a:r>
              <a:rPr lang="en-US" noProof="0" dirty="0" smtClean="0"/>
              <a:t>Course scheduling</a:t>
            </a:r>
          </a:p>
          <a:p>
            <a:r>
              <a:rPr lang="en-US" noProof="0" dirty="0" smtClean="0"/>
              <a:t>Test scoring</a:t>
            </a:r>
          </a:p>
          <a:p>
            <a:r>
              <a:rPr lang="en-US" noProof="0" dirty="0" smtClean="0"/>
              <a:t>Identity Management</a:t>
            </a:r>
          </a:p>
          <a:p>
            <a:r>
              <a:rPr lang="en-US" noProof="0" dirty="0" smtClean="0"/>
              <a:t>Queuing (wait-lists on peak-enrollment moments)</a:t>
            </a:r>
          </a:p>
          <a:p>
            <a:r>
              <a:rPr lang="en-US" noProof="0" dirty="0" smtClean="0"/>
              <a:t>Case management (?, EMS comes close</a:t>
            </a:r>
            <a:r>
              <a:rPr lang="en-US" noProof="0" dirty="0" smtClean="0"/>
              <a:t>)</a:t>
            </a:r>
          </a:p>
          <a:p>
            <a:r>
              <a:rPr lang="en-US" dirty="0" smtClean="0"/>
              <a:t>Chat bots</a:t>
            </a:r>
            <a:endParaRPr lang="en-US" noProof="0" dirty="0" smtClean="0"/>
          </a:p>
          <a:p>
            <a:r>
              <a:rPr lang="en-US" dirty="0" err="1" smtClean="0"/>
              <a:t>Etc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r>
              <a:rPr lang="en-US" b="1" noProof="0" dirty="0" smtClean="0"/>
              <a:t>We will always need </a:t>
            </a:r>
            <a:r>
              <a:rPr lang="en-US" b="1" noProof="0" dirty="0" smtClean="0"/>
              <a:t>to </a:t>
            </a:r>
            <a:r>
              <a:rPr lang="en-US" b="1" noProof="0" dirty="0" smtClean="0"/>
              <a:t>interface with </a:t>
            </a:r>
            <a:r>
              <a:rPr lang="en-US" b="1" noProof="0" dirty="0" smtClean="0"/>
              <a:t>external front-end applications </a:t>
            </a:r>
            <a:r>
              <a:rPr lang="en-US" b="1" noProof="0" dirty="0" smtClean="0"/>
              <a:t>delivering this functionality</a:t>
            </a:r>
          </a:p>
          <a:p>
            <a:endParaRPr lang="en-US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42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336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Good versus Bad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And maybe ugly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43</a:t>
            </a:fld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4" b="7210"/>
          <a:stretch/>
        </p:blipFill>
        <p:spPr>
          <a:xfrm>
            <a:off x="3919796" y="452696"/>
            <a:ext cx="7205404" cy="3566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0" y="1693666"/>
            <a:ext cx="2349550" cy="123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9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Good and bad reasons for an external front-end</a:t>
            </a:r>
            <a:endParaRPr 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noProof="0" dirty="0" smtClean="0"/>
              <a:t>Good: Integrating a application with special functionality (not available in CS)</a:t>
            </a:r>
          </a:p>
          <a:p>
            <a:pPr lvl="1"/>
            <a:r>
              <a:rPr lang="en-US" noProof="0" dirty="0" smtClean="0"/>
              <a:t>LMS (including grading)</a:t>
            </a:r>
          </a:p>
          <a:p>
            <a:pPr lvl="1"/>
            <a:r>
              <a:rPr lang="en-US" noProof="0" dirty="0" smtClean="0"/>
              <a:t>Class Scheduling</a:t>
            </a:r>
          </a:p>
          <a:p>
            <a:pPr lvl="1"/>
            <a:r>
              <a:rPr lang="en-US" noProof="0" dirty="0" smtClean="0"/>
              <a:t>Identity management</a:t>
            </a:r>
          </a:p>
          <a:p>
            <a:pPr lvl="1"/>
            <a:r>
              <a:rPr lang="en-US" noProof="0" dirty="0" smtClean="0"/>
              <a:t>Portal: when offering combined data</a:t>
            </a:r>
          </a:p>
          <a:p>
            <a:pPr lvl="1"/>
            <a:endParaRPr lang="en-US" noProof="0" dirty="0" smtClean="0"/>
          </a:p>
          <a:p>
            <a:pPr marL="0" indent="0">
              <a:buNone/>
            </a:pPr>
            <a:r>
              <a:rPr lang="en-US" b="1" noProof="0" dirty="0" smtClean="0"/>
              <a:t>Bad: Replicating existing functionality and data in a ‘already existing’ application</a:t>
            </a:r>
          </a:p>
          <a:p>
            <a:pPr lvl="1"/>
            <a:r>
              <a:rPr lang="en-US" noProof="0" dirty="0" smtClean="0"/>
              <a:t>Class Enrollment</a:t>
            </a:r>
          </a:p>
          <a:p>
            <a:pPr lvl="1"/>
            <a:r>
              <a:rPr lang="en-US" noProof="0" dirty="0" smtClean="0"/>
              <a:t>Course Catalog and Program structure</a:t>
            </a:r>
          </a:p>
          <a:p>
            <a:pPr lvl="1"/>
            <a:r>
              <a:rPr lang="en-US" noProof="0" dirty="0" smtClean="0"/>
              <a:t>Program Application and Enrollment</a:t>
            </a:r>
          </a:p>
          <a:p>
            <a:pPr lvl="1"/>
            <a:endParaRPr lang="en-US" noProof="0" dirty="0" smtClean="0"/>
          </a:p>
          <a:p>
            <a:pPr marL="0" indent="0">
              <a:buNone/>
            </a:pPr>
            <a:r>
              <a:rPr lang="en-US" b="1" noProof="0" dirty="0" smtClean="0"/>
              <a:t>Ugly: Maintaining your own personal SIS with a copy of CS-data</a:t>
            </a:r>
            <a:endParaRPr lang="en-US" b="1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44</a:t>
            </a:fld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638" y="4133582"/>
            <a:ext cx="1233238" cy="1256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1" y="1947595"/>
            <a:ext cx="1233238" cy="12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Interface (maintenance) becomes very complex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Many components</a:t>
            </a:r>
          </a:p>
          <a:p>
            <a:r>
              <a:rPr lang="en-US" noProof="0" dirty="0" smtClean="0"/>
              <a:t>Many maintenance-partners</a:t>
            </a:r>
          </a:p>
          <a:p>
            <a:r>
              <a:rPr lang="en-US" noProof="0" dirty="0" smtClean="0"/>
              <a:t>Hard to upgrade</a:t>
            </a:r>
          </a:p>
          <a:p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45</a:t>
            </a:fld>
            <a:endParaRPr lang="en-US" noProof="0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343" y="2728913"/>
            <a:ext cx="7420934" cy="344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3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Portals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Good Portals:</a:t>
            </a:r>
          </a:p>
          <a:p>
            <a:r>
              <a:rPr lang="en-US" dirty="0" smtClean="0"/>
              <a:t>Combine links to all important applications for student/faculty, as starting points</a:t>
            </a:r>
          </a:p>
          <a:p>
            <a:r>
              <a:rPr lang="en-US" dirty="0" smtClean="0"/>
              <a:t>Show ‘headlines’ of information from those applications</a:t>
            </a:r>
          </a:p>
          <a:p>
            <a:r>
              <a:rPr lang="en-US" dirty="0" smtClean="0"/>
              <a:t>Deliver added value by combining data from different sources to enriched information</a:t>
            </a:r>
          </a:p>
          <a:p>
            <a:pPr marL="0" indent="0">
              <a:buNone/>
            </a:pPr>
            <a:r>
              <a:rPr lang="en-US" b="1" dirty="0" smtClean="0"/>
              <a:t>Bad Portals:</a:t>
            </a:r>
          </a:p>
          <a:p>
            <a:r>
              <a:rPr lang="en-US" dirty="0" smtClean="0"/>
              <a:t>Deliver their own copy of CS-functionality (hard to maintain, double set of rules)</a:t>
            </a:r>
          </a:p>
          <a:p>
            <a:r>
              <a:rPr lang="en-US" dirty="0" smtClean="0"/>
              <a:t>Maintain their own, non synchronized copy of source-data</a:t>
            </a:r>
          </a:p>
          <a:p>
            <a:r>
              <a:rPr lang="en-US" dirty="0" smtClean="0"/>
              <a:t>Are always ‘behind’: new information and data from sources are missing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Can Campus Solutions be the portal for students (and faculty/advisors)?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46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8205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438" y="1670104"/>
            <a:ext cx="8661123" cy="4426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External functionality: good and </a:t>
            </a:r>
            <a:r>
              <a:rPr lang="en-US" noProof="0" dirty="0" err="1" smtClean="0"/>
              <a:t>BaD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47</a:t>
            </a:fld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438" y="1670104"/>
            <a:ext cx="8661123" cy="44264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438" y="1670104"/>
            <a:ext cx="8661123" cy="442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0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Extending the Life of CS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Front-ends as lifebuoy?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48</a:t>
            </a:fld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21331"/>
          <a:stretch/>
        </p:blipFill>
        <p:spPr>
          <a:xfrm>
            <a:off x="585788" y="960568"/>
            <a:ext cx="5548312" cy="2618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543585"/>
            <a:ext cx="2924175" cy="16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8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Staying in CS or m0ving to the cloud?</a:t>
            </a:r>
            <a:endParaRPr 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dirty="0" smtClean="0"/>
              <a:t>Student Management Cloud is not ready yet:</a:t>
            </a:r>
          </a:p>
          <a:p>
            <a:pPr lvl="1"/>
            <a:r>
              <a:rPr lang="en-US" noProof="0" dirty="0" smtClean="0"/>
              <a:t>Delivered functionality is not enough</a:t>
            </a:r>
          </a:p>
          <a:p>
            <a:pPr lvl="1"/>
            <a:r>
              <a:rPr lang="en-US" noProof="0" dirty="0"/>
              <a:t>No out of the box integration between Cloud and </a:t>
            </a:r>
            <a:r>
              <a:rPr lang="en-US" noProof="0" dirty="0" smtClean="0"/>
              <a:t>CS</a:t>
            </a:r>
          </a:p>
          <a:p>
            <a:pPr lvl="1"/>
            <a:r>
              <a:rPr lang="en-US" noProof="0" dirty="0" smtClean="0"/>
              <a:t>No ‘global’ support for non-US requirements</a:t>
            </a:r>
          </a:p>
          <a:p>
            <a:pPr lvl="1"/>
            <a:r>
              <a:rPr lang="en-US" noProof="0" dirty="0" smtClean="0"/>
              <a:t>Typical NL and SaNS functionality will not be available </a:t>
            </a:r>
            <a:r>
              <a:rPr lang="en-US" noProof="0" dirty="0" smtClean="0"/>
              <a:t>soon</a:t>
            </a:r>
          </a:p>
          <a:p>
            <a:pPr lvl="1"/>
            <a:r>
              <a:rPr lang="en-US" dirty="0" smtClean="0"/>
              <a:t>We invested millions in specific processes and tailored work-environments in CS</a:t>
            </a:r>
            <a:endParaRPr lang="en-US" noProof="0" dirty="0" smtClean="0"/>
          </a:p>
          <a:p>
            <a:pPr marL="0" indent="0">
              <a:buNone/>
            </a:pPr>
            <a:r>
              <a:rPr lang="en-US" noProof="0" dirty="0" smtClean="0"/>
              <a:t>My personal conclusion: It will take at least 5 to 7 years before we can start migrating</a:t>
            </a:r>
          </a:p>
          <a:p>
            <a:endParaRPr lang="en-US" noProof="0" dirty="0" smtClean="0"/>
          </a:p>
          <a:p>
            <a:pPr marL="0" indent="0">
              <a:buNone/>
            </a:pPr>
            <a:r>
              <a:rPr lang="en-US" noProof="0" dirty="0" smtClean="0"/>
              <a:t>So we will stay on Campus Solutions for at least the next 7-10 year</a:t>
            </a:r>
          </a:p>
          <a:p>
            <a:endParaRPr lang="en-US" noProof="0" dirty="0" smtClean="0"/>
          </a:p>
          <a:p>
            <a:pPr marL="0" indent="0">
              <a:buNone/>
            </a:pPr>
            <a:r>
              <a:rPr lang="en-US" noProof="0" dirty="0" smtClean="0"/>
              <a:t>But: Can CS stay alive in the next decade?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pPr/>
              <a:t>49</a:t>
            </a:fld>
            <a:endParaRPr lang="en-US" noProof="0" dirty="0"/>
          </a:p>
        </p:txBody>
      </p:sp>
      <p:pic>
        <p:nvPicPr>
          <p:cNvPr id="9" name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988" y="1600200"/>
            <a:ext cx="3079212" cy="175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2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noProof="0" dirty="0" smtClean="0"/>
              <a:t>SaNS</a:t>
            </a:r>
            <a:br>
              <a:rPr lang="en-US" cap="none" noProof="0" dirty="0" smtClean="0"/>
            </a:br>
            <a:r>
              <a:rPr lang="en-US" cap="none" noProof="0" dirty="0" err="1" smtClean="0"/>
              <a:t>SaNS</a:t>
            </a:r>
            <a:r>
              <a:rPr lang="en-US" noProof="0" dirty="0" smtClean="0"/>
              <a:t> </a:t>
            </a:r>
            <a:r>
              <a:rPr lang="en-US" noProof="0" dirty="0" err="1" smtClean="0"/>
              <a:t>Expertisecentrum</a:t>
            </a:r>
            <a:endParaRPr lang="en-US" noProof="0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Universiteit</a:t>
            </a:r>
            <a:r>
              <a:rPr lang="en-US" dirty="0"/>
              <a:t> Leiden</a:t>
            </a:r>
          </a:p>
          <a:p>
            <a:r>
              <a:rPr lang="en-US" dirty="0" err="1"/>
              <a:t>Universiteit</a:t>
            </a:r>
            <a:r>
              <a:rPr lang="en-US" dirty="0"/>
              <a:t> van Amsterdam</a:t>
            </a:r>
          </a:p>
          <a:p>
            <a:r>
              <a:rPr lang="en-US" dirty="0" err="1"/>
              <a:t>Hogeschool</a:t>
            </a:r>
            <a:r>
              <a:rPr lang="en-US" dirty="0"/>
              <a:t> van Amsterdam</a:t>
            </a:r>
          </a:p>
          <a:p>
            <a:r>
              <a:rPr lang="en-US" dirty="0"/>
              <a:t>Located in </a:t>
            </a:r>
            <a:r>
              <a:rPr lang="en-US" dirty="0" smtClean="0"/>
              <a:t>Utrecht</a:t>
            </a:r>
            <a:endParaRPr lang="en-US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HEUG EMEA 2019 – Amsterdam – 22/23 oct 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Why do we still build front-ends for students and teachers in CS?</a:t>
            </a:r>
            <a:endParaRPr lang="en-US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2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“New Life for Legacy Systems” </a:t>
            </a:r>
            <a:r>
              <a:rPr lang="en-US" sz="1600" noProof="0" dirty="0" smtClean="0"/>
              <a:t>(Michael Berman, </a:t>
            </a:r>
            <a:r>
              <a:rPr lang="en-US" sz="1600" noProof="0" dirty="0" err="1" smtClean="0"/>
              <a:t>educause</a:t>
            </a:r>
            <a:r>
              <a:rPr lang="en-US" sz="1600" noProof="0" dirty="0" smtClean="0"/>
              <a:t> summer 2019)</a:t>
            </a:r>
            <a:r>
              <a:rPr lang="en-US" noProof="0" dirty="0" smtClean="0"/>
              <a:t> </a:t>
            </a:r>
            <a:endParaRPr 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dirty="0" smtClean="0"/>
              <a:t>Reasons why legacy-systems are found to be inadequate or suboptimal:</a:t>
            </a:r>
          </a:p>
          <a:p>
            <a:pPr marL="470919" lvl="1" indent="-342900">
              <a:buFont typeface="+mj-lt"/>
              <a:buAutoNum type="arabicPeriod"/>
            </a:pPr>
            <a:r>
              <a:rPr lang="en-US" noProof="0" dirty="0" smtClean="0"/>
              <a:t>Integrations are difficult and costly to develop and maintain</a:t>
            </a:r>
          </a:p>
          <a:p>
            <a:pPr marL="470919" lvl="1" indent="-342900">
              <a:buFont typeface="+mj-lt"/>
              <a:buAutoNum type="arabicPeriod"/>
            </a:pPr>
            <a:r>
              <a:rPr lang="en-US" noProof="0" dirty="0" smtClean="0"/>
              <a:t>Dated user experience doesn’t meet students expectations and hinders staff and faculty</a:t>
            </a:r>
          </a:p>
          <a:p>
            <a:pPr marL="470919" lvl="1" indent="-342900">
              <a:buFont typeface="+mj-lt"/>
              <a:buAutoNum type="arabicPeriod"/>
            </a:pPr>
            <a:r>
              <a:rPr lang="en-US" noProof="0" dirty="0" smtClean="0"/>
              <a:t>Complex relational database</a:t>
            </a:r>
          </a:p>
          <a:p>
            <a:pPr marL="470919" lvl="1" indent="-342900">
              <a:buFont typeface="+mj-lt"/>
              <a:buAutoNum type="arabicPeriod"/>
            </a:pPr>
            <a:r>
              <a:rPr lang="en-US" noProof="0" dirty="0" smtClean="0"/>
              <a:t>Systems are not Scalable</a:t>
            </a:r>
          </a:p>
          <a:p>
            <a:pPr marL="470919" lvl="1" indent="-342900">
              <a:buFont typeface="+mj-lt"/>
              <a:buAutoNum type="arabicPeriod"/>
            </a:pPr>
            <a:r>
              <a:rPr lang="en-US" noProof="0" dirty="0" smtClean="0"/>
              <a:t>Assumptions on academic structures may not meet the needs of a modern institution</a:t>
            </a:r>
          </a:p>
          <a:p>
            <a:pPr marL="470919" lvl="1" indent="-342900">
              <a:buFont typeface="+mj-lt"/>
              <a:buAutoNum type="arabicPeriod"/>
            </a:pPr>
            <a:r>
              <a:rPr lang="en-US" noProof="0" dirty="0" smtClean="0"/>
              <a:t>Vendor support will eventually end</a:t>
            </a:r>
          </a:p>
          <a:p>
            <a:pPr marL="0" indent="-45717">
              <a:buNone/>
            </a:pPr>
            <a:r>
              <a:rPr lang="en-US" noProof="0" dirty="0" smtClean="0"/>
              <a:t>Is this true for Campus Solutions?</a:t>
            </a:r>
          </a:p>
          <a:p>
            <a:pPr marL="470919" lvl="1" indent="-342900">
              <a:buFont typeface="+mj-lt"/>
              <a:buAutoNum type="arabicPeriod"/>
            </a:pPr>
            <a:r>
              <a:rPr lang="en-US" noProof="0" dirty="0" smtClean="0"/>
              <a:t>PeopleSoft Integration Broker makes most/all integrations possible, including ‘</a:t>
            </a:r>
            <a:r>
              <a:rPr lang="en-US" noProof="0" dirty="0" err="1" smtClean="0"/>
              <a:t>OpenAPI</a:t>
            </a:r>
            <a:r>
              <a:rPr lang="en-US" noProof="0" dirty="0" smtClean="0"/>
              <a:t>’ or ‘EDU-API’</a:t>
            </a:r>
          </a:p>
          <a:p>
            <a:pPr marL="470919" lvl="1" indent="-342900">
              <a:buFont typeface="+mj-lt"/>
              <a:buAutoNum type="arabicPeriod"/>
            </a:pPr>
            <a:r>
              <a:rPr lang="en-US" noProof="0" dirty="0" smtClean="0"/>
              <a:t>Fluid and workcenters bring CS in modern times; but external front-ends can help </a:t>
            </a:r>
          </a:p>
          <a:p>
            <a:pPr marL="470919" lvl="1" indent="-342900">
              <a:buFont typeface="+mj-lt"/>
              <a:buAutoNum type="arabicPeriod"/>
            </a:pPr>
            <a:r>
              <a:rPr lang="en-US" noProof="0" dirty="0" smtClean="0"/>
              <a:t>Views provide a more easy and integrated layer</a:t>
            </a:r>
          </a:p>
          <a:p>
            <a:pPr marL="470919" lvl="1" indent="-342900">
              <a:buFont typeface="+mj-lt"/>
              <a:buAutoNum type="arabicPeriod"/>
            </a:pPr>
            <a:r>
              <a:rPr lang="en-US" noProof="0" dirty="0" smtClean="0"/>
              <a:t>CS is scalable, on IaaS, PaaS or ‘raw iron’</a:t>
            </a:r>
          </a:p>
          <a:p>
            <a:pPr marL="470919" lvl="1" indent="-342900">
              <a:buFont typeface="+mj-lt"/>
              <a:buAutoNum type="arabicPeriod"/>
            </a:pPr>
            <a:r>
              <a:rPr lang="en-US" noProof="0" dirty="0" smtClean="0"/>
              <a:t>The academic models are maybe outdated, they never worked quite well outside the US</a:t>
            </a:r>
          </a:p>
          <a:p>
            <a:pPr marL="470919" lvl="1" indent="-342900">
              <a:buFont typeface="+mj-lt"/>
              <a:buAutoNum type="arabicPeriod"/>
            </a:pPr>
            <a:r>
              <a:rPr lang="en-US" noProof="0" dirty="0" smtClean="0"/>
              <a:t>Oracle will support CS for the next 10-15 years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50</a:t>
            </a:fld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075" y="1600200"/>
            <a:ext cx="1110125" cy="26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7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Lessons from “New Life for legacy Systems”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Integrations</a:t>
            </a:r>
          </a:p>
          <a:p>
            <a:pPr lvl="1"/>
            <a:r>
              <a:rPr lang="en-US" noProof="0" dirty="0" smtClean="0"/>
              <a:t>Campus Solutions can’t survive in isolation</a:t>
            </a:r>
          </a:p>
          <a:p>
            <a:pPr lvl="1"/>
            <a:r>
              <a:rPr lang="en-US" noProof="0" dirty="0" smtClean="0"/>
              <a:t>Integrations are needed with external applications (and their front-ends)</a:t>
            </a:r>
          </a:p>
          <a:p>
            <a:pPr lvl="1"/>
            <a:r>
              <a:rPr lang="en-US" noProof="0" dirty="0" smtClean="0"/>
              <a:t>New functionality will appear, with new applications and new front-ends</a:t>
            </a:r>
          </a:p>
          <a:p>
            <a:pPr lvl="1"/>
            <a:r>
              <a:rPr lang="en-US" noProof="0" dirty="0" smtClean="0"/>
              <a:t>Be sure to have API’s available for new integrations</a:t>
            </a:r>
          </a:p>
          <a:p>
            <a:r>
              <a:rPr lang="en-US" noProof="0" dirty="0" smtClean="0"/>
              <a:t>UX</a:t>
            </a:r>
          </a:p>
          <a:p>
            <a:pPr lvl="1"/>
            <a:r>
              <a:rPr lang="en-US" noProof="0" dirty="0" smtClean="0"/>
              <a:t>With Fluid and responsiveness CS can meet modern UI-needs</a:t>
            </a:r>
          </a:p>
          <a:p>
            <a:pPr lvl="1"/>
            <a:r>
              <a:rPr lang="en-US" noProof="0" dirty="0" smtClean="0"/>
              <a:t>Not all UX-functionality can be delivered (fast enough) with CS: use external applications</a:t>
            </a:r>
          </a:p>
          <a:p>
            <a:r>
              <a:rPr lang="en-US" noProof="0" dirty="0" smtClean="0"/>
              <a:t>Data</a:t>
            </a:r>
          </a:p>
          <a:p>
            <a:pPr lvl="1"/>
            <a:r>
              <a:rPr lang="en-US" noProof="0" dirty="0" smtClean="0"/>
              <a:t>Build (materialized) views and invest in query’s for Simplified Analytics</a:t>
            </a:r>
          </a:p>
          <a:p>
            <a:pPr lvl="1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51</a:t>
            </a:fld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507" y="4676774"/>
            <a:ext cx="3398693" cy="1495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8732" r="25394" b="22014"/>
          <a:stretch/>
        </p:blipFill>
        <p:spPr>
          <a:xfrm>
            <a:off x="9799320" y="457199"/>
            <a:ext cx="201168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Invest in API’s: Open API and Edu-</a:t>
            </a:r>
            <a:r>
              <a:rPr lang="en-US" noProof="0" dirty="0" err="1" smtClean="0"/>
              <a:t>Api</a:t>
            </a:r>
            <a:endParaRPr lang="en-US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Edu-API</a:t>
            </a:r>
          </a:p>
          <a:p>
            <a:r>
              <a:rPr lang="en-US" dirty="0" smtClean="0"/>
              <a:t>Initiative of IMS</a:t>
            </a:r>
            <a:endParaRPr lang="en-US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52</a:t>
            </a:fld>
            <a:endParaRPr lang="en-US" noProof="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22" y="1670104"/>
            <a:ext cx="6431978" cy="451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6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Edu-API</a:t>
            </a:r>
            <a:endParaRPr lang="en-US" noProof="0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5970" y="1600200"/>
            <a:ext cx="8140059" cy="4572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53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9929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Open-</a:t>
            </a:r>
            <a:r>
              <a:rPr lang="en-US" noProof="0" dirty="0" err="1" smtClean="0"/>
              <a:t>Api</a:t>
            </a:r>
            <a:r>
              <a:rPr lang="en-US" noProof="0" dirty="0" smtClean="0"/>
              <a:t> (Dutch initiative, </a:t>
            </a:r>
            <a:r>
              <a:rPr lang="en-US" noProof="0" dirty="0" err="1" smtClean="0"/>
              <a:t>supportED</a:t>
            </a:r>
            <a:r>
              <a:rPr lang="en-US" noProof="0" dirty="0" smtClean="0"/>
              <a:t> by SURF)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54</a:t>
            </a:fld>
            <a:endParaRPr lang="en-US" noProof="0" dirty="0"/>
          </a:p>
        </p:txBody>
      </p:sp>
      <p:pic>
        <p:nvPicPr>
          <p:cNvPr id="7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853916"/>
            <a:ext cx="10058400" cy="40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5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652" y="457200"/>
            <a:ext cx="1571625" cy="15716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Front-ends as life-saver for CS?</a:t>
            </a:r>
            <a:endParaRPr lang="en-US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66800" y="1600200"/>
            <a:ext cx="100584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noProof="0" dirty="0" smtClean="0"/>
              <a:t>Life-savers:</a:t>
            </a:r>
          </a:p>
          <a:p>
            <a:pPr lvl="1"/>
            <a:r>
              <a:rPr lang="en-US" noProof="0" dirty="0" smtClean="0"/>
              <a:t>Better </a:t>
            </a:r>
            <a:r>
              <a:rPr lang="en-US" noProof="0" dirty="0" smtClean="0"/>
              <a:t>front-ends in CS, closely coupled to the internal functionality, data and processes</a:t>
            </a:r>
          </a:p>
          <a:p>
            <a:pPr lvl="1"/>
            <a:r>
              <a:rPr lang="en-US" noProof="0" dirty="0" smtClean="0"/>
              <a:t>External </a:t>
            </a:r>
            <a:r>
              <a:rPr lang="en-US" noProof="0" dirty="0" smtClean="0"/>
              <a:t>front-ends </a:t>
            </a:r>
            <a:r>
              <a:rPr lang="en-US" noProof="0" dirty="0" err="1" smtClean="0"/>
              <a:t>ar</a:t>
            </a:r>
            <a:r>
              <a:rPr lang="en-US" dirty="0" smtClean="0"/>
              <a:t>e OK</a:t>
            </a:r>
            <a:r>
              <a:rPr lang="en-US" noProof="0" dirty="0" smtClean="0"/>
              <a:t>; </a:t>
            </a:r>
            <a:r>
              <a:rPr lang="en-US" noProof="0" dirty="0" smtClean="0"/>
              <a:t>but only with a good </a:t>
            </a:r>
            <a:r>
              <a:rPr lang="en-US" noProof="0" dirty="0" smtClean="0"/>
              <a:t>reason: non-CS functionality and/or data</a:t>
            </a:r>
            <a:endParaRPr lang="en-US" noProof="0" dirty="0" smtClean="0"/>
          </a:p>
          <a:p>
            <a:pPr lvl="1"/>
            <a:r>
              <a:rPr lang="en-US" noProof="0" dirty="0" smtClean="0"/>
              <a:t>Student Cloud functionality as a front-end, integrated with CS</a:t>
            </a:r>
          </a:p>
          <a:p>
            <a:pPr lvl="1"/>
            <a:r>
              <a:rPr lang="en-US" noProof="0" dirty="0" smtClean="0"/>
              <a:t>CS-API’s for internal developers and secure development</a:t>
            </a:r>
          </a:p>
          <a:p>
            <a:pPr lvl="1"/>
            <a:r>
              <a:rPr lang="en-US" noProof="0" dirty="0" smtClean="0"/>
              <a:t>CS-API’s for students to develop their own </a:t>
            </a:r>
            <a:r>
              <a:rPr lang="en-US" noProof="0" dirty="0" smtClean="0"/>
              <a:t>front-end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Concluding:</a:t>
            </a:r>
            <a:endParaRPr lang="en-US" dirty="0"/>
          </a:p>
          <a:p>
            <a:r>
              <a:rPr lang="en-US" dirty="0"/>
              <a:t>Front-ends with non-CS logic and processes: external is OK</a:t>
            </a:r>
          </a:p>
          <a:p>
            <a:r>
              <a:rPr lang="en-US" noProof="0" dirty="0" smtClean="0"/>
              <a:t>Front-ends with complex logic and processes: build them in CS</a:t>
            </a:r>
          </a:p>
          <a:p>
            <a:endParaRPr lang="en-US" noProof="0" dirty="0" smtClean="0"/>
          </a:p>
          <a:p>
            <a:pPr marL="0" indent="0">
              <a:buNone/>
            </a:pPr>
            <a:r>
              <a:rPr lang="en-US" b="1" dirty="0" smtClean="0"/>
              <a:t>That's </a:t>
            </a:r>
            <a:r>
              <a:rPr lang="en-US" b="1" dirty="0"/>
              <a:t>why we still build front-ends in </a:t>
            </a:r>
            <a:r>
              <a:rPr lang="en-US" b="1" dirty="0" smtClean="0"/>
              <a:t>CS! And integrate the rest.</a:t>
            </a:r>
            <a:endParaRPr lang="en-US" b="1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55</a:t>
            </a:fld>
            <a:endParaRPr lang="en-US" noProof="0" dirty="0"/>
          </a:p>
        </p:txBody>
      </p:sp>
      <p:pic>
        <p:nvPicPr>
          <p:cNvPr id="7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917" y="4357688"/>
            <a:ext cx="2798283" cy="18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8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Thank You</a:t>
            </a:r>
            <a:endParaRPr lang="en-US" noProof="0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HEUG EMEA 2019 – Amsterdam – 22/23 oct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Why do we still build front-ends for students and teachers in CS?</a:t>
            </a:r>
            <a:endParaRPr lang="en-US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56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16" y="4775200"/>
            <a:ext cx="1675184" cy="1675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5629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29410"/>
            <a:ext cx="38004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7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presenter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Hans Janssen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Product Manager</a:t>
            </a:r>
            <a:endParaRPr lang="en-US" dirty="0"/>
          </a:p>
          <a:p>
            <a:r>
              <a:rPr lang="en-US" dirty="0" smtClean="0"/>
              <a:t>SaNS </a:t>
            </a:r>
            <a:r>
              <a:rPr lang="en-US" dirty="0" err="1" smtClean="0"/>
              <a:t>Expertisecentrum</a:t>
            </a:r>
            <a:endParaRPr lang="en-US" dirty="0"/>
          </a:p>
          <a:p>
            <a:r>
              <a:rPr lang="en-US" dirty="0" smtClean="0"/>
              <a:t>hans.janssen@sans-ec.nl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Why do we still build front-ends for students and teachers in CS?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50973" y="4869349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all Alliance presentations will be available for download from the Conference Site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HEUG EMEA 2019 – Amsterdam – 22/23 oct 2019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5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What is SaNS?</a:t>
            </a:r>
            <a:endParaRPr lang="en-US" noProof="0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nl-NL" noProof="0" dirty="0" smtClean="0"/>
              <a:t>SaNS: ‘</a:t>
            </a:r>
            <a:r>
              <a:rPr lang="en-US" altLang="nl-NL" noProof="0" dirty="0" err="1" smtClean="0"/>
              <a:t>Samenwerking</a:t>
            </a:r>
            <a:r>
              <a:rPr lang="en-US" altLang="nl-NL" noProof="0" dirty="0" smtClean="0"/>
              <a:t> Nieuw SIS’: ‘Collaboration for a New SIS’ </a:t>
            </a:r>
          </a:p>
          <a:p>
            <a:r>
              <a:rPr lang="en-US" altLang="nl-NL" noProof="0" dirty="0" smtClean="0"/>
              <a:t>3 Universities in the Netherland:</a:t>
            </a:r>
          </a:p>
          <a:p>
            <a:pPr lvl="1"/>
            <a:r>
              <a:rPr lang="en-US" altLang="nl-NL" noProof="0" dirty="0" smtClean="0"/>
              <a:t>University of Amsterdam (Research University)</a:t>
            </a:r>
          </a:p>
          <a:p>
            <a:pPr lvl="1"/>
            <a:r>
              <a:rPr lang="en-US" altLang="nl-NL" noProof="0" dirty="0" err="1" smtClean="0"/>
              <a:t>Hogeschool</a:t>
            </a:r>
            <a:r>
              <a:rPr lang="en-US" altLang="nl-NL" noProof="0" dirty="0" smtClean="0"/>
              <a:t> van Amsterdam (Univ. of Applied Sciences)</a:t>
            </a:r>
          </a:p>
          <a:p>
            <a:pPr lvl="1"/>
            <a:r>
              <a:rPr lang="en-US" altLang="nl-NL" noProof="0" dirty="0" smtClean="0"/>
              <a:t>University of Leiden (Research University)</a:t>
            </a:r>
          </a:p>
          <a:p>
            <a:r>
              <a:rPr lang="en-US" altLang="nl-NL" noProof="0" dirty="0" smtClean="0"/>
              <a:t>&gt;100.000 regular students, &gt;10.000 non-regular</a:t>
            </a:r>
            <a:br>
              <a:rPr lang="en-US" altLang="nl-NL" noProof="0" dirty="0" smtClean="0"/>
            </a:br>
            <a:r>
              <a:rPr lang="en-US" altLang="nl-NL" noProof="0" dirty="0" smtClean="0"/>
              <a:t>~10.000 faculty users</a:t>
            </a:r>
            <a:br>
              <a:rPr lang="en-US" altLang="nl-NL" noProof="0" dirty="0" smtClean="0"/>
            </a:br>
            <a:r>
              <a:rPr lang="en-US" altLang="nl-NL" noProof="0" dirty="0" smtClean="0"/>
              <a:t>~1000 administrative users</a:t>
            </a:r>
          </a:p>
          <a:p>
            <a:r>
              <a:rPr lang="en-US" altLang="nl-NL" noProof="0" dirty="0" smtClean="0"/>
              <a:t>Vanilla SaNS-CS: “one template to serve them all”</a:t>
            </a:r>
          </a:p>
          <a:p>
            <a:r>
              <a:rPr lang="en-US" altLang="nl-NL" noProof="0" dirty="0" smtClean="0"/>
              <a:t>Joint maintenance and development (Expertise Center)</a:t>
            </a:r>
            <a:endParaRPr lang="en-US" alt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Why do we still build front-ends for students and teachers in CS?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733BE-50C0-45A6-85BA-232B90C06BE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Afgeronde rechthoek 12"/>
          <p:cNvSpPr>
            <a:spLocks noChangeArrowheads="1"/>
          </p:cNvSpPr>
          <p:nvPr/>
        </p:nvSpPr>
        <p:spPr bwMode="auto">
          <a:xfrm>
            <a:off x="8991600" y="1600200"/>
            <a:ext cx="2133600" cy="365200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algn="ctr">
            <a:solidFill>
              <a:srgbClr val="0065B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nl-NL" altLang="nl-NL" dirty="0"/>
          </a:p>
        </p:txBody>
      </p:sp>
      <p:pic>
        <p:nvPicPr>
          <p:cNvPr id="11" name="Picture 6" descr="UL-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337" y="3731727"/>
            <a:ext cx="12890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Mijn documenten\SaNS\SaNS - Algemeen\LOGO's instellingen\Logo_Hv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285" y="2896707"/>
            <a:ext cx="18970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C:\Mijn documenten\SaNS\SaNS - Algemeen\LOGO's instellingen\logo_uva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5" y="3271354"/>
            <a:ext cx="187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12" y="4514229"/>
            <a:ext cx="1962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323" y="1709762"/>
            <a:ext cx="2017656" cy="100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6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What is SaNS - Expertise Center (SaNS-EC)?</a:t>
            </a:r>
            <a:endParaRPr lang="en-US" noProof="0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Joint effort of the SaNS-Universities</a:t>
            </a:r>
          </a:p>
          <a:p>
            <a:r>
              <a:rPr lang="en-US" noProof="0" dirty="0" smtClean="0"/>
              <a:t>Responsible for </a:t>
            </a:r>
          </a:p>
          <a:p>
            <a:pPr lvl="1"/>
            <a:r>
              <a:rPr lang="en-US" noProof="0" dirty="0" smtClean="0"/>
              <a:t>Hosting of the Infrastructure &amp; Technical Maintenance</a:t>
            </a:r>
          </a:p>
          <a:p>
            <a:pPr lvl="1"/>
            <a:r>
              <a:rPr lang="en-US" noProof="0" dirty="0" smtClean="0"/>
              <a:t>Application Maintenance</a:t>
            </a:r>
          </a:p>
          <a:p>
            <a:pPr lvl="1"/>
            <a:r>
              <a:rPr lang="en-US" noProof="0" dirty="0" smtClean="0"/>
              <a:t>Application Development and Customization</a:t>
            </a:r>
          </a:p>
          <a:p>
            <a:pPr lvl="1"/>
            <a:r>
              <a:rPr lang="en-US" noProof="0" dirty="0" smtClean="0"/>
              <a:t>Servicedesk, support, testing, set up</a:t>
            </a:r>
          </a:p>
          <a:p>
            <a:r>
              <a:rPr lang="en-US" noProof="0" dirty="0" smtClean="0"/>
              <a:t>Delivers SaNS-CS’ as a SaaS-Solution</a:t>
            </a:r>
          </a:p>
          <a:p>
            <a:r>
              <a:rPr lang="en-US" noProof="0" dirty="0" smtClean="0"/>
              <a:t>12 FTE employees</a:t>
            </a:r>
          </a:p>
          <a:p>
            <a:pPr lvl="1"/>
            <a:r>
              <a:rPr lang="en-US" noProof="0" dirty="0" smtClean="0"/>
              <a:t>Support (3), development (2), technical (2) and functional (3)</a:t>
            </a:r>
          </a:p>
          <a:p>
            <a:r>
              <a:rPr lang="en-US" noProof="0" dirty="0" smtClean="0"/>
              <a:t>Hosting and technical maintenance outsourced to MCX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Why do we still build front-ends for students and teachers in CS?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733BE-50C0-45A6-85BA-232B90C06BE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75" y="1600200"/>
            <a:ext cx="4481270" cy="32339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852" y="4597142"/>
            <a:ext cx="1432312" cy="8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0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</a:t>
            </a:r>
            <a:r>
              <a:rPr lang="en-US" cap="none" noProof="0" dirty="0" smtClean="0"/>
              <a:t>a</a:t>
            </a:r>
            <a:r>
              <a:rPr lang="en-US" noProof="0" dirty="0" smtClean="0"/>
              <a:t>NS Situation on Oracle</a:t>
            </a:r>
            <a:endParaRPr lang="en-US" noProof="0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noProof="0" dirty="0" smtClean="0"/>
              <a:t>PeopleSoft Campus Solutions 9.2</a:t>
            </a:r>
          </a:p>
          <a:p>
            <a:pPr lvl="1"/>
            <a:r>
              <a:rPr lang="en-US" noProof="0" dirty="0" smtClean="0"/>
              <a:t>PUM 08</a:t>
            </a:r>
          </a:p>
          <a:p>
            <a:pPr lvl="1"/>
            <a:r>
              <a:rPr lang="en-US" noProof="0" dirty="0" smtClean="0"/>
              <a:t>Modules in use:</a:t>
            </a:r>
          </a:p>
          <a:p>
            <a:pPr lvl="2"/>
            <a:r>
              <a:rPr lang="en-US" noProof="0" dirty="0" smtClean="0"/>
              <a:t>Campus Community</a:t>
            </a:r>
          </a:p>
          <a:p>
            <a:pPr lvl="2"/>
            <a:r>
              <a:rPr lang="en-US" noProof="0" dirty="0" smtClean="0"/>
              <a:t>Student Records</a:t>
            </a:r>
          </a:p>
          <a:p>
            <a:pPr lvl="2"/>
            <a:r>
              <a:rPr lang="en-US" noProof="0" dirty="0" smtClean="0"/>
              <a:t>Academic Advisement</a:t>
            </a:r>
          </a:p>
          <a:p>
            <a:pPr lvl="2"/>
            <a:r>
              <a:rPr lang="en-US" noProof="0" dirty="0" smtClean="0"/>
              <a:t>(Recruitment and) Admission</a:t>
            </a:r>
          </a:p>
          <a:p>
            <a:pPr lvl="2"/>
            <a:r>
              <a:rPr lang="en-US" noProof="0" dirty="0" smtClean="0"/>
              <a:t>(Student Finance)</a:t>
            </a:r>
          </a:p>
          <a:p>
            <a:pPr lvl="2"/>
            <a:r>
              <a:rPr lang="en-US" noProof="0" dirty="0" smtClean="0"/>
              <a:t>Student Self Service</a:t>
            </a:r>
          </a:p>
          <a:p>
            <a:r>
              <a:rPr lang="en-US" noProof="0" dirty="0" smtClean="0"/>
              <a:t>Heavily customized application (NL Higher Ed): ‘SaNS-CS’</a:t>
            </a:r>
          </a:p>
          <a:p>
            <a:r>
              <a:rPr lang="en-US" noProof="0" dirty="0" smtClean="0"/>
              <a:t>PeopleTools 8.56.18 </a:t>
            </a:r>
          </a:p>
          <a:p>
            <a:r>
              <a:rPr lang="en-US" noProof="0" dirty="0" smtClean="0"/>
              <a:t>Infrastructure and Database:</a:t>
            </a:r>
          </a:p>
          <a:p>
            <a:pPr lvl="1"/>
            <a:r>
              <a:rPr lang="en-US" noProof="0" dirty="0" smtClean="0"/>
              <a:t>Oracle 19C</a:t>
            </a:r>
          </a:p>
          <a:p>
            <a:pPr lvl="1"/>
            <a:r>
              <a:rPr lang="en-US" noProof="0" dirty="0" smtClean="0"/>
              <a:t>30 CS-environments (5 per SaNS-institution, 10 for EC, 5-10 POC)</a:t>
            </a:r>
          </a:p>
          <a:p>
            <a:pPr lvl="1"/>
            <a:r>
              <a:rPr lang="en-US" noProof="0" dirty="0" smtClean="0"/>
              <a:t>50 Physical servers, no VM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998720" y="6492240"/>
            <a:ext cx="4572000" cy="274320"/>
          </a:xfrm>
        </p:spPr>
        <p:txBody>
          <a:bodyPr/>
          <a:lstStyle/>
          <a:p>
            <a:r>
              <a:rPr lang="en-US" smtClean="0"/>
              <a:t>Why do we still build front-ends for students and teachers in CS?</a:t>
            </a:r>
            <a:endParaRPr lang="en-US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8</a:t>
            </a:fld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888" y="4963854"/>
            <a:ext cx="1432312" cy="854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05" y="1805564"/>
            <a:ext cx="1761395" cy="98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5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Front-end and back-end</a:t>
            </a:r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smtClean="0"/>
              <a:t>HEUG EMEA 2019 – Amsterdam – 22/23 oct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Why do we still build front-ends for students and teachers in CS?</a:t>
            </a:r>
            <a:endParaRPr lang="en-US" noProof="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noProof="0" smtClean="0"/>
              <a:t>9</a:t>
            </a:fld>
            <a:endParaRPr lang="en-US" noProof="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059" y="539752"/>
            <a:ext cx="2273218" cy="355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4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MEA-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EA-theme" id="{74D5733C-1A47-46A8-975A-E74E0C9564C6}" vid="{D70CE1AD-6BB1-41AD-A47C-2921FD0F70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996</TotalTime>
  <Words>3068</Words>
  <Application>Microsoft Office PowerPoint</Application>
  <PresentationFormat>Widescreen</PresentationFormat>
  <Paragraphs>508</Paragraphs>
  <Slides>57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MS PGothic</vt:lpstr>
      <vt:lpstr>Arial</vt:lpstr>
      <vt:lpstr>Calibri</vt:lpstr>
      <vt:lpstr>Tw Cen MT</vt:lpstr>
      <vt:lpstr>Tw Cen MT Condensed</vt:lpstr>
      <vt:lpstr>Wingdings</vt:lpstr>
      <vt:lpstr>Wingdings 3</vt:lpstr>
      <vt:lpstr>EMEA-theme</vt:lpstr>
      <vt:lpstr>Why do we still build front-ends for students and teachers in CS?</vt:lpstr>
      <vt:lpstr>Presenter</vt:lpstr>
      <vt:lpstr>Goal and objectives of this presentation</vt:lpstr>
      <vt:lpstr>Overview of this presentation</vt:lpstr>
      <vt:lpstr>SaNS SaNS Expertisecentrum</vt:lpstr>
      <vt:lpstr>What is SaNS?</vt:lpstr>
      <vt:lpstr>What is SaNS - Expertise Center (SaNS-EC)?</vt:lpstr>
      <vt:lpstr>SaNS Situation on Oracle</vt:lpstr>
      <vt:lpstr>Front-end and back-end</vt:lpstr>
      <vt:lpstr>Front-end versus back-end</vt:lpstr>
      <vt:lpstr>Different kind of front-ends: within or outside CS</vt:lpstr>
      <vt:lpstr>Special cases: Mobile App and ESB </vt:lpstr>
      <vt:lpstr>Front-ends in Campus Solutions</vt:lpstr>
      <vt:lpstr>Home Page</vt:lpstr>
      <vt:lpstr>Class enrollment</vt:lpstr>
      <vt:lpstr>Grade roster</vt:lpstr>
      <vt:lpstr>Front-ends in Campus Solutions</vt:lpstr>
      <vt:lpstr>Home PAge</vt:lpstr>
      <vt:lpstr>Class enrollment</vt:lpstr>
      <vt:lpstr>Grade roster</vt:lpstr>
      <vt:lpstr>Admittance/enrollment for international students</vt:lpstr>
      <vt:lpstr>Front-ENDs outside Campus Solutions</vt:lpstr>
      <vt:lpstr>Front-ends outside CS</vt:lpstr>
      <vt:lpstr>Course catalog</vt:lpstr>
      <vt:lpstr>Class Enrollment</vt:lpstr>
      <vt:lpstr>Inut system for Courses, classes and Requirements</vt:lpstr>
      <vt:lpstr>Portals</vt:lpstr>
      <vt:lpstr>Chat Bot – the ultimate interface?</vt:lpstr>
      <vt:lpstr>Front-ends outside Campus Solutions</vt:lpstr>
      <vt:lpstr>Integration with Applications delivering NON-CS Functionality</vt:lpstr>
      <vt:lpstr>Program Enrollment: ‘Studielink’</vt:lpstr>
      <vt:lpstr>Student App</vt:lpstr>
      <vt:lpstr>Case management, for international Applications</vt:lpstr>
      <vt:lpstr>Student planner</vt:lpstr>
      <vt:lpstr>Front-end distinctions</vt:lpstr>
      <vt:lpstr>Characteristics of Front-ends</vt:lpstr>
      <vt:lpstr>Different Types of Front-ends</vt:lpstr>
      <vt:lpstr>Portals</vt:lpstr>
      <vt:lpstr>Characteristics of ‘Portals’</vt:lpstr>
      <vt:lpstr>Reasons for an eXternal front-end</vt:lpstr>
      <vt:lpstr>Why external front-ends on CS?</vt:lpstr>
      <vt:lpstr>Functionality not available in (standard) CS</vt:lpstr>
      <vt:lpstr>Good versus Bad</vt:lpstr>
      <vt:lpstr>Good and bad reasons for an external front-end</vt:lpstr>
      <vt:lpstr>Interface (maintenance) becomes very complex</vt:lpstr>
      <vt:lpstr>Portals</vt:lpstr>
      <vt:lpstr>External functionality: good and BaD</vt:lpstr>
      <vt:lpstr>Extending the Life of CS</vt:lpstr>
      <vt:lpstr>Staying in CS or m0ving to the cloud?</vt:lpstr>
      <vt:lpstr>“New Life for Legacy Systems” (Michael Berman, educause summer 2019) </vt:lpstr>
      <vt:lpstr>Lessons from “New Life for legacy Systems”</vt:lpstr>
      <vt:lpstr>Invest in API’s: Open API and Edu-Api</vt:lpstr>
      <vt:lpstr>Edu-API</vt:lpstr>
      <vt:lpstr>Open-Api (Dutch initiative, supportED by SURF)</vt:lpstr>
      <vt:lpstr>Front-ends as life-saver for CS?</vt:lpstr>
      <vt:lpstr>Thank You</vt:lpstr>
      <vt:lpstr>presenter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Amy Ewing</dc:creator>
  <cp:lastModifiedBy>Hans Janssen</cp:lastModifiedBy>
  <cp:revision>383</cp:revision>
  <dcterms:created xsi:type="dcterms:W3CDTF">2015-09-02T14:36:24Z</dcterms:created>
  <dcterms:modified xsi:type="dcterms:W3CDTF">2019-10-22T08:03:15Z</dcterms:modified>
</cp:coreProperties>
</file>