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26"/>
  </p:notesMasterIdLst>
  <p:sldIdLst>
    <p:sldId id="259" r:id="rId2"/>
    <p:sldId id="260" r:id="rId3"/>
    <p:sldId id="302" r:id="rId4"/>
    <p:sldId id="303" r:id="rId5"/>
    <p:sldId id="297" r:id="rId6"/>
    <p:sldId id="261" r:id="rId7"/>
    <p:sldId id="262" r:id="rId8"/>
    <p:sldId id="266" r:id="rId9"/>
    <p:sldId id="270" r:id="rId10"/>
    <p:sldId id="271" r:id="rId11"/>
    <p:sldId id="298" r:id="rId12"/>
    <p:sldId id="272" r:id="rId13"/>
    <p:sldId id="273" r:id="rId14"/>
    <p:sldId id="296" r:id="rId15"/>
    <p:sldId id="301" r:id="rId16"/>
    <p:sldId id="288" r:id="rId17"/>
    <p:sldId id="289" r:id="rId18"/>
    <p:sldId id="291" r:id="rId19"/>
    <p:sldId id="292" r:id="rId20"/>
    <p:sldId id="293" r:id="rId21"/>
    <p:sldId id="294" r:id="rId22"/>
    <p:sldId id="295" r:id="rId23"/>
    <p:sldId id="283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7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 smtClean="0"/>
              <a:t>Share of EDX invoices to all invoices</a:t>
            </a:r>
            <a:endParaRPr lang="en-A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Invoices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cat>
            <c:numRef>
              <c:f>Sheet1!$A$2:$A$14</c:f>
              <c:numCache>
                <c:formatCode>mmm\-yy</c:formatCode>
                <c:ptCount val="13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5639</c:v>
                </c:pt>
                <c:pt idx="1">
                  <c:v>6261</c:v>
                </c:pt>
                <c:pt idx="2">
                  <c:v>7026</c:v>
                </c:pt>
                <c:pt idx="3">
                  <c:v>5257</c:v>
                </c:pt>
                <c:pt idx="4">
                  <c:v>7327</c:v>
                </c:pt>
                <c:pt idx="5">
                  <c:v>6012</c:v>
                </c:pt>
                <c:pt idx="6">
                  <c:v>6808</c:v>
                </c:pt>
                <c:pt idx="7">
                  <c:v>7697</c:v>
                </c:pt>
                <c:pt idx="8">
                  <c:v>6801</c:v>
                </c:pt>
                <c:pt idx="9">
                  <c:v>6536</c:v>
                </c:pt>
                <c:pt idx="10">
                  <c:v>6536</c:v>
                </c:pt>
                <c:pt idx="11">
                  <c:v>6536</c:v>
                </c:pt>
                <c:pt idx="12">
                  <c:v>6536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EDX Invoices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cat>
            <c:numRef>
              <c:f>Sheet1!$A$2:$A$14</c:f>
              <c:numCache>
                <c:formatCode>mmm\-yy</c:formatCode>
                <c:ptCount val="13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422</c:v>
                </c:pt>
                <c:pt idx="8">
                  <c:v>640</c:v>
                </c:pt>
                <c:pt idx="9">
                  <c:v>640</c:v>
                </c:pt>
                <c:pt idx="10">
                  <c:v>910</c:v>
                </c:pt>
                <c:pt idx="11" formatCode="#,##0">
                  <c:v>1334</c:v>
                </c:pt>
                <c:pt idx="12" formatCode="#,##0">
                  <c:v>1488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80"/>
        <c:axId val="282421728"/>
        <c:axId val="282422120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EDX Share</c:v>
                </c:pt>
              </c:strCache>
            </c:strRef>
          </c:tx>
          <c:spPr>
            <a:ln w="2857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mmm\-yy</c:formatCode>
                <c:ptCount val="13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  <c:pt idx="7" formatCode="0%">
                  <c:v>0.05</c:v>
                </c:pt>
                <c:pt idx="8" formatCode="0%">
                  <c:v>0.09</c:v>
                </c:pt>
                <c:pt idx="9" formatCode="0%">
                  <c:v>0.1</c:v>
                </c:pt>
                <c:pt idx="10" formatCode="0%">
                  <c:v>0.14000000000000001</c:v>
                </c:pt>
                <c:pt idx="11" formatCode="0%">
                  <c:v>0.2</c:v>
                </c:pt>
                <c:pt idx="12" formatCode="0%">
                  <c:v>0.23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2422904"/>
        <c:axId val="282422512"/>
      </c:lineChart>
      <c:dateAx>
        <c:axId val="28242172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422120"/>
        <c:crosses val="autoZero"/>
        <c:auto val="1"/>
        <c:lblOffset val="100"/>
        <c:baseTimeUnit val="months"/>
      </c:dateAx>
      <c:valAx>
        <c:axId val="282422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421728"/>
        <c:crosses val="autoZero"/>
        <c:crossBetween val="between"/>
      </c:valAx>
      <c:valAx>
        <c:axId val="282422512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462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422904"/>
        <c:crosses val="max"/>
        <c:crossBetween val="between"/>
      </c:valAx>
      <c:dateAx>
        <c:axId val="28242290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82422512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F7816-2A27-4A2E-B262-0C89886884DB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41181-854E-4982-AE1F-4433C05B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41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1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17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There are no people</a:t>
            </a:r>
            <a:r>
              <a:rPr lang="en-AU" baseline="0" dirty="0" smtClean="0"/>
              <a:t> involved in the base process. People get involved only for reviewing exceptions.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41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DBCF088-0ADF-4D6C-A402-2D2A2535A4AD}" type="datetime1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Adelaide		ADU 8-10 November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C853-681C-455A-80BD-42448C355612}" type="datetime1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Adelaide		ADU 8-10 November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32A0-8D90-449D-8DB9-879A61A77F55}" type="datetime1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Adelaide		ADU 8-10 November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DDCE-3F35-47DC-B60E-B997AAADC75C}" type="datetime1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Adelaide		ADU 8-10 November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A09A-BD09-441C-9B29-A0564C8A9E9E}" type="datetime1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Adelaide		ADU 8-10 November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8D40-E209-479A-91C7-E86502C3FACE}" type="datetime1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Adelaide		ADU 8-10 November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414F-52A0-4911-97AC-346AFCA8ED01}" type="datetime1">
              <a:rPr lang="en-US" smtClean="0"/>
              <a:t>11/7/2017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Adelaide		ADU 8-10 November 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33FA-FB4C-4E94-84CC-064521039BB4}" type="datetime1">
              <a:rPr lang="en-US" smtClean="0"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Adelaide		ADU 8-10 November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9C8F-BAAE-48C0-B3F4-F09F08BFBE3F}" type="datetime1">
              <a:rPr lang="en-US" smtClean="0"/>
              <a:t>11/7/2017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Adelaide		ADU 8-10 November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5FFD-F6D9-4229-B56C-EC7CEEC8D4AC}" type="datetime1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Adelaide		ADU 8-10 November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62FC-0405-458C-AB67-3F8B13A76038}" type="datetime1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Adelaide		ADU 8-10 November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B2C4076-6707-46CF-9454-99CC286520C8}" type="datetime1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University of Adelaide		ADU 8-10 November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kartik.warrier@adelaide.edu.au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kartik.warrier@adelaide.edu.au" TargetMode="Externa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EDXperience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SESSION </a:t>
            </a:r>
            <a:r>
              <a:rPr lang="en-US" dirty="0" smtClean="0"/>
              <a:t>5001</a:t>
            </a:r>
            <a:endParaRPr lang="en-US" dirty="0"/>
          </a:p>
          <a:p>
            <a:r>
              <a:rPr lang="en-US" dirty="0" smtClean="0"/>
              <a:t>November 9</a:t>
            </a:r>
            <a:r>
              <a:rPr lang="en-US" baseline="30000" dirty="0" smtClean="0"/>
              <a:t>th</a:t>
            </a:r>
            <a:r>
              <a:rPr lang="en-US" dirty="0" smtClean="0"/>
              <a:t>, 2017</a:t>
            </a:r>
          </a:p>
          <a:p>
            <a:r>
              <a:rPr lang="en-US" dirty="0" smtClean="0"/>
              <a:t>16:25 – 17:10</a:t>
            </a:r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" b="415"/>
          <a:stretch>
            <a:fillRect/>
          </a:stretch>
        </p:blipFill>
        <p:spPr/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7" y="75524"/>
            <a:ext cx="3134493" cy="312703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Adelaide		ADU 8-10 November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EDX – how does it work? (cont.)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27267" y="2260599"/>
            <a:ext cx="422259" cy="2664296"/>
          </a:xfrm>
          <a:prstGeom prst="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63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 anchorCtr="0"/>
          <a:lstStyle/>
          <a:p>
            <a:r>
              <a:rPr lang="en-A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Middleware</a:t>
            </a:r>
            <a:endParaRPr lang="en-AU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08529" y="2260599"/>
            <a:ext cx="422259" cy="2664296"/>
          </a:xfrm>
          <a:prstGeom prst="rect">
            <a:avLst/>
          </a:prstGeom>
          <a:solidFill>
            <a:srgbClr val="00B0F0">
              <a:alpha val="20000"/>
            </a:srgbClr>
          </a:solidFill>
          <a:ln w="63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 anchorCtr="0"/>
          <a:lstStyle/>
          <a:p>
            <a:r>
              <a:rPr lang="en-A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Middleware</a:t>
            </a:r>
            <a:endParaRPr lang="en-AU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6401" y="2260599"/>
            <a:ext cx="1008112" cy="2664296"/>
          </a:xfrm>
          <a:prstGeom prst="rect">
            <a:avLst/>
          </a:prstGeom>
          <a:solidFill>
            <a:srgbClr val="00B0F0">
              <a:alpha val="50000"/>
            </a:srgbClr>
          </a:solidFill>
          <a:ln w="63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AU" dirty="0" smtClean="0">
                <a:solidFill>
                  <a:schemeClr val="tx2"/>
                </a:solidFill>
              </a:rPr>
              <a:t>Buyer’s ERP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05198" y="2260599"/>
            <a:ext cx="1008112" cy="2664296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AU" dirty="0" smtClean="0">
                <a:solidFill>
                  <a:schemeClr val="tx2"/>
                </a:solidFill>
              </a:rPr>
              <a:t>Seller’s ERP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48870" y="2286000"/>
            <a:ext cx="2648463" cy="258532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AU" dirty="0" smtClean="0"/>
              <a:t>CXML is used for</a:t>
            </a:r>
          </a:p>
          <a:p>
            <a:endParaRPr lang="en-AU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AU" dirty="0" smtClean="0"/>
              <a:t>Requisitions</a:t>
            </a:r>
            <a:endParaRPr lang="en-AU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AU" dirty="0" smtClean="0"/>
              <a:t>Purchase Orders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AU" dirty="0" smtClean="0"/>
              <a:t>Advance Shipment Notifications (Receipts)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AU" dirty="0" smtClean="0"/>
              <a:t>Invoices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grpSp>
        <p:nvGrpSpPr>
          <p:cNvPr id="46" name="Group 45"/>
          <p:cNvGrpSpPr/>
          <p:nvPr/>
        </p:nvGrpSpPr>
        <p:grpSpPr>
          <a:xfrm>
            <a:off x="535825" y="2946364"/>
            <a:ext cx="4778206" cy="680080"/>
            <a:chOff x="535825" y="2946364"/>
            <a:chExt cx="4778206" cy="680080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2058180" y="3347927"/>
              <a:ext cx="1940317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058180" y="3451755"/>
              <a:ext cx="1940317" cy="0"/>
            </a:xfrm>
            <a:prstGeom prst="straightConnector1">
              <a:avLst/>
            </a:prstGeom>
            <a:ln w="635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451740" y="3355071"/>
              <a:ext cx="36004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255449" y="3344033"/>
              <a:ext cx="360040" cy="0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255449" y="3451755"/>
              <a:ext cx="360040" cy="0"/>
            </a:xfrm>
            <a:prstGeom prst="straightConnector1">
              <a:avLst/>
            </a:prstGeom>
            <a:ln w="6350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35825" y="3210946"/>
              <a:ext cx="734496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050" dirty="0" err="1" smtClean="0">
                  <a:solidFill>
                    <a:srgbClr val="C00000"/>
                  </a:solidFill>
                </a:rPr>
                <a:t>Acknowle</a:t>
              </a:r>
              <a:r>
                <a:rPr lang="en-AU" sz="1050" dirty="0" smtClean="0">
                  <a:solidFill>
                    <a:srgbClr val="C00000"/>
                  </a:solidFill>
                </a:rPr>
                <a:t>-</a:t>
              </a:r>
            </a:p>
            <a:p>
              <a:r>
                <a:rPr lang="en-AU" sz="1050" dirty="0" err="1" smtClean="0">
                  <a:solidFill>
                    <a:srgbClr val="C00000"/>
                  </a:solidFill>
                </a:rPr>
                <a:t>dgement</a:t>
              </a:r>
              <a:endParaRPr lang="en-AU" sz="1050" dirty="0">
                <a:solidFill>
                  <a:srgbClr val="C0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06890" y="3236311"/>
              <a:ext cx="42351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050" dirty="0" smtClean="0">
                  <a:solidFill>
                    <a:srgbClr val="C00000"/>
                  </a:solidFill>
                </a:rPr>
                <a:t>ASN</a:t>
              </a:r>
              <a:endParaRPr lang="en-AU" sz="1050" dirty="0">
                <a:solidFill>
                  <a:srgbClr val="C00000"/>
                </a:solidFill>
              </a:endParaRPr>
            </a:p>
          </p:txBody>
        </p:sp>
        <p:sp>
          <p:nvSpPr>
            <p:cNvPr id="39" name="Arc 38"/>
            <p:cNvSpPr/>
            <p:nvPr/>
          </p:nvSpPr>
          <p:spPr>
            <a:xfrm>
              <a:off x="3969363" y="2946364"/>
              <a:ext cx="1344668" cy="393250"/>
            </a:xfrm>
            <a:prstGeom prst="arc">
              <a:avLst>
                <a:gd name="adj1" fmla="val 16200000"/>
                <a:gd name="adj2" fmla="val 5602500"/>
              </a:avLst>
            </a:prstGeom>
            <a:ln>
              <a:solidFill>
                <a:schemeClr val="accent6">
                  <a:lumMod val="75000"/>
                </a:schemeClr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02427" y="2440329"/>
            <a:ext cx="4926476" cy="253916"/>
            <a:chOff x="602427" y="2440329"/>
            <a:chExt cx="4926476" cy="253916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2058180" y="2444223"/>
              <a:ext cx="1940317" cy="0"/>
            </a:xfrm>
            <a:prstGeom prst="straightConnector1">
              <a:avLst/>
            </a:prstGeom>
            <a:ln w="635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2058180" y="2548051"/>
              <a:ext cx="1940317" cy="0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451740" y="2451367"/>
              <a:ext cx="360040" cy="0"/>
            </a:xfrm>
            <a:prstGeom prst="straightConnector1">
              <a:avLst/>
            </a:prstGeom>
            <a:ln w="63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1451740" y="2555195"/>
              <a:ext cx="36004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4255449" y="2440329"/>
              <a:ext cx="360040" cy="0"/>
            </a:xfrm>
            <a:prstGeom prst="straightConnector1">
              <a:avLst/>
            </a:prstGeom>
            <a:ln w="635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02427" y="2440329"/>
              <a:ext cx="74732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050" dirty="0" smtClean="0">
                  <a:solidFill>
                    <a:srgbClr val="7030A0"/>
                  </a:solidFill>
                </a:rPr>
                <a:t>Requisition</a:t>
              </a:r>
              <a:endParaRPr lang="en-AU" sz="1050" dirty="0">
                <a:solidFill>
                  <a:srgbClr val="7030A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566780" y="2440329"/>
              <a:ext cx="96212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050" dirty="0" smtClean="0">
                  <a:solidFill>
                    <a:srgbClr val="7030A0"/>
                  </a:solidFill>
                </a:rPr>
                <a:t>Shopping Cart</a:t>
              </a:r>
              <a:endParaRPr lang="en-AU" sz="1050" dirty="0">
                <a:solidFill>
                  <a:srgbClr val="7030A0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4255449" y="2543477"/>
              <a:ext cx="360040" cy="0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558940" y="2946362"/>
            <a:ext cx="4737054" cy="1136370"/>
            <a:chOff x="558940" y="2946362"/>
            <a:chExt cx="4737054" cy="1136370"/>
          </a:xfrm>
        </p:grpSpPr>
        <p:grpSp>
          <p:nvGrpSpPr>
            <p:cNvPr id="47" name="Group 46"/>
            <p:cNvGrpSpPr/>
            <p:nvPr/>
          </p:nvGrpSpPr>
          <p:grpSpPr>
            <a:xfrm>
              <a:off x="558940" y="3667234"/>
              <a:ext cx="4688694" cy="415498"/>
              <a:chOff x="558940" y="3667234"/>
              <a:chExt cx="4688694" cy="415498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>
                <a:off x="2058180" y="3779975"/>
                <a:ext cx="1940317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2058180" y="3883803"/>
                <a:ext cx="1940317" cy="0"/>
              </a:xfrm>
              <a:prstGeom prst="straightConnector1">
                <a:avLst/>
              </a:prstGeom>
              <a:ln w="6350">
                <a:solidFill>
                  <a:srgbClr val="00B05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1451740" y="3787119"/>
                <a:ext cx="360040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4255449" y="3776081"/>
                <a:ext cx="360040" cy="0"/>
              </a:xfrm>
              <a:prstGeom prst="straightConnector1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4255449" y="3883803"/>
                <a:ext cx="360040" cy="0"/>
              </a:xfrm>
              <a:prstGeom prst="straightConnector1">
                <a:avLst/>
              </a:prstGeom>
              <a:ln w="6350">
                <a:solidFill>
                  <a:schemeClr val="accent3">
                    <a:lumMod val="75000"/>
                  </a:schemeClr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558940" y="3667234"/>
                <a:ext cx="73449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1050" dirty="0" err="1" smtClean="0">
                    <a:solidFill>
                      <a:srgbClr val="004620"/>
                    </a:solidFill>
                  </a:rPr>
                  <a:t>Acknowle</a:t>
                </a:r>
                <a:r>
                  <a:rPr lang="en-AU" sz="1050" dirty="0" smtClean="0">
                    <a:solidFill>
                      <a:srgbClr val="004620"/>
                    </a:solidFill>
                  </a:rPr>
                  <a:t>-</a:t>
                </a:r>
              </a:p>
              <a:p>
                <a:r>
                  <a:rPr lang="en-AU" sz="1050" dirty="0" err="1" smtClean="0">
                    <a:solidFill>
                      <a:srgbClr val="004620"/>
                    </a:solidFill>
                  </a:rPr>
                  <a:t>dgement</a:t>
                </a:r>
                <a:endParaRPr lang="en-AU" sz="1050" dirty="0">
                  <a:solidFill>
                    <a:srgbClr val="004620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700689" y="3667299"/>
                <a:ext cx="546945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1050" dirty="0" smtClean="0">
                    <a:solidFill>
                      <a:srgbClr val="004620"/>
                    </a:solidFill>
                  </a:rPr>
                  <a:t>Invoice</a:t>
                </a:r>
                <a:endParaRPr lang="en-AU" sz="1050" dirty="0">
                  <a:solidFill>
                    <a:srgbClr val="004620"/>
                  </a:solidFill>
                </a:endParaRPr>
              </a:p>
            </p:txBody>
          </p:sp>
        </p:grpSp>
        <p:sp>
          <p:nvSpPr>
            <p:cNvPr id="41" name="Arc 40"/>
            <p:cNvSpPr/>
            <p:nvPr/>
          </p:nvSpPr>
          <p:spPr>
            <a:xfrm>
              <a:off x="4022957" y="2946362"/>
              <a:ext cx="1273037" cy="829717"/>
            </a:xfrm>
            <a:prstGeom prst="arc">
              <a:avLst>
                <a:gd name="adj1" fmla="val 16200000"/>
                <a:gd name="adj2" fmla="val 5602500"/>
              </a:avLst>
            </a:prstGeom>
            <a:ln>
              <a:solidFill>
                <a:schemeClr val="accent6">
                  <a:lumMod val="75000"/>
                </a:schemeClr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77511" y="2541702"/>
            <a:ext cx="4724879" cy="710459"/>
            <a:chOff x="577511" y="2541702"/>
            <a:chExt cx="4724879" cy="710459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058180" y="2948279"/>
              <a:ext cx="1940317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058180" y="3052107"/>
              <a:ext cx="1940317" cy="0"/>
            </a:xfrm>
            <a:prstGeom prst="straightConnector1">
              <a:avLst/>
            </a:prstGeom>
            <a:ln w="6350">
              <a:solidFill>
                <a:srgbClr val="7030A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451740" y="2955423"/>
              <a:ext cx="36004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451740" y="3059251"/>
              <a:ext cx="360040" cy="0"/>
            </a:xfrm>
            <a:prstGeom prst="straightConnector1">
              <a:avLst/>
            </a:prstGeom>
            <a:ln w="6350">
              <a:solidFill>
                <a:srgbClr val="0070C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255449" y="2944385"/>
              <a:ext cx="360040" cy="0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77511" y="2836663"/>
              <a:ext cx="689612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050" dirty="0" smtClean="0">
                  <a:solidFill>
                    <a:srgbClr val="7030A0"/>
                  </a:solidFill>
                </a:rPr>
                <a:t>Purchase </a:t>
              </a:r>
            </a:p>
            <a:p>
              <a:r>
                <a:rPr lang="en-AU" sz="1050" dirty="0" smtClean="0">
                  <a:solidFill>
                    <a:srgbClr val="7030A0"/>
                  </a:solidFill>
                </a:rPr>
                <a:t>Order</a:t>
              </a:r>
              <a:endParaRPr lang="en-AU" sz="1050" dirty="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67894" y="2758590"/>
              <a:ext cx="734496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050" dirty="0" err="1" smtClean="0">
                  <a:solidFill>
                    <a:srgbClr val="7030A0"/>
                  </a:solidFill>
                </a:rPr>
                <a:t>Acknowle</a:t>
              </a:r>
              <a:r>
                <a:rPr lang="en-AU" sz="1050" dirty="0" smtClean="0">
                  <a:solidFill>
                    <a:srgbClr val="7030A0"/>
                  </a:solidFill>
                </a:rPr>
                <a:t>-</a:t>
              </a:r>
            </a:p>
            <a:p>
              <a:r>
                <a:rPr lang="en-AU" sz="1050" dirty="0" err="1" smtClean="0">
                  <a:solidFill>
                    <a:srgbClr val="7030A0"/>
                  </a:solidFill>
                </a:rPr>
                <a:t>dgement</a:t>
              </a:r>
              <a:endParaRPr lang="en-AU" sz="1050" dirty="0">
                <a:solidFill>
                  <a:srgbClr val="7030A0"/>
                </a:solidFill>
              </a:endParaRPr>
            </a:p>
          </p:txBody>
        </p:sp>
        <p:sp>
          <p:nvSpPr>
            <p:cNvPr id="42" name="Arc 41"/>
            <p:cNvSpPr/>
            <p:nvPr/>
          </p:nvSpPr>
          <p:spPr>
            <a:xfrm flipH="1">
              <a:off x="867871" y="2541702"/>
              <a:ext cx="1046293" cy="413721"/>
            </a:xfrm>
            <a:prstGeom prst="arc">
              <a:avLst>
                <a:gd name="adj1" fmla="val 16200000"/>
                <a:gd name="adj2" fmla="val 5602500"/>
              </a:avLst>
            </a:prstGeom>
            <a:ln>
              <a:solidFill>
                <a:schemeClr val="accent1">
                  <a:lumMod val="75000"/>
                </a:schemeClr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05120" y="5160427"/>
            <a:ext cx="7819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Requisitions are flipped to Purchase Orders, which are in turn flipped to ASNs and Invoices – thus ensuring completeness and data integrity.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Adelaide		ADU 8-10 November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870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EDX – how does it work? (cont.)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" y="2315895"/>
            <a:ext cx="7290054" cy="334006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Adelaide		ADU 8-10 November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8096" y="1988895"/>
            <a:ext cx="619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EDX INVOICES – an example of how it flows through to payments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68096" y="5595695"/>
            <a:ext cx="633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The end to end process can be completed in less than 60 minutes…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37636" b="36002"/>
          <a:stretch/>
        </p:blipFill>
        <p:spPr>
          <a:xfrm>
            <a:off x="768096" y="3572932"/>
            <a:ext cx="7290054" cy="88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71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EDX AT UoA: </a:t>
            </a:r>
            <a:r>
              <a:rPr lang="en-AU" dirty="0"/>
              <a:t>A brief history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42938" y="2228131"/>
            <a:ext cx="7671329" cy="4011801"/>
            <a:chOff x="287338" y="1059732"/>
            <a:chExt cx="8569324" cy="3533622"/>
          </a:xfrm>
        </p:grpSpPr>
        <p:sp>
          <p:nvSpPr>
            <p:cNvPr id="9" name="Freeform 8"/>
            <p:cNvSpPr/>
            <p:nvPr/>
          </p:nvSpPr>
          <p:spPr>
            <a:xfrm>
              <a:off x="287338" y="1059732"/>
              <a:ext cx="917158" cy="1310225"/>
            </a:xfrm>
            <a:custGeom>
              <a:avLst/>
              <a:gdLst>
                <a:gd name="connsiteX0" fmla="*/ 0 w 1310224"/>
                <a:gd name="connsiteY0" fmla="*/ 0 h 917157"/>
                <a:gd name="connsiteX1" fmla="*/ 851646 w 1310224"/>
                <a:gd name="connsiteY1" fmla="*/ 0 h 917157"/>
                <a:gd name="connsiteX2" fmla="*/ 1310224 w 1310224"/>
                <a:gd name="connsiteY2" fmla="*/ 458579 h 917157"/>
                <a:gd name="connsiteX3" fmla="*/ 851646 w 1310224"/>
                <a:gd name="connsiteY3" fmla="*/ 917157 h 917157"/>
                <a:gd name="connsiteX4" fmla="*/ 0 w 1310224"/>
                <a:gd name="connsiteY4" fmla="*/ 917157 h 917157"/>
                <a:gd name="connsiteX5" fmla="*/ 458579 w 1310224"/>
                <a:gd name="connsiteY5" fmla="*/ 458579 h 917157"/>
                <a:gd name="connsiteX6" fmla="*/ 0 w 1310224"/>
                <a:gd name="connsiteY6" fmla="*/ 0 h 91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0224" h="917157">
                  <a:moveTo>
                    <a:pt x="1310223" y="0"/>
                  </a:moveTo>
                  <a:lnTo>
                    <a:pt x="1310223" y="596152"/>
                  </a:lnTo>
                  <a:lnTo>
                    <a:pt x="655111" y="917157"/>
                  </a:lnTo>
                  <a:lnTo>
                    <a:pt x="1" y="596152"/>
                  </a:lnTo>
                  <a:lnTo>
                    <a:pt x="1" y="0"/>
                  </a:lnTo>
                  <a:lnTo>
                    <a:pt x="655111" y="321005"/>
                  </a:lnTo>
                  <a:lnTo>
                    <a:pt x="131022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473820" rIns="15240" bIns="47381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2400" kern="1200" dirty="0" smtClean="0"/>
                <a:t>2015</a:t>
              </a:r>
              <a:endParaRPr lang="en-AU" sz="24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204495" y="1059734"/>
              <a:ext cx="7652167" cy="851645"/>
            </a:xfrm>
            <a:custGeom>
              <a:avLst/>
              <a:gdLst>
                <a:gd name="connsiteX0" fmla="*/ 141944 w 851645"/>
                <a:gd name="connsiteY0" fmla="*/ 0 h 7652167"/>
                <a:gd name="connsiteX1" fmla="*/ 709701 w 851645"/>
                <a:gd name="connsiteY1" fmla="*/ 0 h 7652167"/>
                <a:gd name="connsiteX2" fmla="*/ 851645 w 851645"/>
                <a:gd name="connsiteY2" fmla="*/ 141944 h 7652167"/>
                <a:gd name="connsiteX3" fmla="*/ 851645 w 851645"/>
                <a:gd name="connsiteY3" fmla="*/ 7652167 h 7652167"/>
                <a:gd name="connsiteX4" fmla="*/ 851645 w 851645"/>
                <a:gd name="connsiteY4" fmla="*/ 7652167 h 7652167"/>
                <a:gd name="connsiteX5" fmla="*/ 0 w 851645"/>
                <a:gd name="connsiteY5" fmla="*/ 7652167 h 7652167"/>
                <a:gd name="connsiteX6" fmla="*/ 0 w 851645"/>
                <a:gd name="connsiteY6" fmla="*/ 7652167 h 7652167"/>
                <a:gd name="connsiteX7" fmla="*/ 0 w 851645"/>
                <a:gd name="connsiteY7" fmla="*/ 141944 h 7652167"/>
                <a:gd name="connsiteX8" fmla="*/ 141944 w 851645"/>
                <a:gd name="connsiteY8" fmla="*/ 0 h 765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1645" h="7652167">
                  <a:moveTo>
                    <a:pt x="851645" y="1275390"/>
                  </a:moveTo>
                  <a:lnTo>
                    <a:pt x="851645" y="6376777"/>
                  </a:lnTo>
                  <a:cubicBezTo>
                    <a:pt x="851645" y="7081160"/>
                    <a:pt x="844572" y="7652167"/>
                    <a:pt x="835847" y="7652167"/>
                  </a:cubicBezTo>
                  <a:lnTo>
                    <a:pt x="0" y="7652167"/>
                  </a:lnTo>
                  <a:lnTo>
                    <a:pt x="0" y="7652167"/>
                  </a:lnTo>
                  <a:lnTo>
                    <a:pt x="0" y="0"/>
                  </a:lnTo>
                  <a:lnTo>
                    <a:pt x="0" y="0"/>
                  </a:lnTo>
                  <a:lnTo>
                    <a:pt x="835847" y="0"/>
                  </a:lnTo>
                  <a:cubicBezTo>
                    <a:pt x="844572" y="0"/>
                    <a:pt x="851645" y="571007"/>
                    <a:pt x="851645" y="1275390"/>
                  </a:cubicBezTo>
                  <a:close/>
                </a:path>
              </a:pathLst>
            </a:custGeom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56814" rIns="56814" bIns="56814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AU" sz="2400" kern="1200">
                <a:latin typeface="Georgia" panose="02040502050405020303" pitchFamily="18" charset="0"/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AU" sz="2400" kern="1200">
                <a:latin typeface="Georgia" panose="02040502050405020303" pitchFamily="18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87338" y="2171431"/>
              <a:ext cx="917158" cy="1310225"/>
            </a:xfrm>
            <a:custGeom>
              <a:avLst/>
              <a:gdLst>
                <a:gd name="connsiteX0" fmla="*/ 0 w 1310224"/>
                <a:gd name="connsiteY0" fmla="*/ 0 h 917157"/>
                <a:gd name="connsiteX1" fmla="*/ 851646 w 1310224"/>
                <a:gd name="connsiteY1" fmla="*/ 0 h 917157"/>
                <a:gd name="connsiteX2" fmla="*/ 1310224 w 1310224"/>
                <a:gd name="connsiteY2" fmla="*/ 458579 h 917157"/>
                <a:gd name="connsiteX3" fmla="*/ 851646 w 1310224"/>
                <a:gd name="connsiteY3" fmla="*/ 917157 h 917157"/>
                <a:gd name="connsiteX4" fmla="*/ 0 w 1310224"/>
                <a:gd name="connsiteY4" fmla="*/ 917157 h 917157"/>
                <a:gd name="connsiteX5" fmla="*/ 458579 w 1310224"/>
                <a:gd name="connsiteY5" fmla="*/ 458579 h 917157"/>
                <a:gd name="connsiteX6" fmla="*/ 0 w 1310224"/>
                <a:gd name="connsiteY6" fmla="*/ 0 h 91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0224" h="917157">
                  <a:moveTo>
                    <a:pt x="1310223" y="0"/>
                  </a:moveTo>
                  <a:lnTo>
                    <a:pt x="1310223" y="596152"/>
                  </a:lnTo>
                  <a:lnTo>
                    <a:pt x="655111" y="917157"/>
                  </a:lnTo>
                  <a:lnTo>
                    <a:pt x="1" y="596152"/>
                  </a:lnTo>
                  <a:lnTo>
                    <a:pt x="1" y="0"/>
                  </a:lnTo>
                  <a:lnTo>
                    <a:pt x="655111" y="321005"/>
                  </a:lnTo>
                  <a:lnTo>
                    <a:pt x="1310223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5">
                <a:hueOff val="-4708848"/>
                <a:satOff val="27272"/>
                <a:lumOff val="-21471"/>
                <a:alphaOff val="0"/>
              </a:schemeClr>
            </a:lnRef>
            <a:fillRef idx="1">
              <a:schemeClr val="accent5">
                <a:hueOff val="-4708848"/>
                <a:satOff val="27272"/>
                <a:lumOff val="-21471"/>
                <a:alphaOff val="0"/>
              </a:schemeClr>
            </a:fillRef>
            <a:effectRef idx="0">
              <a:schemeClr val="accent5">
                <a:hueOff val="-4708848"/>
                <a:satOff val="27272"/>
                <a:lumOff val="-2147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473820" rIns="15240" bIns="47381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2400" kern="1200" dirty="0" smtClean="0"/>
                <a:t>2016</a:t>
              </a:r>
              <a:endParaRPr lang="en-AU" sz="24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204495" y="2171432"/>
              <a:ext cx="7652167" cy="851645"/>
            </a:xfrm>
            <a:custGeom>
              <a:avLst/>
              <a:gdLst>
                <a:gd name="connsiteX0" fmla="*/ 141944 w 851645"/>
                <a:gd name="connsiteY0" fmla="*/ 0 h 7652167"/>
                <a:gd name="connsiteX1" fmla="*/ 709701 w 851645"/>
                <a:gd name="connsiteY1" fmla="*/ 0 h 7652167"/>
                <a:gd name="connsiteX2" fmla="*/ 851645 w 851645"/>
                <a:gd name="connsiteY2" fmla="*/ 141944 h 7652167"/>
                <a:gd name="connsiteX3" fmla="*/ 851645 w 851645"/>
                <a:gd name="connsiteY3" fmla="*/ 7652167 h 7652167"/>
                <a:gd name="connsiteX4" fmla="*/ 851645 w 851645"/>
                <a:gd name="connsiteY4" fmla="*/ 7652167 h 7652167"/>
                <a:gd name="connsiteX5" fmla="*/ 0 w 851645"/>
                <a:gd name="connsiteY5" fmla="*/ 7652167 h 7652167"/>
                <a:gd name="connsiteX6" fmla="*/ 0 w 851645"/>
                <a:gd name="connsiteY6" fmla="*/ 7652167 h 7652167"/>
                <a:gd name="connsiteX7" fmla="*/ 0 w 851645"/>
                <a:gd name="connsiteY7" fmla="*/ 141944 h 7652167"/>
                <a:gd name="connsiteX8" fmla="*/ 141944 w 851645"/>
                <a:gd name="connsiteY8" fmla="*/ 0 h 765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1645" h="7652167">
                  <a:moveTo>
                    <a:pt x="851645" y="1275390"/>
                  </a:moveTo>
                  <a:lnTo>
                    <a:pt x="851645" y="6376777"/>
                  </a:lnTo>
                  <a:cubicBezTo>
                    <a:pt x="851645" y="7081160"/>
                    <a:pt x="844572" y="7652167"/>
                    <a:pt x="835847" y="7652167"/>
                  </a:cubicBezTo>
                  <a:lnTo>
                    <a:pt x="0" y="7652167"/>
                  </a:lnTo>
                  <a:lnTo>
                    <a:pt x="0" y="7652167"/>
                  </a:lnTo>
                  <a:lnTo>
                    <a:pt x="0" y="0"/>
                  </a:lnTo>
                  <a:lnTo>
                    <a:pt x="0" y="0"/>
                  </a:lnTo>
                  <a:lnTo>
                    <a:pt x="835847" y="0"/>
                  </a:lnTo>
                  <a:cubicBezTo>
                    <a:pt x="844572" y="0"/>
                    <a:pt x="851645" y="571007"/>
                    <a:pt x="851645" y="1275390"/>
                  </a:cubicBez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style>
            <a:lnRef idx="2">
              <a:schemeClr val="accent5">
                <a:hueOff val="-4708848"/>
                <a:satOff val="27272"/>
                <a:lumOff val="-2147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56814" rIns="56814" bIns="56814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AU" sz="2400" kern="1200">
                <a:latin typeface="Georgia" panose="02040502050405020303" pitchFamily="18" charset="0"/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AU" sz="2400" kern="1200">
                <a:latin typeface="Georgia" panose="02040502050405020303" pitchFamily="18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87338" y="3283129"/>
              <a:ext cx="917158" cy="1310225"/>
            </a:xfrm>
            <a:custGeom>
              <a:avLst/>
              <a:gdLst>
                <a:gd name="connsiteX0" fmla="*/ 0 w 1310224"/>
                <a:gd name="connsiteY0" fmla="*/ 0 h 917157"/>
                <a:gd name="connsiteX1" fmla="*/ 851646 w 1310224"/>
                <a:gd name="connsiteY1" fmla="*/ 0 h 917157"/>
                <a:gd name="connsiteX2" fmla="*/ 1310224 w 1310224"/>
                <a:gd name="connsiteY2" fmla="*/ 458579 h 917157"/>
                <a:gd name="connsiteX3" fmla="*/ 851646 w 1310224"/>
                <a:gd name="connsiteY3" fmla="*/ 917157 h 917157"/>
                <a:gd name="connsiteX4" fmla="*/ 0 w 1310224"/>
                <a:gd name="connsiteY4" fmla="*/ 917157 h 917157"/>
                <a:gd name="connsiteX5" fmla="*/ 458579 w 1310224"/>
                <a:gd name="connsiteY5" fmla="*/ 458579 h 917157"/>
                <a:gd name="connsiteX6" fmla="*/ 0 w 1310224"/>
                <a:gd name="connsiteY6" fmla="*/ 0 h 91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0224" h="917157">
                  <a:moveTo>
                    <a:pt x="1310223" y="0"/>
                  </a:moveTo>
                  <a:lnTo>
                    <a:pt x="1310223" y="596152"/>
                  </a:lnTo>
                  <a:lnTo>
                    <a:pt x="655111" y="917157"/>
                  </a:lnTo>
                  <a:lnTo>
                    <a:pt x="1" y="596152"/>
                  </a:lnTo>
                  <a:lnTo>
                    <a:pt x="1" y="0"/>
                  </a:lnTo>
                  <a:lnTo>
                    <a:pt x="655111" y="321005"/>
                  </a:lnTo>
                  <a:lnTo>
                    <a:pt x="1310223" y="0"/>
                  </a:lnTo>
                  <a:close/>
                </a:path>
              </a:pathLst>
            </a:custGeom>
            <a:solidFill>
              <a:srgbClr val="92D050">
                <a:alpha val="50000"/>
              </a:srgbClr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5">
                <a:hueOff val="-9417697"/>
                <a:satOff val="54544"/>
                <a:lumOff val="-42941"/>
                <a:alphaOff val="0"/>
              </a:schemeClr>
            </a:lnRef>
            <a:fillRef idx="1">
              <a:schemeClr val="accent5">
                <a:hueOff val="-9417697"/>
                <a:satOff val="54544"/>
                <a:lumOff val="-42941"/>
                <a:alphaOff val="0"/>
              </a:schemeClr>
            </a:fillRef>
            <a:effectRef idx="0">
              <a:schemeClr val="accent5">
                <a:hueOff val="-9417697"/>
                <a:satOff val="54544"/>
                <a:lumOff val="-4294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473820" rIns="15240" bIns="47381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2400" kern="1200" dirty="0" smtClean="0"/>
                <a:t>2017</a:t>
              </a:r>
              <a:endParaRPr lang="en-AU" sz="2400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204495" y="3283131"/>
              <a:ext cx="7652167" cy="851645"/>
            </a:xfrm>
            <a:custGeom>
              <a:avLst/>
              <a:gdLst>
                <a:gd name="connsiteX0" fmla="*/ 141944 w 851645"/>
                <a:gd name="connsiteY0" fmla="*/ 0 h 7652167"/>
                <a:gd name="connsiteX1" fmla="*/ 709701 w 851645"/>
                <a:gd name="connsiteY1" fmla="*/ 0 h 7652167"/>
                <a:gd name="connsiteX2" fmla="*/ 851645 w 851645"/>
                <a:gd name="connsiteY2" fmla="*/ 141944 h 7652167"/>
                <a:gd name="connsiteX3" fmla="*/ 851645 w 851645"/>
                <a:gd name="connsiteY3" fmla="*/ 7652167 h 7652167"/>
                <a:gd name="connsiteX4" fmla="*/ 851645 w 851645"/>
                <a:gd name="connsiteY4" fmla="*/ 7652167 h 7652167"/>
                <a:gd name="connsiteX5" fmla="*/ 0 w 851645"/>
                <a:gd name="connsiteY5" fmla="*/ 7652167 h 7652167"/>
                <a:gd name="connsiteX6" fmla="*/ 0 w 851645"/>
                <a:gd name="connsiteY6" fmla="*/ 7652167 h 7652167"/>
                <a:gd name="connsiteX7" fmla="*/ 0 w 851645"/>
                <a:gd name="connsiteY7" fmla="*/ 141944 h 7652167"/>
                <a:gd name="connsiteX8" fmla="*/ 141944 w 851645"/>
                <a:gd name="connsiteY8" fmla="*/ 0 h 765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1645" h="7652167">
                  <a:moveTo>
                    <a:pt x="851645" y="1275390"/>
                  </a:moveTo>
                  <a:lnTo>
                    <a:pt x="851645" y="6376777"/>
                  </a:lnTo>
                  <a:cubicBezTo>
                    <a:pt x="851645" y="7081160"/>
                    <a:pt x="844572" y="7652167"/>
                    <a:pt x="835847" y="7652167"/>
                  </a:cubicBezTo>
                  <a:lnTo>
                    <a:pt x="0" y="7652167"/>
                  </a:lnTo>
                  <a:lnTo>
                    <a:pt x="0" y="7652167"/>
                  </a:lnTo>
                  <a:lnTo>
                    <a:pt x="0" y="0"/>
                  </a:lnTo>
                  <a:lnTo>
                    <a:pt x="0" y="0"/>
                  </a:lnTo>
                  <a:lnTo>
                    <a:pt x="835847" y="0"/>
                  </a:lnTo>
                  <a:cubicBezTo>
                    <a:pt x="844572" y="0"/>
                    <a:pt x="851645" y="571007"/>
                    <a:pt x="851645" y="1275390"/>
                  </a:cubicBezTo>
                  <a:close/>
                </a:path>
              </a:pathLst>
            </a:custGeom>
            <a:ln w="3175">
              <a:solidFill>
                <a:srgbClr val="00B050"/>
              </a:solidFill>
            </a:ln>
          </p:spPr>
          <p:style>
            <a:lnRef idx="2">
              <a:schemeClr val="accent5">
                <a:hueOff val="-9417697"/>
                <a:satOff val="54544"/>
                <a:lumOff val="-4294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56814" rIns="56814" bIns="56814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AU" sz="2400" kern="1200">
                <a:latin typeface="Georgia" panose="02040502050405020303" pitchFamily="18" charset="0"/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AU" sz="2400" kern="1200">
                <a:latin typeface="Georgia" panose="02040502050405020303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463983" y="2228131"/>
            <a:ext cx="6850283" cy="945341"/>
            <a:chOff x="1565070" y="2296801"/>
            <a:chExt cx="6582454" cy="723270"/>
          </a:xfrm>
        </p:grpSpPr>
        <p:sp>
          <p:nvSpPr>
            <p:cNvPr id="15" name="Rounded Rectangle 14"/>
            <p:cNvSpPr/>
            <p:nvPr/>
          </p:nvSpPr>
          <p:spPr>
            <a:xfrm>
              <a:off x="6525841" y="2296801"/>
              <a:ext cx="1621683" cy="721764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dirty="0" smtClean="0">
                  <a:solidFill>
                    <a:schemeClr val="bg2">
                      <a:lumMod val="25000"/>
                    </a:schemeClr>
                  </a:solidFill>
                </a:rPr>
                <a:t>Configuration of EDX commenced</a:t>
              </a:r>
              <a:endParaRPr lang="en-AU" sz="16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872250" y="2298307"/>
              <a:ext cx="1621683" cy="721764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dirty="0" smtClean="0">
                  <a:solidFill>
                    <a:schemeClr val="bg2">
                      <a:lumMod val="25000"/>
                    </a:schemeClr>
                  </a:solidFill>
                </a:rPr>
                <a:t>ePro roll out commenced</a:t>
              </a:r>
              <a:endParaRPr lang="en-AU" sz="16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565070" y="2298307"/>
              <a:ext cx="1621683" cy="721764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60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218660" y="2298307"/>
              <a:ext cx="1621683" cy="721764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60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463983" y="3488300"/>
            <a:ext cx="6850283" cy="945341"/>
            <a:chOff x="1565070" y="3594662"/>
            <a:chExt cx="6582454" cy="754541"/>
          </a:xfrm>
        </p:grpSpPr>
        <p:sp>
          <p:nvSpPr>
            <p:cNvPr id="19" name="Rounded Rectangle 18"/>
            <p:cNvSpPr/>
            <p:nvPr/>
          </p:nvSpPr>
          <p:spPr>
            <a:xfrm>
              <a:off x="6525841" y="3594662"/>
              <a:ext cx="1621683" cy="754541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dirty="0" smtClean="0">
                  <a:solidFill>
                    <a:srgbClr val="FF0000"/>
                  </a:solidFill>
                </a:rPr>
                <a:t>EDX discontinued</a:t>
              </a:r>
              <a:endParaRPr lang="en-AU" sz="1600" dirty="0">
                <a:solidFill>
                  <a:srgbClr val="FF0000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872250" y="3594662"/>
              <a:ext cx="1621683" cy="754541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dirty="0" smtClean="0">
                  <a:solidFill>
                    <a:srgbClr val="FF0000"/>
                  </a:solidFill>
                </a:rPr>
                <a:t>Daily recon &amp; manual PO dispatch</a:t>
              </a:r>
              <a:endParaRPr lang="en-AU" sz="1600" dirty="0">
                <a:solidFill>
                  <a:srgbClr val="FF0000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565070" y="3594662"/>
              <a:ext cx="1621683" cy="754541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dirty="0" smtClean="0">
                  <a:solidFill>
                    <a:srgbClr val="FF0000"/>
                  </a:solidFill>
                </a:rPr>
                <a:t>One Supplier live on EDX</a:t>
              </a:r>
              <a:endParaRPr lang="en-AU" sz="1600" dirty="0">
                <a:solidFill>
                  <a:srgbClr val="FF0000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218660" y="3594662"/>
              <a:ext cx="1621683" cy="754541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dirty="0" smtClean="0">
                  <a:solidFill>
                    <a:srgbClr val="FF0000"/>
                  </a:solidFill>
                </a:rPr>
                <a:t>EDX POs – random failures</a:t>
              </a:r>
              <a:endParaRPr lang="en-AU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463984" y="4752404"/>
            <a:ext cx="6850282" cy="945342"/>
            <a:chOff x="1213318" y="3325092"/>
            <a:chExt cx="7647192" cy="754540"/>
          </a:xfrm>
        </p:grpSpPr>
        <p:sp>
          <p:nvSpPr>
            <p:cNvPr id="24" name="Rounded Rectangle 23"/>
            <p:cNvSpPr/>
            <p:nvPr/>
          </p:nvSpPr>
          <p:spPr>
            <a:xfrm>
              <a:off x="6961489" y="3325092"/>
              <a:ext cx="1899021" cy="75454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dirty="0" smtClean="0">
                  <a:solidFill>
                    <a:srgbClr val="00B050"/>
                  </a:solidFill>
                </a:rPr>
                <a:t>Target to get top Suppliers on EDX</a:t>
              </a:r>
              <a:endParaRPr lang="en-AU" sz="1600" dirty="0">
                <a:solidFill>
                  <a:srgbClr val="00B050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045432" y="3325092"/>
              <a:ext cx="1899021" cy="75454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dirty="0" smtClean="0">
                  <a:solidFill>
                    <a:srgbClr val="00B050"/>
                  </a:solidFill>
                </a:rPr>
                <a:t>One Supplier configured</a:t>
              </a:r>
              <a:endParaRPr lang="en-AU" sz="1600" dirty="0">
                <a:solidFill>
                  <a:srgbClr val="00B050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213318" y="3325092"/>
              <a:ext cx="1899021" cy="75454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dirty="0" smtClean="0">
                  <a:solidFill>
                    <a:srgbClr val="00B050"/>
                  </a:solidFill>
                </a:rPr>
                <a:t>Project: Focussed activity with a  consultant </a:t>
              </a:r>
              <a:endParaRPr lang="en-AU" sz="1600" dirty="0">
                <a:solidFill>
                  <a:srgbClr val="00B050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129375" y="3325092"/>
              <a:ext cx="1899021" cy="75454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dirty="0" smtClean="0">
                  <a:solidFill>
                    <a:srgbClr val="00B050"/>
                  </a:solidFill>
                </a:rPr>
                <a:t>Successful proof of concept: POs and Invoices</a:t>
              </a:r>
              <a:endParaRPr lang="en-AU" sz="1600" dirty="0">
                <a:solidFill>
                  <a:srgbClr val="00B050"/>
                </a:solidFill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Adelaide		ADU 8-10 November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396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EDX – how are we using it?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02429" y="1868808"/>
            <a:ext cx="283899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Tw Cen MT" panose="020B0602020104020603" pitchFamily="34" charset="0"/>
              </a:rPr>
              <a:t>EDX used for:</a:t>
            </a:r>
          </a:p>
          <a:p>
            <a:endParaRPr lang="en-AU" sz="800" dirty="0" smtClean="0">
              <a:latin typeface="Tw Cen MT" panose="020B06020201040206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dirty="0" smtClean="0">
                <a:latin typeface="Tw Cen MT" panose="020B0602020104020603" pitchFamily="34" charset="0"/>
              </a:rPr>
              <a:t>Requisitions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AU" sz="1400" dirty="0" smtClean="0">
                <a:latin typeface="Tw Cen MT" panose="020B0602020104020603" pitchFamily="34" charset="0"/>
              </a:rPr>
              <a:t>In use since June 2015.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AU" sz="1400" dirty="0" smtClean="0">
                <a:latin typeface="Tw Cen MT" panose="020B0602020104020603" pitchFamily="34" charset="0"/>
              </a:rPr>
              <a:t>12 PunchOut catalogues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AU" sz="800" dirty="0" smtClean="0">
              <a:latin typeface="Tw Cen MT" panose="020B06020201040206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dirty="0" smtClean="0">
                <a:latin typeface="Tw Cen MT" panose="020B0602020104020603" pitchFamily="34" charset="0"/>
              </a:rPr>
              <a:t>Purchase Orders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AU" sz="1400" dirty="0" smtClean="0">
                <a:latin typeface="Tw Cen MT" panose="020B0602020104020603" pitchFamily="34" charset="0"/>
              </a:rPr>
              <a:t>Active for 3 </a:t>
            </a:r>
            <a:r>
              <a:rPr lang="en-AU" sz="1400" dirty="0">
                <a:latin typeface="Tw Cen MT" panose="020B0602020104020603" pitchFamily="34" charset="0"/>
              </a:rPr>
              <a:t>PunchOut catalogues</a:t>
            </a:r>
            <a:r>
              <a:rPr lang="en-AU" sz="1400" dirty="0" smtClean="0">
                <a:latin typeface="Tw Cen MT" panose="020B0602020104020603" pitchFamily="34" charset="0"/>
              </a:rPr>
              <a:t>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AU" sz="1400" dirty="0" smtClean="0">
                <a:latin typeface="Tw Cen MT" panose="020B0602020104020603" pitchFamily="34" charset="0"/>
              </a:rPr>
              <a:t>4 more being rolled out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AU" sz="800" dirty="0">
              <a:latin typeface="Tw Cen MT" panose="020B06020201040206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dirty="0" smtClean="0">
                <a:latin typeface="Tw Cen MT" panose="020B0602020104020603" pitchFamily="34" charset="0"/>
              </a:rPr>
              <a:t>Invoices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AU" sz="1400" dirty="0" smtClean="0">
                <a:latin typeface="Tw Cen MT" panose="020B0602020104020603" pitchFamily="34" charset="0"/>
              </a:rPr>
              <a:t>In Use for 3 PunchOut catalogues,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AU" sz="1400" dirty="0" smtClean="0">
                <a:latin typeface="Tw Cen MT" panose="020B0602020104020603" pitchFamily="34" charset="0"/>
              </a:rPr>
              <a:t>4 more being rolled out by end 2017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ASNs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AU" sz="1400" dirty="0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Being investigated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AU" dirty="0">
              <a:latin typeface="Tw Cen MT" panose="020B06020201040206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31628" y="3246812"/>
            <a:ext cx="422259" cy="1688584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 w="63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 anchorCtr="0"/>
          <a:lstStyle/>
          <a:p>
            <a:r>
              <a:rPr lang="en-AU" dirty="0" smtClean="0">
                <a:solidFill>
                  <a:schemeClr val="tx2"/>
                </a:solidFill>
                <a:latin typeface="Tw Cen MT" panose="020B0602020104020603" pitchFamily="34" charset="0"/>
              </a:rPr>
              <a:t>Middleware</a:t>
            </a:r>
            <a:endParaRPr lang="en-AU" dirty="0">
              <a:solidFill>
                <a:schemeClr val="tx2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12890" y="3246812"/>
            <a:ext cx="422259" cy="1688583"/>
          </a:xfrm>
          <a:prstGeom prst="rect">
            <a:avLst/>
          </a:prstGeom>
          <a:solidFill>
            <a:srgbClr val="00B0F0">
              <a:alpha val="20000"/>
            </a:srgbClr>
          </a:solidFill>
          <a:ln w="63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 anchorCtr="0"/>
          <a:lstStyle/>
          <a:p>
            <a:r>
              <a:rPr lang="en-AU" dirty="0" smtClean="0">
                <a:solidFill>
                  <a:schemeClr val="tx2"/>
                </a:solidFill>
                <a:latin typeface="Tw Cen MT" panose="020B0602020104020603" pitchFamily="34" charset="0"/>
              </a:rPr>
              <a:t>Middleware</a:t>
            </a:r>
            <a:endParaRPr lang="en-AU" dirty="0">
              <a:solidFill>
                <a:schemeClr val="tx2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0762" y="2271100"/>
            <a:ext cx="1008112" cy="2664296"/>
          </a:xfrm>
          <a:prstGeom prst="rect">
            <a:avLst/>
          </a:prstGeom>
          <a:solidFill>
            <a:srgbClr val="00B0F0">
              <a:alpha val="60000"/>
            </a:srgbClr>
          </a:solidFill>
          <a:ln w="63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AU" dirty="0" smtClean="0">
                <a:solidFill>
                  <a:schemeClr val="tx2"/>
                </a:solidFill>
                <a:latin typeface="Tw Cen MT" panose="020B0602020104020603" pitchFamily="34" charset="0"/>
              </a:rPr>
              <a:t>UoA</a:t>
            </a:r>
            <a:endParaRPr lang="en-AU" dirty="0">
              <a:solidFill>
                <a:schemeClr val="tx2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9559" y="2271100"/>
            <a:ext cx="1008112" cy="2664296"/>
          </a:xfrm>
          <a:prstGeom prst="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AU" sz="1600" dirty="0" smtClean="0">
                <a:solidFill>
                  <a:schemeClr val="tx2"/>
                </a:solidFill>
                <a:latin typeface="Tw Cen MT" panose="020B0602020104020603" pitchFamily="34" charset="0"/>
              </a:rPr>
              <a:t>Supplier</a:t>
            </a:r>
            <a:endParaRPr lang="en-AU" sz="1600" dirty="0">
              <a:solidFill>
                <a:schemeClr val="tx2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324" y="2785147"/>
            <a:ext cx="767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Purchase </a:t>
            </a:r>
          </a:p>
          <a:p>
            <a:r>
              <a:rPr lang="en-AU" sz="1200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Order</a:t>
            </a:r>
            <a:endParaRPr lang="en-AU" sz="1200" dirty="0">
              <a:solidFill>
                <a:srgbClr val="7030A0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2643" y="2812315"/>
            <a:ext cx="811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err="1" smtClean="0">
                <a:solidFill>
                  <a:srgbClr val="7030A0"/>
                </a:solidFill>
                <a:latin typeface="Tw Cen MT" panose="020B0602020104020603" pitchFamily="34" charset="0"/>
              </a:rPr>
              <a:t>Acknowle</a:t>
            </a:r>
            <a:r>
              <a:rPr lang="en-AU" sz="1200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-</a:t>
            </a:r>
          </a:p>
          <a:p>
            <a:r>
              <a:rPr lang="en-AU" sz="1200" dirty="0" err="1" smtClean="0">
                <a:solidFill>
                  <a:srgbClr val="7030A0"/>
                </a:solidFill>
                <a:latin typeface="Tw Cen MT" panose="020B0602020104020603" pitchFamily="34" charset="0"/>
              </a:rPr>
              <a:t>dgement</a:t>
            </a:r>
            <a:endParaRPr lang="en-AU" sz="1200" dirty="0">
              <a:solidFill>
                <a:srgbClr val="7030A0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387" y="3215535"/>
            <a:ext cx="811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err="1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Acknowle</a:t>
            </a:r>
            <a:r>
              <a:rPr lang="en-AU" sz="1200" dirty="0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-</a:t>
            </a:r>
          </a:p>
          <a:p>
            <a:r>
              <a:rPr lang="en-AU" sz="1200" dirty="0" err="1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dgement</a:t>
            </a:r>
            <a:endParaRPr lang="en-AU" sz="1200" dirty="0">
              <a:solidFill>
                <a:schemeClr val="accent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11251" y="3246812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ASN</a:t>
            </a:r>
            <a:endParaRPr lang="en-AU" sz="1200" dirty="0">
              <a:solidFill>
                <a:schemeClr val="accent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062541" y="3790476"/>
            <a:ext cx="1940317" cy="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062541" y="3894304"/>
            <a:ext cx="1940317" cy="0"/>
          </a:xfrm>
          <a:prstGeom prst="straightConnector1">
            <a:avLst/>
          </a:prstGeom>
          <a:ln w="635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456101" y="3797620"/>
            <a:ext cx="360040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259810" y="3786582"/>
            <a:ext cx="360040" cy="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259810" y="3894304"/>
            <a:ext cx="360040" cy="0"/>
          </a:xfrm>
          <a:prstGeom prst="straightConnector1">
            <a:avLst/>
          </a:prstGeom>
          <a:ln w="6350">
            <a:solidFill>
              <a:schemeClr val="accent3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2647" y="3678860"/>
            <a:ext cx="811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err="1" smtClean="0">
                <a:solidFill>
                  <a:srgbClr val="004620"/>
                </a:solidFill>
                <a:latin typeface="Tw Cen MT" panose="020B0602020104020603" pitchFamily="34" charset="0"/>
              </a:rPr>
              <a:t>Acknowle</a:t>
            </a:r>
            <a:r>
              <a:rPr lang="en-AU" sz="1200" dirty="0" smtClean="0">
                <a:solidFill>
                  <a:srgbClr val="004620"/>
                </a:solidFill>
                <a:latin typeface="Tw Cen MT" panose="020B0602020104020603" pitchFamily="34" charset="0"/>
              </a:rPr>
              <a:t>-</a:t>
            </a:r>
          </a:p>
          <a:p>
            <a:r>
              <a:rPr lang="en-AU" sz="1200" dirty="0" err="1" smtClean="0">
                <a:solidFill>
                  <a:srgbClr val="004620"/>
                </a:solidFill>
                <a:latin typeface="Tw Cen MT" panose="020B0602020104020603" pitchFamily="34" charset="0"/>
              </a:rPr>
              <a:t>dgement</a:t>
            </a:r>
            <a:endParaRPr lang="en-AU" sz="1200" dirty="0">
              <a:solidFill>
                <a:srgbClr val="004620"/>
              </a:solidFill>
              <a:latin typeface="Tw Cen MT" panose="020B06020201040206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54634" y="3643962"/>
            <a:ext cx="596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>
                <a:solidFill>
                  <a:srgbClr val="004620"/>
                </a:solidFill>
                <a:latin typeface="Tw Cen MT" panose="020B0602020104020603" pitchFamily="34" charset="0"/>
              </a:rPr>
              <a:t>Invoice</a:t>
            </a:r>
            <a:endParaRPr lang="en-AU" sz="1200" dirty="0">
              <a:solidFill>
                <a:srgbClr val="004620"/>
              </a:solidFill>
              <a:latin typeface="Tw Cen MT" panose="020B0602020104020603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496175" y="2454724"/>
            <a:ext cx="3115076" cy="1007532"/>
            <a:chOff x="1897315" y="1459230"/>
            <a:chExt cx="1940317" cy="1007532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1897315" y="1963286"/>
              <a:ext cx="1940317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897315" y="2067114"/>
              <a:ext cx="1940317" cy="0"/>
            </a:xfrm>
            <a:prstGeom prst="straightConnector1">
              <a:avLst/>
            </a:prstGeom>
            <a:ln w="6350">
              <a:solidFill>
                <a:srgbClr val="7030A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897315" y="2362934"/>
              <a:ext cx="1940317" cy="0"/>
            </a:xfrm>
            <a:prstGeom prst="straightConnector1">
              <a:avLst/>
            </a:prstGeom>
            <a:ln w="38100">
              <a:solidFill>
                <a:schemeClr val="accent2">
                  <a:lumMod val="40000"/>
                  <a:lumOff val="60000"/>
                </a:schemeClr>
              </a:solidFill>
              <a:prstDash val="sys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897315" y="2466762"/>
              <a:ext cx="1940317" cy="0"/>
            </a:xfrm>
            <a:prstGeom prst="straightConnector1">
              <a:avLst/>
            </a:prstGeom>
            <a:ln w="6350">
              <a:solidFill>
                <a:schemeClr val="accent2">
                  <a:lumMod val="40000"/>
                  <a:lumOff val="60000"/>
                </a:schemeClr>
              </a:solidFill>
              <a:prstDash val="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897315" y="1459230"/>
              <a:ext cx="1940317" cy="0"/>
            </a:xfrm>
            <a:prstGeom prst="straightConnector1">
              <a:avLst/>
            </a:prstGeom>
            <a:ln w="635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1897315" y="1563058"/>
              <a:ext cx="1940317" cy="0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606788" y="2450830"/>
            <a:ext cx="8245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Requisition</a:t>
            </a:r>
            <a:endParaRPr lang="en-AU" sz="1200" dirty="0">
              <a:solidFill>
                <a:srgbClr val="7030A0"/>
              </a:solidFill>
              <a:latin typeface="Tw Cen MT" panose="020B06020201040206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82643" y="2325701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Shopping </a:t>
            </a:r>
          </a:p>
          <a:p>
            <a:r>
              <a:rPr lang="en-AU" sz="1200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Cart</a:t>
            </a:r>
            <a:endParaRPr lang="en-AU" sz="1200" dirty="0">
              <a:solidFill>
                <a:srgbClr val="7030A0"/>
              </a:solidFill>
              <a:latin typeface="Tw Cen MT" panose="020B0602020104020603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4937" y="5134952"/>
            <a:ext cx="4935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dirty="0">
                <a:latin typeface="Tw Cen MT" panose="020B0602020104020603" pitchFamily="34" charset="0"/>
              </a:rPr>
              <a:t>Used for highest transaction volume suppliers – accounting for about 65% of our requisitions.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Adelaide		ADU 8-10 November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016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EDX – how are we using it</a:t>
            </a:r>
            <a:r>
              <a:rPr lang="en-AU" dirty="0" smtClean="0"/>
              <a:t>? (cont.)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555434"/>
              </p:ext>
            </p:extLst>
          </p:nvPr>
        </p:nvGraphicFramePr>
        <p:xfrm>
          <a:off x="768350" y="2285998"/>
          <a:ext cx="7289800" cy="3818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850"/>
                <a:gridCol w="2836333"/>
                <a:gridCol w="355600"/>
                <a:gridCol w="2885017"/>
              </a:tblGrid>
              <a:tr h="954617">
                <a:tc>
                  <a:txBody>
                    <a:bodyPr/>
                    <a:lstStyle/>
                    <a:p>
                      <a:endParaRPr lang="en-AU" dirty="0">
                        <a:latin typeface="Tw Cen MT" panose="020B06020201040206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w Cen MT" panose="020B0602020104020603" pitchFamily="34" charset="0"/>
                        </a:rPr>
                        <a:t>Requisitions, Purchase Orders, and Invoices</a:t>
                      </a:r>
                      <a:endParaRPr lang="en-AU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w Cen MT" panose="020B0602020104020603" pitchFamily="34" charset="0"/>
                        </a:rPr>
                        <a:t>Requisitions only</a:t>
                      </a:r>
                      <a:endParaRPr lang="en-AU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4617">
                <a:tc>
                  <a:txBody>
                    <a:bodyPr/>
                    <a:lstStyle/>
                    <a:p>
                      <a:r>
                        <a:rPr lang="en-AU" sz="1800" i="1" dirty="0" smtClean="0">
                          <a:latin typeface="Tw Cen MT" panose="020B0602020104020603" pitchFamily="34" charset="0"/>
                        </a:rPr>
                        <a:t>Completed</a:t>
                      </a:r>
                      <a:endParaRPr lang="en-AU" sz="1800" i="1" dirty="0">
                        <a:latin typeface="Tw Cen MT" panose="020B06020201040206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latin typeface="Tw Cen MT" panose="020B06020201040206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latin typeface="Tw Cen MT" panose="020B06020201040206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en-AU" dirty="0">
                        <a:latin typeface="Tw Cen MT" panose="020B06020201040206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4617">
                <a:tc>
                  <a:txBody>
                    <a:bodyPr/>
                    <a:lstStyle/>
                    <a:p>
                      <a:r>
                        <a:rPr lang="en-AU" sz="1800" i="1" dirty="0" smtClean="0">
                          <a:latin typeface="Tw Cen MT" panose="020B0602020104020603" pitchFamily="34" charset="0"/>
                        </a:rPr>
                        <a:t>WIP</a:t>
                      </a:r>
                      <a:endParaRPr lang="en-AU" sz="1800" i="1" dirty="0">
                        <a:latin typeface="Tw Cen MT" panose="020B06020201040206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latin typeface="Tw Cen MT" panose="020B06020201040206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latin typeface="Tw Cen MT" panose="020B06020201040206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954617">
                <a:tc>
                  <a:txBody>
                    <a:bodyPr/>
                    <a:lstStyle/>
                    <a:p>
                      <a:r>
                        <a:rPr lang="en-AU" sz="1800" i="1" dirty="0" smtClean="0">
                          <a:latin typeface="Tw Cen MT" panose="020B0602020104020603" pitchFamily="34" charset="0"/>
                        </a:rPr>
                        <a:t>Scheduled</a:t>
                      </a:r>
                      <a:endParaRPr lang="en-AU" sz="1800" i="1" dirty="0">
                        <a:latin typeface="Tw Cen MT" panose="020B06020201040206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latin typeface="Tw Cen MT" panose="020B06020201040206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latin typeface="Tw Cen MT" panose="020B06020201040206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601" y="3324394"/>
            <a:ext cx="854128" cy="6967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946" y="3324394"/>
            <a:ext cx="1661468" cy="7133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345" y="4728955"/>
            <a:ext cx="2095500" cy="304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158" y="4241509"/>
            <a:ext cx="2047875" cy="342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158" y="5178301"/>
            <a:ext cx="2047875" cy="342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8320" y="5665749"/>
            <a:ext cx="1733550" cy="381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0969" y="3324394"/>
            <a:ext cx="2390775" cy="4095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0600" y="5192447"/>
            <a:ext cx="1371512" cy="4481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8883" y="5715492"/>
            <a:ext cx="594946" cy="2650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36256" y="3808841"/>
            <a:ext cx="1600200" cy="4381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59961" y="4321863"/>
            <a:ext cx="1752790" cy="4146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05238" y="4811373"/>
            <a:ext cx="1662237" cy="3062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Adelaide		ADU 8-10 November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21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EDX – how are we using it? (cont.)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981237"/>
              </p:ext>
            </p:extLst>
          </p:nvPr>
        </p:nvGraphicFramePr>
        <p:xfrm>
          <a:off x="768350" y="2084832"/>
          <a:ext cx="7289800" cy="3908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Adelaide		ADU 8-10 November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15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8096" y="6050276"/>
            <a:ext cx="7323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>
                <a:solidFill>
                  <a:schemeClr val="bg1">
                    <a:lumMod val="65000"/>
                  </a:schemeClr>
                </a:solidFill>
              </a:rPr>
              <a:t>Data displayed is count of invoices received by EDX mapped against total invoices. 	Source: PeopleSoft query</a:t>
            </a:r>
            <a:endParaRPr lang="en-A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2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8096" y="2184400"/>
            <a:ext cx="7290053" cy="584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24000">
                <a:schemeClr val="accent1">
                  <a:lumMod val="40000"/>
                  <a:lumOff val="60000"/>
                </a:schemeClr>
              </a:gs>
              <a:gs pos="52000">
                <a:srgbClr val="92D050"/>
              </a:gs>
              <a:gs pos="100000">
                <a:srgbClr val="00B05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EDX </a:t>
            </a:r>
            <a:r>
              <a:rPr lang="en-AU" dirty="0" smtClean="0"/>
              <a:t>Configuration &amp; Customisation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270504" cy="40233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AU" sz="1800" dirty="0"/>
              <a:t>Configuration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en-AU" sz="1800" dirty="0"/>
          </a:p>
          <a:p>
            <a:pPr marL="271463" indent="-2714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800" dirty="0" smtClean="0"/>
              <a:t>Domains, User </a:t>
            </a:r>
            <a:r>
              <a:rPr lang="en-AU" sz="1800" dirty="0"/>
              <a:t>Ids, </a:t>
            </a:r>
            <a:r>
              <a:rPr lang="en-AU" sz="1800" dirty="0" smtClean="0"/>
              <a:t>&amp;Shared </a:t>
            </a:r>
            <a:r>
              <a:rPr lang="en-AU" sz="1800" dirty="0"/>
              <a:t>Secrets</a:t>
            </a:r>
          </a:p>
          <a:p>
            <a:pPr marL="271463" indent="-271463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1800" dirty="0"/>
          </a:p>
          <a:p>
            <a:pPr marL="271463" indent="-2714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800" dirty="0" smtClean="0"/>
              <a:t>URLs, Nodes, &amp; Routings</a:t>
            </a:r>
            <a:endParaRPr lang="en-AU" sz="1800" dirty="0"/>
          </a:p>
          <a:p>
            <a:pPr marL="271463" indent="-271463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1800" dirty="0"/>
          </a:p>
          <a:p>
            <a:pPr marL="271463" indent="-2714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800" dirty="0" smtClean="0"/>
              <a:t>Server </a:t>
            </a:r>
            <a:r>
              <a:rPr lang="en-AU" sz="1800" dirty="0"/>
              <a:t>access, Firewall set ups, and </a:t>
            </a:r>
            <a:r>
              <a:rPr lang="en-AU" sz="1800" dirty="0" smtClean="0"/>
              <a:t>Security Certificate Whitelisting</a:t>
            </a:r>
          </a:p>
          <a:p>
            <a:pPr marL="271463" indent="-271463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1800" dirty="0"/>
          </a:p>
          <a:p>
            <a:pPr marL="271463" indent="-271463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1800" dirty="0"/>
          </a:p>
          <a:p>
            <a:pPr>
              <a:spcBef>
                <a:spcPts val="0"/>
              </a:spcBef>
            </a:pPr>
            <a:endParaRPr lang="en-AU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6132" y="2286000"/>
            <a:ext cx="3012017" cy="40233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AU" sz="1800" dirty="0"/>
              <a:t>Customisation</a:t>
            </a:r>
          </a:p>
          <a:p>
            <a:pPr>
              <a:spcBef>
                <a:spcPts val="0"/>
              </a:spcBef>
            </a:pPr>
            <a:endParaRPr lang="en-AU" sz="1800" dirty="0"/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1800" dirty="0" smtClean="0"/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800" dirty="0" smtClean="0"/>
              <a:t>Validation </a:t>
            </a:r>
            <a:r>
              <a:rPr lang="en-AU" sz="1800" dirty="0"/>
              <a:t>protocol</a:t>
            </a:r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1800" dirty="0"/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800" dirty="0" smtClean="0"/>
              <a:t>Customise cXML </a:t>
            </a:r>
            <a:r>
              <a:rPr lang="en-AU" sz="1800" dirty="0"/>
              <a:t>message </a:t>
            </a:r>
            <a:r>
              <a:rPr lang="en-AU" sz="1800" dirty="0" smtClean="0"/>
              <a:t>for </a:t>
            </a:r>
            <a:r>
              <a:rPr lang="en-AU" sz="1800" dirty="0"/>
              <a:t>supplier</a:t>
            </a:r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1800" dirty="0"/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800" dirty="0"/>
              <a:t>Ship To </a:t>
            </a:r>
            <a:r>
              <a:rPr lang="en-AU" sz="1800" dirty="0" smtClean="0"/>
              <a:t>Address on PO (transformation)</a:t>
            </a:r>
            <a:endParaRPr lang="en-AU" sz="1800" dirty="0"/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1800" dirty="0"/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800" dirty="0"/>
              <a:t>Invoice customisation </a:t>
            </a:r>
            <a:r>
              <a:rPr lang="en-AU" sz="1800" b="1" dirty="0"/>
              <a:t>by </a:t>
            </a:r>
            <a:r>
              <a:rPr lang="en-AU" sz="1800" b="1" dirty="0" smtClean="0"/>
              <a:t>Supplier</a:t>
            </a:r>
            <a:endParaRPr lang="en-AU" sz="1800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Adelaide		ADU 8-10 November 2017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767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EDX Benefits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09687083"/>
              </p:ext>
            </p:extLst>
          </p:nvPr>
        </p:nvGraphicFramePr>
        <p:xfrm>
          <a:off x="768096" y="1930399"/>
          <a:ext cx="7290054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3459"/>
                <a:gridCol w="36265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solidFill>
                            <a:srgbClr val="FF5A9C"/>
                          </a:solidFill>
                          <a:latin typeface="+mn-lt"/>
                        </a:rPr>
                        <a:t>Before</a:t>
                      </a:r>
                      <a:endParaRPr lang="en-AU" sz="1800" dirty="0">
                        <a:solidFill>
                          <a:srgbClr val="FF5A9C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solidFill>
                            <a:srgbClr val="00B050"/>
                          </a:solidFill>
                          <a:latin typeface="+mn-lt"/>
                        </a:rPr>
                        <a:t>After</a:t>
                      </a:r>
                      <a:endParaRPr lang="en-AU" sz="18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PO manual data entry – errors and duplication by Supplier. </a:t>
                      </a:r>
                      <a:r>
                        <a:rPr lang="en-AU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Required effort to resolve and reconcile.</a:t>
                      </a:r>
                      <a:endParaRPr lang="en-A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Supplier does no Data entry – eliminate potential errors / lead time / duplication.</a:t>
                      </a:r>
                    </a:p>
                  </a:txBody>
                  <a:tcPr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We tracked</a:t>
                      </a:r>
                      <a:r>
                        <a:rPr lang="en-AU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Invoice received date, PO dispatched date, etc. for KPIs. Had to process hard copies or pdfs</a:t>
                      </a:r>
                      <a:endParaRPr lang="en-A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Instant transfer of information – no lead time or processing</a:t>
                      </a:r>
                    </a:p>
                  </a:txBody>
                  <a:tcPr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We did manual data entry</a:t>
                      </a:r>
                      <a:r>
                        <a:rPr lang="en-AU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for </a:t>
                      </a:r>
                      <a:r>
                        <a:rPr lang="en-A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Invoice processing</a:t>
                      </a:r>
                      <a:r>
                        <a:rPr lang="en-AU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including approvals, and rework</a:t>
                      </a:r>
                      <a:endParaRPr lang="en-A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Invoice processing requires no attention – unless</a:t>
                      </a:r>
                      <a:r>
                        <a:rPr lang="en-AU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there’s a Match Exception</a:t>
                      </a:r>
                      <a:endParaRPr lang="en-AU" sz="180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Credit notes processed for duplicate</a:t>
                      </a:r>
                      <a:r>
                        <a:rPr lang="en-AU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invoices / incorrect deliveries</a:t>
                      </a:r>
                      <a:endParaRPr lang="en-A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Credit notes reduced to less than 10% of</a:t>
                      </a:r>
                      <a:r>
                        <a:rPr lang="en-AU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previous volumes</a:t>
                      </a:r>
                      <a:endParaRPr lang="en-AU" sz="18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Invoices filtered</a:t>
                      </a:r>
                      <a:r>
                        <a:rPr lang="en-AU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as SPAM / Junk mail and missed.</a:t>
                      </a:r>
                      <a:endParaRPr lang="en-A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Negligible risk of system exposure –messages do not carry links or files</a:t>
                      </a:r>
                    </a:p>
                  </a:txBody>
                  <a:tcPr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Adelaide		ADU 8-10 November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661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EDX Controls and Fall back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68096" y="2387599"/>
            <a:ext cx="4956032" cy="36745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AU" sz="1800" dirty="0"/>
              <a:t>Exception reports to spot failures</a:t>
            </a:r>
          </a:p>
          <a:p>
            <a:pPr>
              <a:buFont typeface="Wingdings" panose="05000000000000000000" pitchFamily="2" charset="2"/>
              <a:buChar char="v"/>
            </a:pPr>
            <a:endParaRPr lang="en-AU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en-AU" sz="1800" dirty="0"/>
              <a:t>Features being configured to inform User / Supplier in the event of failure.</a:t>
            </a:r>
          </a:p>
          <a:p>
            <a:pPr>
              <a:buFont typeface="Wingdings" panose="05000000000000000000" pitchFamily="2" charset="2"/>
              <a:buChar char="v"/>
            </a:pPr>
            <a:endParaRPr lang="en-AU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en-AU" sz="1800" dirty="0"/>
              <a:t>Duplicates and incorrect details checked by PeopleSoft during Matching process.</a:t>
            </a:r>
          </a:p>
          <a:p>
            <a:pPr>
              <a:buFont typeface="Wingdings" panose="05000000000000000000" pitchFamily="2" charset="2"/>
              <a:buChar char="v"/>
            </a:pPr>
            <a:endParaRPr lang="en-AU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en-AU" sz="1800" dirty="0"/>
              <a:t>Payments released according to agreed payment terms after 3 way match succeeds.</a:t>
            </a:r>
            <a:endParaRPr lang="en-AU" sz="1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936655" y="2694515"/>
            <a:ext cx="2556470" cy="31665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AU" sz="1800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AU" sz="1800" i="1" dirty="0">
                <a:solidFill>
                  <a:srgbClr val="0070C0"/>
                </a:solidFill>
              </a:rPr>
              <a:t>In the event of a problem, EDX POs and Invoices can be easily switched to email – pdf option by the transaction officers themselves. Does not require any immediate system configuration change.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FECB-488C-4862-A863-69DB259C81CD}" type="slidenum">
              <a:rPr lang="en-AU" smtClean="0"/>
              <a:pPr/>
              <a:t>18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Adelaide		ADU 8-10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477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EDX Implementation Activities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8096" y="2286000"/>
            <a:ext cx="7290055" cy="4023360"/>
          </a:xfrm>
        </p:spPr>
        <p:txBody>
          <a:bodyPr>
            <a:normAutofit/>
          </a:bodyPr>
          <a:lstStyle/>
          <a:p>
            <a:r>
              <a:rPr lang="en-AU" sz="1800" dirty="0"/>
              <a:t>Purchase Orders and </a:t>
            </a:r>
            <a:r>
              <a:rPr lang="en-AU" sz="1800" dirty="0" smtClean="0"/>
              <a:t>Acknowledgements</a:t>
            </a:r>
          </a:p>
          <a:p>
            <a:endParaRPr lang="en-AU" sz="1800" dirty="0"/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AU" sz="1800" dirty="0"/>
              <a:t>Correct Ship To Addresses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AU" sz="1800" dirty="0"/>
              <a:t>Additional details on the PO – e.g. Cost Centre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AU" sz="1800" dirty="0"/>
              <a:t>Diverted deliveries – to store or central Hub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AU" sz="1800" dirty="0"/>
              <a:t>Custom Report to check dispatch failures </a:t>
            </a:r>
          </a:p>
          <a:p>
            <a:pPr lvl="1"/>
            <a:endParaRPr lang="en-AU" sz="18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AU" sz="1800" dirty="0">
                <a:solidFill>
                  <a:srgbClr val="C00000"/>
                </a:solidFill>
              </a:rPr>
              <a:t>Future activities:</a:t>
            </a:r>
          </a:p>
          <a:p>
            <a:pPr lvl="2"/>
            <a:r>
              <a:rPr lang="en-AU" sz="1800" dirty="0" smtClean="0">
                <a:solidFill>
                  <a:srgbClr val="C00000"/>
                </a:solidFill>
              </a:rPr>
              <a:t>Attachments by EDX</a:t>
            </a:r>
          </a:p>
          <a:p>
            <a:pPr lvl="2"/>
            <a:r>
              <a:rPr lang="en-AU" sz="1800" dirty="0" smtClean="0">
                <a:solidFill>
                  <a:srgbClr val="C00000"/>
                </a:solidFill>
              </a:rPr>
              <a:t>Special Requests by EDX</a:t>
            </a:r>
          </a:p>
          <a:p>
            <a:pPr lvl="2"/>
            <a:r>
              <a:rPr lang="en-AU" sz="1800" dirty="0" smtClean="0">
                <a:solidFill>
                  <a:srgbClr val="C00000"/>
                </a:solidFill>
              </a:rPr>
              <a:t>Advance Shipment Notification (ASN) to auto-populate Receipts</a:t>
            </a:r>
            <a:endParaRPr lang="en-AU" sz="18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FECB-488C-4862-A863-69DB259C81CD}" type="slidenum">
              <a:rPr lang="en-AU" smtClean="0"/>
              <a:pPr/>
              <a:t>19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Adelaide		ADU 8-10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14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Kartik Warrier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>
            <a:normAutofit/>
          </a:bodyPr>
          <a:lstStyle/>
          <a:p>
            <a:r>
              <a:rPr lang="en-US" dirty="0" smtClean="0"/>
              <a:t>Senior Business Analyst</a:t>
            </a:r>
            <a:endParaRPr lang="en-US" dirty="0"/>
          </a:p>
          <a:p>
            <a:r>
              <a:rPr lang="en-US" dirty="0" smtClean="0"/>
              <a:t>University of Adelaide</a:t>
            </a:r>
            <a:endParaRPr lang="en-US" dirty="0"/>
          </a:p>
          <a:p>
            <a:r>
              <a:rPr lang="en-US" dirty="0" smtClean="0">
                <a:hlinkClick r:id="rId2"/>
              </a:rPr>
              <a:t>kartik.warrier@adelaide.edu.au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68096" y="4413956"/>
            <a:ext cx="7563104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i="1" dirty="0" smtClean="0"/>
              <a:t>As a part of the Procure to Pay Project, I was instrumental in rolling out the eProcurement module across the University. Am currently working on enhancements and additional initiatives in the P2P space to improve compliance and increase efficiency. </a:t>
            </a:r>
            <a:endParaRPr lang="en-US" sz="16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Adelaide		ADU 8-10 November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EDX Implementation Activities </a:t>
            </a:r>
            <a:r>
              <a:rPr lang="en-AU" sz="4000" dirty="0" smtClean="0"/>
              <a:t>(</a:t>
            </a:r>
            <a:r>
              <a:rPr lang="en-AU" sz="4000" dirty="0"/>
              <a:t>cont</a:t>
            </a:r>
            <a:r>
              <a:rPr lang="en-AU" sz="4000" dirty="0" smtClean="0"/>
              <a:t>.)</a:t>
            </a:r>
            <a:endParaRPr lang="en-AU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8096" y="2221632"/>
            <a:ext cx="7290054" cy="3535040"/>
          </a:xfrm>
        </p:spPr>
        <p:txBody>
          <a:bodyPr>
            <a:noAutofit/>
          </a:bodyPr>
          <a:lstStyle/>
          <a:p>
            <a:r>
              <a:rPr lang="en-AU" sz="1800" dirty="0" smtClean="0"/>
              <a:t>Invoices</a:t>
            </a:r>
          </a:p>
          <a:p>
            <a:endParaRPr lang="en-AU" sz="1800" dirty="0"/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AU" sz="1800" dirty="0"/>
              <a:t>Customisation to Supplier’s Invoice</a:t>
            </a:r>
          </a:p>
          <a:p>
            <a:pPr lvl="2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AU" sz="1800" dirty="0"/>
              <a:t>Business Unit and Supplier ID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AU" sz="1800" dirty="0"/>
              <a:t>Firewall issues: </a:t>
            </a:r>
            <a:r>
              <a:rPr lang="en-AU" sz="1800" dirty="0" err="1"/>
              <a:t>MiddleWare</a:t>
            </a:r>
            <a:r>
              <a:rPr lang="en-AU" sz="1800" dirty="0"/>
              <a:t> or Direct?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AU" sz="1800" dirty="0"/>
              <a:t>Action on failed invoices – monitoring of Synchronous services</a:t>
            </a:r>
          </a:p>
          <a:p>
            <a:pPr lvl="1"/>
            <a:endParaRPr lang="en-AU" sz="18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AU" sz="1800" dirty="0">
                <a:solidFill>
                  <a:srgbClr val="C00000"/>
                </a:solidFill>
              </a:rPr>
              <a:t>Future Activities:</a:t>
            </a:r>
          </a:p>
          <a:p>
            <a:pPr lvl="2"/>
            <a:r>
              <a:rPr lang="en-AU" sz="1800" dirty="0">
                <a:solidFill>
                  <a:srgbClr val="C00000"/>
                </a:solidFill>
              </a:rPr>
              <a:t>UOM </a:t>
            </a:r>
            <a:r>
              <a:rPr lang="en-AU" sz="1800" dirty="0" smtClean="0">
                <a:solidFill>
                  <a:srgbClr val="C00000"/>
                </a:solidFill>
              </a:rPr>
              <a:t>mismatch</a:t>
            </a:r>
          </a:p>
          <a:p>
            <a:pPr lvl="2"/>
            <a:r>
              <a:rPr lang="en-AU" sz="1800" dirty="0" smtClean="0">
                <a:solidFill>
                  <a:srgbClr val="C00000"/>
                </a:solidFill>
              </a:rPr>
              <a:t>Credit Notes by EDX</a:t>
            </a:r>
            <a:endParaRPr lang="en-AU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FECB-488C-4862-A863-69DB259C81CD}" type="slidenum">
              <a:rPr lang="en-AU" smtClean="0"/>
              <a:pPr/>
              <a:t>20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Adelaide		ADU 8-10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221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01"/>
          <a:stretch/>
        </p:blipFill>
        <p:spPr>
          <a:xfrm>
            <a:off x="768096" y="2286000"/>
            <a:ext cx="7359904" cy="3287101"/>
          </a:xfrm>
          <a:prstGeom prst="rect">
            <a:avLst/>
          </a:prstGeom>
          <a:solidFill>
            <a:schemeClr val="bg1">
              <a:alpha val="90000"/>
            </a:schemeClr>
          </a:solidFill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Summary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AU" sz="1800" dirty="0"/>
              <a:t>EDX offers a secure and instant option to transact commercial data between organisations- with benefits of drastically reduced process time, elimination of errors and resolution requirements, and ability to automate transactions.</a:t>
            </a:r>
          </a:p>
          <a:p>
            <a:pPr>
              <a:spcAft>
                <a:spcPts val="1200"/>
              </a:spcAft>
            </a:pPr>
            <a:r>
              <a:rPr lang="en-AU" sz="1800" dirty="0" smtClean="0"/>
              <a:t>PeopleSoft </a:t>
            </a:r>
            <a:r>
              <a:rPr lang="en-AU" sz="1800" dirty="0"/>
              <a:t>handles CXML data directly, and thus EDX set up and maintenance are not very complicated - for PunchOut catalogue suppliers.</a:t>
            </a:r>
          </a:p>
          <a:p>
            <a:pPr>
              <a:spcAft>
                <a:spcPts val="1200"/>
              </a:spcAft>
            </a:pPr>
            <a:r>
              <a:rPr lang="en-AU" sz="1800" dirty="0" smtClean="0"/>
              <a:t>Alternate </a:t>
            </a:r>
            <a:r>
              <a:rPr lang="en-AU" sz="1800" dirty="0"/>
              <a:t>Email option for EDX always available and can be used by the operating persons directly if required – without requiring any system support.</a:t>
            </a:r>
          </a:p>
          <a:p>
            <a:pPr>
              <a:spcAft>
                <a:spcPts val="1200"/>
              </a:spcAft>
            </a:pPr>
            <a:r>
              <a:rPr lang="en-AU" sz="1800" dirty="0" smtClean="0"/>
              <a:t>EDX </a:t>
            </a:r>
            <a:r>
              <a:rPr lang="en-AU" sz="1800" dirty="0"/>
              <a:t>is an enabler towards getting more Suppliers onto Online catalogues – since it helps to reduce the transactional overhead.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FECB-488C-4862-A863-69DB259C81CD}" type="slidenum">
              <a:rPr lang="en-AU" smtClean="0"/>
              <a:pPr/>
              <a:t>21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Adelaide		ADU 8-10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334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Adelaide		ADU 8-10 November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546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26973" y="4869349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</a:rPr>
              <a:t>all Alliance presentations will be available for download from the Conference Site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768096" y="2186571"/>
            <a:ext cx="3566160" cy="822960"/>
          </a:xfrm>
          <a:prstGeom prst="rect">
            <a:avLst/>
          </a:prstGeom>
        </p:spPr>
        <p:txBody>
          <a:bodyPr vert="horz" lIns="137160" tIns="45720" rIns="137160" bIns="45720" rtlCol="0" anchor="ctr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2200" b="0" kern="1200" cap="none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Kartik Warrier</a:t>
            </a:r>
            <a:endParaRPr lang="en-US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768096" y="2974723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Senior Business Analyst</a:t>
            </a:r>
          </a:p>
          <a:p>
            <a:r>
              <a:rPr lang="en-US" smtClean="0"/>
              <a:t>University of Adelaide</a:t>
            </a:r>
          </a:p>
          <a:p>
            <a:r>
              <a:rPr lang="en-US" smtClean="0">
                <a:hlinkClick r:id="rId2"/>
              </a:rPr>
              <a:t>kartik.warrier@adelaide.edu.au</a:t>
            </a:r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Adelaide		ADU 8-10 November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795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2853306" cy="146304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59" y="4960138"/>
            <a:ext cx="1994700" cy="1496026"/>
          </a:xfrm>
          <a:prstGeom prst="rect">
            <a:avLst/>
          </a:prstGeom>
        </p:spPr>
      </p:pic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" b="415"/>
          <a:stretch>
            <a:fillRect/>
          </a:stretch>
        </p:blipFill>
        <p:spPr/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7" y="75524"/>
            <a:ext cx="3134493" cy="312703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Adelaide		ADU 8-10 November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University of adelaide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Established: 1874</a:t>
            </a:r>
          </a:p>
          <a:p>
            <a:r>
              <a:rPr lang="en-US" dirty="0"/>
              <a:t>Campuses: </a:t>
            </a:r>
            <a:r>
              <a:rPr lang="en-US" dirty="0" smtClean="0"/>
              <a:t>3</a:t>
            </a:r>
            <a:endParaRPr lang="en-US" dirty="0"/>
          </a:p>
          <a:p>
            <a:r>
              <a:rPr lang="en-US" dirty="0"/>
              <a:t>Faculties: 5</a:t>
            </a:r>
          </a:p>
          <a:p>
            <a:r>
              <a:rPr lang="en-US" dirty="0"/>
              <a:t>Divisions: 3</a:t>
            </a:r>
          </a:p>
          <a:p>
            <a:r>
              <a:rPr lang="en-US" dirty="0"/>
              <a:t>Students: 25,000</a:t>
            </a:r>
          </a:p>
          <a:p>
            <a:r>
              <a:rPr lang="en-US" dirty="0"/>
              <a:t>Staff: 3,500 (</a:t>
            </a:r>
            <a:r>
              <a:rPr lang="en-US" dirty="0" smtClean="0"/>
              <a:t>excl. </a:t>
            </a:r>
            <a:r>
              <a:rPr lang="en-US" dirty="0"/>
              <a:t>casuals)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Picture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3" b="12433"/>
          <a:stretch>
            <a:fillRect/>
          </a:stretch>
        </p:blipFill>
        <p:spPr>
          <a:xfrm>
            <a:off x="0" y="-1"/>
            <a:ext cx="9141714" cy="457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483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5844"/>
            <a:ext cx="9144000" cy="441985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ORGANISATION &amp; ORACLE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8-10 November 2017</a:t>
            </a: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235019" y="1929643"/>
            <a:ext cx="3908981" cy="4406055"/>
            <a:chOff x="1227330" y="2235810"/>
            <a:chExt cx="6830783" cy="3779923"/>
          </a:xfrm>
        </p:grpSpPr>
        <p:sp>
          <p:nvSpPr>
            <p:cNvPr id="2" name="Rectangle 1"/>
            <p:cNvSpPr/>
            <p:nvPr/>
          </p:nvSpPr>
          <p:spPr>
            <a:xfrm>
              <a:off x="1227667" y="2235810"/>
              <a:ext cx="6830446" cy="377992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27667" y="3990806"/>
              <a:ext cx="6830108" cy="853607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effectLst/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en-AU" sz="2000" dirty="0" err="1">
                  <a:solidFill>
                    <a:srgbClr val="002060"/>
                  </a:solidFill>
                </a:rPr>
                <a:t>PeopleTools</a:t>
              </a:r>
              <a:r>
                <a:rPr lang="en-AU" sz="2000" dirty="0">
                  <a:solidFill>
                    <a:srgbClr val="002060"/>
                  </a:solidFill>
                </a:rPr>
                <a:t> 8.55 </a:t>
              </a:r>
            </a:p>
            <a:p>
              <a:pPr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en-AU" sz="2000" dirty="0">
                  <a:solidFill>
                    <a:srgbClr val="002060"/>
                  </a:solidFill>
                </a:rPr>
                <a:t>Oracle 12.1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27667" y="3470978"/>
              <a:ext cx="6830446" cy="3600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effectLst/>
          </p:spPr>
          <p:txBody>
            <a:bodyPr vert="horz" lIns="91440" tIns="45720" rIns="91440" bIns="45720" rtlCol="0" anchor="ctr">
              <a:noAutofit/>
            </a:bodyPr>
            <a:lstStyle/>
            <a:p>
              <a:pPr algn="r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en-AU" sz="2000" dirty="0" smtClean="0">
                  <a:solidFill>
                    <a:srgbClr val="002060"/>
                  </a:solidFill>
                </a:rPr>
                <a:t>PeopleSoft Finance 9.2</a:t>
              </a:r>
              <a:endParaRPr lang="en-AU" sz="2000" dirty="0">
                <a:solidFill>
                  <a:srgbClr val="002060"/>
                </a:solidFill>
              </a:endParaRPr>
            </a:p>
          </p:txBody>
        </p:sp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1227667" y="2513132"/>
              <a:ext cx="6830446" cy="798018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effectLst/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AU" sz="2000" dirty="0" smtClean="0">
                  <a:solidFill>
                    <a:srgbClr val="002060"/>
                  </a:solidFill>
                </a:rPr>
                <a:t>PeopleSoft Finance, HCM, Campus Solutions and CRM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27330" y="5030462"/>
              <a:ext cx="6830446" cy="3600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effectLst/>
          </p:spPr>
          <p:txBody>
            <a:bodyPr vert="horz" lIns="91440" tIns="45720" rIns="91440" bIns="45720" rtlCol="0" anchor="ctr">
              <a:noAutofit/>
            </a:bodyPr>
            <a:lstStyle/>
            <a:p>
              <a:pPr algn="r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en-AU" sz="2000" dirty="0" smtClean="0">
                  <a:solidFill>
                    <a:srgbClr val="002060"/>
                  </a:solidFill>
                </a:rPr>
                <a:t>PUM(Mirror) #22 full</a:t>
              </a:r>
              <a:endParaRPr lang="en-AU" sz="2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759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9673" b="30906"/>
          <a:stretch/>
        </p:blipFill>
        <p:spPr>
          <a:xfrm>
            <a:off x="0" y="1915844"/>
            <a:ext cx="9134947" cy="441985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eProcurement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213981" y="1915844"/>
            <a:ext cx="5920966" cy="4419853"/>
            <a:chOff x="1227667" y="2235810"/>
            <a:chExt cx="6830483" cy="3779923"/>
          </a:xfrm>
        </p:grpSpPr>
        <p:sp>
          <p:nvSpPr>
            <p:cNvPr id="2" name="Rectangle 1"/>
            <p:cNvSpPr/>
            <p:nvPr/>
          </p:nvSpPr>
          <p:spPr>
            <a:xfrm>
              <a:off x="1227667" y="2235810"/>
              <a:ext cx="6830445" cy="377992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28041" y="4218190"/>
              <a:ext cx="6830109" cy="3600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effectLst/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en-AU" sz="2000" dirty="0">
                  <a:solidFill>
                    <a:srgbClr val="002060"/>
                  </a:solidFill>
                </a:rPr>
                <a:t>2000 Purchase Orders per month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27667" y="3739009"/>
              <a:ext cx="6830446" cy="3600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effectLst/>
          </p:spPr>
          <p:txBody>
            <a:bodyPr vert="horz" lIns="91440" tIns="45720" rIns="91440" bIns="45720" rtlCol="0" anchor="ctr">
              <a:noAutofit/>
            </a:bodyPr>
            <a:lstStyle/>
            <a:p>
              <a:pPr algn="r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en-AU" sz="2000" dirty="0">
                  <a:solidFill>
                    <a:srgbClr val="002060"/>
                  </a:solidFill>
                </a:rPr>
                <a:t>2400 active requestors across 9 Faculties / Divisions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27667" y="5176552"/>
              <a:ext cx="6830446" cy="3600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effectLst/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en-AU" sz="2000" dirty="0">
                  <a:solidFill>
                    <a:srgbClr val="002060"/>
                  </a:solidFill>
                </a:rPr>
                <a:t>65% of requisitions originate from PunchOut catalogues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27667" y="5655733"/>
              <a:ext cx="6830446" cy="3600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effectLst/>
          </p:spPr>
          <p:txBody>
            <a:bodyPr vert="horz" lIns="91440" tIns="45720" rIns="91440" bIns="45720" rtlCol="0" anchor="ctr">
              <a:noAutofit/>
            </a:bodyPr>
            <a:lstStyle/>
            <a:p>
              <a:pPr algn="r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en-AU" sz="2000" dirty="0">
                  <a:solidFill>
                    <a:srgbClr val="002060"/>
                  </a:solidFill>
                </a:rPr>
                <a:t>150 Departments or Cost Centres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27667" y="4697371"/>
              <a:ext cx="6830446" cy="3600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effectLst/>
          </p:spPr>
          <p:txBody>
            <a:bodyPr vert="horz" lIns="91440" tIns="45720" rIns="91440" bIns="45720" rtlCol="0" anchor="ctr">
              <a:noAutofit/>
            </a:bodyPr>
            <a:lstStyle/>
            <a:p>
              <a:pPr algn="r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en-AU" sz="2000" dirty="0">
                  <a:solidFill>
                    <a:srgbClr val="002060"/>
                  </a:solidFill>
                </a:rPr>
                <a:t>200 Ship To Locations across multiple sites</a:t>
              </a:r>
            </a:p>
          </p:txBody>
        </p:sp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1227667" y="3259828"/>
              <a:ext cx="6830445" cy="3600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effectLst/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AU" sz="2000" dirty="0" smtClean="0">
                  <a:solidFill>
                    <a:srgbClr val="002060"/>
                  </a:solidFill>
                </a:rPr>
                <a:t>12 PunchOut and 3 Internal catalogues</a:t>
              </a: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Adelaide		ADU 8-10 November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30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1800" dirty="0" smtClean="0"/>
              <a:t>EDX</a:t>
            </a:r>
            <a:endParaRPr lang="en-AU" sz="1800" dirty="0"/>
          </a:p>
          <a:p>
            <a:pPr lvl="1"/>
            <a:r>
              <a:rPr lang="en-AU" sz="1800" dirty="0"/>
              <a:t>What is EDX</a:t>
            </a:r>
          </a:p>
          <a:p>
            <a:pPr lvl="1"/>
            <a:r>
              <a:rPr lang="en-AU" sz="1800" dirty="0"/>
              <a:t>How does it work?</a:t>
            </a:r>
          </a:p>
          <a:p>
            <a:pPr lvl="1"/>
            <a:r>
              <a:rPr lang="en-AU" sz="1800" dirty="0"/>
              <a:t>UoA's set up</a:t>
            </a:r>
          </a:p>
          <a:p>
            <a:pPr lvl="1"/>
            <a:r>
              <a:rPr lang="en-AU" sz="1800" dirty="0"/>
              <a:t>Configuration and Customisation</a:t>
            </a:r>
          </a:p>
          <a:p>
            <a:pPr lvl="1"/>
            <a:r>
              <a:rPr lang="en-AU" sz="1800" dirty="0"/>
              <a:t>Benefits</a:t>
            </a:r>
          </a:p>
          <a:p>
            <a:pPr lvl="1"/>
            <a:r>
              <a:rPr lang="en-AU" sz="1800" dirty="0"/>
              <a:t>Controls and Fall back</a:t>
            </a:r>
          </a:p>
          <a:p>
            <a:pPr lvl="1"/>
            <a:r>
              <a:rPr lang="en-AU" sz="1800" dirty="0" smtClean="0"/>
              <a:t>Implementation Activities</a:t>
            </a:r>
            <a:endParaRPr lang="en-AU" sz="1800" dirty="0"/>
          </a:p>
          <a:p>
            <a:pPr marL="128019" lvl="1" indent="0">
              <a:buNone/>
            </a:pPr>
            <a:r>
              <a:rPr lang="en-AU" sz="1800" dirty="0"/>
              <a:t>Summary</a:t>
            </a:r>
          </a:p>
          <a:p>
            <a:r>
              <a:rPr lang="en-AU" sz="1800" dirty="0" smtClean="0"/>
              <a:t>Q&amp;A</a:t>
            </a:r>
            <a:endParaRPr lang="en-AU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Adelaide		ADU 8-10 November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1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EDX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UoA’s Journey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Adelaide		ADU 8-10 November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586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EDX </a:t>
            </a:r>
            <a:r>
              <a:rPr lang="en-AU" dirty="0"/>
              <a:t>– electronic data </a:t>
            </a:r>
            <a:r>
              <a:rPr lang="en-AU" dirty="0" smtClean="0"/>
              <a:t>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3863171" cy="4023360"/>
          </a:xfrm>
        </p:spPr>
        <p:txBody>
          <a:bodyPr>
            <a:normAutofit/>
          </a:bodyPr>
          <a:lstStyle/>
          <a:p>
            <a:pPr marL="271463" indent="-271463">
              <a:buFont typeface="Wingdings" panose="05000000000000000000" pitchFamily="2" charset="2"/>
              <a:buChar char="v"/>
            </a:pPr>
            <a:r>
              <a:rPr lang="en-AU" sz="1800" dirty="0"/>
              <a:t>EDX : data exchange between systems </a:t>
            </a:r>
            <a:r>
              <a:rPr lang="en-AU" sz="1800" i="1" dirty="0"/>
              <a:t>without using dedicated or exclusive processes</a:t>
            </a:r>
            <a:endParaRPr lang="en-AU" sz="1800" dirty="0"/>
          </a:p>
          <a:p>
            <a:pPr>
              <a:buFont typeface="Wingdings" panose="05000000000000000000" pitchFamily="2" charset="2"/>
              <a:buChar char="v"/>
            </a:pPr>
            <a:endParaRPr lang="en-AU" sz="1800" dirty="0"/>
          </a:p>
          <a:p>
            <a:pPr marL="271463" indent="-271463">
              <a:buFont typeface="Wingdings" panose="05000000000000000000" pitchFamily="2" charset="2"/>
              <a:buChar char="v"/>
            </a:pPr>
            <a:r>
              <a:rPr lang="en-AU" sz="1800" dirty="0"/>
              <a:t>Data is shared in </a:t>
            </a:r>
            <a:r>
              <a:rPr lang="en-AU" sz="2400" u="sng" dirty="0" smtClean="0"/>
              <a:t>cXML</a:t>
            </a:r>
            <a:r>
              <a:rPr lang="en-AU" sz="1800" dirty="0" smtClean="0"/>
              <a:t> </a:t>
            </a:r>
            <a:r>
              <a:rPr lang="en-AU" sz="1800" dirty="0"/>
              <a:t>format </a:t>
            </a:r>
            <a:r>
              <a:rPr lang="en-AU" sz="1800" i="1" dirty="0"/>
              <a:t>(</a:t>
            </a:r>
            <a:r>
              <a:rPr lang="en-AU" sz="1800" i="1" dirty="0">
                <a:solidFill>
                  <a:srgbClr val="0070C0"/>
                </a:solidFill>
              </a:rPr>
              <a:t>commerce </a:t>
            </a:r>
            <a:r>
              <a:rPr lang="en-AU" sz="1800" i="1" dirty="0" err="1">
                <a:solidFill>
                  <a:srgbClr val="0070C0"/>
                </a:solidFill>
              </a:rPr>
              <a:t>eXtensible</a:t>
            </a:r>
            <a:r>
              <a:rPr lang="en-AU" sz="1800" i="1" dirty="0">
                <a:solidFill>
                  <a:srgbClr val="0070C0"/>
                </a:solidFill>
              </a:rPr>
              <a:t> </a:t>
            </a:r>
            <a:r>
              <a:rPr lang="en-AU" sz="1800" i="1" dirty="0" err="1">
                <a:solidFill>
                  <a:srgbClr val="0070C0"/>
                </a:solidFill>
              </a:rPr>
              <a:t>Markup</a:t>
            </a:r>
            <a:r>
              <a:rPr lang="en-AU" sz="1800" i="1" dirty="0">
                <a:solidFill>
                  <a:srgbClr val="0070C0"/>
                </a:solidFill>
              </a:rPr>
              <a:t> Language</a:t>
            </a:r>
            <a:r>
              <a:rPr lang="en-AU" sz="1800" i="1" dirty="0"/>
              <a:t>).</a:t>
            </a:r>
            <a:endParaRPr lang="en-AU" sz="1200" i="1" dirty="0"/>
          </a:p>
          <a:p>
            <a:pPr>
              <a:buFont typeface="Wingdings" panose="05000000000000000000" pitchFamily="2" charset="2"/>
              <a:buChar char="v"/>
            </a:pPr>
            <a:endParaRPr lang="en-AU" sz="1800" dirty="0"/>
          </a:p>
          <a:p>
            <a:pPr marL="271463" indent="-271463">
              <a:buFont typeface="Wingdings" panose="05000000000000000000" pitchFamily="2" charset="2"/>
              <a:buChar char="v"/>
            </a:pPr>
            <a:r>
              <a:rPr lang="en-AU" sz="1800" dirty="0"/>
              <a:t>Standard protocols and nomenclature are used to </a:t>
            </a:r>
            <a:r>
              <a:rPr lang="en-AU" sz="1800" dirty="0" smtClean="0"/>
              <a:t>exchange data in cXML </a:t>
            </a:r>
            <a:r>
              <a:rPr lang="en-AU" sz="1800" dirty="0"/>
              <a:t>format </a:t>
            </a:r>
            <a:r>
              <a:rPr lang="en-AU" sz="1800" dirty="0" smtClean="0"/>
              <a:t>using </a:t>
            </a:r>
            <a:r>
              <a:rPr lang="en-AU" sz="1800" dirty="0"/>
              <a:t>Web </a:t>
            </a:r>
            <a:r>
              <a:rPr lang="en-AU" sz="1800" dirty="0" smtClean="0"/>
              <a:t>Services</a:t>
            </a:r>
            <a:r>
              <a:rPr lang="en-AU" sz="18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113866" y="2746570"/>
            <a:ext cx="331893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dirty="0">
                <a:solidFill>
                  <a:srgbClr val="0070C0"/>
                </a:solidFill>
                <a:latin typeface="Tw Cen MT" panose="020B0602020104020603" pitchFamily="34" charset="0"/>
              </a:rPr>
              <a:t>Think of it as an SMS exchange between the two systems</a:t>
            </a:r>
          </a:p>
          <a:p>
            <a:pPr algn="ctr"/>
            <a:endParaRPr lang="en-AU" b="1" dirty="0">
              <a:solidFill>
                <a:srgbClr val="0070C0"/>
              </a:solidFill>
              <a:latin typeface="Tw Cen MT" panose="020B0602020104020603" pitchFamily="34" charset="0"/>
            </a:endParaRPr>
          </a:p>
          <a:p>
            <a:pPr algn="ctr"/>
            <a:endParaRPr lang="en-AU" dirty="0" smtClean="0">
              <a:solidFill>
                <a:srgbClr val="0070C0"/>
              </a:solidFill>
              <a:latin typeface="Tw Cen MT" panose="020B0602020104020603" pitchFamily="34" charset="0"/>
            </a:endParaRPr>
          </a:p>
          <a:p>
            <a:pPr algn="ctr"/>
            <a:endParaRPr lang="en-AU" dirty="0">
              <a:solidFill>
                <a:srgbClr val="0070C0"/>
              </a:solidFill>
              <a:latin typeface="Tw Cen MT" panose="020B0602020104020603" pitchFamily="34" charset="0"/>
            </a:endParaRPr>
          </a:p>
          <a:p>
            <a:pPr algn="ctr"/>
            <a:r>
              <a:rPr lang="en-AU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EDX </a:t>
            </a:r>
            <a:r>
              <a:rPr lang="en-AU" dirty="0">
                <a:solidFill>
                  <a:srgbClr val="0070C0"/>
                </a:solidFill>
                <a:latin typeface="Tw Cen MT" panose="020B0602020104020603" pitchFamily="34" charset="0"/>
              </a:rPr>
              <a:t>/ EDI has been around for more than 20 years – but it has had very poor uptake in the Education sector.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Adelaide		ADU 8-10 November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78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EDX </a:t>
            </a:r>
            <a:r>
              <a:rPr lang="en-AU" dirty="0"/>
              <a:t>– how does it work?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64874" y="2246176"/>
            <a:ext cx="2879195" cy="341632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800" dirty="0"/>
              <a:t>&lt;?xml version="1.0"?&gt;</a:t>
            </a:r>
          </a:p>
          <a:p>
            <a:r>
              <a:rPr lang="en-AU" sz="800" dirty="0"/>
              <a:t>&lt;!DOCTYPE cXML SYSTEM "http://xml.cxml.org/schemas/cXML/1.2.008/cXML.dtd"&gt;</a:t>
            </a:r>
          </a:p>
          <a:p>
            <a:r>
              <a:rPr lang="en-AU" sz="800" dirty="0"/>
              <a:t>&lt;cXML </a:t>
            </a:r>
            <a:r>
              <a:rPr lang="en-AU" sz="800" dirty="0" err="1"/>
              <a:t>payloadID</a:t>
            </a:r>
            <a:r>
              <a:rPr lang="en-AU" sz="800" dirty="0"/>
              <a:t>="2017-05-18T16:31:38.000000+0930" timestamp="2017-05-18T16:31:38.000000+0930" version="1.2.008" </a:t>
            </a:r>
            <a:r>
              <a:rPr lang="en-AU" sz="800" dirty="0" err="1"/>
              <a:t>xml:lang</a:t>
            </a:r>
            <a:r>
              <a:rPr lang="en-AU" sz="800" dirty="0"/>
              <a:t>="</a:t>
            </a:r>
            <a:r>
              <a:rPr lang="en-AU" sz="800" dirty="0" err="1"/>
              <a:t>en</a:t>
            </a:r>
            <a:r>
              <a:rPr lang="en-AU" sz="800" dirty="0"/>
              <a:t>-US"&gt;</a:t>
            </a:r>
          </a:p>
          <a:p>
            <a:r>
              <a:rPr lang="en-AU" sz="800" dirty="0"/>
              <a:t>  &lt;Header&gt;</a:t>
            </a:r>
          </a:p>
          <a:p>
            <a:r>
              <a:rPr lang="en-AU" sz="800" dirty="0"/>
              <a:t>    &lt;From&gt;</a:t>
            </a:r>
          </a:p>
          <a:p>
            <a:r>
              <a:rPr lang="en-AU" sz="800" dirty="0"/>
              <a:t>      &lt;Credential domain="</a:t>
            </a:r>
            <a:r>
              <a:rPr lang="en-AU" sz="800" dirty="0" err="1"/>
              <a:t>NetworkID</a:t>
            </a:r>
            <a:r>
              <a:rPr lang="en-AU" sz="800" dirty="0"/>
              <a:t>"&gt;</a:t>
            </a:r>
          </a:p>
          <a:p>
            <a:r>
              <a:rPr lang="en-AU" sz="800" dirty="0"/>
              <a:t>        &lt;Identity&gt;</a:t>
            </a:r>
            <a:r>
              <a:rPr lang="en-AU" sz="800" dirty="0" err="1"/>
              <a:t>yyyyyyyyyy</a:t>
            </a:r>
            <a:r>
              <a:rPr lang="en-AU" sz="800" dirty="0"/>
              <a:t>&lt;/Identity&gt;</a:t>
            </a:r>
          </a:p>
          <a:p>
            <a:r>
              <a:rPr lang="en-AU" sz="800" dirty="0"/>
              <a:t>      &lt;/Credential&gt;</a:t>
            </a:r>
          </a:p>
          <a:p>
            <a:r>
              <a:rPr lang="en-AU" sz="800" dirty="0"/>
              <a:t>    &lt;/From&gt;</a:t>
            </a:r>
          </a:p>
          <a:p>
            <a:r>
              <a:rPr lang="en-AU" sz="800" dirty="0"/>
              <a:t>    &lt;To&gt;</a:t>
            </a:r>
          </a:p>
          <a:p>
            <a:r>
              <a:rPr lang="en-AU" sz="800" dirty="0"/>
              <a:t>      &lt;Credential domain="DUNS"&gt;</a:t>
            </a:r>
          </a:p>
          <a:p>
            <a:r>
              <a:rPr lang="en-AU" sz="800" dirty="0"/>
              <a:t>        &lt;Identity&gt;750412066&lt;/Identity&gt;</a:t>
            </a:r>
          </a:p>
          <a:p>
            <a:r>
              <a:rPr lang="en-AU" sz="800" dirty="0"/>
              <a:t>      &lt;/Credential&gt;</a:t>
            </a:r>
          </a:p>
          <a:p>
            <a:r>
              <a:rPr lang="en-AU" sz="800" dirty="0"/>
              <a:t>    &lt;/To&gt;</a:t>
            </a:r>
          </a:p>
          <a:p>
            <a:r>
              <a:rPr lang="en-AU" sz="800" dirty="0"/>
              <a:t>    &lt;Sender&gt;</a:t>
            </a:r>
          </a:p>
          <a:p>
            <a:r>
              <a:rPr lang="en-AU" sz="800" dirty="0"/>
              <a:t>      &lt;Credential domain="</a:t>
            </a:r>
            <a:r>
              <a:rPr lang="en-AU" sz="800" dirty="0" err="1"/>
              <a:t>NetworkID</a:t>
            </a:r>
            <a:r>
              <a:rPr lang="en-AU" sz="800" dirty="0"/>
              <a:t>"&gt;</a:t>
            </a:r>
          </a:p>
          <a:p>
            <a:r>
              <a:rPr lang="en-AU" sz="800" dirty="0"/>
              <a:t>        &lt;Identity&gt;</a:t>
            </a:r>
            <a:r>
              <a:rPr lang="en-AU" sz="800" dirty="0" err="1"/>
              <a:t>yyyyyyyy</a:t>
            </a:r>
            <a:r>
              <a:rPr lang="en-AU" sz="800" dirty="0"/>
              <a:t>&lt;/Identity&gt;</a:t>
            </a:r>
          </a:p>
          <a:p>
            <a:r>
              <a:rPr lang="en-AU" sz="800" dirty="0"/>
              <a:t>        &lt;</a:t>
            </a:r>
            <a:r>
              <a:rPr lang="en-AU" sz="800" dirty="0" err="1"/>
              <a:t>SharedSecret</a:t>
            </a:r>
            <a:r>
              <a:rPr lang="en-AU" sz="800" dirty="0"/>
              <a:t>&gt;</a:t>
            </a:r>
            <a:r>
              <a:rPr lang="en-AU" sz="800" dirty="0" err="1"/>
              <a:t>xxxxxxxxx</a:t>
            </a:r>
            <a:r>
              <a:rPr lang="en-AU" sz="800" dirty="0"/>
              <a:t>&lt;/</a:t>
            </a:r>
            <a:r>
              <a:rPr lang="en-AU" sz="800" dirty="0" err="1"/>
              <a:t>SharedSecret</a:t>
            </a:r>
            <a:r>
              <a:rPr lang="en-AU" sz="800" dirty="0"/>
              <a:t>&gt;</a:t>
            </a:r>
          </a:p>
          <a:p>
            <a:r>
              <a:rPr lang="en-AU" sz="800" dirty="0"/>
              <a:t>      &lt;/Credential&gt;</a:t>
            </a:r>
          </a:p>
          <a:p>
            <a:r>
              <a:rPr lang="en-AU" sz="800" dirty="0"/>
              <a:t>      &lt;</a:t>
            </a:r>
            <a:r>
              <a:rPr lang="en-AU" sz="800" dirty="0" err="1"/>
              <a:t>UserAgent</a:t>
            </a:r>
            <a:r>
              <a:rPr lang="en-AU" sz="800" dirty="0"/>
              <a:t>&gt;PeopleSoft eProcurement&lt;/</a:t>
            </a:r>
            <a:r>
              <a:rPr lang="en-AU" sz="800" dirty="0" err="1"/>
              <a:t>UserAgent</a:t>
            </a:r>
            <a:r>
              <a:rPr lang="en-AU" sz="800" dirty="0"/>
              <a:t>&gt;</a:t>
            </a:r>
          </a:p>
          <a:p>
            <a:r>
              <a:rPr lang="en-AU" sz="800" dirty="0"/>
              <a:t>    &lt;/Sender&gt;</a:t>
            </a:r>
          </a:p>
          <a:p>
            <a:r>
              <a:rPr lang="en-AU" sz="800" dirty="0"/>
              <a:t>  &lt;/Header&gt;</a:t>
            </a:r>
          </a:p>
          <a:p>
            <a:r>
              <a:rPr lang="en-AU" sz="800" dirty="0"/>
              <a:t>  &lt;Request </a:t>
            </a:r>
            <a:r>
              <a:rPr lang="en-AU" sz="800" dirty="0" err="1"/>
              <a:t>deploymentMode</a:t>
            </a:r>
            <a:r>
              <a:rPr lang="en-AU" sz="800" dirty="0"/>
              <a:t>="production</a:t>
            </a:r>
            <a:r>
              <a:rPr lang="en-AU" sz="800" dirty="0" smtClean="0"/>
              <a:t>"&gt;</a:t>
            </a:r>
            <a:endParaRPr lang="en-AU" sz="800" dirty="0"/>
          </a:p>
        </p:txBody>
      </p:sp>
      <p:grpSp>
        <p:nvGrpSpPr>
          <p:cNvPr id="9" name="Group 8"/>
          <p:cNvGrpSpPr/>
          <p:nvPr/>
        </p:nvGrpSpPr>
        <p:grpSpPr>
          <a:xfrm>
            <a:off x="552293" y="2246176"/>
            <a:ext cx="4956909" cy="2664296"/>
            <a:chOff x="395536" y="1491630"/>
            <a:chExt cx="4956909" cy="2664296"/>
          </a:xfrm>
        </p:grpSpPr>
        <p:sp>
          <p:nvSpPr>
            <p:cNvPr id="10" name="Rectangle 9"/>
            <p:cNvSpPr/>
            <p:nvPr/>
          </p:nvSpPr>
          <p:spPr>
            <a:xfrm>
              <a:off x="3766402" y="1491630"/>
              <a:ext cx="422259" cy="2664296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10000"/>
              </a:schemeClr>
            </a:solidFill>
            <a:ln w="6350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AU" sz="24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Tw Cen MT" panose="020B0602020104020603" pitchFamily="34" charset="0"/>
                </a:rPr>
                <a:t>Middleware</a:t>
              </a:r>
              <a:endParaRPr lang="en-AU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47664" y="1491630"/>
              <a:ext cx="422259" cy="2664296"/>
            </a:xfrm>
            <a:prstGeom prst="rect">
              <a:avLst/>
            </a:prstGeom>
            <a:solidFill>
              <a:srgbClr val="00B0F0">
                <a:alpha val="10000"/>
              </a:srgbClr>
            </a:solidFill>
            <a:ln w="635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AU" sz="24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Tw Cen MT" panose="020B0602020104020603" pitchFamily="34" charset="0"/>
                </a:rPr>
                <a:t>Middleware</a:t>
              </a:r>
              <a:endParaRPr lang="en-AU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w Cen MT" panose="020B0602020104020603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907704" y="1779662"/>
              <a:ext cx="1940317" cy="2163936"/>
              <a:chOff x="2339752" y="1779662"/>
              <a:chExt cx="2478196" cy="1008112"/>
            </a:xfrm>
          </p:grpSpPr>
          <p:cxnSp>
            <p:nvCxnSpPr>
              <p:cNvPr id="27" name="Straight Arrow Connector 26"/>
              <p:cNvCxnSpPr/>
              <p:nvPr/>
            </p:nvCxnSpPr>
            <p:spPr>
              <a:xfrm>
                <a:off x="2339752" y="1779662"/>
                <a:ext cx="2478196" cy="0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2339752" y="2787774"/>
                <a:ext cx="2478196" cy="0"/>
              </a:xfrm>
              <a:prstGeom prst="straightConnector1">
                <a:avLst/>
              </a:prstGeom>
              <a:ln w="6350">
                <a:solidFill>
                  <a:srgbClr val="7030A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22758" y="1491630"/>
              <a:ext cx="292187" cy="8141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r="1424" b="73466"/>
            <a:stretch/>
          </p:blipFill>
          <p:spPr>
            <a:xfrm>
              <a:off x="2733845" y="3828864"/>
              <a:ext cx="288032" cy="21602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Rectangle 14"/>
            <p:cNvSpPr/>
            <p:nvPr/>
          </p:nvSpPr>
          <p:spPr>
            <a:xfrm>
              <a:off x="395536" y="1491630"/>
              <a:ext cx="1008112" cy="2664296"/>
            </a:xfrm>
            <a:prstGeom prst="rect">
              <a:avLst/>
            </a:prstGeom>
            <a:solidFill>
              <a:srgbClr val="00B0F0">
                <a:alpha val="50000"/>
              </a:srgbClr>
            </a:solidFill>
            <a:ln w="635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dirty="0" smtClean="0">
                  <a:solidFill>
                    <a:schemeClr val="tx2"/>
                  </a:solidFill>
                  <a:latin typeface="Tw Cen MT" panose="020B0602020104020603" pitchFamily="34" charset="0"/>
                </a:rPr>
                <a:t>Buyer ERP</a:t>
              </a:r>
              <a:endParaRPr lang="en-AU" sz="2400" dirty="0">
                <a:solidFill>
                  <a:schemeClr val="tx2"/>
                </a:solidFill>
                <a:latin typeface="Tw Cen MT" panose="020B0602020104020603" pitchFamily="34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259632" y="1779662"/>
              <a:ext cx="36004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1619672" y="1635646"/>
              <a:ext cx="288032" cy="288032"/>
            </a:xfrm>
            <a:prstGeom prst="rect">
              <a:avLst/>
            </a:prstGeom>
            <a:solidFill>
              <a:srgbClr val="00B0F0">
                <a:alpha val="10000"/>
              </a:srgbClr>
            </a:solidFill>
            <a:ln w="635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14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Tw Cen MT" panose="020B0602020104020603" pitchFamily="34" charset="0"/>
                </a:rPr>
                <a:t>T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14777" y="3795886"/>
              <a:ext cx="288032" cy="288032"/>
            </a:xfrm>
            <a:prstGeom prst="rect">
              <a:avLst/>
            </a:prstGeom>
            <a:solidFill>
              <a:srgbClr val="00B0F0">
                <a:alpha val="10000"/>
              </a:srgbClr>
            </a:solidFill>
            <a:ln w="635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14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Tw Cen MT" panose="020B0602020104020603" pitchFamily="34" charset="0"/>
                </a:rPr>
                <a:t>T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259632" y="3940770"/>
              <a:ext cx="360040" cy="0"/>
            </a:xfrm>
            <a:prstGeom prst="straightConnector1">
              <a:avLst/>
            </a:prstGeom>
            <a:ln w="6350">
              <a:solidFill>
                <a:srgbClr val="0070C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3838410" y="1635646"/>
              <a:ext cx="288032" cy="288032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10000"/>
              </a:schemeClr>
            </a:solidFill>
            <a:ln w="63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14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Tw Cen MT" panose="020B0602020104020603" pitchFamily="34" charset="0"/>
                </a:rPr>
                <a:t>T</a:t>
              </a:r>
              <a:endParaRPr lang="en-AU" sz="1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833515" y="3795886"/>
              <a:ext cx="288032" cy="288032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10000"/>
              </a:schemeClr>
            </a:solidFill>
            <a:ln w="63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14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Tw Cen MT" panose="020B0602020104020603" pitchFamily="34" charset="0"/>
                </a:rPr>
                <a:t>T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344333" y="1491630"/>
              <a:ext cx="1008112" cy="2664296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dirty="0" smtClean="0">
                  <a:solidFill>
                    <a:schemeClr val="tx2"/>
                  </a:solidFill>
                  <a:latin typeface="Tw Cen MT" panose="020B0602020104020603" pitchFamily="34" charset="0"/>
                </a:rPr>
                <a:t>Seller ERP</a:t>
              </a:r>
              <a:endParaRPr lang="en-AU" sz="2400" dirty="0">
                <a:solidFill>
                  <a:schemeClr val="tx2"/>
                </a:solidFill>
                <a:latin typeface="Tw Cen MT" panose="020B0602020104020603" pitchFamily="34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4121547" y="1775768"/>
              <a:ext cx="360040" cy="0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121547" y="3936876"/>
              <a:ext cx="360040" cy="0"/>
            </a:xfrm>
            <a:prstGeom prst="straightConnector1">
              <a:avLst/>
            </a:prstGeom>
            <a:ln w="6350">
              <a:solidFill>
                <a:schemeClr val="accent3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32707" y="1619879"/>
              <a:ext cx="7679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200" dirty="0" smtClean="0">
                  <a:latin typeface="Tw Cen MT" panose="020B0602020104020603" pitchFamily="34" charset="0"/>
                </a:rPr>
                <a:t>Purchase </a:t>
              </a:r>
            </a:p>
            <a:p>
              <a:r>
                <a:rPr lang="en-AU" sz="1200" dirty="0" smtClean="0">
                  <a:latin typeface="Tw Cen MT" panose="020B0602020104020603" pitchFamily="34" charset="0"/>
                </a:rPr>
                <a:t>Order</a:t>
              </a:r>
              <a:endParaRPr lang="en-AU" sz="1200" dirty="0">
                <a:latin typeface="Tw Cen MT" panose="020B06020201040206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03167" y="3669644"/>
              <a:ext cx="8115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200" dirty="0" err="1" smtClean="0">
                  <a:latin typeface="Tw Cen MT" panose="020B0602020104020603" pitchFamily="34" charset="0"/>
                </a:rPr>
                <a:t>Acknowle</a:t>
              </a:r>
              <a:r>
                <a:rPr lang="en-AU" sz="1200" dirty="0" smtClean="0">
                  <a:latin typeface="Tw Cen MT" panose="020B0602020104020603" pitchFamily="34" charset="0"/>
                </a:rPr>
                <a:t>-</a:t>
              </a:r>
            </a:p>
            <a:p>
              <a:r>
                <a:rPr lang="en-AU" sz="1200" dirty="0" err="1" smtClean="0">
                  <a:latin typeface="Tw Cen MT" panose="020B0602020104020603" pitchFamily="34" charset="0"/>
                </a:rPr>
                <a:t>dgement</a:t>
              </a:r>
              <a:endParaRPr lang="en-AU" sz="1200" dirty="0">
                <a:latin typeface="Tw Cen MT" panose="020B0602020104020603" pitchFamily="34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552293" y="5342520"/>
            <a:ext cx="288032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100" dirty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5067" y="5341270"/>
            <a:ext cx="4429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i="1" dirty="0" smtClean="0">
                <a:latin typeface="Tw Cen MT" panose="020B0602020104020603" pitchFamily="34" charset="0"/>
              </a:rPr>
              <a:t>Transformation – ERP to CXML or CXML to ERP</a:t>
            </a:r>
            <a:endParaRPr lang="en-AU" i="1" dirty="0">
              <a:latin typeface="Tw Cen MT" panose="020B06020201040206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Adelaide		ADU 8-10 November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962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802</TotalTime>
  <Words>1351</Words>
  <Application>Microsoft Office PowerPoint</Application>
  <PresentationFormat>On-screen Show (4:3)</PresentationFormat>
  <Paragraphs>307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Georgia</vt:lpstr>
      <vt:lpstr>Tw Cen MT</vt:lpstr>
      <vt:lpstr>Tw Cen MT Condensed</vt:lpstr>
      <vt:lpstr>Wingdings</vt:lpstr>
      <vt:lpstr>Wingdings 3</vt:lpstr>
      <vt:lpstr>Integral</vt:lpstr>
      <vt:lpstr>EDXperience</vt:lpstr>
      <vt:lpstr>presenter</vt:lpstr>
      <vt:lpstr>The University of adelaide</vt:lpstr>
      <vt:lpstr>ORGANISATION &amp; ORACLE</vt:lpstr>
      <vt:lpstr>eProcurement</vt:lpstr>
      <vt:lpstr>Overview</vt:lpstr>
      <vt:lpstr>EDX</vt:lpstr>
      <vt:lpstr>EDX – electronic data exchange</vt:lpstr>
      <vt:lpstr>EDX – how does it work?</vt:lpstr>
      <vt:lpstr>EDX – how does it work? (cont.)</vt:lpstr>
      <vt:lpstr>EDX – how does it work? (cont.)</vt:lpstr>
      <vt:lpstr>EDX AT UoA: A brief history</vt:lpstr>
      <vt:lpstr>EDX – how are we using it?</vt:lpstr>
      <vt:lpstr>EDX – how are we using it? (cont.)</vt:lpstr>
      <vt:lpstr>EDX – how are we using it? (cont.)</vt:lpstr>
      <vt:lpstr>EDX Configuration &amp; Customisation</vt:lpstr>
      <vt:lpstr>EDX Benefits</vt:lpstr>
      <vt:lpstr>EDX Controls and Fall back</vt:lpstr>
      <vt:lpstr>EDX Implementation Activities</vt:lpstr>
      <vt:lpstr>EDX Implementation Activities (cont.)</vt:lpstr>
      <vt:lpstr>Summary</vt:lpstr>
      <vt:lpstr>Q&amp;A</vt:lpstr>
      <vt:lpstr>presenter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Kartik Warrier</cp:lastModifiedBy>
  <cp:revision>55</cp:revision>
  <dcterms:created xsi:type="dcterms:W3CDTF">2015-09-02T14:36:24Z</dcterms:created>
  <dcterms:modified xsi:type="dcterms:W3CDTF">2017-11-06T23:45:46Z</dcterms:modified>
</cp:coreProperties>
</file>